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513" r:id="rId2"/>
    <p:sldId id="514" r:id="rId3"/>
    <p:sldId id="517" r:id="rId4"/>
    <p:sldId id="516" r:id="rId5"/>
    <p:sldId id="407" r:id="rId6"/>
    <p:sldId id="502" r:id="rId7"/>
    <p:sldId id="496" r:id="rId8"/>
    <p:sldId id="512" r:id="rId9"/>
    <p:sldId id="414" r:id="rId10"/>
    <p:sldId id="538" r:id="rId11"/>
    <p:sldId id="499" r:id="rId12"/>
    <p:sldId id="518" r:id="rId13"/>
    <p:sldId id="519" r:id="rId14"/>
    <p:sldId id="520" r:id="rId15"/>
    <p:sldId id="521" r:id="rId16"/>
    <p:sldId id="522" r:id="rId17"/>
    <p:sldId id="527" r:id="rId18"/>
    <p:sldId id="529" r:id="rId19"/>
    <p:sldId id="530" r:id="rId20"/>
    <p:sldId id="531" r:id="rId21"/>
    <p:sldId id="533" r:id="rId22"/>
    <p:sldId id="536" r:id="rId23"/>
    <p:sldId id="537" r:id="rId24"/>
    <p:sldId id="331" r:id="rId25"/>
    <p:sldId id="332" r:id="rId26"/>
    <p:sldId id="550" r:id="rId27"/>
    <p:sldId id="501" r:id="rId28"/>
    <p:sldId id="511" r:id="rId2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iří Fajkus" initials="JF" lastIdx="0" clrIdx="0">
    <p:extLst>
      <p:ext uri="{19B8F6BF-5375-455C-9EA6-DF929625EA0E}">
        <p15:presenceInfo xmlns:p15="http://schemas.microsoft.com/office/powerpoint/2012/main" userId="Jiří Fajku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9" autoAdjust="0"/>
    <p:restoredTop sz="94737" autoAdjust="0"/>
  </p:normalViewPr>
  <p:slideViewPr>
    <p:cSldViewPr>
      <p:cViewPr>
        <p:scale>
          <a:sx n="60" d="100"/>
          <a:sy n="60" d="100"/>
        </p:scale>
        <p:origin x="1456" y="1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6FC7E9-EB4D-4CCF-B8C5-DE5A5E78A79A}" type="datetimeFigureOut">
              <a:rPr lang="cs-CZ" smtClean="0"/>
              <a:t>17.11.2020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06C28F-8096-4D12-9514-962FD8532A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9028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06C28F-8096-4D12-9514-962FD8532A04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509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20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2075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2075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2075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015F9642-4ABD-41DF-9B83-B9E34479A639}" type="slidenum">
              <a:rPr lang="cs-CZ" altLang="cs-CZ" smtClean="0">
                <a:latin typeface="Arial" charset="0"/>
              </a:rPr>
              <a:pPr eaLnBrk="1" hangingPunct="1"/>
              <a:t>12</a:t>
            </a:fld>
            <a:endParaRPr lang="cs-CZ" altLang="cs-CZ">
              <a:latin typeface="Arial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36209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20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2075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2075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2075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35DDE480-A499-44FD-9FB9-97E8663A378F}" type="slidenum">
              <a:rPr lang="cs-CZ" altLang="cs-CZ" smtClean="0">
                <a:latin typeface="Arial" charset="0"/>
              </a:rPr>
              <a:pPr eaLnBrk="1" hangingPunct="1"/>
              <a:t>13</a:t>
            </a:fld>
            <a:endParaRPr lang="cs-CZ" altLang="cs-CZ">
              <a:latin typeface="Arial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52760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20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2075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2075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2075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BBDDFF93-7E57-47B1-AF3A-5416D719636F}" type="slidenum">
              <a:rPr lang="cs-CZ" altLang="cs-CZ" smtClean="0">
                <a:latin typeface="Arial" charset="0"/>
              </a:rPr>
              <a:pPr eaLnBrk="1" hangingPunct="1"/>
              <a:t>14</a:t>
            </a:fld>
            <a:endParaRPr lang="cs-CZ" altLang="cs-CZ">
              <a:latin typeface="Arial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7478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20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2075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2075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2075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CF373C0C-C33F-47D9-A57B-49C280EE9C39}" type="slidenum">
              <a:rPr lang="cs-CZ" altLang="cs-CZ" smtClean="0">
                <a:latin typeface="Arial" charset="0"/>
              </a:rPr>
              <a:pPr eaLnBrk="1" hangingPunct="1"/>
              <a:t>16</a:t>
            </a:fld>
            <a:endParaRPr lang="cs-CZ" altLang="cs-CZ">
              <a:latin typeface="Arial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65524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20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2075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2075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2075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A57B318A-BC26-4805-9C1E-C89A840E7FC3}" type="slidenum">
              <a:rPr lang="cs-CZ" altLang="cs-CZ" smtClean="0">
                <a:latin typeface="Arial" charset="0"/>
              </a:rPr>
              <a:pPr eaLnBrk="1" hangingPunct="1"/>
              <a:t>23</a:t>
            </a:fld>
            <a:endParaRPr lang="cs-CZ" altLang="cs-CZ">
              <a:latin typeface="Arial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9476153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2888153F-11C1-45DE-B5CF-FEC153A0DD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E305D399-7CFD-4B7E-8918-C839CDC986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DADD28F7-C0CF-498E-8795-341C087F1D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F3F8A869-4CEC-4B2D-AE17-159BB78346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008CD-74ED-4BA6-813A-CCDC909D0A03}" type="datetimeFigureOut">
              <a:rPr lang="cs-CZ" smtClean="0"/>
              <a:t>17.11.2020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B26AE-3031-4B2D-972D-503E3CF095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5629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008CD-74ED-4BA6-813A-CCDC909D0A03}" type="datetimeFigureOut">
              <a:rPr lang="cs-CZ" smtClean="0"/>
              <a:t>17.11.2020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B26AE-3031-4B2D-972D-503E3CF095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8065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008CD-74ED-4BA6-813A-CCDC909D0A03}" type="datetimeFigureOut">
              <a:rPr lang="cs-CZ" smtClean="0"/>
              <a:t>17.11.2020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B26AE-3031-4B2D-972D-503E3CF095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2664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008CD-74ED-4BA6-813A-CCDC909D0A03}" type="datetimeFigureOut">
              <a:rPr lang="cs-CZ" smtClean="0"/>
              <a:t>17.11.2020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B26AE-3031-4B2D-972D-503E3CF095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9991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008CD-74ED-4BA6-813A-CCDC909D0A03}" type="datetimeFigureOut">
              <a:rPr lang="cs-CZ" smtClean="0"/>
              <a:t>17.11.2020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B26AE-3031-4B2D-972D-503E3CF095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8953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008CD-74ED-4BA6-813A-CCDC909D0A03}" type="datetimeFigureOut">
              <a:rPr lang="cs-CZ" smtClean="0"/>
              <a:t>17.11.2020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B26AE-3031-4B2D-972D-503E3CF095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703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008CD-74ED-4BA6-813A-CCDC909D0A03}" type="datetimeFigureOut">
              <a:rPr lang="cs-CZ" smtClean="0"/>
              <a:t>17.11.2020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B26AE-3031-4B2D-972D-503E3CF095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2689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008CD-74ED-4BA6-813A-CCDC909D0A03}" type="datetimeFigureOut">
              <a:rPr lang="cs-CZ" smtClean="0"/>
              <a:t>17.11.2020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B26AE-3031-4B2D-972D-503E3CF095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092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008CD-74ED-4BA6-813A-CCDC909D0A03}" type="datetimeFigureOut">
              <a:rPr lang="cs-CZ" smtClean="0"/>
              <a:t>17.11.2020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B26AE-3031-4B2D-972D-503E3CF095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3971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008CD-74ED-4BA6-813A-CCDC909D0A03}" type="datetimeFigureOut">
              <a:rPr lang="cs-CZ" smtClean="0"/>
              <a:t>17.11.2020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B26AE-3031-4B2D-972D-503E3CF095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6168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008CD-74ED-4BA6-813A-CCDC909D0A03}" type="datetimeFigureOut">
              <a:rPr lang="cs-CZ" smtClean="0"/>
              <a:t>17.11.2020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B26AE-3031-4B2D-972D-503E3CF095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8891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2008CD-74ED-4BA6-813A-CCDC909D0A03}" type="datetimeFigureOut">
              <a:rPr lang="cs-CZ" smtClean="0"/>
              <a:t>17.11.2020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EB26AE-3031-4B2D-972D-503E3CF095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2720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7B78AA7-5706-4B5C-9606-030E7D1DC58B}"/>
              </a:ext>
            </a:extLst>
          </p:cNvPr>
          <p:cNvSpPr txBox="1"/>
          <p:nvPr/>
        </p:nvSpPr>
        <p:spPr>
          <a:xfrm>
            <a:off x="683568" y="332656"/>
            <a:ext cx="727280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cs-CZ" sz="2800" b="1" dirty="0"/>
              <a:t>University </a:t>
            </a:r>
            <a:r>
              <a:rPr lang="cs-CZ" sz="2800" b="1" dirty="0" err="1"/>
              <a:t>Hospital</a:t>
            </a:r>
            <a:r>
              <a:rPr lang="cs-CZ" sz="2800" b="1" dirty="0"/>
              <a:t> Brno</a:t>
            </a:r>
          </a:p>
          <a:p>
            <a:pPr>
              <a:spcBef>
                <a:spcPts val="600"/>
              </a:spcBef>
            </a:pPr>
            <a:r>
              <a:rPr lang="cs-CZ" sz="2800" b="1" dirty="0"/>
              <a:t>Centre </a:t>
            </a:r>
            <a:r>
              <a:rPr lang="cs-CZ" sz="2800" b="1" dirty="0" err="1"/>
              <a:t>of</a:t>
            </a:r>
            <a:r>
              <a:rPr lang="cs-CZ" sz="2800" b="1" dirty="0"/>
              <a:t> </a:t>
            </a:r>
            <a:r>
              <a:rPr lang="cs-CZ" sz="2800" b="1" dirty="0" err="1"/>
              <a:t>molecular</a:t>
            </a:r>
            <a:r>
              <a:rPr lang="cs-CZ" sz="2800" b="1" dirty="0"/>
              <a:t> biology</a:t>
            </a:r>
            <a:r>
              <a:rPr lang="en-US" sz="2800" b="1" dirty="0"/>
              <a:t> and genetics</a:t>
            </a:r>
            <a:endParaRPr lang="cs-CZ" sz="2800" b="1" dirty="0"/>
          </a:p>
          <a:p>
            <a:pPr>
              <a:spcBef>
                <a:spcPts val="600"/>
              </a:spcBef>
            </a:pPr>
            <a:r>
              <a:rPr lang="en-US" sz="2800" b="1" dirty="0"/>
              <a:t>Department of inherited genetic </a:t>
            </a:r>
            <a:r>
              <a:rPr lang="cs-CZ" sz="2800" b="1" dirty="0" err="1"/>
              <a:t>disorders</a:t>
            </a:r>
            <a:endParaRPr lang="en-US" sz="2800" b="1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BC4D8C7C-B43F-4E98-95B3-F02409733925}"/>
              </a:ext>
            </a:extLst>
          </p:cNvPr>
          <p:cNvSpPr txBox="1"/>
          <p:nvPr/>
        </p:nvSpPr>
        <p:spPr>
          <a:xfrm>
            <a:off x="683568" y="1916832"/>
            <a:ext cx="7560840" cy="26930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/>
              <a:t>Molecular genetic diagnostics of </a:t>
            </a:r>
            <a:r>
              <a:rPr lang="cs-CZ" sz="2400" dirty="0" err="1"/>
              <a:t>monogenic</a:t>
            </a:r>
            <a:r>
              <a:rPr lang="cs-CZ" sz="2400" dirty="0"/>
              <a:t> </a:t>
            </a:r>
            <a:r>
              <a:rPr lang="cs-CZ" sz="2400" dirty="0" err="1"/>
              <a:t>diseases</a:t>
            </a:r>
            <a:endParaRPr lang="en-US" sz="24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Neuromuscular diseases</a:t>
            </a:r>
            <a:endParaRPr lang="cs-CZ" sz="24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400" dirty="0" err="1"/>
              <a:t>Epilepsies</a:t>
            </a:r>
            <a:endParaRPr lang="cs-CZ" sz="24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400" dirty="0"/>
              <a:t>Skin </a:t>
            </a:r>
            <a:r>
              <a:rPr lang="cs-CZ" sz="2400" dirty="0" err="1"/>
              <a:t>diseases</a:t>
            </a:r>
            <a:endParaRPr lang="cs-CZ" sz="24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400" dirty="0"/>
              <a:t>C</a:t>
            </a:r>
            <a:r>
              <a:rPr lang="en-US" sz="2400" dirty="0" err="1"/>
              <a:t>onnective</a:t>
            </a:r>
            <a:r>
              <a:rPr lang="en-US" sz="2400" dirty="0"/>
              <a:t> tissue disease</a:t>
            </a:r>
            <a:r>
              <a:rPr lang="cs-CZ" sz="2400" dirty="0"/>
              <a:t>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400" dirty="0" err="1"/>
              <a:t>Metabolic</a:t>
            </a:r>
            <a:r>
              <a:rPr lang="cs-CZ" sz="2400" dirty="0"/>
              <a:t> </a:t>
            </a:r>
            <a:r>
              <a:rPr lang="cs-CZ" sz="2400" dirty="0" err="1"/>
              <a:t>diseases</a:t>
            </a:r>
            <a:endParaRPr lang="en-US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1802" y="4789487"/>
            <a:ext cx="1821300" cy="184633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7147" y="4782653"/>
            <a:ext cx="1844469" cy="185316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288" y="4757876"/>
            <a:ext cx="1425228" cy="188620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9115" y="4757876"/>
            <a:ext cx="1243673" cy="187794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351" y="4788814"/>
            <a:ext cx="1431908" cy="184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278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8"/>
          <p:cNvSpPr txBox="1">
            <a:spLocks noChangeArrowheads="1"/>
          </p:cNvSpPr>
          <p:nvPr/>
        </p:nvSpPr>
        <p:spPr bwMode="auto">
          <a:xfrm>
            <a:off x="288032" y="170404"/>
            <a:ext cx="9144000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cs-CZ" sz="24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Case study</a:t>
            </a:r>
            <a:r>
              <a:rPr lang="cs-CZ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: </a:t>
            </a: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the need to combine DNA and </a:t>
            </a:r>
            <a:r>
              <a:rPr lang="cs-CZ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m</a:t>
            </a: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RNA diagnostics</a:t>
            </a:r>
            <a:endParaRPr lang="cs-CZ" sz="2400" b="1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266954" y="783471"/>
            <a:ext cx="8610091" cy="37087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ts val="1200"/>
              </a:spcBef>
            </a:pPr>
            <a:r>
              <a:rPr lang="cs-CZ" altLang="cs-CZ" sz="2000" b="1" dirty="0" err="1">
                <a:latin typeface="+mn-lt"/>
              </a:rPr>
              <a:t>Patient</a:t>
            </a:r>
            <a:r>
              <a:rPr lang="cs-CZ" altLang="cs-CZ" sz="2000" b="1" dirty="0">
                <a:latin typeface="+mn-lt"/>
              </a:rPr>
              <a:t> </a:t>
            </a:r>
            <a:r>
              <a:rPr lang="cs-CZ" altLang="cs-CZ" sz="2000" b="1" dirty="0" err="1">
                <a:latin typeface="+mn-lt"/>
              </a:rPr>
              <a:t>with</a:t>
            </a:r>
            <a:r>
              <a:rPr lang="cs-CZ" altLang="cs-CZ" sz="2000" b="1" dirty="0">
                <a:latin typeface="+mn-lt"/>
              </a:rPr>
              <a:t> </a:t>
            </a:r>
            <a:r>
              <a:rPr lang="cs-CZ" altLang="cs-CZ" sz="2000" b="1" dirty="0" err="1">
                <a:latin typeface="+mn-lt"/>
              </a:rPr>
              <a:t>suspected</a:t>
            </a:r>
            <a:r>
              <a:rPr lang="cs-CZ" altLang="cs-CZ" sz="2000" b="1" dirty="0">
                <a:latin typeface="+mn-lt"/>
              </a:rPr>
              <a:t> </a:t>
            </a:r>
            <a:r>
              <a:rPr lang="cs-CZ" altLang="cs-CZ" sz="2000" b="1" dirty="0" err="1">
                <a:latin typeface="+mn-lt"/>
              </a:rPr>
              <a:t>Duchenne</a:t>
            </a:r>
            <a:r>
              <a:rPr lang="cs-CZ" altLang="cs-CZ" sz="2000" b="1" dirty="0">
                <a:latin typeface="+mn-lt"/>
              </a:rPr>
              <a:t> </a:t>
            </a:r>
            <a:r>
              <a:rPr lang="cs-CZ" altLang="cs-CZ" sz="2000" b="1" dirty="0" err="1">
                <a:latin typeface="+mn-lt"/>
              </a:rPr>
              <a:t>muscular</a:t>
            </a:r>
            <a:r>
              <a:rPr lang="cs-CZ" altLang="cs-CZ" sz="2000" b="1" dirty="0">
                <a:latin typeface="+mn-lt"/>
              </a:rPr>
              <a:t> </a:t>
            </a:r>
            <a:r>
              <a:rPr lang="cs-CZ" altLang="cs-CZ" sz="2000" b="1" dirty="0" err="1">
                <a:latin typeface="+mn-lt"/>
              </a:rPr>
              <a:t>dystrophy</a:t>
            </a:r>
            <a:r>
              <a:rPr lang="cs-CZ" altLang="cs-CZ" sz="2000" b="1" dirty="0">
                <a:latin typeface="+mn-lt"/>
              </a:rPr>
              <a:t> (DMD gene, Xp21) 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cs-CZ" altLang="cs-CZ" sz="2000" b="1" dirty="0" err="1">
                <a:latin typeface="+mn-lt"/>
              </a:rPr>
              <a:t>Pathological</a:t>
            </a:r>
            <a:r>
              <a:rPr lang="cs-CZ" altLang="cs-CZ" sz="2000" b="1" dirty="0">
                <a:latin typeface="+mn-lt"/>
              </a:rPr>
              <a:t> </a:t>
            </a:r>
            <a:r>
              <a:rPr lang="cs-CZ" altLang="cs-CZ" sz="2000" b="1" dirty="0" err="1">
                <a:latin typeface="+mn-lt"/>
              </a:rPr>
              <a:t>analysis</a:t>
            </a:r>
            <a:r>
              <a:rPr lang="cs-CZ" altLang="cs-CZ" sz="2000" b="1" dirty="0">
                <a:latin typeface="+mn-lt"/>
              </a:rPr>
              <a:t>: </a:t>
            </a:r>
            <a:r>
              <a:rPr lang="cs-CZ" altLang="cs-CZ" sz="2000" b="1" dirty="0" err="1">
                <a:latin typeface="+mn-lt"/>
              </a:rPr>
              <a:t>dystrophin</a:t>
            </a:r>
            <a:r>
              <a:rPr lang="cs-CZ" altLang="cs-CZ" sz="2000" b="1" dirty="0">
                <a:latin typeface="+mn-lt"/>
              </a:rPr>
              <a:t> </a:t>
            </a:r>
            <a:r>
              <a:rPr lang="cs-CZ" altLang="cs-CZ" sz="2000" b="1" dirty="0" err="1">
                <a:latin typeface="+mn-lt"/>
              </a:rPr>
              <a:t>deficiency</a:t>
            </a:r>
            <a:r>
              <a:rPr lang="cs-CZ" altLang="cs-CZ" sz="2000" b="1" dirty="0">
                <a:latin typeface="+mn-lt"/>
              </a:rPr>
              <a:t> in </a:t>
            </a:r>
            <a:r>
              <a:rPr lang="cs-CZ" altLang="cs-CZ" sz="2000" b="1" dirty="0" err="1">
                <a:latin typeface="+mn-lt"/>
              </a:rPr>
              <a:t>muscle</a:t>
            </a:r>
            <a:r>
              <a:rPr lang="cs-CZ" altLang="cs-CZ" sz="2000" b="1" dirty="0">
                <a:latin typeface="+mn-lt"/>
              </a:rPr>
              <a:t> </a:t>
            </a:r>
            <a:r>
              <a:rPr lang="cs-CZ" altLang="cs-CZ" sz="2000" b="1" dirty="0" err="1">
                <a:latin typeface="+mn-lt"/>
              </a:rPr>
              <a:t>tissue</a:t>
            </a:r>
            <a:r>
              <a:rPr lang="cs-CZ" altLang="cs-CZ" sz="2000" b="1" dirty="0">
                <a:latin typeface="+mn-lt"/>
              </a:rPr>
              <a:t> </a:t>
            </a:r>
          </a:p>
          <a:p>
            <a:pPr>
              <a:spcBef>
                <a:spcPts val="1200"/>
              </a:spcBef>
            </a:pPr>
            <a:r>
              <a:rPr lang="cs-CZ" altLang="cs-CZ" sz="2000" b="1" dirty="0" err="1">
                <a:solidFill>
                  <a:srgbClr val="CC0000"/>
                </a:solidFill>
                <a:latin typeface="+mn-lt"/>
              </a:rPr>
              <a:t>Molecular</a:t>
            </a:r>
            <a:r>
              <a:rPr lang="cs-CZ" altLang="cs-CZ" sz="2000" b="1" dirty="0">
                <a:solidFill>
                  <a:srgbClr val="CC0000"/>
                </a:solidFill>
                <a:latin typeface="+mn-lt"/>
              </a:rPr>
              <a:t> </a:t>
            </a:r>
            <a:r>
              <a:rPr lang="cs-CZ" altLang="cs-CZ" sz="2000" b="1" dirty="0" err="1">
                <a:solidFill>
                  <a:srgbClr val="CC0000"/>
                </a:solidFill>
                <a:latin typeface="+mn-lt"/>
              </a:rPr>
              <a:t>genetic</a:t>
            </a:r>
            <a:r>
              <a:rPr lang="cs-CZ" altLang="cs-CZ" sz="2000" b="1" dirty="0">
                <a:solidFill>
                  <a:srgbClr val="CC0000"/>
                </a:solidFill>
                <a:latin typeface="+mn-lt"/>
              </a:rPr>
              <a:t> </a:t>
            </a:r>
            <a:r>
              <a:rPr lang="cs-CZ" altLang="cs-CZ" sz="2000" b="1" dirty="0" err="1">
                <a:solidFill>
                  <a:srgbClr val="CC0000"/>
                </a:solidFill>
                <a:latin typeface="+mn-lt"/>
              </a:rPr>
              <a:t>analysis</a:t>
            </a:r>
            <a:r>
              <a:rPr lang="cs-CZ" altLang="cs-CZ" sz="2000" b="1" dirty="0">
                <a:solidFill>
                  <a:srgbClr val="CC0000"/>
                </a:solidFill>
                <a:latin typeface="+mn-lt"/>
              </a:rPr>
              <a:t>: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cs-CZ" altLang="cs-CZ" sz="2000" b="1" dirty="0">
                <a:latin typeface="+mn-lt"/>
              </a:rPr>
              <a:t>DNA </a:t>
            </a:r>
            <a:r>
              <a:rPr lang="cs-CZ" altLang="cs-CZ" sz="2000" b="1" dirty="0" err="1">
                <a:latin typeface="+mn-lt"/>
              </a:rPr>
              <a:t>analysis</a:t>
            </a:r>
            <a:r>
              <a:rPr lang="cs-CZ" altLang="cs-CZ" sz="2000" b="1" dirty="0">
                <a:latin typeface="+mn-lt"/>
              </a:rPr>
              <a:t>: no </a:t>
            </a:r>
            <a:r>
              <a:rPr lang="cs-CZ" altLang="cs-CZ" sz="2000" b="1" dirty="0" err="1">
                <a:latin typeface="+mn-lt"/>
              </a:rPr>
              <a:t>pathogenic</a:t>
            </a:r>
            <a:r>
              <a:rPr lang="cs-CZ" altLang="cs-CZ" sz="2000" b="1" dirty="0">
                <a:latin typeface="+mn-lt"/>
              </a:rPr>
              <a:t> </a:t>
            </a:r>
            <a:r>
              <a:rPr lang="cs-CZ" altLang="cs-CZ" sz="2000" b="1" dirty="0" err="1">
                <a:latin typeface="+mn-lt"/>
              </a:rPr>
              <a:t>variants</a:t>
            </a:r>
            <a:r>
              <a:rPr lang="cs-CZ" altLang="cs-CZ" sz="2000" b="1" dirty="0">
                <a:latin typeface="+mn-lt"/>
              </a:rPr>
              <a:t> </a:t>
            </a:r>
            <a:r>
              <a:rPr lang="cs-CZ" altLang="cs-CZ" sz="2000" b="1" dirty="0" err="1">
                <a:latin typeface="+mn-lt"/>
              </a:rPr>
              <a:t>identified</a:t>
            </a:r>
            <a:r>
              <a:rPr lang="cs-CZ" altLang="cs-CZ" sz="2000" b="1" dirty="0">
                <a:latin typeface="+mn-lt"/>
              </a:rPr>
              <a:t>   </a:t>
            </a:r>
            <a:endParaRPr lang="cs-CZ" altLang="cs-CZ" sz="2000" b="1" u="sng" dirty="0">
              <a:latin typeface="+mn-lt"/>
            </a:endParaRP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cs-CZ" altLang="cs-CZ" sz="2000" b="1" dirty="0" err="1">
                <a:solidFill>
                  <a:srgbClr val="CC0000"/>
                </a:solidFill>
                <a:latin typeface="+mn-lt"/>
              </a:rPr>
              <a:t>mRNA</a:t>
            </a:r>
            <a:r>
              <a:rPr lang="cs-CZ" altLang="cs-CZ" sz="2000" b="1" dirty="0">
                <a:solidFill>
                  <a:srgbClr val="CC0000"/>
                </a:solidFill>
                <a:latin typeface="+mn-lt"/>
              </a:rPr>
              <a:t> </a:t>
            </a:r>
            <a:r>
              <a:rPr lang="cs-CZ" altLang="cs-CZ" sz="2000" b="1" dirty="0" err="1">
                <a:solidFill>
                  <a:srgbClr val="CC0000"/>
                </a:solidFill>
                <a:latin typeface="+mn-lt"/>
              </a:rPr>
              <a:t>analysis</a:t>
            </a:r>
            <a:r>
              <a:rPr lang="cs-CZ" altLang="cs-CZ" sz="2000" b="1" dirty="0">
                <a:solidFill>
                  <a:srgbClr val="CC0000"/>
                </a:solidFill>
                <a:latin typeface="+mn-lt"/>
              </a:rPr>
              <a:t> </a:t>
            </a:r>
            <a:r>
              <a:rPr lang="cs-CZ" altLang="cs-CZ" sz="2000" b="1" dirty="0" err="1">
                <a:solidFill>
                  <a:srgbClr val="CC0000"/>
                </a:solidFill>
                <a:latin typeface="+mn-lt"/>
              </a:rPr>
              <a:t>of</a:t>
            </a:r>
            <a:r>
              <a:rPr lang="cs-CZ" altLang="cs-CZ" sz="2000" b="1" dirty="0">
                <a:solidFill>
                  <a:srgbClr val="CC0000"/>
                </a:solidFill>
                <a:latin typeface="+mn-lt"/>
              </a:rPr>
              <a:t> </a:t>
            </a:r>
            <a:r>
              <a:rPr lang="cs-CZ" altLang="cs-CZ" sz="2000" b="1" dirty="0" err="1">
                <a:solidFill>
                  <a:srgbClr val="CC0000"/>
                </a:solidFill>
                <a:latin typeface="+mn-lt"/>
              </a:rPr>
              <a:t>the</a:t>
            </a:r>
            <a:r>
              <a:rPr lang="cs-CZ" altLang="cs-CZ" sz="2000" b="1" dirty="0">
                <a:solidFill>
                  <a:srgbClr val="CC0000"/>
                </a:solidFill>
                <a:latin typeface="+mn-lt"/>
              </a:rPr>
              <a:t> </a:t>
            </a:r>
            <a:r>
              <a:rPr lang="cs-CZ" altLang="cs-CZ" sz="2000" b="1" i="1" dirty="0">
                <a:solidFill>
                  <a:srgbClr val="CC0000"/>
                </a:solidFill>
                <a:latin typeface="+mn-lt"/>
              </a:rPr>
              <a:t>DMD</a:t>
            </a:r>
            <a:r>
              <a:rPr lang="cs-CZ" altLang="cs-CZ" sz="2000" b="1" dirty="0">
                <a:solidFill>
                  <a:srgbClr val="CC0000"/>
                </a:solidFill>
                <a:latin typeface="+mn-lt"/>
              </a:rPr>
              <a:t> gene: a </a:t>
            </a:r>
            <a:r>
              <a:rPr lang="cs-CZ" altLang="cs-CZ" sz="2000" b="1" dirty="0" err="1">
                <a:solidFill>
                  <a:srgbClr val="CC0000"/>
                </a:solidFill>
                <a:latin typeface="+mn-lt"/>
              </a:rPr>
              <a:t>pathogenic</a:t>
            </a:r>
            <a:r>
              <a:rPr lang="cs-CZ" altLang="cs-CZ" sz="2000" b="1" dirty="0">
                <a:solidFill>
                  <a:srgbClr val="CC0000"/>
                </a:solidFill>
                <a:latin typeface="+mn-lt"/>
              </a:rPr>
              <a:t> variant </a:t>
            </a:r>
            <a:r>
              <a:rPr lang="cs-CZ" altLang="cs-CZ" sz="2000" b="1" dirty="0" err="1">
                <a:solidFill>
                  <a:srgbClr val="CC0000"/>
                </a:solidFill>
                <a:latin typeface="+mn-lt"/>
              </a:rPr>
              <a:t>identified</a:t>
            </a:r>
            <a:r>
              <a:rPr lang="cs-CZ" altLang="cs-CZ" sz="2000" b="1" dirty="0">
                <a:solidFill>
                  <a:srgbClr val="CC0000"/>
                </a:solidFill>
                <a:latin typeface="+mn-lt"/>
              </a:rPr>
              <a:t> (</a:t>
            </a:r>
            <a:r>
              <a:rPr lang="cs-CZ" altLang="cs-CZ" sz="2000" b="1" dirty="0" err="1">
                <a:solidFill>
                  <a:srgbClr val="CC0000"/>
                </a:solidFill>
                <a:latin typeface="+mn-lt"/>
              </a:rPr>
              <a:t>the</a:t>
            </a:r>
            <a:r>
              <a:rPr lang="cs-CZ" altLang="cs-CZ" sz="2000" b="1" dirty="0">
                <a:solidFill>
                  <a:srgbClr val="CC0000"/>
                </a:solidFill>
                <a:latin typeface="+mn-lt"/>
              </a:rPr>
              <a:t> insertion </a:t>
            </a:r>
            <a:r>
              <a:rPr lang="cs-CZ" altLang="cs-CZ" sz="2000" b="1" dirty="0" err="1">
                <a:solidFill>
                  <a:srgbClr val="CC0000"/>
                </a:solidFill>
                <a:latin typeface="+mn-lt"/>
              </a:rPr>
              <a:t>of</a:t>
            </a:r>
            <a:r>
              <a:rPr lang="cs-CZ" altLang="cs-CZ" sz="2000" b="1" dirty="0">
                <a:solidFill>
                  <a:srgbClr val="CC0000"/>
                </a:solidFill>
                <a:latin typeface="+mn-lt"/>
              </a:rPr>
              <a:t> 53 nt. </a:t>
            </a:r>
            <a:r>
              <a:rPr lang="cs-CZ" altLang="cs-CZ" sz="2000" b="1" dirty="0" err="1">
                <a:solidFill>
                  <a:srgbClr val="CC0000"/>
                </a:solidFill>
                <a:latin typeface="+mn-lt"/>
              </a:rPr>
              <a:t>from</a:t>
            </a:r>
            <a:r>
              <a:rPr lang="cs-CZ" altLang="cs-CZ" sz="2000" b="1" dirty="0">
                <a:solidFill>
                  <a:srgbClr val="CC0000"/>
                </a:solidFill>
                <a:latin typeface="+mn-lt"/>
              </a:rPr>
              <a:t> intron 65 </a:t>
            </a:r>
            <a:r>
              <a:rPr lang="cs-CZ" altLang="cs-CZ" sz="2000" b="1" dirty="0" err="1">
                <a:solidFill>
                  <a:srgbClr val="CC0000"/>
                </a:solidFill>
                <a:latin typeface="+mn-lt"/>
              </a:rPr>
              <a:t>into</a:t>
            </a:r>
            <a:r>
              <a:rPr lang="cs-CZ" altLang="cs-CZ" sz="2000" b="1" dirty="0">
                <a:solidFill>
                  <a:srgbClr val="CC0000"/>
                </a:solidFill>
                <a:latin typeface="+mn-lt"/>
              </a:rPr>
              <a:t> </a:t>
            </a:r>
            <a:r>
              <a:rPr lang="cs-CZ" altLang="cs-CZ" sz="2000" b="1" dirty="0" err="1">
                <a:solidFill>
                  <a:srgbClr val="CC0000"/>
                </a:solidFill>
                <a:latin typeface="+mn-lt"/>
              </a:rPr>
              <a:t>mRNA</a:t>
            </a:r>
            <a:r>
              <a:rPr lang="cs-CZ" altLang="cs-CZ" sz="2000" b="1" dirty="0">
                <a:solidFill>
                  <a:srgbClr val="CC0000"/>
                </a:solidFill>
                <a:latin typeface="+mn-lt"/>
              </a:rPr>
              <a:t>)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cs-CZ" altLang="cs-CZ" sz="2000" b="1" dirty="0">
                <a:solidFill>
                  <a:srgbClr val="CC0000"/>
                </a:solidFill>
                <a:latin typeface="+mn-lt"/>
              </a:rPr>
              <a:t>On </a:t>
            </a:r>
            <a:r>
              <a:rPr lang="cs-CZ" altLang="cs-CZ" sz="2000" b="1" dirty="0" err="1">
                <a:solidFill>
                  <a:srgbClr val="CC0000"/>
                </a:solidFill>
                <a:latin typeface="+mn-lt"/>
              </a:rPr>
              <a:t>the</a:t>
            </a:r>
            <a:r>
              <a:rPr lang="cs-CZ" altLang="cs-CZ" sz="2000" b="1" dirty="0">
                <a:solidFill>
                  <a:srgbClr val="CC0000"/>
                </a:solidFill>
                <a:latin typeface="+mn-lt"/>
              </a:rPr>
              <a:t> </a:t>
            </a:r>
            <a:r>
              <a:rPr lang="cs-CZ" altLang="cs-CZ" sz="2000" b="1" dirty="0" err="1">
                <a:solidFill>
                  <a:srgbClr val="CC0000"/>
                </a:solidFill>
                <a:latin typeface="+mn-lt"/>
              </a:rPr>
              <a:t>basis</a:t>
            </a:r>
            <a:r>
              <a:rPr lang="cs-CZ" altLang="cs-CZ" sz="2000" b="1" dirty="0">
                <a:solidFill>
                  <a:srgbClr val="CC0000"/>
                </a:solidFill>
                <a:latin typeface="+mn-lt"/>
              </a:rPr>
              <a:t> </a:t>
            </a:r>
            <a:r>
              <a:rPr lang="cs-CZ" altLang="cs-CZ" sz="2000" b="1" dirty="0" err="1">
                <a:solidFill>
                  <a:srgbClr val="CC0000"/>
                </a:solidFill>
                <a:latin typeface="+mn-lt"/>
              </a:rPr>
              <a:t>of</a:t>
            </a:r>
            <a:r>
              <a:rPr lang="cs-CZ" altLang="cs-CZ" sz="2000" b="1" dirty="0">
                <a:solidFill>
                  <a:srgbClr val="CC0000"/>
                </a:solidFill>
                <a:latin typeface="+mn-lt"/>
              </a:rPr>
              <a:t> </a:t>
            </a:r>
            <a:r>
              <a:rPr lang="cs-CZ" altLang="cs-CZ" sz="2000" b="1" dirty="0" err="1">
                <a:solidFill>
                  <a:srgbClr val="CC0000"/>
                </a:solidFill>
                <a:latin typeface="+mn-lt"/>
              </a:rPr>
              <a:t>mRNA</a:t>
            </a:r>
            <a:r>
              <a:rPr lang="cs-CZ" altLang="cs-CZ" sz="2000" b="1" dirty="0">
                <a:solidFill>
                  <a:srgbClr val="CC0000"/>
                </a:solidFill>
                <a:latin typeface="+mn-lt"/>
              </a:rPr>
              <a:t> </a:t>
            </a:r>
            <a:r>
              <a:rPr lang="cs-CZ" altLang="cs-CZ" sz="2000" b="1" dirty="0" err="1">
                <a:solidFill>
                  <a:srgbClr val="CC0000"/>
                </a:solidFill>
                <a:latin typeface="+mn-lt"/>
              </a:rPr>
              <a:t>results</a:t>
            </a:r>
            <a:r>
              <a:rPr lang="cs-CZ" altLang="cs-CZ" sz="2000" b="1" dirty="0">
                <a:solidFill>
                  <a:srgbClr val="CC0000"/>
                </a:solidFill>
                <a:latin typeface="+mn-lt"/>
              </a:rPr>
              <a:t>, DNA </a:t>
            </a:r>
            <a:r>
              <a:rPr lang="cs-CZ" altLang="cs-CZ" sz="2000" b="1" dirty="0" err="1">
                <a:solidFill>
                  <a:srgbClr val="CC0000"/>
                </a:solidFill>
                <a:latin typeface="+mn-lt"/>
              </a:rPr>
              <a:t>analysis</a:t>
            </a:r>
            <a:r>
              <a:rPr lang="cs-CZ" altLang="cs-CZ" sz="2000" b="1" dirty="0">
                <a:solidFill>
                  <a:srgbClr val="CC0000"/>
                </a:solidFill>
                <a:latin typeface="+mn-lt"/>
              </a:rPr>
              <a:t> </a:t>
            </a:r>
            <a:r>
              <a:rPr lang="cs-CZ" altLang="cs-CZ" sz="2000" b="1" dirty="0" err="1">
                <a:solidFill>
                  <a:srgbClr val="CC0000"/>
                </a:solidFill>
                <a:latin typeface="+mn-lt"/>
              </a:rPr>
              <a:t>of</a:t>
            </a:r>
            <a:r>
              <a:rPr lang="cs-CZ" altLang="cs-CZ" sz="2000" b="1" dirty="0">
                <a:solidFill>
                  <a:srgbClr val="CC0000"/>
                </a:solidFill>
                <a:latin typeface="+mn-lt"/>
              </a:rPr>
              <a:t> intron 65 </a:t>
            </a:r>
            <a:r>
              <a:rPr lang="cs-CZ" altLang="cs-CZ" sz="2000" b="1" dirty="0" err="1">
                <a:solidFill>
                  <a:srgbClr val="CC0000"/>
                </a:solidFill>
                <a:latin typeface="+mn-lt"/>
              </a:rPr>
              <a:t>performed</a:t>
            </a:r>
            <a:r>
              <a:rPr lang="cs-CZ" altLang="cs-CZ" sz="2000" b="1" dirty="0">
                <a:solidFill>
                  <a:srgbClr val="CC0000"/>
                </a:solidFill>
                <a:latin typeface="+mn-lt"/>
              </a:rPr>
              <a:t>: </a:t>
            </a:r>
            <a:r>
              <a:rPr lang="cs-CZ" altLang="cs-CZ" sz="2000" b="1" dirty="0" err="1">
                <a:solidFill>
                  <a:srgbClr val="CC0000"/>
                </a:solidFill>
                <a:latin typeface="+mn-lt"/>
              </a:rPr>
              <a:t>pathogenic</a:t>
            </a:r>
            <a:r>
              <a:rPr lang="cs-CZ" altLang="cs-CZ" sz="2000" b="1" dirty="0">
                <a:solidFill>
                  <a:srgbClr val="CC0000"/>
                </a:solidFill>
                <a:latin typeface="+mn-lt"/>
              </a:rPr>
              <a:t> variant </a:t>
            </a:r>
            <a:r>
              <a:rPr lang="cs-CZ" altLang="cs-CZ" sz="2000" b="1" dirty="0" err="1">
                <a:solidFill>
                  <a:srgbClr val="CC0000"/>
                </a:solidFill>
                <a:latin typeface="+mn-lt"/>
              </a:rPr>
              <a:t>deep</a:t>
            </a:r>
            <a:r>
              <a:rPr lang="cs-CZ" altLang="cs-CZ" sz="2000" b="1" dirty="0">
                <a:solidFill>
                  <a:srgbClr val="CC0000"/>
                </a:solidFill>
                <a:latin typeface="+mn-lt"/>
              </a:rPr>
              <a:t> </a:t>
            </a:r>
            <a:r>
              <a:rPr lang="cs-CZ" altLang="cs-CZ" sz="2000" b="1" dirty="0" err="1">
                <a:solidFill>
                  <a:srgbClr val="CC0000"/>
                </a:solidFill>
                <a:latin typeface="+mn-lt"/>
              </a:rPr>
              <a:t>inside</a:t>
            </a:r>
            <a:r>
              <a:rPr lang="cs-CZ" altLang="cs-CZ" sz="2000" b="1" dirty="0">
                <a:solidFill>
                  <a:srgbClr val="CC0000"/>
                </a:solidFill>
                <a:latin typeface="+mn-lt"/>
              </a:rPr>
              <a:t> </a:t>
            </a:r>
            <a:r>
              <a:rPr lang="cs-CZ" altLang="cs-CZ" sz="2000" b="1" dirty="0" err="1">
                <a:solidFill>
                  <a:srgbClr val="CC0000"/>
                </a:solidFill>
                <a:latin typeface="+mn-lt"/>
              </a:rPr>
              <a:t>of</a:t>
            </a:r>
            <a:r>
              <a:rPr lang="cs-CZ" altLang="cs-CZ" sz="2000" b="1" dirty="0">
                <a:solidFill>
                  <a:srgbClr val="CC0000"/>
                </a:solidFill>
                <a:latin typeface="+mn-lt"/>
              </a:rPr>
              <a:t> </a:t>
            </a:r>
            <a:r>
              <a:rPr lang="cs-CZ" altLang="cs-CZ" sz="2000" b="1" dirty="0" err="1">
                <a:solidFill>
                  <a:srgbClr val="CC0000"/>
                </a:solidFill>
                <a:latin typeface="+mn-lt"/>
              </a:rPr>
              <a:t>the</a:t>
            </a:r>
            <a:r>
              <a:rPr lang="cs-CZ" altLang="cs-CZ" sz="2000" b="1" dirty="0">
                <a:solidFill>
                  <a:srgbClr val="CC0000"/>
                </a:solidFill>
                <a:latin typeface="+mn-lt"/>
              </a:rPr>
              <a:t> intron 65 </a:t>
            </a:r>
            <a:r>
              <a:rPr lang="cs-CZ" altLang="cs-CZ" sz="2000" b="1" dirty="0" err="1">
                <a:solidFill>
                  <a:srgbClr val="CC0000"/>
                </a:solidFill>
                <a:latin typeface="+mn-lt"/>
              </a:rPr>
              <a:t>identified</a:t>
            </a:r>
            <a:r>
              <a:rPr lang="cs-CZ" altLang="cs-CZ" sz="2000" b="1" dirty="0">
                <a:solidFill>
                  <a:srgbClr val="CC0000"/>
                </a:solidFill>
                <a:latin typeface="+mn-lt"/>
              </a:rPr>
              <a:t>; </a:t>
            </a:r>
            <a:r>
              <a:rPr lang="cs-CZ" altLang="cs-CZ" sz="2000" b="1" dirty="0" err="1">
                <a:solidFill>
                  <a:srgbClr val="CC0000"/>
                </a:solidFill>
                <a:latin typeface="+mn-lt"/>
              </a:rPr>
              <a:t>this</a:t>
            </a:r>
            <a:r>
              <a:rPr lang="cs-CZ" altLang="cs-CZ" sz="2000" b="1" dirty="0">
                <a:solidFill>
                  <a:srgbClr val="CC0000"/>
                </a:solidFill>
                <a:latin typeface="+mn-lt"/>
              </a:rPr>
              <a:t> </a:t>
            </a:r>
            <a:r>
              <a:rPr lang="cs-CZ" altLang="cs-CZ" sz="2000" b="1" dirty="0" err="1">
                <a:solidFill>
                  <a:srgbClr val="CC0000"/>
                </a:solidFill>
                <a:latin typeface="+mn-lt"/>
              </a:rPr>
              <a:t>results</a:t>
            </a:r>
            <a:r>
              <a:rPr lang="cs-CZ" altLang="cs-CZ" sz="2000" b="1" dirty="0">
                <a:solidFill>
                  <a:srgbClr val="CC0000"/>
                </a:solidFill>
                <a:latin typeface="+mn-lt"/>
              </a:rPr>
              <a:t> in i</a:t>
            </a:r>
            <a:r>
              <a:rPr lang="cs-CZ" altLang="cs-CZ" sz="2000" b="1" dirty="0">
                <a:solidFill>
                  <a:srgbClr val="CC0000"/>
                </a:solidFill>
                <a:latin typeface="+mn-lt"/>
                <a:sym typeface="Symbol"/>
              </a:rPr>
              <a:t>nsertion </a:t>
            </a:r>
            <a:r>
              <a:rPr lang="cs-CZ" altLang="cs-CZ" sz="2000" b="1" dirty="0" err="1">
                <a:solidFill>
                  <a:srgbClr val="CC0000"/>
                </a:solidFill>
                <a:latin typeface="+mn-lt"/>
                <a:sym typeface="Symbol"/>
              </a:rPr>
              <a:t>of</a:t>
            </a:r>
            <a:r>
              <a:rPr lang="cs-CZ" altLang="cs-CZ" sz="2000" b="1" dirty="0">
                <a:solidFill>
                  <a:srgbClr val="CC0000"/>
                </a:solidFill>
                <a:latin typeface="+mn-lt"/>
                <a:sym typeface="Symbol"/>
              </a:rPr>
              <a:t> a part </a:t>
            </a:r>
            <a:r>
              <a:rPr lang="cs-CZ" altLang="cs-CZ" sz="2000" b="1" dirty="0" err="1">
                <a:solidFill>
                  <a:srgbClr val="CC0000"/>
                </a:solidFill>
                <a:latin typeface="+mn-lt"/>
                <a:sym typeface="Symbol"/>
              </a:rPr>
              <a:t>of</a:t>
            </a:r>
            <a:r>
              <a:rPr lang="cs-CZ" altLang="cs-CZ" sz="2000" b="1" dirty="0">
                <a:solidFill>
                  <a:srgbClr val="CC0000"/>
                </a:solidFill>
                <a:latin typeface="+mn-lt"/>
                <a:sym typeface="Symbol"/>
              </a:rPr>
              <a:t> intron </a:t>
            </a:r>
            <a:r>
              <a:rPr lang="cs-CZ" altLang="cs-CZ" sz="2000" b="1" dirty="0" err="1">
                <a:solidFill>
                  <a:srgbClr val="CC0000"/>
                </a:solidFill>
                <a:latin typeface="+mn-lt"/>
                <a:sym typeface="Symbol"/>
              </a:rPr>
              <a:t>sequence</a:t>
            </a:r>
            <a:r>
              <a:rPr lang="cs-CZ" altLang="cs-CZ" sz="2000" b="1" dirty="0">
                <a:solidFill>
                  <a:srgbClr val="CC0000"/>
                </a:solidFill>
                <a:latin typeface="+mn-lt"/>
                <a:sym typeface="Symbol"/>
              </a:rPr>
              <a:t> </a:t>
            </a:r>
            <a:r>
              <a:rPr lang="cs-CZ" altLang="cs-CZ" sz="2000" b="1" dirty="0" err="1">
                <a:solidFill>
                  <a:srgbClr val="CC0000"/>
                </a:solidFill>
                <a:latin typeface="+mn-lt"/>
                <a:sym typeface="Symbol"/>
              </a:rPr>
              <a:t>into</a:t>
            </a:r>
            <a:r>
              <a:rPr lang="cs-CZ" altLang="cs-CZ" sz="2000" b="1" dirty="0">
                <a:solidFill>
                  <a:srgbClr val="CC0000"/>
                </a:solidFill>
                <a:latin typeface="+mn-lt"/>
                <a:sym typeface="Symbol"/>
              </a:rPr>
              <a:t> </a:t>
            </a:r>
            <a:r>
              <a:rPr lang="cs-CZ" altLang="cs-CZ" sz="2000" b="1" dirty="0" err="1">
                <a:solidFill>
                  <a:srgbClr val="CC0000"/>
                </a:solidFill>
                <a:latin typeface="+mn-lt"/>
                <a:sym typeface="Symbol"/>
              </a:rPr>
              <a:t>the</a:t>
            </a:r>
            <a:r>
              <a:rPr lang="cs-CZ" altLang="cs-CZ" sz="2000" b="1" dirty="0">
                <a:solidFill>
                  <a:srgbClr val="CC0000"/>
                </a:solidFill>
                <a:latin typeface="+mn-lt"/>
                <a:sym typeface="Symbol"/>
              </a:rPr>
              <a:t> </a:t>
            </a:r>
            <a:r>
              <a:rPr lang="cs-CZ" altLang="cs-CZ" sz="2000" b="1" dirty="0" err="1">
                <a:solidFill>
                  <a:srgbClr val="CC0000"/>
                </a:solidFill>
                <a:latin typeface="+mn-lt"/>
                <a:sym typeface="Symbol"/>
              </a:rPr>
              <a:t>dystrophin</a:t>
            </a:r>
            <a:r>
              <a:rPr lang="cs-CZ" altLang="cs-CZ" sz="2000" b="1" dirty="0">
                <a:solidFill>
                  <a:srgbClr val="CC0000"/>
                </a:solidFill>
                <a:latin typeface="+mn-lt"/>
                <a:sym typeface="Symbol"/>
              </a:rPr>
              <a:t> </a:t>
            </a:r>
            <a:r>
              <a:rPr lang="cs-CZ" altLang="cs-CZ" sz="2000" b="1" dirty="0" err="1">
                <a:solidFill>
                  <a:srgbClr val="CC0000"/>
                </a:solidFill>
                <a:latin typeface="+mn-lt"/>
                <a:sym typeface="Symbol"/>
              </a:rPr>
              <a:t>mRNA</a:t>
            </a:r>
            <a:endParaRPr lang="cs-CZ" altLang="cs-CZ" sz="2000" b="1" i="1" dirty="0">
              <a:solidFill>
                <a:srgbClr val="CC0000"/>
              </a:solidFill>
              <a:latin typeface="+mn-lt"/>
              <a:sym typeface="Symbol" pitchFamily="18" charset="2"/>
            </a:endParaRPr>
          </a:p>
        </p:txBody>
      </p:sp>
      <p:pic>
        <p:nvPicPr>
          <p:cNvPr id="10" name="Picture 4" descr="intr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67" r="6250" b="10440"/>
          <a:stretch>
            <a:fillRect/>
          </a:stretch>
        </p:blipFill>
        <p:spPr bwMode="auto">
          <a:xfrm>
            <a:off x="1547664" y="5085184"/>
            <a:ext cx="6264696" cy="1520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>
            <a:cxnSpLocks/>
            <a:stCxn id="2" idx="2"/>
          </p:cNvCxnSpPr>
          <p:nvPr/>
        </p:nvCxnSpPr>
        <p:spPr>
          <a:xfrm>
            <a:off x="4439963" y="4941168"/>
            <a:ext cx="1788221" cy="904315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804248" y="1268760"/>
            <a:ext cx="2232248" cy="956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635896" y="4571836"/>
            <a:ext cx="1608133" cy="369332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cs-CZ" b="1" dirty="0"/>
              <a:t>c.9564-427T&gt;G</a:t>
            </a:r>
          </a:p>
        </p:txBody>
      </p:sp>
    </p:spTree>
    <p:extLst>
      <p:ext uri="{BB962C8B-B14F-4D97-AF65-F5344CB8AC3E}">
        <p14:creationId xmlns:p14="http://schemas.microsoft.com/office/powerpoint/2010/main" val="11253109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2994363" y="544664"/>
            <a:ext cx="2980854" cy="36933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err="1"/>
              <a:t>Overall</a:t>
            </a:r>
            <a:r>
              <a:rPr lang="cs-CZ" b="1" dirty="0"/>
              <a:t> 162 </a:t>
            </a:r>
            <a:r>
              <a:rPr lang="cs-CZ" b="1" dirty="0" err="1"/>
              <a:t>genes</a:t>
            </a:r>
            <a:endParaRPr lang="cs-CZ" b="1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6102981" y="2364224"/>
            <a:ext cx="2232248" cy="1200329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b="1" dirty="0" err="1">
                <a:solidFill>
                  <a:srgbClr val="FF0000"/>
                </a:solidFill>
              </a:rPr>
              <a:t>Souther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blot</a:t>
            </a:r>
            <a:r>
              <a:rPr lang="cs-CZ" b="1" dirty="0">
                <a:solidFill>
                  <a:srgbClr val="FF0000"/>
                </a:solidFill>
              </a:rPr>
              <a:t> + </a:t>
            </a:r>
            <a:r>
              <a:rPr lang="cs-CZ" b="1" dirty="0" err="1">
                <a:solidFill>
                  <a:srgbClr val="FF0000"/>
                </a:solidFill>
              </a:rPr>
              <a:t>hybridisation</a:t>
            </a:r>
            <a:r>
              <a:rPr lang="cs-CZ" b="1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Identification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repeat</a:t>
            </a:r>
            <a:r>
              <a:rPr lang="cs-CZ" dirty="0"/>
              <a:t> </a:t>
            </a:r>
            <a:r>
              <a:rPr lang="cs-CZ" dirty="0" err="1"/>
              <a:t>deletions</a:t>
            </a:r>
            <a:r>
              <a:rPr lang="cs-CZ" dirty="0"/>
              <a:t> </a:t>
            </a:r>
          </a:p>
        </p:txBody>
      </p:sp>
      <p:sp>
        <p:nvSpPr>
          <p:cNvPr id="30" name="TextovéPole 29"/>
          <p:cNvSpPr txBox="1"/>
          <p:nvPr/>
        </p:nvSpPr>
        <p:spPr>
          <a:xfrm>
            <a:off x="6102981" y="1849259"/>
            <a:ext cx="2232248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FSHD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683568" y="1331476"/>
            <a:ext cx="2232248" cy="36933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159 </a:t>
            </a:r>
            <a:r>
              <a:rPr lang="cs-CZ" b="1" dirty="0" err="1"/>
              <a:t>genes</a:t>
            </a:r>
            <a:endParaRPr lang="cs-CZ" b="1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6102981" y="1331476"/>
            <a:ext cx="2232248" cy="36933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 gene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3260654" y="1331476"/>
            <a:ext cx="2448271" cy="36933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 </a:t>
            </a:r>
            <a:r>
              <a:rPr lang="cs-CZ" b="1" dirty="0" err="1"/>
              <a:t>genes</a:t>
            </a:r>
            <a:endParaRPr lang="cs-CZ" b="1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680704" y="2087225"/>
            <a:ext cx="2232248" cy="203132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b="1" dirty="0">
                <a:solidFill>
                  <a:srgbClr val="FF0000"/>
                </a:solidFill>
              </a:rPr>
              <a:t>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Identification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small </a:t>
            </a:r>
            <a:r>
              <a:rPr lang="cs-CZ" dirty="0" err="1"/>
              <a:t>scale</a:t>
            </a:r>
            <a:r>
              <a:rPr lang="cs-CZ" dirty="0"/>
              <a:t> </a:t>
            </a:r>
            <a:r>
              <a:rPr lang="cs-CZ" dirty="0" err="1"/>
              <a:t>pathogenic</a:t>
            </a:r>
            <a:r>
              <a:rPr lang="cs-CZ" dirty="0"/>
              <a:t> </a:t>
            </a:r>
            <a:r>
              <a:rPr lang="cs-CZ" dirty="0" err="1"/>
              <a:t>variants</a:t>
            </a:r>
            <a:r>
              <a:rPr lang="cs-CZ" dirty="0"/>
              <a:t>, </a:t>
            </a:r>
            <a:r>
              <a:rPr lang="cs-CZ" dirty="0" err="1"/>
              <a:t>large</a:t>
            </a:r>
            <a:r>
              <a:rPr lang="cs-CZ" dirty="0"/>
              <a:t> gene </a:t>
            </a:r>
            <a:r>
              <a:rPr lang="cs-CZ" dirty="0" err="1"/>
              <a:t>deletions</a:t>
            </a:r>
            <a:r>
              <a:rPr lang="cs-CZ" dirty="0"/>
              <a:t> / </a:t>
            </a:r>
            <a:r>
              <a:rPr lang="cs-CZ" dirty="0" err="1"/>
              <a:t>duplications</a:t>
            </a:r>
            <a:endParaRPr lang="cs-CZ" dirty="0"/>
          </a:p>
        </p:txBody>
      </p:sp>
      <p:sp>
        <p:nvSpPr>
          <p:cNvPr id="27" name="TextovéPole 26"/>
          <p:cNvSpPr txBox="1"/>
          <p:nvPr/>
        </p:nvSpPr>
        <p:spPr>
          <a:xfrm>
            <a:off x="3300836" y="1844824"/>
            <a:ext cx="244827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MD1, MD2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3285262" y="2364224"/>
            <a:ext cx="2479420" cy="92333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b="1" dirty="0" err="1">
                <a:solidFill>
                  <a:srgbClr val="FF0000"/>
                </a:solidFill>
              </a:rPr>
              <a:t>Repeat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primed</a:t>
            </a:r>
            <a:r>
              <a:rPr lang="cs-CZ" b="1" dirty="0">
                <a:solidFill>
                  <a:srgbClr val="FF0000"/>
                </a:solidFill>
              </a:rPr>
              <a:t>-PCR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Identification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repeat</a:t>
            </a:r>
            <a:r>
              <a:rPr lang="cs-CZ" dirty="0"/>
              <a:t> </a:t>
            </a:r>
            <a:r>
              <a:rPr lang="cs-CZ" dirty="0" err="1"/>
              <a:t>expansions</a:t>
            </a:r>
            <a:endParaRPr lang="cs-CZ" dirty="0"/>
          </a:p>
        </p:txBody>
      </p:sp>
      <p:sp>
        <p:nvSpPr>
          <p:cNvPr id="28" name="Text Box 18"/>
          <p:cNvSpPr txBox="1">
            <a:spLocks noChangeArrowheads="1"/>
          </p:cNvSpPr>
          <p:nvPr/>
        </p:nvSpPr>
        <p:spPr bwMode="auto">
          <a:xfrm>
            <a:off x="0" y="-27384"/>
            <a:ext cx="9144000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cs-CZ" sz="2200" b="1" dirty="0" err="1">
                <a:solidFill>
                  <a:srgbClr val="C00000"/>
                </a:solidFill>
                <a:latin typeface="+mn-lt"/>
              </a:rPr>
              <a:t>Muscular</a:t>
            </a:r>
            <a:r>
              <a:rPr lang="cs-CZ" sz="22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cs-CZ" sz="2200" b="1" dirty="0" err="1">
                <a:solidFill>
                  <a:srgbClr val="C00000"/>
                </a:solidFill>
                <a:latin typeface="+mn-lt"/>
              </a:rPr>
              <a:t>dystrophies</a:t>
            </a:r>
            <a:r>
              <a:rPr lang="cs-CZ" sz="2200" b="1" dirty="0">
                <a:solidFill>
                  <a:srgbClr val="C00000"/>
                </a:solidFill>
                <a:latin typeface="+mn-lt"/>
              </a:rPr>
              <a:t>/</a:t>
            </a:r>
            <a:r>
              <a:rPr lang="cs-CZ" sz="2200" b="1" dirty="0" err="1">
                <a:solidFill>
                  <a:srgbClr val="C00000"/>
                </a:solidFill>
                <a:latin typeface="+mn-lt"/>
              </a:rPr>
              <a:t>myopathies</a:t>
            </a:r>
            <a:r>
              <a:rPr lang="cs-CZ" sz="2200" b="1" dirty="0">
                <a:solidFill>
                  <a:srgbClr val="C00000"/>
                </a:solidFill>
                <a:latin typeface="+mn-lt"/>
              </a:rPr>
              <a:t> – </a:t>
            </a:r>
            <a:r>
              <a:rPr lang="cs-CZ" sz="2200" b="1" dirty="0" err="1">
                <a:solidFill>
                  <a:srgbClr val="C00000"/>
                </a:solidFill>
                <a:latin typeface="+mn-lt"/>
              </a:rPr>
              <a:t>molecular</a:t>
            </a:r>
            <a:r>
              <a:rPr lang="cs-CZ" sz="22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cs-CZ" sz="2200" b="1" dirty="0" err="1">
                <a:solidFill>
                  <a:srgbClr val="C00000"/>
                </a:solidFill>
                <a:latin typeface="+mn-lt"/>
              </a:rPr>
              <a:t>genetic</a:t>
            </a:r>
            <a:r>
              <a:rPr lang="cs-CZ" sz="22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cs-CZ" sz="2200" b="1" dirty="0" err="1">
                <a:solidFill>
                  <a:srgbClr val="C00000"/>
                </a:solidFill>
                <a:latin typeface="+mn-lt"/>
              </a:rPr>
              <a:t>diagnostics</a:t>
            </a:r>
            <a:endParaRPr lang="cs-CZ" sz="22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3801" y="4221088"/>
            <a:ext cx="3494703" cy="210402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872" y="3396686"/>
            <a:ext cx="2232248" cy="323397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778" y="4293096"/>
            <a:ext cx="2959078" cy="2160240"/>
          </a:xfrm>
          <a:prstGeom prst="rect">
            <a:avLst/>
          </a:prstGeom>
        </p:spPr>
      </p:pic>
      <p:cxnSp>
        <p:nvCxnSpPr>
          <p:cNvPr id="12" name="Přímá spojnice se šipkou 11"/>
          <p:cNvCxnSpPr>
            <a:stCxn id="5" idx="2"/>
            <a:endCxn id="2" idx="0"/>
          </p:cNvCxnSpPr>
          <p:nvPr/>
        </p:nvCxnSpPr>
        <p:spPr>
          <a:xfrm flipH="1">
            <a:off x="1799692" y="913996"/>
            <a:ext cx="2685098" cy="41748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>
            <a:stCxn id="5" idx="2"/>
            <a:endCxn id="21" idx="0"/>
          </p:cNvCxnSpPr>
          <p:nvPr/>
        </p:nvCxnSpPr>
        <p:spPr>
          <a:xfrm>
            <a:off x="4484790" y="913996"/>
            <a:ext cx="2734315" cy="41748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se šipkou 28"/>
          <p:cNvCxnSpPr>
            <a:stCxn id="5" idx="2"/>
            <a:endCxn id="24" idx="0"/>
          </p:cNvCxnSpPr>
          <p:nvPr/>
        </p:nvCxnSpPr>
        <p:spPr>
          <a:xfrm>
            <a:off x="4484790" y="913996"/>
            <a:ext cx="0" cy="41748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87596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5"/>
          <p:cNvSpPr txBox="1">
            <a:spLocks noChangeArrowheads="1"/>
          </p:cNvSpPr>
          <p:nvPr/>
        </p:nvSpPr>
        <p:spPr bwMode="auto">
          <a:xfrm>
            <a:off x="250825" y="668883"/>
            <a:ext cx="8688388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342900" indent="-342900">
              <a:spcAft>
                <a:spcPts val="600"/>
              </a:spcAft>
              <a:buFontTx/>
              <a:buChar char="•"/>
            </a:pPr>
            <a:r>
              <a:rPr lang="cs-CZ" altLang="cs-CZ" sz="2400" dirty="0" err="1">
                <a:latin typeface="Calibri" pitchFamily="34" charset="0"/>
              </a:rPr>
              <a:t>Autosomal</a:t>
            </a:r>
            <a:r>
              <a:rPr lang="cs-CZ" altLang="cs-CZ" sz="2400" dirty="0">
                <a:latin typeface="Calibri" pitchFamily="34" charset="0"/>
              </a:rPr>
              <a:t> </a:t>
            </a:r>
            <a:r>
              <a:rPr lang="cs-CZ" altLang="cs-CZ" sz="2400" dirty="0" err="1">
                <a:latin typeface="Calibri" pitchFamily="34" charset="0"/>
              </a:rPr>
              <a:t>recesive</a:t>
            </a:r>
            <a:r>
              <a:rPr lang="cs-CZ" altLang="cs-CZ" sz="2400" dirty="0">
                <a:latin typeface="Calibri" pitchFamily="34" charset="0"/>
              </a:rPr>
              <a:t> </a:t>
            </a:r>
            <a:r>
              <a:rPr lang="cs-CZ" altLang="cs-CZ" sz="2400" dirty="0" err="1">
                <a:latin typeface="Calibri" pitchFamily="34" charset="0"/>
              </a:rPr>
              <a:t>disease</a:t>
            </a:r>
            <a:endParaRPr lang="cs-CZ" altLang="cs-CZ" sz="2400" dirty="0">
              <a:latin typeface="Calibri" pitchFamily="34" charset="0"/>
            </a:endParaRPr>
          </a:p>
          <a:p>
            <a:pPr marL="342900" indent="-342900">
              <a:spcAft>
                <a:spcPts val="600"/>
              </a:spcAft>
              <a:buFontTx/>
              <a:buChar char="•"/>
            </a:pPr>
            <a:r>
              <a:rPr lang="cs-CZ" altLang="cs-CZ" sz="2400" dirty="0">
                <a:latin typeface="Calibri" pitchFamily="34" charset="0"/>
              </a:rPr>
              <a:t>Incidence: </a:t>
            </a:r>
            <a:r>
              <a:rPr lang="en-US" altLang="cs-CZ" sz="2400" dirty="0">
                <a:latin typeface="Calibri" pitchFamily="34" charset="0"/>
              </a:rPr>
              <a:t>1 in 6,000</a:t>
            </a:r>
            <a:r>
              <a:rPr lang="cs-CZ" altLang="cs-CZ" sz="2400" dirty="0">
                <a:latin typeface="Calibri" pitchFamily="34" charset="0"/>
              </a:rPr>
              <a:t> - </a:t>
            </a:r>
            <a:r>
              <a:rPr lang="en-US" altLang="cs-CZ" sz="2400" dirty="0">
                <a:latin typeface="Calibri" pitchFamily="34" charset="0"/>
              </a:rPr>
              <a:t>10,000</a:t>
            </a:r>
            <a:r>
              <a:rPr lang="cs-CZ" altLang="cs-CZ" sz="2400" dirty="0">
                <a:latin typeface="Calibri" pitchFamily="34" charset="0"/>
              </a:rPr>
              <a:t> </a:t>
            </a:r>
            <a:r>
              <a:rPr lang="en-US" altLang="cs-CZ" sz="2400" dirty="0">
                <a:latin typeface="Calibri" pitchFamily="34" charset="0"/>
              </a:rPr>
              <a:t>live births</a:t>
            </a:r>
            <a:endParaRPr lang="cs-CZ" altLang="cs-CZ" sz="2400" dirty="0">
              <a:latin typeface="Calibri" pitchFamily="34" charset="0"/>
            </a:endParaRPr>
          </a:p>
          <a:p>
            <a:pPr marL="342900" indent="-342900">
              <a:spcAft>
                <a:spcPts val="600"/>
              </a:spcAft>
              <a:buFontTx/>
              <a:buChar char="•"/>
            </a:pPr>
            <a:r>
              <a:rPr lang="cs-CZ" altLang="cs-CZ" sz="2400" dirty="0">
                <a:latin typeface="Calibri" pitchFamily="34" charset="0"/>
              </a:rPr>
              <a:t>C</a:t>
            </a:r>
            <a:r>
              <a:rPr lang="en-US" altLang="cs-CZ" sz="2400" dirty="0" err="1">
                <a:latin typeface="Calibri" pitchFamily="34" charset="0"/>
              </a:rPr>
              <a:t>arrier</a:t>
            </a:r>
            <a:r>
              <a:rPr lang="en-US" altLang="cs-CZ" sz="2400" dirty="0">
                <a:latin typeface="Calibri" pitchFamily="34" charset="0"/>
              </a:rPr>
              <a:t> frequency</a:t>
            </a:r>
            <a:r>
              <a:rPr lang="cs-CZ" altLang="cs-CZ" sz="2400" dirty="0">
                <a:latin typeface="Calibri" pitchFamily="34" charset="0"/>
              </a:rPr>
              <a:t>: </a:t>
            </a:r>
            <a:r>
              <a:rPr lang="en-US" altLang="cs-CZ" sz="2400" dirty="0">
                <a:latin typeface="Calibri" pitchFamily="34" charset="0"/>
              </a:rPr>
              <a:t>1</a:t>
            </a:r>
            <a:r>
              <a:rPr lang="cs-CZ" altLang="cs-CZ" sz="2400" dirty="0">
                <a:latin typeface="Calibri" pitchFamily="34" charset="0"/>
              </a:rPr>
              <a:t> in </a:t>
            </a:r>
            <a:r>
              <a:rPr lang="en-US" altLang="cs-CZ" sz="2400" dirty="0">
                <a:latin typeface="Calibri" pitchFamily="34" charset="0"/>
              </a:rPr>
              <a:t>40</a:t>
            </a:r>
            <a:r>
              <a:rPr lang="cs-CZ" altLang="cs-CZ" sz="2400" dirty="0">
                <a:latin typeface="Calibri" pitchFamily="34" charset="0"/>
              </a:rPr>
              <a:t> - 60</a:t>
            </a:r>
          </a:p>
          <a:p>
            <a:pPr marL="342900" indent="-342900">
              <a:spcAft>
                <a:spcPts val="600"/>
              </a:spcAft>
              <a:buFontTx/>
              <a:buChar char="•"/>
            </a:pPr>
            <a:r>
              <a:rPr lang="cs-CZ" altLang="cs-CZ" sz="2400" dirty="0" err="1">
                <a:latin typeface="Calibri" pitchFamily="34" charset="0"/>
              </a:rPr>
              <a:t>The</a:t>
            </a:r>
            <a:r>
              <a:rPr lang="cs-CZ" altLang="cs-CZ" sz="2400" dirty="0">
                <a:latin typeface="Calibri" pitchFamily="34" charset="0"/>
              </a:rPr>
              <a:t> second most </a:t>
            </a:r>
            <a:r>
              <a:rPr lang="cs-CZ" altLang="cs-CZ" sz="2400" dirty="0" err="1">
                <a:latin typeface="Calibri" pitchFamily="34" charset="0"/>
              </a:rPr>
              <a:t>frequent</a:t>
            </a:r>
            <a:r>
              <a:rPr lang="cs-CZ" altLang="cs-CZ" sz="2400" dirty="0">
                <a:latin typeface="Calibri" pitchFamily="34" charset="0"/>
              </a:rPr>
              <a:t> </a:t>
            </a:r>
            <a:r>
              <a:rPr lang="cs-CZ" altLang="cs-CZ" sz="2400" dirty="0" err="1">
                <a:latin typeface="Calibri" pitchFamily="34" charset="0"/>
              </a:rPr>
              <a:t>fatal</a:t>
            </a:r>
            <a:r>
              <a:rPr lang="cs-CZ" altLang="cs-CZ" sz="2400" dirty="0">
                <a:latin typeface="Calibri" pitchFamily="34" charset="0"/>
              </a:rPr>
              <a:t> </a:t>
            </a:r>
            <a:r>
              <a:rPr lang="cs-CZ" altLang="cs-CZ" sz="2400" dirty="0" err="1">
                <a:latin typeface="Calibri" pitchFamily="34" charset="0"/>
              </a:rPr>
              <a:t>disease</a:t>
            </a:r>
            <a:r>
              <a:rPr lang="cs-CZ" altLang="cs-CZ" sz="2400" dirty="0">
                <a:latin typeface="Calibri" pitchFamily="34" charset="0"/>
              </a:rPr>
              <a:t> </a:t>
            </a:r>
            <a:r>
              <a:rPr lang="cs-CZ" altLang="cs-CZ" sz="2400" dirty="0" err="1">
                <a:latin typeface="Calibri" pitchFamily="34" charset="0"/>
              </a:rPr>
              <a:t>with</a:t>
            </a:r>
            <a:r>
              <a:rPr lang="cs-CZ" altLang="cs-CZ" sz="2400" dirty="0">
                <a:latin typeface="Calibri" pitchFamily="34" charset="0"/>
              </a:rPr>
              <a:t> </a:t>
            </a:r>
            <a:r>
              <a:rPr lang="cs-CZ" altLang="cs-CZ" sz="2400" dirty="0" err="1">
                <a:latin typeface="Calibri" pitchFamily="34" charset="0"/>
              </a:rPr>
              <a:t>autosomal</a:t>
            </a:r>
            <a:r>
              <a:rPr lang="cs-CZ" altLang="cs-CZ" sz="2400" dirty="0">
                <a:latin typeface="Calibri" pitchFamily="34" charset="0"/>
              </a:rPr>
              <a:t> </a:t>
            </a:r>
            <a:r>
              <a:rPr lang="cs-CZ" altLang="cs-CZ" sz="2400" dirty="0" err="1">
                <a:latin typeface="Calibri" pitchFamily="34" charset="0"/>
              </a:rPr>
              <a:t>recesive</a:t>
            </a:r>
            <a:r>
              <a:rPr lang="cs-CZ" altLang="cs-CZ" sz="2400" dirty="0">
                <a:latin typeface="Calibri" pitchFamily="34" charset="0"/>
              </a:rPr>
              <a:t> inheritance (</a:t>
            </a:r>
            <a:r>
              <a:rPr lang="cs-CZ" altLang="cs-CZ" sz="2400" dirty="0" err="1">
                <a:latin typeface="Calibri" pitchFamily="34" charset="0"/>
              </a:rPr>
              <a:t>after</a:t>
            </a:r>
            <a:r>
              <a:rPr lang="cs-CZ" altLang="cs-CZ" sz="2400" dirty="0">
                <a:latin typeface="Calibri" pitchFamily="34" charset="0"/>
              </a:rPr>
              <a:t> </a:t>
            </a:r>
            <a:r>
              <a:rPr lang="cs-CZ" altLang="cs-CZ" sz="2400" dirty="0" err="1">
                <a:latin typeface="Calibri" pitchFamily="34" charset="0"/>
              </a:rPr>
              <a:t>cystic</a:t>
            </a:r>
            <a:r>
              <a:rPr lang="cs-CZ" altLang="cs-CZ" sz="2400" dirty="0">
                <a:latin typeface="Calibri" pitchFamily="34" charset="0"/>
              </a:rPr>
              <a:t> </a:t>
            </a:r>
            <a:r>
              <a:rPr lang="cs-CZ" altLang="cs-CZ" sz="2400" dirty="0" err="1">
                <a:latin typeface="Calibri" pitchFamily="34" charset="0"/>
              </a:rPr>
              <a:t>fibrosis</a:t>
            </a:r>
            <a:r>
              <a:rPr lang="cs-CZ" altLang="cs-CZ" sz="2400" dirty="0">
                <a:latin typeface="Calibri" pitchFamily="34" charset="0"/>
              </a:rPr>
              <a:t>)</a:t>
            </a:r>
          </a:p>
          <a:p>
            <a:pPr marL="342900" indent="-342900">
              <a:spcAft>
                <a:spcPts val="600"/>
              </a:spcAft>
              <a:buFontTx/>
              <a:buChar char="•"/>
            </a:pPr>
            <a:r>
              <a:rPr lang="cs-CZ" altLang="cs-CZ" sz="2400" dirty="0" err="1">
                <a:latin typeface="Calibri" pitchFamily="34" charset="0"/>
              </a:rPr>
              <a:t>Characterised</a:t>
            </a:r>
            <a:r>
              <a:rPr lang="cs-CZ" altLang="cs-CZ" sz="2400" dirty="0">
                <a:latin typeface="Calibri" pitchFamily="34" charset="0"/>
              </a:rPr>
              <a:t> by </a:t>
            </a:r>
            <a:r>
              <a:rPr lang="cs-CZ" altLang="cs-CZ" sz="2400" dirty="0" err="1">
                <a:latin typeface="Calibri" pitchFamily="34" charset="0"/>
              </a:rPr>
              <a:t>degeneration</a:t>
            </a:r>
            <a:r>
              <a:rPr lang="cs-CZ" altLang="cs-CZ" sz="2400" dirty="0">
                <a:latin typeface="Calibri" pitchFamily="34" charset="0"/>
              </a:rPr>
              <a:t> </a:t>
            </a:r>
            <a:r>
              <a:rPr lang="cs-CZ" altLang="cs-CZ" sz="2400" dirty="0" err="1">
                <a:latin typeface="Calibri" pitchFamily="34" charset="0"/>
              </a:rPr>
              <a:t>of</a:t>
            </a:r>
            <a:r>
              <a:rPr lang="cs-CZ" altLang="cs-CZ" sz="2400" dirty="0">
                <a:latin typeface="Calibri" pitchFamily="34" charset="0"/>
              </a:rPr>
              <a:t> </a:t>
            </a:r>
            <a:r>
              <a:rPr lang="cs-CZ" altLang="cs-CZ" sz="2400" dirty="0" err="1">
                <a:latin typeface="Calibri" pitchFamily="34" charset="0"/>
              </a:rPr>
              <a:t>alpha</a:t>
            </a:r>
            <a:r>
              <a:rPr lang="cs-CZ" altLang="cs-CZ" sz="2400" dirty="0">
                <a:latin typeface="Calibri" pitchFamily="34" charset="0"/>
              </a:rPr>
              <a:t> motor </a:t>
            </a:r>
            <a:r>
              <a:rPr lang="cs-CZ" altLang="cs-CZ" sz="2400" dirty="0" err="1">
                <a:latin typeface="Calibri" pitchFamily="34" charset="0"/>
              </a:rPr>
              <a:t>neurons</a:t>
            </a:r>
            <a:endParaRPr lang="cs-CZ" altLang="cs-CZ" sz="2400" dirty="0">
              <a:latin typeface="Calibri" pitchFamily="34" charset="0"/>
            </a:endParaRPr>
          </a:p>
        </p:txBody>
      </p:sp>
      <p:sp>
        <p:nvSpPr>
          <p:cNvPr id="22531" name="Text Box 6"/>
          <p:cNvSpPr txBox="1">
            <a:spLocks noChangeArrowheads="1"/>
          </p:cNvSpPr>
          <p:nvPr/>
        </p:nvSpPr>
        <p:spPr bwMode="auto">
          <a:xfrm>
            <a:off x="539750" y="3860800"/>
            <a:ext cx="7191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cs-CZ" altLang="cs-CZ" sz="1800"/>
          </a:p>
        </p:txBody>
      </p:sp>
      <p:pic>
        <p:nvPicPr>
          <p:cNvPr id="22532" name="Picture 14" descr="3501716680_17c4df375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527500"/>
            <a:ext cx="1963738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16" descr="gwendoly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11" y="3703713"/>
            <a:ext cx="2589213" cy="259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20" descr="motor-unit-somatic-motor-neur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458" y="3812087"/>
            <a:ext cx="379095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97468"/>
            <a:ext cx="9144000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cs-CZ" altLang="cs-CZ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</a:rPr>
              <a:t>Spinal muscular atrophy (SMA) </a:t>
            </a:r>
          </a:p>
        </p:txBody>
      </p:sp>
    </p:spTree>
    <p:extLst>
      <p:ext uri="{BB962C8B-B14F-4D97-AF65-F5344CB8AC3E}">
        <p14:creationId xmlns:p14="http://schemas.microsoft.com/office/powerpoint/2010/main" val="29776528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8"/>
          <p:cNvSpPr txBox="1">
            <a:spLocks noChangeArrowheads="1"/>
          </p:cNvSpPr>
          <p:nvPr/>
        </p:nvSpPr>
        <p:spPr bwMode="auto">
          <a:xfrm>
            <a:off x="354656" y="620688"/>
            <a:ext cx="8465816" cy="40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342900" indent="-342900">
              <a:lnSpc>
                <a:spcPct val="110000"/>
              </a:lnSpc>
              <a:spcBef>
                <a:spcPts val="1800"/>
              </a:spcBef>
              <a:buFontTx/>
              <a:buChar char="•"/>
            </a:pPr>
            <a:r>
              <a:rPr lang="cs-CZ" altLang="cs-CZ" sz="2400" b="1" dirty="0">
                <a:solidFill>
                  <a:srgbClr val="C00000"/>
                </a:solidFill>
                <a:latin typeface="Calibri" pitchFamily="34" charset="0"/>
              </a:rPr>
              <a:t>95% </a:t>
            </a:r>
            <a:r>
              <a:rPr lang="cs-CZ" altLang="cs-CZ" sz="2400" b="1" dirty="0" err="1">
                <a:solidFill>
                  <a:srgbClr val="C00000"/>
                </a:solidFill>
                <a:latin typeface="Calibri" pitchFamily="34" charset="0"/>
              </a:rPr>
              <a:t>of</a:t>
            </a:r>
            <a:r>
              <a:rPr lang="cs-CZ" altLang="cs-CZ" sz="2400" b="1" dirty="0">
                <a:solidFill>
                  <a:srgbClr val="C00000"/>
                </a:solidFill>
                <a:latin typeface="Calibri" pitchFamily="34" charset="0"/>
              </a:rPr>
              <a:t> SMA </a:t>
            </a:r>
            <a:r>
              <a:rPr lang="cs-CZ" altLang="cs-CZ" sz="2400" b="1" dirty="0" err="1">
                <a:solidFill>
                  <a:srgbClr val="C00000"/>
                </a:solidFill>
                <a:latin typeface="Calibri" pitchFamily="34" charset="0"/>
              </a:rPr>
              <a:t>is</a:t>
            </a:r>
            <a:r>
              <a:rPr lang="cs-CZ" altLang="cs-CZ" sz="2400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cs-CZ" altLang="cs-CZ" sz="2400" b="1" dirty="0" err="1">
                <a:solidFill>
                  <a:srgbClr val="C00000"/>
                </a:solidFill>
                <a:latin typeface="Calibri" pitchFamily="34" charset="0"/>
              </a:rPr>
              <a:t>caused</a:t>
            </a:r>
            <a:r>
              <a:rPr lang="cs-CZ" altLang="cs-CZ" sz="2400" b="1" dirty="0">
                <a:solidFill>
                  <a:srgbClr val="C00000"/>
                </a:solidFill>
                <a:latin typeface="Calibri" pitchFamily="34" charset="0"/>
              </a:rPr>
              <a:t> by </a:t>
            </a:r>
            <a:r>
              <a:rPr lang="cs-CZ" altLang="cs-CZ" sz="2400" b="1" dirty="0" err="1">
                <a:solidFill>
                  <a:srgbClr val="C00000"/>
                </a:solidFill>
                <a:latin typeface="Calibri" pitchFamily="34" charset="0"/>
              </a:rPr>
              <a:t>homozygous</a:t>
            </a:r>
            <a:r>
              <a:rPr lang="cs-CZ" altLang="cs-CZ" sz="2400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cs-CZ" altLang="cs-CZ" sz="2400" b="1" dirty="0" err="1">
                <a:solidFill>
                  <a:srgbClr val="C00000"/>
                </a:solidFill>
                <a:latin typeface="Calibri" pitchFamily="34" charset="0"/>
              </a:rPr>
              <a:t>deletion</a:t>
            </a:r>
            <a:r>
              <a:rPr lang="cs-CZ" altLang="cs-CZ" sz="2400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cs-CZ" altLang="cs-CZ" sz="2400" b="1" dirty="0" err="1">
                <a:solidFill>
                  <a:srgbClr val="C00000"/>
                </a:solidFill>
                <a:latin typeface="Calibri" pitchFamily="34" charset="0"/>
              </a:rPr>
              <a:t>of</a:t>
            </a:r>
            <a:r>
              <a:rPr lang="cs-CZ" altLang="cs-CZ" sz="2400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cs-CZ" altLang="cs-CZ" sz="2400" b="1" dirty="0" err="1">
                <a:solidFill>
                  <a:srgbClr val="C00000"/>
                </a:solidFill>
                <a:latin typeface="Calibri" pitchFamily="34" charset="0"/>
              </a:rPr>
              <a:t>the</a:t>
            </a:r>
            <a:r>
              <a:rPr lang="cs-CZ" altLang="cs-CZ" sz="2400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cs-CZ" altLang="cs-CZ" sz="2400" b="1" i="1" dirty="0">
                <a:solidFill>
                  <a:srgbClr val="CC0000"/>
                </a:solidFill>
                <a:latin typeface="Calibri" pitchFamily="34" charset="0"/>
              </a:rPr>
              <a:t>SMN1 </a:t>
            </a:r>
            <a:r>
              <a:rPr lang="cs-CZ" altLang="cs-CZ" sz="2400" b="1" dirty="0">
                <a:solidFill>
                  <a:srgbClr val="CC0000"/>
                </a:solidFill>
                <a:latin typeface="Calibri" pitchFamily="34" charset="0"/>
              </a:rPr>
              <a:t>gene (</a:t>
            </a:r>
            <a:r>
              <a:rPr lang="cs-CZ" altLang="cs-CZ" sz="2400" b="1" dirty="0" err="1">
                <a:solidFill>
                  <a:srgbClr val="CC0000"/>
                </a:solidFill>
                <a:latin typeface="Calibri" pitchFamily="34" charset="0"/>
              </a:rPr>
              <a:t>Survival</a:t>
            </a:r>
            <a:r>
              <a:rPr lang="cs-CZ" altLang="cs-CZ" sz="2400" b="1" dirty="0">
                <a:solidFill>
                  <a:srgbClr val="CC0000"/>
                </a:solidFill>
                <a:latin typeface="Calibri" pitchFamily="34" charset="0"/>
              </a:rPr>
              <a:t> </a:t>
            </a:r>
            <a:r>
              <a:rPr lang="cs-CZ" altLang="cs-CZ" sz="2400" b="1" dirty="0" err="1">
                <a:solidFill>
                  <a:srgbClr val="CC0000"/>
                </a:solidFill>
                <a:latin typeface="Calibri" pitchFamily="34" charset="0"/>
              </a:rPr>
              <a:t>of</a:t>
            </a:r>
            <a:r>
              <a:rPr lang="cs-CZ" altLang="cs-CZ" sz="2400" b="1" dirty="0">
                <a:solidFill>
                  <a:srgbClr val="CC0000"/>
                </a:solidFill>
                <a:latin typeface="Calibri" pitchFamily="34" charset="0"/>
              </a:rPr>
              <a:t> Motor Neuron 1).</a:t>
            </a:r>
          </a:p>
          <a:p>
            <a:pPr marL="342900" indent="-342900">
              <a:lnSpc>
                <a:spcPct val="110000"/>
              </a:lnSpc>
              <a:spcBef>
                <a:spcPts val="1800"/>
              </a:spcBef>
              <a:buFontTx/>
              <a:buChar char="•"/>
            </a:pPr>
            <a:r>
              <a:rPr lang="cs-CZ" altLang="cs-CZ" sz="2400" i="1" dirty="0">
                <a:latin typeface="Calibri" pitchFamily="34" charset="0"/>
              </a:rPr>
              <a:t>SMN1</a:t>
            </a:r>
            <a:r>
              <a:rPr lang="cs-CZ" altLang="cs-CZ" sz="2400" dirty="0">
                <a:latin typeface="Calibri" pitchFamily="34" charset="0"/>
              </a:rPr>
              <a:t> </a:t>
            </a:r>
            <a:r>
              <a:rPr lang="cs-CZ" altLang="cs-CZ" sz="2400" dirty="0" err="1">
                <a:latin typeface="Calibri" pitchFamily="34" charset="0"/>
              </a:rPr>
              <a:t>is</a:t>
            </a:r>
            <a:r>
              <a:rPr lang="cs-CZ" altLang="cs-CZ" sz="2400" dirty="0">
                <a:latin typeface="Calibri" pitchFamily="34" charset="0"/>
              </a:rPr>
              <a:t> </a:t>
            </a:r>
            <a:r>
              <a:rPr lang="cs-CZ" altLang="cs-CZ" sz="2400" dirty="0" err="1">
                <a:latin typeface="Calibri" pitchFamily="34" charset="0"/>
              </a:rPr>
              <a:t>located</a:t>
            </a:r>
            <a:r>
              <a:rPr lang="cs-CZ" altLang="cs-CZ" sz="2400" dirty="0">
                <a:latin typeface="Calibri" pitchFamily="34" charset="0"/>
              </a:rPr>
              <a:t> on </a:t>
            </a:r>
            <a:r>
              <a:rPr lang="cs-CZ" altLang="cs-CZ" sz="2400" dirty="0" err="1">
                <a:latin typeface="Calibri" pitchFamily="34" charset="0"/>
              </a:rPr>
              <a:t>the</a:t>
            </a:r>
            <a:r>
              <a:rPr lang="cs-CZ" altLang="cs-CZ" sz="2400" dirty="0">
                <a:latin typeface="Calibri" pitchFamily="34" charset="0"/>
              </a:rPr>
              <a:t> chromosome region 5q12-5q13.38 </a:t>
            </a:r>
            <a:r>
              <a:rPr lang="cs-CZ" altLang="cs-CZ" sz="2400" dirty="0" err="1">
                <a:latin typeface="Calibri" pitchFamily="34" charset="0"/>
              </a:rPr>
              <a:t>containing</a:t>
            </a:r>
            <a:r>
              <a:rPr lang="cs-CZ" altLang="cs-CZ" sz="2400" dirty="0">
                <a:latin typeface="Calibri" pitchFamily="34" charset="0"/>
              </a:rPr>
              <a:t> 500-kb </a:t>
            </a:r>
            <a:r>
              <a:rPr lang="cs-CZ" altLang="cs-CZ" sz="2400" dirty="0" err="1">
                <a:latin typeface="Calibri" pitchFamily="34" charset="0"/>
              </a:rPr>
              <a:t>inverted</a:t>
            </a:r>
            <a:r>
              <a:rPr lang="cs-CZ" altLang="cs-CZ" sz="2400" dirty="0">
                <a:latin typeface="Calibri" pitchFamily="34" charset="0"/>
              </a:rPr>
              <a:t> </a:t>
            </a:r>
            <a:r>
              <a:rPr lang="cs-CZ" altLang="cs-CZ" sz="2400" dirty="0" err="1">
                <a:latin typeface="Calibri" pitchFamily="34" charset="0"/>
              </a:rPr>
              <a:t>duplication</a:t>
            </a:r>
            <a:r>
              <a:rPr lang="cs-CZ" altLang="cs-CZ" sz="2400" dirty="0">
                <a:latin typeface="Calibri" pitchFamily="34" charset="0"/>
              </a:rPr>
              <a:t>→ </a:t>
            </a:r>
            <a:r>
              <a:rPr lang="cs-CZ" altLang="cs-CZ" sz="2400" i="1" dirty="0">
                <a:latin typeface="Calibri" pitchFamily="34" charset="0"/>
              </a:rPr>
              <a:t>SMN1</a:t>
            </a:r>
            <a:r>
              <a:rPr lang="en-US" altLang="cs-CZ" sz="2400" dirty="0">
                <a:latin typeface="Calibri" pitchFamily="34" charset="0"/>
              </a:rPr>
              <a:t> has its </a:t>
            </a:r>
            <a:r>
              <a:rPr lang="cs-CZ" altLang="cs-CZ" sz="2400" dirty="0" err="1">
                <a:latin typeface="Calibri" pitchFamily="34" charset="0"/>
              </a:rPr>
              <a:t>almost</a:t>
            </a:r>
            <a:r>
              <a:rPr lang="cs-CZ" altLang="cs-CZ" sz="2400" dirty="0">
                <a:latin typeface="Calibri" pitchFamily="34" charset="0"/>
              </a:rPr>
              <a:t> </a:t>
            </a:r>
            <a:r>
              <a:rPr lang="cs-CZ" altLang="cs-CZ" sz="2400" dirty="0" err="1">
                <a:latin typeface="Calibri" pitchFamily="34" charset="0"/>
              </a:rPr>
              <a:t>identical</a:t>
            </a:r>
            <a:r>
              <a:rPr lang="cs-CZ" altLang="cs-CZ" sz="2400" dirty="0">
                <a:latin typeface="Calibri" pitchFamily="34" charset="0"/>
              </a:rPr>
              <a:t> </a:t>
            </a:r>
            <a:r>
              <a:rPr lang="en-US" altLang="cs-CZ" sz="2400" dirty="0">
                <a:latin typeface="Calibri" pitchFamily="34" charset="0"/>
              </a:rPr>
              <a:t>copy</a:t>
            </a:r>
            <a:r>
              <a:rPr lang="cs-CZ" altLang="cs-CZ" sz="2400" dirty="0">
                <a:latin typeface="Calibri" pitchFamily="34" charset="0"/>
              </a:rPr>
              <a:t> – </a:t>
            </a:r>
            <a:r>
              <a:rPr lang="cs-CZ" altLang="cs-CZ" sz="2400" dirty="0" err="1">
                <a:latin typeface="Calibri" pitchFamily="34" charset="0"/>
              </a:rPr>
              <a:t>the</a:t>
            </a:r>
            <a:r>
              <a:rPr lang="cs-CZ" altLang="cs-CZ" sz="2400" dirty="0">
                <a:latin typeface="Calibri" pitchFamily="34" charset="0"/>
              </a:rPr>
              <a:t> </a:t>
            </a:r>
            <a:r>
              <a:rPr lang="cs-CZ" altLang="cs-CZ" sz="2400" i="1" dirty="0">
                <a:latin typeface="Calibri" pitchFamily="34" charset="0"/>
              </a:rPr>
              <a:t>SMN2</a:t>
            </a:r>
            <a:r>
              <a:rPr lang="cs-CZ" altLang="cs-CZ" sz="2400" dirty="0">
                <a:latin typeface="Calibri" pitchFamily="34" charset="0"/>
              </a:rPr>
              <a:t> gene.</a:t>
            </a:r>
          </a:p>
          <a:p>
            <a:pPr marL="342900" indent="-342900">
              <a:lnSpc>
                <a:spcPct val="110000"/>
              </a:lnSpc>
              <a:spcBef>
                <a:spcPts val="1800"/>
              </a:spcBef>
              <a:buFontTx/>
              <a:buChar char="•"/>
            </a:pPr>
            <a:r>
              <a:rPr lang="cs-CZ" altLang="cs-CZ" sz="2400" i="1" dirty="0">
                <a:latin typeface="Calibri" pitchFamily="34" charset="0"/>
              </a:rPr>
              <a:t>SMN1 </a:t>
            </a:r>
            <a:r>
              <a:rPr lang="cs-CZ" altLang="cs-CZ" sz="2400" dirty="0">
                <a:latin typeface="Calibri" pitchFamily="34" charset="0"/>
              </a:rPr>
              <a:t>and </a:t>
            </a:r>
            <a:r>
              <a:rPr lang="en-US" altLang="cs-CZ" sz="2400" i="1" dirty="0">
                <a:latin typeface="Calibri" pitchFamily="34" charset="0"/>
              </a:rPr>
              <a:t>SMN</a:t>
            </a:r>
            <a:r>
              <a:rPr lang="cs-CZ" altLang="cs-CZ" sz="2400" i="1" dirty="0">
                <a:latin typeface="Calibri" pitchFamily="34" charset="0"/>
              </a:rPr>
              <a:t>2 </a:t>
            </a:r>
            <a:r>
              <a:rPr lang="cs-CZ" altLang="cs-CZ" sz="2400" dirty="0">
                <a:latin typeface="Calibri" pitchFamily="34" charset="0"/>
              </a:rPr>
              <a:t>are h</a:t>
            </a:r>
            <a:r>
              <a:rPr lang="en-US" altLang="cs-CZ" sz="2400" dirty="0" err="1">
                <a:latin typeface="Calibri" pitchFamily="34" charset="0"/>
              </a:rPr>
              <a:t>omologous</a:t>
            </a:r>
            <a:r>
              <a:rPr lang="en-US" altLang="cs-CZ" sz="2400" dirty="0">
                <a:latin typeface="Calibri" pitchFamily="34" charset="0"/>
              </a:rPr>
              <a:t> to except for few nucleotides</a:t>
            </a:r>
            <a:r>
              <a:rPr lang="cs-CZ" altLang="cs-CZ" sz="2400" dirty="0">
                <a:latin typeface="Calibri" pitchFamily="34" charset="0"/>
              </a:rPr>
              <a:t>.</a:t>
            </a:r>
          </a:p>
          <a:p>
            <a:pPr marL="342900" indent="-342900">
              <a:lnSpc>
                <a:spcPct val="110000"/>
              </a:lnSpc>
              <a:spcBef>
                <a:spcPts val="1800"/>
              </a:spcBef>
              <a:buFontTx/>
              <a:buChar char="•"/>
            </a:pPr>
            <a:r>
              <a:rPr lang="cs-CZ" altLang="cs-CZ" sz="2400" dirty="0" err="1">
                <a:latin typeface="Calibri" pitchFamily="34" charset="0"/>
              </a:rPr>
              <a:t>The</a:t>
            </a:r>
            <a:r>
              <a:rPr lang="cs-CZ" altLang="cs-CZ" sz="2400" dirty="0">
                <a:latin typeface="Calibri" pitchFamily="34" charset="0"/>
              </a:rPr>
              <a:t> </a:t>
            </a:r>
            <a:r>
              <a:rPr lang="cs-CZ" altLang="cs-CZ" sz="2400" dirty="0" err="1">
                <a:latin typeface="Calibri" pitchFamily="34" charset="0"/>
              </a:rPr>
              <a:t>is</a:t>
            </a:r>
            <a:r>
              <a:rPr lang="cs-CZ" altLang="cs-CZ" sz="2400" dirty="0">
                <a:latin typeface="Calibri" pitchFamily="34" charset="0"/>
              </a:rPr>
              <a:t> copy </a:t>
            </a:r>
            <a:r>
              <a:rPr lang="cs-CZ" altLang="cs-CZ" sz="2400" dirty="0" err="1">
                <a:latin typeface="Calibri" pitchFamily="34" charset="0"/>
              </a:rPr>
              <a:t>number</a:t>
            </a:r>
            <a:r>
              <a:rPr lang="cs-CZ" altLang="cs-CZ" sz="2400" dirty="0">
                <a:latin typeface="Calibri" pitchFamily="34" charset="0"/>
              </a:rPr>
              <a:t> </a:t>
            </a:r>
            <a:r>
              <a:rPr lang="cs-CZ" altLang="cs-CZ" sz="2400" dirty="0" err="1">
                <a:latin typeface="Calibri" pitchFamily="34" charset="0"/>
              </a:rPr>
              <a:t>variation</a:t>
            </a:r>
            <a:r>
              <a:rPr lang="cs-CZ" altLang="cs-CZ" sz="2400" dirty="0">
                <a:latin typeface="Calibri" pitchFamily="34" charset="0"/>
              </a:rPr>
              <a:t> </a:t>
            </a:r>
            <a:r>
              <a:rPr lang="cs-CZ" altLang="cs-CZ" sz="2400" dirty="0" err="1">
                <a:latin typeface="Calibri" pitchFamily="34" charset="0"/>
              </a:rPr>
              <a:t>of</a:t>
            </a:r>
            <a:r>
              <a:rPr lang="cs-CZ" altLang="cs-CZ" sz="2400" dirty="0">
                <a:latin typeface="Calibri" pitchFamily="34" charset="0"/>
              </a:rPr>
              <a:t> </a:t>
            </a:r>
            <a:r>
              <a:rPr lang="cs-CZ" altLang="cs-CZ" sz="2400" i="1" dirty="0">
                <a:latin typeface="Calibri" pitchFamily="34" charset="0"/>
              </a:rPr>
              <a:t>SMN1 </a:t>
            </a:r>
            <a:r>
              <a:rPr lang="cs-CZ" altLang="cs-CZ" sz="2400" dirty="0">
                <a:latin typeface="Calibri" pitchFamily="34" charset="0"/>
              </a:rPr>
              <a:t>and </a:t>
            </a:r>
            <a:r>
              <a:rPr lang="cs-CZ" altLang="cs-CZ" sz="2400" i="1" dirty="0">
                <a:latin typeface="Calibri" pitchFamily="34" charset="0"/>
              </a:rPr>
              <a:t>SMN2 </a:t>
            </a:r>
            <a:r>
              <a:rPr lang="cs-CZ" altLang="cs-CZ" sz="2400" dirty="0">
                <a:latin typeface="Calibri" pitchFamily="34" charset="0"/>
              </a:rPr>
              <a:t>in </a:t>
            </a:r>
            <a:r>
              <a:rPr lang="cs-CZ" altLang="cs-CZ" sz="2400" dirty="0" err="1">
                <a:latin typeface="Calibri" pitchFamily="34" charset="0"/>
              </a:rPr>
              <a:t>human</a:t>
            </a:r>
            <a:r>
              <a:rPr lang="cs-CZ" altLang="cs-CZ" sz="2400" dirty="0">
                <a:latin typeface="Calibri" pitchFamily="34" charset="0"/>
              </a:rPr>
              <a:t> genom.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112" y="4962103"/>
            <a:ext cx="8105775" cy="141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263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4"/>
          <p:cNvSpPr txBox="1">
            <a:spLocks noChangeArrowheads="1"/>
          </p:cNvSpPr>
          <p:nvPr/>
        </p:nvSpPr>
        <p:spPr bwMode="auto">
          <a:xfrm>
            <a:off x="107504" y="476672"/>
            <a:ext cx="8887302" cy="6202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altLang="cs-CZ" sz="2400" b="1" dirty="0">
                <a:solidFill>
                  <a:srgbClr val="CC0000"/>
                </a:solidFill>
                <a:latin typeface="Calibri" pitchFamily="34" charset="0"/>
              </a:rPr>
              <a:t>Based on the age of onset and clinical course, 4 clinical </a:t>
            </a:r>
            <a:r>
              <a:rPr lang="cs-CZ" altLang="cs-CZ" sz="2400" b="1" dirty="0" err="1">
                <a:solidFill>
                  <a:srgbClr val="CC0000"/>
                </a:solidFill>
                <a:latin typeface="Calibri" pitchFamily="34" charset="0"/>
              </a:rPr>
              <a:t>types</a:t>
            </a:r>
            <a:r>
              <a:rPr lang="en-US" altLang="cs-CZ" sz="2400" b="1" dirty="0">
                <a:solidFill>
                  <a:srgbClr val="CC0000"/>
                </a:solidFill>
                <a:latin typeface="Calibri" pitchFamily="34" charset="0"/>
              </a:rPr>
              <a:t> of SMA are distinguished</a:t>
            </a:r>
            <a:r>
              <a:rPr lang="cs-CZ" altLang="cs-CZ" sz="2400" b="1" dirty="0">
                <a:solidFill>
                  <a:srgbClr val="CC0000"/>
                </a:solidFill>
                <a:latin typeface="Calibri" pitchFamily="34" charset="0"/>
              </a:rPr>
              <a:t>:</a:t>
            </a:r>
          </a:p>
          <a:p>
            <a:pPr marL="342900" indent="-342900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cs-CZ" altLang="cs-CZ" sz="2400" b="1" dirty="0">
                <a:latin typeface="Calibri" pitchFamily="34" charset="0"/>
              </a:rPr>
              <a:t>Type I </a:t>
            </a:r>
            <a:r>
              <a:rPr lang="cs-CZ" altLang="cs-CZ" sz="2400" dirty="0">
                <a:latin typeface="Calibri" pitchFamily="34" charset="0"/>
              </a:rPr>
              <a:t>– </a:t>
            </a:r>
            <a:r>
              <a:rPr lang="cs-CZ" altLang="cs-CZ" sz="2400" dirty="0" err="1">
                <a:latin typeface="Calibri" pitchFamily="34" charset="0"/>
              </a:rPr>
              <a:t>characterised</a:t>
            </a:r>
            <a:r>
              <a:rPr lang="cs-CZ" altLang="cs-CZ" sz="2400" dirty="0">
                <a:latin typeface="Calibri" pitchFamily="34" charset="0"/>
              </a:rPr>
              <a:t> by severe </a:t>
            </a:r>
            <a:r>
              <a:rPr lang="cs-CZ" altLang="cs-CZ" sz="2400" dirty="0" err="1">
                <a:latin typeface="Calibri" pitchFamily="34" charset="0"/>
              </a:rPr>
              <a:t>muscle</a:t>
            </a:r>
            <a:r>
              <a:rPr lang="cs-CZ" altLang="cs-CZ" sz="2400" dirty="0">
                <a:latin typeface="Calibri" pitchFamily="34" charset="0"/>
              </a:rPr>
              <a:t> </a:t>
            </a:r>
            <a:r>
              <a:rPr lang="cs-CZ" altLang="cs-CZ" sz="2400" dirty="0" err="1">
                <a:latin typeface="Calibri" pitchFamily="34" charset="0"/>
              </a:rPr>
              <a:t>weakness</a:t>
            </a:r>
            <a:r>
              <a:rPr lang="cs-CZ" altLang="cs-CZ" sz="2400" dirty="0">
                <a:latin typeface="Calibri" pitchFamily="34" charset="0"/>
              </a:rPr>
              <a:t> and </a:t>
            </a:r>
            <a:r>
              <a:rPr lang="cs-CZ" altLang="cs-CZ" sz="2400" dirty="0" err="1">
                <a:latin typeface="Calibri" pitchFamily="34" charset="0"/>
              </a:rPr>
              <a:t>hypotonia</a:t>
            </a:r>
            <a:r>
              <a:rPr lang="cs-CZ" altLang="cs-CZ" sz="2400" dirty="0">
                <a:latin typeface="Calibri" pitchFamily="34" charset="0"/>
              </a:rPr>
              <a:t> </a:t>
            </a:r>
            <a:r>
              <a:rPr lang="cs-CZ" altLang="cs-CZ" sz="2400" dirty="0" err="1">
                <a:latin typeface="Calibri" pitchFamily="34" charset="0"/>
              </a:rPr>
              <a:t>at</a:t>
            </a:r>
            <a:r>
              <a:rPr lang="cs-CZ" altLang="cs-CZ" sz="2400" dirty="0">
                <a:latin typeface="Calibri" pitchFamily="34" charset="0"/>
              </a:rPr>
              <a:t> </a:t>
            </a:r>
            <a:r>
              <a:rPr lang="cs-CZ" altLang="cs-CZ" sz="2400" dirty="0" err="1">
                <a:latin typeface="Calibri" pitchFamily="34" charset="0"/>
              </a:rPr>
              <a:t>birth</a:t>
            </a:r>
            <a:r>
              <a:rPr lang="cs-CZ" altLang="cs-CZ" sz="2400" dirty="0">
                <a:latin typeface="Calibri" pitchFamily="34" charset="0"/>
              </a:rPr>
              <a:t> </a:t>
            </a:r>
            <a:r>
              <a:rPr lang="cs-CZ" altLang="cs-CZ" sz="2400" dirty="0" err="1">
                <a:latin typeface="Calibri" pitchFamily="34" charset="0"/>
              </a:rPr>
              <a:t>or</a:t>
            </a:r>
            <a:r>
              <a:rPr lang="cs-CZ" altLang="cs-CZ" sz="2400" dirty="0">
                <a:latin typeface="Calibri" pitchFamily="34" charset="0"/>
              </a:rPr>
              <a:t> </a:t>
            </a:r>
            <a:r>
              <a:rPr lang="cs-CZ" altLang="cs-CZ" sz="2400" dirty="0" err="1">
                <a:latin typeface="Calibri" pitchFamily="34" charset="0"/>
              </a:rPr>
              <a:t>within</a:t>
            </a:r>
            <a:r>
              <a:rPr lang="cs-CZ" altLang="cs-CZ" sz="2400" dirty="0">
                <a:latin typeface="Calibri" pitchFamily="34" charset="0"/>
              </a:rPr>
              <a:t> </a:t>
            </a:r>
            <a:r>
              <a:rPr lang="cs-CZ" altLang="cs-CZ" sz="2400" dirty="0" err="1">
                <a:latin typeface="Calibri" pitchFamily="34" charset="0"/>
              </a:rPr>
              <a:t>the</a:t>
            </a:r>
            <a:r>
              <a:rPr lang="cs-CZ" altLang="cs-CZ" sz="2400" dirty="0">
                <a:latin typeface="Calibri" pitchFamily="34" charset="0"/>
              </a:rPr>
              <a:t> </a:t>
            </a:r>
            <a:r>
              <a:rPr lang="cs-CZ" altLang="cs-CZ" sz="2400" dirty="0" err="1">
                <a:latin typeface="Calibri" pitchFamily="34" charset="0"/>
              </a:rPr>
              <a:t>first</a:t>
            </a:r>
            <a:r>
              <a:rPr lang="cs-CZ" altLang="cs-CZ" sz="2400" dirty="0">
                <a:latin typeface="Calibri" pitchFamily="34" charset="0"/>
              </a:rPr>
              <a:t> 6 </a:t>
            </a:r>
            <a:r>
              <a:rPr lang="cs-CZ" altLang="cs-CZ" sz="2400" dirty="0" err="1">
                <a:latin typeface="Calibri" pitchFamily="34" charset="0"/>
              </a:rPr>
              <a:t>months</a:t>
            </a:r>
            <a:r>
              <a:rPr lang="cs-CZ" altLang="cs-CZ" sz="2400" dirty="0">
                <a:latin typeface="Calibri" pitchFamily="34" charset="0"/>
              </a:rPr>
              <a:t>; </a:t>
            </a:r>
            <a:r>
              <a:rPr lang="cs-CZ" altLang="cs-CZ" sz="2400" dirty="0" err="1">
                <a:latin typeface="Calibri" pitchFamily="34" charset="0"/>
              </a:rPr>
              <a:t>death</a:t>
            </a:r>
            <a:r>
              <a:rPr lang="cs-CZ" altLang="cs-CZ" sz="2400" dirty="0">
                <a:latin typeface="Calibri" pitchFamily="34" charset="0"/>
              </a:rPr>
              <a:t> </a:t>
            </a:r>
            <a:r>
              <a:rPr lang="cs-CZ" altLang="cs-CZ" sz="2400" dirty="0" err="1">
                <a:latin typeface="Calibri" pitchFamily="34" charset="0"/>
              </a:rPr>
              <a:t>from</a:t>
            </a:r>
            <a:r>
              <a:rPr lang="cs-CZ" altLang="cs-CZ" sz="2400" dirty="0">
                <a:latin typeface="Calibri" pitchFamily="34" charset="0"/>
              </a:rPr>
              <a:t> </a:t>
            </a:r>
            <a:r>
              <a:rPr lang="cs-CZ" altLang="cs-CZ" sz="2400" dirty="0" err="1">
                <a:latin typeface="Calibri" pitchFamily="34" charset="0"/>
              </a:rPr>
              <a:t>respiratory</a:t>
            </a:r>
            <a:r>
              <a:rPr lang="cs-CZ" altLang="cs-CZ" sz="2400" dirty="0">
                <a:latin typeface="Calibri" pitchFamily="34" charset="0"/>
              </a:rPr>
              <a:t> </a:t>
            </a:r>
            <a:r>
              <a:rPr lang="cs-CZ" altLang="cs-CZ" sz="2400" dirty="0" err="1">
                <a:latin typeface="Calibri" pitchFamily="34" charset="0"/>
              </a:rPr>
              <a:t>failure</a:t>
            </a:r>
            <a:r>
              <a:rPr lang="cs-CZ" altLang="cs-CZ" sz="2400" dirty="0">
                <a:latin typeface="Calibri" pitchFamily="34" charset="0"/>
              </a:rPr>
              <a:t> </a:t>
            </a:r>
            <a:r>
              <a:rPr lang="cs-CZ" altLang="cs-CZ" sz="2400" dirty="0" err="1">
                <a:latin typeface="Calibri" pitchFamily="34" charset="0"/>
              </a:rPr>
              <a:t>occurs</a:t>
            </a:r>
            <a:r>
              <a:rPr lang="cs-CZ" altLang="cs-CZ" sz="2400" dirty="0">
                <a:latin typeface="Calibri" pitchFamily="34" charset="0"/>
              </a:rPr>
              <a:t> </a:t>
            </a:r>
            <a:r>
              <a:rPr lang="cs-CZ" altLang="cs-CZ" sz="2400" dirty="0" err="1">
                <a:latin typeface="Calibri" pitchFamily="34" charset="0"/>
              </a:rPr>
              <a:t>usually</a:t>
            </a:r>
            <a:r>
              <a:rPr lang="cs-CZ" altLang="cs-CZ" sz="2400" dirty="0">
                <a:latin typeface="Calibri" pitchFamily="34" charset="0"/>
              </a:rPr>
              <a:t> </a:t>
            </a:r>
            <a:r>
              <a:rPr lang="cs-CZ" altLang="cs-CZ" sz="2400" dirty="0" err="1">
                <a:latin typeface="Calibri" pitchFamily="34" charset="0"/>
              </a:rPr>
              <a:t>within</a:t>
            </a:r>
            <a:r>
              <a:rPr lang="cs-CZ" altLang="cs-CZ" sz="2400" dirty="0">
                <a:latin typeface="Calibri" pitchFamily="34" charset="0"/>
              </a:rPr>
              <a:t> </a:t>
            </a:r>
            <a:r>
              <a:rPr lang="cs-CZ" altLang="cs-CZ" sz="2400" dirty="0" err="1">
                <a:latin typeface="Calibri" pitchFamily="34" charset="0"/>
              </a:rPr>
              <a:t>the</a:t>
            </a:r>
            <a:r>
              <a:rPr lang="cs-CZ" altLang="cs-CZ" sz="2400" dirty="0">
                <a:latin typeface="Calibri" pitchFamily="34" charset="0"/>
              </a:rPr>
              <a:t> </a:t>
            </a:r>
            <a:r>
              <a:rPr lang="cs-CZ" altLang="cs-CZ" sz="2400" dirty="0" err="1">
                <a:latin typeface="Calibri" pitchFamily="34" charset="0"/>
              </a:rPr>
              <a:t>first</a:t>
            </a:r>
            <a:r>
              <a:rPr lang="cs-CZ" altLang="cs-CZ" sz="2400" dirty="0">
                <a:latin typeface="Calibri" pitchFamily="34" charset="0"/>
              </a:rPr>
              <a:t> 2 </a:t>
            </a:r>
            <a:r>
              <a:rPr lang="cs-CZ" altLang="cs-CZ" sz="2400" dirty="0" err="1">
                <a:latin typeface="Calibri" pitchFamily="34" charset="0"/>
              </a:rPr>
              <a:t>years</a:t>
            </a:r>
            <a:r>
              <a:rPr lang="cs-CZ" altLang="cs-CZ" sz="2400" dirty="0">
                <a:latin typeface="Calibri" pitchFamily="34" charset="0"/>
              </a:rPr>
              <a:t>.</a:t>
            </a:r>
          </a:p>
          <a:p>
            <a:pPr marL="342900" indent="-342900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cs-CZ" altLang="cs-CZ" sz="2400" b="1" dirty="0">
                <a:latin typeface="Calibri" pitchFamily="34" charset="0"/>
              </a:rPr>
              <a:t>Type II </a:t>
            </a:r>
            <a:r>
              <a:rPr lang="cs-CZ" altLang="cs-CZ" sz="2400" dirty="0">
                <a:latin typeface="Calibri" pitchFamily="34" charset="0"/>
              </a:rPr>
              <a:t>– </a:t>
            </a:r>
            <a:r>
              <a:rPr lang="cs-CZ" altLang="cs-CZ" sz="2400" dirty="0" err="1">
                <a:latin typeface="Calibri" pitchFamily="34" charset="0"/>
              </a:rPr>
              <a:t>first</a:t>
            </a:r>
            <a:r>
              <a:rPr lang="cs-CZ" altLang="cs-CZ" sz="2400" dirty="0">
                <a:latin typeface="Calibri" pitchFamily="34" charset="0"/>
              </a:rPr>
              <a:t> </a:t>
            </a:r>
            <a:r>
              <a:rPr lang="cs-CZ" altLang="cs-CZ" sz="2400" dirty="0" err="1">
                <a:latin typeface="Calibri" pitchFamily="34" charset="0"/>
              </a:rPr>
              <a:t>symptoms</a:t>
            </a:r>
            <a:r>
              <a:rPr lang="cs-CZ" altLang="cs-CZ" sz="2400" dirty="0">
                <a:latin typeface="Calibri" pitchFamily="34" charset="0"/>
              </a:rPr>
              <a:t> </a:t>
            </a:r>
            <a:r>
              <a:rPr lang="cs-CZ" altLang="cs-CZ" sz="2400" dirty="0" err="1">
                <a:latin typeface="Calibri" pitchFamily="34" charset="0"/>
              </a:rPr>
              <a:t>begin</a:t>
            </a:r>
            <a:r>
              <a:rPr lang="cs-CZ" altLang="cs-CZ" sz="2400" dirty="0">
                <a:latin typeface="Calibri" pitchFamily="34" charset="0"/>
              </a:rPr>
              <a:t> 6-18 </a:t>
            </a:r>
            <a:r>
              <a:rPr lang="cs-CZ" altLang="cs-CZ" sz="2400" dirty="0" err="1">
                <a:latin typeface="Calibri" pitchFamily="34" charset="0"/>
              </a:rPr>
              <a:t>months</a:t>
            </a:r>
            <a:r>
              <a:rPr lang="cs-CZ" altLang="cs-CZ" sz="2400" dirty="0">
                <a:latin typeface="Calibri" pitchFamily="34" charset="0"/>
              </a:rPr>
              <a:t> </a:t>
            </a:r>
            <a:r>
              <a:rPr lang="cs-CZ" altLang="cs-CZ" sz="2400" dirty="0" err="1">
                <a:latin typeface="Calibri" pitchFamily="34" charset="0"/>
              </a:rPr>
              <a:t>after</a:t>
            </a:r>
            <a:r>
              <a:rPr lang="cs-CZ" altLang="cs-CZ" sz="2400" dirty="0">
                <a:latin typeface="Calibri" pitchFamily="34" charset="0"/>
              </a:rPr>
              <a:t> </a:t>
            </a:r>
            <a:r>
              <a:rPr lang="cs-CZ" altLang="cs-CZ" sz="2400" dirty="0" err="1">
                <a:latin typeface="Calibri" pitchFamily="34" charset="0"/>
              </a:rPr>
              <a:t>birth</a:t>
            </a:r>
            <a:r>
              <a:rPr lang="cs-CZ" altLang="cs-CZ" sz="2400" dirty="0">
                <a:latin typeface="Calibri" pitchFamily="34" charset="0"/>
              </a:rPr>
              <a:t> and </a:t>
            </a:r>
            <a:r>
              <a:rPr lang="cs-CZ" altLang="cs-CZ" sz="2400" dirty="0" err="1">
                <a:latin typeface="Calibri" pitchFamily="34" charset="0"/>
              </a:rPr>
              <a:t>life</a:t>
            </a:r>
            <a:r>
              <a:rPr lang="cs-CZ" altLang="cs-CZ" sz="2400" dirty="0">
                <a:latin typeface="Calibri" pitchFamily="34" charset="0"/>
              </a:rPr>
              <a:t> </a:t>
            </a:r>
            <a:r>
              <a:rPr lang="cs-CZ" altLang="cs-CZ" sz="2400" dirty="0" err="1">
                <a:latin typeface="Calibri" pitchFamily="34" charset="0"/>
              </a:rPr>
              <a:t>expectancy</a:t>
            </a:r>
            <a:r>
              <a:rPr lang="cs-CZ" altLang="cs-CZ" sz="2400" dirty="0">
                <a:latin typeface="Calibri" pitchFamily="34" charset="0"/>
              </a:rPr>
              <a:t> </a:t>
            </a:r>
            <a:r>
              <a:rPr lang="cs-CZ" altLang="cs-CZ" sz="2400" dirty="0" err="1">
                <a:latin typeface="Calibri" pitchFamily="34" charset="0"/>
              </a:rPr>
              <a:t>is</a:t>
            </a:r>
            <a:r>
              <a:rPr lang="cs-CZ" altLang="cs-CZ" sz="2400" dirty="0">
                <a:latin typeface="Calibri" pitchFamily="34" charset="0"/>
              </a:rPr>
              <a:t> 2-30 </a:t>
            </a:r>
            <a:r>
              <a:rPr lang="cs-CZ" altLang="cs-CZ" sz="2400" dirty="0" err="1">
                <a:latin typeface="Calibri" pitchFamily="34" charset="0"/>
              </a:rPr>
              <a:t>years</a:t>
            </a:r>
            <a:r>
              <a:rPr lang="en-US" altLang="cs-CZ" sz="2400" dirty="0">
                <a:latin typeface="Calibri" pitchFamily="34" charset="0"/>
              </a:rPr>
              <a:t>; </a:t>
            </a:r>
            <a:r>
              <a:rPr lang="cs-CZ" altLang="cs-CZ" sz="2400" dirty="0" err="1">
                <a:latin typeface="Calibri" pitchFamily="34" charset="0"/>
              </a:rPr>
              <a:t>patients</a:t>
            </a:r>
            <a:r>
              <a:rPr lang="cs-CZ" altLang="cs-CZ" sz="2400" dirty="0">
                <a:latin typeface="Calibri" pitchFamily="34" charset="0"/>
              </a:rPr>
              <a:t> are </a:t>
            </a:r>
            <a:r>
              <a:rPr lang="cs-CZ" altLang="cs-CZ" sz="2400" dirty="0" err="1">
                <a:latin typeface="Calibri" pitchFamily="34" charset="0"/>
              </a:rPr>
              <a:t>able</a:t>
            </a:r>
            <a:r>
              <a:rPr lang="cs-CZ" altLang="cs-CZ" sz="2400" dirty="0">
                <a:latin typeface="Calibri" pitchFamily="34" charset="0"/>
              </a:rPr>
              <a:t> to </a:t>
            </a:r>
            <a:r>
              <a:rPr lang="cs-CZ" altLang="cs-CZ" sz="2400" dirty="0" err="1">
                <a:latin typeface="Calibri" pitchFamily="34" charset="0"/>
              </a:rPr>
              <a:t>sit</a:t>
            </a:r>
            <a:r>
              <a:rPr lang="cs-CZ" altLang="cs-CZ" sz="2400" dirty="0">
                <a:latin typeface="Calibri" pitchFamily="34" charset="0"/>
              </a:rPr>
              <a:t> but </a:t>
            </a:r>
            <a:r>
              <a:rPr lang="cs-CZ" altLang="cs-CZ" sz="2400" dirty="0" err="1">
                <a:latin typeface="Calibri" pitchFamily="34" charset="0"/>
              </a:rPr>
              <a:t>unable</a:t>
            </a:r>
            <a:r>
              <a:rPr lang="cs-CZ" altLang="cs-CZ" sz="2400" dirty="0">
                <a:latin typeface="Calibri" pitchFamily="34" charset="0"/>
              </a:rPr>
              <a:t> to </a:t>
            </a:r>
            <a:r>
              <a:rPr lang="cs-CZ" altLang="cs-CZ" sz="2400" dirty="0" err="1">
                <a:latin typeface="Calibri" pitchFamily="34" charset="0"/>
              </a:rPr>
              <a:t>walk</a:t>
            </a:r>
            <a:r>
              <a:rPr lang="cs-CZ" altLang="cs-CZ" sz="2400" dirty="0">
                <a:latin typeface="Calibri" pitchFamily="34" charset="0"/>
              </a:rPr>
              <a:t> </a:t>
            </a:r>
            <a:r>
              <a:rPr lang="cs-CZ" altLang="cs-CZ" sz="2400" dirty="0" err="1">
                <a:latin typeface="Calibri" pitchFamily="34" charset="0"/>
              </a:rPr>
              <a:t>independently</a:t>
            </a:r>
            <a:r>
              <a:rPr lang="cs-CZ" altLang="cs-CZ" sz="2400" dirty="0">
                <a:latin typeface="Calibri" pitchFamily="34" charset="0"/>
              </a:rPr>
              <a:t>.</a:t>
            </a:r>
          </a:p>
          <a:p>
            <a:pPr marL="342900" indent="-342900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cs-CZ" altLang="cs-CZ" sz="2400" b="1" dirty="0">
                <a:latin typeface="Calibri" pitchFamily="34" charset="0"/>
              </a:rPr>
              <a:t>Type III </a:t>
            </a:r>
            <a:r>
              <a:rPr lang="cs-CZ" altLang="cs-CZ" sz="2400" dirty="0">
                <a:latin typeface="Calibri" pitchFamily="34" charset="0"/>
              </a:rPr>
              <a:t>- </a:t>
            </a:r>
            <a:r>
              <a:rPr lang="cs-CZ" altLang="cs-CZ" sz="2400" dirty="0" err="1">
                <a:latin typeface="Calibri" pitchFamily="34" charset="0"/>
              </a:rPr>
              <a:t>first</a:t>
            </a:r>
            <a:r>
              <a:rPr lang="cs-CZ" altLang="cs-CZ" sz="2400" dirty="0">
                <a:latin typeface="Calibri" pitchFamily="34" charset="0"/>
              </a:rPr>
              <a:t> </a:t>
            </a:r>
            <a:r>
              <a:rPr lang="cs-CZ" altLang="cs-CZ" sz="2400" dirty="0" err="1">
                <a:latin typeface="Calibri" pitchFamily="34" charset="0"/>
              </a:rPr>
              <a:t>symptoms</a:t>
            </a:r>
            <a:r>
              <a:rPr lang="cs-CZ" altLang="cs-CZ" sz="2400" dirty="0">
                <a:latin typeface="Calibri" pitchFamily="34" charset="0"/>
              </a:rPr>
              <a:t> are </a:t>
            </a:r>
            <a:r>
              <a:rPr lang="cs-CZ" altLang="cs-CZ" sz="2400" dirty="0" err="1">
                <a:latin typeface="Calibri" pitchFamily="34" charset="0"/>
              </a:rPr>
              <a:t>typically</a:t>
            </a:r>
            <a:r>
              <a:rPr lang="cs-CZ" altLang="cs-CZ" sz="2400" dirty="0">
                <a:latin typeface="Calibri" pitchFamily="34" charset="0"/>
              </a:rPr>
              <a:t> </a:t>
            </a:r>
            <a:r>
              <a:rPr lang="cs-CZ" altLang="cs-CZ" sz="2400" dirty="0" err="1">
                <a:latin typeface="Calibri" pitchFamily="34" charset="0"/>
              </a:rPr>
              <a:t>observed</a:t>
            </a:r>
            <a:r>
              <a:rPr lang="cs-CZ" altLang="cs-CZ" sz="2400" dirty="0">
                <a:latin typeface="Calibri" pitchFamily="34" charset="0"/>
              </a:rPr>
              <a:t> </a:t>
            </a:r>
            <a:r>
              <a:rPr lang="cs-CZ" altLang="cs-CZ" sz="2400" dirty="0" err="1">
                <a:latin typeface="Calibri" pitchFamily="34" charset="0"/>
              </a:rPr>
              <a:t>after</a:t>
            </a:r>
            <a:r>
              <a:rPr lang="cs-CZ" altLang="cs-CZ" sz="2400" dirty="0">
                <a:latin typeface="Calibri" pitchFamily="34" charset="0"/>
              </a:rPr>
              <a:t> 2 </a:t>
            </a:r>
            <a:r>
              <a:rPr lang="cs-CZ" altLang="cs-CZ" sz="2400" dirty="0" err="1">
                <a:latin typeface="Calibri" pitchFamily="34" charset="0"/>
              </a:rPr>
              <a:t>years</a:t>
            </a:r>
            <a:r>
              <a:rPr lang="cs-CZ" altLang="cs-CZ" sz="2400" dirty="0">
                <a:latin typeface="Calibri" pitchFamily="34" charset="0"/>
              </a:rPr>
              <a:t> </a:t>
            </a:r>
            <a:r>
              <a:rPr lang="cs-CZ" altLang="cs-CZ" sz="2400" dirty="0" err="1">
                <a:latin typeface="Calibri" pitchFamily="34" charset="0"/>
              </a:rPr>
              <a:t>of</a:t>
            </a:r>
            <a:r>
              <a:rPr lang="cs-CZ" altLang="cs-CZ" sz="2400" dirty="0">
                <a:latin typeface="Calibri" pitchFamily="34" charset="0"/>
              </a:rPr>
              <a:t> </a:t>
            </a:r>
            <a:r>
              <a:rPr lang="cs-CZ" altLang="cs-CZ" sz="2400" dirty="0" err="1">
                <a:latin typeface="Calibri" pitchFamily="34" charset="0"/>
              </a:rPr>
              <a:t>life</a:t>
            </a:r>
            <a:r>
              <a:rPr lang="cs-CZ" altLang="cs-CZ" sz="2400" dirty="0">
                <a:latin typeface="Calibri" pitchFamily="34" charset="0"/>
              </a:rPr>
              <a:t>; </a:t>
            </a:r>
            <a:r>
              <a:rPr lang="cs-CZ" altLang="cs-CZ" sz="2400" dirty="0" err="1">
                <a:latin typeface="Calibri" pitchFamily="34" charset="0"/>
              </a:rPr>
              <a:t>patients</a:t>
            </a:r>
            <a:r>
              <a:rPr lang="cs-CZ" altLang="cs-CZ" sz="2400" dirty="0">
                <a:latin typeface="Calibri" pitchFamily="34" charset="0"/>
              </a:rPr>
              <a:t> are </a:t>
            </a:r>
            <a:r>
              <a:rPr lang="cs-CZ" altLang="cs-CZ" sz="2400" dirty="0" err="1">
                <a:latin typeface="Calibri" pitchFamily="34" charset="0"/>
              </a:rPr>
              <a:t>able</a:t>
            </a:r>
            <a:r>
              <a:rPr lang="cs-CZ" altLang="cs-CZ" sz="2400" dirty="0">
                <a:latin typeface="Calibri" pitchFamily="34" charset="0"/>
              </a:rPr>
              <a:t> to </a:t>
            </a:r>
            <a:r>
              <a:rPr lang="cs-CZ" altLang="cs-CZ" sz="2400" dirty="0" err="1">
                <a:latin typeface="Calibri" pitchFamily="34" charset="0"/>
              </a:rPr>
              <a:t>walk</a:t>
            </a:r>
            <a:r>
              <a:rPr lang="cs-CZ" altLang="cs-CZ" sz="2400" dirty="0">
                <a:latin typeface="Calibri" pitchFamily="34" charset="0"/>
              </a:rPr>
              <a:t> but </a:t>
            </a:r>
            <a:r>
              <a:rPr lang="cs-CZ" altLang="cs-CZ" sz="2400" dirty="0" err="1">
                <a:latin typeface="Calibri" pitchFamily="34" charset="0"/>
              </a:rPr>
              <a:t>often</a:t>
            </a:r>
            <a:r>
              <a:rPr lang="cs-CZ" altLang="cs-CZ" sz="2400" dirty="0">
                <a:latin typeface="Calibri" pitchFamily="34" charset="0"/>
              </a:rPr>
              <a:t> are </a:t>
            </a:r>
            <a:r>
              <a:rPr lang="cs-CZ" altLang="cs-CZ" sz="2400" dirty="0" err="1">
                <a:latin typeface="Calibri" pitchFamily="34" charset="0"/>
              </a:rPr>
              <a:t>wheelchair-bound</a:t>
            </a:r>
            <a:r>
              <a:rPr lang="cs-CZ" altLang="cs-CZ" sz="2400" dirty="0">
                <a:latin typeface="Calibri" pitchFamily="34" charset="0"/>
              </a:rPr>
              <a:t> </a:t>
            </a:r>
            <a:r>
              <a:rPr lang="cs-CZ" altLang="cs-CZ" sz="2400" dirty="0" err="1">
                <a:latin typeface="Calibri" pitchFamily="34" charset="0"/>
              </a:rPr>
              <a:t>within</a:t>
            </a:r>
            <a:r>
              <a:rPr lang="cs-CZ" altLang="cs-CZ" sz="2400" dirty="0">
                <a:latin typeface="Calibri" pitchFamily="34" charset="0"/>
              </a:rPr>
              <a:t> </a:t>
            </a:r>
            <a:r>
              <a:rPr lang="cs-CZ" altLang="cs-CZ" sz="2400" dirty="0" err="1">
                <a:latin typeface="Calibri" pitchFamily="34" charset="0"/>
              </a:rPr>
              <a:t>or</a:t>
            </a:r>
            <a:r>
              <a:rPr lang="cs-CZ" altLang="cs-CZ" sz="2400" dirty="0">
                <a:latin typeface="Calibri" pitchFamily="34" charset="0"/>
              </a:rPr>
              <a:t> </a:t>
            </a:r>
            <a:r>
              <a:rPr lang="cs-CZ" altLang="cs-CZ" sz="2400" dirty="0" err="1">
                <a:latin typeface="Calibri" pitchFamily="34" charset="0"/>
              </a:rPr>
              <a:t>after</a:t>
            </a:r>
            <a:r>
              <a:rPr lang="cs-CZ" altLang="cs-CZ" sz="2400" dirty="0">
                <a:latin typeface="Calibri" pitchFamily="34" charset="0"/>
              </a:rPr>
              <a:t> adolescence.</a:t>
            </a:r>
          </a:p>
          <a:p>
            <a:pPr marL="342900" indent="-342900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cs-CZ" altLang="cs-CZ" sz="2400" b="1" dirty="0">
                <a:latin typeface="Calibri" pitchFamily="34" charset="0"/>
              </a:rPr>
              <a:t>Type IV</a:t>
            </a:r>
            <a:r>
              <a:rPr lang="cs-CZ" altLang="cs-CZ" sz="2400" dirty="0">
                <a:latin typeface="Calibri" pitchFamily="34" charset="0"/>
              </a:rPr>
              <a:t> - </a:t>
            </a:r>
            <a:r>
              <a:rPr lang="cs-CZ" altLang="cs-CZ" sz="2400" dirty="0" err="1">
                <a:latin typeface="Calibri" pitchFamily="34" charset="0"/>
              </a:rPr>
              <a:t>symptoms</a:t>
            </a:r>
            <a:r>
              <a:rPr lang="cs-CZ" altLang="cs-CZ" sz="2400" dirty="0">
                <a:latin typeface="Calibri" pitchFamily="34" charset="0"/>
              </a:rPr>
              <a:t> </a:t>
            </a:r>
            <a:r>
              <a:rPr lang="en-US" altLang="cs-CZ" sz="2400" dirty="0">
                <a:latin typeface="Calibri" pitchFamily="34" charset="0"/>
              </a:rPr>
              <a:t>appear in adulthood</a:t>
            </a:r>
            <a:r>
              <a:rPr lang="cs-CZ" altLang="cs-CZ" sz="2400" dirty="0">
                <a:latin typeface="Calibri" pitchFamily="34" charset="0"/>
              </a:rPr>
              <a:t>; </a:t>
            </a:r>
            <a:r>
              <a:rPr lang="cs-CZ" altLang="cs-CZ" sz="2400" dirty="0" err="1">
                <a:latin typeface="Calibri" pitchFamily="34" charset="0"/>
              </a:rPr>
              <a:t>patients</a:t>
            </a:r>
            <a:r>
              <a:rPr lang="cs-CZ" altLang="cs-CZ" sz="2400" dirty="0">
                <a:latin typeface="Calibri" pitchFamily="34" charset="0"/>
              </a:rPr>
              <a:t> </a:t>
            </a:r>
            <a:r>
              <a:rPr lang="cs-CZ" altLang="cs-CZ" sz="2400" dirty="0" err="1">
                <a:latin typeface="Calibri" pitchFamily="34" charset="0"/>
              </a:rPr>
              <a:t>have</a:t>
            </a:r>
            <a:r>
              <a:rPr lang="cs-CZ" altLang="cs-CZ" sz="2400" dirty="0">
                <a:latin typeface="Calibri" pitchFamily="34" charset="0"/>
              </a:rPr>
              <a:t> </a:t>
            </a:r>
            <a:r>
              <a:rPr lang="cs-CZ" altLang="cs-CZ" sz="2400" dirty="0" err="1">
                <a:latin typeface="Calibri" pitchFamily="34" charset="0"/>
              </a:rPr>
              <a:t>mild</a:t>
            </a:r>
            <a:r>
              <a:rPr lang="cs-CZ" altLang="cs-CZ" sz="2400" dirty="0">
                <a:latin typeface="Calibri" pitchFamily="34" charset="0"/>
              </a:rPr>
              <a:t> motor </a:t>
            </a:r>
            <a:r>
              <a:rPr lang="cs-CZ" altLang="cs-CZ" sz="2400" dirty="0" err="1">
                <a:latin typeface="Calibri" pitchFamily="34" charset="0"/>
              </a:rPr>
              <a:t>impairment</a:t>
            </a:r>
            <a:r>
              <a:rPr lang="cs-CZ" altLang="cs-CZ" sz="2400" dirty="0">
                <a:latin typeface="Calibri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661091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1" y="1543264"/>
            <a:ext cx="9099018" cy="411798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5" name="Obdélník 4"/>
          <p:cNvSpPr/>
          <p:nvPr/>
        </p:nvSpPr>
        <p:spPr>
          <a:xfrm>
            <a:off x="31261" y="153967"/>
            <a:ext cx="90364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</a:rPr>
              <a:t>95% of SMA </a:t>
            </a:r>
            <a:r>
              <a:rPr lang="cs-CZ" sz="2400" b="1" dirty="0">
                <a:solidFill>
                  <a:srgbClr val="C00000"/>
                </a:solidFill>
              </a:rPr>
              <a:t>(</a:t>
            </a:r>
            <a:r>
              <a:rPr lang="en-US" sz="2400" b="1" dirty="0">
                <a:solidFill>
                  <a:srgbClr val="C00000"/>
                </a:solidFill>
              </a:rPr>
              <a:t>regardless of </a:t>
            </a:r>
            <a:r>
              <a:rPr lang="cs-CZ" sz="2400" b="1" dirty="0" err="1">
                <a:solidFill>
                  <a:srgbClr val="C00000"/>
                </a:solidFill>
              </a:rPr>
              <a:t>the</a:t>
            </a:r>
            <a:r>
              <a:rPr lang="cs-CZ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>
                <a:solidFill>
                  <a:srgbClr val="C00000"/>
                </a:solidFill>
              </a:rPr>
              <a:t>type</a:t>
            </a:r>
            <a:r>
              <a:rPr lang="cs-CZ" sz="2400" b="1" dirty="0">
                <a:solidFill>
                  <a:srgbClr val="C00000"/>
                </a:solidFill>
              </a:rPr>
              <a:t>) </a:t>
            </a:r>
            <a:r>
              <a:rPr lang="en-US" sz="2400" b="1" dirty="0">
                <a:solidFill>
                  <a:srgbClr val="C00000"/>
                </a:solidFill>
              </a:rPr>
              <a:t>is caused by </a:t>
            </a:r>
            <a:r>
              <a:rPr lang="cs-CZ" sz="2400" b="1" dirty="0" err="1">
                <a:solidFill>
                  <a:srgbClr val="C00000"/>
                </a:solidFill>
              </a:rPr>
              <a:t>the</a:t>
            </a:r>
            <a:r>
              <a:rPr lang="cs-CZ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>
                <a:solidFill>
                  <a:srgbClr val="C00000"/>
                </a:solidFill>
              </a:rPr>
              <a:t>homozygous deletion of the </a:t>
            </a:r>
            <a:r>
              <a:rPr lang="en-US" sz="2400" b="1" i="1" dirty="0">
                <a:solidFill>
                  <a:srgbClr val="C00000"/>
                </a:solidFill>
              </a:rPr>
              <a:t>SMN1</a:t>
            </a:r>
            <a:r>
              <a:rPr lang="en-US" sz="2400" b="1" dirty="0">
                <a:solidFill>
                  <a:srgbClr val="C00000"/>
                </a:solidFill>
              </a:rPr>
              <a:t> gene</a:t>
            </a:r>
            <a:r>
              <a:rPr lang="cs-CZ" sz="2400" b="1" dirty="0">
                <a:solidFill>
                  <a:srgbClr val="C00000"/>
                </a:solidFill>
              </a:rPr>
              <a:t>.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endParaRPr lang="cs-CZ" sz="2400" b="1" dirty="0">
              <a:solidFill>
                <a:srgbClr val="C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C00000"/>
                </a:solidFill>
              </a:rPr>
              <a:t>Clinical </a:t>
            </a:r>
            <a:r>
              <a:rPr lang="cs-CZ" sz="2400" b="1" dirty="0" err="1">
                <a:solidFill>
                  <a:srgbClr val="C00000"/>
                </a:solidFill>
              </a:rPr>
              <a:t>severity</a:t>
            </a:r>
            <a:r>
              <a:rPr lang="cs-CZ" sz="2400" b="1" dirty="0">
                <a:solidFill>
                  <a:srgbClr val="C00000"/>
                </a:solidFill>
              </a:rPr>
              <a:t> </a:t>
            </a:r>
            <a:r>
              <a:rPr lang="cs-CZ" sz="2400" b="1" dirty="0" err="1">
                <a:solidFill>
                  <a:srgbClr val="C00000"/>
                </a:solidFill>
              </a:rPr>
              <a:t>is</a:t>
            </a:r>
            <a:r>
              <a:rPr lang="cs-CZ" sz="2400" b="1" dirty="0">
                <a:solidFill>
                  <a:srgbClr val="C00000"/>
                </a:solidFill>
              </a:rPr>
              <a:t> </a:t>
            </a:r>
            <a:r>
              <a:rPr lang="cs-CZ" sz="2400" b="1" dirty="0" err="1">
                <a:solidFill>
                  <a:srgbClr val="C00000"/>
                </a:solidFill>
              </a:rPr>
              <a:t>modified</a:t>
            </a:r>
            <a:r>
              <a:rPr lang="cs-CZ" sz="2400" b="1" dirty="0">
                <a:solidFill>
                  <a:srgbClr val="C00000"/>
                </a:solidFill>
              </a:rPr>
              <a:t> by copy </a:t>
            </a:r>
            <a:r>
              <a:rPr lang="cs-CZ" sz="2400" b="1" dirty="0" err="1">
                <a:solidFill>
                  <a:srgbClr val="C00000"/>
                </a:solidFill>
              </a:rPr>
              <a:t>number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cs-CZ" sz="2400" b="1" dirty="0" err="1">
                <a:solidFill>
                  <a:srgbClr val="C00000"/>
                </a:solidFill>
              </a:rPr>
              <a:t>the</a:t>
            </a:r>
            <a:r>
              <a:rPr lang="cs-CZ" sz="2400" b="1" dirty="0">
                <a:solidFill>
                  <a:srgbClr val="C00000"/>
                </a:solidFill>
              </a:rPr>
              <a:t> </a:t>
            </a:r>
            <a:r>
              <a:rPr lang="cs-CZ" sz="2400" b="1" i="1" dirty="0">
                <a:solidFill>
                  <a:srgbClr val="C00000"/>
                </a:solidFill>
              </a:rPr>
              <a:t>SMN2</a:t>
            </a:r>
            <a:r>
              <a:rPr lang="cs-CZ" sz="2400" b="1" dirty="0">
                <a:solidFill>
                  <a:srgbClr val="C00000"/>
                </a:solidFill>
              </a:rPr>
              <a:t> gene.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4664184" y="6546830"/>
            <a:ext cx="44798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 err="1"/>
              <a:t>Schorling</a:t>
            </a:r>
            <a:r>
              <a:rPr lang="cs-CZ" sz="1600" i="1" dirty="0"/>
              <a:t> DC, J </a:t>
            </a:r>
            <a:r>
              <a:rPr lang="cs-CZ" sz="1600" i="1" dirty="0" err="1"/>
              <a:t>Neuromuscul</a:t>
            </a:r>
            <a:r>
              <a:rPr lang="cs-CZ" sz="1600" i="1" dirty="0"/>
              <a:t> Dis. 2020; 7(1): 1–13.</a:t>
            </a:r>
          </a:p>
        </p:txBody>
      </p:sp>
      <p:sp>
        <p:nvSpPr>
          <p:cNvPr id="9" name="Obdélník 8"/>
          <p:cNvSpPr/>
          <p:nvPr/>
        </p:nvSpPr>
        <p:spPr>
          <a:xfrm>
            <a:off x="0" y="5877272"/>
            <a:ext cx="90990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Clinical classification of SMA types according to onset, milestones achieved, and clinical presentation. Typically associated SMN2 copy numbers are displayed.</a:t>
            </a:r>
          </a:p>
        </p:txBody>
      </p:sp>
    </p:spTree>
    <p:extLst>
      <p:ext uri="{BB962C8B-B14F-4D97-AF65-F5344CB8AC3E}">
        <p14:creationId xmlns:p14="http://schemas.microsoft.com/office/powerpoint/2010/main" val="3938597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010"/>
            <a:ext cx="8100392" cy="489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7452320" y="30433"/>
            <a:ext cx="154766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400" i="1" dirty="0" err="1">
                <a:latin typeface="Calibri" pitchFamily="34" charset="0"/>
              </a:rPr>
              <a:t>Human</a:t>
            </a:r>
            <a:r>
              <a:rPr lang="cs-CZ" altLang="cs-CZ" sz="1400" i="1" dirty="0">
                <a:latin typeface="Calibri" pitchFamily="34" charset="0"/>
              </a:rPr>
              <a:t> </a:t>
            </a:r>
            <a:r>
              <a:rPr lang="cs-CZ" altLang="cs-CZ" sz="1400" i="1" dirty="0" err="1">
                <a:latin typeface="Calibri" pitchFamily="34" charset="0"/>
              </a:rPr>
              <a:t>Molecular</a:t>
            </a:r>
            <a:r>
              <a:rPr lang="cs-CZ" altLang="cs-CZ" sz="1400" i="1" dirty="0">
                <a:latin typeface="Calibri" pitchFamily="34" charset="0"/>
              </a:rPr>
              <a:t> </a:t>
            </a:r>
            <a:r>
              <a:rPr lang="cs-CZ" altLang="cs-CZ" sz="1400" i="1" dirty="0" err="1">
                <a:latin typeface="Calibri" pitchFamily="34" charset="0"/>
              </a:rPr>
              <a:t>Genetics</a:t>
            </a:r>
            <a:r>
              <a:rPr lang="cs-CZ" altLang="cs-CZ" sz="1400" i="1" dirty="0">
                <a:latin typeface="Calibri" pitchFamily="34" charset="0"/>
              </a:rPr>
              <a:t>, 2010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92F33018-4F7E-4FA1-8C65-02AB67A0A7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176" y="3933056"/>
            <a:ext cx="2286000" cy="862013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cs-CZ" altLang="cs-CZ" sz="2000" b="1" i="1">
                <a:solidFill>
                  <a:srgbClr val="C00000"/>
                </a:solidFill>
                <a:latin typeface="Calibri" pitchFamily="34" charset="0"/>
              </a:rPr>
              <a:t>SMN1</a:t>
            </a:r>
            <a:r>
              <a:rPr lang="cs-CZ" altLang="cs-CZ" sz="2000" b="1">
                <a:solidFill>
                  <a:srgbClr val="C00000"/>
                </a:solidFill>
                <a:latin typeface="Calibri" pitchFamily="34" charset="0"/>
              </a:rPr>
              <a:t>: TTC (Phe)</a:t>
            </a:r>
          </a:p>
          <a:p>
            <a:pPr eaLnBrk="0" hangingPunct="0">
              <a:spcBef>
                <a:spcPct val="50000"/>
              </a:spcBef>
            </a:pPr>
            <a:r>
              <a:rPr lang="cs-CZ" altLang="cs-CZ" sz="2000" b="1" i="1">
                <a:solidFill>
                  <a:srgbClr val="C00000"/>
                </a:solidFill>
                <a:latin typeface="Calibri" pitchFamily="34" charset="0"/>
              </a:rPr>
              <a:t>SMN2</a:t>
            </a:r>
            <a:r>
              <a:rPr lang="cs-CZ" altLang="cs-CZ" sz="2000" b="1">
                <a:solidFill>
                  <a:srgbClr val="C00000"/>
                </a:solidFill>
                <a:latin typeface="Calibri" pitchFamily="34" charset="0"/>
              </a:rPr>
              <a:t>: TTT (Phe)</a:t>
            </a:r>
            <a:endParaRPr lang="cs-CZ" altLang="cs-CZ" sz="1800" b="1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D8354B9B-4778-4B47-BE04-7266E332974B}"/>
              </a:ext>
            </a:extLst>
          </p:cNvPr>
          <p:cNvSpPr/>
          <p:nvPr/>
        </p:nvSpPr>
        <p:spPr>
          <a:xfrm>
            <a:off x="0" y="5196352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/>
              <a:t>SMN1</a:t>
            </a:r>
            <a:r>
              <a:rPr lang="en-US" sz="2000" dirty="0"/>
              <a:t> and </a:t>
            </a:r>
            <a:r>
              <a:rPr lang="en-US" sz="2000" i="1" dirty="0"/>
              <a:t>SMN2</a:t>
            </a:r>
            <a:r>
              <a:rPr lang="en-US" sz="2000" dirty="0"/>
              <a:t> are located in close proximity on chromosome 5. </a:t>
            </a:r>
            <a:r>
              <a:rPr lang="cs-CZ" sz="2000" dirty="0" err="1"/>
              <a:t>Both</a:t>
            </a:r>
            <a:r>
              <a:rPr lang="en-US" sz="2000" dirty="0"/>
              <a:t> </a:t>
            </a:r>
            <a:r>
              <a:rPr lang="en-US" sz="2000" i="1" dirty="0"/>
              <a:t>SMN</a:t>
            </a:r>
            <a:r>
              <a:rPr lang="en-US" sz="2000" dirty="0"/>
              <a:t> genes </a:t>
            </a:r>
            <a:r>
              <a:rPr lang="cs-CZ" sz="2000" dirty="0" err="1"/>
              <a:t>have</a:t>
            </a:r>
            <a:r>
              <a:rPr lang="en-US" sz="2000" dirty="0"/>
              <a:t> </a:t>
            </a:r>
            <a:r>
              <a:rPr lang="cs-CZ" sz="2000" dirty="0"/>
              <a:t>9</a:t>
            </a:r>
            <a:r>
              <a:rPr lang="en-US" sz="2000" dirty="0"/>
              <a:t> exons and encode an identical protein. </a:t>
            </a:r>
            <a:r>
              <a:rPr lang="cs-CZ" sz="2000" b="1" dirty="0"/>
              <a:t>F</a:t>
            </a:r>
            <a:r>
              <a:rPr lang="en-US" sz="2000" b="1" dirty="0" err="1"/>
              <a:t>undamental</a:t>
            </a:r>
            <a:r>
              <a:rPr lang="en-US" sz="2000" b="1" dirty="0"/>
              <a:t> difference</a:t>
            </a:r>
            <a:r>
              <a:rPr lang="cs-CZ" sz="2000" b="1" dirty="0"/>
              <a:t> </a:t>
            </a:r>
            <a:r>
              <a:rPr lang="cs-CZ" sz="2000" b="1" dirty="0" err="1"/>
              <a:t>between</a:t>
            </a:r>
            <a:r>
              <a:rPr lang="cs-CZ" sz="2000" b="1" dirty="0"/>
              <a:t> </a:t>
            </a:r>
            <a:r>
              <a:rPr lang="cs-CZ" sz="2000" b="1" i="1" dirty="0"/>
              <a:t>SMN1</a:t>
            </a:r>
            <a:r>
              <a:rPr lang="cs-CZ" sz="2000" b="1" dirty="0"/>
              <a:t> and </a:t>
            </a:r>
            <a:r>
              <a:rPr lang="cs-CZ" sz="2000" b="1" i="1" dirty="0"/>
              <a:t>SMN2</a:t>
            </a:r>
            <a:r>
              <a:rPr lang="cs-CZ" sz="2000" b="1" dirty="0"/>
              <a:t> </a:t>
            </a:r>
            <a:r>
              <a:rPr lang="cs-CZ" sz="2000" b="1" dirty="0" err="1"/>
              <a:t>is</a:t>
            </a:r>
            <a:r>
              <a:rPr lang="cs-CZ" sz="2000" b="1" dirty="0"/>
              <a:t> a </a:t>
            </a:r>
            <a:r>
              <a:rPr lang="en-US" sz="2000" b="1" dirty="0"/>
              <a:t>silent C→T </a:t>
            </a:r>
            <a:r>
              <a:rPr lang="cs-CZ" sz="2000" b="1" dirty="0" err="1"/>
              <a:t>substitution</a:t>
            </a:r>
            <a:r>
              <a:rPr lang="cs-CZ" sz="2000" b="1" dirty="0"/>
              <a:t> </a:t>
            </a:r>
            <a:r>
              <a:rPr lang="en-US" sz="2000" b="1" dirty="0"/>
              <a:t>in exon 7</a:t>
            </a:r>
            <a:r>
              <a:rPr lang="cs-CZ" sz="2000" b="1" dirty="0"/>
              <a:t> </a:t>
            </a:r>
            <a:r>
              <a:rPr lang="cs-CZ" sz="2000" b="1" dirty="0" err="1"/>
              <a:t>of</a:t>
            </a:r>
            <a:r>
              <a:rPr lang="cs-CZ" sz="2000" b="1" dirty="0"/>
              <a:t> </a:t>
            </a:r>
            <a:r>
              <a:rPr lang="cs-CZ" sz="2000" b="1" i="1" dirty="0"/>
              <a:t>SMN2</a:t>
            </a:r>
            <a:r>
              <a:rPr lang="cs-CZ" sz="2000" b="1" dirty="0"/>
              <a:t>, </a:t>
            </a:r>
            <a:r>
              <a:rPr lang="cs-CZ" sz="2000" b="1" dirty="0" err="1"/>
              <a:t>which</a:t>
            </a:r>
            <a:r>
              <a:rPr lang="cs-CZ" sz="2000" b="1" dirty="0"/>
              <a:t> </a:t>
            </a:r>
            <a:r>
              <a:rPr lang="en-US" sz="2000" b="1" dirty="0"/>
              <a:t>results in a strong reduction of exon 7 inclusion during </a:t>
            </a:r>
            <a:r>
              <a:rPr lang="cs-CZ" sz="2000" b="1" dirty="0" err="1"/>
              <a:t>mRNA</a:t>
            </a:r>
            <a:r>
              <a:rPr lang="cs-CZ" sz="2000" b="1" dirty="0"/>
              <a:t> </a:t>
            </a:r>
            <a:r>
              <a:rPr lang="en-US" sz="2000" b="1" dirty="0"/>
              <a:t>splicing</a:t>
            </a:r>
            <a:r>
              <a:rPr lang="cs-CZ" sz="2000" b="1" dirty="0"/>
              <a:t>.</a:t>
            </a:r>
            <a:r>
              <a:rPr lang="en-US" sz="2000" dirty="0"/>
              <a:t> Consequently, 85% of the mature mRNA</a:t>
            </a:r>
            <a:r>
              <a:rPr lang="cs-CZ" sz="2000" dirty="0"/>
              <a:t> </a:t>
            </a:r>
            <a:r>
              <a:rPr lang="cs-CZ" sz="2000" dirty="0" err="1"/>
              <a:t>from</a:t>
            </a:r>
            <a:r>
              <a:rPr lang="cs-CZ" sz="2000" dirty="0"/>
              <a:t> </a:t>
            </a:r>
            <a:r>
              <a:rPr lang="cs-CZ" sz="2000" i="1" dirty="0"/>
              <a:t>SMN2</a:t>
            </a:r>
            <a:r>
              <a:rPr lang="en-US" sz="2000" dirty="0"/>
              <a:t> lacks exon 7</a:t>
            </a:r>
            <a:r>
              <a:rPr lang="cs-CZ" sz="2000" dirty="0"/>
              <a:t> and </a:t>
            </a:r>
            <a:r>
              <a:rPr lang="cs-CZ" sz="2000" dirty="0" err="1"/>
              <a:t>encodes</a:t>
            </a:r>
            <a:r>
              <a:rPr lang="cs-CZ" sz="2000" dirty="0"/>
              <a:t> </a:t>
            </a:r>
            <a:r>
              <a:rPr lang="en-US" sz="2000" dirty="0"/>
              <a:t>truncated </a:t>
            </a:r>
            <a:r>
              <a:rPr lang="cs-CZ" sz="2000" dirty="0" err="1"/>
              <a:t>unstable</a:t>
            </a:r>
            <a:r>
              <a:rPr lang="cs-CZ" sz="2000" dirty="0"/>
              <a:t> </a:t>
            </a:r>
            <a:r>
              <a:rPr lang="en-US" sz="2000" dirty="0"/>
              <a:t>protein</a:t>
            </a:r>
            <a:r>
              <a:rPr lang="cs-CZ" sz="2000" dirty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546101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44624"/>
            <a:ext cx="6872232" cy="4316484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876256" y="6277336"/>
            <a:ext cx="2232250" cy="536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msgothic" charset="0"/>
              </a:defRPr>
            </a:lvl1pPr>
            <a:lvl2pPr marL="4318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msgothic" charset="0"/>
              </a:defRPr>
            </a:lvl2pPr>
            <a:lvl3pPr marL="6477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msgothic" charset="0"/>
              </a:defRPr>
            </a:lvl3pPr>
            <a:lvl4pPr marL="8636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msgothic" charset="0"/>
              </a:defRPr>
            </a:lvl4pPr>
            <a:lvl5pPr marL="10795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msgothic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msgothic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msgothic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msgothic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msgothic" charset="0"/>
              </a:defRPr>
            </a:lvl9pPr>
          </a:lstStyle>
          <a:p>
            <a:r>
              <a:rPr lang="en-GB" altLang="cs-CZ" sz="1600" i="1" dirty="0">
                <a:latin typeface="+mn-lt"/>
              </a:rPr>
              <a:t>Bowerman </a:t>
            </a:r>
            <a:r>
              <a:rPr lang="cs-CZ" altLang="cs-CZ" sz="1600" i="1" dirty="0">
                <a:latin typeface="+mn-lt"/>
              </a:rPr>
              <a:t>M. </a:t>
            </a:r>
            <a:r>
              <a:rPr lang="en-GB" altLang="cs-CZ" sz="1600" i="1" dirty="0">
                <a:latin typeface="+mn-lt"/>
              </a:rPr>
              <a:t>Dis. Model. Mech. 2017;10:943-954</a:t>
            </a:r>
          </a:p>
        </p:txBody>
      </p:sp>
      <p:sp>
        <p:nvSpPr>
          <p:cNvPr id="6" name="Obdélník 5"/>
          <p:cNvSpPr/>
          <p:nvPr/>
        </p:nvSpPr>
        <p:spPr>
          <a:xfrm>
            <a:off x="-10161" y="4303455"/>
            <a:ext cx="911866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The SMN protein is </a:t>
            </a:r>
            <a:r>
              <a:rPr lang="en-US" sz="2000" dirty="0" err="1"/>
              <a:t>expres</a:t>
            </a:r>
            <a:r>
              <a:rPr lang="cs-CZ" sz="2000" dirty="0"/>
              <a:t>s</a:t>
            </a:r>
            <a:r>
              <a:rPr lang="en-US" sz="2000" dirty="0"/>
              <a:t>ed ubiquitously</a:t>
            </a:r>
            <a:r>
              <a:rPr lang="cs-CZ" sz="2000" dirty="0"/>
              <a:t>. </a:t>
            </a:r>
          </a:p>
          <a:p>
            <a:r>
              <a:rPr lang="cs-CZ" sz="2000" dirty="0"/>
              <a:t>In </a:t>
            </a:r>
            <a:r>
              <a:rPr lang="en-US" sz="2000" dirty="0"/>
              <a:t>motor neuron</a:t>
            </a:r>
            <a:r>
              <a:rPr lang="cs-CZ" sz="2000" dirty="0"/>
              <a:t>s,</a:t>
            </a:r>
            <a:r>
              <a:rPr lang="en-US" sz="2000" dirty="0"/>
              <a:t> </a:t>
            </a:r>
            <a:r>
              <a:rPr lang="cs-CZ" sz="2000" dirty="0"/>
              <a:t>SMN has </a:t>
            </a:r>
            <a:r>
              <a:rPr lang="cs-CZ" sz="2000" dirty="0" err="1"/>
              <a:t>several</a:t>
            </a:r>
            <a:r>
              <a:rPr lang="cs-CZ" sz="2000" dirty="0"/>
              <a:t> </a:t>
            </a:r>
            <a:r>
              <a:rPr lang="cs-CZ" sz="2000" dirty="0" err="1"/>
              <a:t>functions</a:t>
            </a:r>
            <a:r>
              <a:rPr lang="cs-CZ" sz="2000" dirty="0"/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in </a:t>
            </a:r>
            <a:r>
              <a:rPr lang="cs-CZ" sz="2000" dirty="0" err="1"/>
              <a:t>cytoplasm</a:t>
            </a:r>
            <a:r>
              <a:rPr lang="cs-CZ" sz="2000" dirty="0"/>
              <a:t> - </a:t>
            </a:r>
            <a:r>
              <a:rPr lang="cs-CZ" sz="2000" dirty="0" err="1"/>
              <a:t>production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altLang="cs-CZ" sz="2000" dirty="0"/>
              <a:t>small </a:t>
            </a:r>
            <a:r>
              <a:rPr lang="cs-CZ" altLang="cs-CZ" sz="2000" dirty="0" err="1"/>
              <a:t>nuclear</a:t>
            </a:r>
            <a:r>
              <a:rPr lang="cs-CZ" altLang="cs-CZ" sz="2000" dirty="0"/>
              <a:t> </a:t>
            </a:r>
            <a:r>
              <a:rPr lang="cs-CZ" altLang="cs-CZ" sz="2000" dirty="0" err="1"/>
              <a:t>ribonucleoproteins</a:t>
            </a:r>
            <a:r>
              <a:rPr lang="cs-CZ" altLang="cs-CZ" sz="2000" dirty="0"/>
              <a:t> (</a:t>
            </a:r>
            <a:r>
              <a:rPr lang="cs-CZ" altLang="cs-CZ" sz="2000" dirty="0" err="1"/>
              <a:t>snRNPs</a:t>
            </a:r>
            <a:r>
              <a:rPr lang="cs-CZ" altLang="cs-CZ" sz="2000" dirty="0"/>
              <a:t>  are </a:t>
            </a:r>
            <a:r>
              <a:rPr lang="cs-CZ" altLang="cs-CZ" sz="2000" dirty="0" err="1"/>
              <a:t>active</a:t>
            </a:r>
            <a:r>
              <a:rPr lang="cs-CZ" altLang="cs-CZ" sz="2000" dirty="0"/>
              <a:t> in </a:t>
            </a:r>
            <a:r>
              <a:rPr lang="cs-CZ" altLang="cs-CZ" sz="2000" dirty="0" err="1"/>
              <a:t>recognizing</a:t>
            </a:r>
            <a:r>
              <a:rPr lang="cs-CZ" altLang="cs-CZ" sz="2000" dirty="0"/>
              <a:t> and </a:t>
            </a:r>
            <a:r>
              <a:rPr lang="cs-CZ" altLang="cs-CZ" sz="2000" dirty="0" err="1"/>
              <a:t>removing</a:t>
            </a:r>
            <a:r>
              <a:rPr lang="cs-CZ" altLang="cs-CZ" sz="2000" dirty="0"/>
              <a:t> </a:t>
            </a:r>
            <a:r>
              <a:rPr lang="cs-CZ" altLang="cs-CZ" sz="2000" dirty="0" err="1"/>
              <a:t>introns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from</a:t>
            </a:r>
            <a:r>
              <a:rPr lang="cs-CZ" altLang="cs-CZ" sz="2000" dirty="0"/>
              <a:t> </a:t>
            </a:r>
            <a:r>
              <a:rPr lang="cs-CZ" altLang="cs-CZ" sz="2000" i="1" dirty="0" err="1"/>
              <a:t>pre</a:t>
            </a:r>
            <a:r>
              <a:rPr lang="cs-CZ" altLang="cs-CZ" sz="2000" dirty="0" err="1"/>
              <a:t>-mRNA</a:t>
            </a:r>
            <a:r>
              <a:rPr lang="cs-CZ" altLang="cs-CZ" sz="2000" dirty="0"/>
              <a:t>) </a:t>
            </a:r>
            <a:r>
              <a:rPr lang="cs-CZ" sz="2000" dirty="0"/>
              <a:t>and </a:t>
            </a:r>
            <a:r>
              <a:rPr lang="cs-CZ" sz="2000" dirty="0" err="1"/>
              <a:t>actin</a:t>
            </a:r>
            <a:r>
              <a:rPr lang="cs-CZ" sz="2000" dirty="0"/>
              <a:t> </a:t>
            </a:r>
            <a:r>
              <a:rPr lang="cs-CZ" sz="2000" dirty="0" err="1"/>
              <a:t>dynamics</a:t>
            </a:r>
            <a:r>
              <a:rPr lang="cs-CZ" sz="2000" dirty="0"/>
              <a:t>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in </a:t>
            </a:r>
            <a:r>
              <a:rPr lang="cs-CZ" sz="2000" dirty="0" err="1"/>
              <a:t>nucleus</a:t>
            </a:r>
            <a:r>
              <a:rPr lang="cs-CZ" sz="2000" dirty="0"/>
              <a:t> - </a:t>
            </a:r>
            <a:r>
              <a:rPr lang="cs-CZ" sz="2000" dirty="0" err="1"/>
              <a:t>snRNP</a:t>
            </a:r>
            <a:r>
              <a:rPr lang="cs-CZ" sz="2000" dirty="0"/>
              <a:t> </a:t>
            </a:r>
            <a:r>
              <a:rPr lang="cs-CZ" sz="2000" dirty="0" err="1"/>
              <a:t>biogenesis</a:t>
            </a:r>
            <a:r>
              <a:rPr lang="cs-CZ" sz="2000" dirty="0"/>
              <a:t>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in </a:t>
            </a:r>
            <a:r>
              <a:rPr lang="cs-CZ" sz="2000" dirty="0" err="1"/>
              <a:t>nucleolus</a:t>
            </a:r>
            <a:r>
              <a:rPr lang="cs-CZ" sz="2000" dirty="0"/>
              <a:t> - </a:t>
            </a:r>
            <a:r>
              <a:rPr lang="cs-CZ" sz="2000" dirty="0" err="1"/>
              <a:t>ribosome</a:t>
            </a:r>
            <a:r>
              <a:rPr lang="cs-CZ" sz="2000" dirty="0"/>
              <a:t> </a:t>
            </a:r>
            <a:r>
              <a:rPr lang="cs-CZ" sz="2000" dirty="0" err="1"/>
              <a:t>biogenesis</a:t>
            </a:r>
            <a:r>
              <a:rPr lang="cs-CZ" sz="2000" dirty="0"/>
              <a:t>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in </a:t>
            </a:r>
            <a:r>
              <a:rPr lang="cs-CZ" sz="2000" dirty="0" err="1"/>
              <a:t>axons</a:t>
            </a:r>
            <a:r>
              <a:rPr lang="cs-CZ" sz="2000" dirty="0"/>
              <a:t> - </a:t>
            </a:r>
            <a:r>
              <a:rPr lang="cs-CZ" sz="2000" dirty="0" err="1"/>
              <a:t>mRNA</a:t>
            </a:r>
            <a:r>
              <a:rPr lang="cs-CZ" sz="2000" dirty="0"/>
              <a:t> transport and </a:t>
            </a:r>
            <a:r>
              <a:rPr lang="cs-CZ" sz="2000" dirty="0" err="1"/>
              <a:t>local</a:t>
            </a:r>
            <a:r>
              <a:rPr lang="cs-CZ" sz="2000" dirty="0"/>
              <a:t> </a:t>
            </a:r>
            <a:r>
              <a:rPr lang="cs-CZ" sz="2000" dirty="0" err="1"/>
              <a:t>translation</a:t>
            </a:r>
            <a:r>
              <a:rPr lang="cs-CZ" sz="2000" dirty="0"/>
              <a:t>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in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synpase</a:t>
            </a:r>
            <a:r>
              <a:rPr lang="cs-CZ" sz="2000" dirty="0"/>
              <a:t> - </a:t>
            </a:r>
            <a:r>
              <a:rPr lang="cs-CZ" sz="2000" dirty="0" err="1"/>
              <a:t>actin</a:t>
            </a:r>
            <a:r>
              <a:rPr lang="cs-CZ" sz="2000" dirty="0"/>
              <a:t> </a:t>
            </a:r>
            <a:r>
              <a:rPr lang="cs-CZ" sz="2000" dirty="0" err="1"/>
              <a:t>dynamics</a:t>
            </a:r>
            <a:r>
              <a:rPr lang="cs-CZ" sz="2000" dirty="0"/>
              <a:t> and </a:t>
            </a:r>
            <a:r>
              <a:rPr lang="cs-CZ" sz="2000" dirty="0" err="1"/>
              <a:t>vesicle</a:t>
            </a:r>
            <a:r>
              <a:rPr lang="cs-CZ" sz="2000" dirty="0"/>
              <a:t> </a:t>
            </a:r>
            <a:r>
              <a:rPr lang="cs-CZ" sz="2000" dirty="0" err="1"/>
              <a:t>release</a:t>
            </a:r>
            <a:r>
              <a:rPr lang="cs-CZ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90479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5" y="303256"/>
            <a:ext cx="7943277" cy="5718032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-2228" y="3335501"/>
            <a:ext cx="9144000" cy="31700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Motoneuron loss observed in post mortem analyses is preceded by</a:t>
            </a:r>
            <a:r>
              <a:rPr lang="cs-CZ" sz="2000" dirty="0"/>
              <a:t> </a:t>
            </a:r>
            <a:r>
              <a:rPr lang="en-US" sz="2000" dirty="0"/>
              <a:t>functional degeneration of central synapses and neuromuscular junction</a:t>
            </a:r>
            <a:r>
              <a:rPr lang="cs-CZ" sz="2000" dirty="0"/>
              <a:t>s and </a:t>
            </a:r>
            <a:r>
              <a:rPr lang="en-US" sz="2000" dirty="0"/>
              <a:t>subsequent axonal damage</a:t>
            </a:r>
            <a:r>
              <a:rPr lang="cs-CZ" sz="2000" dirty="0"/>
              <a:t>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During disease progression those processes become less reversible. </a:t>
            </a:r>
            <a:r>
              <a:rPr lang="en-US" sz="2000" b="1" dirty="0"/>
              <a:t>The complete loss of motoneuron is a irreversible change.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The beneficial effects of SMA therapies are dependent on disease duration at the time of intervention</a:t>
            </a:r>
            <a:r>
              <a:rPr lang="cs-CZ" sz="2000" b="1" dirty="0"/>
              <a:t>. </a:t>
            </a:r>
            <a:r>
              <a:rPr lang="en-US" sz="2000" b="1" dirty="0"/>
              <a:t>Disease duration before treatment is critical and a delayed intervention leads to a less efficient rescue</a:t>
            </a:r>
            <a:r>
              <a:rPr lang="cs-CZ" sz="2000" b="1" dirty="0"/>
              <a:t>. </a:t>
            </a:r>
            <a:r>
              <a:rPr lang="en-US" sz="2000" b="1" dirty="0"/>
              <a:t>Th</a:t>
            </a:r>
            <a:r>
              <a:rPr lang="cs-CZ" sz="2000" b="1" dirty="0"/>
              <a:t>e</a:t>
            </a:r>
            <a:r>
              <a:rPr lang="en-US" sz="2000" b="1" dirty="0"/>
              <a:t> effect </a:t>
            </a:r>
            <a:r>
              <a:rPr lang="cs-CZ" sz="2000" b="1" dirty="0" err="1"/>
              <a:t>of</a:t>
            </a:r>
            <a:r>
              <a:rPr lang="cs-CZ" sz="2000" b="1" dirty="0"/>
              <a:t> SMA </a:t>
            </a:r>
            <a:r>
              <a:rPr lang="cs-CZ" sz="2000" b="1" dirty="0" err="1"/>
              <a:t>therapies</a:t>
            </a:r>
            <a:r>
              <a:rPr lang="cs-CZ" sz="2000" b="1" dirty="0"/>
              <a:t> </a:t>
            </a:r>
            <a:r>
              <a:rPr lang="cs-CZ" sz="2000" b="1" dirty="0" err="1"/>
              <a:t>is</a:t>
            </a:r>
            <a:r>
              <a:rPr lang="cs-CZ" sz="2000" b="1" dirty="0"/>
              <a:t> </a:t>
            </a:r>
            <a:r>
              <a:rPr lang="en-US" sz="2000" b="1" dirty="0"/>
              <a:t>strongest in pre-symptomatic patients.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5710D64B-C01A-48B1-9AB7-85667B36A6B0}"/>
              </a:ext>
            </a:extLst>
          </p:cNvPr>
          <p:cNvSpPr/>
          <p:nvPr/>
        </p:nvSpPr>
        <p:spPr>
          <a:xfrm>
            <a:off x="2346535" y="44624"/>
            <a:ext cx="4446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Model </a:t>
            </a:r>
            <a:r>
              <a:rPr lang="cs-CZ" b="1" dirty="0" err="1"/>
              <a:t>for</a:t>
            </a:r>
            <a:r>
              <a:rPr lang="cs-CZ" b="1" dirty="0"/>
              <a:t> </a:t>
            </a:r>
            <a:r>
              <a:rPr lang="cs-CZ" b="1" dirty="0" err="1"/>
              <a:t>motoneuron</a:t>
            </a:r>
            <a:r>
              <a:rPr lang="cs-CZ" b="1" dirty="0"/>
              <a:t> </a:t>
            </a:r>
            <a:r>
              <a:rPr lang="cs-CZ" b="1" dirty="0" err="1"/>
              <a:t>degeneration</a:t>
            </a:r>
            <a:r>
              <a:rPr lang="cs-CZ" b="1" dirty="0"/>
              <a:t> in SMA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B1FBEFEE-C8E7-4689-8066-F27C287739CA}"/>
              </a:ext>
            </a:extLst>
          </p:cNvPr>
          <p:cNvSpPr/>
          <p:nvPr/>
        </p:nvSpPr>
        <p:spPr>
          <a:xfrm>
            <a:off x="5148064" y="6453336"/>
            <a:ext cx="39604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i="1" dirty="0" err="1"/>
              <a:t>Hensel</a:t>
            </a:r>
            <a:r>
              <a:rPr lang="cs-CZ" sz="1600" i="1" dirty="0"/>
              <a:t> N. </a:t>
            </a:r>
            <a:r>
              <a:rPr lang="cs-CZ" sz="1600" i="1" dirty="0" err="1"/>
              <a:t>Frontiers</a:t>
            </a:r>
            <a:r>
              <a:rPr lang="cs-CZ" sz="1600" i="1" dirty="0"/>
              <a:t> in Neurology 2020 Vol 11</a:t>
            </a:r>
          </a:p>
        </p:txBody>
      </p:sp>
    </p:spTree>
    <p:extLst>
      <p:ext uri="{BB962C8B-B14F-4D97-AF65-F5344CB8AC3E}">
        <p14:creationId xmlns:p14="http://schemas.microsoft.com/office/powerpoint/2010/main" val="19080030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5952" y="44624"/>
            <a:ext cx="908807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Figure summarizes </a:t>
            </a:r>
            <a:r>
              <a:rPr lang="cs-CZ" sz="2000" dirty="0"/>
              <a:t>SMA</a:t>
            </a:r>
            <a:r>
              <a:rPr lang="en-US" sz="2000" dirty="0"/>
              <a:t> therapeutic approaches and illustrates the respective molecular mechanisms of action</a:t>
            </a:r>
            <a:r>
              <a:rPr lang="cs-CZ" sz="2000" dirty="0"/>
              <a:t>. </a:t>
            </a:r>
            <a:r>
              <a:rPr lang="en-US" sz="2000" dirty="0"/>
              <a:t>Actual </a:t>
            </a:r>
            <a:r>
              <a:rPr lang="cs-CZ" sz="2000" dirty="0"/>
              <a:t>SMA </a:t>
            </a:r>
            <a:r>
              <a:rPr lang="en-US" sz="2000" dirty="0"/>
              <a:t>therapeutic developments can be subdivided into therapies </a:t>
            </a:r>
            <a:r>
              <a:rPr lang="cs-CZ" sz="2000" b="1" dirty="0">
                <a:solidFill>
                  <a:srgbClr val="C00000"/>
                </a:solidFill>
              </a:rPr>
              <a:t>(1) </a:t>
            </a:r>
            <a:r>
              <a:rPr lang="en-US" sz="2000" b="1" dirty="0">
                <a:solidFill>
                  <a:srgbClr val="C00000"/>
                </a:solidFill>
              </a:rPr>
              <a:t>modify</a:t>
            </a:r>
            <a:r>
              <a:rPr lang="cs-CZ" sz="2000" b="1" dirty="0" err="1">
                <a:solidFill>
                  <a:srgbClr val="C00000"/>
                </a:solidFill>
              </a:rPr>
              <a:t>ing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cs-CZ" sz="2000" b="1" dirty="0" err="1">
                <a:solidFill>
                  <a:srgbClr val="C00000"/>
                </a:solidFill>
              </a:rPr>
              <a:t>splicing</a:t>
            </a:r>
            <a:r>
              <a:rPr lang="cs-CZ" sz="2000" b="1" dirty="0">
                <a:solidFill>
                  <a:srgbClr val="C00000"/>
                </a:solidFill>
              </a:rPr>
              <a:t> </a:t>
            </a:r>
            <a:r>
              <a:rPr lang="cs-CZ" sz="2000" b="1" dirty="0" err="1">
                <a:solidFill>
                  <a:srgbClr val="C00000"/>
                </a:solidFill>
              </a:rPr>
              <a:t>of</a:t>
            </a:r>
            <a:r>
              <a:rPr lang="cs-CZ" sz="2000" b="1" dirty="0">
                <a:solidFill>
                  <a:srgbClr val="C00000"/>
                </a:solidFill>
              </a:rPr>
              <a:t> </a:t>
            </a:r>
            <a:r>
              <a:rPr lang="en-US" sz="2000" b="1" i="1" dirty="0">
                <a:solidFill>
                  <a:srgbClr val="C00000"/>
                </a:solidFill>
              </a:rPr>
              <a:t>SMN2</a:t>
            </a:r>
            <a:r>
              <a:rPr lang="cs-CZ" sz="2000" b="1" i="1" dirty="0">
                <a:solidFill>
                  <a:srgbClr val="C00000"/>
                </a:solidFill>
              </a:rPr>
              <a:t> </a:t>
            </a:r>
            <a:r>
              <a:rPr lang="cs-CZ" sz="2000" b="1" dirty="0">
                <a:solidFill>
                  <a:srgbClr val="C00000"/>
                </a:solidFill>
              </a:rPr>
              <a:t>(</a:t>
            </a:r>
            <a:r>
              <a:rPr lang="cs-CZ" sz="2000" b="1" dirty="0" err="1">
                <a:solidFill>
                  <a:srgbClr val="C00000"/>
                </a:solidFill>
              </a:rPr>
              <a:t>production</a:t>
            </a:r>
            <a:r>
              <a:rPr lang="cs-CZ" sz="2000" b="1" dirty="0">
                <a:solidFill>
                  <a:srgbClr val="C00000"/>
                </a:solidFill>
              </a:rPr>
              <a:t> </a:t>
            </a:r>
            <a:r>
              <a:rPr lang="cs-CZ" sz="2000" b="1" dirty="0" err="1">
                <a:solidFill>
                  <a:srgbClr val="C00000"/>
                </a:solidFill>
              </a:rPr>
              <a:t>of</a:t>
            </a:r>
            <a:r>
              <a:rPr lang="cs-CZ" sz="2000" b="1" dirty="0">
                <a:solidFill>
                  <a:srgbClr val="C00000"/>
                </a:solidFill>
              </a:rPr>
              <a:t> more </a:t>
            </a:r>
            <a:r>
              <a:rPr lang="cs-CZ" sz="2000" b="1" dirty="0" err="1">
                <a:solidFill>
                  <a:srgbClr val="C00000"/>
                </a:solidFill>
              </a:rPr>
              <a:t>amount</a:t>
            </a:r>
            <a:r>
              <a:rPr lang="cs-CZ" sz="2000" b="1" dirty="0">
                <a:solidFill>
                  <a:srgbClr val="C00000"/>
                </a:solidFill>
              </a:rPr>
              <a:t> </a:t>
            </a:r>
            <a:r>
              <a:rPr lang="cs-CZ" sz="2000" b="1" dirty="0" err="1">
                <a:solidFill>
                  <a:srgbClr val="C00000"/>
                </a:solidFill>
              </a:rPr>
              <a:t>of</a:t>
            </a:r>
            <a:r>
              <a:rPr lang="cs-CZ" sz="2000" b="1" dirty="0">
                <a:solidFill>
                  <a:srgbClr val="C00000"/>
                </a:solidFill>
              </a:rPr>
              <a:t> full </a:t>
            </a:r>
            <a:r>
              <a:rPr lang="cs-CZ" sz="2000" b="1" dirty="0" err="1">
                <a:solidFill>
                  <a:srgbClr val="C00000"/>
                </a:solidFill>
              </a:rPr>
              <a:t>length</a:t>
            </a:r>
            <a:r>
              <a:rPr lang="cs-CZ" sz="2000" b="1" dirty="0">
                <a:solidFill>
                  <a:srgbClr val="C00000"/>
                </a:solidFill>
              </a:rPr>
              <a:t> </a:t>
            </a:r>
            <a:r>
              <a:rPr lang="cs-CZ" sz="2000" b="1" dirty="0" err="1">
                <a:solidFill>
                  <a:srgbClr val="C00000"/>
                </a:solidFill>
              </a:rPr>
              <a:t>mRNA</a:t>
            </a:r>
            <a:r>
              <a:rPr lang="cs-CZ" sz="2000" b="1" dirty="0">
                <a:solidFill>
                  <a:srgbClr val="C00000"/>
                </a:solidFill>
              </a:rPr>
              <a:t>)</a:t>
            </a:r>
            <a:r>
              <a:rPr lang="en-US" sz="2000" b="1" dirty="0">
                <a:solidFill>
                  <a:srgbClr val="C00000"/>
                </a:solidFill>
              </a:rPr>
              <a:t>, </a:t>
            </a:r>
            <a:r>
              <a:rPr lang="cs-CZ" sz="2000" b="1" dirty="0">
                <a:solidFill>
                  <a:srgbClr val="C00000"/>
                </a:solidFill>
              </a:rPr>
              <a:t>(2) </a:t>
            </a:r>
            <a:r>
              <a:rPr lang="en-US" sz="2000" b="1" dirty="0">
                <a:solidFill>
                  <a:srgbClr val="C00000"/>
                </a:solidFill>
              </a:rPr>
              <a:t>replacing the </a:t>
            </a:r>
            <a:r>
              <a:rPr lang="en-US" sz="2000" b="1" i="1" dirty="0">
                <a:solidFill>
                  <a:srgbClr val="C00000"/>
                </a:solidFill>
              </a:rPr>
              <a:t>SMN1</a:t>
            </a:r>
            <a:r>
              <a:rPr lang="en-US" sz="2000" b="1" dirty="0">
                <a:solidFill>
                  <a:srgbClr val="C00000"/>
                </a:solidFill>
              </a:rPr>
              <a:t> gene, </a:t>
            </a:r>
            <a:r>
              <a:rPr lang="cs-CZ" sz="2000" b="1" dirty="0">
                <a:solidFill>
                  <a:srgbClr val="C00000"/>
                </a:solidFill>
              </a:rPr>
              <a:t>and (3) </a:t>
            </a:r>
            <a:r>
              <a:rPr lang="en-US" sz="2000" b="1" dirty="0">
                <a:solidFill>
                  <a:srgbClr val="C00000"/>
                </a:solidFill>
              </a:rPr>
              <a:t>upregulating muscle growth</a:t>
            </a:r>
            <a:r>
              <a:rPr lang="cs-CZ" sz="2000" b="1" dirty="0">
                <a:solidFill>
                  <a:srgbClr val="C00000"/>
                </a:solidFill>
              </a:rPr>
              <a:t>.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886" y="1619023"/>
            <a:ext cx="7625522" cy="5235584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20426" y="6146720"/>
            <a:ext cx="160328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 err="1"/>
              <a:t>Schorling</a:t>
            </a:r>
            <a:r>
              <a:rPr lang="cs-CZ" sz="1400" i="1" dirty="0"/>
              <a:t> DC, J </a:t>
            </a:r>
            <a:r>
              <a:rPr lang="cs-CZ" sz="1400" i="1" dirty="0" err="1"/>
              <a:t>Neuromuscul</a:t>
            </a:r>
            <a:r>
              <a:rPr lang="cs-CZ" sz="1400" i="1" dirty="0"/>
              <a:t> Dis. 2020; 7(1): 1–13.</a:t>
            </a:r>
          </a:p>
        </p:txBody>
      </p:sp>
    </p:spTree>
    <p:extLst>
      <p:ext uri="{BB962C8B-B14F-4D97-AF65-F5344CB8AC3E}">
        <p14:creationId xmlns:p14="http://schemas.microsoft.com/office/powerpoint/2010/main" val="1399899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29862F5B-232B-4B35-8BB2-0B4C7542302C}"/>
              </a:ext>
            </a:extLst>
          </p:cNvPr>
          <p:cNvSpPr txBox="1"/>
          <p:nvPr/>
        </p:nvSpPr>
        <p:spPr>
          <a:xfrm>
            <a:off x="0" y="44624"/>
            <a:ext cx="552850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cs-CZ" sz="1900" dirty="0" err="1"/>
              <a:t>Methodological</a:t>
            </a:r>
            <a:r>
              <a:rPr lang="cs-CZ" sz="1900" dirty="0"/>
              <a:t> </a:t>
            </a:r>
            <a:r>
              <a:rPr lang="cs-CZ" sz="1900" dirty="0" err="1"/>
              <a:t>approaches</a:t>
            </a:r>
            <a:r>
              <a:rPr lang="cs-CZ" sz="1900" dirty="0"/>
              <a:t> </a:t>
            </a:r>
            <a:r>
              <a:rPr lang="cs-CZ" sz="1900" dirty="0" err="1"/>
              <a:t>used</a:t>
            </a:r>
            <a:endParaRPr lang="cs-CZ" sz="19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1900" b="1" dirty="0" err="1"/>
              <a:t>Classic</a:t>
            </a:r>
            <a:r>
              <a:rPr lang="cs-CZ" sz="1900" b="1" dirty="0"/>
              <a:t> </a:t>
            </a:r>
            <a:r>
              <a:rPr lang="cs-CZ" sz="1900" b="1" dirty="0" err="1"/>
              <a:t>sequencing</a:t>
            </a:r>
            <a:r>
              <a:rPr lang="cs-CZ" sz="1900" b="1" dirty="0"/>
              <a:t>  </a:t>
            </a:r>
            <a:r>
              <a:rPr lang="cs-CZ" sz="1900" dirty="0"/>
              <a:t>(</a:t>
            </a:r>
            <a:r>
              <a:rPr lang="cs-CZ" sz="1900" dirty="0" err="1"/>
              <a:t>identification</a:t>
            </a:r>
            <a:r>
              <a:rPr lang="cs-CZ" sz="1900" dirty="0"/>
              <a:t> </a:t>
            </a:r>
            <a:r>
              <a:rPr lang="cs-CZ" sz="1900" dirty="0" err="1"/>
              <a:t>of</a:t>
            </a:r>
            <a:r>
              <a:rPr lang="cs-CZ" sz="1900" dirty="0"/>
              <a:t> small </a:t>
            </a:r>
            <a:r>
              <a:rPr lang="cs-CZ" sz="1900" dirty="0" err="1"/>
              <a:t>scale</a:t>
            </a:r>
            <a:r>
              <a:rPr lang="cs-CZ" sz="1900" dirty="0"/>
              <a:t> </a:t>
            </a:r>
            <a:r>
              <a:rPr lang="cs-CZ" sz="1900" dirty="0" err="1"/>
              <a:t>variants</a:t>
            </a:r>
            <a:r>
              <a:rPr lang="cs-CZ" sz="1900" dirty="0"/>
              <a:t>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1900" b="1" dirty="0" err="1"/>
              <a:t>Next</a:t>
            </a:r>
            <a:r>
              <a:rPr lang="cs-CZ" sz="1900" b="1" dirty="0"/>
              <a:t> </a:t>
            </a:r>
            <a:r>
              <a:rPr lang="cs-CZ" sz="1900" b="1" dirty="0" err="1"/>
              <a:t>generation</a:t>
            </a:r>
            <a:r>
              <a:rPr lang="cs-CZ" sz="1900" b="1" dirty="0"/>
              <a:t> </a:t>
            </a:r>
            <a:r>
              <a:rPr lang="cs-CZ" sz="1900" b="1" dirty="0" err="1"/>
              <a:t>sequencig</a:t>
            </a:r>
            <a:r>
              <a:rPr lang="cs-CZ" sz="1900" b="1" dirty="0"/>
              <a:t> </a:t>
            </a:r>
            <a:r>
              <a:rPr lang="cs-CZ" sz="1900" dirty="0"/>
              <a:t>(</a:t>
            </a:r>
            <a:r>
              <a:rPr lang="cs-CZ" sz="1900" dirty="0" err="1"/>
              <a:t>identification</a:t>
            </a:r>
            <a:r>
              <a:rPr lang="cs-CZ" sz="1900" dirty="0"/>
              <a:t> </a:t>
            </a:r>
            <a:r>
              <a:rPr lang="cs-CZ" sz="1900" dirty="0" err="1"/>
              <a:t>of</a:t>
            </a:r>
            <a:r>
              <a:rPr lang="cs-CZ" sz="1900" dirty="0"/>
              <a:t> small </a:t>
            </a:r>
            <a:r>
              <a:rPr lang="cs-CZ" sz="1900" dirty="0" err="1"/>
              <a:t>scale</a:t>
            </a:r>
            <a:r>
              <a:rPr lang="cs-CZ" sz="1900" dirty="0"/>
              <a:t> </a:t>
            </a:r>
            <a:r>
              <a:rPr lang="cs-CZ" sz="1900" dirty="0" err="1"/>
              <a:t>variants</a:t>
            </a:r>
            <a:r>
              <a:rPr lang="cs-CZ" sz="1900" dirty="0"/>
              <a:t>, </a:t>
            </a:r>
            <a:r>
              <a:rPr lang="cs-CZ" sz="1900" dirty="0" err="1"/>
              <a:t>large</a:t>
            </a:r>
            <a:r>
              <a:rPr lang="cs-CZ" sz="1900" dirty="0"/>
              <a:t> </a:t>
            </a:r>
            <a:r>
              <a:rPr lang="cs-CZ" sz="1900" dirty="0" err="1"/>
              <a:t>deletions</a:t>
            </a:r>
            <a:r>
              <a:rPr lang="cs-CZ" sz="1900" dirty="0"/>
              <a:t>/</a:t>
            </a:r>
            <a:r>
              <a:rPr lang="cs-CZ" sz="1900" dirty="0" err="1"/>
              <a:t>duplications</a:t>
            </a:r>
            <a:r>
              <a:rPr lang="cs-CZ" sz="1900" dirty="0"/>
              <a:t>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1900" b="1" dirty="0" err="1"/>
              <a:t>Multiple</a:t>
            </a:r>
            <a:r>
              <a:rPr lang="cs-CZ" sz="1900" b="1" dirty="0"/>
              <a:t> </a:t>
            </a:r>
            <a:r>
              <a:rPr lang="cs-CZ" sz="1900" b="1" dirty="0" err="1"/>
              <a:t>ligation</a:t>
            </a:r>
            <a:r>
              <a:rPr lang="cs-CZ" sz="1900" b="1" dirty="0"/>
              <a:t> </a:t>
            </a:r>
            <a:r>
              <a:rPr lang="cs-CZ" sz="1900" b="1" dirty="0" err="1"/>
              <a:t>dependent</a:t>
            </a:r>
            <a:r>
              <a:rPr lang="cs-CZ" sz="1900" b="1" dirty="0"/>
              <a:t> </a:t>
            </a:r>
            <a:r>
              <a:rPr lang="cs-CZ" sz="1900" b="1" dirty="0" err="1"/>
              <a:t>probe</a:t>
            </a:r>
            <a:r>
              <a:rPr lang="cs-CZ" sz="1900" b="1" dirty="0"/>
              <a:t> </a:t>
            </a:r>
            <a:r>
              <a:rPr lang="cs-CZ" sz="1900" b="1" dirty="0" err="1"/>
              <a:t>amplification</a:t>
            </a:r>
            <a:r>
              <a:rPr lang="cs-CZ" sz="1900" b="1" dirty="0"/>
              <a:t> </a:t>
            </a:r>
            <a:r>
              <a:rPr lang="cs-CZ" sz="1900" dirty="0"/>
              <a:t>(</a:t>
            </a:r>
            <a:r>
              <a:rPr lang="cs-CZ" sz="1900" dirty="0" err="1"/>
              <a:t>identification</a:t>
            </a:r>
            <a:r>
              <a:rPr lang="cs-CZ" sz="1900" dirty="0"/>
              <a:t> </a:t>
            </a:r>
            <a:r>
              <a:rPr lang="cs-CZ" sz="1900" dirty="0" err="1"/>
              <a:t>of</a:t>
            </a:r>
            <a:r>
              <a:rPr lang="cs-CZ" sz="1900" dirty="0"/>
              <a:t> </a:t>
            </a:r>
            <a:r>
              <a:rPr lang="cs-CZ" sz="1900" dirty="0" err="1"/>
              <a:t>large</a:t>
            </a:r>
            <a:r>
              <a:rPr lang="cs-CZ" sz="1900" dirty="0"/>
              <a:t> </a:t>
            </a:r>
            <a:r>
              <a:rPr lang="cs-CZ" sz="1900" dirty="0" err="1"/>
              <a:t>deletions</a:t>
            </a:r>
            <a:r>
              <a:rPr lang="cs-CZ" sz="1900" dirty="0"/>
              <a:t>/</a:t>
            </a:r>
            <a:r>
              <a:rPr lang="cs-CZ" sz="1900" dirty="0" err="1"/>
              <a:t>duplications</a:t>
            </a:r>
            <a:r>
              <a:rPr lang="cs-CZ" sz="1900" dirty="0"/>
              <a:t>)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1900" b="1" dirty="0" err="1"/>
              <a:t>Repeat-primed</a:t>
            </a:r>
            <a:r>
              <a:rPr lang="cs-CZ" sz="1900" b="1" dirty="0"/>
              <a:t> PCR </a:t>
            </a:r>
            <a:r>
              <a:rPr lang="cs-CZ" sz="1900" dirty="0"/>
              <a:t>(</a:t>
            </a:r>
            <a:r>
              <a:rPr lang="cs-CZ" sz="1900" dirty="0" err="1"/>
              <a:t>identification</a:t>
            </a:r>
            <a:r>
              <a:rPr lang="cs-CZ" sz="1900" dirty="0"/>
              <a:t> </a:t>
            </a:r>
            <a:r>
              <a:rPr lang="cs-CZ" sz="1900" dirty="0" err="1"/>
              <a:t>of</a:t>
            </a:r>
            <a:r>
              <a:rPr lang="cs-CZ" sz="1900" dirty="0"/>
              <a:t> </a:t>
            </a:r>
            <a:r>
              <a:rPr lang="cs-CZ" sz="1900" dirty="0" err="1"/>
              <a:t>repeat</a:t>
            </a:r>
            <a:r>
              <a:rPr lang="cs-CZ" sz="1900" dirty="0"/>
              <a:t> </a:t>
            </a:r>
            <a:r>
              <a:rPr lang="cs-CZ" sz="1900" dirty="0" err="1"/>
              <a:t>expansions</a:t>
            </a:r>
            <a:r>
              <a:rPr lang="cs-CZ" sz="1900" dirty="0"/>
              <a:t>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1900" b="1" dirty="0" err="1"/>
              <a:t>Southern</a:t>
            </a:r>
            <a:r>
              <a:rPr lang="cs-CZ" sz="1900" b="1" dirty="0"/>
              <a:t> </a:t>
            </a:r>
            <a:r>
              <a:rPr lang="cs-CZ" sz="1900" b="1" dirty="0" err="1"/>
              <a:t>blot</a:t>
            </a:r>
            <a:r>
              <a:rPr lang="cs-CZ" sz="1900" b="1" dirty="0"/>
              <a:t> and </a:t>
            </a:r>
            <a:r>
              <a:rPr lang="cs-CZ" sz="1900" b="1" dirty="0" err="1"/>
              <a:t>hybridisation</a:t>
            </a:r>
            <a:r>
              <a:rPr lang="cs-CZ" sz="1900" b="1" dirty="0"/>
              <a:t> </a:t>
            </a:r>
            <a:r>
              <a:rPr lang="cs-CZ" sz="1900" dirty="0"/>
              <a:t>(</a:t>
            </a:r>
            <a:r>
              <a:rPr lang="cs-CZ" sz="1900" dirty="0" err="1"/>
              <a:t>identification</a:t>
            </a:r>
            <a:r>
              <a:rPr lang="cs-CZ" sz="1900" dirty="0"/>
              <a:t> </a:t>
            </a:r>
            <a:r>
              <a:rPr lang="cs-CZ" sz="1900" dirty="0" err="1"/>
              <a:t>of</a:t>
            </a:r>
            <a:r>
              <a:rPr lang="cs-CZ" sz="1900" dirty="0"/>
              <a:t> </a:t>
            </a:r>
            <a:r>
              <a:rPr lang="cs-CZ" sz="1900" dirty="0" err="1"/>
              <a:t>repeat</a:t>
            </a:r>
            <a:r>
              <a:rPr lang="cs-CZ" sz="1900" dirty="0"/>
              <a:t> </a:t>
            </a:r>
            <a:r>
              <a:rPr lang="cs-CZ" sz="1900" dirty="0" err="1"/>
              <a:t>expansions</a:t>
            </a:r>
            <a:r>
              <a:rPr lang="cs-CZ" sz="1900" dirty="0"/>
              <a:t>/</a:t>
            </a:r>
            <a:r>
              <a:rPr lang="cs-CZ" sz="1900" dirty="0" err="1"/>
              <a:t>deletions</a:t>
            </a:r>
            <a:r>
              <a:rPr lang="cs-CZ" sz="1900" dirty="0"/>
              <a:t>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cs-CZ" sz="19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FD1F84F-62B1-4C91-B3AA-693D12457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8502" y="198116"/>
            <a:ext cx="3580002" cy="120147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855F2B9-CAE6-4EAF-BF45-EEC999C08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676757"/>
            <a:ext cx="2160240" cy="313661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BA148DC-82D2-427C-945B-0AB0F447D6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752" y="4149080"/>
            <a:ext cx="3499407" cy="210939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81EFF67-FD31-4052-9970-44F9B7AFFD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6136" y="1700808"/>
            <a:ext cx="3163470" cy="230425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26A5625-4687-49D5-99AC-BCD535E5C7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7674" y="4509120"/>
            <a:ext cx="3290830" cy="144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2255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0437" y="44624"/>
            <a:ext cx="3536113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The first drug approved for SMA treatment was </a:t>
            </a:r>
            <a:r>
              <a:rPr lang="cs-CZ" sz="2000" b="1" dirty="0" err="1">
                <a:solidFill>
                  <a:srgbClr val="C00000"/>
                </a:solidFill>
              </a:rPr>
              <a:t>Spinraza</a:t>
            </a:r>
            <a:r>
              <a:rPr lang="cs-CZ" sz="2000" b="1" dirty="0">
                <a:solidFill>
                  <a:srgbClr val="C00000"/>
                </a:solidFill>
              </a:rPr>
              <a:t> (N</a:t>
            </a:r>
            <a:r>
              <a:rPr lang="en-US" sz="2000" b="1" dirty="0" err="1">
                <a:solidFill>
                  <a:srgbClr val="C00000"/>
                </a:solidFill>
              </a:rPr>
              <a:t>usinersen</a:t>
            </a:r>
            <a:r>
              <a:rPr lang="cs-CZ" sz="2000" b="1" dirty="0">
                <a:solidFill>
                  <a:srgbClr val="C00000"/>
                </a:solidFill>
              </a:rPr>
              <a:t>)</a:t>
            </a:r>
            <a:r>
              <a:rPr lang="en-US" sz="2000" b="1" dirty="0">
                <a:solidFill>
                  <a:srgbClr val="C00000"/>
                </a:solidFill>
              </a:rPr>
              <a:t>, an antisense-oligonucleotide (ASO) that enhances the inclusion of exon 7 in mRNA transcripts of </a:t>
            </a:r>
            <a:r>
              <a:rPr lang="en-US" sz="2000" b="1" i="1" dirty="0">
                <a:solidFill>
                  <a:srgbClr val="C00000"/>
                </a:solidFill>
              </a:rPr>
              <a:t>SMN2</a:t>
            </a:r>
            <a:r>
              <a:rPr lang="en-US" sz="2000" b="1" dirty="0">
                <a:solidFill>
                  <a:srgbClr val="C00000"/>
                </a:solidFill>
              </a:rPr>
              <a:t>.</a:t>
            </a:r>
            <a:endParaRPr lang="cs-CZ" sz="2000" b="1" dirty="0">
              <a:solidFill>
                <a:srgbClr val="C00000"/>
              </a:solidFill>
            </a:endParaRPr>
          </a:p>
          <a:p>
            <a:r>
              <a:rPr lang="cs-CZ" sz="2000" b="1" dirty="0" err="1"/>
              <a:t>Spinraza</a:t>
            </a:r>
            <a:r>
              <a:rPr lang="cs-CZ" sz="2000" b="1" dirty="0"/>
              <a:t> </a:t>
            </a:r>
            <a:r>
              <a:rPr lang="en-US" sz="2000" b="1" dirty="0"/>
              <a:t>binds to an intronic splice-silencing-site in intron 7 of </a:t>
            </a:r>
            <a:r>
              <a:rPr lang="en-US" sz="2000" b="1" i="1" dirty="0"/>
              <a:t>SMN2</a:t>
            </a:r>
            <a:r>
              <a:rPr lang="en-US" sz="2000" b="1" dirty="0"/>
              <a:t> and thereby suppresses the binding of other splice-factors. </a:t>
            </a:r>
            <a:endParaRPr lang="cs-CZ" sz="2000" b="1" dirty="0"/>
          </a:p>
          <a:p>
            <a:r>
              <a:rPr lang="en-US" sz="2000" dirty="0"/>
              <a:t>This results in an increased proportion of </a:t>
            </a:r>
            <a:r>
              <a:rPr lang="en-US" sz="2000" i="1" dirty="0"/>
              <a:t>SMN2</a:t>
            </a:r>
            <a:r>
              <a:rPr lang="en-US" sz="2000" dirty="0"/>
              <a:t>-mRNA with included exon 7 and consecutively more functional full-length SMN protein</a:t>
            </a:r>
            <a:r>
              <a:rPr lang="cs-CZ" sz="2000" dirty="0"/>
              <a:t>.</a:t>
            </a:r>
            <a:r>
              <a:rPr lang="en-US" sz="2000" dirty="0"/>
              <a:t> </a:t>
            </a:r>
            <a:endParaRPr lang="cs-CZ" sz="2000" dirty="0"/>
          </a:p>
          <a:p>
            <a:r>
              <a:rPr lang="cs-CZ" sz="2000" b="1" dirty="0" err="1"/>
              <a:t>Spinraza</a:t>
            </a:r>
            <a:r>
              <a:rPr lang="en-US" sz="2000" b="1" dirty="0"/>
              <a:t> was approved by the Federal Drug Agency (FDA) in </a:t>
            </a:r>
            <a:r>
              <a:rPr lang="cs-CZ" sz="2000" b="1" dirty="0"/>
              <a:t>2016.</a:t>
            </a:r>
          </a:p>
          <a:p>
            <a:r>
              <a:rPr lang="cs-CZ" sz="2000" dirty="0" err="1">
                <a:solidFill>
                  <a:srgbClr val="0033CC"/>
                </a:solidFill>
              </a:rPr>
              <a:t>Spinraza</a:t>
            </a:r>
            <a:r>
              <a:rPr lang="cs-CZ" sz="2000" dirty="0">
                <a:solidFill>
                  <a:srgbClr val="0033CC"/>
                </a:solidFill>
              </a:rPr>
              <a:t> </a:t>
            </a:r>
            <a:r>
              <a:rPr lang="cs-CZ" sz="2000" dirty="0" err="1">
                <a:solidFill>
                  <a:srgbClr val="0033CC"/>
                </a:solidFill>
              </a:rPr>
              <a:t>is</a:t>
            </a:r>
            <a:r>
              <a:rPr lang="cs-CZ" sz="2000" dirty="0">
                <a:solidFill>
                  <a:srgbClr val="0033CC"/>
                </a:solidFill>
              </a:rPr>
              <a:t> </a:t>
            </a:r>
            <a:r>
              <a:rPr lang="cs-CZ" sz="2000" dirty="0" err="1">
                <a:solidFill>
                  <a:srgbClr val="0033CC"/>
                </a:solidFill>
              </a:rPr>
              <a:t>administered</a:t>
            </a:r>
            <a:r>
              <a:rPr lang="cs-CZ" sz="2000" dirty="0">
                <a:solidFill>
                  <a:srgbClr val="0033CC"/>
                </a:solidFill>
              </a:rPr>
              <a:t> </a:t>
            </a:r>
            <a:r>
              <a:rPr lang="cs-CZ" sz="2000" dirty="0" err="1">
                <a:solidFill>
                  <a:srgbClr val="0033CC"/>
                </a:solidFill>
              </a:rPr>
              <a:t>intrathecally</a:t>
            </a:r>
            <a:r>
              <a:rPr lang="cs-CZ" sz="2000" dirty="0">
                <a:solidFill>
                  <a:srgbClr val="0033CC"/>
                </a:solidFill>
              </a:rPr>
              <a:t>, </a:t>
            </a:r>
            <a:r>
              <a:rPr lang="cs-CZ" sz="2000" dirty="0" err="1">
                <a:solidFill>
                  <a:srgbClr val="0033CC"/>
                </a:solidFill>
              </a:rPr>
              <a:t>does</a:t>
            </a:r>
            <a:r>
              <a:rPr lang="cs-CZ" sz="2000" dirty="0">
                <a:solidFill>
                  <a:srgbClr val="0033CC"/>
                </a:solidFill>
              </a:rPr>
              <a:t> not </a:t>
            </a:r>
            <a:r>
              <a:rPr lang="cs-CZ" sz="2000" dirty="0" err="1">
                <a:solidFill>
                  <a:srgbClr val="0033CC"/>
                </a:solidFill>
              </a:rPr>
              <a:t>cross</a:t>
            </a:r>
            <a:r>
              <a:rPr lang="cs-CZ" sz="2000" dirty="0">
                <a:solidFill>
                  <a:srgbClr val="0033CC"/>
                </a:solidFill>
              </a:rPr>
              <a:t> </a:t>
            </a:r>
            <a:r>
              <a:rPr lang="cs-CZ" sz="2000" dirty="0" err="1">
                <a:solidFill>
                  <a:srgbClr val="0033CC"/>
                </a:solidFill>
              </a:rPr>
              <a:t>blood</a:t>
            </a:r>
            <a:r>
              <a:rPr lang="cs-CZ" sz="2000" dirty="0">
                <a:solidFill>
                  <a:srgbClr val="0033CC"/>
                </a:solidFill>
              </a:rPr>
              <a:t>-brain </a:t>
            </a:r>
            <a:r>
              <a:rPr lang="cs-CZ" sz="2000" dirty="0" err="1">
                <a:solidFill>
                  <a:srgbClr val="0033CC"/>
                </a:solidFill>
              </a:rPr>
              <a:t>barrier</a:t>
            </a:r>
            <a:r>
              <a:rPr lang="cs-CZ" sz="2000" dirty="0">
                <a:solidFill>
                  <a:srgbClr val="0033CC"/>
                </a:solidFill>
              </a:rPr>
              <a:t>. 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6842" y="34726"/>
            <a:ext cx="4313291" cy="296103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80" y="2363054"/>
            <a:ext cx="5633961" cy="452233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9" name="Obdélník 8"/>
          <p:cNvSpPr/>
          <p:nvPr/>
        </p:nvSpPr>
        <p:spPr>
          <a:xfrm>
            <a:off x="2960934" y="6165304"/>
            <a:ext cx="125102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1200" i="1" dirty="0" err="1"/>
              <a:t>Singh</a:t>
            </a:r>
            <a:r>
              <a:rPr lang="cs-CZ" sz="1200" i="1" dirty="0"/>
              <a:t> NN, Gene </a:t>
            </a:r>
            <a:r>
              <a:rPr lang="cs-CZ" sz="1200" i="1" dirty="0" err="1"/>
              <a:t>Therapy</a:t>
            </a:r>
            <a:r>
              <a:rPr lang="cs-CZ" sz="1200" i="1" dirty="0"/>
              <a:t> (2017) 24, 520–526</a:t>
            </a:r>
          </a:p>
        </p:txBody>
      </p:sp>
      <p:sp>
        <p:nvSpPr>
          <p:cNvPr id="2" name="Ovál 1">
            <a:extLst>
              <a:ext uri="{FF2B5EF4-FFF2-40B4-BE49-F238E27FC236}">
                <a16:creationId xmlns:a16="http://schemas.microsoft.com/office/drawing/2014/main" id="{F1FA9D90-F514-46E5-A477-5214FAEF9793}"/>
              </a:ext>
            </a:extLst>
          </p:cNvPr>
          <p:cNvSpPr/>
          <p:nvPr/>
        </p:nvSpPr>
        <p:spPr>
          <a:xfrm>
            <a:off x="6876256" y="1484784"/>
            <a:ext cx="1368152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51833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-20702" y="5445224"/>
            <a:ext cx="68870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.</a:t>
            </a:r>
          </a:p>
        </p:txBody>
      </p:sp>
      <p:sp>
        <p:nvSpPr>
          <p:cNvPr id="5" name="Obdélník 4"/>
          <p:cNvSpPr/>
          <p:nvPr/>
        </p:nvSpPr>
        <p:spPr>
          <a:xfrm>
            <a:off x="-20703" y="193864"/>
            <a:ext cx="912825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200" dirty="0"/>
              <a:t>The most advanced approach in the treatment of SMA is gene therapy, which directly targets the dysfunctional </a:t>
            </a:r>
            <a:r>
              <a:rPr lang="en-US" sz="2200" i="1" dirty="0"/>
              <a:t>SMN1</a:t>
            </a:r>
            <a:r>
              <a:rPr lang="en-US" sz="2200" dirty="0"/>
              <a:t> gene.</a:t>
            </a:r>
            <a:endParaRPr lang="cs-CZ" sz="2200" dirty="0"/>
          </a:p>
          <a:p>
            <a:pPr>
              <a:spcBef>
                <a:spcPts val="1200"/>
              </a:spcBef>
            </a:pPr>
            <a:r>
              <a:rPr lang="en-US" sz="2200" b="1" dirty="0"/>
              <a:t>In 2019, the FDA approved </a:t>
            </a:r>
            <a:r>
              <a:rPr lang="en-US" sz="2200" b="1" dirty="0" err="1"/>
              <a:t>Zolgensma</a:t>
            </a:r>
            <a:r>
              <a:rPr lang="cs-CZ" sz="2200" b="1" dirty="0"/>
              <a:t> (</a:t>
            </a:r>
            <a:r>
              <a:rPr lang="en-US" sz="2200" b="1" dirty="0" err="1"/>
              <a:t>Onasemnogene</a:t>
            </a:r>
            <a:r>
              <a:rPr lang="en-US" sz="2200" b="1" dirty="0"/>
              <a:t> </a:t>
            </a:r>
            <a:r>
              <a:rPr lang="en-US" sz="2200" b="1" dirty="0" err="1"/>
              <a:t>Abeparvovec</a:t>
            </a:r>
            <a:r>
              <a:rPr lang="cs-CZ" sz="2200" b="1" dirty="0"/>
              <a:t>)</a:t>
            </a:r>
            <a:r>
              <a:rPr lang="en-US" sz="2200" b="1" dirty="0"/>
              <a:t>, </a:t>
            </a:r>
            <a:r>
              <a:rPr lang="en-US" sz="2200" b="1" dirty="0">
                <a:solidFill>
                  <a:srgbClr val="C00000"/>
                </a:solidFill>
              </a:rPr>
              <a:t>an </a:t>
            </a:r>
            <a:r>
              <a:rPr lang="cs-CZ" sz="2200" b="1" dirty="0">
                <a:solidFill>
                  <a:srgbClr val="C00000"/>
                </a:solidFill>
              </a:rPr>
              <a:t>a</a:t>
            </a:r>
            <a:r>
              <a:rPr lang="en-US" sz="2200" b="1" dirty="0" err="1">
                <a:solidFill>
                  <a:srgbClr val="C00000"/>
                </a:solidFill>
              </a:rPr>
              <a:t>deno</a:t>
            </a:r>
            <a:r>
              <a:rPr lang="en-US" sz="2200" b="1" dirty="0">
                <a:solidFill>
                  <a:srgbClr val="C00000"/>
                </a:solidFill>
              </a:rPr>
              <a:t>-associated virus 9 (AAV9) delivering a cDNA which codes the </a:t>
            </a:r>
            <a:r>
              <a:rPr lang="cs-CZ" sz="2200" b="1" dirty="0">
                <a:solidFill>
                  <a:srgbClr val="C00000"/>
                </a:solidFill>
              </a:rPr>
              <a:t>full </a:t>
            </a:r>
            <a:r>
              <a:rPr lang="cs-CZ" sz="2200" b="1" dirty="0" err="1">
                <a:solidFill>
                  <a:srgbClr val="C00000"/>
                </a:solidFill>
              </a:rPr>
              <a:t>length</a:t>
            </a:r>
            <a:r>
              <a:rPr lang="cs-CZ" sz="2200" b="1" dirty="0">
                <a:solidFill>
                  <a:srgbClr val="C00000"/>
                </a:solidFill>
              </a:rPr>
              <a:t> </a:t>
            </a:r>
            <a:r>
              <a:rPr lang="en-US" sz="2200" b="1" dirty="0">
                <a:solidFill>
                  <a:srgbClr val="C00000"/>
                </a:solidFill>
              </a:rPr>
              <a:t>SMN protein, as a gene replacement therapy.</a:t>
            </a:r>
            <a:r>
              <a:rPr lang="en-US" sz="2200" b="1" dirty="0"/>
              <a:t> </a:t>
            </a:r>
            <a:endParaRPr lang="cs-CZ" sz="2200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450" y="2238317"/>
            <a:ext cx="6035054" cy="4143011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0" y="2238317"/>
            <a:ext cx="3073449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200" dirty="0" err="1">
                <a:solidFill>
                  <a:srgbClr val="0033CC"/>
                </a:solidFill>
              </a:rPr>
              <a:t>Zolgensma</a:t>
            </a:r>
            <a:r>
              <a:rPr lang="cs-CZ" sz="2200" dirty="0">
                <a:solidFill>
                  <a:srgbClr val="0033CC"/>
                </a:solidFill>
              </a:rPr>
              <a:t> (AVXS-101) </a:t>
            </a:r>
            <a:r>
              <a:rPr lang="en-US" sz="2200" dirty="0">
                <a:solidFill>
                  <a:srgbClr val="0033CC"/>
                </a:solidFill>
              </a:rPr>
              <a:t>was approved for intravenous application in patients with SMA under 2 years of age</a:t>
            </a:r>
            <a:r>
              <a:rPr lang="cs-CZ" sz="2200" dirty="0"/>
              <a:t>; i</a:t>
            </a:r>
            <a:r>
              <a:rPr lang="en-US" sz="2200" dirty="0" err="1"/>
              <a:t>ntrathecal</a:t>
            </a:r>
            <a:r>
              <a:rPr lang="en-US" sz="2200" dirty="0"/>
              <a:t> application</a:t>
            </a:r>
            <a:r>
              <a:rPr lang="cs-CZ" sz="2200" dirty="0"/>
              <a:t>s</a:t>
            </a:r>
            <a:r>
              <a:rPr lang="en-US" sz="2200" dirty="0"/>
              <a:t> </a:t>
            </a:r>
            <a:r>
              <a:rPr lang="cs-CZ" sz="2200" dirty="0" err="1"/>
              <a:t>will</a:t>
            </a:r>
            <a:r>
              <a:rPr lang="cs-CZ" sz="2200" dirty="0"/>
              <a:t> </a:t>
            </a:r>
            <a:r>
              <a:rPr lang="cs-CZ" sz="2200" dirty="0" err="1"/>
              <a:t>be</a:t>
            </a:r>
            <a:r>
              <a:rPr lang="cs-CZ" sz="2200" dirty="0"/>
              <a:t> </a:t>
            </a:r>
            <a:r>
              <a:rPr lang="cs-CZ" sz="2200" dirty="0" err="1"/>
              <a:t>studied</a:t>
            </a:r>
            <a:r>
              <a:rPr lang="cs-CZ" sz="2200" dirty="0"/>
              <a:t> </a:t>
            </a:r>
            <a:r>
              <a:rPr lang="en-US" sz="2200" dirty="0"/>
              <a:t>in children aged 2-6 years</a:t>
            </a:r>
            <a:r>
              <a:rPr lang="cs-CZ" sz="2200" dirty="0"/>
              <a:t>.</a:t>
            </a:r>
            <a:r>
              <a:rPr lang="en-US" sz="2200" dirty="0"/>
              <a:t> </a:t>
            </a:r>
            <a:r>
              <a:rPr lang="en-US" sz="2200" dirty="0">
                <a:solidFill>
                  <a:srgbClr val="0033CC"/>
                </a:solidFill>
              </a:rPr>
              <a:t>The AAV9 crosses the blood-brain barrier which induces SMN expression in the CNS and in peripheral organs. </a:t>
            </a:r>
            <a:endParaRPr lang="cs-CZ" sz="2200" dirty="0">
              <a:solidFill>
                <a:srgbClr val="0033CC"/>
              </a:solidFill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5796136" y="6553017"/>
            <a:ext cx="3311419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cs-CZ" sz="1200" i="1" dirty="0" err="1"/>
              <a:t>Schorling</a:t>
            </a:r>
            <a:r>
              <a:rPr lang="cs-CZ" sz="1200" i="1" dirty="0"/>
              <a:t> DC, J </a:t>
            </a:r>
            <a:r>
              <a:rPr lang="cs-CZ" sz="1200" i="1" dirty="0" err="1"/>
              <a:t>Neuromuscul</a:t>
            </a:r>
            <a:r>
              <a:rPr lang="cs-CZ" sz="1200" i="1" dirty="0"/>
              <a:t> Dis. 2020; 7(1): 1–13.</a:t>
            </a:r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AE4941E8-6FF1-45F7-9D48-24E3B92323CA}"/>
              </a:ext>
            </a:extLst>
          </p:cNvPr>
          <p:cNvSpPr/>
          <p:nvPr/>
        </p:nvSpPr>
        <p:spPr>
          <a:xfrm>
            <a:off x="5580112" y="2238317"/>
            <a:ext cx="1800200" cy="7586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66369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179833" y="1484784"/>
            <a:ext cx="8856663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 dirty="0" err="1">
                <a:latin typeface="Calibri" pitchFamily="34" charset="0"/>
              </a:rPr>
              <a:t>The</a:t>
            </a:r>
            <a:r>
              <a:rPr lang="cs-CZ" altLang="cs-CZ" sz="2000" b="1" dirty="0">
                <a:latin typeface="Calibri" pitchFamily="34" charset="0"/>
              </a:rPr>
              <a:t> basic </a:t>
            </a:r>
            <a:r>
              <a:rPr lang="cs-CZ" altLang="cs-CZ" sz="2000" b="1" dirty="0" err="1">
                <a:latin typeface="Calibri" pitchFamily="34" charset="0"/>
              </a:rPr>
              <a:t>methodical</a:t>
            </a:r>
            <a:r>
              <a:rPr lang="cs-CZ" altLang="cs-CZ" sz="2000" b="1" dirty="0">
                <a:latin typeface="Calibri" pitchFamily="34" charset="0"/>
              </a:rPr>
              <a:t> </a:t>
            </a:r>
            <a:r>
              <a:rPr lang="cs-CZ" altLang="cs-CZ" sz="2000" b="1" dirty="0" err="1">
                <a:latin typeface="Calibri" pitchFamily="34" charset="0"/>
              </a:rPr>
              <a:t>approach</a:t>
            </a:r>
            <a:r>
              <a:rPr lang="cs-CZ" altLang="cs-CZ" sz="2000" b="1" dirty="0">
                <a:latin typeface="Calibri" pitchFamily="34" charset="0"/>
              </a:rPr>
              <a:t> in SMA </a:t>
            </a:r>
            <a:r>
              <a:rPr lang="cs-CZ" altLang="cs-CZ" sz="2000" b="1" dirty="0" err="1">
                <a:latin typeface="Calibri" pitchFamily="34" charset="0"/>
              </a:rPr>
              <a:t>molecular</a:t>
            </a:r>
            <a:r>
              <a:rPr lang="cs-CZ" altLang="cs-CZ" sz="2000" b="1" dirty="0">
                <a:latin typeface="Calibri" pitchFamily="34" charset="0"/>
              </a:rPr>
              <a:t> </a:t>
            </a:r>
            <a:r>
              <a:rPr lang="cs-CZ" altLang="cs-CZ" sz="2000" b="1" dirty="0" err="1">
                <a:latin typeface="Calibri" pitchFamily="34" charset="0"/>
              </a:rPr>
              <a:t>genetic</a:t>
            </a:r>
            <a:r>
              <a:rPr lang="cs-CZ" altLang="cs-CZ" sz="2000" b="1" dirty="0">
                <a:latin typeface="Calibri" pitchFamily="34" charset="0"/>
              </a:rPr>
              <a:t> </a:t>
            </a:r>
            <a:r>
              <a:rPr lang="cs-CZ" altLang="cs-CZ" sz="2000" b="1" dirty="0" err="1">
                <a:latin typeface="Calibri" pitchFamily="34" charset="0"/>
              </a:rPr>
              <a:t>diagnostics</a:t>
            </a:r>
            <a:r>
              <a:rPr lang="cs-CZ" altLang="cs-CZ" sz="2000" b="1" dirty="0">
                <a:latin typeface="Calibri" pitchFamily="34" charset="0"/>
              </a:rPr>
              <a:t> </a:t>
            </a:r>
            <a:r>
              <a:rPr lang="cs-CZ" altLang="cs-CZ" sz="2000" b="1" dirty="0" err="1">
                <a:latin typeface="Calibri" pitchFamily="34" charset="0"/>
              </a:rPr>
              <a:t>is</a:t>
            </a:r>
            <a:r>
              <a:rPr lang="cs-CZ" altLang="cs-CZ" sz="2000" b="1" dirty="0">
                <a:latin typeface="Calibri" pitchFamily="34" charset="0"/>
              </a:rPr>
              <a:t> MLPA (</a:t>
            </a:r>
            <a:r>
              <a:rPr lang="cs-CZ" altLang="cs-CZ" sz="2000" b="1" dirty="0" err="1">
                <a:latin typeface="Calibri" pitchFamily="34" charset="0"/>
              </a:rPr>
              <a:t>multiple</a:t>
            </a:r>
            <a:r>
              <a:rPr lang="cs-CZ" altLang="cs-CZ" sz="2000" b="1" dirty="0">
                <a:latin typeface="Calibri" pitchFamily="34" charset="0"/>
              </a:rPr>
              <a:t> </a:t>
            </a:r>
            <a:r>
              <a:rPr lang="cs-CZ" altLang="cs-CZ" sz="2000" b="1" dirty="0" err="1">
                <a:latin typeface="Calibri" pitchFamily="34" charset="0"/>
              </a:rPr>
              <a:t>ligation</a:t>
            </a:r>
            <a:r>
              <a:rPr lang="cs-CZ" altLang="cs-CZ" sz="2000" b="1" dirty="0">
                <a:latin typeface="Calibri" pitchFamily="34" charset="0"/>
              </a:rPr>
              <a:t> </a:t>
            </a:r>
            <a:r>
              <a:rPr lang="cs-CZ" altLang="cs-CZ" sz="2000" b="1" dirty="0" err="1">
                <a:latin typeface="Calibri" pitchFamily="34" charset="0"/>
              </a:rPr>
              <a:t>dependent</a:t>
            </a:r>
            <a:r>
              <a:rPr lang="cs-CZ" altLang="cs-CZ" sz="2000" b="1" dirty="0">
                <a:latin typeface="Calibri" pitchFamily="34" charset="0"/>
              </a:rPr>
              <a:t> </a:t>
            </a:r>
            <a:r>
              <a:rPr lang="cs-CZ" altLang="cs-CZ" sz="2000" b="1" dirty="0" err="1">
                <a:latin typeface="Calibri" pitchFamily="34" charset="0"/>
              </a:rPr>
              <a:t>probe</a:t>
            </a:r>
            <a:r>
              <a:rPr lang="cs-CZ" altLang="cs-CZ" sz="2000" b="1" dirty="0">
                <a:latin typeface="Calibri" pitchFamily="34" charset="0"/>
              </a:rPr>
              <a:t> </a:t>
            </a:r>
            <a:r>
              <a:rPr lang="cs-CZ" altLang="cs-CZ" sz="2000" b="1" dirty="0" err="1">
                <a:latin typeface="Calibri" pitchFamily="34" charset="0"/>
              </a:rPr>
              <a:t>amplification</a:t>
            </a:r>
            <a:r>
              <a:rPr lang="cs-CZ" altLang="cs-CZ" sz="2000" b="1" dirty="0">
                <a:latin typeface="Calibri" pitchFamily="34" charset="0"/>
              </a:rPr>
              <a:t>)</a:t>
            </a:r>
            <a:r>
              <a:rPr lang="cs-CZ" altLang="cs-CZ" sz="2000" dirty="0">
                <a:latin typeface="Calibri" pitchFamily="34" charset="0"/>
              </a:rPr>
              <a:t>, </a:t>
            </a:r>
            <a:r>
              <a:rPr lang="cs-CZ" altLang="cs-CZ" sz="2000" dirty="0" err="1">
                <a:latin typeface="Calibri" pitchFamily="34" charset="0"/>
              </a:rPr>
              <a:t>which</a:t>
            </a:r>
            <a:r>
              <a:rPr lang="cs-CZ" altLang="cs-CZ" sz="2000" b="1" dirty="0">
                <a:latin typeface="Calibri" pitchFamily="34" charset="0"/>
              </a:rPr>
              <a:t> </a:t>
            </a:r>
            <a:r>
              <a:rPr lang="cs-CZ" altLang="cs-CZ" sz="2000" dirty="0" err="1">
                <a:latin typeface="Calibri" pitchFamily="34" charset="0"/>
              </a:rPr>
              <a:t>determines</a:t>
            </a:r>
            <a:r>
              <a:rPr lang="cs-CZ" altLang="cs-CZ" sz="2000" dirty="0">
                <a:latin typeface="Calibri" pitchFamily="34" charset="0"/>
              </a:rPr>
              <a:t> </a:t>
            </a:r>
            <a:r>
              <a:rPr lang="cs-CZ" altLang="cs-CZ" sz="2000" dirty="0" err="1">
                <a:latin typeface="Calibri" pitchFamily="34" charset="0"/>
              </a:rPr>
              <a:t>the</a:t>
            </a:r>
            <a:r>
              <a:rPr lang="cs-CZ" altLang="cs-CZ" sz="2000" dirty="0">
                <a:latin typeface="Calibri" pitchFamily="34" charset="0"/>
              </a:rPr>
              <a:t> copy </a:t>
            </a:r>
            <a:r>
              <a:rPr lang="cs-CZ" altLang="cs-CZ" sz="2000" dirty="0" err="1">
                <a:latin typeface="Calibri" pitchFamily="34" charset="0"/>
              </a:rPr>
              <a:t>number</a:t>
            </a:r>
            <a:r>
              <a:rPr lang="cs-CZ" altLang="cs-CZ" sz="2000" dirty="0">
                <a:latin typeface="Calibri" pitchFamily="34" charset="0"/>
              </a:rPr>
              <a:t> </a:t>
            </a:r>
            <a:r>
              <a:rPr lang="cs-CZ" altLang="cs-CZ" sz="2000" dirty="0" err="1">
                <a:latin typeface="Calibri" pitchFamily="34" charset="0"/>
              </a:rPr>
              <a:t>of</a:t>
            </a:r>
            <a:r>
              <a:rPr lang="cs-CZ" altLang="cs-CZ" sz="2000" dirty="0">
                <a:latin typeface="Calibri" pitchFamily="34" charset="0"/>
              </a:rPr>
              <a:t> </a:t>
            </a:r>
            <a:r>
              <a:rPr lang="cs-CZ" altLang="cs-CZ" sz="2000" i="1" dirty="0">
                <a:latin typeface="Calibri" pitchFamily="34" charset="0"/>
              </a:rPr>
              <a:t>SMN1 </a:t>
            </a:r>
            <a:r>
              <a:rPr lang="cs-CZ" altLang="cs-CZ" sz="2000" dirty="0">
                <a:latin typeface="Calibri" pitchFamily="34" charset="0"/>
              </a:rPr>
              <a:t>and</a:t>
            </a:r>
            <a:r>
              <a:rPr lang="cs-CZ" altLang="cs-CZ" sz="2000" i="1" dirty="0">
                <a:latin typeface="Calibri" pitchFamily="34" charset="0"/>
              </a:rPr>
              <a:t> SMN2 </a:t>
            </a:r>
            <a:r>
              <a:rPr lang="cs-CZ" altLang="cs-CZ" sz="2000" dirty="0" err="1">
                <a:latin typeface="Calibri" pitchFamily="34" charset="0"/>
              </a:rPr>
              <a:t>for</a:t>
            </a:r>
            <a:r>
              <a:rPr lang="cs-CZ" altLang="cs-CZ" sz="2000" dirty="0">
                <a:latin typeface="Calibri" pitchFamily="34" charset="0"/>
              </a:rPr>
              <a:t> </a:t>
            </a:r>
            <a:r>
              <a:rPr lang="cs-CZ" altLang="cs-CZ" sz="2000" dirty="0" err="1">
                <a:latin typeface="Calibri" pitchFamily="34" charset="0"/>
              </a:rPr>
              <a:t>identification</a:t>
            </a:r>
            <a:r>
              <a:rPr lang="cs-CZ" altLang="cs-CZ" sz="2000" dirty="0">
                <a:latin typeface="Calibri" pitchFamily="34" charset="0"/>
              </a:rPr>
              <a:t>:</a:t>
            </a: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111124" y="171217"/>
            <a:ext cx="9000332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Calibri" pitchFamily="34" charset="0"/>
              </a:rPr>
              <a:t>95% </a:t>
            </a:r>
            <a:r>
              <a:rPr lang="cs-CZ" altLang="cs-CZ" sz="2000" dirty="0" err="1">
                <a:latin typeface="Calibri" pitchFamily="34" charset="0"/>
              </a:rPr>
              <a:t>of</a:t>
            </a:r>
            <a:r>
              <a:rPr lang="cs-CZ" altLang="cs-CZ" sz="2000" dirty="0">
                <a:latin typeface="Calibri" pitchFamily="34" charset="0"/>
              </a:rPr>
              <a:t> SMA </a:t>
            </a:r>
            <a:r>
              <a:rPr lang="cs-CZ" altLang="cs-CZ" sz="2000" dirty="0" err="1">
                <a:latin typeface="Calibri" pitchFamily="34" charset="0"/>
              </a:rPr>
              <a:t>patients</a:t>
            </a:r>
            <a:r>
              <a:rPr lang="cs-CZ" altLang="cs-CZ" sz="2000" dirty="0">
                <a:latin typeface="Calibri" pitchFamily="34" charset="0"/>
              </a:rPr>
              <a:t> </a:t>
            </a:r>
            <a:r>
              <a:rPr lang="cs-CZ" altLang="cs-CZ" sz="2000" dirty="0" err="1">
                <a:latin typeface="Calibri" pitchFamily="34" charset="0"/>
              </a:rPr>
              <a:t>have</a:t>
            </a:r>
            <a:r>
              <a:rPr lang="cs-CZ" altLang="cs-CZ" sz="2000" dirty="0">
                <a:latin typeface="Calibri" pitchFamily="34" charset="0"/>
              </a:rPr>
              <a:t> </a:t>
            </a:r>
            <a:r>
              <a:rPr lang="cs-CZ" altLang="cs-CZ" sz="2000" dirty="0" err="1">
                <a:latin typeface="Calibri" pitchFamily="34" charset="0"/>
              </a:rPr>
              <a:t>homozygous</a:t>
            </a:r>
            <a:r>
              <a:rPr lang="cs-CZ" altLang="cs-CZ" sz="2000" dirty="0">
                <a:latin typeface="Calibri" pitchFamily="34" charset="0"/>
              </a:rPr>
              <a:t> </a:t>
            </a:r>
            <a:r>
              <a:rPr lang="cs-CZ" altLang="cs-CZ" sz="2000" dirty="0" err="1">
                <a:latin typeface="Calibri" pitchFamily="34" charset="0"/>
              </a:rPr>
              <a:t>deletion</a:t>
            </a:r>
            <a:r>
              <a:rPr lang="cs-CZ" altLang="cs-CZ" sz="2000" dirty="0">
                <a:latin typeface="Calibri" pitchFamily="34" charset="0"/>
              </a:rPr>
              <a:t> </a:t>
            </a:r>
            <a:r>
              <a:rPr lang="cs-CZ" altLang="cs-CZ" sz="2000" dirty="0" err="1">
                <a:latin typeface="Calibri" pitchFamily="34" charset="0"/>
              </a:rPr>
              <a:t>of</a:t>
            </a:r>
            <a:r>
              <a:rPr lang="cs-CZ" altLang="cs-CZ" sz="2000" dirty="0">
                <a:latin typeface="Calibri" pitchFamily="34" charset="0"/>
              </a:rPr>
              <a:t> </a:t>
            </a:r>
            <a:r>
              <a:rPr lang="cs-CZ" altLang="cs-CZ" sz="2000" dirty="0" err="1">
                <a:latin typeface="Calibri" pitchFamily="34" charset="0"/>
              </a:rPr>
              <a:t>the</a:t>
            </a:r>
            <a:r>
              <a:rPr lang="cs-CZ" altLang="cs-CZ" sz="2000" dirty="0">
                <a:latin typeface="Calibri" pitchFamily="34" charset="0"/>
              </a:rPr>
              <a:t> </a:t>
            </a:r>
            <a:r>
              <a:rPr lang="cs-CZ" altLang="cs-CZ" sz="2000" i="1" dirty="0">
                <a:latin typeface="Calibri" pitchFamily="34" charset="0"/>
              </a:rPr>
              <a:t>SMN1 </a:t>
            </a:r>
            <a:r>
              <a:rPr lang="cs-CZ" altLang="cs-CZ" sz="2000" dirty="0">
                <a:latin typeface="Calibri" pitchFamily="34" charset="0"/>
              </a:rPr>
              <a:t>gene.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Calibri" pitchFamily="34" charset="0"/>
              </a:rPr>
              <a:t>5% </a:t>
            </a:r>
            <a:r>
              <a:rPr lang="cs-CZ" altLang="cs-CZ" sz="2000" dirty="0" err="1">
                <a:latin typeface="Calibri" pitchFamily="34" charset="0"/>
              </a:rPr>
              <a:t>of</a:t>
            </a:r>
            <a:r>
              <a:rPr lang="cs-CZ" altLang="cs-CZ" sz="2000" dirty="0">
                <a:latin typeface="Calibri" pitchFamily="34" charset="0"/>
              </a:rPr>
              <a:t> </a:t>
            </a:r>
            <a:r>
              <a:rPr lang="cs-CZ" altLang="cs-CZ" sz="2000" dirty="0" err="1">
                <a:latin typeface="Calibri" pitchFamily="34" charset="0"/>
              </a:rPr>
              <a:t>patients</a:t>
            </a:r>
            <a:r>
              <a:rPr lang="cs-CZ" altLang="cs-CZ" sz="2000" dirty="0">
                <a:latin typeface="Calibri" pitchFamily="34" charset="0"/>
              </a:rPr>
              <a:t> </a:t>
            </a:r>
            <a:r>
              <a:rPr lang="cs-CZ" altLang="cs-CZ" sz="2000" dirty="0" err="1">
                <a:latin typeface="Calibri" pitchFamily="34" charset="0"/>
              </a:rPr>
              <a:t>have</a:t>
            </a:r>
            <a:r>
              <a:rPr lang="cs-CZ" altLang="cs-CZ" sz="2000" dirty="0">
                <a:latin typeface="Calibri" pitchFamily="34" charset="0"/>
              </a:rPr>
              <a:t> </a:t>
            </a:r>
            <a:r>
              <a:rPr lang="cs-CZ" altLang="cs-CZ" sz="2000" dirty="0" err="1">
                <a:latin typeface="Calibri" pitchFamily="34" charset="0"/>
              </a:rPr>
              <a:t>deletion</a:t>
            </a:r>
            <a:r>
              <a:rPr lang="cs-CZ" altLang="cs-CZ" sz="2000" dirty="0">
                <a:latin typeface="Calibri" pitchFamily="34" charset="0"/>
              </a:rPr>
              <a:t> </a:t>
            </a:r>
            <a:r>
              <a:rPr lang="cs-CZ" altLang="cs-CZ" sz="2000" dirty="0" err="1">
                <a:latin typeface="Calibri" pitchFamily="34" charset="0"/>
              </a:rPr>
              <a:t>of</a:t>
            </a:r>
            <a:r>
              <a:rPr lang="cs-CZ" altLang="cs-CZ" sz="2000" dirty="0">
                <a:latin typeface="Calibri" pitchFamily="34" charset="0"/>
              </a:rPr>
              <a:t> </a:t>
            </a:r>
            <a:r>
              <a:rPr lang="cs-CZ" altLang="cs-CZ" sz="2000" dirty="0" err="1">
                <a:latin typeface="Calibri" pitchFamily="34" charset="0"/>
              </a:rPr>
              <a:t>the</a:t>
            </a:r>
            <a:r>
              <a:rPr lang="cs-CZ" altLang="cs-CZ" sz="2000" dirty="0">
                <a:latin typeface="Calibri" pitchFamily="34" charset="0"/>
              </a:rPr>
              <a:t> </a:t>
            </a:r>
            <a:r>
              <a:rPr lang="cs-CZ" altLang="cs-CZ" sz="2000" i="1" dirty="0">
                <a:latin typeface="Calibri" pitchFamily="34" charset="0"/>
              </a:rPr>
              <a:t>SMN1 </a:t>
            </a:r>
            <a:r>
              <a:rPr lang="cs-CZ" altLang="cs-CZ" sz="2000" dirty="0">
                <a:latin typeface="Calibri" pitchFamily="34" charset="0"/>
              </a:rPr>
              <a:t>gene on </a:t>
            </a:r>
            <a:r>
              <a:rPr lang="cs-CZ" altLang="cs-CZ" sz="2000" dirty="0" err="1">
                <a:latin typeface="Calibri" pitchFamily="34" charset="0"/>
              </a:rPr>
              <a:t>one</a:t>
            </a:r>
            <a:r>
              <a:rPr lang="cs-CZ" altLang="cs-CZ" sz="2000" dirty="0">
                <a:latin typeface="Calibri" pitchFamily="34" charset="0"/>
              </a:rPr>
              <a:t> chromosome and a small </a:t>
            </a:r>
            <a:r>
              <a:rPr lang="cs-CZ" altLang="cs-CZ" sz="2000" dirty="0" err="1">
                <a:latin typeface="Calibri" pitchFamily="34" charset="0"/>
              </a:rPr>
              <a:t>scale</a:t>
            </a:r>
            <a:r>
              <a:rPr lang="cs-CZ" altLang="cs-CZ" sz="2000" dirty="0">
                <a:latin typeface="Calibri" pitchFamily="34" charset="0"/>
              </a:rPr>
              <a:t> </a:t>
            </a:r>
            <a:r>
              <a:rPr lang="cs-CZ" altLang="cs-CZ" sz="2000" dirty="0" err="1">
                <a:latin typeface="Calibri" pitchFamily="34" charset="0"/>
              </a:rPr>
              <a:t>pathogenic</a:t>
            </a:r>
            <a:r>
              <a:rPr lang="cs-CZ" altLang="cs-CZ" sz="2000" dirty="0">
                <a:latin typeface="Calibri" pitchFamily="34" charset="0"/>
              </a:rPr>
              <a:t> variant on </a:t>
            </a:r>
            <a:r>
              <a:rPr lang="cs-CZ" altLang="cs-CZ" sz="2000" dirty="0" err="1">
                <a:latin typeface="Calibri" pitchFamily="34" charset="0"/>
              </a:rPr>
              <a:t>the</a:t>
            </a:r>
            <a:r>
              <a:rPr lang="cs-CZ" altLang="cs-CZ" sz="2000" dirty="0">
                <a:latin typeface="Calibri" pitchFamily="34" charset="0"/>
              </a:rPr>
              <a:t> second </a:t>
            </a:r>
            <a:r>
              <a:rPr lang="cs-CZ" altLang="cs-CZ" sz="2000" dirty="0" err="1">
                <a:latin typeface="Calibri" pitchFamily="34" charset="0"/>
              </a:rPr>
              <a:t>one</a:t>
            </a:r>
            <a:r>
              <a:rPr lang="cs-CZ" altLang="cs-CZ" sz="2000" dirty="0">
                <a:latin typeface="Calibri" pitchFamily="34" charset="0"/>
              </a:rPr>
              <a:t>.</a:t>
            </a: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53968"/>
            <a:ext cx="4286643" cy="1875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D0038458-9725-47A4-9D21-D4984A16AA8B}"/>
              </a:ext>
            </a:extLst>
          </p:cNvPr>
          <p:cNvSpPr/>
          <p:nvPr/>
        </p:nvSpPr>
        <p:spPr>
          <a:xfrm>
            <a:off x="146690" y="2677557"/>
            <a:ext cx="4671799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cs-CZ" sz="2000" dirty="0" err="1"/>
              <a:t>patients</a:t>
            </a:r>
            <a:r>
              <a:rPr lang="cs-CZ" sz="2000" dirty="0"/>
              <a:t> </a:t>
            </a:r>
            <a:r>
              <a:rPr lang="cs-CZ" sz="2000" dirty="0" err="1"/>
              <a:t>with</a:t>
            </a:r>
            <a:r>
              <a:rPr lang="cs-CZ" sz="2000" dirty="0"/>
              <a:t> </a:t>
            </a:r>
            <a:r>
              <a:rPr lang="cs-CZ" sz="2000" dirty="0" err="1"/>
              <a:t>homozygous</a:t>
            </a:r>
            <a:r>
              <a:rPr lang="cs-CZ" sz="2000" dirty="0"/>
              <a:t> </a:t>
            </a:r>
            <a:r>
              <a:rPr lang="cs-CZ" sz="2000" i="1" dirty="0"/>
              <a:t>SMN1</a:t>
            </a:r>
            <a:r>
              <a:rPr lang="cs-CZ" sz="2000" dirty="0"/>
              <a:t> </a:t>
            </a:r>
            <a:r>
              <a:rPr lang="cs-CZ" sz="2000" dirty="0" err="1"/>
              <a:t>deletion</a:t>
            </a:r>
            <a:r>
              <a:rPr lang="cs-CZ" sz="2000" dirty="0"/>
              <a:t>,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cs-CZ" sz="2000" dirty="0" err="1"/>
              <a:t>patients</a:t>
            </a:r>
            <a:r>
              <a:rPr lang="cs-CZ" sz="2000" dirty="0"/>
              <a:t> </a:t>
            </a:r>
            <a:r>
              <a:rPr lang="cs-CZ" sz="2000" dirty="0" err="1"/>
              <a:t>with</a:t>
            </a:r>
            <a:r>
              <a:rPr lang="cs-CZ" sz="2000" dirty="0"/>
              <a:t> </a:t>
            </a:r>
            <a:r>
              <a:rPr lang="cs-CZ" sz="2000" dirty="0" err="1"/>
              <a:t>heterozygous</a:t>
            </a:r>
            <a:r>
              <a:rPr lang="cs-CZ" sz="2000" dirty="0"/>
              <a:t> </a:t>
            </a:r>
            <a:r>
              <a:rPr lang="cs-CZ" sz="2000" i="1" dirty="0"/>
              <a:t>SMN</a:t>
            </a:r>
            <a:r>
              <a:rPr lang="cs-CZ" sz="2000" dirty="0"/>
              <a:t>1 </a:t>
            </a:r>
            <a:r>
              <a:rPr lang="cs-CZ" sz="2000" dirty="0" err="1"/>
              <a:t>deletion</a:t>
            </a:r>
            <a:r>
              <a:rPr lang="cs-CZ" sz="2000" dirty="0"/>
              <a:t>; </a:t>
            </a:r>
            <a:r>
              <a:rPr lang="cs-CZ" sz="2000" dirty="0" err="1"/>
              <a:t>subsequently</a:t>
            </a:r>
            <a:r>
              <a:rPr lang="cs-CZ" sz="2000" dirty="0"/>
              <a:t> </a:t>
            </a:r>
            <a:r>
              <a:rPr lang="cs-CZ" sz="2000" i="1" dirty="0"/>
              <a:t>SMN1</a:t>
            </a:r>
            <a:r>
              <a:rPr lang="cs-CZ" sz="2000" dirty="0"/>
              <a:t> </a:t>
            </a:r>
            <a:r>
              <a:rPr lang="cs-CZ" sz="2000" dirty="0" err="1"/>
              <a:t>is</a:t>
            </a:r>
            <a:r>
              <a:rPr lang="cs-CZ" sz="2000" dirty="0"/>
              <a:t> </a:t>
            </a:r>
            <a:r>
              <a:rPr lang="cs-CZ" sz="2000" dirty="0" err="1"/>
              <a:t>sequenced</a:t>
            </a:r>
            <a:r>
              <a:rPr lang="cs-CZ" sz="2000" dirty="0"/>
              <a:t> </a:t>
            </a:r>
            <a:r>
              <a:rPr lang="cs-CZ" sz="2000" dirty="0" err="1"/>
              <a:t>for</a:t>
            </a:r>
            <a:r>
              <a:rPr lang="cs-CZ" sz="2000" dirty="0"/>
              <a:t> </a:t>
            </a:r>
            <a:r>
              <a:rPr lang="cs-CZ" sz="2000" dirty="0" err="1"/>
              <a:t>identification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second </a:t>
            </a:r>
            <a:r>
              <a:rPr lang="cs-CZ" sz="2000" dirty="0" err="1"/>
              <a:t>pathogenic</a:t>
            </a:r>
            <a:r>
              <a:rPr lang="cs-CZ" sz="2000" dirty="0"/>
              <a:t> variant,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cs-CZ" sz="2000" dirty="0" err="1"/>
              <a:t>heterozygous</a:t>
            </a:r>
            <a:r>
              <a:rPr lang="cs-CZ" sz="2000" dirty="0"/>
              <a:t> </a:t>
            </a:r>
            <a:r>
              <a:rPr lang="cs-CZ" sz="2000" dirty="0" err="1"/>
              <a:t>carriers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i="1" dirty="0"/>
              <a:t>SMN1</a:t>
            </a:r>
            <a:r>
              <a:rPr lang="cs-CZ" sz="2000" dirty="0"/>
              <a:t> </a:t>
            </a:r>
            <a:r>
              <a:rPr lang="cs-CZ" sz="2000" dirty="0" err="1"/>
              <a:t>deletion</a:t>
            </a:r>
            <a:r>
              <a:rPr lang="cs-CZ" sz="2000" dirty="0"/>
              <a:t>,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cs-CZ" sz="2000" i="1" dirty="0"/>
              <a:t>SMN2</a:t>
            </a:r>
            <a:r>
              <a:rPr lang="cs-CZ" sz="2000" dirty="0"/>
              <a:t> copy </a:t>
            </a:r>
            <a:r>
              <a:rPr lang="cs-CZ" sz="2000" dirty="0" err="1"/>
              <a:t>number</a:t>
            </a:r>
            <a:r>
              <a:rPr lang="cs-CZ" sz="2000" dirty="0"/>
              <a:t> </a:t>
            </a:r>
            <a:r>
              <a:rPr lang="cs-CZ" sz="2000" dirty="0" err="1"/>
              <a:t>for</a:t>
            </a:r>
            <a:r>
              <a:rPr lang="cs-CZ" sz="2000" dirty="0"/>
              <a:t> </a:t>
            </a:r>
            <a:r>
              <a:rPr lang="cs-CZ" sz="2000" dirty="0" err="1"/>
              <a:t>determination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presumed</a:t>
            </a:r>
            <a:r>
              <a:rPr lang="cs-CZ" sz="2000" dirty="0"/>
              <a:t> SMA type and </a:t>
            </a:r>
            <a:r>
              <a:rPr lang="cs-CZ" sz="2000" dirty="0" err="1"/>
              <a:t>suitability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treatment</a:t>
            </a:r>
            <a:r>
              <a:rPr lang="cs-CZ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985551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 descr="Unfortunately we are unable to provide accessible alternative text for this. If you require assistance to access this image, please contact help@nature.com or the auth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692150"/>
            <a:ext cx="4841875" cy="54737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5" name="Text Box 4"/>
          <p:cNvSpPr txBox="1">
            <a:spLocks noChangeArrowheads="1"/>
          </p:cNvSpPr>
          <p:nvPr/>
        </p:nvSpPr>
        <p:spPr bwMode="auto">
          <a:xfrm>
            <a:off x="5148263" y="549275"/>
            <a:ext cx="3887787" cy="618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</a:pPr>
            <a:r>
              <a:rPr lang="cs-CZ" altLang="cs-CZ" sz="1800" dirty="0" err="1">
                <a:latin typeface="Calibri" pitchFamily="34" charset="0"/>
              </a:rPr>
              <a:t>Denatured</a:t>
            </a:r>
            <a:r>
              <a:rPr lang="cs-CZ" altLang="cs-CZ" sz="1800" dirty="0">
                <a:latin typeface="Calibri" pitchFamily="34" charset="0"/>
              </a:rPr>
              <a:t> </a:t>
            </a:r>
            <a:r>
              <a:rPr lang="cs-CZ" altLang="cs-CZ" sz="1800" dirty="0" err="1">
                <a:latin typeface="Calibri" pitchFamily="34" charset="0"/>
              </a:rPr>
              <a:t>genomic</a:t>
            </a:r>
            <a:r>
              <a:rPr lang="cs-CZ" altLang="cs-CZ" sz="1800" dirty="0">
                <a:latin typeface="Calibri" pitchFamily="34" charset="0"/>
              </a:rPr>
              <a:t> DNA </a:t>
            </a:r>
            <a:r>
              <a:rPr lang="cs-CZ" altLang="cs-CZ" sz="1800" dirty="0" err="1">
                <a:latin typeface="Calibri" pitchFamily="34" charset="0"/>
              </a:rPr>
              <a:t>is</a:t>
            </a:r>
            <a:r>
              <a:rPr lang="cs-CZ" altLang="cs-CZ" sz="1800" dirty="0">
                <a:latin typeface="Calibri" pitchFamily="34" charset="0"/>
              </a:rPr>
              <a:t> </a:t>
            </a:r>
            <a:r>
              <a:rPr lang="cs-CZ" altLang="cs-CZ" sz="1800" dirty="0" err="1">
                <a:latin typeface="Calibri" pitchFamily="34" charset="0"/>
              </a:rPr>
              <a:t>hybridised</a:t>
            </a:r>
            <a:r>
              <a:rPr lang="cs-CZ" altLang="cs-CZ" sz="1800" dirty="0">
                <a:latin typeface="Calibri" pitchFamily="34" charset="0"/>
              </a:rPr>
              <a:t> </a:t>
            </a:r>
            <a:r>
              <a:rPr lang="cs-CZ" altLang="cs-CZ" sz="1800" dirty="0" err="1">
                <a:latin typeface="Calibri" pitchFamily="34" charset="0"/>
              </a:rPr>
              <a:t>with</a:t>
            </a:r>
            <a:r>
              <a:rPr lang="cs-CZ" altLang="cs-CZ" sz="1800" dirty="0">
                <a:latin typeface="Calibri" pitchFamily="34" charset="0"/>
              </a:rPr>
              <a:t> a </a:t>
            </a:r>
            <a:r>
              <a:rPr lang="cs-CZ" altLang="cs-CZ" sz="1800" dirty="0" err="1">
                <a:latin typeface="Calibri" pitchFamily="34" charset="0"/>
              </a:rPr>
              <a:t>mixture</a:t>
            </a:r>
            <a:r>
              <a:rPr lang="cs-CZ" altLang="cs-CZ" sz="1800" dirty="0">
                <a:latin typeface="Calibri" pitchFamily="34" charset="0"/>
              </a:rPr>
              <a:t> </a:t>
            </a:r>
            <a:r>
              <a:rPr lang="cs-CZ" altLang="cs-CZ" sz="1800" dirty="0" err="1">
                <a:latin typeface="Calibri" pitchFamily="34" charset="0"/>
              </a:rPr>
              <a:t>of</a:t>
            </a:r>
            <a:r>
              <a:rPr lang="cs-CZ" altLang="cs-CZ" sz="1800" dirty="0">
                <a:latin typeface="Calibri" pitchFamily="34" charset="0"/>
              </a:rPr>
              <a:t> </a:t>
            </a:r>
            <a:r>
              <a:rPr lang="cs-CZ" altLang="cs-CZ" sz="1800" dirty="0" err="1">
                <a:latin typeface="Calibri" pitchFamily="34" charset="0"/>
              </a:rPr>
              <a:t>probes</a:t>
            </a:r>
            <a:r>
              <a:rPr lang="cs-CZ" altLang="cs-CZ" sz="1800" dirty="0">
                <a:latin typeface="Calibri" pitchFamily="34" charset="0"/>
              </a:rPr>
              <a:t>.</a:t>
            </a:r>
          </a:p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</a:pPr>
            <a:r>
              <a:rPr lang="cs-CZ" altLang="cs-CZ" sz="1800" dirty="0" err="1">
                <a:latin typeface="Calibri" pitchFamily="34" charset="0"/>
              </a:rPr>
              <a:t>Each</a:t>
            </a:r>
            <a:r>
              <a:rPr lang="cs-CZ" altLang="cs-CZ" sz="1800" dirty="0">
                <a:latin typeface="Calibri" pitchFamily="34" charset="0"/>
              </a:rPr>
              <a:t> MLPA </a:t>
            </a:r>
            <a:r>
              <a:rPr lang="cs-CZ" altLang="cs-CZ" sz="1800" dirty="0" err="1">
                <a:latin typeface="Calibri" pitchFamily="34" charset="0"/>
              </a:rPr>
              <a:t>probe</a:t>
            </a:r>
            <a:r>
              <a:rPr lang="cs-CZ" altLang="cs-CZ" sz="1800" dirty="0">
                <a:latin typeface="Calibri" pitchFamily="34" charset="0"/>
              </a:rPr>
              <a:t> </a:t>
            </a:r>
            <a:r>
              <a:rPr lang="cs-CZ" altLang="cs-CZ" sz="1800" dirty="0" err="1">
                <a:latin typeface="Calibri" pitchFamily="34" charset="0"/>
              </a:rPr>
              <a:t>consists</a:t>
            </a:r>
            <a:r>
              <a:rPr lang="cs-CZ" altLang="cs-CZ" sz="1800" dirty="0">
                <a:latin typeface="Calibri" pitchFamily="34" charset="0"/>
              </a:rPr>
              <a:t> </a:t>
            </a:r>
            <a:r>
              <a:rPr lang="cs-CZ" altLang="cs-CZ" sz="1800" dirty="0" err="1">
                <a:latin typeface="Calibri" pitchFamily="34" charset="0"/>
              </a:rPr>
              <a:t>of</a:t>
            </a:r>
            <a:r>
              <a:rPr lang="cs-CZ" altLang="cs-CZ" sz="1800" dirty="0">
                <a:latin typeface="Calibri" pitchFamily="34" charset="0"/>
              </a:rPr>
              <a:t> </a:t>
            </a:r>
            <a:r>
              <a:rPr lang="cs-CZ" altLang="cs-CZ" sz="1800" dirty="0" err="1">
                <a:latin typeface="Calibri" pitchFamily="34" charset="0"/>
              </a:rPr>
              <a:t>two</a:t>
            </a:r>
            <a:r>
              <a:rPr lang="cs-CZ" altLang="cs-CZ" sz="1800" dirty="0">
                <a:latin typeface="Calibri" pitchFamily="34" charset="0"/>
              </a:rPr>
              <a:t> </a:t>
            </a:r>
            <a:r>
              <a:rPr lang="cs-CZ" altLang="cs-CZ" sz="1800" dirty="0" err="1">
                <a:latin typeface="Calibri" pitchFamily="34" charset="0"/>
              </a:rPr>
              <a:t>oligonucleotides</a:t>
            </a:r>
            <a:r>
              <a:rPr lang="cs-CZ" altLang="cs-CZ" sz="1800" dirty="0">
                <a:latin typeface="Calibri" pitchFamily="34" charset="0"/>
              </a:rPr>
              <a:t>. </a:t>
            </a:r>
            <a:r>
              <a:rPr lang="cs-CZ" altLang="cs-CZ" sz="1800" dirty="0" err="1">
                <a:latin typeface="Calibri" pitchFamily="34" charset="0"/>
              </a:rPr>
              <a:t>The</a:t>
            </a:r>
            <a:r>
              <a:rPr lang="cs-CZ" altLang="cs-CZ" sz="1800" dirty="0">
                <a:latin typeface="Calibri" pitchFamily="34" charset="0"/>
              </a:rPr>
              <a:t> </a:t>
            </a:r>
            <a:r>
              <a:rPr lang="cs-CZ" altLang="cs-CZ" sz="1800" dirty="0" err="1">
                <a:latin typeface="Calibri" pitchFamily="34" charset="0"/>
              </a:rPr>
              <a:t>two</a:t>
            </a:r>
            <a:r>
              <a:rPr lang="cs-CZ" altLang="cs-CZ" sz="1800" dirty="0">
                <a:latin typeface="Calibri" pitchFamily="34" charset="0"/>
              </a:rPr>
              <a:t> </a:t>
            </a:r>
            <a:r>
              <a:rPr lang="cs-CZ" altLang="cs-CZ" sz="1800" dirty="0" err="1">
                <a:latin typeface="Calibri" pitchFamily="34" charset="0"/>
              </a:rPr>
              <a:t>parts</a:t>
            </a:r>
            <a:r>
              <a:rPr lang="cs-CZ" altLang="cs-CZ" sz="1800" dirty="0">
                <a:latin typeface="Calibri" pitchFamily="34" charset="0"/>
              </a:rPr>
              <a:t> </a:t>
            </a:r>
            <a:r>
              <a:rPr lang="cs-CZ" altLang="cs-CZ" sz="1800" dirty="0" err="1">
                <a:latin typeface="Calibri" pitchFamily="34" charset="0"/>
              </a:rPr>
              <a:t>of</a:t>
            </a:r>
            <a:r>
              <a:rPr lang="cs-CZ" altLang="cs-CZ" sz="1800" dirty="0">
                <a:latin typeface="Calibri" pitchFamily="34" charset="0"/>
              </a:rPr>
              <a:t> </a:t>
            </a:r>
            <a:r>
              <a:rPr lang="cs-CZ" altLang="cs-CZ" sz="1800" dirty="0" err="1">
                <a:latin typeface="Calibri" pitchFamily="34" charset="0"/>
              </a:rPr>
              <a:t>each</a:t>
            </a:r>
            <a:r>
              <a:rPr lang="cs-CZ" altLang="cs-CZ" sz="1800" dirty="0">
                <a:latin typeface="Calibri" pitchFamily="34" charset="0"/>
              </a:rPr>
              <a:t> </a:t>
            </a:r>
            <a:r>
              <a:rPr lang="cs-CZ" altLang="cs-CZ" sz="1800" dirty="0" err="1">
                <a:latin typeface="Calibri" pitchFamily="34" charset="0"/>
              </a:rPr>
              <a:t>probe</a:t>
            </a:r>
            <a:r>
              <a:rPr lang="cs-CZ" altLang="cs-CZ" sz="1800" dirty="0">
                <a:latin typeface="Calibri" pitchFamily="34" charset="0"/>
              </a:rPr>
              <a:t> </a:t>
            </a:r>
            <a:r>
              <a:rPr lang="cs-CZ" altLang="cs-CZ" sz="1800" dirty="0" err="1">
                <a:latin typeface="Calibri" pitchFamily="34" charset="0"/>
              </a:rPr>
              <a:t>hybridise</a:t>
            </a:r>
            <a:r>
              <a:rPr lang="cs-CZ" altLang="cs-CZ" sz="1800" dirty="0">
                <a:latin typeface="Calibri" pitchFamily="34" charset="0"/>
              </a:rPr>
              <a:t> to </a:t>
            </a:r>
            <a:r>
              <a:rPr lang="cs-CZ" altLang="cs-CZ" sz="1800" dirty="0" err="1">
                <a:latin typeface="Calibri" pitchFamily="34" charset="0"/>
              </a:rPr>
              <a:t>adjacent</a:t>
            </a:r>
            <a:r>
              <a:rPr lang="cs-CZ" altLang="cs-CZ" sz="1800" dirty="0">
                <a:latin typeface="Calibri" pitchFamily="34" charset="0"/>
              </a:rPr>
              <a:t> </a:t>
            </a:r>
            <a:r>
              <a:rPr lang="cs-CZ" altLang="cs-CZ" sz="1800" dirty="0" err="1">
                <a:latin typeface="Calibri" pitchFamily="34" charset="0"/>
              </a:rPr>
              <a:t>target</a:t>
            </a:r>
            <a:r>
              <a:rPr lang="cs-CZ" altLang="cs-CZ" sz="1800" dirty="0">
                <a:latin typeface="Calibri" pitchFamily="34" charset="0"/>
              </a:rPr>
              <a:t> </a:t>
            </a:r>
            <a:r>
              <a:rPr lang="cs-CZ" altLang="cs-CZ" sz="1800" dirty="0" err="1">
                <a:latin typeface="Calibri" pitchFamily="34" charset="0"/>
              </a:rPr>
              <a:t>sequences</a:t>
            </a:r>
            <a:r>
              <a:rPr lang="cs-CZ" altLang="cs-CZ" sz="1800" dirty="0">
                <a:latin typeface="Calibri" pitchFamily="34" charset="0"/>
              </a:rPr>
              <a:t> and are </a:t>
            </a:r>
            <a:r>
              <a:rPr lang="cs-CZ" altLang="cs-CZ" sz="1800" dirty="0" err="1">
                <a:latin typeface="Calibri" pitchFamily="34" charset="0"/>
              </a:rPr>
              <a:t>ligated</a:t>
            </a:r>
            <a:r>
              <a:rPr lang="cs-CZ" altLang="cs-CZ" sz="1800" dirty="0">
                <a:latin typeface="Calibri" pitchFamily="34" charset="0"/>
              </a:rPr>
              <a:t> by a </a:t>
            </a:r>
            <a:r>
              <a:rPr lang="cs-CZ" altLang="cs-CZ" sz="1800" dirty="0" err="1">
                <a:latin typeface="Calibri" pitchFamily="34" charset="0"/>
              </a:rPr>
              <a:t>ligase</a:t>
            </a:r>
            <a:r>
              <a:rPr lang="cs-CZ" altLang="cs-CZ" sz="1800" dirty="0">
                <a:latin typeface="Calibri" pitchFamily="34" charset="0"/>
              </a:rPr>
              <a:t>. </a:t>
            </a:r>
          </a:p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</a:pPr>
            <a:r>
              <a:rPr lang="cs-CZ" altLang="cs-CZ" sz="1800" dirty="0" err="1">
                <a:latin typeface="Calibri" pitchFamily="34" charset="0"/>
              </a:rPr>
              <a:t>All</a:t>
            </a:r>
            <a:r>
              <a:rPr lang="cs-CZ" altLang="cs-CZ" sz="1800" dirty="0">
                <a:latin typeface="Calibri" pitchFamily="34" charset="0"/>
              </a:rPr>
              <a:t> </a:t>
            </a:r>
            <a:r>
              <a:rPr lang="cs-CZ" altLang="cs-CZ" sz="1800" dirty="0" err="1">
                <a:latin typeface="Calibri" pitchFamily="34" charset="0"/>
              </a:rPr>
              <a:t>probe</a:t>
            </a:r>
            <a:r>
              <a:rPr lang="cs-CZ" altLang="cs-CZ" sz="1800" dirty="0">
                <a:latin typeface="Calibri" pitchFamily="34" charset="0"/>
              </a:rPr>
              <a:t> </a:t>
            </a:r>
            <a:r>
              <a:rPr lang="cs-CZ" altLang="cs-CZ" sz="1800" dirty="0" err="1">
                <a:latin typeface="Calibri" pitchFamily="34" charset="0"/>
              </a:rPr>
              <a:t>ligation</a:t>
            </a:r>
            <a:r>
              <a:rPr lang="cs-CZ" altLang="cs-CZ" sz="1800" dirty="0">
                <a:latin typeface="Calibri" pitchFamily="34" charset="0"/>
              </a:rPr>
              <a:t> </a:t>
            </a:r>
            <a:r>
              <a:rPr lang="cs-CZ" altLang="cs-CZ" sz="1800" dirty="0" err="1">
                <a:latin typeface="Calibri" pitchFamily="34" charset="0"/>
              </a:rPr>
              <a:t>products</a:t>
            </a:r>
            <a:r>
              <a:rPr lang="cs-CZ" altLang="cs-CZ" sz="1800" dirty="0">
                <a:latin typeface="Calibri" pitchFamily="34" charset="0"/>
              </a:rPr>
              <a:t> are </a:t>
            </a:r>
            <a:r>
              <a:rPr lang="cs-CZ" altLang="cs-CZ" sz="1800" dirty="0" err="1">
                <a:latin typeface="Calibri" pitchFamily="34" charset="0"/>
              </a:rPr>
              <a:t>amplified</a:t>
            </a:r>
            <a:r>
              <a:rPr lang="cs-CZ" altLang="cs-CZ" sz="1800" dirty="0">
                <a:latin typeface="Calibri" pitchFamily="34" charset="0"/>
              </a:rPr>
              <a:t> </a:t>
            </a:r>
            <a:r>
              <a:rPr lang="cs-CZ" altLang="cs-CZ" sz="1800" dirty="0" err="1">
                <a:latin typeface="Calibri" pitchFamily="34" charset="0"/>
              </a:rPr>
              <a:t>simultaneously</a:t>
            </a:r>
            <a:r>
              <a:rPr lang="cs-CZ" altLang="cs-CZ" sz="1800" dirty="0">
                <a:latin typeface="Calibri" pitchFamily="34" charset="0"/>
              </a:rPr>
              <a:t> by PCR </a:t>
            </a:r>
            <a:r>
              <a:rPr lang="cs-CZ" altLang="cs-CZ" sz="1800" dirty="0" err="1">
                <a:latin typeface="Calibri" pitchFamily="34" charset="0"/>
              </a:rPr>
              <a:t>using</a:t>
            </a:r>
            <a:r>
              <a:rPr lang="cs-CZ" altLang="cs-CZ" sz="1800" dirty="0">
                <a:latin typeface="Calibri" pitchFamily="34" charset="0"/>
              </a:rPr>
              <a:t> a single </a:t>
            </a:r>
            <a:r>
              <a:rPr lang="cs-CZ" altLang="cs-CZ" sz="1800" dirty="0" err="1">
                <a:latin typeface="Calibri" pitchFamily="34" charset="0"/>
              </a:rPr>
              <a:t>primer</a:t>
            </a:r>
            <a:r>
              <a:rPr lang="cs-CZ" altLang="cs-CZ" sz="1800" dirty="0">
                <a:latin typeface="Calibri" pitchFamily="34" charset="0"/>
              </a:rPr>
              <a:t> pair </a:t>
            </a:r>
            <a:r>
              <a:rPr lang="cs-CZ" altLang="cs-CZ" sz="1800" dirty="0" err="1">
                <a:latin typeface="Calibri" pitchFamily="34" charset="0"/>
              </a:rPr>
              <a:t>labeled</a:t>
            </a:r>
            <a:r>
              <a:rPr lang="cs-CZ" altLang="cs-CZ" sz="1800" dirty="0">
                <a:latin typeface="Calibri" pitchFamily="34" charset="0"/>
              </a:rPr>
              <a:t> </a:t>
            </a:r>
            <a:r>
              <a:rPr lang="cs-CZ" altLang="cs-CZ" sz="1800" dirty="0" err="1">
                <a:latin typeface="Calibri" pitchFamily="34" charset="0"/>
              </a:rPr>
              <a:t>with</a:t>
            </a:r>
            <a:r>
              <a:rPr lang="cs-CZ" altLang="cs-CZ" sz="1800" dirty="0">
                <a:latin typeface="Calibri" pitchFamily="34" charset="0"/>
              </a:rPr>
              <a:t> a fluorescence </a:t>
            </a:r>
            <a:r>
              <a:rPr lang="cs-CZ" altLang="cs-CZ" sz="1800" dirty="0" err="1">
                <a:latin typeface="Calibri" pitchFamily="34" charset="0"/>
              </a:rPr>
              <a:t>mark</a:t>
            </a:r>
            <a:r>
              <a:rPr lang="cs-CZ" altLang="cs-CZ" sz="1800" dirty="0">
                <a:latin typeface="Calibri" pitchFamily="34" charset="0"/>
              </a:rPr>
              <a:t>. </a:t>
            </a:r>
            <a:r>
              <a:rPr lang="cs-CZ" altLang="cs-CZ" sz="1800" dirty="0" err="1">
                <a:latin typeface="Calibri" pitchFamily="34" charset="0"/>
              </a:rPr>
              <a:t>The</a:t>
            </a:r>
            <a:r>
              <a:rPr lang="cs-CZ" altLang="cs-CZ" sz="1800" dirty="0">
                <a:latin typeface="Calibri" pitchFamily="34" charset="0"/>
              </a:rPr>
              <a:t> </a:t>
            </a:r>
            <a:r>
              <a:rPr lang="cs-CZ" altLang="cs-CZ" sz="1800" dirty="0" err="1">
                <a:latin typeface="Calibri" pitchFamily="34" charset="0"/>
              </a:rPr>
              <a:t>amplification</a:t>
            </a:r>
            <a:r>
              <a:rPr lang="cs-CZ" altLang="cs-CZ" sz="1800" dirty="0">
                <a:latin typeface="Calibri" pitchFamily="34" charset="0"/>
              </a:rPr>
              <a:t> </a:t>
            </a:r>
            <a:r>
              <a:rPr lang="cs-CZ" altLang="cs-CZ" sz="1800" dirty="0" err="1">
                <a:latin typeface="Calibri" pitchFamily="34" charset="0"/>
              </a:rPr>
              <a:t>product</a:t>
            </a:r>
            <a:r>
              <a:rPr lang="cs-CZ" altLang="cs-CZ" sz="1800" dirty="0">
                <a:latin typeface="Calibri" pitchFamily="34" charset="0"/>
              </a:rPr>
              <a:t> </a:t>
            </a:r>
            <a:r>
              <a:rPr lang="cs-CZ" altLang="cs-CZ" sz="1800" dirty="0" err="1">
                <a:latin typeface="Calibri" pitchFamily="34" charset="0"/>
              </a:rPr>
              <a:t>of</a:t>
            </a:r>
            <a:r>
              <a:rPr lang="cs-CZ" altLang="cs-CZ" sz="1800" dirty="0">
                <a:latin typeface="Calibri" pitchFamily="34" charset="0"/>
              </a:rPr>
              <a:t> </a:t>
            </a:r>
            <a:r>
              <a:rPr lang="cs-CZ" altLang="cs-CZ" sz="1800" dirty="0" err="1">
                <a:latin typeface="Calibri" pitchFamily="34" charset="0"/>
              </a:rPr>
              <a:t>each</a:t>
            </a:r>
            <a:r>
              <a:rPr lang="cs-CZ" altLang="cs-CZ" sz="1800" dirty="0">
                <a:latin typeface="Calibri" pitchFamily="34" charset="0"/>
              </a:rPr>
              <a:t> </a:t>
            </a:r>
            <a:r>
              <a:rPr lang="cs-CZ" altLang="cs-CZ" sz="1800" dirty="0" err="1">
                <a:latin typeface="Calibri" pitchFamily="34" charset="0"/>
              </a:rPr>
              <a:t>probe</a:t>
            </a:r>
            <a:r>
              <a:rPr lang="cs-CZ" altLang="cs-CZ" sz="1800" dirty="0">
                <a:latin typeface="Calibri" pitchFamily="34" charset="0"/>
              </a:rPr>
              <a:t> has a </a:t>
            </a:r>
            <a:r>
              <a:rPr lang="cs-CZ" altLang="cs-CZ" sz="1800" dirty="0" err="1">
                <a:latin typeface="Calibri" pitchFamily="34" charset="0"/>
              </a:rPr>
              <a:t>unique</a:t>
            </a:r>
            <a:r>
              <a:rPr lang="cs-CZ" altLang="cs-CZ" sz="1800" dirty="0">
                <a:latin typeface="Calibri" pitchFamily="34" charset="0"/>
              </a:rPr>
              <a:t> </a:t>
            </a:r>
            <a:r>
              <a:rPr lang="cs-CZ" altLang="cs-CZ" sz="1800" dirty="0" err="1">
                <a:latin typeface="Calibri" pitchFamily="34" charset="0"/>
              </a:rPr>
              <a:t>length</a:t>
            </a:r>
            <a:r>
              <a:rPr lang="cs-CZ" altLang="cs-CZ" sz="1800" dirty="0">
                <a:latin typeface="Calibri" pitchFamily="34" charset="0"/>
              </a:rPr>
              <a:t>. </a:t>
            </a:r>
          </a:p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</a:pPr>
            <a:r>
              <a:rPr lang="cs-CZ" altLang="cs-CZ" sz="1800" dirty="0" err="1">
                <a:latin typeface="Calibri" pitchFamily="34" charset="0"/>
              </a:rPr>
              <a:t>Amplification</a:t>
            </a:r>
            <a:r>
              <a:rPr lang="cs-CZ" altLang="cs-CZ" sz="1800" dirty="0">
                <a:latin typeface="Calibri" pitchFamily="34" charset="0"/>
              </a:rPr>
              <a:t> </a:t>
            </a:r>
            <a:r>
              <a:rPr lang="cs-CZ" altLang="cs-CZ" sz="1800" dirty="0" err="1">
                <a:latin typeface="Calibri" pitchFamily="34" charset="0"/>
              </a:rPr>
              <a:t>products</a:t>
            </a:r>
            <a:r>
              <a:rPr lang="cs-CZ" altLang="cs-CZ" sz="1800" dirty="0">
                <a:latin typeface="Calibri" pitchFamily="34" charset="0"/>
              </a:rPr>
              <a:t> are </a:t>
            </a:r>
            <a:r>
              <a:rPr lang="cs-CZ" altLang="cs-CZ" sz="1800" dirty="0" err="1">
                <a:latin typeface="Calibri" pitchFamily="34" charset="0"/>
              </a:rPr>
              <a:t>separated</a:t>
            </a:r>
            <a:r>
              <a:rPr lang="cs-CZ" altLang="cs-CZ" sz="1800" dirty="0">
                <a:latin typeface="Calibri" pitchFamily="34" charset="0"/>
              </a:rPr>
              <a:t> by </a:t>
            </a:r>
            <a:r>
              <a:rPr lang="cs-CZ" altLang="cs-CZ" sz="1800" dirty="0" err="1">
                <a:latin typeface="Calibri" pitchFamily="34" charset="0"/>
              </a:rPr>
              <a:t>capillary</a:t>
            </a:r>
            <a:r>
              <a:rPr lang="cs-CZ" altLang="cs-CZ" sz="1800" dirty="0">
                <a:latin typeface="Calibri" pitchFamily="34" charset="0"/>
              </a:rPr>
              <a:t> </a:t>
            </a:r>
            <a:r>
              <a:rPr lang="cs-CZ" altLang="cs-CZ" sz="1800" dirty="0" err="1">
                <a:latin typeface="Calibri" pitchFamily="34" charset="0"/>
              </a:rPr>
              <a:t>electrophoresis</a:t>
            </a:r>
            <a:r>
              <a:rPr lang="cs-CZ" altLang="cs-CZ" sz="1800" dirty="0">
                <a:latin typeface="Calibri" pitchFamily="34" charset="0"/>
              </a:rPr>
              <a:t>. </a:t>
            </a:r>
          </a:p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</a:pPr>
            <a:r>
              <a:rPr lang="cs-CZ" altLang="cs-CZ" sz="1800" dirty="0" err="1">
                <a:latin typeface="Calibri" pitchFamily="34" charset="0"/>
              </a:rPr>
              <a:t>Relative</a:t>
            </a:r>
            <a:r>
              <a:rPr lang="cs-CZ" altLang="cs-CZ" sz="1800" dirty="0">
                <a:latin typeface="Calibri" pitchFamily="34" charset="0"/>
              </a:rPr>
              <a:t> </a:t>
            </a:r>
            <a:r>
              <a:rPr lang="cs-CZ" altLang="cs-CZ" sz="1800" dirty="0" err="1">
                <a:latin typeface="Calibri" pitchFamily="34" charset="0"/>
              </a:rPr>
              <a:t>amounts</a:t>
            </a:r>
            <a:r>
              <a:rPr lang="cs-CZ" altLang="cs-CZ" sz="1800" dirty="0">
                <a:latin typeface="Calibri" pitchFamily="34" charset="0"/>
              </a:rPr>
              <a:t> </a:t>
            </a:r>
            <a:r>
              <a:rPr lang="cs-CZ" altLang="cs-CZ" sz="1800" dirty="0" err="1">
                <a:latin typeface="Calibri" pitchFamily="34" charset="0"/>
              </a:rPr>
              <a:t>of</a:t>
            </a:r>
            <a:r>
              <a:rPr lang="cs-CZ" altLang="cs-CZ" sz="1800" dirty="0">
                <a:latin typeface="Calibri" pitchFamily="34" charset="0"/>
              </a:rPr>
              <a:t> </a:t>
            </a:r>
            <a:r>
              <a:rPr lang="cs-CZ" altLang="cs-CZ" sz="1800" dirty="0" err="1">
                <a:latin typeface="Calibri" pitchFamily="34" charset="0"/>
              </a:rPr>
              <a:t>probe</a:t>
            </a:r>
            <a:r>
              <a:rPr lang="cs-CZ" altLang="cs-CZ" sz="1800" dirty="0">
                <a:latin typeface="Calibri" pitchFamily="34" charset="0"/>
              </a:rPr>
              <a:t> </a:t>
            </a:r>
            <a:r>
              <a:rPr lang="cs-CZ" altLang="cs-CZ" sz="1800" dirty="0" err="1">
                <a:latin typeface="Calibri" pitchFamily="34" charset="0"/>
              </a:rPr>
              <a:t>amplification</a:t>
            </a:r>
            <a:r>
              <a:rPr lang="cs-CZ" altLang="cs-CZ" sz="1800" dirty="0">
                <a:latin typeface="Calibri" pitchFamily="34" charset="0"/>
              </a:rPr>
              <a:t> </a:t>
            </a:r>
            <a:r>
              <a:rPr lang="cs-CZ" altLang="cs-CZ" sz="1800" dirty="0" err="1">
                <a:latin typeface="Calibri" pitchFamily="34" charset="0"/>
              </a:rPr>
              <a:t>products</a:t>
            </a:r>
            <a:r>
              <a:rPr lang="cs-CZ" altLang="cs-CZ" sz="1800" dirty="0">
                <a:latin typeface="Calibri" pitchFamily="34" charset="0"/>
              </a:rPr>
              <a:t> </a:t>
            </a:r>
            <a:r>
              <a:rPr lang="cs-CZ" altLang="cs-CZ" sz="1800" dirty="0" err="1">
                <a:latin typeface="Calibri" pitchFamily="34" charset="0"/>
              </a:rPr>
              <a:t>reflect</a:t>
            </a:r>
            <a:r>
              <a:rPr lang="cs-CZ" altLang="cs-CZ" sz="1800" dirty="0">
                <a:latin typeface="Calibri" pitchFamily="34" charset="0"/>
              </a:rPr>
              <a:t> </a:t>
            </a:r>
            <a:r>
              <a:rPr lang="cs-CZ" altLang="cs-CZ" sz="1800" dirty="0" err="1">
                <a:latin typeface="Calibri" pitchFamily="34" charset="0"/>
              </a:rPr>
              <a:t>the</a:t>
            </a:r>
            <a:r>
              <a:rPr lang="cs-CZ" altLang="cs-CZ" sz="1800" dirty="0">
                <a:latin typeface="Calibri" pitchFamily="34" charset="0"/>
              </a:rPr>
              <a:t> </a:t>
            </a:r>
            <a:r>
              <a:rPr lang="cs-CZ" altLang="cs-CZ" sz="1800" dirty="0" err="1">
                <a:latin typeface="Calibri" pitchFamily="34" charset="0"/>
              </a:rPr>
              <a:t>relative</a:t>
            </a:r>
            <a:r>
              <a:rPr lang="cs-CZ" altLang="cs-CZ" sz="1800" dirty="0">
                <a:latin typeface="Calibri" pitchFamily="34" charset="0"/>
              </a:rPr>
              <a:t> copy </a:t>
            </a:r>
            <a:r>
              <a:rPr lang="cs-CZ" altLang="cs-CZ" sz="1800" dirty="0" err="1">
                <a:latin typeface="Calibri" pitchFamily="34" charset="0"/>
              </a:rPr>
              <a:t>number</a:t>
            </a:r>
            <a:r>
              <a:rPr lang="cs-CZ" altLang="cs-CZ" sz="1800" dirty="0">
                <a:latin typeface="Calibri" pitchFamily="34" charset="0"/>
              </a:rPr>
              <a:t> </a:t>
            </a:r>
            <a:r>
              <a:rPr lang="cs-CZ" altLang="cs-CZ" sz="1800" dirty="0" err="1">
                <a:latin typeface="Calibri" pitchFamily="34" charset="0"/>
              </a:rPr>
              <a:t>of</a:t>
            </a:r>
            <a:r>
              <a:rPr lang="cs-CZ" altLang="cs-CZ" sz="1800" dirty="0">
                <a:latin typeface="Calibri" pitchFamily="34" charset="0"/>
              </a:rPr>
              <a:t> </a:t>
            </a:r>
            <a:r>
              <a:rPr lang="cs-CZ" altLang="cs-CZ" sz="1800" dirty="0" err="1">
                <a:latin typeface="Calibri" pitchFamily="34" charset="0"/>
              </a:rPr>
              <a:t>target</a:t>
            </a:r>
            <a:r>
              <a:rPr lang="cs-CZ" altLang="cs-CZ" sz="1800" dirty="0">
                <a:latin typeface="Calibri" pitchFamily="34" charset="0"/>
              </a:rPr>
              <a:t> </a:t>
            </a:r>
            <a:r>
              <a:rPr lang="cs-CZ" altLang="cs-CZ" sz="1800" dirty="0" err="1">
                <a:latin typeface="Calibri" pitchFamily="34" charset="0"/>
              </a:rPr>
              <a:t>sequences</a:t>
            </a:r>
            <a:r>
              <a:rPr lang="cs-CZ" altLang="cs-CZ" sz="1800" dirty="0">
                <a:latin typeface="Calibri" pitchFamily="34" charset="0"/>
              </a:rPr>
              <a:t>.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0" y="122416"/>
            <a:ext cx="9144000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fr-FR" altLang="cs-CZ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</a:rPr>
              <a:t>Multiplex Ligation-dependent Probe Amplification (MLPA)</a:t>
            </a:r>
            <a:endParaRPr lang="cs-CZ" altLang="cs-CZ" sz="2400" b="1" dirty="0">
              <a:solidFill>
                <a:schemeClr val="tx2">
                  <a:lumMod val="60000"/>
                  <a:lumOff val="40000"/>
                </a:schemeClr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9199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8" descr="Cause_DM_1_Image">
            <a:extLst>
              <a:ext uri="{FF2B5EF4-FFF2-40B4-BE49-F238E27FC236}">
                <a16:creationId xmlns:a16="http://schemas.microsoft.com/office/drawing/2014/main" id="{5DCF2D9D-B8E2-4F38-873E-9B01CF2DC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134" y="765175"/>
            <a:ext cx="4297362" cy="16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9">
            <a:extLst>
              <a:ext uri="{FF2B5EF4-FFF2-40B4-BE49-F238E27FC236}">
                <a16:creationId xmlns:a16="http://schemas.microsoft.com/office/drawing/2014/main" id="{54AC9030-FA48-44E7-BC86-A73D3CE076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25912"/>
            <a:ext cx="4559746" cy="1938992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CC0000"/>
                </a:solidFill>
                <a:latin typeface="+mn-lt"/>
              </a:rPr>
              <a:t>MD1 </a:t>
            </a:r>
            <a:r>
              <a:rPr lang="cs-CZ" altLang="cs-CZ" sz="2400" b="1" dirty="0" err="1">
                <a:solidFill>
                  <a:srgbClr val="CC0000"/>
                </a:solidFill>
                <a:latin typeface="+mn-lt"/>
              </a:rPr>
              <a:t>is</a:t>
            </a:r>
            <a:r>
              <a:rPr lang="cs-CZ" altLang="cs-CZ" sz="2400" b="1" dirty="0">
                <a:solidFill>
                  <a:srgbClr val="CC0000"/>
                </a:solidFill>
                <a:latin typeface="+mn-lt"/>
              </a:rPr>
              <a:t> </a:t>
            </a:r>
            <a:r>
              <a:rPr lang="cs-CZ" altLang="cs-CZ" sz="2400" b="1" dirty="0" err="1">
                <a:solidFill>
                  <a:srgbClr val="CC0000"/>
                </a:solidFill>
                <a:latin typeface="+mn-lt"/>
              </a:rPr>
              <a:t>caused</a:t>
            </a:r>
            <a:r>
              <a:rPr lang="cs-CZ" altLang="cs-CZ" sz="2400" b="1" dirty="0">
                <a:solidFill>
                  <a:srgbClr val="CC0000"/>
                </a:solidFill>
                <a:latin typeface="+mn-lt"/>
              </a:rPr>
              <a:t> by </a:t>
            </a:r>
            <a:r>
              <a:rPr lang="cs-CZ" altLang="cs-CZ" sz="2400" b="1" dirty="0" err="1">
                <a:solidFill>
                  <a:srgbClr val="CC0000"/>
                </a:solidFill>
                <a:latin typeface="+mn-lt"/>
              </a:rPr>
              <a:t>expansion</a:t>
            </a:r>
            <a:r>
              <a:rPr lang="cs-CZ" altLang="cs-CZ" sz="2400" b="1" dirty="0">
                <a:solidFill>
                  <a:srgbClr val="CC0000"/>
                </a:solidFill>
                <a:latin typeface="+mn-lt"/>
              </a:rPr>
              <a:t> </a:t>
            </a:r>
            <a:r>
              <a:rPr lang="cs-CZ" altLang="cs-CZ" sz="2400" b="1" dirty="0" err="1">
                <a:solidFill>
                  <a:srgbClr val="CC0000"/>
                </a:solidFill>
                <a:latin typeface="+mn-lt"/>
              </a:rPr>
              <a:t>of</a:t>
            </a:r>
            <a:r>
              <a:rPr lang="cs-CZ" altLang="cs-CZ" sz="2400" b="1" dirty="0">
                <a:solidFill>
                  <a:srgbClr val="CC0000"/>
                </a:solidFill>
                <a:latin typeface="+mn-lt"/>
              </a:rPr>
              <a:t> </a:t>
            </a:r>
            <a:r>
              <a:rPr lang="cs-CZ" altLang="cs-CZ" sz="2400" b="1" dirty="0" err="1">
                <a:solidFill>
                  <a:srgbClr val="CC0000"/>
                </a:solidFill>
                <a:latin typeface="+mn-lt"/>
              </a:rPr>
              <a:t>the</a:t>
            </a:r>
            <a:r>
              <a:rPr lang="cs-CZ" altLang="cs-CZ" sz="2400" b="1" dirty="0">
                <a:solidFill>
                  <a:srgbClr val="CC0000"/>
                </a:solidFill>
                <a:latin typeface="+mn-lt"/>
              </a:rPr>
              <a:t> CTG </a:t>
            </a:r>
            <a:r>
              <a:rPr lang="cs-CZ" altLang="cs-CZ" sz="2400" b="1" dirty="0" err="1">
                <a:solidFill>
                  <a:srgbClr val="CC0000"/>
                </a:solidFill>
                <a:latin typeface="+mn-lt"/>
              </a:rPr>
              <a:t>repeat</a:t>
            </a:r>
            <a:r>
              <a:rPr lang="cs-CZ" altLang="cs-CZ" sz="2400" b="1" dirty="0">
                <a:solidFill>
                  <a:srgbClr val="CC0000"/>
                </a:solidFill>
                <a:latin typeface="+mn-lt"/>
              </a:rPr>
              <a:t> in </a:t>
            </a:r>
            <a:r>
              <a:rPr lang="cs-CZ" altLang="cs-CZ" sz="2400" b="1" dirty="0" err="1">
                <a:solidFill>
                  <a:srgbClr val="CC0000"/>
                </a:solidFill>
                <a:latin typeface="+mn-lt"/>
              </a:rPr>
              <a:t>the</a:t>
            </a:r>
            <a:r>
              <a:rPr lang="cs-CZ" altLang="cs-CZ" sz="2400" b="1" dirty="0">
                <a:solidFill>
                  <a:srgbClr val="CC0000"/>
                </a:solidFill>
                <a:latin typeface="+mn-lt"/>
              </a:rPr>
              <a:t> 3’UTR </a:t>
            </a:r>
            <a:r>
              <a:rPr lang="cs-CZ" altLang="cs-CZ" sz="2400" b="1" dirty="0" err="1">
                <a:solidFill>
                  <a:srgbClr val="CC0000"/>
                </a:solidFill>
                <a:latin typeface="+mn-lt"/>
              </a:rPr>
              <a:t>of</a:t>
            </a:r>
            <a:r>
              <a:rPr lang="cs-CZ" altLang="cs-CZ" sz="2400" b="1" dirty="0">
                <a:solidFill>
                  <a:srgbClr val="CC0000"/>
                </a:solidFill>
                <a:latin typeface="+mn-lt"/>
              </a:rPr>
              <a:t> </a:t>
            </a:r>
            <a:r>
              <a:rPr lang="cs-CZ" altLang="cs-CZ" sz="2400" b="1" dirty="0" err="1">
                <a:solidFill>
                  <a:srgbClr val="CC0000"/>
                </a:solidFill>
                <a:latin typeface="+mn-lt"/>
              </a:rPr>
              <a:t>the</a:t>
            </a:r>
            <a:r>
              <a:rPr lang="cs-CZ" altLang="cs-CZ" sz="2400" b="1" dirty="0">
                <a:solidFill>
                  <a:srgbClr val="CC0000"/>
                </a:solidFill>
                <a:latin typeface="+mn-lt"/>
              </a:rPr>
              <a:t> </a:t>
            </a:r>
            <a:r>
              <a:rPr lang="cs-CZ" altLang="cs-CZ" sz="2400" b="1" dirty="0" err="1">
                <a:solidFill>
                  <a:srgbClr val="CC0000"/>
                </a:solidFill>
                <a:latin typeface="+mn-lt"/>
              </a:rPr>
              <a:t>dystrophia</a:t>
            </a:r>
            <a:r>
              <a:rPr lang="cs-CZ" altLang="cs-CZ" sz="2400" b="1" dirty="0">
                <a:solidFill>
                  <a:srgbClr val="CC0000"/>
                </a:solidFill>
                <a:latin typeface="+mn-lt"/>
              </a:rPr>
              <a:t> </a:t>
            </a:r>
            <a:r>
              <a:rPr lang="cs-CZ" altLang="cs-CZ" sz="2400" b="1" dirty="0" err="1">
                <a:solidFill>
                  <a:srgbClr val="CC0000"/>
                </a:solidFill>
                <a:latin typeface="+mn-lt"/>
              </a:rPr>
              <a:t>myotonica</a:t>
            </a:r>
            <a:r>
              <a:rPr lang="cs-CZ" altLang="cs-CZ" sz="2400" b="1" dirty="0">
                <a:solidFill>
                  <a:srgbClr val="CC0000"/>
                </a:solidFill>
                <a:latin typeface="+mn-lt"/>
              </a:rPr>
              <a:t> protein </a:t>
            </a:r>
            <a:r>
              <a:rPr lang="cs-CZ" altLang="cs-CZ" sz="2400" b="1" dirty="0" err="1">
                <a:solidFill>
                  <a:srgbClr val="CC0000"/>
                </a:solidFill>
                <a:latin typeface="+mn-lt"/>
              </a:rPr>
              <a:t>kinase</a:t>
            </a:r>
            <a:r>
              <a:rPr lang="cs-CZ" altLang="cs-CZ" sz="2400" b="1" dirty="0">
                <a:solidFill>
                  <a:srgbClr val="CC0000"/>
                </a:solidFill>
                <a:latin typeface="+mn-lt"/>
              </a:rPr>
              <a:t> gene (</a:t>
            </a:r>
            <a:r>
              <a:rPr lang="cs-CZ" altLang="cs-CZ" sz="2400" b="1" i="1" dirty="0">
                <a:solidFill>
                  <a:srgbClr val="CC0000"/>
                </a:solidFill>
                <a:latin typeface="+mn-lt"/>
              </a:rPr>
              <a:t>DMPK</a:t>
            </a:r>
            <a:r>
              <a:rPr lang="cs-CZ" altLang="cs-CZ" sz="2400" b="1" dirty="0">
                <a:solidFill>
                  <a:srgbClr val="CC0000"/>
                </a:solidFill>
                <a:latin typeface="+mn-lt"/>
              </a:rPr>
              <a:t>, 19q13.3), 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sz="2400" b="1" dirty="0">
                <a:solidFill>
                  <a:srgbClr val="CC0000"/>
                </a:solidFill>
                <a:latin typeface="+mn-lt"/>
              </a:rPr>
              <a:t>AD inheritance </a:t>
            </a:r>
          </a:p>
        </p:txBody>
      </p:sp>
      <p:sp>
        <p:nvSpPr>
          <p:cNvPr id="6148" name="Text Box 10">
            <a:extLst>
              <a:ext uri="{FF2B5EF4-FFF2-40B4-BE49-F238E27FC236}">
                <a16:creationId xmlns:a16="http://schemas.microsoft.com/office/drawing/2014/main" id="{76639E1A-88BD-4DEB-BB41-D6E5B042AE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2708275"/>
            <a:ext cx="8857108" cy="381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 eaLnBrk="1" hangingPunct="1">
              <a:spcBef>
                <a:spcPct val="0"/>
              </a:spcBef>
            </a:pPr>
            <a:r>
              <a:rPr lang="cs-CZ" altLang="cs-CZ" sz="2200" dirty="0" err="1">
                <a:latin typeface="+mn-lt"/>
              </a:rPr>
              <a:t>Individuals</a:t>
            </a:r>
            <a:r>
              <a:rPr lang="cs-CZ" altLang="cs-CZ" sz="2200" dirty="0">
                <a:latin typeface="+mn-lt"/>
              </a:rPr>
              <a:t> </a:t>
            </a:r>
            <a:r>
              <a:rPr lang="cs-CZ" altLang="cs-CZ" sz="2200" dirty="0" err="1">
                <a:latin typeface="+mn-lt"/>
              </a:rPr>
              <a:t>with</a:t>
            </a:r>
            <a:r>
              <a:rPr lang="cs-CZ" altLang="cs-CZ" sz="2200" dirty="0">
                <a:latin typeface="+mn-lt"/>
              </a:rPr>
              <a:t> 5 to 37 </a:t>
            </a:r>
            <a:r>
              <a:rPr lang="cs-CZ" altLang="cs-CZ" sz="2200" dirty="0" err="1">
                <a:latin typeface="+mn-lt"/>
              </a:rPr>
              <a:t>repeats</a:t>
            </a:r>
            <a:r>
              <a:rPr lang="cs-CZ" altLang="cs-CZ" sz="2200" dirty="0">
                <a:latin typeface="+mn-lt"/>
              </a:rPr>
              <a:t> are </a:t>
            </a:r>
            <a:r>
              <a:rPr lang="cs-CZ" altLang="cs-CZ" sz="2200" dirty="0" err="1">
                <a:latin typeface="+mn-lt"/>
              </a:rPr>
              <a:t>unaffected</a:t>
            </a:r>
            <a:r>
              <a:rPr lang="cs-CZ" altLang="cs-CZ" sz="2200" dirty="0">
                <a:latin typeface="+mn-lt"/>
              </a:rPr>
              <a:t>. </a:t>
            </a:r>
          </a:p>
          <a:p>
            <a:pPr marL="342900" indent="-342900" eaLnBrk="1" hangingPunct="1">
              <a:spcBef>
                <a:spcPct val="0"/>
              </a:spcBef>
            </a:pPr>
            <a:r>
              <a:rPr lang="cs-CZ" altLang="cs-CZ" sz="2200" dirty="0" err="1">
                <a:latin typeface="+mn-lt"/>
              </a:rPr>
              <a:t>Individuals</a:t>
            </a:r>
            <a:r>
              <a:rPr lang="cs-CZ" altLang="cs-CZ" sz="2200" dirty="0">
                <a:latin typeface="+mn-lt"/>
              </a:rPr>
              <a:t> </a:t>
            </a:r>
            <a:r>
              <a:rPr lang="cs-CZ" altLang="cs-CZ" sz="2200" dirty="0" err="1">
                <a:latin typeface="+mn-lt"/>
              </a:rPr>
              <a:t>with</a:t>
            </a:r>
            <a:r>
              <a:rPr lang="cs-CZ" altLang="cs-CZ" sz="2200" dirty="0">
                <a:latin typeface="+mn-lt"/>
              </a:rPr>
              <a:t> 38-50 </a:t>
            </a:r>
            <a:r>
              <a:rPr lang="cs-CZ" altLang="cs-CZ" sz="2200" dirty="0" err="1">
                <a:latin typeface="+mn-lt"/>
              </a:rPr>
              <a:t>repeats</a:t>
            </a:r>
            <a:r>
              <a:rPr lang="cs-CZ" altLang="cs-CZ" sz="2200" dirty="0">
                <a:latin typeface="+mn-lt"/>
              </a:rPr>
              <a:t> </a:t>
            </a:r>
            <a:r>
              <a:rPr lang="cs-CZ" altLang="cs-CZ" sz="2200" dirty="0" err="1">
                <a:latin typeface="+mn-lt"/>
              </a:rPr>
              <a:t>carry</a:t>
            </a:r>
            <a:r>
              <a:rPr lang="cs-CZ" altLang="cs-CZ" sz="2200" dirty="0">
                <a:latin typeface="+mn-lt"/>
              </a:rPr>
              <a:t> </a:t>
            </a:r>
            <a:r>
              <a:rPr lang="cs-CZ" altLang="cs-CZ" sz="2200" dirty="0" err="1">
                <a:latin typeface="+mn-lt"/>
              </a:rPr>
              <a:t>the</a:t>
            </a:r>
            <a:r>
              <a:rPr lang="cs-CZ" altLang="cs-CZ" sz="2200" dirty="0">
                <a:latin typeface="+mn-lt"/>
              </a:rPr>
              <a:t> </a:t>
            </a:r>
            <a:r>
              <a:rPr lang="cs-CZ" altLang="cs-CZ" sz="2200" dirty="0" err="1">
                <a:latin typeface="+mn-lt"/>
              </a:rPr>
              <a:t>premutation</a:t>
            </a:r>
            <a:r>
              <a:rPr lang="cs-CZ" altLang="cs-CZ" sz="2200" dirty="0">
                <a:latin typeface="+mn-lt"/>
              </a:rPr>
              <a:t>. These </a:t>
            </a:r>
            <a:r>
              <a:rPr lang="cs-CZ" altLang="cs-CZ" sz="2200" dirty="0" err="1">
                <a:latin typeface="+mn-lt"/>
              </a:rPr>
              <a:t>individuals</a:t>
            </a:r>
            <a:r>
              <a:rPr lang="cs-CZ" altLang="cs-CZ" sz="2200" dirty="0">
                <a:latin typeface="+mn-lt"/>
              </a:rPr>
              <a:t> are </a:t>
            </a:r>
            <a:r>
              <a:rPr lang="cs-CZ" altLang="cs-CZ" sz="2200" dirty="0" err="1">
                <a:latin typeface="+mn-lt"/>
              </a:rPr>
              <a:t>asymptomatic</a:t>
            </a:r>
            <a:r>
              <a:rPr lang="cs-CZ" altLang="cs-CZ" sz="2200" dirty="0">
                <a:latin typeface="+mn-lt"/>
              </a:rPr>
              <a:t>. </a:t>
            </a:r>
            <a:r>
              <a:rPr lang="cs-CZ" altLang="cs-CZ" sz="2200" dirty="0" err="1">
                <a:latin typeface="+mn-lt"/>
              </a:rPr>
              <a:t>However</a:t>
            </a:r>
            <a:r>
              <a:rPr lang="cs-CZ" altLang="cs-CZ" sz="2200" dirty="0">
                <a:latin typeface="+mn-lt"/>
              </a:rPr>
              <a:t>, these </a:t>
            </a:r>
            <a:r>
              <a:rPr lang="cs-CZ" altLang="cs-CZ" sz="2200" dirty="0" err="1">
                <a:latin typeface="+mn-lt"/>
              </a:rPr>
              <a:t>repeats</a:t>
            </a:r>
            <a:r>
              <a:rPr lang="cs-CZ" altLang="cs-CZ" sz="2200" dirty="0">
                <a:latin typeface="+mn-lt"/>
              </a:rPr>
              <a:t> are </a:t>
            </a:r>
            <a:r>
              <a:rPr lang="cs-CZ" altLang="cs-CZ" sz="2200" dirty="0" err="1">
                <a:latin typeface="+mn-lt"/>
              </a:rPr>
              <a:t>unstable</a:t>
            </a:r>
            <a:r>
              <a:rPr lang="cs-CZ" altLang="cs-CZ" sz="2200" dirty="0">
                <a:latin typeface="+mn-lt"/>
              </a:rPr>
              <a:t> and </a:t>
            </a:r>
            <a:r>
              <a:rPr lang="cs-CZ" altLang="cs-CZ" sz="2200" dirty="0" err="1">
                <a:latin typeface="+mn-lt"/>
              </a:rPr>
              <a:t>can</a:t>
            </a:r>
            <a:r>
              <a:rPr lang="cs-CZ" altLang="cs-CZ" sz="2200" dirty="0">
                <a:latin typeface="+mn-lt"/>
              </a:rPr>
              <a:t> </a:t>
            </a:r>
            <a:r>
              <a:rPr lang="cs-CZ" altLang="cs-CZ" sz="2200" dirty="0" err="1">
                <a:latin typeface="+mn-lt"/>
              </a:rPr>
              <a:t>expand</a:t>
            </a:r>
            <a:r>
              <a:rPr lang="cs-CZ" altLang="cs-CZ" sz="2200" dirty="0">
                <a:latin typeface="+mn-lt"/>
              </a:rPr>
              <a:t> </a:t>
            </a:r>
            <a:r>
              <a:rPr lang="cs-CZ" altLang="cs-CZ" sz="2200" dirty="0" err="1">
                <a:latin typeface="+mn-lt"/>
              </a:rPr>
              <a:t>during</a:t>
            </a:r>
            <a:r>
              <a:rPr lang="cs-CZ" altLang="cs-CZ" sz="2200" dirty="0">
                <a:latin typeface="+mn-lt"/>
              </a:rPr>
              <a:t> </a:t>
            </a:r>
            <a:r>
              <a:rPr lang="cs-CZ" altLang="cs-CZ" sz="2200" dirty="0" err="1">
                <a:latin typeface="+mn-lt"/>
              </a:rPr>
              <a:t>meiosis</a:t>
            </a:r>
            <a:r>
              <a:rPr lang="cs-CZ" altLang="cs-CZ" sz="2200" dirty="0">
                <a:latin typeface="+mn-lt"/>
              </a:rPr>
              <a:t>. As a </a:t>
            </a:r>
            <a:r>
              <a:rPr lang="cs-CZ" altLang="cs-CZ" sz="2200" dirty="0" err="1">
                <a:latin typeface="+mn-lt"/>
              </a:rPr>
              <a:t>result</a:t>
            </a:r>
            <a:r>
              <a:rPr lang="cs-CZ" altLang="cs-CZ" sz="2200" dirty="0">
                <a:latin typeface="+mn-lt"/>
              </a:rPr>
              <a:t>, such </a:t>
            </a:r>
            <a:r>
              <a:rPr lang="cs-CZ" altLang="cs-CZ" sz="2200" dirty="0" err="1">
                <a:latin typeface="+mn-lt"/>
              </a:rPr>
              <a:t>individuals</a:t>
            </a:r>
            <a:r>
              <a:rPr lang="cs-CZ" altLang="cs-CZ" sz="2200" dirty="0">
                <a:latin typeface="+mn-lt"/>
              </a:rPr>
              <a:t> are </a:t>
            </a:r>
            <a:r>
              <a:rPr lang="cs-CZ" altLang="cs-CZ" sz="2200" dirty="0" err="1">
                <a:latin typeface="+mn-lt"/>
              </a:rPr>
              <a:t>at</a:t>
            </a:r>
            <a:r>
              <a:rPr lang="cs-CZ" altLang="cs-CZ" sz="2200" dirty="0">
                <a:latin typeface="+mn-lt"/>
              </a:rPr>
              <a:t> risk </a:t>
            </a:r>
            <a:r>
              <a:rPr lang="cs-CZ" altLang="cs-CZ" sz="2200" dirty="0" err="1">
                <a:latin typeface="+mn-lt"/>
              </a:rPr>
              <a:t>of</a:t>
            </a:r>
            <a:r>
              <a:rPr lang="cs-CZ" altLang="cs-CZ" sz="2200" dirty="0">
                <a:latin typeface="+mn-lt"/>
              </a:rPr>
              <a:t> </a:t>
            </a:r>
            <a:r>
              <a:rPr lang="cs-CZ" altLang="cs-CZ" sz="2200" dirty="0" err="1">
                <a:latin typeface="+mn-lt"/>
              </a:rPr>
              <a:t>having</a:t>
            </a:r>
            <a:r>
              <a:rPr lang="cs-CZ" altLang="cs-CZ" sz="2200" dirty="0">
                <a:latin typeface="+mn-lt"/>
              </a:rPr>
              <a:t> </a:t>
            </a:r>
            <a:r>
              <a:rPr lang="cs-CZ" altLang="cs-CZ" sz="2200" dirty="0" err="1">
                <a:latin typeface="+mn-lt"/>
              </a:rPr>
              <a:t>affected</a:t>
            </a:r>
            <a:r>
              <a:rPr lang="cs-CZ" altLang="cs-CZ" sz="2200" dirty="0">
                <a:latin typeface="+mn-lt"/>
              </a:rPr>
              <a:t> </a:t>
            </a:r>
            <a:r>
              <a:rPr lang="cs-CZ" altLang="cs-CZ" sz="2200" dirty="0" err="1">
                <a:latin typeface="+mn-lt"/>
              </a:rPr>
              <a:t>children</a:t>
            </a:r>
            <a:r>
              <a:rPr lang="cs-CZ" altLang="cs-CZ" sz="2200" dirty="0">
                <a:latin typeface="+mn-lt"/>
              </a:rPr>
              <a:t>. </a:t>
            </a:r>
          </a:p>
          <a:p>
            <a:pPr marL="342900" indent="-342900" eaLnBrk="1" hangingPunct="1">
              <a:spcBef>
                <a:spcPct val="0"/>
              </a:spcBef>
            </a:pPr>
            <a:r>
              <a:rPr lang="cs-CZ" altLang="cs-CZ" sz="2200" dirty="0">
                <a:latin typeface="+mn-lt"/>
              </a:rPr>
              <a:t>~ 50 to 150 </a:t>
            </a:r>
            <a:r>
              <a:rPr lang="cs-CZ" altLang="cs-CZ" sz="2200" dirty="0" err="1">
                <a:latin typeface="+mn-lt"/>
              </a:rPr>
              <a:t>repeats</a:t>
            </a:r>
            <a:r>
              <a:rPr lang="cs-CZ" altLang="cs-CZ" sz="2200" dirty="0">
                <a:latin typeface="+mn-lt"/>
              </a:rPr>
              <a:t> are </a:t>
            </a:r>
            <a:r>
              <a:rPr lang="cs-CZ" altLang="cs-CZ" sz="2200" dirty="0" err="1">
                <a:latin typeface="+mn-lt"/>
              </a:rPr>
              <a:t>consistent</a:t>
            </a:r>
            <a:r>
              <a:rPr lang="cs-CZ" altLang="cs-CZ" sz="2200" dirty="0">
                <a:latin typeface="+mn-lt"/>
              </a:rPr>
              <a:t> </a:t>
            </a:r>
            <a:r>
              <a:rPr lang="cs-CZ" altLang="cs-CZ" sz="2200" dirty="0" err="1">
                <a:latin typeface="+mn-lt"/>
              </a:rPr>
              <a:t>with</a:t>
            </a:r>
            <a:r>
              <a:rPr lang="cs-CZ" altLang="cs-CZ" sz="2200" dirty="0">
                <a:latin typeface="+mn-lt"/>
              </a:rPr>
              <a:t> </a:t>
            </a:r>
            <a:r>
              <a:rPr lang="cs-CZ" altLang="cs-CZ" sz="2200" dirty="0" err="1">
                <a:latin typeface="+mn-lt"/>
              </a:rPr>
              <a:t>the</a:t>
            </a:r>
            <a:r>
              <a:rPr lang="cs-CZ" altLang="cs-CZ" sz="2200" dirty="0">
                <a:latin typeface="+mn-lt"/>
              </a:rPr>
              <a:t> </a:t>
            </a:r>
            <a:r>
              <a:rPr lang="cs-CZ" altLang="cs-CZ" sz="2200" dirty="0" err="1">
                <a:latin typeface="+mn-lt"/>
              </a:rPr>
              <a:t>mild</a:t>
            </a:r>
            <a:r>
              <a:rPr lang="cs-CZ" altLang="cs-CZ" sz="2200" dirty="0">
                <a:latin typeface="+mn-lt"/>
              </a:rPr>
              <a:t> </a:t>
            </a:r>
            <a:r>
              <a:rPr lang="cs-CZ" altLang="cs-CZ" sz="2200" dirty="0" err="1">
                <a:latin typeface="+mn-lt"/>
              </a:rPr>
              <a:t>adult-onset</a:t>
            </a:r>
            <a:r>
              <a:rPr lang="cs-CZ" altLang="cs-CZ" sz="2200" dirty="0">
                <a:latin typeface="+mn-lt"/>
              </a:rPr>
              <a:t> </a:t>
            </a:r>
            <a:r>
              <a:rPr lang="cs-CZ" altLang="cs-CZ" sz="2200" dirty="0" err="1">
                <a:latin typeface="+mn-lt"/>
              </a:rPr>
              <a:t>form</a:t>
            </a:r>
            <a:r>
              <a:rPr lang="cs-CZ" altLang="cs-CZ" sz="2200" dirty="0">
                <a:latin typeface="+mn-lt"/>
              </a:rPr>
              <a:t> </a:t>
            </a:r>
            <a:r>
              <a:rPr lang="cs-CZ" altLang="cs-CZ" sz="2200" dirty="0" err="1">
                <a:latin typeface="+mn-lt"/>
              </a:rPr>
              <a:t>of</a:t>
            </a:r>
            <a:r>
              <a:rPr lang="cs-CZ" altLang="cs-CZ" sz="2200" dirty="0">
                <a:latin typeface="+mn-lt"/>
              </a:rPr>
              <a:t> MD1,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dirty="0">
                <a:latin typeface="+mn-lt"/>
              </a:rPr>
              <a:t>      ~ 100 to 1000 </a:t>
            </a:r>
            <a:r>
              <a:rPr lang="cs-CZ" altLang="cs-CZ" sz="2200" dirty="0" err="1">
                <a:latin typeface="+mn-lt"/>
              </a:rPr>
              <a:t>repeats</a:t>
            </a:r>
            <a:r>
              <a:rPr lang="cs-CZ" altLang="cs-CZ" sz="2200" dirty="0">
                <a:latin typeface="+mn-lt"/>
              </a:rPr>
              <a:t> are </a:t>
            </a:r>
            <a:r>
              <a:rPr lang="cs-CZ" altLang="cs-CZ" sz="2200" dirty="0" err="1">
                <a:latin typeface="+mn-lt"/>
              </a:rPr>
              <a:t>consistent</a:t>
            </a:r>
            <a:r>
              <a:rPr lang="cs-CZ" altLang="cs-CZ" sz="2200" dirty="0">
                <a:latin typeface="+mn-lt"/>
              </a:rPr>
              <a:t> </a:t>
            </a:r>
            <a:r>
              <a:rPr lang="cs-CZ" altLang="cs-CZ" sz="2200" dirty="0" err="1">
                <a:latin typeface="+mn-lt"/>
              </a:rPr>
              <a:t>with</a:t>
            </a:r>
            <a:r>
              <a:rPr lang="cs-CZ" altLang="cs-CZ" sz="2200" dirty="0">
                <a:latin typeface="+mn-lt"/>
              </a:rPr>
              <a:t> </a:t>
            </a:r>
            <a:r>
              <a:rPr lang="cs-CZ" altLang="cs-CZ" sz="2200" dirty="0" err="1">
                <a:latin typeface="+mn-lt"/>
              </a:rPr>
              <a:t>the</a:t>
            </a:r>
            <a:r>
              <a:rPr lang="cs-CZ" altLang="cs-CZ" sz="2200" dirty="0">
                <a:latin typeface="+mn-lt"/>
              </a:rPr>
              <a:t> </a:t>
            </a:r>
            <a:r>
              <a:rPr lang="cs-CZ" altLang="cs-CZ" sz="2200" dirty="0" err="1">
                <a:latin typeface="+mn-lt"/>
              </a:rPr>
              <a:t>classic</a:t>
            </a:r>
            <a:r>
              <a:rPr lang="cs-CZ" altLang="cs-CZ" sz="2200" dirty="0">
                <a:latin typeface="+mn-lt"/>
              </a:rPr>
              <a:t> </a:t>
            </a:r>
            <a:r>
              <a:rPr lang="cs-CZ" altLang="cs-CZ" sz="2200" dirty="0" err="1">
                <a:latin typeface="+mn-lt"/>
              </a:rPr>
              <a:t>adult</a:t>
            </a:r>
            <a:r>
              <a:rPr lang="cs-CZ" altLang="cs-CZ" sz="2200" dirty="0">
                <a:latin typeface="+mn-lt"/>
              </a:rPr>
              <a:t> </a:t>
            </a:r>
            <a:r>
              <a:rPr lang="cs-CZ" altLang="cs-CZ" sz="2200" dirty="0" err="1">
                <a:latin typeface="+mn-lt"/>
              </a:rPr>
              <a:t>or</a:t>
            </a:r>
            <a:r>
              <a:rPr lang="cs-CZ" altLang="cs-CZ" sz="2200" dirty="0">
                <a:latin typeface="+mn-lt"/>
              </a:rPr>
              <a:t> </a:t>
            </a:r>
            <a:r>
              <a:rPr lang="cs-CZ" altLang="cs-CZ" sz="2200" dirty="0" err="1">
                <a:latin typeface="+mn-lt"/>
              </a:rPr>
              <a:t>childhood</a:t>
            </a:r>
            <a:r>
              <a:rPr lang="cs-CZ" altLang="cs-CZ" sz="2200" dirty="0">
                <a:latin typeface="+mn-lt"/>
              </a:rPr>
              <a:t>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dirty="0">
                <a:latin typeface="+mn-lt"/>
              </a:rPr>
              <a:t>      </a:t>
            </a:r>
            <a:r>
              <a:rPr lang="cs-CZ" altLang="cs-CZ" sz="2200" dirty="0" err="1">
                <a:latin typeface="+mn-lt"/>
              </a:rPr>
              <a:t>onset</a:t>
            </a:r>
            <a:r>
              <a:rPr lang="cs-CZ" altLang="cs-CZ" sz="2200" dirty="0">
                <a:latin typeface="+mn-lt"/>
              </a:rPr>
              <a:t> </a:t>
            </a:r>
            <a:r>
              <a:rPr lang="cs-CZ" altLang="cs-CZ" sz="2200" dirty="0" err="1">
                <a:latin typeface="+mn-lt"/>
              </a:rPr>
              <a:t>form</a:t>
            </a:r>
            <a:r>
              <a:rPr lang="cs-CZ" altLang="cs-CZ" sz="2200" dirty="0">
                <a:latin typeface="+mn-lt"/>
              </a:rPr>
              <a:t> </a:t>
            </a:r>
            <a:r>
              <a:rPr lang="cs-CZ" altLang="cs-CZ" sz="2200" dirty="0" err="1">
                <a:latin typeface="+mn-lt"/>
              </a:rPr>
              <a:t>of</a:t>
            </a:r>
            <a:r>
              <a:rPr lang="cs-CZ" altLang="cs-CZ" sz="2200" dirty="0">
                <a:latin typeface="+mn-lt"/>
              </a:rPr>
              <a:t> MD1,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dirty="0">
                <a:latin typeface="+mn-lt"/>
              </a:rPr>
              <a:t>     &gt; 1000 </a:t>
            </a:r>
            <a:r>
              <a:rPr lang="cs-CZ" altLang="cs-CZ" sz="2200" dirty="0" err="1">
                <a:latin typeface="+mn-lt"/>
              </a:rPr>
              <a:t>repeats</a:t>
            </a:r>
            <a:r>
              <a:rPr lang="cs-CZ" altLang="cs-CZ" sz="2200" dirty="0">
                <a:latin typeface="+mn-lt"/>
              </a:rPr>
              <a:t> are </a:t>
            </a:r>
            <a:r>
              <a:rPr lang="cs-CZ" altLang="cs-CZ" sz="2200" dirty="0" err="1">
                <a:latin typeface="+mn-lt"/>
              </a:rPr>
              <a:t>consistent</a:t>
            </a:r>
            <a:r>
              <a:rPr lang="cs-CZ" altLang="cs-CZ" sz="2200" dirty="0">
                <a:latin typeface="+mn-lt"/>
              </a:rPr>
              <a:t> </a:t>
            </a:r>
            <a:r>
              <a:rPr lang="cs-CZ" altLang="cs-CZ" sz="2200" dirty="0" err="1">
                <a:latin typeface="+mn-lt"/>
              </a:rPr>
              <a:t>with</a:t>
            </a:r>
            <a:r>
              <a:rPr lang="cs-CZ" altLang="cs-CZ" sz="2200" dirty="0">
                <a:latin typeface="+mn-lt"/>
              </a:rPr>
              <a:t> </a:t>
            </a:r>
            <a:r>
              <a:rPr lang="cs-CZ" altLang="cs-CZ" sz="2200" dirty="0" err="1">
                <a:latin typeface="+mn-lt"/>
              </a:rPr>
              <a:t>the</a:t>
            </a:r>
            <a:r>
              <a:rPr lang="cs-CZ" altLang="cs-CZ" sz="2200" dirty="0">
                <a:latin typeface="+mn-lt"/>
              </a:rPr>
              <a:t> </a:t>
            </a:r>
            <a:r>
              <a:rPr lang="cs-CZ" altLang="cs-CZ" sz="2200" dirty="0" err="1">
                <a:latin typeface="+mn-lt"/>
              </a:rPr>
              <a:t>congenital</a:t>
            </a:r>
            <a:r>
              <a:rPr lang="cs-CZ" altLang="cs-CZ" sz="2200" dirty="0">
                <a:latin typeface="+mn-lt"/>
              </a:rPr>
              <a:t> </a:t>
            </a:r>
            <a:r>
              <a:rPr lang="cs-CZ" altLang="cs-CZ" sz="2200" dirty="0" err="1">
                <a:latin typeface="+mn-lt"/>
              </a:rPr>
              <a:t>form</a:t>
            </a:r>
            <a:r>
              <a:rPr lang="cs-CZ" altLang="cs-CZ" sz="2200" dirty="0">
                <a:latin typeface="+mn-lt"/>
              </a:rPr>
              <a:t> </a:t>
            </a:r>
            <a:r>
              <a:rPr lang="cs-CZ" altLang="cs-CZ" sz="2200" dirty="0" err="1">
                <a:latin typeface="+mn-lt"/>
              </a:rPr>
              <a:t>of</a:t>
            </a:r>
            <a:r>
              <a:rPr lang="cs-CZ" altLang="cs-CZ" sz="2200" dirty="0">
                <a:latin typeface="+mn-lt"/>
              </a:rPr>
              <a:t> MD1 and </a:t>
            </a:r>
            <a:r>
              <a:rPr lang="cs-CZ" altLang="cs-CZ" sz="2200" dirty="0" err="1">
                <a:latin typeface="+mn-lt"/>
              </a:rPr>
              <a:t>often</a:t>
            </a:r>
            <a:r>
              <a:rPr lang="cs-CZ" altLang="cs-CZ" sz="2200" dirty="0">
                <a:latin typeface="+mn-lt"/>
              </a:rPr>
              <a:t>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dirty="0">
                <a:latin typeface="+mn-lt"/>
              </a:rPr>
              <a:t>     </a:t>
            </a:r>
            <a:r>
              <a:rPr lang="cs-CZ" altLang="cs-CZ" sz="2200" dirty="0" err="1">
                <a:latin typeface="+mn-lt"/>
              </a:rPr>
              <a:t>result</a:t>
            </a:r>
            <a:r>
              <a:rPr lang="cs-CZ" altLang="cs-CZ" sz="2200" dirty="0">
                <a:latin typeface="+mn-lt"/>
              </a:rPr>
              <a:t> in severe </a:t>
            </a:r>
            <a:r>
              <a:rPr lang="cs-CZ" altLang="cs-CZ" sz="2200" dirty="0" err="1">
                <a:latin typeface="+mn-lt"/>
              </a:rPr>
              <a:t>neonatal</a:t>
            </a:r>
            <a:r>
              <a:rPr lang="cs-CZ" altLang="cs-CZ" sz="2200" dirty="0">
                <a:latin typeface="+mn-lt"/>
              </a:rPr>
              <a:t> </a:t>
            </a:r>
            <a:r>
              <a:rPr lang="cs-CZ" altLang="cs-CZ" sz="2200" dirty="0" err="1">
                <a:latin typeface="+mn-lt"/>
              </a:rPr>
              <a:t>complications</a:t>
            </a:r>
            <a:r>
              <a:rPr lang="cs-CZ" altLang="cs-CZ" sz="2200" dirty="0">
                <a:latin typeface="+mn-lt"/>
              </a:rPr>
              <a:t>.</a:t>
            </a:r>
          </a:p>
        </p:txBody>
      </p:sp>
      <p:sp>
        <p:nvSpPr>
          <p:cNvPr id="29701" name="Text Box 6">
            <a:extLst>
              <a:ext uri="{FF2B5EF4-FFF2-40B4-BE49-F238E27FC236}">
                <a16:creationId xmlns:a16="http://schemas.microsoft.com/office/drawing/2014/main" id="{1174D845-B616-4540-B1D7-5D9682BE0E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cs-CZ" altLang="cs-CZ" sz="2800" b="1" dirty="0" err="1">
                <a:solidFill>
                  <a:srgbClr val="C00000"/>
                </a:solidFill>
                <a:latin typeface="+mn-lt"/>
              </a:rPr>
              <a:t>Myotonic</a:t>
            </a:r>
            <a:r>
              <a:rPr lang="cs-CZ" altLang="cs-CZ" sz="28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cs-CZ" altLang="cs-CZ" sz="2800" b="1" dirty="0" err="1">
                <a:solidFill>
                  <a:srgbClr val="C00000"/>
                </a:solidFill>
                <a:latin typeface="+mn-lt"/>
              </a:rPr>
              <a:t>dystrophy</a:t>
            </a:r>
            <a:r>
              <a:rPr lang="cs-CZ" altLang="cs-CZ" sz="2800" b="1" dirty="0">
                <a:solidFill>
                  <a:srgbClr val="C00000"/>
                </a:solidFill>
                <a:latin typeface="+mn-lt"/>
              </a:rPr>
              <a:t> type 1; MD1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4">
            <a:extLst>
              <a:ext uri="{FF2B5EF4-FFF2-40B4-BE49-F238E27FC236}">
                <a16:creationId xmlns:a16="http://schemas.microsoft.com/office/drawing/2014/main" id="{0BEA6853-EECB-44B5-B344-79F0113CB7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92696"/>
            <a:ext cx="4679950" cy="2246769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 eaLnBrk="1" hangingPunct="1">
              <a:spcBef>
                <a:spcPct val="50000"/>
              </a:spcBef>
            </a:pPr>
            <a:r>
              <a:rPr lang="cs-CZ" altLang="cs-CZ" sz="2800" dirty="0" err="1">
                <a:latin typeface="+mn-lt"/>
              </a:rPr>
              <a:t>The</a:t>
            </a:r>
            <a:r>
              <a:rPr lang="cs-CZ" altLang="cs-CZ" sz="2800" dirty="0">
                <a:latin typeface="+mn-lt"/>
              </a:rPr>
              <a:t> </a:t>
            </a:r>
            <a:r>
              <a:rPr lang="cs-CZ" altLang="cs-CZ" sz="2800" dirty="0" err="1">
                <a:latin typeface="+mn-lt"/>
              </a:rPr>
              <a:t>expanded</a:t>
            </a:r>
            <a:r>
              <a:rPr lang="cs-CZ" altLang="cs-CZ" sz="2800" dirty="0">
                <a:latin typeface="+mn-lt"/>
              </a:rPr>
              <a:t> CTG </a:t>
            </a:r>
            <a:r>
              <a:rPr lang="cs-CZ" altLang="cs-CZ" sz="2800" dirty="0" err="1">
                <a:latin typeface="+mn-lt"/>
              </a:rPr>
              <a:t>repeat</a:t>
            </a:r>
            <a:r>
              <a:rPr lang="cs-CZ" altLang="cs-CZ" sz="2800" dirty="0">
                <a:latin typeface="+mn-lt"/>
              </a:rPr>
              <a:t> - </a:t>
            </a:r>
            <a:r>
              <a:rPr lang="cs-CZ" altLang="cs-CZ" sz="2800" b="1" dirty="0" err="1">
                <a:solidFill>
                  <a:srgbClr val="CC0000"/>
                </a:solidFill>
                <a:latin typeface="+mn-lt"/>
              </a:rPr>
              <a:t>dynamic</a:t>
            </a:r>
            <a:r>
              <a:rPr lang="cs-CZ" altLang="cs-CZ" sz="2800" b="1" dirty="0">
                <a:solidFill>
                  <a:srgbClr val="CC0000"/>
                </a:solidFill>
                <a:latin typeface="+mn-lt"/>
              </a:rPr>
              <a:t> </a:t>
            </a:r>
            <a:r>
              <a:rPr lang="cs-CZ" altLang="cs-CZ" sz="2800" b="1" dirty="0" err="1">
                <a:solidFill>
                  <a:srgbClr val="CC0000"/>
                </a:solidFill>
                <a:latin typeface="+mn-lt"/>
              </a:rPr>
              <a:t>mutation</a:t>
            </a:r>
            <a:r>
              <a:rPr lang="cs-CZ" altLang="cs-CZ" sz="2800" dirty="0">
                <a:solidFill>
                  <a:srgbClr val="CC0000"/>
                </a:solidFill>
                <a:latin typeface="+mn-lt"/>
              </a:rPr>
              <a:t> </a:t>
            </a:r>
            <a:r>
              <a:rPr lang="cs-CZ" altLang="cs-CZ" sz="2800" dirty="0">
                <a:latin typeface="+mn-lt"/>
              </a:rPr>
              <a:t>- </a:t>
            </a:r>
            <a:r>
              <a:rPr lang="cs-CZ" altLang="cs-CZ" sz="2800" dirty="0" err="1">
                <a:latin typeface="+mn-lt"/>
              </a:rPr>
              <a:t>the</a:t>
            </a:r>
            <a:r>
              <a:rPr lang="cs-CZ" altLang="cs-CZ" sz="2800" dirty="0">
                <a:latin typeface="+mn-lt"/>
              </a:rPr>
              <a:t> </a:t>
            </a:r>
            <a:r>
              <a:rPr lang="cs-CZ" altLang="cs-CZ" sz="2800" dirty="0" err="1">
                <a:latin typeface="+mn-lt"/>
              </a:rPr>
              <a:t>number</a:t>
            </a:r>
            <a:r>
              <a:rPr lang="cs-CZ" altLang="cs-CZ" sz="2800" dirty="0">
                <a:latin typeface="+mn-lt"/>
              </a:rPr>
              <a:t> </a:t>
            </a:r>
            <a:r>
              <a:rPr lang="cs-CZ" altLang="cs-CZ" sz="2800" dirty="0" err="1">
                <a:latin typeface="+mn-lt"/>
              </a:rPr>
              <a:t>of</a:t>
            </a:r>
            <a:r>
              <a:rPr lang="cs-CZ" altLang="cs-CZ" sz="2800" dirty="0">
                <a:latin typeface="+mn-lt"/>
              </a:rPr>
              <a:t> </a:t>
            </a:r>
            <a:r>
              <a:rPr lang="cs-CZ" altLang="cs-CZ" sz="2800" dirty="0" err="1">
                <a:latin typeface="+mn-lt"/>
              </a:rPr>
              <a:t>repeats</a:t>
            </a:r>
            <a:r>
              <a:rPr lang="cs-CZ" altLang="cs-CZ" sz="2800" dirty="0">
                <a:latin typeface="+mn-lt"/>
              </a:rPr>
              <a:t> </a:t>
            </a:r>
            <a:r>
              <a:rPr lang="cs-CZ" altLang="cs-CZ" sz="2800" dirty="0" err="1">
                <a:latin typeface="+mn-lt"/>
              </a:rPr>
              <a:t>tends</a:t>
            </a:r>
            <a:r>
              <a:rPr lang="cs-CZ" altLang="cs-CZ" sz="2800" dirty="0">
                <a:latin typeface="+mn-lt"/>
              </a:rPr>
              <a:t> to </a:t>
            </a:r>
            <a:r>
              <a:rPr lang="cs-CZ" altLang="cs-CZ" sz="2800" dirty="0" err="1">
                <a:latin typeface="+mn-lt"/>
              </a:rPr>
              <a:t>increase</a:t>
            </a:r>
            <a:r>
              <a:rPr lang="cs-CZ" altLang="cs-CZ" sz="2800" dirty="0">
                <a:latin typeface="+mn-lt"/>
              </a:rPr>
              <a:t> in </a:t>
            </a:r>
            <a:r>
              <a:rPr lang="cs-CZ" altLang="cs-CZ" sz="2800" dirty="0" err="1">
                <a:latin typeface="+mn-lt"/>
              </a:rPr>
              <a:t>size</a:t>
            </a:r>
            <a:r>
              <a:rPr lang="cs-CZ" altLang="cs-CZ" sz="2800" dirty="0">
                <a:latin typeface="+mn-lt"/>
              </a:rPr>
              <a:t> </a:t>
            </a:r>
            <a:r>
              <a:rPr lang="cs-CZ" altLang="cs-CZ" sz="2800" dirty="0" err="1">
                <a:latin typeface="+mn-lt"/>
              </a:rPr>
              <a:t>over</a:t>
            </a:r>
            <a:r>
              <a:rPr lang="cs-CZ" altLang="cs-CZ" sz="2800" dirty="0">
                <a:latin typeface="+mn-lt"/>
              </a:rPr>
              <a:t> </a:t>
            </a:r>
            <a:r>
              <a:rPr lang="cs-CZ" altLang="cs-CZ" sz="2800" dirty="0" err="1">
                <a:latin typeface="+mn-lt"/>
              </a:rPr>
              <a:t>generations</a:t>
            </a:r>
            <a:r>
              <a:rPr lang="cs-CZ" altLang="cs-CZ" sz="2800" dirty="0">
                <a:latin typeface="+mn-lt"/>
              </a:rPr>
              <a:t>.</a:t>
            </a:r>
            <a:endParaRPr lang="cs-CZ" altLang="cs-CZ" sz="2800" dirty="0">
              <a:solidFill>
                <a:srgbClr val="CC0000"/>
              </a:solidFill>
              <a:latin typeface="+mn-lt"/>
            </a:endParaRPr>
          </a:p>
        </p:txBody>
      </p:sp>
      <p:sp>
        <p:nvSpPr>
          <p:cNvPr id="8195" name="Text Box 5">
            <a:extLst>
              <a:ext uri="{FF2B5EF4-FFF2-40B4-BE49-F238E27FC236}">
                <a16:creationId xmlns:a16="http://schemas.microsoft.com/office/drawing/2014/main" id="{FECBBB10-480A-4791-8921-BE35511B4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3212976"/>
            <a:ext cx="4679950" cy="3108543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 eaLnBrk="1" hangingPunct="1">
              <a:spcBef>
                <a:spcPct val="50000"/>
              </a:spcBef>
            </a:pPr>
            <a:r>
              <a:rPr lang="cs-CZ" altLang="cs-CZ" sz="2800" dirty="0" err="1">
                <a:latin typeface="+mn-lt"/>
              </a:rPr>
              <a:t>Expansion</a:t>
            </a:r>
            <a:r>
              <a:rPr lang="cs-CZ" altLang="cs-CZ" sz="2800" dirty="0">
                <a:latin typeface="+mn-lt"/>
              </a:rPr>
              <a:t> </a:t>
            </a:r>
            <a:r>
              <a:rPr lang="cs-CZ" altLang="cs-CZ" sz="2800" dirty="0" err="1">
                <a:latin typeface="+mn-lt"/>
              </a:rPr>
              <a:t>of</a:t>
            </a:r>
            <a:r>
              <a:rPr lang="cs-CZ" altLang="cs-CZ" sz="2800" dirty="0">
                <a:latin typeface="+mn-lt"/>
              </a:rPr>
              <a:t> </a:t>
            </a:r>
            <a:r>
              <a:rPr lang="cs-CZ" altLang="cs-CZ" sz="2800" dirty="0" err="1">
                <a:latin typeface="+mn-lt"/>
              </a:rPr>
              <a:t>the</a:t>
            </a:r>
            <a:r>
              <a:rPr lang="cs-CZ" altLang="cs-CZ" sz="2800" dirty="0">
                <a:latin typeface="+mn-lt"/>
              </a:rPr>
              <a:t> CTG </a:t>
            </a:r>
            <a:r>
              <a:rPr lang="cs-CZ" altLang="cs-CZ" sz="2800" dirty="0" err="1">
                <a:latin typeface="+mn-lt"/>
              </a:rPr>
              <a:t>repeats</a:t>
            </a:r>
            <a:r>
              <a:rPr lang="cs-CZ" altLang="cs-CZ" sz="2800" dirty="0">
                <a:latin typeface="+mn-lt"/>
              </a:rPr>
              <a:t> </a:t>
            </a:r>
            <a:r>
              <a:rPr lang="cs-CZ" altLang="cs-CZ" sz="2800" dirty="0" err="1">
                <a:latin typeface="+mn-lt"/>
              </a:rPr>
              <a:t>commonly</a:t>
            </a:r>
            <a:r>
              <a:rPr lang="cs-CZ" altLang="cs-CZ" sz="2800" dirty="0">
                <a:latin typeface="+mn-lt"/>
              </a:rPr>
              <a:t> </a:t>
            </a:r>
            <a:r>
              <a:rPr lang="cs-CZ" altLang="cs-CZ" sz="2800" dirty="0" err="1">
                <a:latin typeface="+mn-lt"/>
              </a:rPr>
              <a:t>occurs</a:t>
            </a:r>
            <a:r>
              <a:rPr lang="cs-CZ" altLang="cs-CZ" sz="2800" dirty="0">
                <a:latin typeface="+mn-lt"/>
              </a:rPr>
              <a:t> </a:t>
            </a:r>
            <a:r>
              <a:rPr lang="cs-CZ" altLang="cs-CZ" sz="2800" dirty="0" err="1">
                <a:latin typeface="+mn-lt"/>
              </a:rPr>
              <a:t>during</a:t>
            </a:r>
            <a:r>
              <a:rPr lang="cs-CZ" altLang="cs-CZ" sz="2800" dirty="0">
                <a:latin typeface="+mn-lt"/>
              </a:rPr>
              <a:t> </a:t>
            </a:r>
            <a:r>
              <a:rPr lang="cs-CZ" altLang="cs-CZ" sz="2800" dirty="0" err="1">
                <a:latin typeface="+mn-lt"/>
              </a:rPr>
              <a:t>meiosis</a:t>
            </a:r>
            <a:r>
              <a:rPr lang="cs-CZ" altLang="cs-CZ" sz="2800" dirty="0">
                <a:latin typeface="+mn-lt"/>
              </a:rPr>
              <a:t>. As a </a:t>
            </a:r>
            <a:r>
              <a:rPr lang="cs-CZ" altLang="cs-CZ" sz="2800" dirty="0" err="1">
                <a:latin typeface="+mn-lt"/>
              </a:rPr>
              <a:t>result</a:t>
            </a:r>
            <a:r>
              <a:rPr lang="cs-CZ" altLang="cs-CZ" sz="2800" dirty="0">
                <a:latin typeface="+mn-lt"/>
              </a:rPr>
              <a:t>, </a:t>
            </a:r>
            <a:r>
              <a:rPr lang="cs-CZ" altLang="cs-CZ" sz="2800" dirty="0" err="1">
                <a:latin typeface="+mn-lt"/>
              </a:rPr>
              <a:t>children</a:t>
            </a:r>
            <a:r>
              <a:rPr lang="cs-CZ" altLang="cs-CZ" sz="2800" dirty="0">
                <a:latin typeface="+mn-lt"/>
              </a:rPr>
              <a:t> </a:t>
            </a:r>
            <a:r>
              <a:rPr lang="cs-CZ" altLang="cs-CZ" sz="2800" dirty="0" err="1">
                <a:latin typeface="+mn-lt"/>
              </a:rPr>
              <a:t>of</a:t>
            </a:r>
            <a:r>
              <a:rPr lang="cs-CZ" altLang="cs-CZ" sz="2800" dirty="0">
                <a:latin typeface="+mn-lt"/>
              </a:rPr>
              <a:t> </a:t>
            </a:r>
            <a:r>
              <a:rPr lang="cs-CZ" altLang="cs-CZ" sz="2800" dirty="0" err="1">
                <a:latin typeface="+mn-lt"/>
              </a:rPr>
              <a:t>affected</a:t>
            </a:r>
            <a:r>
              <a:rPr lang="cs-CZ" altLang="cs-CZ" sz="2800" dirty="0">
                <a:latin typeface="+mn-lt"/>
              </a:rPr>
              <a:t> </a:t>
            </a:r>
            <a:r>
              <a:rPr lang="cs-CZ" altLang="cs-CZ" sz="2800" dirty="0" err="1">
                <a:latin typeface="+mn-lt"/>
              </a:rPr>
              <a:t>individuals</a:t>
            </a:r>
            <a:r>
              <a:rPr lang="cs-CZ" altLang="cs-CZ" sz="2800" dirty="0">
                <a:latin typeface="+mn-lt"/>
              </a:rPr>
              <a:t> </a:t>
            </a:r>
            <a:r>
              <a:rPr lang="cs-CZ" altLang="cs-CZ" sz="2800" dirty="0" err="1">
                <a:latin typeface="+mn-lt"/>
              </a:rPr>
              <a:t>tend</a:t>
            </a:r>
            <a:r>
              <a:rPr lang="cs-CZ" altLang="cs-CZ" sz="2800" dirty="0">
                <a:latin typeface="+mn-lt"/>
              </a:rPr>
              <a:t> to </a:t>
            </a:r>
            <a:r>
              <a:rPr lang="cs-CZ" altLang="cs-CZ" sz="2800" dirty="0" err="1">
                <a:latin typeface="+mn-lt"/>
              </a:rPr>
              <a:t>have</a:t>
            </a:r>
            <a:r>
              <a:rPr lang="cs-CZ" altLang="cs-CZ" sz="2800" dirty="0">
                <a:latin typeface="+mn-lt"/>
              </a:rPr>
              <a:t> severe </a:t>
            </a:r>
            <a:r>
              <a:rPr lang="cs-CZ" altLang="cs-CZ" sz="2800" dirty="0" err="1">
                <a:latin typeface="+mn-lt"/>
              </a:rPr>
              <a:t>symptoms</a:t>
            </a:r>
            <a:r>
              <a:rPr lang="cs-CZ" altLang="cs-CZ" sz="2800" dirty="0">
                <a:latin typeface="+mn-lt"/>
              </a:rPr>
              <a:t> and </a:t>
            </a:r>
            <a:r>
              <a:rPr lang="cs-CZ" altLang="cs-CZ" sz="2800" dirty="0" err="1">
                <a:latin typeface="+mn-lt"/>
              </a:rPr>
              <a:t>earlier</a:t>
            </a:r>
            <a:r>
              <a:rPr lang="cs-CZ" altLang="cs-CZ" sz="2800" dirty="0">
                <a:latin typeface="+mn-lt"/>
              </a:rPr>
              <a:t> </a:t>
            </a:r>
            <a:r>
              <a:rPr lang="cs-CZ" altLang="cs-CZ" sz="2800" dirty="0" err="1">
                <a:latin typeface="+mn-lt"/>
              </a:rPr>
              <a:t>onset</a:t>
            </a:r>
            <a:r>
              <a:rPr lang="cs-CZ" altLang="cs-CZ" sz="2800" dirty="0">
                <a:latin typeface="+mn-lt"/>
              </a:rPr>
              <a:t> </a:t>
            </a:r>
            <a:r>
              <a:rPr lang="cs-CZ" altLang="cs-CZ" sz="2800" dirty="0" err="1">
                <a:latin typeface="+mn-lt"/>
              </a:rPr>
              <a:t>than</a:t>
            </a:r>
            <a:r>
              <a:rPr lang="cs-CZ" altLang="cs-CZ" sz="2800" dirty="0">
                <a:latin typeface="+mn-lt"/>
              </a:rPr>
              <a:t> </a:t>
            </a:r>
            <a:r>
              <a:rPr lang="cs-CZ" altLang="cs-CZ" sz="2800" dirty="0" err="1">
                <a:latin typeface="+mn-lt"/>
              </a:rPr>
              <a:t>their</a:t>
            </a:r>
            <a:r>
              <a:rPr lang="cs-CZ" altLang="cs-CZ" sz="2800" dirty="0">
                <a:latin typeface="+mn-lt"/>
              </a:rPr>
              <a:t> </a:t>
            </a:r>
            <a:r>
              <a:rPr lang="cs-CZ" altLang="cs-CZ" sz="2800" dirty="0" err="1">
                <a:latin typeface="+mn-lt"/>
              </a:rPr>
              <a:t>parents</a:t>
            </a:r>
            <a:r>
              <a:rPr lang="cs-CZ" altLang="cs-CZ" sz="2800" dirty="0">
                <a:latin typeface="+mn-lt"/>
              </a:rPr>
              <a:t>. </a:t>
            </a:r>
          </a:p>
        </p:txBody>
      </p:sp>
      <p:pic>
        <p:nvPicPr>
          <p:cNvPr id="8196" name="Picture 8" descr="Myotonic dystrophy pedigree with increasing severity and decreasing age of onset.">
            <a:extLst>
              <a:ext uri="{FF2B5EF4-FFF2-40B4-BE49-F238E27FC236}">
                <a16:creationId xmlns:a16="http://schemas.microsoft.com/office/drawing/2014/main" id="{D86D09FB-C003-41EC-9916-730138470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45194"/>
            <a:ext cx="3816350" cy="327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0" descr="myodyssm">
            <a:extLst>
              <a:ext uri="{FF2B5EF4-FFF2-40B4-BE49-F238E27FC236}">
                <a16:creationId xmlns:a16="http://schemas.microsoft.com/office/drawing/2014/main" id="{358987B9-0ACB-40EC-943C-A270C4021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982169"/>
            <a:ext cx="3816350" cy="25431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F9B8C2D-7126-406B-8DFB-B059776EE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286352"/>
            <a:ext cx="4608512" cy="5582571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463C1478-86EA-4A6E-948D-869C712A2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714729"/>
            <a:ext cx="3816424" cy="6071327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2924D20E-6A0E-47BD-B449-02359F903D6D}"/>
              </a:ext>
            </a:extLst>
          </p:cNvPr>
          <p:cNvSpPr/>
          <p:nvPr/>
        </p:nvSpPr>
        <p:spPr>
          <a:xfrm>
            <a:off x="13260" y="0"/>
            <a:ext cx="9095244" cy="240065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The repeat primed PCR (</a:t>
            </a:r>
            <a:r>
              <a:rPr lang="cs-CZ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RP-</a:t>
            </a: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PCR)</a:t>
            </a:r>
            <a:r>
              <a:rPr lang="cs-CZ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100" dirty="0"/>
              <a:t>uses three primers: one that is </a:t>
            </a:r>
            <a:r>
              <a:rPr lang="en-US" sz="2100" dirty="0" err="1"/>
              <a:t>fluoresceinated</a:t>
            </a:r>
            <a:r>
              <a:rPr lang="en-US" sz="2100" dirty="0"/>
              <a:t> and flanks the repeat region (P1-F), a second that is complementary to the repeat but carries a nonspecific tail sequence (P4), and a third that is </a:t>
            </a:r>
            <a:r>
              <a:rPr lang="cs-CZ" sz="2100" dirty="0" err="1"/>
              <a:t>complementary</a:t>
            </a:r>
            <a:r>
              <a:rPr lang="en-US" sz="2100" dirty="0"/>
              <a:t> to the nonspecific tail sequence (P3). </a:t>
            </a:r>
            <a:r>
              <a:rPr lang="cs-CZ" sz="2100" dirty="0"/>
              <a:t>R</a:t>
            </a:r>
            <a:r>
              <a:rPr lang="en-US" sz="2100" dirty="0"/>
              <a:t>P-PCR produces a characteristic profile of amplicons of increasing length, which differ by the length of a repeat unit (3 bp), but of diminishing yield. This profile enables the rapid identification of </a:t>
            </a:r>
            <a:r>
              <a:rPr lang="cs-CZ" sz="2100" dirty="0"/>
              <a:t>a </a:t>
            </a:r>
            <a:r>
              <a:rPr lang="en-US" sz="2100" dirty="0"/>
              <a:t>pathogenic </a:t>
            </a:r>
            <a:r>
              <a:rPr lang="cs-CZ" sz="2100" dirty="0"/>
              <a:t>r</a:t>
            </a:r>
            <a:r>
              <a:rPr lang="en-US" sz="2100" dirty="0" err="1"/>
              <a:t>epeat</a:t>
            </a:r>
            <a:r>
              <a:rPr lang="cs-CZ" sz="2100" dirty="0"/>
              <a:t>.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8DCF7358-66A9-4E73-A82B-0EA4938DEB4C}"/>
              </a:ext>
            </a:extLst>
          </p:cNvPr>
          <p:cNvSpPr/>
          <p:nvPr/>
        </p:nvSpPr>
        <p:spPr>
          <a:xfrm>
            <a:off x="2771800" y="2514382"/>
            <a:ext cx="13681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CAG)n repeat</a:t>
            </a:r>
            <a:endParaRPr lang="cs-CZ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BEF49EAE-940D-4F40-8D2E-FA70C6AB3180}"/>
              </a:ext>
            </a:extLst>
          </p:cNvPr>
          <p:cNvSpPr/>
          <p:nvPr/>
        </p:nvSpPr>
        <p:spPr>
          <a:xfrm>
            <a:off x="5076056" y="2276872"/>
            <a:ext cx="3960440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79543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7864036" cy="39320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717" y="4800418"/>
            <a:ext cx="2838310" cy="1988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eaLnBrk="1" fontAlgn="base" hangingPunct="1"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cs-CZ" b="1" dirty="0">
                <a:solidFill>
                  <a:srgbClr val="C00000"/>
                </a:solidFill>
                <a:latin typeface="+mn-lt"/>
              </a:rPr>
              <a:t>RP-PCR 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enables identification of </a:t>
            </a:r>
            <a:r>
              <a:rPr lang="cs-CZ" b="1" dirty="0">
                <a:solidFill>
                  <a:srgbClr val="C00000"/>
                </a:solidFill>
                <a:latin typeface="+mn-lt"/>
              </a:rPr>
              <a:t>a 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pathogenic </a:t>
            </a:r>
            <a:r>
              <a:rPr lang="cs-CZ" b="1" dirty="0">
                <a:solidFill>
                  <a:srgbClr val="C00000"/>
                </a:solidFill>
                <a:latin typeface="+mn-lt"/>
              </a:rPr>
              <a:t>r</a:t>
            </a:r>
            <a:r>
              <a:rPr lang="en-US" b="1" dirty="0" err="1">
                <a:solidFill>
                  <a:srgbClr val="C00000"/>
                </a:solidFill>
                <a:latin typeface="+mn-lt"/>
              </a:rPr>
              <a:t>epeat</a:t>
            </a:r>
            <a:r>
              <a:rPr lang="cs-CZ" b="1" dirty="0">
                <a:solidFill>
                  <a:srgbClr val="C00000"/>
                </a:solidFill>
                <a:latin typeface="+mn-lt"/>
              </a:rPr>
              <a:t> but not </a:t>
            </a:r>
            <a:r>
              <a:rPr lang="cs-CZ" b="1" dirty="0" err="1">
                <a:solidFill>
                  <a:srgbClr val="C00000"/>
                </a:solidFill>
                <a:latin typeface="+mn-lt"/>
              </a:rPr>
              <a:t>the</a:t>
            </a:r>
            <a:r>
              <a:rPr lang="cs-CZ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cs-CZ" b="1" dirty="0" err="1">
                <a:solidFill>
                  <a:srgbClr val="C00000"/>
                </a:solidFill>
                <a:latin typeface="+mn-lt"/>
              </a:rPr>
              <a:t>size</a:t>
            </a:r>
            <a:r>
              <a:rPr lang="cs-CZ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cs-CZ" b="1" dirty="0" err="1">
                <a:solidFill>
                  <a:srgbClr val="C00000"/>
                </a:solidFill>
                <a:latin typeface="+mn-lt"/>
              </a:rPr>
              <a:t>of</a:t>
            </a:r>
            <a:r>
              <a:rPr lang="cs-CZ" b="1" dirty="0">
                <a:solidFill>
                  <a:srgbClr val="C00000"/>
                </a:solidFill>
                <a:latin typeface="+mn-lt"/>
              </a:rPr>
              <a:t>  </a:t>
            </a:r>
            <a:r>
              <a:rPr lang="cs-CZ" b="1" dirty="0" err="1">
                <a:solidFill>
                  <a:srgbClr val="C00000"/>
                </a:solidFill>
                <a:latin typeface="+mn-lt"/>
              </a:rPr>
              <a:t>the</a:t>
            </a:r>
            <a:r>
              <a:rPr lang="cs-CZ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cs-CZ" b="1" dirty="0" err="1">
                <a:solidFill>
                  <a:srgbClr val="C00000"/>
                </a:solidFill>
                <a:latin typeface="+mn-lt"/>
              </a:rPr>
              <a:t>expansion</a:t>
            </a:r>
            <a:r>
              <a:rPr lang="cs-CZ" b="1" dirty="0">
                <a:solidFill>
                  <a:srgbClr val="C00000"/>
                </a:solidFill>
                <a:latin typeface="+mn-lt"/>
              </a:rPr>
              <a:t>.</a:t>
            </a:r>
          </a:p>
          <a:p>
            <a:pPr marL="342900" indent="-342900" eaLnBrk="1" fontAlgn="base" hangingPunct="1"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cs-CZ" b="1" dirty="0" err="1">
                <a:solidFill>
                  <a:srgbClr val="C00000"/>
                </a:solidFill>
                <a:latin typeface="+mn-lt"/>
              </a:rPr>
              <a:t>The</a:t>
            </a:r>
            <a:r>
              <a:rPr lang="cs-CZ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cs-CZ" b="1" dirty="0" err="1">
                <a:solidFill>
                  <a:srgbClr val="C00000"/>
                </a:solidFill>
                <a:latin typeface="+mn-lt"/>
              </a:rPr>
              <a:t>size</a:t>
            </a:r>
            <a:r>
              <a:rPr lang="cs-CZ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cs-CZ" b="1" dirty="0" err="1">
                <a:solidFill>
                  <a:srgbClr val="C00000"/>
                </a:solidFill>
                <a:latin typeface="+mn-lt"/>
              </a:rPr>
              <a:t>can</a:t>
            </a:r>
            <a:r>
              <a:rPr lang="cs-CZ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cs-CZ" b="1" dirty="0" err="1">
                <a:solidFill>
                  <a:srgbClr val="C00000"/>
                </a:solidFill>
                <a:latin typeface="+mn-lt"/>
              </a:rPr>
              <a:t>be</a:t>
            </a:r>
            <a:r>
              <a:rPr lang="cs-CZ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cs-CZ" b="1" dirty="0" err="1">
                <a:solidFill>
                  <a:srgbClr val="C00000"/>
                </a:solidFill>
                <a:latin typeface="+mn-lt"/>
              </a:rPr>
              <a:t>determined</a:t>
            </a:r>
            <a:r>
              <a:rPr lang="cs-CZ" b="1" dirty="0">
                <a:solidFill>
                  <a:srgbClr val="C00000"/>
                </a:solidFill>
                <a:latin typeface="+mn-lt"/>
              </a:rPr>
              <a:t> by </a:t>
            </a:r>
            <a:r>
              <a:rPr lang="cs-CZ" b="1" dirty="0" err="1">
                <a:solidFill>
                  <a:srgbClr val="C00000"/>
                </a:solidFill>
                <a:latin typeface="+mn-lt"/>
              </a:rPr>
              <a:t>Southern</a:t>
            </a:r>
            <a:r>
              <a:rPr lang="cs-CZ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cs-CZ" b="1" dirty="0" err="1">
                <a:solidFill>
                  <a:srgbClr val="C00000"/>
                </a:solidFill>
                <a:latin typeface="+mn-lt"/>
              </a:rPr>
              <a:t>blot</a:t>
            </a:r>
            <a:r>
              <a:rPr lang="cs-CZ" b="1" dirty="0">
                <a:solidFill>
                  <a:srgbClr val="C00000"/>
                </a:solidFill>
                <a:latin typeface="+mn-lt"/>
              </a:rPr>
              <a:t> a hybridizace.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946BCE2E-7AA1-407A-A7BA-11A83D70D719}"/>
              </a:ext>
            </a:extLst>
          </p:cNvPr>
          <p:cNvSpPr txBox="1"/>
          <p:nvPr/>
        </p:nvSpPr>
        <p:spPr>
          <a:xfrm>
            <a:off x="154053" y="4604856"/>
            <a:ext cx="597666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700" dirty="0"/>
              <a:t>DNA </a:t>
            </a:r>
            <a:r>
              <a:rPr lang="cs-CZ" sz="1700" dirty="0" err="1"/>
              <a:t>is</a:t>
            </a:r>
            <a:r>
              <a:rPr lang="cs-CZ" sz="17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700" dirty="0" err="1"/>
              <a:t>cleaved</a:t>
            </a:r>
            <a:r>
              <a:rPr lang="cs-CZ" sz="1700" dirty="0"/>
              <a:t> by a </a:t>
            </a:r>
            <a:r>
              <a:rPr lang="cs-CZ" sz="1700" dirty="0" err="1"/>
              <a:t>restriction</a:t>
            </a:r>
            <a:r>
              <a:rPr lang="cs-CZ" sz="1700" dirty="0"/>
              <a:t> </a:t>
            </a:r>
            <a:r>
              <a:rPr lang="cs-CZ" sz="1700" dirty="0" err="1"/>
              <a:t>endonuclease</a:t>
            </a:r>
            <a:r>
              <a:rPr lang="cs-CZ" sz="1700" dirty="0"/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700" dirty="0" err="1"/>
              <a:t>electrophoresed</a:t>
            </a:r>
            <a:r>
              <a:rPr lang="cs-CZ" sz="1700" dirty="0"/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700" dirty="0" err="1"/>
              <a:t>transfered</a:t>
            </a:r>
            <a:r>
              <a:rPr lang="cs-CZ" sz="1700" dirty="0"/>
              <a:t> to </a:t>
            </a:r>
            <a:r>
              <a:rPr lang="cs-CZ" sz="1700" dirty="0" err="1"/>
              <a:t>membrane</a:t>
            </a:r>
            <a:r>
              <a:rPr lang="cs-CZ" sz="1700" dirty="0"/>
              <a:t> (</a:t>
            </a:r>
            <a:r>
              <a:rPr lang="cs-CZ" altLang="cs-CZ" sz="1700" dirty="0" err="1"/>
              <a:t>bounding</a:t>
            </a:r>
            <a:r>
              <a:rPr lang="cs-CZ" altLang="cs-CZ" sz="1700" dirty="0"/>
              <a:t> </a:t>
            </a:r>
            <a:r>
              <a:rPr lang="cs-CZ" altLang="cs-CZ" sz="1700" dirty="0" err="1"/>
              <a:t>of</a:t>
            </a:r>
            <a:r>
              <a:rPr lang="cs-CZ" altLang="cs-CZ" sz="1700" dirty="0"/>
              <a:t> negative </a:t>
            </a:r>
            <a:r>
              <a:rPr lang="cs-CZ" altLang="cs-CZ" sz="1700" dirty="0" err="1"/>
              <a:t>charged</a:t>
            </a:r>
            <a:r>
              <a:rPr lang="cs-CZ" altLang="cs-CZ" sz="1700" dirty="0"/>
              <a:t> DNA to positive </a:t>
            </a:r>
            <a:r>
              <a:rPr lang="cs-CZ" altLang="cs-CZ" sz="1700" dirty="0" err="1"/>
              <a:t>charged</a:t>
            </a:r>
            <a:r>
              <a:rPr lang="cs-CZ" altLang="cs-CZ" sz="1700" dirty="0"/>
              <a:t> </a:t>
            </a:r>
            <a:r>
              <a:rPr lang="cs-CZ" altLang="cs-CZ" sz="1700" dirty="0" err="1"/>
              <a:t>membrane</a:t>
            </a:r>
            <a:r>
              <a:rPr lang="cs-CZ" altLang="cs-CZ" sz="1700" dirty="0"/>
              <a:t> </a:t>
            </a:r>
            <a:r>
              <a:rPr lang="cs-CZ" altLang="cs-CZ" sz="1700" dirty="0" err="1"/>
              <a:t>is</a:t>
            </a:r>
            <a:r>
              <a:rPr lang="cs-CZ" altLang="cs-CZ" sz="1700" dirty="0"/>
              <a:t> </a:t>
            </a:r>
            <a:r>
              <a:rPr lang="cs-CZ" sz="1700" dirty="0" err="1"/>
              <a:t>mostly</a:t>
            </a:r>
            <a:r>
              <a:rPr lang="cs-CZ" sz="1700" dirty="0"/>
              <a:t> </a:t>
            </a:r>
            <a:r>
              <a:rPr lang="cs-CZ" sz="1700" dirty="0" err="1"/>
              <a:t>used</a:t>
            </a:r>
            <a:r>
              <a:rPr lang="cs-CZ" altLang="cs-CZ" sz="1700" dirty="0"/>
              <a:t>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700" dirty="0" err="1"/>
              <a:t>hybridised</a:t>
            </a:r>
            <a:r>
              <a:rPr lang="cs-CZ" sz="1700" dirty="0"/>
              <a:t> to a </a:t>
            </a:r>
            <a:r>
              <a:rPr lang="cs-CZ" sz="1700" dirty="0" err="1"/>
              <a:t>radioactive</a:t>
            </a:r>
            <a:r>
              <a:rPr lang="cs-CZ" sz="1700" dirty="0"/>
              <a:t> </a:t>
            </a:r>
            <a:r>
              <a:rPr lang="cs-CZ" sz="1700" dirty="0" err="1"/>
              <a:t>labeled</a:t>
            </a:r>
            <a:r>
              <a:rPr lang="cs-CZ" sz="1700" dirty="0"/>
              <a:t> </a:t>
            </a:r>
            <a:r>
              <a:rPr lang="cs-CZ" sz="1700" dirty="0" err="1"/>
              <a:t>probe</a:t>
            </a:r>
            <a:r>
              <a:rPr lang="cs-CZ" sz="1700" dirty="0"/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700" dirty="0" err="1"/>
              <a:t>after</a:t>
            </a:r>
            <a:r>
              <a:rPr lang="cs-CZ" sz="1700" dirty="0"/>
              <a:t> </a:t>
            </a:r>
            <a:r>
              <a:rPr lang="cs-CZ" sz="1700" dirty="0" err="1"/>
              <a:t>removing</a:t>
            </a:r>
            <a:r>
              <a:rPr lang="cs-CZ" sz="1700" dirty="0"/>
              <a:t> </a:t>
            </a:r>
            <a:r>
              <a:rPr lang="cs-CZ" sz="1700" dirty="0" err="1"/>
              <a:t>of</a:t>
            </a:r>
            <a:r>
              <a:rPr lang="cs-CZ" sz="1700" dirty="0"/>
              <a:t> a </a:t>
            </a:r>
            <a:r>
              <a:rPr lang="cs-CZ" sz="1700" dirty="0" err="1"/>
              <a:t>unbound</a:t>
            </a:r>
            <a:r>
              <a:rPr lang="cs-CZ" sz="1700" dirty="0"/>
              <a:t> </a:t>
            </a:r>
            <a:r>
              <a:rPr lang="cs-CZ" sz="1700" dirty="0" err="1"/>
              <a:t>probe</a:t>
            </a:r>
            <a:r>
              <a:rPr lang="cs-CZ" sz="1700" dirty="0"/>
              <a:t> </a:t>
            </a:r>
            <a:r>
              <a:rPr lang="cs-CZ" sz="1700" dirty="0" err="1"/>
              <a:t>autoradiography</a:t>
            </a:r>
            <a:r>
              <a:rPr lang="cs-CZ" sz="1700" dirty="0"/>
              <a:t> </a:t>
            </a:r>
            <a:r>
              <a:rPr lang="cs-CZ" sz="1700" dirty="0" err="1"/>
              <a:t>is</a:t>
            </a:r>
            <a:r>
              <a:rPr lang="cs-CZ" sz="1700" dirty="0"/>
              <a:t> </a:t>
            </a:r>
            <a:r>
              <a:rPr lang="cs-CZ" sz="1700" dirty="0" err="1"/>
              <a:t>performed</a:t>
            </a: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32391132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223" y="4149080"/>
            <a:ext cx="3234273" cy="2428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975186"/>
            <a:ext cx="2016224" cy="2853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6" y="4259792"/>
            <a:ext cx="3432904" cy="2121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455419F3-590C-4DA9-BBDC-34FE3B98D5A2}"/>
              </a:ext>
            </a:extLst>
          </p:cNvPr>
          <p:cNvSpPr/>
          <p:nvPr/>
        </p:nvSpPr>
        <p:spPr>
          <a:xfrm>
            <a:off x="323528" y="155254"/>
            <a:ext cx="842493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cs-CZ" sz="20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Molecular</a:t>
            </a:r>
            <a:r>
              <a:rPr lang="cs-CZ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20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genetic</a:t>
            </a:r>
            <a:r>
              <a:rPr lang="cs-CZ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20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diagnostics</a:t>
            </a:r>
            <a:endParaRPr lang="en-US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000" dirty="0"/>
              <a:t>t</a:t>
            </a:r>
            <a:r>
              <a:rPr lang="en-US" sz="2000" dirty="0"/>
              <a:t>he results must be interpreted with knowledge of the molecular </a:t>
            </a:r>
            <a:r>
              <a:rPr lang="cs-CZ" sz="2000" dirty="0" err="1"/>
              <a:t>nature</a:t>
            </a:r>
            <a:r>
              <a:rPr lang="cs-CZ" sz="2000" dirty="0"/>
              <a:t> </a:t>
            </a:r>
            <a:r>
              <a:rPr lang="en-US" sz="2000" dirty="0"/>
              <a:t>of the disease and knowledge of the structure and function of encoded protein</a:t>
            </a:r>
            <a:r>
              <a:rPr lang="cs-CZ" sz="2000" dirty="0"/>
              <a:t>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000" dirty="0"/>
              <a:t>t</a:t>
            </a:r>
            <a:r>
              <a:rPr lang="en-US" sz="2000" dirty="0"/>
              <a:t>he results must be interpreted in relation to the patient 's phenotype and results of other patient examinations (biochemistry, pathology, NMR, EMG, etc.)</a:t>
            </a:r>
            <a:r>
              <a:rPr lang="cs-CZ" sz="2000" dirty="0"/>
              <a:t>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000" dirty="0" err="1"/>
              <a:t>it</a:t>
            </a:r>
            <a:r>
              <a:rPr lang="cs-CZ" sz="2000" dirty="0"/>
              <a:t> </a:t>
            </a:r>
            <a:r>
              <a:rPr lang="cs-CZ" sz="2000" dirty="0" err="1"/>
              <a:t>is</a:t>
            </a:r>
            <a:r>
              <a:rPr lang="cs-CZ" sz="2000" dirty="0"/>
              <a:t> </a:t>
            </a:r>
            <a:r>
              <a:rPr lang="cs-CZ" sz="2000" dirty="0" err="1"/>
              <a:t>necessary</a:t>
            </a:r>
            <a:r>
              <a:rPr lang="cs-CZ" sz="2000" dirty="0"/>
              <a:t> </a:t>
            </a:r>
            <a:r>
              <a:rPr lang="en-US" sz="2000" dirty="0"/>
              <a:t>to return to the results of already examined patients with an unconfirmed genetic diagnosis and test them with new techniques</a:t>
            </a:r>
            <a:r>
              <a:rPr lang="cs-CZ" sz="2000" dirty="0"/>
              <a:t> and </a:t>
            </a:r>
            <a:r>
              <a:rPr lang="en-US" sz="2000" dirty="0"/>
              <a:t>perform new interpretations of the identified sequence variants</a:t>
            </a:r>
            <a:r>
              <a:rPr lang="cs-CZ" sz="2000" dirty="0"/>
              <a:t>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000" dirty="0" err="1"/>
              <a:t>it</a:t>
            </a:r>
            <a:r>
              <a:rPr lang="cs-CZ" sz="2000" dirty="0"/>
              <a:t> </a:t>
            </a:r>
            <a:r>
              <a:rPr lang="cs-CZ" sz="2000" dirty="0" err="1"/>
              <a:t>is</a:t>
            </a:r>
            <a:r>
              <a:rPr lang="cs-CZ" sz="2000" dirty="0"/>
              <a:t> </a:t>
            </a:r>
            <a:r>
              <a:rPr lang="cs-CZ" sz="2000" dirty="0" err="1"/>
              <a:t>necessary</a:t>
            </a:r>
            <a:r>
              <a:rPr lang="cs-CZ" sz="2000" dirty="0"/>
              <a:t> to p</a:t>
            </a:r>
            <a:r>
              <a:rPr lang="en-US" sz="2000" dirty="0" err="1"/>
              <a:t>articipate</a:t>
            </a:r>
            <a:r>
              <a:rPr lang="en-US" sz="2000" dirty="0"/>
              <a:t> in international quality control of DNA diagnostics </a:t>
            </a:r>
            <a:r>
              <a:rPr lang="cs-CZ" sz="2000" dirty="0" err="1"/>
              <a:t>for</a:t>
            </a:r>
            <a:r>
              <a:rPr lang="cs-CZ" sz="2000" dirty="0"/>
              <a:t> </a:t>
            </a:r>
            <a:r>
              <a:rPr lang="en-US" sz="2000" dirty="0"/>
              <a:t>individual diseases</a:t>
            </a:r>
            <a:r>
              <a:rPr lang="cs-CZ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9186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9513" y="1124744"/>
            <a:ext cx="4248472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sz="24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Phenylketonuria</a:t>
            </a:r>
            <a:r>
              <a:rPr lang="cs-CZ" sz="2400" dirty="0"/>
              <a:t> –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disease</a:t>
            </a:r>
            <a:r>
              <a:rPr lang="cs-CZ" sz="2400" dirty="0"/>
              <a:t> in </a:t>
            </a:r>
            <a:r>
              <a:rPr lang="cs-CZ" sz="2400" dirty="0" err="1"/>
              <a:t>which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gene </a:t>
            </a:r>
            <a:r>
              <a:rPr lang="cs-CZ" sz="2400" dirty="0" err="1"/>
              <a:t>for</a:t>
            </a:r>
            <a:r>
              <a:rPr lang="cs-CZ" sz="2400" dirty="0"/>
              <a:t> </a:t>
            </a:r>
            <a:r>
              <a:rPr lang="cs-CZ" sz="2400" dirty="0" err="1"/>
              <a:t>molecular</a:t>
            </a:r>
            <a:r>
              <a:rPr lang="cs-CZ" sz="2400" dirty="0"/>
              <a:t> </a:t>
            </a:r>
            <a:r>
              <a:rPr lang="cs-CZ" sz="2400" dirty="0" err="1"/>
              <a:t>genetic</a:t>
            </a:r>
            <a:r>
              <a:rPr lang="cs-CZ" sz="2400" dirty="0"/>
              <a:t> </a:t>
            </a:r>
            <a:r>
              <a:rPr lang="cs-CZ" sz="2400" dirty="0" err="1"/>
              <a:t>diagnostics</a:t>
            </a:r>
            <a:r>
              <a:rPr lang="cs-CZ" sz="2400" dirty="0"/>
              <a:t> </a:t>
            </a:r>
            <a:r>
              <a:rPr lang="cs-CZ" sz="2400" dirty="0" err="1"/>
              <a:t>is</a:t>
            </a:r>
            <a:r>
              <a:rPr lang="cs-CZ" sz="2400" dirty="0"/>
              <a:t> </a:t>
            </a:r>
            <a:r>
              <a:rPr lang="cs-CZ" sz="2400" dirty="0" err="1"/>
              <a:t>determined</a:t>
            </a:r>
            <a:r>
              <a:rPr lang="cs-CZ" sz="2400" dirty="0"/>
              <a:t> on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basis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biochemical</a:t>
            </a:r>
            <a:r>
              <a:rPr lang="cs-CZ" sz="2400" dirty="0"/>
              <a:t> </a:t>
            </a:r>
            <a:r>
              <a:rPr lang="cs-CZ" sz="2400" dirty="0" err="1"/>
              <a:t>findings</a:t>
            </a:r>
            <a:endParaRPr lang="cs-CZ" sz="2400" dirty="0"/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sz="24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Muscular</a:t>
            </a:r>
            <a:r>
              <a:rPr lang="cs-CZ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24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dystrophy</a:t>
            </a:r>
            <a:r>
              <a:rPr lang="cs-CZ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2400" dirty="0"/>
              <a:t>–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disease</a:t>
            </a:r>
            <a:r>
              <a:rPr lang="cs-CZ" sz="2400" dirty="0"/>
              <a:t> </a:t>
            </a:r>
            <a:r>
              <a:rPr lang="cs-CZ" sz="2400" dirty="0" err="1"/>
              <a:t>encompasing</a:t>
            </a:r>
            <a:r>
              <a:rPr lang="cs-CZ" sz="2400" dirty="0"/>
              <a:t> </a:t>
            </a:r>
            <a:r>
              <a:rPr lang="cs-CZ" sz="2400" dirty="0" err="1"/>
              <a:t>different</a:t>
            </a:r>
            <a:r>
              <a:rPr lang="cs-CZ" sz="2400" dirty="0"/>
              <a:t> </a:t>
            </a:r>
            <a:r>
              <a:rPr lang="cs-CZ" sz="2400" dirty="0" err="1"/>
              <a:t>types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muscular</a:t>
            </a:r>
            <a:r>
              <a:rPr lang="cs-CZ" sz="2400" dirty="0"/>
              <a:t> </a:t>
            </a:r>
            <a:r>
              <a:rPr lang="cs-CZ" sz="2400" dirty="0" err="1"/>
              <a:t>disorders</a:t>
            </a:r>
            <a:r>
              <a:rPr lang="cs-CZ" sz="2400" dirty="0"/>
              <a:t>; </a:t>
            </a:r>
            <a:r>
              <a:rPr lang="en-US" sz="2400" dirty="0"/>
              <a:t>biochemical</a:t>
            </a:r>
            <a:r>
              <a:rPr lang="cs-CZ" sz="2400" dirty="0"/>
              <a:t> and </a:t>
            </a:r>
            <a:r>
              <a:rPr lang="cs-CZ" sz="2400" dirty="0" err="1"/>
              <a:t>other</a:t>
            </a:r>
            <a:r>
              <a:rPr lang="cs-CZ" sz="2400" dirty="0"/>
              <a:t> </a:t>
            </a:r>
            <a:r>
              <a:rPr lang="cs-CZ" sz="2400" dirty="0" err="1"/>
              <a:t>findings</a:t>
            </a:r>
            <a:r>
              <a:rPr lang="cs-CZ" sz="2400" dirty="0"/>
              <a:t> are </a:t>
            </a:r>
            <a:r>
              <a:rPr lang="cs-CZ" sz="2400" dirty="0" err="1"/>
              <a:t>mostly</a:t>
            </a:r>
            <a:r>
              <a:rPr lang="cs-CZ" sz="2400" dirty="0"/>
              <a:t> </a:t>
            </a:r>
            <a:r>
              <a:rPr lang="en-US" sz="2400" dirty="0"/>
              <a:t>not specific </a:t>
            </a:r>
            <a:r>
              <a:rPr lang="cs-CZ" sz="2400" dirty="0" err="1"/>
              <a:t>enough</a:t>
            </a:r>
            <a:r>
              <a:rPr lang="cs-CZ" sz="2400" dirty="0"/>
              <a:t> </a:t>
            </a:r>
            <a:r>
              <a:rPr lang="en-US" sz="2400" dirty="0"/>
              <a:t>for </a:t>
            </a:r>
            <a:r>
              <a:rPr lang="cs-CZ" sz="2400" dirty="0" err="1"/>
              <a:t>detemination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a </a:t>
            </a:r>
            <a:r>
              <a:rPr lang="cs-CZ" sz="2400" dirty="0" err="1"/>
              <a:t>specific</a:t>
            </a:r>
            <a:r>
              <a:rPr lang="cs-CZ" sz="2400" dirty="0"/>
              <a:t> </a:t>
            </a:r>
            <a:r>
              <a:rPr lang="cs-CZ" sz="2400" dirty="0" err="1"/>
              <a:t>types</a:t>
            </a:r>
            <a:r>
              <a:rPr lang="cs-CZ" sz="2400" dirty="0"/>
              <a:t> and so a gene </a:t>
            </a:r>
            <a:r>
              <a:rPr lang="cs-CZ" sz="2400" dirty="0" err="1"/>
              <a:t>for</a:t>
            </a:r>
            <a:r>
              <a:rPr lang="cs-CZ" sz="2400" dirty="0"/>
              <a:t> </a:t>
            </a:r>
            <a:r>
              <a:rPr lang="cs-CZ" sz="2400" dirty="0" err="1"/>
              <a:t>molecular</a:t>
            </a:r>
            <a:r>
              <a:rPr lang="cs-CZ" sz="2400" dirty="0"/>
              <a:t> </a:t>
            </a:r>
            <a:r>
              <a:rPr lang="cs-CZ" sz="2400" dirty="0" err="1"/>
              <a:t>genetic</a:t>
            </a:r>
            <a:r>
              <a:rPr lang="cs-CZ" sz="2400" dirty="0"/>
              <a:t> </a:t>
            </a:r>
            <a:r>
              <a:rPr lang="cs-CZ" sz="2400" dirty="0" err="1"/>
              <a:t>diagnostics</a:t>
            </a:r>
            <a:endParaRPr lang="cs-CZ" sz="24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120" y="912167"/>
            <a:ext cx="2574064" cy="249398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363" y="4180747"/>
            <a:ext cx="4120133" cy="1696525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299ED3FD-BE78-4CE3-9B77-53587691C7D8}"/>
              </a:ext>
            </a:extLst>
          </p:cNvPr>
          <p:cNvSpPr/>
          <p:nvPr/>
        </p:nvSpPr>
        <p:spPr>
          <a:xfrm>
            <a:off x="323528" y="260648"/>
            <a:ext cx="83529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T</a:t>
            </a:r>
            <a:r>
              <a:rPr lang="en-US" sz="2000" dirty="0"/>
              <a:t>wo </a:t>
            </a:r>
            <a:r>
              <a:rPr lang="cs-CZ" sz="2000" dirty="0" err="1"/>
              <a:t>monogenic</a:t>
            </a:r>
            <a:r>
              <a:rPr lang="cs-CZ" sz="2000" dirty="0"/>
              <a:t> </a:t>
            </a:r>
            <a:r>
              <a:rPr lang="en-US" sz="2000" dirty="0"/>
              <a:t>diseases for </a:t>
            </a:r>
            <a:r>
              <a:rPr lang="cs-CZ" sz="2000" dirty="0" err="1"/>
              <a:t>presentation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en-US" sz="2000" dirty="0"/>
              <a:t>di</a:t>
            </a:r>
            <a:r>
              <a:rPr lang="cs-CZ" sz="2000" dirty="0" err="1"/>
              <a:t>fferent</a:t>
            </a:r>
            <a:r>
              <a:rPr lang="cs-CZ" sz="2000" dirty="0"/>
              <a:t> </a:t>
            </a:r>
            <a:r>
              <a:rPr lang="en-US" sz="2000" dirty="0"/>
              <a:t> approaches in molecular genetic diagnostics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021416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1" y="120402"/>
            <a:ext cx="9144000" cy="66018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cs-CZ" sz="28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Phenylketonuria</a:t>
            </a:r>
            <a:r>
              <a:rPr lang="cs-CZ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(PKU)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cs-CZ" sz="2400" dirty="0" err="1"/>
              <a:t>Diagnosed</a:t>
            </a:r>
            <a:r>
              <a:rPr lang="cs-CZ" sz="2400" dirty="0"/>
              <a:t> by </a:t>
            </a:r>
            <a:r>
              <a:rPr lang="cs-CZ" sz="2400" dirty="0" err="1"/>
              <a:t>newborn</a:t>
            </a:r>
            <a:r>
              <a:rPr lang="cs-CZ" sz="2400" dirty="0"/>
              <a:t> </a:t>
            </a:r>
            <a:r>
              <a:rPr lang="cs-CZ" sz="2400" dirty="0" err="1"/>
              <a:t>screening</a:t>
            </a:r>
            <a:r>
              <a:rPr lang="cs-CZ" sz="2400" dirty="0"/>
              <a:t>, on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basis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increased</a:t>
            </a:r>
            <a:r>
              <a:rPr lang="cs-CZ" sz="2400" dirty="0"/>
              <a:t> phenylalanine and </a:t>
            </a:r>
            <a:r>
              <a:rPr lang="cs-CZ" sz="2400" dirty="0" err="1"/>
              <a:t>the</a:t>
            </a:r>
            <a:r>
              <a:rPr lang="cs-CZ" sz="2400" dirty="0"/>
              <a:t> ratio phenylalanine/tyrosine</a:t>
            </a:r>
            <a:r>
              <a:rPr lang="cs-CZ" sz="2400" b="1" dirty="0"/>
              <a:t> </a:t>
            </a:r>
          </a:p>
          <a:p>
            <a:pPr>
              <a:spcBef>
                <a:spcPts val="600"/>
              </a:spcBef>
            </a:pPr>
            <a:endParaRPr lang="cs-CZ" sz="2400" b="1" dirty="0"/>
          </a:p>
          <a:p>
            <a:pPr>
              <a:spcBef>
                <a:spcPts val="600"/>
              </a:spcBef>
            </a:pPr>
            <a:endParaRPr lang="cs-CZ" sz="2400" b="1" dirty="0"/>
          </a:p>
          <a:p>
            <a:pPr>
              <a:spcBef>
                <a:spcPts val="600"/>
              </a:spcBef>
            </a:pPr>
            <a:endParaRPr lang="cs-CZ" sz="2400" b="1" dirty="0"/>
          </a:p>
          <a:p>
            <a:pPr>
              <a:spcBef>
                <a:spcPts val="600"/>
              </a:spcBef>
            </a:pPr>
            <a:endParaRPr lang="cs-CZ" sz="2400" b="1" dirty="0"/>
          </a:p>
          <a:p>
            <a:pPr>
              <a:spcBef>
                <a:spcPts val="600"/>
              </a:spcBef>
            </a:pPr>
            <a:endParaRPr lang="cs-CZ" sz="2400" b="1" dirty="0"/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cs-CZ" sz="2400" dirty="0" err="1"/>
              <a:t>Increased</a:t>
            </a:r>
            <a:r>
              <a:rPr lang="cs-CZ" sz="2400" dirty="0"/>
              <a:t> </a:t>
            </a:r>
            <a:r>
              <a:rPr lang="cs-CZ" sz="2400" dirty="0" err="1"/>
              <a:t>Phe</a:t>
            </a:r>
            <a:r>
              <a:rPr lang="cs-CZ" sz="2400" dirty="0"/>
              <a:t> and </a:t>
            </a:r>
            <a:r>
              <a:rPr lang="cs-CZ" sz="2400" dirty="0" err="1"/>
              <a:t>Phe</a:t>
            </a:r>
            <a:r>
              <a:rPr lang="cs-CZ" sz="2400" dirty="0"/>
              <a:t>/</a:t>
            </a:r>
            <a:r>
              <a:rPr lang="cs-CZ" sz="2400" dirty="0" err="1"/>
              <a:t>Tyr</a:t>
            </a:r>
            <a:r>
              <a:rPr lang="cs-CZ" sz="2400" dirty="0"/>
              <a:t> </a:t>
            </a:r>
            <a:r>
              <a:rPr lang="en-US" sz="2400" dirty="0"/>
              <a:t>is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en-US" sz="2400" dirty="0" err="1"/>
              <a:t>indica</a:t>
            </a:r>
            <a:r>
              <a:rPr lang="cs-CZ" sz="2400" dirty="0"/>
              <a:t>tor</a:t>
            </a:r>
            <a:r>
              <a:rPr lang="en-US" sz="2400" dirty="0"/>
              <a:t> for </a:t>
            </a:r>
            <a:r>
              <a:rPr lang="cs-CZ" sz="2400" dirty="0"/>
              <a:t>DNA </a:t>
            </a:r>
            <a:r>
              <a:rPr lang="en-US" sz="2400" dirty="0"/>
              <a:t>analysis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the</a:t>
            </a:r>
            <a:r>
              <a:rPr lang="cs-CZ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24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PAH </a:t>
            </a:r>
            <a:r>
              <a:rPr lang="cs-CZ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gene</a:t>
            </a:r>
            <a:r>
              <a:rPr lang="cs-CZ" sz="2400" dirty="0"/>
              <a:t> </a:t>
            </a:r>
            <a:r>
              <a:rPr lang="cs-CZ" sz="2400" dirty="0" err="1"/>
              <a:t>encoding</a:t>
            </a:r>
            <a:r>
              <a:rPr lang="cs-CZ" sz="2400" dirty="0"/>
              <a:t> </a:t>
            </a:r>
            <a:r>
              <a:rPr lang="cs-CZ" sz="24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the</a:t>
            </a:r>
            <a:r>
              <a:rPr lang="cs-CZ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24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phenylalaninhydroxylase</a:t>
            </a:r>
            <a:r>
              <a:rPr lang="cs-CZ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endParaRPr lang="cs-CZ" sz="2400" dirty="0"/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endParaRPr lang="cs-CZ" sz="2400" dirty="0"/>
          </a:p>
          <a:p>
            <a:pPr>
              <a:spcBef>
                <a:spcPts val="600"/>
              </a:spcBef>
            </a:pPr>
            <a:endParaRPr lang="cs-CZ" sz="2400" dirty="0"/>
          </a:p>
          <a:p>
            <a:pPr>
              <a:spcBef>
                <a:spcPts val="600"/>
              </a:spcBef>
            </a:pPr>
            <a:endParaRPr lang="cs-CZ" sz="2400" dirty="0"/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cs-CZ" sz="2300" dirty="0"/>
              <a:t>In 98% </a:t>
            </a:r>
            <a:r>
              <a:rPr lang="cs-CZ" sz="2300" dirty="0" err="1"/>
              <a:t>of</a:t>
            </a:r>
            <a:r>
              <a:rPr lang="cs-CZ" sz="2300" dirty="0"/>
              <a:t> </a:t>
            </a:r>
            <a:r>
              <a:rPr lang="cs-CZ" sz="2300" dirty="0" err="1"/>
              <a:t>cases</a:t>
            </a:r>
            <a:r>
              <a:rPr lang="cs-CZ" sz="2300" dirty="0"/>
              <a:t>, </a:t>
            </a:r>
            <a:r>
              <a:rPr lang="cs-CZ" sz="2300" dirty="0" err="1"/>
              <a:t>two</a:t>
            </a:r>
            <a:r>
              <a:rPr lang="cs-CZ" sz="2300" dirty="0"/>
              <a:t> </a:t>
            </a:r>
            <a:r>
              <a:rPr lang="cs-CZ" sz="2300" dirty="0" err="1"/>
              <a:t>pathogenic</a:t>
            </a:r>
            <a:r>
              <a:rPr lang="cs-CZ" sz="2300" dirty="0"/>
              <a:t> </a:t>
            </a:r>
            <a:r>
              <a:rPr lang="cs-CZ" sz="2300" dirty="0" err="1"/>
              <a:t>variants</a:t>
            </a:r>
            <a:r>
              <a:rPr lang="cs-CZ" sz="2300" dirty="0"/>
              <a:t> in </a:t>
            </a:r>
            <a:r>
              <a:rPr lang="cs-CZ" sz="2300" dirty="0" err="1"/>
              <a:t>the</a:t>
            </a:r>
            <a:r>
              <a:rPr lang="cs-CZ" sz="2300" dirty="0"/>
              <a:t> </a:t>
            </a:r>
            <a:r>
              <a:rPr lang="cs-CZ" sz="2300" i="1" dirty="0"/>
              <a:t>PAH</a:t>
            </a:r>
            <a:r>
              <a:rPr lang="cs-CZ" sz="2300" dirty="0"/>
              <a:t> gene are </a:t>
            </a:r>
            <a:r>
              <a:rPr lang="cs-CZ" sz="2300" dirty="0" err="1"/>
              <a:t>identified</a:t>
            </a:r>
            <a:r>
              <a:rPr lang="cs-CZ" sz="2300" dirty="0"/>
              <a:t>. </a:t>
            </a:r>
            <a:endParaRPr lang="cs-CZ" sz="2300" i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543198"/>
            <a:ext cx="5316032" cy="1622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17BF1C9B-EE19-4A78-A8A4-CE5CD6C90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1499285"/>
            <a:ext cx="4098737" cy="192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913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107504" y="116632"/>
            <a:ext cx="8928992" cy="297004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cs-CZ" sz="2800" b="1" dirty="0" err="1">
                <a:solidFill>
                  <a:srgbClr val="C00000"/>
                </a:solidFill>
              </a:rPr>
              <a:t>Muscular</a:t>
            </a:r>
            <a:r>
              <a:rPr lang="cs-CZ" sz="2800" b="1" dirty="0">
                <a:solidFill>
                  <a:srgbClr val="C00000"/>
                </a:solidFill>
              </a:rPr>
              <a:t> </a:t>
            </a:r>
            <a:r>
              <a:rPr lang="cs-CZ" sz="2800" b="1" dirty="0" err="1">
                <a:solidFill>
                  <a:srgbClr val="C00000"/>
                </a:solidFill>
              </a:rPr>
              <a:t>dystrophies</a:t>
            </a:r>
            <a:r>
              <a:rPr lang="cs-CZ" sz="2800" b="1" dirty="0">
                <a:solidFill>
                  <a:srgbClr val="C00000"/>
                </a:solidFill>
              </a:rPr>
              <a:t> and </a:t>
            </a:r>
            <a:r>
              <a:rPr lang="cs-CZ" sz="2800" b="1" dirty="0" err="1">
                <a:solidFill>
                  <a:srgbClr val="C00000"/>
                </a:solidFill>
              </a:rPr>
              <a:t>myopathies</a:t>
            </a:r>
            <a:endParaRPr lang="cs-CZ" sz="2800" b="1" dirty="0">
              <a:solidFill>
                <a:srgbClr val="C00000"/>
              </a:solidFill>
            </a:endParaRP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To date, 162 genes associated with clinical manifestation of </a:t>
            </a:r>
            <a:r>
              <a:rPr lang="cs-CZ" sz="2400" dirty="0"/>
              <a:t> </a:t>
            </a:r>
            <a:r>
              <a:rPr lang="en-US" sz="2400" dirty="0"/>
              <a:t>muscular dystrophy/myopathy have been described</a:t>
            </a:r>
            <a:r>
              <a:rPr lang="cs-CZ" sz="2400" dirty="0"/>
              <a:t>.</a:t>
            </a:r>
            <a:endParaRPr lang="en-US" sz="2400" dirty="0"/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Clinical, biochemical, pathological,…. </a:t>
            </a:r>
            <a:r>
              <a:rPr lang="cs-CZ" sz="2400" dirty="0" err="1"/>
              <a:t>findings</a:t>
            </a:r>
            <a:r>
              <a:rPr lang="en-US" sz="2400" dirty="0"/>
              <a:t> are </a:t>
            </a:r>
            <a:r>
              <a:rPr lang="cs-CZ" sz="2400" dirty="0" err="1"/>
              <a:t>mostly</a:t>
            </a:r>
            <a:r>
              <a:rPr lang="en-US" sz="2400" dirty="0"/>
              <a:t> not specific </a:t>
            </a:r>
            <a:r>
              <a:rPr lang="cs-CZ" sz="2400" dirty="0" err="1"/>
              <a:t>enough</a:t>
            </a:r>
            <a:r>
              <a:rPr lang="cs-CZ" sz="2400" dirty="0"/>
              <a:t> </a:t>
            </a:r>
            <a:r>
              <a:rPr lang="en-US" sz="2400" dirty="0"/>
              <a:t>for selection </a:t>
            </a:r>
            <a:r>
              <a:rPr lang="cs-CZ" sz="2400" dirty="0" err="1"/>
              <a:t>of</a:t>
            </a:r>
            <a:r>
              <a:rPr lang="cs-CZ" sz="2400" dirty="0"/>
              <a:t> a </a:t>
            </a:r>
            <a:r>
              <a:rPr lang="en-US" sz="2400" dirty="0"/>
              <a:t>gene</a:t>
            </a:r>
            <a:r>
              <a:rPr lang="cs-CZ" sz="2400" dirty="0"/>
              <a:t> </a:t>
            </a:r>
            <a:r>
              <a:rPr lang="cs-CZ" sz="2400" dirty="0" err="1"/>
              <a:t>for</a:t>
            </a:r>
            <a:r>
              <a:rPr lang="cs-CZ" sz="2400" dirty="0"/>
              <a:t> </a:t>
            </a:r>
            <a:r>
              <a:rPr lang="cs-CZ" sz="2400" dirty="0" err="1"/>
              <a:t>molecular</a:t>
            </a:r>
            <a:r>
              <a:rPr lang="cs-CZ" sz="2400" dirty="0"/>
              <a:t> </a:t>
            </a:r>
            <a:r>
              <a:rPr lang="cs-CZ" sz="2400" dirty="0" err="1"/>
              <a:t>genetic</a:t>
            </a:r>
            <a:r>
              <a:rPr lang="cs-CZ" sz="2400" dirty="0"/>
              <a:t> </a:t>
            </a:r>
            <a:r>
              <a:rPr lang="en-US" sz="2400" dirty="0"/>
              <a:t>analysis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</a:rPr>
              <a:t>Which gene to </a:t>
            </a:r>
            <a:r>
              <a:rPr lang="en-US" sz="2400" b="1" dirty="0" err="1">
                <a:solidFill>
                  <a:srgbClr val="C00000"/>
                </a:solidFill>
              </a:rPr>
              <a:t>analy</a:t>
            </a:r>
            <a:r>
              <a:rPr lang="cs-CZ" sz="2400" b="1" dirty="0">
                <a:solidFill>
                  <a:srgbClr val="C00000"/>
                </a:solidFill>
              </a:rPr>
              <a:t>s</a:t>
            </a:r>
            <a:r>
              <a:rPr lang="en-US" sz="2400" b="1" dirty="0">
                <a:solidFill>
                  <a:srgbClr val="C00000"/>
                </a:solidFill>
              </a:rPr>
              <a:t>e?</a:t>
            </a:r>
            <a:endParaRPr lang="cs-CZ" sz="2400" b="1" dirty="0">
              <a:solidFill>
                <a:srgbClr val="C00000"/>
              </a:solidFill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1426B3DA-EF18-4896-A7A2-A6B77E9EF49C}"/>
              </a:ext>
            </a:extLst>
          </p:cNvPr>
          <p:cNvSpPr/>
          <p:nvPr/>
        </p:nvSpPr>
        <p:spPr>
          <a:xfrm>
            <a:off x="107504" y="3212976"/>
            <a:ext cx="526738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i="1" dirty="0"/>
              <a:t>H</a:t>
            </a:r>
            <a:r>
              <a:rPr lang="en-US" sz="2000" i="1" dirty="0"/>
              <a:t>ow was the </a:t>
            </a:r>
            <a:r>
              <a:rPr lang="cs-CZ" sz="2000" i="1" dirty="0" err="1"/>
              <a:t>question</a:t>
            </a:r>
            <a:r>
              <a:rPr lang="cs-CZ" sz="2000" i="1" dirty="0"/>
              <a:t> </a:t>
            </a:r>
            <a:r>
              <a:rPr lang="en-US" sz="2000" i="1" dirty="0"/>
              <a:t>solved before</a:t>
            </a:r>
            <a:r>
              <a:rPr lang="cs-CZ" sz="2000" i="1" dirty="0"/>
              <a:t> – </a:t>
            </a:r>
            <a:r>
              <a:rPr lang="en-US" sz="2000" dirty="0"/>
              <a:t>genes were </a:t>
            </a:r>
            <a:r>
              <a:rPr lang="en-US" sz="2000" dirty="0" err="1"/>
              <a:t>analy</a:t>
            </a:r>
            <a:r>
              <a:rPr lang="cs-CZ" sz="2000" dirty="0"/>
              <a:t>sed </a:t>
            </a:r>
            <a:r>
              <a:rPr lang="en-US" sz="2000" dirty="0"/>
              <a:t>sequentially</a:t>
            </a:r>
            <a:r>
              <a:rPr lang="cs-CZ" sz="2000" dirty="0"/>
              <a:t> by </a:t>
            </a:r>
            <a:r>
              <a:rPr lang="en-US" sz="2000" b="1" dirty="0"/>
              <a:t>classical DNA sequencing</a:t>
            </a:r>
            <a:r>
              <a:rPr lang="en-US" sz="2000" dirty="0"/>
              <a:t>, starting with </a:t>
            </a:r>
            <a:r>
              <a:rPr lang="cs-CZ" sz="2000" dirty="0"/>
              <a:t>a</a:t>
            </a:r>
            <a:r>
              <a:rPr lang="en-US" sz="2000" dirty="0"/>
              <a:t> gene with the most likely mutation</a:t>
            </a:r>
            <a:r>
              <a:rPr lang="cs-CZ" sz="2000" dirty="0"/>
              <a:t> </a:t>
            </a:r>
            <a:r>
              <a:rPr lang="cs-CZ" sz="2000" dirty="0" err="1"/>
              <a:t>occurence</a:t>
            </a:r>
            <a:r>
              <a:rPr lang="en-US" sz="2000" dirty="0"/>
              <a:t>, in case of a negative result another gene was selected</a:t>
            </a:r>
            <a:r>
              <a:rPr lang="cs-CZ" sz="2000" dirty="0"/>
              <a:t> ….. </a:t>
            </a:r>
            <a:r>
              <a:rPr lang="en-US" sz="2000" dirty="0"/>
              <a:t>TIME AND FINANCIALLY </a:t>
            </a:r>
            <a:r>
              <a:rPr lang="cs-CZ" sz="2000" dirty="0"/>
              <a:t>CONSUMING and </a:t>
            </a:r>
            <a:r>
              <a:rPr lang="en-US" sz="2000" dirty="0"/>
              <a:t>only a certain number of selected genes </a:t>
            </a:r>
            <a:r>
              <a:rPr lang="cs-CZ" sz="2000" dirty="0" err="1"/>
              <a:t>were</a:t>
            </a:r>
            <a:r>
              <a:rPr lang="cs-CZ" sz="2000" dirty="0"/>
              <a:t> </a:t>
            </a:r>
            <a:r>
              <a:rPr lang="en-US" sz="2000" dirty="0" err="1"/>
              <a:t>analy</a:t>
            </a:r>
            <a:r>
              <a:rPr lang="cs-CZ" sz="2000" dirty="0"/>
              <a:t>s</a:t>
            </a:r>
            <a:r>
              <a:rPr lang="en-US" sz="2000" dirty="0"/>
              <a:t>ed</a:t>
            </a:r>
            <a:r>
              <a:rPr lang="cs-CZ" sz="2000" dirty="0"/>
              <a:t>.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B9537CA0-4F74-4F5E-8605-EBA3A270CF4E}"/>
              </a:ext>
            </a:extLst>
          </p:cNvPr>
          <p:cNvSpPr/>
          <p:nvPr/>
        </p:nvSpPr>
        <p:spPr>
          <a:xfrm>
            <a:off x="108718" y="5459745"/>
            <a:ext cx="53993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i="1" dirty="0"/>
              <a:t>H</a:t>
            </a:r>
            <a:r>
              <a:rPr lang="en-US" sz="2000" i="1" dirty="0"/>
              <a:t>ow </a:t>
            </a:r>
            <a:r>
              <a:rPr lang="cs-CZ" sz="2000" i="1" dirty="0" err="1"/>
              <a:t>is</a:t>
            </a:r>
            <a:r>
              <a:rPr lang="cs-CZ" sz="2000" i="1" dirty="0"/>
              <a:t> </a:t>
            </a:r>
            <a:r>
              <a:rPr lang="en-US" sz="2000" i="1" dirty="0"/>
              <a:t>the </a:t>
            </a:r>
            <a:r>
              <a:rPr lang="cs-CZ" sz="2000" i="1" dirty="0" err="1"/>
              <a:t>question</a:t>
            </a:r>
            <a:r>
              <a:rPr lang="cs-CZ" sz="2000" i="1" dirty="0"/>
              <a:t> </a:t>
            </a:r>
            <a:r>
              <a:rPr lang="cs-CZ" sz="2000" i="1" dirty="0" err="1"/>
              <a:t>solved</a:t>
            </a:r>
            <a:r>
              <a:rPr lang="cs-CZ" sz="2000" i="1" dirty="0"/>
              <a:t> </a:t>
            </a:r>
            <a:r>
              <a:rPr lang="en-US" sz="2000" i="1" dirty="0"/>
              <a:t>now</a:t>
            </a:r>
            <a:r>
              <a:rPr lang="cs-CZ" sz="2000" i="1" dirty="0"/>
              <a:t> – </a:t>
            </a:r>
            <a:r>
              <a:rPr lang="cs-CZ" sz="2000" dirty="0" err="1"/>
              <a:t>all</a:t>
            </a:r>
            <a:r>
              <a:rPr lang="cs-CZ" sz="2000" dirty="0"/>
              <a:t> </a:t>
            </a:r>
            <a:r>
              <a:rPr lang="en-US" sz="2000" dirty="0"/>
              <a:t>genes associated with the disease</a:t>
            </a:r>
            <a:r>
              <a:rPr lang="cs-CZ" sz="2000" dirty="0"/>
              <a:t> are </a:t>
            </a:r>
            <a:r>
              <a:rPr lang="cs-CZ" sz="2000" dirty="0" err="1"/>
              <a:t>analysed</a:t>
            </a:r>
            <a:r>
              <a:rPr lang="en-US" sz="2000" dirty="0"/>
              <a:t> at the same time</a:t>
            </a:r>
            <a:r>
              <a:rPr lang="cs-CZ" sz="2000" dirty="0"/>
              <a:t> (</a:t>
            </a:r>
            <a:r>
              <a:rPr lang="en-US" sz="2000" dirty="0"/>
              <a:t>in parallel</a:t>
            </a:r>
            <a:r>
              <a:rPr lang="cs-CZ" sz="2000" dirty="0"/>
              <a:t>)</a:t>
            </a:r>
            <a:r>
              <a:rPr lang="en-US" sz="2000" dirty="0"/>
              <a:t> </a:t>
            </a:r>
            <a:r>
              <a:rPr lang="cs-CZ" sz="2000" dirty="0"/>
              <a:t>by </a:t>
            </a:r>
            <a:r>
              <a:rPr lang="en-US" sz="2000" b="1" dirty="0"/>
              <a:t>next generation sequencing (NGS)</a:t>
            </a:r>
            <a:r>
              <a:rPr lang="cs-CZ" sz="2000" dirty="0"/>
              <a:t> … </a:t>
            </a:r>
            <a:r>
              <a:rPr lang="en-US" sz="2000" dirty="0"/>
              <a:t>FAST AND RELATIVE</a:t>
            </a:r>
            <a:r>
              <a:rPr lang="cs-CZ" sz="2000" dirty="0"/>
              <a:t>LY</a:t>
            </a:r>
            <a:r>
              <a:rPr lang="en-US" sz="2000" dirty="0"/>
              <a:t> CHEAP</a:t>
            </a:r>
            <a:endParaRPr lang="cs-CZ" sz="20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48EFA73-C7CB-4799-AC6C-5082291B5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3188108"/>
            <a:ext cx="3602529" cy="120903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9DDA72B-29F4-4D17-AD45-44F91F761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4366" y="4437112"/>
            <a:ext cx="3164098" cy="23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385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44905"/>
            <a:ext cx="9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C00000"/>
                </a:solidFill>
              </a:rPr>
              <a:t>Pathogenic sequence variants in 1 gene cause several types of </a:t>
            </a:r>
            <a:r>
              <a:rPr lang="cs-CZ" sz="2000" b="1" dirty="0" err="1">
                <a:solidFill>
                  <a:srgbClr val="C00000"/>
                </a:solidFill>
              </a:rPr>
              <a:t>muscle</a:t>
            </a:r>
            <a:r>
              <a:rPr lang="cs-CZ" sz="2000" b="1" dirty="0">
                <a:solidFill>
                  <a:srgbClr val="C00000"/>
                </a:solidFill>
              </a:rPr>
              <a:t> </a:t>
            </a:r>
            <a:r>
              <a:rPr lang="cs-CZ" sz="2000" b="1" dirty="0" err="1">
                <a:solidFill>
                  <a:srgbClr val="C00000"/>
                </a:solidFill>
              </a:rPr>
              <a:t>diseases</a:t>
            </a:r>
            <a:r>
              <a:rPr lang="cs-CZ" sz="2000" b="1" dirty="0"/>
              <a:t>;  </a:t>
            </a:r>
            <a:r>
              <a:rPr lang="cs-CZ" sz="2000" b="1" dirty="0" err="1"/>
              <a:t>example</a:t>
            </a:r>
            <a:r>
              <a:rPr lang="cs-CZ" sz="2000" b="1" dirty="0"/>
              <a:t>:</a:t>
            </a:r>
            <a:r>
              <a:rPr lang="en-US" sz="2000" b="1" dirty="0"/>
              <a:t> </a:t>
            </a:r>
            <a:r>
              <a:rPr lang="en-US" sz="2000" b="1" i="1" dirty="0"/>
              <a:t>LMNA</a:t>
            </a:r>
            <a:r>
              <a:rPr lang="en-US" sz="2000" b="1" dirty="0"/>
              <a:t>, </a:t>
            </a:r>
            <a:r>
              <a:rPr lang="en-US" sz="2000" b="1" dirty="0" err="1"/>
              <a:t>lamin</a:t>
            </a:r>
            <a:r>
              <a:rPr lang="en-US" sz="2000" b="1" dirty="0"/>
              <a:t> A/C</a:t>
            </a:r>
            <a:r>
              <a:rPr lang="cs-CZ" sz="2000" b="1" dirty="0"/>
              <a:t> (protein </a:t>
            </a:r>
            <a:r>
              <a:rPr lang="cs-CZ" sz="2000" b="1" dirty="0" err="1"/>
              <a:t>localised</a:t>
            </a:r>
            <a:r>
              <a:rPr lang="cs-CZ" sz="2000" b="1" dirty="0"/>
              <a:t> in </a:t>
            </a:r>
            <a:r>
              <a:rPr lang="cs-CZ" sz="2000" b="1" dirty="0" err="1"/>
              <a:t>nuclear</a:t>
            </a:r>
            <a:r>
              <a:rPr lang="cs-CZ" sz="2000" b="1" dirty="0"/>
              <a:t> </a:t>
            </a:r>
            <a:r>
              <a:rPr lang="cs-CZ" sz="2000" b="1" dirty="0" err="1"/>
              <a:t>envelope</a:t>
            </a:r>
            <a:r>
              <a:rPr lang="cs-CZ" sz="2000" b="1" dirty="0"/>
              <a:t>)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6536090"/>
              </p:ext>
            </p:extLst>
          </p:nvPr>
        </p:nvGraphicFramePr>
        <p:xfrm>
          <a:off x="172515" y="1412776"/>
          <a:ext cx="4399485" cy="4937913"/>
        </p:xfrm>
        <a:graphic>
          <a:graphicData uri="http://schemas.openxmlformats.org/drawingml/2006/table">
            <a:tbl>
              <a:tblPr/>
              <a:tblGrid>
                <a:gridCol w="43994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9626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cs-CZ" sz="1800" b="1" u="none" dirty="0">
                          <a:solidFill>
                            <a:srgbClr val="0033CC"/>
                          </a:solidFill>
                        </a:rPr>
                        <a:t>1. </a:t>
                      </a:r>
                      <a:r>
                        <a:rPr lang="cs-CZ" sz="1800" b="1" u="none" dirty="0" err="1">
                          <a:solidFill>
                            <a:srgbClr val="0033CC"/>
                          </a:solidFill>
                        </a:rPr>
                        <a:t>Cardiomyopathy</a:t>
                      </a:r>
                      <a:r>
                        <a:rPr lang="cs-CZ" sz="1800" b="1" u="none" dirty="0">
                          <a:solidFill>
                            <a:srgbClr val="0033CC"/>
                          </a:solidFill>
                        </a:rPr>
                        <a:t>, </a:t>
                      </a:r>
                      <a:r>
                        <a:rPr lang="cs-CZ" sz="1800" b="1" u="none" dirty="0" err="1">
                          <a:solidFill>
                            <a:srgbClr val="0033CC"/>
                          </a:solidFill>
                        </a:rPr>
                        <a:t>dilated</a:t>
                      </a:r>
                      <a:r>
                        <a:rPr lang="cs-CZ" sz="1800" b="1" u="none" dirty="0">
                          <a:solidFill>
                            <a:srgbClr val="0033CC"/>
                          </a:solidFill>
                        </a:rPr>
                        <a:t>, 1A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cs-CZ" sz="1800" b="1" u="none" dirty="0">
                          <a:solidFill>
                            <a:srgbClr val="0033CC"/>
                          </a:solidFill>
                        </a:rPr>
                        <a:t>2.</a:t>
                      </a:r>
                      <a:r>
                        <a:rPr lang="cs-CZ" sz="1800" b="1" u="none" baseline="0" dirty="0">
                          <a:solidFill>
                            <a:srgbClr val="0033CC"/>
                          </a:solidFill>
                        </a:rPr>
                        <a:t> </a:t>
                      </a:r>
                      <a:r>
                        <a:rPr lang="cs-CZ" sz="1800" b="1" u="none" dirty="0" err="1">
                          <a:solidFill>
                            <a:srgbClr val="0033CC"/>
                          </a:solidFill>
                        </a:rPr>
                        <a:t>Charcot</a:t>
                      </a:r>
                      <a:r>
                        <a:rPr lang="cs-CZ" sz="1800" b="1" u="none" dirty="0">
                          <a:solidFill>
                            <a:srgbClr val="0033CC"/>
                          </a:solidFill>
                        </a:rPr>
                        <a:t>-Marie-</a:t>
                      </a:r>
                      <a:r>
                        <a:rPr lang="cs-CZ" sz="1800" b="1" u="none" dirty="0" err="1">
                          <a:solidFill>
                            <a:srgbClr val="0033CC"/>
                          </a:solidFill>
                        </a:rPr>
                        <a:t>Tooth</a:t>
                      </a:r>
                      <a:r>
                        <a:rPr lang="cs-CZ" sz="1800" b="1" u="none" dirty="0">
                          <a:solidFill>
                            <a:srgbClr val="0033CC"/>
                          </a:solidFill>
                        </a:rPr>
                        <a:t> </a:t>
                      </a:r>
                      <a:r>
                        <a:rPr lang="cs-CZ" sz="1800" b="1" u="none" dirty="0" err="1">
                          <a:solidFill>
                            <a:srgbClr val="0033CC"/>
                          </a:solidFill>
                        </a:rPr>
                        <a:t>disease</a:t>
                      </a:r>
                      <a:r>
                        <a:rPr lang="cs-CZ" sz="1800" b="1" u="none" dirty="0">
                          <a:solidFill>
                            <a:srgbClr val="0033CC"/>
                          </a:solidFill>
                        </a:rPr>
                        <a:t>, type 2B1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cs-CZ" sz="1800" b="1" u="none" dirty="0">
                          <a:solidFill>
                            <a:srgbClr val="0033CC"/>
                          </a:solidFill>
                        </a:rPr>
                        <a:t>3. </a:t>
                      </a:r>
                      <a:r>
                        <a:rPr lang="cs-CZ" sz="1800" b="1" u="none" dirty="0" err="1">
                          <a:solidFill>
                            <a:srgbClr val="0033CC"/>
                          </a:solidFill>
                        </a:rPr>
                        <a:t>Emery-Dreifuss</a:t>
                      </a:r>
                      <a:r>
                        <a:rPr lang="cs-CZ" sz="1800" b="1" u="none" dirty="0">
                          <a:solidFill>
                            <a:srgbClr val="0033CC"/>
                          </a:solidFill>
                        </a:rPr>
                        <a:t> </a:t>
                      </a:r>
                      <a:r>
                        <a:rPr lang="cs-CZ" sz="1800" b="1" u="none" dirty="0" err="1">
                          <a:solidFill>
                            <a:srgbClr val="0033CC"/>
                          </a:solidFill>
                        </a:rPr>
                        <a:t>muscular</a:t>
                      </a:r>
                      <a:r>
                        <a:rPr lang="cs-CZ" sz="1800" b="1" u="none" dirty="0">
                          <a:solidFill>
                            <a:srgbClr val="0033CC"/>
                          </a:solidFill>
                        </a:rPr>
                        <a:t> </a:t>
                      </a:r>
                      <a:r>
                        <a:rPr lang="cs-CZ" sz="1800" b="1" u="none" dirty="0" err="1">
                          <a:solidFill>
                            <a:srgbClr val="0033CC"/>
                          </a:solidFill>
                        </a:rPr>
                        <a:t>dystrophy</a:t>
                      </a:r>
                      <a:r>
                        <a:rPr lang="cs-CZ" sz="1800" b="1" u="none" dirty="0">
                          <a:solidFill>
                            <a:srgbClr val="0033CC"/>
                          </a:solidFill>
                        </a:rPr>
                        <a:t> 2, AD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cs-CZ" sz="1800" b="1" u="none" dirty="0">
                          <a:solidFill>
                            <a:srgbClr val="0033CC"/>
                          </a:solidFill>
                        </a:rPr>
                        <a:t>4. </a:t>
                      </a:r>
                      <a:r>
                        <a:rPr lang="en-US" sz="1800" b="1" u="none" dirty="0">
                          <a:solidFill>
                            <a:srgbClr val="0033CC"/>
                          </a:solidFill>
                        </a:rPr>
                        <a:t>Emery-</a:t>
                      </a:r>
                      <a:r>
                        <a:rPr lang="en-US" sz="1800" b="1" u="none" dirty="0" err="1">
                          <a:solidFill>
                            <a:srgbClr val="0033CC"/>
                          </a:solidFill>
                        </a:rPr>
                        <a:t>Dreifuss</a:t>
                      </a:r>
                      <a:r>
                        <a:rPr lang="en-US" sz="1800" b="1" u="none" dirty="0">
                          <a:solidFill>
                            <a:srgbClr val="0033CC"/>
                          </a:solidFill>
                        </a:rPr>
                        <a:t> muscular dystrophy 3, AR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cs-CZ" sz="1800" b="1" u="none" dirty="0">
                          <a:solidFill>
                            <a:srgbClr val="0033CC"/>
                          </a:solidFill>
                        </a:rPr>
                        <a:t>5. </a:t>
                      </a:r>
                      <a:r>
                        <a:rPr lang="cs-CZ" sz="1800" b="1" u="none" dirty="0" err="1">
                          <a:solidFill>
                            <a:srgbClr val="0033CC"/>
                          </a:solidFill>
                        </a:rPr>
                        <a:t>Hutchinson-Gilford</a:t>
                      </a:r>
                      <a:r>
                        <a:rPr lang="cs-CZ" sz="1800" b="1" u="none" dirty="0">
                          <a:solidFill>
                            <a:srgbClr val="0033CC"/>
                          </a:solidFill>
                        </a:rPr>
                        <a:t> </a:t>
                      </a:r>
                      <a:r>
                        <a:rPr lang="cs-CZ" sz="1800" b="1" u="none" dirty="0" err="1">
                          <a:solidFill>
                            <a:srgbClr val="0033CC"/>
                          </a:solidFill>
                        </a:rPr>
                        <a:t>progeria</a:t>
                      </a:r>
                      <a:endParaRPr lang="cs-CZ" sz="1800" b="1" u="none" dirty="0">
                        <a:solidFill>
                          <a:srgbClr val="0033CC"/>
                        </a:solidFill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cs-CZ" sz="1800" b="1" u="none" dirty="0">
                          <a:solidFill>
                            <a:srgbClr val="0033CC"/>
                          </a:solidFill>
                        </a:rPr>
                        <a:t>6. </a:t>
                      </a:r>
                      <a:r>
                        <a:rPr lang="cs-CZ" sz="1800" b="1" u="none" dirty="0" err="1">
                          <a:solidFill>
                            <a:srgbClr val="0033CC"/>
                          </a:solidFill>
                        </a:rPr>
                        <a:t>Heart</a:t>
                      </a:r>
                      <a:r>
                        <a:rPr lang="cs-CZ" sz="1800" b="1" u="none" dirty="0">
                          <a:solidFill>
                            <a:srgbClr val="0033CC"/>
                          </a:solidFill>
                        </a:rPr>
                        <a:t>-hand syndrome, </a:t>
                      </a:r>
                      <a:r>
                        <a:rPr lang="cs-CZ" sz="1800" b="1" u="none" dirty="0" err="1">
                          <a:solidFill>
                            <a:srgbClr val="0033CC"/>
                          </a:solidFill>
                        </a:rPr>
                        <a:t>Slovenian</a:t>
                      </a:r>
                      <a:r>
                        <a:rPr lang="cs-CZ" sz="1800" b="1" u="none" dirty="0">
                          <a:solidFill>
                            <a:srgbClr val="0033CC"/>
                          </a:solidFill>
                        </a:rPr>
                        <a:t> type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cs-CZ" sz="1800" b="1" u="none" dirty="0">
                          <a:solidFill>
                            <a:srgbClr val="0033CC"/>
                          </a:solidFill>
                        </a:rPr>
                        <a:t>7. </a:t>
                      </a:r>
                      <a:r>
                        <a:rPr lang="cs-CZ" sz="1800" b="1" u="none" dirty="0" err="1">
                          <a:solidFill>
                            <a:srgbClr val="0033CC"/>
                          </a:solidFill>
                        </a:rPr>
                        <a:t>Lipodystrophy</a:t>
                      </a:r>
                      <a:r>
                        <a:rPr lang="cs-CZ" sz="1800" b="1" u="none" dirty="0">
                          <a:solidFill>
                            <a:srgbClr val="0033CC"/>
                          </a:solidFill>
                        </a:rPr>
                        <a:t>, </a:t>
                      </a:r>
                      <a:r>
                        <a:rPr lang="cs-CZ" sz="1800" b="1" u="none" dirty="0" err="1">
                          <a:solidFill>
                            <a:srgbClr val="0033CC"/>
                          </a:solidFill>
                        </a:rPr>
                        <a:t>familial</a:t>
                      </a:r>
                      <a:r>
                        <a:rPr lang="cs-CZ" sz="1800" b="1" u="none" dirty="0">
                          <a:solidFill>
                            <a:srgbClr val="0033CC"/>
                          </a:solidFill>
                        </a:rPr>
                        <a:t> </a:t>
                      </a:r>
                      <a:r>
                        <a:rPr lang="cs-CZ" sz="1800" b="1" u="none" dirty="0" err="1">
                          <a:solidFill>
                            <a:srgbClr val="0033CC"/>
                          </a:solidFill>
                        </a:rPr>
                        <a:t>partial</a:t>
                      </a:r>
                      <a:r>
                        <a:rPr lang="cs-CZ" sz="1800" b="1" u="none" dirty="0">
                          <a:solidFill>
                            <a:srgbClr val="0033CC"/>
                          </a:solidFill>
                        </a:rPr>
                        <a:t>, 2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cs-CZ" sz="1800" b="1" u="none" dirty="0">
                          <a:solidFill>
                            <a:srgbClr val="0033CC"/>
                          </a:solidFill>
                        </a:rPr>
                        <a:t>8. </a:t>
                      </a:r>
                      <a:r>
                        <a:rPr lang="cs-CZ" sz="1800" b="1" u="none" dirty="0" err="1">
                          <a:solidFill>
                            <a:srgbClr val="0033CC"/>
                          </a:solidFill>
                        </a:rPr>
                        <a:t>Malouf</a:t>
                      </a:r>
                      <a:r>
                        <a:rPr lang="cs-CZ" sz="1800" b="1" u="none" dirty="0">
                          <a:solidFill>
                            <a:srgbClr val="0033CC"/>
                          </a:solidFill>
                        </a:rPr>
                        <a:t> syndrome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cs-CZ" sz="1800" b="1" u="none" dirty="0">
                          <a:solidFill>
                            <a:srgbClr val="0033CC"/>
                          </a:solidFill>
                        </a:rPr>
                        <a:t>9. </a:t>
                      </a:r>
                      <a:r>
                        <a:rPr lang="cs-CZ" sz="1800" b="1" u="none" dirty="0" err="1">
                          <a:solidFill>
                            <a:srgbClr val="0033CC"/>
                          </a:solidFill>
                        </a:rPr>
                        <a:t>Mandibuloacral</a:t>
                      </a:r>
                      <a:r>
                        <a:rPr lang="cs-CZ" sz="1800" b="1" u="none" dirty="0">
                          <a:solidFill>
                            <a:srgbClr val="0033CC"/>
                          </a:solidFill>
                        </a:rPr>
                        <a:t> </a:t>
                      </a:r>
                      <a:r>
                        <a:rPr lang="cs-CZ" sz="1800" b="1" u="none" dirty="0" err="1">
                          <a:solidFill>
                            <a:srgbClr val="0033CC"/>
                          </a:solidFill>
                        </a:rPr>
                        <a:t>dysplasia</a:t>
                      </a:r>
                      <a:r>
                        <a:rPr lang="cs-CZ" sz="1800" b="1" u="none" dirty="0">
                          <a:solidFill>
                            <a:srgbClr val="0033CC"/>
                          </a:solidFill>
                        </a:rPr>
                        <a:t>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cs-CZ" sz="1800" b="1" u="none" dirty="0">
                          <a:solidFill>
                            <a:srgbClr val="0033CC"/>
                          </a:solidFill>
                        </a:rPr>
                        <a:t>10. </a:t>
                      </a:r>
                      <a:r>
                        <a:rPr lang="cs-CZ" sz="1800" b="1" u="none" dirty="0" err="1">
                          <a:solidFill>
                            <a:srgbClr val="0033CC"/>
                          </a:solidFill>
                        </a:rPr>
                        <a:t>Muscular</a:t>
                      </a:r>
                      <a:r>
                        <a:rPr lang="cs-CZ" sz="1800" b="1" u="none" dirty="0">
                          <a:solidFill>
                            <a:srgbClr val="0033CC"/>
                          </a:solidFill>
                        </a:rPr>
                        <a:t> </a:t>
                      </a:r>
                      <a:r>
                        <a:rPr lang="cs-CZ" sz="1800" b="1" u="none" dirty="0" err="1">
                          <a:solidFill>
                            <a:srgbClr val="0033CC"/>
                          </a:solidFill>
                        </a:rPr>
                        <a:t>dystrophy</a:t>
                      </a:r>
                      <a:r>
                        <a:rPr lang="cs-CZ" sz="1800" b="1" u="none" dirty="0">
                          <a:solidFill>
                            <a:srgbClr val="0033CC"/>
                          </a:solidFill>
                        </a:rPr>
                        <a:t>, </a:t>
                      </a:r>
                      <a:r>
                        <a:rPr lang="cs-CZ" sz="1800" b="1" u="none" dirty="0" err="1">
                          <a:solidFill>
                            <a:srgbClr val="0033CC"/>
                          </a:solidFill>
                        </a:rPr>
                        <a:t>congenital</a:t>
                      </a:r>
                      <a:r>
                        <a:rPr lang="cs-CZ" sz="1800" b="1" u="none" dirty="0">
                          <a:solidFill>
                            <a:srgbClr val="0033CC"/>
                          </a:solidFill>
                        </a:rPr>
                        <a:t>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cs-CZ" sz="1800" b="1" u="none" dirty="0">
                          <a:solidFill>
                            <a:srgbClr val="0033CC"/>
                          </a:solidFill>
                        </a:rPr>
                        <a:t>11. </a:t>
                      </a:r>
                      <a:r>
                        <a:rPr lang="en-US" sz="1800" b="1" u="none" dirty="0">
                          <a:solidFill>
                            <a:srgbClr val="0033CC"/>
                          </a:solidFill>
                        </a:rPr>
                        <a:t>Muscular dystrophy, limb-girdle, type 1B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cs-CZ" sz="1800" b="1" u="none" dirty="0">
                          <a:solidFill>
                            <a:srgbClr val="0033CC"/>
                          </a:solidFill>
                        </a:rPr>
                        <a:t>12. </a:t>
                      </a:r>
                      <a:r>
                        <a:rPr lang="cs-CZ" sz="1800" b="1" u="none" dirty="0" err="1">
                          <a:solidFill>
                            <a:srgbClr val="0033CC"/>
                          </a:solidFill>
                        </a:rPr>
                        <a:t>Restrictive</a:t>
                      </a:r>
                      <a:r>
                        <a:rPr lang="cs-CZ" sz="1800" b="1" u="none" dirty="0">
                          <a:solidFill>
                            <a:srgbClr val="0033CC"/>
                          </a:solidFill>
                        </a:rPr>
                        <a:t> </a:t>
                      </a:r>
                      <a:r>
                        <a:rPr lang="cs-CZ" sz="1800" b="1" u="none" dirty="0" err="1">
                          <a:solidFill>
                            <a:srgbClr val="0033CC"/>
                          </a:solidFill>
                        </a:rPr>
                        <a:t>dermopathy</a:t>
                      </a:r>
                      <a:r>
                        <a:rPr lang="cs-CZ" sz="1800" b="1" u="none" dirty="0">
                          <a:solidFill>
                            <a:srgbClr val="0033CC"/>
                          </a:solidFill>
                        </a:rPr>
                        <a:t>, </a:t>
                      </a:r>
                      <a:r>
                        <a:rPr lang="cs-CZ" sz="1800" b="1" u="none" dirty="0" err="1">
                          <a:solidFill>
                            <a:srgbClr val="0033CC"/>
                          </a:solidFill>
                        </a:rPr>
                        <a:t>lethal</a:t>
                      </a:r>
                      <a:r>
                        <a:rPr lang="cs-CZ" sz="1800" b="1" u="none" dirty="0">
                          <a:solidFill>
                            <a:srgbClr val="0033CC"/>
                          </a:solidFill>
                        </a:rPr>
                        <a:t> </a:t>
                      </a:r>
                    </a:p>
                  </a:txBody>
                  <a:tcPr marL="42698" marR="42698" marT="21349" marB="2134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863" y="1387366"/>
            <a:ext cx="1825433" cy="1465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5334256" y="2967335"/>
            <a:ext cx="2046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www.wikidoc.org/index.php/Dilated_cardiomyopathy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370" y="3451677"/>
            <a:ext cx="908782" cy="1561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716016" y="5199583"/>
            <a:ext cx="17428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http://neuromuscular.wustl.edu/time/hmsn.html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848" y="1124744"/>
            <a:ext cx="1134624" cy="2686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557" y="3397483"/>
            <a:ext cx="1566554" cy="168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7543211" y="3933056"/>
            <a:ext cx="13007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http://dxline.info/diseases/charcot-marie-tooth-disease</a:t>
            </a: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045" y="5151594"/>
            <a:ext cx="2566459" cy="1661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572000" y="5952079"/>
            <a:ext cx="18473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http://scientia1.files.wordpress.com/2013/01/progeria.jpg</a:t>
            </a:r>
          </a:p>
        </p:txBody>
      </p:sp>
      <p:sp>
        <p:nvSpPr>
          <p:cNvPr id="2" name="Rectangle 1"/>
          <p:cNvSpPr/>
          <p:nvPr/>
        </p:nvSpPr>
        <p:spPr>
          <a:xfrm>
            <a:off x="1115616" y="6505599"/>
            <a:ext cx="18783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/>
              <a:t>http://www.omim.org/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AD860364-B3EC-4C48-8039-C862CB4EF8F2}"/>
              </a:ext>
            </a:extLst>
          </p:cNvPr>
          <p:cNvSpPr/>
          <p:nvPr/>
        </p:nvSpPr>
        <p:spPr>
          <a:xfrm>
            <a:off x="54256" y="73804"/>
            <a:ext cx="903548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200" dirty="0" err="1"/>
              <a:t>Muscular</a:t>
            </a:r>
            <a:r>
              <a:rPr lang="cs-CZ" sz="2200" dirty="0"/>
              <a:t> </a:t>
            </a:r>
            <a:r>
              <a:rPr lang="cs-CZ" sz="2200" dirty="0" err="1"/>
              <a:t>dystrophies</a:t>
            </a:r>
            <a:r>
              <a:rPr lang="cs-CZ" sz="2200" dirty="0"/>
              <a:t>/</a:t>
            </a:r>
            <a:r>
              <a:rPr lang="cs-CZ" sz="2200" dirty="0" err="1"/>
              <a:t>myopaties</a:t>
            </a:r>
            <a:r>
              <a:rPr lang="cs-CZ" sz="2200" dirty="0"/>
              <a:t> </a:t>
            </a:r>
            <a:r>
              <a:rPr lang="en-US" sz="2200" dirty="0"/>
              <a:t>are </a:t>
            </a:r>
            <a:r>
              <a:rPr lang="en-US" sz="2200" dirty="0" err="1"/>
              <a:t>characteri</a:t>
            </a:r>
            <a:r>
              <a:rPr lang="cs-CZ" sz="2200" dirty="0"/>
              <a:t>s</a:t>
            </a:r>
            <a:r>
              <a:rPr lang="en-US" sz="2200" dirty="0"/>
              <a:t>ed by </a:t>
            </a:r>
            <a:r>
              <a:rPr lang="cs-CZ" sz="2200" b="1" dirty="0">
                <a:solidFill>
                  <a:srgbClr val="C00000"/>
                </a:solidFill>
              </a:rPr>
              <a:t>clinical </a:t>
            </a:r>
            <a:r>
              <a:rPr lang="en-US" sz="2200" b="1" dirty="0">
                <a:solidFill>
                  <a:srgbClr val="C00000"/>
                </a:solidFill>
              </a:rPr>
              <a:t>heterogeneity</a:t>
            </a:r>
            <a:endParaRPr lang="cs-CZ" sz="2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647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349" y="535897"/>
            <a:ext cx="267344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cs-CZ" sz="2000" b="1" dirty="0" err="1">
                <a:solidFill>
                  <a:srgbClr val="C00000"/>
                </a:solidFill>
              </a:rPr>
              <a:t>One</a:t>
            </a:r>
            <a:r>
              <a:rPr lang="en-US" sz="2000" b="1" dirty="0">
                <a:solidFill>
                  <a:srgbClr val="C00000"/>
                </a:solidFill>
              </a:rPr>
              <a:t> type of disease is caused by </a:t>
            </a:r>
            <a:r>
              <a:rPr lang="cs-CZ" sz="2000" b="1" dirty="0" err="1">
                <a:solidFill>
                  <a:srgbClr val="C00000"/>
                </a:solidFill>
              </a:rPr>
              <a:t>pathogenic</a:t>
            </a:r>
            <a:r>
              <a:rPr lang="cs-CZ" sz="2000" b="1" dirty="0">
                <a:solidFill>
                  <a:srgbClr val="C00000"/>
                </a:solidFill>
              </a:rPr>
              <a:t> </a:t>
            </a:r>
            <a:r>
              <a:rPr lang="cs-CZ" sz="2000" b="1" dirty="0" err="1">
                <a:solidFill>
                  <a:srgbClr val="C00000"/>
                </a:solidFill>
              </a:rPr>
              <a:t>variants</a:t>
            </a:r>
            <a:r>
              <a:rPr lang="en-US" sz="2000" b="1" dirty="0">
                <a:solidFill>
                  <a:srgbClr val="C00000"/>
                </a:solidFill>
              </a:rPr>
              <a:t> in 1 </a:t>
            </a:r>
            <a:r>
              <a:rPr lang="cs-CZ" sz="2000" b="1" dirty="0" err="1">
                <a:solidFill>
                  <a:srgbClr val="C00000"/>
                </a:solidFill>
              </a:rPr>
              <a:t>from</a:t>
            </a:r>
            <a:r>
              <a:rPr lang="cs-CZ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>
                <a:solidFill>
                  <a:srgbClr val="C00000"/>
                </a:solidFill>
              </a:rPr>
              <a:t>several possible genes</a:t>
            </a:r>
            <a:endParaRPr lang="cs-CZ" sz="2000" b="1" dirty="0">
              <a:solidFill>
                <a:srgbClr val="C0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319417"/>
            <a:ext cx="1152128" cy="2801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41946"/>
            <a:ext cx="6227296" cy="6420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44664" y="5345921"/>
            <a:ext cx="25551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 err="1"/>
              <a:t>Example</a:t>
            </a:r>
            <a:r>
              <a:rPr lang="cs-CZ" sz="2000" b="1" dirty="0"/>
              <a:t>: </a:t>
            </a:r>
            <a:r>
              <a:rPr lang="en-US" sz="2000" b="1" dirty="0"/>
              <a:t>LGMD –</a:t>
            </a:r>
            <a:r>
              <a:rPr lang="cs-CZ" sz="2000" b="1" dirty="0"/>
              <a:t> 2</a:t>
            </a:r>
            <a:r>
              <a:rPr lang="en-US" sz="2000" b="1" dirty="0"/>
              <a:t>9</a:t>
            </a:r>
            <a:r>
              <a:rPr lang="cs-CZ" sz="2000" b="1" dirty="0"/>
              <a:t> </a:t>
            </a:r>
            <a:r>
              <a:rPr lang="en-US" sz="2000" b="1" dirty="0"/>
              <a:t> genes associated with LGMD have been described so far.</a:t>
            </a:r>
            <a:endParaRPr lang="cs-CZ" sz="2000" b="1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B868B1C8-BE19-409D-B7CE-2931202B0EBF}"/>
              </a:ext>
            </a:extLst>
          </p:cNvPr>
          <p:cNvSpPr/>
          <p:nvPr/>
        </p:nvSpPr>
        <p:spPr>
          <a:xfrm>
            <a:off x="54256" y="-27384"/>
            <a:ext cx="8929752" cy="43088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cs-CZ" sz="2200" dirty="0" err="1"/>
              <a:t>Muscular</a:t>
            </a:r>
            <a:r>
              <a:rPr lang="cs-CZ" sz="2200" dirty="0"/>
              <a:t> </a:t>
            </a:r>
            <a:r>
              <a:rPr lang="cs-CZ" sz="2200" dirty="0" err="1"/>
              <a:t>dystrophies</a:t>
            </a:r>
            <a:r>
              <a:rPr lang="cs-CZ" sz="2200" dirty="0"/>
              <a:t>/</a:t>
            </a:r>
            <a:r>
              <a:rPr lang="cs-CZ" sz="2200" dirty="0" err="1"/>
              <a:t>myopaties</a:t>
            </a:r>
            <a:r>
              <a:rPr lang="cs-CZ" sz="2200" dirty="0"/>
              <a:t> </a:t>
            </a:r>
            <a:r>
              <a:rPr lang="en-US" sz="2200" dirty="0"/>
              <a:t>are </a:t>
            </a:r>
            <a:r>
              <a:rPr lang="en-US" sz="2200" dirty="0" err="1"/>
              <a:t>characteri</a:t>
            </a:r>
            <a:r>
              <a:rPr lang="cs-CZ" sz="2200" dirty="0"/>
              <a:t>s</a:t>
            </a:r>
            <a:r>
              <a:rPr lang="en-US" sz="2200" dirty="0"/>
              <a:t>ed by </a:t>
            </a:r>
            <a:r>
              <a:rPr lang="cs-CZ" sz="2200" b="1" dirty="0" err="1">
                <a:solidFill>
                  <a:srgbClr val="C00000"/>
                </a:solidFill>
              </a:rPr>
              <a:t>genetic</a:t>
            </a:r>
            <a:r>
              <a:rPr lang="cs-CZ" sz="2200" b="1" dirty="0">
                <a:solidFill>
                  <a:srgbClr val="C00000"/>
                </a:solidFill>
              </a:rPr>
              <a:t> </a:t>
            </a:r>
            <a:r>
              <a:rPr lang="en-US" sz="2200" b="1" dirty="0">
                <a:solidFill>
                  <a:srgbClr val="C00000"/>
                </a:solidFill>
              </a:rPr>
              <a:t>heterogeneity</a:t>
            </a:r>
            <a:endParaRPr lang="cs-CZ" sz="2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159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450" y="0"/>
            <a:ext cx="2934550" cy="68604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3402" y="25360"/>
            <a:ext cx="6228184" cy="6771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>
              <a:spcBef>
                <a:spcPts val="600"/>
              </a:spcBef>
            </a:pPr>
            <a:r>
              <a:rPr lang="cs-CZ" sz="2000" dirty="0" err="1">
                <a:latin typeface="+mn-lt"/>
              </a:rPr>
              <a:t>Molecular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genetic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diagnostic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of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muscular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dytrophies</a:t>
            </a:r>
            <a:r>
              <a:rPr lang="cs-CZ" sz="2000" dirty="0">
                <a:latin typeface="+mn-lt"/>
              </a:rPr>
              <a:t> /</a:t>
            </a:r>
            <a:r>
              <a:rPr lang="cs-CZ" sz="2000" dirty="0" err="1">
                <a:latin typeface="+mn-lt"/>
              </a:rPr>
              <a:t>myopathies</a:t>
            </a:r>
            <a:r>
              <a:rPr lang="cs-CZ" sz="2000" dirty="0">
                <a:latin typeface="+mn-lt"/>
              </a:rPr>
              <a:t>: </a:t>
            </a:r>
            <a:r>
              <a:rPr lang="cs-CZ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ta</a:t>
            </a:r>
            <a:r>
              <a:rPr lang="en-US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rgeted</a:t>
            </a: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lang="cs-CZ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NGS </a:t>
            </a:r>
            <a:r>
              <a:rPr lang="en-US" sz="2000" dirty="0">
                <a:latin typeface="+mn-lt"/>
              </a:rPr>
              <a:t>is a rapid and cost-effective way to detect variants in selected sets of genes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or</a:t>
            </a:r>
            <a:r>
              <a:rPr lang="cs-CZ" sz="2000" dirty="0">
                <a:latin typeface="+mn-lt"/>
              </a:rPr>
              <a:t> gene </a:t>
            </a:r>
            <a:r>
              <a:rPr lang="en-US" sz="2000" dirty="0">
                <a:latin typeface="+mn-lt"/>
              </a:rPr>
              <a:t>regions.</a:t>
            </a:r>
            <a:endParaRPr lang="cs-CZ" sz="2000" dirty="0">
              <a:latin typeface="+mn-lt"/>
            </a:endParaRPr>
          </a:p>
          <a:p>
            <a:pPr marL="0" indent="0">
              <a:spcBef>
                <a:spcPts val="600"/>
              </a:spcBef>
            </a:pPr>
            <a:r>
              <a:rPr lang="cs-CZ" sz="2000" i="1" dirty="0" err="1">
                <a:latin typeface="+mn-lt"/>
              </a:rPr>
              <a:t>Principle</a:t>
            </a:r>
            <a:r>
              <a:rPr lang="cs-CZ" sz="2000" i="1" dirty="0">
                <a:latin typeface="+mn-lt"/>
              </a:rPr>
              <a:t>:</a:t>
            </a:r>
            <a:r>
              <a:rPr lang="en-US" sz="2000" i="1" dirty="0">
                <a:latin typeface="+mn-lt"/>
              </a:rPr>
              <a:t> </a:t>
            </a:r>
            <a:endParaRPr lang="cs-CZ" sz="2000" i="1" dirty="0">
              <a:latin typeface="+mn-lt"/>
            </a:endParaRP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DNA samples are converted into sequencing libraries –</a:t>
            </a:r>
            <a:r>
              <a:rPr lang="cs-CZ" sz="2000" dirty="0">
                <a:latin typeface="+mn-lt"/>
              </a:rPr>
              <a:t> </a:t>
            </a:r>
            <a:r>
              <a:rPr lang="en-US" sz="2000" dirty="0">
                <a:latin typeface="+mn-lt"/>
              </a:rPr>
              <a:t>DNA is randomly sheared into smaller fragments by mechanical or enzymatic methods, adapters for sequencing and multiplexing </a:t>
            </a:r>
            <a:r>
              <a:rPr lang="cs-CZ" sz="2000" dirty="0">
                <a:latin typeface="+mn-lt"/>
              </a:rPr>
              <a:t>are </a:t>
            </a:r>
            <a:r>
              <a:rPr lang="cs-CZ" sz="2000" dirty="0" err="1">
                <a:latin typeface="+mn-lt"/>
              </a:rPr>
              <a:t>added</a:t>
            </a:r>
            <a:r>
              <a:rPr lang="cs-CZ" sz="2000" dirty="0">
                <a:latin typeface="+mn-lt"/>
              </a:rPr>
              <a:t> to DNA </a:t>
            </a:r>
            <a:r>
              <a:rPr lang="cs-CZ" sz="2000" dirty="0" err="1">
                <a:latin typeface="+mn-lt"/>
              </a:rPr>
              <a:t>ends</a:t>
            </a:r>
            <a:r>
              <a:rPr lang="cs-CZ" sz="2000" dirty="0">
                <a:latin typeface="+mn-lt"/>
              </a:rPr>
              <a:t> (</a:t>
            </a:r>
            <a:r>
              <a:rPr lang="cs-CZ" sz="2000" dirty="0" err="1">
                <a:latin typeface="+mn-lt"/>
              </a:rPr>
              <a:t>multiplexing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enables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analysis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of</a:t>
            </a:r>
            <a:r>
              <a:rPr lang="cs-CZ" sz="2000" dirty="0">
                <a:latin typeface="+mn-lt"/>
              </a:rPr>
              <a:t> more DNA </a:t>
            </a:r>
            <a:r>
              <a:rPr lang="cs-CZ" sz="2000" dirty="0" err="1">
                <a:latin typeface="+mn-lt"/>
              </a:rPr>
              <a:t>samples</a:t>
            </a:r>
            <a:r>
              <a:rPr lang="cs-CZ" sz="2000" dirty="0">
                <a:latin typeface="+mn-lt"/>
              </a:rPr>
              <a:t> in </a:t>
            </a:r>
            <a:r>
              <a:rPr lang="cs-CZ" sz="2000" dirty="0" err="1">
                <a:latin typeface="+mn-lt"/>
              </a:rPr>
              <a:t>one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sequencing</a:t>
            </a:r>
            <a:r>
              <a:rPr lang="cs-CZ" sz="2000" dirty="0">
                <a:latin typeface="+mn-lt"/>
              </a:rPr>
              <a:t> run) 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Regions of interest within the library are captured using biotinylated oligonucleotide probes</a:t>
            </a:r>
            <a:r>
              <a:rPr lang="cs-CZ" sz="2000" dirty="0">
                <a:latin typeface="+mn-lt"/>
              </a:rPr>
              <a:t>. </a:t>
            </a:r>
            <a:r>
              <a:rPr lang="en-US" sz="2000" dirty="0">
                <a:latin typeface="+mn-lt"/>
              </a:rPr>
              <a:t>These probes are designed to hybridize to regions of interest</a:t>
            </a:r>
            <a:r>
              <a:rPr lang="cs-CZ" sz="2000" dirty="0">
                <a:latin typeface="+mn-lt"/>
              </a:rPr>
              <a:t>. 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A</a:t>
            </a:r>
            <a:r>
              <a:rPr lang="en-US" sz="2000" dirty="0" err="1">
                <a:latin typeface="+mn-lt"/>
              </a:rPr>
              <a:t>fter</a:t>
            </a:r>
            <a:r>
              <a:rPr lang="en-US" sz="2000" dirty="0">
                <a:latin typeface="+mn-lt"/>
              </a:rPr>
              <a:t> hybridization of probe</a:t>
            </a:r>
            <a:r>
              <a:rPr lang="cs-CZ" sz="2000" dirty="0">
                <a:latin typeface="+mn-lt"/>
              </a:rPr>
              <a:t>s</a:t>
            </a:r>
            <a:r>
              <a:rPr lang="en-US" sz="2000" dirty="0">
                <a:latin typeface="+mn-lt"/>
              </a:rPr>
              <a:t> to fragmented DNA, </a:t>
            </a:r>
            <a:r>
              <a:rPr lang="cs-CZ" sz="2000" dirty="0" err="1">
                <a:latin typeface="+mn-lt"/>
              </a:rPr>
              <a:t>streptavidin-bound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magnetic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beads</a:t>
            </a:r>
            <a:r>
              <a:rPr lang="cs-CZ" sz="2000" dirty="0">
                <a:latin typeface="+mn-lt"/>
              </a:rPr>
              <a:t> are </a:t>
            </a:r>
            <a:r>
              <a:rPr lang="en-US" sz="2000" dirty="0">
                <a:latin typeface="+mn-lt"/>
              </a:rPr>
              <a:t>used to separate the probe-targeted fragment complex from other fragments that are not bound to probes. </a:t>
            </a:r>
            <a:endParaRPr lang="cs-CZ" sz="2000" dirty="0">
              <a:latin typeface="+mn-lt"/>
            </a:endParaRP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000" dirty="0" err="1">
                <a:latin typeface="+mn-lt"/>
              </a:rPr>
              <a:t>Amplification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of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targeted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regions</a:t>
            </a:r>
            <a:endParaRPr lang="cs-CZ" sz="2000" dirty="0">
              <a:latin typeface="+mn-lt"/>
            </a:endParaRP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NGS </a:t>
            </a:r>
            <a:r>
              <a:rPr lang="cs-CZ" sz="2000" dirty="0" err="1">
                <a:latin typeface="+mn-lt"/>
              </a:rPr>
              <a:t>of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targeted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regions</a:t>
            </a:r>
            <a:endParaRPr lang="cs-CZ" sz="2000" dirty="0">
              <a:latin typeface="+mn-lt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532" y="5616523"/>
            <a:ext cx="1655303" cy="124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919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29" y="4231679"/>
            <a:ext cx="7092963" cy="2365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756321" y="1734847"/>
            <a:ext cx="67041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cs-CZ" sz="2400" b="1" dirty="0" err="1">
                <a:solidFill>
                  <a:schemeClr val="accent6">
                    <a:lumMod val="75000"/>
                  </a:schemeClr>
                </a:solidFill>
              </a:rPr>
              <a:t>Benign</a:t>
            </a:r>
            <a:r>
              <a:rPr lang="cs-CZ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2400" b="1" dirty="0" err="1">
                <a:solidFill>
                  <a:schemeClr val="accent6">
                    <a:lumMod val="75000"/>
                  </a:schemeClr>
                </a:solidFill>
              </a:rPr>
              <a:t>sequence</a:t>
            </a:r>
            <a:r>
              <a:rPr lang="cs-CZ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2400" b="1" dirty="0" err="1">
                <a:solidFill>
                  <a:schemeClr val="accent6">
                    <a:lumMod val="75000"/>
                  </a:schemeClr>
                </a:solidFill>
              </a:rPr>
              <a:t>variants</a:t>
            </a:r>
            <a:r>
              <a:rPr lang="cs-CZ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cs-CZ" sz="2400" b="1" dirty="0" err="1">
                <a:solidFill>
                  <a:schemeClr val="accent6">
                    <a:lumMod val="75000"/>
                  </a:schemeClr>
                </a:solidFill>
              </a:rPr>
              <a:t>Likely</a:t>
            </a:r>
            <a:r>
              <a:rPr lang="cs-CZ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2400" b="1" dirty="0" err="1">
                <a:solidFill>
                  <a:schemeClr val="accent6">
                    <a:lumMod val="75000"/>
                  </a:schemeClr>
                </a:solidFill>
              </a:rPr>
              <a:t>benign</a:t>
            </a:r>
            <a:r>
              <a:rPr lang="cs-CZ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2400" b="1" dirty="0" err="1">
                <a:solidFill>
                  <a:schemeClr val="accent6">
                    <a:lumMod val="75000"/>
                  </a:schemeClr>
                </a:solidFill>
              </a:rPr>
              <a:t>sequence</a:t>
            </a:r>
            <a:r>
              <a:rPr lang="cs-CZ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2400" b="1" dirty="0" err="1">
                <a:solidFill>
                  <a:schemeClr val="accent6">
                    <a:lumMod val="75000"/>
                  </a:schemeClr>
                </a:solidFill>
              </a:rPr>
              <a:t>varints</a:t>
            </a:r>
            <a:r>
              <a:rPr lang="cs-CZ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cs-CZ" sz="2400" b="1" dirty="0" err="1">
                <a:solidFill>
                  <a:schemeClr val="accent6">
                    <a:lumMod val="75000"/>
                  </a:schemeClr>
                </a:solidFill>
              </a:rPr>
              <a:t>Sequence</a:t>
            </a:r>
            <a:r>
              <a:rPr lang="cs-CZ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2400" b="1" dirty="0" err="1">
                <a:solidFill>
                  <a:schemeClr val="accent6">
                    <a:lumMod val="75000"/>
                  </a:schemeClr>
                </a:solidFill>
              </a:rPr>
              <a:t>variants</a:t>
            </a:r>
            <a:r>
              <a:rPr lang="cs-CZ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2400" b="1" dirty="0" err="1">
                <a:solidFill>
                  <a:schemeClr val="accent6">
                    <a:lumMod val="75000"/>
                  </a:schemeClr>
                </a:solidFill>
              </a:rPr>
              <a:t>of</a:t>
            </a:r>
            <a:r>
              <a:rPr lang="cs-CZ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2400" b="1" dirty="0" err="1">
                <a:solidFill>
                  <a:schemeClr val="accent6">
                    <a:lumMod val="75000"/>
                  </a:schemeClr>
                </a:solidFill>
              </a:rPr>
              <a:t>uncertain</a:t>
            </a:r>
            <a:r>
              <a:rPr lang="cs-CZ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2400" b="1" dirty="0" err="1">
                <a:solidFill>
                  <a:schemeClr val="accent6">
                    <a:lumMod val="75000"/>
                  </a:schemeClr>
                </a:solidFill>
              </a:rPr>
              <a:t>significance</a:t>
            </a:r>
            <a:endParaRPr lang="cs-CZ" sz="2400" b="1" u="sng" dirty="0">
              <a:solidFill>
                <a:schemeClr val="accent6">
                  <a:lumMod val="75000"/>
                </a:schemeClr>
              </a:solidFill>
            </a:endParaRP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cs-CZ" sz="2400" b="1" dirty="0" err="1">
                <a:solidFill>
                  <a:schemeClr val="accent6">
                    <a:lumMod val="75000"/>
                  </a:schemeClr>
                </a:solidFill>
              </a:rPr>
              <a:t>Likely</a:t>
            </a:r>
            <a:r>
              <a:rPr lang="cs-CZ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2400" b="1" dirty="0" err="1">
                <a:solidFill>
                  <a:schemeClr val="accent6">
                    <a:lumMod val="75000"/>
                  </a:schemeClr>
                </a:solidFill>
              </a:rPr>
              <a:t>pathogenic</a:t>
            </a:r>
            <a:r>
              <a:rPr lang="cs-CZ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2400" b="1" dirty="0" err="1">
                <a:solidFill>
                  <a:schemeClr val="accent6">
                    <a:lumMod val="75000"/>
                  </a:schemeClr>
                </a:solidFill>
              </a:rPr>
              <a:t>sequence</a:t>
            </a:r>
            <a:r>
              <a:rPr lang="cs-CZ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2400" b="1" dirty="0" err="1">
                <a:solidFill>
                  <a:schemeClr val="accent6">
                    <a:lumMod val="75000"/>
                  </a:schemeClr>
                </a:solidFill>
              </a:rPr>
              <a:t>variants</a:t>
            </a:r>
            <a:r>
              <a:rPr lang="cs-CZ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cs-CZ" sz="2400" b="1" u="sng" dirty="0">
              <a:solidFill>
                <a:schemeClr val="accent6">
                  <a:lumMod val="75000"/>
                </a:schemeClr>
              </a:solidFill>
            </a:endParaRP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cs-CZ" sz="2400" b="1" dirty="0" err="1">
                <a:solidFill>
                  <a:schemeClr val="accent6">
                    <a:lumMod val="75000"/>
                  </a:schemeClr>
                </a:solidFill>
              </a:rPr>
              <a:t>Pathogenic</a:t>
            </a:r>
            <a:r>
              <a:rPr lang="cs-CZ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2400" b="1" dirty="0" err="1">
                <a:solidFill>
                  <a:schemeClr val="accent6">
                    <a:lumMod val="75000"/>
                  </a:schemeClr>
                </a:solidFill>
              </a:rPr>
              <a:t>sequence</a:t>
            </a:r>
            <a:r>
              <a:rPr lang="cs-CZ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2400" b="1" dirty="0" err="1">
                <a:solidFill>
                  <a:schemeClr val="accent6">
                    <a:lumMod val="75000"/>
                  </a:schemeClr>
                </a:solidFill>
              </a:rPr>
              <a:t>variants</a:t>
            </a:r>
            <a:endParaRPr lang="cs-CZ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611561" y="284455"/>
            <a:ext cx="7848872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cs-CZ" sz="2400" b="1" dirty="0"/>
              <a:t>NGS </a:t>
            </a:r>
            <a:r>
              <a:rPr lang="cs-CZ" sz="2400" b="1" dirty="0" err="1"/>
              <a:t>generates</a:t>
            </a:r>
            <a:r>
              <a:rPr lang="cs-CZ" sz="2400" b="1" dirty="0"/>
              <a:t> </a:t>
            </a:r>
            <a:r>
              <a:rPr lang="en-US" sz="2400" b="1" dirty="0"/>
              <a:t>a large number of sequence variants</a:t>
            </a:r>
            <a:r>
              <a:rPr lang="cs-CZ" sz="2400" b="1" dirty="0"/>
              <a:t> → </a:t>
            </a:r>
            <a:r>
              <a:rPr lang="en-US" sz="2400" b="1" dirty="0"/>
              <a:t>these variants need to be interpreted</a:t>
            </a:r>
            <a:r>
              <a:rPr lang="cs-CZ" sz="2400" b="1" dirty="0"/>
              <a:t> → </a:t>
            </a:r>
            <a:r>
              <a:rPr lang="en-US" sz="2400" b="1" dirty="0"/>
              <a:t>each identified variant should be assigned to one of five classes.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11116893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12123</TotalTime>
  <Words>2498</Words>
  <Application>Microsoft Office PowerPoint</Application>
  <PresentationFormat>Předvádění na obrazovce (4:3)</PresentationFormat>
  <Paragraphs>188</Paragraphs>
  <Slides>28</Slides>
  <Notes>8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4" baseType="lpstr">
      <vt:lpstr>Arial</vt:lpstr>
      <vt:lpstr>Calibri</vt:lpstr>
      <vt:lpstr>msgothic</vt:lpstr>
      <vt:lpstr>Symbol</vt:lpstr>
      <vt:lpstr>Wingdings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Lenka Fajkusová</dc:title>
  <dc:creator>Jiri</dc:creator>
  <cp:lastModifiedBy>Jiří Fajkus</cp:lastModifiedBy>
  <cp:revision>454</cp:revision>
  <dcterms:created xsi:type="dcterms:W3CDTF">2014-10-02T19:51:46Z</dcterms:created>
  <dcterms:modified xsi:type="dcterms:W3CDTF">2020-11-18T18:48:08Z</dcterms:modified>
</cp:coreProperties>
</file>