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Roboto" panose="02000000000000000000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6BE4D4E-F772-40FE-B469-4D65759DADB3}">
  <a:tblStyle styleId="{16BE4D4E-F772-40FE-B469-4D65759DADB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f19a6b24bb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f19a6b24bb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f19a6b24b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f19a6b24b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f19a6b24bb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f19a6b24bb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f19a6b24bb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f19a6b24bb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f19a6b24bb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f19a6b24bb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Tutorium I.</a:t>
            </a:r>
            <a:endParaRPr dirty="0"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Week 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Revision</a:t>
            </a:r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What are the three model words of the first declension?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How do we identify a paradigm of a word within the first declension?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What is the gender distribution of the first declension?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chemeClr val="accent2"/>
                </a:solidFill>
              </a:rPr>
              <a:t>Decline a phrase: </a:t>
            </a:r>
            <a:r>
              <a:rPr lang="cs" i="1"/>
              <a:t>arteria transversa</a:t>
            </a:r>
            <a:r>
              <a:rPr lang="cs"/>
              <a:t>,</a:t>
            </a:r>
            <a:r>
              <a:rPr lang="cs" i="1"/>
              <a:t> raphe palatina</a:t>
            </a:r>
            <a:endParaRPr i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chemeClr val="accent2"/>
                </a:solidFill>
              </a:rPr>
              <a:t>Translate a phrase: </a:t>
            </a:r>
            <a:r>
              <a:rPr lang="cs" i="1"/>
              <a:t>inside the right orbita</a:t>
            </a:r>
            <a:r>
              <a:rPr lang="cs"/>
              <a:t>,</a:t>
            </a:r>
            <a:r>
              <a:rPr lang="cs" i="1"/>
              <a:t> towards the eyelid fissure</a:t>
            </a:r>
            <a:endParaRPr i="1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 b="1">
                <a:solidFill>
                  <a:schemeClr val="accent2"/>
                </a:solidFill>
              </a:rPr>
              <a:t>Create a meaningful phrase:</a:t>
            </a:r>
            <a:r>
              <a:rPr lang="cs"/>
              <a:t> </a:t>
            </a:r>
            <a:r>
              <a:rPr lang="cs" i="1"/>
              <a:t>therapia + vesica + urinarius, a, um</a:t>
            </a:r>
            <a:endParaRPr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475500" y="471950"/>
            <a:ext cx="8222100" cy="420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>
                <a:solidFill>
                  <a:schemeClr val="dk1"/>
                </a:solidFill>
              </a:rPr>
              <a:t>Second declension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Second declension: basic characteristics</a:t>
            </a:r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>
            <a:off x="471900" y="1801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/>
              <a:t>GEN. SG. </a:t>
            </a:r>
            <a:r>
              <a:rPr lang="cs" sz="2000" b="1"/>
              <a:t>-i</a:t>
            </a:r>
            <a:endParaRPr sz="20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NOM. SG. </a:t>
            </a:r>
            <a:r>
              <a:rPr lang="cs" b="1"/>
              <a:t>-us, </a:t>
            </a:r>
            <a:r>
              <a:rPr lang="cs" i="1"/>
              <a:t>-os</a:t>
            </a:r>
            <a:r>
              <a:rPr lang="cs" b="1"/>
              <a:t>, -er</a:t>
            </a:r>
            <a:r>
              <a:rPr lang="cs"/>
              <a:t> (M);</a:t>
            </a:r>
            <a:r>
              <a:rPr lang="cs" b="1"/>
              <a:t> -um, </a:t>
            </a:r>
            <a:r>
              <a:rPr lang="cs" i="1"/>
              <a:t>-on</a:t>
            </a:r>
            <a:r>
              <a:rPr lang="cs" b="1"/>
              <a:t> </a:t>
            </a:r>
            <a:r>
              <a:rPr lang="cs"/>
              <a:t>(N)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 i="1"/>
              <a:t>O-stems</a:t>
            </a:r>
            <a:r>
              <a:rPr lang="cs"/>
              <a:t>: their case endings typically include -o-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gender: masculine, neutral (with few </a:t>
            </a:r>
            <a:r>
              <a:rPr lang="cs" u="sng"/>
              <a:t>rarely used</a:t>
            </a:r>
            <a:r>
              <a:rPr lang="cs"/>
              <a:t> exceptions)</a:t>
            </a:r>
            <a:endParaRPr/>
          </a:p>
          <a:p>
            <a:pPr marL="457200" lvl="0" indent="-336550" algn="l" rtl="0">
              <a:spcBef>
                <a:spcPts val="1200"/>
              </a:spcBef>
              <a:spcAft>
                <a:spcPts val="0"/>
              </a:spcAft>
              <a:buSzPts val="1700"/>
              <a:buChar char="➔"/>
            </a:pPr>
            <a:r>
              <a:rPr lang="cs" sz="1700"/>
              <a:t>diameter, tri, f. (diameter), methodus, i, f. (method), periodus, i, f. (period)</a:t>
            </a:r>
            <a:endParaRPr sz="1700"/>
          </a:p>
        </p:txBody>
      </p:sp>
      <p:sp>
        <p:nvSpPr>
          <p:cNvPr id="86" name="Google Shape;86;p16"/>
          <p:cNvSpPr txBox="1"/>
          <p:nvPr/>
        </p:nvSpPr>
        <p:spPr>
          <a:xfrm>
            <a:off x="471900" y="4173400"/>
            <a:ext cx="78609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600" b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Question: </a:t>
            </a:r>
            <a:r>
              <a:rPr lang="cs" sz="1600">
                <a:latin typeface="Roboto"/>
                <a:ea typeface="Roboto"/>
                <a:cs typeface="Roboto"/>
                <a:sym typeface="Roboto"/>
              </a:rPr>
              <a:t>How does this gender exception affect the adjectives?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600" b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Question: </a:t>
            </a:r>
            <a:r>
              <a:rPr lang="cs" sz="1600">
                <a:latin typeface="Roboto"/>
                <a:ea typeface="Roboto"/>
                <a:cs typeface="Roboto"/>
                <a:sym typeface="Roboto"/>
              </a:rPr>
              <a:t>What is the genitive of </a:t>
            </a:r>
            <a:r>
              <a:rPr lang="cs" sz="1600" i="1">
                <a:latin typeface="Roboto"/>
                <a:ea typeface="Roboto"/>
                <a:cs typeface="Roboto"/>
                <a:sym typeface="Roboto"/>
              </a:rPr>
              <a:t>periodus longa</a:t>
            </a:r>
            <a:r>
              <a:rPr lang="cs" sz="1600">
                <a:latin typeface="Roboto"/>
                <a:ea typeface="Roboto"/>
                <a:cs typeface="Roboto"/>
                <a:sym typeface="Roboto"/>
              </a:rPr>
              <a:t> (a long period, time)?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Latin second declension</a:t>
            </a:r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NOM. SG. -us, -er; GEN. SG. -i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-er nouns usually don’t include -e- in the stem, this information is included in the dictionary entry (eg. cancer, cri, m. → -e- is omitted)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gender: masculine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gender exceptions: diameter, tri, f. (diameter), methodus, i, f. (method), periodus, i, f. (period)</a:t>
            </a:r>
            <a:endParaRPr/>
          </a:p>
        </p:txBody>
      </p:sp>
      <p:graphicFrame>
        <p:nvGraphicFramePr>
          <p:cNvPr id="93" name="Google Shape;93;p17"/>
          <p:cNvGraphicFramePr/>
          <p:nvPr/>
        </p:nvGraphicFramePr>
        <p:xfrm>
          <a:off x="5344250" y="900950"/>
          <a:ext cx="3570975" cy="3796505"/>
        </p:xfrm>
        <a:graphic>
          <a:graphicData uri="http://schemas.openxmlformats.org/drawingml/2006/table">
            <a:tbl>
              <a:tblPr>
                <a:noFill/>
                <a:tableStyleId>{16BE4D4E-F772-40FE-B469-4D65759DADB3}</a:tableStyleId>
              </a:tblPr>
              <a:tblGrid>
                <a:gridCol w="851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3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Number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Case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model word: NERVUS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550">
                <a:tc row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Sg.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nom.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nerv-</a:t>
                      </a:r>
                      <a:r>
                        <a:rPr lang="cs" b="1">
                          <a:solidFill>
                            <a:schemeClr val="accent3"/>
                          </a:solidFill>
                        </a:rPr>
                        <a:t>us</a:t>
                      </a:r>
                      <a:endParaRPr b="1">
                        <a:solidFill>
                          <a:schemeClr val="accent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gen.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nerv-</a:t>
                      </a:r>
                      <a:r>
                        <a:rPr lang="cs" b="1">
                          <a:solidFill>
                            <a:schemeClr val="accent3"/>
                          </a:solidFill>
                        </a:rPr>
                        <a:t>i</a:t>
                      </a:r>
                      <a:endParaRPr b="1">
                        <a:solidFill>
                          <a:schemeClr val="accent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acc.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nerv-</a:t>
                      </a:r>
                      <a:r>
                        <a:rPr lang="cs" b="1">
                          <a:solidFill>
                            <a:schemeClr val="accent3"/>
                          </a:solidFill>
                        </a:rPr>
                        <a:t>um</a:t>
                      </a:r>
                      <a:endParaRPr b="1">
                        <a:solidFill>
                          <a:schemeClr val="accent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abl.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nerv-</a:t>
                      </a:r>
                      <a:r>
                        <a:rPr lang="cs" b="1">
                          <a:solidFill>
                            <a:schemeClr val="accent3"/>
                          </a:solidFill>
                        </a:rPr>
                        <a:t>o</a:t>
                      </a:r>
                      <a:endParaRPr b="1">
                        <a:solidFill>
                          <a:schemeClr val="accent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550">
                <a:tc row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Pl.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nom.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nerv-</a:t>
                      </a:r>
                      <a:r>
                        <a:rPr lang="cs" b="1">
                          <a:solidFill>
                            <a:schemeClr val="accent3"/>
                          </a:solidFill>
                        </a:rPr>
                        <a:t>i</a:t>
                      </a:r>
                      <a:endParaRPr b="1">
                        <a:solidFill>
                          <a:schemeClr val="accent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gen.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nerv-</a:t>
                      </a:r>
                      <a:r>
                        <a:rPr lang="cs" b="1">
                          <a:solidFill>
                            <a:schemeClr val="accent3"/>
                          </a:solidFill>
                        </a:rPr>
                        <a:t>orum</a:t>
                      </a:r>
                      <a:endParaRPr b="1">
                        <a:solidFill>
                          <a:schemeClr val="accent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acc.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nerv-</a:t>
                      </a:r>
                      <a:r>
                        <a:rPr lang="cs" b="1">
                          <a:solidFill>
                            <a:schemeClr val="accent3"/>
                          </a:solidFill>
                        </a:rPr>
                        <a:t>os</a:t>
                      </a:r>
                      <a:endParaRPr b="1">
                        <a:solidFill>
                          <a:schemeClr val="accent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abl.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nerv-</a:t>
                      </a:r>
                      <a:r>
                        <a:rPr lang="cs" b="1">
                          <a:solidFill>
                            <a:schemeClr val="accent3"/>
                          </a:solidFill>
                        </a:rPr>
                        <a:t>is</a:t>
                      </a:r>
                      <a:endParaRPr b="1">
                        <a:solidFill>
                          <a:schemeClr val="accent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4" name="Google Shape;94;p17"/>
          <p:cNvSpPr txBox="1"/>
          <p:nvPr/>
        </p:nvSpPr>
        <p:spPr>
          <a:xfrm>
            <a:off x="471900" y="4395025"/>
            <a:ext cx="4144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Question</a:t>
            </a:r>
            <a:r>
              <a:rPr lang="cs">
                <a:latin typeface="Roboto"/>
                <a:ea typeface="Roboto"/>
                <a:cs typeface="Roboto"/>
                <a:sym typeface="Roboto"/>
              </a:rPr>
              <a:t>: What would </a:t>
            </a:r>
            <a:r>
              <a:rPr lang="cs" i="1">
                <a:latin typeface="Roboto"/>
                <a:ea typeface="Roboto"/>
                <a:cs typeface="Roboto"/>
                <a:sym typeface="Roboto"/>
              </a:rPr>
              <a:t>cancer </a:t>
            </a:r>
            <a:r>
              <a:rPr lang="cs">
                <a:latin typeface="Roboto"/>
                <a:ea typeface="Roboto"/>
                <a:cs typeface="Roboto"/>
                <a:sym typeface="Roboto"/>
              </a:rPr>
              <a:t>look like declined?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Latin second declension</a:t>
            </a:r>
            <a:endParaRPr/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NOM. SG. -um, GEN. SG. -i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gender: exclusively neutral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500" b="1">
                <a:solidFill>
                  <a:schemeClr val="dk1"/>
                </a:solidFill>
              </a:rPr>
              <a:t>UNIVERSAL RULES FOR NEUTRAL NOUNS</a:t>
            </a:r>
            <a:endParaRPr sz="1500" b="1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AutoNum type="arabicPeriod"/>
            </a:pPr>
            <a:r>
              <a:rPr lang="cs"/>
              <a:t>nominative = accusative (sg. and pl.)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cs"/>
              <a:t>nominative plural ends with</a:t>
            </a:r>
            <a:r>
              <a:rPr lang="cs" b="1"/>
              <a:t> -a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graphicFrame>
        <p:nvGraphicFramePr>
          <p:cNvPr id="101" name="Google Shape;101;p18"/>
          <p:cNvGraphicFramePr/>
          <p:nvPr/>
        </p:nvGraphicFramePr>
        <p:xfrm>
          <a:off x="5344250" y="900950"/>
          <a:ext cx="3570975" cy="3796505"/>
        </p:xfrm>
        <a:graphic>
          <a:graphicData uri="http://schemas.openxmlformats.org/drawingml/2006/table">
            <a:tbl>
              <a:tblPr>
                <a:noFill/>
                <a:tableStyleId>{16BE4D4E-F772-40FE-B469-4D65759DADB3}</a:tableStyleId>
              </a:tblPr>
              <a:tblGrid>
                <a:gridCol w="851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3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Number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Case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model word: SEPTUM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550">
                <a:tc row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Sg.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nom.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sept-</a:t>
                      </a:r>
                      <a:r>
                        <a:rPr lang="cs" b="1">
                          <a:solidFill>
                            <a:schemeClr val="accent2"/>
                          </a:solidFill>
                        </a:rPr>
                        <a:t>um</a:t>
                      </a:r>
                      <a:endParaRPr b="1">
                        <a:solidFill>
                          <a:schemeClr val="accent2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gen.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sept-</a:t>
                      </a:r>
                      <a:r>
                        <a:rPr lang="cs" b="1">
                          <a:solidFill>
                            <a:schemeClr val="accent2"/>
                          </a:solidFill>
                        </a:rPr>
                        <a:t>i</a:t>
                      </a:r>
                      <a:endParaRPr b="1">
                        <a:solidFill>
                          <a:schemeClr val="accent2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acc.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sept-</a:t>
                      </a:r>
                      <a:r>
                        <a:rPr lang="cs" b="1">
                          <a:solidFill>
                            <a:schemeClr val="accent2"/>
                          </a:solidFill>
                        </a:rPr>
                        <a:t>um</a:t>
                      </a:r>
                      <a:endParaRPr b="1">
                        <a:solidFill>
                          <a:schemeClr val="accent2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abl.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sept-</a:t>
                      </a:r>
                      <a:r>
                        <a:rPr lang="cs" b="1">
                          <a:solidFill>
                            <a:schemeClr val="accent2"/>
                          </a:solidFill>
                        </a:rPr>
                        <a:t>o</a:t>
                      </a:r>
                      <a:endParaRPr b="1">
                        <a:solidFill>
                          <a:schemeClr val="accent2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550">
                <a:tc row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Pl.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nom.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sept-</a:t>
                      </a:r>
                      <a:r>
                        <a:rPr lang="cs" b="1">
                          <a:solidFill>
                            <a:schemeClr val="accent2"/>
                          </a:solidFill>
                        </a:rPr>
                        <a:t>a</a:t>
                      </a:r>
                      <a:endParaRPr b="1">
                        <a:solidFill>
                          <a:schemeClr val="accent2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gen.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sept-</a:t>
                      </a:r>
                      <a:r>
                        <a:rPr lang="cs" b="1">
                          <a:solidFill>
                            <a:schemeClr val="accent2"/>
                          </a:solidFill>
                        </a:rPr>
                        <a:t>orum</a:t>
                      </a:r>
                      <a:endParaRPr b="1">
                        <a:solidFill>
                          <a:schemeClr val="accent2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acc.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sept-</a:t>
                      </a:r>
                      <a:r>
                        <a:rPr lang="cs" b="1">
                          <a:solidFill>
                            <a:schemeClr val="accent2"/>
                          </a:solidFill>
                        </a:rPr>
                        <a:t>a</a:t>
                      </a:r>
                      <a:endParaRPr b="1">
                        <a:solidFill>
                          <a:schemeClr val="accent2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abl.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sept-</a:t>
                      </a:r>
                      <a:r>
                        <a:rPr lang="cs" b="1">
                          <a:solidFill>
                            <a:schemeClr val="accent2"/>
                          </a:solidFill>
                        </a:rPr>
                        <a:t>is</a:t>
                      </a:r>
                      <a:endParaRPr b="1">
                        <a:solidFill>
                          <a:schemeClr val="accent2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2" name="Google Shape;102;p18"/>
          <p:cNvSpPr txBox="1"/>
          <p:nvPr/>
        </p:nvSpPr>
        <p:spPr>
          <a:xfrm>
            <a:off x="471900" y="4013675"/>
            <a:ext cx="452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Question</a:t>
            </a:r>
            <a:r>
              <a:rPr lang="cs">
                <a:latin typeface="Roboto"/>
                <a:ea typeface="Roboto"/>
                <a:cs typeface="Roboto"/>
                <a:sym typeface="Roboto"/>
              </a:rPr>
              <a:t>: What would </a:t>
            </a:r>
            <a:r>
              <a:rPr lang="cs" i="1">
                <a:latin typeface="Roboto"/>
                <a:ea typeface="Roboto"/>
                <a:cs typeface="Roboto"/>
                <a:sym typeface="Roboto"/>
              </a:rPr>
              <a:t>ovarium </a:t>
            </a:r>
            <a:r>
              <a:rPr lang="cs">
                <a:latin typeface="Roboto"/>
                <a:ea typeface="Roboto"/>
                <a:cs typeface="Roboto"/>
                <a:sym typeface="Roboto"/>
              </a:rPr>
              <a:t>look like declined?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401</Words>
  <Application>Microsoft Office PowerPoint</Application>
  <PresentationFormat>Předvádění na obrazovce (16:9)</PresentationFormat>
  <Paragraphs>73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Roboto</vt:lpstr>
      <vt:lpstr>Arial</vt:lpstr>
      <vt:lpstr>Material</vt:lpstr>
      <vt:lpstr>Tutorium I.</vt:lpstr>
      <vt:lpstr>Revision</vt:lpstr>
      <vt:lpstr>Second declension</vt:lpstr>
      <vt:lpstr>Second declension: basic characteristics</vt:lpstr>
      <vt:lpstr>Latin second declension</vt:lpstr>
      <vt:lpstr>Latin second declension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Tutorium I.</dc:title>
  <dc:creator>Andrea Salayová</dc:creator>
  <cp:lastModifiedBy>Andrea Salayová</cp:lastModifiedBy>
  <cp:revision>1</cp:revision>
  <dcterms:modified xsi:type="dcterms:W3CDTF">2024-02-26T12:37:59Z</dcterms:modified>
</cp:coreProperties>
</file>