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60" r:id="rId3"/>
    <p:sldId id="257" r:id="rId4"/>
    <p:sldId id="259" r:id="rId5"/>
    <p:sldId id="262" r:id="rId6"/>
    <p:sldId id="366" r:id="rId7"/>
    <p:sldId id="264" r:id="rId8"/>
    <p:sldId id="265" r:id="rId9"/>
    <p:sldId id="266" r:id="rId10"/>
    <p:sldId id="367" r:id="rId11"/>
    <p:sldId id="298" r:id="rId12"/>
    <p:sldId id="299" r:id="rId13"/>
    <p:sldId id="368" r:id="rId14"/>
    <p:sldId id="369" r:id="rId15"/>
    <p:sldId id="267" r:id="rId16"/>
    <p:sldId id="268" r:id="rId17"/>
    <p:sldId id="269" r:id="rId18"/>
    <p:sldId id="300" r:id="rId19"/>
    <p:sldId id="301" r:id="rId20"/>
    <p:sldId id="302" r:id="rId21"/>
    <p:sldId id="303" r:id="rId22"/>
    <p:sldId id="304" r:id="rId23"/>
    <p:sldId id="305" r:id="rId24"/>
    <p:sldId id="36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6" r:id="rId35"/>
    <p:sldId id="315" r:id="rId36"/>
    <p:sldId id="270" r:id="rId37"/>
    <p:sldId id="317" r:id="rId38"/>
    <p:sldId id="370" r:id="rId39"/>
    <p:sldId id="371" r:id="rId40"/>
    <p:sldId id="372" r:id="rId41"/>
    <p:sldId id="318" r:id="rId42"/>
    <p:sldId id="373" r:id="rId43"/>
    <p:sldId id="271" r:id="rId44"/>
    <p:sldId id="272" r:id="rId45"/>
    <p:sldId id="274" r:id="rId46"/>
    <p:sldId id="374" r:id="rId47"/>
    <p:sldId id="375" r:id="rId48"/>
    <p:sldId id="376" r:id="rId49"/>
    <p:sldId id="377" r:id="rId50"/>
    <p:sldId id="378" r:id="rId51"/>
    <p:sldId id="322" r:id="rId52"/>
    <p:sldId id="319" r:id="rId53"/>
    <p:sldId id="320" r:id="rId54"/>
    <p:sldId id="321" r:id="rId55"/>
    <p:sldId id="323" r:id="rId56"/>
    <p:sldId id="275" r:id="rId57"/>
    <p:sldId id="277" r:id="rId58"/>
    <p:sldId id="380" r:id="rId59"/>
    <p:sldId id="325" r:id="rId60"/>
    <p:sldId id="381" r:id="rId61"/>
    <p:sldId id="379" r:id="rId62"/>
    <p:sldId id="324" r:id="rId63"/>
    <p:sldId id="354" r:id="rId64"/>
    <p:sldId id="355" r:id="rId65"/>
    <p:sldId id="356" r:id="rId66"/>
    <p:sldId id="357" r:id="rId67"/>
    <p:sldId id="358" r:id="rId68"/>
    <p:sldId id="359" r:id="rId69"/>
    <p:sldId id="360" r:id="rId70"/>
    <p:sldId id="361" r:id="rId71"/>
    <p:sldId id="362" r:id="rId72"/>
    <p:sldId id="285" r:id="rId73"/>
    <p:sldId id="363" r:id="rId74"/>
    <p:sldId id="294" r:id="rId75"/>
    <p:sldId id="326" r:id="rId76"/>
    <p:sldId id="295" r:id="rId77"/>
    <p:sldId id="296" r:id="rId78"/>
    <p:sldId id="327" r:id="rId79"/>
    <p:sldId id="297" r:id="rId80"/>
    <p:sldId id="364" r:id="rId8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F87F2-FFE4-4A63-80AE-66A77F72848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2BA8-0D0B-4964-8131-FE95E73C4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4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396-019-0553-2#ref-CR13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ature.com/articles/s41396-019-0553-2#ref-CR15" TargetMode="External"/><Relationship Id="rId4" Type="http://schemas.openxmlformats.org/officeDocument/2006/relationships/hyperlink" Target="https://www.nature.com/articles/s41396-019-0553-2#ref-CR14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Microbiota</a:t>
            </a:r>
            <a:r>
              <a:rPr lang="cs-CZ" dirty="0"/>
              <a:t> x </a:t>
            </a:r>
            <a:r>
              <a:rPr lang="cs-CZ" dirty="0" err="1"/>
              <a:t>microbiome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2BA8-0D0B-4964-8131-FE95E73C43C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50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Breast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milk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contains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prebiotic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human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milk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oligosaccharides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HMOs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)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that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preferentially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feed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beneficial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gut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bacteria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including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-apple-system"/>
              </a:rPr>
              <a:t>Bifidobacterium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 [</a:t>
            </a:r>
            <a:r>
              <a:rPr lang="cs-CZ" b="0" i="0" dirty="0">
                <a:solidFill>
                  <a:srgbClr val="006699"/>
                </a:solidFill>
                <a:effectLst/>
                <a:latin typeface="-apple-system"/>
                <a:hlinkClick r:id="rId3" tooltip="Turroni F, Milani C, Duranti S, Mahony J, van Sinderen D, Ventura M. Glycan utilization and cross-feeding activities by bifidobacteria. Trends Microbiol. 2018;26:339–50."/>
              </a:rPr>
              <a:t>13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].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HMOs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are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unconjugated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glycans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with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a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lactose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core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varying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in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chain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length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from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3 to 15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carbohydrates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glucose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galactose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fucose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, N-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acetylglucosamine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GlcNAc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), and N-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acetylneuraminic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acid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NeuAc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)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or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sialic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acid) [</a:t>
            </a:r>
            <a:r>
              <a:rPr lang="cs-CZ" b="0" i="0" dirty="0">
                <a:solidFill>
                  <a:srgbClr val="006699"/>
                </a:solidFill>
                <a:effectLst/>
                <a:latin typeface="-apple-system"/>
                <a:hlinkClick r:id="rId4" tooltip="Ninonuevo MR, Park Y, Yin H, Zhang J, Ward RE, Clowers BH, et al. A strategy for annotating the human milk glycome. J Agric Food Chem. 2006;54:7471–80."/>
              </a:rPr>
              <a:t>14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, </a:t>
            </a:r>
            <a:r>
              <a:rPr lang="cs-CZ" b="0" i="0" dirty="0">
                <a:solidFill>
                  <a:srgbClr val="006699"/>
                </a:solidFill>
                <a:effectLst/>
                <a:latin typeface="-apple-system"/>
                <a:hlinkClick r:id="rId5" tooltip="Thomson P, Medina DA, Garrido D. Human milk oligosaccharides and infant gut bifidobacteria: molecular strategies for their utilization. Food Microbiol. 2017;75:1–10."/>
              </a:rPr>
              <a:t>15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].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2BA8-0D0B-4964-8131-FE95E73C43C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94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71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1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3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79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78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41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4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93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4DDB3-7F87-480A-9038-51604EA3040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72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kin_flora" TargetMode="External"/><Relationship Id="rId7" Type="http://schemas.openxmlformats.org/officeDocument/2006/relationships/hyperlink" Target="https://en.wikipedia.org/wiki/Lung" TargetMode="External"/><Relationship Id="rId2" Type="http://schemas.openxmlformats.org/officeDocument/2006/relationships/hyperlink" Target="https://en.wikipedia.org/wiki/Oral_microbiolog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Nasal_cavity" TargetMode="External"/><Relationship Id="rId5" Type="http://schemas.openxmlformats.org/officeDocument/2006/relationships/hyperlink" Target="https://en.wikipedia.org/wiki/Gut_flora" TargetMode="External"/><Relationship Id="rId4" Type="http://schemas.openxmlformats.org/officeDocument/2006/relationships/hyperlink" Target="https://en.wikipedia.org/wiki/Vaginal_flora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8080" y="150211"/>
            <a:ext cx="9144000" cy="2387600"/>
          </a:xfrm>
        </p:spPr>
        <p:txBody>
          <a:bodyPr/>
          <a:lstStyle/>
          <a:p>
            <a:r>
              <a:rPr lang="en-US" b="1" dirty="0"/>
              <a:t>Microbes </a:t>
            </a:r>
            <a:r>
              <a:rPr lang="cs-CZ" b="1" dirty="0"/>
              <a:t>  and</a:t>
            </a:r>
            <a:r>
              <a:rPr lang="en-US" b="1" dirty="0"/>
              <a:t> </a:t>
            </a:r>
            <a:r>
              <a:rPr lang="cs-CZ" b="1" dirty="0"/>
              <a:t>  M</a:t>
            </a:r>
            <a:r>
              <a:rPr lang="en-US" b="1" dirty="0" err="1"/>
              <a:t>en</a:t>
            </a:r>
            <a:r>
              <a:rPr lang="en-US" b="1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Martin Krsek</a:t>
            </a:r>
          </a:p>
          <a:p>
            <a:r>
              <a:rPr lang="cs-CZ" sz="2800" b="1" dirty="0"/>
              <a:t>Masaryk University Brno, </a:t>
            </a:r>
            <a:r>
              <a:rPr lang="cs-CZ" sz="2800" b="1" dirty="0" err="1"/>
              <a:t>Faculty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Medicine</a:t>
            </a:r>
            <a:endParaRPr lang="cs-CZ" sz="2800" b="1" dirty="0"/>
          </a:p>
          <a:p>
            <a:r>
              <a:rPr lang="cs-CZ" sz="2800" b="1" dirty="0"/>
              <a:t>Department </a:t>
            </a:r>
            <a:r>
              <a:rPr lang="cs-CZ" sz="2800" b="1" dirty="0" err="1"/>
              <a:t>of</a:t>
            </a:r>
            <a:r>
              <a:rPr lang="cs-CZ" sz="2800" b="1" dirty="0"/>
              <a:t> Public </a:t>
            </a:r>
            <a:r>
              <a:rPr lang="cs-CZ" sz="2800" b="1" dirty="0" err="1"/>
              <a:t>Health</a:t>
            </a:r>
            <a:endParaRPr lang="cs-CZ" sz="2800" b="1" dirty="0"/>
          </a:p>
          <a:p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0222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89"/>
    </mc:Choice>
    <mc:Fallback xmlns="">
      <p:transition spd="slow" advTm="851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ED5BF50-F391-4539-A1FE-169497BA8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72" y="54571"/>
            <a:ext cx="9035055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55473" y="188626"/>
            <a:ext cx="4081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err="1"/>
              <a:t>Normal</a:t>
            </a:r>
            <a:r>
              <a:rPr lang="cs-CZ" sz="3600" b="1" dirty="0"/>
              <a:t> Flora </a:t>
            </a:r>
            <a:r>
              <a:rPr lang="cs-CZ" sz="3600" b="1" dirty="0" err="1"/>
              <a:t>of</a:t>
            </a:r>
            <a:r>
              <a:rPr lang="cs-CZ" sz="3600" b="1" dirty="0"/>
              <a:t> Skin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4061" y="856357"/>
            <a:ext cx="1087919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Most bacteria on the skin are sequestered in sweat glands.</a:t>
            </a:r>
          </a:p>
          <a:p>
            <a:endParaRPr lang="cs-CZ" sz="2400" dirty="0"/>
          </a:p>
          <a:p>
            <a:r>
              <a:rPr lang="en-GB" sz="2400" dirty="0"/>
              <a:t>Gram-positive cocci: </a:t>
            </a:r>
            <a:endParaRPr lang="cs-CZ" sz="2400" dirty="0"/>
          </a:p>
          <a:p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Micrococcus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endParaRPr lang="cs-CZ" sz="2400" dirty="0"/>
          </a:p>
          <a:p>
            <a:r>
              <a:rPr lang="en-GB" sz="2400" b="1" i="1" dirty="0"/>
              <a:t>Staphylococcus epidermidis</a:t>
            </a:r>
            <a:r>
              <a:rPr lang="en-GB" sz="2400" i="1" dirty="0"/>
              <a:t> </a:t>
            </a:r>
            <a:endParaRPr lang="cs-CZ" sz="2400" i="1" dirty="0"/>
          </a:p>
          <a:p>
            <a:r>
              <a:rPr lang="cs-CZ" sz="2400" i="1" dirty="0"/>
              <a:t>	- </a:t>
            </a:r>
            <a:r>
              <a:rPr lang="en-US" sz="2400" dirty="0"/>
              <a:t>secretion of antimicrobial substances – defense</a:t>
            </a:r>
            <a:endParaRPr lang="cs-CZ" sz="2400" dirty="0"/>
          </a:p>
          <a:p>
            <a:r>
              <a:rPr lang="cs-CZ" sz="2400" dirty="0"/>
              <a:t>	- but </a:t>
            </a:r>
            <a:r>
              <a:rPr lang="cs-CZ" sz="2400" dirty="0" err="1"/>
              <a:t>also</a:t>
            </a:r>
            <a:r>
              <a:rPr lang="cs-CZ" sz="2400" dirty="0"/>
              <a:t> </a:t>
            </a:r>
            <a:r>
              <a:rPr lang="en-GB" sz="2400" dirty="0"/>
              <a:t>life threatening disease in hospitals </a:t>
            </a:r>
            <a:r>
              <a:rPr lang="en-GB" sz="2400" i="1" dirty="0"/>
              <a:t>- </a:t>
            </a:r>
            <a:r>
              <a:rPr lang="en-GB" sz="2400" dirty="0"/>
              <a:t> catheters and surgery</a:t>
            </a:r>
            <a:endParaRPr lang="cs-CZ" sz="2400" dirty="0"/>
          </a:p>
          <a:p>
            <a:endParaRPr lang="en-GB" sz="2400" dirty="0"/>
          </a:p>
          <a:p>
            <a:r>
              <a:rPr lang="en-GB" sz="2400" b="1" i="1" dirty="0"/>
              <a:t>S. epidermis </a:t>
            </a:r>
            <a:r>
              <a:rPr lang="en-GB" sz="2400" dirty="0"/>
              <a:t>– secretion of </a:t>
            </a:r>
            <a:r>
              <a:rPr lang="en-GB" sz="2400" b="1" dirty="0"/>
              <a:t>lipoteichoic acids </a:t>
            </a:r>
            <a:r>
              <a:rPr lang="cs-CZ" sz="2400" b="1" dirty="0"/>
              <a:t> - </a:t>
            </a:r>
            <a:r>
              <a:rPr lang="en-GB" sz="2400" dirty="0"/>
              <a:t>prevention of release of inflammatory </a:t>
            </a:r>
            <a:endParaRPr lang="cs-CZ" sz="2400" dirty="0"/>
          </a:p>
          <a:p>
            <a:r>
              <a:rPr lang="en-GB" sz="2400" dirty="0" err="1"/>
              <a:t>cytokins</a:t>
            </a:r>
            <a:r>
              <a:rPr lang="en-GB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skin </a:t>
            </a:r>
            <a:r>
              <a:rPr lang="cs-CZ" sz="2400" dirty="0" err="1"/>
              <a:t>cells</a:t>
            </a:r>
            <a:endParaRPr lang="cs-CZ" sz="2400" dirty="0"/>
          </a:p>
          <a:p>
            <a:r>
              <a:rPr lang="en-GB" sz="2400" b="1" dirty="0"/>
              <a:t> </a:t>
            </a:r>
            <a:endParaRPr lang="cs-CZ" sz="2400" dirty="0"/>
          </a:p>
          <a:p>
            <a:r>
              <a:rPr lang="en-GB" sz="2400" b="1" i="1" dirty="0" err="1"/>
              <a:t>S.epidermis</a:t>
            </a:r>
            <a:r>
              <a:rPr lang="en-GB" sz="2400" b="1" dirty="0"/>
              <a:t> </a:t>
            </a:r>
            <a:r>
              <a:rPr lang="en-GB" sz="2400" dirty="0"/>
              <a:t>– on skin of axenic mouse – support of immunity (T-cells)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1872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12716" y="188193"/>
            <a:ext cx="5404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Skin microbiota and immunity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2550" y="844589"/>
            <a:ext cx="11322587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</a:t>
            </a:r>
            <a:r>
              <a:rPr lang="en-GB" sz="2400" dirty="0" err="1"/>
              <a:t>orynebacteria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i="1" dirty="0"/>
              <a:t>Propionibacterium</a:t>
            </a:r>
            <a:r>
              <a:rPr lang="en-GB" sz="2400" dirty="0"/>
              <a:t> sp. – considered non-pathogenic</a:t>
            </a:r>
          </a:p>
          <a:p>
            <a:r>
              <a:rPr lang="cs-CZ" sz="2400" dirty="0"/>
              <a:t>-  </a:t>
            </a:r>
            <a:r>
              <a:rPr lang="en-GB" sz="2400" dirty="0"/>
              <a:t>staphylococci and </a:t>
            </a:r>
            <a:r>
              <a:rPr lang="en-GB" sz="2400" dirty="0" err="1"/>
              <a:t>propionibacteria</a:t>
            </a:r>
            <a:r>
              <a:rPr lang="en-GB" sz="2400" dirty="0"/>
              <a:t> produce </a:t>
            </a:r>
            <a:r>
              <a:rPr lang="cs-CZ" sz="2400" dirty="0"/>
              <a:t>SCFA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fats</a:t>
            </a:r>
            <a:r>
              <a:rPr lang="cs-CZ" sz="2400" dirty="0"/>
              <a:t> -</a:t>
            </a:r>
            <a:r>
              <a:rPr lang="en-GB" sz="2400" dirty="0"/>
              <a:t> inhibit the growth of fungi </a:t>
            </a:r>
          </a:p>
          <a:p>
            <a:r>
              <a:rPr lang="en-GB" sz="2400" dirty="0"/>
              <a:t>     and yeast on the skin. </a:t>
            </a:r>
            <a:endParaRPr lang="cs-CZ" sz="2400" dirty="0"/>
          </a:p>
          <a:p>
            <a:endParaRPr lang="en-GB" sz="2400" dirty="0"/>
          </a:p>
          <a:p>
            <a:r>
              <a:rPr lang="cs-CZ" sz="2400" dirty="0">
                <a:solidFill>
                  <a:srgbClr val="00B0F0"/>
                </a:solidFill>
              </a:rPr>
              <a:t>b</a:t>
            </a:r>
            <a:r>
              <a:rPr lang="en-GB" sz="2400" dirty="0" err="1">
                <a:solidFill>
                  <a:srgbClr val="00B0F0"/>
                </a:solidFill>
              </a:rPr>
              <a:t>ut</a:t>
            </a:r>
            <a:r>
              <a:rPr lang="en-GB" sz="2400" dirty="0"/>
              <a:t>, if </a:t>
            </a:r>
            <a:r>
              <a:rPr lang="en-GB" sz="2400" b="1" i="1" dirty="0"/>
              <a:t>Propionibacterium acnes </a:t>
            </a:r>
            <a:r>
              <a:rPr lang="en-GB" sz="2400" dirty="0"/>
              <a:t>becomes trapped in hair follicle, pores and glands,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it may cause inflammation and acne</a:t>
            </a:r>
            <a:endParaRPr lang="cs-CZ" sz="2400" dirty="0"/>
          </a:p>
          <a:p>
            <a:r>
              <a:rPr lang="en-GB" sz="2400" b="1" i="1" dirty="0"/>
              <a:t>P. acnes </a:t>
            </a:r>
            <a:r>
              <a:rPr lang="en-GB" sz="2400" i="1" dirty="0"/>
              <a:t>– </a:t>
            </a:r>
            <a:r>
              <a:rPr lang="en-GB" sz="2400" dirty="0"/>
              <a:t>strains on healthy skin – genes for </a:t>
            </a:r>
            <a:r>
              <a:rPr lang="en-GB" sz="2400" b="1" dirty="0"/>
              <a:t>thiopeptides – </a:t>
            </a:r>
            <a:r>
              <a:rPr lang="en-GB" sz="2400" dirty="0"/>
              <a:t>inhibition of G+ bacteria </a:t>
            </a:r>
            <a:endParaRPr lang="cs-CZ" sz="2400" dirty="0"/>
          </a:p>
          <a:p>
            <a:r>
              <a:rPr lang="en-GB" sz="2400" dirty="0"/>
              <a:t>(</a:t>
            </a:r>
            <a:r>
              <a:rPr lang="en-GB" sz="2400" i="1" dirty="0"/>
              <a:t>Staphylococcus epidermis</a:t>
            </a:r>
            <a:r>
              <a:rPr lang="en-GB" sz="2400" dirty="0"/>
              <a:t>)</a:t>
            </a:r>
            <a:endParaRPr lang="cs-CZ" sz="2400" dirty="0"/>
          </a:p>
          <a:p>
            <a:r>
              <a:rPr lang="cs-CZ" sz="2400" i="1" dirty="0"/>
              <a:t>- </a:t>
            </a:r>
            <a:r>
              <a:rPr lang="cs-CZ" sz="2400" dirty="0" err="1"/>
              <a:t>strains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en-GB" sz="2400" i="1" dirty="0"/>
              <a:t>P. acnes </a:t>
            </a:r>
            <a:r>
              <a:rPr lang="en-GB" sz="2400" dirty="0"/>
              <a:t>responsible for acne do not produce t</a:t>
            </a:r>
            <a:r>
              <a:rPr lang="cs-CZ" sz="2400" dirty="0" err="1"/>
              <a:t>hiopeptides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- a</a:t>
            </a:r>
            <a:r>
              <a:rPr lang="en-GB" sz="2400" dirty="0" err="1"/>
              <a:t>lso</a:t>
            </a:r>
            <a:r>
              <a:rPr lang="en-GB" sz="2400" dirty="0"/>
              <a:t> </a:t>
            </a:r>
            <a:r>
              <a:rPr lang="en-GB" sz="2400" dirty="0" err="1"/>
              <a:t>micromycetes</a:t>
            </a:r>
            <a:r>
              <a:rPr lang="en-GB" sz="2400" dirty="0"/>
              <a:t> – </a:t>
            </a:r>
            <a:r>
              <a:rPr lang="en-GB" sz="2400" i="1" dirty="0"/>
              <a:t>Malassezia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r>
              <a:rPr lang="cs-CZ" sz="2400" dirty="0"/>
              <a:t>- m</a:t>
            </a:r>
            <a:r>
              <a:rPr lang="en-GB" sz="2400" dirty="0" err="1"/>
              <a:t>ainly</a:t>
            </a:r>
            <a:r>
              <a:rPr lang="en-GB" sz="2400" dirty="0"/>
              <a:t> on legs </a:t>
            </a:r>
            <a:endParaRPr lang="cs-CZ" sz="2400" dirty="0"/>
          </a:p>
          <a:p>
            <a:r>
              <a:rPr lang="en-GB" sz="2400" dirty="0"/>
              <a:t>Various microbes influence different part of immune system.</a:t>
            </a:r>
            <a:endParaRPr lang="cs-CZ" sz="2400" dirty="0"/>
          </a:p>
          <a:p>
            <a:r>
              <a:rPr lang="en-GB" sz="2400" dirty="0"/>
              <a:t>Some microbes produce antimicrobial substances, other induce release of </a:t>
            </a:r>
            <a:r>
              <a:rPr lang="en-GB" sz="2400" dirty="0" err="1"/>
              <a:t>cytokins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connected with illnesses. </a:t>
            </a:r>
            <a:endParaRPr lang="cs-CZ" sz="2400" dirty="0"/>
          </a:p>
          <a:p>
            <a:endParaRPr lang="cs-CZ" sz="2400" dirty="0"/>
          </a:p>
          <a:p>
            <a:r>
              <a:rPr lang="en-GB" sz="2400" dirty="0"/>
              <a:t>Skin </a:t>
            </a:r>
            <a:r>
              <a:rPr lang="en-GB" sz="2400" dirty="0">
                <a:solidFill>
                  <a:srgbClr val="00B0F0"/>
                </a:solidFill>
              </a:rPr>
              <a:t>probiotics</a:t>
            </a:r>
            <a:r>
              <a:rPr lang="en-GB" sz="2400" dirty="0"/>
              <a:t>? </a:t>
            </a:r>
            <a:r>
              <a:rPr lang="cs-CZ" sz="2400" dirty="0"/>
              <a:t>	</a:t>
            </a:r>
            <a:r>
              <a:rPr lang="en-GB" sz="2400" dirty="0"/>
              <a:t>Return to the </a:t>
            </a:r>
            <a:r>
              <a:rPr lang="en-GB" sz="2400" dirty="0">
                <a:solidFill>
                  <a:srgbClr val="00B0F0"/>
                </a:solidFill>
              </a:rPr>
              <a:t>original status</a:t>
            </a:r>
            <a:r>
              <a:rPr lang="cs-CZ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64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66"/>
    </mc:Choice>
    <mc:Fallback xmlns="">
      <p:transition spd="slow" advTm="8246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1C37848-CA94-4957-B40B-4D5C5A50B2FE}"/>
              </a:ext>
            </a:extLst>
          </p:cNvPr>
          <p:cNvSpPr txBox="1"/>
          <p:nvPr/>
        </p:nvSpPr>
        <p:spPr>
          <a:xfrm>
            <a:off x="505591" y="1125400"/>
            <a:ext cx="1121929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Harding"/>
              </a:rPr>
              <a:t>Skin microorganisms have adapted to utilize the sparse nutrients available on the skin</a:t>
            </a:r>
            <a:endParaRPr lang="cs-CZ" sz="2400" b="0" i="0" dirty="0">
              <a:solidFill>
                <a:srgbClr val="222222"/>
              </a:solidFill>
              <a:effectLst/>
              <a:latin typeface="Harding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22222"/>
              </a:solidFill>
              <a:effectLst/>
              <a:latin typeface="Harding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Harding"/>
              </a:rPr>
              <a:t>Many cutaneous microorganisms can produce molecules that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Harding"/>
              </a:rPr>
              <a:t>inhibit the colonization </a:t>
            </a:r>
            <a:endParaRPr lang="cs-CZ" sz="2400" b="1" i="0" dirty="0">
              <a:solidFill>
                <a:srgbClr val="222222"/>
              </a:solidFill>
              <a:effectLst/>
              <a:latin typeface="Harding"/>
            </a:endParaRPr>
          </a:p>
          <a:p>
            <a:pPr algn="l"/>
            <a:r>
              <a:rPr lang="cs-CZ" sz="2400" dirty="0">
                <a:solidFill>
                  <a:srgbClr val="222222"/>
                </a:solidFill>
                <a:latin typeface="Harding"/>
              </a:rPr>
              <a:t>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Harding"/>
              </a:rPr>
              <a:t>of other microorganisms or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Harding"/>
              </a:rPr>
              <a:t>alter their </a:t>
            </a:r>
            <a:r>
              <a:rPr lang="en-US" sz="2400" b="1" i="0" dirty="0" err="1">
                <a:solidFill>
                  <a:srgbClr val="222222"/>
                </a:solidFill>
                <a:effectLst/>
                <a:latin typeface="Harding"/>
              </a:rPr>
              <a:t>behaviour</a:t>
            </a:r>
            <a:endParaRPr lang="cs-CZ" sz="2400" b="1" i="0" dirty="0">
              <a:solidFill>
                <a:srgbClr val="222222"/>
              </a:solidFill>
              <a:effectLst/>
              <a:latin typeface="Harding"/>
            </a:endParaRPr>
          </a:p>
          <a:p>
            <a:pPr algn="l"/>
            <a:endParaRPr lang="cs-CZ" sz="2400" b="0" i="0" dirty="0">
              <a:solidFill>
                <a:srgbClr val="222222"/>
              </a:solidFill>
              <a:effectLst/>
              <a:latin typeface="Harding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Harding"/>
              </a:rPr>
              <a:t>Skin microorganisms have important roles in educating the innate and adaptive arms </a:t>
            </a:r>
            <a:endParaRPr lang="cs-CZ" sz="2400" b="0" i="0" dirty="0">
              <a:solidFill>
                <a:srgbClr val="222222"/>
              </a:solidFill>
              <a:effectLst/>
              <a:latin typeface="Harding"/>
            </a:endParaRPr>
          </a:p>
          <a:p>
            <a:pPr algn="l"/>
            <a:r>
              <a:rPr lang="cs-CZ" sz="2400" dirty="0">
                <a:solidFill>
                  <a:srgbClr val="222222"/>
                </a:solidFill>
                <a:latin typeface="Harding"/>
              </a:rPr>
              <a:t>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Harding"/>
              </a:rPr>
              <a:t>of the cutaneous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Harding"/>
              </a:rPr>
              <a:t>immune system</a:t>
            </a:r>
            <a:endParaRPr lang="cs-CZ" sz="2400" b="1" i="0" dirty="0">
              <a:solidFill>
                <a:srgbClr val="222222"/>
              </a:solidFill>
              <a:effectLst/>
              <a:latin typeface="Harding"/>
            </a:endParaRPr>
          </a:p>
          <a:p>
            <a:pPr algn="l"/>
            <a:endParaRPr lang="cs-CZ" sz="2400" dirty="0">
              <a:solidFill>
                <a:srgbClr val="222222"/>
              </a:solidFill>
              <a:latin typeface="Harding"/>
            </a:endParaRPr>
          </a:p>
          <a:p>
            <a:pPr algn="l"/>
            <a:r>
              <a:rPr lang="cs-CZ" sz="2400" b="1" i="0" dirty="0">
                <a:solidFill>
                  <a:srgbClr val="222222"/>
                </a:solidFill>
                <a:effectLst/>
                <a:latin typeface="Harding"/>
              </a:rPr>
              <a:t>.</a:t>
            </a:r>
            <a:r>
              <a:rPr lang="cs-CZ" sz="2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Harding"/>
              </a:rPr>
              <a:t>The skin microbiota of a healthy adult remains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Harding"/>
              </a:rPr>
              <a:t>stable over time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Harding"/>
              </a:rPr>
              <a:t>, despite environmental </a:t>
            </a:r>
            <a:endParaRPr lang="cs-CZ" sz="2400" b="0" i="0" dirty="0">
              <a:solidFill>
                <a:srgbClr val="222222"/>
              </a:solidFill>
              <a:effectLst/>
              <a:latin typeface="Harding"/>
            </a:endParaRPr>
          </a:p>
          <a:p>
            <a:pPr algn="l"/>
            <a:r>
              <a:rPr lang="cs-CZ" sz="2400" dirty="0">
                <a:solidFill>
                  <a:srgbClr val="222222"/>
                </a:solidFill>
                <a:latin typeface="Harding"/>
              </a:rPr>
              <a:t> 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Harding"/>
              </a:rPr>
              <a:t>perturbations</a:t>
            </a:r>
          </a:p>
          <a:p>
            <a:pPr algn="l"/>
            <a:endParaRPr lang="en-US" sz="2400" b="0" i="0" dirty="0">
              <a:solidFill>
                <a:srgbClr val="222222"/>
              </a:solidFill>
              <a:effectLst/>
              <a:latin typeface="Harding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Harding"/>
              </a:rPr>
              <a:t>Some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Harding"/>
              </a:rPr>
              <a:t>skin diseases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Harding"/>
              </a:rPr>
              <a:t>are associated with an altered microbial state; </a:t>
            </a:r>
            <a:endParaRPr lang="cs-CZ" sz="2400" b="0" i="0" dirty="0">
              <a:solidFill>
                <a:srgbClr val="222222"/>
              </a:solidFill>
              <a:effectLst/>
              <a:latin typeface="Harding"/>
            </a:endParaRPr>
          </a:p>
          <a:p>
            <a:pPr algn="l"/>
            <a:r>
              <a:rPr lang="cs-CZ" sz="2400" dirty="0">
                <a:solidFill>
                  <a:srgbClr val="222222"/>
                </a:solidFill>
                <a:latin typeface="Harding"/>
              </a:rPr>
              <a:t>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Harding"/>
              </a:rPr>
              <a:t>reversion of this dysbiosis may help prevent and/or treat the disease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8E9432-7641-40CD-BB62-C6B775BCE5B4}"/>
              </a:ext>
            </a:extLst>
          </p:cNvPr>
          <p:cNvSpPr txBox="1"/>
          <p:nvPr/>
        </p:nvSpPr>
        <p:spPr>
          <a:xfrm>
            <a:off x="3048786" y="254178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Skin microbiota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14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9F6BEFB-1F48-441A-9813-D26A1D6CC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49" y="697347"/>
            <a:ext cx="6524625" cy="615315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710B969-6832-4463-B8BA-3BE1A96335A5}"/>
              </a:ext>
            </a:extLst>
          </p:cNvPr>
          <p:cNvSpPr txBox="1"/>
          <p:nvPr/>
        </p:nvSpPr>
        <p:spPr>
          <a:xfrm>
            <a:off x="889261" y="7503"/>
            <a:ext cx="9272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dirty="0">
                <a:solidFill>
                  <a:srgbClr val="222222"/>
                </a:solidFill>
                <a:effectLst/>
                <a:latin typeface="Harding"/>
              </a:rPr>
              <a:t>Skin </a:t>
            </a:r>
            <a:r>
              <a:rPr lang="cs-CZ" sz="2800" b="1" i="0" dirty="0" err="1">
                <a:solidFill>
                  <a:srgbClr val="222222"/>
                </a:solidFill>
                <a:effectLst/>
                <a:latin typeface="Harding"/>
              </a:rPr>
              <a:t>commensal</a:t>
            </a:r>
            <a:r>
              <a:rPr lang="cs-CZ" sz="2800" b="1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1" i="0" dirty="0" err="1">
                <a:solidFill>
                  <a:srgbClr val="222222"/>
                </a:solidFill>
                <a:effectLst/>
                <a:latin typeface="Harding"/>
              </a:rPr>
              <a:t>interactions</a:t>
            </a:r>
            <a:r>
              <a:rPr lang="cs-CZ" sz="2800" b="1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1" i="0" dirty="0" err="1">
                <a:solidFill>
                  <a:srgbClr val="222222"/>
                </a:solidFill>
                <a:effectLst/>
                <a:latin typeface="Harding"/>
              </a:rPr>
              <a:t>with</a:t>
            </a:r>
            <a:r>
              <a:rPr lang="cs-CZ" sz="2800" b="1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2800" b="1" i="1" dirty="0">
                <a:solidFill>
                  <a:srgbClr val="222222"/>
                </a:solidFill>
                <a:effectLst/>
                <a:latin typeface="Harding"/>
              </a:rPr>
              <a:t>Staphylococcus aureus</a:t>
            </a:r>
            <a:r>
              <a:rPr lang="cs-CZ" sz="2800" b="1" i="0" dirty="0">
                <a:solidFill>
                  <a:srgbClr val="222222"/>
                </a:solidFill>
                <a:effectLst/>
                <a:latin typeface="Harding"/>
              </a:rPr>
              <a:t>.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B4C236D-06A8-4B66-B867-A265771B5C1F}"/>
              </a:ext>
            </a:extLst>
          </p:cNvPr>
          <p:cNvSpPr txBox="1"/>
          <p:nvPr/>
        </p:nvSpPr>
        <p:spPr>
          <a:xfrm>
            <a:off x="7388110" y="394692"/>
            <a:ext cx="463106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Skin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microbial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communities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are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shaped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by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interactions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between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organisms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and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with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the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host. In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the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skin, many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interactions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between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commensals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and </a:t>
            </a:r>
            <a:r>
              <a:rPr lang="cs-CZ" b="0" i="1" dirty="0">
                <a:solidFill>
                  <a:srgbClr val="222222"/>
                </a:solidFill>
                <a:effectLst/>
                <a:latin typeface="Harding"/>
              </a:rPr>
              <a:t>Staphylococcus aureus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have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been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identified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. </a:t>
            </a:r>
            <a:r>
              <a:rPr lang="cs-CZ" b="1" i="0" dirty="0" err="1">
                <a:solidFill>
                  <a:srgbClr val="222222"/>
                </a:solidFill>
                <a:effectLst/>
                <a:latin typeface="Harding"/>
              </a:rPr>
              <a:t>Antibiotics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produced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by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coagulase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-negative </a:t>
            </a:r>
            <a:r>
              <a:rPr lang="cs-CZ" b="0" i="1" dirty="0">
                <a:solidFill>
                  <a:srgbClr val="222222"/>
                </a:solidFill>
                <a:effectLst/>
                <a:latin typeface="Harding"/>
              </a:rPr>
              <a:t>Staphylococcus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and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specifically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by </a:t>
            </a:r>
            <a:r>
              <a:rPr lang="cs-CZ" b="0" i="1" dirty="0">
                <a:solidFill>
                  <a:srgbClr val="222222"/>
                </a:solidFill>
                <a:effectLst/>
                <a:latin typeface="Harding"/>
              </a:rPr>
              <a:t>Staphylococcus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Harding"/>
              </a:rPr>
              <a:t>lugdunensis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prohibit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colonization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of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1" dirty="0">
                <a:solidFill>
                  <a:srgbClr val="222222"/>
                </a:solidFill>
                <a:effectLst/>
                <a:latin typeface="Harding"/>
              </a:rPr>
              <a:t>S. aureus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.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Also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, </a:t>
            </a:r>
            <a:r>
              <a:rPr lang="cs-CZ" b="0" i="1" dirty="0">
                <a:solidFill>
                  <a:srgbClr val="222222"/>
                </a:solidFill>
                <a:effectLst/>
                <a:latin typeface="Harding"/>
              </a:rPr>
              <a:t>Staphylococcus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Harding"/>
              </a:rPr>
              <a:t>epidermidis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can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inhibit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1" dirty="0">
                <a:solidFill>
                  <a:srgbClr val="222222"/>
                </a:solidFill>
                <a:effectLst/>
                <a:latin typeface="Harding"/>
              </a:rPr>
              <a:t>S. aureus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biofilm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formation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with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production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of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the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1" i="0" dirty="0">
                <a:solidFill>
                  <a:srgbClr val="222222"/>
                </a:solidFill>
                <a:effectLst/>
                <a:latin typeface="Harding"/>
              </a:rPr>
              <a:t>serine </a:t>
            </a:r>
            <a:r>
              <a:rPr lang="cs-CZ" b="1" i="0" dirty="0" err="1">
                <a:solidFill>
                  <a:srgbClr val="222222"/>
                </a:solidFill>
                <a:effectLst/>
                <a:latin typeface="Harding"/>
              </a:rPr>
              <a:t>protease</a:t>
            </a:r>
            <a:r>
              <a:rPr lang="cs-CZ" b="1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1" i="0" dirty="0" err="1">
                <a:solidFill>
                  <a:srgbClr val="222222"/>
                </a:solidFill>
                <a:effectLst/>
                <a:latin typeface="Harding"/>
              </a:rPr>
              <a:t>glutamyl</a:t>
            </a:r>
            <a:r>
              <a:rPr lang="cs-CZ" b="1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1" i="0" dirty="0" err="1">
                <a:solidFill>
                  <a:srgbClr val="222222"/>
                </a:solidFill>
                <a:effectLst/>
                <a:latin typeface="Harding"/>
              </a:rPr>
              <a:t>endopeptidase</a:t>
            </a:r>
            <a:r>
              <a:rPr lang="cs-CZ" b="1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Esp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).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Moreover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when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Esp-expressing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1" dirty="0">
                <a:solidFill>
                  <a:srgbClr val="222222"/>
                </a:solidFill>
                <a:effectLst/>
                <a:latin typeface="Harding"/>
              </a:rPr>
              <a:t>S.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Harding"/>
              </a:rPr>
              <a:t>epidermidis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induces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1" i="0" dirty="0" err="1">
                <a:solidFill>
                  <a:srgbClr val="222222"/>
                </a:solidFill>
                <a:effectLst/>
                <a:latin typeface="Harding"/>
              </a:rPr>
              <a:t>keratinocytes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to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produce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1" i="0" dirty="0" err="1">
                <a:solidFill>
                  <a:srgbClr val="222222"/>
                </a:solidFill>
                <a:effectLst/>
                <a:latin typeface="Harding"/>
              </a:rPr>
              <a:t>antimicrobial</a:t>
            </a:r>
            <a:r>
              <a:rPr lang="cs-CZ" b="1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1" i="0" dirty="0" err="1">
                <a:solidFill>
                  <a:srgbClr val="222222"/>
                </a:solidFill>
                <a:effectLst/>
                <a:latin typeface="Harding"/>
              </a:rPr>
              <a:t>peptides</a:t>
            </a:r>
            <a:r>
              <a:rPr lang="cs-CZ" b="1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via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immune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cell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signalling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, </a:t>
            </a:r>
            <a:r>
              <a:rPr lang="cs-CZ" b="0" i="1" dirty="0">
                <a:solidFill>
                  <a:srgbClr val="222222"/>
                </a:solidFill>
                <a:effectLst/>
                <a:latin typeface="Harding"/>
              </a:rPr>
              <a:t>S. aureus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is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effectively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killed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. In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addition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, </a:t>
            </a:r>
            <a:r>
              <a:rPr lang="cs-CZ" b="0" i="1" dirty="0">
                <a:solidFill>
                  <a:srgbClr val="222222"/>
                </a:solidFill>
                <a:effectLst/>
                <a:latin typeface="Harding"/>
              </a:rPr>
              <a:t>Staphylococcus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Harding"/>
              </a:rPr>
              <a:t>hominis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-produced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lantibiotics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synergize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with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human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antimicrobial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peptide LL-37 to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decrease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1" dirty="0">
                <a:solidFill>
                  <a:srgbClr val="222222"/>
                </a:solidFill>
                <a:effectLst/>
                <a:latin typeface="Harding"/>
              </a:rPr>
              <a:t>S. aureus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colonization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. In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contrast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to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inhibiting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1" dirty="0">
                <a:solidFill>
                  <a:srgbClr val="222222"/>
                </a:solidFill>
                <a:effectLst/>
                <a:latin typeface="Harding"/>
              </a:rPr>
              <a:t>S. aureus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, </a:t>
            </a:r>
            <a:r>
              <a:rPr lang="cs-CZ" b="1" i="1" dirty="0" err="1">
                <a:solidFill>
                  <a:srgbClr val="222222"/>
                </a:solidFill>
                <a:effectLst/>
                <a:latin typeface="Harding"/>
              </a:rPr>
              <a:t>Propionibacterium</a:t>
            </a:r>
            <a:r>
              <a:rPr lang="cs-CZ" b="1" i="1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1" i="1" dirty="0" err="1">
                <a:solidFill>
                  <a:srgbClr val="222222"/>
                </a:solidFill>
                <a:effectLst/>
                <a:latin typeface="Harding"/>
              </a:rPr>
              <a:t>acnes</a:t>
            </a:r>
            <a:r>
              <a:rPr lang="cs-CZ" b="1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produces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a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small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molecule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coproporphyrin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III,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that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1" i="0" dirty="0" err="1">
                <a:solidFill>
                  <a:srgbClr val="222222"/>
                </a:solidFill>
                <a:effectLst/>
                <a:latin typeface="Harding"/>
              </a:rPr>
              <a:t>promotes</a:t>
            </a:r>
            <a:r>
              <a:rPr lang="cs-CZ" b="1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1" i="1" dirty="0">
                <a:solidFill>
                  <a:srgbClr val="222222"/>
                </a:solidFill>
                <a:effectLst/>
                <a:latin typeface="Harding"/>
              </a:rPr>
              <a:t>S. aureus</a:t>
            </a:r>
            <a:r>
              <a:rPr lang="cs-CZ" b="1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aggregation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and biofilm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Harding"/>
              </a:rPr>
              <a:t>formation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47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23353" y="768485"/>
            <a:ext cx="7079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Conjunctiva</a:t>
            </a:r>
            <a:r>
              <a:rPr lang="cs-CZ" sz="40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83645" y="2052536"/>
            <a:ext cx="115352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Historicaly</a:t>
            </a:r>
            <a:r>
              <a:rPr lang="cs-CZ" sz="2400" dirty="0"/>
              <a:t> - s</a:t>
            </a:r>
            <a:r>
              <a:rPr lang="en-GB" sz="2400" dirty="0"/>
              <a:t>mall numbers of </a:t>
            </a:r>
            <a:r>
              <a:rPr lang="en-GB" sz="2400" i="1" dirty="0"/>
              <a:t>Staphylococcus epidermidis</a:t>
            </a:r>
            <a:r>
              <a:rPr lang="en-GB" sz="2400" dirty="0"/>
              <a:t> and certain </a:t>
            </a:r>
            <a:r>
              <a:rPr lang="en-GB" sz="2400" dirty="0" err="1"/>
              <a:t>coryneforms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(</a:t>
            </a:r>
            <a:r>
              <a:rPr lang="en-GB" sz="2400" i="1" dirty="0"/>
              <a:t>Propionibacterium acnes</a:t>
            </a:r>
            <a:r>
              <a:rPr lang="en-GB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blinking wipes the conjunctiva every few seconds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lachrymal secretions (tears) also contain bactericidal substances including lysozyme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i="1" dirty="0"/>
              <a:t>Neisseria gonorrhoeae</a:t>
            </a:r>
            <a:r>
              <a:rPr lang="en-GB" sz="2400" dirty="0"/>
              <a:t> and </a:t>
            </a:r>
            <a:r>
              <a:rPr lang="en-GB" sz="2400" i="1" dirty="0"/>
              <a:t>Chlamydia trachomatis</a:t>
            </a:r>
            <a:r>
              <a:rPr lang="en-GB" sz="2400" dirty="0"/>
              <a:t> are thought to be able to specifically </a:t>
            </a:r>
          </a:p>
          <a:p>
            <a:r>
              <a:rPr lang="en-GB" sz="2400" dirty="0"/>
              <a:t>     attach to the conjunctival epithelium</a:t>
            </a:r>
          </a:p>
          <a:p>
            <a:endParaRPr lang="cs-CZ" sz="2400" dirty="0"/>
          </a:p>
          <a:p>
            <a:r>
              <a:rPr lang="en-GB" sz="2400" b="1" dirty="0"/>
              <a:t>Today</a:t>
            </a:r>
            <a:r>
              <a:rPr lang="en-GB" sz="2400" dirty="0"/>
              <a:t> – rich microbiota including viruses</a:t>
            </a:r>
            <a:endParaRPr lang="cs-CZ" sz="2400" dirty="0"/>
          </a:p>
          <a:p>
            <a:r>
              <a:rPr lang="en-GB" sz="2400" dirty="0"/>
              <a:t>Conjunctiva and cornea – about 12 slightly different bacterial genera</a:t>
            </a:r>
            <a:endParaRPr lang="cs-CZ" sz="2400" dirty="0"/>
          </a:p>
          <a:p>
            <a:r>
              <a:rPr lang="en-GB" sz="2400" dirty="0"/>
              <a:t>1/3 of them – impossible to classify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679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42"/>
    </mc:Choice>
    <mc:Fallback xmlns="">
      <p:transition spd="slow" advTm="16014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10938" y="323725"/>
            <a:ext cx="817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Respiratory</a:t>
            </a:r>
            <a:r>
              <a:rPr lang="cs-CZ" sz="4000" b="1" dirty="0"/>
              <a:t> </a:t>
            </a:r>
            <a:r>
              <a:rPr lang="cs-CZ" sz="4000" b="1" dirty="0" err="1"/>
              <a:t>Tract</a:t>
            </a:r>
            <a:r>
              <a:rPr lang="cs-CZ" sz="40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2838" y="1595021"/>
            <a:ext cx="118763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upper respiratory tract </a:t>
            </a:r>
            <a:r>
              <a:rPr lang="en-GB" sz="2400" dirty="0"/>
              <a:t>(nasopharynx), mainly nares (nostrils) heavily colonized</a:t>
            </a:r>
          </a:p>
          <a:p>
            <a:r>
              <a:rPr lang="en-GB" sz="2400" dirty="0"/>
              <a:t>	- </a:t>
            </a:r>
            <a:r>
              <a:rPr lang="en-GB" sz="2400" i="1" dirty="0"/>
              <a:t>Staphylococcus epidermidis </a:t>
            </a:r>
            <a:r>
              <a:rPr lang="en-GB" sz="2400" dirty="0"/>
              <a:t>and </a:t>
            </a:r>
            <a:r>
              <a:rPr lang="en-GB" sz="2400" dirty="0" err="1"/>
              <a:t>corynebacteria</a:t>
            </a:r>
            <a:endParaRPr lang="en-GB" sz="2400" dirty="0"/>
          </a:p>
          <a:p>
            <a:r>
              <a:rPr lang="en-GB" sz="2400" dirty="0"/>
              <a:t>	- 20% of the general population - </a:t>
            </a:r>
            <a:r>
              <a:rPr lang="en-GB" sz="2400" i="1" dirty="0"/>
              <a:t>Staphylococcus aureus </a:t>
            </a:r>
            <a:r>
              <a:rPr lang="en-GB" sz="2400" dirty="0"/>
              <a:t>(MRSA)</a:t>
            </a:r>
          </a:p>
          <a:p>
            <a:endParaRPr lang="en-GB" sz="2400" dirty="0"/>
          </a:p>
          <a:p>
            <a:r>
              <a:rPr lang="en-GB" sz="2400" dirty="0"/>
              <a:t>	- healthy sinuses sterile</a:t>
            </a:r>
          </a:p>
          <a:p>
            <a:r>
              <a:rPr lang="en-GB" sz="2400" dirty="0"/>
              <a:t>	- pharynx (throat) - streptococci and various Gram-negative cocci</a:t>
            </a:r>
            <a:endParaRPr lang="cs-CZ" sz="2400" dirty="0"/>
          </a:p>
          <a:p>
            <a:r>
              <a:rPr lang="cs-CZ" sz="2400" dirty="0"/>
              <a:t>			      - s</a:t>
            </a:r>
            <a:r>
              <a:rPr lang="en-GB" sz="2400" dirty="0" err="1"/>
              <a:t>ometimes</a:t>
            </a:r>
            <a:r>
              <a:rPr lang="en-GB" sz="2400" dirty="0"/>
              <a:t> pathogens (</a:t>
            </a:r>
            <a:r>
              <a:rPr lang="en-GB" sz="2400" i="1" dirty="0"/>
              <a:t>Streptococcus pneumoniae, Streptococcus </a:t>
            </a:r>
            <a:endParaRPr lang="cs-CZ" sz="2400" i="1" dirty="0"/>
          </a:p>
          <a:p>
            <a:r>
              <a:rPr lang="cs-CZ" sz="2400" i="1" dirty="0"/>
              <a:t>                                                </a:t>
            </a:r>
            <a:r>
              <a:rPr lang="en-GB" sz="2400" i="1" dirty="0"/>
              <a:t>pyogenes, Haemophilus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en-GB" sz="2400" dirty="0"/>
              <a:t>and </a:t>
            </a:r>
            <a:r>
              <a:rPr lang="en-GB" sz="2400" i="1" dirty="0"/>
              <a:t>Neisseria </a:t>
            </a:r>
            <a:r>
              <a:rPr lang="en-GB" sz="2400" i="1" dirty="0" err="1"/>
              <a:t>meningitidis</a:t>
            </a:r>
            <a:r>
              <a:rPr lang="en-GB" sz="2400" i="1" dirty="0"/>
              <a:t>)</a:t>
            </a:r>
          </a:p>
          <a:p>
            <a:endParaRPr lang="en-GB" sz="2400" i="1" dirty="0"/>
          </a:p>
          <a:p>
            <a:r>
              <a:rPr lang="en-GB" sz="2400" b="1" dirty="0"/>
              <a:t>lower respiratory tract </a:t>
            </a:r>
            <a:r>
              <a:rPr lang="en-GB" sz="2400" dirty="0"/>
              <a:t>(trachea, bronchi, and pulmonary tissues) </a:t>
            </a:r>
            <a:r>
              <a:rPr lang="cs-CZ" sz="2400" dirty="0" err="1"/>
              <a:t>nearly</a:t>
            </a:r>
            <a:r>
              <a:rPr lang="cs-CZ" sz="2400" dirty="0"/>
              <a:t> </a:t>
            </a:r>
            <a:r>
              <a:rPr lang="en-GB" sz="2400" dirty="0"/>
              <a:t>free of </a:t>
            </a:r>
            <a:endParaRPr lang="cs-CZ" sz="2400" dirty="0"/>
          </a:p>
          <a:p>
            <a:r>
              <a:rPr lang="cs-CZ" sz="2400" dirty="0"/>
              <a:t>m</a:t>
            </a:r>
            <a:r>
              <a:rPr lang="en-GB" sz="2400" dirty="0" err="1"/>
              <a:t>icroorganisms</a:t>
            </a:r>
            <a:r>
              <a:rPr lang="cs-CZ" sz="2400" dirty="0"/>
              <a:t> </a:t>
            </a:r>
            <a:r>
              <a:rPr lang="en-GB" sz="2400" dirty="0"/>
              <a:t>(cleansing action of the ciliated epithelium, coughing, sneezing, swallowing)</a:t>
            </a:r>
            <a:endParaRPr lang="cs-CZ" sz="2400" dirty="0"/>
          </a:p>
          <a:p>
            <a:r>
              <a:rPr lang="cs-CZ" sz="2400" dirty="0"/>
              <a:t>- </a:t>
            </a:r>
            <a:r>
              <a:rPr lang="cs-CZ" sz="2400" dirty="0" err="1"/>
              <a:t>islands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microbes</a:t>
            </a:r>
            <a:r>
              <a:rPr lang="cs-CZ" sz="2400" dirty="0"/>
              <a:t> –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dirty="0"/>
              <a:t>.</a:t>
            </a:r>
            <a:endParaRPr lang="en-GB" sz="2400" dirty="0"/>
          </a:p>
          <a:p>
            <a:r>
              <a:rPr lang="en-GB" sz="2400" dirty="0"/>
              <a:t>- damaged epithelium - </a:t>
            </a:r>
            <a:r>
              <a:rPr lang="en-GB" sz="2400" i="1" dirty="0"/>
              <a:t>H.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en-GB" sz="2400" dirty="0"/>
              <a:t>or </a:t>
            </a:r>
            <a:r>
              <a:rPr lang="en-GB" sz="2400" i="1" dirty="0"/>
              <a:t>S. pneumoniae</a:t>
            </a:r>
            <a:r>
              <a:rPr lang="en-GB" sz="2400" dirty="0"/>
              <a:t> descending from the nasopharynx 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373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04"/>
    </mc:Choice>
    <mc:Fallback xmlns="">
      <p:transition spd="slow" advTm="13110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9638" y="535014"/>
            <a:ext cx="7965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Urogenital</a:t>
            </a:r>
            <a:r>
              <a:rPr lang="cs-CZ" sz="4000" b="1" dirty="0"/>
              <a:t> </a:t>
            </a:r>
            <a:r>
              <a:rPr lang="cs-CZ" sz="4000" b="1" dirty="0" err="1"/>
              <a:t>Tract</a:t>
            </a:r>
            <a:r>
              <a:rPr lang="cs-CZ" sz="40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3155" y="2326839"/>
            <a:ext cx="115918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Urine</a:t>
            </a:r>
            <a:r>
              <a:rPr lang="en-GB" sz="2400" dirty="0"/>
              <a:t> - sterile, microorganisms have problems gaining access and becoming established. </a:t>
            </a:r>
          </a:p>
          <a:p>
            <a:endParaRPr lang="cs-CZ" sz="2400" dirty="0"/>
          </a:p>
          <a:p>
            <a:r>
              <a:rPr lang="cs-CZ" sz="2400" b="1" dirty="0"/>
              <a:t>A</a:t>
            </a:r>
            <a:r>
              <a:rPr lang="en-GB" sz="2400" b="1" dirty="0" err="1"/>
              <a:t>nterior</a:t>
            </a:r>
            <a:r>
              <a:rPr lang="en-GB" sz="2400" b="1" dirty="0"/>
              <a:t> urethra </a:t>
            </a:r>
            <a:r>
              <a:rPr lang="en-GB" sz="2400" dirty="0"/>
              <a:t>- S</a:t>
            </a:r>
            <a:r>
              <a:rPr lang="en-GB" sz="2400" i="1" dirty="0"/>
              <a:t>taphylococcus epidermidis, Enterococcus </a:t>
            </a:r>
            <a:r>
              <a:rPr lang="en-GB" sz="2400" i="1" dirty="0" err="1"/>
              <a:t>faecalis</a:t>
            </a:r>
            <a:r>
              <a:rPr lang="en-GB" sz="2400" i="1" dirty="0"/>
              <a:t>,</a:t>
            </a:r>
            <a:r>
              <a:rPr lang="en-GB" sz="2400" dirty="0"/>
              <a:t> alpha-</a:t>
            </a:r>
            <a:r>
              <a:rPr lang="en-GB" sz="2400" dirty="0" err="1"/>
              <a:t>hemolytic</a:t>
            </a:r>
            <a:r>
              <a:rPr lang="en-GB" sz="2400" dirty="0"/>
              <a:t> </a:t>
            </a:r>
          </a:p>
          <a:p>
            <a:r>
              <a:rPr lang="en-GB" sz="2400" dirty="0"/>
              <a:t>streptococci, some enteric bacteria (e.g. </a:t>
            </a:r>
            <a:r>
              <a:rPr lang="en-GB" sz="2400" i="1" dirty="0"/>
              <a:t>E. coli, Proteus</a:t>
            </a:r>
            <a:r>
              <a:rPr lang="en-GB" sz="2400" dirty="0"/>
              <a:t>) and </a:t>
            </a:r>
            <a:r>
              <a:rPr lang="en-GB" sz="2400" dirty="0" err="1"/>
              <a:t>corynebacteria</a:t>
            </a:r>
            <a:r>
              <a:rPr lang="en-GB" sz="2400" dirty="0"/>
              <a:t> (contaminants)</a:t>
            </a:r>
          </a:p>
          <a:p>
            <a:endParaRPr lang="en-GB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26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12"/>
    </mc:Choice>
    <mc:Fallback xmlns="">
      <p:transition spd="slow" advTm="5321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2422" y="1028343"/>
            <a:ext cx="11747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Vagina</a:t>
            </a:r>
            <a:r>
              <a:rPr lang="en-GB" sz="2400" dirty="0"/>
              <a:t> </a:t>
            </a:r>
            <a:r>
              <a:rPr lang="cs-CZ" sz="2400" dirty="0"/>
              <a:t>- </a:t>
            </a:r>
            <a:r>
              <a:rPr lang="en-GB" sz="2400" dirty="0"/>
              <a:t>various microbiota depending on race , age</a:t>
            </a:r>
            <a:endParaRPr lang="cs-CZ" sz="2400" dirty="0"/>
          </a:p>
          <a:p>
            <a:r>
              <a:rPr lang="cs-CZ" sz="2400" dirty="0"/>
              <a:t>	 - </a:t>
            </a:r>
            <a:r>
              <a:rPr lang="en-GB" sz="2400" dirty="0"/>
              <a:t>highly individual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en-GB" sz="2400" dirty="0"/>
              <a:t>- colonized after birth with </a:t>
            </a:r>
            <a:r>
              <a:rPr lang="en-GB" sz="2400" dirty="0" err="1"/>
              <a:t>corynebacteria</a:t>
            </a:r>
            <a:r>
              <a:rPr lang="en-GB" sz="2400" dirty="0"/>
              <a:t>, staphylococci, streptococci, </a:t>
            </a:r>
            <a:r>
              <a:rPr lang="en-GB" sz="2400" i="1" dirty="0"/>
              <a:t>E. coli</a:t>
            </a:r>
            <a:r>
              <a:rPr lang="en-GB" sz="2400" dirty="0"/>
              <a:t>, and </a:t>
            </a:r>
          </a:p>
          <a:p>
            <a:r>
              <a:rPr lang="en-GB" sz="2400" dirty="0"/>
              <a:t>a lactic acid bacterium historically named </a:t>
            </a:r>
            <a:r>
              <a:rPr lang="en-GB" sz="2400" dirty="0">
                <a:solidFill>
                  <a:srgbClr val="FF0000"/>
                </a:solidFill>
              </a:rPr>
              <a:t>"</a:t>
            </a:r>
            <a:r>
              <a:rPr lang="en-GB" sz="2400" dirty="0" err="1">
                <a:solidFill>
                  <a:srgbClr val="FF0000"/>
                </a:solidFill>
              </a:rPr>
              <a:t>Doderlein's</a:t>
            </a:r>
            <a:r>
              <a:rPr lang="en-GB" sz="2400" dirty="0">
                <a:solidFill>
                  <a:srgbClr val="FF0000"/>
                </a:solidFill>
              </a:rPr>
              <a:t> bacillus"</a:t>
            </a:r>
            <a:r>
              <a:rPr lang="en-GB" sz="2400" dirty="0"/>
              <a:t> (</a:t>
            </a:r>
            <a:r>
              <a:rPr lang="en-GB" sz="2400" i="1" dirty="0"/>
              <a:t>Lactobacillus acidophilus</a:t>
            </a:r>
            <a:r>
              <a:rPr lang="en-GB" sz="2400" dirty="0"/>
              <a:t>). </a:t>
            </a:r>
          </a:p>
          <a:p>
            <a:endParaRPr lang="cs-CZ" sz="2400" dirty="0"/>
          </a:p>
          <a:p>
            <a:r>
              <a:rPr lang="en-GB" sz="2400" dirty="0"/>
              <a:t>During reproductive life the vaginal epithelium contains </a:t>
            </a:r>
            <a:r>
              <a:rPr lang="en-GB" sz="2400" dirty="0">
                <a:solidFill>
                  <a:srgbClr val="FF0000"/>
                </a:solidFill>
              </a:rPr>
              <a:t>glycogen</a:t>
            </a:r>
            <a:r>
              <a:rPr lang="en-GB" sz="2400" dirty="0"/>
              <a:t>. </a:t>
            </a:r>
            <a:r>
              <a:rPr lang="en-GB" sz="2400" dirty="0" err="1"/>
              <a:t>Doderlein's</a:t>
            </a:r>
            <a:r>
              <a:rPr lang="en-GB" sz="2400" dirty="0"/>
              <a:t> bacillus </a:t>
            </a:r>
          </a:p>
          <a:p>
            <a:r>
              <a:rPr lang="en-GB" sz="2400" dirty="0"/>
              <a:t>predominates, being able to metabolize the glycogen to lactic acid. The lactic acid </a:t>
            </a:r>
          </a:p>
          <a:p>
            <a:r>
              <a:rPr lang="en-GB" sz="2400" dirty="0"/>
              <a:t>and other products of metabolism inhibit colonization by all except this lactobacillus </a:t>
            </a:r>
          </a:p>
          <a:p>
            <a:r>
              <a:rPr lang="en-GB" sz="2400" dirty="0"/>
              <a:t>and a select number of lactic acid bacteria. The resulting low pH of the vaginal epithelium </a:t>
            </a:r>
          </a:p>
          <a:p>
            <a:r>
              <a:rPr lang="en-GB" sz="2400" dirty="0"/>
              <a:t>prevents establishment by most other bacteria as well as the potentially-pathogenic yeast, </a:t>
            </a:r>
          </a:p>
          <a:p>
            <a:r>
              <a:rPr lang="en-GB" sz="2400" i="1" dirty="0"/>
              <a:t>Candida </a:t>
            </a:r>
            <a:r>
              <a:rPr lang="en-GB" sz="2400" i="1" dirty="0" err="1"/>
              <a:t>albicans</a:t>
            </a:r>
            <a:r>
              <a:rPr lang="en-GB" sz="2400" i="1" dirty="0"/>
              <a:t>. </a:t>
            </a:r>
            <a:r>
              <a:rPr lang="en-GB" sz="2400" dirty="0"/>
              <a:t>This is a striking example of the protective effect of the normal bacterial </a:t>
            </a:r>
          </a:p>
          <a:p>
            <a:r>
              <a:rPr lang="en-GB" sz="2400" dirty="0"/>
              <a:t>flora for their human host.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58032" y="345989"/>
            <a:ext cx="1322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Vagina</a:t>
            </a:r>
          </a:p>
        </p:txBody>
      </p:sp>
    </p:spTree>
    <p:extLst>
      <p:ext uri="{BB962C8B-B14F-4D97-AF65-F5344CB8AC3E}">
        <p14:creationId xmlns:p14="http://schemas.microsoft.com/office/powerpoint/2010/main" val="240440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66"/>
    </mc:Choice>
    <mc:Fallback xmlns="">
      <p:transition spd="slow" advTm="11196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373" y="1305342"/>
            <a:ext cx="115247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- </a:t>
            </a:r>
            <a:r>
              <a:rPr lang="en-US" sz="2400" dirty="0"/>
              <a:t>most of the women </a:t>
            </a:r>
            <a:r>
              <a:rPr lang="cs-CZ" sz="2400" dirty="0"/>
              <a:t>- </a:t>
            </a:r>
            <a:r>
              <a:rPr lang="en-US" sz="2400" dirty="0"/>
              <a:t>dominate one of the 4 </a:t>
            </a:r>
            <a:r>
              <a:rPr lang="en-US" sz="2400" i="1" dirty="0">
                <a:solidFill>
                  <a:srgbClr val="00B0F0"/>
                </a:solidFill>
              </a:rPr>
              <a:t>Lactobacillus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cs-CZ" sz="2400" dirty="0" err="1"/>
              <a:t>spp</a:t>
            </a:r>
            <a:r>
              <a:rPr lang="cs-CZ" sz="2400" dirty="0"/>
              <a:t>. </a:t>
            </a:r>
            <a:r>
              <a:rPr lang="en-US" sz="2400" dirty="0"/>
              <a:t>strains</a:t>
            </a:r>
            <a:br>
              <a:rPr lang="en-US" sz="2400" dirty="0"/>
            </a:br>
            <a:r>
              <a:rPr lang="cs-CZ" sz="2400" dirty="0"/>
              <a:t>	 -</a:t>
            </a:r>
            <a:r>
              <a:rPr lang="en-US" sz="2400" dirty="0"/>
              <a:t> sometimes other anaerobic bacteria - but they also produce</a:t>
            </a:r>
            <a:r>
              <a:rPr lang="cs-CZ" sz="2400" dirty="0"/>
              <a:t> </a:t>
            </a:r>
            <a:r>
              <a:rPr lang="en-US" sz="2400" dirty="0"/>
              <a:t>lactic acid</a:t>
            </a:r>
            <a:br>
              <a:rPr lang="en-US" sz="2400" dirty="0"/>
            </a:b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>
                <a:solidFill>
                  <a:srgbClr val="00B0F0"/>
                </a:solidFill>
              </a:rPr>
              <a:t>dominance</a:t>
            </a:r>
            <a:r>
              <a:rPr lang="en-US" sz="2400" dirty="0"/>
              <a:t> of </a:t>
            </a:r>
            <a:r>
              <a:rPr lang="en-US" sz="2400" i="1" dirty="0"/>
              <a:t>Lactobacillus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  <a:br>
              <a:rPr lang="en-US" sz="2400" dirty="0"/>
            </a:br>
            <a:r>
              <a:rPr lang="cs-CZ" sz="2400" dirty="0"/>
              <a:t>	</a:t>
            </a:r>
            <a:r>
              <a:rPr lang="en-US" sz="2400" dirty="0"/>
              <a:t>80% Asian women and 90% white (pH 4.4 and 4.2)</a:t>
            </a:r>
            <a:br>
              <a:rPr lang="en-US" sz="2400" dirty="0"/>
            </a:br>
            <a:r>
              <a:rPr lang="cs-CZ" sz="2400" dirty="0"/>
              <a:t>	</a:t>
            </a:r>
            <a:r>
              <a:rPr lang="en-US" sz="2400" dirty="0"/>
              <a:t>60% Hispanic and Black (pH 5.0 and 4.7)</a:t>
            </a:r>
            <a:br>
              <a:rPr lang="en-US" sz="2400" dirty="0"/>
            </a:b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possible association with </a:t>
            </a:r>
            <a:r>
              <a:rPr lang="en-US" sz="2400" dirty="0">
                <a:solidFill>
                  <a:srgbClr val="00B0F0"/>
                </a:solidFill>
              </a:rPr>
              <a:t>premature birth</a:t>
            </a:r>
            <a:br>
              <a:rPr lang="en-US" sz="2400" dirty="0"/>
            </a:br>
            <a:r>
              <a:rPr lang="cs-CZ" sz="2400" dirty="0"/>
              <a:t>	</a:t>
            </a:r>
            <a:r>
              <a:rPr lang="en-US" sz="2400" dirty="0"/>
              <a:t>on average 10% of premature births</a:t>
            </a:r>
            <a:br>
              <a:rPr lang="en-US" sz="2400" dirty="0"/>
            </a:br>
            <a:r>
              <a:rPr lang="cs-CZ" sz="2400" dirty="0"/>
              <a:t>	</a:t>
            </a:r>
            <a:r>
              <a:rPr lang="en-US" sz="2400" dirty="0"/>
              <a:t>in an area dominated by black and Hispanic populations it is 20%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fast changes of </a:t>
            </a:r>
            <a:r>
              <a:rPr lang="en-US" sz="2400" dirty="0" err="1"/>
              <a:t>microbio</a:t>
            </a:r>
            <a:r>
              <a:rPr lang="cs-CZ" sz="2400" dirty="0"/>
              <a:t>t</a:t>
            </a:r>
            <a:r>
              <a:rPr lang="en-US" sz="2400" dirty="0"/>
              <a:t>a (even 24 hours)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675870" y="321276"/>
            <a:ext cx="1322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Vagina</a:t>
            </a:r>
          </a:p>
        </p:txBody>
      </p:sp>
    </p:spTree>
    <p:extLst>
      <p:ext uri="{BB962C8B-B14F-4D97-AF65-F5344CB8AC3E}">
        <p14:creationId xmlns:p14="http://schemas.microsoft.com/office/powerpoint/2010/main" val="60932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00597" y="970420"/>
            <a:ext cx="778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What</a:t>
            </a:r>
            <a:r>
              <a:rPr lang="cs-CZ" sz="4000" b="1" dirty="0"/>
              <a:t> </a:t>
            </a:r>
            <a:r>
              <a:rPr lang="cs-CZ" sz="4000" b="1" dirty="0" err="1"/>
              <a:t>is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main</a:t>
            </a:r>
            <a:r>
              <a:rPr lang="cs-CZ" sz="4000" b="1" dirty="0"/>
              <a:t> role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microbes</a:t>
            </a:r>
            <a:r>
              <a:rPr lang="cs-CZ" sz="4000" b="1" dirty="0"/>
              <a:t>?!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49038" y="2081650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Degradation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30048" y="2976591"/>
            <a:ext cx="2197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Nutrient</a:t>
            </a:r>
            <a:r>
              <a:rPr lang="cs-CZ" sz="2400" b="1" dirty="0"/>
              <a:t> </a:t>
            </a:r>
            <a:r>
              <a:rPr lang="cs-CZ" sz="2400" b="1" dirty="0" err="1"/>
              <a:t>cycling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61509" y="3949378"/>
            <a:ext cx="2124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Photosynthesis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605118" y="4922190"/>
            <a:ext cx="469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Interaction with plants and animals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743221" y="5963049"/>
            <a:ext cx="3521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Keeping live alive/running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2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53"/>
    </mc:Choice>
    <mc:Fallback xmlns="">
      <p:transition spd="slow" advTm="187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8664" y="252692"/>
            <a:ext cx="3698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Maternal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4228" y="1126886"/>
            <a:ext cx="11491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vagina</a:t>
            </a:r>
            <a:r>
              <a:rPr lang="cs-CZ" sz="2400" dirty="0"/>
              <a:t> - </a:t>
            </a:r>
            <a:r>
              <a:rPr lang="cs-CZ" sz="2400" dirty="0" err="1"/>
              <a:t>Lactobacillus</a:t>
            </a:r>
            <a:br>
              <a:rPr lang="cs-CZ" sz="2400" dirty="0"/>
            </a:br>
            <a:r>
              <a:rPr lang="cs-CZ" sz="2400" b="1" dirty="0" err="1"/>
              <a:t>newborn</a:t>
            </a:r>
            <a:r>
              <a:rPr lang="cs-CZ" sz="2400" dirty="0"/>
              <a:t> -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br>
              <a:rPr lang="cs-CZ" sz="2400" dirty="0"/>
            </a:br>
            <a:r>
              <a:rPr lang="cs-CZ" sz="2400" b="1" dirty="0" err="1"/>
              <a:t>postpartum</a:t>
            </a:r>
            <a:r>
              <a:rPr lang="cs-CZ" sz="2400" b="1" dirty="0"/>
              <a:t> placenta </a:t>
            </a:r>
            <a:r>
              <a:rPr lang="cs-CZ" sz="2400" dirty="0"/>
              <a:t>- </a:t>
            </a:r>
            <a:r>
              <a:rPr lang="cs-CZ" sz="2400" i="1" dirty="0"/>
              <a:t>E. coli,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</a:t>
            </a:r>
            <a:br>
              <a:rPr lang="cs-CZ" sz="2400" i="1" dirty="0"/>
            </a:br>
            <a:r>
              <a:rPr lang="cs-CZ" sz="2400" i="1" dirty="0"/>
              <a:t>     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br>
              <a:rPr lang="cs-CZ" sz="2400" dirty="0"/>
            </a:br>
            <a:r>
              <a:rPr lang="cs-CZ" sz="2400" dirty="0"/>
              <a:t>	- species </a:t>
            </a:r>
            <a:r>
              <a:rPr lang="cs-CZ" sz="2400" dirty="0" err="1"/>
              <a:t>composition</a:t>
            </a:r>
            <a:r>
              <a:rPr lang="cs-CZ" sz="2400" dirty="0"/>
              <a:t> - </a:t>
            </a:r>
            <a:r>
              <a:rPr lang="cs-CZ" sz="2400" dirty="0" err="1"/>
              <a:t>the</a:t>
            </a:r>
            <a:r>
              <a:rPr lang="cs-CZ" sz="2400" dirty="0"/>
              <a:t> most </a:t>
            </a:r>
            <a:r>
              <a:rPr lang="cs-CZ" sz="2400" dirty="0" err="1"/>
              <a:t>similar</a:t>
            </a:r>
            <a:r>
              <a:rPr lang="cs-CZ" sz="2400" dirty="0"/>
              <a:t> to oral </a:t>
            </a:r>
            <a:r>
              <a:rPr lang="cs-CZ" sz="2400" dirty="0" err="1"/>
              <a:t>cavity</a:t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pathways</a:t>
            </a:r>
            <a:r>
              <a:rPr lang="cs-CZ" sz="2400" dirty="0"/>
              <a:t> - </a:t>
            </a:r>
            <a:r>
              <a:rPr lang="cs-CZ" sz="2400" dirty="0" err="1"/>
              <a:t>metabolism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cofactors</a:t>
            </a:r>
            <a:r>
              <a:rPr lang="cs-CZ" sz="2400" dirty="0"/>
              <a:t> and </a:t>
            </a:r>
            <a:r>
              <a:rPr lang="cs-CZ" sz="2400" dirty="0" err="1"/>
              <a:t>vitamins</a:t>
            </a:r>
            <a:br>
              <a:rPr lang="cs-CZ" sz="2400" dirty="0"/>
            </a:br>
            <a:r>
              <a:rPr lang="cs-CZ" sz="2400" b="1" dirty="0" err="1">
                <a:solidFill>
                  <a:srgbClr val="FF0000"/>
                </a:solidFill>
              </a:rPr>
              <a:t>breast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milk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/>
              <a:t>microbial</a:t>
            </a:r>
            <a:r>
              <a:rPr lang="cs-CZ" sz="2400" dirty="0"/>
              <a:t> </a:t>
            </a:r>
            <a:r>
              <a:rPr lang="cs-CZ" sz="2400" dirty="0" err="1"/>
              <a:t>soup</a:t>
            </a:r>
            <a:r>
              <a:rPr lang="cs-CZ" sz="2400" dirty="0"/>
              <a:t> - </a:t>
            </a:r>
            <a:r>
              <a:rPr lang="cs-CZ" sz="2400" i="1" dirty="0"/>
              <a:t>Streptococcus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/>
              <a:t>Staphylococcus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Serratia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r>
              <a:rPr lang="cs-CZ" sz="2400" dirty="0"/>
              <a:t>                        </a:t>
            </a:r>
            <a:r>
              <a:rPr lang="cs-CZ" sz="2400" i="1" dirty="0" err="1"/>
              <a:t>Corynebacterium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Lactobacillus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but </a:t>
            </a:r>
            <a:r>
              <a:rPr lang="cs-CZ" sz="2400" dirty="0" err="1"/>
              <a:t>highly</a:t>
            </a:r>
            <a:r>
              <a:rPr lang="cs-CZ" sz="2400" dirty="0"/>
              <a:t> </a:t>
            </a:r>
            <a:r>
              <a:rPr lang="cs-CZ" sz="2400" dirty="0" err="1"/>
              <a:t>individual</a:t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mother</a:t>
            </a:r>
            <a:r>
              <a:rPr lang="cs-CZ" sz="2400" dirty="0"/>
              <a:t> </a:t>
            </a:r>
            <a:r>
              <a:rPr lang="cs-CZ" sz="2400" dirty="0" err="1"/>
              <a:t>handover</a:t>
            </a:r>
            <a:r>
              <a:rPr lang="cs-CZ" sz="2400" dirty="0"/>
              <a:t> </a:t>
            </a:r>
            <a:r>
              <a:rPr lang="cs-CZ" sz="2400" dirty="0" err="1"/>
              <a:t>microbes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child's</a:t>
            </a:r>
            <a:r>
              <a:rPr lang="cs-CZ" sz="2400" dirty="0"/>
              <a:t> environment - </a:t>
            </a:r>
            <a:r>
              <a:rPr lang="cs-CZ" sz="2400" b="1" dirty="0" err="1"/>
              <a:t>training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immune</a:t>
            </a:r>
            <a:br>
              <a:rPr lang="cs-CZ" sz="2400" dirty="0"/>
            </a:br>
            <a:r>
              <a:rPr lang="cs-CZ" sz="2400" dirty="0"/>
              <a:t>	  systém</a:t>
            </a:r>
          </a:p>
          <a:p>
            <a:r>
              <a:rPr lang="cs-CZ" sz="2400" dirty="0"/>
              <a:t>	-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-apple-system"/>
              </a:rPr>
              <a:t>prebiotic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-apple-system"/>
              </a:rPr>
              <a:t> human milk oligosaccharides (HMOs) that preferentially feed beneficial</a:t>
            </a:r>
            <a:endParaRPr lang="cs-CZ" sz="2400" b="0" i="0" dirty="0">
              <a:solidFill>
                <a:srgbClr val="222222"/>
              </a:solidFill>
              <a:effectLst/>
              <a:latin typeface="-apple-system"/>
            </a:endParaRPr>
          </a:p>
          <a:p>
            <a:r>
              <a:rPr lang="cs-CZ" sz="2400" dirty="0">
                <a:solidFill>
                  <a:srgbClr val="222222"/>
                </a:solidFill>
                <a:latin typeface="-apple-system"/>
              </a:rPr>
              <a:t>             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sz="24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-apple-system"/>
              </a:rPr>
              <a:t>gut bacteria</a:t>
            </a:r>
            <a:br>
              <a:rPr lang="cs-CZ" sz="2400" dirty="0"/>
            </a:br>
            <a:r>
              <a:rPr lang="cs-CZ" sz="2400" b="1" dirty="0" err="1"/>
              <a:t>during</a:t>
            </a:r>
            <a:r>
              <a:rPr lang="cs-CZ" sz="2400" b="1" dirty="0"/>
              <a:t> </a:t>
            </a:r>
            <a:r>
              <a:rPr lang="cs-CZ" sz="2400" b="1" dirty="0" err="1"/>
              <a:t>pregnancy</a:t>
            </a:r>
            <a:r>
              <a:rPr lang="cs-CZ" sz="2400" b="1" dirty="0"/>
              <a:t> and </a:t>
            </a:r>
            <a:r>
              <a:rPr lang="cs-CZ" sz="2400" b="1" dirty="0" err="1"/>
              <a:t>breastfeeding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changes</a:t>
            </a:r>
            <a:r>
              <a:rPr lang="cs-CZ" sz="2400" dirty="0"/>
              <a:t> in </a:t>
            </a:r>
            <a:r>
              <a:rPr lang="cs-CZ" sz="2400" dirty="0" err="1"/>
              <a:t>maternal</a:t>
            </a:r>
            <a:r>
              <a:rPr lang="cs-CZ" sz="2400" dirty="0"/>
              <a:t> </a:t>
            </a:r>
            <a:r>
              <a:rPr lang="cs-CZ" sz="2400" dirty="0" err="1"/>
              <a:t>microbe</a:t>
            </a:r>
            <a:r>
              <a:rPr lang="cs-CZ" sz="2400" dirty="0"/>
              <a:t> – </a:t>
            </a:r>
            <a:r>
              <a:rPr lang="cs-CZ" sz="2400" dirty="0" err="1"/>
              <a:t>important</a:t>
            </a:r>
            <a:r>
              <a:rPr lang="cs-CZ" sz="2400" dirty="0"/>
              <a:t> 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mother‘s</a:t>
            </a:r>
            <a:r>
              <a:rPr lang="cs-CZ" sz="2400" dirty="0"/>
              <a:t> </a:t>
            </a:r>
            <a:r>
              <a:rPr lang="cs-CZ" sz="2400" dirty="0" err="1"/>
              <a:t>health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676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90"/>
    </mc:Choice>
    <mc:Fallback xmlns="">
      <p:transition spd="slow" advTm="5259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47069" y="527222"/>
            <a:ext cx="3921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Maternal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4314" y="1705232"/>
            <a:ext cx="110716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Mastitis</a:t>
            </a:r>
            <a:r>
              <a:rPr lang="en-US" sz="2400" dirty="0"/>
              <a:t> - disappearance of </a:t>
            </a:r>
            <a:r>
              <a:rPr lang="en-US" sz="2400" i="1" dirty="0"/>
              <a:t>Lactobacillus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US" sz="2400" dirty="0"/>
              <a:t>, dominance of one </a:t>
            </a:r>
            <a:r>
              <a:rPr lang="cs-CZ" sz="2400" dirty="0" err="1"/>
              <a:t>strain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en-US" sz="2400" dirty="0"/>
              <a:t>pathogenic bacteria</a:t>
            </a:r>
            <a:endParaRPr lang="cs-CZ" sz="2400" dirty="0"/>
          </a:p>
          <a:p>
            <a:br>
              <a:rPr lang="en-US" sz="2400" dirty="0"/>
            </a:br>
            <a:r>
              <a:rPr lang="en-US" sz="2400" b="1" dirty="0"/>
              <a:t>Adding lactobacilli </a:t>
            </a:r>
            <a:r>
              <a:rPr lang="en-US" sz="2400" dirty="0"/>
              <a:t>to food - the same bacterium has been shown in milk</a:t>
            </a:r>
            <a:r>
              <a:rPr lang="cs-CZ" sz="2400" dirty="0"/>
              <a:t> a</a:t>
            </a:r>
            <a:r>
              <a:rPr lang="en-US" sz="2400" dirty="0" err="1"/>
              <a:t>fter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en-US" sz="2400" dirty="0"/>
              <a:t>a three-week </a:t>
            </a:r>
            <a:r>
              <a:rPr lang="cs-CZ" sz="2400" dirty="0" err="1"/>
              <a:t>cure</a:t>
            </a:r>
            <a:r>
              <a:rPr lang="cs-CZ" sz="2400" dirty="0"/>
              <a:t> – </a:t>
            </a:r>
            <a:r>
              <a:rPr lang="cs-CZ" sz="2400" dirty="0" err="1"/>
              <a:t>disappearance</a:t>
            </a:r>
            <a:r>
              <a:rPr lang="cs-CZ" sz="2400" dirty="0"/>
              <a:t> </a:t>
            </a:r>
            <a:r>
              <a:rPr lang="en-US" sz="2400" dirty="0"/>
              <a:t>of problem</a:t>
            </a:r>
            <a:r>
              <a:rPr lang="cs-CZ" sz="2400" dirty="0"/>
              <a:t>s</a:t>
            </a:r>
            <a:r>
              <a:rPr lang="en-US" sz="2400" dirty="0"/>
              <a:t> - better than antibiotics?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Breast </a:t>
            </a:r>
            <a:r>
              <a:rPr lang="cs-CZ" sz="2400" dirty="0"/>
              <a:t>-</a:t>
            </a:r>
            <a:r>
              <a:rPr lang="en-US" sz="2400" dirty="0"/>
              <a:t> their own mi</a:t>
            </a:r>
            <a:r>
              <a:rPr lang="cs-CZ" sz="2400" dirty="0" err="1"/>
              <a:t>crobiot</a:t>
            </a:r>
            <a:r>
              <a:rPr lang="en-US" sz="2400" dirty="0"/>
              <a:t>a</a:t>
            </a:r>
            <a:r>
              <a:rPr lang="cs-CZ" sz="2400" dirty="0"/>
              <a:t> 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non </a:t>
            </a:r>
            <a:r>
              <a:rPr lang="cs-CZ" sz="2400" dirty="0" err="1"/>
              <a:t>breast</a:t>
            </a:r>
            <a:r>
              <a:rPr lang="cs-CZ" sz="2400" dirty="0"/>
              <a:t> </a:t>
            </a:r>
            <a:r>
              <a:rPr lang="cs-CZ" sz="2400" dirty="0" err="1"/>
              <a:t>feeding</a:t>
            </a:r>
            <a:r>
              <a:rPr lang="cs-CZ" sz="2400" dirty="0"/>
              <a:t> </a:t>
            </a:r>
            <a:r>
              <a:rPr lang="cs-CZ" sz="2400" dirty="0" err="1"/>
              <a:t>woman</a:t>
            </a:r>
            <a:r>
              <a:rPr lang="en-US" sz="2400" dirty="0"/>
              <a:t> - meaning for cancer?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40153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6236" y="991027"/>
            <a:ext cx="113854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1676 - Anthony van </a:t>
            </a:r>
            <a:r>
              <a:rPr lang="cs-CZ" sz="2400" dirty="0" err="1"/>
              <a:t>Leewenhoek</a:t>
            </a:r>
            <a:r>
              <a:rPr lang="cs-CZ" sz="2400" dirty="0"/>
              <a:t> - "</a:t>
            </a:r>
            <a:r>
              <a:rPr lang="cs-CZ" sz="2400" dirty="0" err="1"/>
              <a:t>animacules</a:t>
            </a:r>
            <a:r>
              <a:rPr lang="cs-CZ" sz="2400" dirty="0"/>
              <a:t>"</a:t>
            </a:r>
            <a:br>
              <a:rPr lang="cs-CZ" sz="2400" dirty="0"/>
            </a:br>
            <a:r>
              <a:rPr lang="cs-CZ" sz="2400" dirty="0"/>
              <a:t>1890 - W.D. Miller 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Microorganisms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Mouse</a:t>
            </a:r>
            <a:br>
              <a:rPr lang="cs-CZ" sz="2400" dirty="0"/>
            </a:br>
            <a:r>
              <a:rPr lang="cs-CZ" sz="2400" dirty="0"/>
              <a:t>2016 - </a:t>
            </a:r>
            <a:r>
              <a:rPr lang="cs-CZ" sz="2400" dirty="0" err="1"/>
              <a:t>Jakubovics</a:t>
            </a:r>
            <a:r>
              <a:rPr lang="cs-CZ" sz="2400" dirty="0"/>
              <a:t> - </a:t>
            </a:r>
            <a:r>
              <a:rPr lang="cs-CZ" sz="2400" dirty="0" err="1"/>
              <a:t>structure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dental</a:t>
            </a:r>
            <a:r>
              <a:rPr lang="cs-CZ" sz="2400" dirty="0"/>
              <a:t> </a:t>
            </a:r>
            <a:r>
              <a:rPr lang="cs-CZ" sz="2400" dirty="0" err="1"/>
              <a:t>plaque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500-600 (700)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different</a:t>
            </a:r>
            <a:r>
              <a:rPr lang="cs-CZ" sz="2400" dirty="0"/>
              <a:t> </a:t>
            </a:r>
            <a:r>
              <a:rPr lang="cs-CZ" sz="2400" dirty="0" err="1"/>
              <a:t>bacterial</a:t>
            </a:r>
            <a:r>
              <a:rPr lang="cs-CZ" sz="2400" dirty="0"/>
              <a:t> species (30% non-</a:t>
            </a:r>
            <a:r>
              <a:rPr lang="cs-CZ" sz="2400" dirty="0" err="1"/>
              <a:t>cultivated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 err="1"/>
              <a:t>streptococci</a:t>
            </a:r>
            <a:r>
              <a:rPr lang="cs-CZ" sz="2400" dirty="0"/>
              <a:t>, </a:t>
            </a:r>
            <a:r>
              <a:rPr lang="cs-CZ" sz="2400" dirty="0" err="1"/>
              <a:t>lactobacilli</a:t>
            </a:r>
            <a:r>
              <a:rPr lang="cs-CZ" sz="2400" dirty="0"/>
              <a:t>, </a:t>
            </a:r>
            <a:r>
              <a:rPr lang="cs-CZ" sz="2400" dirty="0" err="1"/>
              <a:t>staphylococci</a:t>
            </a:r>
            <a:r>
              <a:rPr lang="cs-CZ" sz="2400" dirty="0"/>
              <a:t>, </a:t>
            </a:r>
            <a:r>
              <a:rPr lang="cs-CZ" sz="2400" dirty="0" err="1"/>
              <a:t>corynebacteria</a:t>
            </a:r>
            <a:r>
              <a:rPr lang="cs-CZ" sz="2400" dirty="0"/>
              <a:t> and </a:t>
            </a:r>
            <a:r>
              <a:rPr lang="cs-CZ" sz="2400" dirty="0" err="1"/>
              <a:t>anaerobic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r>
              <a:rPr lang="cs-CZ" sz="2400" dirty="0"/>
              <a:t> (</a:t>
            </a:r>
            <a:r>
              <a:rPr lang="cs-CZ" sz="2400" dirty="0" err="1"/>
              <a:t>bacteroides</a:t>
            </a:r>
            <a:r>
              <a:rPr lang="cs-CZ" sz="2400" dirty="0"/>
              <a:t>)</a:t>
            </a:r>
          </a:p>
          <a:p>
            <a:br>
              <a:rPr lang="cs-CZ" sz="2400" dirty="0"/>
            </a:br>
            <a:r>
              <a:rPr lang="cs-CZ" sz="2400" dirty="0"/>
              <a:t>a </a:t>
            </a:r>
            <a:r>
              <a:rPr lang="cs-CZ" sz="2400" dirty="0" err="1"/>
              <a:t>common</a:t>
            </a:r>
            <a:r>
              <a:rPr lang="cs-CZ" sz="2400" dirty="0"/>
              <a:t> </a:t>
            </a:r>
            <a:r>
              <a:rPr lang="cs-CZ" sz="2400" dirty="0" err="1"/>
              <a:t>development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us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millions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years</a:t>
            </a:r>
            <a:br>
              <a:rPr lang="cs-CZ" sz="2400" dirty="0"/>
            </a:br>
            <a:r>
              <a:rPr lang="cs-CZ" sz="2400" dirty="0"/>
              <a:t>	- use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fire</a:t>
            </a:r>
            <a:r>
              <a:rPr lang="cs-CZ" sz="2400" dirty="0"/>
              <a:t>, </a:t>
            </a:r>
            <a:r>
              <a:rPr lang="cs-CZ" sz="2400" dirty="0" err="1"/>
              <a:t>agriculture</a:t>
            </a:r>
            <a:r>
              <a:rPr lang="cs-CZ" sz="2400" dirty="0"/>
              <a:t>, </a:t>
            </a:r>
            <a:r>
              <a:rPr lang="cs-CZ" sz="2400" dirty="0" err="1"/>
              <a:t>processed</a:t>
            </a:r>
            <a:r>
              <a:rPr lang="cs-CZ" sz="2400" dirty="0"/>
              <a:t> food (</a:t>
            </a:r>
            <a:r>
              <a:rPr lang="cs-CZ" sz="2400" dirty="0" err="1"/>
              <a:t>sugar</a:t>
            </a:r>
            <a:r>
              <a:rPr lang="cs-CZ" sz="2400" dirty="0"/>
              <a:t>),</a:t>
            </a:r>
            <a:br>
              <a:rPr lang="cs-CZ" sz="2400" dirty="0"/>
            </a:br>
            <a:r>
              <a:rPr lang="cs-CZ" sz="2400" dirty="0"/>
              <a:t>      	- </a:t>
            </a:r>
            <a:r>
              <a:rPr lang="cs-CZ" sz="2400" dirty="0" err="1"/>
              <a:t>antimicrobial</a:t>
            </a:r>
            <a:r>
              <a:rPr lang="cs-CZ" sz="2400" dirty="0"/>
              <a:t> </a:t>
            </a:r>
            <a:r>
              <a:rPr lang="cs-CZ" sz="2400" dirty="0" err="1"/>
              <a:t>therapy</a:t>
            </a:r>
            <a:endParaRPr lang="cs-CZ" sz="2400" dirty="0"/>
          </a:p>
          <a:p>
            <a:br>
              <a:rPr lang="cs-CZ" sz="2400" dirty="0"/>
            </a:br>
            <a:r>
              <a:rPr lang="cs-CZ" sz="2400" dirty="0" err="1"/>
              <a:t>age-dependent</a:t>
            </a:r>
            <a:r>
              <a:rPr lang="cs-CZ" sz="2400" dirty="0"/>
              <a:t>:</a:t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cs-CZ" sz="2400" dirty="0" err="1"/>
              <a:t>birth</a:t>
            </a:r>
            <a:r>
              <a:rPr lang="cs-CZ" sz="2400" dirty="0"/>
              <a:t> -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salivarius</a:t>
            </a:r>
            <a:r>
              <a:rPr lang="cs-CZ" sz="2400" i="1" dirty="0"/>
              <a:t> </a:t>
            </a:r>
            <a:r>
              <a:rPr lang="cs-CZ" sz="2400" dirty="0"/>
              <a:t>(98%)</a:t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tooth</a:t>
            </a:r>
            <a:r>
              <a:rPr lang="cs-CZ" sz="2400" dirty="0"/>
              <a:t> </a:t>
            </a:r>
            <a:r>
              <a:rPr lang="cs-CZ" sz="2400" dirty="0" err="1"/>
              <a:t>eruption</a:t>
            </a:r>
            <a:r>
              <a:rPr lang="cs-CZ" sz="2400" dirty="0"/>
              <a:t> - </a:t>
            </a:r>
            <a:r>
              <a:rPr lang="cs-CZ" sz="2400" i="1" dirty="0"/>
              <a:t>S. </a:t>
            </a:r>
            <a:r>
              <a:rPr lang="cs-CZ" sz="2400" i="1" dirty="0" err="1"/>
              <a:t>mutans</a:t>
            </a:r>
            <a:r>
              <a:rPr lang="cs-CZ" sz="2400" i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lactic</a:t>
            </a:r>
            <a:r>
              <a:rPr lang="cs-CZ" sz="2400" dirty="0"/>
              <a:t> acid) and </a:t>
            </a:r>
            <a:r>
              <a:rPr lang="cs-CZ" sz="2400" i="1" dirty="0"/>
              <a:t>S. </a:t>
            </a:r>
            <a:r>
              <a:rPr lang="cs-CZ" sz="2400" i="1" dirty="0" err="1"/>
              <a:t>sanguis</a:t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around</a:t>
            </a:r>
            <a:r>
              <a:rPr lang="cs-CZ" sz="2400" dirty="0"/>
              <a:t> puberty - </a:t>
            </a:r>
            <a:r>
              <a:rPr lang="cs-CZ" sz="2400" dirty="0" err="1"/>
              <a:t>Bacteroides</a:t>
            </a:r>
            <a:r>
              <a:rPr lang="cs-CZ" sz="2400" dirty="0"/>
              <a:t> and </a:t>
            </a:r>
            <a:r>
              <a:rPr lang="cs-CZ" sz="2400" dirty="0" err="1"/>
              <a:t>Spirochetes</a:t>
            </a:r>
            <a:r>
              <a:rPr lang="cs-CZ" sz="24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095407" y="162892"/>
            <a:ext cx="555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0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845"/>
    </mc:Choice>
    <mc:Fallback xmlns="">
      <p:transition spd="slow" advTm="22184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76786" y="285396"/>
            <a:ext cx="555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1805" y="1367481"/>
            <a:ext cx="119695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Three</a:t>
            </a:r>
            <a:r>
              <a:rPr lang="cs-CZ" sz="2400" dirty="0"/>
              <a:t> </a:t>
            </a:r>
            <a:r>
              <a:rPr lang="cs-CZ" sz="2400" dirty="0" err="1"/>
              <a:t>Habitats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mucous</a:t>
            </a:r>
            <a:r>
              <a:rPr lang="cs-CZ" sz="2400" dirty="0"/>
              <a:t> </a:t>
            </a:r>
            <a:r>
              <a:rPr lang="cs-CZ" sz="2400" dirty="0" err="1"/>
              <a:t>membranes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cheeks</a:t>
            </a:r>
            <a:r>
              <a:rPr lang="cs-CZ" sz="2400" dirty="0"/>
              <a:t>, </a:t>
            </a:r>
            <a:r>
              <a:rPr lang="cs-CZ" sz="2400" dirty="0" err="1"/>
              <a:t>gums</a:t>
            </a:r>
            <a:r>
              <a:rPr lang="cs-CZ" sz="2400" dirty="0"/>
              <a:t>, hard </a:t>
            </a:r>
            <a:r>
              <a:rPr lang="cs-CZ" sz="2400" dirty="0" err="1"/>
              <a:t>palate</a:t>
            </a:r>
            <a:r>
              <a:rPr lang="cs-CZ" sz="2400" dirty="0"/>
              <a:t> - </a:t>
            </a:r>
            <a:r>
              <a:rPr lang="cs-CZ" sz="2400" dirty="0" err="1"/>
              <a:t>Firmicutes</a:t>
            </a:r>
            <a:r>
              <a:rPr lang="cs-CZ" sz="2400" dirty="0"/>
              <a:t>, </a:t>
            </a:r>
            <a:r>
              <a:rPr lang="cs-CZ" sz="2400" i="1" dirty="0" err="1"/>
              <a:t>Streptococcus</a:t>
            </a:r>
            <a:r>
              <a:rPr lang="cs-CZ" sz="2400" dirty="0"/>
              <a:t> </a:t>
            </a:r>
            <a:r>
              <a:rPr lang="cs-CZ" sz="2400" dirty="0" err="1"/>
              <a:t>sp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throat</a:t>
            </a:r>
            <a:r>
              <a:rPr lang="cs-CZ" sz="2400" dirty="0"/>
              <a:t>, </a:t>
            </a:r>
            <a:r>
              <a:rPr lang="cs-CZ" sz="2400" dirty="0" err="1"/>
              <a:t>tonsils</a:t>
            </a:r>
            <a:r>
              <a:rPr lang="cs-CZ" sz="2400" dirty="0"/>
              <a:t>, </a:t>
            </a:r>
            <a:r>
              <a:rPr lang="cs-CZ" sz="2400" dirty="0" err="1"/>
              <a:t>back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tongue</a:t>
            </a:r>
            <a:r>
              <a:rPr lang="cs-CZ" sz="2400" dirty="0"/>
              <a:t>, </a:t>
            </a:r>
            <a:r>
              <a:rPr lang="cs-CZ" sz="2400" dirty="0" err="1"/>
              <a:t>saliva</a:t>
            </a:r>
            <a:r>
              <a:rPr lang="cs-CZ" sz="2400" dirty="0"/>
              <a:t> – </a:t>
            </a:r>
            <a:r>
              <a:rPr lang="cs-CZ" sz="2400" i="1" dirty="0" err="1"/>
              <a:t>Veillonella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Neisseria</a:t>
            </a:r>
            <a:r>
              <a:rPr lang="cs-CZ" sz="2400" dirty="0"/>
              <a:t> </a:t>
            </a:r>
            <a:r>
              <a:rPr lang="cs-CZ" sz="2400" dirty="0" err="1"/>
              <a:t>spp.and</a:t>
            </a:r>
            <a:r>
              <a:rPr lang="cs-CZ" sz="2400" dirty="0"/>
              <a:t> </a:t>
            </a:r>
            <a:r>
              <a:rPr lang="cs-CZ" sz="2400" i="1" dirty="0" err="1"/>
              <a:t>Leptotrichia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dental</a:t>
            </a:r>
            <a:r>
              <a:rPr lang="cs-CZ" sz="2400" dirty="0"/>
              <a:t> </a:t>
            </a:r>
            <a:r>
              <a:rPr lang="cs-CZ" sz="2400" dirty="0" err="1"/>
              <a:t>plaque</a:t>
            </a:r>
            <a:r>
              <a:rPr lang="cs-CZ" sz="2400" dirty="0"/>
              <a:t> – </a:t>
            </a:r>
            <a:r>
              <a:rPr lang="cs-CZ" sz="2400" i="1" dirty="0" err="1"/>
              <a:t>Capnocytophaga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Actinomyces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Rothia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and </a:t>
            </a:r>
            <a:r>
              <a:rPr lang="cs-CZ" sz="2400" i="1" dirty="0" err="1"/>
              <a:t>Corynebacterium</a:t>
            </a:r>
            <a:r>
              <a:rPr lang="cs-CZ" sz="2400" dirty="0"/>
              <a:t> 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 err="1"/>
              <a:t>Mouth</a:t>
            </a:r>
            <a:r>
              <a:rPr lang="cs-CZ" sz="2400" dirty="0"/>
              <a:t> 	- </a:t>
            </a:r>
            <a:r>
              <a:rPr lang="cs-CZ" sz="2400" dirty="0" err="1"/>
              <a:t>warm</a:t>
            </a:r>
            <a:r>
              <a:rPr lang="cs-CZ" sz="2400" dirty="0"/>
              <a:t>, </a:t>
            </a:r>
            <a:r>
              <a:rPr lang="cs-CZ" sz="2400" dirty="0" err="1"/>
              <a:t>moisture</a:t>
            </a:r>
            <a:r>
              <a:rPr lang="cs-CZ" sz="2400" dirty="0"/>
              <a:t>, </a:t>
            </a:r>
            <a:r>
              <a:rPr lang="cs-CZ" sz="2400" dirty="0" err="1"/>
              <a:t>nutrients</a:t>
            </a:r>
            <a:r>
              <a:rPr lang="cs-CZ" sz="2400" dirty="0"/>
              <a:t> - </a:t>
            </a:r>
            <a:r>
              <a:rPr lang="cs-CZ" sz="2400" dirty="0" err="1"/>
              <a:t>saliva</a:t>
            </a:r>
            <a:r>
              <a:rPr lang="cs-CZ" sz="2400" dirty="0"/>
              <a:t>, </a:t>
            </a:r>
            <a:r>
              <a:rPr lang="cs-CZ" sz="2400" dirty="0" err="1"/>
              <a:t>crevicular</a:t>
            </a:r>
            <a:r>
              <a:rPr lang="cs-CZ" sz="2400" dirty="0"/>
              <a:t> fluid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gums</a:t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proteins</a:t>
            </a:r>
            <a:r>
              <a:rPr lang="cs-CZ" sz="2400" dirty="0"/>
              <a:t>, </a:t>
            </a:r>
            <a:r>
              <a:rPr lang="cs-CZ" sz="2400" dirty="0" err="1"/>
              <a:t>glycoproteins</a:t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immunoglobulin</a:t>
            </a:r>
            <a:r>
              <a:rPr lang="cs-CZ" sz="2400" dirty="0"/>
              <a:t> A, </a:t>
            </a:r>
            <a:r>
              <a:rPr lang="cs-CZ" sz="2400" dirty="0" err="1"/>
              <a:t>lactoferrin</a:t>
            </a:r>
            <a:r>
              <a:rPr lang="cs-CZ" sz="2400" dirty="0"/>
              <a:t>, </a:t>
            </a:r>
            <a:r>
              <a:rPr lang="cs-CZ" sz="2400" dirty="0" err="1"/>
              <a:t>lactoperoxidase</a:t>
            </a:r>
            <a:r>
              <a:rPr lang="cs-CZ" sz="2400" dirty="0"/>
              <a:t>, lysozyme, </a:t>
            </a:r>
            <a:r>
              <a:rPr lang="cs-CZ" sz="2400" dirty="0" err="1"/>
              <a:t>staterin</a:t>
            </a:r>
            <a:r>
              <a:rPr lang="cs-CZ" sz="2400" dirty="0"/>
              <a:t>, </a:t>
            </a:r>
            <a:r>
              <a:rPr lang="cs-CZ" sz="2400" dirty="0" err="1"/>
              <a:t>histatin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	- </a:t>
            </a:r>
            <a:r>
              <a:rPr lang="cs-CZ" sz="2400" dirty="0" err="1"/>
              <a:t>result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balanced</a:t>
            </a:r>
            <a:r>
              <a:rPr lang="cs-CZ" sz="2400" dirty="0"/>
              <a:t> </a:t>
            </a:r>
            <a:r>
              <a:rPr lang="cs-CZ" sz="2400" dirty="0" err="1"/>
              <a:t>microbiota</a:t>
            </a:r>
            <a:br>
              <a:rPr lang="cs-CZ" sz="2400" dirty="0"/>
            </a:br>
            <a:r>
              <a:rPr lang="cs-CZ" sz="2400" dirty="0"/>
              <a:t>	- these </a:t>
            </a:r>
            <a:r>
              <a:rPr lang="cs-CZ" sz="2400" dirty="0" err="1"/>
              <a:t>substances</a:t>
            </a:r>
            <a:r>
              <a:rPr lang="cs-CZ" sz="2400" dirty="0"/>
              <a:t> </a:t>
            </a:r>
            <a:r>
              <a:rPr lang="cs-CZ" sz="2400" dirty="0" err="1"/>
              <a:t>together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 (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microbial</a:t>
            </a:r>
            <a:r>
              <a:rPr lang="cs-CZ" sz="2400" dirty="0"/>
              <a:t>) </a:t>
            </a:r>
            <a:r>
              <a:rPr lang="cs-CZ" sz="2400" dirty="0" err="1"/>
              <a:t>form</a:t>
            </a:r>
            <a:r>
              <a:rPr lang="cs-CZ" sz="2400" dirty="0"/>
              <a:t> a </a:t>
            </a:r>
            <a:r>
              <a:rPr lang="cs-CZ" sz="2400" dirty="0" err="1"/>
              <a:t>biofilm</a:t>
            </a:r>
            <a:br>
              <a:rPr lang="cs-CZ" sz="2400" dirty="0"/>
            </a:br>
            <a:r>
              <a:rPr lang="cs-CZ" sz="2400" dirty="0"/>
              <a:t>	  </a:t>
            </a:r>
            <a:r>
              <a:rPr lang="cs-CZ" sz="2400" dirty="0" err="1"/>
              <a:t>allowing</a:t>
            </a:r>
            <a:r>
              <a:rPr lang="cs-CZ" sz="2400" dirty="0"/>
              <a:t> </a:t>
            </a:r>
            <a:r>
              <a:rPr lang="cs-CZ" sz="2400" dirty="0" err="1"/>
              <a:t>microbes</a:t>
            </a:r>
            <a:r>
              <a:rPr lang="cs-CZ" sz="2400" dirty="0"/>
              <a:t> to hold and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same</a:t>
            </a:r>
            <a:r>
              <a:rPr lang="cs-CZ" sz="2400" dirty="0"/>
              <a:t> </a:t>
            </a:r>
            <a:r>
              <a:rPr lang="cs-CZ" sz="2400" dirty="0" err="1"/>
              <a:t>time</a:t>
            </a:r>
            <a:r>
              <a:rPr lang="cs-CZ" sz="2400" dirty="0"/>
              <a:t> </a:t>
            </a:r>
            <a:r>
              <a:rPr lang="cs-CZ" sz="2400" dirty="0" err="1"/>
              <a:t>protect</a:t>
            </a:r>
            <a:r>
              <a:rPr lang="cs-CZ" sz="2400" dirty="0"/>
              <a:t> </a:t>
            </a:r>
            <a:r>
              <a:rPr lang="cs-CZ" sz="2400" dirty="0" err="1"/>
              <a:t>teeth</a:t>
            </a:r>
            <a:r>
              <a:rPr lang="cs-CZ" sz="2400" dirty="0"/>
              <a:t> </a:t>
            </a:r>
            <a:r>
              <a:rPr lang="cs-CZ" sz="2400" dirty="0" err="1"/>
              <a:t>against</a:t>
            </a:r>
            <a:r>
              <a:rPr lang="cs-CZ" sz="2400" dirty="0"/>
              <a:t> acid </a:t>
            </a:r>
            <a:r>
              <a:rPr lang="cs-CZ" sz="2400" dirty="0" err="1"/>
              <a:t>attack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68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84"/>
    </mc:Choice>
    <mc:Fallback xmlns="">
      <p:transition spd="slow" advTm="12888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793130"/>
            <a:ext cx="7236043" cy="549463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99009" y="121269"/>
            <a:ext cx="3172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Biofilm</a:t>
            </a:r>
            <a:r>
              <a:rPr lang="cs-CZ" sz="3200" b="1" dirty="0"/>
              <a:t> in </a:t>
            </a:r>
            <a:r>
              <a:rPr lang="cs-CZ" sz="3200" b="1" dirty="0" err="1"/>
              <a:t>general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773222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13555" y="63268"/>
            <a:ext cx="555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68835" y="3822357"/>
            <a:ext cx="112394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physical</a:t>
            </a:r>
            <a:r>
              <a:rPr lang="cs-CZ" sz="2400" dirty="0"/>
              <a:t> </a:t>
            </a:r>
            <a:r>
              <a:rPr lang="cs-CZ" sz="2400" dirty="0" err="1"/>
              <a:t>process</a:t>
            </a:r>
            <a:r>
              <a:rPr lang="cs-CZ" sz="2400" dirty="0"/>
              <a:t> - </a:t>
            </a:r>
            <a:r>
              <a:rPr lang="cs-CZ" sz="2400" dirty="0" err="1"/>
              <a:t>covering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a film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dissolved</a:t>
            </a:r>
            <a:r>
              <a:rPr lang="cs-CZ" sz="2400" dirty="0"/>
              <a:t> </a:t>
            </a:r>
            <a:r>
              <a:rPr lang="cs-CZ" sz="2400" dirty="0" err="1"/>
              <a:t>substances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then</a:t>
            </a:r>
            <a:r>
              <a:rPr lang="cs-CZ" sz="2400" dirty="0"/>
              <a:t> (</a:t>
            </a:r>
            <a:r>
              <a:rPr lang="cs-CZ" sz="2400" dirty="0" err="1"/>
              <a:t>minutes</a:t>
            </a:r>
            <a:r>
              <a:rPr lang="cs-CZ" sz="2400" dirty="0"/>
              <a:t>) - </a:t>
            </a:r>
            <a:r>
              <a:rPr lang="cs-CZ" sz="2400" dirty="0" err="1"/>
              <a:t>reversible</a:t>
            </a:r>
            <a:r>
              <a:rPr lang="cs-CZ" sz="2400" dirty="0"/>
              <a:t> </a:t>
            </a:r>
            <a:r>
              <a:rPr lang="cs-CZ" sz="2400" dirty="0" err="1"/>
              <a:t>attachment</a:t>
            </a:r>
            <a:r>
              <a:rPr lang="cs-CZ" sz="2400" dirty="0"/>
              <a:t> - </a:t>
            </a:r>
            <a:r>
              <a:rPr lang="cs-CZ" sz="2400" dirty="0" err="1"/>
              <a:t>irreversible</a:t>
            </a:r>
            <a:br>
              <a:rPr lang="cs-CZ" sz="2400" dirty="0"/>
            </a:br>
            <a:r>
              <a:rPr lang="cs-CZ" sz="2400" dirty="0"/>
              <a:t>- oral </a:t>
            </a:r>
            <a:r>
              <a:rPr lang="cs-CZ" sz="2400" dirty="0" err="1"/>
              <a:t>bacteria</a:t>
            </a:r>
            <a:r>
              <a:rPr lang="cs-CZ" sz="2400" dirty="0"/>
              <a:t> - </a:t>
            </a:r>
            <a:r>
              <a:rPr lang="cs-CZ" sz="2400" dirty="0" err="1"/>
              <a:t>various</a:t>
            </a:r>
            <a:r>
              <a:rPr lang="cs-CZ" sz="2400" dirty="0"/>
              <a:t> </a:t>
            </a:r>
            <a:r>
              <a:rPr lang="cs-CZ" sz="2400" dirty="0" err="1"/>
              <a:t>adhesions</a:t>
            </a:r>
            <a:r>
              <a:rPr lang="cs-CZ" sz="2400" dirty="0"/>
              <a:t> - </a:t>
            </a:r>
            <a:r>
              <a:rPr lang="cs-CZ" sz="2400" dirty="0" err="1"/>
              <a:t>interactions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molecules</a:t>
            </a:r>
            <a:r>
              <a:rPr lang="cs-CZ" sz="2400" dirty="0"/>
              <a:t> and </a:t>
            </a:r>
            <a:r>
              <a:rPr lang="cs-CZ" sz="2400" dirty="0" err="1"/>
              <a:t>receptors</a:t>
            </a:r>
            <a:br>
              <a:rPr lang="cs-CZ" sz="2400" dirty="0"/>
            </a:br>
            <a:r>
              <a:rPr lang="cs-CZ" sz="2400" dirty="0"/>
              <a:t>                                     on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i="1" dirty="0" err="1"/>
              <a:t>Streptococcus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Actinomycetes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Veillonella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Porphyromonas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r>
              <a:rPr lang="cs-CZ" sz="2400" dirty="0"/>
              <a:t>       </a:t>
            </a:r>
            <a:r>
              <a:rPr lang="cs-CZ" sz="2400" i="1" dirty="0" err="1"/>
              <a:t>Fusobacterium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Spirochetes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02" y="723032"/>
            <a:ext cx="93704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52"/>
    </mc:Choice>
    <mc:Fallback xmlns="">
      <p:transition spd="slow" advTm="19025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80886" y="394820"/>
            <a:ext cx="555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5459" y="1400432"/>
            <a:ext cx="104554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Biofilm</a:t>
            </a:r>
            <a:br>
              <a:rPr lang="en-US" sz="2400" dirty="0"/>
            </a:b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the co</a:t>
            </a:r>
            <a:r>
              <a:rPr lang="cs-CZ" sz="2400" dirty="0" err="1"/>
              <a:t>adhesion</a:t>
            </a:r>
            <a:r>
              <a:rPr lang="en-US" sz="2400" dirty="0"/>
              <a:t> of late colonizers to previously attached ones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increased diversity and biofilm biomass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the importance of bacterial polymers (glucans, </a:t>
            </a:r>
            <a:r>
              <a:rPr lang="en-US" sz="2400" dirty="0" err="1"/>
              <a:t>fructans</a:t>
            </a:r>
            <a:r>
              <a:rPr lang="en-US" sz="2400" dirty="0"/>
              <a:t>, </a:t>
            </a:r>
            <a:r>
              <a:rPr lang="en-US" sz="2400" dirty="0" err="1"/>
              <a:t>heteropolymers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matrix - nutrients, water, enzymes</a:t>
            </a:r>
            <a:br>
              <a:rPr lang="en-US" sz="2400" dirty="0"/>
            </a:br>
            <a:r>
              <a:rPr lang="cs-CZ" sz="2400" dirty="0"/>
              <a:t>	- </a:t>
            </a:r>
            <a:r>
              <a:rPr lang="en-US" sz="2400" dirty="0"/>
              <a:t>gradient - pH, O</a:t>
            </a:r>
            <a:r>
              <a:rPr lang="en-US" sz="2400" baseline="-25000" dirty="0"/>
              <a:t>2</a:t>
            </a:r>
            <a:r>
              <a:rPr lang="en-US" sz="2400" dirty="0"/>
              <a:t>, nutrients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regulation of gene expression - different from the same planktonic microbes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facilitated horizontal gene transfer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quorum sensing peptides increase</a:t>
            </a:r>
            <a:r>
              <a:rPr lang="cs-CZ" sz="2400" dirty="0"/>
              <a:t>d</a:t>
            </a:r>
            <a:r>
              <a:rPr lang="en-US" sz="2400" dirty="0"/>
              <a:t> the frequency of transformation in </a:t>
            </a:r>
            <a:r>
              <a:rPr lang="en-US" sz="2400" i="1" dirty="0"/>
              <a:t>S. </a:t>
            </a:r>
            <a:r>
              <a:rPr lang="en-US" sz="2400" i="1" dirty="0" err="1"/>
              <a:t>mutans</a:t>
            </a:r>
            <a:br>
              <a:rPr lang="en-US" sz="2400" dirty="0"/>
            </a:br>
            <a:r>
              <a:rPr lang="en-US" sz="2400" dirty="0"/>
              <a:t>      10-600x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cs-CZ" sz="2400" dirty="0"/>
              <a:t>i</a:t>
            </a:r>
            <a:r>
              <a:rPr lang="en-US" sz="2400" dirty="0" err="1"/>
              <a:t>ncreased</a:t>
            </a:r>
            <a:r>
              <a:rPr lang="en-US" sz="2400" dirty="0"/>
              <a:t> resistance to antimicrobial agents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603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173"/>
    </mc:Choice>
    <mc:Fallback xmlns="">
      <p:transition spd="slow" advTm="18917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98041" y="403522"/>
            <a:ext cx="555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59027" y="1548714"/>
            <a:ext cx="10865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Viruses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pathogenic</a:t>
            </a:r>
            <a:r>
              <a:rPr lang="cs-CZ" sz="2400" dirty="0"/>
              <a:t> - </a:t>
            </a:r>
            <a:r>
              <a:rPr lang="cs-CZ" sz="2400" dirty="0" err="1"/>
              <a:t>mumps</a:t>
            </a:r>
            <a:r>
              <a:rPr lang="cs-CZ" sz="2400" dirty="0"/>
              <a:t>, rabies, hepatitis, HIV, </a:t>
            </a:r>
            <a:r>
              <a:rPr lang="cs-CZ" sz="2400" dirty="0" err="1"/>
              <a:t>respiratory</a:t>
            </a:r>
            <a:r>
              <a:rPr lang="cs-CZ" sz="2400" dirty="0"/>
              <a:t> </a:t>
            </a:r>
            <a:r>
              <a:rPr lang="cs-CZ" sz="2400" dirty="0" err="1"/>
              <a:t>infections</a:t>
            </a:r>
            <a:br>
              <a:rPr lang="cs-CZ" sz="2400" dirty="0"/>
            </a:br>
            <a:r>
              <a:rPr lang="cs-CZ" sz="2400" dirty="0"/>
              <a:t>- most but </a:t>
            </a:r>
            <a:r>
              <a:rPr lang="cs-CZ" sz="2400" dirty="0" err="1"/>
              <a:t>bacteriophages</a:t>
            </a:r>
            <a:r>
              <a:rPr lang="cs-CZ" sz="2400" dirty="0"/>
              <a:t> - </a:t>
            </a:r>
            <a:r>
              <a:rPr lang="cs-CZ" sz="2400" dirty="0" err="1"/>
              <a:t>lytic</a:t>
            </a:r>
            <a:r>
              <a:rPr lang="cs-CZ" sz="2400" dirty="0"/>
              <a:t>, </a:t>
            </a:r>
            <a:r>
              <a:rPr lang="cs-CZ" sz="2400" dirty="0" err="1"/>
              <a:t>lysogenic</a:t>
            </a:r>
            <a:r>
              <a:rPr lang="cs-CZ" sz="2400" dirty="0"/>
              <a:t> - .......</a:t>
            </a:r>
            <a:br>
              <a:rPr lang="cs-CZ" sz="2400" dirty="0"/>
            </a:br>
            <a:br>
              <a:rPr lang="cs-CZ" sz="2400" dirty="0"/>
            </a:br>
            <a:r>
              <a:rPr lang="cs-CZ" sz="2400" b="1" dirty="0" err="1"/>
              <a:t>Fungi</a:t>
            </a:r>
            <a:br>
              <a:rPr lang="cs-CZ" sz="2400" dirty="0"/>
            </a:br>
            <a:r>
              <a:rPr lang="cs-CZ" sz="2400" dirty="0"/>
              <a:t>- 85 </a:t>
            </a:r>
            <a:r>
              <a:rPr lang="cs-CZ" sz="2400" dirty="0" err="1"/>
              <a:t>genera</a:t>
            </a:r>
            <a:r>
              <a:rPr lang="cs-CZ" sz="2400" dirty="0"/>
              <a:t> </a:t>
            </a:r>
            <a:r>
              <a:rPr lang="cs-CZ" sz="2400" dirty="0" err="1"/>
              <a:t>were</a:t>
            </a:r>
            <a:r>
              <a:rPr lang="cs-CZ" sz="2400" dirty="0"/>
              <a:t> </a:t>
            </a:r>
            <a:r>
              <a:rPr lang="cs-CZ" sz="2400" dirty="0" err="1"/>
              <a:t>detected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Saccharomycetales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</a:t>
            </a:r>
            <a:r>
              <a:rPr lang="cs-CZ" sz="2400" i="1" dirty="0" err="1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dirty="0"/>
              <a:t>and</a:t>
            </a:r>
            <a:r>
              <a:rPr lang="cs-CZ" sz="2400" i="1" dirty="0"/>
              <a:t> </a:t>
            </a:r>
            <a:r>
              <a:rPr lang="cs-CZ" sz="2400" i="1" dirty="0" err="1"/>
              <a:t>Cryptococcus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r>
              <a:rPr lang="cs-CZ" sz="2400" i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its</a:t>
            </a:r>
            <a:r>
              <a:rPr lang="cs-CZ" sz="2400" dirty="0"/>
              <a:t> presence </a:t>
            </a:r>
            <a:r>
              <a:rPr lang="cs-CZ" sz="2400" dirty="0" err="1"/>
              <a:t>allows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growth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anaerobes</a:t>
            </a:r>
            <a:r>
              <a:rPr lang="cs-CZ" sz="2400" dirty="0"/>
              <a:t> in aerobic </a:t>
            </a:r>
            <a:r>
              <a:rPr lang="cs-CZ" sz="2400" dirty="0" err="1"/>
              <a:t>conditions</a:t>
            </a:r>
            <a:br>
              <a:rPr lang="cs-CZ" sz="2400" dirty="0"/>
            </a:br>
            <a:br>
              <a:rPr lang="cs-CZ" sz="2400" dirty="0"/>
            </a:br>
            <a:r>
              <a:rPr lang="cs-CZ" sz="2400" b="1" dirty="0" err="1"/>
              <a:t>Archea</a:t>
            </a:r>
            <a:br>
              <a:rPr lang="cs-CZ" sz="2400" dirty="0"/>
            </a:br>
            <a:r>
              <a:rPr lang="cs-CZ" sz="2400" dirty="0"/>
              <a:t>- minor </a:t>
            </a:r>
            <a:r>
              <a:rPr lang="cs-CZ" sz="2400" dirty="0" err="1"/>
              <a:t>component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metanogens</a:t>
            </a:r>
            <a:r>
              <a:rPr lang="cs-CZ" sz="2400" dirty="0"/>
              <a:t> - </a:t>
            </a:r>
            <a:r>
              <a:rPr lang="cs-CZ" sz="2400" dirty="0" err="1"/>
              <a:t>especially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periodontitis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664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344"/>
    </mc:Choice>
    <mc:Fallback xmlns="">
      <p:transition spd="slow" advTm="16434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98061" y="229286"/>
            <a:ext cx="555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84885" y="1103870"/>
            <a:ext cx="11261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Bacteria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 err="1"/>
              <a:t>Expanded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Oral </a:t>
            </a:r>
            <a:r>
              <a:rPr lang="cs-CZ" sz="2400" dirty="0" err="1"/>
              <a:t>Microbiome</a:t>
            </a:r>
            <a:r>
              <a:rPr lang="cs-CZ" sz="2400" dirty="0"/>
              <a:t> Database (</a:t>
            </a:r>
            <a:r>
              <a:rPr lang="cs-CZ" sz="2400" dirty="0" err="1"/>
              <a:t>eHOMD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November</a:t>
            </a:r>
            <a:r>
              <a:rPr lang="cs-CZ" sz="2400" dirty="0"/>
              <a:t> 22, 2017 - 772 </a:t>
            </a:r>
            <a:r>
              <a:rPr lang="cs-CZ" sz="2400" dirty="0" err="1"/>
              <a:t>prokaryotic</a:t>
            </a:r>
            <a:r>
              <a:rPr lang="cs-CZ" sz="2400" dirty="0"/>
              <a:t> species (70% </a:t>
            </a:r>
            <a:r>
              <a:rPr lang="cs-CZ" sz="2400" dirty="0" err="1"/>
              <a:t>cultivated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- 16S </a:t>
            </a:r>
            <a:r>
              <a:rPr lang="cs-CZ" sz="2400" dirty="0" err="1"/>
              <a:t>rDNA</a:t>
            </a:r>
            <a:r>
              <a:rPr lang="cs-CZ" sz="2400" dirty="0"/>
              <a:t> </a:t>
            </a:r>
            <a:r>
              <a:rPr lang="cs-CZ" sz="2400" dirty="0" err="1"/>
              <a:t>profiling</a:t>
            </a:r>
            <a:r>
              <a:rPr lang="cs-CZ" sz="2400" dirty="0"/>
              <a:t> - 6 </a:t>
            </a:r>
            <a:r>
              <a:rPr lang="cs-CZ" sz="2400" dirty="0" err="1"/>
              <a:t>groups</a:t>
            </a:r>
            <a:r>
              <a:rPr lang="cs-CZ" sz="2400" dirty="0"/>
              <a:t>: </a:t>
            </a:r>
            <a:r>
              <a:rPr lang="cs-CZ" sz="2400" dirty="0" err="1"/>
              <a:t>Firmicutes</a:t>
            </a:r>
            <a:r>
              <a:rPr lang="cs-CZ" sz="2400" dirty="0"/>
              <a:t>,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Fusobacteria</a:t>
            </a:r>
            <a:r>
              <a:rPr lang="cs-CZ" sz="2400" dirty="0"/>
              <a:t>,</a:t>
            </a:r>
          </a:p>
          <a:p>
            <a:r>
              <a:rPr lang="cs-CZ" sz="2400" dirty="0"/>
              <a:t>   </a:t>
            </a:r>
            <a:r>
              <a:rPr lang="cs-CZ" sz="2400" dirty="0" err="1"/>
              <a:t>Bacteroids</a:t>
            </a:r>
            <a:r>
              <a:rPr lang="cs-CZ" sz="2400" dirty="0"/>
              <a:t> and </a:t>
            </a:r>
            <a:r>
              <a:rPr lang="cs-CZ" sz="2400" dirty="0" err="1"/>
              <a:t>Spirochaetes</a:t>
            </a:r>
            <a:br>
              <a:rPr lang="cs-CZ" sz="2400" dirty="0"/>
            </a:br>
            <a:r>
              <a:rPr lang="cs-CZ" sz="2400" dirty="0"/>
              <a:t>      = 96%</a:t>
            </a:r>
          </a:p>
          <a:p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discovery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ultra-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r>
              <a:rPr lang="cs-CZ" sz="2400" dirty="0"/>
              <a:t> (not just in </a:t>
            </a:r>
            <a:r>
              <a:rPr lang="cs-CZ" sz="2400" dirty="0" err="1"/>
              <a:t>the</a:t>
            </a:r>
            <a:r>
              <a:rPr lang="cs-CZ" sz="2400" dirty="0"/>
              <a:t> oral </a:t>
            </a:r>
            <a:r>
              <a:rPr lang="cs-CZ" sz="2400" dirty="0" err="1"/>
              <a:t>cavity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reduced</a:t>
            </a:r>
            <a:r>
              <a:rPr lang="cs-CZ" sz="2400" dirty="0"/>
              <a:t> genome, absence </a:t>
            </a:r>
            <a:r>
              <a:rPr lang="cs-CZ" sz="2400" dirty="0" err="1"/>
              <a:t>of</a:t>
            </a:r>
            <a:r>
              <a:rPr lang="cs-CZ" sz="2400" dirty="0"/>
              <a:t> many </a:t>
            </a:r>
            <a:r>
              <a:rPr lang="cs-CZ" sz="2400" dirty="0" err="1"/>
              <a:t>biosynthetic</a:t>
            </a:r>
            <a:r>
              <a:rPr lang="cs-CZ" sz="2400" dirty="0"/>
              <a:t> and </a:t>
            </a: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pathways</a:t>
            </a:r>
            <a:r>
              <a:rPr lang="cs-CZ" sz="2400" dirty="0"/>
              <a:t> 	  	</a:t>
            </a:r>
            <a:r>
              <a:rPr lang="cs-CZ" sz="2400" dirty="0" err="1"/>
              <a:t>including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electron</a:t>
            </a:r>
            <a:r>
              <a:rPr lang="cs-CZ" sz="2400" dirty="0"/>
              <a:t> transport </a:t>
            </a:r>
            <a:r>
              <a:rPr lang="cs-CZ" sz="2400" dirty="0" err="1"/>
              <a:t>chain</a:t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obligatory</a:t>
            </a:r>
            <a:r>
              <a:rPr lang="cs-CZ" sz="2400" dirty="0"/>
              <a:t> </a:t>
            </a:r>
            <a:r>
              <a:rPr lang="cs-CZ" sz="2400" dirty="0" err="1"/>
              <a:t>symbionts</a:t>
            </a:r>
            <a:r>
              <a:rPr lang="cs-CZ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3969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781" y="229285"/>
            <a:ext cx="555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740" y="922635"/>
            <a:ext cx="1109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Dental plaque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bacteria living side by side use different nutrients, produce different</a:t>
            </a:r>
            <a:r>
              <a:rPr lang="cs-CZ" sz="2400" dirty="0"/>
              <a:t> </a:t>
            </a:r>
            <a:r>
              <a:rPr lang="en-US" sz="2400" dirty="0"/>
              <a:t>substances: </a:t>
            </a:r>
            <a:r>
              <a:rPr lang="cs-CZ" sz="2400" dirty="0"/>
              <a:t>	- </a:t>
            </a:r>
            <a:r>
              <a:rPr lang="en-US" sz="2400" dirty="0"/>
              <a:t>synergism, induction of response in target cells and competition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05" y="2131202"/>
            <a:ext cx="8551244" cy="173739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3739" y="4201297"/>
            <a:ext cx="10824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same</a:t>
            </a:r>
            <a:r>
              <a:rPr lang="cs-CZ" sz="2400" dirty="0"/>
              <a:t> substance - </a:t>
            </a:r>
            <a:r>
              <a:rPr lang="cs-CZ" sz="2400" dirty="0" err="1"/>
              <a:t>different</a:t>
            </a:r>
            <a:r>
              <a:rPr lang="cs-CZ" sz="2400" dirty="0"/>
              <a:t> </a:t>
            </a:r>
            <a:r>
              <a:rPr lang="cs-CZ" sz="2400" dirty="0" err="1"/>
              <a:t>functions</a:t>
            </a:r>
            <a:r>
              <a:rPr lang="cs-CZ" sz="2400" dirty="0"/>
              <a:t> – </a:t>
            </a:r>
            <a:r>
              <a:rPr lang="cs-CZ" sz="2400" dirty="0" err="1"/>
              <a:t>according</a:t>
            </a:r>
            <a:r>
              <a:rPr lang="cs-CZ" sz="2400" dirty="0"/>
              <a:t> to </a:t>
            </a:r>
            <a:r>
              <a:rPr lang="cs-CZ" sz="2400" dirty="0" err="1"/>
              <a:t>situation</a:t>
            </a:r>
            <a:r>
              <a:rPr lang="cs-CZ" sz="2400" dirty="0"/>
              <a:t>, </a:t>
            </a:r>
            <a:r>
              <a:rPr lang="cs-CZ" sz="2400" dirty="0" err="1"/>
              <a:t>concentration</a:t>
            </a:r>
            <a:br>
              <a:rPr lang="cs-CZ" sz="2400" dirty="0"/>
            </a:br>
            <a:r>
              <a:rPr lang="cs-CZ" sz="2400" dirty="0"/>
              <a:t>- 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/>
              <a:t> - </a:t>
            </a:r>
            <a:r>
              <a:rPr lang="cs-CZ" sz="2400" dirty="0" err="1"/>
              <a:t>inhibition</a:t>
            </a:r>
            <a:r>
              <a:rPr lang="cs-CZ" sz="2400" dirty="0"/>
              <a:t>, but in sub-</a:t>
            </a:r>
            <a:r>
              <a:rPr lang="cs-CZ" sz="2400" dirty="0" err="1"/>
              <a:t>lethal</a:t>
            </a:r>
            <a:r>
              <a:rPr lang="cs-CZ" sz="2400" dirty="0"/>
              <a:t> </a:t>
            </a:r>
            <a:r>
              <a:rPr lang="cs-CZ" sz="2400" dirty="0" err="1"/>
              <a:t>concentrations</a:t>
            </a:r>
            <a:r>
              <a:rPr lang="cs-CZ" sz="2400" dirty="0"/>
              <a:t> </a:t>
            </a:r>
            <a:r>
              <a:rPr lang="cs-CZ" sz="2400" dirty="0" err="1"/>
              <a:t>signaling</a:t>
            </a:r>
            <a:r>
              <a:rPr lang="cs-CZ" sz="2400" dirty="0"/>
              <a:t> </a:t>
            </a:r>
            <a:r>
              <a:rPr lang="cs-CZ" sz="2400" dirty="0" err="1"/>
              <a:t>function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likewise</a:t>
            </a:r>
            <a:r>
              <a:rPr lang="cs-CZ" sz="2400" dirty="0"/>
              <a:t> </a:t>
            </a:r>
            <a:r>
              <a:rPr lang="cs-CZ" sz="2400" dirty="0" err="1"/>
              <a:t>organic</a:t>
            </a:r>
            <a:r>
              <a:rPr lang="cs-CZ" sz="2400" dirty="0"/>
              <a:t> </a:t>
            </a:r>
            <a:r>
              <a:rPr lang="cs-CZ" sz="2400" dirty="0" err="1"/>
              <a:t>acids</a:t>
            </a:r>
            <a:r>
              <a:rPr lang="cs-CZ" sz="2400" dirty="0"/>
              <a:t>, </a:t>
            </a:r>
            <a:r>
              <a:rPr lang="cs-CZ" sz="2400" dirty="0" err="1"/>
              <a:t>bacteriocins</a:t>
            </a:r>
            <a:r>
              <a:rPr lang="cs-CZ" sz="2400" dirty="0"/>
              <a:t> - </a:t>
            </a:r>
            <a:r>
              <a:rPr lang="cs-CZ" sz="2400" dirty="0" err="1"/>
              <a:t>antagonism</a:t>
            </a:r>
            <a:r>
              <a:rPr lang="cs-CZ" sz="2400" dirty="0"/>
              <a:t>, </a:t>
            </a:r>
            <a:r>
              <a:rPr lang="cs-CZ" sz="2400" dirty="0" err="1"/>
              <a:t>synergism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bacteriocins</a:t>
            </a:r>
            <a:r>
              <a:rPr lang="cs-CZ" sz="2400" dirty="0"/>
              <a:t> – </a:t>
            </a:r>
            <a:r>
              <a:rPr lang="cs-CZ" sz="2400" dirty="0" err="1"/>
              <a:t>induction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cell </a:t>
            </a:r>
            <a:r>
              <a:rPr lang="cs-CZ" sz="2400" dirty="0" err="1"/>
              <a:t>competence</a:t>
            </a:r>
            <a:r>
              <a:rPr lang="cs-CZ" sz="2400" dirty="0"/>
              <a:t>, DNA </a:t>
            </a:r>
            <a:r>
              <a:rPr lang="cs-CZ" sz="2400" dirty="0" err="1"/>
              <a:t>release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360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137"/>
    </mc:Choice>
    <mc:Fallback xmlns="">
      <p:transition spd="slow" advTm="1831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5" y="1422453"/>
            <a:ext cx="4677428" cy="4048690"/>
          </a:xfrm>
        </p:spPr>
      </p:pic>
      <p:sp>
        <p:nvSpPr>
          <p:cNvPr id="5" name="TextovéPole 4"/>
          <p:cNvSpPr txBox="1"/>
          <p:nvPr/>
        </p:nvSpPr>
        <p:spPr>
          <a:xfrm>
            <a:off x="5890655" y="2945331"/>
            <a:ext cx="5351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Numbers represent the number </a:t>
            </a:r>
            <a:endParaRPr lang="cs-CZ" sz="2400" b="1" dirty="0"/>
          </a:p>
          <a:p>
            <a:r>
              <a:rPr lang="en-US" sz="2400" b="1" dirty="0"/>
              <a:t>of organisms per gram </a:t>
            </a:r>
            <a:endParaRPr lang="cs-CZ" sz="2400" b="1" dirty="0"/>
          </a:p>
          <a:p>
            <a:r>
              <a:rPr lang="en-US" sz="2400" b="1" dirty="0"/>
              <a:t>of homogenized tissue or fluid </a:t>
            </a:r>
            <a:endParaRPr lang="cs-CZ" sz="2400" b="1" dirty="0"/>
          </a:p>
          <a:p>
            <a:r>
              <a:rPr lang="en-US" sz="2400" b="1" dirty="0"/>
              <a:t>or per square centimeter of skin surface.</a:t>
            </a:r>
            <a:endParaRPr lang="cs-CZ" sz="2400" b="1" dirty="0"/>
          </a:p>
        </p:txBody>
      </p:sp>
      <p:sp>
        <p:nvSpPr>
          <p:cNvPr id="8" name="AutoShape 2" descr="http://www.med.muni.cz/histology/MedAtlas_2/Low_obraz"/>
          <p:cNvSpPr>
            <a:spLocks noChangeAspect="1" noChangeArrowheads="1"/>
          </p:cNvSpPr>
          <p:nvPr/>
        </p:nvSpPr>
        <p:spPr bwMode="auto">
          <a:xfrm>
            <a:off x="155575" y="358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040860" y="663575"/>
            <a:ext cx="9982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How</a:t>
            </a:r>
            <a:r>
              <a:rPr lang="cs-CZ" sz="4000" b="1" dirty="0"/>
              <a:t> many </a:t>
            </a:r>
            <a:r>
              <a:rPr lang="cs-CZ" sz="4000" b="1" dirty="0" err="1"/>
              <a:t>microbial</a:t>
            </a:r>
            <a:r>
              <a:rPr lang="cs-CZ" sz="4000" b="1" dirty="0"/>
              <a:t> </a:t>
            </a:r>
            <a:r>
              <a:rPr lang="cs-CZ" sz="4000" b="1" dirty="0" err="1"/>
              <a:t>cells</a:t>
            </a:r>
            <a:r>
              <a:rPr lang="cs-CZ" sz="4000" b="1" dirty="0"/>
              <a:t> are on/in </a:t>
            </a:r>
            <a:r>
              <a:rPr lang="cs-CZ" sz="4000" b="1" dirty="0" err="1"/>
              <a:t>our</a:t>
            </a:r>
            <a:r>
              <a:rPr lang="cs-CZ" sz="4000" b="1" dirty="0"/>
              <a:t> body?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860" y="6011694"/>
            <a:ext cx="5363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Skin – 10</a:t>
            </a:r>
            <a:r>
              <a:rPr lang="cs-CZ" sz="2400" b="1" baseline="30000" dirty="0"/>
              <a:t>12</a:t>
            </a:r>
            <a:r>
              <a:rPr lang="cs-CZ" sz="2400" b="1" dirty="0"/>
              <a:t>, </a:t>
            </a:r>
            <a:r>
              <a:rPr lang="cs-CZ" sz="2400" b="1" dirty="0" err="1"/>
              <a:t>mouth</a:t>
            </a:r>
            <a:r>
              <a:rPr lang="cs-CZ" sz="2400" b="1" dirty="0"/>
              <a:t> – 10</a:t>
            </a:r>
            <a:r>
              <a:rPr lang="cs-CZ" sz="2400" b="1" baseline="30000" dirty="0"/>
              <a:t>10</a:t>
            </a:r>
            <a:r>
              <a:rPr lang="cs-CZ" sz="2400" b="1" dirty="0"/>
              <a:t>, </a:t>
            </a:r>
            <a:r>
              <a:rPr lang="cs-CZ" sz="2400" b="1" dirty="0" err="1"/>
              <a:t>intestine</a:t>
            </a:r>
            <a:r>
              <a:rPr lang="cs-CZ" sz="2400" b="1" dirty="0"/>
              <a:t> - 10</a:t>
            </a:r>
            <a:r>
              <a:rPr lang="cs-CZ" sz="2400" b="1" baseline="30000" dirty="0"/>
              <a:t>14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354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23"/>
    </mc:Choice>
    <mc:Fallback xmlns="">
      <p:transition spd="slow" advTm="5202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1802" y="1169773"/>
            <a:ext cx="1145659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the mere presence inhibits colonization of GIT </a:t>
            </a:r>
            <a:r>
              <a:rPr lang="cs-CZ" sz="2400" dirty="0"/>
              <a:t>by </a:t>
            </a:r>
            <a:r>
              <a:rPr lang="en-US" sz="2400" dirty="0"/>
              <a:t>potential pathogens</a:t>
            </a:r>
            <a:br>
              <a:rPr lang="en-US" sz="2400" dirty="0"/>
            </a:b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b="1" dirty="0"/>
              <a:t>nitrate metabolism </a:t>
            </a:r>
            <a:r>
              <a:rPr lang="en-US" sz="2400" dirty="0"/>
              <a:t>and cardiovascular disease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¼ of the received nitrate returns to the oral cavity (saliva ...)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the microbiota converts nitrates into nitrites - in</a:t>
            </a:r>
            <a:r>
              <a:rPr lang="cs-CZ" sz="2400" dirty="0"/>
              <a:t>to</a:t>
            </a:r>
            <a:r>
              <a:rPr lang="en-US" sz="2400" dirty="0"/>
              <a:t> the blood and transformed into NO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NO - vital to vascular health - flexibility, </a:t>
            </a:r>
            <a:r>
              <a:rPr lang="cs-CZ" sz="2400" dirty="0" err="1"/>
              <a:t>elastici</a:t>
            </a:r>
            <a:r>
              <a:rPr lang="en-US" sz="2400" dirty="0"/>
              <a:t>ty – </a:t>
            </a:r>
            <a:r>
              <a:rPr lang="cs-CZ" sz="2400" dirty="0" err="1"/>
              <a:t>blood</a:t>
            </a:r>
            <a:r>
              <a:rPr lang="cs-CZ" sz="2400" dirty="0"/>
              <a:t> </a:t>
            </a:r>
            <a:r>
              <a:rPr lang="en-US" sz="2400" dirty="0"/>
              <a:t>pressure reduction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but also erections, relaxation of the muscles in the digestive system - </a:t>
            </a:r>
            <a:r>
              <a:rPr lang="cs-CZ" sz="2400" dirty="0"/>
              <a:t>transport</a:t>
            </a:r>
            <a:r>
              <a:rPr lang="en-US" sz="2400" dirty="0"/>
              <a:t> of food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the use of antibacterial mouthwash significantly reduced the intake of nitrite,</a:t>
            </a:r>
            <a:br>
              <a:rPr lang="en-US" sz="2400" dirty="0"/>
            </a:br>
            <a:r>
              <a:rPr lang="en-US" sz="2400" dirty="0"/>
              <a:t>      eliminating the effect of nitrite on </a:t>
            </a:r>
            <a:r>
              <a:rPr lang="cs-CZ" sz="2400" dirty="0" err="1"/>
              <a:t>decrease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en-US" sz="2400" dirty="0"/>
              <a:t>blood pressure</a:t>
            </a:r>
            <a:br>
              <a:rPr lang="en-US" sz="2400" dirty="0"/>
            </a:b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also </a:t>
            </a:r>
            <a:r>
              <a:rPr lang="cs-CZ" sz="2400" dirty="0" err="1"/>
              <a:t>connection</a:t>
            </a:r>
            <a:r>
              <a:rPr lang="cs-CZ" sz="2400" dirty="0"/>
              <a:t> </a:t>
            </a:r>
            <a:r>
              <a:rPr lang="en-US" sz="2400" dirty="0"/>
              <a:t>with other systemic diseases: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metastatic infections of heart, brain, spleen, pancreas, liver,</a:t>
            </a:r>
            <a:r>
              <a:rPr lang="cs-CZ" sz="2400" dirty="0"/>
              <a:t> </a:t>
            </a:r>
            <a:r>
              <a:rPr lang="en-US" sz="2400" dirty="0"/>
              <a:t>and bone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 - </a:t>
            </a:r>
            <a:r>
              <a:rPr lang="en-US" sz="2400" dirty="0"/>
              <a:t>arthrosclerosis, cardiovascular diseases, stroke,</a:t>
            </a:r>
            <a:br>
              <a:rPr lang="en-US" sz="2400" dirty="0"/>
            </a:br>
            <a:r>
              <a:rPr lang="en-US" sz="2400" dirty="0"/>
              <a:t> </a:t>
            </a:r>
            <a:r>
              <a:rPr lang="cs-CZ" sz="2400" dirty="0"/>
              <a:t>- </a:t>
            </a:r>
            <a:r>
              <a:rPr lang="en-US" sz="2400" dirty="0"/>
              <a:t>respiratory diseases, meningitis, pneumonia, diabetes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41838" y="453081"/>
            <a:ext cx="7033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role of normal oral cavity microflora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5816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41"/>
    </mc:Choice>
    <mc:Fallback xmlns="">
      <p:transition spd="slow" advTm="24324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33006" y="242342"/>
            <a:ext cx="70332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The role of normal oral cavity microflora</a:t>
            </a:r>
            <a:endParaRPr lang="cs-CZ" sz="3200" b="1" dirty="0"/>
          </a:p>
          <a:p>
            <a:pPr algn="ctr"/>
            <a:r>
              <a:rPr lang="cs-CZ" sz="3200" b="1" dirty="0">
                <a:solidFill>
                  <a:schemeClr val="accent1"/>
                </a:solidFill>
              </a:rPr>
              <a:t>Negative </a:t>
            </a:r>
            <a:r>
              <a:rPr lang="cs-CZ" sz="3200" b="1" dirty="0" err="1">
                <a:solidFill>
                  <a:schemeClr val="accent1"/>
                </a:solidFill>
              </a:rPr>
              <a:t>effects</a:t>
            </a:r>
            <a:r>
              <a:rPr lang="cs-CZ" sz="32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0709" y="1595021"/>
            <a:ext cx="116882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dental caries, gingivitis, periodontitis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UK </a:t>
            </a:r>
            <a:r>
              <a:rPr lang="cs-CZ" sz="2400" dirty="0"/>
              <a:t>	</a:t>
            </a:r>
            <a:r>
              <a:rPr lang="en-US" sz="2400" dirty="0"/>
              <a:t>- 46% of 15-year-old children - decay in permanent teeth</a:t>
            </a:r>
            <a:br>
              <a:rPr lang="en-US" sz="2400" dirty="0"/>
            </a:br>
            <a:r>
              <a:rPr lang="cs-CZ" sz="2400" dirty="0"/>
              <a:t>		- </a:t>
            </a:r>
            <a:r>
              <a:rPr lang="en-US" sz="2400" dirty="0"/>
              <a:t>45% of adults - </a:t>
            </a:r>
            <a:r>
              <a:rPr lang="en-US" sz="2400" dirty="0" err="1"/>
              <a:t>perionditis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Tooth decay 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en-US" sz="2400" dirty="0"/>
              <a:t>dissolving the teeth structure </a:t>
            </a:r>
            <a:r>
              <a:rPr lang="cs-CZ" sz="2400" dirty="0"/>
              <a:t>by </a:t>
            </a:r>
            <a:r>
              <a:rPr lang="en-US" sz="2400" dirty="0"/>
              <a:t>acid from sugars, reducing</a:t>
            </a:r>
            <a:r>
              <a:rPr lang="cs-CZ" sz="2400" dirty="0"/>
              <a:t> </a:t>
            </a:r>
            <a:r>
              <a:rPr lang="en-US" sz="2400" dirty="0"/>
              <a:t>buffering capacity of saliva</a:t>
            </a:r>
            <a:endParaRPr lang="cs-CZ" sz="2400" dirty="0"/>
          </a:p>
          <a:p>
            <a:r>
              <a:rPr lang="cs-CZ" sz="2400" dirty="0"/>
              <a:t>   </a:t>
            </a:r>
            <a:r>
              <a:rPr lang="en-US" sz="2400" dirty="0"/>
              <a:t> </a:t>
            </a:r>
            <a:r>
              <a:rPr lang="cs-CZ" sz="2400" dirty="0"/>
              <a:t>  </a:t>
            </a:r>
            <a:r>
              <a:rPr lang="en-US" sz="2400" dirty="0"/>
              <a:t>and thus </a:t>
            </a:r>
            <a:r>
              <a:rPr lang="cs-CZ" sz="2400" dirty="0" err="1"/>
              <a:t>reducing</a:t>
            </a:r>
            <a:r>
              <a:rPr lang="cs-CZ" sz="2400" dirty="0"/>
              <a:t> </a:t>
            </a:r>
            <a:r>
              <a:rPr lang="en-US" sz="2400" dirty="0"/>
              <a:t>pH in mouth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change of oral microbiota in</a:t>
            </a:r>
            <a:r>
              <a:rPr lang="cs-CZ" sz="2400" dirty="0"/>
              <a:t> </a:t>
            </a:r>
            <a:r>
              <a:rPr lang="en-US" sz="2400" dirty="0"/>
              <a:t>the benefit of acidophilic species - </a:t>
            </a:r>
            <a:r>
              <a:rPr lang="en-US" sz="2400" i="1" dirty="0"/>
              <a:t>Streptococcus </a:t>
            </a:r>
            <a:r>
              <a:rPr lang="en-US" sz="2400" i="1" dirty="0" err="1"/>
              <a:t>mutans</a:t>
            </a:r>
            <a:r>
              <a:rPr lang="en-US" sz="2400" i="1" dirty="0"/>
              <a:t>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US" sz="2400" dirty="0"/>
              <a:t>and </a:t>
            </a:r>
            <a:r>
              <a:rPr lang="cs-CZ" sz="2400" dirty="0"/>
              <a:t> </a:t>
            </a:r>
            <a:r>
              <a:rPr lang="en-US" sz="2400" dirty="0"/>
              <a:t>lactobacilli -</a:t>
            </a:r>
            <a:r>
              <a:rPr lang="cs-CZ" sz="2400" dirty="0"/>
              <a:t> </a:t>
            </a:r>
            <a:r>
              <a:rPr lang="en-US" sz="2400" dirty="0"/>
              <a:t>further acid production</a:t>
            </a:r>
            <a:br>
              <a:rPr lang="en-US" sz="2400" dirty="0"/>
            </a:br>
            <a:r>
              <a:rPr lang="en-US" sz="2400" i="1" dirty="0"/>
              <a:t>S. </a:t>
            </a:r>
            <a:r>
              <a:rPr lang="en-US" sz="2400" i="1" dirty="0" err="1"/>
              <a:t>mutans</a:t>
            </a:r>
            <a:r>
              <a:rPr lang="en-US" sz="2400" i="1" dirty="0"/>
              <a:t> </a:t>
            </a:r>
            <a:r>
              <a:rPr lang="en-US" sz="2400" dirty="0"/>
              <a:t>is not the only one – </a:t>
            </a:r>
            <a:r>
              <a:rPr lang="en-US" sz="2400" i="1" dirty="0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US" sz="2400" i="1" dirty="0"/>
              <a:t>, Propionibacterium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US" sz="2400" i="1" dirty="0"/>
              <a:t>, </a:t>
            </a:r>
            <a:r>
              <a:rPr lang="en-US" sz="2400" i="1" dirty="0" err="1"/>
              <a:t>Scardovia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br>
              <a:rPr lang="en-US" sz="2400" dirty="0"/>
            </a:br>
            <a:r>
              <a:rPr lang="en-US" sz="2400" dirty="0"/>
              <a:t>Some bacteria, on the contrary, increase the pH (urea, arginine - ammonia)</a:t>
            </a:r>
            <a:br>
              <a:rPr lang="en-US" sz="2400" dirty="0"/>
            </a:b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the same obligatory anaerobes are enriched in both inflammatory and tumorous</a:t>
            </a:r>
            <a:r>
              <a:rPr lang="cs-CZ" sz="2400" dirty="0"/>
              <a:t> </a:t>
            </a:r>
            <a:r>
              <a:rPr lang="en-US" sz="2400" dirty="0"/>
              <a:t>tissues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33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953"/>
    </mc:Choice>
    <mc:Fallback xmlns="">
      <p:transition spd="slow" advTm="13195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9833" y="225089"/>
            <a:ext cx="70332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The role of normal oral cavity microflora</a:t>
            </a:r>
            <a:endParaRPr lang="cs-CZ" sz="3200" b="1" dirty="0"/>
          </a:p>
          <a:p>
            <a:pPr algn="ctr"/>
            <a:r>
              <a:rPr lang="cs-CZ" sz="3200" b="1" dirty="0">
                <a:solidFill>
                  <a:schemeClr val="accent1"/>
                </a:solidFill>
              </a:rPr>
              <a:t>gingivitis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0770" y="1383957"/>
            <a:ext cx="119389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90%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adults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dental</a:t>
            </a:r>
            <a:r>
              <a:rPr lang="cs-CZ" sz="2400" dirty="0"/>
              <a:t> </a:t>
            </a:r>
            <a:r>
              <a:rPr lang="cs-CZ" sz="2400" dirty="0" err="1"/>
              <a:t>plaque</a:t>
            </a:r>
            <a:r>
              <a:rPr lang="cs-CZ" sz="2400" dirty="0"/>
              <a:t> - </a:t>
            </a:r>
            <a:r>
              <a:rPr lang="cs-CZ" sz="2400" dirty="0" err="1"/>
              <a:t>primary</a:t>
            </a:r>
            <a:r>
              <a:rPr lang="cs-CZ" sz="2400" dirty="0"/>
              <a:t> </a:t>
            </a:r>
            <a:r>
              <a:rPr lang="cs-CZ" sz="2400" dirty="0" err="1"/>
              <a:t>colonizers</a:t>
            </a:r>
            <a:r>
              <a:rPr lang="cs-CZ" sz="2400" dirty="0"/>
              <a:t> - G + aerobic and </a:t>
            </a:r>
            <a:r>
              <a:rPr lang="cs-CZ" sz="2400" dirty="0" err="1"/>
              <a:t>fac</a:t>
            </a:r>
            <a:r>
              <a:rPr lang="cs-CZ" sz="2400" dirty="0"/>
              <a:t>. </a:t>
            </a:r>
            <a:r>
              <a:rPr lang="cs-CZ" sz="2400" dirty="0" err="1"/>
              <a:t>anaerobic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      (</a:t>
            </a:r>
            <a:r>
              <a:rPr lang="cs-CZ" sz="2400" dirty="0" err="1"/>
              <a:t>streptococci</a:t>
            </a:r>
            <a:r>
              <a:rPr lang="cs-CZ" sz="2400" dirty="0"/>
              <a:t> and </a:t>
            </a:r>
            <a:r>
              <a:rPr lang="cs-CZ" sz="2400" dirty="0" err="1"/>
              <a:t>Actinomyces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mature</a:t>
            </a:r>
            <a:r>
              <a:rPr lang="cs-CZ" sz="2400" dirty="0"/>
              <a:t> </a:t>
            </a:r>
            <a:r>
              <a:rPr lang="cs-CZ" sz="2400" dirty="0" err="1"/>
              <a:t>plaque</a:t>
            </a:r>
            <a:r>
              <a:rPr lang="cs-CZ" sz="2400" dirty="0"/>
              <a:t> - G- </a:t>
            </a:r>
            <a:r>
              <a:rPr lang="cs-CZ" sz="2400" dirty="0" err="1"/>
              <a:t>anaerobic</a:t>
            </a:r>
            <a:r>
              <a:rPr lang="cs-CZ" sz="2400" dirty="0"/>
              <a:t> –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Treponema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Synergistetes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regular</a:t>
            </a:r>
            <a:r>
              <a:rPr lang="cs-CZ" sz="2400" dirty="0"/>
              <a:t> </a:t>
            </a:r>
            <a:r>
              <a:rPr lang="cs-CZ" sz="2400" dirty="0" err="1"/>
              <a:t>teeth</a:t>
            </a:r>
            <a:r>
              <a:rPr lang="cs-CZ" sz="2400" dirty="0"/>
              <a:t> </a:t>
            </a:r>
            <a:r>
              <a:rPr lang="cs-CZ" sz="2400" dirty="0" err="1"/>
              <a:t>brushing</a:t>
            </a:r>
            <a:r>
              <a:rPr lang="cs-CZ" sz="2400" dirty="0"/>
              <a:t>- </a:t>
            </a:r>
            <a:r>
              <a:rPr lang="cs-CZ" sz="2400" dirty="0" err="1"/>
              <a:t>plaque</a:t>
            </a:r>
            <a:r>
              <a:rPr lang="cs-CZ" sz="2400" dirty="0"/>
              <a:t> "</a:t>
            </a:r>
            <a:r>
              <a:rPr lang="cs-CZ" sz="2400" dirty="0" err="1"/>
              <a:t>does</a:t>
            </a:r>
            <a:r>
              <a:rPr lang="cs-CZ" sz="2400" dirty="0"/>
              <a:t> not </a:t>
            </a:r>
            <a:r>
              <a:rPr lang="cs-CZ" sz="2400" dirty="0" err="1"/>
              <a:t>mature</a:t>
            </a:r>
            <a:r>
              <a:rPr lang="cs-CZ" sz="2400" dirty="0"/>
              <a:t>"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neglected</a:t>
            </a:r>
            <a:r>
              <a:rPr lang="cs-CZ" sz="2400" dirty="0"/>
              <a:t> </a:t>
            </a:r>
            <a:r>
              <a:rPr lang="cs-CZ" sz="2400" dirty="0" err="1"/>
              <a:t>hygiene</a:t>
            </a:r>
            <a:r>
              <a:rPr lang="cs-CZ" sz="2400" dirty="0"/>
              <a:t> - </a:t>
            </a:r>
            <a:r>
              <a:rPr lang="cs-CZ" sz="2400" dirty="0" err="1"/>
              <a:t>endotoxins</a:t>
            </a:r>
            <a:r>
              <a:rPr lang="cs-CZ" sz="2400" dirty="0"/>
              <a:t> and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enzymes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gums</a:t>
            </a:r>
            <a:r>
              <a:rPr lang="cs-CZ" sz="2400" dirty="0"/>
              <a:t> – </a:t>
            </a:r>
            <a:r>
              <a:rPr lang="cs-CZ" sz="2400" dirty="0" err="1"/>
              <a:t>irritation</a:t>
            </a:r>
            <a:r>
              <a:rPr lang="cs-CZ" sz="2400" dirty="0"/>
              <a:t> and  </a:t>
            </a:r>
          </a:p>
          <a:p>
            <a:r>
              <a:rPr lang="cs-CZ" sz="2400" dirty="0"/>
              <a:t>        </a:t>
            </a:r>
            <a:r>
              <a:rPr lang="cs-CZ" sz="2400" dirty="0" err="1"/>
              <a:t>inflammation</a:t>
            </a:r>
            <a:r>
              <a:rPr lang="cs-CZ" sz="2400" dirty="0"/>
              <a:t> </a:t>
            </a:r>
          </a:p>
          <a:p>
            <a:r>
              <a:rPr lang="cs-CZ" sz="2400" dirty="0"/>
              <a:t>    - </a:t>
            </a:r>
            <a:r>
              <a:rPr lang="cs-CZ" sz="2400" dirty="0" err="1"/>
              <a:t>loss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gum and </a:t>
            </a:r>
            <a:r>
              <a:rPr lang="cs-CZ" sz="2400" dirty="0" err="1"/>
              <a:t>tooth</a:t>
            </a:r>
            <a:r>
              <a:rPr lang="cs-CZ" sz="2400" dirty="0"/>
              <a:t> </a:t>
            </a:r>
            <a:r>
              <a:rPr lang="cs-CZ" sz="2400" dirty="0" err="1"/>
              <a:t>connections</a:t>
            </a:r>
            <a:r>
              <a:rPr lang="cs-CZ" sz="2400" dirty="0"/>
              <a:t> - </a:t>
            </a:r>
            <a:r>
              <a:rPr lang="cs-CZ" sz="2400" dirty="0" err="1"/>
              <a:t>periodontal</a:t>
            </a:r>
            <a:r>
              <a:rPr lang="cs-CZ" sz="2400" dirty="0"/>
              <a:t> </a:t>
            </a:r>
            <a:r>
              <a:rPr lang="cs-CZ" sz="2400" dirty="0" err="1"/>
              <a:t>pocket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    - </a:t>
            </a:r>
            <a:r>
              <a:rPr lang="cs-CZ" sz="2400" dirty="0" err="1"/>
              <a:t>anaerobic</a:t>
            </a:r>
            <a:r>
              <a:rPr lang="cs-CZ" sz="2400" dirty="0"/>
              <a:t> </a:t>
            </a:r>
            <a:r>
              <a:rPr lang="cs-CZ" sz="2400" dirty="0" err="1"/>
              <a:t>colonization</a:t>
            </a:r>
            <a:r>
              <a:rPr lang="cs-CZ" sz="2400" dirty="0"/>
              <a:t> - host </a:t>
            </a:r>
            <a:r>
              <a:rPr lang="cs-CZ" sz="2400" dirty="0" err="1"/>
              <a:t>reaction</a:t>
            </a:r>
            <a:r>
              <a:rPr lang="cs-CZ" sz="2400" dirty="0"/>
              <a:t> (</a:t>
            </a:r>
            <a:r>
              <a:rPr lang="cs-CZ" sz="2400" dirty="0" err="1"/>
              <a:t>protease</a:t>
            </a:r>
            <a:r>
              <a:rPr lang="cs-CZ" sz="2400" dirty="0"/>
              <a:t> </a:t>
            </a:r>
            <a:r>
              <a:rPr lang="cs-CZ" sz="2400" dirty="0" err="1"/>
              <a:t>formation</a:t>
            </a:r>
            <a:r>
              <a:rPr lang="cs-CZ" sz="2400" dirty="0"/>
              <a:t>) </a:t>
            </a:r>
            <a:r>
              <a:rPr lang="cs-CZ" sz="2400" dirty="0" err="1"/>
              <a:t>makes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situation</a:t>
            </a:r>
            <a:r>
              <a:rPr lang="cs-CZ" sz="2400" dirty="0"/>
              <a:t> 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worse</a:t>
            </a:r>
            <a:br>
              <a:rPr lang="cs-CZ" sz="2400" dirty="0"/>
            </a:br>
            <a:r>
              <a:rPr lang="cs-CZ" sz="2400" dirty="0"/>
              <a:t>     - </a:t>
            </a:r>
            <a:r>
              <a:rPr lang="cs-CZ" sz="2400" dirty="0" err="1"/>
              <a:t>teeth</a:t>
            </a:r>
            <a:r>
              <a:rPr lang="cs-CZ" sz="2400" dirty="0"/>
              <a:t> </a:t>
            </a:r>
            <a:r>
              <a:rPr lang="cs-CZ" sz="2400" dirty="0" err="1"/>
              <a:t>release</a:t>
            </a:r>
            <a:br>
              <a:rPr lang="cs-CZ" sz="2400" dirty="0"/>
            </a:br>
            <a:r>
              <a:rPr lang="cs-CZ" sz="2400" dirty="0"/>
              <a:t>-    </a:t>
            </a:r>
            <a:r>
              <a:rPr lang="cs-CZ" sz="2400" i="1" dirty="0" err="1"/>
              <a:t>Porphyromonas</a:t>
            </a:r>
            <a:r>
              <a:rPr lang="cs-CZ" sz="2400" i="1" dirty="0"/>
              <a:t> </a:t>
            </a:r>
            <a:r>
              <a:rPr lang="cs-CZ" sz="2400" i="1" dirty="0" err="1"/>
              <a:t>gingivalis</a:t>
            </a:r>
            <a:r>
              <a:rPr lang="cs-CZ" sz="2400" i="1" dirty="0"/>
              <a:t>, Treponema </a:t>
            </a:r>
            <a:r>
              <a:rPr lang="cs-CZ" sz="2400" i="1" dirty="0" err="1"/>
              <a:t>denticola</a:t>
            </a:r>
            <a:r>
              <a:rPr lang="cs-CZ" sz="2400" i="1" dirty="0"/>
              <a:t>, </a:t>
            </a:r>
            <a:r>
              <a:rPr lang="cs-CZ" sz="2400" i="1" dirty="0" err="1"/>
              <a:t>Tannerella</a:t>
            </a:r>
            <a:r>
              <a:rPr lang="cs-CZ" sz="2400" i="1" dirty="0"/>
              <a:t> </a:t>
            </a:r>
            <a:r>
              <a:rPr lang="cs-CZ" sz="2400" i="1" dirty="0" err="1"/>
              <a:t>forsythia</a:t>
            </a:r>
            <a:r>
              <a:rPr lang="cs-CZ" sz="2400" i="1" dirty="0"/>
              <a:t>,</a:t>
            </a:r>
            <a:br>
              <a:rPr lang="cs-CZ" sz="2400" i="1" dirty="0"/>
            </a:br>
            <a:r>
              <a:rPr lang="cs-CZ" sz="2400" i="1" dirty="0"/>
              <a:t>     </a:t>
            </a:r>
            <a:r>
              <a:rPr lang="cs-CZ" sz="2400" i="1" dirty="0" err="1"/>
              <a:t>Anaeroblobus</a:t>
            </a:r>
            <a:r>
              <a:rPr lang="cs-CZ" sz="2400" i="1" dirty="0"/>
              <a:t> </a:t>
            </a:r>
            <a:r>
              <a:rPr lang="cs-CZ" sz="2400" i="1" dirty="0" err="1"/>
              <a:t>geminatus</a:t>
            </a:r>
            <a:r>
              <a:rPr lang="cs-CZ" sz="2400" i="1" dirty="0"/>
              <a:t>, </a:t>
            </a:r>
            <a:r>
              <a:rPr lang="cs-CZ" sz="2400" i="1" dirty="0" err="1"/>
              <a:t>Eubacterium</a:t>
            </a:r>
            <a:r>
              <a:rPr lang="cs-CZ" sz="2400" i="1" dirty="0"/>
              <a:t> </a:t>
            </a:r>
            <a:r>
              <a:rPr lang="cs-CZ" sz="2400" i="1" dirty="0" err="1"/>
              <a:t>saphenum</a:t>
            </a:r>
            <a:r>
              <a:rPr lang="cs-CZ" sz="2400" i="1" dirty="0"/>
              <a:t>, </a:t>
            </a:r>
            <a:r>
              <a:rPr lang="cs-CZ" sz="2400" i="1" dirty="0" err="1"/>
              <a:t>Allocus</a:t>
            </a:r>
            <a:r>
              <a:rPr lang="cs-CZ" sz="2400" i="1" dirty="0"/>
              <a:t> </a:t>
            </a:r>
            <a:r>
              <a:rPr lang="cs-CZ" sz="2400" i="1" dirty="0" err="1"/>
              <a:t>filipactor</a:t>
            </a:r>
            <a:r>
              <a:rPr lang="cs-CZ" sz="2400" i="1" dirty="0"/>
              <a:t>,</a:t>
            </a:r>
            <a:br>
              <a:rPr lang="cs-CZ" sz="2400" i="1" dirty="0"/>
            </a:br>
            <a:r>
              <a:rPr lang="cs-CZ" sz="2400" i="1" dirty="0"/>
              <a:t>     </a:t>
            </a:r>
            <a:r>
              <a:rPr lang="cs-CZ" sz="2400" i="1" dirty="0" err="1"/>
              <a:t>Porphyromonas</a:t>
            </a:r>
            <a:r>
              <a:rPr lang="cs-CZ" sz="2400" i="1" dirty="0"/>
              <a:t> </a:t>
            </a:r>
            <a:r>
              <a:rPr lang="cs-CZ" sz="2400" i="1" dirty="0" err="1"/>
              <a:t>endodontalis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denticola</a:t>
            </a:r>
            <a:r>
              <a:rPr lang="cs-CZ" sz="2400" dirty="0"/>
              <a:t> and </a:t>
            </a:r>
            <a:r>
              <a:rPr lang="cs-CZ" sz="2400" dirty="0" err="1"/>
              <a:t>others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79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90"/>
    </mc:Choice>
    <mc:Fallback xmlns="">
      <p:transition spd="slow" advTm="12559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46741" y="242341"/>
            <a:ext cx="7033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 role of normal oral cavity microflora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26350" y="1243914"/>
            <a:ext cx="1003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Healthy mouth </a:t>
            </a:r>
            <a:r>
              <a:rPr lang="en-US" sz="2400" dirty="0"/>
              <a:t>- most bacteria in symbiosis with the host</a:t>
            </a:r>
            <a:br>
              <a:rPr lang="en-US" sz="2400" dirty="0"/>
            </a:br>
            <a:r>
              <a:rPr lang="en-US" sz="2400" b="1" dirty="0"/>
              <a:t>Disease</a:t>
            </a:r>
            <a:r>
              <a:rPr lang="en-US" sz="2400" dirty="0"/>
              <a:t> - </a:t>
            </a:r>
            <a:r>
              <a:rPr lang="cs-CZ" sz="2400" dirty="0"/>
              <a:t>i</a:t>
            </a:r>
            <a:r>
              <a:rPr lang="en-US" sz="2400" dirty="0" err="1"/>
              <a:t>ncreased</a:t>
            </a:r>
            <a:r>
              <a:rPr lang="en-US" sz="2400" dirty="0"/>
              <a:t> occurrence of cariogenic and </a:t>
            </a:r>
            <a:r>
              <a:rPr lang="en-US" sz="2400" dirty="0" err="1"/>
              <a:t>periodontopathic</a:t>
            </a:r>
            <a:r>
              <a:rPr lang="en-US" sz="2400" dirty="0"/>
              <a:t> bacteria</a:t>
            </a:r>
            <a:br>
              <a:rPr lang="en-US" sz="2400" dirty="0"/>
            </a:br>
            <a:r>
              <a:rPr lang="en-US" sz="2400" dirty="0"/>
              <a:t>- disturbance of balance - </a:t>
            </a:r>
            <a:r>
              <a:rPr lang="en-US" sz="2400" dirty="0" err="1"/>
              <a:t>dysbiotic</a:t>
            </a:r>
            <a:r>
              <a:rPr lang="en-US" sz="2400" dirty="0"/>
              <a:t> status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37" y="2444243"/>
            <a:ext cx="7020272" cy="434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09"/>
    </mc:Choice>
    <mc:Fallback xmlns="">
      <p:transition spd="slow" advTm="4890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75984" y="164445"/>
            <a:ext cx="5999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Dental</a:t>
            </a:r>
            <a:r>
              <a:rPr lang="cs-CZ" sz="3200" b="1" dirty="0"/>
              <a:t> </a:t>
            </a:r>
            <a:r>
              <a:rPr lang="cs-CZ" sz="3200" b="1" dirty="0" err="1"/>
              <a:t>plaque</a:t>
            </a:r>
            <a:r>
              <a:rPr lang="cs-CZ" sz="3200" b="1" dirty="0"/>
              <a:t> and </a:t>
            </a:r>
            <a:r>
              <a:rPr lang="cs-CZ" sz="3200" b="1" dirty="0" err="1"/>
              <a:t>dental</a:t>
            </a:r>
            <a:r>
              <a:rPr lang="cs-CZ" sz="3200" b="1" dirty="0"/>
              <a:t> </a:t>
            </a:r>
            <a:r>
              <a:rPr lang="cs-CZ" sz="3200" b="1" dirty="0" err="1"/>
              <a:t>diseases</a:t>
            </a:r>
            <a:endParaRPr lang="cs-CZ" sz="3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03" y="939001"/>
            <a:ext cx="6942507" cy="59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98"/>
    </mc:Choice>
    <mc:Fallback xmlns="">
      <p:transition spd="slow" advTm="9529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978062" y="259595"/>
            <a:ext cx="5999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Dental</a:t>
            </a:r>
            <a:r>
              <a:rPr lang="cs-CZ" sz="3200" b="1" dirty="0"/>
              <a:t> </a:t>
            </a:r>
            <a:r>
              <a:rPr lang="cs-CZ" sz="3200" b="1" dirty="0" err="1"/>
              <a:t>plaque</a:t>
            </a:r>
            <a:r>
              <a:rPr lang="cs-CZ" sz="3200" b="1" dirty="0"/>
              <a:t> and </a:t>
            </a:r>
            <a:r>
              <a:rPr lang="cs-CZ" sz="3200" b="1" dirty="0" err="1"/>
              <a:t>dental</a:t>
            </a:r>
            <a:r>
              <a:rPr lang="cs-CZ" sz="3200" b="1" dirty="0"/>
              <a:t> </a:t>
            </a:r>
            <a:r>
              <a:rPr lang="cs-CZ" sz="3200" b="1" dirty="0" err="1"/>
              <a:t>diseases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4973" y="1491049"/>
            <a:ext cx="113684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Non-specific Plaque Hypothesis </a:t>
            </a:r>
            <a:r>
              <a:rPr lang="en-US" sz="2400" dirty="0"/>
              <a:t>(19th Century)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</a:t>
            </a:r>
            <a:r>
              <a:rPr lang="en-US" sz="2400" dirty="0" err="1"/>
              <a:t>ental</a:t>
            </a:r>
            <a:r>
              <a:rPr lang="en-US" sz="2400" dirty="0"/>
              <a:t> infections caused</a:t>
            </a:r>
            <a:r>
              <a:rPr lang="cs-CZ" sz="2400" dirty="0"/>
              <a:t> by </a:t>
            </a:r>
            <a:r>
              <a:rPr lang="en-US" sz="2400" dirty="0"/>
              <a:t>non-specific increase of all bacteria - remove the maximum</a:t>
            </a:r>
            <a:endParaRPr lang="cs-CZ" sz="2400" dirty="0"/>
          </a:p>
          <a:p>
            <a:endParaRPr lang="cs-CZ" sz="2400" b="1" dirty="0"/>
          </a:p>
          <a:p>
            <a:r>
              <a:rPr lang="en-US" sz="2400" b="1" dirty="0"/>
              <a:t>Specific plaque hypothesis 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en-US" sz="2400" dirty="0"/>
              <a:t>diseases caused by a few species, their</a:t>
            </a:r>
            <a:r>
              <a:rPr lang="cs-CZ" sz="2400" dirty="0"/>
              <a:t> </a:t>
            </a:r>
            <a:r>
              <a:rPr lang="en-US" sz="2400" dirty="0"/>
              <a:t>removal will solve the problem</a:t>
            </a:r>
            <a:endParaRPr lang="cs-CZ" sz="2400" dirty="0"/>
          </a:p>
          <a:p>
            <a:endParaRPr lang="cs-CZ" sz="2400" dirty="0"/>
          </a:p>
          <a:p>
            <a:r>
              <a:rPr lang="en-US" sz="2400" b="1" dirty="0"/>
              <a:t>Ecological Plaque Hypothesis </a:t>
            </a:r>
            <a:r>
              <a:rPr lang="en-US" sz="2400" dirty="0"/>
              <a:t>(1980)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s</a:t>
            </a:r>
            <a:r>
              <a:rPr lang="en-US" sz="2400" dirty="0" err="1"/>
              <a:t>ignificant</a:t>
            </a:r>
            <a:r>
              <a:rPr lang="en-US" sz="2400" dirty="0"/>
              <a:t> changes in the plaque environment</a:t>
            </a:r>
            <a:r>
              <a:rPr lang="cs-CZ" sz="2400" dirty="0"/>
              <a:t> </a:t>
            </a:r>
            <a:r>
              <a:rPr lang="en-US" sz="2400" dirty="0"/>
              <a:t>change relationships between bacteria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e</a:t>
            </a:r>
            <a:r>
              <a:rPr lang="en-US" sz="2400" dirty="0" err="1"/>
              <a:t>nrich</a:t>
            </a:r>
            <a:r>
              <a:rPr lang="cs-CZ" sz="2400" dirty="0" err="1"/>
              <a:t>ment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en-US" sz="2400" dirty="0"/>
              <a:t> some species.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</a:t>
            </a:r>
            <a:r>
              <a:rPr lang="en-US" sz="2400" dirty="0" err="1"/>
              <a:t>isease</a:t>
            </a:r>
            <a:r>
              <a:rPr lang="en-US" sz="2400" dirty="0"/>
              <a:t> prevention not only by inhibiting pathogens but also by changing conditions</a:t>
            </a:r>
            <a:br>
              <a:rPr lang="en-US" sz="2400" dirty="0"/>
            </a:b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en-US" sz="2400" dirty="0"/>
              <a:t>environment.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87718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93060" y="389099"/>
            <a:ext cx="6887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Oral </a:t>
            </a:r>
            <a:r>
              <a:rPr lang="cs-CZ" sz="4000" b="1" dirty="0" err="1"/>
              <a:t>Cavity</a:t>
            </a:r>
            <a:r>
              <a:rPr lang="cs-CZ" sz="40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0040" y="1352136"/>
            <a:ext cx="9568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Dentures</a:t>
            </a:r>
            <a:r>
              <a:rPr lang="cs-CZ" sz="2400" dirty="0"/>
              <a:t> </a:t>
            </a:r>
          </a:p>
          <a:p>
            <a:r>
              <a:rPr lang="cs-CZ" sz="2400" dirty="0"/>
              <a:t>- more </a:t>
            </a:r>
            <a:r>
              <a:rPr lang="cs-CZ" sz="2400" dirty="0" err="1"/>
              <a:t>aerobes</a:t>
            </a:r>
            <a:r>
              <a:rPr lang="cs-CZ" sz="2400" dirty="0"/>
              <a:t>, </a:t>
            </a:r>
            <a:r>
              <a:rPr lang="cs-CZ" sz="2400" dirty="0" err="1"/>
              <a:t>yeast</a:t>
            </a:r>
            <a:r>
              <a:rPr lang="cs-CZ" sz="2400" dirty="0"/>
              <a:t> and </a:t>
            </a:r>
            <a:r>
              <a:rPr lang="cs-CZ" sz="2400" dirty="0" err="1"/>
              <a:t>lactobacilli</a:t>
            </a:r>
            <a:br>
              <a:rPr lang="cs-CZ" sz="2400" dirty="0"/>
            </a:br>
            <a:r>
              <a:rPr lang="cs-CZ" sz="2400" dirty="0"/>
              <a:t>- on </a:t>
            </a:r>
            <a:r>
              <a:rPr lang="cs-CZ" sz="2400" dirty="0" err="1"/>
              <a:t>denture</a:t>
            </a:r>
            <a:r>
              <a:rPr lang="cs-CZ" sz="2400" dirty="0"/>
              <a:t> -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albicans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under</a:t>
            </a:r>
            <a:r>
              <a:rPr lang="cs-CZ" sz="2400" dirty="0"/>
              <a:t> </a:t>
            </a:r>
            <a:r>
              <a:rPr lang="cs-CZ" sz="2400" dirty="0" err="1"/>
              <a:t>denture</a:t>
            </a:r>
            <a:r>
              <a:rPr lang="cs-CZ" sz="2400" dirty="0"/>
              <a:t> - a more </a:t>
            </a:r>
            <a:r>
              <a:rPr lang="cs-CZ" sz="2400" dirty="0" err="1"/>
              <a:t>acidic</a:t>
            </a:r>
            <a:r>
              <a:rPr lang="cs-CZ" sz="2400" dirty="0"/>
              <a:t> </a:t>
            </a:r>
            <a:r>
              <a:rPr lang="cs-CZ" sz="2400" dirty="0" err="1"/>
              <a:t>environment</a:t>
            </a:r>
            <a:r>
              <a:rPr lang="cs-CZ" sz="2400" dirty="0"/>
              <a:t>, </a:t>
            </a:r>
            <a:r>
              <a:rPr lang="cs-CZ" sz="2400" dirty="0" err="1"/>
              <a:t>fewer</a:t>
            </a:r>
            <a:r>
              <a:rPr lang="cs-CZ" sz="2400" dirty="0"/>
              <a:t> </a:t>
            </a:r>
            <a:r>
              <a:rPr lang="cs-CZ" sz="2400" dirty="0" err="1"/>
              <a:t>saliva</a:t>
            </a:r>
            <a:r>
              <a:rPr lang="cs-CZ" sz="2400" dirty="0"/>
              <a:t> - </a:t>
            </a:r>
            <a:r>
              <a:rPr lang="cs-CZ" sz="2400" dirty="0" err="1"/>
              <a:t>again</a:t>
            </a:r>
            <a:r>
              <a:rPr lang="cs-CZ" sz="2400" dirty="0"/>
              <a:t> </a:t>
            </a: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endParaRPr lang="en-GB" sz="24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3775" y="3306643"/>
            <a:ext cx="117942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T</a:t>
            </a:r>
            <a:r>
              <a:rPr lang="en-GB" sz="2400" b="1" dirty="0" err="1"/>
              <a:t>ooth</a:t>
            </a:r>
            <a:r>
              <a:rPr lang="en-GB" sz="2400" b="1" dirty="0"/>
              <a:t> decay  </a:t>
            </a:r>
            <a:endParaRPr lang="cs-CZ" sz="2400" b="1" dirty="0"/>
          </a:p>
          <a:p>
            <a:r>
              <a:rPr lang="en-GB" sz="2400" dirty="0"/>
              <a:t>- </a:t>
            </a:r>
            <a:r>
              <a:rPr lang="en-GB" sz="2400" b="1" dirty="0"/>
              <a:t>vaccination</a:t>
            </a:r>
            <a:r>
              <a:rPr lang="en-GB" sz="2400" dirty="0"/>
              <a:t>, genetically modified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BUT – </a:t>
            </a:r>
            <a:r>
              <a:rPr lang="en-GB" sz="2400" i="1" dirty="0"/>
              <a:t>S. mutants </a:t>
            </a:r>
            <a:r>
              <a:rPr lang="en-GB" sz="2400" dirty="0"/>
              <a:t>can be replaced by other bacteria -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benefits of microbes </a:t>
            </a:r>
            <a:r>
              <a:rPr lang="en-GB" sz="2400" dirty="0"/>
              <a:t>- vitamins, inducing low levels of circulating and secretory antibodies,</a:t>
            </a:r>
          </a:p>
          <a:p>
            <a:r>
              <a:rPr lang="en-GB" sz="2400" dirty="0"/>
              <a:t>     antagonism against nonindigenous species (fatty acids, peroxides and </a:t>
            </a:r>
            <a:r>
              <a:rPr lang="en-GB" sz="2400" dirty="0" err="1"/>
              <a:t>bacteriocins</a:t>
            </a:r>
            <a:r>
              <a:rPr lang="en-GB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at the same time </a:t>
            </a:r>
            <a:r>
              <a:rPr lang="en-GB" sz="2400" dirty="0"/>
              <a:t>– diseases: abscesses, dental caries, gingivitis, periodontal disease </a:t>
            </a:r>
          </a:p>
          <a:p>
            <a:r>
              <a:rPr lang="en-GB" sz="2400" dirty="0"/>
              <a:t>     but also abscesses of alveolar bone, lung, brain, or the extremities (</a:t>
            </a:r>
            <a:r>
              <a:rPr lang="en-GB" sz="2400" i="1" dirty="0" err="1"/>
              <a:t>Bacteroides</a:t>
            </a:r>
            <a:r>
              <a:rPr lang="en-GB" sz="2400" i="1" dirty="0"/>
              <a:t> </a:t>
            </a:r>
          </a:p>
          <a:p>
            <a:r>
              <a:rPr lang="en-GB" sz="2400" i="1" dirty="0"/>
              <a:t>     </a:t>
            </a:r>
            <a:r>
              <a:rPr lang="en-GB" sz="2400" i="1" dirty="0" err="1"/>
              <a:t>melaninogenicus</a:t>
            </a:r>
            <a:r>
              <a:rPr lang="en-GB" sz="2400" dirty="0"/>
              <a:t>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235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91"/>
    </mc:Choice>
    <mc:Fallback xmlns="">
      <p:transition spd="slow" advTm="18809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56393" y="345859"/>
            <a:ext cx="848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Microflora of the oral cavity and tooth </a:t>
            </a:r>
            <a:r>
              <a:rPr lang="cs-CZ" sz="3200" b="1" dirty="0" err="1"/>
              <a:t>brush</a:t>
            </a:r>
            <a:r>
              <a:rPr lang="en-US" sz="3200" b="1" dirty="0" err="1"/>
              <a:t>ing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47505" y="1684716"/>
            <a:ext cx="10702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cleaning teeth for several thousand years before Christ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but regular use of brushes and pastes 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en-US" sz="2400" dirty="0"/>
              <a:t>World War II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various teeth cleaning techniques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manual x electric brush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choice of paste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- </a:t>
            </a:r>
            <a:r>
              <a:rPr lang="en-US" sz="2400" dirty="0"/>
              <a:t>ads - sterile oral cavity ?!</a:t>
            </a:r>
            <a:br>
              <a:rPr lang="en-US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173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20"/>
    </mc:Choice>
    <mc:Fallback xmlns="">
      <p:transition spd="slow" advTm="15762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82621F4-154A-4637-8355-5B68D789B192}"/>
              </a:ext>
            </a:extLst>
          </p:cNvPr>
          <p:cNvSpPr txBox="1"/>
          <p:nvPr/>
        </p:nvSpPr>
        <p:spPr>
          <a:xfrm>
            <a:off x="751002" y="1905506"/>
            <a:ext cx="10689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2-3x higher risk of periodontitis in diabetics</a:t>
            </a:r>
            <a:endParaRPr lang="cs-CZ" sz="2400" b="1" dirty="0"/>
          </a:p>
          <a:p>
            <a:endParaRPr lang="en-US" sz="2400" b="1" dirty="0"/>
          </a:p>
          <a:p>
            <a:r>
              <a:rPr lang="cs-CZ" sz="2400" dirty="0"/>
              <a:t>- </a:t>
            </a:r>
            <a:r>
              <a:rPr lang="en-US" sz="2400" dirty="0"/>
              <a:t>an increased level of glycated hemoglobin increases the risk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en-US" sz="2400" dirty="0"/>
              <a:t>diabetic</a:t>
            </a:r>
            <a:r>
              <a:rPr lang="cs-CZ" sz="2400" dirty="0"/>
              <a:t> </a:t>
            </a:r>
            <a:r>
              <a:rPr lang="en-US" sz="2400" dirty="0"/>
              <a:t>complications including periodontitis</a:t>
            </a:r>
          </a:p>
          <a:p>
            <a:endParaRPr lang="en-US" sz="2400" dirty="0"/>
          </a:p>
          <a:p>
            <a:r>
              <a:rPr lang="en-US" sz="2400" b="1" dirty="0"/>
              <a:t>With periodontitis, the risk of developing diabetes is up to 1/3 higher</a:t>
            </a:r>
            <a:endParaRPr lang="cs-CZ" sz="2400" b="1" dirty="0"/>
          </a:p>
          <a:p>
            <a:endParaRPr lang="en-US" sz="2400" b="1" dirty="0"/>
          </a:p>
          <a:p>
            <a:r>
              <a:rPr lang="en-US" sz="2400" dirty="0"/>
              <a:t>- mediators of inflammation and oral pathogens (P. </a:t>
            </a:r>
            <a:r>
              <a:rPr lang="en-US" sz="2400" dirty="0" err="1"/>
              <a:t>gingivalis</a:t>
            </a:r>
            <a:r>
              <a:rPr lang="en-US" sz="2400" dirty="0"/>
              <a:t>) and their toxins can penetrate the blood into the body and induce inflammation, which is a risk factor for the development of insulin resistance and diabetes</a:t>
            </a:r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F2F050D-0E57-4E66-98B1-233FA583E1FD}"/>
              </a:ext>
            </a:extLst>
          </p:cNvPr>
          <p:cNvSpPr txBox="1"/>
          <p:nvPr/>
        </p:nvSpPr>
        <p:spPr>
          <a:xfrm>
            <a:off x="3746927" y="631595"/>
            <a:ext cx="469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Periodontitis</a:t>
            </a:r>
            <a:r>
              <a:rPr lang="cs-CZ" sz="3200" b="1" dirty="0"/>
              <a:t> and Diabetes</a:t>
            </a:r>
          </a:p>
        </p:txBody>
      </p:sp>
    </p:spTree>
    <p:extLst>
      <p:ext uri="{BB962C8B-B14F-4D97-AF65-F5344CB8AC3E}">
        <p14:creationId xmlns:p14="http://schemas.microsoft.com/office/powerpoint/2010/main" val="729247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244027-DD4E-48DB-85A1-D7F9BE39B476}"/>
              </a:ext>
            </a:extLst>
          </p:cNvPr>
          <p:cNvSpPr txBox="1"/>
          <p:nvPr/>
        </p:nvSpPr>
        <p:spPr>
          <a:xfrm>
            <a:off x="3338065" y="669303"/>
            <a:ext cx="551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Periodontitis</a:t>
            </a:r>
            <a:r>
              <a:rPr lang="cs-CZ" sz="3200" b="1" dirty="0"/>
              <a:t> and </a:t>
            </a:r>
            <a:r>
              <a:rPr lang="cs-CZ" sz="3200" b="1" dirty="0" err="1"/>
              <a:t>preterm</a:t>
            </a:r>
            <a:r>
              <a:rPr lang="cs-CZ" sz="3200" b="1" dirty="0"/>
              <a:t> </a:t>
            </a:r>
            <a:r>
              <a:rPr lang="cs-CZ" sz="3200" b="1" dirty="0" err="1"/>
              <a:t>birth</a:t>
            </a:r>
            <a:endParaRPr lang="cs-CZ" sz="32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B952CB0-C667-4A7A-B125-1E561126A4D6}"/>
              </a:ext>
            </a:extLst>
          </p:cNvPr>
          <p:cNvSpPr txBox="1"/>
          <p:nvPr/>
        </p:nvSpPr>
        <p:spPr>
          <a:xfrm>
            <a:off x="104647" y="1807908"/>
            <a:ext cx="1198270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Direct</a:t>
            </a:r>
            <a:r>
              <a:rPr lang="cs-CZ" sz="2400" b="1" dirty="0" err="1"/>
              <a:t>ly</a:t>
            </a:r>
            <a:endParaRPr lang="cs-CZ" sz="2400" b="1" dirty="0"/>
          </a:p>
          <a:p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p</a:t>
            </a:r>
            <a:r>
              <a:rPr lang="en-US" sz="2400" dirty="0" err="1"/>
              <a:t>eriodontal</a:t>
            </a:r>
            <a:r>
              <a:rPr lang="en-US" sz="2400" dirty="0"/>
              <a:t> pathogens through the bloodstream to the placenta and into the amniotic fluid,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US" sz="2400" dirty="0"/>
              <a:t>locally initiate inflammation and this can lead to the initiation of preterm labor</a:t>
            </a:r>
          </a:p>
          <a:p>
            <a:endParaRPr lang="en-US" sz="2400" dirty="0"/>
          </a:p>
          <a:p>
            <a:r>
              <a:rPr lang="en-US" sz="2400" b="1" dirty="0"/>
              <a:t>Indirectly</a:t>
            </a:r>
            <a:endParaRPr lang="cs-CZ" sz="2400" b="1" dirty="0"/>
          </a:p>
          <a:p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dirty="0"/>
              <a:t>inflammatory markers and toxins from the oral cavity through the blood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US" sz="2400" dirty="0"/>
              <a:t>to the placenta and liver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</a:t>
            </a:r>
            <a:r>
              <a:rPr lang="en-US" sz="2400" dirty="0" err="1"/>
              <a:t>nduction</a:t>
            </a:r>
            <a:r>
              <a:rPr lang="en-US" sz="2400" dirty="0"/>
              <a:t> of the production of other pro-inflammatory molecules, the increased level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US" sz="2400" dirty="0"/>
              <a:t>of which is associated with the initiation of labor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46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17573" y="834190"/>
            <a:ext cx="710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How</a:t>
            </a:r>
            <a:r>
              <a:rPr lang="cs-CZ" sz="4000" b="1" dirty="0"/>
              <a:t> many </a:t>
            </a:r>
            <a:r>
              <a:rPr lang="cs-CZ" sz="4000" b="1" dirty="0" err="1"/>
              <a:t>cells</a:t>
            </a:r>
            <a:r>
              <a:rPr lang="cs-CZ" sz="4000" b="1" dirty="0"/>
              <a:t> are in </a:t>
            </a:r>
            <a:r>
              <a:rPr lang="cs-CZ" sz="4000" b="1" dirty="0" err="1"/>
              <a:t>our</a:t>
            </a:r>
            <a:r>
              <a:rPr lang="cs-CZ" sz="4000" b="1" dirty="0"/>
              <a:t> body?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93" y="1769871"/>
            <a:ext cx="4799516" cy="4740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39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69"/>
    </mc:Choice>
    <mc:Fallback xmlns="">
      <p:transition spd="slow" advTm="50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2BEFDCD-0ED4-4ADA-8785-84CB143AC349}"/>
              </a:ext>
            </a:extLst>
          </p:cNvPr>
          <p:cNvSpPr txBox="1"/>
          <p:nvPr/>
        </p:nvSpPr>
        <p:spPr>
          <a:xfrm>
            <a:off x="2762683" y="505838"/>
            <a:ext cx="666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Periodontitis</a:t>
            </a:r>
            <a:r>
              <a:rPr lang="cs-CZ" sz="3200" b="1" dirty="0"/>
              <a:t> and </a:t>
            </a:r>
            <a:r>
              <a:rPr lang="cs-CZ" sz="3200" b="1" dirty="0" err="1"/>
              <a:t>rheumatoid</a:t>
            </a:r>
            <a:r>
              <a:rPr lang="cs-CZ" sz="3200" b="1" dirty="0"/>
              <a:t> arthritis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1FCF9A7-25BB-41E6-8B0C-A99708C97EE8}"/>
              </a:ext>
            </a:extLst>
          </p:cNvPr>
          <p:cNvSpPr txBox="1"/>
          <p:nvPr/>
        </p:nvSpPr>
        <p:spPr>
          <a:xfrm>
            <a:off x="2090479" y="2217907"/>
            <a:ext cx="80110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Periodontitis can impair the effect of anti-RA treatment</a:t>
            </a:r>
          </a:p>
          <a:p>
            <a:endParaRPr lang="en-US" sz="2400" dirty="0"/>
          </a:p>
          <a:p>
            <a:r>
              <a:rPr lang="en-US" sz="2400" dirty="0"/>
              <a:t>Treatment of RA often also improves the periodontal condition</a:t>
            </a:r>
          </a:p>
          <a:p>
            <a:endParaRPr lang="en-US" sz="2400" dirty="0"/>
          </a:p>
          <a:p>
            <a:r>
              <a:rPr lang="en-US" sz="2400" dirty="0"/>
              <a:t>Reverse addiction controversial</a:t>
            </a: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D37542-7A9F-489B-8F3E-167A01EED98F}"/>
              </a:ext>
            </a:extLst>
          </p:cNvPr>
          <p:cNvSpPr txBox="1"/>
          <p:nvPr/>
        </p:nvSpPr>
        <p:spPr>
          <a:xfrm>
            <a:off x="3609227" y="5437762"/>
            <a:ext cx="497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and many other examples of contexts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266687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22990" y="259595"/>
            <a:ext cx="7336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</a:t>
            </a:r>
            <a:r>
              <a:rPr lang="cs-CZ" sz="3200" b="1" dirty="0" err="1"/>
              <a:t>Gastrointestinal</a:t>
            </a:r>
            <a:r>
              <a:rPr lang="cs-CZ" sz="3200" b="1" dirty="0"/>
              <a:t> </a:t>
            </a:r>
            <a:r>
              <a:rPr lang="cs-CZ" sz="3200" b="1" dirty="0" err="1"/>
              <a:t>Tract</a:t>
            </a:r>
            <a:r>
              <a:rPr lang="cs-CZ" sz="3200" b="1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0788" y="1225689"/>
            <a:ext cx="10906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Birth</a:t>
            </a:r>
            <a:r>
              <a:rPr lang="cs-CZ" sz="2400" dirty="0"/>
              <a:t> - </a:t>
            </a:r>
            <a:r>
              <a:rPr lang="cs-CZ" sz="2400" dirty="0" err="1"/>
              <a:t>bacteria</a:t>
            </a:r>
            <a:r>
              <a:rPr lang="cs-CZ" sz="2400" dirty="0"/>
              <a:t> enter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 food 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 err="1"/>
              <a:t>breastfed</a:t>
            </a:r>
            <a:r>
              <a:rPr lang="cs-CZ" sz="2400" b="1" dirty="0"/>
              <a:t> </a:t>
            </a:r>
            <a:r>
              <a:rPr lang="cs-CZ" sz="2400" b="1" dirty="0" err="1"/>
              <a:t>babies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bifidobacteria</a:t>
            </a:r>
            <a:r>
              <a:rPr lang="cs-CZ" sz="2400" dirty="0"/>
              <a:t> (90%), </a:t>
            </a:r>
            <a:r>
              <a:rPr lang="cs-CZ" sz="2400" i="1" dirty="0" err="1"/>
              <a:t>Enterobacteriaceae</a:t>
            </a:r>
            <a:r>
              <a:rPr lang="cs-CZ" sz="2400" dirty="0"/>
              <a:t> and </a:t>
            </a:r>
            <a:r>
              <a:rPr lang="cs-CZ" sz="2400" dirty="0" err="1"/>
              <a:t>enterococci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 err="1"/>
              <a:t>artificial</a:t>
            </a:r>
            <a:r>
              <a:rPr lang="cs-CZ" sz="2400" b="1" dirty="0"/>
              <a:t> </a:t>
            </a:r>
            <a:r>
              <a:rPr lang="cs-CZ" sz="2400" b="1" dirty="0" err="1"/>
              <a:t>nutrition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bifidobacteria</a:t>
            </a:r>
            <a:r>
              <a:rPr lang="cs-CZ" sz="2400" dirty="0"/>
              <a:t> do not </a:t>
            </a:r>
            <a:r>
              <a:rPr lang="cs-CZ" sz="2400" dirty="0" err="1"/>
              <a:t>dominate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switching</a:t>
            </a:r>
            <a:r>
              <a:rPr lang="cs-CZ" sz="2400" dirty="0"/>
              <a:t> to </a:t>
            </a:r>
            <a:r>
              <a:rPr lang="cs-CZ" sz="2400" b="1" dirty="0" err="1"/>
              <a:t>cow's</a:t>
            </a:r>
            <a:r>
              <a:rPr lang="cs-CZ" sz="2400" b="1" dirty="0"/>
              <a:t> </a:t>
            </a:r>
            <a:r>
              <a:rPr lang="cs-CZ" sz="2400" b="1" dirty="0" err="1"/>
              <a:t>milk</a:t>
            </a:r>
            <a:r>
              <a:rPr lang="cs-CZ" sz="2400" b="1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solid food - </a:t>
            </a:r>
            <a:r>
              <a:rPr lang="cs-CZ" sz="2400" dirty="0" err="1"/>
              <a:t>bifidobacteria</a:t>
            </a:r>
            <a:r>
              <a:rPr lang="cs-CZ" sz="2400" dirty="0"/>
              <a:t> plus </a:t>
            </a:r>
            <a:r>
              <a:rPr lang="cs-CZ" sz="2400" dirty="0" err="1"/>
              <a:t>enteric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r>
              <a:rPr lang="cs-CZ" sz="2400" dirty="0"/>
              <a:t>,  </a:t>
            </a:r>
          </a:p>
          <a:p>
            <a:r>
              <a:rPr lang="cs-CZ" sz="2400" dirty="0"/>
              <a:t>   </a:t>
            </a:r>
            <a:r>
              <a:rPr lang="cs-CZ" sz="2400" dirty="0" err="1"/>
              <a:t>bacteroides</a:t>
            </a:r>
            <a:r>
              <a:rPr lang="cs-CZ" sz="2400" dirty="0"/>
              <a:t>, </a:t>
            </a:r>
            <a:r>
              <a:rPr lang="cs-CZ" sz="2400" dirty="0" err="1"/>
              <a:t>enterococci</a:t>
            </a:r>
            <a:r>
              <a:rPr lang="cs-CZ" sz="2400" dirty="0"/>
              <a:t>, </a:t>
            </a:r>
            <a:r>
              <a:rPr lang="cs-CZ" sz="2400" dirty="0" err="1"/>
              <a:t>lactobacilli</a:t>
            </a:r>
            <a:r>
              <a:rPr lang="cs-CZ" sz="2400" dirty="0"/>
              <a:t> and clostridia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 err="1"/>
              <a:t>human</a:t>
            </a:r>
            <a:r>
              <a:rPr lang="cs-CZ" sz="2400" b="1" dirty="0"/>
              <a:t> </a:t>
            </a:r>
            <a:r>
              <a:rPr lang="cs-CZ" sz="2400" b="1" dirty="0" err="1"/>
              <a:t>milk</a:t>
            </a:r>
            <a:r>
              <a:rPr lang="cs-CZ" sz="2400" dirty="0"/>
              <a:t> - a </a:t>
            </a:r>
            <a:r>
              <a:rPr lang="cs-CZ" sz="2400" dirty="0" err="1"/>
              <a:t>growth</a:t>
            </a:r>
            <a:r>
              <a:rPr lang="cs-CZ" sz="2400" dirty="0"/>
              <a:t> </a:t>
            </a:r>
            <a:r>
              <a:rPr lang="cs-CZ" sz="2400" dirty="0" err="1"/>
              <a:t>factor</a:t>
            </a:r>
            <a:r>
              <a:rPr lang="cs-CZ" sz="2400" dirty="0"/>
              <a:t> </a:t>
            </a:r>
            <a:r>
              <a:rPr lang="cs-CZ" sz="2400" dirty="0" err="1"/>
              <a:t>supporting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growth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bifidobacteria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bifidobacteria</a:t>
            </a:r>
            <a:r>
              <a:rPr lang="cs-CZ" sz="2400" dirty="0"/>
              <a:t> </a:t>
            </a:r>
            <a:r>
              <a:rPr lang="cs-CZ" sz="2400" dirty="0" err="1"/>
              <a:t>prevent</a:t>
            </a:r>
            <a:r>
              <a:rPr lang="cs-CZ" sz="2400" dirty="0"/>
              <a:t> </a:t>
            </a:r>
            <a:r>
              <a:rPr lang="cs-CZ" sz="2400" dirty="0" err="1"/>
              <a:t>colonization</a:t>
            </a:r>
            <a:r>
              <a:rPr lang="cs-CZ" sz="2400" dirty="0"/>
              <a:t> by non-</a:t>
            </a:r>
            <a:r>
              <a:rPr lang="cs-CZ" sz="2400" dirty="0" err="1"/>
              <a:t>indigenous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pathogenic</a:t>
            </a:r>
            <a:r>
              <a:rPr lang="cs-CZ" sz="2400" dirty="0"/>
              <a:t> species</a:t>
            </a:r>
            <a:br>
              <a:rPr lang="cs-CZ" sz="2400" dirty="0"/>
            </a:br>
            <a:r>
              <a:rPr lang="cs-CZ" sz="2400" dirty="0"/>
              <a:t>- evidence </a:t>
            </a:r>
            <a:r>
              <a:rPr lang="cs-CZ" sz="2400" dirty="0" err="1"/>
              <a:t>of</a:t>
            </a:r>
            <a:r>
              <a:rPr lang="cs-CZ" sz="2400" dirty="0"/>
              <a:t> "</a:t>
            </a:r>
            <a:r>
              <a:rPr lang="cs-CZ" sz="2400" dirty="0" err="1"/>
              <a:t>tissue</a:t>
            </a:r>
            <a:r>
              <a:rPr lang="cs-CZ" sz="2400" dirty="0"/>
              <a:t> </a:t>
            </a:r>
            <a:r>
              <a:rPr lang="cs-CZ" sz="2400" dirty="0" err="1"/>
              <a:t>tropism</a:t>
            </a:r>
            <a:r>
              <a:rPr lang="cs-CZ" sz="2400" dirty="0"/>
              <a:t>" and </a:t>
            </a:r>
            <a:r>
              <a:rPr lang="cs-CZ" sz="2400" dirty="0" err="1"/>
              <a:t>specific</a:t>
            </a:r>
            <a:r>
              <a:rPr lang="cs-CZ" sz="2400" dirty="0"/>
              <a:t> adherence</a:t>
            </a:r>
            <a:br>
              <a:rPr lang="cs-CZ" sz="2400" dirty="0"/>
            </a:br>
            <a:br>
              <a:rPr lang="cs-CZ" sz="2400" dirty="0"/>
            </a:b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0141FA-CB84-431A-A81E-7BAF5568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81" y="4199254"/>
            <a:ext cx="6881763" cy="28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50"/>
    </mc:Choice>
    <mc:Fallback xmlns="">
      <p:transition spd="slow" advTm="20675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DC1EAF2-C200-4D75-AAD3-B472A875F9D2}"/>
              </a:ext>
            </a:extLst>
          </p:cNvPr>
          <p:cNvSpPr txBox="1"/>
          <p:nvPr/>
        </p:nvSpPr>
        <p:spPr>
          <a:xfrm>
            <a:off x="1185168" y="405353"/>
            <a:ext cx="9821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Breast milk and its importance for the health of the child</a:t>
            </a:r>
            <a:endParaRPr lang="cs-CZ" sz="32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8C27FD1-371F-4291-8160-20F43F257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87" y="1120901"/>
            <a:ext cx="8145625" cy="541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4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84067" y="573930"/>
            <a:ext cx="9123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Gastrointestinal</a:t>
            </a:r>
            <a:r>
              <a:rPr lang="cs-CZ" sz="4000" b="1" dirty="0"/>
              <a:t> </a:t>
            </a:r>
            <a:r>
              <a:rPr lang="cs-CZ" sz="4000" b="1" dirty="0" err="1"/>
              <a:t>Tract</a:t>
            </a:r>
            <a:r>
              <a:rPr lang="cs-CZ" sz="40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17123" y="1536970"/>
            <a:ext cx="107196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age, diet, cultural conditions, use of antibiotics, …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esophagus</a:t>
            </a:r>
            <a:r>
              <a:rPr lang="en-GB" sz="2400" dirty="0"/>
              <a:t> – none bacteria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stomach – pH - acid-tolerant lactobacilli</a:t>
            </a:r>
          </a:p>
          <a:p>
            <a:pPr marL="2171700" lvl="4" indent="-342900">
              <a:buFontTx/>
              <a:buChar char="-"/>
            </a:pPr>
            <a:r>
              <a:rPr lang="en-GB" sz="2400" i="1" dirty="0"/>
              <a:t>Helicobacter pylori - </a:t>
            </a:r>
            <a:r>
              <a:rPr lang="en-GB" sz="2400" dirty="0"/>
              <a:t>gastric ulcers, gastric and duodenal cancer </a:t>
            </a:r>
          </a:p>
          <a:p>
            <a:pPr marL="2171700" lvl="4" indent="-342900">
              <a:buFontTx/>
              <a:buChar char="-"/>
            </a:pPr>
            <a:r>
              <a:rPr lang="en-GB" sz="2400" dirty="0"/>
              <a:t>urease – urea – ammonium</a:t>
            </a:r>
          </a:p>
          <a:p>
            <a:pPr marL="2171700" lvl="4" indent="-342900">
              <a:buFontTx/>
              <a:buChar char="-"/>
            </a:pPr>
            <a:r>
              <a:rPr lang="en-GB" sz="2400" dirty="0"/>
              <a:t>maybe also positive functions - protection against infant </a:t>
            </a:r>
            <a:r>
              <a:rPr lang="en-GB" sz="2400" dirty="0" err="1"/>
              <a:t>diarrhea</a:t>
            </a:r>
            <a:endParaRPr lang="en-GB" sz="2400" dirty="0"/>
          </a:p>
          <a:p>
            <a:pPr lvl="4"/>
            <a:r>
              <a:rPr lang="en-GB" sz="2400" dirty="0"/>
              <a:t>                                                              and </a:t>
            </a:r>
            <a:r>
              <a:rPr lang="en-GB" sz="2400" dirty="0" err="1"/>
              <a:t>esophageal</a:t>
            </a:r>
            <a:r>
              <a:rPr lang="en-GB" sz="2400" dirty="0"/>
              <a:t> disease.</a:t>
            </a:r>
          </a:p>
          <a:p>
            <a:pPr marL="2171700" lvl="4" indent="-342900">
              <a:buFontTx/>
              <a:buChar char="-"/>
            </a:pPr>
            <a:endParaRPr lang="en-GB" sz="2400" dirty="0"/>
          </a:p>
        </p:txBody>
      </p:sp>
      <p:pic>
        <p:nvPicPr>
          <p:cNvPr id="4" name="image477" descr="normalflorapylori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12" y="4069911"/>
            <a:ext cx="3771900" cy="218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6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13"/>
    </mc:Choice>
    <mc:Fallback xmlns="">
      <p:transition spd="slow" advTm="23241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6034" y="535011"/>
            <a:ext cx="10543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Gastrointestinal</a:t>
            </a:r>
            <a:r>
              <a:rPr lang="cs-CZ" sz="4000" b="1" dirty="0"/>
              <a:t> </a:t>
            </a:r>
            <a:r>
              <a:rPr lang="cs-CZ" sz="4000" b="1" dirty="0" err="1"/>
              <a:t>Tract</a:t>
            </a:r>
            <a:r>
              <a:rPr lang="cs-CZ" sz="4000" dirty="0"/>
              <a:t> – </a:t>
            </a:r>
            <a:r>
              <a:rPr lang="cs-CZ" sz="4000" dirty="0" err="1"/>
              <a:t>cont</a:t>
            </a:r>
            <a:r>
              <a:rPr lang="cs-CZ" sz="4000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19847" y="1605064"/>
            <a:ext cx="113580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/>
              <a:t>small intestine - </a:t>
            </a:r>
            <a:r>
              <a:rPr lang="en-GB" sz="2400" dirty="0"/>
              <a:t>high flow rates - lactobacilli and </a:t>
            </a:r>
            <a:r>
              <a:rPr lang="en-GB" sz="2400" i="1" dirty="0"/>
              <a:t>Enterococcus </a:t>
            </a:r>
            <a:r>
              <a:rPr lang="en-GB" sz="2400" i="1" dirty="0" err="1"/>
              <a:t>faecalis</a:t>
            </a:r>
            <a:r>
              <a:rPr lang="en-GB" sz="2400" i="1" dirty="0"/>
              <a:t> - </a:t>
            </a:r>
            <a:r>
              <a:rPr lang="en-GB" sz="2400" dirty="0"/>
              <a:t>10</a:t>
            </a:r>
            <a:r>
              <a:rPr lang="en-GB" sz="2400" baseline="30000" dirty="0"/>
              <a:t>5 </a:t>
            </a:r>
            <a:r>
              <a:rPr lang="en-GB" sz="2400" dirty="0"/>
              <a:t>- 10</a:t>
            </a:r>
            <a:r>
              <a:rPr lang="en-GB" sz="2400" baseline="30000" dirty="0"/>
              <a:t>7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distal part (10</a:t>
            </a:r>
            <a:r>
              <a:rPr lang="en-GB" sz="2400" baseline="30000" dirty="0"/>
              <a:t>8</a:t>
            </a:r>
            <a:r>
              <a:rPr lang="en-GB" sz="2400" dirty="0"/>
              <a:t>/ml) - additional species - </a:t>
            </a:r>
            <a:r>
              <a:rPr lang="en-GB" sz="2400" i="1" dirty="0"/>
              <a:t>E. coli</a:t>
            </a:r>
            <a:r>
              <a:rPr lang="en-GB" sz="2400" dirty="0"/>
              <a:t> and relatives and </a:t>
            </a:r>
            <a:r>
              <a:rPr lang="en-GB" sz="2400" i="1" dirty="0" err="1"/>
              <a:t>Bacteroides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en-GB" sz="2400" dirty="0"/>
              <a:t>digestion mainly by human enzymes, microbes could compete for essential nutrients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large intestine </a:t>
            </a:r>
            <a:r>
              <a:rPr lang="en-GB" sz="2400" dirty="0"/>
              <a:t>(colon) - similar microbes as in </a:t>
            </a:r>
            <a:r>
              <a:rPr lang="en-GB" sz="2400" dirty="0" err="1"/>
              <a:t>feces</a:t>
            </a:r>
            <a:r>
              <a:rPr lang="en-GB" sz="2400" dirty="0"/>
              <a:t> -  10</a:t>
            </a:r>
            <a:r>
              <a:rPr lang="en-GB" sz="2400" baseline="30000" dirty="0"/>
              <a:t>11</a:t>
            </a:r>
            <a:r>
              <a:rPr lang="en-GB" sz="2400" dirty="0"/>
              <a:t>/ml or even more – 10</a:t>
            </a:r>
            <a:r>
              <a:rPr lang="en-GB" sz="2400" baseline="30000" dirty="0"/>
              <a:t>13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bacteria - about 35-50% of the colon contents - 2 lbs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coliforms, enterococci, clostridia and lactobacilli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predominant anaerobic </a:t>
            </a:r>
            <a:r>
              <a:rPr lang="en-GB" sz="2400" i="1" dirty="0" err="1"/>
              <a:t>Bacteroides</a:t>
            </a:r>
            <a:r>
              <a:rPr lang="en-GB" sz="2400" dirty="0"/>
              <a:t> and anaerobic lactic acid bacteria </a:t>
            </a:r>
            <a:r>
              <a:rPr lang="en-GB" sz="2400" i="1" dirty="0"/>
              <a:t>Bifidobacterium</a:t>
            </a:r>
            <a:r>
              <a:rPr lang="en-GB" sz="2400" dirty="0"/>
              <a:t> </a:t>
            </a:r>
          </a:p>
          <a:p>
            <a:r>
              <a:rPr lang="en-GB" sz="2400" dirty="0"/>
              <a:t>     (</a:t>
            </a:r>
            <a:r>
              <a:rPr lang="en-GB" sz="2400" i="1" dirty="0"/>
              <a:t>Bifidobacterium </a:t>
            </a:r>
            <a:r>
              <a:rPr lang="en-GB" sz="2400" i="1" dirty="0" err="1"/>
              <a:t>bifidum</a:t>
            </a:r>
            <a:r>
              <a:rPr lang="en-GB" sz="2400" dirty="0"/>
              <a:t>) </a:t>
            </a:r>
          </a:p>
          <a:p>
            <a:r>
              <a:rPr lang="en-GB" sz="2400" dirty="0"/>
              <a:t>-    significant numbers of anaerobic methanogens </a:t>
            </a:r>
          </a:p>
        </p:txBody>
      </p:sp>
    </p:spTree>
    <p:extLst>
      <p:ext uri="{BB962C8B-B14F-4D97-AF65-F5344CB8AC3E}">
        <p14:creationId xmlns:p14="http://schemas.microsoft.com/office/powerpoint/2010/main" val="10208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30"/>
    </mc:Choice>
    <mc:Fallback xmlns="">
      <p:transition spd="slow" advTm="12853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9309" y="622570"/>
            <a:ext cx="10543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Gastrointestinal</a:t>
            </a:r>
            <a:r>
              <a:rPr lang="cs-CZ" sz="4000" b="1" dirty="0"/>
              <a:t> </a:t>
            </a:r>
            <a:r>
              <a:rPr lang="cs-CZ" sz="4000" b="1" dirty="0" err="1"/>
              <a:t>Tract</a:t>
            </a:r>
            <a:r>
              <a:rPr lang="cs-CZ" sz="4000" dirty="0"/>
              <a:t> – </a:t>
            </a:r>
            <a:r>
              <a:rPr lang="cs-CZ" sz="4000" dirty="0" err="1"/>
              <a:t>cont</a:t>
            </a:r>
            <a:r>
              <a:rPr lang="cs-CZ" sz="4000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1753" y="1702340"/>
            <a:ext cx="105129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Role of bacteria in GI tract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protection from infection by alien microbes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contribution to nutrition and digestion (polysaccharides – acetate, butyrate and </a:t>
            </a:r>
          </a:p>
          <a:p>
            <a:r>
              <a:rPr lang="en-GB" sz="2400" dirty="0"/>
              <a:t>     propionate - source of carbon and energy for mucosal cells of the colon</a:t>
            </a:r>
            <a:r>
              <a:rPr lang="cs-CZ" sz="2400" dirty="0"/>
              <a:t>)</a:t>
            </a:r>
          </a:p>
          <a:p>
            <a:r>
              <a:rPr lang="cs-CZ" sz="2400" dirty="0"/>
              <a:t>-   </a:t>
            </a:r>
            <a:r>
              <a:rPr lang="en-GB" sz="2400" dirty="0"/>
              <a:t>production of vitamins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stimulation of development and activity of the immunological tissues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BUT ALSO:</a:t>
            </a:r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en-GB" sz="2400" dirty="0"/>
              <a:t>production of carcinogenic metabolites (colon cancer)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alterations in the GI flora (poor nutrition, antibiotics) </a:t>
            </a:r>
          </a:p>
          <a:p>
            <a:pPr marL="800100" lvl="1" indent="-342900">
              <a:buFontTx/>
              <a:buChar char="-"/>
            </a:pPr>
            <a:r>
              <a:rPr lang="en-GB" sz="2400" dirty="0"/>
              <a:t>shifts in populations and colonization by </a:t>
            </a:r>
            <a:r>
              <a:rPr lang="en-GB" sz="2400" dirty="0" err="1"/>
              <a:t>nonresidents</a:t>
            </a:r>
            <a:r>
              <a:rPr lang="en-GB" sz="2400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en-GB" sz="2400" dirty="0"/>
              <a:t>gastrointestinal disease</a:t>
            </a:r>
          </a:p>
        </p:txBody>
      </p:sp>
      <p:pic>
        <p:nvPicPr>
          <p:cNvPr id="4" name="image478" descr="normalfloracol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92" y="4243684"/>
            <a:ext cx="3771900" cy="24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09"/>
    </mc:Choice>
    <mc:Fallback xmlns="">
      <p:transition spd="slow" advTm="169409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88AC485-4397-4147-9A2D-1C40450F189A}"/>
              </a:ext>
            </a:extLst>
          </p:cNvPr>
          <p:cNvSpPr txBox="1"/>
          <p:nvPr/>
        </p:nvSpPr>
        <p:spPr>
          <a:xfrm>
            <a:off x="1456876" y="1668545"/>
            <a:ext cx="92782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Villi</a:t>
            </a:r>
            <a:endParaRPr lang="cs-CZ" sz="2400" dirty="0"/>
          </a:p>
          <a:p>
            <a:r>
              <a:rPr lang="cs-CZ" sz="2400" dirty="0" err="1"/>
              <a:t>Lymphatic</a:t>
            </a:r>
            <a:r>
              <a:rPr lang="cs-CZ" sz="2400" dirty="0"/>
              <a:t> </a:t>
            </a:r>
            <a:r>
              <a:rPr lang="cs-CZ" sz="2400" dirty="0" err="1"/>
              <a:t>tissue</a:t>
            </a:r>
            <a:r>
              <a:rPr lang="cs-CZ" sz="2400" dirty="0"/>
              <a:t> (GALT)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submucosa</a:t>
            </a:r>
            <a:endParaRPr lang="cs-CZ" sz="2400" dirty="0"/>
          </a:p>
          <a:p>
            <a:r>
              <a:rPr lang="cs-CZ" sz="2400" dirty="0" err="1"/>
              <a:t>Absorption</a:t>
            </a:r>
            <a:r>
              <a:rPr lang="cs-CZ" sz="2400" dirty="0"/>
              <a:t> (</a:t>
            </a: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passive</a:t>
            </a:r>
            <a:r>
              <a:rPr lang="cs-CZ" sz="2400" dirty="0"/>
              <a:t> and </a:t>
            </a:r>
            <a:r>
              <a:rPr lang="cs-CZ" sz="2400" dirty="0" err="1"/>
              <a:t>active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Prevents</a:t>
            </a:r>
            <a:r>
              <a:rPr lang="cs-CZ" sz="2400" dirty="0"/>
              <a:t> </a:t>
            </a:r>
            <a:r>
              <a:rPr lang="cs-CZ" sz="2400" dirty="0" err="1"/>
              <a:t>bacterial</a:t>
            </a:r>
            <a:r>
              <a:rPr lang="cs-CZ" sz="2400" dirty="0"/>
              <a:t> </a:t>
            </a:r>
            <a:r>
              <a:rPr lang="cs-CZ" sz="2400" dirty="0" err="1"/>
              <a:t>translocation</a:t>
            </a:r>
            <a:r>
              <a:rPr lang="cs-CZ" sz="2400" dirty="0"/>
              <a:t> and </a:t>
            </a:r>
            <a:r>
              <a:rPr lang="cs-CZ" sz="2400" dirty="0" err="1"/>
              <a:t>penetration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toxins</a:t>
            </a:r>
            <a:endParaRPr lang="cs-CZ" sz="2400" dirty="0"/>
          </a:p>
          <a:p>
            <a:r>
              <a:rPr lang="cs-CZ" sz="2400" dirty="0" err="1"/>
              <a:t>Physiological</a:t>
            </a:r>
            <a:r>
              <a:rPr lang="cs-CZ" sz="2400" dirty="0"/>
              <a:t> </a:t>
            </a:r>
            <a:r>
              <a:rPr lang="cs-CZ" sz="2400" dirty="0" err="1"/>
              <a:t>component</a:t>
            </a:r>
            <a:r>
              <a:rPr lang="cs-CZ" sz="2400" dirty="0"/>
              <a:t> (</a:t>
            </a:r>
            <a:r>
              <a:rPr lang="cs-CZ" sz="2400" dirty="0" err="1"/>
              <a:t>mucus</a:t>
            </a:r>
            <a:r>
              <a:rPr lang="cs-CZ" sz="2400" dirty="0"/>
              <a:t>, </a:t>
            </a:r>
            <a:r>
              <a:rPr lang="cs-CZ" sz="2400" dirty="0" err="1"/>
              <a:t>bacteria</a:t>
            </a:r>
            <a:r>
              <a:rPr lang="cs-CZ" sz="2400" dirty="0"/>
              <a:t> and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products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Immunological</a:t>
            </a:r>
            <a:r>
              <a:rPr lang="cs-CZ" sz="2400" dirty="0"/>
              <a:t> </a:t>
            </a:r>
            <a:r>
              <a:rPr lang="cs-CZ" sz="2400" dirty="0" err="1"/>
              <a:t>component</a:t>
            </a:r>
            <a:r>
              <a:rPr lang="cs-CZ" sz="2400" dirty="0"/>
              <a:t> (</a:t>
            </a:r>
            <a:r>
              <a:rPr lang="cs-CZ" sz="2400" dirty="0" err="1"/>
              <a:t>slgA</a:t>
            </a:r>
            <a:r>
              <a:rPr lang="cs-CZ" sz="2400" dirty="0"/>
              <a:t>, </a:t>
            </a:r>
            <a:r>
              <a:rPr lang="cs-CZ" sz="2400" dirty="0" err="1"/>
              <a:t>serum</a:t>
            </a:r>
            <a:r>
              <a:rPr lang="cs-CZ" sz="2400" dirty="0"/>
              <a:t> </a:t>
            </a:r>
            <a:r>
              <a:rPr lang="cs-CZ" sz="2400" dirty="0" err="1"/>
              <a:t>IgA</a:t>
            </a:r>
            <a:r>
              <a:rPr lang="cs-CZ" sz="2400" dirty="0"/>
              <a:t> and </a:t>
            </a:r>
            <a:r>
              <a:rPr lang="cs-CZ" sz="2400" dirty="0" err="1"/>
              <a:t>IgG</a:t>
            </a:r>
            <a:r>
              <a:rPr lang="cs-CZ" sz="2400" dirty="0"/>
              <a:t>, RES)</a:t>
            </a:r>
          </a:p>
          <a:p>
            <a:endParaRPr lang="cs-CZ" sz="2400" dirty="0"/>
          </a:p>
          <a:p>
            <a:r>
              <a:rPr lang="cs-CZ" sz="2400" dirty="0" err="1"/>
              <a:t>Abnormal</a:t>
            </a:r>
            <a:r>
              <a:rPr lang="cs-CZ" sz="2400" dirty="0"/>
              <a:t> </a:t>
            </a:r>
            <a:r>
              <a:rPr lang="cs-CZ" sz="2400" dirty="0" err="1"/>
              <a:t>microbiota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increase</a:t>
            </a:r>
            <a:r>
              <a:rPr lang="cs-CZ" sz="2400" dirty="0"/>
              <a:t> </a:t>
            </a:r>
            <a:r>
              <a:rPr lang="cs-CZ" sz="2400" dirty="0" err="1"/>
              <a:t>intestinal</a:t>
            </a:r>
            <a:r>
              <a:rPr lang="cs-CZ" sz="2400" dirty="0"/>
              <a:t> </a:t>
            </a:r>
            <a:r>
              <a:rPr lang="cs-CZ" sz="2400" b="1" dirty="0"/>
              <a:t>permeability</a:t>
            </a:r>
          </a:p>
          <a:p>
            <a:r>
              <a:rPr lang="cs-CZ" sz="2400" dirty="0" err="1"/>
              <a:t>Bacterial</a:t>
            </a:r>
            <a:r>
              <a:rPr lang="cs-CZ" sz="2400" dirty="0"/>
              <a:t> </a:t>
            </a:r>
            <a:r>
              <a:rPr lang="cs-CZ" sz="2400" dirty="0" err="1"/>
              <a:t>components</a:t>
            </a:r>
            <a:r>
              <a:rPr lang="cs-CZ" sz="2400" dirty="0"/>
              <a:t> </a:t>
            </a:r>
            <a:r>
              <a:rPr lang="cs-CZ" sz="2400" dirty="0" err="1"/>
              <a:t>including</a:t>
            </a:r>
            <a:r>
              <a:rPr lang="cs-CZ" sz="2400" dirty="0"/>
              <a:t> LPS </a:t>
            </a:r>
            <a:r>
              <a:rPr lang="cs-CZ" sz="2400" dirty="0" err="1"/>
              <a:t>can</a:t>
            </a:r>
            <a:r>
              <a:rPr lang="cs-CZ" sz="2400" dirty="0"/>
              <a:t> enter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blood</a:t>
            </a:r>
            <a:endParaRPr lang="cs-CZ" sz="2400" dirty="0"/>
          </a:p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concentration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circulating</a:t>
            </a:r>
            <a:r>
              <a:rPr lang="cs-CZ" sz="2400" dirty="0"/>
              <a:t> pro-</a:t>
            </a:r>
            <a:r>
              <a:rPr lang="cs-CZ" sz="2400" dirty="0" err="1"/>
              <a:t>inflammatory</a:t>
            </a:r>
            <a:r>
              <a:rPr lang="cs-CZ" sz="2400" dirty="0"/>
              <a:t> </a:t>
            </a:r>
            <a:r>
              <a:rPr lang="cs-CZ" sz="2400" dirty="0" err="1"/>
              <a:t>cytokines</a:t>
            </a:r>
            <a:r>
              <a:rPr lang="cs-CZ" sz="2400" dirty="0"/>
              <a:t>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increase</a:t>
            </a:r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1F171B-6119-42FD-B49C-C9FA1E8B0E56}"/>
              </a:ext>
            </a:extLst>
          </p:cNvPr>
          <p:cNvSpPr txBox="1"/>
          <p:nvPr/>
        </p:nvSpPr>
        <p:spPr>
          <a:xfrm>
            <a:off x="3310910" y="405352"/>
            <a:ext cx="557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Barrier function of the intestine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603206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70BC77E-5F39-4395-9154-B7691DD6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14" y="548390"/>
            <a:ext cx="7602371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86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91A4A6F-A5DE-4CB6-B766-2C698ED0FD5A}"/>
              </a:ext>
            </a:extLst>
          </p:cNvPr>
          <p:cNvSpPr txBox="1"/>
          <p:nvPr/>
        </p:nvSpPr>
        <p:spPr>
          <a:xfrm>
            <a:off x="5258559" y="348792"/>
            <a:ext cx="1682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Intestine</a:t>
            </a:r>
            <a:endParaRPr lang="cs-CZ" sz="32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0E97239-3451-4430-9078-CF42C4DF966B}"/>
              </a:ext>
            </a:extLst>
          </p:cNvPr>
          <p:cNvSpPr txBox="1"/>
          <p:nvPr/>
        </p:nvSpPr>
        <p:spPr>
          <a:xfrm>
            <a:off x="779897" y="1150070"/>
            <a:ext cx="1063220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 m2 – in </a:t>
            </a:r>
            <a:r>
              <a:rPr lang="en-US" sz="2400" b="1" dirty="0"/>
              <a:t>contact</a:t>
            </a:r>
            <a:r>
              <a:rPr lang="en-US" sz="2400" dirty="0"/>
              <a:t> with the outside environment</a:t>
            </a:r>
            <a:endParaRPr lang="cs-CZ" sz="2400" dirty="0"/>
          </a:p>
          <a:p>
            <a:endParaRPr lang="en-US" sz="2400" dirty="0"/>
          </a:p>
          <a:p>
            <a:r>
              <a:rPr lang="en-US" sz="2400" dirty="0"/>
              <a:t>The greatest </a:t>
            </a:r>
            <a:r>
              <a:rPr lang="en-US" sz="2400" b="1" dirty="0"/>
              <a:t>concentration</a:t>
            </a:r>
            <a:r>
              <a:rPr lang="en-US" sz="2400" dirty="0"/>
              <a:t> of microbes</a:t>
            </a:r>
            <a:endParaRPr lang="cs-CZ" sz="2400" dirty="0"/>
          </a:p>
          <a:p>
            <a:endParaRPr lang="en-US" sz="2400" dirty="0"/>
          </a:p>
          <a:p>
            <a:r>
              <a:rPr lang="en-US" sz="2400" dirty="0"/>
              <a:t>The largest </a:t>
            </a:r>
            <a:r>
              <a:rPr lang="en-US" sz="2400" b="1" dirty="0"/>
              <a:t>immune</a:t>
            </a:r>
            <a:r>
              <a:rPr lang="en-US" sz="2400" dirty="0"/>
              <a:t> organ - 70% of immune cells</a:t>
            </a:r>
            <a:endParaRPr lang="cs-CZ" sz="2400" dirty="0"/>
          </a:p>
          <a:p>
            <a:endParaRPr lang="en-US" sz="2400" dirty="0"/>
          </a:p>
          <a:p>
            <a:r>
              <a:rPr lang="en-US" sz="2400" dirty="0"/>
              <a:t>After the brain (100 billion) the largest reservoir of neutrons (500 mil) - comparable </a:t>
            </a:r>
            <a:endParaRPr lang="cs-CZ" sz="2400" dirty="0"/>
          </a:p>
          <a:p>
            <a:r>
              <a:rPr lang="en-US" sz="2400" dirty="0"/>
              <a:t>to the spinal cord - the "</a:t>
            </a:r>
            <a:r>
              <a:rPr lang="en-US" sz="2400" b="1" dirty="0"/>
              <a:t>second brain</a:t>
            </a:r>
            <a:r>
              <a:rPr lang="en-US" sz="2400" dirty="0"/>
              <a:t>„</a:t>
            </a:r>
            <a:endParaRPr lang="cs-CZ" sz="2400" dirty="0"/>
          </a:p>
          <a:p>
            <a:endParaRPr lang="en-US" sz="2400" dirty="0"/>
          </a:p>
          <a:p>
            <a:r>
              <a:rPr lang="cs-CZ" sz="2400" b="1" dirty="0" err="1"/>
              <a:t>Nervus</a:t>
            </a:r>
            <a:r>
              <a:rPr lang="cs-CZ" sz="2400" b="1" dirty="0"/>
              <a:t> vagus</a:t>
            </a:r>
            <a:r>
              <a:rPr lang="en-US" sz="2400" b="1" dirty="0"/>
              <a:t> </a:t>
            </a:r>
            <a:r>
              <a:rPr lang="en-US" sz="2400" dirty="0"/>
              <a:t>– connection between the brain and the gut</a:t>
            </a:r>
            <a:endParaRPr lang="cs-CZ" sz="2400" dirty="0"/>
          </a:p>
          <a:p>
            <a:endParaRPr lang="en-US" sz="2400" dirty="0"/>
          </a:p>
          <a:p>
            <a:r>
              <a:rPr lang="en-US" sz="2400" b="1" dirty="0"/>
              <a:t>Neurotransmitters</a:t>
            </a:r>
            <a:r>
              <a:rPr lang="cs-CZ" sz="2400" dirty="0"/>
              <a:t> are </a:t>
            </a:r>
            <a:r>
              <a:rPr lang="cs-CZ" sz="2400" dirty="0" err="1"/>
              <a:t>produced</a:t>
            </a:r>
            <a:r>
              <a:rPr lang="cs-CZ" sz="2400" dirty="0"/>
              <a:t> </a:t>
            </a:r>
            <a:r>
              <a:rPr lang="cs-CZ" sz="2400" dirty="0" err="1"/>
              <a:t>here</a:t>
            </a:r>
            <a:r>
              <a:rPr lang="cs-CZ" sz="2400" dirty="0"/>
              <a:t> by </a:t>
            </a:r>
            <a:r>
              <a:rPr lang="cs-CZ" sz="2400" dirty="0" err="1"/>
              <a:t>bacteria</a:t>
            </a:r>
            <a:r>
              <a:rPr lang="en-US" sz="2400" dirty="0"/>
              <a:t> (serotonin)</a:t>
            </a:r>
            <a:endParaRPr lang="cs-CZ" sz="2400" dirty="0"/>
          </a:p>
          <a:p>
            <a:endParaRPr lang="en-US" sz="2400" dirty="0"/>
          </a:p>
          <a:p>
            <a:r>
              <a:rPr lang="en-US" sz="2400" b="1" dirty="0"/>
              <a:t>SCFA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4373600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3D76321-2BD8-46BD-A0B8-CC41CA139AE6}"/>
              </a:ext>
            </a:extLst>
          </p:cNvPr>
          <p:cNvSpPr txBox="1"/>
          <p:nvPr/>
        </p:nvSpPr>
        <p:spPr>
          <a:xfrm>
            <a:off x="4653650" y="565607"/>
            <a:ext cx="2884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Gut – Brain Axis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B35800B-0E73-4657-BC01-10DA95349FBD}"/>
              </a:ext>
            </a:extLst>
          </p:cNvPr>
          <p:cNvSpPr txBox="1"/>
          <p:nvPr/>
        </p:nvSpPr>
        <p:spPr>
          <a:xfrm>
            <a:off x="388412" y="1809946"/>
            <a:ext cx="114151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Two-way communication </a:t>
            </a:r>
            <a:r>
              <a:rPr lang="en-US" sz="2400" dirty="0"/>
              <a:t>between the central and enteric nervous systems, </a:t>
            </a:r>
            <a:endParaRPr lang="cs-CZ" sz="2400" dirty="0"/>
          </a:p>
          <a:p>
            <a:r>
              <a:rPr lang="en-US" sz="2400" dirty="0"/>
              <a:t>connecting the emotional and cognitive centers of the brain with peripheral gut functions.</a:t>
            </a:r>
          </a:p>
          <a:p>
            <a:endParaRPr lang="en-US" sz="2400" dirty="0"/>
          </a:p>
          <a:p>
            <a:r>
              <a:rPr lang="en-US" sz="2400" dirty="0"/>
              <a:t>Recent research advances have described the importance of the gut microbiota </a:t>
            </a:r>
            <a:endParaRPr lang="cs-CZ" sz="2400" dirty="0"/>
          </a:p>
          <a:p>
            <a:r>
              <a:rPr lang="en-US" sz="2400" dirty="0"/>
              <a:t>in influencing these interactions.</a:t>
            </a:r>
          </a:p>
          <a:p>
            <a:endParaRPr lang="en-US" sz="2400" dirty="0"/>
          </a:p>
          <a:p>
            <a:r>
              <a:rPr lang="en-US" sz="2400" dirty="0"/>
              <a:t>This interaction between the microbiota and GBA appears to be bidirectional, </a:t>
            </a:r>
            <a:endParaRPr lang="cs-CZ" sz="2400" dirty="0"/>
          </a:p>
          <a:p>
            <a:r>
              <a:rPr lang="en-US" sz="2400" dirty="0"/>
              <a:t>namely through signaling from the gut microbiota to the brain and from the brain </a:t>
            </a:r>
            <a:endParaRPr lang="cs-CZ" sz="2400" dirty="0"/>
          </a:p>
          <a:p>
            <a:r>
              <a:rPr lang="en-US" sz="2400" dirty="0"/>
              <a:t>to the gut microbiota via neural, endocrine, immune and humoral connections.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268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062264" y="758744"/>
            <a:ext cx="710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How</a:t>
            </a:r>
            <a:r>
              <a:rPr lang="cs-CZ" sz="4000" b="1" dirty="0"/>
              <a:t> many </a:t>
            </a:r>
            <a:r>
              <a:rPr lang="cs-CZ" sz="4000" b="1" dirty="0" err="1"/>
              <a:t>cells</a:t>
            </a:r>
            <a:r>
              <a:rPr lang="cs-CZ" sz="4000" b="1" dirty="0"/>
              <a:t> are in </a:t>
            </a:r>
            <a:r>
              <a:rPr lang="cs-CZ" sz="4000" b="1" dirty="0" err="1"/>
              <a:t>our</a:t>
            </a:r>
            <a:r>
              <a:rPr lang="cs-CZ" sz="4000" b="1" dirty="0"/>
              <a:t> body?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59540" y="1838512"/>
            <a:ext cx="550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5 </a:t>
            </a:r>
            <a:r>
              <a:rPr lang="cs-CZ" sz="2400" b="1" dirty="0" err="1"/>
              <a:t>billion</a:t>
            </a:r>
            <a:r>
              <a:rPr lang="cs-CZ" sz="2400" b="1" dirty="0"/>
              <a:t> (10</a:t>
            </a:r>
            <a:r>
              <a:rPr lang="cs-CZ" sz="2400" b="1" baseline="30000" dirty="0"/>
              <a:t>9</a:t>
            </a:r>
            <a:r>
              <a:rPr lang="cs-CZ" sz="2400" b="1" dirty="0"/>
              <a:t>) – 200 </a:t>
            </a:r>
            <a:r>
              <a:rPr lang="cs-CZ" sz="2400" b="1" dirty="0" err="1"/>
              <a:t>million</a:t>
            </a:r>
            <a:r>
              <a:rPr lang="cs-CZ" sz="2400" b="1" dirty="0"/>
              <a:t> </a:t>
            </a:r>
            <a:r>
              <a:rPr lang="cs-CZ" sz="2400" b="1" dirty="0" err="1"/>
              <a:t>trillion</a:t>
            </a:r>
            <a:r>
              <a:rPr lang="cs-CZ" sz="2400" b="1" dirty="0"/>
              <a:t> (10</a:t>
            </a:r>
            <a:r>
              <a:rPr lang="cs-CZ" sz="2400" b="1" baseline="30000" dirty="0"/>
              <a:t>18</a:t>
            </a:r>
            <a:r>
              <a:rPr lang="cs-CZ" sz="2400" b="1" dirty="0"/>
              <a:t>) ?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88721" y="2538900"/>
            <a:ext cx="473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Mean</a:t>
            </a:r>
            <a:r>
              <a:rPr lang="cs-CZ" sz="2400" b="1" dirty="0"/>
              <a:t> </a:t>
            </a:r>
            <a:r>
              <a:rPr lang="cs-CZ" sz="2400" b="1" dirty="0" err="1"/>
              <a:t>weight</a:t>
            </a:r>
            <a:r>
              <a:rPr lang="cs-CZ" sz="2400" b="1" dirty="0"/>
              <a:t> - 70 </a:t>
            </a:r>
            <a:r>
              <a:rPr lang="cs-CZ" sz="2400" b="1" dirty="0" err="1"/>
              <a:t>trillion</a:t>
            </a:r>
            <a:r>
              <a:rPr lang="cs-CZ" sz="2400" b="1" dirty="0"/>
              <a:t> </a:t>
            </a:r>
            <a:r>
              <a:rPr lang="cs-CZ" sz="2400" b="1" dirty="0" err="1"/>
              <a:t>cells</a:t>
            </a:r>
            <a:r>
              <a:rPr lang="cs-CZ" sz="2400" b="1" dirty="0"/>
              <a:t>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17905" y="3297650"/>
            <a:ext cx="5048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Mean</a:t>
            </a:r>
            <a:r>
              <a:rPr lang="cs-CZ" sz="2400" b="1" dirty="0"/>
              <a:t> </a:t>
            </a:r>
            <a:r>
              <a:rPr lang="cs-CZ" sz="2400" b="1" dirty="0" err="1"/>
              <a:t>volume</a:t>
            </a:r>
            <a:r>
              <a:rPr lang="cs-CZ" sz="2400" b="1" dirty="0"/>
              <a:t> – 15 </a:t>
            </a:r>
            <a:r>
              <a:rPr lang="cs-CZ" sz="2400" b="1" dirty="0" err="1"/>
              <a:t>trillion</a:t>
            </a:r>
            <a:r>
              <a:rPr lang="cs-CZ" sz="2400" b="1" dirty="0"/>
              <a:t> </a:t>
            </a:r>
            <a:r>
              <a:rPr lang="cs-CZ" sz="2400" b="1" dirty="0" err="1"/>
              <a:t>cells</a:t>
            </a:r>
            <a:r>
              <a:rPr lang="cs-CZ" sz="2400" b="1" dirty="0"/>
              <a:t> (10</a:t>
            </a:r>
            <a:r>
              <a:rPr lang="cs-CZ" sz="2400" b="1" baseline="30000" dirty="0"/>
              <a:t>12</a:t>
            </a:r>
            <a:r>
              <a:rPr lang="cs-CZ" sz="2400" b="1" dirty="0"/>
              <a:t>) 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88721" y="3988323"/>
            <a:ext cx="415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Perhaps</a:t>
            </a:r>
            <a:r>
              <a:rPr lang="cs-CZ" sz="2400" b="1" dirty="0"/>
              <a:t> 37.2 </a:t>
            </a:r>
            <a:r>
              <a:rPr lang="cs-CZ" sz="2400" b="1" dirty="0" err="1"/>
              <a:t>trillion</a:t>
            </a:r>
            <a:r>
              <a:rPr lang="cs-CZ" sz="2400" b="1" dirty="0"/>
              <a:t> </a:t>
            </a:r>
            <a:r>
              <a:rPr lang="cs-CZ" sz="2400" b="1" dirty="0" err="1"/>
              <a:t>cells</a:t>
            </a:r>
            <a:r>
              <a:rPr lang="cs-CZ" sz="2400" b="1" dirty="0"/>
              <a:t>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63"/>
    </mc:Choice>
    <mc:Fallback xmlns="">
      <p:transition spd="slow" advTm="52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7697E40-0E79-4A33-AD30-DC5486794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23" y="747266"/>
            <a:ext cx="5047926" cy="50052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7DCCCC1-307E-41D3-9611-080270D27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818" y="747266"/>
            <a:ext cx="6647181" cy="503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93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10142" y="328606"/>
            <a:ext cx="478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Viruses</a:t>
            </a:r>
            <a:r>
              <a:rPr lang="cs-CZ" sz="3200" b="1" dirty="0"/>
              <a:t> and </a:t>
            </a:r>
            <a:r>
              <a:rPr lang="cs-CZ" sz="3200" b="1" dirty="0" err="1"/>
              <a:t>our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42897" y="2009410"/>
            <a:ext cx="123329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majority </a:t>
            </a:r>
            <a:r>
              <a:rPr lang="cs-CZ" sz="2400" dirty="0" err="1"/>
              <a:t>of</a:t>
            </a:r>
            <a:r>
              <a:rPr lang="en-US" sz="2400" dirty="0"/>
              <a:t> known viruses are pathogenic -  </a:t>
            </a:r>
            <a:r>
              <a:rPr lang="cs-CZ" sz="2400" dirty="0" err="1"/>
              <a:t>because</a:t>
            </a:r>
            <a:r>
              <a:rPr lang="cs-CZ" sz="2400" dirty="0"/>
              <a:t> </a:t>
            </a:r>
            <a:r>
              <a:rPr lang="en-US" sz="2400" dirty="0"/>
              <a:t>we learned </a:t>
            </a:r>
            <a:r>
              <a:rPr lang="cs-CZ" sz="2400" dirty="0"/>
              <a:t>just </a:t>
            </a:r>
            <a:r>
              <a:rPr lang="en-US" sz="2400" dirty="0"/>
              <a:t>about them</a:t>
            </a:r>
            <a:r>
              <a:rPr lang="cs-CZ" sz="2400" dirty="0"/>
              <a:t> (</a:t>
            </a:r>
            <a:r>
              <a:rPr lang="cs-CZ" sz="2400" dirty="0" err="1"/>
              <a:t>diseases</a:t>
            </a:r>
            <a:r>
              <a:rPr lang="cs-CZ" sz="2400" dirty="0"/>
              <a:t>)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but many viruses infect us without </a:t>
            </a:r>
            <a:r>
              <a:rPr lang="cs-CZ" sz="2400" dirty="0" err="1"/>
              <a:t>any</a:t>
            </a:r>
            <a:r>
              <a:rPr lang="cs-CZ" sz="2400" dirty="0"/>
              <a:t> </a:t>
            </a:r>
            <a:r>
              <a:rPr lang="en-US" sz="2400" dirty="0"/>
              <a:t>disease symptoms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molecular methods - many other viruses discovered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originally 2 human polyomaviruses - today 13 - infect us during</a:t>
            </a:r>
            <a:r>
              <a:rPr lang="cs-CZ" sz="2400" dirty="0"/>
              <a:t> </a:t>
            </a:r>
            <a:r>
              <a:rPr lang="en-US" sz="2400" dirty="0"/>
              <a:t>childhood and then waiting</a:t>
            </a:r>
            <a:br>
              <a:rPr lang="en-US" sz="2400" dirty="0"/>
            </a:b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Koch's postulates - a problem with viruses</a:t>
            </a:r>
            <a:r>
              <a:rPr lang="cs-CZ" sz="2400" dirty="0"/>
              <a:t> (</a:t>
            </a:r>
            <a:r>
              <a:rPr lang="cs-CZ" sz="2400" dirty="0" err="1"/>
              <a:t>cultivation</a:t>
            </a:r>
            <a:r>
              <a:rPr lang="cs-CZ" sz="2400" dirty="0"/>
              <a:t> in </a:t>
            </a:r>
            <a:r>
              <a:rPr lang="cs-CZ" sz="2400" dirty="0" err="1"/>
              <a:t>pure</a:t>
            </a:r>
            <a:r>
              <a:rPr lang="cs-CZ" sz="2400" dirty="0"/>
              <a:t> </a:t>
            </a:r>
            <a:r>
              <a:rPr lang="cs-CZ" sz="2400" dirty="0" err="1"/>
              <a:t>culture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majority </a:t>
            </a:r>
            <a:r>
              <a:rPr lang="cs-CZ" sz="2400" dirty="0" err="1"/>
              <a:t>of</a:t>
            </a:r>
            <a:r>
              <a:rPr lang="en-US" sz="2400" dirty="0"/>
              <a:t> viruses are neither completely pathogenic nor harmless - according to the situation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57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4"/>
    </mc:Choice>
    <mc:Fallback xmlns="">
      <p:transition spd="slow" advTm="10214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78209" y="294100"/>
            <a:ext cx="478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Viruses</a:t>
            </a:r>
            <a:r>
              <a:rPr lang="cs-CZ" sz="3200" b="1" dirty="0"/>
              <a:t> and </a:t>
            </a:r>
            <a:r>
              <a:rPr lang="cs-CZ" sz="3200" b="1" dirty="0" err="1"/>
              <a:t>our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6863" y="1417685"/>
            <a:ext cx="116766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Benefits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viruses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childhood infections stimulate the development of the </a:t>
            </a:r>
            <a:r>
              <a:rPr lang="en-US" sz="2400" dirty="0">
                <a:solidFill>
                  <a:srgbClr val="00B0F0"/>
                </a:solidFill>
              </a:rPr>
              <a:t>immune system </a:t>
            </a:r>
            <a:r>
              <a:rPr lang="en-US" sz="2400" dirty="0"/>
              <a:t>- protection against</a:t>
            </a:r>
            <a:br>
              <a:rPr lang="en-US" sz="2400" dirty="0"/>
            </a:br>
            <a:r>
              <a:rPr lang="en-US" sz="2400" dirty="0"/>
              <a:t>  later infection and exaggerated reaction – </a:t>
            </a:r>
            <a:r>
              <a:rPr lang="en-US" sz="2400" dirty="0" err="1"/>
              <a:t>allerg</a:t>
            </a:r>
            <a:r>
              <a:rPr lang="cs-CZ" sz="2400" dirty="0" err="1"/>
              <a:t>ies</a:t>
            </a:r>
            <a:endParaRPr lang="cs-CZ" sz="2400" dirty="0"/>
          </a:p>
          <a:p>
            <a:br>
              <a:rPr lang="en-US" sz="2400" dirty="0"/>
            </a:br>
            <a:r>
              <a:rPr lang="cs-CZ" sz="2400" dirty="0"/>
              <a:t>- </a:t>
            </a:r>
            <a:r>
              <a:rPr lang="cs-CZ" sz="2400" dirty="0" err="1"/>
              <a:t>comensal</a:t>
            </a:r>
            <a:r>
              <a:rPr lang="en-US" sz="2400" dirty="0"/>
              <a:t> virus may provide protection against a pathogenic virus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 err="1">
                <a:solidFill>
                  <a:srgbClr val="00B0F0"/>
                </a:solidFill>
              </a:rPr>
              <a:t>pegivirus</a:t>
            </a:r>
            <a:r>
              <a:rPr lang="en-US" sz="2400" dirty="0">
                <a:solidFill>
                  <a:srgbClr val="00B0F0"/>
                </a:solidFill>
              </a:rPr>
              <a:t> C</a:t>
            </a:r>
            <a:r>
              <a:rPr lang="en-US" sz="2400" dirty="0"/>
              <a:t> (related to hepatitis C, </a:t>
            </a:r>
            <a:r>
              <a:rPr lang="en-US" sz="2400" dirty="0" err="1"/>
              <a:t>Zika</a:t>
            </a:r>
            <a:r>
              <a:rPr lang="en-US" sz="2400" dirty="0"/>
              <a:t> virus, dengue fever)</a:t>
            </a:r>
            <a:r>
              <a:rPr lang="cs-CZ" sz="2400" dirty="0"/>
              <a:t> </a:t>
            </a:r>
            <a:r>
              <a:rPr lang="en-US" sz="2400" dirty="0"/>
              <a:t>mitigates the effects of HI</a:t>
            </a:r>
            <a:r>
              <a:rPr lang="cs-CZ" sz="2400" dirty="0"/>
              <a:t>V</a:t>
            </a:r>
          </a:p>
          <a:p>
            <a:r>
              <a:rPr lang="en-US" sz="2400" dirty="0"/>
              <a:t> - ¾ billion people are infected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viruses prefer fast dividing cells - cancerous - spontaneous regression</a:t>
            </a:r>
            <a:br>
              <a:rPr lang="en-US" sz="2400" dirty="0"/>
            </a:br>
            <a:br>
              <a:rPr lang="en-US" sz="2400" dirty="0"/>
            </a:br>
            <a:r>
              <a:rPr lang="cs-CZ" sz="2400" dirty="0"/>
              <a:t>- a</a:t>
            </a:r>
            <a:r>
              <a:rPr lang="en-US" sz="2400" dirty="0"/>
              <a:t>bout 8% of our genome are </a:t>
            </a:r>
            <a:r>
              <a:rPr lang="en-US" sz="2400" dirty="0">
                <a:solidFill>
                  <a:srgbClr val="00B0F0"/>
                </a:solidFill>
              </a:rPr>
              <a:t>retroviral DNA </a:t>
            </a:r>
            <a:r>
              <a:rPr lang="en-US" sz="2400" dirty="0"/>
              <a:t>sequences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some of their functions are essential for host survival and development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175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44995" y="374411"/>
            <a:ext cx="210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Mycobiota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741" y="1392195"/>
            <a:ext cx="1106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- 2015 - </a:t>
            </a:r>
            <a:r>
              <a:rPr lang="cs-CZ" sz="2400" dirty="0" err="1"/>
              <a:t>only</a:t>
            </a:r>
            <a:r>
              <a:rPr lang="cs-CZ" sz="2400" dirty="0"/>
              <a:t> 269 </a:t>
            </a:r>
            <a:r>
              <a:rPr lang="cs-CZ" sz="2400" dirty="0" err="1"/>
              <a:t>out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6,000 </a:t>
            </a:r>
            <a:r>
              <a:rPr lang="cs-CZ" sz="2400" dirty="0" err="1"/>
              <a:t>results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microbes</a:t>
            </a:r>
            <a:r>
              <a:rPr lang="cs-CZ" sz="2400" dirty="0"/>
              <a:t> </a:t>
            </a:r>
            <a:r>
              <a:rPr lang="cs-CZ" sz="2400" dirty="0" err="1"/>
              <a:t>mentioned</a:t>
            </a:r>
            <a:r>
              <a:rPr lang="cs-CZ" sz="2400" dirty="0"/>
              <a:t> </a:t>
            </a:r>
            <a:r>
              <a:rPr lang="cs-CZ" sz="2400" dirty="0" err="1"/>
              <a:t>fungi</a:t>
            </a:r>
            <a:br>
              <a:rPr lang="cs-CZ" sz="2400" dirty="0"/>
            </a:br>
            <a:r>
              <a:rPr lang="cs-CZ" sz="2400" dirty="0"/>
              <a:t>-  </a:t>
            </a:r>
            <a:r>
              <a:rPr lang="cs-CZ" sz="2400" dirty="0" err="1"/>
              <a:t>mykobiome</a:t>
            </a:r>
            <a:r>
              <a:rPr lang="cs-CZ" sz="2400" dirty="0"/>
              <a:t> - </a:t>
            </a:r>
            <a:r>
              <a:rPr lang="cs-CZ" sz="2400" dirty="0" err="1"/>
              <a:t>only</a:t>
            </a:r>
            <a:r>
              <a:rPr lang="cs-CZ" sz="2400" dirty="0"/>
              <a:t> 55 </a:t>
            </a:r>
            <a:r>
              <a:rPr lang="cs-CZ" sz="2400" dirty="0" err="1"/>
              <a:t>results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- oral </a:t>
            </a:r>
            <a:r>
              <a:rPr lang="cs-CZ" sz="2400" dirty="0" err="1"/>
              <a:t>mycobiota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HIV </a:t>
            </a:r>
            <a:r>
              <a:rPr lang="cs-CZ" sz="2400" dirty="0" err="1"/>
              <a:t>patients</a:t>
            </a:r>
            <a:r>
              <a:rPr lang="cs-CZ" sz="2400" dirty="0"/>
              <a:t> (</a:t>
            </a: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r>
              <a:rPr lang="cs-CZ" sz="2400" dirty="0"/>
              <a:t>)</a:t>
            </a:r>
          </a:p>
          <a:p>
            <a:br>
              <a:rPr lang="cs-CZ" sz="2400" dirty="0"/>
            </a:br>
            <a:r>
              <a:rPr lang="cs-CZ" sz="2400" dirty="0"/>
              <a:t>- more severe </a:t>
            </a:r>
            <a:r>
              <a:rPr lang="cs-CZ" sz="2400" dirty="0" err="1"/>
              <a:t>symptoms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hepatitis B </a:t>
            </a:r>
            <a:r>
              <a:rPr lang="cs-CZ" sz="2400" dirty="0" err="1"/>
              <a:t>correlate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a </a:t>
            </a:r>
            <a:r>
              <a:rPr lang="cs-CZ" sz="2400" dirty="0" err="1"/>
              <a:t>number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species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i="1" dirty="0" err="1"/>
              <a:t>Candida</a:t>
            </a:r>
            <a:endParaRPr lang="cs-CZ" sz="2400" i="1" dirty="0"/>
          </a:p>
          <a:p>
            <a:r>
              <a:rPr lang="cs-CZ" sz="2400" i="1" dirty="0"/>
              <a:t>  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and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excessive</a:t>
            </a:r>
            <a:r>
              <a:rPr lang="cs-CZ" sz="2400" dirty="0"/>
              <a:t> presence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tropicalis</a:t>
            </a:r>
            <a:r>
              <a:rPr lang="cs-CZ" sz="2400" i="1" dirty="0"/>
              <a:t> </a:t>
            </a:r>
            <a:r>
              <a:rPr lang="cs-CZ" sz="2400" dirty="0" err="1"/>
              <a:t>exacerbates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symptoms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   </a:t>
            </a:r>
            <a:r>
              <a:rPr lang="cs-CZ" sz="2400" dirty="0" err="1"/>
              <a:t>inflammatory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(IBD)</a:t>
            </a:r>
          </a:p>
          <a:p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undisturbed</a:t>
            </a:r>
            <a:r>
              <a:rPr lang="cs-CZ" sz="2400" dirty="0"/>
              <a:t> </a:t>
            </a:r>
            <a:r>
              <a:rPr lang="cs-CZ" sz="2400" dirty="0" err="1"/>
              <a:t>microbial</a:t>
            </a:r>
            <a:r>
              <a:rPr lang="cs-CZ" sz="2400" dirty="0"/>
              <a:t> </a:t>
            </a:r>
            <a:r>
              <a:rPr lang="cs-CZ" sz="2400" dirty="0" err="1"/>
              <a:t>community</a:t>
            </a:r>
            <a:r>
              <a:rPr lang="cs-CZ" sz="2400" dirty="0"/>
              <a:t> - </a:t>
            </a:r>
            <a:r>
              <a:rPr lang="cs-CZ" sz="2400" dirty="0" err="1"/>
              <a:t>fungi</a:t>
            </a:r>
            <a:r>
              <a:rPr lang="cs-CZ" sz="2400" dirty="0"/>
              <a:t> </a:t>
            </a:r>
            <a:r>
              <a:rPr lang="cs-CZ" sz="2400" dirty="0" err="1"/>
              <a:t>harmless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beneficial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cs-CZ" sz="2400" dirty="0" err="1"/>
              <a:t>disruption</a:t>
            </a:r>
            <a:r>
              <a:rPr lang="cs-CZ" sz="2400" dirty="0"/>
              <a:t> - </a:t>
            </a:r>
            <a:r>
              <a:rPr lang="cs-CZ" sz="2400" dirty="0" err="1"/>
              <a:t>possible</a:t>
            </a:r>
            <a:r>
              <a:rPr lang="cs-CZ" sz="2400" dirty="0"/>
              <a:t> </a:t>
            </a:r>
            <a:r>
              <a:rPr lang="cs-CZ" sz="2400" dirty="0" err="1"/>
              <a:t>problems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555115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42705" y="444842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Mycobiota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3081" y="1400432"/>
            <a:ext cx="113023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oral </a:t>
            </a:r>
            <a:r>
              <a:rPr lang="cs-CZ" sz="2400" dirty="0" err="1"/>
              <a:t>cavity</a:t>
            </a:r>
            <a:r>
              <a:rPr lang="cs-CZ" sz="2400" dirty="0"/>
              <a:t> - not just </a:t>
            </a:r>
            <a:r>
              <a:rPr lang="cs-CZ" sz="2400" i="1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and </a:t>
            </a:r>
            <a:r>
              <a:rPr lang="cs-CZ" sz="2400" i="1" dirty="0" err="1"/>
              <a:t>Saccharomyces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- study on 20 </a:t>
            </a:r>
            <a:r>
              <a:rPr lang="cs-CZ" sz="2400" dirty="0" err="1"/>
              <a:t>volunteers</a:t>
            </a:r>
            <a:r>
              <a:rPr lang="cs-CZ" sz="2400" dirty="0"/>
              <a:t> - 101 </a:t>
            </a:r>
            <a:r>
              <a:rPr lang="cs-CZ" sz="2400" dirty="0" err="1"/>
              <a:t>fungi</a:t>
            </a:r>
            <a:r>
              <a:rPr lang="cs-CZ" sz="2400" dirty="0"/>
              <a:t> </a:t>
            </a:r>
            <a:r>
              <a:rPr lang="cs-CZ" sz="2400" dirty="0" err="1"/>
              <a:t>identified</a:t>
            </a:r>
            <a:r>
              <a:rPr lang="cs-CZ" sz="2400" dirty="0"/>
              <a:t>, </a:t>
            </a:r>
            <a:r>
              <a:rPr lang="cs-CZ" sz="2400" dirty="0" err="1"/>
              <a:t>each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9-23 species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i="1" dirty="0" err="1"/>
              <a:t>Cladosporium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(</a:t>
            </a:r>
            <a:r>
              <a:rPr lang="cs-CZ" sz="2400" dirty="0" err="1"/>
              <a:t>asthma</a:t>
            </a:r>
            <a:r>
              <a:rPr lang="cs-CZ" sz="2400" dirty="0"/>
              <a:t>), </a:t>
            </a:r>
            <a:r>
              <a:rPr lang="cs-CZ" sz="2400" i="1" dirty="0" err="1"/>
              <a:t>Aureobasidium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.(</a:t>
            </a:r>
            <a:r>
              <a:rPr lang="cs-CZ" sz="2400" dirty="0" err="1"/>
              <a:t>transplant</a:t>
            </a:r>
            <a:r>
              <a:rPr lang="cs-CZ" sz="2400" dirty="0"/>
              <a:t>), </a:t>
            </a:r>
            <a:r>
              <a:rPr lang="cs-CZ" sz="2400" i="1" dirty="0" err="1"/>
              <a:t>Aspergillus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</a:t>
            </a:r>
            <a:br>
              <a:rPr lang="cs-CZ" sz="2400" dirty="0"/>
            </a:br>
            <a:r>
              <a:rPr lang="cs-CZ" sz="2400" dirty="0"/>
              <a:t>      (</a:t>
            </a:r>
            <a:r>
              <a:rPr lang="cs-CZ" sz="2400" dirty="0" err="1"/>
              <a:t>devastating</a:t>
            </a:r>
            <a:r>
              <a:rPr lang="cs-CZ" sz="2400" dirty="0"/>
              <a:t> </a:t>
            </a:r>
            <a:r>
              <a:rPr lang="cs-CZ" sz="2400" dirty="0" err="1"/>
              <a:t>infections</a:t>
            </a:r>
            <a:r>
              <a:rPr lang="cs-CZ" sz="2400" dirty="0"/>
              <a:t>), </a:t>
            </a:r>
            <a:r>
              <a:rPr lang="cs-CZ" sz="2400" i="1" dirty="0" err="1"/>
              <a:t>Fusarium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(</a:t>
            </a:r>
            <a:r>
              <a:rPr lang="cs-CZ" sz="2400" dirty="0" err="1"/>
              <a:t>difficult</a:t>
            </a:r>
            <a:r>
              <a:rPr lang="cs-CZ" sz="2400" dirty="0"/>
              <a:t> </a:t>
            </a:r>
            <a:r>
              <a:rPr lang="cs-CZ" sz="2400" dirty="0" err="1"/>
              <a:t>infections</a:t>
            </a:r>
            <a:r>
              <a:rPr lang="cs-CZ" sz="2400" dirty="0"/>
              <a:t>), </a:t>
            </a:r>
            <a:r>
              <a:rPr lang="cs-CZ" sz="2400" i="1" dirty="0" err="1"/>
              <a:t>Cryptococcus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</a:t>
            </a:r>
            <a:br>
              <a:rPr lang="cs-CZ" sz="2400" dirty="0"/>
            </a:br>
            <a:r>
              <a:rPr lang="cs-CZ" sz="2400" dirty="0"/>
              <a:t>      (meningitis in HIV)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elsewhere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body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i="1" dirty="0" err="1"/>
              <a:t>Malassezia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 - skin </a:t>
            </a:r>
            <a:r>
              <a:rPr lang="cs-CZ" sz="2400" dirty="0" err="1"/>
              <a:t>diseases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lungs</a:t>
            </a:r>
            <a:r>
              <a:rPr lang="cs-CZ" sz="2400" dirty="0"/>
              <a:t> - </a:t>
            </a:r>
            <a:r>
              <a:rPr lang="cs-CZ" sz="2400" i="1" dirty="0" err="1"/>
              <a:t>Aspergillus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in </a:t>
            </a:r>
            <a:r>
              <a:rPr lang="cs-CZ" sz="2400" dirty="0" err="1"/>
              <a:t>healthy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r>
              <a:rPr lang="cs-CZ" sz="2400" dirty="0"/>
              <a:t>, </a:t>
            </a:r>
            <a:r>
              <a:rPr lang="cs-CZ" sz="2400" i="1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in </a:t>
            </a:r>
            <a:r>
              <a:rPr lang="cs-CZ" sz="2400" dirty="0" err="1"/>
              <a:t>patients</a:t>
            </a:r>
            <a:r>
              <a:rPr lang="cs-CZ" sz="2400" dirty="0"/>
              <a:t> (</a:t>
            </a:r>
            <a:r>
              <a:rPr lang="cs-CZ" sz="2400" dirty="0" err="1"/>
              <a:t>cystic</a:t>
            </a:r>
            <a:r>
              <a:rPr lang="cs-CZ" sz="2400" dirty="0"/>
              <a:t> </a:t>
            </a:r>
            <a:r>
              <a:rPr lang="cs-CZ" sz="2400" dirty="0" err="1"/>
              <a:t>fibrosis</a:t>
            </a:r>
            <a:r>
              <a:rPr lang="cs-CZ" sz="2400" dirty="0"/>
              <a:t>,</a:t>
            </a:r>
          </a:p>
          <a:p>
            <a:r>
              <a:rPr lang="cs-CZ" sz="2400" dirty="0"/>
              <a:t>       </a:t>
            </a:r>
            <a:r>
              <a:rPr lang="cs-CZ" sz="2400" dirty="0" err="1"/>
              <a:t>cardiovascular</a:t>
            </a:r>
            <a:r>
              <a:rPr lang="cs-CZ" sz="2400" dirty="0"/>
              <a:t> </a:t>
            </a:r>
            <a:r>
              <a:rPr lang="cs-CZ" sz="2400" dirty="0" err="1"/>
              <a:t>diseases</a:t>
            </a:r>
            <a:r>
              <a:rPr lang="cs-CZ" sz="2400" dirty="0"/>
              <a:t>, ...)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inflammatory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-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mycobiota</a:t>
            </a:r>
            <a:r>
              <a:rPr lang="cs-CZ" sz="2400" dirty="0"/>
              <a:t> </a:t>
            </a:r>
            <a:r>
              <a:rPr lang="cs-CZ" sz="2400" dirty="0" err="1"/>
              <a:t>than</a:t>
            </a:r>
            <a:r>
              <a:rPr lang="cs-CZ" sz="2400" dirty="0"/>
              <a:t> in </a:t>
            </a:r>
            <a:r>
              <a:rPr lang="cs-CZ" sz="2400" dirty="0" err="1"/>
              <a:t>healthy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br>
              <a:rPr lang="cs-CZ" sz="2400" dirty="0"/>
            </a:br>
            <a:r>
              <a:rPr lang="cs-CZ" sz="2400" dirty="0"/>
              <a:t>- obesity - more </a:t>
            </a:r>
            <a:r>
              <a:rPr lang="cs-CZ" sz="2400" i="1" dirty="0" err="1"/>
              <a:t>Ascomycota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</a:t>
            </a:r>
            <a:r>
              <a:rPr lang="cs-CZ" sz="2400" dirty="0" err="1"/>
              <a:t>representatives</a:t>
            </a:r>
            <a:r>
              <a:rPr lang="cs-CZ" sz="2400" dirty="0"/>
              <a:t>, but </a:t>
            </a:r>
            <a:r>
              <a:rPr lang="cs-CZ" sz="2400" dirty="0" err="1"/>
              <a:t>overall</a:t>
            </a:r>
            <a:r>
              <a:rPr lang="cs-CZ" sz="2400" dirty="0"/>
              <a:t> </a:t>
            </a:r>
            <a:r>
              <a:rPr lang="cs-CZ" sz="2400" dirty="0" err="1"/>
              <a:t>reduced</a:t>
            </a:r>
            <a:r>
              <a:rPr lang="cs-CZ" sz="2400" dirty="0"/>
              <a:t> diversity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i="1" dirty="0" err="1"/>
              <a:t>Mucor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- </a:t>
            </a:r>
            <a:r>
              <a:rPr lang="cs-CZ" sz="2400" dirty="0" err="1"/>
              <a:t>slim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r>
              <a:rPr lang="cs-CZ" sz="2400" dirty="0"/>
              <a:t> (</a:t>
            </a:r>
            <a:r>
              <a:rPr lang="cs-CZ" sz="2400" dirty="0" err="1"/>
              <a:t>correlation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obesity)</a:t>
            </a:r>
          </a:p>
        </p:txBody>
      </p:sp>
    </p:spTree>
    <p:extLst>
      <p:ext uri="{BB962C8B-B14F-4D97-AF65-F5344CB8AC3E}">
        <p14:creationId xmlns:p14="http://schemas.microsoft.com/office/powerpoint/2010/main" val="2107333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12272" y="656410"/>
            <a:ext cx="6171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Do we all have the same microbes?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22638" y="2084173"/>
            <a:ext cx="10757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Differences</a:t>
            </a:r>
            <a:r>
              <a:rPr lang="en-US" sz="2400" dirty="0"/>
              <a:t>: digestive tract, vagina (species and metabolic diversity)</a:t>
            </a:r>
            <a:endParaRPr lang="cs-CZ" sz="2400" dirty="0"/>
          </a:p>
          <a:p>
            <a:br>
              <a:rPr lang="en-US" sz="2400" dirty="0"/>
            </a:br>
            <a:br>
              <a:rPr lang="en-US" sz="2400" dirty="0"/>
            </a:br>
            <a:r>
              <a:rPr lang="cs-CZ" sz="2400" b="1" dirty="0"/>
              <a:t>S</a:t>
            </a:r>
            <a:r>
              <a:rPr lang="en-US" sz="2400" b="1" dirty="0" err="1"/>
              <a:t>imilarit</a:t>
            </a:r>
            <a:r>
              <a:rPr lang="cs-CZ" sz="2400" b="1" dirty="0" err="1"/>
              <a:t>ies</a:t>
            </a:r>
            <a:r>
              <a:rPr lang="en-US" sz="2400" dirty="0"/>
              <a:t>: microflora of the mouth and skin - changes in time, but less</a:t>
            </a:r>
            <a:r>
              <a:rPr lang="cs-CZ" sz="2400" dirty="0"/>
              <a:t> </a:t>
            </a:r>
            <a:r>
              <a:rPr lang="en-US" sz="2400" dirty="0"/>
              <a:t>variable in different individuals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20282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04289" y="515560"/>
            <a:ext cx="6063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Human</a:t>
            </a:r>
            <a:r>
              <a:rPr lang="cs-CZ" sz="4000" b="1" dirty="0"/>
              <a:t> </a:t>
            </a:r>
            <a:r>
              <a:rPr lang="cs-CZ" sz="4000" b="1" dirty="0" err="1"/>
              <a:t>Microbiome</a:t>
            </a:r>
            <a:r>
              <a:rPr lang="cs-CZ" sz="4000" b="1" dirty="0"/>
              <a:t> Project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79364" y="1624513"/>
            <a:ext cx="1127372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-    launched in 2008 - five-year project - total budget of $115 million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(Human Genome Project - </a:t>
            </a:r>
            <a:r>
              <a:rPr lang="en-GB" sz="2400" dirty="0"/>
              <a:t>launched in 1990 and was declared complete in 2003)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Oral microbiology"/>
              </a:rPr>
              <a:t>oral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Skin flora"/>
              </a:rPr>
              <a:t>skin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Vaginal flora"/>
              </a:rPr>
              <a:t>vaginal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Gut flora"/>
              </a:rPr>
              <a:t>gut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Nasal cavity"/>
              </a:rPr>
              <a:t>nasal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Lung"/>
              </a:rPr>
              <a:t>lung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from 300 healthy subjects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how changes in the human microbiome are associated with human health or disease</a:t>
            </a: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what was here first ?!?!?!?!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many more (specialized) studies of human microbiome are underway:</a:t>
            </a:r>
          </a:p>
          <a:p>
            <a:pPr marL="800100" lvl="1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American Gut Project,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MetaHIT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MyMicrobes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Human Longevity, Earth Microbiome</a:t>
            </a:r>
          </a:p>
          <a:p>
            <a:pPr lvl="1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project, Human Food Project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dirty="0"/>
              <a:t>dramatic variation between individuals as far as species composition is concerned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BUT </a:t>
            </a:r>
            <a:r>
              <a:rPr lang="en-GB" sz="2400" dirty="0"/>
              <a:t>when classified by function -  very similar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each individual´s microbiome is fairly stable over time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</a:t>
            </a:r>
            <a:r>
              <a:rPr lang="en-GB" sz="2400" dirty="0" err="1"/>
              <a:t>ain</a:t>
            </a:r>
            <a:r>
              <a:rPr lang="en-GB" sz="2400" dirty="0"/>
              <a:t> problem of interpreting results – public databases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93"/>
    </mc:Choice>
    <mc:Fallback xmlns="">
      <p:transition spd="slow" advTm="322093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6652" y="612837"/>
            <a:ext cx="7245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Importance</a:t>
            </a:r>
            <a:r>
              <a:rPr lang="cs-CZ" sz="4000" b="1" dirty="0"/>
              <a:t>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human</a:t>
            </a:r>
            <a:r>
              <a:rPr lang="cs-CZ" sz="4000" b="1" dirty="0"/>
              <a:t> </a:t>
            </a:r>
            <a:r>
              <a:rPr lang="cs-CZ" sz="4000" b="1" dirty="0" err="1"/>
              <a:t>microbiota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00391" y="1731523"/>
            <a:ext cx="1158310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up to 2015 – about 19 000 papers published (5,000 in 2015 alone)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majority is descriptive – identification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microbes</a:t>
            </a:r>
            <a:r>
              <a:rPr lang="cs-CZ" sz="2400" dirty="0"/>
              <a:t> are </a:t>
            </a:r>
            <a:r>
              <a:rPr lang="cs-CZ" sz="2400" dirty="0" err="1"/>
              <a:t>there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but what they are doing there?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how they cooperate in between them and with human host?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human microbiome includes also viruses, archaea, fungi, single-cell eukaryotes….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human genome -20 000-25 000 protein coding genes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human </a:t>
            </a:r>
            <a:r>
              <a:rPr lang="en-GB" sz="2400" dirty="0" err="1"/>
              <a:t>microbiogenome</a:t>
            </a:r>
            <a:r>
              <a:rPr lang="en-GB" sz="2400" dirty="0"/>
              <a:t> -  2-20 millions protein coding genes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all microbes constantly excrete/secrete small and large molecules and vesicles</a:t>
            </a:r>
          </a:p>
          <a:p>
            <a:r>
              <a:rPr lang="en-GB" sz="2400" dirty="0"/>
              <a:t>     containing RNA, DNA, proteins  - communication with neighbours and host – many of</a:t>
            </a:r>
          </a:p>
          <a:p>
            <a:r>
              <a:rPr lang="en-GB" sz="2400" dirty="0"/>
              <a:t>     these molecules and vesicles can penetrate gut wall to bloodstream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microbiome´s metagenome can change much faster than human genome – fast response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microbiome = sophisticated additional organ (or set of organs)</a:t>
            </a:r>
          </a:p>
        </p:txBody>
      </p:sp>
    </p:spTree>
    <p:extLst>
      <p:ext uri="{BB962C8B-B14F-4D97-AF65-F5344CB8AC3E}">
        <p14:creationId xmlns:p14="http://schemas.microsoft.com/office/powerpoint/2010/main" val="19780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86"/>
    </mc:Choice>
    <mc:Fallback xmlns="">
      <p:transition spd="slow" advTm="131686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BE723C9-D74D-4A52-A6C6-565E33D7C754}"/>
              </a:ext>
            </a:extLst>
          </p:cNvPr>
          <p:cNvSpPr txBox="1"/>
          <p:nvPr/>
        </p:nvSpPr>
        <p:spPr>
          <a:xfrm>
            <a:off x="3349030" y="452486"/>
            <a:ext cx="549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C</a:t>
            </a:r>
            <a:r>
              <a:rPr lang="en-US" sz="3200" b="1" dirty="0"/>
              <a:t>an we change our microbiota?</a:t>
            </a:r>
            <a:endParaRPr lang="cs-CZ" sz="32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E8DF48C-CC4B-4612-8D66-2C15B6582950}"/>
              </a:ext>
            </a:extLst>
          </p:cNvPr>
          <p:cNvSpPr txBox="1"/>
          <p:nvPr/>
        </p:nvSpPr>
        <p:spPr>
          <a:xfrm>
            <a:off x="2357861" y="2083324"/>
            <a:ext cx="74762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Diet (</a:t>
            </a:r>
            <a:r>
              <a:rPr lang="cs-CZ" sz="2400" dirty="0" err="1"/>
              <a:t>e.g</a:t>
            </a:r>
            <a:r>
              <a:rPr lang="cs-CZ" sz="2400" dirty="0"/>
              <a:t>. </a:t>
            </a:r>
            <a:r>
              <a:rPr lang="cs-CZ" sz="2400" dirty="0" err="1"/>
              <a:t>fiber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Antibiotics</a:t>
            </a:r>
            <a:endParaRPr lang="cs-CZ" sz="2400" dirty="0"/>
          </a:p>
          <a:p>
            <a:r>
              <a:rPr lang="cs-CZ" sz="2400" dirty="0" err="1"/>
              <a:t>Probiotics</a:t>
            </a:r>
            <a:endParaRPr lang="cs-CZ" sz="2400" dirty="0"/>
          </a:p>
          <a:p>
            <a:r>
              <a:rPr lang="cs-CZ" sz="2400" dirty="0" err="1"/>
              <a:t>Postbiotics</a:t>
            </a:r>
            <a:r>
              <a:rPr lang="cs-CZ" sz="2400" dirty="0"/>
              <a:t> (</a:t>
            </a:r>
            <a:r>
              <a:rPr lang="cs-CZ" sz="2400" dirty="0" err="1"/>
              <a:t>metabolites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probiotics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Prebiotics</a:t>
            </a:r>
            <a:endParaRPr lang="cs-CZ" sz="2400" dirty="0"/>
          </a:p>
          <a:p>
            <a:r>
              <a:rPr lang="cs-CZ" sz="2400" dirty="0" err="1"/>
              <a:t>Symbiotics</a:t>
            </a:r>
            <a:r>
              <a:rPr lang="cs-CZ" sz="2400" dirty="0"/>
              <a:t> (</a:t>
            </a:r>
            <a:r>
              <a:rPr lang="cs-CZ" sz="2400" dirty="0" err="1"/>
              <a:t>probiotics</a:t>
            </a:r>
            <a:r>
              <a:rPr lang="cs-CZ" sz="2400" dirty="0"/>
              <a:t> and </a:t>
            </a:r>
            <a:r>
              <a:rPr lang="cs-CZ" sz="2400" dirty="0" err="1"/>
              <a:t>probiotics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Parabiotics</a:t>
            </a:r>
            <a:r>
              <a:rPr lang="cs-CZ" sz="2400" dirty="0"/>
              <a:t> (</a:t>
            </a:r>
            <a:r>
              <a:rPr lang="cs-CZ" sz="2400" dirty="0" err="1"/>
              <a:t>lysates</a:t>
            </a:r>
            <a:r>
              <a:rPr lang="cs-CZ" sz="2400" dirty="0"/>
              <a:t>, </a:t>
            </a:r>
            <a:r>
              <a:rPr lang="cs-CZ" sz="2400" dirty="0" err="1"/>
              <a:t>components</a:t>
            </a:r>
            <a:r>
              <a:rPr lang="cs-CZ" sz="2400" dirty="0"/>
              <a:t> and </a:t>
            </a:r>
            <a:r>
              <a:rPr lang="cs-CZ" sz="2400" dirty="0" err="1"/>
              <a:t>products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Recombinant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endParaRPr lang="cs-CZ" sz="2400" dirty="0"/>
          </a:p>
          <a:p>
            <a:r>
              <a:rPr lang="cs-CZ" sz="2400" dirty="0" err="1"/>
              <a:t>Fecal</a:t>
            </a:r>
            <a:r>
              <a:rPr lang="cs-CZ" sz="2400" dirty="0"/>
              <a:t> </a:t>
            </a:r>
            <a:r>
              <a:rPr lang="cs-CZ" sz="2400" dirty="0" err="1"/>
              <a:t>transplant</a:t>
            </a:r>
            <a:endParaRPr lang="cs-CZ" sz="2400" dirty="0"/>
          </a:p>
          <a:p>
            <a:r>
              <a:rPr lang="cs-CZ" sz="2400" dirty="0" err="1"/>
              <a:t>Phage</a:t>
            </a:r>
            <a:r>
              <a:rPr lang="cs-CZ" sz="2400" dirty="0"/>
              <a:t> </a:t>
            </a:r>
            <a:r>
              <a:rPr lang="cs-CZ" sz="2400" dirty="0" err="1"/>
              <a:t>therapy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5174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02011" y="230659"/>
            <a:ext cx="6163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Manipulation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8984" y="1433384"/>
            <a:ext cx="1127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4th century </a:t>
            </a:r>
            <a:r>
              <a:rPr lang="en-US" sz="2400" b="1" dirty="0"/>
              <a:t>Chinese</a:t>
            </a:r>
            <a:r>
              <a:rPr lang="en-US" sz="2400" dirty="0"/>
              <a:t> medical literature mentions </a:t>
            </a:r>
            <a:r>
              <a:rPr lang="en-US" sz="2400" dirty="0" err="1"/>
              <a:t>faecal</a:t>
            </a:r>
            <a:r>
              <a:rPr lang="en-US" sz="2400" dirty="0"/>
              <a:t> transplant to treat food poisoning and severe diarrhea 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Bedouins – camel </a:t>
            </a:r>
            <a:r>
              <a:rPr lang="en-US" sz="2400" dirty="0" err="1"/>
              <a:t>faeces</a:t>
            </a:r>
            <a:r>
              <a:rPr lang="en-US" sz="2400" dirty="0"/>
              <a:t> for bacterial dysentery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example of successful manipulation of our microbiota is  </a:t>
            </a:r>
            <a:r>
              <a:rPr lang="en-US" sz="2400" dirty="0" err="1"/>
              <a:t>faecal</a:t>
            </a:r>
            <a:r>
              <a:rPr lang="en-US" sz="2400" dirty="0"/>
              <a:t> transplant (stool bank - </a:t>
            </a:r>
            <a:r>
              <a:rPr lang="en-US" sz="2400" dirty="0" err="1"/>
              <a:t>OpenBiome</a:t>
            </a:r>
            <a:r>
              <a:rPr lang="en-US" sz="2400" dirty="0"/>
              <a:t>) for treatment of infections caused by </a:t>
            </a:r>
            <a:r>
              <a:rPr lang="en-US" sz="2400" i="1" dirty="0"/>
              <a:t>Clostridium difficile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But first </a:t>
            </a:r>
            <a:r>
              <a:rPr lang="en-US" sz="2400" dirty="0">
                <a:solidFill>
                  <a:srgbClr val="FF0000"/>
                </a:solidFill>
              </a:rPr>
              <a:t>WE MUST KNOW </a:t>
            </a:r>
            <a:r>
              <a:rPr lang="en-US" sz="2400" dirty="0"/>
              <a:t>our microbiota, only then we can think about targeted manipulation</a:t>
            </a:r>
          </a:p>
        </p:txBody>
      </p:sp>
    </p:spTree>
    <p:extLst>
      <p:ext uri="{BB962C8B-B14F-4D97-AF65-F5344CB8AC3E}">
        <p14:creationId xmlns:p14="http://schemas.microsoft.com/office/powerpoint/2010/main" val="35067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16"/>
    </mc:Choice>
    <mc:Fallback xmlns="">
      <p:transition spd="slow" advTm="7921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D638F-E809-40A5-B5F2-C6564C82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total ratio of human to bacterial cells is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ADB4E1-9FE6-454B-B727-CAE01480D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                           </a:t>
            </a:r>
          </a:p>
          <a:p>
            <a:pPr marL="0" indent="0">
              <a:buNone/>
            </a:pPr>
            <a:r>
              <a:rPr lang="cs-CZ" sz="4000" b="1" dirty="0"/>
              <a:t>                                    1   :  1-10</a:t>
            </a:r>
          </a:p>
          <a:p>
            <a:endParaRPr lang="cs-CZ" sz="4000" b="1" dirty="0"/>
          </a:p>
          <a:p>
            <a:endParaRPr lang="cs-CZ" sz="4000" b="1" dirty="0"/>
          </a:p>
          <a:p>
            <a:pPr marL="0" indent="0" algn="ctr">
              <a:buNone/>
            </a:pPr>
            <a:r>
              <a:rPr lang="cs-CZ" sz="4000" b="1" dirty="0"/>
              <a:t> So </a:t>
            </a:r>
            <a:r>
              <a:rPr lang="cs-CZ" sz="4000" b="1" dirty="0" err="1"/>
              <a:t>what</a:t>
            </a:r>
            <a:r>
              <a:rPr lang="cs-CZ" sz="4000" b="1" dirty="0"/>
              <a:t> are </a:t>
            </a:r>
            <a:r>
              <a:rPr lang="cs-CZ" sz="4000" b="1" dirty="0" err="1"/>
              <a:t>we</a:t>
            </a:r>
            <a:r>
              <a:rPr lang="cs-CZ" sz="4000" b="1" dirty="0"/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7405180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4A33C24-FC69-46B1-9583-72647AEA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44" y="1437853"/>
            <a:ext cx="8583912" cy="475529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650A8A9-F5C6-4C56-8C41-E123896EFDB6}"/>
              </a:ext>
            </a:extLst>
          </p:cNvPr>
          <p:cNvSpPr txBox="1"/>
          <p:nvPr/>
        </p:nvSpPr>
        <p:spPr>
          <a:xfrm>
            <a:off x="5151959" y="301658"/>
            <a:ext cx="1888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Holobiont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71272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1004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27871" y="337751"/>
            <a:ext cx="6262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Establishment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40259" y="1351005"/>
            <a:ext cx="10770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- fetus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womb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not </a:t>
            </a:r>
            <a:r>
              <a:rPr lang="cs-CZ" sz="2400" dirty="0" err="1"/>
              <a:t>sterile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 err="1"/>
              <a:t>vaginal</a:t>
            </a:r>
            <a:r>
              <a:rPr lang="cs-CZ" sz="2400" dirty="0"/>
              <a:t> </a:t>
            </a:r>
            <a:r>
              <a:rPr lang="cs-CZ" sz="2400" dirty="0" err="1"/>
              <a:t>microflora</a:t>
            </a:r>
            <a:r>
              <a:rPr lang="cs-CZ" sz="2400" dirty="0"/>
              <a:t> </a:t>
            </a:r>
            <a:r>
              <a:rPr lang="cs-CZ" sz="2400" dirty="0" err="1"/>
              <a:t>varies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pregnancy</a:t>
            </a:r>
            <a:r>
              <a:rPr lang="cs-CZ" sz="2400" dirty="0"/>
              <a:t> (80% </a:t>
            </a:r>
            <a:r>
              <a:rPr lang="cs-CZ" sz="2400" i="1" dirty="0" err="1"/>
              <a:t>Lactobacillus</a:t>
            </a:r>
            <a:r>
              <a:rPr lang="cs-CZ" sz="2400" dirty="0"/>
              <a:t> </a:t>
            </a:r>
            <a:r>
              <a:rPr lang="cs-CZ" sz="2400" dirty="0" err="1"/>
              <a:t>sp</a:t>
            </a:r>
            <a:r>
              <a:rPr lang="cs-CZ" sz="2400" dirty="0"/>
              <a:t>.)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 err="1"/>
              <a:t>newborn</a:t>
            </a:r>
            <a:r>
              <a:rPr lang="cs-CZ" sz="2400" dirty="0"/>
              <a:t> -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microbiota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b="1" dirty="0"/>
              <a:t>placenta</a:t>
            </a:r>
            <a:r>
              <a:rPr lang="cs-CZ" sz="2400" dirty="0"/>
              <a:t> - a non-</a:t>
            </a:r>
            <a:r>
              <a:rPr lang="cs-CZ" sz="2400" dirty="0" err="1"/>
              <a:t>pathogenic</a:t>
            </a:r>
            <a:r>
              <a:rPr lang="cs-CZ" sz="2400" dirty="0"/>
              <a:t> </a:t>
            </a:r>
            <a:r>
              <a:rPr lang="cs-CZ" sz="2400" dirty="0" err="1"/>
              <a:t>comensal</a:t>
            </a:r>
            <a:r>
              <a:rPr lang="cs-CZ" sz="2400" dirty="0"/>
              <a:t> </a:t>
            </a:r>
            <a:r>
              <a:rPr lang="cs-CZ" sz="2400" dirty="0" err="1"/>
              <a:t>microbiota</a:t>
            </a:r>
            <a:r>
              <a:rPr lang="cs-CZ" sz="2400" dirty="0"/>
              <a:t>:</a:t>
            </a:r>
            <a:br>
              <a:rPr lang="cs-CZ" sz="2400" dirty="0"/>
            </a:br>
            <a:r>
              <a:rPr lang="cs-CZ" sz="2400" dirty="0"/>
              <a:t>      </a:t>
            </a:r>
            <a:r>
              <a:rPr lang="cs-CZ" sz="2400" dirty="0" err="1"/>
              <a:t>Firmicutes</a:t>
            </a:r>
            <a:r>
              <a:rPr lang="cs-CZ" sz="2400" dirty="0"/>
              <a:t>, </a:t>
            </a:r>
            <a:r>
              <a:rPr lang="cs-CZ" sz="2400" dirty="0" err="1"/>
              <a:t>Tenericutes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r>
              <a:rPr lang="cs-CZ" sz="2400" dirty="0"/>
              <a:t> and </a:t>
            </a:r>
            <a:r>
              <a:rPr lang="cs-CZ" sz="2400" dirty="0" err="1"/>
              <a:t>Fusobacteria</a:t>
            </a:r>
            <a:br>
              <a:rPr lang="cs-CZ" sz="2400" dirty="0"/>
            </a:br>
            <a:r>
              <a:rPr lang="cs-CZ" sz="2400" dirty="0"/>
              <a:t>      (</a:t>
            </a:r>
            <a:r>
              <a:rPr lang="cs-CZ" sz="2400" i="1" dirty="0"/>
              <a:t>E. coli,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) - </a:t>
            </a:r>
            <a:r>
              <a:rPr lang="cs-CZ" sz="2400" dirty="0" err="1"/>
              <a:t>similar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oral</a:t>
            </a:r>
            <a:br>
              <a:rPr lang="cs-CZ" sz="2400" dirty="0"/>
            </a:br>
            <a:r>
              <a:rPr lang="cs-CZ" sz="2400" dirty="0"/>
              <a:t>       </a:t>
            </a:r>
            <a:r>
              <a:rPr lang="cs-CZ" sz="2400" dirty="0" err="1"/>
              <a:t>microflora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further</a:t>
            </a:r>
            <a:r>
              <a:rPr lang="cs-CZ" sz="2400" dirty="0"/>
              <a:t> </a:t>
            </a:r>
            <a:r>
              <a:rPr lang="cs-CZ" sz="2400" dirty="0" err="1"/>
              <a:t>colonization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b="1" dirty="0" err="1"/>
              <a:t>delivery</a:t>
            </a:r>
            <a:r>
              <a:rPr lang="cs-CZ" sz="2400" dirty="0"/>
              <a:t>, </a:t>
            </a:r>
            <a:r>
              <a:rPr lang="cs-CZ" sz="2400" dirty="0" err="1"/>
              <a:t>then</a:t>
            </a:r>
            <a:r>
              <a:rPr lang="cs-CZ" sz="2400" dirty="0"/>
              <a:t> </a:t>
            </a:r>
            <a:r>
              <a:rPr lang="cs-CZ" sz="2400" b="1" dirty="0" err="1"/>
              <a:t>breastfeeding</a:t>
            </a:r>
            <a:r>
              <a:rPr lang="cs-CZ" sz="2400" dirty="0"/>
              <a:t> (</a:t>
            </a:r>
            <a:r>
              <a:rPr lang="cs-CZ" sz="2400" dirty="0" err="1"/>
              <a:t>milk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not </a:t>
            </a:r>
            <a:r>
              <a:rPr lang="cs-CZ" sz="2400" dirty="0" err="1"/>
              <a:t>sterile</a:t>
            </a:r>
            <a:r>
              <a:rPr lang="cs-CZ" sz="2400" dirty="0"/>
              <a:t>),</a:t>
            </a:r>
            <a:br>
              <a:rPr lang="cs-CZ" sz="2400" dirty="0"/>
            </a:br>
            <a:r>
              <a:rPr lang="cs-CZ" sz="2400" dirty="0"/>
              <a:t>     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mother's</a:t>
            </a:r>
            <a:r>
              <a:rPr lang="cs-CZ" sz="2400" dirty="0"/>
              <a:t> skin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 err="1"/>
              <a:t>milk</a:t>
            </a:r>
            <a:r>
              <a:rPr lang="cs-CZ" sz="2400" dirty="0"/>
              <a:t>: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br>
              <a:rPr lang="cs-CZ" sz="2400" dirty="0"/>
            </a:br>
            <a:r>
              <a:rPr lang="cs-CZ" sz="2400" dirty="0"/>
              <a:t>      </a:t>
            </a:r>
            <a:r>
              <a:rPr lang="cs-CZ" sz="2400" dirty="0" err="1"/>
              <a:t>depends</a:t>
            </a:r>
            <a:r>
              <a:rPr lang="cs-CZ" sz="2400" dirty="0"/>
              <a:t> on </a:t>
            </a:r>
            <a:r>
              <a:rPr lang="cs-CZ" sz="2400" dirty="0" err="1"/>
              <a:t>mother's</a:t>
            </a:r>
            <a:r>
              <a:rPr lang="cs-CZ" sz="2400" dirty="0"/>
              <a:t> </a:t>
            </a:r>
            <a:r>
              <a:rPr lang="cs-CZ" sz="2400" dirty="0" err="1"/>
              <a:t>environment</a:t>
            </a:r>
            <a:r>
              <a:rPr lang="cs-CZ" sz="2400" dirty="0"/>
              <a:t> (</a:t>
            </a:r>
            <a:r>
              <a:rPr lang="cs-CZ" sz="2400" dirty="0" err="1"/>
              <a:t>preparation</a:t>
            </a:r>
            <a:r>
              <a:rPr lang="cs-CZ" sz="2400" dirty="0"/>
              <a:t> ...)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also</a:t>
            </a:r>
            <a:r>
              <a:rPr lang="cs-CZ" sz="2400" dirty="0"/>
              <a:t> baby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exploring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environment</a:t>
            </a:r>
            <a:r>
              <a:rPr lang="cs-CZ" sz="2400" dirty="0"/>
              <a:t> by </a:t>
            </a:r>
            <a:r>
              <a:rPr lang="cs-CZ" sz="2400" dirty="0" err="1"/>
              <a:t>mouth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around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second </a:t>
            </a:r>
            <a:r>
              <a:rPr lang="cs-CZ" sz="2400" dirty="0" err="1"/>
              <a:t>year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r>
              <a:rPr lang="cs-CZ" sz="2400" dirty="0"/>
              <a:t> a </a:t>
            </a:r>
            <a:r>
              <a:rPr lang="cs-CZ" sz="2400" dirty="0" err="1"/>
              <a:t>certain</a:t>
            </a:r>
            <a:r>
              <a:rPr lang="cs-CZ" sz="2400" dirty="0"/>
              <a:t> balance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achieved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63069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95600" y="1412777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/>
              <a:t>C.difficile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-</a:t>
            </a:r>
            <a:r>
              <a:rPr lang="en-US" sz="2400" dirty="0"/>
              <a:t> anaerobic gram-positive spore-forming bacteria</a:t>
            </a:r>
          </a:p>
          <a:p>
            <a:r>
              <a:rPr lang="cs-CZ" sz="2400" dirty="0"/>
              <a:t>- t</a:t>
            </a:r>
            <a:r>
              <a:rPr lang="en-US" sz="2400" dirty="0" err="1"/>
              <a:t>ransmitted</a:t>
            </a:r>
            <a:r>
              <a:rPr lang="en-US" sz="2400" dirty="0"/>
              <a:t> by fecal-oral route</a:t>
            </a:r>
          </a:p>
          <a:p>
            <a:r>
              <a:rPr lang="cs-CZ" sz="2400" dirty="0"/>
              <a:t>- c</a:t>
            </a:r>
            <a:r>
              <a:rPr lang="en-US" sz="2400" dirty="0" err="1"/>
              <a:t>olonizes</a:t>
            </a:r>
            <a:r>
              <a:rPr lang="en-US" sz="2400" dirty="0"/>
              <a:t> the large intestine </a:t>
            </a:r>
          </a:p>
          <a:p>
            <a:endParaRPr lang="cs-CZ" sz="2400" dirty="0"/>
          </a:p>
          <a:p>
            <a:r>
              <a:rPr lang="cs-CZ" sz="2400" dirty="0"/>
              <a:t>- r</a:t>
            </a:r>
            <a:r>
              <a:rPr lang="en-US" sz="2400" dirty="0" err="1"/>
              <a:t>elease</a:t>
            </a:r>
            <a:r>
              <a:rPr lang="en-US" sz="2400" dirty="0"/>
              <a:t> of exotoxins (</a:t>
            </a:r>
            <a:r>
              <a:rPr lang="en-US" sz="2400" dirty="0" err="1"/>
              <a:t>TcdA</a:t>
            </a:r>
            <a:r>
              <a:rPr lang="en-US" sz="2400" dirty="0"/>
              <a:t>, </a:t>
            </a:r>
            <a:r>
              <a:rPr lang="en-US" sz="2400" dirty="0" err="1"/>
              <a:t>TcdB</a:t>
            </a:r>
            <a:r>
              <a:rPr lang="en-US" sz="2400" dirty="0"/>
              <a:t>) causes colitis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ym typeface="Wingdings"/>
              </a:rPr>
              <a:t>t</a:t>
            </a:r>
            <a:r>
              <a:rPr lang="en-US" sz="2400" dirty="0" err="1">
                <a:sym typeface="Wingdings"/>
              </a:rPr>
              <a:t>ypically</a:t>
            </a:r>
            <a:r>
              <a:rPr lang="en-US" sz="2400" dirty="0">
                <a:sym typeface="Wingdings"/>
              </a:rPr>
              <a:t> after  recent antibiotic exposure (</a:t>
            </a:r>
            <a:r>
              <a:rPr lang="cs-CZ" sz="2400" dirty="0" err="1">
                <a:sym typeface="Wingdings"/>
              </a:rPr>
              <a:t>p</a:t>
            </a:r>
            <a:r>
              <a:rPr lang="en-US" sz="2400" dirty="0" err="1"/>
              <a:t>enicillins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 err="1"/>
              <a:t>cephalosporins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/>
              <a:t>clindamycin, fluoroquinolones) </a:t>
            </a:r>
          </a:p>
          <a:p>
            <a:endParaRPr lang="cs-CZ" sz="2400" dirty="0">
              <a:sym typeface="Wingdings"/>
            </a:endParaRPr>
          </a:p>
          <a:p>
            <a:r>
              <a:rPr lang="en-US" sz="2400" b="1" dirty="0">
                <a:sym typeface="Wingdings"/>
              </a:rPr>
              <a:t>Presentation</a:t>
            </a:r>
            <a:r>
              <a:rPr lang="en-US" sz="2400" dirty="0">
                <a:sym typeface="Wingdings"/>
              </a:rPr>
              <a:t>:</a:t>
            </a:r>
          </a:p>
          <a:p>
            <a:pPr lvl="1"/>
            <a:r>
              <a:rPr lang="en-US" sz="2400" dirty="0">
                <a:sym typeface="Wingdings"/>
              </a:rPr>
              <a:t>Abdominal pain</a:t>
            </a:r>
          </a:p>
          <a:p>
            <a:pPr lvl="1"/>
            <a:r>
              <a:rPr lang="en-US" sz="2400" dirty="0">
                <a:sym typeface="Wingdings"/>
              </a:rPr>
              <a:t>Fevers</a:t>
            </a:r>
          </a:p>
          <a:p>
            <a:pPr lvl="1"/>
            <a:r>
              <a:rPr lang="en-US" sz="2400" dirty="0">
                <a:sym typeface="Wingdings"/>
              </a:rPr>
              <a:t>Diarrhea, can be bloody</a:t>
            </a:r>
          </a:p>
          <a:p>
            <a:pPr lvl="1"/>
            <a:r>
              <a:rPr lang="en-US" sz="2400" dirty="0">
                <a:sym typeface="Wingdings"/>
              </a:rPr>
              <a:t>Dehydration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23792" y="404665"/>
            <a:ext cx="347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endParaRPr lang="cs-CZ" sz="3200" b="1" i="1" dirty="0"/>
          </a:p>
        </p:txBody>
      </p:sp>
    </p:spTree>
    <p:extLst>
      <p:ext uri="{BB962C8B-B14F-4D97-AF65-F5344CB8AC3E}">
        <p14:creationId xmlns:p14="http://schemas.microsoft.com/office/powerpoint/2010/main" val="20007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39"/>
    </mc:Choice>
    <mc:Fallback xmlns="">
      <p:transition spd="slow" advTm="48439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95600" y="206084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/>
              <a:t>Diagnosis</a:t>
            </a:r>
            <a:r>
              <a:rPr lang="en-US" sz="2400" b="1" dirty="0"/>
              <a:t>:</a:t>
            </a:r>
          </a:p>
          <a:p>
            <a:pPr lvl="1"/>
            <a:r>
              <a:rPr lang="en-US" sz="2400" dirty="0"/>
              <a:t>Stool testing for toxin </a:t>
            </a:r>
          </a:p>
          <a:p>
            <a:pPr lvl="1"/>
            <a:r>
              <a:rPr lang="en-US" sz="2400" dirty="0"/>
              <a:t>Sigmoidoscopy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Oral </a:t>
            </a:r>
            <a:r>
              <a:rPr lang="en-US" sz="2400" b="1" dirty="0"/>
              <a:t>antibiotics</a:t>
            </a:r>
            <a:r>
              <a:rPr lang="en-US" sz="2400" dirty="0"/>
              <a:t> to treat CDI </a:t>
            </a:r>
          </a:p>
          <a:p>
            <a:pPr lvl="1"/>
            <a:r>
              <a:rPr lang="en-US" sz="2400" dirty="0"/>
              <a:t>Metronidazole, Vancomycin </a:t>
            </a:r>
            <a:r>
              <a:rPr lang="en-US" sz="2400" dirty="0">
                <a:sym typeface="Wingdings"/>
              </a:rPr>
              <a:t> ~70-75% effective</a:t>
            </a:r>
          </a:p>
          <a:p>
            <a:pPr lvl="1"/>
            <a:r>
              <a:rPr lang="en-US" sz="2400" dirty="0" err="1"/>
              <a:t>Fidaxomicin</a:t>
            </a:r>
            <a:r>
              <a:rPr lang="en-US" sz="2400" dirty="0"/>
              <a:t> for Vancomycin failure </a:t>
            </a:r>
            <a:r>
              <a:rPr lang="en-US" sz="2400" dirty="0">
                <a:sym typeface="Wingdings"/>
              </a:rPr>
              <a:t> 90% effective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35761" y="476673"/>
            <a:ext cx="470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cont</a:t>
            </a:r>
            <a:r>
              <a:rPr lang="cs-CZ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0607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19737" y="476673"/>
            <a:ext cx="470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cont</a:t>
            </a:r>
            <a:r>
              <a:rPr lang="cs-CZ" sz="3200" b="1" i="1" dirty="0"/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72" y="1484784"/>
            <a:ext cx="5976664" cy="49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132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511825" y="332657"/>
            <a:ext cx="2885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</a:t>
            </a:r>
            <a:r>
              <a:rPr lang="en-US" sz="3200" b="1" dirty="0" err="1"/>
              <a:t>ecal</a:t>
            </a:r>
            <a:r>
              <a:rPr lang="en-US" sz="3200" b="1" dirty="0"/>
              <a:t> transplant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75144" y="1628800"/>
            <a:ext cx="879285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Donor contraindication:</a:t>
            </a:r>
          </a:p>
          <a:p>
            <a:endParaRPr lang="en-US" dirty="0"/>
          </a:p>
          <a:p>
            <a:r>
              <a:rPr lang="en-US" sz="2400" dirty="0"/>
              <a:t>Donors should not:</a:t>
            </a:r>
          </a:p>
          <a:p>
            <a:endParaRPr lang="en-US" sz="2400" dirty="0"/>
          </a:p>
          <a:p>
            <a:r>
              <a:rPr lang="en-US" sz="2400" dirty="0"/>
              <a:t>    Have had any antibiotic exposure in the past six months</a:t>
            </a:r>
          </a:p>
          <a:p>
            <a:r>
              <a:rPr lang="en-US" sz="2400" dirty="0"/>
              <a:t>    Be immunocompromised</a:t>
            </a:r>
          </a:p>
          <a:p>
            <a:r>
              <a:rPr lang="en-US" sz="2400" dirty="0"/>
              <a:t>    Have had any tattooing or body piercing in past six months</a:t>
            </a:r>
          </a:p>
          <a:p>
            <a:r>
              <a:rPr lang="en-US" sz="2400" dirty="0"/>
              <a:t>    Have any history of incarceration</a:t>
            </a:r>
          </a:p>
          <a:p>
            <a:r>
              <a:rPr lang="en-US" sz="2400" dirty="0"/>
              <a:t>    Have recently traveled to endemic areas</a:t>
            </a:r>
          </a:p>
          <a:p>
            <a:r>
              <a:rPr lang="en-US" sz="2400" dirty="0"/>
              <a:t>    Have any chronic GI disorders, such as inflammatory bowel disease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16897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5721" y="476673"/>
            <a:ext cx="412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</a:t>
            </a:r>
            <a:r>
              <a:rPr lang="en-US" sz="3200" b="1" dirty="0" err="1"/>
              <a:t>aecal</a:t>
            </a:r>
            <a:r>
              <a:rPr lang="en-US" sz="3200" b="1" dirty="0"/>
              <a:t> transplant</a:t>
            </a:r>
            <a:r>
              <a:rPr lang="cs-CZ" sz="3200" b="1" dirty="0"/>
              <a:t>  </a:t>
            </a:r>
            <a:r>
              <a:rPr lang="cs-CZ" sz="3200" b="1" dirty="0" err="1"/>
              <a:t>cont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07569" y="1772816"/>
            <a:ext cx="79784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Donor s</a:t>
            </a:r>
            <a:r>
              <a:rPr lang="en-US" sz="2400" dirty="0" err="1"/>
              <a:t>creen</a:t>
            </a:r>
            <a:r>
              <a:rPr lang="cs-CZ" sz="2400" dirty="0" err="1"/>
              <a:t>ed</a:t>
            </a:r>
            <a:r>
              <a:rPr lang="en-US" sz="2400" dirty="0"/>
              <a:t> for:</a:t>
            </a:r>
          </a:p>
          <a:p>
            <a:r>
              <a:rPr lang="en-US" sz="2400" dirty="0"/>
              <a:t> hepatitis A, B, C</a:t>
            </a:r>
          </a:p>
          <a:p>
            <a:r>
              <a:rPr lang="en-US" sz="2400" dirty="0"/>
              <a:t> HIV</a:t>
            </a:r>
          </a:p>
          <a:p>
            <a:r>
              <a:rPr lang="en-US" sz="2400" dirty="0"/>
              <a:t> syphilis</a:t>
            </a:r>
          </a:p>
          <a:p>
            <a:r>
              <a:rPr lang="en-US" sz="2400" dirty="0"/>
              <a:t> </a:t>
            </a:r>
            <a:r>
              <a:rPr lang="en-US" sz="2400" i="1" dirty="0" err="1"/>
              <a:t>C.difficile</a:t>
            </a:r>
            <a:endParaRPr lang="en-US" sz="2400" i="1" dirty="0"/>
          </a:p>
          <a:p>
            <a:r>
              <a:rPr lang="en-US" sz="2400" i="1" dirty="0"/>
              <a:t> Giardia,</a:t>
            </a:r>
          </a:p>
          <a:p>
            <a:r>
              <a:rPr lang="en-US" sz="2400" i="1" dirty="0"/>
              <a:t> E.coli, Salmonella, </a:t>
            </a:r>
            <a:r>
              <a:rPr lang="en-US" sz="2400" i="1" dirty="0" err="1"/>
              <a:t>Shigella</a:t>
            </a:r>
            <a:r>
              <a:rPr lang="en-US" sz="2400" i="1" dirty="0"/>
              <a:t>, </a:t>
            </a:r>
            <a:r>
              <a:rPr lang="en-US" sz="2400" i="1" dirty="0" err="1"/>
              <a:t>H.pylori</a:t>
            </a:r>
            <a:r>
              <a:rPr lang="en-US" sz="2400" dirty="0"/>
              <a:t>, Campylobacter infections</a:t>
            </a:r>
          </a:p>
        </p:txBody>
      </p:sp>
    </p:spTree>
    <p:extLst>
      <p:ext uri="{BB962C8B-B14F-4D97-AF65-F5344CB8AC3E}">
        <p14:creationId xmlns:p14="http://schemas.microsoft.com/office/powerpoint/2010/main" val="7905091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91544" y="1988840"/>
            <a:ext cx="81905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Recipient</a:t>
            </a:r>
          </a:p>
          <a:p>
            <a:endParaRPr lang="cs-CZ" sz="2400" dirty="0"/>
          </a:p>
          <a:p>
            <a:r>
              <a:rPr lang="en-US" sz="2400" dirty="0"/>
              <a:t>Before procedure: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stop any antibiotic therapy two days before the procedure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a liquid diet followed by laxative preparation the night before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US" sz="2400" dirty="0"/>
              <a:t>scheduled procedure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07769" y="476673"/>
            <a:ext cx="412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/>
              <a:t>F</a:t>
            </a:r>
            <a:r>
              <a:rPr lang="en-US" sz="3200" b="1"/>
              <a:t>aecal transplant</a:t>
            </a:r>
            <a:r>
              <a:rPr lang="cs-CZ" sz="3200" b="1"/>
              <a:t>  cont.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255948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17872" y="476673"/>
            <a:ext cx="412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/>
              <a:t>F</a:t>
            </a:r>
            <a:r>
              <a:rPr lang="en-US" sz="3200" b="1"/>
              <a:t>aecal transplant</a:t>
            </a:r>
            <a:r>
              <a:rPr lang="cs-CZ" sz="3200" b="1"/>
              <a:t>  cont.</a:t>
            </a:r>
            <a:endParaRPr lang="cs-CZ" sz="3200" b="1" dirty="0"/>
          </a:p>
        </p:txBody>
      </p:sp>
      <p:sp>
        <p:nvSpPr>
          <p:cNvPr id="3" name="Obdélník 2"/>
          <p:cNvSpPr/>
          <p:nvPr/>
        </p:nvSpPr>
        <p:spPr>
          <a:xfrm>
            <a:off x="2051848" y="234888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2400" dirty="0"/>
              <a:t>Fresh stool collection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l</a:t>
            </a:r>
            <a:r>
              <a:rPr lang="en-US" sz="2400" dirty="0" err="1"/>
              <a:t>ess</a:t>
            </a:r>
            <a:r>
              <a:rPr lang="en-US" sz="2400" dirty="0"/>
              <a:t> than 6 hours prior to procedure  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v</a:t>
            </a:r>
            <a:r>
              <a:rPr lang="en-US" sz="2400" dirty="0" err="1"/>
              <a:t>olume</a:t>
            </a:r>
            <a:r>
              <a:rPr lang="en-US" sz="2400" dirty="0"/>
              <a:t> 20 ml to 30ml mix 250 ml of sterile </a:t>
            </a:r>
            <a:endParaRPr lang="cs-CZ" sz="2400" dirty="0"/>
          </a:p>
          <a:p>
            <a:r>
              <a:rPr lang="cs-CZ" sz="2400" dirty="0"/>
              <a:t>    </a:t>
            </a:r>
            <a:r>
              <a:rPr lang="en-US" sz="2400" dirty="0"/>
              <a:t>0.9% normal saline with stool in a blender</a:t>
            </a:r>
            <a:endParaRPr lang="cs-CZ" sz="2400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88" y="2100146"/>
            <a:ext cx="2381250" cy="333375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4437113"/>
            <a:ext cx="3064362" cy="17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8460" y="333384"/>
            <a:ext cx="11135997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/>
              <a:t>                </a:t>
            </a:r>
            <a:r>
              <a:rPr lang="cs-CZ" sz="4000" b="1" dirty="0" err="1"/>
              <a:t>Significance</a:t>
            </a:r>
            <a:r>
              <a:rPr lang="cs-CZ" sz="4000" b="1" dirty="0"/>
              <a:t>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Normal</a:t>
            </a:r>
            <a:r>
              <a:rPr lang="cs-CZ" sz="4000" b="1" dirty="0"/>
              <a:t> Flora</a:t>
            </a:r>
            <a:endParaRPr lang="cs-CZ" sz="4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sz="2400" b="1" dirty="0"/>
              <a:t>The normal flora </a:t>
            </a:r>
            <a:r>
              <a:rPr lang="en-GB" sz="2400" b="1" dirty="0">
                <a:solidFill>
                  <a:schemeClr val="accent1"/>
                </a:solidFill>
              </a:rPr>
              <a:t>influences</a:t>
            </a:r>
            <a:r>
              <a:rPr lang="en-GB" sz="2400" b="1" dirty="0"/>
              <a:t> the anatomy, physiology, susceptibility to pathogens, </a:t>
            </a:r>
          </a:p>
          <a:p>
            <a:r>
              <a:rPr lang="en-GB" sz="2400" b="1" dirty="0"/>
              <a:t>and morbidity of the host.</a:t>
            </a:r>
          </a:p>
          <a:p>
            <a:endParaRPr lang="en-GB" sz="2400" b="1" dirty="0"/>
          </a:p>
          <a:p>
            <a:r>
              <a:rPr lang="en-GB" sz="2400" b="1" dirty="0"/>
              <a:t>The normal microbial flora is relatively </a:t>
            </a:r>
            <a:r>
              <a:rPr lang="en-GB" sz="2400" b="1" dirty="0">
                <a:solidFill>
                  <a:schemeClr val="accent1"/>
                </a:solidFill>
              </a:rPr>
              <a:t>stable</a:t>
            </a:r>
            <a:r>
              <a:rPr lang="en-GB" sz="2400" b="1" dirty="0"/>
              <a:t>, with specific genera populating various </a:t>
            </a:r>
          </a:p>
          <a:p>
            <a:r>
              <a:rPr lang="en-GB" sz="2400" b="1" dirty="0"/>
              <a:t>body regions during particular periods in an individual's life.</a:t>
            </a:r>
          </a:p>
          <a:p>
            <a:endParaRPr lang="cs-CZ" sz="2400" b="1" dirty="0"/>
          </a:p>
          <a:p>
            <a:r>
              <a:rPr lang="en-GB" sz="2400" b="1" dirty="0"/>
              <a:t>Three developmental changes in humans:</a:t>
            </a:r>
            <a:r>
              <a:rPr lang="en-GB" sz="2400" dirty="0"/>
              <a:t> weaning, the eruption of the teeth, </a:t>
            </a:r>
          </a:p>
          <a:p>
            <a:r>
              <a:rPr lang="en-GB" sz="2400" dirty="0"/>
              <a:t>and the onset and cessation of ovarian functions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Even though most elements of the normal microbial flora inhabiting the human skin, </a:t>
            </a:r>
          </a:p>
          <a:p>
            <a:r>
              <a:rPr lang="en-GB" sz="2400" b="1" dirty="0"/>
              <a:t>nails, eyes, oropharynx, genitalia, and gastrointestinal tract are </a:t>
            </a:r>
            <a:r>
              <a:rPr lang="en-GB" sz="2400" b="1" dirty="0">
                <a:solidFill>
                  <a:schemeClr val="accent1"/>
                </a:solidFill>
              </a:rPr>
              <a:t>harmless</a:t>
            </a:r>
            <a:r>
              <a:rPr lang="en-GB" sz="2400" b="1" dirty="0"/>
              <a:t> in healthy </a:t>
            </a:r>
          </a:p>
          <a:p>
            <a:r>
              <a:rPr lang="en-GB" sz="2400" b="1" dirty="0"/>
              <a:t>individuals, these organisms frequently cause </a:t>
            </a:r>
            <a:r>
              <a:rPr lang="en-GB" sz="2400" b="1" dirty="0">
                <a:solidFill>
                  <a:schemeClr val="accent1"/>
                </a:solidFill>
              </a:rPr>
              <a:t>disease</a:t>
            </a:r>
            <a:r>
              <a:rPr lang="en-GB" sz="2400" b="1" dirty="0"/>
              <a:t> in compromised hosts.</a:t>
            </a:r>
          </a:p>
          <a:p>
            <a:endParaRPr lang="en-GB" sz="2400" b="1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929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121"/>
    </mc:Choice>
    <mc:Fallback xmlns="">
      <p:transition spd="slow" advTm="214121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07769" y="404665"/>
            <a:ext cx="412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/>
              <a:t>F</a:t>
            </a:r>
            <a:r>
              <a:rPr lang="en-US" sz="3200" b="1"/>
              <a:t>aecal transplant</a:t>
            </a:r>
            <a:r>
              <a:rPr lang="cs-CZ" sz="3200" b="1"/>
              <a:t>  cont.</a:t>
            </a:r>
            <a:endParaRPr lang="cs-CZ" sz="3200" b="1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3" y="1556792"/>
            <a:ext cx="3794925" cy="5165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50" y="1700808"/>
            <a:ext cx="45066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579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35761" y="332657"/>
            <a:ext cx="412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/>
              <a:t>F</a:t>
            </a:r>
            <a:r>
              <a:rPr lang="en-US" sz="3200" b="1"/>
              <a:t>aecal transplant</a:t>
            </a:r>
            <a:r>
              <a:rPr lang="cs-CZ" sz="3200" b="1"/>
              <a:t>  cont.</a:t>
            </a:r>
            <a:endParaRPr lang="cs-CZ" sz="3200" b="1" dirty="0"/>
          </a:p>
        </p:txBody>
      </p:sp>
      <p:sp>
        <p:nvSpPr>
          <p:cNvPr id="3" name="Obdélník 2"/>
          <p:cNvSpPr/>
          <p:nvPr/>
        </p:nvSpPr>
        <p:spPr>
          <a:xfrm>
            <a:off x="2033733" y="20608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Risk of aspiration if not delivered deep into upper small intestine</a:t>
            </a:r>
          </a:p>
          <a:p>
            <a:endParaRPr lang="cs-CZ" sz="2400" dirty="0"/>
          </a:p>
          <a:p>
            <a:r>
              <a:rPr lang="en-US" sz="2400" dirty="0"/>
              <a:t>Risk of acquiring infection from donors – rare</a:t>
            </a:r>
          </a:p>
          <a:p>
            <a:endParaRPr lang="cs-CZ" sz="2400" dirty="0"/>
          </a:p>
          <a:p>
            <a:r>
              <a:rPr lang="en-US" sz="2400" dirty="0"/>
              <a:t>Risk of complications from sedation and endoscopy – bleeding, perforation, transmission of other infections: 1/1000-1/10,000</a:t>
            </a:r>
          </a:p>
        </p:txBody>
      </p:sp>
    </p:spTree>
    <p:extLst>
      <p:ext uri="{BB962C8B-B14F-4D97-AF65-F5344CB8AC3E}">
        <p14:creationId xmlns:p14="http://schemas.microsoft.com/office/powerpoint/2010/main" val="33337682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8224" y="948176"/>
            <a:ext cx="11902041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Probiotics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100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history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Mutaflor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cs-CZ" b="1" cap="all" dirty="0"/>
          </a:p>
          <a:p>
            <a:pPr marL="342900" indent="-342900">
              <a:buFontTx/>
              <a:buChar char="-"/>
            </a:pPr>
            <a:r>
              <a:rPr lang="en-US" b="1" cap="all" dirty="0"/>
              <a:t>MUTAFLOR® IS A PROBIOTIC THAT COMPRISES AS ITS ACTIVE SUBSTANCE A VIABLE NON-PATHOGENIC STRAIN </a:t>
            </a:r>
            <a:endParaRPr lang="cs-CZ" b="1" cap="all" dirty="0"/>
          </a:p>
          <a:p>
            <a:r>
              <a:rPr lang="cs-CZ" b="1" cap="all" dirty="0"/>
              <a:t>      </a:t>
            </a:r>
            <a:r>
              <a:rPr lang="en-US" b="1" cap="all" dirty="0"/>
              <a:t>OF ESCHERICHIA COLI (E.COLI)</a:t>
            </a:r>
            <a:endParaRPr lang="cs-CZ" b="1" cap="all" dirty="0"/>
          </a:p>
          <a:p>
            <a:pPr marL="342900" indent="-342900">
              <a:buFontTx/>
              <a:buChar char="-"/>
            </a:pPr>
            <a:r>
              <a:rPr lang="en-US" b="1" cap="all" dirty="0"/>
              <a:t>FIRST ISOLATED IN 1917 BY PROFESSOR ALFRED NISSLE FROM THE FAECES OF A SOLDIER DURING THE FIRST WORLD </a:t>
            </a:r>
            <a:endParaRPr lang="cs-CZ" b="1" cap="all" dirty="0"/>
          </a:p>
          <a:p>
            <a:r>
              <a:rPr lang="cs-CZ" b="1" cap="all" dirty="0"/>
              <a:t>      </a:t>
            </a:r>
            <a:r>
              <a:rPr lang="en-US" b="1" cap="all" dirty="0"/>
              <a:t>WAR WHO AS HE REMARKED, “IN CONTRAST TO THE LARGE MAJORITY OF HIS COMRADES, HAD SUFFERED NEITHER </a:t>
            </a:r>
            <a:endParaRPr lang="cs-CZ" b="1" cap="all" dirty="0"/>
          </a:p>
          <a:p>
            <a:r>
              <a:rPr lang="cs-CZ" b="1" cap="all" dirty="0"/>
              <a:t>      </a:t>
            </a:r>
            <a:r>
              <a:rPr lang="en-US" b="1" cap="all" dirty="0"/>
              <a:t>FROM DYSENTERY NOR FROM ANY OTHER INTESTINAL DISEASES”. THEREAFTER, APPROPRIATELY NAMED </a:t>
            </a:r>
            <a:endParaRPr lang="cs-CZ" b="1" cap="all" dirty="0"/>
          </a:p>
          <a:p>
            <a:r>
              <a:rPr lang="cs-CZ" b="1" i="1" cap="all" dirty="0"/>
              <a:t>      </a:t>
            </a:r>
            <a:r>
              <a:rPr lang="en-US" b="1" i="1" cap="all" dirty="0"/>
              <a:t>ESCHERICHIA COLI</a:t>
            </a:r>
            <a:r>
              <a:rPr lang="en-US" b="1" cap="all" dirty="0"/>
              <a:t> STRAIN NISSLE 1917.</a:t>
            </a:r>
            <a:endParaRPr lang="cs-CZ" b="1" cap="all" dirty="0"/>
          </a:p>
          <a:p>
            <a:endParaRPr lang="cs-CZ" b="1" cap="all" dirty="0"/>
          </a:p>
          <a:p>
            <a:pPr marL="285750" indent="-285750">
              <a:buFontTx/>
              <a:buChar char="-"/>
            </a:pPr>
            <a:r>
              <a:rPr lang="cs-CZ" b="1" cap="all" dirty="0" err="1"/>
              <a:t>Used</a:t>
            </a:r>
            <a:r>
              <a:rPr lang="cs-CZ" b="1" cap="all" dirty="0"/>
              <a:t> to </a:t>
            </a:r>
            <a:r>
              <a:rPr lang="en-US" dirty="0"/>
              <a:t>relief and management of chronic constipation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en-US" b="1" dirty="0"/>
              <a:t>Characteristics of Escherichia coli strain </a:t>
            </a:r>
            <a:r>
              <a:rPr lang="en-US" b="1" dirty="0" err="1"/>
              <a:t>Nissle</a:t>
            </a:r>
            <a:r>
              <a:rPr lang="en-US" b="1" dirty="0"/>
              <a:t> 1917</a:t>
            </a:r>
            <a:endParaRPr lang="en-US" dirty="0"/>
          </a:p>
          <a:p>
            <a:r>
              <a:rPr lang="cs-CZ" dirty="0"/>
              <a:t>- </a:t>
            </a:r>
            <a:r>
              <a:rPr lang="en-US" dirty="0"/>
              <a:t>the ability to colonize</a:t>
            </a:r>
          </a:p>
          <a:p>
            <a:r>
              <a:rPr lang="cs-CZ" dirty="0"/>
              <a:t>- </a:t>
            </a:r>
            <a:r>
              <a:rPr lang="en-US" dirty="0"/>
              <a:t>antagonistic activity – Inhibition of growth and or killing of pathogens</a:t>
            </a:r>
          </a:p>
          <a:p>
            <a:r>
              <a:rPr lang="cs-CZ" dirty="0"/>
              <a:t>- </a:t>
            </a:r>
            <a:r>
              <a:rPr lang="en-US" dirty="0"/>
              <a:t>anti-invasive – prevention of </a:t>
            </a:r>
            <a:r>
              <a:rPr lang="en-US" dirty="0" err="1"/>
              <a:t>colonisation</a:t>
            </a:r>
            <a:r>
              <a:rPr lang="en-US" dirty="0"/>
              <a:t> in the gut by pathogens</a:t>
            </a:r>
          </a:p>
          <a:p>
            <a:r>
              <a:rPr lang="cs-CZ" dirty="0"/>
              <a:t>- </a:t>
            </a:r>
            <a:r>
              <a:rPr lang="en-US" dirty="0"/>
              <a:t>synthesis of endogenous antimicrobial peptides-defensins</a:t>
            </a:r>
          </a:p>
          <a:p>
            <a:r>
              <a:rPr lang="cs-CZ" dirty="0"/>
              <a:t>- </a:t>
            </a:r>
            <a:r>
              <a:rPr lang="en-US" dirty="0"/>
              <a:t>mucosal integrity – contributing to luminal metabolism and stability of intestinal milieu-enhanced epithelial barrier function</a:t>
            </a:r>
          </a:p>
          <a:p>
            <a:r>
              <a:rPr lang="cs-CZ" dirty="0"/>
              <a:t>- </a:t>
            </a:r>
            <a:r>
              <a:rPr lang="en-US" dirty="0"/>
              <a:t>anti-inflammatory and immunomodulatory effects</a:t>
            </a:r>
          </a:p>
          <a:p>
            <a:pPr marL="285750" indent="-285750">
              <a:buFontTx/>
              <a:buChar char="-"/>
            </a:pPr>
            <a:r>
              <a:rPr lang="en-US" dirty="0"/>
              <a:t>stimulation of colonic mucosa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en-US" dirty="0" err="1"/>
              <a:t>Adminitered</a:t>
            </a:r>
            <a:r>
              <a:rPr lang="en-US" dirty="0"/>
              <a:t> to </a:t>
            </a:r>
            <a:r>
              <a:rPr lang="en-US" b="1" dirty="0"/>
              <a:t>Hitler</a:t>
            </a:r>
            <a:r>
              <a:rPr lang="en-US" dirty="0"/>
              <a:t> by his doctor Theodor Morell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second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war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b="1" cap="all" dirty="0"/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54912" y="151106"/>
            <a:ext cx="6163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Manipulation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502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42"/>
    </mc:Choice>
    <mc:Fallback xmlns="">
      <p:transition spd="slow" advTm="38642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AC94D6B-D8CE-4903-8485-FE3DE9A92D78}"/>
              </a:ext>
            </a:extLst>
          </p:cNvPr>
          <p:cNvSpPr/>
          <p:nvPr/>
        </p:nvSpPr>
        <p:spPr>
          <a:xfrm>
            <a:off x="3048000" y="140162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prebiotics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non-digest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part of our food </a:t>
            </a:r>
            <a:endParaRPr lang="cs-CZ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cellulose, hemicellulose, lignin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but also polyphenols (resveratrol – red wine), minerals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vitamins - </a:t>
            </a:r>
            <a:r>
              <a:rPr lang="en-US" sz="2400" dirty="0" err="1"/>
              <a:t>ribofla</a:t>
            </a:r>
            <a:r>
              <a:rPr lang="cs-CZ" sz="2400" dirty="0"/>
              <a:t>v</a:t>
            </a:r>
            <a:r>
              <a:rPr lang="en-US" sz="2400" dirty="0"/>
              <a:t>in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 err="1"/>
              <a:t>lactating</a:t>
            </a:r>
            <a:r>
              <a:rPr lang="cs-CZ" sz="2400" dirty="0"/>
              <a:t> </a:t>
            </a:r>
            <a:r>
              <a:rPr lang="en-US" sz="2400" dirty="0"/>
              <a:t>mothers produce oligosaccharides</a:t>
            </a:r>
            <a:endParaRPr lang="cs-CZ" sz="2400" dirty="0"/>
          </a:p>
          <a:p>
            <a:r>
              <a:rPr lang="cs-CZ" sz="2400" dirty="0"/>
              <a:t> </a:t>
            </a:r>
            <a:r>
              <a:rPr lang="en-US" sz="2400" dirty="0"/>
              <a:t> </a:t>
            </a:r>
            <a:r>
              <a:rPr lang="cs-CZ" sz="2400" dirty="0"/>
              <a:t>   </a:t>
            </a:r>
            <a:r>
              <a:rPr lang="en-US" sz="2400" dirty="0"/>
              <a:t>that are not digested </a:t>
            </a:r>
            <a:endParaRPr lang="cs-CZ" sz="2400" dirty="0"/>
          </a:p>
          <a:p>
            <a:pPr lvl="1"/>
            <a:r>
              <a:rPr lang="cs-CZ" sz="2400" dirty="0"/>
              <a:t>	</a:t>
            </a:r>
            <a:r>
              <a:rPr lang="en-US" sz="2400" dirty="0"/>
              <a:t>-</a:t>
            </a:r>
            <a:r>
              <a:rPr lang="cs-CZ" sz="2400" dirty="0"/>
              <a:t> </a:t>
            </a:r>
            <a:r>
              <a:rPr lang="en-US" sz="2400" dirty="0"/>
              <a:t>bait for</a:t>
            </a:r>
            <a:r>
              <a:rPr lang="cs-CZ" sz="2400" dirty="0"/>
              <a:t> </a:t>
            </a:r>
            <a:r>
              <a:rPr lang="en-US" sz="2400" dirty="0"/>
              <a:t>pathogens?</a:t>
            </a:r>
            <a:endParaRPr lang="cs-CZ" sz="2400" dirty="0"/>
          </a:p>
          <a:p>
            <a:pPr lvl="1"/>
            <a:r>
              <a:rPr lang="cs-CZ" sz="2400" dirty="0"/>
              <a:t>	- </a:t>
            </a:r>
            <a:r>
              <a:rPr lang="en-US" sz="2400" dirty="0"/>
              <a:t>supporting beneficial bacteria (able to digest them)?</a:t>
            </a:r>
            <a:endParaRPr lang="cs-CZ" sz="2400" dirty="0"/>
          </a:p>
          <a:p>
            <a:pPr lvl="1"/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microbiome influences/modifies efficiency administered medications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B76465B-B939-4F18-840C-78EF9E9E57CD}"/>
              </a:ext>
            </a:extLst>
          </p:cNvPr>
          <p:cNvSpPr txBox="1"/>
          <p:nvPr/>
        </p:nvSpPr>
        <p:spPr>
          <a:xfrm>
            <a:off x="3048000" y="427839"/>
            <a:ext cx="6163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Manipulation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546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4"/>
    </mc:Choice>
    <mc:Fallback xmlns="">
      <p:transition spd="slow" advTm="30224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91545" y="6486398"/>
            <a:ext cx="150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Steinert</a:t>
            </a:r>
            <a:r>
              <a:rPr lang="cs-CZ" dirty="0"/>
              <a:t> 2016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28048" y="1340769"/>
            <a:ext cx="58597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Experiments with riboflavin</a:t>
            </a:r>
            <a:r>
              <a:rPr lang="cs-CZ" sz="2400" dirty="0"/>
              <a:t>:</a:t>
            </a:r>
            <a:br>
              <a:rPr lang="en-US" sz="2400" dirty="0"/>
            </a:br>
            <a:r>
              <a:rPr lang="cs-CZ" sz="2400" dirty="0"/>
              <a:t>- Riboflavin </a:t>
            </a:r>
            <a:r>
              <a:rPr lang="en-US" sz="2400" dirty="0"/>
              <a:t>increased the incidence of </a:t>
            </a:r>
            <a:endParaRPr lang="cs-CZ" sz="2400" dirty="0"/>
          </a:p>
          <a:p>
            <a:r>
              <a:rPr lang="cs-CZ" sz="2400" dirty="0"/>
              <a:t>  </a:t>
            </a:r>
            <a:r>
              <a:rPr lang="en-US" sz="2400" i="1" dirty="0" err="1"/>
              <a:t>Faecalibacterium</a:t>
            </a:r>
            <a:r>
              <a:rPr lang="cs-CZ" sz="2400" i="1" dirty="0"/>
              <a:t> </a:t>
            </a:r>
            <a:r>
              <a:rPr lang="en-US" sz="2400" i="1" dirty="0" err="1"/>
              <a:t>prausnitzii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bacterium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responsible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en-US" sz="2400" dirty="0"/>
              <a:t>production </a:t>
            </a:r>
            <a:endParaRPr lang="cs-CZ" sz="2400" dirty="0"/>
          </a:p>
          <a:p>
            <a:r>
              <a:rPr lang="cs-CZ" sz="2400" dirty="0"/>
              <a:t>  </a:t>
            </a:r>
            <a:r>
              <a:rPr lang="en-US" sz="2400" dirty="0"/>
              <a:t>of anti-inflammatory</a:t>
            </a:r>
            <a:r>
              <a:rPr lang="cs-CZ" sz="2400" dirty="0"/>
              <a:t> </a:t>
            </a:r>
            <a:r>
              <a:rPr lang="en-US" sz="2400" dirty="0"/>
              <a:t>peptides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example</a:t>
            </a:r>
            <a:r>
              <a:rPr lang="cs-CZ" sz="2400" dirty="0"/>
              <a:t> </a:t>
            </a:r>
            <a:r>
              <a:rPr lang="en-US" sz="2400" dirty="0"/>
              <a:t>IBD </a:t>
            </a:r>
            <a:r>
              <a:rPr lang="cs-CZ" sz="2400" dirty="0"/>
              <a:t>(i</a:t>
            </a:r>
            <a:r>
              <a:rPr lang="en-US" sz="2400" dirty="0" err="1"/>
              <a:t>nflammatory</a:t>
            </a:r>
            <a:r>
              <a:rPr lang="en-US" sz="2400" dirty="0"/>
              <a:t> bowel </a:t>
            </a:r>
            <a:endParaRPr lang="cs-CZ" sz="2400" dirty="0"/>
          </a:p>
          <a:p>
            <a:r>
              <a:rPr lang="cs-CZ" sz="2400" dirty="0"/>
              <a:t>  </a:t>
            </a:r>
            <a:r>
              <a:rPr lang="en-US" sz="2400" dirty="0"/>
              <a:t>disease</a:t>
            </a:r>
            <a:r>
              <a:rPr lang="cs-CZ" sz="2400" dirty="0"/>
              <a:t>)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characterized</a:t>
            </a:r>
            <a:r>
              <a:rPr lang="cs-CZ" sz="2400" dirty="0"/>
              <a:t> by </a:t>
            </a:r>
            <a:r>
              <a:rPr lang="en-US" sz="2400" dirty="0"/>
              <a:t>low numbers </a:t>
            </a:r>
            <a:endParaRPr lang="cs-CZ" sz="2400" dirty="0"/>
          </a:p>
          <a:p>
            <a:r>
              <a:rPr lang="cs-CZ" sz="2400" dirty="0"/>
              <a:t>  </a:t>
            </a:r>
            <a:r>
              <a:rPr lang="en-US" sz="2400" dirty="0"/>
              <a:t>of </a:t>
            </a:r>
            <a:r>
              <a:rPr lang="en-US" sz="2400" i="1" dirty="0"/>
              <a:t>F. </a:t>
            </a:r>
            <a:r>
              <a:rPr lang="en-US" sz="2400" i="1" dirty="0" err="1"/>
              <a:t>prausnitzii</a:t>
            </a:r>
            <a:endParaRPr lang="cs-CZ" sz="24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67808" y="404665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9" y="1124745"/>
            <a:ext cx="5106113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38"/>
    </mc:Choice>
    <mc:Fallback xmlns="">
      <p:transition spd="slow" advTm="112538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3464"/>
            <a:ext cx="7190633" cy="27033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36812"/>
            <a:ext cx="7149829" cy="38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31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81112" y="458795"/>
            <a:ext cx="5826980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/>
              <a:t>I</a:t>
            </a:r>
            <a:r>
              <a:rPr lang="en-US" sz="3200" b="1" dirty="0" err="1"/>
              <a:t>mportance</a:t>
            </a:r>
            <a:r>
              <a:rPr lang="en-US" sz="3200" b="1" dirty="0"/>
              <a:t> of human microbiota</a:t>
            </a:r>
            <a:endParaRPr lang="cs-CZ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3400" y="1369954"/>
            <a:ext cx="108476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  <a:tabLst>
                <a:tab pos="914400" algn="l"/>
              </a:tabLst>
            </a:pPr>
            <a:r>
              <a:rPr lang="cs-CZ" sz="2400" dirty="0">
                <a:ea typeface="Times New Roman" panose="02020603050405020304" pitchFamily="18" charset="0"/>
              </a:rPr>
              <a:t>- </a:t>
            </a:r>
            <a:r>
              <a:rPr lang="en-US" sz="2400" dirty="0">
                <a:ea typeface="Times New Roman" panose="02020603050405020304" pitchFamily="18" charset="0"/>
              </a:rPr>
              <a:t>disturbance to human microbiota is connected to many diseases: </a:t>
            </a:r>
            <a:endParaRPr lang="cs-CZ" sz="2400" dirty="0">
              <a:ea typeface="Times New Roman" panose="02020603050405020304" pitchFamily="18" charset="0"/>
            </a:endParaRPr>
          </a:p>
          <a:p>
            <a:pPr marL="1200150" lvl="2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inflammatory bowel disease (ulcerative colitis and Crohn's </a:t>
            </a:r>
            <a:endParaRPr lang="cs-CZ" sz="2400" dirty="0"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disease)</a:t>
            </a:r>
            <a:endParaRPr lang="cs-CZ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-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diabetes</a:t>
            </a:r>
            <a:endParaRPr lang="cs-CZ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-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obesity</a:t>
            </a:r>
            <a:endParaRPr lang="cs-CZ" sz="24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400" dirty="0">
                <a:ea typeface="Times New Roman" panose="02020603050405020304" pitchFamily="18" charset="0"/>
              </a:rPr>
              <a:t>     </a:t>
            </a:r>
            <a:r>
              <a:rPr lang="en-US" sz="2400" dirty="0">
                <a:ea typeface="Times New Roman" panose="02020603050405020304" pitchFamily="18" charset="0"/>
              </a:rPr>
              <a:t>microbes influence signal pathways/communication between digestive system</a:t>
            </a:r>
            <a:endParaRPr lang="cs-CZ" sz="2400" dirty="0"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cs-CZ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cs-CZ" sz="2400" dirty="0">
                <a:ea typeface="Times New Roman" panose="02020603050405020304" pitchFamily="18" charset="0"/>
              </a:rPr>
              <a:t>        </a:t>
            </a:r>
            <a:r>
              <a:rPr lang="en-US" sz="2400" dirty="0">
                <a:ea typeface="Times New Roman" panose="02020603050405020304" pitchFamily="18" charset="0"/>
              </a:rPr>
              <a:t>and brain </a:t>
            </a:r>
            <a:endParaRPr lang="cs-CZ" sz="2400" dirty="0">
              <a:ea typeface="Times New Roman" panose="02020603050405020304" pitchFamily="18" charset="0"/>
            </a:endParaRPr>
          </a:p>
          <a:p>
            <a:pPr marL="1257300" lvl="2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neural, endocrine, immune signals</a:t>
            </a:r>
            <a:endParaRPr lang="cs-CZ" sz="24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829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0356" y="1270771"/>
            <a:ext cx="10929257" cy="446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/>
              <a:t>2014 – 1,9 billion overweight  people (600 mil. obese)</a:t>
            </a:r>
            <a:endParaRPr lang="cs-CZ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obese people shows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metabolism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carbohydrates and fats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digest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substrates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human enzymes cannot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esult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energy, SCFAs – they influence metabolism of glucose,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cholesterol, and fats in human tissues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estern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diet (too much fats)  reduce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Bacteroides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promote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Firmicutes</a:t>
            </a:r>
            <a:endParaRPr lang="cs-CZ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 activate bile acids and regulate metabolism (absorption of lipids)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free mouse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diet rich in fats do not demonstrate obesity (urine,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feaces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thing is efficiency of utilization of energy from food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18083" y="344491"/>
            <a:ext cx="543828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microbiota and obesity</a:t>
            </a: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239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6719" y="982176"/>
            <a:ext cx="1112009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Worldwide obesity has nearly tripled since 1975.</a:t>
            </a:r>
          </a:p>
          <a:p>
            <a:endParaRPr lang="cs-CZ" sz="2400" dirty="0"/>
          </a:p>
          <a:p>
            <a:r>
              <a:rPr lang="en-US" sz="2400" dirty="0"/>
              <a:t>In 2016, more than 1.9 billion adults, 18 years and older, were overweight. </a:t>
            </a:r>
            <a:endParaRPr lang="cs-CZ" sz="2400" dirty="0"/>
          </a:p>
          <a:p>
            <a:r>
              <a:rPr lang="en-US" sz="2400" dirty="0"/>
              <a:t>Of these over 650 million were obese.</a:t>
            </a:r>
          </a:p>
          <a:p>
            <a:endParaRPr lang="cs-CZ" sz="2400" dirty="0"/>
          </a:p>
          <a:p>
            <a:r>
              <a:rPr lang="en-US" sz="2400" dirty="0"/>
              <a:t>39% of adults aged 18 years and over were overweight in 2016, and 13% were obese.</a:t>
            </a:r>
          </a:p>
          <a:p>
            <a:endParaRPr lang="cs-CZ" sz="2400" dirty="0"/>
          </a:p>
          <a:p>
            <a:r>
              <a:rPr lang="en-US" sz="2400" dirty="0"/>
              <a:t>Most of the world's population live in countries where overweight and obesity kills </a:t>
            </a:r>
            <a:endParaRPr lang="cs-CZ" sz="2400" dirty="0"/>
          </a:p>
          <a:p>
            <a:r>
              <a:rPr lang="en-US" sz="2400" dirty="0"/>
              <a:t>more people than underweight.</a:t>
            </a:r>
          </a:p>
          <a:p>
            <a:endParaRPr lang="cs-CZ" sz="2400" dirty="0"/>
          </a:p>
          <a:p>
            <a:r>
              <a:rPr lang="en-US" sz="2400" dirty="0"/>
              <a:t>41 million children under the age of 5 were overweight or obese in 2016.</a:t>
            </a:r>
          </a:p>
          <a:p>
            <a:endParaRPr lang="cs-CZ" sz="2400" dirty="0"/>
          </a:p>
          <a:p>
            <a:r>
              <a:rPr lang="en-US" sz="2400" dirty="0"/>
              <a:t>Over 340 million children and adolescents aged 5-19 were overweight or obese in 2016.</a:t>
            </a:r>
          </a:p>
          <a:p>
            <a:endParaRPr lang="cs-CZ" sz="2400" dirty="0"/>
          </a:p>
          <a:p>
            <a:r>
              <a:rPr lang="en-US" sz="2400" dirty="0">
                <a:solidFill>
                  <a:srgbClr val="FF0000"/>
                </a:solidFill>
              </a:rPr>
              <a:t>Obesity is preventable.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45337F0-033F-49C5-9234-EE1D1124A387}"/>
              </a:ext>
            </a:extLst>
          </p:cNvPr>
          <p:cNvSpPr txBox="1"/>
          <p:nvPr/>
        </p:nvSpPr>
        <p:spPr>
          <a:xfrm>
            <a:off x="3968318" y="239698"/>
            <a:ext cx="3897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/>
              <a:t>Facts</a:t>
            </a:r>
            <a:r>
              <a:rPr lang="cs-CZ" sz="3600" b="1" dirty="0"/>
              <a:t> </a:t>
            </a:r>
            <a:r>
              <a:rPr lang="cs-CZ" sz="3600" b="1" dirty="0" err="1"/>
              <a:t>about</a:t>
            </a:r>
            <a:r>
              <a:rPr lang="cs-CZ" sz="3600" b="1" dirty="0"/>
              <a:t> obesity</a:t>
            </a:r>
          </a:p>
        </p:txBody>
      </p:sp>
    </p:spTree>
    <p:extLst>
      <p:ext uri="{BB962C8B-B14F-4D97-AF65-F5344CB8AC3E}">
        <p14:creationId xmlns:p14="http://schemas.microsoft.com/office/powerpoint/2010/main" val="42555631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87454" y="442466"/>
            <a:ext cx="543828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microbiota and obesity</a:t>
            </a: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78329" y="1533772"/>
            <a:ext cx="11027228" cy="326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Obesity is not only problem of weight, but is connected with higher risk of cancer (uterus, breast, cervix, large gut, rectum, throat, kidney, prostate, pancreas, etc.)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Obesity is connected with ready-to-cook meals (preserve chemicals, emulators)	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Obesity is connected with higher incidence of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Firmicutes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Actinobacteria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lower incidence of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Bacteroides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5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1219" y="651753"/>
            <a:ext cx="708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/>
              <a:t> </a:t>
            </a:r>
            <a:r>
              <a:rPr lang="cs-CZ" sz="4000" b="1" dirty="0" err="1"/>
              <a:t>Significance</a:t>
            </a:r>
            <a:r>
              <a:rPr lang="cs-CZ" sz="4000" b="1" dirty="0"/>
              <a:t>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Normal</a:t>
            </a:r>
            <a:r>
              <a:rPr lang="cs-CZ" sz="4000" b="1" dirty="0"/>
              <a:t> Flora</a:t>
            </a:r>
            <a:endParaRPr lang="cs-CZ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49030" y="2003898"/>
            <a:ext cx="11010065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Germ-free animals (intestinal </a:t>
            </a:r>
            <a:r>
              <a:rPr lang="en-GB" sz="2400" b="1" dirty="0" err="1"/>
              <a:t>atonia</a:t>
            </a:r>
            <a:r>
              <a:rPr lang="en-GB" sz="2400" b="1" dirty="0"/>
              <a:t>)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alimentary </a:t>
            </a:r>
            <a:r>
              <a:rPr lang="en-GB" sz="2400" dirty="0">
                <a:solidFill>
                  <a:srgbClr val="FF0000"/>
                </a:solidFill>
              </a:rPr>
              <a:t>lamina </a:t>
            </a:r>
            <a:r>
              <a:rPr lang="en-GB" sz="2400" dirty="0" err="1">
                <a:solidFill>
                  <a:srgbClr val="FF0000"/>
                </a:solidFill>
              </a:rPr>
              <a:t>propria</a:t>
            </a:r>
            <a:r>
              <a:rPr lang="en-GB" sz="2400" dirty="0"/>
              <a:t> is underdeveloped, little or no </a:t>
            </a:r>
            <a:r>
              <a:rPr lang="en-GB" sz="2400" dirty="0">
                <a:solidFill>
                  <a:srgbClr val="FF0000"/>
                </a:solidFill>
              </a:rPr>
              <a:t>immunoglobulin </a:t>
            </a:r>
            <a:r>
              <a:rPr lang="en-GB" sz="2400" dirty="0"/>
              <a:t>is present </a:t>
            </a:r>
          </a:p>
          <a:p>
            <a:r>
              <a:rPr lang="en-GB" sz="2400" dirty="0"/>
              <a:t>    in sera or secretions, </a:t>
            </a:r>
            <a:r>
              <a:rPr lang="en-GB" sz="2400" dirty="0">
                <a:solidFill>
                  <a:srgbClr val="FF0000"/>
                </a:solidFill>
              </a:rPr>
              <a:t>intestinal motility </a:t>
            </a:r>
            <a:r>
              <a:rPr lang="en-GB" sz="2400" dirty="0"/>
              <a:t>is reduced, and the </a:t>
            </a:r>
            <a:r>
              <a:rPr lang="en-GB" sz="2400" dirty="0">
                <a:solidFill>
                  <a:srgbClr val="FF0000"/>
                </a:solidFill>
              </a:rPr>
              <a:t>intestinal epithelial cell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    renewal</a:t>
            </a:r>
            <a:r>
              <a:rPr lang="en-GB" sz="2400" dirty="0"/>
              <a:t> rate is approximately one-half that of normal animals </a:t>
            </a:r>
            <a:endParaRPr lang="cs-CZ" sz="2400" dirty="0"/>
          </a:p>
          <a:p>
            <a:r>
              <a:rPr lang="cs-CZ" sz="2400" dirty="0"/>
              <a:t>-  </a:t>
            </a:r>
            <a:r>
              <a:rPr lang="cs-CZ" sz="2400" dirty="0" err="1"/>
              <a:t>they</a:t>
            </a:r>
            <a:r>
              <a:rPr lang="cs-CZ" sz="2400" dirty="0"/>
              <a:t> live </a:t>
            </a:r>
            <a:r>
              <a:rPr lang="cs-CZ" sz="2400" dirty="0" err="1"/>
              <a:t>longer</a:t>
            </a:r>
            <a:r>
              <a:rPr lang="cs-CZ" sz="2400" dirty="0"/>
              <a:t> but …</a:t>
            </a:r>
            <a:endParaRPr lang="en-GB" sz="2400" dirty="0"/>
          </a:p>
          <a:p>
            <a:endParaRPr lang="en-GB" b="1" dirty="0"/>
          </a:p>
          <a:p>
            <a:r>
              <a:rPr lang="en-GB" sz="2400" b="1" dirty="0"/>
              <a:t>Animals treated with </a:t>
            </a:r>
            <a:r>
              <a:rPr lang="cs-CZ" sz="2400" b="1" dirty="0"/>
              <a:t>s</a:t>
            </a:r>
            <a:r>
              <a:rPr lang="en-GB" sz="2400" b="1" dirty="0" err="1"/>
              <a:t>treptomycin</a:t>
            </a:r>
            <a:r>
              <a:rPr lang="en-GB" sz="2400" b="1" dirty="0"/>
              <a:t> </a:t>
            </a:r>
            <a:r>
              <a:rPr lang="en-GB" sz="2400" dirty="0"/>
              <a:t>infected with streptomycin-resistant </a:t>
            </a:r>
            <a:r>
              <a:rPr lang="en-GB" sz="2400" i="1" dirty="0"/>
              <a:t>Salmonella</a:t>
            </a:r>
            <a:r>
              <a:rPr lang="en-GB" sz="2400" dirty="0"/>
              <a:t>.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10</a:t>
            </a:r>
            <a:r>
              <a:rPr lang="en-GB" sz="2400" baseline="30000" dirty="0"/>
              <a:t>6</a:t>
            </a:r>
            <a:r>
              <a:rPr lang="en-GB" sz="2400" dirty="0"/>
              <a:t> cells x fewer than 10 to establish a gastrointestinal infection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fermentation products (acetic and butyric acids) produced by the normal flora </a:t>
            </a:r>
          </a:p>
          <a:p>
            <a:r>
              <a:rPr lang="en-GB" sz="2400" dirty="0"/>
              <a:t>     inhibited </a:t>
            </a:r>
            <a:r>
              <a:rPr lang="en-GB" sz="2400" i="1" dirty="0"/>
              <a:t>Salmonella</a:t>
            </a:r>
            <a:r>
              <a:rPr lang="en-GB" sz="2400" dirty="0"/>
              <a:t> growth in the gastrointestinal tract. 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249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70"/>
    </mc:Choice>
    <mc:Fallback xmlns="">
      <p:transition spd="slow" advTm="20887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339D20B-F06D-428B-AA4A-2F5EFAF51241}"/>
              </a:ext>
            </a:extLst>
          </p:cNvPr>
          <p:cNvSpPr txBox="1"/>
          <p:nvPr/>
        </p:nvSpPr>
        <p:spPr>
          <a:xfrm>
            <a:off x="2751589" y="1275126"/>
            <a:ext cx="73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 for your attention  </a:t>
            </a:r>
          </a:p>
        </p:txBody>
      </p:sp>
    </p:spTree>
    <p:extLst>
      <p:ext uri="{BB962C8B-B14F-4D97-AF65-F5344CB8AC3E}">
        <p14:creationId xmlns:p14="http://schemas.microsoft.com/office/powerpoint/2010/main" val="352670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37"/>
    </mc:Choice>
    <mc:Fallback xmlns="">
      <p:transition spd="slow" advTm="7313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5831" y="1439712"/>
            <a:ext cx="109981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adult human - 2 square meters of skin</a:t>
            </a:r>
            <a:r>
              <a:rPr lang="cs-CZ" sz="2400" dirty="0"/>
              <a:t>- </a:t>
            </a:r>
            <a:r>
              <a:rPr lang="en-GB" sz="2400" dirty="0"/>
              <a:t>permanent contact with environment</a:t>
            </a:r>
            <a:endParaRPr lang="cs-CZ" sz="2400" dirty="0"/>
          </a:p>
          <a:p>
            <a:endParaRPr lang="en-GB" sz="2400" dirty="0"/>
          </a:p>
          <a:p>
            <a:r>
              <a:rPr lang="en-GB" sz="2400" dirty="0"/>
              <a:t>Skin regions = geographic regions of Earth: the desert of the forearm, the cool woods </a:t>
            </a:r>
          </a:p>
          <a:p>
            <a:r>
              <a:rPr lang="en-GB" sz="2400" dirty="0"/>
              <a:t>of the scalp, and the tropical forest of the armpit.</a:t>
            </a:r>
            <a:endParaRPr lang="cs-CZ" sz="2400" dirty="0"/>
          </a:p>
          <a:p>
            <a:r>
              <a:rPr lang="cs-CZ" sz="2400" dirty="0"/>
              <a:t>	- g</a:t>
            </a:r>
            <a:r>
              <a:rPr lang="en-GB" sz="2400" dirty="0" err="1"/>
              <a:t>reasy</a:t>
            </a:r>
            <a:r>
              <a:rPr lang="en-GB" sz="2400" dirty="0"/>
              <a:t>, sweaty (head, neck,…) – production of sebum – </a:t>
            </a:r>
            <a:r>
              <a:rPr lang="cs-CZ" sz="2400" i="1" dirty="0" err="1"/>
              <a:t>Propionbacterium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dirty="0"/>
              <a:t>	- w</a:t>
            </a:r>
            <a:r>
              <a:rPr lang="en-GB" sz="2400" dirty="0"/>
              <a:t>et regions – </a:t>
            </a:r>
            <a:r>
              <a:rPr lang="en-GB" sz="2400" i="1" dirty="0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dirty="0"/>
              <a:t>	- d</a:t>
            </a:r>
            <a:r>
              <a:rPr lang="en-GB" sz="2400" dirty="0" err="1"/>
              <a:t>ry</a:t>
            </a:r>
            <a:r>
              <a:rPr lang="en-GB" sz="2400" dirty="0"/>
              <a:t> regions – the highest diversity – </a:t>
            </a:r>
            <a:r>
              <a:rPr lang="en-GB" sz="2400" i="1" dirty="0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en-US" sz="2400" dirty="0"/>
              <a:t>large differences in the microflora - significance for defense</a:t>
            </a:r>
          </a:p>
          <a:p>
            <a:endParaRPr lang="en-US" sz="2400" dirty="0"/>
          </a:p>
          <a:p>
            <a:r>
              <a:rPr lang="en-US" sz="2400" dirty="0"/>
              <a:t>different microbial communities </a:t>
            </a:r>
            <a:r>
              <a:rPr lang="cs-CZ" sz="2400" dirty="0" err="1"/>
              <a:t>also</a:t>
            </a:r>
            <a:r>
              <a:rPr lang="cs-CZ" sz="2400" dirty="0"/>
              <a:t> </a:t>
            </a:r>
            <a:r>
              <a:rPr lang="en-US" sz="2400" dirty="0"/>
              <a:t>in different layers of the skin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26890" y="486383"/>
            <a:ext cx="4515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Skin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43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23"/>
    </mc:Choice>
    <mc:Fallback xmlns="">
      <p:transition spd="slow" advTm="9612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|53.3|17.5|25.2|2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1.6|13.6|7.6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26274</TotalTime>
  <Words>6126</Words>
  <Application>Microsoft Office PowerPoint</Application>
  <PresentationFormat>Širokoúhlá obrazovka</PresentationFormat>
  <Paragraphs>569</Paragraphs>
  <Slides>80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7" baseType="lpstr">
      <vt:lpstr>-apple-system</vt:lpstr>
      <vt:lpstr>Arial</vt:lpstr>
      <vt:lpstr>Calibri</vt:lpstr>
      <vt:lpstr>Calibri Light</vt:lpstr>
      <vt:lpstr>Harding</vt:lpstr>
      <vt:lpstr>Times New Roman</vt:lpstr>
      <vt:lpstr>Motiv Office</vt:lpstr>
      <vt:lpstr>Microbes   and   Men </vt:lpstr>
      <vt:lpstr>Prezentace aplikace PowerPoint</vt:lpstr>
      <vt:lpstr>Prezentace aplikace PowerPoint</vt:lpstr>
      <vt:lpstr>Prezentace aplikace PowerPoint</vt:lpstr>
      <vt:lpstr>Prezentace aplikace PowerPoint</vt:lpstr>
      <vt:lpstr>The total ratio of human to bacterial cells 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Krsek</dc:creator>
  <cp:lastModifiedBy>Martin Krsek</cp:lastModifiedBy>
  <cp:revision>200</cp:revision>
  <dcterms:created xsi:type="dcterms:W3CDTF">2016-12-05T08:11:01Z</dcterms:created>
  <dcterms:modified xsi:type="dcterms:W3CDTF">2024-03-14T19:31:16Z</dcterms:modified>
</cp:coreProperties>
</file>