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2"/>
  </p:notesMasterIdLst>
  <p:sldIdLst>
    <p:sldId id="345" r:id="rId2"/>
    <p:sldId id="362" r:id="rId3"/>
    <p:sldId id="361" r:id="rId4"/>
    <p:sldId id="341" r:id="rId5"/>
    <p:sldId id="365" r:id="rId6"/>
    <p:sldId id="363" r:id="rId7"/>
    <p:sldId id="364" r:id="rId8"/>
    <p:sldId id="366" r:id="rId9"/>
    <p:sldId id="360" r:id="rId10"/>
    <p:sldId id="342" r:id="rId11"/>
    <p:sldId id="369" r:id="rId12"/>
    <p:sldId id="368" r:id="rId13"/>
    <p:sldId id="335" r:id="rId14"/>
    <p:sldId id="367" r:id="rId15"/>
    <p:sldId id="343" r:id="rId16"/>
    <p:sldId id="344" r:id="rId17"/>
    <p:sldId id="346" r:id="rId18"/>
    <p:sldId id="347" r:id="rId19"/>
    <p:sldId id="340" r:id="rId20"/>
    <p:sldId id="269" r:id="rId21"/>
    <p:sldId id="257" r:id="rId22"/>
    <p:sldId id="259" r:id="rId23"/>
    <p:sldId id="260" r:id="rId24"/>
    <p:sldId id="268" r:id="rId25"/>
    <p:sldId id="262" r:id="rId26"/>
    <p:sldId id="261" r:id="rId27"/>
    <p:sldId id="264" r:id="rId28"/>
    <p:sldId id="263" r:id="rId29"/>
    <p:sldId id="265" r:id="rId30"/>
    <p:sldId id="266" r:id="rId31"/>
    <p:sldId id="267" r:id="rId32"/>
    <p:sldId id="320" r:id="rId33"/>
    <p:sldId id="327" r:id="rId34"/>
    <p:sldId id="329" r:id="rId35"/>
    <p:sldId id="348" r:id="rId36"/>
    <p:sldId id="371" r:id="rId37"/>
    <p:sldId id="355" r:id="rId38"/>
    <p:sldId id="349" r:id="rId39"/>
    <p:sldId id="350" r:id="rId40"/>
    <p:sldId id="358" r:id="rId41"/>
    <p:sldId id="359" r:id="rId42"/>
    <p:sldId id="351" r:id="rId43"/>
    <p:sldId id="352" r:id="rId44"/>
    <p:sldId id="353" r:id="rId45"/>
    <p:sldId id="354" r:id="rId46"/>
    <p:sldId id="356" r:id="rId47"/>
    <p:sldId id="357" r:id="rId48"/>
    <p:sldId id="314" r:id="rId49"/>
    <p:sldId id="311" r:id="rId50"/>
    <p:sldId id="339" r:id="rId51"/>
    <p:sldId id="316" r:id="rId52"/>
    <p:sldId id="501" r:id="rId53"/>
    <p:sldId id="318" r:id="rId54"/>
    <p:sldId id="321" r:id="rId55"/>
    <p:sldId id="319" r:id="rId56"/>
    <p:sldId id="338" r:id="rId57"/>
    <p:sldId id="315" r:id="rId58"/>
    <p:sldId id="322" r:id="rId59"/>
    <p:sldId id="323" r:id="rId60"/>
    <p:sldId id="324" r:id="rId61"/>
    <p:sldId id="325" r:id="rId62"/>
    <p:sldId id="326" r:id="rId63"/>
    <p:sldId id="290" r:id="rId64"/>
    <p:sldId id="336" r:id="rId65"/>
    <p:sldId id="308" r:id="rId66"/>
    <p:sldId id="309" r:id="rId67"/>
    <p:sldId id="307" r:id="rId68"/>
    <p:sldId id="306" r:id="rId69"/>
    <p:sldId id="313" r:id="rId70"/>
    <p:sldId id="310" r:id="rId71"/>
    <p:sldId id="337" r:id="rId72"/>
    <p:sldId id="332" r:id="rId73"/>
    <p:sldId id="334" r:id="rId74"/>
    <p:sldId id="291" r:id="rId75"/>
    <p:sldId id="292" r:id="rId76"/>
    <p:sldId id="394" r:id="rId77"/>
    <p:sldId id="279" r:id="rId78"/>
    <p:sldId id="295" r:id="rId79"/>
    <p:sldId id="299" r:id="rId80"/>
    <p:sldId id="333" r:id="rId81"/>
    <p:sldId id="297" r:id="rId82"/>
    <p:sldId id="298" r:id="rId83"/>
    <p:sldId id="303" r:id="rId84"/>
    <p:sldId id="293" r:id="rId85"/>
    <p:sldId id="296" r:id="rId86"/>
    <p:sldId id="328" r:id="rId87"/>
    <p:sldId id="302" r:id="rId88"/>
    <p:sldId id="300" r:id="rId89"/>
    <p:sldId id="301" r:id="rId90"/>
    <p:sldId id="305" r:id="rId91"/>
    <p:sldId id="304" r:id="rId92"/>
    <p:sldId id="331" r:id="rId93"/>
    <p:sldId id="285" r:id="rId94"/>
    <p:sldId id="286" r:id="rId95"/>
    <p:sldId id="284" r:id="rId96"/>
    <p:sldId id="288" r:id="rId97"/>
    <p:sldId id="289" r:id="rId98"/>
    <p:sldId id="272" r:id="rId99"/>
    <p:sldId id="273" r:id="rId100"/>
    <p:sldId id="274" r:id="rId101"/>
    <p:sldId id="270" r:id="rId102"/>
    <p:sldId id="271" r:id="rId103"/>
    <p:sldId id="276" r:id="rId104"/>
    <p:sldId id="277" r:id="rId105"/>
    <p:sldId id="278" r:id="rId106"/>
    <p:sldId id="280" r:id="rId107"/>
    <p:sldId id="282" r:id="rId108"/>
    <p:sldId id="275" r:id="rId109"/>
    <p:sldId id="281" r:id="rId110"/>
    <p:sldId id="283" r:id="rId1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5" autoAdjust="0"/>
    <p:restoredTop sz="93742" autoAdjust="0"/>
  </p:normalViewPr>
  <p:slideViewPr>
    <p:cSldViewPr>
      <p:cViewPr varScale="1">
        <p:scale>
          <a:sx n="99" d="100"/>
          <a:sy n="99" d="100"/>
        </p:scale>
        <p:origin x="-6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3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5DEB5-F9E5-45EA-8351-D85AF374D5CE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86DD7-FF93-473D-8396-EFC44C1905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5724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fld id="{6375B109-9688-451F-A9F8-B9F5661FB430}" type="slidenum">
              <a:rPr lang="cs-CZ" altLang="cs-CZ" sz="1200" b="0" i="0">
                <a:solidFill>
                  <a:schemeClr val="tx1"/>
                </a:solidFill>
                <a:latin typeface="Calibri" pitchFamily="34" charset="0"/>
              </a:rPr>
              <a:pPr eaLnBrk="1" hangingPunct="1"/>
              <a:t>40</a:t>
            </a:fld>
            <a:endParaRPr lang="cs-CZ" altLang="cs-CZ" sz="1200" b="0" i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86DD7-FF93-473D-8396-EFC44C190598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51235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86DD7-FF93-473D-8396-EFC44C190598}" type="slidenum">
              <a:rPr lang="cs-CZ" smtClean="0"/>
              <a:pPr/>
              <a:t>85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1458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/>
        </p:nvSpPr>
        <p:spPr bwMode="auto">
          <a:xfrm>
            <a:off x="684214" y="2133601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" name="Picture 9" descr="j03052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9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Zástupný symbol pro text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65220" name="Zástupný symbol pro nadpis 1"/>
          <p:cNvSpPr>
            <a:spLocks noGrp="1"/>
          </p:cNvSpPr>
          <p:nvPr>
            <p:ph type="ctrTitle"/>
          </p:nvPr>
        </p:nvSpPr>
        <p:spPr>
          <a:xfrm>
            <a:off x="1692275" y="2130426"/>
            <a:ext cx="5759451" cy="1470025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8440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8642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77025" y="274639"/>
            <a:ext cx="2071688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67425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8398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158FB9-E7C9-4D46-95F3-7ED706F5F51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103391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213511-E88D-4014-879F-757235EEA0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xmlns="" val="325646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5768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842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687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8363" y="1600201"/>
            <a:ext cx="40703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74716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976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58081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13934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3540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38420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 sz="44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27" name="Rectangle 3"/>
          <p:cNvSpPr>
            <a:spLocks noGrp="1"/>
          </p:cNvSpPr>
          <p:nvPr/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endParaRPr lang="cs-CZ" altLang="cs-CZ" sz="3200" b="0" i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914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1" y="1600201"/>
            <a:ext cx="82915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DE349D65-E11E-47A4-A7F3-4E24E5F3CE76}" type="datetimeFigureOut">
              <a:rPr lang="cs-CZ" smtClean="0"/>
              <a:pPr/>
              <a:t>30.6.2024</a:t>
            </a:fld>
            <a:endParaRPr lang="cs-CZ"/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cs-CZ"/>
          </a:p>
        </p:txBody>
      </p:sp>
      <p:sp>
        <p:nvSpPr>
          <p:cNvPr id="219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76775072-52F8-4D52-A513-23E7906EC86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033" name="Picture 9" descr="j030525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6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7" name="AutoShape 11"/>
          <p:cNvSpPr>
            <a:spLocks noChangeArrowheads="1"/>
          </p:cNvSpPr>
          <p:nvPr/>
        </p:nvSpPr>
        <p:spPr bwMode="auto">
          <a:xfrm>
            <a:off x="1" y="1485901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û"/>
        <a:defRPr sz="3200">
          <a:solidFill>
            <a:srgbClr val="FFFF66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ð"/>
        <a:defRPr sz="2800" b="1" i="1">
          <a:solidFill>
            <a:schemeClr val="bg1"/>
          </a:solidFill>
          <a:latin typeface="Calibri" pitchFamily="34" charset="0"/>
        </a:defRPr>
      </a:lvl2pPr>
      <a:lvl3pPr marL="804863" indent="-85725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162050" indent="-1778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–"/>
        <a:defRPr sz="2000">
          <a:solidFill>
            <a:schemeClr val="bg1"/>
          </a:solidFill>
          <a:latin typeface="Calibri" pitchFamily="34" charset="0"/>
        </a:defRPr>
      </a:lvl4pPr>
      <a:lvl5pPr marL="15271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5pPr>
      <a:lvl6pPr marL="19843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6pPr>
      <a:lvl7pPr marL="24415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7pPr>
      <a:lvl8pPr marL="28987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8pPr>
      <a:lvl9pPr marL="3355975" indent="-185738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Arial" charset="0"/>
        <a:buChar char="»"/>
        <a:defRPr sz="2000" i="1">
          <a:solidFill>
            <a:schemeClr val="bg1"/>
          </a:solidFill>
          <a:latin typeface="Calibri" pitchFamily="34" charset="0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</a:t>
            </a:r>
            <a:r>
              <a:rPr lang="cs-CZ" dirty="0" err="1"/>
              <a:t>Myocardial</a:t>
            </a:r>
            <a:r>
              <a:rPr lang="cs-CZ" dirty="0"/>
              <a:t> </a:t>
            </a:r>
            <a:r>
              <a:rPr lang="cs-CZ" dirty="0" err="1"/>
              <a:t>amyloidosis</a:t>
            </a:r>
            <a:endParaRPr lang="cs-CZ" dirty="0"/>
          </a:p>
        </p:txBody>
      </p:sp>
      <p:pic>
        <p:nvPicPr>
          <p:cNvPr id="92162" name="Picture 4" descr="obr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0110" y="1613188"/>
            <a:ext cx="6502505" cy="5130224"/>
          </a:xfrm>
          <a:noFill/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23128" y="6243782"/>
            <a:ext cx="332473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dirty="0" err="1">
                <a:latin typeface="+mj-lt"/>
              </a:rPr>
              <a:t>Normal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dirty="0" err="1">
                <a:latin typeface="+mj-lt"/>
              </a:rPr>
              <a:t>c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ardiomyocytes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dirty="0">
                <a:latin typeface="+mj-lt"/>
              </a:rPr>
              <a:t>Pink </a:t>
            </a:r>
            <a:r>
              <a:rPr lang="cs-CZ" sz="1600" b="1" dirty="0" err="1">
                <a:latin typeface="+mj-lt"/>
              </a:rPr>
              <a:t>masses</a:t>
            </a:r>
            <a:r>
              <a:rPr lang="cs-CZ" sz="1600" b="1" dirty="0">
                <a:latin typeface="+mj-lt"/>
              </a:rPr>
              <a:t> </a:t>
            </a:r>
            <a:r>
              <a:rPr lang="cs-CZ" sz="1600" b="1" dirty="0" err="1">
                <a:latin typeface="+mj-lt"/>
              </a:rPr>
              <a:t>of</a:t>
            </a:r>
            <a:r>
              <a:rPr lang="cs-CZ" sz="1600" b="1" dirty="0">
                <a:latin typeface="+mj-lt"/>
              </a:rPr>
              <a:t> amyloid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3493" name="Rectangle 8"/>
          <p:cNvSpPr>
            <a:spLocks noChangeArrowheads="1"/>
          </p:cNvSpPr>
          <p:nvPr/>
        </p:nvSpPr>
        <p:spPr bwMode="auto">
          <a:xfrm>
            <a:off x="2339752" y="1700808"/>
            <a:ext cx="33972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3494" name="Rectangle 10"/>
          <p:cNvSpPr>
            <a:spLocks noChangeArrowheads="1"/>
          </p:cNvSpPr>
          <p:nvPr/>
        </p:nvSpPr>
        <p:spPr bwMode="auto">
          <a:xfrm>
            <a:off x="5553219" y="3705803"/>
            <a:ext cx="3397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63496" name="Rectangle 14"/>
          <p:cNvSpPr>
            <a:spLocks noChangeArrowheads="1"/>
          </p:cNvSpPr>
          <p:nvPr/>
        </p:nvSpPr>
        <p:spPr bwMode="auto">
          <a:xfrm>
            <a:off x="4859338" y="5949950"/>
            <a:ext cx="341312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  <p:sp>
        <p:nvSpPr>
          <p:cNvPr id="63498" name="Rectangle 17"/>
          <p:cNvSpPr>
            <a:spLocks noChangeArrowheads="1"/>
          </p:cNvSpPr>
          <p:nvPr/>
        </p:nvSpPr>
        <p:spPr bwMode="auto">
          <a:xfrm>
            <a:off x="7005927" y="2550535"/>
            <a:ext cx="33972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58325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51" name="Rectang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latin typeface="+mn-lt"/>
              </a:rPr>
              <a:t>10. </a:t>
            </a:r>
            <a:r>
              <a:rPr lang="cs-CZ" dirty="0" err="1">
                <a:latin typeface="+mn-lt"/>
              </a:rPr>
              <a:t>Sarcoidosis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lymph</a:t>
            </a:r>
            <a:r>
              <a:rPr lang="cs-CZ" dirty="0">
                <a:latin typeface="+mn-lt"/>
              </a:rPr>
              <a:t> node</a:t>
            </a:r>
          </a:p>
        </p:txBody>
      </p:sp>
      <p:pic>
        <p:nvPicPr>
          <p:cNvPr id="83971" name="Picture 10" descr="sarkoidóza2-preh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5616" y="1628800"/>
            <a:ext cx="6912768" cy="4960937"/>
          </a:xfrm>
        </p:spPr>
      </p:pic>
      <p:sp>
        <p:nvSpPr>
          <p:cNvPr id="2" name="TextovéPole 1"/>
          <p:cNvSpPr txBox="1"/>
          <p:nvPr/>
        </p:nvSpPr>
        <p:spPr>
          <a:xfrm>
            <a:off x="5436096" y="37890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43808" y="526274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39952" y="50851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89640"/>
            <a:ext cx="32038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Non-</a:t>
            </a:r>
            <a:r>
              <a:rPr lang="cs-CZ" b="1" dirty="0" err="1"/>
              <a:t>caseous</a:t>
            </a:r>
            <a:r>
              <a:rPr lang="cs-CZ" b="1" dirty="0"/>
              <a:t> </a:t>
            </a:r>
            <a:r>
              <a:rPr lang="cs-CZ" b="1" dirty="0" err="1"/>
              <a:t>granulomas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Langhans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08080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100. </a:t>
            </a:r>
            <a:r>
              <a:rPr lang="cs-CZ" dirty="0" err="1"/>
              <a:t>High</a:t>
            </a:r>
            <a:r>
              <a:rPr lang="cs-CZ" dirty="0"/>
              <a:t>-grade </a:t>
            </a:r>
            <a:r>
              <a:rPr lang="cs-CZ" dirty="0" err="1"/>
              <a:t>osteosarcoma</a:t>
            </a:r>
            <a:endParaRPr lang="cs-CZ" dirty="0"/>
          </a:p>
        </p:txBody>
      </p:sp>
      <p:pic>
        <p:nvPicPr>
          <p:cNvPr id="26627" name="Zástupný symbol pro obsah 3" descr="OSA1,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57313" y="1556792"/>
            <a:ext cx="6848549" cy="5157925"/>
          </a:xfrm>
        </p:spPr>
      </p:pic>
      <p:sp>
        <p:nvSpPr>
          <p:cNvPr id="5" name="TextovéPole 4"/>
          <p:cNvSpPr txBox="1"/>
          <p:nvPr/>
        </p:nvSpPr>
        <p:spPr>
          <a:xfrm>
            <a:off x="7020272" y="2783898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083935" y="2583873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19355" y="4755573"/>
            <a:ext cx="428625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960" y="5816600"/>
            <a:ext cx="377795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Neoplastic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osteoid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 matrix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Neoplastic</a:t>
            </a:r>
            <a:r>
              <a:rPr lang="cs-CZ" sz="20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000" b="1" i="0" dirty="0" err="1">
                <a:solidFill>
                  <a:schemeClr val="tx1"/>
                </a:solidFill>
                <a:latin typeface="+mn-lt"/>
              </a:rPr>
              <a:t>osteoblasts</a:t>
            </a:r>
            <a:endParaRPr lang="cs-CZ" sz="20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2000" b="1" dirty="0"/>
              <a:t>Bone </a:t>
            </a:r>
            <a:r>
              <a:rPr lang="cs-CZ" sz="2000" b="1" dirty="0" err="1"/>
              <a:t>trabeculae</a:t>
            </a:r>
            <a:endParaRPr lang="cs-CZ" sz="2000" b="1" i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967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101. </a:t>
            </a:r>
            <a:r>
              <a:rPr lang="cs-CZ" dirty="0" err="1"/>
              <a:t>Giant</a:t>
            </a:r>
            <a:r>
              <a:rPr lang="cs-CZ" dirty="0"/>
              <a:t>-cell tumor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bone</a:t>
            </a:r>
          </a:p>
        </p:txBody>
      </p:sp>
      <p:pic>
        <p:nvPicPr>
          <p:cNvPr id="25602" name="Picture 2" descr="http://www.webpathology.com/slides-13/slides/Bone_GiantCellTumor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7056784" cy="518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80112" y="50851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139952" y="27809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cxnSp>
        <p:nvCxnSpPr>
          <p:cNvPr id="11" name="Přímá spojnice 10"/>
          <p:cNvCxnSpPr/>
          <p:nvPr/>
        </p:nvCxnSpPr>
        <p:spPr bwMode="auto">
          <a:xfrm flipV="1">
            <a:off x="4049942" y="3150260"/>
            <a:ext cx="180020" cy="49476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 bwMode="auto">
          <a:xfrm flipH="1" flipV="1">
            <a:off x="3861894" y="2688595"/>
            <a:ext cx="216024" cy="18466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0" y="6165304"/>
            <a:ext cx="50760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Mononuclear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Giand</a:t>
            </a:r>
            <a:r>
              <a:rPr lang="cs-CZ" b="1" dirty="0"/>
              <a:t> </a:t>
            </a:r>
            <a:r>
              <a:rPr lang="cs-CZ" b="1" dirty="0" err="1"/>
              <a:t>multinucleated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b="1" dirty="0"/>
              <a:t> (osteoklast-</a:t>
            </a:r>
            <a:r>
              <a:rPr lang="cs-CZ" b="1" dirty="0" err="1"/>
              <a:t>like</a:t>
            </a:r>
            <a:r>
              <a:rPr lang="cs-CZ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417454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102. </a:t>
            </a:r>
            <a:r>
              <a:rPr lang="cs-CZ" sz="3600" dirty="0" err="1"/>
              <a:t>Chronic</a:t>
            </a:r>
            <a:r>
              <a:rPr lang="cs-CZ" sz="3600" dirty="0"/>
              <a:t> </a:t>
            </a:r>
            <a:r>
              <a:rPr lang="cs-CZ" sz="3600" dirty="0" err="1"/>
              <a:t>purulent</a:t>
            </a:r>
            <a:r>
              <a:rPr lang="cs-CZ" sz="3600" dirty="0"/>
              <a:t> osteomyelitis</a:t>
            </a:r>
          </a:p>
        </p:txBody>
      </p:sp>
      <p:pic>
        <p:nvPicPr>
          <p:cNvPr id="9219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28750" y="1571625"/>
            <a:ext cx="6862940" cy="5168002"/>
          </a:xfrm>
        </p:spPr>
      </p:pic>
      <p:sp>
        <p:nvSpPr>
          <p:cNvPr id="3" name="TextovéPole 2"/>
          <p:cNvSpPr txBox="1"/>
          <p:nvPr/>
        </p:nvSpPr>
        <p:spPr>
          <a:xfrm>
            <a:off x="6660232" y="572708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256076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0070" y="6211669"/>
            <a:ext cx="69482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Bone </a:t>
            </a:r>
            <a:r>
              <a:rPr lang="cs-CZ" b="1" dirty="0" err="1"/>
              <a:t>trabeculae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Inflammatory</a:t>
            </a:r>
            <a:r>
              <a:rPr lang="cs-CZ" b="1" dirty="0"/>
              <a:t> </a:t>
            </a:r>
            <a:r>
              <a:rPr lang="cs-CZ" b="1" dirty="0" err="1"/>
              <a:t>infiltrate</a:t>
            </a:r>
            <a:r>
              <a:rPr lang="cs-CZ" b="1" dirty="0"/>
              <a:t> (</a:t>
            </a:r>
            <a:r>
              <a:rPr lang="cs-CZ" b="1" dirty="0" err="1"/>
              <a:t>mostly</a:t>
            </a:r>
            <a:r>
              <a:rPr lang="cs-CZ" b="1" dirty="0"/>
              <a:t> plasma </a:t>
            </a:r>
            <a:r>
              <a:rPr lang="cs-CZ" b="1" dirty="0" err="1"/>
              <a:t>cells</a:t>
            </a:r>
            <a:r>
              <a:rPr lang="cs-CZ" b="1" dirty="0"/>
              <a:t> and </a:t>
            </a:r>
            <a:r>
              <a:rPr lang="cs-CZ" b="1" dirty="0" err="1"/>
              <a:t>neutrophils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29331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103. </a:t>
            </a:r>
            <a:r>
              <a:rPr lang="cs-CZ" sz="3600" dirty="0" err="1"/>
              <a:t>Tophus</a:t>
            </a:r>
            <a:r>
              <a:rPr lang="cs-CZ" sz="3600" dirty="0"/>
              <a:t> in arthritis </a:t>
            </a:r>
            <a:r>
              <a:rPr lang="cs-CZ" sz="3600" dirty="0" err="1"/>
              <a:t>uratica</a:t>
            </a:r>
            <a:endParaRPr lang="cs-CZ" sz="3600" dirty="0"/>
          </a:p>
        </p:txBody>
      </p:sp>
      <p:pic>
        <p:nvPicPr>
          <p:cNvPr id="39939" name="Zástupný symbol pro obsah 5" descr="dna1, přehled4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8160" y="1556792"/>
            <a:ext cx="6943626" cy="5227165"/>
          </a:xfrm>
        </p:spPr>
      </p:pic>
      <p:sp>
        <p:nvSpPr>
          <p:cNvPr id="2" name="TextovéPole 1"/>
          <p:cNvSpPr txBox="1"/>
          <p:nvPr/>
        </p:nvSpPr>
        <p:spPr>
          <a:xfrm>
            <a:off x="4427984" y="292494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44008" y="569955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" y="6137626"/>
            <a:ext cx="52200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Urate</a:t>
            </a:r>
            <a:r>
              <a:rPr lang="cs-CZ" b="1" dirty="0"/>
              <a:t> </a:t>
            </a:r>
            <a:r>
              <a:rPr lang="cs-CZ" b="1" dirty="0" err="1"/>
              <a:t>crystals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Palisading</a:t>
            </a:r>
            <a:r>
              <a:rPr lang="cs-CZ" b="1" dirty="0"/>
              <a:t> </a:t>
            </a:r>
            <a:r>
              <a:rPr lang="cs-CZ" b="1" dirty="0" err="1"/>
              <a:t>histiocytes</a:t>
            </a:r>
            <a:r>
              <a:rPr lang="cs-CZ" b="1" dirty="0"/>
              <a:t> (</a:t>
            </a:r>
            <a:r>
              <a:rPr lang="cs-CZ" b="1" dirty="0" err="1"/>
              <a:t>giant</a:t>
            </a:r>
            <a:r>
              <a:rPr lang="cs-CZ" b="1" dirty="0"/>
              <a:t> cell </a:t>
            </a:r>
            <a:r>
              <a:rPr lang="cs-CZ" b="1" dirty="0" err="1"/>
              <a:t>granuloma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7949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6" descr="psoriáza1, 10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968" y="1571625"/>
            <a:ext cx="6865252" cy="51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104. Psoriasis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93532" y="5196681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214938" y="3068960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752214" y="3814763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671252" y="5396706"/>
            <a:ext cx="357187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i="0" dirty="0">
                <a:solidFill>
                  <a:schemeClr val="tx1"/>
                </a:solidFill>
                <a:latin typeface="+mn-lt"/>
              </a:rPr>
              <a:t>4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0" y="5364860"/>
            <a:ext cx="435597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Acanthosis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Papillomatosis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papillary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oedema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Hyperkeratosis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parakeratosis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Microabscesses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  <a:p>
            <a:pPr marL="457200" indent="-457200" algn="l">
              <a:buFontTx/>
              <a:buAutoNum type="arabicPlain"/>
              <a:defRPr/>
            </a:pP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Dermal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chronic</a:t>
            </a:r>
            <a:r>
              <a:rPr lang="cs-CZ" sz="1800" b="1" i="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b="1" i="0" dirty="0" err="1">
                <a:solidFill>
                  <a:schemeClr val="tx1"/>
                </a:solidFill>
                <a:latin typeface="+mn-lt"/>
              </a:rPr>
              <a:t>inflammation</a:t>
            </a:r>
            <a:endParaRPr lang="cs-CZ" sz="1800" b="1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641764" y="3414713"/>
            <a:ext cx="357188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48043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rruca-vulg-6708-01-he-1,25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55576" y="1574973"/>
            <a:ext cx="7670372" cy="5197130"/>
          </a:xfrm>
          <a:noFill/>
        </p:spPr>
      </p:pic>
      <p:sp>
        <p:nvSpPr>
          <p:cNvPr id="3061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105. </a:t>
            </a:r>
            <a:r>
              <a:rPr lang="cs-CZ" dirty="0" err="1"/>
              <a:t>Verruca</a:t>
            </a:r>
            <a:r>
              <a:rPr lang="cs-CZ" dirty="0"/>
              <a:t> </a:t>
            </a:r>
            <a:r>
              <a:rPr lang="cs-CZ" dirty="0" err="1"/>
              <a:t>vulgaris</a:t>
            </a:r>
            <a:r>
              <a:rPr lang="cs-CZ" dirty="0"/>
              <a:t> </a:t>
            </a: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9516" y="5665787"/>
            <a:ext cx="2124075" cy="11922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800" b="1" dirty="0">
                <a:latin typeface="Arial" charset="0"/>
              </a:rPr>
              <a:t>1 </a:t>
            </a:r>
            <a:r>
              <a:rPr lang="cs-CZ" sz="1800" b="1" dirty="0" err="1">
                <a:latin typeface="Arial" charset="0"/>
              </a:rPr>
              <a:t>Hyperkeratosis</a:t>
            </a:r>
            <a:endParaRPr lang="cs-CZ" sz="1800" b="1" dirty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r>
              <a:rPr lang="cs-CZ" sz="1800" b="1" dirty="0">
                <a:latin typeface="Arial" charset="0"/>
              </a:rPr>
              <a:t>2 </a:t>
            </a:r>
            <a:r>
              <a:rPr lang="cs-CZ" sz="1800" b="1" dirty="0" err="1">
                <a:latin typeface="Arial" charset="0"/>
              </a:rPr>
              <a:t>Parakeratosis</a:t>
            </a:r>
            <a:endParaRPr lang="cs-CZ" sz="1800" b="1" dirty="0">
              <a:latin typeface="Arial" charset="0"/>
            </a:endParaRPr>
          </a:p>
          <a:p>
            <a:pPr marL="342900" indent="-342900" algn="l">
              <a:spcBef>
                <a:spcPct val="50000"/>
              </a:spcBef>
              <a:defRPr/>
            </a:pPr>
            <a:r>
              <a:rPr lang="cs-CZ" sz="1800" b="1" dirty="0">
                <a:latin typeface="Arial" charset="0"/>
              </a:rPr>
              <a:t>3 </a:t>
            </a:r>
            <a:r>
              <a:rPr lang="cs-CZ" sz="1800" b="1" dirty="0" err="1">
                <a:latin typeface="Arial" charset="0"/>
              </a:rPr>
              <a:t>Papillomatosis</a:t>
            </a:r>
            <a:endParaRPr lang="cs-CZ" sz="1800" b="1" dirty="0">
              <a:latin typeface="Arial" charset="0"/>
            </a:endParaRPr>
          </a:p>
        </p:txBody>
      </p:sp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4969957" y="2420888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3203575" y="4941888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659563" y="3716338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91741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106. </a:t>
            </a:r>
            <a:r>
              <a:rPr lang="cs-CZ" sz="4400" dirty="0" err="1"/>
              <a:t>Seborrheic</a:t>
            </a:r>
            <a:r>
              <a:rPr lang="cs-CZ" sz="4400" dirty="0"/>
              <a:t> </a:t>
            </a:r>
            <a:r>
              <a:rPr lang="cs-CZ" sz="4400" dirty="0" err="1"/>
              <a:t>keratosis</a:t>
            </a:r>
            <a:endParaRPr lang="cs-CZ" sz="4400" dirty="0"/>
          </a:p>
        </p:txBody>
      </p:sp>
      <p:pic>
        <p:nvPicPr>
          <p:cNvPr id="110595" name="Zástupný symbol pro obsah 3" descr="seborh, přehled2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83" b="10963"/>
          <a:stretch>
            <a:fillRect/>
          </a:stretch>
        </p:blipFill>
        <p:spPr>
          <a:xfrm>
            <a:off x="1704974" y="1571625"/>
            <a:ext cx="5963369" cy="5200613"/>
          </a:xfrm>
        </p:spPr>
      </p:pic>
      <p:sp>
        <p:nvSpPr>
          <p:cNvPr id="3" name="TextovéPole 2"/>
          <p:cNvSpPr txBox="1"/>
          <p:nvPr/>
        </p:nvSpPr>
        <p:spPr>
          <a:xfrm>
            <a:off x="1835696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923928" y="44943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48264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-28888" y="5679117"/>
            <a:ext cx="243203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Papillomatosis</a:t>
            </a:r>
            <a:endParaRPr lang="cs-CZ" b="1" dirty="0"/>
          </a:p>
          <a:p>
            <a:r>
              <a:rPr lang="cs-CZ" b="1" dirty="0"/>
              <a:t>2 “</a:t>
            </a:r>
            <a:r>
              <a:rPr lang="cs-CZ" b="1" dirty="0" err="1"/>
              <a:t>horn</a:t>
            </a:r>
            <a:r>
              <a:rPr lang="cs-CZ" b="1" dirty="0"/>
              <a:t>“ </a:t>
            </a:r>
            <a:r>
              <a:rPr lang="cs-CZ" b="1" dirty="0" err="1"/>
              <a:t>cysts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keratin </a:t>
            </a:r>
            <a:r>
              <a:rPr lang="cs-CZ" b="1" dirty="0" err="1"/>
              <a:t>masses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Acanthosis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4263325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107. </a:t>
            </a:r>
            <a:r>
              <a:rPr lang="cs-CZ" dirty="0" err="1"/>
              <a:t>Capillary</a:t>
            </a:r>
            <a:r>
              <a:rPr lang="cs-CZ" dirty="0"/>
              <a:t> </a:t>
            </a:r>
            <a:r>
              <a:rPr lang="cs-CZ" dirty="0" err="1"/>
              <a:t>hemangioma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skin</a:t>
            </a:r>
          </a:p>
        </p:txBody>
      </p:sp>
      <p:pic>
        <p:nvPicPr>
          <p:cNvPr id="37890" name="Picture 2" descr="Výsledek obrázku pro capillary hemangioma skin path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1"/>
            <a:ext cx="6858000" cy="516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44616" y="4437112"/>
            <a:ext cx="387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979712" y="3778535"/>
            <a:ext cx="38742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188793"/>
            <a:ext cx="291581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Neoplastic</a:t>
            </a:r>
            <a:r>
              <a:rPr lang="cs-CZ" b="1" dirty="0"/>
              <a:t> </a:t>
            </a:r>
            <a:r>
              <a:rPr lang="cs-CZ" b="1" dirty="0" err="1"/>
              <a:t>capillaries</a:t>
            </a:r>
            <a:r>
              <a:rPr lang="cs-CZ" b="1" dirty="0"/>
              <a:t>...</a:t>
            </a:r>
          </a:p>
          <a:p>
            <a:r>
              <a:rPr lang="cs-CZ" b="1" dirty="0"/>
              <a:t>2 …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erythrocytes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84877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108. </a:t>
            </a:r>
            <a:r>
              <a:rPr lang="cs-CZ" dirty="0" err="1"/>
              <a:t>Basal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skin</a:t>
            </a:r>
          </a:p>
        </p:txBody>
      </p:sp>
      <p:pic>
        <p:nvPicPr>
          <p:cNvPr id="30722" name="Picture 2" descr="http://www.vivosightatlas.com/wp-content/uploads/2013/04/VA78-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1556792"/>
            <a:ext cx="777686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15816" y="48691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1716" y="6457936"/>
            <a:ext cx="62646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Peripheral</a:t>
            </a:r>
            <a:r>
              <a:rPr lang="cs-CZ" b="1" dirty="0"/>
              <a:t> </a:t>
            </a:r>
            <a:r>
              <a:rPr lang="cs-CZ" b="1" dirty="0" err="1"/>
              <a:t>palisading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basaloid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2726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109. </a:t>
            </a:r>
            <a:r>
              <a:rPr lang="cs-CZ" dirty="0" err="1"/>
              <a:t>Compound</a:t>
            </a:r>
            <a:r>
              <a:rPr lang="cs-CZ" dirty="0"/>
              <a:t> </a:t>
            </a:r>
            <a:r>
              <a:rPr lang="cs-CZ" dirty="0" err="1"/>
              <a:t>pigmented</a:t>
            </a:r>
            <a:r>
              <a:rPr lang="cs-CZ" dirty="0"/>
              <a:t> </a:t>
            </a:r>
            <a:r>
              <a:rPr lang="cs-CZ" dirty="0" err="1"/>
              <a:t>naevus</a:t>
            </a:r>
            <a:endParaRPr lang="cs-CZ" dirty="0"/>
          </a:p>
        </p:txBody>
      </p:sp>
      <p:pic>
        <p:nvPicPr>
          <p:cNvPr id="36866" name="Picture 2" descr="Výsledek obrázku pro compound melanocytic nev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4113"/>
            <a:ext cx="7016206" cy="52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31409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868144" y="38259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165304"/>
            <a:ext cx="60481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Nests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melanocytes</a:t>
            </a:r>
            <a:r>
              <a:rPr lang="cs-CZ" b="1" dirty="0"/>
              <a:t> in </a:t>
            </a:r>
            <a:r>
              <a:rPr lang="cs-CZ" b="1" dirty="0" err="1"/>
              <a:t>dermoepidermal</a:t>
            </a:r>
            <a:r>
              <a:rPr lang="cs-CZ" b="1" dirty="0"/>
              <a:t> </a:t>
            </a:r>
            <a:r>
              <a:rPr lang="cs-CZ" b="1" dirty="0" err="1"/>
              <a:t>junction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Nests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melanocytes</a:t>
            </a:r>
            <a:r>
              <a:rPr lang="cs-CZ" b="1" dirty="0"/>
              <a:t> in </a:t>
            </a:r>
            <a:r>
              <a:rPr lang="cs-CZ" b="1" dirty="0" err="1"/>
              <a:t>the</a:t>
            </a:r>
            <a:r>
              <a:rPr lang="cs-CZ" b="1" dirty="0"/>
              <a:t> dermis</a:t>
            </a:r>
          </a:p>
        </p:txBody>
      </p:sp>
    </p:spTree>
    <p:extLst>
      <p:ext uri="{BB962C8B-B14F-4D97-AF65-F5344CB8AC3E}">
        <p14:creationId xmlns:p14="http://schemas.microsoft.com/office/powerpoint/2010/main" xmlns="" val="414466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</a:t>
            </a:r>
            <a:r>
              <a:rPr lang="cs-CZ" dirty="0" err="1"/>
              <a:t>Reactive</a:t>
            </a:r>
            <a:r>
              <a:rPr lang="cs-CZ" dirty="0"/>
              <a:t> </a:t>
            </a:r>
            <a:r>
              <a:rPr lang="cs-CZ" dirty="0" err="1"/>
              <a:t>lympadenopathy</a:t>
            </a:r>
            <a:endParaRPr lang="cs-CZ" dirty="0"/>
          </a:p>
        </p:txBody>
      </p:sp>
      <p:pic>
        <p:nvPicPr>
          <p:cNvPr id="44034" name="Picture 2" descr="https://basicmedicalkey.com/wp-content/uploads/2016/09/DA1C1FF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769" y="1652094"/>
            <a:ext cx="7344816" cy="49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4127298"/>
            <a:ext cx="297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256" y="6447725"/>
            <a:ext cx="84786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Structures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lymph</a:t>
            </a:r>
            <a:r>
              <a:rPr lang="cs-CZ" b="1" dirty="0"/>
              <a:t> node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follicular</a:t>
            </a:r>
            <a:r>
              <a:rPr lang="cs-CZ" b="1" dirty="0"/>
              <a:t> </a:t>
            </a:r>
            <a:r>
              <a:rPr lang="cs-CZ" b="1" dirty="0" err="1"/>
              <a:t>hyperplasia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germinal</a:t>
            </a:r>
            <a:r>
              <a:rPr lang="cs-CZ" b="1" dirty="0"/>
              <a:t> </a:t>
            </a:r>
            <a:r>
              <a:rPr lang="cs-CZ" b="1" dirty="0" err="1"/>
              <a:t>centers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35479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mm-nodul-799-93-he-1,25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5289"/>
            <a:ext cx="8302319" cy="505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Text Box 4"/>
          <p:cNvSpPr txBox="1">
            <a:spLocks noChangeArrowheads="1"/>
          </p:cNvSpPr>
          <p:nvPr/>
        </p:nvSpPr>
        <p:spPr bwMode="auto">
          <a:xfrm>
            <a:off x="0" y="6056954"/>
            <a:ext cx="9119804" cy="76944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Neoplastic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melanocytes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in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the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dermis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infiltration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adipose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tissue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algn="l">
              <a:spcBef>
                <a:spcPct val="20000"/>
              </a:spcBef>
            </a:pP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Focally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increased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</a:rPr>
              <a:t> melanin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</a:rPr>
              <a:t>production</a:t>
            </a:r>
            <a:endParaRPr lang="en-US" altLang="cs-CZ" sz="20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cs-CZ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110. </a:t>
            </a:r>
            <a:r>
              <a:rPr lang="cs-CZ" dirty="0" err="1"/>
              <a:t>Malignant</a:t>
            </a:r>
            <a:r>
              <a:rPr lang="cs-CZ" dirty="0"/>
              <a:t> </a:t>
            </a:r>
            <a:r>
              <a:rPr lang="cs-CZ" dirty="0" err="1"/>
              <a:t>melanoma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648044" y="505057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38378" y="227687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418138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</a:t>
            </a:r>
            <a:r>
              <a:rPr lang="cs-CZ" dirty="0" err="1"/>
              <a:t>Atherosclerosis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mural</a:t>
            </a:r>
            <a:r>
              <a:rPr lang="cs-CZ" dirty="0"/>
              <a:t> </a:t>
            </a:r>
            <a:r>
              <a:rPr lang="cs-CZ" dirty="0" err="1"/>
              <a:t>thrombosis</a:t>
            </a:r>
            <a:endParaRPr lang="cs-CZ" dirty="0"/>
          </a:p>
        </p:txBody>
      </p:sp>
      <p:pic>
        <p:nvPicPr>
          <p:cNvPr id="43010" name="Picture 2" descr="00015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100" y="1628799"/>
            <a:ext cx="7632848" cy="49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8024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851920" y="501317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248492" y="342900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2778" y="5631822"/>
            <a:ext cx="363589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Atheromatous</a:t>
            </a:r>
            <a:r>
              <a:rPr lang="cs-CZ" b="1" dirty="0"/>
              <a:t> </a:t>
            </a:r>
            <a:r>
              <a:rPr lang="cs-CZ" b="1" dirty="0" err="1"/>
              <a:t>plaque</a:t>
            </a:r>
            <a:r>
              <a:rPr lang="cs-CZ" b="1" dirty="0"/>
              <a:t> in intima</a:t>
            </a:r>
          </a:p>
          <a:p>
            <a:r>
              <a:rPr lang="cs-CZ" b="1" dirty="0"/>
              <a:t>2 Cholesterol </a:t>
            </a:r>
            <a:r>
              <a:rPr lang="cs-CZ" b="1" dirty="0" err="1"/>
              <a:t>crystals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altLang="cs-CZ" b="1" dirty="0" err="1"/>
              <a:t>Organiz</a:t>
            </a:r>
            <a:r>
              <a:rPr lang="en-US" altLang="cs-CZ" b="1" dirty="0" err="1"/>
              <a:t>ed</a:t>
            </a:r>
            <a:r>
              <a:rPr lang="cs-CZ" altLang="cs-CZ" b="1" dirty="0"/>
              <a:t> t</a:t>
            </a:r>
            <a:r>
              <a:rPr lang="en-US" altLang="cs-CZ" b="1" dirty="0"/>
              <a:t>h</a:t>
            </a:r>
            <a:r>
              <a:rPr lang="cs-CZ" altLang="cs-CZ" b="1" dirty="0" err="1"/>
              <a:t>rombus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01386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8353425" cy="5492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>
                <a:solidFill>
                  <a:srgbClr val="FFFF00"/>
                </a:solidFill>
                <a:effectLst/>
              </a:rPr>
              <a:t>13. </a:t>
            </a:r>
            <a:r>
              <a:rPr lang="cs-CZ" sz="3600" dirty="0" err="1">
                <a:solidFill>
                  <a:srgbClr val="FFFF00"/>
                </a:solidFill>
                <a:effectLst/>
              </a:rPr>
              <a:t>Myocardial</a:t>
            </a:r>
            <a:r>
              <a:rPr lang="cs-CZ" sz="3600" dirty="0">
                <a:solidFill>
                  <a:srgbClr val="FFFF00"/>
                </a:solidFill>
                <a:effectLst/>
              </a:rPr>
              <a:t> </a:t>
            </a:r>
            <a:r>
              <a:rPr lang="cs-CZ" sz="3600" dirty="0" err="1">
                <a:solidFill>
                  <a:srgbClr val="FFFF00"/>
                </a:solidFill>
                <a:effectLst/>
              </a:rPr>
              <a:t>infarction</a:t>
            </a:r>
            <a:endParaRPr lang="cs-CZ" sz="3600" dirty="0">
              <a:solidFill>
                <a:srgbClr val="FFFF00"/>
              </a:solidFill>
              <a:effectLst/>
            </a:endParaRPr>
          </a:p>
        </p:txBody>
      </p:sp>
      <p:pic>
        <p:nvPicPr>
          <p:cNvPr id="16387" name="Picture 7" descr="2 IM přehled 2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188" y="1544638"/>
            <a:ext cx="7632700" cy="5033962"/>
          </a:xfrm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18256" y="6008977"/>
            <a:ext cx="5273824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coagulative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necrosis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partial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necrosis</a:t>
            </a:r>
            <a:r>
              <a:rPr lang="cs-CZ" altLang="cs-CZ" sz="1600" i="0" dirty="0">
                <a:solidFill>
                  <a:schemeClr val="tx1"/>
                </a:solidFill>
              </a:rPr>
              <a:t> (</a:t>
            </a:r>
            <a:r>
              <a:rPr lang="cs-CZ" altLang="cs-CZ" sz="1600" i="0" dirty="0" err="1">
                <a:solidFill>
                  <a:schemeClr val="tx1"/>
                </a:solidFill>
              </a:rPr>
              <a:t>myomalatia</a:t>
            </a:r>
            <a:r>
              <a:rPr lang="cs-CZ" altLang="cs-CZ" sz="1600" i="0" dirty="0">
                <a:solidFill>
                  <a:schemeClr val="tx1"/>
                </a:solidFill>
              </a:rPr>
              <a:t>)</a:t>
            </a:r>
          </a:p>
          <a:p>
            <a:r>
              <a:rPr lang="cs-CZ" altLang="cs-CZ" sz="1600" i="0" dirty="0">
                <a:solidFill>
                  <a:schemeClr val="tx1"/>
                </a:solidFill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granulation</a:t>
            </a:r>
            <a:r>
              <a:rPr lang="cs-CZ" sz="160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tissue</a:t>
            </a:r>
            <a:r>
              <a:rPr lang="cs-CZ" sz="1600" i="0" dirty="0">
                <a:solidFill>
                  <a:schemeClr val="tx1"/>
                </a:solidFill>
                <a:ea typeface="ＭＳ Ｐゴシック" charset="-128"/>
              </a:rPr>
              <a:t>,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inflammatory</a:t>
            </a:r>
            <a:r>
              <a:rPr lang="cs-CZ" sz="160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ea typeface="ＭＳ Ｐゴシック" charset="-128"/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19475" y="22764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164388" y="31416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500563" y="46529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2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35150" y="31416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709691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 </a:t>
            </a:r>
            <a:r>
              <a:rPr lang="cs-CZ" dirty="0" err="1"/>
              <a:t>Dispersive</a:t>
            </a:r>
            <a:r>
              <a:rPr lang="cs-CZ" dirty="0"/>
              <a:t> </a:t>
            </a:r>
            <a:r>
              <a:rPr lang="cs-CZ" dirty="0" err="1"/>
              <a:t>myocardial</a:t>
            </a:r>
            <a:r>
              <a:rPr lang="cs-CZ" dirty="0"/>
              <a:t> </a:t>
            </a:r>
            <a:r>
              <a:rPr lang="cs-CZ" dirty="0" err="1"/>
              <a:t>myofibrosis</a:t>
            </a:r>
            <a:endParaRPr lang="cs-CZ" dirty="0"/>
          </a:p>
        </p:txBody>
      </p:sp>
      <p:pic>
        <p:nvPicPr>
          <p:cNvPr id="41986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912768" cy="49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372200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291631" y="44454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16016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6"/>
            <a:ext cx="67322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Myocardial</a:t>
            </a:r>
            <a:r>
              <a:rPr lang="cs-CZ" b="1" dirty="0"/>
              <a:t> </a:t>
            </a:r>
            <a:r>
              <a:rPr lang="cs-CZ" b="1" dirty="0" err="1"/>
              <a:t>replacement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low</a:t>
            </a:r>
            <a:r>
              <a:rPr lang="cs-CZ" b="1" dirty="0"/>
              <a:t> </a:t>
            </a:r>
            <a:r>
              <a:rPr lang="cs-CZ" b="1" dirty="0" err="1"/>
              <a:t>cellular</a:t>
            </a:r>
            <a:r>
              <a:rPr lang="cs-CZ" b="1" dirty="0"/>
              <a:t> </a:t>
            </a:r>
            <a:r>
              <a:rPr lang="cs-CZ" b="1" dirty="0" err="1"/>
              <a:t>collagen</a:t>
            </a:r>
            <a:r>
              <a:rPr lang="cs-CZ" b="1" dirty="0"/>
              <a:t> </a:t>
            </a:r>
            <a:r>
              <a:rPr lang="cs-CZ" b="1" dirty="0" err="1"/>
              <a:t>fibrosis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Hypertrofic</a:t>
            </a:r>
            <a:r>
              <a:rPr lang="cs-CZ" b="1" dirty="0"/>
              <a:t> </a:t>
            </a:r>
            <a:r>
              <a:rPr lang="cs-CZ" b="1" dirty="0" err="1"/>
              <a:t>cardiomyocytes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94566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792163"/>
          </a:xfrm>
        </p:spPr>
        <p:txBody>
          <a:bodyPr/>
          <a:lstStyle/>
          <a:p>
            <a:r>
              <a:rPr lang="cs-CZ" altLang="cs-CZ" sz="3600" dirty="0">
                <a:solidFill>
                  <a:srgbClr val="FFFF00"/>
                </a:solidFill>
                <a:latin typeface="+mn-lt"/>
              </a:rPr>
              <a:t>15. </a:t>
            </a:r>
            <a:r>
              <a:rPr lang="cs-CZ" altLang="cs-CZ" sz="3600" dirty="0" err="1">
                <a:solidFill>
                  <a:srgbClr val="FFFF00"/>
                </a:solidFill>
                <a:latin typeface="+mn-lt"/>
              </a:rPr>
              <a:t>Acute</a:t>
            </a:r>
            <a:r>
              <a:rPr lang="cs-CZ" altLang="cs-CZ" sz="3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  <a:latin typeface="+mn-lt"/>
              </a:rPr>
              <a:t>infective</a:t>
            </a:r>
            <a:r>
              <a:rPr lang="cs-CZ" altLang="cs-CZ" sz="3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rgbClr val="FFFF00"/>
                </a:solidFill>
                <a:latin typeface="+mn-lt"/>
              </a:rPr>
              <a:t>endocarditis</a:t>
            </a:r>
            <a:endParaRPr lang="cs-CZ" altLang="cs-CZ" sz="3600" dirty="0">
              <a:latin typeface="+mn-lt"/>
            </a:endParaRPr>
          </a:p>
        </p:txBody>
      </p:sp>
      <p:pic>
        <p:nvPicPr>
          <p:cNvPr id="76803" name="Zástupný symbol pro obsah 3" descr="endocarditis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0825" y="1557338"/>
            <a:ext cx="8452302" cy="4968006"/>
          </a:xfr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982548" y="5445125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971550" y="191611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993462" y="3440545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4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6027737"/>
            <a:ext cx="363589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Bacterial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colonies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Thrombus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r>
              <a:rPr lang="cs-CZ" altLang="cs-CZ" sz="1600" i="0" dirty="0">
                <a:solidFill>
                  <a:schemeClr val="tx1"/>
                </a:solidFill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</a:rPr>
              <a:t>inflammatory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12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 </a:t>
            </a:r>
            <a:r>
              <a:rPr lang="cs-CZ" dirty="0" err="1"/>
              <a:t>Viral</a:t>
            </a:r>
            <a:r>
              <a:rPr lang="cs-CZ" dirty="0"/>
              <a:t> </a:t>
            </a:r>
            <a:r>
              <a:rPr lang="cs-CZ" dirty="0" err="1"/>
              <a:t>myocarditis</a:t>
            </a:r>
            <a:endParaRPr lang="cs-CZ" dirty="0"/>
          </a:p>
        </p:txBody>
      </p:sp>
      <p:pic>
        <p:nvPicPr>
          <p:cNvPr id="86020" name="Zástupný symbol pro obsah 4" descr="myokarditida 10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070" y="1608081"/>
            <a:ext cx="6624736" cy="4988037"/>
          </a:xfr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" y="6237144"/>
            <a:ext cx="47880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Cardiomyocytes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dirty="0" err="1">
                <a:latin typeface="+mj-lt"/>
              </a:rPr>
              <a:t>L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ymphocytic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infiltrate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dirty="0">
                <a:latin typeface="+mj-lt"/>
              </a:rPr>
              <a:t>in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intersticium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796457" y="4529367"/>
            <a:ext cx="36036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436096" y="1969367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61364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17. </a:t>
            </a:r>
            <a:r>
              <a:rPr lang="cs-CZ" sz="3600" dirty="0" err="1"/>
              <a:t>Fibrinous</a:t>
            </a:r>
            <a:r>
              <a:rPr lang="cs-CZ" sz="3600" dirty="0"/>
              <a:t> </a:t>
            </a:r>
            <a:r>
              <a:rPr lang="cs-CZ" sz="3600" dirty="0" err="1"/>
              <a:t>pericarditis</a:t>
            </a:r>
            <a:endParaRPr lang="cs-CZ" sz="3600" dirty="0"/>
          </a:p>
        </p:txBody>
      </p:sp>
      <p:pic>
        <p:nvPicPr>
          <p:cNvPr id="95235" name="Zástupný symbol pro obsah 3" descr="fibrińozní perikarditis 2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5863" y="1700808"/>
            <a:ext cx="6508317" cy="4900380"/>
          </a:xfrm>
        </p:spPr>
      </p:pic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509399" y="1768475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7128595" y="5229200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325" y="6234577"/>
            <a:ext cx="606484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342900" indent="-342900" algn="l"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Fibrinous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exudate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(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amorfous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eosinofilic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masses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)</a:t>
            </a:r>
          </a:p>
          <a:p>
            <a:pPr marL="342900" indent="-342900" algn="l">
              <a:defRPr/>
            </a:pPr>
            <a:r>
              <a:rPr lang="cs-CZ" sz="1600" b="1" dirty="0">
                <a:latin typeface="+mj-lt"/>
              </a:rPr>
              <a:t>2 </a:t>
            </a:r>
            <a:r>
              <a:rPr lang="cs-CZ" sz="1600" b="1" dirty="0" err="1">
                <a:latin typeface="+mj-lt"/>
              </a:rPr>
              <a:t>Myocardium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051720" y="3284984"/>
            <a:ext cx="340158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latin typeface="Calibri" pitchFamily="34" charset="0"/>
              </a:rPr>
              <a:t>2</a:t>
            </a:r>
            <a:endParaRPr lang="cs-CZ" sz="2400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293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+mn-lt"/>
              </a:rPr>
              <a:t>18. </a:t>
            </a:r>
            <a:r>
              <a:rPr lang="cs-CZ" altLang="cs-CZ" dirty="0" err="1">
                <a:latin typeface="+mn-lt"/>
              </a:rPr>
              <a:t>Myxoma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of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the</a:t>
            </a:r>
            <a:r>
              <a:rPr lang="cs-CZ" altLang="cs-CZ" dirty="0">
                <a:latin typeface="+mn-lt"/>
              </a:rPr>
              <a:t> </a:t>
            </a:r>
            <a:r>
              <a:rPr lang="cs-CZ" altLang="cs-CZ" dirty="0" err="1">
                <a:latin typeface="+mn-lt"/>
              </a:rPr>
              <a:t>left</a:t>
            </a:r>
            <a:r>
              <a:rPr lang="cs-CZ" altLang="cs-CZ" dirty="0">
                <a:latin typeface="+mn-lt"/>
              </a:rPr>
              <a:t> atrium</a:t>
            </a:r>
          </a:p>
        </p:txBody>
      </p:sp>
      <p:pic>
        <p:nvPicPr>
          <p:cNvPr id="104451" name="Obrázek 4" descr="myxom 10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700962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502" y="5758210"/>
            <a:ext cx="3659261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 anchor="ctr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Stellate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cells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Myxoid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matrix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Deposits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of</a:t>
            </a:r>
            <a:r>
              <a:rPr lang="cs-CZ" sz="1600" b="1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600" b="1" i="0" dirty="0" err="1">
                <a:solidFill>
                  <a:schemeClr val="tx1"/>
                </a:solidFill>
                <a:latin typeface="+mj-lt"/>
              </a:rPr>
              <a:t>hemosiderin</a:t>
            </a:r>
            <a:endParaRPr lang="cs-CZ" sz="1600" b="1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H="1">
            <a:off x="6645276" y="3832225"/>
            <a:ext cx="381000" cy="460375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458623" y="427499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916238" y="4292600"/>
            <a:ext cx="338137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76825" y="5300663"/>
            <a:ext cx="338138" cy="4572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348038" y="2060575"/>
            <a:ext cx="339725" cy="461963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tx1"/>
                </a:solidFill>
                <a:latin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251412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688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03158047"/>
              </p:ext>
            </p:extLst>
          </p:nvPr>
        </p:nvGraphicFramePr>
        <p:xfrm>
          <a:off x="674692" y="1622649"/>
          <a:ext cx="8173044" cy="4712270"/>
        </p:xfrm>
        <a:graphic>
          <a:graphicData uri="http://schemas.openxmlformats.org/presentationml/2006/ole">
            <p:oleObj spid="_x0000_s10385" name="Fotografie" r:id="rId3" imgW="13257143" imgH="9907383" progId="">
              <p:embed/>
            </p:oleObj>
          </a:graphicData>
        </a:graphic>
      </p:graphicFrame>
      <p:sp>
        <p:nvSpPr>
          <p:cNvPr id="506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itchFamily="34" charset="0"/>
              </a:rPr>
              <a:t>19. </a:t>
            </a:r>
            <a:r>
              <a:rPr lang="cs-CZ" altLang="cs-CZ" dirty="0" err="1">
                <a:latin typeface="Arial" pitchFamily="34" charset="0"/>
              </a:rPr>
              <a:t>Polypous</a:t>
            </a:r>
            <a:r>
              <a:rPr lang="cs-CZ" altLang="cs-CZ" dirty="0">
                <a:latin typeface="Arial" pitchFamily="34" charset="0"/>
              </a:rPr>
              <a:t> </a:t>
            </a:r>
            <a:r>
              <a:rPr lang="cs-CZ" altLang="cs-CZ" dirty="0" err="1">
                <a:latin typeface="Arial" pitchFamily="34" charset="0"/>
              </a:rPr>
              <a:t>chronic</a:t>
            </a:r>
            <a:r>
              <a:rPr lang="cs-CZ" altLang="cs-CZ" dirty="0">
                <a:latin typeface="Arial" pitchFamily="34" charset="0"/>
              </a:rPr>
              <a:t> rhinitis</a:t>
            </a:r>
          </a:p>
        </p:txBody>
      </p:sp>
      <p:sp>
        <p:nvSpPr>
          <p:cNvPr id="506884" name="Rectangle 6"/>
          <p:cNvSpPr>
            <a:spLocks noChangeArrowheads="1"/>
          </p:cNvSpPr>
          <p:nvPr/>
        </p:nvSpPr>
        <p:spPr bwMode="auto">
          <a:xfrm>
            <a:off x="0" y="5780782"/>
            <a:ext cx="622818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00" b="1" i="0" dirty="0">
                <a:effectLst/>
              </a:rPr>
              <a:t>1 </a:t>
            </a:r>
            <a:r>
              <a:rPr lang="cs-CZ" altLang="cs-CZ" sz="1600" b="1" i="0" dirty="0" err="1">
                <a:effectLst/>
              </a:rPr>
              <a:t>Ciliated</a:t>
            </a:r>
            <a:r>
              <a:rPr lang="cs-CZ" altLang="cs-CZ" sz="1600" b="1" i="0" dirty="0">
                <a:effectLst/>
              </a:rPr>
              <a:t> </a:t>
            </a:r>
            <a:r>
              <a:rPr lang="cs-CZ" altLang="cs-CZ" sz="1600" b="1" i="0" dirty="0" err="1">
                <a:effectLst/>
              </a:rPr>
              <a:t>epithelium</a:t>
            </a:r>
            <a:endParaRPr lang="cs-CZ" altLang="cs-CZ" sz="1600" b="1" i="0" dirty="0">
              <a:effectLst/>
            </a:endParaRPr>
          </a:p>
          <a:p>
            <a:r>
              <a:rPr lang="cs-CZ" altLang="cs-CZ" sz="1600" b="1" i="0" dirty="0">
                <a:effectLst/>
              </a:rPr>
              <a:t>2 </a:t>
            </a:r>
            <a:r>
              <a:rPr lang="cs-CZ" altLang="cs-CZ" sz="1600" b="1" dirty="0" err="1"/>
              <a:t>Oedematous</a:t>
            </a:r>
            <a:r>
              <a:rPr lang="cs-CZ" altLang="cs-CZ" sz="1600" b="1" dirty="0"/>
              <a:t> stroma </a:t>
            </a:r>
            <a:r>
              <a:rPr lang="cs-CZ" altLang="cs-CZ" sz="1600" b="1" dirty="0" err="1"/>
              <a:t>with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inflammatory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infiltrate</a:t>
            </a:r>
            <a:endParaRPr lang="cs-CZ" altLang="cs-CZ" sz="1600" b="1" i="0" dirty="0">
              <a:effectLst/>
            </a:endParaRPr>
          </a:p>
          <a:p>
            <a:r>
              <a:rPr lang="cs-CZ" altLang="cs-CZ" sz="1600" b="1" dirty="0"/>
              <a:t>3 </a:t>
            </a:r>
            <a:r>
              <a:rPr lang="cs-CZ" altLang="cs-CZ" sz="1600" b="1" dirty="0" err="1"/>
              <a:t>Capillary</a:t>
            </a:r>
            <a:endParaRPr lang="cs-CZ" altLang="cs-CZ" sz="1600" b="1" i="0" dirty="0">
              <a:effectLst/>
            </a:endParaRPr>
          </a:p>
        </p:txBody>
      </p:sp>
      <p:sp>
        <p:nvSpPr>
          <p:cNvPr id="506885" name="Text Box 8"/>
          <p:cNvSpPr txBox="1">
            <a:spLocks noChangeArrowheads="1"/>
          </p:cNvSpPr>
          <p:nvPr/>
        </p:nvSpPr>
        <p:spPr bwMode="auto">
          <a:xfrm>
            <a:off x="2987824" y="2728768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 dirty="0">
                <a:effectLst/>
              </a:rPr>
              <a:t>2</a:t>
            </a:r>
          </a:p>
        </p:txBody>
      </p:sp>
      <p:sp>
        <p:nvSpPr>
          <p:cNvPr id="506886" name="Text Box 8"/>
          <p:cNvSpPr txBox="1">
            <a:spLocks noChangeArrowheads="1"/>
          </p:cNvSpPr>
          <p:nvPr/>
        </p:nvSpPr>
        <p:spPr bwMode="auto">
          <a:xfrm>
            <a:off x="2385652" y="1976438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i="0">
                <a:effectLst/>
              </a:rPr>
              <a:t>1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414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876256" y="2866736"/>
            <a:ext cx="36036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400" dirty="0"/>
              <a:t>3</a:t>
            </a:r>
            <a:endParaRPr lang="cs-CZ" altLang="cs-CZ" sz="2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40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-28682" y="404664"/>
            <a:ext cx="9144000" cy="8366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Granulation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tissue</a:t>
            </a:r>
            <a:endParaRPr lang="cs-CZ" alt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HE40x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3"/>
          <a:stretch>
            <a:fillRect/>
          </a:stretch>
        </p:blipFill>
        <p:spPr>
          <a:xfrm>
            <a:off x="1088894" y="1634675"/>
            <a:ext cx="7109087" cy="5059964"/>
          </a:xfrm>
          <a:noFill/>
        </p:spPr>
      </p:pic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4859337" y="2265054"/>
            <a:ext cx="360363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H="1">
            <a:off x="3960019" y="1654175"/>
            <a:ext cx="431800" cy="5032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H="1">
            <a:off x="6083301" y="2852738"/>
            <a:ext cx="360362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-3555" y="5934670"/>
            <a:ext cx="42155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Surface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Proliferation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capillaries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3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Tissue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with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inflammatory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cells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27312" y="4424363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391819" y="1676400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5148262" y="1785938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6372226" y="2314906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422264" y="3962140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124075" y="2014538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894946" y="5661262"/>
            <a:ext cx="360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3542554" y="4636781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20510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20. </a:t>
            </a:r>
            <a:r>
              <a:rPr lang="cs-CZ" sz="3600" dirty="0" err="1"/>
              <a:t>Hemorrhagic</a:t>
            </a:r>
            <a:r>
              <a:rPr lang="cs-CZ" sz="3600" dirty="0"/>
              <a:t> </a:t>
            </a:r>
            <a:r>
              <a:rPr lang="cs-CZ" sz="3600" dirty="0" err="1"/>
              <a:t>pulmonary</a:t>
            </a:r>
            <a:r>
              <a:rPr lang="cs-CZ" sz="3600" dirty="0"/>
              <a:t> </a:t>
            </a:r>
            <a:r>
              <a:rPr lang="cs-CZ" sz="3600" dirty="0" err="1"/>
              <a:t>infarction</a:t>
            </a:r>
            <a:endParaRPr lang="cs-CZ" sz="3600" dirty="0"/>
          </a:p>
        </p:txBody>
      </p:sp>
      <p:pic>
        <p:nvPicPr>
          <p:cNvPr id="24578" name="Picture 2" descr="http://www.lf3.cuni.cz/en/departments/patologie/studentska_sbirka_preparatu/praktikum_5/Z2-5_hemorrhagic_necrosis_lung_hemoragicka_nekroza_plice_4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36096" y="364502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7618" y="6402814"/>
            <a:ext cx="237626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Necrotic</a:t>
            </a:r>
            <a:r>
              <a:rPr lang="cs-CZ" sz="1600" b="1" dirty="0"/>
              <a:t> </a:t>
            </a:r>
            <a:r>
              <a:rPr lang="cs-CZ" sz="1600" b="1" dirty="0" err="1"/>
              <a:t>focus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57462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638E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21. </a:t>
            </a:r>
            <a:r>
              <a:rPr lang="cs-CZ" dirty="0" err="1"/>
              <a:t>Alveolar</a:t>
            </a:r>
            <a:r>
              <a:rPr lang="cs-CZ" dirty="0"/>
              <a:t> </a:t>
            </a:r>
            <a:r>
              <a:rPr lang="cs-CZ" dirty="0" err="1"/>
              <a:t>emphysema</a:t>
            </a:r>
            <a:endParaRPr lang="cs-CZ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2851659"/>
              </p:ext>
            </p:extLst>
          </p:nvPr>
        </p:nvGraphicFramePr>
        <p:xfrm>
          <a:off x="1115616" y="1526472"/>
          <a:ext cx="7056784" cy="5271906"/>
        </p:xfrm>
        <a:graphic>
          <a:graphicData uri="http://schemas.openxmlformats.org/presentationml/2006/ole">
            <p:oleObj spid="_x0000_s1252" name="Rastrový obrázek" r:id="rId3" imgW="6628571" imgH="6304762" progId="PBrush">
              <p:embed/>
            </p:oleObj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3194" y="6027003"/>
            <a:ext cx="4739342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1 </a:t>
            </a:r>
            <a:r>
              <a:rPr lang="en-US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Enlargement of airspaces with thinning and destruction of alveolar septa</a:t>
            </a:r>
          </a:p>
          <a:p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Bronchiol</a:t>
            </a:r>
            <a:r>
              <a:rPr lang="en-US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with mucous secretions</a:t>
            </a:r>
            <a:endParaRPr lang="cs-CZ" altLang="cs-CZ" sz="1600" b="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932363" y="270827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84663" y="4508500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660232" y="4161559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853952" y="2349500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75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5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/>
              <a:t>22. </a:t>
            </a:r>
            <a:r>
              <a:rPr lang="cs-CZ" altLang="cs-CZ" dirty="0" err="1"/>
              <a:t>Alveolar</a:t>
            </a:r>
            <a:r>
              <a:rPr lang="cs-CZ" altLang="cs-CZ" dirty="0"/>
              <a:t> </a:t>
            </a:r>
            <a:r>
              <a:rPr lang="cs-CZ" altLang="cs-CZ" dirty="0" err="1"/>
              <a:t>oedema</a:t>
            </a:r>
            <a:r>
              <a:rPr lang="cs-CZ" altLang="cs-CZ" dirty="0"/>
              <a:t> </a:t>
            </a:r>
            <a:endParaRPr lang="cs-CZ" altLang="cs-CZ" dirty="0">
              <a:effectLst/>
            </a:endParaRPr>
          </a:p>
        </p:txBody>
      </p:sp>
      <p:pic>
        <p:nvPicPr>
          <p:cNvPr id="161795" name="Picture 4" descr="edem plic 100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4050"/>
            <a:ext cx="2483767" cy="1069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Oedematic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fluid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Dilated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septa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Dilated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capillary</a:t>
            </a:r>
            <a:endParaRPr 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1797" name="Rectangle 7"/>
          <p:cNvSpPr>
            <a:spLocks noChangeArrowheads="1"/>
          </p:cNvSpPr>
          <p:nvPr/>
        </p:nvSpPr>
        <p:spPr bwMode="auto">
          <a:xfrm>
            <a:off x="4211638" y="2205038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1798" name="Rectangle 7"/>
          <p:cNvSpPr>
            <a:spLocks noChangeArrowheads="1"/>
          </p:cNvSpPr>
          <p:nvPr/>
        </p:nvSpPr>
        <p:spPr bwMode="auto">
          <a:xfrm>
            <a:off x="3708400" y="4652963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6156325" y="41497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1800" name="Line 11"/>
          <p:cNvSpPr>
            <a:spLocks noChangeShapeType="1"/>
          </p:cNvSpPr>
          <p:nvPr/>
        </p:nvSpPr>
        <p:spPr bwMode="auto">
          <a:xfrm flipV="1">
            <a:off x="6516688" y="3789363"/>
            <a:ext cx="3603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1801" name="Line 12"/>
          <p:cNvSpPr>
            <a:spLocks noChangeShapeType="1"/>
          </p:cNvSpPr>
          <p:nvPr/>
        </p:nvSpPr>
        <p:spPr bwMode="auto">
          <a:xfrm>
            <a:off x="6516688" y="4221163"/>
            <a:ext cx="792162" cy="5032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4702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venous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congestion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4867" name="Picture 4" descr="chron venostáza plíc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9696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4050"/>
            <a:ext cx="3026569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Oedematic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fluid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Enlarged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hyperemic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septa</a:t>
            </a: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Siderophages</a:t>
            </a:r>
            <a:endParaRPr 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4869" name="Rectangle 7"/>
          <p:cNvSpPr>
            <a:spLocks noChangeArrowheads="1"/>
          </p:cNvSpPr>
          <p:nvPr/>
        </p:nvSpPr>
        <p:spPr bwMode="auto">
          <a:xfrm>
            <a:off x="6738938" y="458152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64870" name="Rectangle 7"/>
          <p:cNvSpPr>
            <a:spLocks noChangeArrowheads="1"/>
          </p:cNvSpPr>
          <p:nvPr/>
        </p:nvSpPr>
        <p:spPr bwMode="auto">
          <a:xfrm>
            <a:off x="5657850" y="177323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64871" name="Line 11"/>
          <p:cNvSpPr>
            <a:spLocks noChangeShapeType="1"/>
          </p:cNvSpPr>
          <p:nvPr/>
        </p:nvSpPr>
        <p:spPr bwMode="auto">
          <a:xfrm flipH="1">
            <a:off x="5508625" y="2276475"/>
            <a:ext cx="287338" cy="2159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2" name="Line 12"/>
          <p:cNvSpPr>
            <a:spLocks noChangeShapeType="1"/>
          </p:cNvSpPr>
          <p:nvPr/>
        </p:nvSpPr>
        <p:spPr bwMode="auto">
          <a:xfrm flipH="1">
            <a:off x="5580063" y="2205038"/>
            <a:ext cx="287337" cy="2873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3" name="Line 13"/>
          <p:cNvSpPr>
            <a:spLocks noChangeShapeType="1"/>
          </p:cNvSpPr>
          <p:nvPr/>
        </p:nvSpPr>
        <p:spPr bwMode="auto">
          <a:xfrm>
            <a:off x="5867400" y="2205038"/>
            <a:ext cx="433388" cy="5762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4" name="Rectangle 7"/>
          <p:cNvSpPr>
            <a:spLocks noChangeArrowheads="1"/>
          </p:cNvSpPr>
          <p:nvPr/>
        </p:nvSpPr>
        <p:spPr bwMode="auto">
          <a:xfrm>
            <a:off x="2849563" y="227647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64875" name="Line 15"/>
          <p:cNvSpPr>
            <a:spLocks noChangeShapeType="1"/>
          </p:cNvSpPr>
          <p:nvPr/>
        </p:nvSpPr>
        <p:spPr bwMode="auto">
          <a:xfrm flipH="1" flipV="1">
            <a:off x="2484438" y="2205038"/>
            <a:ext cx="358775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64876" name="Line 16"/>
          <p:cNvSpPr>
            <a:spLocks noChangeShapeType="1"/>
          </p:cNvSpPr>
          <p:nvPr/>
        </p:nvSpPr>
        <p:spPr bwMode="auto">
          <a:xfrm flipH="1">
            <a:off x="2124075" y="2420938"/>
            <a:ext cx="719138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278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24. TBC </a:t>
            </a:r>
            <a:r>
              <a:rPr lang="cs-CZ" dirty="0" err="1"/>
              <a:t>granuloma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lungs</a:t>
            </a:r>
            <a:endParaRPr lang="cs-CZ" dirty="0"/>
          </a:p>
        </p:txBody>
      </p:sp>
      <p:pic>
        <p:nvPicPr>
          <p:cNvPr id="23554" name="Picture 2" descr="http://www.pathpedia.com/education/eatlas/imagepedia/pulmonary_tuberculosis-necrotizing_granuloma.jpeg?Width=600&amp;Format=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38610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804248" y="31409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915816" y="515849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48442" y="159398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4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707751"/>
            <a:ext cx="356388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AutoNum type="arabicPlain"/>
            </a:pPr>
            <a:r>
              <a:rPr lang="en-US" altLang="cs-CZ" sz="1600" b="1" dirty="0">
                <a:latin typeface="Arial" panose="020B0604020202020204" pitchFamily="34" charset="0"/>
              </a:rPr>
              <a:t> Caseous ne</a:t>
            </a:r>
            <a:r>
              <a:rPr lang="cs-CZ" altLang="cs-CZ" sz="1600" b="1" dirty="0">
                <a:latin typeface="Arial" panose="020B0604020202020204" pitchFamily="34" charset="0"/>
              </a:rPr>
              <a:t>c</a:t>
            </a:r>
            <a:r>
              <a:rPr lang="en-US" altLang="cs-CZ" sz="1600" b="1" dirty="0" err="1">
                <a:latin typeface="Arial" panose="020B0604020202020204" pitchFamily="34" charset="0"/>
              </a:rPr>
              <a:t>rosis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buFontTx/>
              <a:buAutoNum type="arabicPlain"/>
            </a:pPr>
            <a:r>
              <a:rPr lang="en-US" altLang="cs-CZ" sz="1600" b="1" dirty="0">
                <a:latin typeface="Arial" panose="020B0604020202020204" pitchFamily="34" charset="0"/>
              </a:rPr>
              <a:t> E</a:t>
            </a:r>
            <a:r>
              <a:rPr lang="cs-CZ" altLang="cs-CZ" sz="1600" b="1" dirty="0">
                <a:latin typeface="Arial" panose="020B0604020202020204" pitchFamily="34" charset="0"/>
              </a:rPr>
              <a:t>pit</a:t>
            </a:r>
            <a:r>
              <a:rPr lang="en-US" altLang="cs-CZ" sz="1600" b="1" dirty="0">
                <a:latin typeface="Arial" panose="020B0604020202020204" pitchFamily="34" charset="0"/>
              </a:rPr>
              <a:t>h</a:t>
            </a:r>
            <a:r>
              <a:rPr lang="cs-CZ" altLang="cs-CZ" sz="1600" b="1" dirty="0">
                <a:latin typeface="Arial" panose="020B0604020202020204" pitchFamily="34" charset="0"/>
              </a:rPr>
              <a:t>el</a:t>
            </a:r>
            <a:r>
              <a:rPr lang="en-US" altLang="cs-CZ" sz="1600" b="1" dirty="0" err="1">
                <a:latin typeface="Arial" panose="020B0604020202020204" pitchFamily="34" charset="0"/>
              </a:rPr>
              <a:t>i</a:t>
            </a:r>
            <a:r>
              <a:rPr lang="cs-CZ" altLang="cs-CZ" sz="1600" b="1" dirty="0" err="1">
                <a:latin typeface="Arial" panose="020B0604020202020204" pitchFamily="34" charset="0"/>
              </a:rPr>
              <a:t>oid</a:t>
            </a:r>
            <a:r>
              <a:rPr lang="en-US" altLang="cs-CZ" sz="1600" b="1" dirty="0">
                <a:latin typeface="Arial" panose="020B0604020202020204" pitchFamily="34" charset="0"/>
              </a:rPr>
              <a:t> macrophages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buFontTx/>
              <a:buAutoNum type="arabicPlain"/>
            </a:pPr>
            <a:r>
              <a:rPr lang="cs-CZ" altLang="cs-CZ" sz="1600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 err="1">
                <a:latin typeface="Arial" panose="020B0604020202020204" pitchFamily="34" charset="0"/>
              </a:rPr>
              <a:t>Langhans</a:t>
            </a:r>
            <a:r>
              <a:rPr lang="en-US" altLang="cs-CZ" sz="1600" b="1" dirty="0">
                <a:latin typeface="Arial" panose="020B0604020202020204" pitchFamily="34" charset="0"/>
              </a:rPr>
              <a:t> giant cells</a:t>
            </a:r>
            <a:endParaRPr lang="cs-CZ" altLang="cs-CZ" sz="1600" b="1" dirty="0">
              <a:latin typeface="Arial" panose="020B0604020202020204" pitchFamily="34" charset="0"/>
            </a:endParaRPr>
          </a:p>
          <a:p>
            <a:pPr>
              <a:buFontTx/>
              <a:buAutoNum type="arabicPlain"/>
            </a:pPr>
            <a:r>
              <a:rPr lang="en-US" altLang="cs-CZ" sz="1600" b="1" dirty="0">
                <a:latin typeface="Arial" panose="020B0604020202020204" pitchFamily="34" charset="0"/>
              </a:rPr>
              <a:t> L</a:t>
            </a:r>
            <a:r>
              <a:rPr lang="cs-CZ" altLang="cs-CZ" sz="1600" b="1" dirty="0" err="1">
                <a:latin typeface="Arial" panose="020B0604020202020204" pitchFamily="34" charset="0"/>
              </a:rPr>
              <a:t>ym</a:t>
            </a:r>
            <a:r>
              <a:rPr lang="en-US" altLang="cs-CZ" sz="1600" b="1" dirty="0" err="1">
                <a:latin typeface="Arial" panose="020B0604020202020204" pitchFamily="34" charset="0"/>
              </a:rPr>
              <a:t>ph</a:t>
            </a:r>
            <a:r>
              <a:rPr lang="cs-CZ" altLang="cs-CZ" sz="1600" b="1" dirty="0" err="1">
                <a:latin typeface="Arial" panose="020B0604020202020204" pitchFamily="34" charset="0"/>
              </a:rPr>
              <a:t>ocyt</a:t>
            </a:r>
            <a:r>
              <a:rPr lang="en-US" altLang="cs-CZ" sz="1600" b="1" dirty="0" err="1">
                <a:latin typeface="Arial" panose="020B0604020202020204" pitchFamily="34" charset="0"/>
              </a:rPr>
              <a:t>es</a:t>
            </a:r>
            <a:endParaRPr lang="en-US" altLang="cs-CZ" sz="1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388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Grp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 </a:t>
            </a:r>
            <a:r>
              <a:rPr lang="cs-CZ" alt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Purulent</a:t>
            </a:r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alt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abscessing</a:t>
            </a:r>
            <a:r>
              <a:rPr lang="cs-CZ" alt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alt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bronchopneumonia</a:t>
            </a:r>
            <a:endParaRPr lang="cs-CZ" alt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5" name="Picture 4" descr="BP 100x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87450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3181" y="6021288"/>
            <a:ext cx="583496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marL="762000" indent="-762000" algn="l">
              <a:spcBef>
                <a:spcPct val="50000"/>
              </a:spcBef>
              <a:defRPr/>
            </a:pPr>
            <a:r>
              <a:rPr lang="cs-CZ" sz="1600" b="1" dirty="0">
                <a:latin typeface="Arial" charset="0"/>
              </a:rPr>
              <a:t>1 </a:t>
            </a:r>
            <a:r>
              <a:rPr lang="cs-CZ" sz="1600" b="1" dirty="0" err="1">
                <a:latin typeface="Arial" charset="0"/>
              </a:rPr>
              <a:t>Alveolar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walls</a:t>
            </a:r>
            <a:endParaRPr lang="cs-CZ" sz="1600" b="1" dirty="0">
              <a:latin typeface="Arial" charset="0"/>
            </a:endParaRPr>
          </a:p>
          <a:p>
            <a:pPr marL="762000" indent="-762000" algn="l">
              <a:spcBef>
                <a:spcPct val="50000"/>
              </a:spcBef>
              <a:defRPr/>
            </a:pPr>
            <a:r>
              <a:rPr lang="cs-CZ" sz="1600" b="1" dirty="0">
                <a:latin typeface="Arial" charset="0"/>
              </a:rPr>
              <a:t>2 </a:t>
            </a:r>
            <a:r>
              <a:rPr lang="cs-CZ" sz="1600" b="1" dirty="0" err="1">
                <a:latin typeface="Arial" charset="0"/>
              </a:rPr>
              <a:t>Abscess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with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destruction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of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alveolar</a:t>
            </a:r>
            <a:r>
              <a:rPr lang="cs-CZ" sz="1600" b="1" dirty="0">
                <a:latin typeface="Arial" charset="0"/>
              </a:rPr>
              <a:t> </a:t>
            </a:r>
            <a:r>
              <a:rPr lang="cs-CZ" sz="1600" b="1" dirty="0" err="1">
                <a:latin typeface="Arial" charset="0"/>
              </a:rPr>
              <a:t>walls</a:t>
            </a:r>
            <a:endParaRPr lang="cs-CZ" sz="1600" b="1" dirty="0">
              <a:latin typeface="Arial" charset="0"/>
            </a:endParaRP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2195513" y="3573463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9398" name="Line 9"/>
          <p:cNvSpPr>
            <a:spLocks noChangeShapeType="1"/>
          </p:cNvSpPr>
          <p:nvPr/>
        </p:nvSpPr>
        <p:spPr bwMode="auto">
          <a:xfrm flipH="1" flipV="1">
            <a:off x="1692275" y="3141663"/>
            <a:ext cx="576263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 flipV="1">
            <a:off x="2268538" y="3141663"/>
            <a:ext cx="358775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59400" name="Rectangle 7"/>
          <p:cNvSpPr>
            <a:spLocks noChangeArrowheads="1"/>
          </p:cNvSpPr>
          <p:nvPr/>
        </p:nvSpPr>
        <p:spPr bwMode="auto">
          <a:xfrm>
            <a:off x="4211638" y="2060575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9401" name="Rectangle 7"/>
          <p:cNvSpPr>
            <a:spLocks noChangeArrowheads="1"/>
          </p:cNvSpPr>
          <p:nvPr/>
        </p:nvSpPr>
        <p:spPr bwMode="auto">
          <a:xfrm>
            <a:off x="6877050" y="494188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386145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/>
              <a:t>26. </a:t>
            </a:r>
            <a:r>
              <a:rPr lang="cs-CZ" dirty="0" err="1"/>
              <a:t>Amniotic</a:t>
            </a:r>
            <a:r>
              <a:rPr lang="cs-CZ" dirty="0"/>
              <a:t> fluid </a:t>
            </a:r>
            <a:r>
              <a:rPr lang="cs-CZ" dirty="0" err="1"/>
              <a:t>aspiration</a:t>
            </a:r>
            <a:endParaRPr lang="cs-CZ" dirty="0"/>
          </a:p>
        </p:txBody>
      </p:sp>
      <p:pic>
        <p:nvPicPr>
          <p:cNvPr id="14338" name="Picture 2" descr="Výsledek obrázku pro amniotic fluid aspir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65193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80112" y="38610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489972"/>
            <a:ext cx="21237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Masses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keratin</a:t>
            </a:r>
          </a:p>
        </p:txBody>
      </p:sp>
    </p:spTree>
    <p:extLst>
      <p:ext uri="{BB962C8B-B14F-4D97-AF65-F5344CB8AC3E}">
        <p14:creationId xmlns:p14="http://schemas.microsoft.com/office/powerpoint/2010/main" xmlns="" val="79526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5"/>
          <p:cNvSpPr>
            <a:spLocks noGrp="1"/>
          </p:cNvSpPr>
          <p:nvPr>
            <p:ph type="title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Diffuse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alveolar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damage</a:t>
            </a:r>
            <a:r>
              <a:rPr lang="cs-CZ" alt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(DAD/ARDS)</a:t>
            </a:r>
          </a:p>
        </p:txBody>
      </p:sp>
      <p:pic>
        <p:nvPicPr>
          <p:cNvPr id="192515" name="Picture 4" descr="ARDS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604" y="6089650"/>
            <a:ext cx="233814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2192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764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1336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908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30480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5052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9624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419600" indent="-7620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Hyaline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membranes</a:t>
            </a:r>
            <a:endParaRPr 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Arial" charset="0"/>
              </a:rPr>
              <a:t>Hyperemic</a:t>
            </a:r>
            <a:r>
              <a:rPr lang="cs-CZ" sz="1600" i="0" dirty="0">
                <a:solidFill>
                  <a:schemeClr val="tx1"/>
                </a:solidFill>
                <a:latin typeface="Arial" charset="0"/>
              </a:rPr>
              <a:t> septa</a:t>
            </a:r>
          </a:p>
        </p:txBody>
      </p:sp>
      <p:sp>
        <p:nvSpPr>
          <p:cNvPr id="192517" name="Rectangle 7"/>
          <p:cNvSpPr>
            <a:spLocks noChangeArrowheads="1"/>
          </p:cNvSpPr>
          <p:nvPr/>
        </p:nvSpPr>
        <p:spPr bwMode="auto">
          <a:xfrm>
            <a:off x="6804025" y="56610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92518" name="Line 9"/>
          <p:cNvSpPr>
            <a:spLocks noChangeShapeType="1"/>
          </p:cNvSpPr>
          <p:nvPr/>
        </p:nvSpPr>
        <p:spPr bwMode="auto">
          <a:xfrm flipH="1" flipV="1">
            <a:off x="6516688" y="5516563"/>
            <a:ext cx="287337" cy="3603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19" name="Line 10"/>
          <p:cNvSpPr>
            <a:spLocks noChangeShapeType="1"/>
          </p:cNvSpPr>
          <p:nvPr/>
        </p:nvSpPr>
        <p:spPr bwMode="auto">
          <a:xfrm flipH="1">
            <a:off x="6227763" y="5876925"/>
            <a:ext cx="576262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0" name="Rectangle 7"/>
          <p:cNvSpPr>
            <a:spLocks noChangeArrowheads="1"/>
          </p:cNvSpPr>
          <p:nvPr/>
        </p:nvSpPr>
        <p:spPr bwMode="auto">
          <a:xfrm>
            <a:off x="4643438" y="3500438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92521" name="Line 12"/>
          <p:cNvSpPr>
            <a:spLocks noChangeShapeType="1"/>
          </p:cNvSpPr>
          <p:nvPr/>
        </p:nvSpPr>
        <p:spPr bwMode="auto">
          <a:xfrm flipH="1" flipV="1">
            <a:off x="4643438" y="3068638"/>
            <a:ext cx="1444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2" name="Line 13"/>
          <p:cNvSpPr>
            <a:spLocks noChangeShapeType="1"/>
          </p:cNvSpPr>
          <p:nvPr/>
        </p:nvSpPr>
        <p:spPr bwMode="auto">
          <a:xfrm flipV="1">
            <a:off x="4787900" y="3284538"/>
            <a:ext cx="504825" cy="2159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3" name="Rectangle 7"/>
          <p:cNvSpPr>
            <a:spLocks noChangeArrowheads="1"/>
          </p:cNvSpPr>
          <p:nvPr/>
        </p:nvSpPr>
        <p:spPr bwMode="auto">
          <a:xfrm>
            <a:off x="6588125" y="2997200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92524" name="Line 15"/>
          <p:cNvSpPr>
            <a:spLocks noChangeShapeType="1"/>
          </p:cNvSpPr>
          <p:nvPr/>
        </p:nvSpPr>
        <p:spPr bwMode="auto">
          <a:xfrm>
            <a:off x="6732588" y="3429000"/>
            <a:ext cx="144462" cy="431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92525" name="Line 16"/>
          <p:cNvSpPr>
            <a:spLocks noChangeShapeType="1"/>
          </p:cNvSpPr>
          <p:nvPr/>
        </p:nvSpPr>
        <p:spPr bwMode="auto">
          <a:xfrm flipH="1">
            <a:off x="6300788" y="3429000"/>
            <a:ext cx="431800" cy="36036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6187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 </a:t>
            </a:r>
            <a:r>
              <a:rPr lang="cs-CZ" alt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Pneumocystis</a:t>
            </a:r>
            <a:r>
              <a:rPr lang="cs-CZ" alt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pneumonia</a:t>
            </a:r>
            <a:endParaRPr lang="cs-CZ" altLang="cs-CZ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515" name="Picture 9" descr="HE 1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55320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050108"/>
            <a:ext cx="707469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Alveolar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walls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filled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monocellular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infiltration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Bubbly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eosinophilic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material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4517" name="Rectangle 7"/>
          <p:cNvSpPr>
            <a:spLocks noChangeArrowheads="1"/>
          </p:cNvSpPr>
          <p:nvPr/>
        </p:nvSpPr>
        <p:spPr bwMode="auto">
          <a:xfrm>
            <a:off x="3419475" y="4292600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6372225" y="2636838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4519" name="Line 13"/>
          <p:cNvSpPr>
            <a:spLocks noChangeShapeType="1"/>
          </p:cNvSpPr>
          <p:nvPr/>
        </p:nvSpPr>
        <p:spPr bwMode="auto">
          <a:xfrm>
            <a:off x="6732588" y="3068638"/>
            <a:ext cx="287337" cy="5762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64520" name="Line 14"/>
          <p:cNvSpPr>
            <a:spLocks noChangeShapeType="1"/>
          </p:cNvSpPr>
          <p:nvPr/>
        </p:nvSpPr>
        <p:spPr bwMode="auto">
          <a:xfrm>
            <a:off x="6732588" y="3068638"/>
            <a:ext cx="935037" cy="7302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3541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 </a:t>
            </a:r>
            <a:r>
              <a:rPr lang="cs-CZ" alt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Silicosis</a:t>
            </a:r>
            <a:r>
              <a:rPr lang="cs-CZ" alt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altLang="cs-CZ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lungs</a:t>
            </a:r>
            <a:endParaRPr lang="cs-CZ" altLang="cs-CZ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779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85788" y="1557338"/>
            <a:ext cx="7947025" cy="5221287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6092824"/>
            <a:ext cx="320384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762000" indent="-7620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Fibrotic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centre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the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nodule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Perifocal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emphysema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5781" name="Rectangle 7"/>
          <p:cNvSpPr>
            <a:spLocks noChangeArrowheads="1"/>
          </p:cNvSpPr>
          <p:nvPr/>
        </p:nvSpPr>
        <p:spPr bwMode="auto">
          <a:xfrm>
            <a:off x="4140200" y="270827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75782" name="Rectangle 7"/>
          <p:cNvSpPr>
            <a:spLocks noChangeArrowheads="1"/>
          </p:cNvSpPr>
          <p:nvPr/>
        </p:nvSpPr>
        <p:spPr bwMode="auto">
          <a:xfrm>
            <a:off x="1403350" y="566102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827088" y="3573463"/>
            <a:ext cx="354012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08179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</a:t>
            </a:r>
            <a:r>
              <a:rPr lang="cs-CZ" altLang="cs-CZ" dirty="0" err="1"/>
              <a:t>Organiz</a:t>
            </a:r>
            <a:r>
              <a:rPr lang="en-US" altLang="cs-CZ" dirty="0" err="1"/>
              <a:t>ed</a:t>
            </a:r>
            <a:r>
              <a:rPr lang="cs-CZ" altLang="cs-CZ" dirty="0"/>
              <a:t> t</a:t>
            </a:r>
            <a:r>
              <a:rPr lang="en-US" altLang="cs-CZ" dirty="0"/>
              <a:t>h</a:t>
            </a:r>
            <a:r>
              <a:rPr lang="cs-CZ" altLang="cs-CZ" dirty="0" err="1"/>
              <a:t>rombus</a:t>
            </a:r>
            <a:endParaRPr lang="cs-CZ" dirty="0"/>
          </a:p>
        </p:txBody>
      </p:sp>
      <p:pic>
        <p:nvPicPr>
          <p:cNvPr id="35842" name="Picture 2" descr="http://hh-athero.com/graphics/Figure-6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2822"/>
            <a:ext cx="6864728" cy="514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47980" y="530120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08020" y="430124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95936" y="430124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914094"/>
            <a:ext cx="454798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Arterial</a:t>
            </a:r>
            <a:r>
              <a:rPr lang="cs-CZ" b="1" dirty="0"/>
              <a:t> </a:t>
            </a:r>
            <a:r>
              <a:rPr lang="cs-CZ" b="1" dirty="0" err="1"/>
              <a:t>wall</a:t>
            </a:r>
            <a:r>
              <a:rPr lang="cs-CZ" b="1" dirty="0"/>
              <a:t> (a. </a:t>
            </a:r>
            <a:r>
              <a:rPr lang="cs-CZ" b="1" dirty="0" err="1"/>
              <a:t>tibialis</a:t>
            </a:r>
            <a:r>
              <a:rPr lang="cs-CZ" b="1" dirty="0"/>
              <a:t> ant.)</a:t>
            </a:r>
          </a:p>
          <a:p>
            <a:r>
              <a:rPr lang="cs-CZ" b="1" dirty="0"/>
              <a:t>2 </a:t>
            </a:r>
            <a:r>
              <a:rPr lang="cs-CZ" b="1" dirty="0" err="1"/>
              <a:t>Capillaries</a:t>
            </a:r>
            <a:r>
              <a:rPr lang="cs-CZ" b="1" dirty="0"/>
              <a:t> </a:t>
            </a:r>
          </a:p>
          <a:p>
            <a:r>
              <a:rPr lang="cs-CZ" b="1" dirty="0"/>
              <a:t>3 </a:t>
            </a:r>
            <a:r>
              <a:rPr lang="cs-CZ" b="1" dirty="0" err="1"/>
              <a:t>Structures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thrombus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collagen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67193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Pulmonary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chondrohamartoma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39" name="Picture 4" descr="chondrohamartom 20x 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6013" y="1557338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" y="5770364"/>
            <a:ext cx="522007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marL="0" indent="0"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Cartilage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marL="0" indent="0"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Fat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tissue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marL="0" indent="0"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Tubular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structures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respirátory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1141" name="Rectangle 7"/>
          <p:cNvSpPr>
            <a:spLocks noChangeArrowheads="1"/>
          </p:cNvSpPr>
          <p:nvPr/>
        </p:nvSpPr>
        <p:spPr bwMode="auto">
          <a:xfrm>
            <a:off x="3563938" y="414972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1142" name="Rectangle 7"/>
          <p:cNvSpPr>
            <a:spLocks noChangeArrowheads="1"/>
          </p:cNvSpPr>
          <p:nvPr/>
        </p:nvSpPr>
        <p:spPr bwMode="auto">
          <a:xfrm>
            <a:off x="2411413" y="270827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1403350" y="1628775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7542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29600" cy="1143000"/>
          </a:xfrm>
        </p:spPr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-cell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carcinoma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9331" name="Picture 3" descr="malobb ca 10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8888" y="1593850"/>
            <a:ext cx="6931025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0" y="5731164"/>
            <a:ext cx="3203848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marL="6858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11430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6002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20574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514600" indent="-6858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9718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34290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8862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4343400" indent="-6858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1 Solid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small</a:t>
            </a:r>
            <a:r>
              <a:rPr lang="cs-CZ" sz="1600" i="0" dirty="0">
                <a:solidFill>
                  <a:schemeClr val="tx1"/>
                </a:solidFill>
                <a:latin typeface="+mn-lt"/>
              </a:rPr>
              <a:t> cell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infiltration</a:t>
            </a:r>
            <a:endParaRPr lang="cs-CZ" sz="1600" i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2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Necrosis</a:t>
            </a:r>
            <a:endParaRPr lang="cs-CZ" sz="1600" i="0" dirty="0">
              <a:solidFill>
                <a:schemeClr val="tx1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3 </a:t>
            </a:r>
            <a:r>
              <a:rPr lang="cs-CZ" sz="1600" i="0" dirty="0" err="1">
                <a:solidFill>
                  <a:schemeClr val="tx1"/>
                </a:solidFill>
                <a:latin typeface="+mn-lt"/>
              </a:rPr>
              <a:t>Fibrous</a:t>
            </a:r>
            <a:r>
              <a:rPr lang="cs-CZ" sz="1600" i="0" dirty="0">
                <a:solidFill>
                  <a:schemeClr val="tx1"/>
                </a:solidFill>
                <a:latin typeface="+mn-lt"/>
              </a:rPr>
              <a:t> stroma</a:t>
            </a: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5219700" y="3357563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99334" name="Rectangle 7"/>
          <p:cNvSpPr>
            <a:spLocks noChangeArrowheads="1"/>
          </p:cNvSpPr>
          <p:nvPr/>
        </p:nvSpPr>
        <p:spPr bwMode="auto">
          <a:xfrm>
            <a:off x="6321077" y="5470376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1476375" y="2060575"/>
            <a:ext cx="354013" cy="457200"/>
          </a:xfrm>
          <a:prstGeom prst="rect">
            <a:avLst/>
          </a:prstGeom>
          <a:solidFill>
            <a:srgbClr val="FF99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46778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32. </a:t>
            </a:r>
            <a:r>
              <a:rPr lang="cs-CZ" dirty="0" err="1"/>
              <a:t>Mycotic</a:t>
            </a:r>
            <a:r>
              <a:rPr lang="cs-CZ" dirty="0"/>
              <a:t> </a:t>
            </a:r>
            <a:r>
              <a:rPr lang="cs-CZ" dirty="0" err="1"/>
              <a:t>oesophagitis</a:t>
            </a:r>
            <a:endParaRPr lang="cs-CZ" dirty="0"/>
          </a:p>
        </p:txBody>
      </p:sp>
      <p:pic>
        <p:nvPicPr>
          <p:cNvPr id="76802" name="Picture 2" descr="Výsledek obrázku pro mycotic esophagitis path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1"/>
            <a:ext cx="7056784" cy="512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851920" y="306896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156176" y="530120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5502" y="6011061"/>
            <a:ext cx="771484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Superficial</a:t>
            </a:r>
            <a:r>
              <a:rPr lang="cs-CZ" sz="1600" b="1" dirty="0"/>
              <a:t> </a:t>
            </a:r>
            <a:r>
              <a:rPr lang="cs-CZ" sz="1600" b="1" dirty="0" err="1"/>
              <a:t>necrotic</a:t>
            </a:r>
            <a:r>
              <a:rPr lang="cs-CZ" sz="1600" b="1" dirty="0"/>
              <a:t> </a:t>
            </a:r>
            <a:r>
              <a:rPr lang="cs-CZ" sz="1600" b="1" dirty="0" err="1"/>
              <a:t>mucosa</a:t>
            </a:r>
            <a:r>
              <a:rPr lang="cs-CZ" sz="1600" b="1" dirty="0"/>
              <a:t> (</a:t>
            </a:r>
            <a:r>
              <a:rPr lang="cs-CZ" sz="1600" b="1" dirty="0" err="1"/>
              <a:t>mixed</a:t>
            </a:r>
            <a:r>
              <a:rPr lang="cs-CZ" sz="1600" b="1" dirty="0"/>
              <a:t> </a:t>
            </a:r>
            <a:r>
              <a:rPr lang="cs-CZ" sz="1600" b="1" dirty="0" err="1"/>
              <a:t>inflammatory</a:t>
            </a:r>
            <a:r>
              <a:rPr lang="cs-CZ" sz="1600" b="1" dirty="0"/>
              <a:t> </a:t>
            </a:r>
            <a:r>
              <a:rPr lang="cs-CZ" sz="1600" b="1" dirty="0" err="1"/>
              <a:t>infiltrate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a </a:t>
            </a:r>
            <a:r>
              <a:rPr lang="cs-CZ" sz="1600" b="1" dirty="0" err="1"/>
              <a:t>fungal</a:t>
            </a:r>
            <a:r>
              <a:rPr lang="cs-CZ" sz="1600" b="1" dirty="0"/>
              <a:t> </a:t>
            </a:r>
            <a:r>
              <a:rPr lang="cs-CZ" sz="1600" b="1" dirty="0" err="1"/>
              <a:t>hyphae</a:t>
            </a:r>
            <a:r>
              <a:rPr lang="cs-CZ" sz="1600" b="1" dirty="0"/>
              <a:t>)</a:t>
            </a:r>
          </a:p>
          <a:p>
            <a:r>
              <a:rPr lang="cs-CZ" sz="1600" b="1" dirty="0"/>
              <a:t>2 </a:t>
            </a:r>
            <a:r>
              <a:rPr lang="cs-CZ" sz="1600" b="1" dirty="0" err="1"/>
              <a:t>Squamous</a:t>
            </a:r>
            <a:r>
              <a:rPr lang="cs-CZ" sz="1600" b="1" dirty="0"/>
              <a:t> </a:t>
            </a:r>
            <a:r>
              <a:rPr lang="cs-CZ" sz="1600" b="1" dirty="0" err="1"/>
              <a:t>epithelium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esophagus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379015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33. </a:t>
            </a:r>
            <a:r>
              <a:rPr lang="cs-CZ" dirty="0" err="1"/>
              <a:t>Warthin‘s</a:t>
            </a:r>
            <a:r>
              <a:rPr lang="cs-CZ" dirty="0"/>
              <a:t> tumor (</a:t>
            </a:r>
            <a:r>
              <a:rPr lang="cs-CZ" dirty="0" err="1"/>
              <a:t>cystadenolymphoma</a:t>
            </a:r>
            <a:r>
              <a:rPr lang="cs-CZ" dirty="0"/>
              <a:t>)</a:t>
            </a:r>
          </a:p>
        </p:txBody>
      </p:sp>
      <p:pic>
        <p:nvPicPr>
          <p:cNvPr id="1741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15616" y="1554426"/>
            <a:ext cx="6984776" cy="5215251"/>
          </a:xfrm>
        </p:spPr>
      </p:pic>
      <p:sp>
        <p:nvSpPr>
          <p:cNvPr id="17412" name="Obdélník 3"/>
          <p:cNvSpPr>
            <a:spLocks noChangeArrowheads="1"/>
          </p:cNvSpPr>
          <p:nvPr/>
        </p:nvSpPr>
        <p:spPr bwMode="auto">
          <a:xfrm>
            <a:off x="0" y="6303818"/>
            <a:ext cx="2548502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 Double-</a:t>
            </a:r>
            <a:r>
              <a:rPr lang="cs-CZ" altLang="cs-CZ" sz="1400" i="0" dirty="0" err="1">
                <a:solidFill>
                  <a:schemeClr val="tx1"/>
                </a:solidFill>
                <a:latin typeface="Arial" charset="0"/>
              </a:rPr>
              <a:t>layered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400" i="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400" i="0" dirty="0" err="1">
                <a:solidFill>
                  <a:schemeClr val="tx1"/>
                </a:solidFill>
                <a:latin typeface="Arial" charset="0"/>
              </a:rPr>
              <a:t>Lymphoid</a:t>
            </a:r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 stroma</a:t>
            </a:r>
          </a:p>
        </p:txBody>
      </p:sp>
      <p:sp>
        <p:nvSpPr>
          <p:cNvPr id="17413" name="Obdélník 5"/>
          <p:cNvSpPr>
            <a:spLocks noChangeArrowheads="1"/>
          </p:cNvSpPr>
          <p:nvPr/>
        </p:nvSpPr>
        <p:spPr bwMode="auto">
          <a:xfrm>
            <a:off x="2548502" y="3368675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7414" name="Obdélník 6"/>
          <p:cNvSpPr>
            <a:spLocks noChangeArrowheads="1"/>
          </p:cNvSpPr>
          <p:nvPr/>
        </p:nvSpPr>
        <p:spPr bwMode="auto">
          <a:xfrm>
            <a:off x="4894912" y="4879975"/>
            <a:ext cx="306388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425067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34. </a:t>
            </a:r>
            <a:r>
              <a:rPr lang="cs-CZ" dirty="0" err="1"/>
              <a:t>Barrett‘s</a:t>
            </a:r>
            <a:r>
              <a:rPr lang="cs-CZ" dirty="0"/>
              <a:t> </a:t>
            </a:r>
            <a:r>
              <a:rPr lang="cs-CZ" dirty="0" err="1"/>
              <a:t>oesophagus</a:t>
            </a:r>
            <a:endParaRPr lang="cs-CZ" dirty="0"/>
          </a:p>
        </p:txBody>
      </p:sp>
      <p:pic>
        <p:nvPicPr>
          <p:cNvPr id="36867" name="Picture 5" descr="Barrettův jícen 100x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9569"/>
            <a:ext cx="7704856" cy="5163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Obdélník 4"/>
          <p:cNvSpPr>
            <a:spLocks noChangeArrowheads="1"/>
          </p:cNvSpPr>
          <p:nvPr/>
        </p:nvSpPr>
        <p:spPr bwMode="auto">
          <a:xfrm>
            <a:off x="-14986" y="5962464"/>
            <a:ext cx="385192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Intestinal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type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Goblet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cell</a:t>
            </a:r>
          </a:p>
          <a:p>
            <a:pPr eaLnBrk="1" hangingPunct="1"/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Squamous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cell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epithelium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69" name="Obdélník 5"/>
          <p:cNvSpPr>
            <a:spLocks noChangeArrowheads="1"/>
          </p:cNvSpPr>
          <p:nvPr/>
        </p:nvSpPr>
        <p:spPr bwMode="auto">
          <a:xfrm>
            <a:off x="1763688" y="2276872"/>
            <a:ext cx="250031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6870" name="Obdélník 6"/>
          <p:cNvSpPr>
            <a:spLocks noChangeArrowheads="1"/>
          </p:cNvSpPr>
          <p:nvPr/>
        </p:nvSpPr>
        <p:spPr bwMode="auto">
          <a:xfrm>
            <a:off x="3131840" y="3709410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36871" name="Obdélník 7"/>
          <p:cNvSpPr>
            <a:spLocks noChangeArrowheads="1"/>
          </p:cNvSpPr>
          <p:nvPr/>
        </p:nvSpPr>
        <p:spPr bwMode="auto">
          <a:xfrm>
            <a:off x="5436096" y="4714874"/>
            <a:ext cx="306388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53572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35. </a:t>
            </a:r>
            <a:r>
              <a:rPr lang="cs-CZ" sz="3200" dirty="0" err="1"/>
              <a:t>Chronic</a:t>
            </a:r>
            <a:r>
              <a:rPr lang="cs-CZ" sz="3200" dirty="0"/>
              <a:t> non-</a:t>
            </a:r>
            <a:r>
              <a:rPr lang="cs-CZ" sz="3200" dirty="0" err="1"/>
              <a:t>atrophic</a:t>
            </a:r>
            <a:r>
              <a:rPr lang="cs-CZ" sz="3200" dirty="0"/>
              <a:t> gastritis, </a:t>
            </a:r>
            <a:r>
              <a:rPr lang="cs-CZ" sz="3200" dirty="0" err="1"/>
              <a:t>associated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HP</a:t>
            </a:r>
            <a:endParaRPr lang="cs-CZ" sz="2400" dirty="0"/>
          </a:p>
        </p:txBody>
      </p:sp>
      <p:pic>
        <p:nvPicPr>
          <p:cNvPr id="52227" name="Picture 6" descr="HLO+ gastritis 19-12 1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700808"/>
            <a:ext cx="7316291" cy="490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Obdélník 4"/>
          <p:cNvSpPr>
            <a:spLocks noChangeArrowheads="1"/>
          </p:cNvSpPr>
          <p:nvPr/>
        </p:nvSpPr>
        <p:spPr bwMode="auto">
          <a:xfrm>
            <a:off x="2264" y="6100991"/>
            <a:ext cx="469705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Mixed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inflammatory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infiltrate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in lamina propria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mucosae</a:t>
            </a:r>
            <a:endParaRPr lang="cs-CZ" altLang="cs-CZ" sz="1400" i="0" dirty="0">
              <a:solidFill>
                <a:schemeClr val="tx1"/>
              </a:solidFill>
              <a:latin typeface="Arial" pitchFamily="34" charset="0"/>
            </a:endParaRPr>
          </a:p>
          <a:p>
            <a:pPr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400" i="0" dirty="0" err="1">
                <a:solidFill>
                  <a:schemeClr val="tx1"/>
                </a:solidFill>
                <a:latin typeface="Arial" pitchFamily="34" charset="0"/>
              </a:rPr>
              <a:t>Gastric</a:t>
            </a:r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 pit</a:t>
            </a:r>
            <a:endParaRPr lang="cs-CZ" altLang="cs-CZ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2230" name="Obdélník 7"/>
          <p:cNvSpPr>
            <a:spLocks noChangeArrowheads="1"/>
          </p:cNvSpPr>
          <p:nvPr/>
        </p:nvSpPr>
        <p:spPr bwMode="auto">
          <a:xfrm>
            <a:off x="7143101" y="3429000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7" name="Obdélník 7"/>
          <p:cNvSpPr>
            <a:spLocks noChangeArrowheads="1"/>
          </p:cNvSpPr>
          <p:nvPr/>
        </p:nvSpPr>
        <p:spPr bwMode="auto">
          <a:xfrm>
            <a:off x="4470359" y="2132856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2555776" y="3582987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9" name="Obdélník 7"/>
          <p:cNvSpPr>
            <a:spLocks noChangeArrowheads="1"/>
          </p:cNvSpPr>
          <p:nvPr/>
        </p:nvSpPr>
        <p:spPr bwMode="auto">
          <a:xfrm>
            <a:off x="4327484" y="5537993"/>
            <a:ext cx="285750" cy="307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87823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0401" y="404664"/>
            <a:ext cx="9144000" cy="928688"/>
          </a:xfrm>
        </p:spPr>
        <p:txBody>
          <a:bodyPr/>
          <a:lstStyle/>
          <a:p>
            <a:r>
              <a:rPr lang="cs-CZ" altLang="cs-CZ" sz="3200" dirty="0"/>
              <a:t>36. </a:t>
            </a:r>
            <a:r>
              <a:rPr lang="cs-CZ" altLang="cs-CZ" sz="3200" dirty="0" err="1"/>
              <a:t>Chronic</a:t>
            </a:r>
            <a:r>
              <a:rPr lang="cs-CZ" altLang="cs-CZ" sz="3200" dirty="0"/>
              <a:t> </a:t>
            </a:r>
            <a:r>
              <a:rPr lang="cs-CZ" altLang="cs-CZ" sz="3200" dirty="0" err="1"/>
              <a:t>peptic</a:t>
            </a:r>
            <a:r>
              <a:rPr lang="cs-CZ" altLang="cs-CZ" sz="3200" dirty="0"/>
              <a:t> </a:t>
            </a:r>
            <a:r>
              <a:rPr lang="cs-CZ" altLang="cs-CZ" sz="3200" dirty="0" err="1"/>
              <a:t>ulcer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</a:t>
            </a:r>
            <a:r>
              <a:rPr lang="cs-CZ" altLang="cs-CZ" sz="3200" dirty="0" err="1"/>
              <a:t>the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stomach</a:t>
            </a:r>
            <a:endParaRPr lang="cs-CZ" altLang="cs-CZ" sz="2400" dirty="0"/>
          </a:p>
        </p:txBody>
      </p:sp>
      <p:pic>
        <p:nvPicPr>
          <p:cNvPr id="69635" name="Picture 3" descr="he40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68313" y="1652767"/>
            <a:ext cx="8101012" cy="4873265"/>
          </a:xfrm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5462180"/>
            <a:ext cx="4651409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1 </a:t>
            </a:r>
            <a:r>
              <a:rPr lang="cs-CZ" altLang="cs-CZ" sz="1400" i="0" dirty="0" err="1">
                <a:solidFill>
                  <a:schemeClr val="tx1"/>
                </a:solidFill>
              </a:rPr>
              <a:t>surface</a:t>
            </a:r>
            <a:r>
              <a:rPr lang="cs-CZ" altLang="cs-CZ" sz="1400" i="0" dirty="0">
                <a:solidFill>
                  <a:schemeClr val="tx1"/>
                </a:solidFill>
              </a:rPr>
              <a:t> – cell detritus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2 </a:t>
            </a:r>
            <a:r>
              <a:rPr lang="cs-CZ" altLang="cs-CZ" sz="1400" i="0" dirty="0" err="1">
                <a:solidFill>
                  <a:schemeClr val="tx1"/>
                </a:solidFill>
              </a:rPr>
              <a:t>narrow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capillary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lumina</a:t>
            </a:r>
            <a:r>
              <a:rPr lang="cs-CZ" altLang="cs-CZ" sz="1400" i="0" dirty="0">
                <a:solidFill>
                  <a:schemeClr val="tx1"/>
                </a:solidFill>
              </a:rPr>
              <a:t> (</a:t>
            </a:r>
            <a:r>
              <a:rPr lang="cs-CZ" altLang="cs-CZ" sz="1400" i="0" dirty="0" err="1">
                <a:solidFill>
                  <a:schemeClr val="tx1"/>
                </a:solidFill>
              </a:rPr>
              <a:t>compressed</a:t>
            </a:r>
            <a:r>
              <a:rPr lang="cs-CZ" altLang="cs-CZ" sz="1400" i="0" dirty="0">
                <a:solidFill>
                  <a:schemeClr val="tx1"/>
                </a:solidFill>
              </a:rPr>
              <a:t> by </a:t>
            </a:r>
            <a:r>
              <a:rPr lang="cs-CZ" altLang="cs-CZ" sz="1400" i="0" dirty="0" err="1">
                <a:solidFill>
                  <a:schemeClr val="tx1"/>
                </a:solidFill>
              </a:rPr>
              <a:t>proliferating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tissue</a:t>
            </a:r>
            <a:r>
              <a:rPr lang="cs-CZ" altLang="cs-CZ" sz="1400" i="0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3 </a:t>
            </a:r>
            <a:r>
              <a:rPr lang="cs-CZ" altLang="cs-CZ" sz="1400" i="0" dirty="0" err="1">
                <a:solidFill>
                  <a:schemeClr val="tx1"/>
                </a:solidFill>
              </a:rPr>
              <a:t>granulation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tissue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with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inflammatory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infiltrate</a:t>
            </a:r>
            <a:r>
              <a:rPr lang="cs-CZ" altLang="cs-CZ" sz="1400" i="0" dirty="0">
                <a:solidFill>
                  <a:schemeClr val="tx1"/>
                </a:solidFill>
              </a:rPr>
              <a:t> and </a:t>
            </a:r>
            <a:r>
              <a:rPr lang="cs-CZ" altLang="cs-CZ" sz="1400" i="0" dirty="0" err="1">
                <a:solidFill>
                  <a:schemeClr val="tx1"/>
                </a:solidFill>
              </a:rPr>
              <a:t>fibrous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tissue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4 </a:t>
            </a:r>
            <a:r>
              <a:rPr lang="cs-CZ" altLang="cs-CZ" sz="1400" i="0" dirty="0" err="1">
                <a:solidFill>
                  <a:schemeClr val="tx1"/>
                </a:solidFill>
              </a:rPr>
              <a:t>fibrinoid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necrosis</a:t>
            </a:r>
            <a:endParaRPr lang="cs-CZ" altLang="cs-CZ" sz="1400" i="0" dirty="0">
              <a:solidFill>
                <a:schemeClr val="tx1"/>
              </a:solidFill>
            </a:endParaRP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439757" y="164544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365574" name="Line 6"/>
          <p:cNvSpPr>
            <a:spLocks noChangeShapeType="1"/>
          </p:cNvSpPr>
          <p:nvPr/>
        </p:nvSpPr>
        <p:spPr bwMode="auto">
          <a:xfrm flipH="1">
            <a:off x="4273425" y="2102645"/>
            <a:ext cx="215900" cy="5762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105275" y="5439060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3131840" y="4881563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365578" name="Line 10"/>
          <p:cNvSpPr>
            <a:spLocks noChangeShapeType="1"/>
          </p:cNvSpPr>
          <p:nvPr/>
        </p:nvSpPr>
        <p:spPr bwMode="auto">
          <a:xfrm flipV="1">
            <a:off x="935831" y="4594226"/>
            <a:ext cx="503237" cy="2873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5580" name="Line 12"/>
          <p:cNvSpPr>
            <a:spLocks noChangeShapeType="1"/>
          </p:cNvSpPr>
          <p:nvPr/>
        </p:nvSpPr>
        <p:spPr bwMode="auto">
          <a:xfrm flipV="1">
            <a:off x="5508104" y="5156994"/>
            <a:ext cx="503238" cy="2873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504031" y="4843463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1439068" y="2468682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4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2339975" y="3860800"/>
            <a:ext cx="431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48507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37. </a:t>
            </a:r>
            <a:r>
              <a:rPr lang="cs-CZ" altLang="cs-CZ" sz="3200" dirty="0" err="1"/>
              <a:t>Adenocarcinoma</a:t>
            </a:r>
            <a:r>
              <a:rPr lang="cs-CZ" altLang="cs-CZ" sz="3200" dirty="0"/>
              <a:t> </a:t>
            </a:r>
            <a:r>
              <a:rPr lang="cs-CZ" altLang="cs-CZ" sz="3200" dirty="0" err="1"/>
              <a:t>of</a:t>
            </a:r>
            <a:r>
              <a:rPr lang="cs-CZ" altLang="cs-CZ" sz="3200" dirty="0"/>
              <a:t> </a:t>
            </a:r>
            <a:r>
              <a:rPr lang="cs-CZ" altLang="cs-CZ" sz="3200" dirty="0" err="1"/>
              <a:t>the</a:t>
            </a:r>
            <a:r>
              <a:rPr lang="cs-CZ" altLang="cs-CZ" sz="3200" dirty="0"/>
              <a:t> </a:t>
            </a:r>
            <a:r>
              <a:rPr lang="cs-CZ" altLang="cs-CZ" sz="3200" dirty="0" err="1"/>
              <a:t>colon</a:t>
            </a:r>
            <a:r>
              <a:rPr lang="cs-CZ" altLang="cs-CZ" sz="3200" dirty="0"/>
              <a:t> (</a:t>
            </a:r>
            <a:r>
              <a:rPr lang="cs-CZ" altLang="cs-CZ" sz="3200" dirty="0" err="1"/>
              <a:t>intestinal</a:t>
            </a:r>
            <a:r>
              <a:rPr lang="cs-CZ" altLang="cs-CZ" sz="3200" dirty="0"/>
              <a:t> type)</a:t>
            </a:r>
            <a:endParaRPr lang="cs-CZ" altLang="cs-CZ" sz="3200" dirty="0">
              <a:effectLst/>
            </a:endParaRPr>
          </a:p>
        </p:txBody>
      </p:sp>
      <p:pic>
        <p:nvPicPr>
          <p:cNvPr id="164867" name="Picture 6" descr="12444-11-2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43063"/>
            <a:ext cx="7333696" cy="481027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6358" y="6084004"/>
            <a:ext cx="4529876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buFontTx/>
              <a:buAutoNum type="arabicPlain"/>
              <a:defRPr/>
            </a:pP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Intestinal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adenocarcinoma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structures</a:t>
            </a:r>
            <a:endParaRPr lang="cs-CZ" altLang="cs-CZ" sz="140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lain"/>
              <a:defRPr/>
            </a:pP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colonic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epithelium</a:t>
            </a:r>
            <a:endParaRPr lang="cs-CZ" altLang="cs-CZ" sz="1400" i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AutoNum type="arabicPlain"/>
              <a:defRPr/>
            </a:pPr>
            <a:r>
              <a:rPr lang="cs-CZ" altLang="cs-CZ" sz="1400" i="0" dirty="0" err="1">
                <a:solidFill>
                  <a:schemeClr val="tx1"/>
                </a:solidFill>
                <a:latin typeface="Arial" panose="020B0604020202020204" pitchFamily="34" charset="0"/>
              </a:rPr>
              <a:t>Muscularis</a:t>
            </a:r>
            <a:r>
              <a:rPr lang="cs-CZ" altLang="cs-CZ" sz="1400" i="0" dirty="0">
                <a:solidFill>
                  <a:schemeClr val="tx1"/>
                </a:solidFill>
                <a:latin typeface="Arial" panose="020B0604020202020204" pitchFamily="34" charset="0"/>
              </a:rPr>
              <a:t> propria</a:t>
            </a:r>
          </a:p>
        </p:txBody>
      </p:sp>
      <p:sp>
        <p:nvSpPr>
          <p:cNvPr id="164869" name="Text Box 4"/>
          <p:cNvSpPr txBox="1">
            <a:spLocks noChangeArrowheads="1"/>
          </p:cNvSpPr>
          <p:nvPr/>
        </p:nvSpPr>
        <p:spPr bwMode="auto">
          <a:xfrm>
            <a:off x="2854325" y="4117619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1352060" y="4117619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64871" name="Text Box 4"/>
          <p:cNvSpPr txBox="1">
            <a:spLocks noChangeArrowheads="1"/>
          </p:cNvSpPr>
          <p:nvPr/>
        </p:nvSpPr>
        <p:spPr bwMode="auto">
          <a:xfrm>
            <a:off x="6216864" y="2581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2" name="Text Box 4"/>
          <p:cNvSpPr txBox="1">
            <a:spLocks noChangeArrowheads="1"/>
          </p:cNvSpPr>
          <p:nvPr/>
        </p:nvSpPr>
        <p:spPr bwMode="auto">
          <a:xfrm>
            <a:off x="2638425" y="2703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64873" name="Text Box 6"/>
          <p:cNvSpPr txBox="1">
            <a:spLocks noChangeArrowheads="1"/>
          </p:cNvSpPr>
          <p:nvPr/>
        </p:nvSpPr>
        <p:spPr bwMode="auto">
          <a:xfrm>
            <a:off x="6788855" y="5000625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425452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2887" y="188640"/>
            <a:ext cx="9144000" cy="124011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38. </a:t>
            </a:r>
            <a:r>
              <a:rPr lang="cs-CZ" sz="3200" dirty="0" err="1"/>
              <a:t>Gastric</a:t>
            </a:r>
            <a:r>
              <a:rPr lang="cs-CZ" sz="3200" dirty="0"/>
              <a:t> </a:t>
            </a:r>
            <a:r>
              <a:rPr lang="cs-CZ" sz="3200" dirty="0" err="1"/>
              <a:t>adenocarcinoma</a:t>
            </a:r>
            <a:r>
              <a:rPr lang="cs-CZ" sz="3200" dirty="0"/>
              <a:t> </a:t>
            </a:r>
            <a:br>
              <a:rPr lang="cs-CZ" sz="3200" dirty="0"/>
            </a:br>
            <a:r>
              <a:rPr lang="cs-CZ" sz="3200" dirty="0"/>
              <a:t>(</a:t>
            </a:r>
            <a:r>
              <a:rPr lang="cs-CZ" sz="3200" dirty="0" err="1"/>
              <a:t>diffuse</a:t>
            </a:r>
            <a:r>
              <a:rPr lang="cs-CZ" sz="3200" dirty="0"/>
              <a:t> type)</a:t>
            </a:r>
            <a:endParaRPr lang="cs-CZ" sz="2400" dirty="0"/>
          </a:p>
        </p:txBody>
      </p:sp>
      <p:pic>
        <p:nvPicPr>
          <p:cNvPr id="81923" name="Picture 4" descr="_s4-6-zaludek-dif-ca-10x-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9687"/>
            <a:ext cx="6912768" cy="514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6"/>
          <p:cNvSpPr>
            <a:spLocks noChangeArrowheads="1"/>
          </p:cNvSpPr>
          <p:nvPr/>
        </p:nvSpPr>
        <p:spPr bwMode="auto">
          <a:xfrm>
            <a:off x="3779912" y="2073512"/>
            <a:ext cx="314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000" i="0">
                <a:solidFill>
                  <a:schemeClr val="tx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81926" name="Rectangle 7"/>
          <p:cNvSpPr>
            <a:spLocks noChangeArrowheads="1"/>
          </p:cNvSpPr>
          <p:nvPr/>
        </p:nvSpPr>
        <p:spPr bwMode="auto">
          <a:xfrm>
            <a:off x="5220072" y="5044980"/>
            <a:ext cx="3143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000" i="0" dirty="0">
                <a:solidFill>
                  <a:schemeClr val="tx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-9610" y="6184958"/>
            <a:ext cx="57961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Intestinal</a:t>
            </a:r>
            <a:r>
              <a:rPr lang="cs-CZ" b="1" dirty="0"/>
              <a:t> </a:t>
            </a:r>
            <a:r>
              <a:rPr lang="cs-CZ" b="1" dirty="0" err="1"/>
              <a:t>metaplasia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mucosa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Diffuse</a:t>
            </a:r>
            <a:r>
              <a:rPr lang="cs-CZ" b="1" dirty="0"/>
              <a:t> </a:t>
            </a:r>
            <a:r>
              <a:rPr lang="cs-CZ" b="1" dirty="0" err="1"/>
              <a:t>infiltration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signet-ring </a:t>
            </a:r>
            <a:r>
              <a:rPr lang="cs-CZ" b="1" dirty="0" err="1"/>
              <a:t>cells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11275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39. GIST</a:t>
            </a:r>
          </a:p>
        </p:txBody>
      </p:sp>
      <p:pic>
        <p:nvPicPr>
          <p:cNvPr id="89091" name="Picture 7" descr="GIST 20x 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714500"/>
            <a:ext cx="72151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71800" y="429309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44208" y="27809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9"/>
            <a:ext cx="53640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Spindle</a:t>
            </a:r>
            <a:r>
              <a:rPr lang="cs-CZ" b="1" dirty="0"/>
              <a:t>-cell type </a:t>
            </a:r>
            <a:r>
              <a:rPr lang="cs-CZ" b="1" dirty="0" err="1"/>
              <a:t>of</a:t>
            </a:r>
            <a:r>
              <a:rPr lang="cs-CZ" b="1" dirty="0"/>
              <a:t> GIST, </a:t>
            </a:r>
            <a:r>
              <a:rPr lang="cs-CZ" b="1" dirty="0" err="1"/>
              <a:t>low-malignant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Oesophageal</a:t>
            </a:r>
            <a:r>
              <a:rPr lang="cs-CZ" b="1" dirty="0"/>
              <a:t> </a:t>
            </a:r>
            <a:r>
              <a:rPr lang="cs-CZ" b="1" dirty="0" err="1"/>
              <a:t>wall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72427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 </a:t>
            </a:r>
            <a:r>
              <a:rPr lang="cs-CZ" dirty="0" err="1"/>
              <a:t>Squamous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endParaRPr lang="cs-CZ" dirty="0"/>
          </a:p>
        </p:txBody>
      </p:sp>
      <p:pic>
        <p:nvPicPr>
          <p:cNvPr id="14338" name="Picture 2" descr="210813.fig.004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6" t="6698" r="3378" b="4739"/>
          <a:stretch/>
        </p:blipFill>
        <p:spPr bwMode="auto">
          <a:xfrm>
            <a:off x="899592" y="1628800"/>
            <a:ext cx="7128792" cy="513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148064" y="29969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79912" y="49411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60504" y="419839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917710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Cancroid</a:t>
            </a:r>
            <a:r>
              <a:rPr lang="cs-CZ" b="1" dirty="0"/>
              <a:t> </a:t>
            </a:r>
            <a:r>
              <a:rPr lang="cs-CZ" b="1" dirty="0" err="1"/>
              <a:t>pearls</a:t>
            </a:r>
            <a:endParaRPr lang="cs-CZ" b="1" dirty="0"/>
          </a:p>
          <a:p>
            <a:r>
              <a:rPr lang="cs-CZ" b="1" dirty="0"/>
              <a:t>2 Solid </a:t>
            </a:r>
            <a:r>
              <a:rPr lang="cs-CZ" b="1" dirty="0" err="1"/>
              <a:t>nests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tumorous</a:t>
            </a:r>
            <a:r>
              <a:rPr lang="cs-CZ" b="1" dirty="0"/>
              <a:t> </a:t>
            </a:r>
            <a:r>
              <a:rPr lang="cs-CZ" b="1" dirty="0" err="1"/>
              <a:t>keratinocytes</a:t>
            </a:r>
            <a:endParaRPr lang="cs-CZ" b="1" dirty="0"/>
          </a:p>
          <a:p>
            <a:r>
              <a:rPr lang="cs-CZ" b="1" dirty="0"/>
              <a:t>3 Stroma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tumor</a:t>
            </a:r>
          </a:p>
        </p:txBody>
      </p:sp>
    </p:spTree>
    <p:extLst>
      <p:ext uri="{BB962C8B-B14F-4D97-AF65-F5344CB8AC3E}">
        <p14:creationId xmlns:p14="http://schemas.microsoft.com/office/powerpoint/2010/main" xmlns="" val="74746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545387" cy="1285875"/>
          </a:xfrm>
        </p:spPr>
        <p:txBody>
          <a:bodyPr/>
          <a:lstStyle/>
          <a:p>
            <a:r>
              <a:rPr lang="cs-CZ" altLang="cs-CZ" sz="4400" dirty="0"/>
              <a:t>40. </a:t>
            </a:r>
            <a:r>
              <a:rPr lang="cs-CZ" altLang="cs-CZ" sz="4400" dirty="0" err="1"/>
              <a:t>Crohn‘s</a:t>
            </a:r>
            <a:r>
              <a:rPr lang="cs-CZ" altLang="cs-CZ" sz="4400" dirty="0"/>
              <a:t> </a:t>
            </a:r>
            <a:r>
              <a:rPr lang="cs-CZ" altLang="cs-CZ" sz="4400" dirty="0" err="1"/>
              <a:t>disease</a:t>
            </a:r>
            <a:endParaRPr lang="cs-CZ" altLang="cs-CZ" sz="4400" dirty="0"/>
          </a:p>
        </p:txBody>
      </p:sp>
      <p:pic>
        <p:nvPicPr>
          <p:cNvPr id="113667" name="Picture 3" descr="20x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528" y="1714500"/>
            <a:ext cx="7926388" cy="4937750"/>
          </a:xfrm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5942011"/>
            <a:ext cx="3923928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Transmural</a:t>
            </a: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inflammatory</a:t>
            </a: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infiltrate</a:t>
            </a:r>
            <a:endParaRPr lang="cs-CZ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Intestinal</a:t>
            </a: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mucosa</a:t>
            </a:r>
            <a:endParaRPr lang="cs-CZ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 </a:t>
            </a:r>
            <a:r>
              <a:rPr lang="cs-CZ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Serosa</a:t>
            </a:r>
            <a:endParaRPr lang="cs-CZ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683444" y="5478380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7212013" y="1845007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187624" y="4743296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775188" y="3933056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716016" y="3068960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800" b="1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58667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61287" cy="1196975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cs-CZ" dirty="0"/>
              <a:t>41. </a:t>
            </a:r>
            <a:r>
              <a:rPr lang="cs-CZ" sz="4400" dirty="0" err="1"/>
              <a:t>Ulcerative</a:t>
            </a:r>
            <a:r>
              <a:rPr lang="cs-CZ" sz="4400" dirty="0"/>
              <a:t> </a:t>
            </a:r>
            <a:r>
              <a:rPr lang="cs-CZ" sz="4400" dirty="0" err="1"/>
              <a:t>colitis</a:t>
            </a:r>
            <a:r>
              <a:rPr lang="cs-CZ" sz="4400" dirty="0"/>
              <a:t/>
            </a:r>
            <a:br>
              <a:rPr lang="cs-CZ" sz="4400" dirty="0"/>
            </a:br>
            <a:r>
              <a:rPr lang="cs-CZ" sz="3200" dirty="0"/>
              <a:t>(</a:t>
            </a:r>
            <a:r>
              <a:rPr lang="cs-CZ" sz="2800" dirty="0" err="1"/>
              <a:t>superficial</a:t>
            </a:r>
            <a:r>
              <a:rPr lang="cs-CZ" sz="2800" dirty="0"/>
              <a:t> </a:t>
            </a:r>
            <a:r>
              <a:rPr lang="cs-CZ" sz="2800" dirty="0" err="1"/>
              <a:t>inflammatory</a:t>
            </a:r>
            <a:r>
              <a:rPr lang="cs-CZ" sz="2800" dirty="0"/>
              <a:t> </a:t>
            </a:r>
            <a:r>
              <a:rPr lang="cs-CZ" sz="2800" dirty="0" err="1"/>
              <a:t>infiltrate</a:t>
            </a:r>
            <a:r>
              <a:rPr lang="cs-CZ" sz="2800" dirty="0"/>
              <a:t>)</a:t>
            </a:r>
            <a:endParaRPr lang="cs-CZ" sz="3600" dirty="0"/>
          </a:p>
        </p:txBody>
      </p:sp>
      <p:pic>
        <p:nvPicPr>
          <p:cNvPr id="123907" name="Picture 3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643063"/>
            <a:ext cx="8208962" cy="5111750"/>
          </a:xfrm>
        </p:spPr>
      </p:pic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0" y="5903893"/>
            <a:ext cx="4932040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with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focal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normal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epithelium</a:t>
            </a:r>
            <a:endParaRPr lang="cs-CZ" altLang="cs-CZ" sz="1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Inflammatory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infiltrate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in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the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and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submucosa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Muscularis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propria</a:t>
            </a:r>
          </a:p>
          <a:p>
            <a:pPr>
              <a:defRPr/>
            </a:pP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4 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Mucosa</a:t>
            </a:r>
            <a:r>
              <a:rPr lang="cs-CZ" altLang="cs-CZ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ulceration</a:t>
            </a:r>
            <a:endParaRPr lang="cs-CZ" altLang="cs-CZ" sz="1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428750" y="4433082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72250" y="3643313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43313" y="3143250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15216" y="5546684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572250" y="3756819"/>
            <a:ext cx="431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481928" y="1918423"/>
            <a:ext cx="4318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74287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42. </a:t>
            </a:r>
            <a:r>
              <a:rPr lang="cs-CZ" kern="1200" dirty="0" err="1"/>
              <a:t>Pseudomembranous</a:t>
            </a:r>
            <a:r>
              <a:rPr lang="cs-CZ" kern="1200" dirty="0"/>
              <a:t> </a:t>
            </a:r>
            <a:r>
              <a:rPr lang="cs-CZ" kern="1200" dirty="0" err="1"/>
              <a:t>colitis</a:t>
            </a:r>
            <a:endParaRPr lang="cs-CZ" altLang="cs-CZ" dirty="0">
              <a:effectLst/>
            </a:endParaRPr>
          </a:p>
        </p:txBody>
      </p:sp>
      <p:pic>
        <p:nvPicPr>
          <p:cNvPr id="135171" name="Picture 6" descr="PMC 4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43062"/>
            <a:ext cx="7818685" cy="502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9"/>
          <p:cNvSpPr>
            <a:spLocks noChangeArrowheads="1"/>
          </p:cNvSpPr>
          <p:nvPr/>
        </p:nvSpPr>
        <p:spPr bwMode="auto">
          <a:xfrm>
            <a:off x="-13649" y="6078869"/>
            <a:ext cx="4575176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1  </a:t>
            </a:r>
            <a:r>
              <a:rPr lang="cs-CZ" altLang="cs-CZ" sz="1400" i="0" dirty="0" err="1">
                <a:solidFill>
                  <a:schemeClr val="tx1"/>
                </a:solidFill>
              </a:rPr>
              <a:t>Mucosa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with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focally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epithelium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2  </a:t>
            </a:r>
            <a:r>
              <a:rPr lang="cs-CZ" altLang="cs-CZ" sz="1400" i="0" dirty="0" err="1">
                <a:solidFill>
                  <a:schemeClr val="tx1"/>
                </a:solidFill>
              </a:rPr>
              <a:t>Residual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necrotic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mucosa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3  </a:t>
            </a:r>
            <a:r>
              <a:rPr lang="cs-CZ" altLang="cs-CZ" sz="1400" i="0" dirty="0" err="1">
                <a:solidFill>
                  <a:schemeClr val="tx1"/>
                </a:solidFill>
              </a:rPr>
              <a:t>Pseudomembrane</a:t>
            </a:r>
            <a:endParaRPr lang="cs-CZ" altLang="cs-CZ" sz="1400" i="0" dirty="0">
              <a:solidFill>
                <a:schemeClr val="tx1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86375" y="1928813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43375" y="3429000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714625" y="3571875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05492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43. </a:t>
            </a:r>
            <a:r>
              <a:rPr lang="cs-CZ" kern="1200" dirty="0" err="1"/>
              <a:t>Hemorrhagic</a:t>
            </a:r>
            <a:r>
              <a:rPr lang="cs-CZ" kern="1200" dirty="0"/>
              <a:t> </a:t>
            </a:r>
            <a:r>
              <a:rPr lang="cs-CZ" kern="1200" dirty="0" err="1"/>
              <a:t>infarction</a:t>
            </a:r>
            <a:r>
              <a:rPr lang="cs-CZ" kern="1200" dirty="0"/>
              <a:t> </a:t>
            </a:r>
            <a:r>
              <a:rPr lang="cs-CZ" kern="1200" dirty="0" err="1"/>
              <a:t>of</a:t>
            </a:r>
            <a:r>
              <a:rPr lang="cs-CZ" kern="1200" dirty="0"/>
              <a:t> </a:t>
            </a:r>
            <a:r>
              <a:rPr lang="cs-CZ" kern="1200" dirty="0" err="1"/>
              <a:t>the</a:t>
            </a:r>
            <a:r>
              <a:rPr lang="cs-CZ" kern="1200" dirty="0"/>
              <a:t> </a:t>
            </a:r>
            <a:r>
              <a:rPr lang="cs-CZ" kern="1200" dirty="0" err="1"/>
              <a:t>intestine</a:t>
            </a:r>
            <a:endParaRPr lang="cs-CZ" altLang="cs-CZ" dirty="0">
              <a:effectLst/>
            </a:endParaRPr>
          </a:p>
        </p:txBody>
      </p:sp>
      <p:pic>
        <p:nvPicPr>
          <p:cNvPr id="142339" name="Picture 6" descr="hem infarzace streva 2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088" y="1607344"/>
            <a:ext cx="8103135" cy="484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Rectangle 9"/>
          <p:cNvSpPr>
            <a:spLocks noChangeArrowheads="1"/>
          </p:cNvSpPr>
          <p:nvPr/>
        </p:nvSpPr>
        <p:spPr bwMode="auto">
          <a:xfrm>
            <a:off x="-2" y="6505872"/>
            <a:ext cx="7164290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0" i="0" dirty="0">
                <a:solidFill>
                  <a:schemeClr val="tx1"/>
                </a:solidFill>
              </a:rPr>
              <a:t>1 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Complete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transmural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hemorrhagic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necrosis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of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the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intestinal</a:t>
            </a:r>
            <a:r>
              <a:rPr lang="cs-CZ" altLang="cs-CZ" sz="1600" b="0" i="0" dirty="0">
                <a:solidFill>
                  <a:schemeClr val="tx1"/>
                </a:solidFill>
              </a:rPr>
              <a:t> </a:t>
            </a:r>
            <a:r>
              <a:rPr lang="cs-CZ" altLang="cs-CZ" sz="1600" b="0" i="0" dirty="0" err="1">
                <a:solidFill>
                  <a:schemeClr val="tx1"/>
                </a:solidFill>
              </a:rPr>
              <a:t>wall</a:t>
            </a:r>
            <a:endParaRPr lang="cs-CZ" altLang="cs-CZ" sz="1600" b="0" i="0" dirty="0">
              <a:solidFill>
                <a:schemeClr val="tx1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43813" y="3071813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857875" y="3714750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357563" y="3786188"/>
            <a:ext cx="4318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56348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44. </a:t>
            </a:r>
            <a:r>
              <a:rPr lang="cs-CZ" altLang="cs-CZ" sz="3600" dirty="0" err="1"/>
              <a:t>H</a:t>
            </a:r>
            <a:r>
              <a:rPr lang="cs-CZ" sz="3600" dirty="0" err="1"/>
              <a:t>yperplastic</a:t>
            </a:r>
            <a:r>
              <a:rPr lang="cs-CZ" sz="3600" dirty="0"/>
              <a:t> polyp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colon</a:t>
            </a:r>
            <a:endParaRPr lang="cs-CZ" altLang="cs-CZ" sz="3600" dirty="0">
              <a:effectLst/>
            </a:endParaRPr>
          </a:p>
        </p:txBody>
      </p:sp>
      <p:pic>
        <p:nvPicPr>
          <p:cNvPr id="149507" name="Picture 6" descr="12819-11-10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5" y="1643063"/>
            <a:ext cx="821531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6429" y="6127750"/>
            <a:ext cx="3187146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Hyperplastic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serrated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epithelium</a:t>
            </a:r>
            <a:endParaRPr lang="cs-CZ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Enterocytes</a:t>
            </a:r>
            <a:endParaRPr lang="cs-CZ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Goblet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cells</a:t>
            </a:r>
            <a:endParaRPr lang="cs-CZ" sz="1400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143375" y="471487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3059113" y="2636838"/>
            <a:ext cx="431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3203575" y="3860800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48533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313"/>
            <a:ext cx="9144000" cy="857250"/>
          </a:xfrm>
        </p:spPr>
        <p:txBody>
          <a:bodyPr/>
          <a:lstStyle/>
          <a:p>
            <a:pPr>
              <a:defRPr/>
            </a:pPr>
            <a:r>
              <a:rPr lang="cs-CZ" sz="2800" dirty="0"/>
              <a:t>45. </a:t>
            </a:r>
            <a:r>
              <a:rPr lang="cs-CZ" sz="2800" dirty="0" err="1"/>
              <a:t>Tubular</a:t>
            </a:r>
            <a:r>
              <a:rPr lang="cs-CZ" sz="2800" dirty="0"/>
              <a:t> </a:t>
            </a:r>
            <a:r>
              <a:rPr lang="cs-CZ" sz="2800" dirty="0" err="1"/>
              <a:t>adenoma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colon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high</a:t>
            </a:r>
            <a:r>
              <a:rPr lang="cs-CZ" sz="2800" dirty="0"/>
              <a:t>-grade </a:t>
            </a:r>
            <a:r>
              <a:rPr lang="cs-CZ" sz="2800" dirty="0" err="1"/>
              <a:t>epithelial</a:t>
            </a:r>
            <a:r>
              <a:rPr lang="cs-CZ" sz="2800" dirty="0"/>
              <a:t> </a:t>
            </a:r>
            <a:r>
              <a:rPr lang="cs-CZ" sz="2800" dirty="0" err="1"/>
              <a:t>dysplasia</a:t>
            </a:r>
            <a:r>
              <a:rPr lang="cs-CZ" sz="2800" dirty="0"/>
              <a:t> </a:t>
            </a:r>
          </a:p>
        </p:txBody>
      </p:sp>
      <p:pic>
        <p:nvPicPr>
          <p:cNvPr id="154627" name="Picture 3" descr="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700808"/>
            <a:ext cx="8243171" cy="4958782"/>
          </a:xfrm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900113" y="2205038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2916064" y="47266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2</a:t>
            </a:r>
            <a:endParaRPr lang="cs-CZ" altLang="cs-CZ" sz="1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131078" name="Text Box 6"/>
          <p:cNvSpPr txBox="1">
            <a:spLocks noChangeArrowheads="1"/>
          </p:cNvSpPr>
          <p:nvPr/>
        </p:nvSpPr>
        <p:spPr bwMode="auto">
          <a:xfrm>
            <a:off x="7646814" y="564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pitchFamily="34" charset="0"/>
              </a:rPr>
              <a:t>3</a:t>
            </a:r>
            <a:endParaRPr lang="cs-CZ" altLang="cs-CZ" sz="1800" i="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0" y="5876025"/>
            <a:ext cx="6156176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1  </a:t>
            </a:r>
            <a:r>
              <a:rPr lang="cs-CZ" altLang="cs-CZ" sz="1400" i="0" dirty="0" err="1">
                <a:solidFill>
                  <a:schemeClr val="tx1"/>
                </a:solidFill>
              </a:rPr>
              <a:t>Tubular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adenoma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with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low</a:t>
            </a:r>
            <a:r>
              <a:rPr lang="cs-CZ" altLang="cs-CZ" sz="1400" i="0" dirty="0">
                <a:solidFill>
                  <a:schemeClr val="tx1"/>
                </a:solidFill>
              </a:rPr>
              <a:t> grade to </a:t>
            </a:r>
            <a:r>
              <a:rPr lang="cs-CZ" altLang="cs-CZ" sz="1400" i="0" dirty="0" err="1">
                <a:solidFill>
                  <a:schemeClr val="tx1"/>
                </a:solidFill>
              </a:rPr>
              <a:t>high</a:t>
            </a:r>
            <a:r>
              <a:rPr lang="cs-CZ" altLang="cs-CZ" sz="1400" i="0" dirty="0">
                <a:solidFill>
                  <a:schemeClr val="tx1"/>
                </a:solidFill>
              </a:rPr>
              <a:t> grade </a:t>
            </a:r>
            <a:r>
              <a:rPr lang="cs-CZ" altLang="cs-CZ" sz="1400" i="0" dirty="0" err="1">
                <a:solidFill>
                  <a:schemeClr val="tx1"/>
                </a:solidFill>
              </a:rPr>
              <a:t>dysplasia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2  </a:t>
            </a:r>
            <a:r>
              <a:rPr lang="cs-CZ" altLang="cs-CZ" sz="1400" i="0" dirty="0" err="1">
                <a:solidFill>
                  <a:schemeClr val="tx1"/>
                </a:solidFill>
              </a:rPr>
              <a:t>Border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between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dysplastic</a:t>
            </a:r>
            <a:r>
              <a:rPr lang="cs-CZ" altLang="cs-CZ" sz="1400" i="0" dirty="0">
                <a:solidFill>
                  <a:schemeClr val="tx1"/>
                </a:solidFill>
              </a:rPr>
              <a:t> and </a:t>
            </a:r>
            <a:r>
              <a:rPr lang="cs-CZ" altLang="cs-CZ" sz="1400" i="0" dirty="0" err="1">
                <a:solidFill>
                  <a:schemeClr val="tx1"/>
                </a:solidFill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epithelium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3  Lamina </a:t>
            </a:r>
            <a:r>
              <a:rPr lang="cs-CZ" altLang="cs-CZ" sz="1400" i="0" dirty="0" err="1">
                <a:solidFill>
                  <a:schemeClr val="tx1"/>
                </a:solidFill>
              </a:rPr>
              <a:t>muscularis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mucosae</a:t>
            </a:r>
            <a:endParaRPr lang="cs-CZ" altLang="cs-CZ" sz="1400" i="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i="0" dirty="0">
                <a:solidFill>
                  <a:schemeClr val="tx1"/>
                </a:solidFill>
              </a:rPr>
              <a:t>4  </a:t>
            </a:r>
            <a:r>
              <a:rPr lang="cs-CZ" altLang="cs-CZ" sz="1400" i="0" dirty="0" err="1">
                <a:solidFill>
                  <a:schemeClr val="tx1"/>
                </a:solidFill>
              </a:rPr>
              <a:t>Normal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intestinal</a:t>
            </a:r>
            <a:r>
              <a:rPr lang="cs-CZ" altLang="cs-CZ" sz="1400" i="0" dirty="0">
                <a:solidFill>
                  <a:schemeClr val="tx1"/>
                </a:solidFill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</a:rPr>
              <a:t>epithelium</a:t>
            </a:r>
            <a:endParaRPr lang="cs-CZ" altLang="cs-CZ" sz="1400" i="0" dirty="0">
              <a:solidFill>
                <a:schemeClr val="tx1"/>
              </a:solidFill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7308850" y="357346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>
                <a:solidFill>
                  <a:schemeClr val="tx1"/>
                </a:solidFill>
                <a:latin typeface="Arial" pitchFamily="34" charset="0"/>
              </a:rPr>
              <a:t>4</a:t>
            </a:r>
            <a:endParaRPr lang="cs-CZ" altLang="cs-CZ" sz="1800" i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67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46. </a:t>
            </a:r>
            <a:r>
              <a:rPr lang="cs-CZ" altLang="cs-CZ" sz="3600" dirty="0" err="1"/>
              <a:t>Phlegmonous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appendicitis</a:t>
            </a:r>
            <a:endParaRPr lang="cs-CZ" altLang="cs-CZ" sz="2400" dirty="0">
              <a:effectLst/>
            </a:endParaRPr>
          </a:p>
        </p:txBody>
      </p:sp>
      <p:pic>
        <p:nvPicPr>
          <p:cNvPr id="174083" name="Picture 6" descr="flegm app 2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714375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6099528"/>
            <a:ext cx="4355976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1 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Secondary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lymphatic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follicle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in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the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submucosa</a:t>
            </a:r>
            <a:endParaRPr lang="cs-CZ" altLang="cs-CZ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 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Intraluminal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hemorrhage</a:t>
            </a:r>
            <a:endParaRPr lang="cs-CZ" altLang="cs-CZ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 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Inflammatory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cs-CZ" altLang="cs-CZ" sz="140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infiltrate</a:t>
            </a:r>
            <a:r>
              <a:rPr lang="cs-CZ" altLang="cs-CZ" sz="140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74085" name="Text Box 4"/>
          <p:cNvSpPr txBox="1">
            <a:spLocks noChangeArrowheads="1"/>
          </p:cNvSpPr>
          <p:nvPr/>
        </p:nvSpPr>
        <p:spPr bwMode="auto">
          <a:xfrm>
            <a:off x="3143250" y="178593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74086" name="Text Box 4"/>
          <p:cNvSpPr txBox="1">
            <a:spLocks noChangeArrowheads="1"/>
          </p:cNvSpPr>
          <p:nvPr/>
        </p:nvSpPr>
        <p:spPr bwMode="auto">
          <a:xfrm>
            <a:off x="1785938" y="3929063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174087" name="Text Box 4"/>
          <p:cNvSpPr txBox="1">
            <a:spLocks noChangeArrowheads="1"/>
          </p:cNvSpPr>
          <p:nvPr/>
        </p:nvSpPr>
        <p:spPr bwMode="auto">
          <a:xfrm>
            <a:off x="4143375" y="3571875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4088" name="Text Box 4"/>
          <p:cNvSpPr txBox="1">
            <a:spLocks noChangeArrowheads="1"/>
          </p:cNvSpPr>
          <p:nvPr/>
        </p:nvSpPr>
        <p:spPr bwMode="auto">
          <a:xfrm>
            <a:off x="5143500" y="3929063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174089" name="Text Box 4"/>
          <p:cNvSpPr txBox="1">
            <a:spLocks noChangeArrowheads="1"/>
          </p:cNvSpPr>
          <p:nvPr/>
        </p:nvSpPr>
        <p:spPr bwMode="auto">
          <a:xfrm>
            <a:off x="7215188" y="3214688"/>
            <a:ext cx="4318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407003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47. </a:t>
            </a:r>
            <a:r>
              <a:rPr lang="cs-CZ" altLang="cs-CZ" dirty="0" err="1"/>
              <a:t>Neuroendocrine</a:t>
            </a:r>
            <a:r>
              <a:rPr lang="cs-CZ" altLang="cs-CZ" dirty="0"/>
              <a:t> tumor (</a:t>
            </a:r>
            <a:r>
              <a:rPr lang="cs-CZ" altLang="cs-CZ" dirty="0" err="1"/>
              <a:t>carcinoid</a:t>
            </a:r>
            <a:r>
              <a:rPr lang="cs-CZ" altLang="cs-CZ" dirty="0"/>
              <a:t>)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appendix</a:t>
            </a:r>
            <a:endParaRPr lang="cs-CZ" altLang="cs-CZ" sz="2400" dirty="0"/>
          </a:p>
        </p:txBody>
      </p:sp>
      <p:pic>
        <p:nvPicPr>
          <p:cNvPr id="182275" name="Picture 6" descr="karcinoid appendixu 40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15933"/>
            <a:ext cx="7767637" cy="50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 Box 4"/>
          <p:cNvSpPr txBox="1">
            <a:spLocks noChangeArrowheads="1"/>
          </p:cNvSpPr>
          <p:nvPr/>
        </p:nvSpPr>
        <p:spPr bwMode="auto">
          <a:xfrm>
            <a:off x="3995738" y="38314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5436096" y="46450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182279" name="Text Box 4"/>
          <p:cNvSpPr txBox="1">
            <a:spLocks noChangeArrowheads="1"/>
          </p:cNvSpPr>
          <p:nvPr/>
        </p:nvSpPr>
        <p:spPr bwMode="auto">
          <a:xfrm>
            <a:off x="7740352" y="4149725"/>
            <a:ext cx="43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14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0" y="6027003"/>
            <a:ext cx="838842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Trabecular</a:t>
            </a:r>
            <a:r>
              <a:rPr lang="cs-CZ" sz="1600" b="1" dirty="0"/>
              <a:t>/</a:t>
            </a:r>
            <a:r>
              <a:rPr lang="cs-CZ" sz="1600" b="1" dirty="0" err="1"/>
              <a:t>glandular</a:t>
            </a:r>
            <a:r>
              <a:rPr lang="cs-CZ" sz="1600" b="1" dirty="0"/>
              <a:t> </a:t>
            </a:r>
            <a:r>
              <a:rPr lang="cs-CZ" sz="1600" b="1" dirty="0" err="1"/>
              <a:t>neoplastic</a:t>
            </a:r>
            <a:r>
              <a:rPr lang="cs-CZ" sz="1600" b="1" dirty="0"/>
              <a:t> </a:t>
            </a:r>
            <a:r>
              <a:rPr lang="cs-CZ" sz="1600" b="1" dirty="0" err="1"/>
              <a:t>structures</a:t>
            </a:r>
            <a:r>
              <a:rPr lang="cs-CZ" sz="1600" b="1" dirty="0"/>
              <a:t>,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clear</a:t>
            </a:r>
            <a:r>
              <a:rPr lang="cs-CZ" sz="1600" b="1" dirty="0"/>
              <a:t> </a:t>
            </a:r>
            <a:r>
              <a:rPr lang="cs-CZ" sz="1600" b="1" dirty="0" err="1"/>
              <a:t>cytoplasm</a:t>
            </a:r>
            <a:r>
              <a:rPr lang="cs-CZ" sz="1600" b="1" dirty="0"/>
              <a:t> and </a:t>
            </a:r>
            <a:r>
              <a:rPr lang="cs-CZ" sz="1600" b="1" dirty="0" err="1"/>
              <a:t>round</a:t>
            </a:r>
            <a:r>
              <a:rPr lang="cs-CZ" sz="1600" b="1" dirty="0"/>
              <a:t>/</a:t>
            </a:r>
            <a:r>
              <a:rPr lang="cs-CZ" sz="1600" b="1" dirty="0" err="1"/>
              <a:t>ovlas-shaped</a:t>
            </a:r>
            <a:r>
              <a:rPr lang="cs-CZ" sz="1600" b="1" dirty="0"/>
              <a:t> </a:t>
            </a:r>
            <a:r>
              <a:rPr lang="cs-CZ" sz="1600" b="1" dirty="0" err="1"/>
              <a:t>nuclei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Appendiceal</a:t>
            </a:r>
            <a:r>
              <a:rPr lang="cs-CZ" sz="1600" b="1" dirty="0"/>
              <a:t> </a:t>
            </a:r>
            <a:r>
              <a:rPr lang="cs-CZ" sz="1600" b="1" dirty="0" err="1"/>
              <a:t>mucosa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260402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/>
          </p:cNvSpPr>
          <p:nvPr>
            <p:ph type="title"/>
          </p:nvPr>
        </p:nvSpPr>
        <p:spPr>
          <a:xfrm>
            <a:off x="719138" y="179388"/>
            <a:ext cx="7772400" cy="114300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cs-CZ" sz="4400" dirty="0"/>
              <a:t>48. </a:t>
            </a:r>
            <a:r>
              <a:rPr lang="cs-CZ" sz="4400" dirty="0" err="1"/>
              <a:t>Steatosis</a:t>
            </a:r>
            <a:r>
              <a:rPr lang="cs-CZ" sz="4400" dirty="0"/>
              <a:t> </a:t>
            </a:r>
            <a:r>
              <a:rPr lang="cs-CZ" sz="4400" dirty="0" err="1"/>
              <a:t>of</a:t>
            </a:r>
            <a:r>
              <a:rPr lang="cs-CZ" sz="4400" dirty="0"/>
              <a:t> liver</a:t>
            </a:r>
          </a:p>
        </p:txBody>
      </p:sp>
      <p:pic>
        <p:nvPicPr>
          <p:cNvPr id="18435" name="Picture 5" descr="steatóza jater 20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19" y="1620209"/>
            <a:ext cx="8689307" cy="5049151"/>
          </a:xfrm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4808" y="5970730"/>
            <a:ext cx="4917232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en-US" sz="2000" i="0" dirty="0">
                <a:solidFill>
                  <a:schemeClr val="tx1"/>
                </a:solidFill>
              </a:rPr>
              <a:t>1 Lipid </a:t>
            </a:r>
            <a:r>
              <a:rPr lang="cs-CZ" altLang="en-US" sz="2000" i="0" dirty="0" err="1">
                <a:solidFill>
                  <a:schemeClr val="tx1"/>
                </a:solidFill>
              </a:rPr>
              <a:t>vesicle</a:t>
            </a:r>
            <a:r>
              <a:rPr lang="cs-CZ" altLang="en-US" sz="1800" i="0" dirty="0">
                <a:solidFill>
                  <a:schemeClr val="tx1"/>
                </a:solidFill>
              </a:rPr>
              <a:t> in </a:t>
            </a:r>
            <a:r>
              <a:rPr lang="cs-CZ" altLang="en-US" sz="1800" i="0" dirty="0" err="1">
                <a:solidFill>
                  <a:schemeClr val="tx1"/>
                </a:solidFill>
              </a:rPr>
              <a:t>cytoplasm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  <a:r>
              <a:rPr lang="cs-CZ" altLang="en-US" sz="1800" i="0" dirty="0" err="1">
                <a:solidFill>
                  <a:schemeClr val="tx1"/>
                </a:solidFill>
              </a:rPr>
              <a:t>of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cs-CZ" altLang="en-US" sz="1800" i="0" dirty="0">
                <a:solidFill>
                  <a:schemeClr val="tx1"/>
                </a:solidFill>
              </a:rPr>
              <a:t>    </a:t>
            </a:r>
            <a:r>
              <a:rPr lang="cs-CZ" altLang="en-US" sz="1800" i="0" dirty="0" err="1">
                <a:solidFill>
                  <a:schemeClr val="tx1"/>
                </a:solidFill>
              </a:rPr>
              <a:t>hepatocytes</a:t>
            </a:r>
            <a:endParaRPr lang="cs-CZ" altLang="en-US" sz="1800" i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en-US" sz="1800" i="0" dirty="0">
                <a:solidFill>
                  <a:schemeClr val="tx1"/>
                </a:solidFill>
              </a:rPr>
              <a:t>2 </a:t>
            </a:r>
            <a:r>
              <a:rPr lang="cs-CZ" altLang="en-US" sz="1800" i="0" dirty="0" err="1">
                <a:solidFill>
                  <a:schemeClr val="tx1"/>
                </a:solidFill>
              </a:rPr>
              <a:t>Hepatocyte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  <a:r>
              <a:rPr lang="cs-CZ" altLang="en-US" sz="1800" i="0" dirty="0" err="1">
                <a:solidFill>
                  <a:schemeClr val="tx1"/>
                </a:solidFill>
              </a:rPr>
              <a:t>nucleus</a:t>
            </a:r>
            <a:r>
              <a:rPr lang="cs-CZ" altLang="en-US" sz="1800" i="0" dirty="0">
                <a:solidFill>
                  <a:schemeClr val="tx1"/>
                </a:solidFill>
              </a:rPr>
              <a:t> </a:t>
            </a:r>
            <a:r>
              <a:rPr lang="cs-CZ" altLang="en-US" sz="1800" i="0" dirty="0" err="1">
                <a:solidFill>
                  <a:schemeClr val="tx1"/>
                </a:solidFill>
              </a:rPr>
              <a:t>pushed</a:t>
            </a:r>
            <a:r>
              <a:rPr lang="cs-CZ" altLang="en-US" sz="1800" i="0" dirty="0">
                <a:solidFill>
                  <a:schemeClr val="tx1"/>
                </a:solidFill>
              </a:rPr>
              <a:t> to </a:t>
            </a:r>
            <a:r>
              <a:rPr lang="cs-CZ" altLang="en-US" sz="1800" i="0" dirty="0" err="1">
                <a:solidFill>
                  <a:schemeClr val="tx1"/>
                </a:solidFill>
              </a:rPr>
              <a:t>periphery</a:t>
            </a:r>
            <a:endParaRPr lang="cs-CZ" altLang="en-US" sz="1800" i="0" dirty="0">
              <a:solidFill>
                <a:schemeClr val="tx1"/>
              </a:solidFill>
            </a:endParaRPr>
          </a:p>
        </p:txBody>
      </p:sp>
      <p:sp>
        <p:nvSpPr>
          <p:cNvPr id="311303" name="Line 7"/>
          <p:cNvSpPr>
            <a:spLocks noChangeShapeType="1"/>
          </p:cNvSpPr>
          <p:nvPr/>
        </p:nvSpPr>
        <p:spPr bwMode="auto">
          <a:xfrm flipH="1">
            <a:off x="5724525" y="3860800"/>
            <a:ext cx="649288" cy="2174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372225" y="3644900"/>
            <a:ext cx="360363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3635375" y="3357563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5651500" y="162877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7922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49. </a:t>
            </a:r>
            <a:r>
              <a:rPr lang="cs-CZ" dirty="0" err="1"/>
              <a:t>Cholestasis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liver </a:t>
            </a:r>
          </a:p>
        </p:txBody>
      </p:sp>
      <p:pic>
        <p:nvPicPr>
          <p:cNvPr id="68610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1856"/>
            <a:ext cx="6948966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27140" y="1921737"/>
            <a:ext cx="41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27140" y="3973170"/>
            <a:ext cx="4139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165304"/>
            <a:ext cx="26997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Bile </a:t>
            </a:r>
            <a:r>
              <a:rPr lang="cs-CZ" b="1" dirty="0" err="1"/>
              <a:t>accumulation</a:t>
            </a:r>
            <a:endParaRPr lang="cs-CZ" b="1" dirty="0"/>
          </a:p>
          <a:p>
            <a:r>
              <a:rPr lang="cs-CZ" b="1" dirty="0"/>
              <a:t>2 Bile in </a:t>
            </a:r>
            <a:r>
              <a:rPr lang="cs-CZ" b="1" dirty="0" err="1"/>
              <a:t>hepatocytes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20889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7" descr="CLL1, tuk, 10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570037"/>
            <a:ext cx="6832426" cy="51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5. CLL/SLL</a:t>
            </a:r>
          </a:p>
        </p:txBody>
      </p:sp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4986338" y="2776538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1771650" y="4244975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0" y="6016961"/>
            <a:ext cx="8964488" cy="861774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Diffuse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infiltration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in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lymph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node (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mostly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prolymphocytes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and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small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lymphocytes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–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focally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pseudofollicles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)</a:t>
            </a:r>
          </a:p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Infiltration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perinodal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adipose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tissue</a:t>
            </a:r>
            <a:endParaRPr lang="cs-CZ" altLang="cs-CZ" sz="1600" i="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43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50. </a:t>
            </a:r>
            <a:r>
              <a:rPr lang="cs-CZ" altLang="cs-CZ" dirty="0" err="1"/>
              <a:t>Hepatic</a:t>
            </a:r>
            <a:r>
              <a:rPr lang="cs-CZ" altLang="cs-CZ" dirty="0"/>
              <a:t> </a:t>
            </a:r>
            <a:r>
              <a:rPr lang="cs-CZ" altLang="cs-CZ" dirty="0" err="1"/>
              <a:t>venous</a:t>
            </a:r>
            <a:r>
              <a:rPr lang="cs-CZ" altLang="cs-CZ" dirty="0"/>
              <a:t> </a:t>
            </a:r>
            <a:r>
              <a:rPr lang="cs-CZ" altLang="cs-CZ" dirty="0" err="1"/>
              <a:t>congestion</a:t>
            </a:r>
            <a:endParaRPr lang="cs-CZ" altLang="cs-CZ" dirty="0"/>
          </a:p>
        </p:txBody>
      </p:sp>
      <p:pic>
        <p:nvPicPr>
          <p:cNvPr id="315396" name="Picture 5" descr="městnání v játrech 20x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47890"/>
            <a:ext cx="8398843" cy="48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7" name="Oval 12"/>
          <p:cNvSpPr>
            <a:spLocks noChangeArrowheads="1"/>
          </p:cNvSpPr>
          <p:nvPr/>
        </p:nvSpPr>
        <p:spPr bwMode="auto">
          <a:xfrm>
            <a:off x="4716463" y="2925763"/>
            <a:ext cx="1800225" cy="2016125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cs-CZ" altLang="cs-CZ" sz="2400" b="0" i="0">
              <a:effectLst/>
              <a:latin typeface="Times New Roman" pitchFamily="18" charset="0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5508625" y="3644900"/>
            <a:ext cx="287338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 dirty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156325" y="2611438"/>
            <a:ext cx="287338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2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995738" y="4149725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2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700338" y="5013325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779838" y="3500438"/>
            <a:ext cx="288925" cy="3968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i="0">
                <a:solidFill>
                  <a:srgbClr val="000033"/>
                </a:solidFill>
                <a:effectLst/>
              </a:rPr>
              <a:t>1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5945718"/>
            <a:ext cx="85324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cs-CZ" altLang="cs-CZ" sz="1600" b="1" dirty="0">
                <a:solidFill>
                  <a:srgbClr val="000033"/>
                </a:solidFill>
              </a:rPr>
              <a:t>1 </a:t>
            </a:r>
            <a:r>
              <a:rPr lang="cs-CZ" altLang="cs-CZ" sz="1600" b="1" dirty="0" err="1">
                <a:solidFill>
                  <a:srgbClr val="000033"/>
                </a:solidFill>
              </a:rPr>
              <a:t>Portal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spaces</a:t>
            </a:r>
            <a:endParaRPr lang="cs-CZ" altLang="cs-CZ" sz="1600" b="1" dirty="0">
              <a:solidFill>
                <a:srgbClr val="000033"/>
              </a:solidFill>
            </a:endParaRPr>
          </a:p>
          <a:p>
            <a:r>
              <a:rPr lang="cs-CZ" altLang="cs-CZ" sz="1600" b="1" dirty="0">
                <a:solidFill>
                  <a:srgbClr val="000033"/>
                </a:solidFill>
              </a:rPr>
              <a:t>2 </a:t>
            </a:r>
            <a:r>
              <a:rPr lang="cs-CZ" altLang="cs-CZ" sz="1600" b="1" dirty="0" err="1">
                <a:solidFill>
                  <a:srgbClr val="000033"/>
                </a:solidFill>
              </a:rPr>
              <a:t>Congestive</a:t>
            </a:r>
            <a:r>
              <a:rPr lang="cs-CZ" altLang="cs-CZ" sz="1600" b="1" dirty="0">
                <a:solidFill>
                  <a:srgbClr val="000033"/>
                </a:solidFill>
              </a:rPr>
              <a:t> lines (severe </a:t>
            </a:r>
            <a:r>
              <a:rPr lang="cs-CZ" altLang="cs-CZ" sz="1600" b="1" dirty="0" err="1">
                <a:solidFill>
                  <a:srgbClr val="000033"/>
                </a:solidFill>
              </a:rPr>
              <a:t>congestion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with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hepatocyte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necrosis</a:t>
            </a:r>
            <a:r>
              <a:rPr lang="cs-CZ" altLang="cs-CZ" sz="1600" b="1" dirty="0">
                <a:solidFill>
                  <a:srgbClr val="000033"/>
                </a:solidFill>
              </a:rPr>
              <a:t>)</a:t>
            </a:r>
          </a:p>
          <a:p>
            <a:r>
              <a:rPr lang="cs-CZ" altLang="cs-CZ" sz="1600" b="1" dirty="0">
                <a:solidFill>
                  <a:srgbClr val="000033"/>
                </a:solidFill>
              </a:rPr>
              <a:t>„---“ </a:t>
            </a:r>
            <a:r>
              <a:rPr lang="cs-CZ" altLang="cs-CZ" sz="1600" b="1" dirty="0" err="1">
                <a:solidFill>
                  <a:srgbClr val="000033"/>
                </a:solidFill>
              </a:rPr>
              <a:t>pseudolobule</a:t>
            </a:r>
            <a:r>
              <a:rPr lang="cs-CZ" altLang="cs-CZ" sz="1600" b="1" dirty="0">
                <a:solidFill>
                  <a:srgbClr val="000033"/>
                </a:solidFill>
              </a:rPr>
              <a:t>: </a:t>
            </a:r>
            <a:r>
              <a:rPr lang="cs-CZ" altLang="cs-CZ" sz="1600" b="1" dirty="0" err="1">
                <a:solidFill>
                  <a:srgbClr val="000033"/>
                </a:solidFill>
              </a:rPr>
              <a:t>confluent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remnants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of</a:t>
            </a:r>
            <a:r>
              <a:rPr lang="cs-CZ" altLang="cs-CZ" sz="1600" b="1" dirty="0">
                <a:solidFill>
                  <a:srgbClr val="000033"/>
                </a:solidFill>
              </a:rPr>
              <a:t> 3 </a:t>
            </a:r>
            <a:r>
              <a:rPr lang="cs-CZ" altLang="cs-CZ" sz="1600" b="1" dirty="0" err="1">
                <a:solidFill>
                  <a:srgbClr val="000033"/>
                </a:solidFill>
              </a:rPr>
              <a:t>lobules</a:t>
            </a:r>
            <a:r>
              <a:rPr lang="cs-CZ" altLang="cs-CZ" sz="1600" b="1" dirty="0">
                <a:solidFill>
                  <a:srgbClr val="000033"/>
                </a:solidFill>
              </a:rPr>
              <a:t>, </a:t>
            </a:r>
            <a:r>
              <a:rPr lang="cs-CZ" altLang="cs-CZ" sz="1600" b="1" dirty="0" err="1">
                <a:solidFill>
                  <a:srgbClr val="000033"/>
                </a:solidFill>
              </a:rPr>
              <a:t>centrally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portal</a:t>
            </a:r>
            <a:r>
              <a:rPr lang="cs-CZ" altLang="cs-CZ" sz="1600" b="1" dirty="0">
                <a:solidFill>
                  <a:srgbClr val="000033"/>
                </a:solidFill>
              </a:rPr>
              <a:t> </a:t>
            </a:r>
            <a:r>
              <a:rPr lang="cs-CZ" altLang="cs-CZ" sz="1600" b="1" dirty="0" err="1">
                <a:solidFill>
                  <a:srgbClr val="000033"/>
                </a:solidFill>
              </a:rPr>
              <a:t>space</a:t>
            </a:r>
            <a:endParaRPr lang="cs-CZ" altLang="cs-CZ" sz="2000" b="1" dirty="0">
              <a:solidFill>
                <a:srgbClr val="00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57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51. </a:t>
            </a:r>
            <a:r>
              <a:rPr lang="cs-CZ" sz="3200" dirty="0" err="1"/>
              <a:t>Cirrhosis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liver</a:t>
            </a:r>
          </a:p>
        </p:txBody>
      </p:sp>
      <p:pic>
        <p:nvPicPr>
          <p:cNvPr id="40965" name="Picture 5" descr="jat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939" y="1683693"/>
            <a:ext cx="8744121" cy="50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4"/>
          <p:cNvSpPr>
            <a:spLocks noChangeArrowheads="1"/>
          </p:cNvSpPr>
          <p:nvPr/>
        </p:nvSpPr>
        <p:spPr bwMode="auto">
          <a:xfrm>
            <a:off x="15102" y="5932414"/>
            <a:ext cx="455689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</a:rPr>
              <a:t>1 	</a:t>
            </a:r>
            <a:r>
              <a:rPr lang="cs-CZ" altLang="cs-CZ" sz="1600" i="0" dirty="0" err="1">
                <a:solidFill>
                  <a:schemeClr val="tx1"/>
                </a:solidFill>
              </a:rPr>
              <a:t>Pseudolobules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	</a:t>
            </a:r>
            <a:r>
              <a:rPr lang="cs-CZ" altLang="cs-CZ" sz="1600" i="0" dirty="0" err="1">
                <a:solidFill>
                  <a:schemeClr val="tx1"/>
                </a:solidFill>
              </a:rPr>
              <a:t>Bridging</a:t>
            </a:r>
            <a:r>
              <a:rPr lang="cs-CZ" altLang="cs-CZ" sz="1600" i="0" dirty="0">
                <a:solidFill>
                  <a:schemeClr val="tx1"/>
                </a:solidFill>
              </a:rPr>
              <a:t> septa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lymphocytic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Necrotic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hepatocytes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3708400" y="4005263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8101013" y="2924175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5508625" y="5734050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6227763" y="2420938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5076825" y="4797425"/>
            <a:ext cx="360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2809" name="Line 9"/>
          <p:cNvSpPr>
            <a:spLocks noChangeShapeType="1"/>
          </p:cNvSpPr>
          <p:nvPr/>
        </p:nvSpPr>
        <p:spPr bwMode="auto">
          <a:xfrm flipH="1">
            <a:off x="5651500" y="3213100"/>
            <a:ext cx="503238" cy="3603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11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81" name="Rectangle 5">
            <a:extLst>
              <a:ext uri="{FF2B5EF4-FFF2-40B4-BE49-F238E27FC236}">
                <a16:creationId xmlns:a16="http://schemas.microsoft.com/office/drawing/2014/main" xmlns="" id="{CB189885-739D-594B-8FE4-3592CCC2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3600" dirty="0"/>
              <a:t>52. </a:t>
            </a:r>
            <a:r>
              <a:rPr lang="cs-CZ" altLang="en-US" sz="3600" dirty="0" err="1"/>
              <a:t>Cavernous</a:t>
            </a:r>
            <a:r>
              <a:rPr lang="cs-CZ" altLang="en-US" sz="3600" dirty="0"/>
              <a:t> </a:t>
            </a:r>
            <a:r>
              <a:rPr lang="cs-CZ" altLang="en-US" sz="3600" dirty="0" err="1"/>
              <a:t>haemangio</a:t>
            </a:r>
            <a:r>
              <a:rPr lang="en-US" altLang="en-US" sz="3600" dirty="0"/>
              <a:t>m</a:t>
            </a:r>
            <a:r>
              <a:rPr lang="cs-CZ" altLang="en-US" sz="3600" dirty="0"/>
              <a:t>a</a:t>
            </a:r>
            <a:r>
              <a:rPr lang="en-US" altLang="en-US" dirty="0"/>
              <a:t> </a:t>
            </a:r>
            <a:r>
              <a:rPr lang="cs-CZ" altLang="en-US" dirty="0"/>
              <a:t/>
            </a:r>
            <a:br>
              <a:rPr lang="cs-CZ" altLang="en-US" dirty="0"/>
            </a:br>
            <a:r>
              <a:rPr lang="cs-CZ" altLang="en-US" sz="2800" dirty="0"/>
              <a:t>(in </a:t>
            </a:r>
            <a:r>
              <a:rPr lang="cs-CZ" altLang="en-US" sz="2800" dirty="0" err="1"/>
              <a:t>micronodular</a:t>
            </a:r>
            <a:r>
              <a:rPr lang="cs-CZ" altLang="en-US" sz="2800" dirty="0"/>
              <a:t> liver </a:t>
            </a:r>
            <a:r>
              <a:rPr lang="cs-CZ" altLang="en-US" sz="2800" dirty="0" err="1"/>
              <a:t>cirrhosis</a:t>
            </a:r>
            <a:r>
              <a:rPr lang="cs-CZ" altLang="en-US" sz="2800" dirty="0"/>
              <a:t>)</a:t>
            </a:r>
          </a:p>
        </p:txBody>
      </p:sp>
      <p:pic>
        <p:nvPicPr>
          <p:cNvPr id="68610" name="Picture 8" descr="kavernozní hemangiom jatra 20x">
            <a:extLst>
              <a:ext uri="{FF2B5EF4-FFF2-40B4-BE49-F238E27FC236}">
                <a16:creationId xmlns:a16="http://schemas.microsoft.com/office/drawing/2014/main" xmlns="" id="{76CD0C83-460D-C247-9B76-5A550469FB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1565275"/>
            <a:ext cx="9144000" cy="5326063"/>
          </a:xfrm>
        </p:spPr>
      </p:pic>
      <p:sp>
        <p:nvSpPr>
          <p:cNvPr id="562185" name="Rectangle 9">
            <a:extLst>
              <a:ext uri="{FF2B5EF4-FFF2-40B4-BE49-F238E27FC236}">
                <a16:creationId xmlns:a16="http://schemas.microsoft.com/office/drawing/2014/main" xmlns="" id="{4D9AB733-B182-D244-B49C-7DD06F670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6002338"/>
            <a:ext cx="5364162" cy="8556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en-US" sz="1800" i="0">
                <a:solidFill>
                  <a:srgbClr val="FFFF66"/>
                </a:solidFill>
                <a:latin typeface="Arial" charset="0"/>
              </a:rPr>
              <a:t>1 </a:t>
            </a:r>
            <a:r>
              <a:rPr lang="cs-CZ" altLang="en-US" sz="1600" i="0">
                <a:solidFill>
                  <a:srgbClr val="FFFF66"/>
                </a:solidFill>
                <a:latin typeface="Arial" charset="0"/>
              </a:rPr>
              <a:t>Liver nodules</a:t>
            </a:r>
          </a:p>
          <a:p>
            <a:pPr eaLnBrk="1" hangingPunct="1">
              <a:defRPr/>
            </a:pPr>
            <a:r>
              <a:rPr lang="cs-CZ" altLang="en-US" sz="1600" i="0">
                <a:solidFill>
                  <a:srgbClr val="FFFF66"/>
                </a:solidFill>
                <a:latin typeface="Arial" charset="0"/>
              </a:rPr>
              <a:t>2 Dilated vascular spaces filled with red blood cells</a:t>
            </a:r>
          </a:p>
          <a:p>
            <a:pPr eaLnBrk="1" hangingPunct="1">
              <a:defRPr/>
            </a:pPr>
            <a:r>
              <a:rPr lang="cs-CZ" altLang="en-US" sz="1600" i="0">
                <a:solidFill>
                  <a:srgbClr val="FFFF66"/>
                </a:solidFill>
                <a:latin typeface="Arial" charset="0"/>
              </a:rPr>
              <a:t>3 Chronic inflammatory infiltrate</a:t>
            </a:r>
          </a:p>
        </p:txBody>
      </p:sp>
      <p:sp>
        <p:nvSpPr>
          <p:cNvPr id="562186" name="Text Box 10">
            <a:extLst>
              <a:ext uri="{FF2B5EF4-FFF2-40B4-BE49-F238E27FC236}">
                <a16:creationId xmlns:a16="http://schemas.microsoft.com/office/drawing/2014/main" xmlns="" id="{A76A4D6C-844A-F140-9E36-F94A01F30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805488"/>
            <a:ext cx="360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62187" name="Text Box 11">
            <a:extLst>
              <a:ext uri="{FF2B5EF4-FFF2-40B4-BE49-F238E27FC236}">
                <a16:creationId xmlns:a16="http://schemas.microsoft.com/office/drawing/2014/main" xmlns="" id="{4F6B424E-8DC0-7241-B63B-276893E1A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5876925"/>
            <a:ext cx="360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562188" name="Text Box 12">
            <a:extLst>
              <a:ext uri="{FF2B5EF4-FFF2-40B4-BE49-F238E27FC236}">
                <a16:creationId xmlns:a16="http://schemas.microsoft.com/office/drawing/2014/main" xmlns="" id="{701B9300-070F-094E-99FA-3B48676D1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500438"/>
            <a:ext cx="360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62189" name="Text Box 13">
            <a:extLst>
              <a:ext uri="{FF2B5EF4-FFF2-40B4-BE49-F238E27FC236}">
                <a16:creationId xmlns:a16="http://schemas.microsoft.com/office/drawing/2014/main" xmlns="" id="{D0A71B33-508F-7D4E-B7EC-6F70C034B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4221163"/>
            <a:ext cx="360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62190" name="Text Box 14">
            <a:extLst>
              <a:ext uri="{FF2B5EF4-FFF2-40B4-BE49-F238E27FC236}">
                <a16:creationId xmlns:a16="http://schemas.microsoft.com/office/drawing/2014/main" xmlns="" id="{EDA39877-0642-BC46-A4B8-94B3E02E7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5157788"/>
            <a:ext cx="360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562191" name="Text Box 15">
            <a:extLst>
              <a:ext uri="{FF2B5EF4-FFF2-40B4-BE49-F238E27FC236}">
                <a16:creationId xmlns:a16="http://schemas.microsoft.com/office/drawing/2014/main" xmlns="" id="{81408788-B641-6E47-9370-32C551732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81525"/>
            <a:ext cx="3603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en-US" sz="20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29633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0" descr="HCC 10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628800"/>
            <a:ext cx="8302757" cy="4824536"/>
          </a:xfrm>
        </p:spPr>
      </p:pic>
      <p:sp>
        <p:nvSpPr>
          <p:cNvPr id="563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53. </a:t>
            </a:r>
            <a:r>
              <a:rPr lang="cs-CZ" dirty="0" err="1"/>
              <a:t>Hepatocellular</a:t>
            </a:r>
            <a:r>
              <a:rPr lang="cs-CZ" dirty="0"/>
              <a:t> </a:t>
            </a:r>
            <a:r>
              <a:rPr lang="cs-CZ" dirty="0" err="1"/>
              <a:t>carcinoma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547664" y="270892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732240" y="40050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9746" y="6118301"/>
            <a:ext cx="85324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Normal</a:t>
            </a:r>
            <a:r>
              <a:rPr lang="cs-CZ" sz="1600" b="1" dirty="0"/>
              <a:t> liver </a:t>
            </a:r>
            <a:r>
              <a:rPr lang="cs-CZ" sz="1600" b="1" dirty="0" err="1"/>
              <a:t>parenchyma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hepatocellular</a:t>
            </a:r>
            <a:r>
              <a:rPr lang="cs-CZ" sz="1600" b="1" dirty="0"/>
              <a:t> </a:t>
            </a:r>
            <a:r>
              <a:rPr lang="cs-CZ" sz="1600" b="1" dirty="0" err="1"/>
              <a:t>carcinoma</a:t>
            </a:r>
            <a:r>
              <a:rPr lang="cs-CZ" sz="1600" b="1" dirty="0"/>
              <a:t> – in </a:t>
            </a:r>
            <a:r>
              <a:rPr lang="cs-CZ" sz="1600" b="1" dirty="0" err="1"/>
              <a:t>here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pale </a:t>
            </a:r>
            <a:r>
              <a:rPr lang="cs-CZ" sz="1600" b="1" dirty="0" err="1"/>
              <a:t>cytoplasm</a:t>
            </a:r>
            <a:r>
              <a:rPr lang="cs-CZ" sz="1600" b="1" dirty="0"/>
              <a:t>, </a:t>
            </a:r>
            <a:r>
              <a:rPr lang="cs-CZ" sz="1600" b="1" dirty="0" err="1"/>
              <a:t>trabecular</a:t>
            </a:r>
            <a:r>
              <a:rPr lang="cs-CZ" sz="1600" b="1" dirty="0"/>
              <a:t> </a:t>
            </a:r>
            <a:r>
              <a:rPr lang="cs-CZ" sz="1600" b="1" dirty="0" err="1"/>
              <a:t>structure</a:t>
            </a:r>
            <a:r>
              <a:rPr lang="cs-CZ" sz="1600" b="1" dirty="0"/>
              <a:t>,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atypias</a:t>
            </a:r>
            <a:r>
              <a:rPr lang="cs-CZ" sz="1600" b="1" dirty="0"/>
              <a:t> and </a:t>
            </a:r>
            <a:r>
              <a:rPr lang="cs-CZ" sz="1600" b="1" dirty="0" err="1"/>
              <a:t>increased</a:t>
            </a:r>
            <a:r>
              <a:rPr lang="cs-CZ" sz="1600" b="1" dirty="0"/>
              <a:t> </a:t>
            </a:r>
            <a:r>
              <a:rPr lang="cs-CZ" sz="1600" b="1" dirty="0" err="1"/>
              <a:t>mitotic</a:t>
            </a:r>
            <a:r>
              <a:rPr lang="cs-CZ" sz="1600" b="1" dirty="0"/>
              <a:t> </a:t>
            </a:r>
            <a:r>
              <a:rPr lang="cs-CZ" sz="1600" b="1" dirty="0" err="1"/>
              <a:t>activity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3370135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54. </a:t>
            </a:r>
            <a:r>
              <a:rPr lang="cs-CZ" dirty="0" err="1"/>
              <a:t>Ductal</a:t>
            </a:r>
            <a:r>
              <a:rPr lang="cs-CZ" dirty="0"/>
              <a:t> </a:t>
            </a:r>
            <a:r>
              <a:rPr lang="cs-CZ" dirty="0" err="1"/>
              <a:t>adenocarcinoma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pancreas</a:t>
            </a:r>
            <a:endParaRPr lang="cs-CZ" dirty="0"/>
          </a:p>
        </p:txBody>
      </p:sp>
      <p:pic>
        <p:nvPicPr>
          <p:cNvPr id="126979" name="Picture 3" descr="PDAC 40x 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9632" y="1628800"/>
            <a:ext cx="6768752" cy="5097580"/>
          </a:xfrm>
          <a:noFill/>
        </p:spPr>
      </p:pic>
      <p:sp>
        <p:nvSpPr>
          <p:cNvPr id="707588" name="Text Box 4"/>
          <p:cNvSpPr txBox="1">
            <a:spLocks noChangeArrowheads="1"/>
          </p:cNvSpPr>
          <p:nvPr/>
        </p:nvSpPr>
        <p:spPr bwMode="auto">
          <a:xfrm>
            <a:off x="0" y="5758931"/>
            <a:ext cx="6732240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Neoplastic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ductal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formations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Focal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duct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ruptures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macrophages</a:t>
            </a:r>
            <a:r>
              <a:rPr lang="cs-CZ" altLang="cs-CZ" sz="1600" i="0" dirty="0">
                <a:solidFill>
                  <a:schemeClr val="tx1"/>
                </a:solidFill>
              </a:rPr>
              <a:t> and detritus in </a:t>
            </a:r>
            <a:r>
              <a:rPr lang="cs-CZ" altLang="cs-CZ" sz="1600" i="0" dirty="0" err="1">
                <a:solidFill>
                  <a:schemeClr val="tx1"/>
                </a:solidFill>
              </a:rPr>
              <a:t>the</a:t>
            </a:r>
            <a:r>
              <a:rPr lang="cs-CZ" altLang="cs-CZ" sz="1600" i="0" dirty="0">
                <a:solidFill>
                  <a:schemeClr val="tx1"/>
                </a:solidFill>
              </a:rPr>
              <a:t> lumen</a:t>
            </a:r>
          </a:p>
          <a:p>
            <a:pPr algn="l">
              <a:spcBef>
                <a:spcPct val="50000"/>
              </a:spcBef>
            </a:pPr>
            <a:r>
              <a:rPr lang="cs-CZ" altLang="cs-CZ" sz="1600" i="0" dirty="0">
                <a:solidFill>
                  <a:schemeClr val="tx1"/>
                </a:solidFill>
              </a:rPr>
              <a:t>3 </a:t>
            </a:r>
            <a:r>
              <a:rPr lang="cs-CZ" altLang="cs-CZ" sz="1600" i="0" dirty="0" err="1">
                <a:solidFill>
                  <a:schemeClr val="tx1"/>
                </a:solidFill>
              </a:rPr>
              <a:t>Stromal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desmoplasia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26981" name="Rectangle 7"/>
          <p:cNvSpPr>
            <a:spLocks noChangeArrowheads="1"/>
          </p:cNvSpPr>
          <p:nvPr/>
        </p:nvSpPr>
        <p:spPr bwMode="auto">
          <a:xfrm>
            <a:off x="2339615" y="3394076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982" name="Rectangle 7"/>
          <p:cNvSpPr>
            <a:spLocks noChangeArrowheads="1"/>
          </p:cNvSpPr>
          <p:nvPr/>
        </p:nvSpPr>
        <p:spPr bwMode="auto">
          <a:xfrm>
            <a:off x="2339615" y="2144713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859338" y="4653136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07592" name="Line 8"/>
          <p:cNvSpPr>
            <a:spLocks noChangeShapeType="1"/>
          </p:cNvSpPr>
          <p:nvPr/>
        </p:nvSpPr>
        <p:spPr bwMode="auto">
          <a:xfrm flipH="1" flipV="1">
            <a:off x="4219386" y="4581381"/>
            <a:ext cx="792162" cy="714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7593" name="Line 9"/>
          <p:cNvSpPr>
            <a:spLocks noChangeShapeType="1"/>
          </p:cNvSpPr>
          <p:nvPr/>
        </p:nvSpPr>
        <p:spPr bwMode="auto">
          <a:xfrm flipV="1">
            <a:off x="5003800" y="4005118"/>
            <a:ext cx="0" cy="6477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876256" y="4508500"/>
            <a:ext cx="356188" cy="461665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3682628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55. </a:t>
            </a:r>
            <a:r>
              <a:rPr lang="cs-CZ" sz="2800" dirty="0" err="1"/>
              <a:t>Colorectal</a:t>
            </a:r>
            <a:r>
              <a:rPr lang="cs-CZ" sz="2800" dirty="0"/>
              <a:t> </a:t>
            </a:r>
            <a:r>
              <a:rPr lang="cs-CZ" sz="2800" dirty="0" err="1"/>
              <a:t>adenocarcinoma</a:t>
            </a:r>
            <a:r>
              <a:rPr lang="cs-CZ" sz="2800" dirty="0"/>
              <a:t> </a:t>
            </a:r>
            <a:r>
              <a:rPr lang="cs-CZ" sz="2800" dirty="0" err="1"/>
              <a:t>metastasis</a:t>
            </a:r>
            <a:r>
              <a:rPr lang="cs-CZ" sz="2800" dirty="0"/>
              <a:t> </a:t>
            </a:r>
            <a:r>
              <a:rPr lang="cs-CZ" sz="2800" dirty="0" err="1"/>
              <a:t>into</a:t>
            </a:r>
            <a:r>
              <a:rPr lang="cs-CZ" sz="2800" dirty="0"/>
              <a:t> </a:t>
            </a:r>
            <a:r>
              <a:rPr lang="cs-CZ" sz="2800" dirty="0" err="1"/>
              <a:t>hepatic</a:t>
            </a:r>
            <a:r>
              <a:rPr lang="cs-CZ" sz="2800" dirty="0"/>
              <a:t> </a:t>
            </a:r>
            <a:r>
              <a:rPr lang="cs-CZ" sz="2800" dirty="0" err="1"/>
              <a:t>parenchyma</a:t>
            </a:r>
            <a:endParaRPr lang="cs-CZ" sz="3600" dirty="0"/>
          </a:p>
        </p:txBody>
      </p:sp>
      <p:pic>
        <p:nvPicPr>
          <p:cNvPr id="77827" name="Picture 4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7584"/>
            <a:ext cx="8621679" cy="504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1" y="6246813"/>
            <a:ext cx="5292080" cy="6111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Tubular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formations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colrectal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adenocarcinoma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 eaLnBrk="1" hangingPunct="1"/>
            <a:r>
              <a:rPr lang="cs-CZ" altLang="cs-CZ" sz="1600" i="0" dirty="0">
                <a:solidFill>
                  <a:schemeClr val="tx1"/>
                </a:solidFill>
              </a:rPr>
              <a:t>2 Liver </a:t>
            </a:r>
            <a:r>
              <a:rPr lang="cs-CZ" altLang="cs-CZ" sz="1600" i="0" dirty="0" err="1">
                <a:solidFill>
                  <a:schemeClr val="tx1"/>
                </a:solidFill>
              </a:rPr>
              <a:t>parenchyma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3779838" y="4149725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2268538" y="2276475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7831" name="Text Box 8"/>
          <p:cNvSpPr txBox="1">
            <a:spLocks noChangeArrowheads="1"/>
          </p:cNvSpPr>
          <p:nvPr/>
        </p:nvSpPr>
        <p:spPr bwMode="auto">
          <a:xfrm>
            <a:off x="6948488" y="3500438"/>
            <a:ext cx="360362" cy="3968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000" i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138358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56. </a:t>
            </a:r>
            <a:r>
              <a:rPr lang="cs-CZ" dirty="0" err="1">
                <a:latin typeface="+mn-lt"/>
              </a:rPr>
              <a:t>Chronic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active</a:t>
            </a:r>
            <a:r>
              <a:rPr lang="cs-CZ" dirty="0">
                <a:latin typeface="+mn-lt"/>
              </a:rPr>
              <a:t> cholecystitis</a:t>
            </a:r>
          </a:p>
        </p:txBody>
      </p:sp>
      <p:pic>
        <p:nvPicPr>
          <p:cNvPr id="11266" name="Picture 2" descr="Výsledek obrázku pro chronic active cholecystit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74"/>
          <a:stretch/>
        </p:blipFill>
        <p:spPr bwMode="auto">
          <a:xfrm>
            <a:off x="683568" y="1663324"/>
            <a:ext cx="7591048" cy="499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23928" y="26369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64288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00192" y="20608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3512" y="6013424"/>
            <a:ext cx="50075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single-cell </a:t>
            </a:r>
            <a:r>
              <a:rPr lang="cs-CZ" sz="1600" b="1" dirty="0" err="1"/>
              <a:t>layered</a:t>
            </a:r>
            <a:r>
              <a:rPr lang="cs-CZ" sz="1600" b="1" dirty="0"/>
              <a:t> </a:t>
            </a:r>
            <a:r>
              <a:rPr lang="cs-CZ" sz="1600" b="1" dirty="0" err="1"/>
              <a:t>cylindrical</a:t>
            </a:r>
            <a:r>
              <a:rPr lang="cs-CZ" sz="1600" b="1" dirty="0"/>
              <a:t> </a:t>
            </a:r>
            <a:r>
              <a:rPr lang="cs-CZ" sz="1600" b="1" dirty="0" err="1"/>
              <a:t>epithelium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neutrophilic</a:t>
            </a:r>
            <a:r>
              <a:rPr lang="cs-CZ" sz="1600" b="1" dirty="0"/>
              <a:t> </a:t>
            </a:r>
            <a:r>
              <a:rPr lang="cs-CZ" sz="1600" b="1" dirty="0" err="1"/>
              <a:t>granulocytes</a:t>
            </a:r>
            <a:r>
              <a:rPr lang="cs-CZ" sz="1600" b="1" dirty="0"/>
              <a:t> </a:t>
            </a:r>
            <a:r>
              <a:rPr lang="cs-CZ" sz="1600" b="1" dirty="0" err="1"/>
              <a:t>intraepithelially</a:t>
            </a:r>
            <a:endParaRPr lang="cs-CZ" sz="1600" b="1" dirty="0"/>
          </a:p>
          <a:p>
            <a:r>
              <a:rPr lang="cs-CZ" sz="1600" b="1" dirty="0"/>
              <a:t>3 </a:t>
            </a:r>
            <a:r>
              <a:rPr lang="cs-CZ" sz="1600" b="1" dirty="0" err="1"/>
              <a:t>chronic</a:t>
            </a:r>
            <a:r>
              <a:rPr lang="cs-CZ" sz="1600" b="1" dirty="0"/>
              <a:t> </a:t>
            </a:r>
            <a:r>
              <a:rPr lang="cs-CZ" sz="1600" b="1" dirty="0" err="1"/>
              <a:t>inflammatory</a:t>
            </a:r>
            <a:r>
              <a:rPr lang="cs-CZ" sz="1600" b="1" dirty="0"/>
              <a:t> </a:t>
            </a:r>
            <a:r>
              <a:rPr lang="cs-CZ" sz="1600" b="1" dirty="0" err="1"/>
              <a:t>infiltrate</a:t>
            </a:r>
            <a:r>
              <a:rPr lang="cs-CZ" sz="1600" b="1" dirty="0"/>
              <a:t> in lamina propria</a:t>
            </a:r>
          </a:p>
        </p:txBody>
      </p:sp>
    </p:spTree>
    <p:extLst>
      <p:ext uri="{BB962C8B-B14F-4D97-AF65-F5344CB8AC3E}">
        <p14:creationId xmlns:p14="http://schemas.microsoft.com/office/powerpoint/2010/main" xmlns="" val="80687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57. </a:t>
            </a: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haemorrhagic</a:t>
            </a:r>
            <a:r>
              <a:rPr lang="cs-CZ" dirty="0"/>
              <a:t> </a:t>
            </a:r>
            <a:r>
              <a:rPr lang="cs-CZ" dirty="0" err="1"/>
              <a:t>pancreatitis</a:t>
            </a:r>
            <a:endParaRPr lang="cs-CZ" dirty="0"/>
          </a:p>
        </p:txBody>
      </p:sp>
      <p:pic>
        <p:nvPicPr>
          <p:cNvPr id="71682" name="Picture 2" descr="Výsledek obrázku pro acute pancreatitis path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799"/>
            <a:ext cx="6768752" cy="50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56176" y="58052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79987" y="278092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452320" y="472514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63888" y="382183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352589"/>
            <a:ext cx="327585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Necrosis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Demarcation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neutrophiles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Haemorrhagia</a:t>
            </a:r>
            <a:endParaRPr lang="cs-CZ" b="1" dirty="0"/>
          </a:p>
          <a:p>
            <a:r>
              <a:rPr lang="cs-CZ" b="1" dirty="0"/>
              <a:t>4 </a:t>
            </a:r>
            <a:r>
              <a:rPr lang="cs-CZ" b="1" dirty="0" err="1"/>
              <a:t>Adjacent</a:t>
            </a:r>
            <a:r>
              <a:rPr lang="cs-CZ" b="1" dirty="0"/>
              <a:t> </a:t>
            </a:r>
            <a:r>
              <a:rPr lang="cs-CZ" b="1" dirty="0" err="1"/>
              <a:t>pancreatic</a:t>
            </a:r>
            <a:r>
              <a:rPr lang="cs-CZ" b="1" dirty="0"/>
              <a:t> </a:t>
            </a:r>
            <a:r>
              <a:rPr lang="cs-CZ" b="1" dirty="0" err="1"/>
              <a:t>tissue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77048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cs-CZ" sz="3200" dirty="0"/>
              <a:t>58. </a:t>
            </a:r>
            <a:r>
              <a:rPr lang="cs-CZ" sz="3200" dirty="0" err="1"/>
              <a:t>Hashimoto‘s</a:t>
            </a:r>
            <a:r>
              <a:rPr lang="cs-CZ" sz="3200" dirty="0"/>
              <a:t> </a:t>
            </a:r>
            <a:r>
              <a:rPr lang="cs-CZ" sz="3200" dirty="0" err="1"/>
              <a:t>thyroiditis</a:t>
            </a:r>
            <a:endParaRPr lang="cs-CZ" sz="3200" b="0" dirty="0">
              <a:solidFill>
                <a:srgbClr val="FFCC66"/>
              </a:solidFill>
            </a:endParaRPr>
          </a:p>
        </p:txBody>
      </p:sp>
      <p:pic>
        <p:nvPicPr>
          <p:cNvPr id="168963" name="Picture 10" descr="Hashimoto 10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3528" y="1735659"/>
            <a:ext cx="8442815" cy="4905920"/>
          </a:xfrm>
        </p:spPr>
      </p:pic>
      <p:sp>
        <p:nvSpPr>
          <p:cNvPr id="168964" name="Rectangle 6"/>
          <p:cNvSpPr>
            <a:spLocks noChangeArrowheads="1"/>
          </p:cNvSpPr>
          <p:nvPr/>
        </p:nvSpPr>
        <p:spPr bwMode="auto">
          <a:xfrm>
            <a:off x="0" y="6021388"/>
            <a:ext cx="3707904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Tx/>
              <a:buAutoNum type="arabicPlain"/>
            </a:pPr>
            <a:r>
              <a:rPr lang="cs-CZ" altLang="cs-CZ" sz="1600" i="0" dirty="0" err="1">
                <a:solidFill>
                  <a:schemeClr val="tx1"/>
                </a:solidFill>
              </a:rPr>
              <a:t>Follicles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buFontTx/>
              <a:buAutoNum type="arabicPlain" startAt="2"/>
            </a:pPr>
            <a:r>
              <a:rPr lang="cs-CZ" altLang="cs-CZ" sz="1600" i="0" dirty="0" err="1">
                <a:solidFill>
                  <a:schemeClr val="tx1"/>
                </a:solidFill>
              </a:rPr>
              <a:t>Germinal</a:t>
            </a:r>
            <a:r>
              <a:rPr lang="cs-CZ" altLang="cs-CZ" sz="1600" i="0" dirty="0">
                <a:solidFill>
                  <a:schemeClr val="tx1"/>
                </a:solidFill>
              </a:rPr>
              <a:t> centre</a:t>
            </a:r>
          </a:p>
          <a:p>
            <a:pPr algn="l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	</a:t>
            </a:r>
            <a:r>
              <a:rPr lang="cs-CZ" altLang="cs-CZ" sz="1600" i="0" dirty="0" err="1">
                <a:solidFill>
                  <a:schemeClr val="tx1"/>
                </a:solidFill>
              </a:rPr>
              <a:t>Lymphoplasmocelllular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infiltrate</a:t>
            </a:r>
            <a:endParaRPr lang="cs-CZ" altLang="cs-CZ" sz="1600" i="0" dirty="0">
              <a:solidFill>
                <a:schemeClr val="tx1"/>
              </a:solidFill>
            </a:endParaRPr>
          </a:p>
        </p:txBody>
      </p:sp>
      <p:sp>
        <p:nvSpPr>
          <p:cNvPr id="168965" name="Text Box 12"/>
          <p:cNvSpPr txBox="1">
            <a:spLocks noChangeArrowheads="1"/>
          </p:cNvSpPr>
          <p:nvPr/>
        </p:nvSpPr>
        <p:spPr bwMode="auto">
          <a:xfrm>
            <a:off x="2045205" y="4635298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08941" name="AutoShape 13"/>
          <p:cNvSpPr>
            <a:spLocks noChangeArrowheads="1"/>
          </p:cNvSpPr>
          <p:nvPr/>
        </p:nvSpPr>
        <p:spPr bwMode="auto">
          <a:xfrm rot="-19109004">
            <a:off x="1108069" y="221307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8942" name="AutoShape 14"/>
          <p:cNvSpPr>
            <a:spLocks noChangeArrowheads="1"/>
          </p:cNvSpPr>
          <p:nvPr/>
        </p:nvSpPr>
        <p:spPr bwMode="auto">
          <a:xfrm rot="-9626639">
            <a:off x="4716463" y="4724400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68968" name="Text Box 15"/>
          <p:cNvSpPr txBox="1">
            <a:spLocks noChangeArrowheads="1"/>
          </p:cNvSpPr>
          <p:nvPr/>
        </p:nvSpPr>
        <p:spPr bwMode="auto">
          <a:xfrm>
            <a:off x="7667625" y="40052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8969" name="Text Box 18"/>
          <p:cNvSpPr txBox="1">
            <a:spLocks noChangeArrowheads="1"/>
          </p:cNvSpPr>
          <p:nvPr/>
        </p:nvSpPr>
        <p:spPr bwMode="auto">
          <a:xfrm>
            <a:off x="6300788" y="263683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69124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200" dirty="0"/>
              <a:t>59. </a:t>
            </a:r>
            <a:r>
              <a:rPr lang="cs-CZ" altLang="en-US" sz="3200" dirty="0" err="1"/>
              <a:t>Thyroid</a:t>
            </a:r>
            <a:r>
              <a:rPr lang="cs-CZ" altLang="en-US" sz="3200" dirty="0"/>
              <a:t> </a:t>
            </a:r>
            <a:r>
              <a:rPr lang="cs-CZ" altLang="en-US" sz="3200" dirty="0" err="1"/>
              <a:t>gland</a:t>
            </a:r>
            <a:r>
              <a:rPr lang="cs-CZ" altLang="en-US" sz="3200" dirty="0"/>
              <a:t> </a:t>
            </a:r>
            <a:r>
              <a:rPr lang="cs-CZ" altLang="en-US" sz="3200" dirty="0" err="1"/>
              <a:t>hyperplasia</a:t>
            </a:r>
            <a:r>
              <a:rPr lang="cs-CZ" altLang="en-US" sz="3200" dirty="0"/>
              <a:t> </a:t>
            </a:r>
            <a:r>
              <a:rPr lang="cs-CZ" sz="3200" dirty="0"/>
              <a:t>(Graves-</a:t>
            </a:r>
            <a:r>
              <a:rPr lang="cs-CZ" sz="3200" dirty="0" err="1"/>
              <a:t>Basedow</a:t>
            </a:r>
            <a:r>
              <a:rPr lang="cs-CZ" sz="3200" dirty="0"/>
              <a:t> </a:t>
            </a:r>
            <a:r>
              <a:rPr lang="cs-CZ" sz="3200" dirty="0" err="1"/>
              <a:t>disease</a:t>
            </a:r>
            <a:r>
              <a:rPr lang="cs-CZ" sz="3200" dirty="0"/>
              <a:t>)</a:t>
            </a:r>
          </a:p>
        </p:txBody>
      </p:sp>
      <p:pic>
        <p:nvPicPr>
          <p:cNvPr id="174083" name="Picture 5" descr="Basedow 4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536" y="1703026"/>
            <a:ext cx="8443122" cy="4906098"/>
          </a:xfrm>
        </p:spPr>
      </p:pic>
      <p:sp>
        <p:nvSpPr>
          <p:cNvPr id="174084" name="Rectangle 6"/>
          <p:cNvSpPr>
            <a:spLocks noChangeArrowheads="1"/>
          </p:cNvSpPr>
          <p:nvPr/>
        </p:nvSpPr>
        <p:spPr bwMode="auto">
          <a:xfrm>
            <a:off x="0" y="6021388"/>
            <a:ext cx="3492500" cy="825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AutoNum type="arabicPlain"/>
            </a:pPr>
            <a:r>
              <a:rPr lang="cs-CZ" altLang="en-US" sz="1600" i="0" dirty="0" err="1">
                <a:solidFill>
                  <a:schemeClr val="tx1"/>
                </a:solidFill>
              </a:rPr>
              <a:t>Follicles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depleted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of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colloid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lain"/>
            </a:pPr>
            <a:r>
              <a:rPr lang="cs-CZ" altLang="en-US" sz="1600" i="0" dirty="0" err="1">
                <a:solidFill>
                  <a:schemeClr val="tx1"/>
                </a:solidFill>
              </a:rPr>
              <a:t>Lymphocytic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infiltrate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0" dirty="0">
                <a:solidFill>
                  <a:schemeClr val="tx1"/>
                </a:solidFill>
                <a:sym typeface="Wingdings 3" pitchFamily="2" charset="2"/>
              </a:rPr>
              <a:t></a:t>
            </a:r>
            <a:r>
              <a:rPr lang="cs-CZ" altLang="en-US" sz="1600" i="0" dirty="0">
                <a:solidFill>
                  <a:schemeClr val="tx1"/>
                </a:solidFill>
              </a:rPr>
              <a:t> 	</a:t>
            </a:r>
            <a:r>
              <a:rPr lang="cs-CZ" altLang="en-US" sz="1600" i="0" dirty="0" err="1">
                <a:solidFill>
                  <a:schemeClr val="tx1"/>
                </a:solidFill>
              </a:rPr>
              <a:t>Papillary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formations</a:t>
            </a:r>
            <a:endParaRPr lang="cs-CZ" altLang="en-US" sz="1600" i="0" dirty="0">
              <a:solidFill>
                <a:schemeClr val="tx1"/>
              </a:solidFill>
            </a:endParaRPr>
          </a:p>
        </p:txBody>
      </p:sp>
      <p:sp>
        <p:nvSpPr>
          <p:cNvPr id="448519" name="AutoShape 7"/>
          <p:cNvSpPr>
            <a:spLocks noChangeArrowheads="1"/>
          </p:cNvSpPr>
          <p:nvPr/>
        </p:nvSpPr>
        <p:spPr bwMode="auto">
          <a:xfrm rot="19369427">
            <a:off x="1929061" y="5041802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086" name="Text Box 8"/>
          <p:cNvSpPr txBox="1">
            <a:spLocks noChangeArrowheads="1"/>
          </p:cNvSpPr>
          <p:nvPr/>
        </p:nvSpPr>
        <p:spPr bwMode="auto">
          <a:xfrm>
            <a:off x="1043608" y="2879601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4087" name="Text Box 9"/>
          <p:cNvSpPr txBox="1">
            <a:spLocks noChangeArrowheads="1"/>
          </p:cNvSpPr>
          <p:nvPr/>
        </p:nvSpPr>
        <p:spPr bwMode="auto">
          <a:xfrm>
            <a:off x="4140200" y="4365625"/>
            <a:ext cx="360363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48522" name="AutoShape 10"/>
          <p:cNvSpPr>
            <a:spLocks noChangeArrowheads="1"/>
          </p:cNvSpPr>
          <p:nvPr/>
        </p:nvSpPr>
        <p:spPr bwMode="auto">
          <a:xfrm rot="-13709005">
            <a:off x="4148236" y="509039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48523" name="AutoShape 11"/>
          <p:cNvSpPr>
            <a:spLocks noChangeArrowheads="1"/>
          </p:cNvSpPr>
          <p:nvPr/>
        </p:nvSpPr>
        <p:spPr bwMode="auto">
          <a:xfrm rot="-19109004">
            <a:off x="3482082" y="3324271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4090" name="Text Box 12"/>
          <p:cNvSpPr txBox="1">
            <a:spLocks noChangeArrowheads="1"/>
          </p:cNvSpPr>
          <p:nvPr/>
        </p:nvSpPr>
        <p:spPr bwMode="auto">
          <a:xfrm>
            <a:off x="6659563" y="537368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64252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89925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6. </a:t>
            </a:r>
            <a:r>
              <a:rPr lang="cs-CZ" dirty="0" err="1"/>
              <a:t>Follicular</a:t>
            </a:r>
            <a:r>
              <a:rPr lang="cs-CZ" dirty="0"/>
              <a:t> </a:t>
            </a:r>
            <a:r>
              <a:rPr lang="cs-CZ" dirty="0" err="1"/>
              <a:t>lymphoma</a:t>
            </a:r>
            <a:endParaRPr lang="cs-CZ" dirty="0"/>
          </a:p>
        </p:txBody>
      </p:sp>
      <p:sp>
        <p:nvSpPr>
          <p:cNvPr id="336903" name="Line 10"/>
          <p:cNvSpPr>
            <a:spLocks noChangeShapeType="1"/>
          </p:cNvSpPr>
          <p:nvPr/>
        </p:nvSpPr>
        <p:spPr bwMode="auto">
          <a:xfrm>
            <a:off x="2627313" y="3933825"/>
            <a:ext cx="35877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904" name="Line 11"/>
          <p:cNvSpPr>
            <a:spLocks noChangeShapeType="1"/>
          </p:cNvSpPr>
          <p:nvPr/>
        </p:nvSpPr>
        <p:spPr bwMode="auto">
          <a:xfrm flipV="1">
            <a:off x="2627313" y="3429000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10" name="Text Box 12"/>
          <p:cNvSpPr txBox="1">
            <a:spLocks noChangeArrowheads="1"/>
          </p:cNvSpPr>
          <p:nvPr/>
        </p:nvSpPr>
        <p:spPr bwMode="auto">
          <a:xfrm>
            <a:off x="5148263" y="3933825"/>
            <a:ext cx="1728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rgbClr val="FF3300"/>
                </a:solidFill>
                <a:latin typeface="Arial" pitchFamily="34" charset="0"/>
              </a:rPr>
              <a:t>centroblasty</a:t>
            </a:r>
          </a:p>
        </p:txBody>
      </p:sp>
      <p:sp>
        <p:nvSpPr>
          <p:cNvPr id="336906" name="Line 13"/>
          <p:cNvSpPr>
            <a:spLocks noChangeShapeType="1"/>
          </p:cNvSpPr>
          <p:nvPr/>
        </p:nvSpPr>
        <p:spPr bwMode="auto">
          <a:xfrm flipH="1" flipV="1">
            <a:off x="5076825" y="3573463"/>
            <a:ext cx="287338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6907" name="Line 15"/>
          <p:cNvSpPr>
            <a:spLocks noChangeShapeType="1"/>
          </p:cNvSpPr>
          <p:nvPr/>
        </p:nvSpPr>
        <p:spPr bwMode="auto">
          <a:xfrm flipH="1" flipV="1">
            <a:off x="3276600" y="2997200"/>
            <a:ext cx="18002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13" name="Obrázek 9" descr="FL9, přehled4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0706"/>
            <a:ext cx="6840760" cy="515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17309" y="6261792"/>
            <a:ext cx="622156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Nodules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neoplastic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cells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(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centrocytes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 and </a:t>
            </a:r>
            <a:r>
              <a:rPr lang="cs-CZ" altLang="cs-CZ" sz="1600" i="0" dirty="0" err="1">
                <a:solidFill>
                  <a:schemeClr val="tx1"/>
                </a:solidFill>
                <a:latin typeface="Arial" pitchFamily="34" charset="0"/>
              </a:rPr>
              <a:t>centroblasts</a:t>
            </a:r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)</a:t>
            </a:r>
          </a:p>
          <a:p>
            <a:r>
              <a:rPr lang="cs-CZ" altLang="cs-CZ" sz="1600" i="0" dirty="0">
                <a:solidFill>
                  <a:schemeClr val="tx1"/>
                </a:solidFill>
                <a:latin typeface="Arial" pitchFamily="34" charset="0"/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Dominantly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non-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neoplastic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lymphocytes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among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panose="020B0604020202020204" pitchFamily="34" charset="0"/>
              </a:rPr>
              <a:t>nodules</a:t>
            </a:r>
            <a:r>
              <a:rPr lang="cs-CZ" altLang="cs-CZ" sz="1600" i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7115" name="Text Box 8"/>
          <p:cNvSpPr txBox="1">
            <a:spLocks noChangeArrowheads="1"/>
          </p:cNvSpPr>
          <p:nvPr/>
        </p:nvSpPr>
        <p:spPr bwMode="auto">
          <a:xfrm>
            <a:off x="2775969" y="4601368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6" name="Text Box 8"/>
          <p:cNvSpPr txBox="1">
            <a:spLocks noChangeArrowheads="1"/>
          </p:cNvSpPr>
          <p:nvPr/>
        </p:nvSpPr>
        <p:spPr bwMode="auto">
          <a:xfrm>
            <a:off x="5927725" y="3062288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7" name="Text Box 8"/>
          <p:cNvSpPr txBox="1">
            <a:spLocks noChangeArrowheads="1"/>
          </p:cNvSpPr>
          <p:nvPr/>
        </p:nvSpPr>
        <p:spPr bwMode="auto">
          <a:xfrm>
            <a:off x="5108575" y="4449763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>
                <a:solidFill>
                  <a:schemeClr val="tx1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7118" name="Text Box 8"/>
          <p:cNvSpPr txBox="1">
            <a:spLocks noChangeArrowheads="1"/>
          </p:cNvSpPr>
          <p:nvPr/>
        </p:nvSpPr>
        <p:spPr bwMode="auto">
          <a:xfrm>
            <a:off x="7300766" y="4004410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24809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60. </a:t>
            </a:r>
            <a:r>
              <a:rPr lang="cs-CZ" dirty="0" err="1"/>
              <a:t>Multinodular</a:t>
            </a:r>
            <a:r>
              <a:rPr lang="cs-CZ" dirty="0"/>
              <a:t> </a:t>
            </a:r>
            <a:r>
              <a:rPr lang="cs-CZ" dirty="0" err="1"/>
              <a:t>goitre</a:t>
            </a:r>
            <a:endParaRPr lang="cs-CZ" dirty="0"/>
          </a:p>
        </p:txBody>
      </p:sp>
      <p:pic>
        <p:nvPicPr>
          <p:cNvPr id="179203" name="Picture 6" descr="struma 2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5100" y="1718917"/>
            <a:ext cx="8388424" cy="4874315"/>
          </a:xfrm>
        </p:spPr>
      </p:pic>
      <p:sp>
        <p:nvSpPr>
          <p:cNvPr id="179204" name="Rectangle 6"/>
          <p:cNvSpPr>
            <a:spLocks noChangeArrowheads="1"/>
          </p:cNvSpPr>
          <p:nvPr/>
        </p:nvSpPr>
        <p:spPr bwMode="auto">
          <a:xfrm>
            <a:off x="22586" y="6010155"/>
            <a:ext cx="456672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>
              <a:buFontTx/>
              <a:buAutoNum type="arabicPlain"/>
            </a:pPr>
            <a:r>
              <a:rPr lang="cs-CZ" altLang="cs-CZ" sz="1600" i="0" dirty="0" err="1">
                <a:solidFill>
                  <a:schemeClr val="tx1"/>
                </a:solidFill>
              </a:rPr>
              <a:t>Follicles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filled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abundant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colloid</a:t>
            </a:r>
            <a:r>
              <a:rPr lang="cs-CZ" altLang="cs-CZ" sz="1600" i="0" dirty="0">
                <a:solidFill>
                  <a:schemeClr val="tx1"/>
                </a:solidFill>
              </a:rPr>
              <a:t> and </a:t>
            </a:r>
            <a:r>
              <a:rPr lang="cs-CZ" altLang="cs-CZ" sz="1600" i="0" dirty="0" err="1">
                <a:solidFill>
                  <a:schemeClr val="tx1"/>
                </a:solidFill>
              </a:rPr>
              <a:t>flattening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of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the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epithelium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/>
            <a:r>
              <a:rPr lang="cs-CZ" altLang="cs-CZ" sz="1600" i="0" dirty="0">
                <a:solidFill>
                  <a:schemeClr val="tx1"/>
                </a:solidFill>
                <a:sym typeface="Wingdings 3" pitchFamily="18" charset="2"/>
              </a:rPr>
              <a:t></a:t>
            </a:r>
            <a:r>
              <a:rPr lang="cs-CZ" altLang="cs-CZ" sz="1600" i="0" dirty="0">
                <a:solidFill>
                  <a:schemeClr val="tx1"/>
                </a:solidFill>
              </a:rPr>
              <a:t> 	</a:t>
            </a:r>
            <a:r>
              <a:rPr lang="cs-CZ" altLang="cs-CZ" sz="1600" i="0" dirty="0" err="1">
                <a:solidFill>
                  <a:schemeClr val="tx1"/>
                </a:solidFill>
              </a:rPr>
              <a:t>Fibrous</a:t>
            </a:r>
            <a:r>
              <a:rPr lang="cs-CZ" altLang="cs-CZ" sz="1600" i="0" dirty="0">
                <a:solidFill>
                  <a:schemeClr val="tx1"/>
                </a:solidFill>
              </a:rPr>
              <a:t> septa</a:t>
            </a:r>
          </a:p>
        </p:txBody>
      </p:sp>
      <p:sp>
        <p:nvSpPr>
          <p:cNvPr id="445448" name="AutoShape 8"/>
          <p:cNvSpPr>
            <a:spLocks noChangeArrowheads="1"/>
          </p:cNvSpPr>
          <p:nvPr/>
        </p:nvSpPr>
        <p:spPr bwMode="auto">
          <a:xfrm rot="-19109004">
            <a:off x="4140200" y="45815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9206" name="Text Box 9"/>
          <p:cNvSpPr txBox="1">
            <a:spLocks noChangeArrowheads="1"/>
          </p:cNvSpPr>
          <p:nvPr/>
        </p:nvSpPr>
        <p:spPr bwMode="auto">
          <a:xfrm>
            <a:off x="2913424" y="3312320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9207" name="Text Box 10"/>
          <p:cNvSpPr txBox="1">
            <a:spLocks noChangeArrowheads="1"/>
          </p:cNvSpPr>
          <p:nvPr/>
        </p:nvSpPr>
        <p:spPr bwMode="auto">
          <a:xfrm>
            <a:off x="6227763" y="3789363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9208" name="Text Box 11"/>
          <p:cNvSpPr txBox="1">
            <a:spLocks noChangeArrowheads="1"/>
          </p:cNvSpPr>
          <p:nvPr/>
        </p:nvSpPr>
        <p:spPr bwMode="auto">
          <a:xfrm>
            <a:off x="3815556" y="5438776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800" i="0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13899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88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39" y="1628800"/>
            <a:ext cx="854804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0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61. </a:t>
            </a:r>
            <a:r>
              <a:rPr lang="cs-CZ" dirty="0" err="1"/>
              <a:t>Follicular</a:t>
            </a:r>
            <a:r>
              <a:rPr lang="cs-CZ" dirty="0"/>
              <a:t> </a:t>
            </a:r>
            <a:r>
              <a:rPr lang="cs-CZ" dirty="0" err="1"/>
              <a:t>thyroid</a:t>
            </a:r>
            <a:r>
              <a:rPr lang="cs-CZ" dirty="0"/>
              <a:t> </a:t>
            </a:r>
            <a:r>
              <a:rPr lang="cs-CZ" dirty="0" err="1"/>
              <a:t>adenoma</a:t>
            </a:r>
            <a:endParaRPr lang="cs-CZ" dirty="0"/>
          </a:p>
        </p:txBody>
      </p:sp>
      <p:sp>
        <p:nvSpPr>
          <p:cNvPr id="182276" name="Rectangle 6"/>
          <p:cNvSpPr>
            <a:spLocks noChangeArrowheads="1"/>
          </p:cNvSpPr>
          <p:nvPr/>
        </p:nvSpPr>
        <p:spPr bwMode="auto">
          <a:xfrm>
            <a:off x="0" y="5991947"/>
            <a:ext cx="4500563" cy="825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marL="0" indent="0" algn="l"/>
            <a:r>
              <a:rPr lang="cs-CZ" altLang="cs-CZ" sz="1600" i="0" dirty="0">
                <a:solidFill>
                  <a:schemeClr val="tx1"/>
                </a:solidFill>
              </a:rPr>
              <a:t>1 </a:t>
            </a:r>
            <a:r>
              <a:rPr lang="cs-CZ" altLang="cs-CZ" sz="1600" i="0" dirty="0" err="1">
                <a:solidFill>
                  <a:schemeClr val="tx1"/>
                </a:solidFill>
              </a:rPr>
              <a:t>Thyroid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parenchyma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with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follicles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marL="0" indent="0" algn="l"/>
            <a:r>
              <a:rPr lang="cs-CZ" altLang="cs-CZ" sz="1600" i="0" dirty="0">
                <a:solidFill>
                  <a:schemeClr val="tx1"/>
                </a:solidFill>
              </a:rPr>
              <a:t>2 </a:t>
            </a:r>
            <a:r>
              <a:rPr lang="cs-CZ" altLang="cs-CZ" sz="1600" i="0" dirty="0" err="1">
                <a:solidFill>
                  <a:schemeClr val="tx1"/>
                </a:solidFill>
              </a:rPr>
              <a:t>Adenoma</a:t>
            </a:r>
            <a:endParaRPr lang="cs-CZ" altLang="cs-CZ" sz="1600" i="0" dirty="0">
              <a:solidFill>
                <a:schemeClr val="tx1"/>
              </a:solidFill>
            </a:endParaRPr>
          </a:p>
          <a:p>
            <a:pPr algn="l">
              <a:buFont typeface="Wingdings 3" pitchFamily="18" charset="2"/>
              <a:buChar char="Æ"/>
            </a:pPr>
            <a:r>
              <a:rPr lang="cs-CZ" altLang="cs-CZ" sz="1600" i="0" dirty="0" err="1">
                <a:solidFill>
                  <a:schemeClr val="tx1"/>
                </a:solidFill>
              </a:rPr>
              <a:t>Fibrotic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capsule</a:t>
            </a:r>
            <a:r>
              <a:rPr lang="cs-CZ" altLang="cs-CZ" sz="1600" i="0" dirty="0">
                <a:solidFill>
                  <a:schemeClr val="tx1"/>
                </a:solidFill>
              </a:rPr>
              <a:t> (</a:t>
            </a:r>
            <a:r>
              <a:rPr lang="cs-CZ" altLang="cs-CZ" sz="1600" i="0" dirty="0" err="1">
                <a:solidFill>
                  <a:schemeClr val="tx1"/>
                </a:solidFill>
              </a:rPr>
              <a:t>adenoma</a:t>
            </a:r>
            <a:r>
              <a:rPr lang="cs-CZ" altLang="cs-CZ" sz="1600" i="0" dirty="0">
                <a:solidFill>
                  <a:schemeClr val="tx1"/>
                </a:solidFill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</a:rPr>
              <a:t>demarcation</a:t>
            </a:r>
            <a:r>
              <a:rPr lang="cs-CZ" altLang="cs-CZ" sz="1600" i="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20200" name="AutoShape 8"/>
          <p:cNvSpPr>
            <a:spLocks noChangeArrowheads="1"/>
          </p:cNvSpPr>
          <p:nvPr/>
        </p:nvSpPr>
        <p:spPr bwMode="auto">
          <a:xfrm rot="-19109004">
            <a:off x="4211638" y="45815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2278" name="Text Box 9"/>
          <p:cNvSpPr txBox="1">
            <a:spLocks noChangeArrowheads="1"/>
          </p:cNvSpPr>
          <p:nvPr/>
        </p:nvSpPr>
        <p:spPr bwMode="auto">
          <a:xfrm>
            <a:off x="3708400" y="2205038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2279" name="Text Box 10"/>
          <p:cNvSpPr txBox="1">
            <a:spLocks noChangeArrowheads="1"/>
          </p:cNvSpPr>
          <p:nvPr/>
        </p:nvSpPr>
        <p:spPr bwMode="auto">
          <a:xfrm>
            <a:off x="1042988" y="4581525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0203" name="AutoShape 11"/>
          <p:cNvSpPr>
            <a:spLocks noChangeArrowheads="1"/>
          </p:cNvSpPr>
          <p:nvPr/>
        </p:nvSpPr>
        <p:spPr bwMode="auto">
          <a:xfrm rot="-19109004">
            <a:off x="6443663" y="249237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2281" name="Text Box 12"/>
          <p:cNvSpPr txBox="1">
            <a:spLocks noChangeArrowheads="1"/>
          </p:cNvSpPr>
          <p:nvPr/>
        </p:nvSpPr>
        <p:spPr bwMode="auto">
          <a:xfrm>
            <a:off x="6227763" y="5661025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548399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62. </a:t>
            </a:r>
            <a:r>
              <a:rPr lang="cs-CZ" sz="3600" dirty="0" err="1"/>
              <a:t>Papillary</a:t>
            </a:r>
            <a:r>
              <a:rPr lang="cs-CZ" sz="3600" dirty="0"/>
              <a:t> </a:t>
            </a:r>
            <a:r>
              <a:rPr lang="cs-CZ" sz="3600" dirty="0" err="1"/>
              <a:t>adenocarcinoma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thyroid</a:t>
            </a:r>
            <a:r>
              <a:rPr lang="cs-CZ" sz="3600" dirty="0"/>
              <a:t> </a:t>
            </a:r>
            <a:r>
              <a:rPr lang="cs-CZ" sz="3600" dirty="0" err="1"/>
              <a:t>gland</a:t>
            </a:r>
            <a:endParaRPr lang="cs-CZ" dirty="0"/>
          </a:p>
        </p:txBody>
      </p:sp>
      <p:pic>
        <p:nvPicPr>
          <p:cNvPr id="188419" name="Picture 10" descr="papilární ca ŠŽ 20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8339" y="1623708"/>
            <a:ext cx="8604448" cy="4999841"/>
          </a:xfrm>
        </p:spPr>
      </p:pic>
      <p:sp>
        <p:nvSpPr>
          <p:cNvPr id="188420" name="Rectangle 6"/>
          <p:cNvSpPr>
            <a:spLocks noChangeArrowheads="1"/>
          </p:cNvSpPr>
          <p:nvPr/>
        </p:nvSpPr>
        <p:spPr bwMode="auto">
          <a:xfrm>
            <a:off x="0" y="5770995"/>
            <a:ext cx="61338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 3" pitchFamily="2" charset="2"/>
              <a:buNone/>
            </a:pPr>
            <a:r>
              <a:rPr lang="cs-CZ" altLang="en-US" sz="1600" i="0" dirty="0">
                <a:solidFill>
                  <a:schemeClr val="tx1"/>
                </a:solidFill>
              </a:rPr>
              <a:t>1	</a:t>
            </a:r>
            <a:r>
              <a:rPr lang="cs-CZ" altLang="en-US" sz="1600" i="0" dirty="0" err="1">
                <a:solidFill>
                  <a:schemeClr val="tx1"/>
                </a:solidFill>
              </a:rPr>
              <a:t>fibrotic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capsule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 3" pitchFamily="2" charset="2"/>
              <a:buAutoNum type="arabicPlain" startAt="2"/>
            </a:pPr>
            <a:r>
              <a:rPr lang="cs-CZ" altLang="en-US" sz="1600" i="0" dirty="0" err="1">
                <a:solidFill>
                  <a:schemeClr val="tx1"/>
                </a:solidFill>
              </a:rPr>
              <a:t>normal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thyroid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parenchyma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 3" pitchFamily="2" charset="2"/>
              <a:buAutoNum type="arabicPlain" startAt="2"/>
            </a:pPr>
            <a:r>
              <a:rPr lang="cs-CZ" altLang="en-US" sz="1600" i="0" dirty="0" err="1">
                <a:solidFill>
                  <a:schemeClr val="tx1"/>
                </a:solidFill>
              </a:rPr>
              <a:t>Adenocarcinoma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with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cells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with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ground-glass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nuclei</a:t>
            </a:r>
            <a:endParaRPr lang="cs-CZ" altLang="en-US" sz="1600" i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 3" pitchFamily="2" charset="2"/>
              <a:buChar char="Æ"/>
            </a:pPr>
            <a:r>
              <a:rPr lang="cs-CZ" altLang="en-US" sz="1600" i="0" dirty="0" err="1">
                <a:solidFill>
                  <a:schemeClr val="tx1"/>
                </a:solidFill>
              </a:rPr>
              <a:t>papillary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formations</a:t>
            </a:r>
            <a:endParaRPr lang="cs-CZ" altLang="en-US" sz="1600" i="0" dirty="0">
              <a:solidFill>
                <a:schemeClr val="tx1"/>
              </a:solidFill>
            </a:endParaRPr>
          </a:p>
        </p:txBody>
      </p:sp>
      <p:sp>
        <p:nvSpPr>
          <p:cNvPr id="188421" name="Text Box 12"/>
          <p:cNvSpPr txBox="1">
            <a:spLocks noChangeArrowheads="1"/>
          </p:cNvSpPr>
          <p:nvPr/>
        </p:nvSpPr>
        <p:spPr bwMode="auto">
          <a:xfrm>
            <a:off x="4500563" y="23495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8422" name="Text Box 13"/>
          <p:cNvSpPr txBox="1">
            <a:spLocks noChangeArrowheads="1"/>
          </p:cNvSpPr>
          <p:nvPr/>
        </p:nvSpPr>
        <p:spPr bwMode="auto">
          <a:xfrm>
            <a:off x="2484438" y="40767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8423" name="Text Box 14"/>
          <p:cNvSpPr txBox="1">
            <a:spLocks noChangeArrowheads="1"/>
          </p:cNvSpPr>
          <p:nvPr/>
        </p:nvSpPr>
        <p:spPr bwMode="auto">
          <a:xfrm>
            <a:off x="1331913" y="2349500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8424" name="Text Box 15"/>
          <p:cNvSpPr txBox="1">
            <a:spLocks noChangeArrowheads="1"/>
          </p:cNvSpPr>
          <p:nvPr/>
        </p:nvSpPr>
        <p:spPr bwMode="auto">
          <a:xfrm>
            <a:off x="7380288" y="3716338"/>
            <a:ext cx="360362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27376" name="AutoShape 16"/>
          <p:cNvSpPr>
            <a:spLocks noChangeArrowheads="1"/>
          </p:cNvSpPr>
          <p:nvPr/>
        </p:nvSpPr>
        <p:spPr bwMode="auto">
          <a:xfrm rot="-19109004">
            <a:off x="4517874" y="401567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7377" name="AutoShape 17"/>
          <p:cNvSpPr>
            <a:spLocks noChangeArrowheads="1"/>
          </p:cNvSpPr>
          <p:nvPr/>
        </p:nvSpPr>
        <p:spPr bwMode="auto">
          <a:xfrm rot="-19109004">
            <a:off x="6151132" y="3026576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27378" name="AutoShape 18"/>
          <p:cNvSpPr>
            <a:spLocks noChangeArrowheads="1"/>
          </p:cNvSpPr>
          <p:nvPr/>
        </p:nvSpPr>
        <p:spPr bwMode="auto">
          <a:xfrm rot="-19109004">
            <a:off x="6931177" y="2578704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11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63. </a:t>
            </a:r>
            <a:r>
              <a:rPr lang="cs-CZ" sz="4400" dirty="0" err="1"/>
              <a:t>Pheochromocytoma</a:t>
            </a:r>
            <a:endParaRPr lang="cs-CZ" sz="4400" dirty="0"/>
          </a:p>
        </p:txBody>
      </p:sp>
      <p:pic>
        <p:nvPicPr>
          <p:cNvPr id="195587" name="Picture 10" descr="feochromocytom 20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1520" y="1543966"/>
            <a:ext cx="8674096" cy="5040312"/>
          </a:xfrm>
        </p:spPr>
      </p:pic>
      <p:sp>
        <p:nvSpPr>
          <p:cNvPr id="195588" name="Rectangle 6"/>
          <p:cNvSpPr>
            <a:spLocks noChangeArrowheads="1"/>
          </p:cNvSpPr>
          <p:nvPr/>
        </p:nvSpPr>
        <p:spPr bwMode="auto">
          <a:xfrm>
            <a:off x="0" y="6259515"/>
            <a:ext cx="8388424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 typeface="Wingdings 3" pitchFamily="2" charset="2"/>
              <a:buNone/>
            </a:pPr>
            <a:r>
              <a:rPr lang="cs-CZ" altLang="en-US" sz="1600" i="0" dirty="0">
                <a:solidFill>
                  <a:schemeClr val="tx1"/>
                </a:solidFill>
              </a:rPr>
              <a:t>1 	Solid </a:t>
            </a:r>
            <a:r>
              <a:rPr lang="cs-CZ" altLang="en-US" sz="1600" i="0" dirty="0" err="1">
                <a:solidFill>
                  <a:schemeClr val="tx1"/>
                </a:solidFill>
              </a:rPr>
              <a:t>alveoli</a:t>
            </a:r>
            <a:r>
              <a:rPr lang="cs-CZ" altLang="en-US" sz="1600" i="0" dirty="0">
                <a:solidFill>
                  <a:schemeClr val="tx1"/>
                </a:solidFill>
              </a:rPr>
              <a:t> (</a:t>
            </a:r>
            <a:r>
              <a:rPr lang="cs-CZ" altLang="en-US" sz="1600" i="0" dirty="0" err="1">
                <a:solidFill>
                  <a:schemeClr val="tx1"/>
                </a:solidFill>
              </a:rPr>
              <a:t>large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cells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with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granulated</a:t>
            </a:r>
            <a:r>
              <a:rPr lang="cs-CZ" altLang="en-US" sz="1600" i="0" dirty="0">
                <a:solidFill>
                  <a:schemeClr val="tx1"/>
                </a:solidFill>
              </a:rPr>
              <a:t> </a:t>
            </a:r>
            <a:r>
              <a:rPr lang="cs-CZ" altLang="en-US" sz="1600" i="0" dirty="0" err="1">
                <a:solidFill>
                  <a:schemeClr val="tx1"/>
                </a:solidFill>
              </a:rPr>
              <a:t>cytoplasm</a:t>
            </a:r>
            <a:r>
              <a:rPr lang="cs-CZ" altLang="en-US" sz="1600" i="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 typeface="Wingdings 3" pitchFamily="2" charset="2"/>
              <a:buChar char="Æ"/>
            </a:pPr>
            <a:r>
              <a:rPr lang="cs-CZ" altLang="en-US" sz="1600" i="0" dirty="0" err="1">
                <a:solidFill>
                  <a:schemeClr val="tx1"/>
                </a:solidFill>
              </a:rPr>
              <a:t>capillarized</a:t>
            </a:r>
            <a:r>
              <a:rPr lang="cs-CZ" altLang="en-US" sz="1600" i="0" dirty="0">
                <a:solidFill>
                  <a:schemeClr val="tx1"/>
                </a:solidFill>
              </a:rPr>
              <a:t> stroma</a:t>
            </a:r>
          </a:p>
        </p:txBody>
      </p:sp>
      <p:sp>
        <p:nvSpPr>
          <p:cNvPr id="531468" name="AutoShape 12"/>
          <p:cNvSpPr>
            <a:spLocks noChangeArrowheads="1"/>
          </p:cNvSpPr>
          <p:nvPr/>
        </p:nvSpPr>
        <p:spPr bwMode="auto">
          <a:xfrm rot="-19109004">
            <a:off x="3635375" y="5445125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5590" name="Text Box 13"/>
          <p:cNvSpPr txBox="1">
            <a:spLocks noChangeArrowheads="1"/>
          </p:cNvSpPr>
          <p:nvPr/>
        </p:nvSpPr>
        <p:spPr bwMode="auto">
          <a:xfrm>
            <a:off x="1908175" y="37893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5591" name="Text Box 14"/>
          <p:cNvSpPr txBox="1">
            <a:spLocks noChangeArrowheads="1"/>
          </p:cNvSpPr>
          <p:nvPr/>
        </p:nvSpPr>
        <p:spPr bwMode="auto">
          <a:xfrm>
            <a:off x="5292725" y="5300663"/>
            <a:ext cx="36036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5592" name="Text Box 15"/>
          <p:cNvSpPr txBox="1">
            <a:spLocks noChangeArrowheads="1"/>
          </p:cNvSpPr>
          <p:nvPr/>
        </p:nvSpPr>
        <p:spPr bwMode="auto">
          <a:xfrm>
            <a:off x="5003801" y="2532856"/>
            <a:ext cx="360362" cy="36671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i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1472" name="AutoShape 16"/>
          <p:cNvSpPr>
            <a:spLocks noChangeArrowheads="1"/>
          </p:cNvSpPr>
          <p:nvPr/>
        </p:nvSpPr>
        <p:spPr bwMode="auto">
          <a:xfrm rot="-19109004">
            <a:off x="7361390" y="5398699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1473" name="AutoShape 17"/>
          <p:cNvSpPr>
            <a:spLocks noChangeArrowheads="1"/>
          </p:cNvSpPr>
          <p:nvPr/>
        </p:nvSpPr>
        <p:spPr bwMode="auto">
          <a:xfrm rot="-6783392">
            <a:off x="6292562" y="3289508"/>
            <a:ext cx="4318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4000" b="1" i="1">
                <a:solidFill>
                  <a:srgbClr val="FFCC00"/>
                </a:solidFill>
                <a:latin typeface="Arial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Arial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Arial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Arial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Arial" charset="0"/>
              </a:defRPr>
            </a:lvl9pPr>
          </a:lstStyle>
          <a:p>
            <a:endParaRPr lang="cs-CZ" altLang="cs-CZ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264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64. </a:t>
            </a:r>
            <a:r>
              <a:rPr lang="cs-CZ" dirty="0" err="1"/>
              <a:t>Renal</a:t>
            </a:r>
            <a:r>
              <a:rPr lang="cs-CZ" dirty="0"/>
              <a:t> </a:t>
            </a:r>
            <a:r>
              <a:rPr lang="cs-CZ" dirty="0" err="1"/>
              <a:t>infarction</a:t>
            </a:r>
            <a:endParaRPr lang="cs-CZ" dirty="0"/>
          </a:p>
        </p:txBody>
      </p:sp>
      <p:pic>
        <p:nvPicPr>
          <p:cNvPr id="19459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911" y="1628775"/>
            <a:ext cx="7448127" cy="4906471"/>
          </a:xfrm>
        </p:spPr>
      </p:pic>
      <p:sp>
        <p:nvSpPr>
          <p:cNvPr id="18443" name="Line 15"/>
          <p:cNvSpPr>
            <a:spLocks noChangeShapeType="1"/>
          </p:cNvSpPr>
          <p:nvPr/>
        </p:nvSpPr>
        <p:spPr bwMode="auto">
          <a:xfrm flipH="1">
            <a:off x="4787900" y="2026083"/>
            <a:ext cx="504825" cy="342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 eaLnBrk="0" hangingPunct="0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>
            <a:off x="27276" y="5781675"/>
            <a:ext cx="3635375" cy="1076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eaLnBrk="0" hangingPunct="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1 –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coagulative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necrosis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2 -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peripheral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hyperaemia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3 -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arteriosclerotic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blood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vessel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  <a:p>
            <a:pPr>
              <a:defRPr/>
            </a:pP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4 -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normal</a:t>
            </a:r>
            <a:r>
              <a:rPr lang="cs-CZ" sz="1600" b="0" i="0" dirty="0">
                <a:solidFill>
                  <a:schemeClr val="tx1"/>
                </a:solidFill>
                <a:ea typeface="ＭＳ Ｐゴシック" charset="-128"/>
              </a:rPr>
              <a:t> </a:t>
            </a:r>
            <a:r>
              <a:rPr lang="cs-CZ" sz="1600" b="0" i="0" dirty="0" err="1">
                <a:solidFill>
                  <a:schemeClr val="tx1"/>
                </a:solidFill>
                <a:ea typeface="ＭＳ Ｐゴシック" charset="-128"/>
              </a:rPr>
              <a:t>tissue</a:t>
            </a:r>
            <a:endParaRPr lang="cs-CZ" sz="1600" b="0" i="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884844" y="479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1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659563" y="2205038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2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067175" y="479742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2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292725" y="1628775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3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936750" y="2197533"/>
            <a:ext cx="431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Century Schoolbook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2386939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65. Pyelonefritida purulentní</a:t>
            </a:r>
          </a:p>
        </p:txBody>
      </p:sp>
      <p:pic>
        <p:nvPicPr>
          <p:cNvPr id="65538" name="Picture 2" descr="Výsledek obrázku pro acute pyelonephritis path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632848" cy="50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53732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478597"/>
            <a:ext cx="60121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en-US" altLang="cs-CZ" sz="1600" dirty="0" err="1"/>
              <a:t>Intersti</a:t>
            </a:r>
            <a:r>
              <a:rPr lang="cs-CZ" altLang="cs-CZ" sz="1600" dirty="0"/>
              <a:t>t</a:t>
            </a:r>
            <a:r>
              <a:rPr lang="en-US" altLang="cs-CZ" sz="1600" dirty="0" err="1"/>
              <a:t>ial</a:t>
            </a:r>
            <a:r>
              <a:rPr lang="en-US" altLang="cs-CZ" sz="1600" dirty="0"/>
              <a:t> neutrophilic infiltration</a:t>
            </a:r>
            <a:r>
              <a:rPr lang="cs-CZ" altLang="cs-CZ" sz="1600" dirty="0"/>
              <a:t>, </a:t>
            </a:r>
            <a:r>
              <a:rPr lang="en-US" altLang="cs-CZ" sz="1600" dirty="0" err="1"/>
              <a:t>tubuli</a:t>
            </a:r>
            <a:r>
              <a:rPr lang="en-US" altLang="cs-CZ" sz="1600" dirty="0"/>
              <a:t> filled with neutrophils</a:t>
            </a:r>
            <a:endParaRPr lang="cs-CZ" altLang="cs-CZ" sz="1600" dirty="0"/>
          </a:p>
          <a:p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402964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547664" y="620713"/>
            <a:ext cx="5688161" cy="566737"/>
          </a:xfrm>
        </p:spPr>
        <p:txBody>
          <a:bodyPr/>
          <a:lstStyle/>
          <a:p>
            <a:pPr algn="ctr">
              <a:defRPr/>
            </a:pPr>
            <a:r>
              <a:rPr lang="cs-CZ" sz="2400" dirty="0"/>
              <a:t>66. </a:t>
            </a:r>
            <a:r>
              <a:rPr lang="cs-CZ" sz="2400" dirty="0" err="1"/>
              <a:t>Acute</a:t>
            </a:r>
            <a:r>
              <a:rPr lang="cs-CZ" sz="2400" dirty="0"/>
              <a:t> glomerulonefritis (</a:t>
            </a:r>
            <a:r>
              <a:rPr lang="cs-CZ" sz="2400" dirty="0" err="1"/>
              <a:t>proliferative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crescentic</a:t>
            </a:r>
            <a:r>
              <a:rPr lang="cs-CZ" sz="2400" dirty="0"/>
              <a:t>)</a:t>
            </a:r>
          </a:p>
        </p:txBody>
      </p:sp>
      <p:pic>
        <p:nvPicPr>
          <p:cNvPr id="78851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" b="195"/>
          <a:stretch>
            <a:fillRect/>
          </a:stretch>
        </p:blipFill>
        <p:spPr>
          <a:xfrm>
            <a:off x="1187624" y="1556792"/>
            <a:ext cx="6912768" cy="5184576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27689" y="6523112"/>
            <a:ext cx="5486400" cy="31541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cs-CZ" sz="1600" b="1" dirty="0">
                <a:solidFill>
                  <a:schemeClr val="tx1"/>
                </a:solidFill>
              </a:rPr>
              <a:t>1 </a:t>
            </a:r>
            <a:r>
              <a:rPr lang="cs-CZ" sz="1600" b="1" dirty="0" err="1">
                <a:solidFill>
                  <a:schemeClr val="tx1"/>
                </a:solidFill>
              </a:rPr>
              <a:t>Cellular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crescents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within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the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Bowman</a:t>
            </a:r>
            <a:r>
              <a:rPr lang="cs-CZ" sz="1600" b="1" dirty="0">
                <a:solidFill>
                  <a:schemeClr val="tx1"/>
                </a:solidFill>
              </a:rPr>
              <a:t> </a:t>
            </a:r>
            <a:r>
              <a:rPr lang="cs-CZ" sz="1600" b="1" dirty="0" err="1">
                <a:solidFill>
                  <a:schemeClr val="tx1"/>
                </a:solidFill>
              </a:rPr>
              <a:t>capsule</a:t>
            </a:r>
            <a:endParaRPr lang="cs-CZ" sz="1600" b="1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860032" y="400506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148064" y="170080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95048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67. </a:t>
            </a:r>
            <a:r>
              <a:rPr lang="cs-CZ" sz="3200" dirty="0" err="1"/>
              <a:t>Diabetic</a:t>
            </a:r>
            <a:r>
              <a:rPr lang="cs-CZ" sz="3200" dirty="0"/>
              <a:t> </a:t>
            </a:r>
            <a:r>
              <a:rPr lang="cs-CZ" sz="3200" dirty="0" err="1"/>
              <a:t>glomerulopathy</a:t>
            </a:r>
            <a:endParaRPr lang="cs-CZ" sz="3200" dirty="0"/>
          </a:p>
        </p:txBody>
      </p:sp>
      <p:pic>
        <p:nvPicPr>
          <p:cNvPr id="64514" name="Picture 2" descr="Výsledek obrázku pro diabetic glomerulosclerosis path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12768" cy="52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47864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64088" y="50851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24786"/>
            <a:ext cx="42839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Mesangial</a:t>
            </a:r>
            <a:r>
              <a:rPr lang="cs-CZ" sz="1600" b="1" dirty="0"/>
              <a:t> </a:t>
            </a:r>
            <a:r>
              <a:rPr lang="cs-CZ" sz="1600" b="1" dirty="0" err="1"/>
              <a:t>nodules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Diffuse</a:t>
            </a:r>
            <a:r>
              <a:rPr lang="cs-CZ" sz="1600" b="1" dirty="0"/>
              <a:t> </a:t>
            </a:r>
            <a:r>
              <a:rPr lang="cs-CZ" sz="1600" b="1" dirty="0" err="1"/>
              <a:t>expansion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mesangial</a:t>
            </a:r>
            <a:r>
              <a:rPr lang="cs-CZ" sz="1600" b="1" dirty="0"/>
              <a:t> matrix</a:t>
            </a:r>
          </a:p>
        </p:txBody>
      </p:sp>
    </p:spTree>
    <p:extLst>
      <p:ext uri="{BB962C8B-B14F-4D97-AF65-F5344CB8AC3E}">
        <p14:creationId xmlns:p14="http://schemas.microsoft.com/office/powerpoint/2010/main" xmlns="" val="120688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68. </a:t>
            </a:r>
            <a:r>
              <a:rPr lang="cs-CZ" sz="3600" dirty="0" err="1"/>
              <a:t>Benign</a:t>
            </a:r>
            <a:r>
              <a:rPr lang="cs-CZ" sz="3600" dirty="0"/>
              <a:t> </a:t>
            </a:r>
            <a:r>
              <a:rPr lang="cs-CZ" sz="3600" dirty="0" err="1"/>
              <a:t>nephrosclerosis</a:t>
            </a:r>
            <a:endParaRPr lang="cs-CZ" sz="3600" dirty="0"/>
          </a:p>
        </p:txBody>
      </p:sp>
      <p:pic>
        <p:nvPicPr>
          <p:cNvPr id="63490" name="Picture 2" descr="Výsledek obrázku pro benign nephrosclerosis path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799"/>
            <a:ext cx="7561883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91880" y="184482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915816" y="5478751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88224" y="566124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003147"/>
            <a:ext cx="644420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Sclerotic</a:t>
            </a:r>
            <a:r>
              <a:rPr lang="cs-CZ" sz="1600" b="1" dirty="0"/>
              <a:t> glomerulus</a:t>
            </a:r>
          </a:p>
          <a:p>
            <a:r>
              <a:rPr lang="cs-CZ" sz="1600" b="1" dirty="0"/>
              <a:t>2 </a:t>
            </a:r>
            <a:r>
              <a:rPr lang="cs-CZ" sz="1600" b="1" dirty="0" err="1"/>
              <a:t>Hypertrophy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media and </a:t>
            </a:r>
            <a:r>
              <a:rPr lang="cs-CZ" sz="1600" b="1" dirty="0" err="1"/>
              <a:t>sclerosis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intima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artery</a:t>
            </a:r>
            <a:endParaRPr lang="cs-CZ" sz="1600" b="1" dirty="0"/>
          </a:p>
          <a:p>
            <a:r>
              <a:rPr lang="cs-CZ" sz="1600" b="1" dirty="0"/>
              <a:t>3 </a:t>
            </a:r>
            <a:r>
              <a:rPr lang="cs-CZ" sz="1600" b="1" dirty="0" err="1"/>
              <a:t>Interstitial</a:t>
            </a:r>
            <a:r>
              <a:rPr lang="cs-CZ" sz="1600" b="1" dirty="0"/>
              <a:t> </a:t>
            </a:r>
            <a:r>
              <a:rPr lang="cs-CZ" sz="1600" b="1" dirty="0" err="1"/>
              <a:t>fibrotisation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119818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>
              <a:defRPr/>
            </a:pPr>
            <a:r>
              <a:rPr lang="cs-CZ" sz="3600" dirty="0"/>
              <a:t>69. </a:t>
            </a:r>
            <a:r>
              <a:rPr lang="cs-CZ" altLang="cs-CZ" sz="3600" dirty="0" err="1"/>
              <a:t>Papillary</a:t>
            </a:r>
            <a:r>
              <a:rPr lang="cs-CZ" altLang="cs-CZ" sz="3600" dirty="0"/>
              <a:t> </a:t>
            </a:r>
            <a:r>
              <a:rPr lang="cs-CZ" altLang="cs-CZ" sz="3600" dirty="0" err="1"/>
              <a:t>urothelial</a:t>
            </a:r>
            <a:r>
              <a:rPr lang="cs-CZ" altLang="cs-CZ" sz="3600" dirty="0"/>
              <a:t> </a:t>
            </a:r>
            <a:r>
              <a:rPr lang="cs-CZ" altLang="cs-CZ" sz="3600" dirty="0" err="1"/>
              <a:t>carcinoma</a:t>
            </a:r>
            <a:r>
              <a:rPr lang="cs-CZ" altLang="cs-CZ" sz="3600" dirty="0"/>
              <a:t>, </a:t>
            </a:r>
            <a:r>
              <a:rPr lang="cs-CZ" altLang="cs-CZ" sz="3600" dirty="0" err="1"/>
              <a:t>low</a:t>
            </a:r>
            <a:r>
              <a:rPr lang="cs-CZ" altLang="cs-CZ" sz="3600" dirty="0"/>
              <a:t> grade</a:t>
            </a:r>
            <a:endParaRPr lang="cs-CZ" sz="3600" dirty="0"/>
          </a:p>
        </p:txBody>
      </p:sp>
      <p:pic>
        <p:nvPicPr>
          <p:cNvPr id="47107" name="Picture 3" descr="TCC 2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7088" y="1593850"/>
            <a:ext cx="7504112" cy="5219700"/>
          </a:xfrm>
          <a:noFill/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6266" y="5752469"/>
            <a:ext cx="3598862" cy="107721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Fused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tumorous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papillae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Fine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fibrovascular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stroma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Suburothelial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fibrous</a:t>
            </a:r>
            <a:r>
              <a:rPr lang="cs-CZ" altLang="cs-CZ" sz="1600" i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altLang="cs-CZ" sz="1600" i="0" dirty="0" err="1">
                <a:solidFill>
                  <a:schemeClr val="tx1"/>
                </a:solidFill>
                <a:latin typeface="Arial" charset="0"/>
              </a:rPr>
              <a:t>tissue</a:t>
            </a:r>
            <a:endParaRPr lang="cs-CZ" altLang="cs-CZ" sz="16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09" name="Rectangle 7"/>
          <p:cNvSpPr>
            <a:spLocks noChangeArrowheads="1"/>
          </p:cNvSpPr>
          <p:nvPr/>
        </p:nvSpPr>
        <p:spPr bwMode="auto">
          <a:xfrm>
            <a:off x="3635375" y="213360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1985963" y="2466975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2411413" y="2781300"/>
            <a:ext cx="865187" cy="714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7451725" y="594995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47113" name="Rectangle 7"/>
          <p:cNvSpPr>
            <a:spLocks noChangeArrowheads="1"/>
          </p:cNvSpPr>
          <p:nvPr/>
        </p:nvSpPr>
        <p:spPr bwMode="auto">
          <a:xfrm>
            <a:off x="3492500" y="5013325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36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36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2411413" y="2781300"/>
            <a:ext cx="647700" cy="863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332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9" name="Obrázek 13" descr="DLBCL2, 40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798"/>
            <a:ext cx="6628096" cy="499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7. </a:t>
            </a:r>
            <a:r>
              <a:rPr lang="cs-CZ" dirty="0" err="1"/>
              <a:t>Diffuse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B-cell </a:t>
            </a:r>
            <a:r>
              <a:rPr lang="cs-CZ" dirty="0" err="1"/>
              <a:t>lymphoma</a:t>
            </a:r>
            <a:r>
              <a:rPr lang="cs-CZ" dirty="0"/>
              <a:t> (DLBCL)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99992" y="378904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95524"/>
            <a:ext cx="63722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Population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neoplastic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b="1" dirty="0"/>
              <a:t> (</a:t>
            </a:r>
            <a:r>
              <a:rPr lang="cs-CZ" b="1" dirty="0" err="1"/>
              <a:t>anaplastic</a:t>
            </a:r>
            <a:r>
              <a:rPr lang="cs-CZ" b="1" dirty="0"/>
              <a:t> </a:t>
            </a:r>
            <a:r>
              <a:rPr lang="cs-CZ" b="1" dirty="0" err="1"/>
              <a:t>centrocytes</a:t>
            </a:r>
            <a:r>
              <a:rPr lang="cs-CZ" b="1" dirty="0"/>
              <a:t>, </a:t>
            </a:r>
            <a:r>
              <a:rPr lang="cs-CZ" b="1" dirty="0" err="1"/>
              <a:t>centroblasts</a:t>
            </a:r>
            <a:r>
              <a:rPr lang="cs-CZ" b="1" dirty="0"/>
              <a:t> and </a:t>
            </a:r>
            <a:r>
              <a:rPr lang="cs-CZ" b="1" dirty="0" err="1"/>
              <a:t>immunoblasts</a:t>
            </a:r>
            <a:r>
              <a:rPr lang="cs-CZ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50773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/>
              <a:t>70. </a:t>
            </a:r>
            <a:r>
              <a:rPr lang="cs-CZ" altLang="cs-CZ" sz="3600" dirty="0" err="1"/>
              <a:t>Clear</a:t>
            </a:r>
            <a:r>
              <a:rPr lang="cs-CZ" altLang="cs-CZ" sz="3600" dirty="0"/>
              <a:t> cell </a:t>
            </a:r>
            <a:r>
              <a:rPr lang="cs-CZ" altLang="cs-CZ" sz="3600" dirty="0" err="1"/>
              <a:t>renal</a:t>
            </a:r>
            <a:r>
              <a:rPr lang="cs-CZ" altLang="cs-CZ" sz="3600" dirty="0"/>
              <a:t> cell </a:t>
            </a:r>
            <a:r>
              <a:rPr lang="cs-CZ" altLang="cs-CZ" sz="3600" dirty="0" err="1"/>
              <a:t>carcinoma</a:t>
            </a:r>
            <a:r>
              <a:rPr lang="cs-CZ" altLang="cs-CZ" sz="3600" dirty="0"/>
              <a:t> (</a:t>
            </a:r>
            <a:r>
              <a:rPr lang="cs-CZ" altLang="cs-CZ" sz="3600" dirty="0" err="1"/>
              <a:t>Grawitz</a:t>
            </a:r>
            <a:r>
              <a:rPr lang="cs-CZ" altLang="cs-CZ" sz="3600" dirty="0"/>
              <a:t> tumor)</a:t>
            </a:r>
          </a:p>
        </p:txBody>
      </p:sp>
      <p:pic>
        <p:nvPicPr>
          <p:cNvPr id="1126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640" y="1556792"/>
            <a:ext cx="6729716" cy="5184576"/>
          </a:xfrm>
        </p:spPr>
      </p:pic>
      <p:sp>
        <p:nvSpPr>
          <p:cNvPr id="3" name="TextovéPole 2"/>
          <p:cNvSpPr txBox="1"/>
          <p:nvPr/>
        </p:nvSpPr>
        <p:spPr>
          <a:xfrm>
            <a:off x="4283968" y="4077072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453336"/>
            <a:ext cx="882047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Large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clear</a:t>
            </a:r>
            <a:r>
              <a:rPr lang="cs-CZ" sz="1600" b="1" dirty="0"/>
              <a:t> </a:t>
            </a:r>
            <a:r>
              <a:rPr lang="cs-CZ" sz="1600" b="1" dirty="0" err="1"/>
              <a:t>granular</a:t>
            </a:r>
            <a:r>
              <a:rPr lang="cs-CZ" sz="1600" b="1" dirty="0"/>
              <a:t> </a:t>
            </a:r>
            <a:r>
              <a:rPr lang="cs-CZ" sz="1600" b="1" dirty="0" err="1"/>
              <a:t>cytoplasm</a:t>
            </a:r>
            <a:r>
              <a:rPr lang="cs-CZ" sz="1600" b="1" dirty="0"/>
              <a:t> (</a:t>
            </a:r>
            <a:r>
              <a:rPr lang="cs-CZ" sz="1600" b="1" dirty="0" err="1"/>
              <a:t>glycogen</a:t>
            </a:r>
            <a:r>
              <a:rPr lang="cs-CZ" sz="1600" b="1" dirty="0"/>
              <a:t> and lipid </a:t>
            </a:r>
            <a:r>
              <a:rPr lang="cs-CZ" sz="1600" b="1" dirty="0" err="1"/>
              <a:t>deposits</a:t>
            </a:r>
            <a:r>
              <a:rPr lang="cs-CZ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207977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71. </a:t>
            </a:r>
            <a:r>
              <a:rPr lang="cs-CZ" dirty="0" err="1"/>
              <a:t>Nephroblastoma</a:t>
            </a:r>
            <a:r>
              <a:rPr lang="cs-CZ" dirty="0"/>
              <a:t> (</a:t>
            </a:r>
            <a:r>
              <a:rPr lang="cs-CZ" dirty="0" err="1"/>
              <a:t>Wilms</a:t>
            </a:r>
            <a:r>
              <a:rPr lang="cs-CZ" dirty="0"/>
              <a:t>‘ tumor) </a:t>
            </a:r>
          </a:p>
        </p:txBody>
      </p:sp>
      <p:pic>
        <p:nvPicPr>
          <p:cNvPr id="4" name="Picture 4" descr="4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600" y="1628800"/>
            <a:ext cx="7128792" cy="4968552"/>
          </a:xfrm>
          <a:noFill/>
        </p:spPr>
      </p:pic>
      <p:sp>
        <p:nvSpPr>
          <p:cNvPr id="7" name="TextovéPole 6"/>
          <p:cNvSpPr txBox="1"/>
          <p:nvPr/>
        </p:nvSpPr>
        <p:spPr>
          <a:xfrm>
            <a:off x="4572000" y="328498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6263223"/>
            <a:ext cx="745232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Triphasic</a:t>
            </a:r>
            <a:r>
              <a:rPr lang="cs-CZ" sz="1600" b="1" dirty="0"/>
              <a:t> </a:t>
            </a:r>
            <a:r>
              <a:rPr lang="cs-CZ" sz="1600" b="1" dirty="0" err="1"/>
              <a:t>combination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blastemal</a:t>
            </a:r>
            <a:r>
              <a:rPr lang="cs-CZ" sz="1600" b="1" dirty="0"/>
              <a:t>, </a:t>
            </a:r>
            <a:r>
              <a:rPr lang="cs-CZ" sz="1600" b="1" dirty="0" err="1"/>
              <a:t>stromal</a:t>
            </a:r>
            <a:r>
              <a:rPr lang="cs-CZ" sz="1600" b="1" dirty="0"/>
              <a:t> and </a:t>
            </a:r>
            <a:r>
              <a:rPr lang="cs-CZ" sz="1600" b="1" dirty="0" err="1"/>
              <a:t>epithelial</a:t>
            </a:r>
            <a:r>
              <a:rPr lang="cs-CZ" sz="1600" b="1" dirty="0"/>
              <a:t> cell </a:t>
            </a:r>
            <a:r>
              <a:rPr lang="cs-CZ" sz="1600" b="1" dirty="0" err="1"/>
              <a:t>types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20487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72. </a:t>
            </a:r>
            <a:r>
              <a:rPr lang="cs-CZ" dirty="0" err="1"/>
              <a:t>Papillary</a:t>
            </a:r>
            <a:r>
              <a:rPr lang="cs-CZ" dirty="0"/>
              <a:t> </a:t>
            </a:r>
            <a:r>
              <a:rPr lang="cs-CZ" dirty="0" err="1"/>
              <a:t>renal</a:t>
            </a:r>
            <a:r>
              <a:rPr lang="cs-CZ" dirty="0"/>
              <a:t> cell </a:t>
            </a:r>
            <a:r>
              <a:rPr lang="cs-CZ" dirty="0" err="1"/>
              <a:t>carcinoma</a:t>
            </a:r>
            <a:endParaRPr lang="cs-CZ" dirty="0"/>
          </a:p>
        </p:txBody>
      </p:sp>
      <p:pic>
        <p:nvPicPr>
          <p:cNvPr id="4098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8322" y="1628800"/>
            <a:ext cx="6796038" cy="509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51720" y="417665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48264" y="4549779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1669"/>
            <a:ext cx="3707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Papillary</a:t>
            </a:r>
            <a:r>
              <a:rPr lang="cs-CZ" b="1" dirty="0"/>
              <a:t> </a:t>
            </a:r>
            <a:r>
              <a:rPr lang="cs-CZ" b="1" dirty="0" err="1"/>
              <a:t>formations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Stromal</a:t>
            </a:r>
            <a:r>
              <a:rPr lang="cs-CZ" b="1" dirty="0"/>
              <a:t> </a:t>
            </a:r>
            <a:r>
              <a:rPr lang="cs-CZ" b="1" dirty="0" err="1"/>
              <a:t>foamy</a:t>
            </a:r>
            <a:r>
              <a:rPr lang="cs-CZ" b="1" dirty="0"/>
              <a:t> </a:t>
            </a:r>
            <a:r>
              <a:rPr lang="cs-CZ" b="1" dirty="0" err="1"/>
              <a:t>macrophages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282724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73. </a:t>
            </a:r>
            <a:r>
              <a:rPr lang="cs-CZ" sz="3600" dirty="0" err="1"/>
              <a:t>Benign</a:t>
            </a:r>
            <a:r>
              <a:rPr lang="cs-CZ" sz="3600" dirty="0"/>
              <a:t> </a:t>
            </a:r>
            <a:r>
              <a:rPr lang="cs-CZ" sz="3600" dirty="0" err="1"/>
              <a:t>prostatic</a:t>
            </a:r>
            <a:r>
              <a:rPr lang="cs-CZ" sz="3600" dirty="0"/>
              <a:t> </a:t>
            </a:r>
            <a:r>
              <a:rPr lang="cs-CZ" sz="3600" dirty="0" err="1"/>
              <a:t>hyperplasia</a:t>
            </a:r>
            <a:endParaRPr lang="cs-CZ" sz="3600" dirty="0"/>
          </a:p>
        </p:txBody>
      </p:sp>
      <p:pic>
        <p:nvPicPr>
          <p:cNvPr id="17411" name="Picture 6" descr="hyperplazie prostaty 2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1640" y="1628800"/>
            <a:ext cx="6692618" cy="5040560"/>
          </a:xfrm>
        </p:spPr>
      </p:pic>
      <p:sp>
        <p:nvSpPr>
          <p:cNvPr id="2" name="TextovéPole 1"/>
          <p:cNvSpPr txBox="1"/>
          <p:nvPr/>
        </p:nvSpPr>
        <p:spPr>
          <a:xfrm>
            <a:off x="2339752" y="19888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660232" y="53732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397080" y="32631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31840" y="3918837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742548"/>
            <a:ext cx="6300192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Enlarged</a:t>
            </a:r>
            <a:r>
              <a:rPr lang="cs-CZ" sz="1600" b="1" dirty="0"/>
              <a:t> </a:t>
            </a:r>
            <a:r>
              <a:rPr lang="cs-CZ" sz="1600" b="1" dirty="0" err="1"/>
              <a:t>prostate</a:t>
            </a:r>
            <a:r>
              <a:rPr lang="cs-CZ" sz="1600" b="1" dirty="0"/>
              <a:t> </a:t>
            </a:r>
            <a:r>
              <a:rPr lang="cs-CZ" sz="1600" b="1" dirty="0" err="1"/>
              <a:t>glands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preserved</a:t>
            </a:r>
            <a:r>
              <a:rPr lang="cs-CZ" sz="1600" b="1" dirty="0"/>
              <a:t> </a:t>
            </a:r>
            <a:r>
              <a:rPr lang="cs-CZ" sz="1600" b="1" dirty="0" err="1"/>
              <a:t>layer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basal</a:t>
            </a:r>
            <a:r>
              <a:rPr lang="cs-CZ" sz="1600" b="1" dirty="0"/>
              <a:t> </a:t>
            </a:r>
            <a:r>
              <a:rPr lang="cs-CZ" sz="1600" b="1" dirty="0" err="1"/>
              <a:t>cells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Intraluminal</a:t>
            </a:r>
            <a:r>
              <a:rPr lang="cs-CZ" sz="1600" b="1" dirty="0"/>
              <a:t> </a:t>
            </a:r>
            <a:r>
              <a:rPr lang="cs-CZ" sz="1600" b="1" dirty="0" err="1"/>
              <a:t>papillary</a:t>
            </a:r>
            <a:r>
              <a:rPr lang="cs-CZ" sz="1600" b="1" dirty="0"/>
              <a:t> </a:t>
            </a:r>
            <a:r>
              <a:rPr lang="cs-CZ" sz="1600" b="1" dirty="0" err="1"/>
              <a:t>proliferates</a:t>
            </a:r>
            <a:endParaRPr lang="cs-CZ" sz="1600" b="1" dirty="0"/>
          </a:p>
          <a:p>
            <a:r>
              <a:rPr lang="cs-CZ" sz="1600" b="1" dirty="0"/>
              <a:t>3 </a:t>
            </a:r>
            <a:r>
              <a:rPr lang="cs-CZ" sz="1600" b="1" dirty="0" err="1"/>
              <a:t>Corpora</a:t>
            </a:r>
            <a:r>
              <a:rPr lang="cs-CZ" sz="1600" b="1" dirty="0"/>
              <a:t> </a:t>
            </a:r>
            <a:r>
              <a:rPr lang="cs-CZ" sz="1600" b="1" dirty="0" err="1"/>
              <a:t>amylacea</a:t>
            </a:r>
            <a:endParaRPr lang="cs-CZ" sz="1600" b="1" dirty="0"/>
          </a:p>
          <a:p>
            <a:r>
              <a:rPr lang="cs-CZ" sz="1600" b="1" dirty="0"/>
              <a:t>4 </a:t>
            </a:r>
            <a:r>
              <a:rPr lang="cs-CZ" sz="1600" b="1" dirty="0" err="1"/>
              <a:t>Inflammatory</a:t>
            </a:r>
            <a:r>
              <a:rPr lang="cs-CZ" sz="1600" b="1" dirty="0"/>
              <a:t> </a:t>
            </a:r>
            <a:r>
              <a:rPr lang="cs-CZ" sz="1600" b="1" dirty="0" err="1"/>
              <a:t>cellulitis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273555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8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74. </a:t>
            </a:r>
            <a:r>
              <a:rPr lang="cs-CZ" sz="3600" dirty="0" err="1"/>
              <a:t>Acinar</a:t>
            </a:r>
            <a:r>
              <a:rPr lang="cs-CZ" sz="3600" dirty="0"/>
              <a:t> </a:t>
            </a:r>
            <a:r>
              <a:rPr lang="cs-CZ" sz="3600" dirty="0" err="1"/>
              <a:t>prostatic</a:t>
            </a:r>
            <a:r>
              <a:rPr lang="cs-CZ" sz="3600" dirty="0"/>
              <a:t> </a:t>
            </a:r>
            <a:r>
              <a:rPr lang="cs-CZ" sz="3600" dirty="0" err="1"/>
              <a:t>adenocarcinoma</a:t>
            </a:r>
            <a:endParaRPr lang="cs-CZ" sz="3600" dirty="0"/>
          </a:p>
        </p:txBody>
      </p:sp>
      <p:grpSp>
        <p:nvGrpSpPr>
          <p:cNvPr id="22531" name="Skupina 7"/>
          <p:cNvGrpSpPr>
            <a:grpSpLocks/>
          </p:cNvGrpSpPr>
          <p:nvPr/>
        </p:nvGrpSpPr>
        <p:grpSpPr bwMode="auto">
          <a:xfrm>
            <a:off x="-17543" y="1570457"/>
            <a:ext cx="8245526" cy="5229226"/>
            <a:chOff x="-17543" y="1628774"/>
            <a:chExt cx="8245526" cy="5229226"/>
          </a:xfrm>
        </p:grpSpPr>
        <p:pic>
          <p:nvPicPr>
            <p:cNvPr id="22532" name="Picture 6" descr="ACA prostaty3, přehled 4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9863" y="1628774"/>
              <a:ext cx="6788120" cy="5112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3" name="Text Box 7"/>
            <p:cNvSpPr txBox="1">
              <a:spLocks noChangeArrowheads="1"/>
            </p:cNvSpPr>
            <p:nvPr/>
          </p:nvSpPr>
          <p:spPr bwMode="auto">
            <a:xfrm>
              <a:off x="-17543" y="6150114"/>
              <a:ext cx="7343775" cy="70788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Small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neoplastic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glands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without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preserved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layer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of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basal</a:t>
              </a:r>
              <a:r>
                <a:rPr lang="cs-CZ" sz="1600" i="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+mn-lt"/>
                </a:rPr>
                <a:t>cells</a:t>
              </a:r>
              <a:endParaRPr lang="cs-CZ" altLang="cs-CZ" sz="1600" i="0" dirty="0">
                <a:solidFill>
                  <a:schemeClr val="tx1"/>
                </a:solidFill>
                <a:latin typeface="+mn-lt"/>
              </a:endParaRPr>
            </a:p>
            <a:p>
              <a:pPr algn="l">
                <a:spcBef>
                  <a:spcPct val="50000"/>
                </a:spcBef>
              </a:pP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Neoplastic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acini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growing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between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prostatic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glands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2534" name="Text Box 8"/>
            <p:cNvSpPr txBox="1">
              <a:spLocks noChangeArrowheads="1"/>
            </p:cNvSpPr>
            <p:nvPr/>
          </p:nvSpPr>
          <p:spPr bwMode="auto">
            <a:xfrm>
              <a:off x="4211638" y="4437063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4932363" y="3032125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22536" name="Text Box 10"/>
            <p:cNvSpPr txBox="1">
              <a:spLocks noChangeArrowheads="1"/>
            </p:cNvSpPr>
            <p:nvPr/>
          </p:nvSpPr>
          <p:spPr bwMode="auto">
            <a:xfrm>
              <a:off x="2771775" y="5300663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8989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75. </a:t>
            </a:r>
            <a:r>
              <a:rPr lang="cs-CZ" sz="4400" dirty="0" err="1"/>
              <a:t>Testicular</a:t>
            </a:r>
            <a:r>
              <a:rPr lang="cs-CZ" sz="4400" dirty="0"/>
              <a:t> </a:t>
            </a:r>
            <a:r>
              <a:rPr lang="cs-CZ" sz="4400" dirty="0" err="1"/>
              <a:t>seminoma</a:t>
            </a:r>
            <a:endParaRPr lang="cs-CZ" sz="4400" dirty="0"/>
          </a:p>
        </p:txBody>
      </p:sp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1187450" y="6165850"/>
            <a:ext cx="4464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cs-CZ" altLang="cs-CZ" sz="2000" b="0" i="0">
              <a:latin typeface="Arial" charset="0"/>
            </a:endParaRPr>
          </a:p>
        </p:txBody>
      </p:sp>
      <p:grpSp>
        <p:nvGrpSpPr>
          <p:cNvPr id="48132" name="Skupina 7"/>
          <p:cNvGrpSpPr>
            <a:grpSpLocks/>
          </p:cNvGrpSpPr>
          <p:nvPr/>
        </p:nvGrpSpPr>
        <p:grpSpPr bwMode="auto">
          <a:xfrm>
            <a:off x="0" y="1565074"/>
            <a:ext cx="8244407" cy="5247107"/>
            <a:chOff x="511379" y="1628775"/>
            <a:chExt cx="7300709" cy="4892021"/>
          </a:xfrm>
        </p:grpSpPr>
        <p:pic>
          <p:nvPicPr>
            <p:cNvPr id="48133" name="Picture 6" descr="seminom1, 10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1628775"/>
              <a:ext cx="6408738" cy="482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Rectangle 6"/>
            <p:cNvSpPr>
              <a:spLocks noChangeArrowheads="1"/>
            </p:cNvSpPr>
            <p:nvPr/>
          </p:nvSpPr>
          <p:spPr bwMode="auto">
            <a:xfrm>
              <a:off x="511379" y="5918204"/>
              <a:ext cx="4536504" cy="6025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1 Tumor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Fibrotic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septa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lymphocytic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infiltrate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8135" name="Text Box 9"/>
            <p:cNvSpPr txBox="1">
              <a:spLocks noChangeArrowheads="1"/>
            </p:cNvSpPr>
            <p:nvPr/>
          </p:nvSpPr>
          <p:spPr bwMode="auto">
            <a:xfrm>
              <a:off x="5435600" y="3860800"/>
              <a:ext cx="360363" cy="373033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2504796" y="3429000"/>
              <a:ext cx="360363" cy="373033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48777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xmlns="" id="{9AE2FE66-C530-2A41-9ED5-19734A20805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z="3600" dirty="0">
                <a:effectLst/>
              </a:rPr>
              <a:t>76. </a:t>
            </a:r>
            <a:r>
              <a:rPr lang="cs-CZ" altLang="cs-CZ" sz="3600" dirty="0" err="1">
                <a:effectLst/>
              </a:rPr>
              <a:t>Squamous</a:t>
            </a:r>
            <a:r>
              <a:rPr lang="cs-CZ" altLang="cs-CZ" sz="3600" dirty="0">
                <a:effectLst/>
              </a:rPr>
              <a:t> </a:t>
            </a:r>
            <a:r>
              <a:rPr lang="cs-CZ" altLang="cs-CZ" sz="3600" dirty="0" err="1">
                <a:effectLst/>
              </a:rPr>
              <a:t>metaplasia</a:t>
            </a:r>
            <a:r>
              <a:rPr lang="cs-CZ" altLang="cs-CZ" sz="2800" dirty="0">
                <a:effectLst/>
              </a:rPr>
              <a:t> </a:t>
            </a:r>
            <a:r>
              <a:rPr lang="cs-CZ" altLang="cs-CZ" sz="2800" dirty="0" err="1">
                <a:effectLst/>
              </a:rPr>
              <a:t>with</a:t>
            </a:r>
            <a:r>
              <a:rPr lang="cs-CZ" altLang="cs-CZ" sz="2800" dirty="0">
                <a:effectLst/>
              </a:rPr>
              <a:t> </a:t>
            </a:r>
            <a:r>
              <a:rPr lang="cs-CZ" altLang="cs-CZ" sz="2800" dirty="0" err="1">
                <a:effectLst/>
              </a:rPr>
              <a:t>Nabothian</a:t>
            </a:r>
            <a:r>
              <a:rPr lang="cs-CZ" altLang="cs-CZ" sz="2800" dirty="0">
                <a:effectLst/>
              </a:rPr>
              <a:t> </a:t>
            </a:r>
            <a:r>
              <a:rPr lang="cs-CZ" altLang="cs-CZ" sz="2800" dirty="0" err="1">
                <a:effectLst/>
              </a:rPr>
              <a:t>cysts</a:t>
            </a:r>
            <a:endParaRPr lang="cs-CZ" altLang="cs-CZ" sz="2800" dirty="0"/>
          </a:p>
        </p:txBody>
      </p:sp>
      <p:grpSp>
        <p:nvGrpSpPr>
          <p:cNvPr id="81923" name="Skupina 10">
            <a:extLst>
              <a:ext uri="{FF2B5EF4-FFF2-40B4-BE49-F238E27FC236}">
                <a16:creationId xmlns:a16="http://schemas.microsoft.com/office/drawing/2014/main" xmlns="" id="{E9014D91-7A68-0D4F-9854-41B9BB788033}"/>
              </a:ext>
            </a:extLst>
          </p:cNvPr>
          <p:cNvGrpSpPr>
            <a:grpSpLocks/>
          </p:cNvGrpSpPr>
          <p:nvPr/>
        </p:nvGrpSpPr>
        <p:grpSpPr bwMode="auto">
          <a:xfrm>
            <a:off x="1187450" y="1600200"/>
            <a:ext cx="7713663" cy="4929287"/>
            <a:chOff x="1187450" y="1600200"/>
            <a:chExt cx="7713482" cy="4929288"/>
          </a:xfrm>
        </p:grpSpPr>
        <p:pic>
          <p:nvPicPr>
            <p:cNvPr id="81924" name="Picture 4" descr="05">
              <a:extLst>
                <a:ext uri="{FF2B5EF4-FFF2-40B4-BE49-F238E27FC236}">
                  <a16:creationId xmlns:a16="http://schemas.microsoft.com/office/drawing/2014/main" xmlns="" id="{A2A8829F-48D4-744B-993A-C60F4B298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1600200"/>
              <a:ext cx="6737350" cy="4525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925" name="Text Box 6">
              <a:extLst>
                <a:ext uri="{FF2B5EF4-FFF2-40B4-BE49-F238E27FC236}">
                  <a16:creationId xmlns:a16="http://schemas.microsoft.com/office/drawing/2014/main" xmlns="" id="{24180351-C604-8343-858E-0D0F3CAC5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450" y="2205038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9752" name="Rectangle 8">
              <a:extLst>
                <a:ext uri="{FF2B5EF4-FFF2-40B4-BE49-F238E27FC236}">
                  <a16:creationId xmlns:a16="http://schemas.microsoft.com/office/drawing/2014/main" xmlns="" id="{604FD8BA-785F-F343-ACF2-FD076D7F0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710" y="4221164"/>
              <a:ext cx="3897222" cy="2308324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1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Exocervical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squamous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   </a:t>
              </a:r>
            </a:p>
            <a:p>
              <a:pPr algn="l" eaLnBrk="1" hangingPunct="1"/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epithelium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.</a:t>
              </a:r>
            </a:p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2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Endocervical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mature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columnar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</a:p>
            <a:p>
              <a:pPr algn="l" eaLnBrk="1" hangingPunct="1"/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epithelium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.</a:t>
              </a:r>
            </a:p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3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Reserve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cell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hyperplasia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covered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by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residual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columnar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cells</a:t>
              </a:r>
              <a:endParaRPr lang="cs-CZ" altLang="cs-CZ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  <a:p>
              <a:pPr algn="l" eaLnBrk="1" hangingPunct="1"/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4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Dilated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endocervical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glands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(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Nabothian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cs-CZ" altLang="cs-CZ" sz="1800" b="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cysts</a:t>
              </a:r>
              <a:r>
                <a:rPr lang="cs-CZ" altLang="cs-CZ" sz="1800" b="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81927" name="Text Box 9">
              <a:extLst>
                <a:ext uri="{FF2B5EF4-FFF2-40B4-BE49-F238E27FC236}">
                  <a16:creationId xmlns:a16="http://schemas.microsoft.com/office/drawing/2014/main" xmlns="" id="{28C26292-DDF3-B641-AF19-D248DFC3C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6100" y="1989138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cs-CZ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28" name="Line 10">
              <a:extLst>
                <a:ext uri="{FF2B5EF4-FFF2-40B4-BE49-F238E27FC236}">
                  <a16:creationId xmlns:a16="http://schemas.microsoft.com/office/drawing/2014/main" xmlns="" id="{DD65D0E3-C9C7-1E48-BBC2-EC98FF9335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4750" y="2060575"/>
              <a:ext cx="0" cy="504825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29" name="Line 11">
              <a:extLst>
                <a:ext uri="{FF2B5EF4-FFF2-40B4-BE49-F238E27FC236}">
                  <a16:creationId xmlns:a16="http://schemas.microsoft.com/office/drawing/2014/main" xmlns="" id="{8CBEA870-7556-404C-8B2B-1A390BA2E3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5150" y="1989138"/>
              <a:ext cx="1588" cy="57626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1930" name="Text Box 12">
              <a:extLst>
                <a:ext uri="{FF2B5EF4-FFF2-40B4-BE49-F238E27FC236}">
                  <a16:creationId xmlns:a16="http://schemas.microsoft.com/office/drawing/2014/main" xmlns="" id="{181378E8-6F56-A847-A00D-EF2C6DB98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0" y="5084763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931" name="Text Box 13">
              <a:extLst>
                <a:ext uri="{FF2B5EF4-FFF2-40B4-BE49-F238E27FC236}">
                  <a16:creationId xmlns:a16="http://schemas.microsoft.com/office/drawing/2014/main" xmlns="" id="{DBA12E52-5829-4344-9DB4-407B783B16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5" y="5013325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 eaLnBrk="1" hangingPunct="1"/>
              <a:r>
                <a:rPr lang="en-US" altLang="cs-CZ" sz="2400" b="0" i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  <a:endParaRPr lang="cs-CZ" altLang="cs-CZ" sz="1800" b="0" i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0820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77. </a:t>
            </a:r>
            <a:r>
              <a:rPr 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Condyloma</a:t>
            </a:r>
            <a:r>
              <a:rPr lang="cs-CZ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accuminatum</a:t>
            </a:r>
            <a:endParaRPr lang="cs-CZ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5" name="Zástupný symbol pro obsah 4" descr="condylomata2, přehled2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38263" y="1571625"/>
            <a:ext cx="6867144" cy="5169743"/>
          </a:xfrm>
        </p:spPr>
      </p:pic>
      <p:sp>
        <p:nvSpPr>
          <p:cNvPr id="2" name="TextovéPole 1"/>
          <p:cNvSpPr txBox="1"/>
          <p:nvPr/>
        </p:nvSpPr>
        <p:spPr>
          <a:xfrm>
            <a:off x="4984367" y="227687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668344" y="60212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205954"/>
            <a:ext cx="37079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Hyperkeratosis</a:t>
            </a:r>
            <a:r>
              <a:rPr lang="cs-CZ" b="1" dirty="0"/>
              <a:t>, </a:t>
            </a:r>
            <a:r>
              <a:rPr lang="cs-CZ" b="1" dirty="0" err="1"/>
              <a:t>parakeratosis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Koilocytes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3218582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78. HSIL (</a:t>
            </a:r>
            <a:r>
              <a:rPr lang="cs-CZ" dirty="0" err="1"/>
              <a:t>High</a:t>
            </a:r>
            <a:r>
              <a:rPr lang="cs-CZ" dirty="0"/>
              <a:t>-grade CIN)</a:t>
            </a:r>
          </a:p>
        </p:txBody>
      </p:sp>
      <p:grpSp>
        <p:nvGrpSpPr>
          <p:cNvPr id="90122" name="Group 10"/>
          <p:cNvGrpSpPr>
            <a:grpSpLocks/>
          </p:cNvGrpSpPr>
          <p:nvPr/>
        </p:nvGrpSpPr>
        <p:grpSpPr bwMode="auto">
          <a:xfrm>
            <a:off x="0" y="1556792"/>
            <a:ext cx="8273076" cy="5300837"/>
            <a:chOff x="330" y="1054"/>
            <a:chExt cx="4581" cy="3146"/>
          </a:xfrm>
        </p:grpSpPr>
        <p:pic>
          <p:nvPicPr>
            <p:cNvPr id="90114" name="Obrázek 9" descr="1CIN2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" y="1054"/>
              <a:ext cx="4062" cy="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497" name="Text Box 9"/>
            <p:cNvSpPr txBox="1">
              <a:spLocks noChangeArrowheads="1"/>
            </p:cNvSpPr>
            <p:nvPr/>
          </p:nvSpPr>
          <p:spPr bwMode="auto">
            <a:xfrm>
              <a:off x="330" y="3999"/>
              <a:ext cx="3568" cy="20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Diffuse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cytonuclear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atypia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.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Mitotic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figure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including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atypical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ones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0121" name="Line 9"/>
            <p:cNvSpPr>
              <a:spLocks noChangeShapeType="1"/>
            </p:cNvSpPr>
            <p:nvPr/>
          </p:nvSpPr>
          <p:spPr bwMode="auto">
            <a:xfrm>
              <a:off x="2362" y="2391"/>
              <a:ext cx="914" cy="87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xmlns="" val="317856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79. </a:t>
            </a:r>
            <a:r>
              <a:rPr lang="cs-CZ" dirty="0" err="1"/>
              <a:t>Ectopic</a:t>
            </a:r>
            <a:r>
              <a:rPr lang="cs-CZ" dirty="0"/>
              <a:t> </a:t>
            </a:r>
            <a:r>
              <a:rPr lang="cs-CZ" dirty="0" err="1"/>
              <a:t>tubal</a:t>
            </a:r>
            <a:r>
              <a:rPr lang="cs-CZ" dirty="0"/>
              <a:t> </a:t>
            </a:r>
            <a:r>
              <a:rPr lang="cs-CZ" dirty="0" err="1"/>
              <a:t>pregnancy</a:t>
            </a:r>
            <a:endParaRPr lang="cs-CZ" dirty="0"/>
          </a:p>
        </p:txBody>
      </p:sp>
      <p:pic>
        <p:nvPicPr>
          <p:cNvPr id="118787" name="Zástupný symbol pro obsah 6" descr="1GEU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71600" y="1556792"/>
            <a:ext cx="6912768" cy="5197432"/>
          </a:xfrm>
        </p:spPr>
      </p:pic>
      <p:sp>
        <p:nvSpPr>
          <p:cNvPr id="3" name="TextovéPole 2"/>
          <p:cNvSpPr txBox="1"/>
          <p:nvPr/>
        </p:nvSpPr>
        <p:spPr>
          <a:xfrm>
            <a:off x="7350999" y="19505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44008" y="177676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23728" y="511564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010444"/>
            <a:ext cx="630019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1+2 </a:t>
            </a:r>
            <a:r>
              <a:rPr lang="cs-CZ" sz="1600" b="1" dirty="0" err="1"/>
              <a:t>Haematoma</a:t>
            </a:r>
            <a:r>
              <a:rPr lang="cs-CZ" sz="1600" b="1" dirty="0"/>
              <a:t> </a:t>
            </a:r>
            <a:r>
              <a:rPr lang="cs-CZ" sz="1600" b="1" dirty="0" err="1"/>
              <a:t>inside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wall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fallopian</a:t>
            </a:r>
            <a:r>
              <a:rPr lang="cs-CZ" sz="1600" b="1" dirty="0"/>
              <a:t> tube</a:t>
            </a:r>
          </a:p>
          <a:p>
            <a:r>
              <a:rPr lang="cs-CZ" sz="1600" b="1" dirty="0"/>
              <a:t>3 </a:t>
            </a:r>
            <a:r>
              <a:rPr lang="cs-CZ" sz="1600" b="1" dirty="0" err="1"/>
              <a:t>Placental</a:t>
            </a:r>
            <a:r>
              <a:rPr lang="cs-CZ" sz="1600" b="1" dirty="0"/>
              <a:t> </a:t>
            </a:r>
            <a:r>
              <a:rPr lang="cs-CZ" sz="1600" b="1" dirty="0" err="1"/>
              <a:t>structures</a:t>
            </a:r>
            <a:r>
              <a:rPr lang="cs-CZ" sz="1600" b="1" dirty="0"/>
              <a:t> (</a:t>
            </a:r>
            <a:r>
              <a:rPr lang="cs-CZ" sz="1600" b="1" dirty="0" err="1"/>
              <a:t>cytotrophoblast</a:t>
            </a:r>
            <a:r>
              <a:rPr lang="cs-CZ" sz="1600" b="1" dirty="0"/>
              <a:t>, </a:t>
            </a:r>
            <a:r>
              <a:rPr lang="cs-CZ" sz="1600" b="1" dirty="0" err="1"/>
              <a:t>syncytiotrophoblast</a:t>
            </a:r>
            <a:r>
              <a:rPr lang="cs-CZ" sz="1600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xmlns="" val="281064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dirty="0"/>
              <a:t>8. </a:t>
            </a:r>
            <a:r>
              <a:rPr lang="cs-CZ" altLang="cs-CZ" sz="3600" dirty="0" err="1"/>
              <a:t>Hodgkin</a:t>
            </a:r>
            <a:r>
              <a:rPr lang="cs-CZ" altLang="cs-CZ" sz="3600" dirty="0"/>
              <a:t> </a:t>
            </a:r>
            <a:r>
              <a:rPr lang="cs-CZ" altLang="cs-CZ" sz="3600" dirty="0" err="1"/>
              <a:t>lymphoma</a:t>
            </a:r>
            <a:r>
              <a:rPr lang="cs-CZ" altLang="cs-CZ" sz="3600" dirty="0"/>
              <a:t>, </a:t>
            </a:r>
            <a:r>
              <a:rPr lang="cs-CZ" altLang="cs-CZ" sz="3600" dirty="0" err="1"/>
              <a:t>classical</a:t>
            </a:r>
            <a:r>
              <a:rPr lang="cs-CZ" altLang="cs-CZ" sz="3600" dirty="0"/>
              <a:t>, </a:t>
            </a:r>
            <a:r>
              <a:rPr lang="cs-CZ" altLang="cs-CZ" sz="3600" dirty="0" err="1"/>
              <a:t>nodular</a:t>
            </a:r>
            <a:r>
              <a:rPr lang="cs-CZ" altLang="cs-CZ" sz="3600" dirty="0"/>
              <a:t> </a:t>
            </a:r>
            <a:r>
              <a:rPr lang="cs-CZ" altLang="cs-CZ" sz="3600" dirty="0" err="1"/>
              <a:t>sclerosis</a:t>
            </a:r>
            <a:endParaRPr lang="cs-CZ" altLang="cs-CZ" sz="3600" dirty="0"/>
          </a:p>
        </p:txBody>
      </p:sp>
      <p:pic>
        <p:nvPicPr>
          <p:cNvPr id="75779" name="Picture 4" descr="NSHD 2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57"/>
          <a:stretch>
            <a:fillRect/>
          </a:stretch>
        </p:blipFill>
        <p:spPr>
          <a:xfrm>
            <a:off x="800100" y="1600200"/>
            <a:ext cx="7096125" cy="4924425"/>
          </a:xfrm>
          <a:noFill/>
        </p:spPr>
      </p:pic>
      <p:sp>
        <p:nvSpPr>
          <p:cNvPr id="364553" name="Line 10"/>
          <p:cNvSpPr>
            <a:spLocks noChangeShapeType="1"/>
          </p:cNvSpPr>
          <p:nvPr/>
        </p:nvSpPr>
        <p:spPr bwMode="auto">
          <a:xfrm flipH="1" flipV="1">
            <a:off x="6061866" y="3299418"/>
            <a:ext cx="598365" cy="41761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4554" name="Line 11"/>
          <p:cNvSpPr>
            <a:spLocks noChangeShapeType="1"/>
          </p:cNvSpPr>
          <p:nvPr/>
        </p:nvSpPr>
        <p:spPr bwMode="auto">
          <a:xfrm flipH="1">
            <a:off x="6261100" y="3902075"/>
            <a:ext cx="519113" cy="12604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87" name="Text Box 12"/>
          <p:cNvSpPr txBox="1">
            <a:spLocks noChangeArrowheads="1"/>
          </p:cNvSpPr>
          <p:nvPr/>
        </p:nvSpPr>
        <p:spPr bwMode="auto">
          <a:xfrm>
            <a:off x="0" y="6474778"/>
            <a:ext cx="61478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1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Lacunar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cells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in 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reactive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non-</a:t>
            </a:r>
            <a:r>
              <a:rPr lang="cs-CZ" altLang="cs-CZ" sz="1800" i="0" dirty="0" err="1">
                <a:solidFill>
                  <a:schemeClr val="tx1"/>
                </a:solidFill>
                <a:latin typeface="Arial" pitchFamily="34" charset="0"/>
              </a:rPr>
              <a:t>neoplastic</a:t>
            </a:r>
            <a:r>
              <a:rPr lang="cs-CZ" altLang="cs-CZ" sz="1800" i="0" dirty="0">
                <a:solidFill>
                  <a:schemeClr val="tx1"/>
                </a:solidFill>
                <a:latin typeface="Arial" pitchFamily="34" charset="0"/>
              </a:rPr>
              <a:t> background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660231" y="3508225"/>
            <a:ext cx="360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23222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80. </a:t>
            </a:r>
            <a:r>
              <a:rPr lang="cs-CZ" dirty="0" err="1"/>
              <a:t>Endometrial</a:t>
            </a:r>
            <a:r>
              <a:rPr lang="cs-CZ" dirty="0"/>
              <a:t> polyp</a:t>
            </a:r>
          </a:p>
        </p:txBody>
      </p:sp>
      <p:pic>
        <p:nvPicPr>
          <p:cNvPr id="101379" name="Picture 6" descr="polyp endometria_we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638098"/>
            <a:ext cx="7520958" cy="5031262"/>
          </a:xfrm>
        </p:spPr>
      </p:pic>
      <p:sp>
        <p:nvSpPr>
          <p:cNvPr id="2" name="TextovéPole 1"/>
          <p:cNvSpPr txBox="1"/>
          <p:nvPr/>
        </p:nvSpPr>
        <p:spPr>
          <a:xfrm>
            <a:off x="6573389" y="48691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30472" y="351671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64088" y="299387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6164061"/>
            <a:ext cx="55441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Endometrial</a:t>
            </a:r>
            <a:r>
              <a:rPr lang="cs-CZ" b="1" dirty="0"/>
              <a:t> </a:t>
            </a:r>
            <a:r>
              <a:rPr lang="cs-CZ" b="1" dirty="0" err="1"/>
              <a:t>glands</a:t>
            </a:r>
            <a:r>
              <a:rPr lang="cs-CZ" b="1" dirty="0"/>
              <a:t>, </a:t>
            </a:r>
            <a:r>
              <a:rPr lang="cs-CZ" b="1" dirty="0" err="1"/>
              <a:t>focally</a:t>
            </a:r>
            <a:r>
              <a:rPr lang="cs-CZ" b="1" dirty="0"/>
              <a:t> </a:t>
            </a:r>
            <a:r>
              <a:rPr lang="cs-CZ" b="1" dirty="0" err="1"/>
              <a:t>dilated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Thick-walled</a:t>
            </a:r>
            <a:r>
              <a:rPr lang="cs-CZ" b="1" dirty="0"/>
              <a:t> </a:t>
            </a:r>
            <a:r>
              <a:rPr lang="cs-CZ" b="1" dirty="0" err="1"/>
              <a:t>arteries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81886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81. </a:t>
            </a:r>
            <a:r>
              <a:rPr lang="cs-CZ" sz="3600" dirty="0" err="1"/>
              <a:t>Endometrioid</a:t>
            </a:r>
            <a:r>
              <a:rPr lang="cs-CZ" sz="3600" dirty="0"/>
              <a:t> </a:t>
            </a:r>
            <a:r>
              <a:rPr lang="cs-CZ" sz="3600" dirty="0" err="1"/>
              <a:t>adenocarcinoma</a:t>
            </a:r>
            <a:endParaRPr lang="cs-CZ" sz="3600" dirty="0"/>
          </a:p>
        </p:txBody>
      </p:sp>
      <p:grpSp>
        <p:nvGrpSpPr>
          <p:cNvPr id="108547" name="Group 8"/>
          <p:cNvGrpSpPr>
            <a:grpSpLocks/>
          </p:cNvGrpSpPr>
          <p:nvPr/>
        </p:nvGrpSpPr>
        <p:grpSpPr bwMode="auto">
          <a:xfrm>
            <a:off x="-422" y="1609726"/>
            <a:ext cx="8533207" cy="5131642"/>
            <a:chOff x="320" y="1026"/>
            <a:chExt cx="4854" cy="3146"/>
          </a:xfrm>
        </p:grpSpPr>
        <p:pic>
          <p:nvPicPr>
            <p:cNvPr id="108548" name="Picture 5" descr="endometrioidní ACA kribri1, 10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" y="1026"/>
              <a:ext cx="4178" cy="3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320" y="3825"/>
              <a:ext cx="4854" cy="22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Cribriform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glands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cellular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atypia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and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increased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mitotic</a:t>
              </a:r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activity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2843808" y="515719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84168" y="292494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8701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82. </a:t>
            </a:r>
            <a:r>
              <a:rPr lang="cs-CZ" sz="4400" dirty="0" err="1"/>
              <a:t>Leiomyoma</a:t>
            </a:r>
            <a:r>
              <a:rPr lang="cs-CZ" sz="4400" dirty="0"/>
              <a:t> </a:t>
            </a:r>
            <a:r>
              <a:rPr lang="cs-CZ" sz="4400" dirty="0" err="1"/>
              <a:t>uteri</a:t>
            </a:r>
            <a:endParaRPr lang="cs-CZ" sz="4400" dirty="0"/>
          </a:p>
        </p:txBody>
      </p:sp>
      <p:grpSp>
        <p:nvGrpSpPr>
          <p:cNvPr id="114691" name="Skupina 4"/>
          <p:cNvGrpSpPr>
            <a:grpSpLocks/>
          </p:cNvGrpSpPr>
          <p:nvPr/>
        </p:nvGrpSpPr>
        <p:grpSpPr bwMode="auto">
          <a:xfrm>
            <a:off x="7609" y="1579976"/>
            <a:ext cx="8964489" cy="5166569"/>
            <a:chOff x="448015" y="1600200"/>
            <a:chExt cx="7941066" cy="4525963"/>
          </a:xfrm>
        </p:grpSpPr>
        <p:pic>
          <p:nvPicPr>
            <p:cNvPr id="114692" name="Picture 4" descr="4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25" y="1600200"/>
              <a:ext cx="6697663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448015" y="5613895"/>
              <a:ext cx="7941066" cy="5122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Spindle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smooth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muscle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,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elongated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nuclei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rounded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ends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(„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cigar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shaped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nuclei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“),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fascicular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structure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. No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atypia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/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necrosis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/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mitosis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6876256" y="479715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67944" y="314096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2679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83. </a:t>
            </a:r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fibroma</a:t>
            </a:r>
            <a:endParaRPr lang="cs-CZ" dirty="0"/>
          </a:p>
        </p:txBody>
      </p:sp>
      <p:pic>
        <p:nvPicPr>
          <p:cNvPr id="60418" name="Picture 2" descr="Výsledek obrázku pro ovarian fibroma hist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82478"/>
            <a:ext cx="6886366" cy="51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751" y="6508211"/>
            <a:ext cx="361514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Tumor </a:t>
            </a:r>
            <a:r>
              <a:rPr lang="cs-CZ" sz="1600" b="1" dirty="0" err="1"/>
              <a:t>composed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stromal</a:t>
            </a:r>
            <a:r>
              <a:rPr lang="cs-CZ" sz="1600" b="1" dirty="0"/>
              <a:t> </a:t>
            </a:r>
            <a:r>
              <a:rPr lang="cs-CZ" sz="1600" b="1" dirty="0" err="1"/>
              <a:t>fibroblasts</a:t>
            </a:r>
            <a:endParaRPr lang="cs-CZ" sz="16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436096" y="416192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222505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84. </a:t>
            </a:r>
            <a:r>
              <a:rPr lang="cs-CZ" dirty="0" err="1"/>
              <a:t>Mature</a:t>
            </a:r>
            <a:r>
              <a:rPr lang="cs-CZ" dirty="0"/>
              <a:t> </a:t>
            </a:r>
            <a:r>
              <a:rPr lang="cs-CZ" dirty="0" err="1"/>
              <a:t>teratoma</a:t>
            </a:r>
            <a:r>
              <a:rPr lang="cs-CZ" dirty="0"/>
              <a:t> (</a:t>
            </a:r>
            <a:r>
              <a:rPr lang="cs-CZ" dirty="0" err="1"/>
              <a:t>dermoid</a:t>
            </a:r>
            <a:r>
              <a:rPr lang="cs-CZ" dirty="0"/>
              <a:t> cyst)</a:t>
            </a:r>
          </a:p>
        </p:txBody>
      </p:sp>
      <p:grpSp>
        <p:nvGrpSpPr>
          <p:cNvPr id="60419" name="Skupina 9"/>
          <p:cNvGrpSpPr>
            <a:grpSpLocks/>
          </p:cNvGrpSpPr>
          <p:nvPr/>
        </p:nvGrpSpPr>
        <p:grpSpPr bwMode="auto">
          <a:xfrm>
            <a:off x="23071" y="1417638"/>
            <a:ext cx="8316417" cy="5444886"/>
            <a:chOff x="492252" y="1628775"/>
            <a:chExt cx="7226173" cy="5195466"/>
          </a:xfrm>
        </p:grpSpPr>
        <p:pic>
          <p:nvPicPr>
            <p:cNvPr id="60420" name="Picture 4" descr="1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575" y="1628775"/>
              <a:ext cx="6292850" cy="496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9446" name="Rectangle 6"/>
            <p:cNvSpPr>
              <a:spLocks noChangeArrowheads="1"/>
            </p:cNvSpPr>
            <p:nvPr/>
          </p:nvSpPr>
          <p:spPr bwMode="auto">
            <a:xfrm>
              <a:off x="492252" y="5561426"/>
              <a:ext cx="4283714" cy="126281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Lumen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of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the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cyst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keratinized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epithelial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2 Epidermis</a:t>
              </a: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3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Sebaceous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glands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and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hair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follicles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  <a:p>
              <a:pPr algn="l" eaLnBrk="1" hangingPunct="1"/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4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Adipose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tissue</a:t>
              </a:r>
              <a:endParaRPr lang="cs-CZ" alt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60422" name="Text Box 9"/>
            <p:cNvSpPr txBox="1">
              <a:spLocks noChangeArrowheads="1"/>
            </p:cNvSpPr>
            <p:nvPr/>
          </p:nvSpPr>
          <p:spPr bwMode="auto">
            <a:xfrm>
              <a:off x="5508625" y="4724400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60423" name="Text Box 9"/>
            <p:cNvSpPr txBox="1">
              <a:spLocks noChangeArrowheads="1"/>
            </p:cNvSpPr>
            <p:nvPr/>
          </p:nvSpPr>
          <p:spPr bwMode="auto">
            <a:xfrm>
              <a:off x="5076825" y="4005263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60424" name="Text Box 9"/>
            <p:cNvSpPr txBox="1">
              <a:spLocks noChangeArrowheads="1"/>
            </p:cNvSpPr>
            <p:nvPr/>
          </p:nvSpPr>
          <p:spPr bwMode="auto">
            <a:xfrm>
              <a:off x="3132138" y="1989138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0425" name="Text Box 9"/>
            <p:cNvSpPr txBox="1">
              <a:spLocks noChangeArrowheads="1"/>
            </p:cNvSpPr>
            <p:nvPr/>
          </p:nvSpPr>
          <p:spPr bwMode="auto">
            <a:xfrm>
              <a:off x="7019925" y="5876925"/>
              <a:ext cx="360363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cs-CZ" altLang="cs-CZ" sz="2000" i="0">
                  <a:solidFill>
                    <a:schemeClr val="tx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60426" name="Text Box 9"/>
            <p:cNvSpPr txBox="1">
              <a:spLocks noChangeArrowheads="1"/>
            </p:cNvSpPr>
            <p:nvPr/>
          </p:nvSpPr>
          <p:spPr bwMode="auto">
            <a:xfrm>
              <a:off x="7164388" y="1916113"/>
              <a:ext cx="360362" cy="396875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48591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85. </a:t>
            </a:r>
            <a:r>
              <a:rPr lang="cs-CZ" dirty="0" err="1"/>
              <a:t>Choriocarcinoma</a:t>
            </a:r>
            <a:r>
              <a:rPr lang="cs-CZ" dirty="0"/>
              <a:t> – </a:t>
            </a:r>
            <a:r>
              <a:rPr lang="cs-CZ" dirty="0" err="1"/>
              <a:t>metastasis</a:t>
            </a:r>
            <a:r>
              <a:rPr lang="cs-CZ" dirty="0"/>
              <a:t> in skin</a:t>
            </a:r>
          </a:p>
        </p:txBody>
      </p:sp>
      <p:pic>
        <p:nvPicPr>
          <p:cNvPr id="53250" name="Picture 2" descr="Výsledek obrázku pro choriocarcinoma path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949279" cy="521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8024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596336" y="1628800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771800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16536"/>
            <a:ext cx="507605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Foci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necrosis</a:t>
            </a:r>
            <a:r>
              <a:rPr lang="cs-CZ" sz="1600" b="1" dirty="0"/>
              <a:t> and </a:t>
            </a:r>
            <a:r>
              <a:rPr lang="cs-CZ" sz="1600" b="1" dirty="0" err="1"/>
              <a:t>haemorrhage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Anaplastic</a:t>
            </a:r>
            <a:r>
              <a:rPr lang="cs-CZ" sz="1600" b="1" dirty="0"/>
              <a:t> </a:t>
            </a:r>
            <a:r>
              <a:rPr lang="cs-CZ" sz="1600" b="1" dirty="0" err="1"/>
              <a:t>syncytio</a:t>
            </a:r>
            <a:r>
              <a:rPr lang="cs-CZ" sz="1600" b="1" dirty="0"/>
              <a:t>- and </a:t>
            </a:r>
            <a:r>
              <a:rPr lang="cs-CZ" sz="1600" b="1" dirty="0" err="1"/>
              <a:t>cytotrophoblasts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134032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86. </a:t>
            </a:r>
            <a:r>
              <a:rPr lang="cs-CZ" dirty="0" err="1"/>
              <a:t>Endometriosis</a:t>
            </a:r>
            <a:r>
              <a:rPr lang="cs-CZ" dirty="0"/>
              <a:t> (in </a:t>
            </a:r>
            <a:r>
              <a:rPr lang="cs-CZ" dirty="0" err="1"/>
              <a:t>navel</a:t>
            </a:r>
            <a:r>
              <a:rPr lang="cs-CZ" dirty="0"/>
              <a:t>)</a:t>
            </a:r>
          </a:p>
        </p:txBody>
      </p:sp>
      <p:pic>
        <p:nvPicPr>
          <p:cNvPr id="2050" name="Picture 2" descr="Výsledek obrázku pro cutaneous endometrio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00800" cy="520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26060" y="249289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475656" y="19168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04248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5928517"/>
            <a:ext cx="622818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Epidermis</a:t>
            </a:r>
          </a:p>
          <a:p>
            <a:r>
              <a:rPr lang="cs-CZ" sz="1600" b="1" dirty="0"/>
              <a:t>2 Dermis</a:t>
            </a:r>
          </a:p>
          <a:p>
            <a:r>
              <a:rPr lang="cs-CZ" sz="1600" b="1" dirty="0"/>
              <a:t>3 </a:t>
            </a:r>
            <a:r>
              <a:rPr lang="cs-CZ" sz="1600" b="1" dirty="0" err="1"/>
              <a:t>Endometrial</a:t>
            </a:r>
            <a:r>
              <a:rPr lang="cs-CZ" sz="1600" b="1" dirty="0"/>
              <a:t> </a:t>
            </a:r>
            <a:r>
              <a:rPr lang="cs-CZ" sz="1600" b="1" dirty="0" err="1"/>
              <a:t>glands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adjacent</a:t>
            </a:r>
            <a:r>
              <a:rPr lang="cs-CZ" sz="1600" b="1" dirty="0"/>
              <a:t> </a:t>
            </a:r>
            <a:r>
              <a:rPr lang="cs-CZ" sz="1600" b="1" dirty="0" err="1"/>
              <a:t>endometrial</a:t>
            </a:r>
            <a:r>
              <a:rPr lang="cs-CZ" sz="1600" b="1" dirty="0"/>
              <a:t> stroma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524328" y="26686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252722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87. </a:t>
            </a:r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serous</a:t>
            </a:r>
            <a:r>
              <a:rPr lang="cs-CZ" dirty="0"/>
              <a:t> </a:t>
            </a:r>
            <a:r>
              <a:rPr lang="cs-CZ" dirty="0" err="1"/>
              <a:t>cystadenoma</a:t>
            </a:r>
            <a:endParaRPr lang="cs-CZ" dirty="0"/>
          </a:p>
        </p:txBody>
      </p:sp>
      <p:grpSp>
        <p:nvGrpSpPr>
          <p:cNvPr id="138243" name="Skupina 6"/>
          <p:cNvGrpSpPr>
            <a:grpSpLocks/>
          </p:cNvGrpSpPr>
          <p:nvPr/>
        </p:nvGrpSpPr>
        <p:grpSpPr bwMode="auto">
          <a:xfrm>
            <a:off x="0" y="1543721"/>
            <a:ext cx="8244086" cy="5280952"/>
            <a:chOff x="0" y="1543721"/>
            <a:chExt cx="8244086" cy="5280952"/>
          </a:xfrm>
        </p:grpSpPr>
        <p:pic>
          <p:nvPicPr>
            <p:cNvPr id="138244" name="Picture 5" descr="serózní cystedanom, 200x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543721"/>
              <a:ext cx="6912446" cy="520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Rectangle 7"/>
            <p:cNvSpPr>
              <a:spLocks noChangeArrowheads="1"/>
            </p:cNvSpPr>
            <p:nvPr/>
          </p:nvSpPr>
          <p:spPr bwMode="auto">
            <a:xfrm>
              <a:off x="0" y="6455341"/>
              <a:ext cx="3635896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eaLnBrk="1" hangingPunct="1">
                <a:defRPr/>
              </a:pPr>
              <a:r>
                <a:rPr lang="cs-CZ" sz="1800" b="1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b="1" dirty="0" err="1">
                  <a:latin typeface="Arial" charset="0"/>
                </a:rPr>
                <a:t>Columnar</a:t>
              </a:r>
              <a:r>
                <a:rPr lang="cs-CZ" b="1" dirty="0">
                  <a:latin typeface="Arial" charset="0"/>
                </a:rPr>
                <a:t> </a:t>
              </a:r>
              <a:r>
                <a:rPr lang="cs-CZ" b="1" dirty="0" err="1">
                  <a:latin typeface="Arial" charset="0"/>
                </a:rPr>
                <a:t>ciliated</a:t>
              </a:r>
              <a:r>
                <a:rPr lang="cs-CZ" b="1" dirty="0">
                  <a:latin typeface="Arial" charset="0"/>
                </a:rPr>
                <a:t> </a:t>
              </a:r>
              <a:r>
                <a:rPr lang="cs-CZ" b="1" dirty="0" err="1">
                  <a:latin typeface="Arial" charset="0"/>
                </a:rPr>
                <a:t>epithelium</a:t>
              </a:r>
              <a:endParaRPr lang="cs-CZ" sz="1800" b="1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4067944" y="3961215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04087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88. </a:t>
            </a:r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mucinous</a:t>
            </a:r>
            <a:r>
              <a:rPr lang="cs-CZ" dirty="0"/>
              <a:t> </a:t>
            </a:r>
            <a:r>
              <a:rPr lang="cs-CZ" dirty="0" err="1"/>
              <a:t>cystadenocarcinoma</a:t>
            </a:r>
            <a:endParaRPr lang="cs-CZ" dirty="0"/>
          </a:p>
        </p:txBody>
      </p:sp>
      <p:pic>
        <p:nvPicPr>
          <p:cNvPr id="57346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61877"/>
            <a:ext cx="7018962" cy="52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47664" y="17008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-1" y="6453336"/>
            <a:ext cx="78843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Columnar</a:t>
            </a:r>
            <a:r>
              <a:rPr lang="cs-CZ" sz="1600" b="1" dirty="0"/>
              <a:t> </a:t>
            </a:r>
            <a:r>
              <a:rPr lang="cs-CZ" sz="1600" b="1" dirty="0" err="1"/>
              <a:t>mucinous</a:t>
            </a:r>
            <a:r>
              <a:rPr lang="cs-CZ" sz="1600" b="1" dirty="0"/>
              <a:t> </a:t>
            </a:r>
            <a:r>
              <a:rPr lang="cs-CZ" sz="1600" b="1" dirty="0" err="1"/>
              <a:t>epithelium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cytonuclear</a:t>
            </a:r>
            <a:r>
              <a:rPr lang="cs-CZ" sz="1600" b="1" dirty="0"/>
              <a:t> </a:t>
            </a:r>
            <a:r>
              <a:rPr lang="cs-CZ" sz="1600" b="1" dirty="0" err="1"/>
              <a:t>atypia</a:t>
            </a:r>
            <a:r>
              <a:rPr lang="cs-CZ" sz="1600" b="1" dirty="0"/>
              <a:t> and </a:t>
            </a:r>
            <a:r>
              <a:rPr lang="cs-CZ" sz="1600" b="1" dirty="0" err="1"/>
              <a:t>mitoses</a:t>
            </a:r>
            <a:endParaRPr lang="cs-CZ" sz="16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76256" y="5013176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347864" y="328498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53049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89. </a:t>
            </a:r>
            <a:r>
              <a:rPr lang="cs-CZ" dirty="0" err="1"/>
              <a:t>Granulosa</a:t>
            </a:r>
            <a:r>
              <a:rPr lang="cs-CZ" dirty="0"/>
              <a:t> cell tumor</a:t>
            </a:r>
          </a:p>
        </p:txBody>
      </p:sp>
      <p:grpSp>
        <p:nvGrpSpPr>
          <p:cNvPr id="133123" name="Skupina 4"/>
          <p:cNvGrpSpPr>
            <a:grpSpLocks/>
          </p:cNvGrpSpPr>
          <p:nvPr/>
        </p:nvGrpSpPr>
        <p:grpSpPr bwMode="auto">
          <a:xfrm>
            <a:off x="0" y="1607484"/>
            <a:ext cx="8100392" cy="5227548"/>
            <a:chOff x="724099" y="1600200"/>
            <a:chExt cx="6746676" cy="4608536"/>
          </a:xfrm>
        </p:grpSpPr>
        <p:pic>
          <p:nvPicPr>
            <p:cNvPr id="133124" name="Picture 4" descr="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5138" y="1600200"/>
              <a:ext cx="5735637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25" name="Text Box 4"/>
            <p:cNvSpPr txBox="1">
              <a:spLocks noChangeArrowheads="1"/>
            </p:cNvSpPr>
            <p:nvPr/>
          </p:nvSpPr>
          <p:spPr bwMode="auto">
            <a:xfrm>
              <a:off x="724099" y="5883138"/>
              <a:ext cx="1937517" cy="3255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1800" i="0" dirty="0">
                  <a:solidFill>
                    <a:schemeClr val="tx1"/>
                  </a:solidFill>
                  <a:latin typeface="Arial" charset="0"/>
                </a:rPr>
                <a:t>1 Call-Exner </a:t>
              </a:r>
              <a:r>
                <a:rPr lang="cs-CZ" altLang="cs-CZ" sz="1800" i="0" dirty="0" err="1">
                  <a:solidFill>
                    <a:schemeClr val="tx1"/>
                  </a:solidFill>
                  <a:latin typeface="Arial" charset="0"/>
                </a:rPr>
                <a:t>bodies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156176" y="263691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123728" y="465313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6024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 TBC </a:t>
            </a:r>
            <a:r>
              <a:rPr lang="cs-CZ" dirty="0" err="1"/>
              <a:t>lymphadenopathy</a:t>
            </a:r>
            <a:endParaRPr lang="cs-CZ" dirty="0"/>
          </a:p>
        </p:txBody>
      </p:sp>
      <p:pic>
        <p:nvPicPr>
          <p:cNvPr id="34818" name="Picture 2" descr="http://sites.tigroslazuli.com/MICRO_MACRO/images_micro_infectious/Lymphadenitis_Tuberculos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05" b="5278"/>
          <a:stretch/>
        </p:blipFill>
        <p:spPr bwMode="auto">
          <a:xfrm>
            <a:off x="1259632" y="1628800"/>
            <a:ext cx="6696744" cy="51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508104" y="400506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44208" y="184482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6273225"/>
            <a:ext cx="745232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b="1" dirty="0"/>
              <a:t>1 </a:t>
            </a:r>
            <a:r>
              <a:rPr lang="cs-CZ" sz="1600" b="1" dirty="0" err="1"/>
              <a:t>Tuberculous</a:t>
            </a:r>
            <a:r>
              <a:rPr lang="cs-CZ" sz="1600" b="1" dirty="0"/>
              <a:t> </a:t>
            </a:r>
            <a:r>
              <a:rPr lang="cs-CZ" sz="1600" b="1" dirty="0" err="1"/>
              <a:t>granulomas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central</a:t>
            </a:r>
            <a:r>
              <a:rPr lang="cs-CZ" sz="1600" b="1" dirty="0"/>
              <a:t> </a:t>
            </a:r>
            <a:r>
              <a:rPr lang="cs-CZ" sz="1600" b="1" dirty="0" err="1"/>
              <a:t>caseous</a:t>
            </a:r>
            <a:r>
              <a:rPr lang="cs-CZ" sz="1600" b="1" dirty="0"/>
              <a:t> </a:t>
            </a:r>
            <a:r>
              <a:rPr lang="cs-CZ" sz="1600" b="1" dirty="0" err="1"/>
              <a:t>necrosis</a:t>
            </a:r>
            <a:endParaRPr lang="cs-CZ" sz="1600" b="1" dirty="0"/>
          </a:p>
          <a:p>
            <a:r>
              <a:rPr lang="cs-CZ" sz="1600" b="1" dirty="0"/>
              <a:t>2 </a:t>
            </a:r>
            <a:r>
              <a:rPr lang="cs-CZ" sz="1600" b="1" dirty="0" err="1"/>
              <a:t>Remnant</a:t>
            </a:r>
            <a:r>
              <a:rPr lang="cs-CZ" sz="1600" b="1" dirty="0"/>
              <a:t> </a:t>
            </a:r>
            <a:r>
              <a:rPr lang="cs-CZ" sz="1600" b="1" dirty="0" err="1"/>
              <a:t>structures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lymph</a:t>
            </a:r>
            <a:r>
              <a:rPr lang="cs-CZ" sz="1600" b="1" dirty="0"/>
              <a:t> node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follicular</a:t>
            </a:r>
            <a:r>
              <a:rPr lang="cs-CZ" sz="1600" b="1" dirty="0"/>
              <a:t> </a:t>
            </a:r>
            <a:r>
              <a:rPr lang="cs-CZ" sz="1600" b="1" dirty="0" err="1"/>
              <a:t>hyperplasia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germinal</a:t>
            </a:r>
            <a:r>
              <a:rPr lang="cs-CZ" sz="1600" b="1" dirty="0"/>
              <a:t> </a:t>
            </a:r>
            <a:r>
              <a:rPr lang="cs-CZ" sz="1600" b="1" dirty="0" err="1"/>
              <a:t>centers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xmlns="" val="393685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90. </a:t>
            </a:r>
            <a:r>
              <a:rPr lang="cs-CZ" dirty="0" err="1"/>
              <a:t>Fibroadenoma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 </a:t>
            </a:r>
            <a:r>
              <a:rPr lang="cs-CZ" dirty="0" err="1"/>
              <a:t>mamma</a:t>
            </a:r>
            <a:endParaRPr lang="cs-CZ" dirty="0"/>
          </a:p>
        </p:txBody>
      </p:sp>
      <p:grpSp>
        <p:nvGrpSpPr>
          <p:cNvPr id="179203" name="Skupina 6"/>
          <p:cNvGrpSpPr>
            <a:grpSpLocks/>
          </p:cNvGrpSpPr>
          <p:nvPr/>
        </p:nvGrpSpPr>
        <p:grpSpPr bwMode="auto">
          <a:xfrm>
            <a:off x="0" y="1541463"/>
            <a:ext cx="8172399" cy="5249480"/>
            <a:chOff x="43509" y="1541851"/>
            <a:chExt cx="7845748" cy="5164370"/>
          </a:xfrm>
        </p:grpSpPr>
        <p:pic>
          <p:nvPicPr>
            <p:cNvPr id="179204" name="Obrázek 5" descr="fibroadenom 40x 0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101" y="1541851"/>
              <a:ext cx="6794156" cy="511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205" name="Rectangle 10"/>
            <p:cNvSpPr>
              <a:spLocks noChangeArrowheads="1"/>
            </p:cNvSpPr>
            <p:nvPr/>
          </p:nvSpPr>
          <p:spPr bwMode="auto">
            <a:xfrm>
              <a:off x="43509" y="6130927"/>
              <a:ext cx="7292710" cy="5752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182563" indent="-182563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altLang="cs-CZ" sz="1600" i="0" dirty="0" err="1">
                  <a:solidFill>
                    <a:schemeClr val="tx1"/>
                  </a:solidFill>
                  <a:latin typeface="Arial" charset="0"/>
                </a:rPr>
                <a:t>Intracanalicular</a:t>
              </a:r>
              <a:r>
                <a:rPr lang="cs-CZ" altLang="cs-CZ" sz="1600" i="0" dirty="0">
                  <a:solidFill>
                    <a:schemeClr val="tx1"/>
                  </a:solidFill>
                  <a:latin typeface="Arial" charset="0"/>
                </a:rPr>
                <a:t> type: 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Slit-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like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newly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formed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ducts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compressed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by </a:t>
              </a:r>
              <a:r>
                <a:rPr lang="cs-CZ" altLang="cs-CZ" sz="16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edematous</a:t>
              </a:r>
              <a:r>
                <a:rPr lang="cs-CZ" altLang="cs-CZ" sz="16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stroma  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2483768" y="2060848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948264" y="364502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79990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91. </a:t>
            </a:r>
            <a:r>
              <a:rPr lang="cs-CZ" sz="2800" dirty="0" err="1"/>
              <a:t>Invazive</a:t>
            </a:r>
            <a:r>
              <a:rPr lang="cs-CZ" sz="2800" dirty="0"/>
              <a:t> </a:t>
            </a:r>
            <a:r>
              <a:rPr lang="cs-CZ" sz="2800" dirty="0" err="1"/>
              <a:t>carcinoma</a:t>
            </a:r>
            <a:r>
              <a:rPr lang="cs-CZ" sz="2800" dirty="0"/>
              <a:t>, NOS,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mamma</a:t>
            </a:r>
            <a:r>
              <a:rPr lang="cs-CZ" sz="2800" dirty="0"/>
              <a:t> (</a:t>
            </a:r>
            <a:r>
              <a:rPr lang="cs-CZ" sz="2800" dirty="0" err="1"/>
              <a:t>formerly</a:t>
            </a:r>
            <a:r>
              <a:rPr lang="cs-CZ" sz="2800" dirty="0"/>
              <a:t> </a:t>
            </a:r>
            <a:r>
              <a:rPr lang="cs-CZ" sz="2800" dirty="0" err="1"/>
              <a:t>known</a:t>
            </a:r>
            <a:r>
              <a:rPr lang="cs-CZ" sz="2800" dirty="0"/>
              <a:t> as </a:t>
            </a:r>
            <a:r>
              <a:rPr lang="cs-CZ" sz="2800" dirty="0" err="1"/>
              <a:t>invasive</a:t>
            </a:r>
            <a:r>
              <a:rPr lang="cs-CZ" sz="2800" dirty="0"/>
              <a:t> </a:t>
            </a:r>
            <a:r>
              <a:rPr lang="cs-CZ" sz="2800" dirty="0" err="1"/>
              <a:t>ductal</a:t>
            </a:r>
            <a:r>
              <a:rPr lang="cs-CZ" sz="2800" dirty="0"/>
              <a:t> </a:t>
            </a:r>
            <a:r>
              <a:rPr lang="cs-CZ" sz="2800" dirty="0" err="1"/>
              <a:t>cacrinoma</a:t>
            </a:r>
            <a:r>
              <a:rPr lang="cs-CZ" sz="2800" dirty="0"/>
              <a:t>)</a:t>
            </a:r>
            <a:endParaRPr lang="cs-CZ" dirty="0"/>
          </a:p>
        </p:txBody>
      </p:sp>
      <p:grpSp>
        <p:nvGrpSpPr>
          <p:cNvPr id="172035" name="Skupina 15"/>
          <p:cNvGrpSpPr>
            <a:grpSpLocks/>
          </p:cNvGrpSpPr>
          <p:nvPr/>
        </p:nvGrpSpPr>
        <p:grpSpPr bwMode="auto">
          <a:xfrm>
            <a:off x="0" y="1636713"/>
            <a:ext cx="8244408" cy="5040311"/>
            <a:chOff x="57543" y="1636930"/>
            <a:chExt cx="7850774" cy="5040000"/>
          </a:xfrm>
        </p:grpSpPr>
        <p:pic>
          <p:nvPicPr>
            <p:cNvPr id="172036" name="Obrázek 5" descr="DCIS s CA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567" y="1636930"/>
              <a:ext cx="6693750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2037" name="Text Box 5"/>
            <p:cNvSpPr txBox="1">
              <a:spLocks noChangeArrowheads="1"/>
            </p:cNvSpPr>
            <p:nvPr/>
          </p:nvSpPr>
          <p:spPr bwMode="auto">
            <a:xfrm>
              <a:off x="5379777" y="5284845"/>
              <a:ext cx="431800" cy="45720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2038" name="Text Box 5"/>
            <p:cNvSpPr txBox="1">
              <a:spLocks noChangeArrowheads="1"/>
            </p:cNvSpPr>
            <p:nvPr/>
          </p:nvSpPr>
          <p:spPr bwMode="auto">
            <a:xfrm>
              <a:off x="3714952" y="3052860"/>
              <a:ext cx="431800" cy="457200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b="0" i="0" dirty="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cs-CZ" altLang="cs-CZ" sz="1800" b="0" i="0" dirty="0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172039" name="Přímá spojovací šipka 10"/>
            <p:cNvCxnSpPr>
              <a:cxnSpLocks noChangeShapeType="1"/>
            </p:cNvCxnSpPr>
            <p:nvPr/>
          </p:nvCxnSpPr>
          <p:spPr bwMode="auto">
            <a:xfrm flipV="1">
              <a:off x="5671595" y="4699322"/>
              <a:ext cx="289367" cy="578734"/>
            </a:xfrm>
            <a:prstGeom prst="straightConnector1">
              <a:avLst/>
            </a:prstGeom>
            <a:noFill/>
            <a:ln w="38100" algn="ctr">
              <a:solidFill>
                <a:srgbClr val="00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2040" name="Přímá spojovací šipka 12"/>
            <p:cNvCxnSpPr>
              <a:cxnSpLocks noChangeShapeType="1"/>
            </p:cNvCxnSpPr>
            <p:nvPr/>
          </p:nvCxnSpPr>
          <p:spPr bwMode="auto">
            <a:xfrm flipH="1" flipV="1">
              <a:off x="4942390" y="5116010"/>
              <a:ext cx="441767" cy="175550"/>
            </a:xfrm>
            <a:prstGeom prst="straightConnector1">
              <a:avLst/>
            </a:prstGeom>
            <a:noFill/>
            <a:ln w="38100" algn="ctr">
              <a:solidFill>
                <a:srgbClr val="00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57543" y="6013527"/>
              <a:ext cx="5903419" cy="5847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1 DCIS</a:t>
              </a:r>
            </a:p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2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Cohesive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neoplastic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with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only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a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few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tubules</a:t>
              </a:r>
              <a:endParaRPr lang="cs-CZ" sz="1600" b="1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3483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92. </a:t>
            </a:r>
            <a:r>
              <a:rPr lang="cs-CZ" sz="3600" dirty="0" err="1"/>
              <a:t>Invasive</a:t>
            </a:r>
            <a:r>
              <a:rPr lang="cs-CZ" sz="3600" dirty="0"/>
              <a:t> </a:t>
            </a:r>
            <a:r>
              <a:rPr lang="cs-CZ" sz="3600" dirty="0" err="1"/>
              <a:t>lobular</a:t>
            </a:r>
            <a:r>
              <a:rPr lang="cs-CZ" sz="3600" dirty="0"/>
              <a:t> </a:t>
            </a:r>
            <a:r>
              <a:rPr lang="cs-CZ" sz="3600" dirty="0" err="1"/>
              <a:t>carcinoma</a:t>
            </a:r>
            <a:r>
              <a:rPr lang="cs-CZ" sz="3600" dirty="0"/>
              <a:t> </a:t>
            </a:r>
            <a:r>
              <a:rPr lang="cs-CZ" sz="3600" dirty="0" err="1"/>
              <a:t>of</a:t>
            </a:r>
            <a:r>
              <a:rPr lang="cs-CZ" sz="3600" dirty="0"/>
              <a:t> </a:t>
            </a:r>
            <a:r>
              <a:rPr lang="cs-CZ" sz="3600" dirty="0" err="1"/>
              <a:t>mamma</a:t>
            </a:r>
            <a:endParaRPr lang="cs-CZ" sz="3600" dirty="0"/>
          </a:p>
        </p:txBody>
      </p:sp>
      <p:grpSp>
        <p:nvGrpSpPr>
          <p:cNvPr id="175107" name="Skupina 8"/>
          <p:cNvGrpSpPr>
            <a:grpSpLocks/>
          </p:cNvGrpSpPr>
          <p:nvPr/>
        </p:nvGrpSpPr>
        <p:grpSpPr bwMode="auto">
          <a:xfrm>
            <a:off x="0" y="1567376"/>
            <a:ext cx="8345609" cy="5282535"/>
            <a:chOff x="-569511" y="1700213"/>
            <a:chExt cx="7228498" cy="4972475"/>
          </a:xfrm>
          <a:solidFill>
            <a:schemeClr val="bg1"/>
          </a:solidFill>
        </p:grpSpPr>
        <p:pic>
          <p:nvPicPr>
            <p:cNvPr id="175108" name="Obrázek 5" descr="lobulár, husí pochod, 100x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04" y="1700213"/>
              <a:ext cx="6406683" cy="48244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-569511" y="6354006"/>
              <a:ext cx="7135386" cy="31868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182563" indent="-182563" algn="l" eaLnBrk="1" hangingPunct="1">
                <a:defRPr/>
              </a:pP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1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Dyscohesive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tumor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cells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forming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single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linear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files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 („Indian </a:t>
              </a:r>
              <a:r>
                <a:rPr lang="cs-CZ" sz="1600" b="1" i="0" dirty="0" err="1">
                  <a:solidFill>
                    <a:schemeClr val="tx1"/>
                  </a:solidFill>
                  <a:latin typeface="Arial" charset="0"/>
                </a:rPr>
                <a:t>file</a:t>
              </a:r>
              <a:r>
                <a:rPr lang="cs-CZ" sz="1600" b="1" i="0" dirty="0">
                  <a:solidFill>
                    <a:schemeClr val="tx1"/>
                  </a:solidFill>
                  <a:latin typeface="Arial" charset="0"/>
                </a:rPr>
                <a:t>“)</a:t>
              </a:r>
            </a:p>
          </p:txBody>
        </p:sp>
        <p:sp>
          <p:nvSpPr>
            <p:cNvPr id="175111" name="Text Box 5"/>
            <p:cNvSpPr txBox="1">
              <a:spLocks noChangeArrowheads="1"/>
            </p:cNvSpPr>
            <p:nvPr/>
          </p:nvSpPr>
          <p:spPr bwMode="auto">
            <a:xfrm>
              <a:off x="5074469" y="3974320"/>
              <a:ext cx="329026" cy="4345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cs-CZ" altLang="cs-CZ" sz="2400" i="0" dirty="0">
                  <a:solidFill>
                    <a:schemeClr val="tx1"/>
                  </a:solidFill>
                  <a:latin typeface="Arial" charset="0"/>
                </a:rPr>
                <a:t>1</a:t>
              </a:r>
              <a:endParaRPr lang="cs-CZ" alt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59832" y="3356992"/>
            <a:ext cx="3798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  <a:endParaRPr lang="cs-CZ" altLang="cs-CZ" sz="1800" i="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38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effectLst/>
              </a:rPr>
              <a:t>93. </a:t>
            </a:r>
            <a:r>
              <a:rPr lang="cs-CZ" altLang="cs-CZ" dirty="0" err="1">
                <a:effectLst/>
              </a:rPr>
              <a:t>Encefalomalatia</a:t>
            </a:r>
            <a:r>
              <a:rPr lang="cs-CZ" altLang="cs-CZ" dirty="0">
                <a:effectLst/>
              </a:rPr>
              <a:t> (</a:t>
            </a:r>
            <a:r>
              <a:rPr lang="cs-CZ" altLang="cs-CZ" dirty="0" err="1">
                <a:effectLst/>
              </a:rPr>
              <a:t>of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older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date</a:t>
            </a:r>
            <a:r>
              <a:rPr lang="cs-CZ" altLang="cs-CZ" dirty="0">
                <a:effectLst/>
              </a:rPr>
              <a:t>)</a:t>
            </a:r>
            <a:endParaRPr lang="cs-CZ" altLang="cs-CZ" sz="3200" dirty="0">
              <a:effectLst/>
            </a:endParaRPr>
          </a:p>
        </p:txBody>
      </p:sp>
      <p:pic>
        <p:nvPicPr>
          <p:cNvPr id="16387" name="Zástupný symbol pro obsah 16" descr="encefalomalacie starší 40x 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74763" y="1536700"/>
            <a:ext cx="6914035" cy="5204668"/>
          </a:xfrm>
        </p:spPr>
      </p:pic>
      <p:sp>
        <p:nvSpPr>
          <p:cNvPr id="2" name="TextovéPole 1"/>
          <p:cNvSpPr txBox="1"/>
          <p:nvPr/>
        </p:nvSpPr>
        <p:spPr>
          <a:xfrm>
            <a:off x="5508104" y="306896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443711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452320" y="378904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930268"/>
            <a:ext cx="673224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Macrophages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intracytoplasmatic</a:t>
            </a:r>
            <a:r>
              <a:rPr lang="cs-CZ" b="1" dirty="0"/>
              <a:t> </a:t>
            </a:r>
            <a:r>
              <a:rPr lang="cs-CZ" b="1" dirty="0" err="1"/>
              <a:t>deposits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lipid </a:t>
            </a:r>
            <a:r>
              <a:rPr lang="cs-CZ" b="1" dirty="0" err="1"/>
              <a:t>products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myelin </a:t>
            </a:r>
            <a:r>
              <a:rPr lang="cs-CZ" b="1" dirty="0" err="1"/>
              <a:t>breakdown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Haemorrhagic</a:t>
            </a:r>
            <a:r>
              <a:rPr lang="cs-CZ" b="1" dirty="0"/>
              <a:t> </a:t>
            </a:r>
            <a:r>
              <a:rPr lang="cs-CZ" b="1" dirty="0" err="1"/>
              <a:t>infarction</a:t>
            </a:r>
            <a:endParaRPr lang="cs-CZ" b="1" dirty="0"/>
          </a:p>
          <a:p>
            <a:r>
              <a:rPr lang="cs-CZ" b="1" dirty="0"/>
              <a:t>3 Brain </a:t>
            </a:r>
            <a:r>
              <a:rPr lang="cs-CZ" b="1" dirty="0" err="1"/>
              <a:t>tissue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xmlns="" val="56222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>
                <a:effectLst/>
              </a:rPr>
              <a:t>94. </a:t>
            </a:r>
            <a:r>
              <a:rPr lang="cs-CZ" altLang="cs-CZ" sz="3600" dirty="0" err="1">
                <a:effectLst/>
              </a:rPr>
              <a:t>Purulent</a:t>
            </a:r>
            <a:r>
              <a:rPr lang="cs-CZ" altLang="cs-CZ" sz="3600" dirty="0">
                <a:effectLst/>
              </a:rPr>
              <a:t> </a:t>
            </a:r>
            <a:r>
              <a:rPr lang="cs-CZ" altLang="cs-CZ" sz="3600" dirty="0" err="1">
                <a:effectLst/>
              </a:rPr>
              <a:t>leptomeningitis</a:t>
            </a:r>
            <a:endParaRPr lang="cs-CZ" altLang="cs-CZ" sz="3600" dirty="0"/>
          </a:p>
        </p:txBody>
      </p:sp>
      <p:pic>
        <p:nvPicPr>
          <p:cNvPr id="27651" name="Zástupný symbol pro obsah 3" descr="purulentní leptomeningitida 40x 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41424" y="1541463"/>
            <a:ext cx="6909057" cy="5199905"/>
          </a:xfrm>
        </p:spPr>
      </p:pic>
      <p:sp>
        <p:nvSpPr>
          <p:cNvPr id="3" name="TextovéPole 2"/>
          <p:cNvSpPr txBox="1"/>
          <p:nvPr/>
        </p:nvSpPr>
        <p:spPr>
          <a:xfrm>
            <a:off x="2843808" y="24208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968044" y="458112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88024" y="205155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5934670"/>
            <a:ext cx="478802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Brain </a:t>
            </a:r>
            <a:r>
              <a:rPr lang="cs-CZ" b="1" dirty="0" err="1"/>
              <a:t>tissue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oedema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Neutrophils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Dilated</a:t>
            </a:r>
            <a:r>
              <a:rPr lang="cs-CZ" b="1" dirty="0"/>
              <a:t> </a:t>
            </a:r>
            <a:r>
              <a:rPr lang="cs-CZ" b="1" dirty="0" err="1"/>
              <a:t>hyperaemic</a:t>
            </a:r>
            <a:r>
              <a:rPr lang="cs-CZ" b="1" dirty="0"/>
              <a:t> arteriol in pia mater</a:t>
            </a:r>
          </a:p>
        </p:txBody>
      </p:sp>
    </p:spTree>
    <p:extLst>
      <p:ext uri="{BB962C8B-B14F-4D97-AF65-F5344CB8AC3E}">
        <p14:creationId xmlns:p14="http://schemas.microsoft.com/office/powerpoint/2010/main" xmlns="" val="4737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95. </a:t>
            </a:r>
            <a:r>
              <a:rPr lang="cs-CZ" dirty="0" err="1"/>
              <a:t>Glioblastoma</a:t>
            </a:r>
            <a:r>
              <a:rPr lang="cs-CZ" dirty="0"/>
              <a:t> </a:t>
            </a:r>
            <a:r>
              <a:rPr lang="cs-CZ" dirty="0" err="1"/>
              <a:t>multiforme</a:t>
            </a:r>
            <a:endParaRPr lang="cs-CZ" dirty="0"/>
          </a:p>
        </p:txBody>
      </p:sp>
      <p:pic>
        <p:nvPicPr>
          <p:cNvPr id="39938" name="Picture 2" descr="Výsledek obrázku pro glioblastoma multiforme path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660232" y="263691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635896" y="551723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020" y="5934670"/>
            <a:ext cx="590519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Pleomorphic</a:t>
            </a:r>
            <a:r>
              <a:rPr lang="cs-CZ" b="1" dirty="0"/>
              <a:t> tumor </a:t>
            </a:r>
            <a:r>
              <a:rPr lang="cs-CZ" b="1" dirty="0" err="1"/>
              <a:t>cells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Necrosis</a:t>
            </a:r>
            <a:endParaRPr lang="cs-CZ" b="1" dirty="0"/>
          </a:p>
          <a:p>
            <a:r>
              <a:rPr lang="cs-CZ" b="1" dirty="0"/>
              <a:t>      </a:t>
            </a:r>
            <a:r>
              <a:rPr lang="cs-CZ" b="1" dirty="0" err="1"/>
              <a:t>Pseudopalisading</a:t>
            </a:r>
            <a:r>
              <a:rPr lang="cs-CZ" b="1" dirty="0"/>
              <a:t> </a:t>
            </a:r>
            <a:r>
              <a:rPr lang="cs-CZ" b="1" dirty="0" err="1"/>
              <a:t>cells</a:t>
            </a:r>
            <a:r>
              <a:rPr lang="cs-CZ" b="1" dirty="0"/>
              <a:t> </a:t>
            </a:r>
            <a:r>
              <a:rPr lang="cs-CZ" b="1" dirty="0" err="1"/>
              <a:t>around</a:t>
            </a:r>
            <a:r>
              <a:rPr lang="cs-CZ" b="1" dirty="0"/>
              <a:t> </a:t>
            </a:r>
            <a:r>
              <a:rPr lang="cs-CZ" b="1" dirty="0" err="1"/>
              <a:t>areas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necrosis</a:t>
            </a:r>
            <a:endParaRPr lang="cs-CZ" b="1" dirty="0"/>
          </a:p>
        </p:txBody>
      </p:sp>
      <p:cxnSp>
        <p:nvCxnSpPr>
          <p:cNvPr id="8" name="Přímá spojnice se šipkou 7"/>
          <p:cNvCxnSpPr/>
          <p:nvPr/>
        </p:nvCxnSpPr>
        <p:spPr bwMode="auto">
          <a:xfrm>
            <a:off x="90228" y="6672436"/>
            <a:ext cx="36004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54514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4400" dirty="0">
                <a:effectLst/>
              </a:rPr>
              <a:t>96. </a:t>
            </a:r>
            <a:r>
              <a:rPr lang="cs-CZ" altLang="cs-CZ" sz="4400" dirty="0" err="1">
                <a:effectLst/>
              </a:rPr>
              <a:t>Meningeoma</a:t>
            </a:r>
            <a:endParaRPr lang="cs-CZ" altLang="cs-CZ" sz="4400" dirty="0">
              <a:effectLst/>
            </a:endParaRPr>
          </a:p>
        </p:txBody>
      </p:sp>
      <p:grpSp>
        <p:nvGrpSpPr>
          <p:cNvPr id="110595" name="Skupina 8"/>
          <p:cNvGrpSpPr>
            <a:grpSpLocks/>
          </p:cNvGrpSpPr>
          <p:nvPr/>
        </p:nvGrpSpPr>
        <p:grpSpPr bwMode="auto">
          <a:xfrm>
            <a:off x="0" y="1556792"/>
            <a:ext cx="8028384" cy="5229300"/>
            <a:chOff x="-196598" y="1567543"/>
            <a:chExt cx="8090669" cy="5061345"/>
          </a:xfrm>
        </p:grpSpPr>
        <p:pic>
          <p:nvPicPr>
            <p:cNvPr id="110596" name="Picture 4" descr="meningiom 100x 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929" y="1567543"/>
              <a:ext cx="6644142" cy="50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597" name="Rectangle 7"/>
            <p:cNvSpPr>
              <a:spLocks noChangeArrowheads="1"/>
            </p:cNvSpPr>
            <p:nvPr/>
          </p:nvSpPr>
          <p:spPr bwMode="auto">
            <a:xfrm>
              <a:off x="3924300" y="4581525"/>
              <a:ext cx="354013" cy="457200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2400" i="0">
                  <a:solidFill>
                    <a:schemeClr val="tx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10598" name="Rectangle 7"/>
            <p:cNvSpPr>
              <a:spLocks noChangeArrowheads="1"/>
            </p:cNvSpPr>
            <p:nvPr/>
          </p:nvSpPr>
          <p:spPr bwMode="auto">
            <a:xfrm>
              <a:off x="5435600" y="1844675"/>
              <a:ext cx="354013" cy="457200"/>
            </a:xfrm>
            <a:prstGeom prst="rect">
              <a:avLst/>
            </a:prstGeom>
            <a:solidFill>
              <a:srgbClr val="FFFFFF">
                <a:alpha val="4705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cs-CZ" altLang="cs-CZ" sz="2400" i="0">
                  <a:solidFill>
                    <a:schemeClr val="tx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10599" name="Line 10"/>
            <p:cNvSpPr>
              <a:spLocks noChangeShapeType="1"/>
            </p:cNvSpPr>
            <p:nvPr/>
          </p:nvSpPr>
          <p:spPr bwMode="auto">
            <a:xfrm flipH="1">
              <a:off x="5364163" y="2349500"/>
              <a:ext cx="144462" cy="2159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0600" name="Line 11"/>
            <p:cNvSpPr>
              <a:spLocks noChangeShapeType="1"/>
            </p:cNvSpPr>
            <p:nvPr/>
          </p:nvSpPr>
          <p:spPr bwMode="auto">
            <a:xfrm flipH="1">
              <a:off x="4572000" y="2349500"/>
              <a:ext cx="936625" cy="2873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0601" name="Rectangle 7"/>
            <p:cNvSpPr>
              <a:spLocks noChangeArrowheads="1"/>
            </p:cNvSpPr>
            <p:nvPr/>
          </p:nvSpPr>
          <p:spPr bwMode="auto">
            <a:xfrm>
              <a:off x="-196598" y="5943738"/>
              <a:ext cx="5478270" cy="6851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marL="182563" indent="-182563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itchFamily="34" charset="0"/>
                </a:defRPr>
              </a:lvl9pPr>
            </a:lstStyle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1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Whorl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formations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of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meningothelial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cells</a:t>
              </a:r>
              <a:endPara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  <a:p>
              <a:pPr algn="l"/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2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Psammoma</a:t>
              </a:r>
              <a:r>
                <a:rPr lang="cs-CZ" altLang="cs-CZ" sz="2000" i="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 </a:t>
              </a:r>
              <a:r>
                <a:rPr lang="cs-CZ" altLang="cs-CZ" sz="2000" i="0" dirty="0" err="1">
                  <a:solidFill>
                    <a:schemeClr val="tx1"/>
                  </a:solidFill>
                  <a:latin typeface="Arial" charset="0"/>
                  <a:cs typeface="Arial" charset="0"/>
                </a:rPr>
                <a:t>bodies</a:t>
              </a:r>
              <a:endPara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9186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5" descr="neurinom 100x 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9632" y="1584493"/>
            <a:ext cx="6973080" cy="5249358"/>
          </a:xfrm>
        </p:spPr>
      </p:pic>
      <p:sp>
        <p:nvSpPr>
          <p:cNvPr id="115715" name="Rectangle 7"/>
          <p:cNvSpPr>
            <a:spLocks noChangeArrowheads="1"/>
          </p:cNvSpPr>
          <p:nvPr/>
        </p:nvSpPr>
        <p:spPr bwMode="auto">
          <a:xfrm>
            <a:off x="5076825" y="299720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5716" name="Rectangle 7"/>
          <p:cNvSpPr>
            <a:spLocks noChangeArrowheads="1"/>
          </p:cNvSpPr>
          <p:nvPr/>
        </p:nvSpPr>
        <p:spPr bwMode="auto">
          <a:xfrm>
            <a:off x="6975475" y="4286250"/>
            <a:ext cx="354013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>
                <a:solidFill>
                  <a:schemeClr val="tx1"/>
                </a:solidFill>
                <a:latin typeface="Arial" charset="0"/>
              </a:rPr>
              <a:t>2</a:t>
            </a:r>
          </a:p>
        </p:txBody>
      </p:sp>
      <p:sp>
        <p:nvSpPr>
          <p:cNvPr id="115717" name="Rectangle 7"/>
          <p:cNvSpPr>
            <a:spLocks noChangeArrowheads="1"/>
          </p:cNvSpPr>
          <p:nvPr/>
        </p:nvSpPr>
        <p:spPr bwMode="auto">
          <a:xfrm flipH="1">
            <a:off x="3428640" y="1952049"/>
            <a:ext cx="29686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1</a:t>
            </a:r>
          </a:p>
        </p:txBody>
      </p:sp>
      <p:sp>
        <p:nvSpPr>
          <p:cNvPr id="115718" name="Rectangle 7"/>
          <p:cNvSpPr>
            <a:spLocks noChangeArrowheads="1"/>
          </p:cNvSpPr>
          <p:nvPr/>
        </p:nvSpPr>
        <p:spPr bwMode="auto">
          <a:xfrm>
            <a:off x="2173288" y="3429000"/>
            <a:ext cx="354012" cy="457200"/>
          </a:xfrm>
          <a:prstGeom prst="rect">
            <a:avLst/>
          </a:prstGeom>
          <a:solidFill>
            <a:srgbClr val="FFFFFF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cs-CZ" altLang="cs-CZ" sz="2400" i="0" dirty="0">
                <a:solidFill>
                  <a:schemeClr val="tx1"/>
                </a:solidFill>
                <a:latin typeface="Arial" charset="0"/>
              </a:rPr>
              <a:t>3</a:t>
            </a:r>
          </a:p>
        </p:txBody>
      </p:sp>
      <p:sp>
        <p:nvSpPr>
          <p:cNvPr id="115719" name="Line 21"/>
          <p:cNvSpPr>
            <a:spLocks noChangeShapeType="1"/>
          </p:cNvSpPr>
          <p:nvPr/>
        </p:nvSpPr>
        <p:spPr bwMode="auto">
          <a:xfrm>
            <a:off x="2564303" y="3700463"/>
            <a:ext cx="582613" cy="571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5720" name="Line 23"/>
          <p:cNvSpPr>
            <a:spLocks noChangeShapeType="1"/>
          </p:cNvSpPr>
          <p:nvPr/>
        </p:nvSpPr>
        <p:spPr bwMode="auto">
          <a:xfrm>
            <a:off x="2458892" y="3941330"/>
            <a:ext cx="500063" cy="285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anchor="ctr"/>
          <a:lstStyle/>
          <a:p>
            <a:endParaRPr lang="cs-CZ"/>
          </a:p>
        </p:txBody>
      </p:sp>
      <p:sp>
        <p:nvSpPr>
          <p:cNvPr id="115721" name="Rectangle 7"/>
          <p:cNvSpPr>
            <a:spLocks noChangeArrowheads="1"/>
          </p:cNvSpPr>
          <p:nvPr/>
        </p:nvSpPr>
        <p:spPr bwMode="auto">
          <a:xfrm>
            <a:off x="57849" y="5818188"/>
            <a:ext cx="6530375" cy="10156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82563" indent="-182563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1pPr>
            <a:lvl2pPr marL="742950" indent="-28575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2pPr>
            <a:lvl3pPr marL="11430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3pPr>
            <a:lvl4pPr marL="16002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4pPr>
            <a:lvl5pPr marL="2057400" indent="-228600" algn="ctr">
              <a:defRPr sz="4000" b="1" i="1">
                <a:solidFill>
                  <a:srgbClr val="FFCC00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pitchFamily="34" charset="0"/>
              </a:defRPr>
            </a:lvl9pPr>
          </a:lstStyle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1 Antoni A  </a:t>
            </a:r>
          </a:p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2 Antoni B (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hypocellular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with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myxoid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degeneration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)</a:t>
            </a:r>
          </a:p>
          <a:p>
            <a:pPr algn="l"/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3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Nuclear</a:t>
            </a:r>
            <a:r>
              <a:rPr lang="cs-CZ" altLang="cs-CZ" sz="2000" i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cs-CZ" altLang="cs-CZ" sz="2000" i="0" dirty="0" err="1">
                <a:solidFill>
                  <a:schemeClr val="tx1"/>
                </a:solidFill>
                <a:latin typeface="Arial" charset="0"/>
                <a:cs typeface="Arial" charset="0"/>
              </a:rPr>
              <a:t>palisading</a:t>
            </a:r>
            <a:endParaRPr lang="cs-CZ" altLang="cs-CZ" sz="2000" i="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218117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/>
              <a:t>97. </a:t>
            </a:r>
            <a:r>
              <a:rPr lang="cs-CZ" sz="4400" dirty="0" err="1"/>
              <a:t>Neurinoma</a:t>
            </a:r>
            <a:r>
              <a:rPr lang="cs-CZ" sz="4400" dirty="0"/>
              <a:t>/ </a:t>
            </a:r>
            <a:r>
              <a:rPr lang="cs-CZ" sz="4400" dirty="0" err="1"/>
              <a:t>Schwannoma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xmlns="" val="257008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98. </a:t>
            </a:r>
            <a:r>
              <a:rPr lang="cs-CZ" dirty="0" err="1"/>
              <a:t>Lipoma</a:t>
            </a:r>
            <a:endParaRPr lang="cs-CZ" dirty="0"/>
          </a:p>
        </p:txBody>
      </p:sp>
      <p:pic>
        <p:nvPicPr>
          <p:cNvPr id="27650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256584" cy="525658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64088" y="50851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0" y="6165304"/>
            <a:ext cx="514806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Mature</a:t>
            </a:r>
            <a:r>
              <a:rPr lang="cs-CZ" b="1" dirty="0"/>
              <a:t> </a:t>
            </a:r>
            <a:r>
              <a:rPr lang="cs-CZ" b="1" dirty="0" err="1"/>
              <a:t>adipocytes</a:t>
            </a:r>
            <a:endParaRPr lang="cs-CZ" b="1" dirty="0"/>
          </a:p>
          <a:p>
            <a:r>
              <a:rPr lang="cs-CZ" b="1" dirty="0"/>
              <a:t>       </a:t>
            </a:r>
            <a:r>
              <a:rPr lang="cs-CZ" b="1" dirty="0" err="1"/>
              <a:t>fibrotic</a:t>
            </a:r>
            <a:r>
              <a:rPr lang="cs-CZ" b="1" dirty="0"/>
              <a:t> septum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hyperaemic</a:t>
            </a:r>
            <a:r>
              <a:rPr lang="cs-CZ" b="1" dirty="0"/>
              <a:t> </a:t>
            </a:r>
            <a:r>
              <a:rPr lang="cs-CZ" b="1" dirty="0" err="1"/>
              <a:t>capillary</a:t>
            </a:r>
            <a:endParaRPr lang="cs-CZ" b="1" dirty="0"/>
          </a:p>
        </p:txBody>
      </p:sp>
      <p:sp>
        <p:nvSpPr>
          <p:cNvPr id="9" name="Šipka doprava 8"/>
          <p:cNvSpPr/>
          <p:nvPr/>
        </p:nvSpPr>
        <p:spPr bwMode="auto">
          <a:xfrm>
            <a:off x="134438" y="6449888"/>
            <a:ext cx="360040" cy="29996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000" b="1" i="1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99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99. </a:t>
            </a:r>
            <a:r>
              <a:rPr lang="cs-CZ" dirty="0" err="1"/>
              <a:t>Osteochondroma</a:t>
            </a:r>
            <a:endParaRPr lang="cs-CZ" dirty="0"/>
          </a:p>
        </p:txBody>
      </p:sp>
      <p:pic>
        <p:nvPicPr>
          <p:cNvPr id="20483" name="Zástupný symbol pro obsah 3" descr="osteochondrom3, přehled20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51"/>
          <a:stretch>
            <a:fillRect/>
          </a:stretch>
        </p:blipFill>
        <p:spPr>
          <a:xfrm>
            <a:off x="1752600" y="1571624"/>
            <a:ext cx="6059760" cy="5193105"/>
          </a:xfrm>
        </p:spPr>
      </p:pic>
      <p:sp>
        <p:nvSpPr>
          <p:cNvPr id="3" name="TextovéPole 2"/>
          <p:cNvSpPr txBox="1"/>
          <p:nvPr/>
        </p:nvSpPr>
        <p:spPr>
          <a:xfrm>
            <a:off x="0" y="5647560"/>
            <a:ext cx="298782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1 </a:t>
            </a:r>
            <a:r>
              <a:rPr lang="cs-CZ" b="1" dirty="0" err="1"/>
              <a:t>Hyalinne</a:t>
            </a:r>
            <a:r>
              <a:rPr lang="cs-CZ" b="1" dirty="0"/>
              <a:t> </a:t>
            </a:r>
            <a:r>
              <a:rPr lang="cs-CZ" b="1" dirty="0" err="1"/>
              <a:t>cartilage</a:t>
            </a:r>
            <a:endParaRPr lang="cs-CZ" b="1" dirty="0"/>
          </a:p>
          <a:p>
            <a:r>
              <a:rPr lang="cs-CZ" b="1" dirty="0"/>
              <a:t>2 </a:t>
            </a:r>
            <a:r>
              <a:rPr lang="cs-CZ" b="1" dirty="0" err="1"/>
              <a:t>Enchondral</a:t>
            </a:r>
            <a:r>
              <a:rPr lang="cs-CZ" b="1" dirty="0"/>
              <a:t> </a:t>
            </a:r>
            <a:r>
              <a:rPr lang="cs-CZ" b="1" dirty="0" err="1"/>
              <a:t>ossification</a:t>
            </a:r>
            <a:endParaRPr lang="cs-CZ" b="1" dirty="0"/>
          </a:p>
          <a:p>
            <a:r>
              <a:rPr lang="cs-CZ" b="1" dirty="0"/>
              <a:t>3 </a:t>
            </a:r>
            <a:r>
              <a:rPr lang="cs-CZ" b="1" dirty="0" err="1"/>
              <a:t>Lamellar</a:t>
            </a:r>
            <a:r>
              <a:rPr lang="cs-CZ" b="1" dirty="0"/>
              <a:t> bone</a:t>
            </a:r>
          </a:p>
          <a:p>
            <a:r>
              <a:rPr lang="cs-CZ" b="1" dirty="0"/>
              <a:t>4 Bone </a:t>
            </a:r>
            <a:r>
              <a:rPr lang="cs-CZ" b="1" dirty="0" err="1"/>
              <a:t>marrow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75856" y="2492896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60032" y="4725144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36296" y="5589240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3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868144" y="3501008"/>
            <a:ext cx="432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09709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Motiv sady Office">
  <a:themeElements>
    <a:clrScheme name="1_Motiv sady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Motiv sady Offic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000" b="1" i="1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1_Motiv sady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2238</Words>
  <Application>Microsoft Office PowerPoint</Application>
  <PresentationFormat>Předvádění na obrazovce (4:3)</PresentationFormat>
  <Paragraphs>700</Paragraphs>
  <Slides>110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110</vt:i4>
      </vt:variant>
    </vt:vector>
  </HeadingPairs>
  <TitlesOfParts>
    <vt:vector size="113" baseType="lpstr">
      <vt:lpstr>1_Motiv sady Office</vt:lpstr>
      <vt:lpstr>Fotografie</vt:lpstr>
      <vt:lpstr>Rastrový obrázek</vt:lpstr>
      <vt:lpstr>1. Myocardial amyloidosis</vt:lpstr>
      <vt:lpstr>2. Granulation tissue</vt:lpstr>
      <vt:lpstr>3. Organized thrombus</vt:lpstr>
      <vt:lpstr>4. Squamous cell carcinoma</vt:lpstr>
      <vt:lpstr>5. CLL/SLL</vt:lpstr>
      <vt:lpstr>6. Follicular lymphoma</vt:lpstr>
      <vt:lpstr>7. Diffuse large B-cell lymphoma (DLBCL)</vt:lpstr>
      <vt:lpstr>8. Hodgkin lymphoma, classical, nodular sclerosis</vt:lpstr>
      <vt:lpstr>9. TBC lymphadenopathy</vt:lpstr>
      <vt:lpstr>10. Sarcoidosis of lymph node</vt:lpstr>
      <vt:lpstr>11. Reactive lympadenopathy</vt:lpstr>
      <vt:lpstr>12. Atherosclerosis with mural thrombosis</vt:lpstr>
      <vt:lpstr>13. Myocardial infarction</vt:lpstr>
      <vt:lpstr>14. Dispersive myocardial myofibrosis</vt:lpstr>
      <vt:lpstr>15. Acute infective endocarditis</vt:lpstr>
      <vt:lpstr>16. Viral myocarditis</vt:lpstr>
      <vt:lpstr>17. Fibrinous pericarditis</vt:lpstr>
      <vt:lpstr>18. Myxoma of the left atrium</vt:lpstr>
      <vt:lpstr>19. Polypous chronic rhinitis</vt:lpstr>
      <vt:lpstr>20. Hemorrhagic pulmonary infarction</vt:lpstr>
      <vt:lpstr>21. Alveolar emphysema</vt:lpstr>
      <vt:lpstr>22. Alveolar oedema </vt:lpstr>
      <vt:lpstr>23. Chronic pulmonary venous congestion</vt:lpstr>
      <vt:lpstr>24. TBC granuloma of lungs</vt:lpstr>
      <vt:lpstr>25. Purulent (abscessing) bronchopneumonia</vt:lpstr>
      <vt:lpstr>26. Amniotic fluid aspiration</vt:lpstr>
      <vt:lpstr>27. Diffuse alveolar damage (DAD/ARDS)</vt:lpstr>
      <vt:lpstr>28. Pneumocystis pneumonia</vt:lpstr>
      <vt:lpstr>29. Silicosis of lungs</vt:lpstr>
      <vt:lpstr>30. Pulmonary chondrohamartoma</vt:lpstr>
      <vt:lpstr>31. Small-cell lung carcinoma</vt:lpstr>
      <vt:lpstr>32. Mycotic oesophagitis</vt:lpstr>
      <vt:lpstr>33. Warthin‘s tumor (cystadenolymphoma)</vt:lpstr>
      <vt:lpstr>34. Barrett‘s oesophagus</vt:lpstr>
      <vt:lpstr>35. Chronic non-atrophic gastritis, associated with HP</vt:lpstr>
      <vt:lpstr>36. Chronic peptic ulcer of the stomach</vt:lpstr>
      <vt:lpstr>37. Adenocarcinoma of the colon (intestinal type)</vt:lpstr>
      <vt:lpstr>38. Gastric adenocarcinoma  (diffuse type)</vt:lpstr>
      <vt:lpstr>39. GIST</vt:lpstr>
      <vt:lpstr>40. Crohn‘s disease</vt:lpstr>
      <vt:lpstr>41. Ulcerative colitis (superficial inflammatory infiltrate)</vt:lpstr>
      <vt:lpstr>42. Pseudomembranous colitis</vt:lpstr>
      <vt:lpstr>43. Hemorrhagic infarction of the intestine</vt:lpstr>
      <vt:lpstr>44. Hyperplastic polyp of colon</vt:lpstr>
      <vt:lpstr>45. Tubular adenoma of colon with high-grade epithelial dysplasia </vt:lpstr>
      <vt:lpstr>46. Phlegmonous appendicitis</vt:lpstr>
      <vt:lpstr>47. Neuroendocrine tumor (carcinoid) of the appendix</vt:lpstr>
      <vt:lpstr>48. Steatosis of liver</vt:lpstr>
      <vt:lpstr>49. Cholestasis of liver </vt:lpstr>
      <vt:lpstr>50. Hepatic venous congestion</vt:lpstr>
      <vt:lpstr>51. Cirrhosis of liver</vt:lpstr>
      <vt:lpstr>52. Cavernous haemangioma  (in micronodular liver cirrhosis)</vt:lpstr>
      <vt:lpstr>53. Hepatocellular carcinoma</vt:lpstr>
      <vt:lpstr>54. Ductal adenocarcinoma of pancreas</vt:lpstr>
      <vt:lpstr>55. Colorectal adenocarcinoma metastasis into hepatic parenchyma</vt:lpstr>
      <vt:lpstr>56. Chronic active cholecystitis</vt:lpstr>
      <vt:lpstr>57. Acute haemorrhagic pancreatitis</vt:lpstr>
      <vt:lpstr>58. Hashimoto‘s thyroiditis</vt:lpstr>
      <vt:lpstr>59. Thyroid gland hyperplasia (Graves-Basedow disease)</vt:lpstr>
      <vt:lpstr>60. Multinodular goitre</vt:lpstr>
      <vt:lpstr>61. Follicular thyroid adenoma</vt:lpstr>
      <vt:lpstr>62. Papillary adenocarcinoma of thyroid gland</vt:lpstr>
      <vt:lpstr>63. Pheochromocytoma</vt:lpstr>
      <vt:lpstr>64. Renal infarction</vt:lpstr>
      <vt:lpstr>65. Pyelonefritida purulentní</vt:lpstr>
      <vt:lpstr>66. Acute glomerulonefritis (proliferative or crescentic)</vt:lpstr>
      <vt:lpstr>67. Diabetic glomerulopathy</vt:lpstr>
      <vt:lpstr>68. Benign nephrosclerosis</vt:lpstr>
      <vt:lpstr>69. Papillary urothelial carcinoma, low grade</vt:lpstr>
      <vt:lpstr>70. Clear cell renal cell carcinoma (Grawitz tumor)</vt:lpstr>
      <vt:lpstr>71. Nephroblastoma (Wilms‘ tumor) </vt:lpstr>
      <vt:lpstr>72. Papillary renal cell carcinoma</vt:lpstr>
      <vt:lpstr>73. Benign prostatic hyperplasia</vt:lpstr>
      <vt:lpstr>74. Acinar prostatic adenocarcinoma</vt:lpstr>
      <vt:lpstr>75. Testicular seminoma</vt:lpstr>
      <vt:lpstr>76. Squamous metaplasia with Nabothian cysts</vt:lpstr>
      <vt:lpstr>77. Condyloma accuminatum</vt:lpstr>
      <vt:lpstr>78. HSIL (High-grade CIN)</vt:lpstr>
      <vt:lpstr>79. Ectopic tubal pregnancy</vt:lpstr>
      <vt:lpstr>80. Endometrial polyp</vt:lpstr>
      <vt:lpstr>81. Endometrioid adenocarcinoma</vt:lpstr>
      <vt:lpstr>82. Leiomyoma uteri</vt:lpstr>
      <vt:lpstr>83. Ovarian fibroma</vt:lpstr>
      <vt:lpstr>84. Mature teratoma (dermoid cyst)</vt:lpstr>
      <vt:lpstr>85. Choriocarcinoma – metastasis in skin</vt:lpstr>
      <vt:lpstr>86. Endometriosis (in navel)</vt:lpstr>
      <vt:lpstr>87. Ovarian serous cystadenoma</vt:lpstr>
      <vt:lpstr>88. Ovarian mucinous cystadenocarcinoma</vt:lpstr>
      <vt:lpstr>89. Granulosa cell tumor</vt:lpstr>
      <vt:lpstr>90. Fibroadenoma of  mamma</vt:lpstr>
      <vt:lpstr>91. Invazive carcinoma, NOS, of mamma (formerly known as invasive ductal cacrinoma)</vt:lpstr>
      <vt:lpstr>92. Invasive lobular carcinoma of mamma</vt:lpstr>
      <vt:lpstr>93. Encefalomalatia (of older date)</vt:lpstr>
      <vt:lpstr>94. Purulent leptomeningitis</vt:lpstr>
      <vt:lpstr>95. Glioblastoma multiforme</vt:lpstr>
      <vt:lpstr>96. Meningeoma</vt:lpstr>
      <vt:lpstr>97. Neurinoma/ Schwannoma</vt:lpstr>
      <vt:lpstr>98. Lipoma</vt:lpstr>
      <vt:lpstr>99. Osteochondroma</vt:lpstr>
      <vt:lpstr>100. High-grade osteosarcoma</vt:lpstr>
      <vt:lpstr>101. Giant-cell tumor of the bone</vt:lpstr>
      <vt:lpstr>102. Chronic purulent osteomyelitis</vt:lpstr>
      <vt:lpstr>103. Tophus in arthritis uratica</vt:lpstr>
      <vt:lpstr>104. Psoriasis</vt:lpstr>
      <vt:lpstr>105. Verruca vulgaris </vt:lpstr>
      <vt:lpstr>106. Seborrheic keratosis</vt:lpstr>
      <vt:lpstr>107. Capillary hemangioma of the skin</vt:lpstr>
      <vt:lpstr>108. Basal cell carcinoma of the skin</vt:lpstr>
      <vt:lpstr>109. Compound pigmented naevus</vt:lpstr>
      <vt:lpstr>110. Malignant melanoma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Plicní emfyzém</dc:title>
  <dc:creator>M</dc:creator>
  <cp:lastModifiedBy>admin</cp:lastModifiedBy>
  <cp:revision>217</cp:revision>
  <dcterms:created xsi:type="dcterms:W3CDTF">2017-05-13T11:48:27Z</dcterms:created>
  <dcterms:modified xsi:type="dcterms:W3CDTF">2024-06-30T17:05:59Z</dcterms:modified>
</cp:coreProperties>
</file>