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89" r:id="rId2"/>
    <p:sldId id="284" r:id="rId3"/>
    <p:sldId id="283" r:id="rId4"/>
    <p:sldId id="321" r:id="rId5"/>
    <p:sldId id="318" r:id="rId6"/>
    <p:sldId id="286" r:id="rId7"/>
    <p:sldId id="287" r:id="rId8"/>
    <p:sldId id="356" r:id="rId9"/>
    <p:sldId id="360" r:id="rId10"/>
    <p:sldId id="328" r:id="rId11"/>
    <p:sldId id="392" r:id="rId12"/>
    <p:sldId id="361" r:id="rId13"/>
    <p:sldId id="388" r:id="rId14"/>
    <p:sldId id="389" r:id="rId15"/>
    <p:sldId id="336" r:id="rId16"/>
    <p:sldId id="387" r:id="rId17"/>
    <p:sldId id="393" r:id="rId18"/>
    <p:sldId id="400" r:id="rId19"/>
    <p:sldId id="394" r:id="rId20"/>
    <p:sldId id="362" r:id="rId21"/>
    <p:sldId id="314" r:id="rId22"/>
    <p:sldId id="315" r:id="rId23"/>
    <p:sldId id="316" r:id="rId24"/>
    <p:sldId id="317" r:id="rId25"/>
    <p:sldId id="363" r:id="rId26"/>
    <p:sldId id="352" r:id="rId27"/>
    <p:sldId id="353" r:id="rId28"/>
    <p:sldId id="354" r:id="rId29"/>
    <p:sldId id="340" r:id="rId30"/>
    <p:sldId id="364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84" r:id="rId42"/>
    <p:sldId id="349" r:id="rId43"/>
    <p:sldId id="359" r:id="rId44"/>
    <p:sldId id="351" r:id="rId45"/>
    <p:sldId id="313" r:id="rId46"/>
    <p:sldId id="385" r:id="rId47"/>
    <p:sldId id="325" r:id="rId48"/>
  </p:sldIdLst>
  <p:sldSz cx="12192000" cy="6858000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754" autoAdjust="0"/>
  </p:normalViewPr>
  <p:slideViewPr>
    <p:cSldViewPr snapToGrid="0">
      <p:cViewPr varScale="1">
        <p:scale>
          <a:sx n="74" d="100"/>
          <a:sy n="74" d="100"/>
        </p:scale>
        <p:origin x="732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8" d="100"/>
        <a:sy n="178" d="100"/>
      </p:scale>
      <p:origin x="0" y="-7692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B69D81-E3F6-4419-9FC9-90529468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54ACBD-C6F8-469F-9E1D-F47D366C2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3C0A05-B173-4954-98A8-05D3B388F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D5DA-4713-4E81-B150-F067733AC2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41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5B01D-B504-4D69-89B0-D33C00076B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A231F-0A54-4B2A-B717-584E9F18F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4EBDB-7D30-41ED-BCFC-9D92F5AF5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43ED-AECE-415B-89CA-CC41500F07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217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9F583A-1294-49C5-807E-FAA00E0F1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5B0882-5757-4C19-8F8B-DDACC6B42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40D1E1-780F-4431-8FD2-E1ACF497C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9797-F3EE-4014-91F5-40CF516F90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496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C7BB3-1002-4331-848E-67452F403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2ACED-1BFF-4591-8B16-DB55BB927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E5BF2-F109-45A1-847C-1603BE861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E1453-3453-40E4-9E57-A7606E4285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601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1A5DA2-7A53-4893-A08B-1689C3124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8C394A-1070-4E6A-8E0D-35B287068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F21190-208F-4C67-802B-3CB45A9A0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F269-EA32-4012-B498-706D71FFF5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4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9F5DF-2C76-4612-A9AD-D2008C928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96E5E0-89BC-4738-9247-AEF191970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39C585-79AE-4817-8D55-40D078D3E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2F95E-B457-4A81-A7EE-960923DC11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8511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C348A3-A5EA-448C-BB10-15D82598B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A5FA44-4D53-40B6-A0E0-F8CD90D81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27DB57-EB3D-4D45-9FC1-8EBA673FA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7C259-BDE0-46AB-8C0E-02ED033837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566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b/b2/Brokechromo.jp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en/6/60/Dnarepair1.jpg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lesmedart.com/morph.mov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Dokumenty\retik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C:\Dana\Dokumenty\Praktika\Radiace_2\HEME100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8B766E7-B6F6-4883-AC3A-C32CBD5B1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Aim of the practicals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00602DB-DD5A-4432-9835-54295B3C9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Basic</a:t>
            </a:r>
            <a:r>
              <a:rPr lang="en-US" altLang="cs-CZ">
                <a:latin typeface="Verdana" panose="020B0604030504040204" pitchFamily="34" charset="0"/>
              </a:rPr>
              <a:t> of </a:t>
            </a:r>
            <a:r>
              <a:rPr lang="cs-CZ" altLang="cs-CZ">
                <a:latin typeface="Verdana" panose="020B0604030504040204" pitchFamily="34" charset="0"/>
              </a:rPr>
              <a:t>r</a:t>
            </a:r>
            <a:r>
              <a:rPr lang="en-US" altLang="cs-CZ">
                <a:latin typeface="Verdana" panose="020B0604030504040204" pitchFamily="34" charset="0"/>
              </a:rPr>
              <a:t>adiobiology</a:t>
            </a:r>
          </a:p>
          <a:p>
            <a:r>
              <a:rPr lang="en-US" altLang="cs-CZ">
                <a:latin typeface="Verdana" panose="020B0604030504040204" pitchFamily="34" charset="0"/>
              </a:rPr>
              <a:t>Model of acute radiation </a:t>
            </a:r>
            <a:r>
              <a:rPr lang="cs-CZ" altLang="cs-CZ">
                <a:latin typeface="Verdana" panose="020B0604030504040204" pitchFamily="34" charset="0"/>
              </a:rPr>
              <a:t>syndrome</a:t>
            </a:r>
            <a:r>
              <a:rPr lang="en-US" altLang="cs-CZ">
                <a:latin typeface="Verdana" panose="020B0604030504040204" pitchFamily="34" charset="0"/>
              </a:rPr>
              <a:t> - blood form</a:t>
            </a:r>
          </a:p>
          <a:p>
            <a:r>
              <a:rPr lang="en-US" altLang="cs-CZ">
                <a:latin typeface="Verdana" panose="020B0604030504040204" pitchFamily="34" charset="0"/>
              </a:rPr>
              <a:t>Evaluation of the data obtained during practice on a model of acute radiation </a:t>
            </a:r>
            <a:r>
              <a:rPr lang="cs-CZ" altLang="cs-CZ">
                <a:latin typeface="Verdana" panose="020B0604030504040204" pitchFamily="34" charset="0"/>
              </a:rPr>
              <a:t>syndrome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62AC98D-7D8B-4241-8567-028B563C4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Chemical effect of ionizing radiation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9AD1659E-2E9F-48B1-8D6C-2AAD3601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65" y="6317217"/>
            <a:ext cx="2550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Oxygen effect!!</a:t>
            </a:r>
          </a:p>
        </p:txBody>
      </p:sp>
      <p:pic>
        <p:nvPicPr>
          <p:cNvPr id="109575" name="Picture 7" descr="Radiolysis_of_water">
            <a:extLst>
              <a:ext uri="{FF2B5EF4-FFF2-40B4-BE49-F238E27FC236}">
                <a16:creationId xmlns:a16="http://schemas.microsoft.com/office/drawing/2014/main" id="{A626B3B0-1915-4E14-A011-1F21B51AAB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898" y="1586467"/>
            <a:ext cx="4465637" cy="473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 descr="VÃ½sledek obrÃ¡zku pro gamma radiation protein damage">
            <a:extLst>
              <a:ext uri="{FF2B5EF4-FFF2-40B4-BE49-F238E27FC236}">
                <a16:creationId xmlns:a16="http://schemas.microsoft.com/office/drawing/2014/main" id="{6B08D6BA-4337-4BDC-87E8-7491E604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58" y="1949499"/>
            <a:ext cx="6521042" cy="40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Ã½sledek obrÃ¡zku pro cells  ionisation effect">
            <a:extLst>
              <a:ext uri="{FF2B5EF4-FFF2-40B4-BE49-F238E27FC236}">
                <a16:creationId xmlns:a16="http://schemas.microsoft.com/office/drawing/2014/main" id="{771EB02B-FE04-4995-B233-792121CD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54" y="0"/>
            <a:ext cx="5981352" cy="44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VÃ½sledek obrÃ¡zku pro cells  ionisation effect">
            <a:extLst>
              <a:ext uri="{FF2B5EF4-FFF2-40B4-BE49-F238E27FC236}">
                <a16:creationId xmlns:a16="http://schemas.microsoft.com/office/drawing/2014/main" id="{C93F0CF4-87FF-4031-B8CD-23893D2B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5" y="251669"/>
            <a:ext cx="4164086" cy="62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VISION_CROP">
            <a:hlinkClick r:id="" action="ppaction://media"/>
            <a:extLst>
              <a:ext uri="{FF2B5EF4-FFF2-40B4-BE49-F238E27FC236}">
                <a16:creationId xmlns:a16="http://schemas.microsoft.com/office/drawing/2014/main" id="{E602FF2B-21CE-4CB3-9B0A-BAE60290A6B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0" end="474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1489" y="4424200"/>
            <a:ext cx="3158067" cy="22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430B56C-2DE0-4B3D-AE1E-423E1004C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DNA damage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AFC5C35-B42C-419A-A933-FDABED0EB6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5219700" cy="4687888"/>
          </a:xfrm>
        </p:spPr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Very serious </a:t>
            </a:r>
            <a:r>
              <a:rPr lang="cs-CZ" altLang="cs-CZ">
                <a:latin typeface="Verdana" panose="020B0604030504040204" pitchFamily="34" charset="0"/>
              </a:rPr>
              <a:t>state</a:t>
            </a:r>
            <a:endParaRPr lang="en-US" altLang="cs-CZ">
              <a:latin typeface="Verdana" panose="020B0604030504040204" pitchFamily="34" charset="0"/>
            </a:endParaRPr>
          </a:p>
          <a:p>
            <a:r>
              <a:rPr lang="cs-CZ" altLang="cs-CZ">
                <a:latin typeface="Verdana" panose="020B0604030504040204" pitchFamily="34" charset="0"/>
              </a:rPr>
              <a:t>DNA damage </a:t>
            </a:r>
            <a:r>
              <a:rPr lang="en-US" altLang="cs-CZ">
                <a:latin typeface="Verdana" panose="020B0604030504040204" pitchFamily="34" charset="0"/>
              </a:rPr>
              <a:t>is reflected in the synthesis of damaged proteins</a:t>
            </a:r>
          </a:p>
          <a:p>
            <a:r>
              <a:rPr lang="en-US" altLang="cs-CZ">
                <a:latin typeface="Verdana" panose="020B0604030504040204" pitchFamily="34" charset="0"/>
              </a:rPr>
              <a:t>DNA repair mechanisms</a:t>
            </a:r>
          </a:p>
          <a:p>
            <a:r>
              <a:rPr lang="en-US" altLang="cs-CZ">
                <a:latin typeface="Verdana" panose="020B0604030504040204" pitchFamily="34" charset="0"/>
              </a:rPr>
              <a:t>Reproductive ability of cells</a:t>
            </a:r>
            <a:endParaRPr lang="cs-CZ" altLang="cs-CZ">
              <a:latin typeface="Verdana" panose="020B0604030504040204" pitchFamily="34" charset="0"/>
            </a:endParaRPr>
          </a:p>
        </p:txBody>
      </p:sp>
      <p:pic>
        <p:nvPicPr>
          <p:cNvPr id="19460" name="Picture 4" descr="Image:Brokechromo.jpg">
            <a:hlinkClick r:id="rId2"/>
            <a:extLst>
              <a:ext uri="{FF2B5EF4-FFF2-40B4-BE49-F238E27FC236}">
                <a16:creationId xmlns:a16="http://schemas.microsoft.com/office/drawing/2014/main" id="{42EF30BA-ABAD-4BF6-AE1C-8265E5A584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844676"/>
            <a:ext cx="2900362" cy="40433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ýsledek obrázku pro heterochromatin dividing vs non dividing">
            <a:extLst>
              <a:ext uri="{FF2B5EF4-FFF2-40B4-BE49-F238E27FC236}">
                <a16:creationId xmlns:a16="http://schemas.microsoft.com/office/drawing/2014/main" id="{5BB6DB95-E045-414E-BBBD-0293DDC5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ýsledek obrázku pro heterochromatin dividing vs non dividing">
            <a:extLst>
              <a:ext uri="{FF2B5EF4-FFF2-40B4-BE49-F238E27FC236}">
                <a16:creationId xmlns:a16="http://schemas.microsoft.com/office/drawing/2014/main" id="{C0F095B6-60A1-42F5-A661-2F20E7A6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944814"/>
            <a:ext cx="489743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Výsledek obrázku pro heterochromatin dividing vs non dividing">
            <a:extLst>
              <a:ext uri="{FF2B5EF4-FFF2-40B4-BE49-F238E27FC236}">
                <a16:creationId xmlns:a16="http://schemas.microsoft.com/office/drawing/2014/main" id="{A269E98D-DB18-4741-81B4-140181A77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15888"/>
            <a:ext cx="5429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1681916-A12F-4180-AE0B-E16389D96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Mechanisms of DNA damage</a:t>
            </a:r>
          </a:p>
        </p:txBody>
      </p:sp>
      <p:pic>
        <p:nvPicPr>
          <p:cNvPr id="22532" name="Picture 5" descr="5174">
            <a:extLst>
              <a:ext uri="{FF2B5EF4-FFF2-40B4-BE49-F238E27FC236}">
                <a16:creationId xmlns:a16="http://schemas.microsoft.com/office/drawing/2014/main" id="{A7F1B5CB-5EDF-4C9A-BF06-329F4B2D2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541464"/>
            <a:ext cx="7288212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bio-connect.nl/uploads/websiteimages/1%20Lev%20BC/GeneTex/DNA-repairs.gif">
            <a:extLst>
              <a:ext uri="{FF2B5EF4-FFF2-40B4-BE49-F238E27FC236}">
                <a16:creationId xmlns:a16="http://schemas.microsoft.com/office/drawing/2014/main" id="{40B73906-75E7-4F27-A625-85468269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7620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DCF9811-91D0-4002-AAAD-407E2031314E}"/>
              </a:ext>
            </a:extLst>
          </p:cNvPr>
          <p:cNvSpPr txBox="1"/>
          <p:nvPr/>
        </p:nvSpPr>
        <p:spPr>
          <a:xfrm>
            <a:off x="653142" y="205085"/>
            <a:ext cx="112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damage</a:t>
            </a:r>
            <a:r>
              <a:rPr lang="cs-CZ" dirty="0"/>
              <a:t> response </a:t>
            </a:r>
            <a:r>
              <a:rPr lang="cs-CZ" dirty="0" err="1"/>
              <a:t>enables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on </a:t>
            </a:r>
            <a:r>
              <a:rPr lang="cs-CZ" dirty="0" err="1"/>
              <a:t>earth</a:t>
            </a:r>
            <a:r>
              <a:rPr lang="cs-CZ" dirty="0"/>
              <a:t> as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Ã½sledek obrÃ¡zku pro proteins radiation">
            <a:extLst>
              <a:ext uri="{FF2B5EF4-FFF2-40B4-BE49-F238E27FC236}">
                <a16:creationId xmlns:a16="http://schemas.microsoft.com/office/drawing/2014/main" id="{6535BCD3-7B96-48A1-927C-849E2308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0"/>
            <a:ext cx="591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8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">
            <a:extLst>
              <a:ext uri="{FF2B5EF4-FFF2-40B4-BE49-F238E27FC236}">
                <a16:creationId xmlns:a16="http://schemas.microsoft.com/office/drawing/2014/main" id="{8E12E13E-A261-48FA-B0C5-9740C9F61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9"/>
          <a:stretch/>
        </p:blipFill>
        <p:spPr bwMode="auto">
          <a:xfrm>
            <a:off x="166967" y="1029810"/>
            <a:ext cx="5148855" cy="19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proving the Therapeutic Ratio of Radiotherapy by Targeting the DNA Damage  Response | Radiology Key">
            <a:extLst>
              <a:ext uri="{FF2B5EF4-FFF2-40B4-BE49-F238E27FC236}">
                <a16:creationId xmlns:a16="http://schemas.microsoft.com/office/drawing/2014/main" id="{A3547225-1170-4051-A73A-354A0234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72" y="732299"/>
            <a:ext cx="5912736" cy="51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4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VÃ½sledek obrÃ¡zku pro parp inhibitors">
            <a:extLst>
              <a:ext uri="{FF2B5EF4-FFF2-40B4-BE49-F238E27FC236}">
                <a16:creationId xmlns:a16="http://schemas.microsoft.com/office/drawing/2014/main" id="{FEE5A492-9ECB-4186-9CC5-BF2272E1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67" y="600352"/>
            <a:ext cx="7055265" cy="48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D08917-B07F-4E82-BF4D-CE4521C0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Ionizing radiation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FFC0067-CD2F-4066-A5EC-69E2BA0CE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9" y="1484313"/>
            <a:ext cx="8137525" cy="5040312"/>
          </a:xfrm>
        </p:spPr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The radiation emitted by radioactive nuclides </a:t>
            </a:r>
            <a:endParaRPr lang="cs-CZ" altLang="cs-CZ">
              <a:latin typeface="Verdana" panose="020B0604030504040204" pitchFamily="34" charset="0"/>
            </a:endParaRPr>
          </a:p>
          <a:p>
            <a:r>
              <a:rPr lang="en-US" altLang="cs-CZ">
                <a:latin typeface="Verdana" panose="020B0604030504040204" pitchFamily="34" charset="0"/>
              </a:rPr>
              <a:t>Electromagnetic or corpuscular radiation, which causes the penetration of mass ionization (must have sufficiently high energy).</a:t>
            </a:r>
          </a:p>
          <a:p>
            <a:r>
              <a:rPr lang="en-US" altLang="cs-CZ">
                <a:latin typeface="Verdana" panose="020B0604030504040204" pitchFamily="34" charset="0"/>
              </a:rPr>
              <a:t>Energy is in the range of keV-MeV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012F4035-ABF9-4F02-B99B-D36BAF313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Repair mechanisms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B8777696-556B-457C-871F-4018B7DA40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2133600"/>
            <a:ext cx="3810000" cy="4114800"/>
          </a:xfrm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Direct repair</a:t>
            </a:r>
          </a:p>
          <a:p>
            <a:r>
              <a:rPr lang="cs-CZ" altLang="cs-CZ">
                <a:latin typeface="Verdana" panose="020B0604030504040204" pitchFamily="34" charset="0"/>
              </a:rPr>
              <a:t>Excision repair</a:t>
            </a:r>
          </a:p>
          <a:p>
            <a:r>
              <a:rPr lang="cs-CZ" altLang="cs-CZ">
                <a:latin typeface="Verdana" panose="020B0604030504040204" pitchFamily="34" charset="0"/>
              </a:rPr>
              <a:t>Mismatch repair</a:t>
            </a:r>
          </a:p>
          <a:p>
            <a:r>
              <a:rPr lang="cs-CZ" altLang="cs-CZ">
                <a:latin typeface="Verdana" panose="020B0604030504040204" pitchFamily="34" charset="0"/>
              </a:rPr>
              <a:t>SSB repair</a:t>
            </a:r>
          </a:p>
          <a:p>
            <a:r>
              <a:rPr lang="cs-CZ" altLang="cs-CZ">
                <a:latin typeface="Verdana" panose="020B0604030504040204" pitchFamily="34" charset="0"/>
              </a:rPr>
              <a:t>(DSB repair)</a:t>
            </a:r>
          </a:p>
        </p:txBody>
      </p:sp>
      <p:pic>
        <p:nvPicPr>
          <p:cNvPr id="25604" name="Picture 7" descr="Image:Dnarepair1.jpg">
            <a:hlinkClick r:id="rId2"/>
            <a:extLst>
              <a:ext uri="{FF2B5EF4-FFF2-40B4-BE49-F238E27FC236}">
                <a16:creationId xmlns:a16="http://schemas.microsoft.com/office/drawing/2014/main" id="{22D50F49-7938-4880-9D44-BFA4310C11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844676"/>
            <a:ext cx="4916488" cy="3419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49C48B8-560F-4CDA-8A85-4155DE6FD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15888"/>
            <a:ext cx="7772400" cy="1873250"/>
          </a:xfrm>
          <a:noFill/>
        </p:spPr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Effects of ionizing radiation on the human body</a:t>
            </a:r>
            <a:endParaRPr lang="cs-CZ" altLang="cs-CZ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C92ABB9-2653-4802-BA12-88F3666C0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276475"/>
            <a:ext cx="9144000" cy="4114800"/>
          </a:xfrm>
        </p:spPr>
        <p:txBody>
          <a:bodyPr/>
          <a:lstStyle/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Deterministic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effects</a:t>
            </a:r>
            <a:endParaRPr lang="cs-CZ" sz="3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cs-CZ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Stochastic</a:t>
            </a:r>
            <a:r>
              <a:rPr lang="cs-CZ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cs-CZ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effects</a:t>
            </a:r>
            <a:endParaRPr lang="cs-CZ" sz="36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AC5D266-38A9-4C18-80D5-08ADD08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Deterministic effects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9C93227-8064-41B4-B02A-D3E7468A2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There are those that will take effect after total body irradiation, or a tissue once</a:t>
            </a:r>
          </a:p>
          <a:p>
            <a:r>
              <a:rPr lang="en-US" altLang="cs-CZ">
                <a:latin typeface="Verdana" panose="020B0604030504040204" pitchFamily="34" charset="0"/>
              </a:rPr>
              <a:t>The dependence of the probability of occurrence of damage to an equivalent dose </a:t>
            </a:r>
            <a:r>
              <a:rPr lang="cs-CZ" altLang="cs-CZ">
                <a:latin typeface="Verdana" panose="020B0604030504040204" pitchFamily="34" charset="0"/>
              </a:rPr>
              <a:t>have</a:t>
            </a:r>
            <a:r>
              <a:rPr lang="en-US" altLang="cs-CZ">
                <a:latin typeface="Verdana" panose="020B0604030504040204" pitchFamily="34" charset="0"/>
              </a:rPr>
              <a:t> the sigmoid character</a:t>
            </a:r>
            <a:endParaRPr lang="cs-CZ" altLang="cs-CZ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7C82F6E-8983-424A-8AF9-A199AFBDA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04814"/>
            <a:ext cx="7773988" cy="1347787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Deterministic effects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A261722-B40B-45E9-94A0-34DF3D8DD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Acute radiation sickness (radiation syndrome)</a:t>
            </a:r>
          </a:p>
          <a:p>
            <a:r>
              <a:rPr lang="en-US" altLang="cs-CZ">
                <a:latin typeface="Verdana" panose="020B0604030504040204" pitchFamily="34" charset="0"/>
              </a:rPr>
              <a:t>Local acute skin damage</a:t>
            </a:r>
          </a:p>
          <a:p>
            <a:r>
              <a:rPr lang="cs-CZ" altLang="cs-CZ">
                <a:latin typeface="Verdana" panose="020B0604030504040204" pitchFamily="34" charset="0"/>
              </a:rPr>
              <a:t>D</a:t>
            </a:r>
            <a:r>
              <a:rPr lang="en-US" altLang="cs-CZ">
                <a:latin typeface="Verdana" panose="020B0604030504040204" pitchFamily="34" charset="0"/>
              </a:rPr>
              <a:t>amage to fetus</a:t>
            </a:r>
          </a:p>
          <a:p>
            <a:r>
              <a:rPr lang="cs-CZ" altLang="cs-CZ">
                <a:latin typeface="Verdana" panose="020B0604030504040204" pitchFamily="34" charset="0"/>
              </a:rPr>
              <a:t>I</a:t>
            </a:r>
            <a:r>
              <a:rPr lang="en-US" altLang="cs-CZ">
                <a:latin typeface="Verdana" panose="020B0604030504040204" pitchFamily="34" charset="0"/>
              </a:rPr>
              <a:t>nfertility</a:t>
            </a:r>
          </a:p>
          <a:p>
            <a:r>
              <a:rPr lang="en-US" altLang="cs-CZ">
                <a:latin typeface="Verdana" panose="020B0604030504040204" pitchFamily="34" charset="0"/>
              </a:rPr>
              <a:t>Lenticular opacities</a:t>
            </a:r>
            <a:endParaRPr lang="cs-CZ" altLang="cs-CZ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10BF9B0-E652-48D3-8F68-9A0740E35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Stochastic effects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AB26057-7D6A-4721-9597-FDB0A4C7E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They result from damage to a small number of cells</a:t>
            </a:r>
          </a:p>
          <a:p>
            <a:r>
              <a:rPr lang="en-US" altLang="cs-CZ">
                <a:latin typeface="Verdana" panose="020B0604030504040204" pitchFamily="34" charset="0"/>
              </a:rPr>
              <a:t>They can occur after a single exposure of sub-threshold dose or chronic radiation tissue or whole body</a:t>
            </a:r>
            <a:endParaRPr lang="cs-CZ" altLang="cs-CZ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592C251-6564-4D66-A5F8-26C9F27F3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Character of biological effects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C292AFDF-219A-462D-A6A6-8B256552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5132388"/>
            <a:ext cx="370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b="1" i="1">
              <a:solidFill>
                <a:srgbClr val="FF3300"/>
              </a:solidFill>
              <a:latin typeface="Verdana" panose="020B060403050404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DFE91ACF-507A-45BB-AC54-66241688D4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449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Deterministic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severity dependent </a:t>
            </a: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(“determined”)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dose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manifestation  is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effect only when exposure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exceeded threshold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damage of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amount of cells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onset rather close to the exposure (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latency</a:t>
            </a: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types: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acute radiation syndrome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chronic post-radiation syndrome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cataract, radiation dermatitis,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damage of the foetus </a:t>
            </a:r>
            <a:r>
              <a:rPr lang="cs-CZ" altLang="cs-CZ" sz="20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utero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sterility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B0ACC8C4-B939-4F9A-BADD-FA7CB5D618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981200"/>
            <a:ext cx="4495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Stochastic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probability increases with the dose </a:t>
            </a: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(not the severity!)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manifestation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non-specific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gradual increase of the risk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“safe” threshold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damage of the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cell </a:t>
            </a: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enough to cause effect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altLang="cs-CZ"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manifestation delayed </a:t>
            </a: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(typically years)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types: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somatic mutation - cancer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leukemias, thyroid, lung, breast, bones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germinative mutation (oocyte, sperm cell)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2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2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2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2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2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 build="p"/>
      <p:bldP spid="1525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D09684B-85BA-4A93-8FA6-91413BCF0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260350"/>
            <a:ext cx="8351837" cy="1143000"/>
          </a:xfrm>
          <a:noFill/>
        </p:spPr>
        <p:txBody>
          <a:bodyPr/>
          <a:lstStyle/>
          <a:p>
            <a:r>
              <a:rPr lang="cs-CZ" altLang="cs-CZ" b="1">
                <a:latin typeface="Verdana" panose="020B0604030504040204" pitchFamily="34" charset="0"/>
              </a:rPr>
              <a:t>Acute radiation syndrome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4CC8B7-417D-4542-897E-C45F25D92A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981200"/>
            <a:ext cx="4505325" cy="4114800"/>
          </a:xfrm>
        </p:spPr>
        <p:txBody>
          <a:bodyPr/>
          <a:lstStyle/>
          <a:p>
            <a:r>
              <a:rPr lang="en-US" altLang="cs-CZ" sz="2400">
                <a:latin typeface="Verdana" panose="020B0604030504040204" pitchFamily="34" charset="0"/>
              </a:rPr>
              <a:t>affecting the hematopoietic, gastrointestinal system and cerebrovascular</a:t>
            </a:r>
          </a:p>
          <a:p>
            <a:pPr lvl="1"/>
            <a:r>
              <a:rPr lang="en-US" altLang="cs-CZ" sz="2000">
                <a:latin typeface="Verdana" panose="020B0604030504040204" pitchFamily="34" charset="0"/>
              </a:rPr>
              <a:t>timing, extent and severity graded according to the dose </a:t>
            </a:r>
            <a:r>
              <a:rPr lang="cs-CZ" altLang="cs-CZ" sz="2000">
                <a:latin typeface="Verdana" panose="020B0604030504040204" pitchFamily="34" charset="0"/>
              </a:rPr>
              <a:t>-</a:t>
            </a:r>
            <a:r>
              <a:rPr lang="en-US" altLang="cs-CZ" sz="2000">
                <a:latin typeface="Verdana" panose="020B0604030504040204" pitchFamily="34" charset="0"/>
              </a:rPr>
              <a:t> deterministic effect!!</a:t>
            </a:r>
          </a:p>
          <a:p>
            <a:r>
              <a:rPr lang="en-US" altLang="cs-CZ" sz="2400">
                <a:latin typeface="Verdana" panose="020B0604030504040204" pitchFamily="34" charset="0"/>
              </a:rPr>
              <a:t>from several hours to several months after exposure</a:t>
            </a:r>
            <a:endParaRPr lang="cs-CZ" altLang="cs-CZ" sz="2400">
              <a:latin typeface="Verdana" panose="020B0604030504040204" pitchFamily="34" charset="0"/>
            </a:endParaRPr>
          </a:p>
        </p:txBody>
      </p:sp>
      <p:pic>
        <p:nvPicPr>
          <p:cNvPr id="31748" name="Picture 4" descr="acute radiation syndrome">
            <a:extLst>
              <a:ext uri="{FF2B5EF4-FFF2-40B4-BE49-F238E27FC236}">
                <a16:creationId xmlns:a16="http://schemas.microsoft.com/office/drawing/2014/main" id="{24F7C2A9-6B25-476D-92DE-1FF9F6433F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1981201"/>
            <a:ext cx="4624388" cy="239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0A64D5-C406-4440-9F3B-C8180810D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Acute radiation syndrome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9B732A9-AA5F-406D-B459-79D536AEF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Haematopoetic syndrome (&gt; 1GY)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GI syndrome (&gt; 10Gy)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Verdana" panose="020B0604030504040204" pitchFamily="34" charset="0"/>
              </a:rPr>
              <a:t>early (hours) - nausea, vomiting, diarrhea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Verdana" panose="020B0604030504040204" pitchFamily="34" charset="0"/>
              </a:rPr>
              <a:t>late (days) - loss of intestinal integrity</a:t>
            </a:r>
          </a:p>
          <a:p>
            <a:pPr lvl="2">
              <a:lnSpc>
                <a:spcPct val="90000"/>
              </a:lnSpc>
            </a:pPr>
            <a:r>
              <a:rPr lang="cs-CZ" altLang="cs-CZ" sz="1600">
                <a:latin typeface="Verdana" panose="020B0604030504040204" pitchFamily="34" charset="0"/>
              </a:rPr>
              <a:t>malabsorption, dehydration, toxemia / sepsis, ileus, bleeding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Cerebrovascular syndrome (tens of Gy)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Verdana" panose="020B0604030504040204" pitchFamily="34" charset="0"/>
              </a:rPr>
              <a:t>headache, cognitive impairment, disorientation, ataxia, convulsions, fatigue and hypotension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Cutaneous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Verdana" panose="020B0604030504040204" pitchFamily="34" charset="0"/>
              </a:rPr>
              <a:t>erythema, burns, edema, impaired wound healing</a:t>
            </a:r>
            <a:endParaRPr lang="cs-CZ" altLang="cs-CZ" sz="16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8015648-F2CB-450B-944C-EBBD76C03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0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Hematopoetic syndrome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2AFA08F-ED77-4543-B526-766E433758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68414"/>
            <a:ext cx="4495800" cy="5876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>
                <a:latin typeface="Verdana" panose="020B0604030504040204" pitchFamily="34" charset="0"/>
              </a:rPr>
              <a:t>bone marrow irradiation (&gt; 1GY) leads to an exponential cell death - haematological crisis</a:t>
            </a:r>
          </a:p>
          <a:p>
            <a:pPr lvl="1">
              <a:lnSpc>
                <a:spcPct val="80000"/>
              </a:lnSpc>
            </a:pPr>
            <a:r>
              <a:rPr lang="cs-CZ" altLang="cs-CZ" sz="1600">
                <a:latin typeface="Verdana" panose="020B0604030504040204" pitchFamily="34" charset="0"/>
              </a:rPr>
              <a:t>marrow hypoplasia to aplasia + peripheral pancytopenia (infection, bleeding)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Verdana" panose="020B0604030504040204" pitchFamily="34" charset="0"/>
              </a:rPr>
              <a:t>subpopulation of stem bb is selectively more radioresistant, (probably due to predominance bb. stage in Go)</a:t>
            </a:r>
          </a:p>
          <a:p>
            <a:pPr lvl="1">
              <a:lnSpc>
                <a:spcPct val="80000"/>
              </a:lnSpc>
            </a:pPr>
            <a:r>
              <a:rPr lang="cs-CZ" altLang="cs-CZ" sz="1600">
                <a:latin typeface="Verdana" panose="020B0604030504040204" pitchFamily="34" charset="0"/>
              </a:rPr>
              <a:t>necessary for regeneration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Verdana" panose="020B0604030504040204" pitchFamily="34" charset="0"/>
              </a:rPr>
              <a:t>anemia is the result of late (erythrocytes ~ 120 days)!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Verdana" panose="020B0604030504040204" pitchFamily="34" charset="0"/>
              </a:rPr>
              <a:t>massive stress response (glucocorticoids) contribute to lymphopenia (cytolytic effect) and paradoxically delay the onset of granulocytopenia (release stocks. granulocytes from the spleen)</a:t>
            </a:r>
          </a:p>
        </p:txBody>
      </p:sp>
      <p:pic>
        <p:nvPicPr>
          <p:cNvPr id="33796" name="Picture 4" descr="blood count">
            <a:extLst>
              <a:ext uri="{FF2B5EF4-FFF2-40B4-BE49-F238E27FC236}">
                <a16:creationId xmlns:a16="http://schemas.microsoft.com/office/drawing/2014/main" id="{93207816-3BEB-4AEA-94EA-03B4AEFEBB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426" y="1981201"/>
            <a:ext cx="3502025" cy="199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Blood Count">
            <a:extLst>
              <a:ext uri="{FF2B5EF4-FFF2-40B4-BE49-F238E27FC236}">
                <a16:creationId xmlns:a16="http://schemas.microsoft.com/office/drawing/2014/main" id="{4E07D78C-54D4-4961-B930-737D06E4AF7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2676" y="4414839"/>
            <a:ext cx="3819525" cy="1360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94CB31C-361F-49B1-8E7A-8C5F75EAD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1"/>
            <a:ext cx="7772400" cy="1287463"/>
          </a:xfrm>
          <a:noFill/>
        </p:spPr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Therapeutic effects of ionizing radiation</a:t>
            </a:r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41A3E67-4470-41FD-9EFF-0DFB47512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Teleterapy (</a:t>
            </a:r>
            <a:r>
              <a:rPr lang="cs-CZ" altLang="cs-CZ" baseline="30000">
                <a:latin typeface="Verdana" panose="020B0604030504040204" pitchFamily="34" charset="0"/>
              </a:rPr>
              <a:t>60</a:t>
            </a:r>
            <a:r>
              <a:rPr lang="cs-CZ" altLang="cs-CZ">
                <a:latin typeface="Verdana" panose="020B0604030504040204" pitchFamily="34" charset="0"/>
              </a:rPr>
              <a:t>Co)</a:t>
            </a:r>
          </a:p>
          <a:p>
            <a:r>
              <a:rPr lang="cs-CZ" altLang="cs-CZ">
                <a:latin typeface="Verdana" panose="020B0604030504040204" pitchFamily="34" charset="0"/>
              </a:rPr>
              <a:t>Contact therapy (</a:t>
            </a:r>
            <a:r>
              <a:rPr lang="cs-CZ" altLang="cs-CZ" baseline="30000">
                <a:latin typeface="Verdana" panose="020B0604030504040204" pitchFamily="34" charset="0"/>
              </a:rPr>
              <a:t>32</a:t>
            </a:r>
            <a:r>
              <a:rPr lang="cs-CZ" altLang="cs-CZ">
                <a:latin typeface="Verdana" panose="020B0604030504040204" pitchFamily="34" charset="0"/>
              </a:rPr>
              <a:t>P, </a:t>
            </a:r>
            <a:r>
              <a:rPr lang="cs-CZ" altLang="cs-CZ" baseline="30000">
                <a:latin typeface="Verdana" panose="020B0604030504040204" pitchFamily="34" charset="0"/>
              </a:rPr>
              <a:t>90</a:t>
            </a:r>
            <a:r>
              <a:rPr lang="cs-CZ" altLang="cs-CZ">
                <a:latin typeface="Verdana" panose="020B0604030504040204" pitchFamily="34" charset="0"/>
              </a:rPr>
              <a:t>Sr)</a:t>
            </a:r>
          </a:p>
          <a:p>
            <a:r>
              <a:rPr lang="cs-CZ" altLang="cs-CZ">
                <a:latin typeface="Verdana" panose="020B0604030504040204" pitchFamily="34" charset="0"/>
              </a:rPr>
              <a:t>Brachytherapy (</a:t>
            </a:r>
            <a:r>
              <a:rPr lang="cs-CZ" altLang="cs-CZ" baseline="30000">
                <a:latin typeface="Verdana" panose="020B0604030504040204" pitchFamily="34" charset="0"/>
              </a:rPr>
              <a:t>60</a:t>
            </a:r>
            <a:r>
              <a:rPr lang="cs-CZ" altLang="cs-CZ">
                <a:latin typeface="Verdana" panose="020B0604030504040204" pitchFamily="34" charset="0"/>
              </a:rPr>
              <a:t>Co, </a:t>
            </a:r>
            <a:r>
              <a:rPr lang="cs-CZ" altLang="cs-CZ" baseline="30000">
                <a:latin typeface="Verdana" panose="020B0604030504040204" pitchFamily="34" charset="0"/>
              </a:rPr>
              <a:t>137</a:t>
            </a:r>
            <a:r>
              <a:rPr lang="cs-CZ" altLang="cs-CZ">
                <a:latin typeface="Verdana" panose="020B0604030504040204" pitchFamily="34" charset="0"/>
              </a:rPr>
              <a:t>Cs)</a:t>
            </a:r>
          </a:p>
          <a:p>
            <a:r>
              <a:rPr lang="cs-CZ" altLang="cs-CZ">
                <a:latin typeface="Verdana" panose="020B0604030504040204" pitchFamily="34" charset="0"/>
              </a:rPr>
              <a:t>Endotherapy (Na</a:t>
            </a:r>
            <a:r>
              <a:rPr lang="cs-CZ" altLang="cs-CZ" baseline="30000">
                <a:latin typeface="Verdana" panose="020B0604030504040204" pitchFamily="34" charset="0"/>
              </a:rPr>
              <a:t>131</a:t>
            </a:r>
            <a:r>
              <a:rPr lang="cs-CZ" altLang="cs-CZ">
                <a:latin typeface="Verdana" panose="020B0604030504040204" pitchFamily="34" charset="0"/>
              </a:rPr>
              <a:t>I)</a:t>
            </a:r>
          </a:p>
          <a:p>
            <a:r>
              <a:rPr lang="cs-CZ" altLang="cs-CZ">
                <a:latin typeface="Verdana" panose="020B0604030504040204" pitchFamily="34" charset="0"/>
              </a:rPr>
              <a:t>Radioimunotherapy</a:t>
            </a:r>
          </a:p>
          <a:p>
            <a:endParaRPr lang="cs-CZ" altLang="cs-CZ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913088B-F02D-4C52-9437-814F29959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88913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Types of ionizing radiation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4E8A1E-2E46-4AEB-86B2-878BE64768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1989138"/>
            <a:ext cx="4495800" cy="4114800"/>
          </a:xfrm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Corpuscular </a:t>
            </a:r>
            <a:r>
              <a:rPr lang="el-GR" altLang="cs-CZ">
                <a:latin typeface="Verdana" panose="020B0604030504040204" pitchFamily="34" charset="0"/>
              </a:rPr>
              <a:t>α, β, </a:t>
            </a:r>
            <a:r>
              <a:rPr lang="cs-CZ" altLang="cs-CZ">
                <a:latin typeface="Verdana" panose="020B0604030504040204" pitchFamily="34" charset="0"/>
              </a:rPr>
              <a:t>neutrons</a:t>
            </a:r>
          </a:p>
          <a:p>
            <a:r>
              <a:rPr lang="cs-CZ" altLang="cs-CZ">
                <a:latin typeface="Verdana" panose="020B0604030504040204" pitchFamily="34" charset="0"/>
              </a:rPr>
              <a:t>electromagnetic </a:t>
            </a:r>
            <a:r>
              <a:rPr lang="el-GR" altLang="cs-CZ">
                <a:latin typeface="Verdana" panose="020B0604030504040204" pitchFamily="34" charset="0"/>
              </a:rPr>
              <a:t>γ</a:t>
            </a:r>
            <a:endParaRPr lang="cs-CZ" altLang="cs-CZ"/>
          </a:p>
        </p:txBody>
      </p:sp>
      <p:pic>
        <p:nvPicPr>
          <p:cNvPr id="6148" name="Picture 5" descr="RadiationPenetration2-pn">
            <a:extLst>
              <a:ext uri="{FF2B5EF4-FFF2-40B4-BE49-F238E27FC236}">
                <a16:creationId xmlns:a16="http://schemas.microsoft.com/office/drawing/2014/main" id="{135BD5E0-2ACC-4A7C-AFE3-82CCB9A13C8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0739" y="1981201"/>
            <a:ext cx="3170237" cy="346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8" descr="ral2-3">
            <a:extLst>
              <a:ext uri="{FF2B5EF4-FFF2-40B4-BE49-F238E27FC236}">
                <a16:creationId xmlns:a16="http://schemas.microsoft.com/office/drawing/2014/main" id="{D2B9E34F-760E-4D6D-BC09-07E1C8E69FA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4797425"/>
            <a:ext cx="3609975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emopoiesis">
            <a:extLst>
              <a:ext uri="{FF2B5EF4-FFF2-40B4-BE49-F238E27FC236}">
                <a16:creationId xmlns:a16="http://schemas.microsoft.com/office/drawing/2014/main" id="{BB6FC8BF-10C4-4E6D-804F-6135CCF0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58876"/>
            <a:ext cx="73914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3FC7A829-149A-46F6-A969-6D08F5AFB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1" y="0"/>
            <a:ext cx="7210425" cy="1009650"/>
          </a:xfrm>
          <a:noFill/>
        </p:spPr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Hemopo</a:t>
            </a:r>
            <a:r>
              <a:rPr lang="cs-CZ" altLang="cs-CZ">
                <a:latin typeface="Verdana" panose="020B0604030504040204" pitchFamily="34" charset="0"/>
              </a:rPr>
              <a:t>esis</a:t>
            </a:r>
            <a:endParaRPr lang="en-US" altLang="cs-CZ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C07619E7-B2C7-4E69-BE76-89D6FBD141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692150"/>
          <a:ext cx="830580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rawing" r:id="rId3" imgW="9202220" imgH="6009509" progId="Presentations.Drawing.10">
                  <p:embed/>
                </p:oleObj>
              </mc:Choice>
              <mc:Fallback>
                <p:oleObj name="Drawing" r:id="rId3" imgW="9202220" imgH="6009509" progId="Presentations.Drawing.10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C07619E7-B2C7-4E69-BE76-89D6FBD14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92150"/>
                        <a:ext cx="8305800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x20">
            <a:extLst>
              <a:ext uri="{FF2B5EF4-FFF2-40B4-BE49-F238E27FC236}">
                <a16:creationId xmlns:a16="http://schemas.microsoft.com/office/drawing/2014/main" id="{5B2E5F09-49FE-47F5-AC63-EA7C075A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33364"/>
            <a:ext cx="8893175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509DDA56-E0A1-4AC7-BFD8-0ECAD8E0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n-US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CFF6E75-E4E2-4FCD-924E-755744EEC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Erythropoiesis</a:t>
            </a:r>
            <a:endParaRPr lang="en-US" altLang="cs-CZ">
              <a:latin typeface="Verdana" panose="020B0604030504040204" pitchFamily="34" charset="0"/>
            </a:endParaRPr>
          </a:p>
        </p:txBody>
      </p:sp>
      <p:pic>
        <p:nvPicPr>
          <p:cNvPr id="38915" name="Picture 3" descr="erythropoiesis">
            <a:extLst>
              <a:ext uri="{FF2B5EF4-FFF2-40B4-BE49-F238E27FC236}">
                <a16:creationId xmlns:a16="http://schemas.microsoft.com/office/drawing/2014/main" id="{2B4AB182-00E8-4B7C-B198-419236C8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"/>
          <a:stretch>
            <a:fillRect/>
          </a:stretch>
        </p:blipFill>
        <p:spPr bwMode="auto">
          <a:xfrm>
            <a:off x="2351088" y="1500189"/>
            <a:ext cx="73914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7F41CC4C-6D00-4452-8B1B-FEC06CB6F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945" y="6437314"/>
            <a:ext cx="3379451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chemeClr val="tx2"/>
                </a:solidFill>
                <a:latin typeface="Verdana" panose="020B0604030504040204" pitchFamily="34" charset="0"/>
                <a:hlinkClick r:id="rId3"/>
              </a:rPr>
              <a:t>http://www.noblesmedart.com/morph.mov</a:t>
            </a:r>
            <a:endParaRPr lang="cs-CZ" altLang="cs-CZ" sz="1000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8DFF30C-2565-4BEF-8742-A2892DDFE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Erythropoiesis</a:t>
            </a:r>
          </a:p>
        </p:txBody>
      </p:sp>
      <p:pic>
        <p:nvPicPr>
          <p:cNvPr id="164868" name="Picture 4">
            <a:extLst>
              <a:ext uri="{FF2B5EF4-FFF2-40B4-BE49-F238E27FC236}">
                <a16:creationId xmlns:a16="http://schemas.microsoft.com/office/drawing/2014/main" id="{BBDC0FB5-392E-4490-B26F-EACDFFBB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/>
          <a:stretch>
            <a:fillRect/>
          </a:stretch>
        </p:blipFill>
        <p:spPr bwMode="auto">
          <a:xfrm>
            <a:off x="2640014" y="5264150"/>
            <a:ext cx="70437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5">
            <a:extLst>
              <a:ext uri="{FF2B5EF4-FFF2-40B4-BE49-F238E27FC236}">
                <a16:creationId xmlns:a16="http://schemas.microsoft.com/office/drawing/2014/main" id="{6491479F-DADF-4058-82CB-8F7DB9DA3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1341438"/>
            <a:ext cx="8713788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Erythropoiesis is the development of mature red blood cells (erythrocytes). </a:t>
            </a:r>
          </a:p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 all blood cells, erythroid cells begin as </a:t>
            </a:r>
            <a:r>
              <a:rPr lang="cs-CZ" altLang="cs-CZ" sz="1700" b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pluripotential stem cells</a:t>
            </a: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first cell that is recognizable as specifically leading down the red cell pathway is the </a:t>
            </a:r>
            <a:r>
              <a:rPr lang="cs-CZ" altLang="cs-CZ" sz="1700" b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proerythroblast</a:t>
            </a: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</a:p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development progresses, the nucleus becomes somewhat smaller and the cytoplasm becomes more basophilic, due to the presence of ribosomes. In this stage the cell is called a </a:t>
            </a:r>
            <a:r>
              <a:rPr lang="cs-CZ" altLang="cs-CZ" sz="1700" b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basophilic erythroblast</a:t>
            </a: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</a:p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cell will continue to become smaller throughout development. As the cell begins to produce hemoglobin, the cytoplasm attracts both basic and eosin stains, and is called a </a:t>
            </a:r>
            <a:r>
              <a:rPr lang="cs-CZ" altLang="cs-CZ" sz="1700" b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polychromatophilic erythroblast</a:t>
            </a: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</a:p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cytoplasm eventually becomes more eosinophilic, and the cell is called an </a:t>
            </a:r>
            <a:r>
              <a:rPr lang="cs-CZ" altLang="cs-CZ" sz="1700" b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orthochromatic erythroblast</a:t>
            </a: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 </a:t>
            </a:r>
          </a:p>
          <a:p>
            <a:pPr>
              <a:lnSpc>
                <a:spcPct val="80000"/>
              </a:lnSpc>
            </a:pP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orthochromatic erythroblast will then extrude its nucleus and enter the circulation as a b . Reticulocytes are so named because these cells contain reticular networks of polyribosomes. As reticulocytes loose their polyribosomes they become </a:t>
            </a:r>
            <a:r>
              <a:rPr lang="cs-CZ" altLang="cs-CZ" sz="1700" b="1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mature red blood cells</a:t>
            </a:r>
            <a:r>
              <a:rPr lang="cs-CZ" altLang="cs-CZ"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7C0A113-5E72-402E-9D73-626E7C79A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67995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Reticulocyte</a:t>
            </a:r>
          </a:p>
        </p:txBody>
      </p:sp>
      <p:pic>
        <p:nvPicPr>
          <p:cNvPr id="40963" name="Picture 3" descr="001">
            <a:extLst>
              <a:ext uri="{FF2B5EF4-FFF2-40B4-BE49-F238E27FC236}">
                <a16:creationId xmlns:a16="http://schemas.microsoft.com/office/drawing/2014/main" id="{06BCE1C5-5319-4A00-965B-6AE71F62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0"/>
            <a:ext cx="4468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30C3824-084A-4858-BE9F-129E7F5C6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0"/>
            <a:ext cx="6491288" cy="865188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Reticulocytes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D7A92F7-2C06-45DA-95AA-C62735ECD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>
                <a:latin typeface="Verdana" panose="020B0604030504040204" pitchFamily="34" charset="0"/>
              </a:rPr>
              <a:t>Reticulocytes</a:t>
            </a:r>
            <a:r>
              <a:rPr lang="cs-CZ" altLang="cs-CZ">
                <a:latin typeface="Verdana" panose="020B0604030504040204" pitchFamily="34" charset="0"/>
              </a:rPr>
              <a:t> are immature red blood cells, typically composing about 1% of the red cells in the human body. </a:t>
            </a:r>
          </a:p>
          <a:p>
            <a:pPr>
              <a:lnSpc>
                <a:spcPct val="80000"/>
              </a:lnSpc>
            </a:pPr>
            <a:r>
              <a:rPr lang="cs-CZ" altLang="cs-CZ">
                <a:latin typeface="Verdana" panose="020B0604030504040204" pitchFamily="34" charset="0"/>
              </a:rPr>
              <a:t>Reticulocytes develop and mature in the red bone marrow and then circulate for about a day in the blood stream before developing into mature red blood cells. </a:t>
            </a:r>
          </a:p>
          <a:p>
            <a:pPr>
              <a:lnSpc>
                <a:spcPct val="80000"/>
              </a:lnSpc>
            </a:pPr>
            <a:r>
              <a:rPr lang="cs-CZ" altLang="cs-CZ">
                <a:latin typeface="Verdana" panose="020B0604030504040204" pitchFamily="34" charset="0"/>
              </a:rPr>
              <a:t>Like mature red blood cells, reticulocytes do not have a cell nucleus. </a:t>
            </a:r>
          </a:p>
          <a:p>
            <a:pPr>
              <a:lnSpc>
                <a:spcPct val="80000"/>
              </a:lnSpc>
            </a:pPr>
            <a:r>
              <a:rPr lang="cs-CZ" altLang="cs-CZ">
                <a:latin typeface="Verdana" panose="020B0604030504040204" pitchFamily="34" charset="0"/>
              </a:rPr>
              <a:t>They are called reticulocytes because of a reticular (mesh-like) network of ribosomal RNA that becomes visible under a microscope with certain stains such as new methylene blue.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kumenty\retik.jpg">
            <a:extLst>
              <a:ext uri="{FF2B5EF4-FFF2-40B4-BE49-F238E27FC236}">
                <a16:creationId xmlns:a16="http://schemas.microsoft.com/office/drawing/2014/main" id="{6E9A6C52-558E-4629-8F20-F20CD5EC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2CB0A9-5589-4B36-975C-733B78FDD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188914"/>
            <a:ext cx="8207375" cy="1152525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Classification of reticulocyte counts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EE12900-542E-45B4-826C-944D034E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8" y="1628775"/>
            <a:ext cx="8305800" cy="4514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Counting with imersion, magnification 100 </a:t>
            </a:r>
          </a:p>
          <a:p>
            <a:pPr>
              <a:lnSpc>
                <a:spcPct val="90000"/>
              </a:lnSpc>
            </a:pPr>
            <a:endParaRPr lang="cs-CZ" altLang="cs-CZ" sz="240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 b="1">
                <a:latin typeface="Verdana" panose="020B0604030504040204" pitchFamily="34" charset="0"/>
              </a:rPr>
              <a:t>Out of 1000 RBC in the moving viewing field, the number of RET will be counted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Normal counts RAT: app. 20 %</a:t>
            </a:r>
            <a:r>
              <a:rPr lang="cs-CZ" altLang="cs-CZ" sz="1600" b="1">
                <a:latin typeface="Verdana" panose="020B0604030504040204" pitchFamily="34" charset="0"/>
              </a:rPr>
              <a:t>o </a:t>
            </a:r>
            <a:r>
              <a:rPr lang="cs-CZ" altLang="cs-CZ" sz="2400">
                <a:latin typeface="Verdana" panose="020B0604030504040204" pitchFamily="34" charset="0"/>
              </a:rPr>
              <a:t>RET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Normal counts MAN: app 0.5-1.5% (5-15%</a:t>
            </a:r>
            <a:r>
              <a:rPr lang="cs-CZ" altLang="cs-CZ" sz="1600" b="1">
                <a:latin typeface="Verdana" panose="020B0604030504040204" pitchFamily="34" charset="0"/>
              </a:rPr>
              <a:t>o</a:t>
            </a:r>
            <a:r>
              <a:rPr lang="cs-CZ" altLang="cs-CZ" sz="2400">
                <a:latin typeface="Verdana" panose="020B0604030504040204" pitchFamily="34" charset="0"/>
              </a:rPr>
              <a:t>) RET</a:t>
            </a:r>
          </a:p>
          <a:p>
            <a:pPr>
              <a:lnSpc>
                <a:spcPct val="90000"/>
              </a:lnSpc>
            </a:pPr>
            <a:endParaRPr lang="cs-CZ" altLang="cs-CZ" sz="240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Verdana" panose="020B0604030504040204" pitchFamily="34" charset="0"/>
              </a:rPr>
              <a:t>   </a:t>
            </a:r>
            <a:r>
              <a:rPr lang="cs-CZ" altLang="cs-CZ" sz="2400">
                <a:latin typeface="Verdana" panose="020B0604030504040204" pitchFamily="34" charset="0"/>
                <a:sym typeface="Symbol" panose="05050102010706020507" pitchFamily="18" charset="2"/>
              </a:rPr>
              <a:t> </a:t>
            </a:r>
            <a:r>
              <a:rPr lang="cs-CZ" altLang="cs-CZ" sz="2400">
                <a:latin typeface="Verdana" panose="020B0604030504040204" pitchFamily="34" charset="0"/>
              </a:rPr>
              <a:t>number: increasing bloodforming (regeneration) </a:t>
            </a:r>
            <a:r>
              <a:rPr lang="cs-CZ" altLang="cs-CZ" sz="2400">
                <a:latin typeface="Verdana" panose="020B0604030504040204" pitchFamily="34" charset="0"/>
                <a:sym typeface="Symbol" panose="05050102010706020507" pitchFamily="18" charset="2"/>
              </a:rPr>
              <a:t> </a:t>
            </a:r>
            <a:r>
              <a:rPr lang="cs-CZ" altLang="cs-CZ" sz="2400">
                <a:latin typeface="Verdana" panose="020B0604030504040204" pitchFamily="34" charset="0"/>
              </a:rPr>
              <a:t>number: inhibition of erythropoiesis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Verdana" panose="020B0604030504040204" pitchFamily="34" charset="0"/>
                <a:sym typeface="Symbol" panose="05050102010706020507" pitchFamily="18" charset="2"/>
              </a:rPr>
              <a:t> 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DA404B6-3B69-46C0-80AA-CBB44AD87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  <a:solidFill>
            <a:srgbClr val="FFCC00"/>
          </a:solidFill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Differential leucocyte counts</a:t>
            </a:r>
            <a:endParaRPr lang="en-US" altLang="cs-CZ">
              <a:latin typeface="Verdana" panose="020B0604030504040204" pitchFamily="34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0828FEF-31F5-4938-BBAA-CD7A3E4B9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6" y="1582738"/>
            <a:ext cx="8893175" cy="487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Changes in WBC number (%) </a:t>
            </a:r>
            <a:endParaRPr lang="en-US" altLang="cs-CZ" sz="2400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Indication of infection, poisoning, leukemia, chemotherapy, alergic reaction</a:t>
            </a:r>
          </a:p>
          <a:p>
            <a:pPr lvl="1">
              <a:lnSpc>
                <a:spcPct val="90000"/>
              </a:lnSpc>
            </a:pPr>
            <a:endParaRPr lang="en-US" altLang="cs-CZ" sz="240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400">
                <a:latin typeface="Verdana" panose="020B0604030504040204" pitchFamily="34" charset="0"/>
              </a:rPr>
              <a:t>Normal WBC counts in man:</a:t>
            </a:r>
            <a:endParaRPr lang="en-US" altLang="cs-CZ" sz="2400" b="1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cs-CZ" sz="2400">
                <a:latin typeface="Verdana" panose="020B0604030504040204" pitchFamily="34" charset="0"/>
              </a:rPr>
              <a:t>neutro</a:t>
            </a:r>
            <a:r>
              <a:rPr lang="cs-CZ" altLang="cs-CZ" sz="2400">
                <a:latin typeface="Verdana" panose="020B0604030504040204" pitchFamily="34" charset="0"/>
              </a:rPr>
              <a:t>phils</a:t>
            </a:r>
            <a:r>
              <a:rPr lang="en-US" altLang="cs-CZ" sz="2400">
                <a:latin typeface="Verdana" panose="020B0604030504040204" pitchFamily="34" charset="0"/>
              </a:rPr>
              <a:t> 60-70% (</a:t>
            </a:r>
            <a:r>
              <a:rPr lang="cs-CZ" altLang="cs-CZ" sz="2400">
                <a:latin typeface="Verdana" panose="020B0604030504040204" pitchFamily="34" charset="0"/>
              </a:rPr>
              <a:t>incr. in bacterial infection</a:t>
            </a:r>
            <a:r>
              <a:rPr lang="en-US" altLang="cs-CZ" sz="2400">
                <a:latin typeface="Verdana" panose="020B060403050404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400">
                <a:latin typeface="Verdana" panose="020B0604030504040204" pitchFamily="34" charset="0"/>
              </a:rPr>
              <a:t>lym</a:t>
            </a:r>
            <a:r>
              <a:rPr lang="cs-CZ" altLang="cs-CZ" sz="2400">
                <a:latin typeface="Verdana" panose="020B0604030504040204" pitchFamily="34" charset="0"/>
              </a:rPr>
              <a:t>phocytes</a:t>
            </a:r>
            <a:r>
              <a:rPr lang="en-US" altLang="cs-CZ" sz="2400">
                <a:latin typeface="Verdana" panose="020B0604030504040204" pitchFamily="34" charset="0"/>
              </a:rPr>
              <a:t> 20-25% (</a:t>
            </a:r>
            <a:r>
              <a:rPr lang="cs-CZ" altLang="cs-CZ" sz="2400">
                <a:latin typeface="Verdana" panose="020B0604030504040204" pitchFamily="34" charset="0"/>
              </a:rPr>
              <a:t>incr. in viral infection</a:t>
            </a:r>
            <a:r>
              <a:rPr lang="en-US" altLang="cs-CZ" sz="2400">
                <a:latin typeface="Verdana" panose="020B060403050404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400">
                <a:latin typeface="Verdana" panose="020B0604030504040204" pitchFamily="34" charset="0"/>
              </a:rPr>
              <a:t>monocyt</a:t>
            </a:r>
            <a:r>
              <a:rPr lang="cs-CZ" altLang="cs-CZ" sz="2400">
                <a:latin typeface="Verdana" panose="020B0604030504040204" pitchFamily="34" charset="0"/>
              </a:rPr>
              <a:t>es</a:t>
            </a:r>
            <a:r>
              <a:rPr lang="en-US" altLang="cs-CZ" sz="2400">
                <a:latin typeface="Verdana" panose="020B0604030504040204" pitchFamily="34" charset="0"/>
              </a:rPr>
              <a:t> 3-8 % (</a:t>
            </a:r>
            <a:r>
              <a:rPr lang="cs-CZ" altLang="cs-CZ" sz="2400">
                <a:latin typeface="Verdana" panose="020B0604030504040204" pitchFamily="34" charset="0"/>
              </a:rPr>
              <a:t>incr. in fungal/viral infection)</a:t>
            </a:r>
            <a:endParaRPr lang="en-US" altLang="cs-CZ" sz="2400"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cs-CZ" sz="2400">
                <a:latin typeface="Verdana" panose="020B0604030504040204" pitchFamily="34" charset="0"/>
              </a:rPr>
              <a:t>eo</a:t>
            </a:r>
            <a:r>
              <a:rPr lang="cs-CZ" altLang="cs-CZ" sz="2400">
                <a:latin typeface="Verdana" panose="020B0604030504040204" pitchFamily="34" charset="0"/>
              </a:rPr>
              <a:t>z</a:t>
            </a:r>
            <a:r>
              <a:rPr lang="en-US" altLang="cs-CZ" sz="2400">
                <a:latin typeface="Verdana" panose="020B0604030504040204" pitchFamily="34" charset="0"/>
              </a:rPr>
              <a:t>ino</a:t>
            </a:r>
            <a:r>
              <a:rPr lang="cs-CZ" altLang="cs-CZ" sz="2400">
                <a:latin typeface="Verdana" panose="020B0604030504040204" pitchFamily="34" charset="0"/>
              </a:rPr>
              <a:t>phils</a:t>
            </a:r>
            <a:r>
              <a:rPr lang="en-US" altLang="cs-CZ" sz="2400">
                <a:latin typeface="Verdana" panose="020B0604030504040204" pitchFamily="34" charset="0"/>
              </a:rPr>
              <a:t> 2-4 % (</a:t>
            </a:r>
            <a:r>
              <a:rPr lang="cs-CZ" altLang="cs-CZ" sz="2400">
                <a:latin typeface="Verdana" panose="020B0604030504040204" pitchFamily="34" charset="0"/>
              </a:rPr>
              <a:t>incr. in alergic reaction and parasital infect.</a:t>
            </a:r>
            <a:r>
              <a:rPr lang="en-US" altLang="cs-CZ" sz="2400">
                <a:latin typeface="Verdana" panose="020B060403050404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400">
                <a:latin typeface="Verdana" panose="020B0604030504040204" pitchFamily="34" charset="0"/>
              </a:rPr>
              <a:t>ba</a:t>
            </a:r>
            <a:r>
              <a:rPr lang="cs-CZ" altLang="cs-CZ" sz="2400">
                <a:latin typeface="Verdana" panose="020B0604030504040204" pitchFamily="34" charset="0"/>
              </a:rPr>
              <a:t>z</a:t>
            </a:r>
            <a:r>
              <a:rPr lang="en-US" altLang="cs-CZ" sz="2400">
                <a:latin typeface="Verdana" panose="020B0604030504040204" pitchFamily="34" charset="0"/>
              </a:rPr>
              <a:t>o</a:t>
            </a:r>
            <a:r>
              <a:rPr lang="cs-CZ" altLang="cs-CZ" sz="2400">
                <a:latin typeface="Verdana" panose="020B0604030504040204" pitchFamily="34" charset="0"/>
              </a:rPr>
              <a:t>phils</a:t>
            </a:r>
            <a:r>
              <a:rPr lang="en-US" altLang="cs-CZ" sz="2400">
                <a:latin typeface="Verdana" panose="020B0604030504040204" pitchFamily="34" charset="0"/>
              </a:rPr>
              <a:t> &lt;1% (</a:t>
            </a:r>
            <a:r>
              <a:rPr lang="cs-CZ" altLang="cs-CZ" sz="2400">
                <a:latin typeface="Verdana" panose="020B0604030504040204" pitchFamily="34" charset="0"/>
              </a:rPr>
              <a:t>incr. in alergic reaction)</a:t>
            </a:r>
            <a:endParaRPr lang="en-US" altLang="cs-CZ" sz="2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095E3725-FDCD-43E5-9E2B-079AE1C87F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720725"/>
            <a:ext cx="10752137" cy="450850"/>
          </a:xfrm>
          <a:noFill/>
        </p:spPr>
        <p:txBody>
          <a:bodyPr/>
          <a:lstStyle/>
          <a:p>
            <a:r>
              <a:rPr lang="en-US" altLang="cs-CZ">
                <a:latin typeface="Verdana" panose="020B0604030504040204" pitchFamily="34" charset="0"/>
              </a:rPr>
              <a:t>The energy spectrum of radiation</a:t>
            </a:r>
            <a:endParaRPr lang="cs-CZ" altLang="cs-CZ">
              <a:latin typeface="Verdana" panose="020B0604030504040204" pitchFamily="34" charset="0"/>
            </a:endParaRPr>
          </a:p>
        </p:txBody>
      </p:sp>
      <p:pic>
        <p:nvPicPr>
          <p:cNvPr id="51202" name="Picture 2" descr="VÃ½sledek obrÃ¡zku pro radiation energy vs ionisation vs damage">
            <a:extLst>
              <a:ext uri="{FF2B5EF4-FFF2-40B4-BE49-F238E27FC236}">
                <a16:creationId xmlns:a16="http://schemas.microsoft.com/office/drawing/2014/main" id="{C5F75F6A-15F3-48BB-9E78-DD2B866B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51" y="1171576"/>
            <a:ext cx="7698297" cy="57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4DCD558-F8E7-44BF-958C-7EA4D7698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cs-CZ" altLang="cs-CZ" sz="3600">
                <a:latin typeface="Verdana" panose="020B0604030504040204" pitchFamily="34" charset="0"/>
              </a:rPr>
              <a:t>Normal counts of WBC in rat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FBA17A7-EA14-4381-B17C-693CE5C0C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133601"/>
            <a:ext cx="8229600" cy="4525963"/>
          </a:xfrm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Number of WBC............cca 12.5 tis.mm-3</a:t>
            </a:r>
            <a:br>
              <a:rPr lang="cs-CZ" altLang="cs-CZ">
                <a:latin typeface="Verdana" panose="020B0604030504040204" pitchFamily="34" charset="0"/>
              </a:rPr>
            </a:br>
            <a:r>
              <a:rPr lang="cs-CZ" altLang="cs-CZ">
                <a:latin typeface="Verdana" panose="020B0604030504040204" pitchFamily="34" charset="0"/>
              </a:rPr>
              <a:t>    </a:t>
            </a:r>
          </a:p>
          <a:p>
            <a:pPr>
              <a:buFontTx/>
              <a:buNone/>
            </a:pPr>
            <a:r>
              <a:rPr lang="cs-CZ" altLang="cs-CZ">
                <a:latin typeface="Verdana" panose="020B0604030504040204" pitchFamily="34" charset="0"/>
              </a:rPr>
              <a:t>		- neutrophil granulocytes    18 - 36%</a:t>
            </a:r>
            <a:br>
              <a:rPr lang="cs-CZ" altLang="cs-CZ">
                <a:latin typeface="Verdana" panose="020B0604030504040204" pitchFamily="34" charset="0"/>
              </a:rPr>
            </a:br>
            <a:r>
              <a:rPr lang="cs-CZ" altLang="cs-CZ">
                <a:latin typeface="Verdana" panose="020B0604030504040204" pitchFamily="34" charset="0"/>
              </a:rPr>
              <a:t>    	- eozinophil granulocytes      1 - 4%</a:t>
            </a:r>
            <a:br>
              <a:rPr lang="cs-CZ" altLang="cs-CZ">
                <a:latin typeface="Verdana" panose="020B0604030504040204" pitchFamily="34" charset="0"/>
              </a:rPr>
            </a:br>
            <a:r>
              <a:rPr lang="cs-CZ" altLang="cs-CZ">
                <a:latin typeface="Verdana" panose="020B0604030504040204" pitchFamily="34" charset="0"/>
              </a:rPr>
              <a:t>    	- bazophil granulocytes         0 - 1%</a:t>
            </a:r>
            <a:br>
              <a:rPr lang="cs-CZ" altLang="cs-CZ">
                <a:latin typeface="Verdana" panose="020B0604030504040204" pitchFamily="34" charset="0"/>
              </a:rPr>
            </a:br>
            <a:r>
              <a:rPr lang="cs-CZ" altLang="cs-CZ">
                <a:latin typeface="Verdana" panose="020B0604030504040204" pitchFamily="34" charset="0"/>
              </a:rPr>
              <a:t>    	- lymphocytes                	62 - 75%</a:t>
            </a:r>
            <a:br>
              <a:rPr lang="cs-CZ" altLang="cs-CZ">
                <a:latin typeface="Verdana" panose="020B0604030504040204" pitchFamily="34" charset="0"/>
              </a:rPr>
            </a:br>
            <a:r>
              <a:rPr lang="cs-CZ" altLang="cs-CZ">
                <a:latin typeface="Verdana" panose="020B0604030504040204" pitchFamily="34" charset="0"/>
              </a:rPr>
              <a:t>    	- monocytes                        1 - 6%</a:t>
            </a:r>
            <a:br>
              <a:rPr lang="cs-CZ" altLang="cs-CZ">
                <a:latin typeface="Verdana" panose="020B0604030504040204" pitchFamily="34" charset="0"/>
              </a:rPr>
            </a:br>
            <a:endParaRPr lang="cs-CZ" altLang="cs-CZ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6B547F3-ED5A-40EC-B229-AEFB95C07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9" y="1"/>
            <a:ext cx="6840537" cy="1052513"/>
          </a:xfrm>
          <a:solidFill>
            <a:srgbClr val="FFCC00"/>
          </a:solidFill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Blood smear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D47CB2-F0EA-48E9-A5A1-7FEEF12D5F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35864" y="1773238"/>
            <a:ext cx="3132137" cy="4330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neutrophil „band“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neutrophil „segment“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monocyte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lymphocyte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eozinophil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bazophil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cs-CZ" altLang="cs-CZ" sz="2500">
                <a:latin typeface="Verdana" panose="020B0604030504040204" pitchFamily="34" charset="0"/>
              </a:rPr>
              <a:t>trombocyte</a:t>
            </a:r>
          </a:p>
          <a:p>
            <a:pPr>
              <a:lnSpc>
                <a:spcPct val="90000"/>
              </a:lnSpc>
            </a:pPr>
            <a:endParaRPr lang="cs-CZ" altLang="cs-CZ" sz="2500">
              <a:latin typeface="Verdana" panose="020B0604030504040204" pitchFamily="34" charset="0"/>
            </a:endParaRPr>
          </a:p>
        </p:txBody>
      </p:sp>
      <p:pic>
        <p:nvPicPr>
          <p:cNvPr id="47108" name="Picture 4" descr="C:\Dana\Dokumenty\Praktika\Radiace_2\HEME100.jpg">
            <a:extLst>
              <a:ext uri="{FF2B5EF4-FFF2-40B4-BE49-F238E27FC236}">
                <a16:creationId xmlns:a16="http://schemas.microsoft.com/office/drawing/2014/main" id="{F9FE5B13-CFD9-4010-B2A0-E553091600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900" y="2170113"/>
            <a:ext cx="4895850" cy="353695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629CB28-4581-4CA7-8E32-2BBD4D4E2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  <a:solidFill>
            <a:srgbClr val="FFCC00"/>
          </a:solidFill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Praktikum I - design</a:t>
            </a:r>
          </a:p>
        </p:txBody>
      </p:sp>
      <p:pic>
        <p:nvPicPr>
          <p:cNvPr id="48131" name="Picture 3" descr="Schema Praktika_1">
            <a:extLst>
              <a:ext uri="{FF2B5EF4-FFF2-40B4-BE49-F238E27FC236}">
                <a16:creationId xmlns:a16="http://schemas.microsoft.com/office/drawing/2014/main" id="{174B3B61-CA7E-4134-84D0-9509EDFA57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0650" y="1981200"/>
            <a:ext cx="68707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D797FF1-E630-43EC-B6D7-964D575E2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296988"/>
          </a:xfrm>
          <a:solidFill>
            <a:srgbClr val="FFCC00"/>
          </a:solidFill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Praktikum I – operační postup</a:t>
            </a:r>
          </a:p>
        </p:txBody>
      </p:sp>
      <p:pic>
        <p:nvPicPr>
          <p:cNvPr id="49155" name="Picture 3" descr="Operacni Pristup">
            <a:extLst>
              <a:ext uri="{FF2B5EF4-FFF2-40B4-BE49-F238E27FC236}">
                <a16:creationId xmlns:a16="http://schemas.microsoft.com/office/drawing/2014/main" id="{38CA3919-FDCE-4477-9495-75E35CB2F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1557339"/>
            <a:ext cx="4491037" cy="552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1A07881-B202-4554-B6AD-57B4EC791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  <a:solidFill>
            <a:srgbClr val="FFCC00"/>
          </a:solidFill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Praktikum I - hodnocení</a:t>
            </a:r>
          </a:p>
        </p:txBody>
      </p:sp>
      <p:pic>
        <p:nvPicPr>
          <p:cNvPr id="50179" name="Picture 3" descr="Schema Praktika_A">
            <a:extLst>
              <a:ext uri="{FF2B5EF4-FFF2-40B4-BE49-F238E27FC236}">
                <a16:creationId xmlns:a16="http://schemas.microsoft.com/office/drawing/2014/main" id="{558C8C48-881B-409F-ABDA-4FCF3FBA2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4" y="1423988"/>
            <a:ext cx="8993187" cy="5434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Burkerova_komurka">
            <a:extLst>
              <a:ext uri="{FF2B5EF4-FFF2-40B4-BE49-F238E27FC236}">
                <a16:creationId xmlns:a16="http://schemas.microsoft.com/office/drawing/2014/main" id="{524B1D61-2803-473E-AE90-7A83D5EB593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0"/>
            <a:ext cx="8207375" cy="689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3" name="Text Box 6">
            <a:extLst>
              <a:ext uri="{FF2B5EF4-FFF2-40B4-BE49-F238E27FC236}">
                <a16:creationId xmlns:a16="http://schemas.microsoft.com/office/drawing/2014/main" id="{16188E96-BA7D-44AC-9E56-C937E6B9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14972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0,2 mm</a:t>
            </a:r>
          </a:p>
        </p:txBody>
      </p:sp>
      <p:sp>
        <p:nvSpPr>
          <p:cNvPr id="51204" name="Text Box 7">
            <a:extLst>
              <a:ext uri="{FF2B5EF4-FFF2-40B4-BE49-F238E27FC236}">
                <a16:creationId xmlns:a16="http://schemas.microsoft.com/office/drawing/2014/main" id="{260E8019-2995-4FF4-9705-861CAB580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184467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0,05 mm</a:t>
            </a:r>
          </a:p>
        </p:txBody>
      </p:sp>
      <p:sp>
        <p:nvSpPr>
          <p:cNvPr id="51205" name="Text Box 8">
            <a:extLst>
              <a:ext uri="{FF2B5EF4-FFF2-40B4-BE49-F238E27FC236}">
                <a16:creationId xmlns:a16="http://schemas.microsoft.com/office/drawing/2014/main" id="{5037E60A-4FA3-467C-9C88-396566F7A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765175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Výška = 0,1 mm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27C48FE-3E8E-415A-BE25-052AB202E6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609600"/>
            <a:ext cx="7721600" cy="2133600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9296E57-FF11-41EF-8950-D8340F62EF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2200" y="3200400"/>
            <a:ext cx="7696200" cy="30480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Verdana" panose="020B0604030504040204" pitchFamily="34" charset="0"/>
              </a:rPr>
              <a:t> The stained smear will first be viewed at a low magnification and an area where white cells are not overlaid by red cells will be selected.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Verdana" panose="020B0604030504040204" pitchFamily="34" charset="0"/>
              </a:rPr>
              <a:t> Using an immersion objective, a total of 100 WBC will be registered and identified as to their individual type.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altLang="cs-CZ">
                <a:latin typeface="Verdana" panose="020B0604030504040204" pitchFamily="34" charset="0"/>
              </a:rPr>
              <a:t> The viewing field will be moved in order to count the prescribed number of leucocytes.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cs-CZ" altLang="cs-CZ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2CA66C9A-C3C5-4EF0-A26A-30A07BF7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09600"/>
            <a:ext cx="76962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/>
              <a:t>             </a:t>
            </a:r>
            <a:r>
              <a:rPr lang="cs-CZ" altLang="cs-CZ" sz="2400">
                <a:latin typeface="Verdana" panose="020B0604030504040204" pitchFamily="34" charset="0"/>
              </a:rPr>
              <a:t>Viewing of smear</a:t>
            </a:r>
          </a:p>
        </p:txBody>
      </p:sp>
      <p:sp>
        <p:nvSpPr>
          <p:cNvPr id="52229" name="Line 5">
            <a:extLst>
              <a:ext uri="{FF2B5EF4-FFF2-40B4-BE49-F238E27FC236}">
                <a16:creationId xmlns:a16="http://schemas.microsoft.com/office/drawing/2014/main" id="{C4839920-4B99-45E8-9844-5DE38D192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838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01297EF3-8DC9-413A-B34B-5D6E04D75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A962B27C-ECA1-4FD5-9970-AD8B2914D7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838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48C6495E-2E72-4FBD-9670-1BF270534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91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DAFC588D-FC55-46C5-AC9E-0B223FB3B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914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4" name="Line 10">
            <a:extLst>
              <a:ext uri="{FF2B5EF4-FFF2-40B4-BE49-F238E27FC236}">
                <a16:creationId xmlns:a16="http://schemas.microsoft.com/office/drawing/2014/main" id="{9CA28FFC-91BC-4029-BA2A-B7C71C7076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E3F4D6DF-5920-4313-A0AB-2ACDD8F61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91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4A7E168F-952C-47F8-985C-9409DC3A3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91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237" name="Line 13">
            <a:extLst>
              <a:ext uri="{FF2B5EF4-FFF2-40B4-BE49-F238E27FC236}">
                <a16:creationId xmlns:a16="http://schemas.microsoft.com/office/drawing/2014/main" id="{EE97D5CB-ABAE-4433-9870-E21B9C93C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066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that's all folks">
            <a:extLst>
              <a:ext uri="{FF2B5EF4-FFF2-40B4-BE49-F238E27FC236}">
                <a16:creationId xmlns:a16="http://schemas.microsoft.com/office/drawing/2014/main" id="{AE7BF55E-7E65-4D3D-A39D-710C3B1EC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194837-7DBC-41F3-BFBC-8F71B49F71B9}"/>
              </a:ext>
            </a:extLst>
          </p:cNvPr>
          <p:cNvSpPr txBox="1"/>
          <p:nvPr/>
        </p:nvSpPr>
        <p:spPr>
          <a:xfrm>
            <a:off x="860849" y="6375042"/>
            <a:ext cx="1047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  <a:latin typeface="+mj-lt"/>
              </a:rPr>
              <a:t>j.gumulec@med.muni.cz</a:t>
            </a:r>
            <a:r>
              <a:rPr lang="cs-CZ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@jarogumulec</a:t>
            </a:r>
            <a:r>
              <a:rPr lang="cs-CZ">
                <a:solidFill>
                  <a:schemeClr val="bg1"/>
                </a:solidFill>
                <a:latin typeface="+mj-lt"/>
              </a:rPr>
              <a:t>  </a:t>
            </a:r>
            <a:r>
              <a:rPr lang="en-US">
                <a:solidFill>
                  <a:schemeClr val="bg1"/>
                </a:solidFill>
                <a:latin typeface="+mj-lt"/>
              </a:rPr>
              <a:t>|</a:t>
            </a:r>
            <a:r>
              <a:rPr lang="cs-CZ">
                <a:solidFill>
                  <a:schemeClr val="bg1"/>
                </a:solidFill>
                <a:latin typeface="+mj-lt"/>
              </a:rPr>
              <a:t>  www.med.muni.cz/masariklab</a:t>
            </a:r>
          </a:p>
        </p:txBody>
      </p:sp>
    </p:spTree>
    <p:extLst>
      <p:ext uri="{BB962C8B-B14F-4D97-AF65-F5344CB8AC3E}">
        <p14:creationId xmlns:p14="http://schemas.microsoft.com/office/powerpoint/2010/main" val="422334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1EA9AE-4AA6-4EC8-A15F-46DD96FFD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Ionization vs. excitation</a:t>
            </a:r>
          </a:p>
        </p:txBody>
      </p:sp>
      <p:grpSp>
        <p:nvGrpSpPr>
          <p:cNvPr id="8195" name="Group 7">
            <a:extLst>
              <a:ext uri="{FF2B5EF4-FFF2-40B4-BE49-F238E27FC236}">
                <a16:creationId xmlns:a16="http://schemas.microsoft.com/office/drawing/2014/main" id="{B6CD7BA9-3220-4154-BFD1-8AC5262014D0}"/>
              </a:ext>
            </a:extLst>
          </p:cNvPr>
          <p:cNvGrpSpPr>
            <a:grpSpLocks/>
          </p:cNvGrpSpPr>
          <p:nvPr/>
        </p:nvGrpSpPr>
        <p:grpSpPr bwMode="auto">
          <a:xfrm>
            <a:off x="4656139" y="1557338"/>
            <a:ext cx="5132387" cy="519112"/>
            <a:chOff x="1053" y="1628"/>
            <a:chExt cx="3233" cy="327"/>
          </a:xfrm>
        </p:grpSpPr>
        <p:sp>
          <p:nvSpPr>
            <p:cNvPr id="8200" name="Text Box 5">
              <a:extLst>
                <a:ext uri="{FF2B5EF4-FFF2-40B4-BE49-F238E27FC236}">
                  <a16:creationId xmlns:a16="http://schemas.microsoft.com/office/drawing/2014/main" id="{79C190BC-428F-4FD0-898A-BB712C8B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1628"/>
              <a:ext cx="3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Verdana" panose="020B0604030504040204" pitchFamily="34" charset="0"/>
                </a:rPr>
                <a:t>M         M</a:t>
              </a:r>
              <a:r>
                <a:rPr lang="cs-CZ" altLang="cs-CZ" sz="2800" b="1" baseline="30000">
                  <a:latin typeface="Verdana" panose="020B0604030504040204" pitchFamily="34" charset="0"/>
                </a:rPr>
                <a:t>+</a:t>
              </a:r>
              <a:r>
                <a:rPr lang="cs-CZ" altLang="cs-CZ" sz="2800" b="1">
                  <a:latin typeface="Verdana" panose="020B0604030504040204" pitchFamily="34" charset="0"/>
                </a:rPr>
                <a:t> + e</a:t>
              </a:r>
              <a:r>
                <a:rPr lang="cs-CZ" altLang="cs-CZ" sz="2800" b="1" baseline="30000">
                  <a:latin typeface="Verdana" panose="020B0604030504040204" pitchFamily="34" charset="0"/>
                </a:rPr>
                <a:t>-</a:t>
              </a:r>
              <a:r>
                <a:rPr lang="cs-CZ" altLang="cs-CZ" sz="2800" b="1"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8201" name="Line 6">
              <a:extLst>
                <a:ext uri="{FF2B5EF4-FFF2-40B4-BE49-F238E27FC236}">
                  <a16:creationId xmlns:a16="http://schemas.microsoft.com/office/drawing/2014/main" id="{1AD85D04-F9D7-4F35-AA2F-9ACFBE1A0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79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196" name="Group 8">
            <a:extLst>
              <a:ext uri="{FF2B5EF4-FFF2-40B4-BE49-F238E27FC236}">
                <a16:creationId xmlns:a16="http://schemas.microsoft.com/office/drawing/2014/main" id="{4828B354-C206-4D61-8C0E-5BAC9FBCD74B}"/>
              </a:ext>
            </a:extLst>
          </p:cNvPr>
          <p:cNvGrpSpPr>
            <a:grpSpLocks/>
          </p:cNvGrpSpPr>
          <p:nvPr/>
        </p:nvGrpSpPr>
        <p:grpSpPr bwMode="auto">
          <a:xfrm>
            <a:off x="4727575" y="2492376"/>
            <a:ext cx="5132388" cy="519113"/>
            <a:chOff x="1053" y="1628"/>
            <a:chExt cx="3233" cy="327"/>
          </a:xfrm>
        </p:grpSpPr>
        <p:sp>
          <p:nvSpPr>
            <p:cNvPr id="8198" name="Text Box 9">
              <a:extLst>
                <a:ext uri="{FF2B5EF4-FFF2-40B4-BE49-F238E27FC236}">
                  <a16:creationId xmlns:a16="http://schemas.microsoft.com/office/drawing/2014/main" id="{33478DB6-C93E-4F12-955A-DE315E54F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1628"/>
              <a:ext cx="32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Verdana" panose="020B0604030504040204" pitchFamily="34" charset="0"/>
                </a:rPr>
                <a:t>M         M</a:t>
              </a:r>
              <a:r>
                <a:rPr lang="cs-CZ" altLang="cs-CZ" sz="2800" b="1" i="1" baseline="30000">
                  <a:latin typeface="Verdana" panose="020B0604030504040204" pitchFamily="34" charset="0"/>
                </a:rPr>
                <a:t>excit</a:t>
              </a:r>
              <a:endParaRPr lang="cs-CZ" altLang="cs-CZ" sz="2800" b="1" i="1">
                <a:latin typeface="Verdana" panose="020B0604030504040204" pitchFamily="34" charset="0"/>
              </a:endParaRPr>
            </a:p>
          </p:txBody>
        </p:sp>
        <p:sp>
          <p:nvSpPr>
            <p:cNvPr id="8199" name="Line 10">
              <a:extLst>
                <a:ext uri="{FF2B5EF4-FFF2-40B4-BE49-F238E27FC236}">
                  <a16:creationId xmlns:a16="http://schemas.microsoft.com/office/drawing/2014/main" id="{03CAB96C-8FCA-48B6-B872-868E2A1AFD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179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FEDF5860-542E-44C2-9241-C6EADF1A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76663"/>
            <a:ext cx="91440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400">
                <a:latin typeface="Verdana" panose="020B0604030504040204" pitchFamily="34" charset="0"/>
              </a:rPr>
              <a:t>Ionization = process of creating charged atoms</a:t>
            </a:r>
          </a:p>
          <a:p>
            <a:pPr>
              <a:spcBef>
                <a:spcPct val="0"/>
              </a:spcBef>
            </a:pPr>
            <a:r>
              <a:rPr lang="cs-CZ" altLang="cs-CZ" sz="2400">
                <a:latin typeface="Verdana" panose="020B0604030504040204" pitchFamily="34" charset="0"/>
              </a:rPr>
              <a:t>Excitation = atoms absorp energy without ionizazion. Orbital electrons are raised to next level.</a:t>
            </a:r>
          </a:p>
          <a:p>
            <a:pPr>
              <a:spcBef>
                <a:spcPct val="0"/>
              </a:spcBef>
            </a:pPr>
            <a:endParaRPr lang="cs-CZ" altLang="cs-CZ" sz="2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2400">
                <a:latin typeface="Verdana" panose="020B0604030504040204" pitchFamily="34" charset="0"/>
              </a:rPr>
              <a:t> </a:t>
            </a:r>
            <a:r>
              <a:rPr lang="en-US" altLang="cs-CZ" sz="2800">
                <a:latin typeface="Verdana" panose="020B0604030504040204" pitchFamily="34" charset="0"/>
              </a:rPr>
              <a:t>Both types of interactions are very fast</a:t>
            </a:r>
          </a:p>
          <a:p>
            <a:pPr>
              <a:spcBef>
                <a:spcPct val="0"/>
              </a:spcBef>
            </a:pPr>
            <a:endParaRPr lang="en-US" altLang="cs-CZ" sz="2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cs-CZ" sz="2800">
                <a:latin typeface="Verdana" panose="020B0604030504040204" pitchFamily="34" charset="0"/>
              </a:rPr>
              <a:t>  Formed in a ratio of 1:2</a:t>
            </a:r>
          </a:p>
          <a:p>
            <a:pPr>
              <a:spcBef>
                <a:spcPct val="0"/>
              </a:spcBef>
            </a:pPr>
            <a:endParaRPr lang="en-US" altLang="cs-CZ" sz="2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800">
                <a:latin typeface="Verdana" panose="020B0604030504040204" pitchFamily="34" charset="0"/>
              </a:rPr>
              <a:t> </a:t>
            </a:r>
            <a:endParaRPr lang="cs-CZ" altLang="cs-CZ" sz="2800">
              <a:latin typeface="Verdana" panose="020B0604030504040204" pitchFamily="34" charset="0"/>
            </a:endParaRPr>
          </a:p>
        </p:txBody>
      </p:sp>
      <p:pic>
        <p:nvPicPr>
          <p:cNvPr id="50178" name="Picture 2" descr="VÃ½sledek obrÃ¡zku pro radiation energy vs ionisation vs excitation">
            <a:extLst>
              <a:ext uri="{FF2B5EF4-FFF2-40B4-BE49-F238E27FC236}">
                <a16:creationId xmlns:a16="http://schemas.microsoft.com/office/drawing/2014/main" id="{D13778CD-B377-4A38-A116-00B39855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8" y="1174416"/>
            <a:ext cx="4057475" cy="13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74902F2-9FF0-40BB-B56F-EBCF1C9BC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581" y="1552575"/>
            <a:ext cx="1771650" cy="1876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C9F5324C-07DD-48D6-B2B4-C7F8282AC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MeV, a unit of energy</a:t>
            </a:r>
          </a:p>
          <a:p>
            <a:r>
              <a:rPr lang="cs-CZ" altLang="cs-CZ">
                <a:latin typeface="Verdana" panose="020B0604030504040204" pitchFamily="34" charset="0"/>
              </a:rPr>
              <a:t>Roentgen, a unit of exposure [C / kg dry air]</a:t>
            </a:r>
          </a:p>
          <a:p>
            <a:r>
              <a:rPr lang="cs-CZ" altLang="cs-CZ">
                <a:latin typeface="Verdana" panose="020B0604030504040204" pitchFamily="34" charset="0"/>
              </a:rPr>
              <a:t>Becquerel, activity [s-1] ≈ Curie</a:t>
            </a:r>
          </a:p>
          <a:p>
            <a:r>
              <a:rPr lang="cs-CZ" altLang="cs-CZ">
                <a:latin typeface="Verdana" panose="020B0604030504040204" pitchFamily="34" charset="0"/>
              </a:rPr>
              <a:t>Gray, dose [J / kg] ≈ rad</a:t>
            </a:r>
          </a:p>
          <a:p>
            <a:r>
              <a:rPr lang="cs-CZ" altLang="cs-CZ">
                <a:latin typeface="Verdana" panose="020B0604030504040204" pitchFamily="34" charset="0"/>
              </a:rPr>
              <a:t>Sievert, dose equivalent [J / kg] ≈ rem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28187963-6C69-445C-8123-761B4B992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Units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upload.wikimedia.org/wikipedia/commons/0/03/SI_Radiation_dose_units.png">
            <a:extLst>
              <a:ext uri="{FF2B5EF4-FFF2-40B4-BE49-F238E27FC236}">
                <a16:creationId xmlns:a16="http://schemas.microsoft.com/office/drawing/2014/main" id="{21FB6895-C9F4-4453-A452-58BE4EC8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40" y="0"/>
            <a:ext cx="8073006" cy="45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3">
            <a:extLst>
              <a:ext uri="{FF2B5EF4-FFF2-40B4-BE49-F238E27FC236}">
                <a16:creationId xmlns:a16="http://schemas.microsoft.com/office/drawing/2014/main" id="{E08D7B4A-D829-4C83-8716-F793A903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cs-CZ">
                <a:latin typeface="Verdana" pitchFamily="34" charset="0"/>
              </a:rPr>
              <a:t>Dose equivalent</a:t>
            </a:r>
            <a:endParaRPr lang="cs-CZ" altLang="cs-CZ">
              <a:latin typeface="Verdana" pitchFamily="34" charset="0"/>
            </a:endParaRPr>
          </a:p>
          <a:p>
            <a:pPr>
              <a:defRPr/>
            </a:pPr>
            <a:r>
              <a:rPr lang="fr-FR" altLang="cs-CZ">
                <a:latin typeface="Verdana" pitchFamily="34" charset="0"/>
              </a:rPr>
              <a:t> </a:t>
            </a:r>
            <a:r>
              <a:rPr lang="fr-FR" altLang="cs-CZ" sz="2000">
                <a:latin typeface="Verdana" pitchFamily="34" charset="0"/>
              </a:rPr>
              <a:t> </a:t>
            </a:r>
            <a:r>
              <a:rPr lang="fr-FR" altLang="cs-CZ" sz="2000" dirty="0">
                <a:latin typeface="Verdana" pitchFamily="34" charset="0"/>
              </a:rPr>
              <a:t>= </a:t>
            </a:r>
            <a:r>
              <a:rPr lang="cs-CZ" altLang="cs-CZ" sz="2000">
                <a:latin typeface="Verdana" pitchFamily="34" charset="0"/>
              </a:rPr>
              <a:t>dose</a:t>
            </a:r>
            <a:r>
              <a:rPr lang="fr-FR" altLang="cs-CZ" sz="2000">
                <a:latin typeface="Verdana" pitchFamily="34" charset="0"/>
              </a:rPr>
              <a:t> *</a:t>
            </a:r>
            <a:r>
              <a:rPr lang="cs-CZ" altLang="cs-CZ" sz="2000">
                <a:latin typeface="Verdana" pitchFamily="34" charset="0"/>
              </a:rPr>
              <a:t> </a:t>
            </a:r>
            <a:r>
              <a:rPr lang="fr-FR" altLang="cs-CZ" sz="2000">
                <a:latin typeface="Verdana" pitchFamily="34" charset="0"/>
              </a:rPr>
              <a:t>constant</a:t>
            </a:r>
            <a:r>
              <a:rPr lang="cs-CZ" altLang="cs-CZ" sz="2000">
                <a:latin typeface="Verdana" pitchFamily="34" charset="0"/>
              </a:rPr>
              <a:t> WR</a:t>
            </a:r>
            <a:endParaRPr lang="fr-FR" altLang="cs-CZ" sz="2000" dirty="0">
              <a:latin typeface="Verdana" pitchFamily="34" charset="0"/>
            </a:endParaRPr>
          </a:p>
          <a:p>
            <a:pPr>
              <a:defRPr/>
            </a:pPr>
            <a:r>
              <a:rPr lang="fr-FR" altLang="cs-CZ" dirty="0">
                <a:latin typeface="Verdana" pitchFamily="34" charset="0"/>
              </a:rPr>
              <a:t>γ, β, X = 1</a:t>
            </a:r>
          </a:p>
          <a:p>
            <a:pPr>
              <a:defRPr/>
            </a:pPr>
            <a:r>
              <a:rPr lang="fr-FR" altLang="cs-CZ" dirty="0">
                <a:latin typeface="Verdana" pitchFamily="34" charset="0"/>
              </a:rPr>
              <a:t>neutrons = 10</a:t>
            </a:r>
          </a:p>
          <a:p>
            <a:pPr>
              <a:defRPr/>
            </a:pPr>
            <a:r>
              <a:rPr lang="fr-FR" altLang="cs-CZ" dirty="0">
                <a:latin typeface="Verdana" pitchFamily="34" charset="0"/>
              </a:rPr>
              <a:t>α = 20</a:t>
            </a:r>
            <a:endParaRPr lang="cs-CZ" altLang="cs-CZ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073BF29B-9194-4EBE-BA12-9B3F1FF60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Units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8BA33F9-5207-4E90-AF11-435BF5F76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904" y="4435592"/>
            <a:ext cx="3713309" cy="2170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AD8E0CD-BC45-42C4-ACF2-03C6AB341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296988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Sources of ionizing radiation?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CC3F110-1602-47B4-9EF8-46263ECB63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385" y="1557338"/>
            <a:ext cx="4179888" cy="4114800"/>
          </a:xfrm>
        </p:spPr>
        <p:txBody>
          <a:bodyPr/>
          <a:lstStyle/>
          <a:p>
            <a:r>
              <a:rPr lang="cs-CZ" altLang="cs-CZ" sz="2400">
                <a:latin typeface="Verdana" panose="020B0604030504040204" pitchFamily="34" charset="0"/>
              </a:rPr>
              <a:t>N</a:t>
            </a:r>
            <a:r>
              <a:rPr lang="en-US" altLang="cs-CZ" sz="2400">
                <a:latin typeface="Verdana" panose="020B0604030504040204" pitchFamily="34" charset="0"/>
              </a:rPr>
              <a:t>atural</a:t>
            </a:r>
          </a:p>
          <a:p>
            <a:pPr lvl="1"/>
            <a:r>
              <a:rPr lang="en-US" altLang="cs-CZ" sz="2000">
                <a:latin typeface="Verdana" panose="020B0604030504040204" pitchFamily="34" charset="0"/>
              </a:rPr>
              <a:t>space</a:t>
            </a:r>
          </a:p>
          <a:p>
            <a:pPr lvl="2"/>
            <a:r>
              <a:rPr lang="en-US" altLang="cs-CZ" sz="1600">
                <a:latin typeface="Verdana" panose="020B0604030504040204" pitchFamily="34" charset="0"/>
              </a:rPr>
              <a:t>exposure increases with altitude</a:t>
            </a:r>
          </a:p>
          <a:p>
            <a:pPr lvl="1"/>
            <a:r>
              <a:rPr lang="en-US" altLang="cs-CZ" sz="2000">
                <a:latin typeface="Verdana" panose="020B0604030504040204" pitchFamily="34" charset="0"/>
              </a:rPr>
              <a:t>solar</a:t>
            </a:r>
          </a:p>
          <a:p>
            <a:pPr lvl="1"/>
            <a:r>
              <a:rPr lang="en-US" altLang="cs-CZ" sz="2000">
                <a:latin typeface="Verdana" panose="020B0604030504040204" pitchFamily="34" charset="0"/>
              </a:rPr>
              <a:t>terrestrial sources</a:t>
            </a:r>
          </a:p>
          <a:p>
            <a:pPr lvl="2"/>
            <a:r>
              <a:rPr lang="en-US" altLang="cs-CZ" sz="1600">
                <a:latin typeface="Verdana" panose="020B0604030504040204" pitchFamily="34" charset="0"/>
              </a:rPr>
              <a:t>natural radioactive decay of radioisotopes (soil and rock)</a:t>
            </a:r>
          </a:p>
          <a:p>
            <a:pPr lvl="1"/>
            <a:r>
              <a:rPr lang="en-US" altLang="cs-CZ" sz="2000">
                <a:latin typeface="Verdana" panose="020B0604030504040204" pitchFamily="34" charset="0"/>
              </a:rPr>
              <a:t>Radon</a:t>
            </a:r>
          </a:p>
          <a:p>
            <a:pPr lvl="2"/>
            <a:r>
              <a:rPr lang="en-US" altLang="cs-CZ" sz="1600">
                <a:latin typeface="Verdana" panose="020B0604030504040204" pitchFamily="34" charset="0"/>
              </a:rPr>
              <a:t>gas, there is a decay of radium-226 (Uranium)</a:t>
            </a:r>
          </a:p>
        </p:txBody>
      </p:sp>
      <p:sp>
        <p:nvSpPr>
          <p:cNvPr id="149508" name="Rectangle 4">
            <a:extLst>
              <a:ext uri="{FF2B5EF4-FFF2-40B4-BE49-F238E27FC236}">
                <a16:creationId xmlns:a16="http://schemas.microsoft.com/office/drawing/2014/main" id="{50CE7B6C-771A-4AD1-8458-B11D2E23FF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98450" y="4800600"/>
            <a:ext cx="3819525" cy="4114800"/>
          </a:xfrm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Artificial</a:t>
            </a:r>
          </a:p>
          <a:p>
            <a:pPr lvl="1"/>
            <a:r>
              <a:rPr lang="cs-CZ" altLang="cs-CZ">
                <a:latin typeface="Verdana" panose="020B0604030504040204" pitchFamily="34" charset="0"/>
              </a:rPr>
              <a:t>medicine</a:t>
            </a:r>
          </a:p>
          <a:p>
            <a:pPr lvl="2"/>
            <a:r>
              <a:rPr lang="cs-CZ" altLang="cs-CZ">
                <a:latin typeface="Verdana" panose="020B0604030504040204" pitchFamily="34" charset="0"/>
              </a:rPr>
              <a:t>diagnosis, therapy, sterilization</a:t>
            </a:r>
          </a:p>
          <a:p>
            <a:pPr lvl="1"/>
            <a:r>
              <a:rPr lang="cs-CZ" altLang="cs-CZ">
                <a:latin typeface="Verdana" panose="020B0604030504040204" pitchFamily="34" charset="0"/>
              </a:rPr>
              <a:t>industrial</a:t>
            </a:r>
          </a:p>
          <a:p>
            <a:pPr lvl="2"/>
            <a:r>
              <a:rPr lang="cs-CZ" altLang="cs-CZ">
                <a:latin typeface="Verdana" panose="020B0604030504040204" pitchFamily="34" charset="0"/>
              </a:rPr>
              <a:t>nuclear energy</a:t>
            </a:r>
          </a:p>
        </p:txBody>
      </p:sp>
      <p:pic>
        <p:nvPicPr>
          <p:cNvPr id="5" name="Picture 5" descr="radsources">
            <a:extLst>
              <a:ext uri="{FF2B5EF4-FFF2-40B4-BE49-F238E27FC236}">
                <a16:creationId xmlns:a16="http://schemas.microsoft.com/office/drawing/2014/main" id="{59444A39-97D3-4350-9F04-4D791A9B7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88" y="4405212"/>
            <a:ext cx="5857162" cy="21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addoses">
            <a:extLst>
              <a:ext uri="{FF2B5EF4-FFF2-40B4-BE49-F238E27FC236}">
                <a16:creationId xmlns:a16="http://schemas.microsoft.com/office/drawing/2014/main" id="{2C2D81BC-1567-444C-A301-F1737692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67" y="1068416"/>
            <a:ext cx="4152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1495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C0E81F0-EF4C-4EF0-A168-E2D4727A9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  <a:noFill/>
        </p:spPr>
        <p:txBody>
          <a:bodyPr/>
          <a:lstStyle/>
          <a:p>
            <a:r>
              <a:rPr lang="cs-CZ" altLang="cs-CZ">
                <a:latin typeface="Verdana" panose="020B0604030504040204" pitchFamily="34" charset="0"/>
              </a:rPr>
              <a:t>Biological effects of ionizing radiation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409DFF9-F655-42E0-AE3C-EE4F61630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4914" y="1844675"/>
            <a:ext cx="4872095" cy="411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latin typeface="Verdana" panose="020B0604030504040204" pitchFamily="34" charset="0"/>
              </a:rPr>
              <a:t>Direct </a:t>
            </a:r>
            <a:r>
              <a:rPr lang="cs-CZ" altLang="cs-CZ" dirty="0" err="1">
                <a:latin typeface="Verdana" panose="020B0604030504040204" pitchFamily="34" charset="0"/>
              </a:rPr>
              <a:t>ionizing</a:t>
            </a:r>
            <a:r>
              <a:rPr lang="cs-CZ" altLang="cs-CZ" dirty="0">
                <a:latin typeface="Verdana" panose="020B0604030504040204" pitchFamily="34" charset="0"/>
              </a:rPr>
              <a:t> = direct </a:t>
            </a:r>
            <a:r>
              <a:rPr lang="cs-CZ" altLang="cs-CZ" dirty="0" err="1">
                <a:latin typeface="Verdana" panose="020B0604030504040204" pitchFamily="34" charset="0"/>
              </a:rPr>
              <a:t>destruction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latin typeface="Verdana" panose="020B0604030504040204" pitchFamily="34" charset="0"/>
              </a:rPr>
              <a:t>of</a:t>
            </a:r>
            <a:r>
              <a:rPr lang="cs-CZ" altLang="cs-CZ" dirty="0"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latin typeface="Verdana" panose="020B0604030504040204" pitchFamily="34" charset="0"/>
              </a:rPr>
              <a:t>biomacromolecules</a:t>
            </a:r>
            <a:endParaRPr lang="cs-CZ" altLang="cs-CZ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Indirectly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(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nondirect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) 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effects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= 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production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of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free 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radicals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(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radiolysis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of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water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</a:rPr>
              <a:t>)</a:t>
            </a:r>
          </a:p>
          <a:p>
            <a:pPr>
              <a:defRPr/>
            </a:pPr>
            <a:endParaRPr lang="cs-CZ" altLang="cs-CZ" dirty="0">
              <a:latin typeface="Verdana" panose="020B0604030504040204" pitchFamily="34" charset="0"/>
            </a:endParaRPr>
          </a:p>
        </p:txBody>
      </p:sp>
      <p:pic>
        <p:nvPicPr>
          <p:cNvPr id="37892" name="Picture 4" descr="VÃ½sledek obrÃ¡zku pro cells  ionisation effect">
            <a:extLst>
              <a:ext uri="{FF2B5EF4-FFF2-40B4-BE49-F238E27FC236}">
                <a16:creationId xmlns:a16="http://schemas.microsoft.com/office/drawing/2014/main" id="{1723A7F9-B728-491C-A2B8-CC228330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08" y="1501775"/>
            <a:ext cx="6649677" cy="36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Radiation_damage_JG_2019_up_21_pre[20211025101100343].mdb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4" id="{D0302841-8249-420F-9A8A-FC85D9349BCB}" vid="{54D03C71-8421-4759-AB45-D9682AC2C56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Prezentace-MED-EN-v8</Template>
  <TotalTime>439</TotalTime>
  <Words>1443</Words>
  <Application>Microsoft Office PowerPoint</Application>
  <PresentationFormat>Širokoúhlá obrazovka</PresentationFormat>
  <Paragraphs>191</Paragraphs>
  <Slides>47</Slides>
  <Notes>0</Notes>
  <HiddenSlides>3</HiddenSlides>
  <MMClips>1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4" baseType="lpstr">
      <vt:lpstr>Arial</vt:lpstr>
      <vt:lpstr>Tahoma</vt:lpstr>
      <vt:lpstr>Times New Roman</vt:lpstr>
      <vt:lpstr>Verdana</vt:lpstr>
      <vt:lpstr>Wingdings</vt:lpstr>
      <vt:lpstr>Prezentace_MU_CZ</vt:lpstr>
      <vt:lpstr>Drawing</vt:lpstr>
      <vt:lpstr>Aim of the practicals</vt:lpstr>
      <vt:lpstr>Ionizing radiation</vt:lpstr>
      <vt:lpstr>Types of ionizing radiation</vt:lpstr>
      <vt:lpstr>The energy spectrum of radiation</vt:lpstr>
      <vt:lpstr>Ionization vs. excitation</vt:lpstr>
      <vt:lpstr>Units</vt:lpstr>
      <vt:lpstr>Units</vt:lpstr>
      <vt:lpstr>Sources of ionizing radiation?</vt:lpstr>
      <vt:lpstr>Biological effects of ionizing radiation</vt:lpstr>
      <vt:lpstr>Chemical effect of ionizing radiation</vt:lpstr>
      <vt:lpstr>Prezentace aplikace PowerPoint</vt:lpstr>
      <vt:lpstr>DNA damage</vt:lpstr>
      <vt:lpstr>Prezentace aplikace PowerPoint</vt:lpstr>
      <vt:lpstr>Prezentace aplikace PowerPoint</vt:lpstr>
      <vt:lpstr>Mechanisms of DNA damage</vt:lpstr>
      <vt:lpstr>Prezentace aplikace PowerPoint</vt:lpstr>
      <vt:lpstr>Prezentace aplikace PowerPoint</vt:lpstr>
      <vt:lpstr>Prezentace aplikace PowerPoint</vt:lpstr>
      <vt:lpstr>Prezentace aplikace PowerPoint</vt:lpstr>
      <vt:lpstr>Repair mechanisms</vt:lpstr>
      <vt:lpstr>Effects of ionizing radiation on the human body</vt:lpstr>
      <vt:lpstr>Deterministic effects</vt:lpstr>
      <vt:lpstr>Deterministic effects</vt:lpstr>
      <vt:lpstr>Stochastic effects</vt:lpstr>
      <vt:lpstr>Character of biological effects</vt:lpstr>
      <vt:lpstr>Acute radiation syndrome</vt:lpstr>
      <vt:lpstr>Acute radiation syndrome</vt:lpstr>
      <vt:lpstr>Hematopoetic syndrome </vt:lpstr>
      <vt:lpstr>Therapeutic effects of ionizing radiation</vt:lpstr>
      <vt:lpstr>Hemopoesis</vt:lpstr>
      <vt:lpstr>Prezentace aplikace PowerPoint</vt:lpstr>
      <vt:lpstr>Prezentace aplikace PowerPoint</vt:lpstr>
      <vt:lpstr>Erythropoiesis</vt:lpstr>
      <vt:lpstr>Erythropoiesis</vt:lpstr>
      <vt:lpstr>Reticulocyte</vt:lpstr>
      <vt:lpstr>Reticulocytes</vt:lpstr>
      <vt:lpstr>Prezentace aplikace PowerPoint</vt:lpstr>
      <vt:lpstr>Classification of reticulocyte counts</vt:lpstr>
      <vt:lpstr>Differential leucocyte counts</vt:lpstr>
      <vt:lpstr>Normal counts of WBC in rat</vt:lpstr>
      <vt:lpstr>Blood smear</vt:lpstr>
      <vt:lpstr>Praktikum I - design</vt:lpstr>
      <vt:lpstr>Praktikum I – operační postup</vt:lpstr>
      <vt:lpstr>Praktikum I - hodnocení</vt:lpstr>
      <vt:lpstr>Prezentace aplikace PowerPoint</vt:lpstr>
      <vt:lpstr>Prezentace aplikace PowerPoint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 of lower gastrointestinal tract</dc:title>
  <dc:creator>Jaromír Gumulec</dc:creator>
  <cp:lastModifiedBy>Jaromír Gumulec</cp:lastModifiedBy>
  <cp:revision>8</cp:revision>
  <cp:lastPrinted>1601-01-01T00:00:00Z</cp:lastPrinted>
  <dcterms:created xsi:type="dcterms:W3CDTF">2019-03-05T08:29:54Z</dcterms:created>
  <dcterms:modified xsi:type="dcterms:W3CDTF">2024-03-07T12:12:48Z</dcterms:modified>
</cp:coreProperties>
</file>