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257" r:id="rId2"/>
    <p:sldId id="323" r:id="rId3"/>
    <p:sldId id="266" r:id="rId4"/>
    <p:sldId id="329" r:id="rId5"/>
    <p:sldId id="330" r:id="rId6"/>
    <p:sldId id="324" r:id="rId7"/>
    <p:sldId id="325" r:id="rId8"/>
    <p:sldId id="326" r:id="rId9"/>
    <p:sldId id="332" r:id="rId10"/>
    <p:sldId id="327" r:id="rId11"/>
    <p:sldId id="328" r:id="rId12"/>
    <p:sldId id="331" r:id="rId13"/>
    <p:sldId id="333" r:id="rId14"/>
    <p:sldId id="335" r:id="rId15"/>
    <p:sldId id="300" r:id="rId16"/>
    <p:sldId id="268" r:id="rId17"/>
    <p:sldId id="269" r:id="rId18"/>
    <p:sldId id="302" r:id="rId19"/>
    <p:sldId id="274" r:id="rId20"/>
    <p:sldId id="275" r:id="rId21"/>
    <p:sldId id="311" r:id="rId22"/>
    <p:sldId id="316" r:id="rId23"/>
    <p:sldId id="312" r:id="rId24"/>
    <p:sldId id="313" r:id="rId25"/>
    <p:sldId id="315" r:id="rId26"/>
    <p:sldId id="314" r:id="rId27"/>
    <p:sldId id="276" r:id="rId28"/>
    <p:sldId id="318" r:id="rId29"/>
    <p:sldId id="277" r:id="rId30"/>
    <p:sldId id="334" r:id="rId31"/>
    <p:sldId id="303" r:id="rId32"/>
    <p:sldId id="321" r:id="rId33"/>
    <p:sldId id="287" r:id="rId34"/>
    <p:sldId id="288" r:id="rId35"/>
    <p:sldId id="322" r:id="rId36"/>
    <p:sldId id="289" r:id="rId37"/>
    <p:sldId id="336" r:id="rId38"/>
    <p:sldId id="337" r:id="rId3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5" userDrawn="1">
          <p15:clr>
            <a:srgbClr val="A4A3A4"/>
          </p15:clr>
        </p15:guide>
        <p15:guide id="3" orient="horz" pos="754"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14"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8037" autoAdjust="0"/>
  </p:normalViewPr>
  <p:slideViewPr>
    <p:cSldViewPr snapToGrid="0">
      <p:cViewPr varScale="1">
        <p:scale>
          <a:sx n="73" d="100"/>
          <a:sy n="73" d="100"/>
        </p:scale>
        <p:origin x="979" y="72"/>
      </p:cViewPr>
      <p:guideLst>
        <p:guide orient="horz" pos="1117"/>
        <p:guide orient="horz" pos="1275"/>
        <p:guide orient="horz" pos="754"/>
        <p:guide orient="horz" pos="3861"/>
        <p:guide orient="horz" pos="3944"/>
        <p:guide pos="428"/>
        <p:guide pos="7224"/>
        <p:guide pos="914"/>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Action</a:t>
            </a:r>
            <a:r>
              <a:rPr lang="cs-CZ" dirty="0"/>
              <a:t> </a:t>
            </a:r>
            <a:r>
              <a:rPr lang="cs-CZ" dirty="0" err="1"/>
              <a:t>potential</a:t>
            </a:r>
            <a:r>
              <a:rPr lang="cs-CZ" dirty="0"/>
              <a:t> – show </a:t>
            </a:r>
            <a:r>
              <a:rPr lang="cs-CZ" dirty="0" err="1"/>
              <a:t>different</a:t>
            </a:r>
            <a:r>
              <a:rPr lang="cs-CZ" dirty="0"/>
              <a:t> </a:t>
            </a:r>
            <a:r>
              <a:rPr lang="cs-CZ" dirty="0" err="1"/>
              <a:t>types</a:t>
            </a:r>
            <a:r>
              <a:rPr lang="cs-CZ" dirty="0"/>
              <a:t> (neuro, </a:t>
            </a:r>
            <a:r>
              <a:rPr lang="cs-CZ" dirty="0" err="1"/>
              <a:t>nodal</a:t>
            </a:r>
            <a:r>
              <a:rPr lang="cs-CZ" dirty="0"/>
              <a:t>, </a:t>
            </a:r>
            <a:r>
              <a:rPr lang="cs-CZ" dirty="0" err="1"/>
              <a:t>atrial</a:t>
            </a:r>
            <a:r>
              <a:rPr lang="cs-CZ" dirty="0"/>
              <a:t> </a:t>
            </a:r>
            <a:r>
              <a:rPr lang="cs-CZ" dirty="0" err="1"/>
              <a:t>ventricular</a:t>
            </a:r>
            <a:r>
              <a:rPr lang="cs-CZ" dirty="0"/>
              <a:t>…)</a:t>
            </a:r>
          </a:p>
          <a:p>
            <a:r>
              <a:rPr lang="cs-CZ" dirty="0" err="1"/>
              <a:t>What</a:t>
            </a:r>
            <a:r>
              <a:rPr lang="cs-CZ" dirty="0"/>
              <a:t> cause </a:t>
            </a:r>
            <a:r>
              <a:rPr lang="cs-CZ" dirty="0" err="1"/>
              <a:t>that</a:t>
            </a:r>
            <a:r>
              <a:rPr lang="cs-CZ" dirty="0"/>
              <a:t> (</a:t>
            </a:r>
            <a:r>
              <a:rPr lang="cs-CZ" dirty="0" err="1"/>
              <a:t>ionic</a:t>
            </a:r>
            <a:r>
              <a:rPr lang="cs-CZ" dirty="0"/>
              <a:t> </a:t>
            </a:r>
            <a:r>
              <a:rPr lang="cs-CZ" dirty="0" err="1"/>
              <a:t>channels</a:t>
            </a:r>
            <a:r>
              <a:rPr lang="cs-CZ" dirty="0"/>
              <a:t>) – </a:t>
            </a:r>
            <a:r>
              <a:rPr lang="cs-CZ" dirty="0" err="1"/>
              <a:t>voltage</a:t>
            </a:r>
            <a:r>
              <a:rPr lang="cs-CZ" dirty="0"/>
              <a:t> </a:t>
            </a:r>
            <a:r>
              <a:rPr lang="cs-CZ" dirty="0" err="1"/>
              <a:t>gated</a:t>
            </a:r>
            <a:r>
              <a:rPr lang="cs-CZ" dirty="0"/>
              <a:t>, </a:t>
            </a:r>
            <a:r>
              <a:rPr lang="cs-CZ" dirty="0" err="1"/>
              <a:t>selectivity</a:t>
            </a:r>
            <a:r>
              <a:rPr lang="cs-CZ" dirty="0"/>
              <a:t>, </a:t>
            </a:r>
          </a:p>
          <a:p>
            <a:r>
              <a:rPr lang="cs-CZ" dirty="0" err="1"/>
              <a:t>Nernst</a:t>
            </a:r>
            <a:r>
              <a:rPr lang="cs-CZ" dirty="0"/>
              <a:t> </a:t>
            </a:r>
            <a:r>
              <a:rPr lang="cs-CZ" dirty="0" err="1"/>
              <a:t>equation</a:t>
            </a:r>
            <a:endParaRPr lang="cs-CZ" dirty="0"/>
          </a:p>
          <a:p>
            <a:r>
              <a:rPr lang="cs-CZ" dirty="0" err="1"/>
              <a:t>their</a:t>
            </a:r>
            <a:r>
              <a:rPr lang="cs-CZ" dirty="0"/>
              <a:t> </a:t>
            </a:r>
            <a:r>
              <a:rPr lang="cs-CZ" dirty="0" err="1"/>
              <a:t>composition</a:t>
            </a:r>
            <a:r>
              <a:rPr lang="cs-CZ" dirty="0"/>
              <a:t> in </a:t>
            </a:r>
            <a:r>
              <a:rPr lang="cs-CZ" dirty="0" err="1"/>
              <a:t>different</a:t>
            </a:r>
            <a:r>
              <a:rPr lang="cs-CZ" dirty="0"/>
              <a:t> </a:t>
            </a:r>
            <a:r>
              <a:rPr lang="cs-CZ" dirty="0" err="1"/>
              <a:t>tissue</a:t>
            </a:r>
            <a:endParaRPr lang="cs-CZ" dirty="0"/>
          </a:p>
          <a:p>
            <a:r>
              <a:rPr lang="cs-CZ" dirty="0" err="1"/>
              <a:t>Action</a:t>
            </a:r>
            <a:r>
              <a:rPr lang="cs-CZ" dirty="0"/>
              <a:t> </a:t>
            </a:r>
            <a:r>
              <a:rPr lang="cs-CZ" dirty="0" err="1"/>
              <a:t>potential</a:t>
            </a:r>
            <a:r>
              <a:rPr lang="cs-CZ" dirty="0"/>
              <a:t> in </a:t>
            </a:r>
            <a:r>
              <a:rPr lang="cs-CZ" dirty="0" err="1"/>
              <a:t>nodal</a:t>
            </a:r>
            <a:r>
              <a:rPr lang="cs-CZ" dirty="0"/>
              <a:t> cell (</a:t>
            </a:r>
            <a:r>
              <a:rPr lang="cs-CZ" dirty="0" err="1"/>
              <a:t>how</a:t>
            </a:r>
            <a:r>
              <a:rPr lang="cs-CZ" dirty="0"/>
              <a:t> </a:t>
            </a:r>
            <a:r>
              <a:rPr lang="cs-CZ" dirty="0" err="1"/>
              <a:t>it</a:t>
            </a:r>
            <a:r>
              <a:rPr lang="cs-CZ" dirty="0"/>
              <a:t> </a:t>
            </a:r>
            <a:r>
              <a:rPr lang="cs-CZ" dirty="0" err="1"/>
              <a:t>starts</a:t>
            </a:r>
            <a:r>
              <a:rPr lang="cs-CZ" dirty="0"/>
              <a:t>)</a:t>
            </a:r>
          </a:p>
          <a:p>
            <a:r>
              <a:rPr lang="cs-CZ" dirty="0" err="1"/>
              <a:t>Atrial</a:t>
            </a:r>
            <a:r>
              <a:rPr lang="cs-CZ" dirty="0"/>
              <a:t> </a:t>
            </a:r>
          </a:p>
          <a:p>
            <a:r>
              <a:rPr lang="cs-CZ" dirty="0" err="1"/>
              <a:t>Ventrícular</a:t>
            </a:r>
            <a:endParaRPr lang="cs-CZ" dirty="0"/>
          </a:p>
          <a:p>
            <a:r>
              <a:rPr lang="cs-CZ" dirty="0" err="1"/>
              <a:t>Move</a:t>
            </a:r>
            <a:r>
              <a:rPr lang="cs-CZ" dirty="0"/>
              <a:t> to </a:t>
            </a:r>
            <a:r>
              <a:rPr lang="cs-CZ" dirty="0" err="1"/>
              <a:t>the</a:t>
            </a:r>
            <a:r>
              <a:rPr lang="cs-CZ" dirty="0"/>
              <a:t> </a:t>
            </a:r>
            <a:r>
              <a:rPr lang="cs-CZ" dirty="0" err="1"/>
              <a:t>tissue</a:t>
            </a:r>
            <a:r>
              <a:rPr lang="cs-CZ" dirty="0"/>
              <a:t> level</a:t>
            </a:r>
          </a:p>
          <a:p>
            <a:r>
              <a:rPr lang="cs-CZ" dirty="0" err="1"/>
              <a:t>spreading</a:t>
            </a:r>
            <a:r>
              <a:rPr lang="cs-CZ" dirty="0"/>
              <a:t> </a:t>
            </a:r>
            <a:r>
              <a:rPr lang="cs-CZ" dirty="0" err="1"/>
              <a:t>through</a:t>
            </a:r>
            <a:r>
              <a:rPr lang="cs-CZ" dirty="0"/>
              <a:t> </a:t>
            </a:r>
            <a:r>
              <a:rPr lang="cs-CZ" dirty="0" err="1"/>
              <a:t>tissue</a:t>
            </a:r>
            <a:r>
              <a:rPr lang="cs-CZ" dirty="0"/>
              <a:t> (gap </a:t>
            </a:r>
            <a:r>
              <a:rPr lang="cs-CZ" dirty="0" err="1"/>
              <a:t>junction</a:t>
            </a:r>
            <a:r>
              <a:rPr lang="cs-CZ" dirty="0"/>
              <a:t>)</a:t>
            </a:r>
          </a:p>
          <a:p>
            <a:r>
              <a:rPr lang="cs-CZ" dirty="0"/>
              <a:t>Diagram srdce</a:t>
            </a:r>
          </a:p>
          <a:p>
            <a:r>
              <a:rPr lang="cs-CZ" dirty="0"/>
              <a:t>ECG</a:t>
            </a:r>
          </a:p>
          <a:p>
            <a:r>
              <a:rPr lang="cs-CZ" dirty="0" err="1"/>
              <a:t>Leads</a:t>
            </a:r>
            <a:endParaRPr lang="cs-CZ" dirty="0"/>
          </a:p>
          <a:p>
            <a:r>
              <a:rPr lang="cs-CZ" dirty="0" err="1"/>
              <a:t>Electrical</a:t>
            </a:r>
            <a:r>
              <a:rPr lang="cs-CZ" dirty="0"/>
              <a:t> axis in </a:t>
            </a:r>
            <a:r>
              <a:rPr lang="cs-CZ" dirty="0" err="1"/>
              <a:t>vertical</a:t>
            </a:r>
            <a:r>
              <a:rPr lang="cs-CZ" dirty="0"/>
              <a:t> and </a:t>
            </a:r>
            <a:r>
              <a:rPr lang="cs-CZ" dirty="0" err="1"/>
              <a:t>horizontal</a:t>
            </a:r>
            <a:r>
              <a:rPr lang="cs-CZ" dirty="0"/>
              <a:t> </a:t>
            </a:r>
            <a:r>
              <a:rPr lang="cs-CZ" dirty="0" err="1"/>
              <a:t>layer</a:t>
            </a:r>
            <a:endParaRPr lang="cs-CZ" dirty="0"/>
          </a:p>
          <a:p>
            <a:r>
              <a:rPr lang="cs-CZ" dirty="0"/>
              <a:t>a zbytek z praktik </a:t>
            </a:r>
          </a:p>
          <a:p>
            <a:r>
              <a:rPr lang="cs-CZ" dirty="0" err="1"/>
              <a:t>Ukazkové</a:t>
            </a:r>
            <a:r>
              <a:rPr lang="cs-CZ" dirty="0"/>
              <a:t> ECG</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207557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281599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04292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13266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examples</a:t>
            </a:r>
            <a:r>
              <a:rPr lang="cs-CZ" dirty="0"/>
              <a:t> - </a:t>
            </a:r>
            <a:r>
              <a:rPr lang="cs-CZ" dirty="0" err="1"/>
              <a:t>ischemia</a:t>
            </a:r>
            <a:r>
              <a:rPr lang="cs-CZ" dirty="0"/>
              <a:t>, </a:t>
            </a:r>
            <a:r>
              <a:rPr lang="cs-CZ" dirty="0" err="1"/>
              <a:t>hypertrophy</a:t>
            </a:r>
            <a:r>
              <a:rPr lang="cs-CZ" dirty="0"/>
              <a:t>, </a:t>
            </a:r>
            <a:r>
              <a:rPr lang="cs-CZ" dirty="0" err="1"/>
              <a:t>dilatation</a:t>
            </a:r>
            <a:r>
              <a:rPr lang="cs-CZ" dirty="0"/>
              <a:t>, </a:t>
            </a:r>
            <a:r>
              <a:rPr lang="cs-CZ" dirty="0" err="1"/>
              <a:t>cardiomyopathy</a:t>
            </a:r>
            <a:r>
              <a:rPr lang="cs-CZ" dirty="0"/>
              <a:t>, </a:t>
            </a:r>
            <a:r>
              <a:rPr lang="cs-CZ" dirty="0" err="1"/>
              <a:t>inflammations</a:t>
            </a:r>
            <a:r>
              <a:rPr lang="cs-CZ" dirty="0"/>
              <a:t>, </a:t>
            </a:r>
          </a:p>
          <a:p>
            <a:r>
              <a:rPr lang="cs-CZ" dirty="0" err="1"/>
              <a:t>changes</a:t>
            </a:r>
            <a:r>
              <a:rPr lang="cs-CZ" dirty="0"/>
              <a:t> in </a:t>
            </a:r>
            <a:r>
              <a:rPr lang="cs-CZ" dirty="0" err="1"/>
              <a:t>electrolytes</a:t>
            </a:r>
            <a:r>
              <a:rPr lang="cs-CZ" dirty="0"/>
              <a:t>, </a:t>
            </a:r>
            <a:r>
              <a:rPr lang="cs-CZ" dirty="0" err="1"/>
              <a:t>drugs</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113281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perpedicular</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199938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167974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02130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endParaRPr lang="en-GB" dirty="0"/>
          </a:p>
        </p:txBody>
      </p:sp>
      <p:sp>
        <p:nvSpPr>
          <p:cNvPr id="3" name="Zástupný symbol pro číslo snímku 2"/>
          <p:cNvSpPr>
            <a:spLocks noGrp="1"/>
          </p:cNvSpPr>
          <p:nvPr>
            <p:ph type="sldNum" sz="quarter" idx="11"/>
          </p:nvPr>
        </p:nvSpPr>
        <p:spPr/>
        <p:txBody>
          <a:bodyPr/>
          <a:lstStyle/>
          <a:p>
            <a:fld id="{0DE708CC-0C3F-4567-9698-B54C0F35BD31}" type="slidenum">
              <a:rPr lang="en-GB" altLang="cs-CZ" smtClean="0"/>
              <a:pPr/>
              <a:t>1</a:t>
            </a:fld>
            <a:endParaRPr lang="en-GB" altLang="cs-CZ" dirty="0"/>
          </a:p>
        </p:txBody>
      </p:sp>
      <p:sp>
        <p:nvSpPr>
          <p:cNvPr id="4" name="Nadpis 3"/>
          <p:cNvSpPr>
            <a:spLocks noGrp="1"/>
          </p:cNvSpPr>
          <p:nvPr>
            <p:ph type="title"/>
          </p:nvPr>
        </p:nvSpPr>
        <p:spPr>
          <a:xfrm>
            <a:off x="398502" y="2392218"/>
            <a:ext cx="11361600" cy="1679727"/>
          </a:xfrm>
        </p:spPr>
        <p:txBody>
          <a:bodyPr/>
          <a:lstStyle/>
          <a:p>
            <a:r>
              <a:rPr lang="cs-CZ" dirty="0" err="1"/>
              <a:t>Cardiac</a:t>
            </a:r>
            <a:r>
              <a:rPr lang="cs-CZ" dirty="0"/>
              <a:t> </a:t>
            </a:r>
            <a:r>
              <a:rPr lang="cs-CZ" dirty="0" err="1"/>
              <a:t>Action</a:t>
            </a:r>
            <a:r>
              <a:rPr lang="cs-CZ" dirty="0"/>
              <a:t> </a:t>
            </a:r>
            <a:r>
              <a:rPr lang="cs-CZ" dirty="0" err="1"/>
              <a:t>Potential</a:t>
            </a:r>
            <a:r>
              <a:rPr lang="cs-CZ" dirty="0"/>
              <a:t> and </a:t>
            </a:r>
            <a:r>
              <a:rPr lang="en-GB" dirty="0"/>
              <a:t>Electrocardiography</a:t>
            </a:r>
          </a:p>
        </p:txBody>
      </p:sp>
      <p:sp>
        <p:nvSpPr>
          <p:cNvPr id="5" name="Podnadpis 4"/>
          <p:cNvSpPr>
            <a:spLocks noGrp="1"/>
          </p:cNvSpPr>
          <p:nvPr>
            <p:ph type="subTitle" idx="1"/>
          </p:nvPr>
        </p:nvSpPr>
        <p:spPr/>
        <p:txBody>
          <a:bodyPr/>
          <a:lstStyle/>
          <a:p>
            <a:r>
              <a:rPr lang="cs-CZ" dirty="0" err="1"/>
              <a:t>Preclinical</a:t>
            </a:r>
            <a:r>
              <a:rPr lang="cs-CZ" dirty="0"/>
              <a:t> </a:t>
            </a:r>
            <a:r>
              <a:rPr lang="cs-CZ" dirty="0" err="1"/>
              <a:t>practice</a:t>
            </a:r>
            <a:r>
              <a:rPr lang="cs-CZ" dirty="0"/>
              <a:t> 17. 4. 2024</a:t>
            </a:r>
          </a:p>
          <a:p>
            <a:endParaRPr lang="cs-CZ" dirty="0"/>
          </a:p>
          <a:p>
            <a:r>
              <a:rPr lang="cs-CZ" dirty="0"/>
              <a:t>Mgr. Martin Král</a:t>
            </a:r>
            <a:endParaRPr lang="en-GB" dirty="0"/>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Comparison</a:t>
            </a:r>
            <a:r>
              <a:rPr lang="cs-CZ" dirty="0"/>
              <a:t> </a:t>
            </a:r>
            <a:r>
              <a:rPr lang="cs-CZ" dirty="0" err="1"/>
              <a:t>of</a:t>
            </a:r>
            <a:r>
              <a:rPr lang="cs-CZ" dirty="0"/>
              <a:t> </a:t>
            </a:r>
            <a:r>
              <a:rPr lang="cs-CZ" dirty="0" err="1"/>
              <a:t>atrial</a:t>
            </a:r>
            <a:r>
              <a:rPr lang="cs-CZ" dirty="0"/>
              <a:t> and </a:t>
            </a:r>
            <a:r>
              <a:rPr lang="cs-CZ" dirty="0" err="1"/>
              <a:t>ventricular</a:t>
            </a:r>
            <a:r>
              <a:rPr lang="cs-CZ" dirty="0"/>
              <a:t> AP</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endParaRPr lang="cs-CZ"/>
          </a:p>
        </p:txBody>
      </p:sp>
      <p:pic>
        <p:nvPicPr>
          <p:cNvPr id="4098" name="Picture 2" descr="Phases of a prototypical atrial and ventricular action potentials (AP) and underlying currents. The numbers refer to the five phases of the action potential. In each current profile the horizontal line represents the zero current level; inward currents are below the line and outward ones are above it. ">
            <a:extLst>
              <a:ext uri="{FF2B5EF4-FFF2-40B4-BE49-F238E27FC236}">
                <a16:creationId xmlns:a16="http://schemas.microsoft.com/office/drawing/2014/main" id="{C3F08F75-03A0-4CB6-96A1-8CF114FB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4" y="1505893"/>
            <a:ext cx="6477001" cy="472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3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a:t>ECG</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endParaRPr lang="cs-CZ" dirty="0"/>
          </a:p>
        </p:txBody>
      </p:sp>
      <p:pic>
        <p:nvPicPr>
          <p:cNvPr id="6146" name="Picture 2" descr="Electrical activity in the myocardium. Schematic of a human heart with illustration of typical action potential waveforms recorded in five different regions, and their contribution to surface electrocardiogram. ">
            <a:extLst>
              <a:ext uri="{FF2B5EF4-FFF2-40B4-BE49-F238E27FC236}">
                <a16:creationId xmlns:a16="http://schemas.microsoft.com/office/drawing/2014/main" id="{2442CADC-26E7-4761-9206-C8DDEE535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458177"/>
            <a:ext cx="7920000" cy="576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0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a:t>ECG</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a:xfrm>
            <a:off x="720000" y="1692002"/>
            <a:ext cx="6912700" cy="4139998"/>
          </a:xfrm>
        </p:spPr>
        <p:txBody>
          <a:bodyPr/>
          <a:lstStyle/>
          <a:p>
            <a:r>
              <a:rPr lang="en-US" dirty="0"/>
              <a:t>Definition: recording of the cardiac electrical activity from the surface of</a:t>
            </a:r>
            <a:r>
              <a:rPr lang="cs-CZ" dirty="0"/>
              <a:t> </a:t>
            </a:r>
            <a:r>
              <a:rPr lang="en-US" dirty="0"/>
              <a:t>the body</a:t>
            </a:r>
            <a:endParaRPr lang="cs-CZ" dirty="0"/>
          </a:p>
          <a:p>
            <a:endParaRPr lang="cs-CZ" dirty="0"/>
          </a:p>
        </p:txBody>
      </p:sp>
      <p:pic>
        <p:nvPicPr>
          <p:cNvPr id="9218" name="Picture 2" descr="12-Lead ECG Placement Guide - CardiacDirect">
            <a:extLst>
              <a:ext uri="{FF2B5EF4-FFF2-40B4-BE49-F238E27FC236}">
                <a16:creationId xmlns:a16="http://schemas.microsoft.com/office/drawing/2014/main" id="{8828EE88-3052-4DD1-86EE-E4966D38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939" y="-15400"/>
            <a:ext cx="3677061" cy="69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1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Spreading</a:t>
            </a:r>
            <a:r>
              <a:rPr lang="cs-CZ" dirty="0"/>
              <a:t> </a:t>
            </a:r>
            <a:r>
              <a:rPr lang="cs-CZ" dirty="0" err="1"/>
              <a:t>of</a:t>
            </a:r>
            <a:r>
              <a:rPr lang="cs-CZ" dirty="0"/>
              <a:t> </a:t>
            </a:r>
            <a:r>
              <a:rPr lang="cs-CZ" dirty="0" err="1"/>
              <a:t>the</a:t>
            </a:r>
            <a:r>
              <a:rPr lang="cs-CZ" dirty="0"/>
              <a:t> </a:t>
            </a:r>
            <a:r>
              <a:rPr lang="cs-CZ" dirty="0" err="1"/>
              <a:t>signal</a:t>
            </a:r>
            <a:endParaRPr lang="cs-CZ" dirty="0"/>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a:xfrm>
            <a:off x="720000" y="1359001"/>
            <a:ext cx="5682806" cy="4139998"/>
          </a:xfrm>
        </p:spPr>
        <p:txBody>
          <a:bodyPr/>
          <a:lstStyle/>
          <a:p>
            <a:r>
              <a:rPr lang="cs-CZ" dirty="0"/>
              <a:t>Cell to cell by </a:t>
            </a:r>
            <a:r>
              <a:rPr lang="cs-CZ" dirty="0" err="1"/>
              <a:t>gapjuctions</a:t>
            </a:r>
            <a:endParaRPr lang="cs-CZ" dirty="0"/>
          </a:p>
          <a:p>
            <a:r>
              <a:rPr lang="cs-CZ" dirty="0"/>
              <a:t>By </a:t>
            </a:r>
            <a:r>
              <a:rPr lang="cs-CZ" dirty="0" err="1"/>
              <a:t>conduction</a:t>
            </a:r>
            <a:r>
              <a:rPr lang="cs-CZ" dirty="0"/>
              <a:t> </a:t>
            </a:r>
            <a:r>
              <a:rPr lang="cs-CZ" dirty="0" err="1"/>
              <a:t>system</a:t>
            </a:r>
            <a:endParaRPr lang="cs-CZ" dirty="0"/>
          </a:p>
          <a:p>
            <a:pPr lvl="1"/>
            <a:r>
              <a:rPr lang="cs-CZ" dirty="0" err="1"/>
              <a:t>Sinoatrial</a:t>
            </a:r>
            <a:r>
              <a:rPr lang="cs-CZ" dirty="0"/>
              <a:t> node (SA) – natural </a:t>
            </a:r>
            <a:r>
              <a:rPr lang="cs-CZ" dirty="0" err="1"/>
              <a:t>frequency</a:t>
            </a:r>
            <a:r>
              <a:rPr lang="cs-CZ" dirty="0"/>
              <a:t> 100 </a:t>
            </a:r>
            <a:r>
              <a:rPr lang="cs-CZ" dirty="0" err="1"/>
              <a:t>bpm</a:t>
            </a:r>
            <a:r>
              <a:rPr lang="cs-CZ" dirty="0"/>
              <a:t> (</a:t>
            </a:r>
            <a:r>
              <a:rPr lang="cs-CZ" dirty="0" err="1"/>
              <a:t>mostly</a:t>
            </a:r>
            <a:r>
              <a:rPr lang="cs-CZ" dirty="0"/>
              <a:t> </a:t>
            </a:r>
            <a:r>
              <a:rPr lang="cs-CZ" dirty="0" err="1"/>
              <a:t>under</a:t>
            </a:r>
            <a:r>
              <a:rPr lang="cs-CZ" dirty="0"/>
              <a:t> </a:t>
            </a:r>
            <a:r>
              <a:rPr lang="cs-CZ" dirty="0" err="1"/>
              <a:t>parasympathetic</a:t>
            </a:r>
            <a:r>
              <a:rPr lang="cs-CZ" dirty="0"/>
              <a:t> damping </a:t>
            </a:r>
            <a:r>
              <a:rPr lang="cs-CZ" dirty="0" err="1"/>
              <a:t>effect</a:t>
            </a:r>
            <a:r>
              <a:rPr lang="cs-CZ" dirty="0"/>
              <a:t>), </a:t>
            </a:r>
            <a:r>
              <a:rPr lang="cs-CZ" dirty="0" err="1"/>
              <a:t>conduction</a:t>
            </a:r>
            <a:r>
              <a:rPr lang="cs-CZ" dirty="0"/>
              <a:t> </a:t>
            </a:r>
            <a:r>
              <a:rPr lang="cs-CZ" dirty="0" err="1"/>
              <a:t>velocity</a:t>
            </a:r>
            <a:r>
              <a:rPr lang="cs-CZ" dirty="0"/>
              <a:t> 0.05 m/s</a:t>
            </a:r>
          </a:p>
          <a:p>
            <a:pPr lvl="1"/>
            <a:r>
              <a:rPr lang="cs-CZ" dirty="0" err="1"/>
              <a:t>Internodal</a:t>
            </a:r>
            <a:r>
              <a:rPr lang="cs-CZ" dirty="0"/>
              <a:t> </a:t>
            </a:r>
            <a:r>
              <a:rPr lang="cs-CZ" dirty="0" err="1"/>
              <a:t>tracts</a:t>
            </a:r>
            <a:r>
              <a:rPr lang="cs-CZ" dirty="0"/>
              <a:t> – </a:t>
            </a:r>
            <a:r>
              <a:rPr lang="cs-CZ" dirty="0" err="1"/>
              <a:t>conduction</a:t>
            </a:r>
            <a:r>
              <a:rPr lang="cs-CZ" dirty="0"/>
              <a:t> </a:t>
            </a:r>
            <a:r>
              <a:rPr lang="cs-CZ" dirty="0" err="1"/>
              <a:t>velocity</a:t>
            </a:r>
            <a:r>
              <a:rPr lang="cs-CZ" dirty="0"/>
              <a:t> 1 m/s</a:t>
            </a:r>
          </a:p>
          <a:p>
            <a:pPr lvl="1"/>
            <a:r>
              <a:rPr lang="cs-CZ" dirty="0" err="1"/>
              <a:t>Atrioventricular</a:t>
            </a:r>
            <a:r>
              <a:rPr lang="cs-CZ" dirty="0"/>
              <a:t> node – natural </a:t>
            </a:r>
            <a:r>
              <a:rPr lang="cs-CZ" dirty="0" err="1"/>
              <a:t>frequency</a:t>
            </a:r>
            <a:r>
              <a:rPr lang="cs-CZ" dirty="0"/>
              <a:t> 40 – 55 </a:t>
            </a:r>
            <a:r>
              <a:rPr lang="cs-CZ" dirty="0" err="1"/>
              <a:t>bpm</a:t>
            </a:r>
            <a:r>
              <a:rPr lang="cs-CZ" dirty="0"/>
              <a:t>, </a:t>
            </a:r>
            <a:r>
              <a:rPr lang="cs-CZ" dirty="0" err="1"/>
              <a:t>conduction</a:t>
            </a:r>
            <a:r>
              <a:rPr lang="cs-CZ" dirty="0"/>
              <a:t> </a:t>
            </a:r>
            <a:r>
              <a:rPr lang="cs-CZ" dirty="0" err="1"/>
              <a:t>velocity</a:t>
            </a:r>
            <a:r>
              <a:rPr lang="cs-CZ" dirty="0"/>
              <a:t> </a:t>
            </a:r>
            <a:r>
              <a:rPr lang="cs-CZ" dirty="0" err="1"/>
              <a:t>only</a:t>
            </a:r>
            <a:r>
              <a:rPr lang="cs-CZ" dirty="0"/>
              <a:t> 0.05 m/s (</a:t>
            </a:r>
            <a:r>
              <a:rPr lang="cs-CZ" dirty="0" err="1"/>
              <a:t>nodal</a:t>
            </a:r>
            <a:r>
              <a:rPr lang="cs-CZ" dirty="0"/>
              <a:t> </a:t>
            </a:r>
            <a:r>
              <a:rPr lang="cs-CZ" dirty="0" err="1"/>
              <a:t>delay</a:t>
            </a:r>
            <a:r>
              <a:rPr lang="cs-CZ" dirty="0"/>
              <a:t>)</a:t>
            </a:r>
          </a:p>
          <a:p>
            <a:pPr lvl="1"/>
            <a:r>
              <a:rPr lang="cs-CZ" dirty="0"/>
              <a:t>His </a:t>
            </a:r>
            <a:r>
              <a:rPr lang="cs-CZ" dirty="0" err="1"/>
              <a:t>bundle</a:t>
            </a:r>
            <a:r>
              <a:rPr lang="cs-CZ" dirty="0"/>
              <a:t> – </a:t>
            </a:r>
            <a:r>
              <a:rPr lang="cs-CZ" dirty="0" err="1"/>
              <a:t>conduction</a:t>
            </a:r>
            <a:r>
              <a:rPr lang="cs-CZ" dirty="0"/>
              <a:t> </a:t>
            </a:r>
            <a:r>
              <a:rPr lang="cs-CZ" dirty="0" err="1"/>
              <a:t>velocity</a:t>
            </a:r>
            <a:r>
              <a:rPr lang="cs-CZ" dirty="0"/>
              <a:t> 1–1.5 m/s</a:t>
            </a:r>
          </a:p>
          <a:p>
            <a:pPr lvl="1"/>
            <a:r>
              <a:rPr lang="cs-CZ" dirty="0" err="1"/>
              <a:t>Tawara</a:t>
            </a:r>
            <a:r>
              <a:rPr lang="cs-CZ" dirty="0"/>
              <a:t> (</a:t>
            </a:r>
            <a:r>
              <a:rPr lang="cs-CZ" dirty="0" err="1"/>
              <a:t>bundle</a:t>
            </a:r>
            <a:r>
              <a:rPr lang="cs-CZ" dirty="0"/>
              <a:t>) </a:t>
            </a:r>
            <a:r>
              <a:rPr lang="cs-CZ" dirty="0" err="1"/>
              <a:t>branches</a:t>
            </a:r>
            <a:r>
              <a:rPr lang="cs-CZ" dirty="0"/>
              <a:t> – </a:t>
            </a:r>
            <a:r>
              <a:rPr lang="cs-CZ" dirty="0" err="1"/>
              <a:t>conduction</a:t>
            </a:r>
            <a:r>
              <a:rPr lang="cs-CZ" dirty="0"/>
              <a:t> </a:t>
            </a:r>
            <a:r>
              <a:rPr lang="cs-CZ" dirty="0" err="1"/>
              <a:t>velocity</a:t>
            </a:r>
            <a:r>
              <a:rPr lang="cs-CZ" dirty="0"/>
              <a:t> 1–1.5 m/s</a:t>
            </a:r>
          </a:p>
          <a:p>
            <a:pPr lvl="1"/>
            <a:r>
              <a:rPr lang="cs-CZ" dirty="0" err="1"/>
              <a:t>Purkinje</a:t>
            </a:r>
            <a:r>
              <a:rPr lang="cs-CZ" dirty="0"/>
              <a:t> </a:t>
            </a:r>
            <a:r>
              <a:rPr lang="cs-CZ" dirty="0" err="1"/>
              <a:t>fibers</a:t>
            </a:r>
            <a:r>
              <a:rPr lang="cs-CZ" dirty="0"/>
              <a:t> – </a:t>
            </a:r>
            <a:r>
              <a:rPr lang="cs-CZ" dirty="0" err="1"/>
              <a:t>conduction</a:t>
            </a:r>
            <a:r>
              <a:rPr lang="cs-CZ" dirty="0"/>
              <a:t> </a:t>
            </a:r>
            <a:r>
              <a:rPr lang="cs-CZ" dirty="0" err="1"/>
              <a:t>velocity</a:t>
            </a:r>
            <a:r>
              <a:rPr lang="cs-CZ" dirty="0"/>
              <a:t> 3.5 m/s</a:t>
            </a:r>
          </a:p>
        </p:txBody>
      </p:sp>
      <p:pic>
        <p:nvPicPr>
          <p:cNvPr id="6146" name="Picture 2" descr="Electrical activity in the myocardium. Schematic of a human heart with illustration of typical action potential waveforms recorded in five different regions, and their contribution to surface electrocardiogram. ">
            <a:extLst>
              <a:ext uri="{FF2B5EF4-FFF2-40B4-BE49-F238E27FC236}">
                <a16:creationId xmlns:a16="http://schemas.microsoft.com/office/drawing/2014/main" id="{2442CADC-26E7-4761-9206-C8DDEE535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394" y="1567576"/>
            <a:ext cx="5682806" cy="413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a:t>ECG</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a:xfrm>
            <a:off x="719999" y="1692002"/>
            <a:ext cx="7919999" cy="4139998"/>
          </a:xfrm>
        </p:spPr>
        <p:txBody>
          <a:bodyPr/>
          <a:lstStyle/>
          <a:p>
            <a:r>
              <a:rPr lang="cs-CZ" dirty="0"/>
              <a:t>1. </a:t>
            </a:r>
            <a:r>
              <a:rPr lang="cs-CZ" dirty="0" err="1"/>
              <a:t>Frequency</a:t>
            </a:r>
            <a:r>
              <a:rPr lang="cs-CZ" dirty="0"/>
              <a:t> (</a:t>
            </a:r>
            <a:r>
              <a:rPr lang="cs-CZ" dirty="0" err="1"/>
              <a:t>arrhythmias</a:t>
            </a:r>
            <a:r>
              <a:rPr lang="cs-CZ" dirty="0"/>
              <a:t>)</a:t>
            </a:r>
          </a:p>
          <a:p>
            <a:r>
              <a:rPr lang="cs-CZ" dirty="0"/>
              <a:t>2. </a:t>
            </a:r>
            <a:r>
              <a:rPr lang="cs-CZ" dirty="0" err="1"/>
              <a:t>Conduction</a:t>
            </a:r>
            <a:r>
              <a:rPr lang="cs-CZ" dirty="0"/>
              <a:t> (</a:t>
            </a:r>
            <a:r>
              <a:rPr lang="cs-CZ" dirty="0" err="1"/>
              <a:t>blocks</a:t>
            </a:r>
            <a:r>
              <a:rPr lang="cs-CZ" dirty="0"/>
              <a:t> – SA, AV)</a:t>
            </a:r>
          </a:p>
          <a:p>
            <a:r>
              <a:rPr lang="cs-CZ" dirty="0"/>
              <a:t>3. Rhythm </a:t>
            </a:r>
          </a:p>
          <a:p>
            <a:r>
              <a:rPr lang="cs-CZ" dirty="0"/>
              <a:t>4. </a:t>
            </a:r>
            <a:r>
              <a:rPr lang="cs-CZ" dirty="0" err="1"/>
              <a:t>Ventricular</a:t>
            </a:r>
            <a:r>
              <a:rPr lang="cs-CZ" dirty="0"/>
              <a:t> gradient (</a:t>
            </a:r>
            <a:r>
              <a:rPr lang="cs-CZ" dirty="0" err="1"/>
              <a:t>relationship</a:t>
            </a:r>
            <a:r>
              <a:rPr lang="cs-CZ" dirty="0"/>
              <a:t> </a:t>
            </a:r>
            <a:r>
              <a:rPr lang="cs-CZ" dirty="0" err="1"/>
              <a:t>between</a:t>
            </a:r>
            <a:r>
              <a:rPr lang="cs-CZ" dirty="0"/>
              <a:t> </a:t>
            </a:r>
            <a:r>
              <a:rPr lang="cs-CZ" dirty="0" err="1"/>
              <a:t>depolarization</a:t>
            </a:r>
            <a:r>
              <a:rPr lang="cs-CZ" dirty="0"/>
              <a:t> and </a:t>
            </a:r>
            <a:r>
              <a:rPr lang="cs-CZ" dirty="0" err="1"/>
              <a:t>repolarization</a:t>
            </a:r>
            <a:r>
              <a:rPr lang="cs-CZ" dirty="0"/>
              <a:t>)</a:t>
            </a:r>
          </a:p>
        </p:txBody>
      </p:sp>
      <p:pic>
        <p:nvPicPr>
          <p:cNvPr id="9218" name="Picture 2" descr="12-Lead ECG Placement Guide - CardiacDirect">
            <a:extLst>
              <a:ext uri="{FF2B5EF4-FFF2-40B4-BE49-F238E27FC236}">
                <a16:creationId xmlns:a16="http://schemas.microsoft.com/office/drawing/2014/main" id="{8828EE88-3052-4DD1-86EE-E4966D38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939" y="-15400"/>
            <a:ext cx="3677061" cy="693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Electric </a:t>
            </a:r>
            <a:r>
              <a:rPr lang="cs-CZ" dirty="0" err="1"/>
              <a:t>dipole</a:t>
            </a:r>
            <a:endParaRPr lang="cs-CZ" dirty="0"/>
          </a:p>
        </p:txBody>
      </p:sp>
      <p:sp>
        <p:nvSpPr>
          <p:cNvPr id="5" name="Zástupný symbol pro obsah 4"/>
          <p:cNvSpPr>
            <a:spLocks noGrp="1"/>
          </p:cNvSpPr>
          <p:nvPr>
            <p:ph idx="1"/>
          </p:nvPr>
        </p:nvSpPr>
        <p:spPr>
          <a:xfrm>
            <a:off x="436963" y="1135063"/>
            <a:ext cx="5417737" cy="5243966"/>
          </a:xfrm>
        </p:spPr>
        <p:txBody>
          <a:bodyPr/>
          <a:lstStyle/>
          <a:p>
            <a:pPr>
              <a:lnSpc>
                <a:spcPct val="100000"/>
              </a:lnSpc>
            </a:pPr>
            <a:r>
              <a:rPr lang="en-GB" dirty="0"/>
              <a:t>Electrode: records electrical potential (Φ)</a:t>
            </a:r>
          </a:p>
          <a:p>
            <a:pPr>
              <a:lnSpc>
                <a:spcPct val="100000"/>
              </a:lnSpc>
            </a:pPr>
            <a:r>
              <a:rPr lang="en-GB" dirty="0"/>
              <a:t>Electrical lead: </a:t>
            </a:r>
            <a:r>
              <a:rPr lang="cs-CZ" dirty="0"/>
              <a:t>a </a:t>
            </a:r>
            <a:r>
              <a:rPr lang="en-GB" dirty="0"/>
              <a:t>connection </a:t>
            </a:r>
            <a:r>
              <a:rPr lang="cs-CZ" dirty="0" err="1"/>
              <a:t>between</a:t>
            </a:r>
            <a:r>
              <a:rPr lang="en-GB" dirty="0"/>
              <a:t> two electrodes</a:t>
            </a:r>
          </a:p>
          <a:p>
            <a:pPr lvl="1"/>
            <a:r>
              <a:rPr lang="en-GB" dirty="0"/>
              <a:t>It records the voltage between the electrodes</a:t>
            </a:r>
          </a:p>
          <a:p>
            <a:pPr lvl="1"/>
            <a:r>
              <a:rPr lang="en-GB" dirty="0"/>
              <a:t>Voltage: difference of el. potentials</a:t>
            </a:r>
            <a:br>
              <a:rPr lang="en-GB" dirty="0"/>
            </a:br>
            <a:r>
              <a:rPr lang="en-GB" dirty="0"/>
              <a:t>(V= Φ1- Φ2)</a:t>
            </a:r>
          </a:p>
        </p:txBody>
      </p:sp>
      <p:pic>
        <p:nvPicPr>
          <p:cNvPr id="6" name="Picture 4" descr="7354523"/>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5847131" y="1698276"/>
            <a:ext cx="573119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6"/>
          <p:cNvCxnSpPr/>
          <p:nvPr/>
        </p:nvCxnSpPr>
        <p:spPr>
          <a:xfrm flipH="1">
            <a:off x="8272410" y="1536242"/>
            <a:ext cx="299545" cy="961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4"/>
          <p:cNvSpPr txBox="1">
            <a:spLocks noChangeArrowheads="1"/>
          </p:cNvSpPr>
          <p:nvPr/>
        </p:nvSpPr>
        <p:spPr>
          <a:xfrm>
            <a:off x="8422182" y="952335"/>
            <a:ext cx="1797269" cy="5839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800" dirty="0" err="1">
                <a:latin typeface="Arial" pitchFamily="34" charset="0"/>
                <a:cs typeface="Arial" pitchFamily="34" charset="0"/>
              </a:rPr>
              <a:t>electrode</a:t>
            </a:r>
            <a:endParaRPr lang="cs-CZ" sz="2400" dirty="0">
              <a:latin typeface="Arial" pitchFamily="34" charset="0"/>
              <a:cs typeface="Arial" pitchFamily="34" charset="0"/>
            </a:endParaRPr>
          </a:p>
        </p:txBody>
      </p:sp>
      <p:sp>
        <p:nvSpPr>
          <p:cNvPr id="9" name="Rectangle 4"/>
          <p:cNvSpPr txBox="1">
            <a:spLocks noChangeArrowheads="1"/>
          </p:cNvSpPr>
          <p:nvPr/>
        </p:nvSpPr>
        <p:spPr>
          <a:xfrm>
            <a:off x="10616219" y="4718262"/>
            <a:ext cx="1575782" cy="5839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800" dirty="0">
                <a:latin typeface="Arial" pitchFamily="34" charset="0"/>
                <a:cs typeface="Arial" pitchFamily="34" charset="0"/>
              </a:rPr>
              <a:t>lead</a:t>
            </a:r>
            <a:endParaRPr lang="cs-CZ" sz="2400" dirty="0">
              <a:latin typeface="Arial" pitchFamily="34" charset="0"/>
              <a:cs typeface="Arial" pitchFamily="34" charset="0"/>
            </a:endParaRPr>
          </a:p>
        </p:txBody>
      </p:sp>
      <p:cxnSp>
        <p:nvCxnSpPr>
          <p:cNvPr id="10" name="Přímá spojnice 9"/>
          <p:cNvCxnSpPr/>
          <p:nvPr/>
        </p:nvCxnSpPr>
        <p:spPr>
          <a:xfrm flipH="1" flipV="1">
            <a:off x="11078672" y="4057687"/>
            <a:ext cx="178674" cy="723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8287798" y="5295688"/>
            <a:ext cx="849860" cy="523220"/>
          </a:xfrm>
          <a:prstGeom prst="rect">
            <a:avLst/>
          </a:prstGeom>
        </p:spPr>
        <p:txBody>
          <a:bodyPr wrap="square">
            <a:spAutoFit/>
          </a:bodyPr>
          <a:lstStyle/>
          <a:p>
            <a:r>
              <a:rPr lang="el-GR" sz="2800" dirty="0">
                <a:latin typeface="Arial" pitchFamily="34" charset="0"/>
                <a:cs typeface="Arial" pitchFamily="34" charset="0"/>
              </a:rPr>
              <a:t>Φ</a:t>
            </a:r>
            <a:r>
              <a:rPr lang="cs-CZ" sz="2800" dirty="0">
                <a:latin typeface="Arial" pitchFamily="34" charset="0"/>
                <a:cs typeface="Arial" pitchFamily="34" charset="0"/>
              </a:rPr>
              <a:t>1</a:t>
            </a:r>
            <a:endParaRPr lang="cs-CZ" sz="2800" dirty="0"/>
          </a:p>
        </p:txBody>
      </p:sp>
      <p:sp>
        <p:nvSpPr>
          <p:cNvPr id="12" name="Obdélník 11"/>
          <p:cNvSpPr/>
          <p:nvPr/>
        </p:nvSpPr>
        <p:spPr>
          <a:xfrm>
            <a:off x="7752506" y="1755189"/>
            <a:ext cx="849860" cy="523220"/>
          </a:xfrm>
          <a:prstGeom prst="rect">
            <a:avLst/>
          </a:prstGeom>
        </p:spPr>
        <p:txBody>
          <a:bodyPr wrap="square">
            <a:spAutoFit/>
          </a:bodyPr>
          <a:lstStyle/>
          <a:p>
            <a:r>
              <a:rPr lang="el-GR" sz="2800" dirty="0">
                <a:latin typeface="Arial" pitchFamily="34" charset="0"/>
                <a:cs typeface="Arial" pitchFamily="34" charset="0"/>
              </a:rPr>
              <a:t>Φ</a:t>
            </a:r>
            <a:r>
              <a:rPr lang="cs-CZ" sz="2800" dirty="0">
                <a:latin typeface="Arial" pitchFamily="34" charset="0"/>
                <a:cs typeface="Arial" pitchFamily="34" charset="0"/>
              </a:rPr>
              <a:t>2</a:t>
            </a:r>
            <a:endParaRPr lang="cs-CZ" sz="2800" dirty="0"/>
          </a:p>
        </p:txBody>
      </p:sp>
    </p:spTree>
    <p:extLst>
      <p:ext uri="{BB962C8B-B14F-4D97-AF65-F5344CB8AC3E}">
        <p14:creationId xmlns:p14="http://schemas.microsoft.com/office/powerpoint/2010/main" val="27956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491393"/>
            <a:ext cx="10753200" cy="1141463"/>
          </a:xfrm>
        </p:spPr>
        <p:txBody>
          <a:bodyPr/>
          <a:lstStyle/>
          <a:p>
            <a:r>
              <a:rPr lang="cs-CZ" dirty="0" err="1"/>
              <a:t>Einthoven</a:t>
            </a:r>
            <a:r>
              <a:rPr lang="en-US" dirty="0"/>
              <a:t>’</a:t>
            </a:r>
            <a:r>
              <a:rPr lang="cs-CZ" dirty="0"/>
              <a:t>s triangle</a:t>
            </a:r>
            <a:br>
              <a:rPr lang="cs-CZ" dirty="0"/>
            </a:br>
            <a:r>
              <a:rPr lang="cs-CZ" sz="3200" b="0" dirty="0"/>
              <a:t>(standard, limb, </a:t>
            </a:r>
            <a:r>
              <a:rPr lang="cs-CZ" sz="3200" b="0" dirty="0" err="1"/>
              <a:t>bipolar</a:t>
            </a:r>
            <a:r>
              <a:rPr lang="cs-CZ" sz="3200" b="0" dirty="0"/>
              <a:t> </a:t>
            </a:r>
            <a:r>
              <a:rPr lang="cs-CZ" sz="3200" b="0" dirty="0" err="1"/>
              <a:t>leads</a:t>
            </a:r>
            <a:r>
              <a:rPr lang="cs-CZ" sz="3200" b="0" dirty="0"/>
              <a:t>)</a:t>
            </a:r>
            <a:endParaRPr lang="cs-CZ" sz="3600" b="0" dirty="0"/>
          </a:p>
        </p:txBody>
      </p:sp>
      <p:sp>
        <p:nvSpPr>
          <p:cNvPr id="5" name="Zástupný symbol pro obsah 4"/>
          <p:cNvSpPr>
            <a:spLocks noGrp="1"/>
          </p:cNvSpPr>
          <p:nvPr>
            <p:ph idx="1"/>
          </p:nvPr>
        </p:nvSpPr>
        <p:spPr>
          <a:xfrm>
            <a:off x="435429" y="1660071"/>
            <a:ext cx="5116285" cy="4601029"/>
          </a:xfrm>
        </p:spPr>
        <p:txBody>
          <a:bodyPr/>
          <a:lstStyle/>
          <a:p>
            <a:pPr>
              <a:lnSpc>
                <a:spcPct val="100000"/>
              </a:lnSpc>
            </a:pPr>
            <a:r>
              <a:rPr lang="en-US" dirty="0"/>
              <a:t>Bipolar leads: both electrodes are active (variable electrical potential)</a:t>
            </a:r>
            <a:endParaRPr lang="cs-CZ" dirty="0"/>
          </a:p>
          <a:p>
            <a:pPr>
              <a:lnSpc>
                <a:spcPct val="100000"/>
              </a:lnSpc>
            </a:pPr>
            <a:r>
              <a:rPr lang="en-US" sz="2400" dirty="0"/>
              <a:t>Electrode colors: </a:t>
            </a:r>
            <a:br>
              <a:rPr lang="cs-CZ" sz="2400" dirty="0"/>
            </a:br>
            <a:r>
              <a:rPr lang="en-US" sz="2400" dirty="0"/>
              <a:t>R: red, L: yellow, F: green</a:t>
            </a:r>
            <a:endParaRPr lang="en-GB" sz="2400" dirty="0"/>
          </a:p>
        </p:txBody>
      </p:sp>
      <p:grpSp>
        <p:nvGrpSpPr>
          <p:cNvPr id="6" name="Skupina 5"/>
          <p:cNvGrpSpPr>
            <a:grpSpLocks noChangeAspect="1"/>
          </p:cNvGrpSpPr>
          <p:nvPr/>
        </p:nvGrpSpPr>
        <p:grpSpPr>
          <a:xfrm>
            <a:off x="6213455" y="1745119"/>
            <a:ext cx="5538873" cy="4838385"/>
            <a:chOff x="938254" y="1467071"/>
            <a:chExt cx="5898637" cy="5152651"/>
          </a:xfrm>
        </p:grpSpPr>
        <p:grpSp>
          <p:nvGrpSpPr>
            <p:cNvPr id="7" name="Skupina 6"/>
            <p:cNvGrpSpPr>
              <a:grpSpLocks noChangeAspect="1"/>
            </p:cNvGrpSpPr>
            <p:nvPr/>
          </p:nvGrpSpPr>
          <p:grpSpPr>
            <a:xfrm>
              <a:off x="938254" y="1467071"/>
              <a:ext cx="5898637" cy="5152651"/>
              <a:chOff x="1143212" y="792163"/>
              <a:chExt cx="11458289" cy="10009188"/>
            </a:xfrm>
          </p:grpSpPr>
          <p:sp>
            <p:nvSpPr>
              <p:cNvPr id="12" name="Obdélník 11"/>
              <p:cNvSpPr/>
              <p:nvPr/>
            </p:nvSpPr>
            <p:spPr>
              <a:xfrm>
                <a:off x="1143213" y="792163"/>
                <a:ext cx="11458288" cy="1000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nvGrpSpPr>
              <p:cNvPr id="13" name="Skupina 12"/>
              <p:cNvGrpSpPr>
                <a:grpSpLocks noChangeAspect="1"/>
              </p:cNvGrpSpPr>
              <p:nvPr/>
            </p:nvGrpSpPr>
            <p:grpSpPr>
              <a:xfrm>
                <a:off x="1143212" y="960395"/>
                <a:ext cx="11341605" cy="9769582"/>
                <a:chOff x="939126" y="871795"/>
                <a:chExt cx="7507225" cy="6466672"/>
              </a:xfrm>
            </p:grpSpPr>
            <p:pic>
              <p:nvPicPr>
                <p:cNvPr id="16" name="Obrázek 15"/>
                <p:cNvPicPr>
                  <a:picLocks noChangeAspect="1"/>
                </p:cNvPicPr>
                <p:nvPr/>
              </p:nvPicPr>
              <p:blipFill rotWithShape="1">
                <a:blip r:embed="rId2">
                  <a:extLst>
                    <a:ext uri="{28A0092B-C50C-407E-A947-70E740481C1C}">
                      <a14:useLocalDpi xmlns:a14="http://schemas.microsoft.com/office/drawing/2010/main" val="0"/>
                    </a:ext>
                  </a:extLst>
                </a:blip>
                <a:srcRect l="5095"/>
                <a:stretch/>
              </p:blipFill>
              <p:spPr>
                <a:xfrm>
                  <a:off x="939126" y="884078"/>
                  <a:ext cx="7404497" cy="5857290"/>
                </a:xfrm>
                <a:prstGeom prst="rect">
                  <a:avLst/>
                </a:prstGeom>
              </p:spPr>
            </p:pic>
            <p:sp>
              <p:nvSpPr>
                <p:cNvPr id="17" name="Rovnoramenný trojúhelník 16"/>
                <p:cNvSpPr/>
                <p:nvPr/>
              </p:nvSpPr>
              <p:spPr>
                <a:xfrm rot="10800000">
                  <a:off x="1725859" y="1537912"/>
                  <a:ext cx="5882391" cy="5127798"/>
                </a:xfrm>
                <a:prstGeom prst="triangle">
                  <a:avLst/>
                </a:prstGeom>
                <a:solidFill>
                  <a:srgbClr val="66FFFF"/>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18" name="TextovéPole 17"/>
                <p:cNvSpPr txBox="1"/>
                <p:nvPr/>
              </p:nvSpPr>
              <p:spPr>
                <a:xfrm>
                  <a:off x="4171667" y="871795"/>
                  <a:ext cx="925170" cy="672756"/>
                </a:xfrm>
                <a:prstGeom prst="rect">
                  <a:avLst/>
                </a:prstGeom>
                <a:noFill/>
              </p:spPr>
              <p:txBody>
                <a:bodyPr wrap="square" rtlCol="0">
                  <a:spAutoFit/>
                </a:bodyPr>
                <a:lstStyle/>
                <a:p>
                  <a:pPr algn="ctr"/>
                  <a:r>
                    <a:rPr lang="cs-CZ" sz="2800" b="1" dirty="0"/>
                    <a:t>I</a:t>
                  </a:r>
                </a:p>
              </p:txBody>
            </p:sp>
            <p:sp>
              <p:nvSpPr>
                <p:cNvPr id="19" name="TextovéPole 18"/>
                <p:cNvSpPr txBox="1"/>
                <p:nvPr/>
              </p:nvSpPr>
              <p:spPr>
                <a:xfrm>
                  <a:off x="2906262" y="3513850"/>
                  <a:ext cx="925170" cy="672756"/>
                </a:xfrm>
                <a:prstGeom prst="rect">
                  <a:avLst/>
                </a:prstGeom>
                <a:noFill/>
              </p:spPr>
              <p:txBody>
                <a:bodyPr wrap="square" rtlCol="0">
                  <a:spAutoFit/>
                </a:bodyPr>
                <a:lstStyle/>
                <a:p>
                  <a:pPr algn="ctr"/>
                  <a:r>
                    <a:rPr lang="cs-CZ" sz="2800" b="1" dirty="0"/>
                    <a:t>II</a:t>
                  </a:r>
                </a:p>
              </p:txBody>
            </p:sp>
            <p:sp>
              <p:nvSpPr>
                <p:cNvPr id="20" name="TextovéPole 19"/>
                <p:cNvSpPr txBox="1"/>
                <p:nvPr/>
              </p:nvSpPr>
              <p:spPr>
                <a:xfrm>
                  <a:off x="5129640" y="3598217"/>
                  <a:ext cx="1133802" cy="716453"/>
                </a:xfrm>
                <a:prstGeom prst="rect">
                  <a:avLst/>
                </a:prstGeom>
                <a:noFill/>
              </p:spPr>
              <p:txBody>
                <a:bodyPr wrap="square" rtlCol="0">
                  <a:spAutoFit/>
                </a:bodyPr>
                <a:lstStyle/>
                <a:p>
                  <a:pPr algn="ctr"/>
                  <a:r>
                    <a:rPr lang="cs-CZ" sz="2800" b="1" dirty="0"/>
                    <a:t>III</a:t>
                  </a:r>
                </a:p>
              </p:txBody>
            </p:sp>
            <p:sp>
              <p:nvSpPr>
                <p:cNvPr id="21" name="TextovéPole 20"/>
                <p:cNvSpPr txBox="1"/>
                <p:nvPr/>
              </p:nvSpPr>
              <p:spPr>
                <a:xfrm>
                  <a:off x="939126" y="1285745"/>
                  <a:ext cx="925170" cy="672756"/>
                </a:xfrm>
                <a:prstGeom prst="rect">
                  <a:avLst/>
                </a:prstGeom>
                <a:noFill/>
              </p:spPr>
              <p:txBody>
                <a:bodyPr wrap="square" rtlCol="0">
                  <a:spAutoFit/>
                </a:bodyPr>
                <a:lstStyle/>
                <a:p>
                  <a:pPr algn="ctr"/>
                  <a:r>
                    <a:rPr lang="cs-CZ" sz="2800" b="1" dirty="0"/>
                    <a:t>R</a:t>
                  </a:r>
                </a:p>
              </p:txBody>
            </p:sp>
            <p:sp>
              <p:nvSpPr>
                <p:cNvPr id="22" name="TextovéPole 21"/>
                <p:cNvSpPr txBox="1"/>
                <p:nvPr/>
              </p:nvSpPr>
              <p:spPr>
                <a:xfrm>
                  <a:off x="7521181" y="1321053"/>
                  <a:ext cx="925170" cy="672756"/>
                </a:xfrm>
                <a:prstGeom prst="rect">
                  <a:avLst/>
                </a:prstGeom>
                <a:noFill/>
              </p:spPr>
              <p:txBody>
                <a:bodyPr wrap="square" rtlCol="0">
                  <a:spAutoFit/>
                </a:bodyPr>
                <a:lstStyle/>
                <a:p>
                  <a:pPr algn="ctr"/>
                  <a:r>
                    <a:rPr lang="cs-CZ" sz="2800" b="1" dirty="0"/>
                    <a:t>L</a:t>
                  </a:r>
                </a:p>
              </p:txBody>
            </p:sp>
            <p:sp>
              <p:nvSpPr>
                <p:cNvPr id="23" name="TextovéPole 22"/>
                <p:cNvSpPr txBox="1"/>
                <p:nvPr/>
              </p:nvSpPr>
              <p:spPr>
                <a:xfrm>
                  <a:off x="4204469" y="6665711"/>
                  <a:ext cx="925170" cy="672756"/>
                </a:xfrm>
                <a:prstGeom prst="rect">
                  <a:avLst/>
                </a:prstGeom>
                <a:noFill/>
              </p:spPr>
              <p:txBody>
                <a:bodyPr wrap="square" rtlCol="0">
                  <a:spAutoFit/>
                </a:bodyPr>
                <a:lstStyle/>
                <a:p>
                  <a:pPr algn="ctr"/>
                  <a:r>
                    <a:rPr lang="cs-CZ" sz="2800" b="1" dirty="0"/>
                    <a:t>F</a:t>
                  </a:r>
                  <a:endParaRPr lang="cs-CZ" sz="2000" b="1" dirty="0"/>
                </a:p>
              </p:txBody>
            </p:sp>
          </p:grpSp>
          <p:sp>
            <p:nvSpPr>
              <p:cNvPr id="14" name="Plus 13"/>
              <p:cNvSpPr>
                <a:spLocks noChangeAspect="1"/>
              </p:cNvSpPr>
              <p:nvPr/>
            </p:nvSpPr>
            <p:spPr>
              <a:xfrm>
                <a:off x="10281693" y="1261739"/>
                <a:ext cx="524429" cy="524429"/>
              </a:xfrm>
              <a:prstGeom prst="mathPlus">
                <a:avLst>
                  <a:gd name="adj1" fmla="val 135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15" name="Minus 14"/>
              <p:cNvSpPr/>
              <p:nvPr/>
            </p:nvSpPr>
            <p:spPr>
              <a:xfrm>
                <a:off x="10894612" y="2833799"/>
                <a:ext cx="452711" cy="429303"/>
              </a:xfrm>
              <a:prstGeom prst="mathMinus">
                <a:avLst>
                  <a:gd name="adj1" fmla="val 142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sp>
          <p:nvSpPr>
            <p:cNvPr id="8" name="Plus 7"/>
            <p:cNvSpPr>
              <a:spLocks noChangeAspect="1"/>
            </p:cNvSpPr>
            <p:nvPr/>
          </p:nvSpPr>
          <p:spPr>
            <a:xfrm>
              <a:off x="4089614" y="5659567"/>
              <a:ext cx="269972" cy="269972"/>
            </a:xfrm>
            <a:prstGeom prst="mathPlus">
              <a:avLst>
                <a:gd name="adj1" fmla="val 135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9" name="Plus 8"/>
            <p:cNvSpPr>
              <a:spLocks noChangeAspect="1"/>
            </p:cNvSpPr>
            <p:nvPr/>
          </p:nvSpPr>
          <p:spPr>
            <a:xfrm>
              <a:off x="3207826" y="5710545"/>
              <a:ext cx="269972" cy="269972"/>
            </a:xfrm>
            <a:prstGeom prst="mathPlus">
              <a:avLst>
                <a:gd name="adj1" fmla="val 135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10" name="Minus 9"/>
            <p:cNvSpPr/>
            <p:nvPr/>
          </p:nvSpPr>
          <p:spPr>
            <a:xfrm>
              <a:off x="1665082" y="1792575"/>
              <a:ext cx="233052" cy="221002"/>
            </a:xfrm>
            <a:prstGeom prst="mathMinus">
              <a:avLst>
                <a:gd name="adj1" fmla="val 142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11" name="Minus 10"/>
            <p:cNvSpPr/>
            <p:nvPr/>
          </p:nvSpPr>
          <p:spPr>
            <a:xfrm>
              <a:off x="1433590" y="2324547"/>
              <a:ext cx="233052" cy="221002"/>
            </a:xfrm>
            <a:prstGeom prst="mathMinus">
              <a:avLst>
                <a:gd name="adj1" fmla="val 142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spTree>
    <p:extLst>
      <p:ext uri="{BB962C8B-B14F-4D97-AF65-F5344CB8AC3E}">
        <p14:creationId xmlns:p14="http://schemas.microsoft.com/office/powerpoint/2010/main" val="137625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1527906"/>
          </a:xfrm>
        </p:spPr>
        <p:txBody>
          <a:bodyPr/>
          <a:lstStyle/>
          <a:p>
            <a:r>
              <a:rPr lang="cs-CZ" dirty="0" err="1"/>
              <a:t>Goldberger</a:t>
            </a:r>
            <a:r>
              <a:rPr lang="cs-CZ" dirty="0"/>
              <a:t> </a:t>
            </a:r>
            <a:r>
              <a:rPr lang="cs-CZ" dirty="0" err="1"/>
              <a:t>leads</a:t>
            </a:r>
            <a:br>
              <a:rPr lang="cs-CZ" dirty="0"/>
            </a:br>
            <a:r>
              <a:rPr lang="cs-CZ" sz="3200" b="0" dirty="0"/>
              <a:t>(</a:t>
            </a:r>
            <a:r>
              <a:rPr lang="cs-CZ" sz="3200" b="0" dirty="0" err="1"/>
              <a:t>augmented</a:t>
            </a:r>
            <a:r>
              <a:rPr lang="cs-CZ" sz="3200" b="0" dirty="0"/>
              <a:t>, limb </a:t>
            </a:r>
            <a:r>
              <a:rPr lang="cs-CZ" sz="3200" b="0" dirty="0" err="1"/>
              <a:t>unipolar</a:t>
            </a:r>
            <a:r>
              <a:rPr lang="cs-CZ" sz="3200" b="0" dirty="0"/>
              <a:t> </a:t>
            </a:r>
            <a:r>
              <a:rPr lang="cs-CZ" sz="3200" b="0" dirty="0" err="1"/>
              <a:t>leads</a:t>
            </a:r>
            <a:r>
              <a:rPr lang="cs-CZ" sz="3200" b="0" dirty="0"/>
              <a:t>)</a:t>
            </a:r>
          </a:p>
        </p:txBody>
      </p:sp>
      <p:sp>
        <p:nvSpPr>
          <p:cNvPr id="5" name="Zástupný symbol pro obsah 4"/>
          <p:cNvSpPr>
            <a:spLocks noGrp="1"/>
          </p:cNvSpPr>
          <p:nvPr>
            <p:ph idx="1"/>
          </p:nvPr>
        </p:nvSpPr>
        <p:spPr>
          <a:xfrm>
            <a:off x="436962" y="1777999"/>
            <a:ext cx="6570227" cy="4601029"/>
          </a:xfrm>
        </p:spPr>
        <p:txBody>
          <a:bodyPr/>
          <a:lstStyle/>
          <a:p>
            <a:pPr>
              <a:lnSpc>
                <a:spcPct val="100000"/>
              </a:lnSpc>
            </a:pPr>
            <a:r>
              <a:rPr lang="en-US" dirty="0"/>
              <a:t>Unipolar leads: one electrode is active (variable electric potential) and the other is inactive (constant electric potential, usually 0 mV)</a:t>
            </a:r>
            <a:endParaRPr lang="cs-CZ" dirty="0"/>
          </a:p>
          <a:p>
            <a:pPr>
              <a:lnSpc>
                <a:spcPct val="100000"/>
              </a:lnSpc>
            </a:pPr>
            <a:r>
              <a:rPr lang="en-US" dirty="0"/>
              <a:t>The active electrode is always positive</a:t>
            </a:r>
            <a:endParaRPr lang="cs-CZ" dirty="0"/>
          </a:p>
        </p:txBody>
      </p:sp>
      <p:grpSp>
        <p:nvGrpSpPr>
          <p:cNvPr id="6" name="Skupina 5"/>
          <p:cNvGrpSpPr>
            <a:grpSpLocks noChangeAspect="1"/>
          </p:cNvGrpSpPr>
          <p:nvPr/>
        </p:nvGrpSpPr>
        <p:grpSpPr>
          <a:xfrm>
            <a:off x="6900871" y="1452407"/>
            <a:ext cx="4932121" cy="4449151"/>
            <a:chOff x="1026837" y="360115"/>
            <a:chExt cx="11574664" cy="10441236"/>
          </a:xfrm>
        </p:grpSpPr>
        <p:grpSp>
          <p:nvGrpSpPr>
            <p:cNvPr id="7" name="Skupina 6"/>
            <p:cNvGrpSpPr/>
            <p:nvPr/>
          </p:nvGrpSpPr>
          <p:grpSpPr>
            <a:xfrm>
              <a:off x="1026837" y="360115"/>
              <a:ext cx="11574664" cy="10441236"/>
              <a:chOff x="1026837" y="360115"/>
              <a:chExt cx="11574664" cy="10441236"/>
            </a:xfrm>
          </p:grpSpPr>
          <p:sp>
            <p:nvSpPr>
              <p:cNvPr id="29" name="Obdélník 28"/>
              <p:cNvSpPr/>
              <p:nvPr/>
            </p:nvSpPr>
            <p:spPr>
              <a:xfrm>
                <a:off x="1143213" y="360115"/>
                <a:ext cx="11458288" cy="1044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nvGrpSpPr>
              <p:cNvPr id="30" name="Skupina 29"/>
              <p:cNvGrpSpPr>
                <a:grpSpLocks noChangeAspect="1"/>
              </p:cNvGrpSpPr>
              <p:nvPr/>
            </p:nvGrpSpPr>
            <p:grpSpPr>
              <a:xfrm>
                <a:off x="1026837" y="978952"/>
                <a:ext cx="11574662" cy="9673182"/>
                <a:chOff x="862095" y="884078"/>
                <a:chExt cx="7661490" cy="6402863"/>
              </a:xfrm>
            </p:grpSpPr>
            <p:pic>
              <p:nvPicPr>
                <p:cNvPr id="31" name="Obrázek 30"/>
                <p:cNvPicPr>
                  <a:picLocks noChangeAspect="1"/>
                </p:cNvPicPr>
                <p:nvPr/>
              </p:nvPicPr>
              <p:blipFill rotWithShape="1">
                <a:blip r:embed="rId2">
                  <a:extLst>
                    <a:ext uri="{28A0092B-C50C-407E-A947-70E740481C1C}">
                      <a14:useLocalDpi xmlns:a14="http://schemas.microsoft.com/office/drawing/2010/main" val="0"/>
                    </a:ext>
                  </a:extLst>
                </a:blip>
                <a:srcRect l="5095"/>
                <a:stretch/>
              </p:blipFill>
              <p:spPr>
                <a:xfrm>
                  <a:off x="939126" y="884078"/>
                  <a:ext cx="7404497" cy="5857290"/>
                </a:xfrm>
                <a:prstGeom prst="rect">
                  <a:avLst/>
                </a:prstGeom>
              </p:spPr>
            </p:pic>
            <p:sp>
              <p:nvSpPr>
                <p:cNvPr id="32" name="Rovnoramenný trojúhelník 31"/>
                <p:cNvSpPr/>
                <p:nvPr/>
              </p:nvSpPr>
              <p:spPr>
                <a:xfrm rot="10800000">
                  <a:off x="1725859" y="1537912"/>
                  <a:ext cx="5882391" cy="5127798"/>
                </a:xfrm>
                <a:prstGeom prst="triangle">
                  <a:avLst/>
                </a:prstGeom>
                <a:solidFill>
                  <a:srgbClr val="66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33" name="TextovéPole 32"/>
                <p:cNvSpPr txBox="1"/>
                <p:nvPr/>
              </p:nvSpPr>
              <p:spPr>
                <a:xfrm>
                  <a:off x="3546655" y="4251812"/>
                  <a:ext cx="1303225" cy="507973"/>
                </a:xfrm>
                <a:prstGeom prst="rect">
                  <a:avLst/>
                </a:prstGeom>
                <a:noFill/>
              </p:spPr>
              <p:txBody>
                <a:bodyPr wrap="square" rtlCol="0">
                  <a:spAutoFit/>
                </a:bodyPr>
                <a:lstStyle/>
                <a:p>
                  <a:pPr algn="ctr"/>
                  <a:r>
                    <a:rPr lang="cs-CZ" sz="2000" b="1" dirty="0" err="1"/>
                    <a:t>aVF</a:t>
                  </a:r>
                  <a:endParaRPr lang="cs-CZ" sz="2000" b="1" dirty="0"/>
                </a:p>
              </p:txBody>
            </p:sp>
            <p:sp>
              <p:nvSpPr>
                <p:cNvPr id="34" name="TextovéPole 33"/>
                <p:cNvSpPr txBox="1"/>
                <p:nvPr/>
              </p:nvSpPr>
              <p:spPr>
                <a:xfrm>
                  <a:off x="5038210" y="1797634"/>
                  <a:ext cx="1303225" cy="507973"/>
                </a:xfrm>
                <a:prstGeom prst="rect">
                  <a:avLst/>
                </a:prstGeom>
                <a:noFill/>
              </p:spPr>
              <p:txBody>
                <a:bodyPr wrap="square" rtlCol="0">
                  <a:spAutoFit/>
                </a:bodyPr>
                <a:lstStyle/>
                <a:p>
                  <a:pPr algn="ctr"/>
                  <a:r>
                    <a:rPr lang="cs-CZ" sz="2000" b="1" dirty="0" err="1"/>
                    <a:t>aVL</a:t>
                  </a:r>
                  <a:endParaRPr lang="cs-CZ" sz="2000" b="1" dirty="0"/>
                </a:p>
              </p:txBody>
            </p:sp>
            <p:sp>
              <p:nvSpPr>
                <p:cNvPr id="35" name="TextovéPole 34"/>
                <p:cNvSpPr txBox="1"/>
                <p:nvPr/>
              </p:nvSpPr>
              <p:spPr>
                <a:xfrm>
                  <a:off x="2842103" y="1789815"/>
                  <a:ext cx="1303225" cy="507973"/>
                </a:xfrm>
                <a:prstGeom prst="rect">
                  <a:avLst/>
                </a:prstGeom>
                <a:noFill/>
              </p:spPr>
              <p:txBody>
                <a:bodyPr wrap="square" rtlCol="0">
                  <a:spAutoFit/>
                </a:bodyPr>
                <a:lstStyle/>
                <a:p>
                  <a:pPr algn="ctr"/>
                  <a:r>
                    <a:rPr lang="cs-CZ" sz="2000" b="1" dirty="0" err="1"/>
                    <a:t>avR</a:t>
                  </a:r>
                  <a:endParaRPr lang="cs-CZ" sz="2000" b="1" dirty="0"/>
                </a:p>
              </p:txBody>
            </p:sp>
            <p:sp>
              <p:nvSpPr>
                <p:cNvPr id="36" name="TextovéPole 35"/>
                <p:cNvSpPr txBox="1"/>
                <p:nvPr/>
              </p:nvSpPr>
              <p:spPr>
                <a:xfrm>
                  <a:off x="862095" y="1080111"/>
                  <a:ext cx="925171" cy="525905"/>
                </a:xfrm>
                <a:prstGeom prst="rect">
                  <a:avLst/>
                </a:prstGeom>
                <a:noFill/>
              </p:spPr>
              <p:txBody>
                <a:bodyPr wrap="square" rtlCol="0">
                  <a:spAutoFit/>
                </a:bodyPr>
                <a:lstStyle/>
                <a:p>
                  <a:pPr algn="ctr"/>
                  <a:r>
                    <a:rPr lang="cs-CZ" sz="1600" b="1" dirty="0"/>
                    <a:t>R</a:t>
                  </a:r>
                </a:p>
              </p:txBody>
            </p:sp>
            <p:sp>
              <p:nvSpPr>
                <p:cNvPr id="37" name="TextovéPole 36"/>
                <p:cNvSpPr txBox="1"/>
                <p:nvPr/>
              </p:nvSpPr>
              <p:spPr>
                <a:xfrm>
                  <a:off x="7598414" y="1125345"/>
                  <a:ext cx="925171" cy="525905"/>
                </a:xfrm>
                <a:prstGeom prst="rect">
                  <a:avLst/>
                </a:prstGeom>
                <a:noFill/>
              </p:spPr>
              <p:txBody>
                <a:bodyPr wrap="square" rtlCol="0">
                  <a:spAutoFit/>
                </a:bodyPr>
                <a:lstStyle/>
                <a:p>
                  <a:pPr algn="ctr"/>
                  <a:r>
                    <a:rPr lang="cs-CZ" sz="1600" b="1" dirty="0"/>
                    <a:t>L</a:t>
                  </a:r>
                </a:p>
              </p:txBody>
            </p:sp>
            <p:sp>
              <p:nvSpPr>
                <p:cNvPr id="38" name="TextovéPole 37"/>
                <p:cNvSpPr txBox="1"/>
                <p:nvPr/>
              </p:nvSpPr>
              <p:spPr>
                <a:xfrm>
                  <a:off x="4204469" y="6761036"/>
                  <a:ext cx="925171" cy="525905"/>
                </a:xfrm>
                <a:prstGeom prst="rect">
                  <a:avLst/>
                </a:prstGeom>
                <a:noFill/>
              </p:spPr>
              <p:txBody>
                <a:bodyPr wrap="square" rtlCol="0">
                  <a:spAutoFit/>
                </a:bodyPr>
                <a:lstStyle/>
                <a:p>
                  <a:pPr algn="ctr"/>
                  <a:r>
                    <a:rPr lang="cs-CZ" sz="1600" b="1" dirty="0"/>
                    <a:t>F</a:t>
                  </a:r>
                  <a:endParaRPr lang="cs-CZ" sz="1200" b="1" dirty="0"/>
                </a:p>
              </p:txBody>
            </p:sp>
          </p:grpSp>
        </p:grpSp>
        <p:cxnSp>
          <p:nvCxnSpPr>
            <p:cNvPr id="8" name="Přímá spojnice 7"/>
            <p:cNvCxnSpPr>
              <a:endCxn id="32" idx="1"/>
            </p:cNvCxnSpPr>
            <p:nvPr/>
          </p:nvCxnSpPr>
          <p:spPr>
            <a:xfrm>
              <a:off x="2331775" y="1966737"/>
              <a:ext cx="6665156" cy="387343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a:stCxn id="32" idx="3"/>
              <a:endCxn id="38" idx="0"/>
            </p:cNvCxnSpPr>
            <p:nvPr/>
          </p:nvCxnSpPr>
          <p:spPr>
            <a:xfrm>
              <a:off x="6775211" y="1966739"/>
              <a:ext cx="2" cy="789088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a:endCxn id="32" idx="5"/>
            </p:cNvCxnSpPr>
            <p:nvPr/>
          </p:nvCxnSpPr>
          <p:spPr>
            <a:xfrm flipH="1">
              <a:off x="4553494" y="1966737"/>
              <a:ext cx="6665155" cy="387343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1" name="Skupina 10"/>
            <p:cNvGrpSpPr/>
            <p:nvPr/>
          </p:nvGrpSpPr>
          <p:grpSpPr>
            <a:xfrm>
              <a:off x="2064546" y="1606737"/>
              <a:ext cx="720000" cy="720000"/>
              <a:chOff x="3096524" y="654977"/>
              <a:chExt cx="720000" cy="720000"/>
            </a:xfrm>
          </p:grpSpPr>
          <p:sp>
            <p:nvSpPr>
              <p:cNvPr id="27" name="Ovál 26"/>
              <p:cNvSpPr/>
              <p:nvPr/>
            </p:nvSpPr>
            <p:spPr>
              <a:xfrm>
                <a:off x="3096524" y="654977"/>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28" name="Plus 27"/>
              <p:cNvSpPr>
                <a:spLocks noChangeAspect="1"/>
              </p:cNvSpPr>
              <p:nvPr/>
            </p:nvSpPr>
            <p:spPr>
              <a:xfrm>
                <a:off x="3132488" y="690941"/>
                <a:ext cx="648072" cy="648072"/>
              </a:xfrm>
              <a:prstGeom prst="mathPlus">
                <a:avLst>
                  <a:gd name="adj1" fmla="val 110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nvGrpSpPr>
            <p:cNvPr id="12" name="Skupina 11"/>
            <p:cNvGrpSpPr/>
            <p:nvPr/>
          </p:nvGrpSpPr>
          <p:grpSpPr>
            <a:xfrm>
              <a:off x="6415211" y="1639116"/>
              <a:ext cx="720000" cy="720000"/>
              <a:chOff x="4478363" y="2410944"/>
              <a:chExt cx="720000" cy="720000"/>
            </a:xfrm>
          </p:grpSpPr>
          <p:sp>
            <p:nvSpPr>
              <p:cNvPr id="25" name="Ovál 24"/>
              <p:cNvSpPr/>
              <p:nvPr/>
            </p:nvSpPr>
            <p:spPr>
              <a:xfrm>
                <a:off x="4478363" y="2410944"/>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26" name="Minus 25"/>
              <p:cNvSpPr/>
              <p:nvPr/>
            </p:nvSpPr>
            <p:spPr>
              <a:xfrm>
                <a:off x="4565670" y="2472872"/>
                <a:ext cx="545387" cy="596144"/>
              </a:xfrm>
              <a:prstGeom prst="mathMinus">
                <a:avLst>
                  <a:gd name="adj1" fmla="val 166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nvGrpSpPr>
            <p:cNvPr id="13" name="Skupina 12"/>
            <p:cNvGrpSpPr/>
            <p:nvPr/>
          </p:nvGrpSpPr>
          <p:grpSpPr>
            <a:xfrm>
              <a:off x="10858648" y="1632845"/>
              <a:ext cx="720000" cy="720000"/>
              <a:chOff x="3096524" y="654977"/>
              <a:chExt cx="720000" cy="720000"/>
            </a:xfrm>
          </p:grpSpPr>
          <p:sp>
            <p:nvSpPr>
              <p:cNvPr id="23" name="Ovál 22"/>
              <p:cNvSpPr/>
              <p:nvPr/>
            </p:nvSpPr>
            <p:spPr>
              <a:xfrm>
                <a:off x="3096524" y="654977"/>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24" name="Plus 23"/>
              <p:cNvSpPr>
                <a:spLocks noChangeAspect="1"/>
              </p:cNvSpPr>
              <p:nvPr/>
            </p:nvSpPr>
            <p:spPr>
              <a:xfrm>
                <a:off x="3132488" y="690941"/>
                <a:ext cx="648072" cy="648072"/>
              </a:xfrm>
              <a:prstGeom prst="mathPlus">
                <a:avLst>
                  <a:gd name="adj1" fmla="val 110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nvGrpSpPr>
            <p:cNvPr id="14" name="Skupina 13"/>
            <p:cNvGrpSpPr/>
            <p:nvPr/>
          </p:nvGrpSpPr>
          <p:grpSpPr>
            <a:xfrm>
              <a:off x="6419422" y="9196972"/>
              <a:ext cx="720000" cy="720000"/>
              <a:chOff x="3096524" y="654977"/>
              <a:chExt cx="720000" cy="720000"/>
            </a:xfrm>
          </p:grpSpPr>
          <p:sp>
            <p:nvSpPr>
              <p:cNvPr id="21" name="Ovál 20"/>
              <p:cNvSpPr/>
              <p:nvPr/>
            </p:nvSpPr>
            <p:spPr>
              <a:xfrm>
                <a:off x="3096524" y="654977"/>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22" name="Plus 21"/>
              <p:cNvSpPr>
                <a:spLocks noChangeAspect="1"/>
              </p:cNvSpPr>
              <p:nvPr/>
            </p:nvSpPr>
            <p:spPr>
              <a:xfrm>
                <a:off x="3132488" y="690941"/>
                <a:ext cx="648072" cy="648072"/>
              </a:xfrm>
              <a:prstGeom prst="mathPlus">
                <a:avLst>
                  <a:gd name="adj1" fmla="val 110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nvGrpSpPr>
            <p:cNvPr id="15" name="Skupina 14"/>
            <p:cNvGrpSpPr/>
            <p:nvPr/>
          </p:nvGrpSpPr>
          <p:grpSpPr>
            <a:xfrm>
              <a:off x="4243258" y="5453382"/>
              <a:ext cx="720000" cy="720000"/>
              <a:chOff x="4478363" y="2410944"/>
              <a:chExt cx="720000" cy="720000"/>
            </a:xfrm>
          </p:grpSpPr>
          <p:sp>
            <p:nvSpPr>
              <p:cNvPr id="19" name="Ovál 18"/>
              <p:cNvSpPr/>
              <p:nvPr/>
            </p:nvSpPr>
            <p:spPr>
              <a:xfrm>
                <a:off x="4478363" y="2410944"/>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20" name="Minus 19"/>
              <p:cNvSpPr/>
              <p:nvPr/>
            </p:nvSpPr>
            <p:spPr>
              <a:xfrm>
                <a:off x="4565670" y="2472872"/>
                <a:ext cx="545387" cy="596144"/>
              </a:xfrm>
              <a:prstGeom prst="mathMinus">
                <a:avLst>
                  <a:gd name="adj1" fmla="val 166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nvGrpSpPr>
            <p:cNvPr id="16" name="Skupina 15"/>
            <p:cNvGrpSpPr/>
            <p:nvPr/>
          </p:nvGrpSpPr>
          <p:grpSpPr>
            <a:xfrm>
              <a:off x="8636931" y="5515310"/>
              <a:ext cx="720000" cy="720000"/>
              <a:chOff x="4478363" y="2410944"/>
              <a:chExt cx="720000" cy="720000"/>
            </a:xfrm>
          </p:grpSpPr>
          <p:sp>
            <p:nvSpPr>
              <p:cNvPr id="17" name="Ovál 16"/>
              <p:cNvSpPr/>
              <p:nvPr/>
            </p:nvSpPr>
            <p:spPr>
              <a:xfrm>
                <a:off x="4478363" y="2410944"/>
                <a:ext cx="720000" cy="72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sp>
            <p:nvSpPr>
              <p:cNvPr id="18" name="Minus 17"/>
              <p:cNvSpPr/>
              <p:nvPr/>
            </p:nvSpPr>
            <p:spPr>
              <a:xfrm>
                <a:off x="4565670" y="2472872"/>
                <a:ext cx="545387" cy="596144"/>
              </a:xfrm>
              <a:prstGeom prst="mathMinus">
                <a:avLst>
                  <a:gd name="adj1" fmla="val 166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grpSp>
      </p:grpSp>
    </p:spTree>
    <p:extLst>
      <p:ext uri="{BB962C8B-B14F-4D97-AF65-F5344CB8AC3E}">
        <p14:creationId xmlns:p14="http://schemas.microsoft.com/office/powerpoint/2010/main" val="137625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Wilson‘s</a:t>
            </a:r>
            <a:r>
              <a:rPr lang="cs-CZ" dirty="0"/>
              <a:t> </a:t>
            </a:r>
            <a:r>
              <a:rPr lang="cs-CZ" dirty="0" err="1"/>
              <a:t>central</a:t>
            </a:r>
            <a:r>
              <a:rPr lang="cs-CZ" dirty="0"/>
              <a:t> </a:t>
            </a:r>
            <a:r>
              <a:rPr lang="cs-CZ" dirty="0" err="1"/>
              <a:t>terminal</a:t>
            </a:r>
            <a:r>
              <a:rPr lang="cs-CZ" dirty="0"/>
              <a:t> (W)</a:t>
            </a:r>
          </a:p>
        </p:txBody>
      </p:sp>
      <p:sp>
        <p:nvSpPr>
          <p:cNvPr id="5" name="Zástupný symbol pro obsah 4"/>
          <p:cNvSpPr>
            <a:spLocks noGrp="1"/>
          </p:cNvSpPr>
          <p:nvPr>
            <p:ph idx="1"/>
          </p:nvPr>
        </p:nvSpPr>
        <p:spPr>
          <a:xfrm>
            <a:off x="436964" y="1135063"/>
            <a:ext cx="5589116" cy="5243966"/>
          </a:xfrm>
        </p:spPr>
        <p:txBody>
          <a:bodyPr/>
          <a:lstStyle/>
          <a:p>
            <a:pPr>
              <a:lnSpc>
                <a:spcPct val="100000"/>
              </a:lnSpc>
            </a:pPr>
            <a:r>
              <a:rPr lang="en-US" sz="2400" dirty="0"/>
              <a:t>It is formed by the connection of limb electrodes through resistors</a:t>
            </a:r>
          </a:p>
          <a:p>
            <a:pPr>
              <a:lnSpc>
                <a:spcPct val="100000"/>
              </a:lnSpc>
            </a:pPr>
            <a:r>
              <a:rPr lang="cs-CZ" sz="2400" dirty="0"/>
              <a:t>E</a:t>
            </a:r>
            <a:r>
              <a:rPr lang="en-US" sz="2400" dirty="0" err="1"/>
              <a:t>lectrically</a:t>
            </a:r>
            <a:r>
              <a:rPr lang="en-US" sz="2400" dirty="0"/>
              <a:t> represents the center of the heart</a:t>
            </a:r>
            <a:r>
              <a:rPr lang="cs-CZ" sz="2400" dirty="0"/>
              <a:t> </a:t>
            </a:r>
            <a:r>
              <a:rPr lang="en-US" sz="2400" dirty="0"/>
              <a:t>(it is led out or</a:t>
            </a:r>
            <a:r>
              <a:rPr lang="cs-CZ" sz="2400" dirty="0"/>
              <a:t> </a:t>
            </a:r>
            <a:r>
              <a:rPr lang="cs-CZ" sz="2400" dirty="0" err="1"/>
              <a:t>it</a:t>
            </a:r>
            <a:r>
              <a:rPr lang="cs-CZ" sz="2400" dirty="0"/>
              <a:t> </a:t>
            </a:r>
            <a:r>
              <a:rPr lang="cs-CZ" sz="2400" dirty="0" err="1"/>
              <a:t>is</a:t>
            </a:r>
            <a:r>
              <a:rPr lang="en-US" sz="2400" dirty="0"/>
              <a:t> calculated)</a:t>
            </a:r>
          </a:p>
          <a:p>
            <a:pPr>
              <a:lnSpc>
                <a:spcPct val="100000"/>
              </a:lnSpc>
            </a:pPr>
            <a:r>
              <a:rPr lang="en-US" sz="2400" dirty="0"/>
              <a:t>Inactive electrode (constant potential)</a:t>
            </a:r>
            <a:endParaRPr lang="cs-CZ" sz="2400" dirty="0"/>
          </a:p>
        </p:txBody>
      </p:sp>
      <p:grpSp>
        <p:nvGrpSpPr>
          <p:cNvPr id="55" name="Skupina 54">
            <a:extLst>
              <a:ext uri="{FF2B5EF4-FFF2-40B4-BE49-F238E27FC236}">
                <a16:creationId xmlns:a16="http://schemas.microsoft.com/office/drawing/2014/main" id="{483C75FF-CDCA-4CF7-B332-97257EB334C0}"/>
              </a:ext>
            </a:extLst>
          </p:cNvPr>
          <p:cNvGrpSpPr>
            <a:grpSpLocks noChangeAspect="1"/>
          </p:cNvGrpSpPr>
          <p:nvPr/>
        </p:nvGrpSpPr>
        <p:grpSpPr>
          <a:xfrm>
            <a:off x="6026080" y="717182"/>
            <a:ext cx="6155679" cy="4524874"/>
            <a:chOff x="4457120" y="688312"/>
            <a:chExt cx="7206625" cy="5297396"/>
          </a:xfrm>
        </p:grpSpPr>
        <p:sp>
          <p:nvSpPr>
            <p:cNvPr id="28" name="Rovnoramenný trojúhelník 27">
              <a:extLst>
                <a:ext uri="{FF2B5EF4-FFF2-40B4-BE49-F238E27FC236}">
                  <a16:creationId xmlns:a16="http://schemas.microsoft.com/office/drawing/2014/main" id="{A73E6A78-979F-4A3F-A8E3-34ECB4A3A01B}"/>
                </a:ext>
              </a:extLst>
            </p:cNvPr>
            <p:cNvSpPr/>
            <p:nvPr/>
          </p:nvSpPr>
          <p:spPr>
            <a:xfrm rot="10800000">
              <a:off x="4685122" y="1772816"/>
              <a:ext cx="5472608" cy="4176464"/>
            </a:xfrm>
            <a:prstGeom prst="triangle">
              <a:avLst/>
            </a:prstGeom>
            <a:solidFill>
              <a:srgbClr val="FFFF66"/>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cxnSp>
          <p:nvCxnSpPr>
            <p:cNvPr id="29" name="Přímá spojnice 28">
              <a:extLst>
                <a:ext uri="{FF2B5EF4-FFF2-40B4-BE49-F238E27FC236}">
                  <a16:creationId xmlns:a16="http://schemas.microsoft.com/office/drawing/2014/main" id="{682EA056-E336-4359-A48C-603EA9676673}"/>
                </a:ext>
              </a:extLst>
            </p:cNvPr>
            <p:cNvCxnSpPr>
              <a:stCxn id="28" idx="2"/>
            </p:cNvCxnSpPr>
            <p:nvPr/>
          </p:nvCxnSpPr>
          <p:spPr>
            <a:xfrm flipH="1">
              <a:off x="7421426" y="1772816"/>
              <a:ext cx="2736304" cy="144016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30BAFB8D-9FEF-4C59-81D5-A4A049EE83FA}"/>
                </a:ext>
              </a:extLst>
            </p:cNvPr>
            <p:cNvCxnSpPr/>
            <p:nvPr/>
          </p:nvCxnSpPr>
          <p:spPr>
            <a:xfrm>
              <a:off x="7421426" y="3212976"/>
              <a:ext cx="17787" cy="255541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26DB58D3-2266-4AEE-899E-389D80E43F31}"/>
                </a:ext>
              </a:extLst>
            </p:cNvPr>
            <p:cNvCxnSpPr/>
            <p:nvPr/>
          </p:nvCxnSpPr>
          <p:spPr>
            <a:xfrm>
              <a:off x="4673144" y="1772816"/>
              <a:ext cx="2748282" cy="144016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2D0316B1-2D20-4DA2-91DA-399E696BE2DF}"/>
                </a:ext>
              </a:extLst>
            </p:cNvPr>
            <p:cNvSpPr txBox="1"/>
            <p:nvPr/>
          </p:nvSpPr>
          <p:spPr>
            <a:xfrm>
              <a:off x="5798714" y="3172010"/>
              <a:ext cx="1720486" cy="756678"/>
            </a:xfrm>
            <a:prstGeom prst="rect">
              <a:avLst/>
            </a:prstGeom>
            <a:noFill/>
          </p:spPr>
          <p:txBody>
            <a:bodyPr wrap="square" rtlCol="0">
              <a:spAutoFit/>
            </a:bodyPr>
            <a:lstStyle/>
            <a:p>
              <a:pPr algn="ctr"/>
              <a:r>
                <a:rPr lang="cs-CZ" sz="1800" b="1" dirty="0" err="1"/>
                <a:t>Central</a:t>
              </a:r>
              <a:r>
                <a:rPr lang="cs-CZ" sz="1800" b="1" dirty="0"/>
                <a:t> </a:t>
              </a:r>
              <a:r>
                <a:rPr lang="cs-CZ" sz="1800" b="1" dirty="0" err="1"/>
                <a:t>terminal</a:t>
              </a:r>
              <a:endParaRPr lang="cs-CZ" sz="1050" b="1" dirty="0"/>
            </a:p>
          </p:txBody>
        </p:sp>
        <p:grpSp>
          <p:nvGrpSpPr>
            <p:cNvPr id="33" name="Skupina 32">
              <a:extLst>
                <a:ext uri="{FF2B5EF4-FFF2-40B4-BE49-F238E27FC236}">
                  <a16:creationId xmlns:a16="http://schemas.microsoft.com/office/drawing/2014/main" id="{28E58764-3A11-4E10-ABC2-EC6255305F8D}"/>
                </a:ext>
              </a:extLst>
            </p:cNvPr>
            <p:cNvGrpSpPr/>
            <p:nvPr/>
          </p:nvGrpSpPr>
          <p:grpSpPr>
            <a:xfrm>
              <a:off x="7212746" y="2867414"/>
              <a:ext cx="432048" cy="584775"/>
              <a:chOff x="2616592" y="1350309"/>
              <a:chExt cx="432048" cy="584775"/>
            </a:xfrm>
          </p:grpSpPr>
          <p:sp>
            <p:nvSpPr>
              <p:cNvPr id="34" name="Ovál 33">
                <a:extLst>
                  <a:ext uri="{FF2B5EF4-FFF2-40B4-BE49-F238E27FC236}">
                    <a16:creationId xmlns:a16="http://schemas.microsoft.com/office/drawing/2014/main" id="{C7524E55-0824-4574-8738-FFC70F6ABE0C}"/>
                  </a:ext>
                </a:extLst>
              </p:cNvPr>
              <p:cNvSpPr/>
              <p:nvPr/>
            </p:nvSpPr>
            <p:spPr>
              <a:xfrm>
                <a:off x="2645272" y="1520808"/>
                <a:ext cx="360000" cy="360000"/>
              </a:xfrm>
              <a:prstGeom prst="ellipse">
                <a:avLst/>
              </a:prstGeom>
              <a:ln w="57150">
                <a:solidFill>
                  <a:srgbClr val="F01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35" name="TextovéPole 34">
                <a:extLst>
                  <a:ext uri="{FF2B5EF4-FFF2-40B4-BE49-F238E27FC236}">
                    <a16:creationId xmlns:a16="http://schemas.microsoft.com/office/drawing/2014/main" id="{573173CD-4220-42F3-B2B8-849901B4DB32}"/>
                  </a:ext>
                </a:extLst>
              </p:cNvPr>
              <p:cNvSpPr txBox="1"/>
              <p:nvPr/>
            </p:nvSpPr>
            <p:spPr>
              <a:xfrm>
                <a:off x="2616592" y="1350309"/>
                <a:ext cx="432048" cy="584775"/>
              </a:xfrm>
              <a:prstGeom prst="rect">
                <a:avLst/>
              </a:prstGeom>
              <a:noFill/>
            </p:spPr>
            <p:txBody>
              <a:bodyPr wrap="square" rtlCol="0">
                <a:spAutoFit/>
              </a:bodyPr>
              <a:lstStyle/>
              <a:p>
                <a:pPr algn="ctr"/>
                <a:r>
                  <a:rPr lang="cs-CZ" sz="3200" b="1" dirty="0">
                    <a:solidFill>
                      <a:srgbClr val="FFFF00"/>
                    </a:solidFill>
                  </a:rPr>
                  <a:t>- </a:t>
                </a:r>
                <a:endParaRPr lang="cs-CZ" sz="2000" b="1" dirty="0">
                  <a:solidFill>
                    <a:srgbClr val="FFFF00"/>
                  </a:solidFill>
                </a:endParaRPr>
              </a:p>
            </p:txBody>
          </p:sp>
        </p:grpSp>
        <p:grpSp>
          <p:nvGrpSpPr>
            <p:cNvPr id="36" name="Skupina 35">
              <a:extLst>
                <a:ext uri="{FF2B5EF4-FFF2-40B4-BE49-F238E27FC236}">
                  <a16:creationId xmlns:a16="http://schemas.microsoft.com/office/drawing/2014/main" id="{AEC2E621-AABB-4FFD-9889-4DAEA707C28E}"/>
                </a:ext>
              </a:extLst>
            </p:cNvPr>
            <p:cNvGrpSpPr/>
            <p:nvPr/>
          </p:nvGrpSpPr>
          <p:grpSpPr>
            <a:xfrm>
              <a:off x="9929831" y="1484784"/>
              <a:ext cx="432048" cy="540484"/>
              <a:chOff x="6382390" y="235475"/>
              <a:chExt cx="432048" cy="540484"/>
            </a:xfrm>
          </p:grpSpPr>
          <p:sp>
            <p:nvSpPr>
              <p:cNvPr id="37" name="Ovál 36">
                <a:extLst>
                  <a:ext uri="{FF2B5EF4-FFF2-40B4-BE49-F238E27FC236}">
                    <a16:creationId xmlns:a16="http://schemas.microsoft.com/office/drawing/2014/main" id="{5C62347A-05D0-4A46-8B49-8BFE2DFCCD98}"/>
                  </a:ext>
                </a:extLst>
              </p:cNvPr>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38" name="TextovéPole 37">
                <a:extLst>
                  <a:ext uri="{FF2B5EF4-FFF2-40B4-BE49-F238E27FC236}">
                    <a16:creationId xmlns:a16="http://schemas.microsoft.com/office/drawing/2014/main" id="{416A5136-48E6-4BB1-9502-51931CCAF959}"/>
                  </a:ext>
                </a:extLst>
              </p:cNvPr>
              <p:cNvSpPr txBox="1"/>
              <p:nvPr/>
            </p:nvSpPr>
            <p:spPr>
              <a:xfrm>
                <a:off x="6382390" y="235475"/>
                <a:ext cx="432048" cy="540484"/>
              </a:xfrm>
              <a:prstGeom prst="rect">
                <a:avLst/>
              </a:prstGeom>
              <a:noFill/>
            </p:spPr>
            <p:txBody>
              <a:bodyPr wrap="square" rtlCol="0">
                <a:spAutoFit/>
              </a:bodyPr>
              <a:lstStyle/>
              <a:p>
                <a:r>
                  <a:rPr lang="cs-CZ" b="1" dirty="0">
                    <a:solidFill>
                      <a:srgbClr val="FFFF00"/>
                    </a:solidFill>
                  </a:rPr>
                  <a:t>+</a:t>
                </a:r>
                <a:endParaRPr lang="cs-CZ" sz="1600" b="1" dirty="0">
                  <a:solidFill>
                    <a:srgbClr val="FFFF00"/>
                  </a:solidFill>
                </a:endParaRPr>
              </a:p>
            </p:txBody>
          </p:sp>
        </p:grpSp>
        <p:grpSp>
          <p:nvGrpSpPr>
            <p:cNvPr id="39" name="Skupina 38">
              <a:extLst>
                <a:ext uri="{FF2B5EF4-FFF2-40B4-BE49-F238E27FC236}">
                  <a16:creationId xmlns:a16="http://schemas.microsoft.com/office/drawing/2014/main" id="{7ECF5492-573C-4C3B-9DEA-2ECA61AEE360}"/>
                </a:ext>
              </a:extLst>
            </p:cNvPr>
            <p:cNvGrpSpPr/>
            <p:nvPr/>
          </p:nvGrpSpPr>
          <p:grpSpPr>
            <a:xfrm>
              <a:off x="7200910" y="5445224"/>
              <a:ext cx="432048" cy="540484"/>
              <a:chOff x="6382389" y="235475"/>
              <a:chExt cx="432048" cy="540484"/>
            </a:xfrm>
          </p:grpSpPr>
          <p:sp>
            <p:nvSpPr>
              <p:cNvPr id="40" name="Ovál 39">
                <a:extLst>
                  <a:ext uri="{FF2B5EF4-FFF2-40B4-BE49-F238E27FC236}">
                    <a16:creationId xmlns:a16="http://schemas.microsoft.com/office/drawing/2014/main" id="{AB339EE9-259F-4982-9D77-9349C26111EF}"/>
                  </a:ext>
                </a:extLst>
              </p:cNvPr>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1" name="TextovéPole 40">
                <a:extLst>
                  <a:ext uri="{FF2B5EF4-FFF2-40B4-BE49-F238E27FC236}">
                    <a16:creationId xmlns:a16="http://schemas.microsoft.com/office/drawing/2014/main" id="{24F00699-30D8-4560-B717-C2B191505A76}"/>
                  </a:ext>
                </a:extLst>
              </p:cNvPr>
              <p:cNvSpPr txBox="1"/>
              <p:nvPr/>
            </p:nvSpPr>
            <p:spPr>
              <a:xfrm>
                <a:off x="6382389" y="235475"/>
                <a:ext cx="432048" cy="540484"/>
              </a:xfrm>
              <a:prstGeom prst="rect">
                <a:avLst/>
              </a:prstGeom>
              <a:noFill/>
            </p:spPr>
            <p:txBody>
              <a:bodyPr wrap="square" rtlCol="0">
                <a:spAutoFit/>
              </a:bodyPr>
              <a:lstStyle/>
              <a:p>
                <a:r>
                  <a:rPr lang="cs-CZ" b="1" dirty="0">
                    <a:solidFill>
                      <a:srgbClr val="FFFF00"/>
                    </a:solidFill>
                  </a:rPr>
                  <a:t>+</a:t>
                </a:r>
                <a:endParaRPr lang="cs-CZ" sz="1600" b="1" dirty="0">
                  <a:solidFill>
                    <a:srgbClr val="FFFF00"/>
                  </a:solidFill>
                </a:endParaRPr>
              </a:p>
            </p:txBody>
          </p:sp>
        </p:grpSp>
        <p:grpSp>
          <p:nvGrpSpPr>
            <p:cNvPr id="42" name="Skupina 41">
              <a:extLst>
                <a:ext uri="{FF2B5EF4-FFF2-40B4-BE49-F238E27FC236}">
                  <a16:creationId xmlns:a16="http://schemas.microsoft.com/office/drawing/2014/main" id="{B56D8349-B172-48FA-8887-EB9BAEAD9537}"/>
                </a:ext>
              </a:extLst>
            </p:cNvPr>
            <p:cNvGrpSpPr/>
            <p:nvPr/>
          </p:nvGrpSpPr>
          <p:grpSpPr>
            <a:xfrm>
              <a:off x="4457120" y="1414516"/>
              <a:ext cx="432048" cy="540484"/>
              <a:chOff x="6382390" y="235475"/>
              <a:chExt cx="432048" cy="540484"/>
            </a:xfrm>
          </p:grpSpPr>
          <p:sp>
            <p:nvSpPr>
              <p:cNvPr id="43" name="Ovál 42">
                <a:extLst>
                  <a:ext uri="{FF2B5EF4-FFF2-40B4-BE49-F238E27FC236}">
                    <a16:creationId xmlns:a16="http://schemas.microsoft.com/office/drawing/2014/main" id="{3FED83D0-D5C9-4236-927E-95227D573581}"/>
                  </a:ext>
                </a:extLst>
              </p:cNvPr>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4" name="TextovéPole 43">
                <a:extLst>
                  <a:ext uri="{FF2B5EF4-FFF2-40B4-BE49-F238E27FC236}">
                    <a16:creationId xmlns:a16="http://schemas.microsoft.com/office/drawing/2014/main" id="{A4FA3E2A-390D-4C61-BC1E-624937608B95}"/>
                  </a:ext>
                </a:extLst>
              </p:cNvPr>
              <p:cNvSpPr txBox="1"/>
              <p:nvPr/>
            </p:nvSpPr>
            <p:spPr>
              <a:xfrm>
                <a:off x="6382390" y="235475"/>
                <a:ext cx="432048" cy="540484"/>
              </a:xfrm>
              <a:prstGeom prst="rect">
                <a:avLst/>
              </a:prstGeom>
              <a:noFill/>
            </p:spPr>
            <p:txBody>
              <a:bodyPr wrap="square" rtlCol="0">
                <a:spAutoFit/>
              </a:bodyPr>
              <a:lstStyle/>
              <a:p>
                <a:r>
                  <a:rPr lang="cs-CZ" b="1" dirty="0">
                    <a:solidFill>
                      <a:srgbClr val="FFFF00"/>
                    </a:solidFill>
                  </a:rPr>
                  <a:t>+</a:t>
                </a:r>
                <a:endParaRPr lang="cs-CZ" sz="1600" b="1" dirty="0">
                  <a:solidFill>
                    <a:srgbClr val="FFFF00"/>
                  </a:solidFill>
                </a:endParaRPr>
              </a:p>
            </p:txBody>
          </p:sp>
        </p:grpSp>
        <p:sp>
          <p:nvSpPr>
            <p:cNvPr id="45" name="Obdélník 44">
              <a:extLst>
                <a:ext uri="{FF2B5EF4-FFF2-40B4-BE49-F238E27FC236}">
                  <a16:creationId xmlns:a16="http://schemas.microsoft.com/office/drawing/2014/main" id="{ECB3B7A2-A54E-4E08-B4EC-80B2A1BF267D}"/>
                </a:ext>
              </a:extLst>
            </p:cNvPr>
            <p:cNvSpPr/>
            <p:nvPr/>
          </p:nvSpPr>
          <p:spPr>
            <a:xfrm rot="1688240">
              <a:off x="5817619" y="2406419"/>
              <a:ext cx="778355" cy="323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6" name="Obdélník 45">
              <a:extLst>
                <a:ext uri="{FF2B5EF4-FFF2-40B4-BE49-F238E27FC236}">
                  <a16:creationId xmlns:a16="http://schemas.microsoft.com/office/drawing/2014/main" id="{3C8B52C2-C72C-447C-9250-5EE923E2EAE0}"/>
                </a:ext>
              </a:extLst>
            </p:cNvPr>
            <p:cNvSpPr/>
            <p:nvPr/>
          </p:nvSpPr>
          <p:spPr>
            <a:xfrm rot="9019058">
              <a:off x="8173252" y="2419895"/>
              <a:ext cx="778355" cy="323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7" name="Obdélník 46">
              <a:extLst>
                <a:ext uri="{FF2B5EF4-FFF2-40B4-BE49-F238E27FC236}">
                  <a16:creationId xmlns:a16="http://schemas.microsoft.com/office/drawing/2014/main" id="{418D8ECB-61FD-4D7A-A519-218062F51FD6}"/>
                </a:ext>
              </a:extLst>
            </p:cNvPr>
            <p:cNvSpPr/>
            <p:nvPr/>
          </p:nvSpPr>
          <p:spPr>
            <a:xfrm rot="5161516">
              <a:off x="7020926" y="4329098"/>
              <a:ext cx="778355" cy="323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8" name="Volný tvar 1">
              <a:extLst>
                <a:ext uri="{FF2B5EF4-FFF2-40B4-BE49-F238E27FC236}">
                  <a16:creationId xmlns:a16="http://schemas.microsoft.com/office/drawing/2014/main" id="{FDBA0093-CC9D-4027-A794-0A179D54DFEA}"/>
                </a:ext>
              </a:extLst>
            </p:cNvPr>
            <p:cNvSpPr/>
            <p:nvPr/>
          </p:nvSpPr>
          <p:spPr>
            <a:xfrm>
              <a:off x="4646274" y="688312"/>
              <a:ext cx="6307897" cy="3748800"/>
            </a:xfrm>
            <a:custGeom>
              <a:avLst/>
              <a:gdLst>
                <a:gd name="connsiteX0" fmla="*/ 0 w 6307897"/>
                <a:gd name="connsiteY0" fmla="*/ 910066 h 3748800"/>
                <a:gd name="connsiteX1" fmla="*/ 3002508 w 6307897"/>
                <a:gd name="connsiteY1" fmla="*/ 254973 h 3748800"/>
                <a:gd name="connsiteX2" fmla="*/ 5895833 w 6307897"/>
                <a:gd name="connsiteY2" fmla="*/ 295917 h 3748800"/>
                <a:gd name="connsiteX3" fmla="*/ 6223379 w 6307897"/>
                <a:gd name="connsiteY3" fmla="*/ 3748800 h 3748800"/>
              </a:gdLst>
              <a:ahLst/>
              <a:cxnLst>
                <a:cxn ang="0">
                  <a:pos x="connsiteX0" y="connsiteY0"/>
                </a:cxn>
                <a:cxn ang="0">
                  <a:pos x="connsiteX1" y="connsiteY1"/>
                </a:cxn>
                <a:cxn ang="0">
                  <a:pos x="connsiteX2" y="connsiteY2"/>
                </a:cxn>
                <a:cxn ang="0">
                  <a:pos x="connsiteX3" y="connsiteY3"/>
                </a:cxn>
              </a:cxnLst>
              <a:rect l="l" t="t" r="r" b="b"/>
              <a:pathLst>
                <a:path w="6307897" h="3748800">
                  <a:moveTo>
                    <a:pt x="0" y="910066"/>
                  </a:moveTo>
                  <a:cubicBezTo>
                    <a:pt x="1009934" y="633698"/>
                    <a:pt x="2019869" y="357331"/>
                    <a:pt x="3002508" y="254973"/>
                  </a:cubicBezTo>
                  <a:cubicBezTo>
                    <a:pt x="3985147" y="152615"/>
                    <a:pt x="5359021" y="-286387"/>
                    <a:pt x="5895833" y="295917"/>
                  </a:cubicBezTo>
                  <a:cubicBezTo>
                    <a:pt x="6432645" y="878221"/>
                    <a:pt x="6328012" y="2313510"/>
                    <a:pt x="6223379" y="3748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49" name="Volný tvar 4">
              <a:extLst>
                <a:ext uri="{FF2B5EF4-FFF2-40B4-BE49-F238E27FC236}">
                  <a16:creationId xmlns:a16="http://schemas.microsoft.com/office/drawing/2014/main" id="{7C52BCDB-3925-4E72-A3C4-85900D224EFE}"/>
                </a:ext>
              </a:extLst>
            </p:cNvPr>
            <p:cNvSpPr/>
            <p:nvPr/>
          </p:nvSpPr>
          <p:spPr>
            <a:xfrm>
              <a:off x="10255504" y="1965278"/>
              <a:ext cx="641445" cy="2470244"/>
            </a:xfrm>
            <a:custGeom>
              <a:avLst/>
              <a:gdLst>
                <a:gd name="connsiteX0" fmla="*/ 0 w 641445"/>
                <a:gd name="connsiteY0" fmla="*/ 0 h 2470244"/>
                <a:gd name="connsiteX1" fmla="*/ 382137 w 641445"/>
                <a:gd name="connsiteY1" fmla="*/ 832513 h 2470244"/>
                <a:gd name="connsiteX2" fmla="*/ 450376 w 641445"/>
                <a:gd name="connsiteY2" fmla="*/ 2033516 h 2470244"/>
                <a:gd name="connsiteX3" fmla="*/ 641445 w 641445"/>
                <a:gd name="connsiteY3" fmla="*/ 2470244 h 2470244"/>
              </a:gdLst>
              <a:ahLst/>
              <a:cxnLst>
                <a:cxn ang="0">
                  <a:pos x="connsiteX0" y="connsiteY0"/>
                </a:cxn>
                <a:cxn ang="0">
                  <a:pos x="connsiteX1" y="connsiteY1"/>
                </a:cxn>
                <a:cxn ang="0">
                  <a:pos x="connsiteX2" y="connsiteY2"/>
                </a:cxn>
                <a:cxn ang="0">
                  <a:pos x="connsiteX3" y="connsiteY3"/>
                </a:cxn>
              </a:cxnLst>
              <a:rect l="l" t="t" r="r" b="b"/>
              <a:pathLst>
                <a:path w="641445" h="2470244">
                  <a:moveTo>
                    <a:pt x="0" y="0"/>
                  </a:moveTo>
                  <a:cubicBezTo>
                    <a:pt x="153537" y="246797"/>
                    <a:pt x="307074" y="493594"/>
                    <a:pt x="382137" y="832513"/>
                  </a:cubicBezTo>
                  <a:cubicBezTo>
                    <a:pt x="457200" y="1171432"/>
                    <a:pt x="407158" y="1760561"/>
                    <a:pt x="450376" y="2033516"/>
                  </a:cubicBezTo>
                  <a:cubicBezTo>
                    <a:pt x="493594" y="2306471"/>
                    <a:pt x="641445" y="2470244"/>
                    <a:pt x="641445" y="24702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50" name="Volný tvar 5">
              <a:extLst>
                <a:ext uri="{FF2B5EF4-FFF2-40B4-BE49-F238E27FC236}">
                  <a16:creationId xmlns:a16="http://schemas.microsoft.com/office/drawing/2014/main" id="{459048E8-903D-42CB-868D-CFDC2EBE3E7D}"/>
                </a:ext>
              </a:extLst>
            </p:cNvPr>
            <p:cNvSpPr/>
            <p:nvPr/>
          </p:nvSpPr>
          <p:spPr>
            <a:xfrm>
              <a:off x="7539600" y="4394579"/>
              <a:ext cx="3316406" cy="1473958"/>
            </a:xfrm>
            <a:custGeom>
              <a:avLst/>
              <a:gdLst>
                <a:gd name="connsiteX0" fmla="*/ 0 w 3316406"/>
                <a:gd name="connsiteY0" fmla="*/ 1473958 h 1473958"/>
                <a:gd name="connsiteX1" fmla="*/ 736979 w 3316406"/>
                <a:gd name="connsiteY1" fmla="*/ 1091821 h 1473958"/>
                <a:gd name="connsiteX2" fmla="*/ 2033516 w 3316406"/>
                <a:gd name="connsiteY2" fmla="*/ 532263 h 1473958"/>
                <a:gd name="connsiteX3" fmla="*/ 2920621 w 3316406"/>
                <a:gd name="connsiteY3" fmla="*/ 368490 h 1473958"/>
                <a:gd name="connsiteX4" fmla="*/ 3316406 w 3316406"/>
                <a:gd name="connsiteY4" fmla="*/ 0 h 1473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406" h="1473958">
                  <a:moveTo>
                    <a:pt x="0" y="1473958"/>
                  </a:moveTo>
                  <a:cubicBezTo>
                    <a:pt x="199030" y="1361364"/>
                    <a:pt x="398060" y="1248770"/>
                    <a:pt x="736979" y="1091821"/>
                  </a:cubicBezTo>
                  <a:cubicBezTo>
                    <a:pt x="1075898" y="934872"/>
                    <a:pt x="1669576" y="652818"/>
                    <a:pt x="2033516" y="532263"/>
                  </a:cubicBezTo>
                  <a:cubicBezTo>
                    <a:pt x="2397456" y="411708"/>
                    <a:pt x="2706806" y="457200"/>
                    <a:pt x="2920621" y="368490"/>
                  </a:cubicBezTo>
                  <a:cubicBezTo>
                    <a:pt x="3134436" y="279779"/>
                    <a:pt x="3316406" y="0"/>
                    <a:pt x="331640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nvGrpSpPr>
            <p:cNvPr id="51" name="Skupina 50">
              <a:extLst>
                <a:ext uri="{FF2B5EF4-FFF2-40B4-BE49-F238E27FC236}">
                  <a16:creationId xmlns:a16="http://schemas.microsoft.com/office/drawing/2014/main" id="{F1194B29-9614-42CC-88C3-A10983B78E62}"/>
                </a:ext>
              </a:extLst>
            </p:cNvPr>
            <p:cNvGrpSpPr/>
            <p:nvPr/>
          </p:nvGrpSpPr>
          <p:grpSpPr>
            <a:xfrm>
              <a:off x="10680925" y="4167515"/>
              <a:ext cx="432048" cy="584775"/>
              <a:chOff x="2609248" y="1377642"/>
              <a:chExt cx="432048" cy="584775"/>
            </a:xfrm>
          </p:grpSpPr>
          <p:sp>
            <p:nvSpPr>
              <p:cNvPr id="52" name="Ovál 51">
                <a:extLst>
                  <a:ext uri="{FF2B5EF4-FFF2-40B4-BE49-F238E27FC236}">
                    <a16:creationId xmlns:a16="http://schemas.microsoft.com/office/drawing/2014/main" id="{DF5EC210-D681-4A95-983A-4924B8AAAB1B}"/>
                  </a:ext>
                </a:extLst>
              </p:cNvPr>
              <p:cNvSpPr/>
              <p:nvPr/>
            </p:nvSpPr>
            <p:spPr>
              <a:xfrm>
                <a:off x="2645272" y="152080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sp>
            <p:nvSpPr>
              <p:cNvPr id="53" name="TextovéPole 52">
                <a:extLst>
                  <a:ext uri="{FF2B5EF4-FFF2-40B4-BE49-F238E27FC236}">
                    <a16:creationId xmlns:a16="http://schemas.microsoft.com/office/drawing/2014/main" id="{75637349-7AA7-410F-8391-0BD88E6B9433}"/>
                  </a:ext>
                </a:extLst>
              </p:cNvPr>
              <p:cNvSpPr txBox="1"/>
              <p:nvPr/>
            </p:nvSpPr>
            <p:spPr>
              <a:xfrm>
                <a:off x="2609248" y="1377642"/>
                <a:ext cx="432048" cy="584775"/>
              </a:xfrm>
              <a:prstGeom prst="rect">
                <a:avLst/>
              </a:prstGeom>
              <a:noFill/>
            </p:spPr>
            <p:txBody>
              <a:bodyPr wrap="square" rtlCol="0">
                <a:spAutoFit/>
              </a:bodyPr>
              <a:lstStyle/>
              <a:p>
                <a:pPr algn="ctr"/>
                <a:r>
                  <a:rPr lang="cs-CZ" sz="3200" b="1" dirty="0">
                    <a:solidFill>
                      <a:srgbClr val="FFFF00"/>
                    </a:solidFill>
                  </a:rPr>
                  <a:t>- </a:t>
                </a:r>
                <a:endParaRPr lang="cs-CZ" sz="2000" b="1" dirty="0">
                  <a:solidFill>
                    <a:srgbClr val="FFFF00"/>
                  </a:solidFill>
                </a:endParaRPr>
              </a:p>
            </p:txBody>
          </p:sp>
        </p:grpSp>
        <p:sp>
          <p:nvSpPr>
            <p:cNvPr id="54" name="TextovéPole 53">
              <a:extLst>
                <a:ext uri="{FF2B5EF4-FFF2-40B4-BE49-F238E27FC236}">
                  <a16:creationId xmlns:a16="http://schemas.microsoft.com/office/drawing/2014/main" id="{CBC97B3B-CF2F-4155-B970-A3FDF0CA1E44}"/>
                </a:ext>
              </a:extLst>
            </p:cNvPr>
            <p:cNvSpPr txBox="1"/>
            <p:nvPr/>
          </p:nvSpPr>
          <p:spPr>
            <a:xfrm>
              <a:off x="9929831" y="4813846"/>
              <a:ext cx="1733914" cy="1080968"/>
            </a:xfrm>
            <a:prstGeom prst="rect">
              <a:avLst/>
            </a:prstGeom>
            <a:noFill/>
          </p:spPr>
          <p:txBody>
            <a:bodyPr wrap="square" rtlCol="0">
              <a:spAutoFit/>
            </a:bodyPr>
            <a:lstStyle/>
            <a:p>
              <a:pPr algn="ctr"/>
              <a:r>
                <a:rPr lang="cs-CZ" sz="1800" b="1" dirty="0"/>
                <a:t>Real </a:t>
              </a:r>
              <a:r>
                <a:rPr lang="cs-CZ" sz="1800" b="1" dirty="0" err="1"/>
                <a:t>central</a:t>
              </a:r>
              <a:r>
                <a:rPr lang="cs-CZ" sz="1800" b="1" dirty="0"/>
                <a:t> </a:t>
              </a:r>
              <a:r>
                <a:rPr lang="cs-CZ" sz="1800" b="1" dirty="0" err="1"/>
                <a:t>terminal</a:t>
              </a:r>
              <a:r>
                <a:rPr lang="cs-CZ" sz="1800" b="1" dirty="0"/>
                <a:t> </a:t>
              </a:r>
              <a:endParaRPr lang="cs-CZ" sz="1050" b="1" dirty="0"/>
            </a:p>
          </p:txBody>
        </p:sp>
      </p:grpSp>
    </p:spTree>
    <p:extLst>
      <p:ext uri="{BB962C8B-B14F-4D97-AF65-F5344CB8AC3E}">
        <p14:creationId xmlns:p14="http://schemas.microsoft.com/office/powerpoint/2010/main" val="100874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Chest</a:t>
            </a:r>
            <a:r>
              <a:rPr lang="cs-CZ" dirty="0"/>
              <a:t> </a:t>
            </a:r>
            <a:r>
              <a:rPr lang="cs-CZ" dirty="0" err="1"/>
              <a:t>leads</a:t>
            </a:r>
            <a:endParaRPr lang="cs-CZ" dirty="0"/>
          </a:p>
        </p:txBody>
      </p:sp>
      <p:sp>
        <p:nvSpPr>
          <p:cNvPr id="5" name="Zástupný symbol pro obsah 4"/>
          <p:cNvSpPr>
            <a:spLocks noGrp="1"/>
          </p:cNvSpPr>
          <p:nvPr>
            <p:ph idx="1"/>
          </p:nvPr>
        </p:nvSpPr>
        <p:spPr>
          <a:xfrm>
            <a:off x="436964" y="1135063"/>
            <a:ext cx="6245862" cy="5243966"/>
          </a:xfrm>
        </p:spPr>
        <p:txBody>
          <a:bodyPr/>
          <a:lstStyle/>
          <a:p>
            <a:pPr>
              <a:lnSpc>
                <a:spcPct val="100000"/>
              </a:lnSpc>
            </a:pPr>
            <a:r>
              <a:rPr lang="cs-CZ" dirty="0"/>
              <a:t>A </a:t>
            </a:r>
            <a:r>
              <a:rPr lang="cs-CZ" dirty="0" err="1"/>
              <a:t>chest</a:t>
            </a:r>
            <a:r>
              <a:rPr lang="en-US" dirty="0"/>
              <a:t> lead: </a:t>
            </a:r>
            <a:r>
              <a:rPr lang="cs-CZ" dirty="0"/>
              <a:t>a </a:t>
            </a:r>
            <a:r>
              <a:rPr lang="en-US" dirty="0"/>
              <a:t>connection </a:t>
            </a:r>
            <a:r>
              <a:rPr lang="cs-CZ" dirty="0" err="1"/>
              <a:t>between</a:t>
            </a:r>
            <a:r>
              <a:rPr lang="en-US" dirty="0"/>
              <a:t> </a:t>
            </a:r>
            <a:r>
              <a:rPr lang="cs-CZ" dirty="0"/>
              <a:t>a </a:t>
            </a:r>
            <a:r>
              <a:rPr lang="cs-CZ" dirty="0" err="1"/>
              <a:t>chest</a:t>
            </a:r>
            <a:r>
              <a:rPr lang="en-US" dirty="0"/>
              <a:t> electrode and </a:t>
            </a:r>
            <a:r>
              <a:rPr lang="cs-CZ" dirty="0" err="1"/>
              <a:t>the</a:t>
            </a:r>
            <a:r>
              <a:rPr lang="cs-CZ" dirty="0"/>
              <a:t> </a:t>
            </a:r>
            <a:r>
              <a:rPr lang="cs-CZ" dirty="0" err="1"/>
              <a:t>central</a:t>
            </a:r>
            <a:r>
              <a:rPr lang="cs-CZ" dirty="0"/>
              <a:t> </a:t>
            </a:r>
            <a:r>
              <a:rPr lang="cs-CZ" dirty="0" err="1"/>
              <a:t>terminal</a:t>
            </a:r>
            <a:endParaRPr lang="cs-CZ" dirty="0"/>
          </a:p>
          <a:p>
            <a:pPr>
              <a:lnSpc>
                <a:spcPct val="100000"/>
              </a:lnSpc>
            </a:pPr>
            <a:endParaRPr lang="cs-CZ" dirty="0"/>
          </a:p>
          <a:p>
            <a:pPr>
              <a:lnSpc>
                <a:spcPct val="100000"/>
              </a:lnSpc>
            </a:pPr>
            <a:r>
              <a:rPr lang="en-US" dirty="0"/>
              <a:t>Unipolar leads: </a:t>
            </a:r>
            <a:r>
              <a:rPr lang="cs-CZ" dirty="0" err="1"/>
              <a:t>the</a:t>
            </a:r>
            <a:r>
              <a:rPr lang="cs-CZ" dirty="0"/>
              <a:t> </a:t>
            </a:r>
            <a:r>
              <a:rPr lang="en-US" dirty="0"/>
              <a:t>chest electrode is active (positive) and </a:t>
            </a:r>
            <a:r>
              <a:rPr lang="cs-CZ" dirty="0" err="1"/>
              <a:t>the</a:t>
            </a:r>
            <a:r>
              <a:rPr lang="cs-CZ" dirty="0"/>
              <a:t> </a:t>
            </a:r>
            <a:r>
              <a:rPr lang="cs-CZ" dirty="0" err="1"/>
              <a:t>central</a:t>
            </a:r>
            <a:r>
              <a:rPr lang="cs-CZ" dirty="0"/>
              <a:t> </a:t>
            </a:r>
            <a:r>
              <a:rPr lang="cs-CZ" dirty="0" err="1"/>
              <a:t>terminal</a:t>
            </a:r>
            <a:r>
              <a:rPr lang="en-US" dirty="0"/>
              <a:t> is inactive (potential</a:t>
            </a:r>
            <a:r>
              <a:rPr lang="cs-CZ" dirty="0"/>
              <a:t> = </a:t>
            </a:r>
            <a:r>
              <a:rPr lang="en-US" dirty="0"/>
              <a:t>0 mV)</a:t>
            </a:r>
            <a:endParaRPr lang="cs-CZ" dirty="0"/>
          </a:p>
        </p:txBody>
      </p:sp>
      <p:grpSp>
        <p:nvGrpSpPr>
          <p:cNvPr id="27" name="Skupina 26"/>
          <p:cNvGrpSpPr>
            <a:grpSpLocks noChangeAspect="1"/>
          </p:cNvGrpSpPr>
          <p:nvPr/>
        </p:nvGrpSpPr>
        <p:grpSpPr>
          <a:xfrm>
            <a:off x="6682825" y="571067"/>
            <a:ext cx="5386160" cy="5417658"/>
            <a:chOff x="868455" y="1181769"/>
            <a:chExt cx="5386160" cy="5417658"/>
          </a:xfrm>
        </p:grpSpPr>
        <p:pic>
          <p:nvPicPr>
            <p:cNvPr id="6" name="Picture 2" descr="Bez názvu-2"/>
            <p:cNvPicPr>
              <a:picLocks noChangeAspect="1" noChangeArrowheads="1"/>
            </p:cNvPicPr>
            <p:nvPr/>
          </p:nvPicPr>
          <p:blipFill>
            <a:blip r:embed="rId2">
              <a:extLst>
                <a:ext uri="{28A0092B-C50C-407E-A947-70E740481C1C}">
                  <a14:useLocalDpi xmlns:a14="http://schemas.microsoft.com/office/drawing/2010/main" val="0"/>
                </a:ext>
              </a:extLst>
            </a:blip>
            <a:srcRect l="511" t="9953" r="55234" b="12608"/>
            <a:stretch>
              <a:fillRect/>
            </a:stretch>
          </p:blipFill>
          <p:spPr bwMode="auto">
            <a:xfrm>
              <a:off x="868455" y="1181769"/>
              <a:ext cx="5386160" cy="5417658"/>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7" name="Skupina 6"/>
            <p:cNvGrpSpPr/>
            <p:nvPr/>
          </p:nvGrpSpPr>
          <p:grpSpPr>
            <a:xfrm>
              <a:off x="2949784" y="3670217"/>
              <a:ext cx="252000" cy="369332"/>
              <a:chOff x="2968832" y="3705932"/>
              <a:chExt cx="252000" cy="369332"/>
            </a:xfrm>
          </p:grpSpPr>
          <p:sp>
            <p:nvSpPr>
              <p:cNvPr id="8" name="Ovál 7"/>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003154" y="3705932"/>
                <a:ext cx="183356" cy="369332"/>
              </a:xfrm>
              <a:prstGeom prst="rect">
                <a:avLst/>
              </a:prstGeom>
              <a:noFill/>
            </p:spPr>
            <p:txBody>
              <a:bodyPr wrap="square" rtlCol="0" anchor="ctr">
                <a:spAutoFit/>
              </a:bodyPr>
              <a:lstStyle/>
              <a:p>
                <a:pPr algn="ctr"/>
                <a:r>
                  <a:rPr lang="cs-CZ" dirty="0"/>
                  <a:t>1</a:t>
                </a:r>
              </a:p>
            </p:txBody>
          </p:sp>
        </p:grpSp>
        <p:grpSp>
          <p:nvGrpSpPr>
            <p:cNvPr id="10" name="Skupina 9"/>
            <p:cNvGrpSpPr/>
            <p:nvPr/>
          </p:nvGrpSpPr>
          <p:grpSpPr>
            <a:xfrm>
              <a:off x="3528428" y="3670217"/>
              <a:ext cx="252000" cy="369332"/>
              <a:chOff x="2968832" y="3705932"/>
              <a:chExt cx="252000" cy="369332"/>
            </a:xfrm>
          </p:grpSpPr>
          <p:sp>
            <p:nvSpPr>
              <p:cNvPr id="11" name="Ovál 10"/>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003154" y="3705932"/>
                <a:ext cx="183356" cy="369332"/>
              </a:xfrm>
              <a:prstGeom prst="rect">
                <a:avLst/>
              </a:prstGeom>
              <a:noFill/>
            </p:spPr>
            <p:txBody>
              <a:bodyPr wrap="square" rtlCol="0" anchor="ctr">
                <a:spAutoFit/>
              </a:bodyPr>
              <a:lstStyle/>
              <a:p>
                <a:pPr algn="ctr"/>
                <a:r>
                  <a:rPr lang="cs-CZ" dirty="0"/>
                  <a:t>2</a:t>
                </a:r>
              </a:p>
            </p:txBody>
          </p:sp>
        </p:grpSp>
        <p:grpSp>
          <p:nvGrpSpPr>
            <p:cNvPr id="13" name="Skupina 12"/>
            <p:cNvGrpSpPr/>
            <p:nvPr/>
          </p:nvGrpSpPr>
          <p:grpSpPr>
            <a:xfrm>
              <a:off x="3754639" y="3848808"/>
              <a:ext cx="252000" cy="369332"/>
              <a:chOff x="2968832" y="3705932"/>
              <a:chExt cx="252000" cy="369332"/>
            </a:xfrm>
          </p:grpSpPr>
          <p:sp>
            <p:nvSpPr>
              <p:cNvPr id="14" name="Ovál 13"/>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3003154" y="3705932"/>
                <a:ext cx="183356" cy="369332"/>
              </a:xfrm>
              <a:prstGeom prst="rect">
                <a:avLst/>
              </a:prstGeom>
              <a:noFill/>
            </p:spPr>
            <p:txBody>
              <a:bodyPr wrap="square" rtlCol="0" anchor="ctr">
                <a:spAutoFit/>
              </a:bodyPr>
              <a:lstStyle/>
              <a:p>
                <a:pPr algn="ctr"/>
                <a:r>
                  <a:rPr lang="cs-CZ" dirty="0"/>
                  <a:t>3</a:t>
                </a:r>
              </a:p>
            </p:txBody>
          </p:sp>
        </p:grpSp>
        <p:grpSp>
          <p:nvGrpSpPr>
            <p:cNvPr id="16" name="Skupina 15"/>
            <p:cNvGrpSpPr/>
            <p:nvPr/>
          </p:nvGrpSpPr>
          <p:grpSpPr>
            <a:xfrm>
              <a:off x="3997517" y="3986922"/>
              <a:ext cx="252000" cy="369332"/>
              <a:chOff x="2968832" y="3705932"/>
              <a:chExt cx="252000" cy="369332"/>
            </a:xfrm>
          </p:grpSpPr>
          <p:sp>
            <p:nvSpPr>
              <p:cNvPr id="17" name="Ovál 16"/>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p:nvSpPr>
            <p:spPr>
              <a:xfrm>
                <a:off x="3003154" y="3705932"/>
                <a:ext cx="183356" cy="369332"/>
              </a:xfrm>
              <a:prstGeom prst="rect">
                <a:avLst/>
              </a:prstGeom>
              <a:noFill/>
            </p:spPr>
            <p:txBody>
              <a:bodyPr wrap="square" rtlCol="0" anchor="ctr">
                <a:spAutoFit/>
              </a:bodyPr>
              <a:lstStyle/>
              <a:p>
                <a:pPr algn="ctr"/>
                <a:r>
                  <a:rPr lang="cs-CZ" dirty="0"/>
                  <a:t>4</a:t>
                </a:r>
              </a:p>
            </p:txBody>
          </p:sp>
        </p:grpSp>
        <p:grpSp>
          <p:nvGrpSpPr>
            <p:cNvPr id="19" name="Skupina 18"/>
            <p:cNvGrpSpPr/>
            <p:nvPr/>
          </p:nvGrpSpPr>
          <p:grpSpPr>
            <a:xfrm>
              <a:off x="4368969" y="3963128"/>
              <a:ext cx="252000" cy="369332"/>
              <a:chOff x="2968832" y="3705932"/>
              <a:chExt cx="252000" cy="369332"/>
            </a:xfrm>
          </p:grpSpPr>
          <p:sp>
            <p:nvSpPr>
              <p:cNvPr id="20" name="Ovál 19"/>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p:cNvSpPr txBox="1"/>
              <p:nvPr/>
            </p:nvSpPr>
            <p:spPr>
              <a:xfrm>
                <a:off x="3003154" y="3705932"/>
                <a:ext cx="183356" cy="369332"/>
              </a:xfrm>
              <a:prstGeom prst="rect">
                <a:avLst/>
              </a:prstGeom>
              <a:noFill/>
            </p:spPr>
            <p:txBody>
              <a:bodyPr wrap="square" rtlCol="0" anchor="ctr">
                <a:spAutoFit/>
              </a:bodyPr>
              <a:lstStyle/>
              <a:p>
                <a:pPr algn="ctr"/>
                <a:r>
                  <a:rPr lang="cs-CZ" dirty="0"/>
                  <a:t>5</a:t>
                </a:r>
              </a:p>
            </p:txBody>
          </p:sp>
        </p:grpSp>
        <p:grpSp>
          <p:nvGrpSpPr>
            <p:cNvPr id="22" name="Skupina 21"/>
            <p:cNvGrpSpPr/>
            <p:nvPr/>
          </p:nvGrpSpPr>
          <p:grpSpPr>
            <a:xfrm>
              <a:off x="4635657" y="3851237"/>
              <a:ext cx="252000" cy="369332"/>
              <a:chOff x="2968832" y="3705932"/>
              <a:chExt cx="252000" cy="369332"/>
            </a:xfrm>
          </p:grpSpPr>
          <p:sp>
            <p:nvSpPr>
              <p:cNvPr id="23" name="Ovál 22"/>
              <p:cNvSpPr/>
              <p:nvPr/>
            </p:nvSpPr>
            <p:spPr>
              <a:xfrm>
                <a:off x="2968832" y="3764598"/>
                <a:ext cx="252000" cy="252000"/>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3003154" y="3705932"/>
                <a:ext cx="183356" cy="369332"/>
              </a:xfrm>
              <a:prstGeom prst="rect">
                <a:avLst/>
              </a:prstGeom>
              <a:noFill/>
            </p:spPr>
            <p:txBody>
              <a:bodyPr wrap="square" rtlCol="0" anchor="ctr">
                <a:spAutoFit/>
              </a:bodyPr>
              <a:lstStyle/>
              <a:p>
                <a:pPr algn="ctr"/>
                <a:r>
                  <a:rPr lang="cs-CZ" dirty="0"/>
                  <a:t>6</a:t>
                </a:r>
              </a:p>
            </p:txBody>
          </p:sp>
        </p:grpSp>
        <p:sp>
          <p:nvSpPr>
            <p:cNvPr id="25" name="Obdélník 24"/>
            <p:cNvSpPr/>
            <p:nvPr/>
          </p:nvSpPr>
          <p:spPr>
            <a:xfrm>
              <a:off x="1809196" y="3067069"/>
              <a:ext cx="2244653" cy="461665"/>
            </a:xfrm>
            <a:prstGeom prst="rect">
              <a:avLst/>
            </a:prstGeom>
          </p:spPr>
          <p:txBody>
            <a:bodyPr wrap="none">
              <a:spAutoFit/>
            </a:bodyPr>
            <a:lstStyle/>
            <a:p>
              <a:r>
                <a:rPr lang="cs-CZ" dirty="0" err="1"/>
                <a:t>chest</a:t>
              </a:r>
              <a:r>
                <a:rPr lang="cs-CZ" dirty="0"/>
                <a:t> </a:t>
              </a:r>
              <a:r>
                <a:rPr lang="cs-CZ" dirty="0" err="1"/>
                <a:t>electrode</a:t>
              </a:r>
              <a:endParaRPr lang="cs-CZ" dirty="0"/>
            </a:p>
          </p:txBody>
        </p:sp>
        <p:cxnSp>
          <p:nvCxnSpPr>
            <p:cNvPr id="26" name="Přímá spojnice 25"/>
            <p:cNvCxnSpPr/>
            <p:nvPr/>
          </p:nvCxnSpPr>
          <p:spPr>
            <a:xfrm>
              <a:off x="3422632" y="3399496"/>
              <a:ext cx="211591" cy="329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737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EC2EED-8EFD-4807-B2D8-855C187AB51E}"/>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endParaRPr lang="en-GB" dirty="0"/>
          </a:p>
        </p:txBody>
      </p:sp>
      <p:sp>
        <p:nvSpPr>
          <p:cNvPr id="3" name="Zástupný symbol pro číslo snímku 2">
            <a:extLst>
              <a:ext uri="{FF2B5EF4-FFF2-40B4-BE49-F238E27FC236}">
                <a16:creationId xmlns:a16="http://schemas.microsoft.com/office/drawing/2014/main" id="{19DAD23F-4F09-42F5-92D4-408415203EB7}"/>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ABCD3766-123D-451D-9F55-10501CAB13A9}"/>
              </a:ext>
            </a:extLst>
          </p:cNvPr>
          <p:cNvSpPr>
            <a:spLocks noGrp="1"/>
          </p:cNvSpPr>
          <p:nvPr>
            <p:ph type="title"/>
          </p:nvPr>
        </p:nvSpPr>
        <p:spPr/>
        <p:txBody>
          <a:bodyPr/>
          <a:lstStyle/>
          <a:p>
            <a:r>
              <a:rPr lang="cs-CZ" dirty="0" err="1"/>
              <a:t>Action</a:t>
            </a:r>
            <a:r>
              <a:rPr lang="cs-CZ" dirty="0"/>
              <a:t> </a:t>
            </a:r>
            <a:r>
              <a:rPr lang="cs-CZ" dirty="0" err="1"/>
              <a:t>potential</a:t>
            </a:r>
            <a:endParaRPr lang="cs-CZ" dirty="0"/>
          </a:p>
        </p:txBody>
      </p:sp>
      <p:pic>
        <p:nvPicPr>
          <p:cNvPr id="8" name="Obrázek 7">
            <a:extLst>
              <a:ext uri="{FF2B5EF4-FFF2-40B4-BE49-F238E27FC236}">
                <a16:creationId xmlns:a16="http://schemas.microsoft.com/office/drawing/2014/main" id="{3A0C7652-24D9-4968-999C-C16FC387D32D}"/>
              </a:ext>
            </a:extLst>
          </p:cNvPr>
          <p:cNvPicPr>
            <a:picLocks noChangeAspect="1"/>
          </p:cNvPicPr>
          <p:nvPr/>
        </p:nvPicPr>
        <p:blipFill>
          <a:blip r:embed="rId2"/>
          <a:stretch>
            <a:fillRect/>
          </a:stretch>
        </p:blipFill>
        <p:spPr>
          <a:xfrm>
            <a:off x="2023990" y="1428471"/>
            <a:ext cx="7896369" cy="4799529"/>
          </a:xfrm>
          <a:prstGeom prst="rect">
            <a:avLst/>
          </a:prstGeom>
        </p:spPr>
      </p:pic>
    </p:spTree>
    <p:extLst>
      <p:ext uri="{BB962C8B-B14F-4D97-AF65-F5344CB8AC3E}">
        <p14:creationId xmlns:p14="http://schemas.microsoft.com/office/powerpoint/2010/main" val="259273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err="1"/>
              <a:t>Leads</a:t>
            </a:r>
            <a:r>
              <a:rPr lang="cs-CZ" dirty="0"/>
              <a:t> </a:t>
            </a:r>
            <a:r>
              <a:rPr lang="cs-CZ" dirty="0" err="1"/>
              <a:t>according</a:t>
            </a:r>
            <a:r>
              <a:rPr lang="cs-CZ" dirty="0"/>
              <a:t> to </a:t>
            </a:r>
            <a:r>
              <a:rPr lang="cs-CZ" dirty="0" err="1"/>
              <a:t>Cabrera</a:t>
            </a:r>
            <a:endParaRPr lang="cs-CZ" dirty="0"/>
          </a:p>
        </p:txBody>
      </p:sp>
      <p:grpSp>
        <p:nvGrpSpPr>
          <p:cNvPr id="7" name="Skupina 6"/>
          <p:cNvGrpSpPr/>
          <p:nvPr/>
        </p:nvGrpSpPr>
        <p:grpSpPr>
          <a:xfrm>
            <a:off x="971600" y="870172"/>
            <a:ext cx="5637487" cy="5433412"/>
            <a:chOff x="971600" y="1196752"/>
            <a:chExt cx="5637487" cy="5433412"/>
          </a:xfrm>
        </p:grpSpPr>
        <p:sp>
          <p:nvSpPr>
            <p:cNvPr id="8" name="Obdélník 7"/>
            <p:cNvSpPr/>
            <p:nvPr/>
          </p:nvSpPr>
          <p:spPr>
            <a:xfrm>
              <a:off x="5468218" y="3304798"/>
              <a:ext cx="308098" cy="400110"/>
            </a:xfrm>
            <a:prstGeom prst="rect">
              <a:avLst/>
            </a:prstGeom>
          </p:spPr>
          <p:txBody>
            <a:bodyPr wrap="none">
              <a:spAutoFit/>
            </a:bodyPr>
            <a:lstStyle/>
            <a:p>
              <a:r>
                <a:rPr lang="cs-CZ" sz="2000" b="1" dirty="0"/>
                <a:t>I</a:t>
              </a:r>
            </a:p>
          </p:txBody>
        </p:sp>
        <p:grpSp>
          <p:nvGrpSpPr>
            <p:cNvPr id="9" name="Skupina 8"/>
            <p:cNvGrpSpPr/>
            <p:nvPr/>
          </p:nvGrpSpPr>
          <p:grpSpPr>
            <a:xfrm>
              <a:off x="992800" y="1406410"/>
              <a:ext cx="4320000" cy="4320000"/>
              <a:chOff x="764200" y="1177810"/>
              <a:chExt cx="4320000" cy="4320000"/>
            </a:xfrm>
          </p:grpSpPr>
          <p:cxnSp>
            <p:nvCxnSpPr>
              <p:cNvPr id="39" name="Přímá spojnice 38"/>
              <p:cNvCxnSpPr/>
              <p:nvPr/>
            </p:nvCxnSpPr>
            <p:spPr>
              <a:xfrm flipH="1">
                <a:off x="2924200" y="11778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rot="16200000" flipH="1">
                <a:off x="2924200" y="1177811"/>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 name="Skupina 9"/>
            <p:cNvGrpSpPr/>
            <p:nvPr/>
          </p:nvGrpSpPr>
          <p:grpSpPr>
            <a:xfrm rot="1800000">
              <a:off x="992800" y="1406410"/>
              <a:ext cx="4320000" cy="4320000"/>
              <a:chOff x="764200" y="1177810"/>
              <a:chExt cx="4320000" cy="4320000"/>
            </a:xfrm>
          </p:grpSpPr>
          <p:cxnSp>
            <p:nvCxnSpPr>
              <p:cNvPr id="37" name="Přímá spojnice 36"/>
              <p:cNvCxnSpPr/>
              <p:nvPr/>
            </p:nvCxnSpPr>
            <p:spPr>
              <a:xfrm flipH="1">
                <a:off x="2924200" y="11778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rot="16200000" flipH="1">
                <a:off x="2924200" y="1177811"/>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 name="Skupina 10"/>
            <p:cNvGrpSpPr/>
            <p:nvPr/>
          </p:nvGrpSpPr>
          <p:grpSpPr>
            <a:xfrm rot="19800000" flipV="1">
              <a:off x="992800" y="1406410"/>
              <a:ext cx="4320000" cy="4320000"/>
              <a:chOff x="764200" y="1177810"/>
              <a:chExt cx="4320000" cy="4320000"/>
            </a:xfrm>
          </p:grpSpPr>
          <p:cxnSp>
            <p:nvCxnSpPr>
              <p:cNvPr id="35" name="Přímá spojnice 34"/>
              <p:cNvCxnSpPr/>
              <p:nvPr/>
            </p:nvCxnSpPr>
            <p:spPr>
              <a:xfrm flipH="1">
                <a:off x="2924200" y="11778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rot="16200000" flipH="1">
                <a:off x="2924200" y="1177811"/>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 name="Obdélník 11"/>
            <p:cNvSpPr/>
            <p:nvPr/>
          </p:nvSpPr>
          <p:spPr>
            <a:xfrm>
              <a:off x="2783147" y="5700830"/>
              <a:ext cx="660758" cy="400110"/>
            </a:xfrm>
            <a:prstGeom prst="rect">
              <a:avLst/>
            </a:prstGeom>
          </p:spPr>
          <p:txBody>
            <a:bodyPr wrap="none">
              <a:spAutoFit/>
            </a:bodyPr>
            <a:lstStyle/>
            <a:p>
              <a:r>
                <a:rPr lang="cs-CZ" sz="2000" b="1" dirty="0" err="1"/>
                <a:t>aVF</a:t>
              </a:r>
              <a:endParaRPr lang="cs-CZ" sz="2000" b="1" dirty="0"/>
            </a:p>
          </p:txBody>
        </p:sp>
        <p:sp>
          <p:nvSpPr>
            <p:cNvPr id="13" name="Obdélník 12"/>
            <p:cNvSpPr/>
            <p:nvPr/>
          </p:nvSpPr>
          <p:spPr>
            <a:xfrm>
              <a:off x="4283968" y="5301208"/>
              <a:ext cx="431528" cy="400110"/>
            </a:xfrm>
            <a:prstGeom prst="rect">
              <a:avLst/>
            </a:prstGeom>
          </p:spPr>
          <p:txBody>
            <a:bodyPr wrap="none">
              <a:spAutoFit/>
            </a:bodyPr>
            <a:lstStyle/>
            <a:p>
              <a:r>
                <a:rPr lang="cs-CZ" sz="2000" b="1" dirty="0"/>
                <a:t>II</a:t>
              </a:r>
            </a:p>
          </p:txBody>
        </p:sp>
        <p:sp>
          <p:nvSpPr>
            <p:cNvPr id="14" name="Obdélník 13"/>
            <p:cNvSpPr/>
            <p:nvPr/>
          </p:nvSpPr>
          <p:spPr>
            <a:xfrm>
              <a:off x="1650522" y="5445224"/>
              <a:ext cx="554960" cy="400110"/>
            </a:xfrm>
            <a:prstGeom prst="rect">
              <a:avLst/>
            </a:prstGeom>
          </p:spPr>
          <p:txBody>
            <a:bodyPr wrap="none">
              <a:spAutoFit/>
            </a:bodyPr>
            <a:lstStyle/>
            <a:p>
              <a:r>
                <a:rPr lang="cs-CZ" sz="2000" b="1" dirty="0"/>
                <a:t>III</a:t>
              </a:r>
            </a:p>
          </p:txBody>
        </p:sp>
        <p:sp>
          <p:nvSpPr>
            <p:cNvPr id="15" name="Obdélník 14"/>
            <p:cNvSpPr/>
            <p:nvPr/>
          </p:nvSpPr>
          <p:spPr>
            <a:xfrm>
              <a:off x="5083242" y="4437112"/>
              <a:ext cx="697627" cy="400110"/>
            </a:xfrm>
            <a:prstGeom prst="rect">
              <a:avLst/>
            </a:prstGeom>
          </p:spPr>
          <p:txBody>
            <a:bodyPr wrap="none">
              <a:spAutoFit/>
            </a:bodyPr>
            <a:lstStyle/>
            <a:p>
              <a:r>
                <a:rPr lang="cs-CZ" sz="2000" b="1" dirty="0" err="1"/>
                <a:t>aVR</a:t>
              </a:r>
              <a:endParaRPr lang="cs-CZ" sz="2000" b="1" dirty="0"/>
            </a:p>
          </p:txBody>
        </p:sp>
        <p:sp>
          <p:nvSpPr>
            <p:cNvPr id="16" name="Obdélník 15"/>
            <p:cNvSpPr/>
            <p:nvPr/>
          </p:nvSpPr>
          <p:spPr>
            <a:xfrm>
              <a:off x="5139601" y="2138985"/>
              <a:ext cx="734496" cy="400110"/>
            </a:xfrm>
            <a:prstGeom prst="rect">
              <a:avLst/>
            </a:prstGeom>
          </p:spPr>
          <p:txBody>
            <a:bodyPr wrap="none">
              <a:spAutoFit/>
            </a:bodyPr>
            <a:lstStyle/>
            <a:p>
              <a:r>
                <a:rPr lang="cs-CZ" sz="2000" b="1" dirty="0" err="1"/>
                <a:t>aVL</a:t>
              </a:r>
              <a:r>
                <a:rPr lang="cs-CZ" sz="2000" b="1" dirty="0"/>
                <a:t> </a:t>
              </a:r>
            </a:p>
          </p:txBody>
        </p:sp>
        <p:sp>
          <p:nvSpPr>
            <p:cNvPr id="17" name="TextovéPole 16"/>
            <p:cNvSpPr txBox="1"/>
            <p:nvPr/>
          </p:nvSpPr>
          <p:spPr>
            <a:xfrm>
              <a:off x="2106599" y="1342509"/>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18" name="TextovéPole 17"/>
            <p:cNvSpPr txBox="1"/>
            <p:nvPr/>
          </p:nvSpPr>
          <p:spPr>
            <a:xfrm>
              <a:off x="4139952" y="4726885"/>
              <a:ext cx="404583" cy="523220"/>
            </a:xfrm>
            <a:prstGeom prst="rect">
              <a:avLst/>
            </a:prstGeom>
            <a:noFill/>
          </p:spPr>
          <p:txBody>
            <a:bodyPr wrap="square" rtlCol="0">
              <a:spAutoFit/>
            </a:bodyPr>
            <a:lstStyle/>
            <a:p>
              <a:r>
                <a:rPr lang="cs-CZ" sz="2800" b="1" dirty="0"/>
                <a:t>+</a:t>
              </a:r>
              <a:endParaRPr lang="cs-CZ" sz="1800" b="1" dirty="0"/>
            </a:p>
          </p:txBody>
        </p:sp>
        <p:sp>
          <p:nvSpPr>
            <p:cNvPr id="19" name="TextovéPole 18"/>
            <p:cNvSpPr txBox="1"/>
            <p:nvPr/>
          </p:nvSpPr>
          <p:spPr>
            <a:xfrm>
              <a:off x="4574840" y="4000078"/>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0" name="TextovéPole 19"/>
            <p:cNvSpPr txBox="1"/>
            <p:nvPr/>
          </p:nvSpPr>
          <p:spPr>
            <a:xfrm>
              <a:off x="4926274" y="2998693"/>
              <a:ext cx="404583" cy="523220"/>
            </a:xfrm>
            <a:prstGeom prst="rect">
              <a:avLst/>
            </a:prstGeom>
            <a:noFill/>
          </p:spPr>
          <p:txBody>
            <a:bodyPr wrap="square" rtlCol="0">
              <a:spAutoFit/>
            </a:bodyPr>
            <a:lstStyle/>
            <a:p>
              <a:r>
                <a:rPr lang="cs-CZ" sz="2800" b="1" dirty="0"/>
                <a:t>+</a:t>
              </a:r>
              <a:endParaRPr lang="cs-CZ" sz="1800" b="1" dirty="0"/>
            </a:p>
          </p:txBody>
        </p:sp>
        <p:sp>
          <p:nvSpPr>
            <p:cNvPr id="21" name="TextovéPole 20"/>
            <p:cNvSpPr txBox="1"/>
            <p:nvPr/>
          </p:nvSpPr>
          <p:spPr>
            <a:xfrm>
              <a:off x="3153327" y="5230941"/>
              <a:ext cx="404583" cy="523220"/>
            </a:xfrm>
            <a:prstGeom prst="rect">
              <a:avLst/>
            </a:prstGeom>
            <a:noFill/>
          </p:spPr>
          <p:txBody>
            <a:bodyPr wrap="square" rtlCol="0">
              <a:spAutoFit/>
            </a:bodyPr>
            <a:lstStyle/>
            <a:p>
              <a:r>
                <a:rPr lang="cs-CZ" sz="2800" b="1" dirty="0"/>
                <a:t>+</a:t>
              </a:r>
              <a:endParaRPr lang="cs-CZ" sz="1800" b="1" dirty="0"/>
            </a:p>
          </p:txBody>
        </p:sp>
        <p:sp>
          <p:nvSpPr>
            <p:cNvPr id="22" name="TextovéPole 21"/>
            <p:cNvSpPr txBox="1"/>
            <p:nvPr/>
          </p:nvSpPr>
          <p:spPr>
            <a:xfrm>
              <a:off x="2089884" y="4968354"/>
              <a:ext cx="404583" cy="523220"/>
            </a:xfrm>
            <a:prstGeom prst="rect">
              <a:avLst/>
            </a:prstGeom>
            <a:noFill/>
          </p:spPr>
          <p:txBody>
            <a:bodyPr wrap="square" rtlCol="0">
              <a:spAutoFit/>
            </a:bodyPr>
            <a:lstStyle/>
            <a:p>
              <a:r>
                <a:rPr lang="cs-CZ" sz="2800" b="1" dirty="0"/>
                <a:t>+</a:t>
              </a:r>
              <a:endParaRPr lang="cs-CZ" sz="1800" b="1" dirty="0"/>
            </a:p>
          </p:txBody>
        </p:sp>
        <p:sp>
          <p:nvSpPr>
            <p:cNvPr id="23" name="TextovéPole 22"/>
            <p:cNvSpPr txBox="1"/>
            <p:nvPr/>
          </p:nvSpPr>
          <p:spPr>
            <a:xfrm>
              <a:off x="4688959" y="2015874"/>
              <a:ext cx="404583" cy="523220"/>
            </a:xfrm>
            <a:prstGeom prst="rect">
              <a:avLst/>
            </a:prstGeom>
            <a:noFill/>
          </p:spPr>
          <p:txBody>
            <a:bodyPr wrap="square" rtlCol="0">
              <a:spAutoFit/>
            </a:bodyPr>
            <a:lstStyle/>
            <a:p>
              <a:r>
                <a:rPr lang="cs-CZ" sz="2800" b="1" dirty="0"/>
                <a:t>+</a:t>
              </a:r>
              <a:endParaRPr lang="cs-CZ" sz="1800" b="1" dirty="0"/>
            </a:p>
          </p:txBody>
        </p:sp>
        <p:sp>
          <p:nvSpPr>
            <p:cNvPr id="24" name="TextovéPole 23"/>
            <p:cNvSpPr txBox="1"/>
            <p:nvPr/>
          </p:nvSpPr>
          <p:spPr>
            <a:xfrm>
              <a:off x="1282185" y="2077429"/>
              <a:ext cx="404583" cy="523220"/>
            </a:xfrm>
            <a:prstGeom prst="rect">
              <a:avLst/>
            </a:prstGeom>
            <a:noFill/>
          </p:spPr>
          <p:txBody>
            <a:bodyPr wrap="square" rtlCol="0">
              <a:spAutoFit/>
            </a:bodyPr>
            <a:lstStyle/>
            <a:p>
              <a:r>
                <a:rPr lang="cs-CZ" sz="2800" b="1" dirty="0"/>
                <a:t>+</a:t>
              </a:r>
              <a:endParaRPr lang="cs-CZ" sz="1800" b="1" dirty="0"/>
            </a:p>
          </p:txBody>
        </p:sp>
        <p:sp>
          <p:nvSpPr>
            <p:cNvPr id="25" name="TextovéPole 24"/>
            <p:cNvSpPr txBox="1"/>
            <p:nvPr/>
          </p:nvSpPr>
          <p:spPr>
            <a:xfrm>
              <a:off x="3131840" y="1196752"/>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6" name="TextovéPole 25"/>
            <p:cNvSpPr txBox="1"/>
            <p:nvPr/>
          </p:nvSpPr>
          <p:spPr>
            <a:xfrm>
              <a:off x="4067944" y="1702549"/>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7" name="TextovéPole 26"/>
            <p:cNvSpPr txBox="1"/>
            <p:nvPr/>
          </p:nvSpPr>
          <p:spPr>
            <a:xfrm>
              <a:off x="971600" y="2996952"/>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8" name="TextovéPole 27"/>
            <p:cNvSpPr txBox="1"/>
            <p:nvPr/>
          </p:nvSpPr>
          <p:spPr>
            <a:xfrm>
              <a:off x="1115616" y="4078813"/>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9" name="Obdélník 28"/>
            <p:cNvSpPr/>
            <p:nvPr/>
          </p:nvSpPr>
          <p:spPr>
            <a:xfrm>
              <a:off x="1138315" y="5968444"/>
              <a:ext cx="808235" cy="400110"/>
            </a:xfrm>
            <a:prstGeom prst="rect">
              <a:avLst/>
            </a:prstGeom>
          </p:spPr>
          <p:txBody>
            <a:bodyPr wrap="none">
              <a:spAutoFit/>
            </a:bodyPr>
            <a:lstStyle/>
            <a:p>
              <a:r>
                <a:rPr lang="cs-CZ" sz="2000" b="1" dirty="0"/>
                <a:t>120°</a:t>
              </a:r>
              <a:endParaRPr lang="cs-CZ" sz="2000" dirty="0"/>
            </a:p>
          </p:txBody>
        </p:sp>
        <p:sp>
          <p:nvSpPr>
            <p:cNvPr id="30" name="Obdélník 29"/>
            <p:cNvSpPr/>
            <p:nvPr/>
          </p:nvSpPr>
          <p:spPr>
            <a:xfrm>
              <a:off x="2890306" y="6230054"/>
              <a:ext cx="644728" cy="400110"/>
            </a:xfrm>
            <a:prstGeom prst="rect">
              <a:avLst/>
            </a:prstGeom>
          </p:spPr>
          <p:txBody>
            <a:bodyPr wrap="none">
              <a:spAutoFit/>
            </a:bodyPr>
            <a:lstStyle/>
            <a:p>
              <a:r>
                <a:rPr lang="cs-CZ" sz="2000" b="1" dirty="0"/>
                <a:t>90°</a:t>
              </a:r>
            </a:p>
          </p:txBody>
        </p:sp>
        <p:sp>
          <p:nvSpPr>
            <p:cNvPr id="31" name="Obdélník 30"/>
            <p:cNvSpPr/>
            <p:nvPr/>
          </p:nvSpPr>
          <p:spPr>
            <a:xfrm>
              <a:off x="4598542" y="5824428"/>
              <a:ext cx="644728" cy="400110"/>
            </a:xfrm>
            <a:prstGeom prst="rect">
              <a:avLst/>
            </a:prstGeom>
          </p:spPr>
          <p:txBody>
            <a:bodyPr wrap="none">
              <a:spAutoFit/>
            </a:bodyPr>
            <a:lstStyle/>
            <a:p>
              <a:r>
                <a:rPr lang="cs-CZ" sz="2000" b="1" dirty="0"/>
                <a:t>60°</a:t>
              </a:r>
            </a:p>
          </p:txBody>
        </p:sp>
        <p:sp>
          <p:nvSpPr>
            <p:cNvPr id="32" name="Obdélník 31"/>
            <p:cNvSpPr/>
            <p:nvPr/>
          </p:nvSpPr>
          <p:spPr>
            <a:xfrm>
              <a:off x="5880587" y="4768299"/>
              <a:ext cx="644728" cy="400110"/>
            </a:xfrm>
            <a:prstGeom prst="rect">
              <a:avLst/>
            </a:prstGeom>
          </p:spPr>
          <p:txBody>
            <a:bodyPr wrap="none">
              <a:spAutoFit/>
            </a:bodyPr>
            <a:lstStyle/>
            <a:p>
              <a:r>
                <a:rPr lang="cs-CZ" sz="2000" b="1" dirty="0"/>
                <a:t>30°</a:t>
              </a:r>
            </a:p>
          </p:txBody>
        </p:sp>
        <p:sp>
          <p:nvSpPr>
            <p:cNvPr id="33" name="Obdélník 32"/>
            <p:cNvSpPr/>
            <p:nvPr/>
          </p:nvSpPr>
          <p:spPr>
            <a:xfrm>
              <a:off x="5853752" y="3285211"/>
              <a:ext cx="481222" cy="400110"/>
            </a:xfrm>
            <a:prstGeom prst="rect">
              <a:avLst/>
            </a:prstGeom>
          </p:spPr>
          <p:txBody>
            <a:bodyPr wrap="none">
              <a:spAutoFit/>
            </a:bodyPr>
            <a:lstStyle/>
            <a:p>
              <a:r>
                <a:rPr lang="cs-CZ" sz="2000" b="1" dirty="0"/>
                <a:t>0°</a:t>
              </a:r>
            </a:p>
          </p:txBody>
        </p:sp>
        <p:sp>
          <p:nvSpPr>
            <p:cNvPr id="34" name="Obdélník 33"/>
            <p:cNvSpPr/>
            <p:nvPr/>
          </p:nvSpPr>
          <p:spPr>
            <a:xfrm>
              <a:off x="5853752" y="2118472"/>
              <a:ext cx="755335" cy="400110"/>
            </a:xfrm>
            <a:prstGeom prst="rect">
              <a:avLst/>
            </a:prstGeom>
          </p:spPr>
          <p:txBody>
            <a:bodyPr wrap="none">
              <a:spAutoFit/>
            </a:bodyPr>
            <a:lstStyle/>
            <a:p>
              <a:r>
                <a:rPr lang="cs-CZ" sz="2000" b="1" dirty="0"/>
                <a:t>-30°</a:t>
              </a:r>
            </a:p>
          </p:txBody>
        </p:sp>
      </p:grpSp>
      <p:grpSp>
        <p:nvGrpSpPr>
          <p:cNvPr id="41" name="Skupina 40"/>
          <p:cNvGrpSpPr>
            <a:grpSpLocks noChangeAspect="1"/>
          </p:cNvGrpSpPr>
          <p:nvPr/>
        </p:nvGrpSpPr>
        <p:grpSpPr>
          <a:xfrm>
            <a:off x="7423203" y="993519"/>
            <a:ext cx="4692704" cy="3517123"/>
            <a:chOff x="939126" y="820251"/>
            <a:chExt cx="7632123" cy="5720181"/>
          </a:xfrm>
        </p:grpSpPr>
        <p:sp>
          <p:nvSpPr>
            <p:cNvPr id="42" name="Rovnoramenný trojúhelník 41"/>
            <p:cNvSpPr/>
            <p:nvPr/>
          </p:nvSpPr>
          <p:spPr>
            <a:xfrm rot="10800000">
              <a:off x="1963182" y="1772816"/>
              <a:ext cx="5472608" cy="4176464"/>
            </a:xfrm>
            <a:prstGeom prst="triangle">
              <a:avLst/>
            </a:prstGeom>
            <a:solidFill>
              <a:srgbClr val="FFFF66"/>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43" name="TextovéPole 42"/>
            <p:cNvSpPr txBox="1"/>
            <p:nvPr/>
          </p:nvSpPr>
          <p:spPr>
            <a:xfrm>
              <a:off x="5162069" y="5265222"/>
              <a:ext cx="404581" cy="591151"/>
            </a:xfrm>
            <a:prstGeom prst="rect">
              <a:avLst/>
            </a:prstGeom>
            <a:noFill/>
          </p:spPr>
          <p:txBody>
            <a:bodyPr wrap="square" rtlCol="0">
              <a:spAutoFit/>
            </a:bodyPr>
            <a:lstStyle/>
            <a:p>
              <a:r>
                <a:rPr lang="cs-CZ" sz="1600" b="1" dirty="0"/>
                <a:t>+</a:t>
              </a:r>
              <a:endParaRPr lang="cs-CZ" sz="1000" b="1" dirty="0"/>
            </a:p>
          </p:txBody>
        </p:sp>
        <p:cxnSp>
          <p:nvCxnSpPr>
            <p:cNvPr id="44" name="Přímá spojnice 43"/>
            <p:cNvCxnSpPr>
              <a:endCxn id="42" idx="1"/>
            </p:cNvCxnSpPr>
            <p:nvPr/>
          </p:nvCxnSpPr>
          <p:spPr>
            <a:xfrm>
              <a:off x="1951204" y="1772816"/>
              <a:ext cx="4116434" cy="20882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5" name="Skupina 44"/>
            <p:cNvGrpSpPr/>
            <p:nvPr/>
          </p:nvGrpSpPr>
          <p:grpSpPr>
            <a:xfrm>
              <a:off x="5851614" y="3607185"/>
              <a:ext cx="432048" cy="1021078"/>
              <a:chOff x="2609248" y="1377642"/>
              <a:chExt cx="432048" cy="1021078"/>
            </a:xfrm>
          </p:grpSpPr>
          <p:sp>
            <p:nvSpPr>
              <p:cNvPr id="77" name="Ovál 76"/>
              <p:cNvSpPr/>
              <p:nvPr/>
            </p:nvSpPr>
            <p:spPr>
              <a:xfrm>
                <a:off x="2645272" y="152080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78" name="TextovéPole 77"/>
              <p:cNvSpPr txBox="1"/>
              <p:nvPr/>
            </p:nvSpPr>
            <p:spPr>
              <a:xfrm>
                <a:off x="2609248" y="1377642"/>
                <a:ext cx="432048" cy="1021078"/>
              </a:xfrm>
              <a:prstGeom prst="rect">
                <a:avLst/>
              </a:prstGeom>
              <a:noFill/>
            </p:spPr>
            <p:txBody>
              <a:bodyPr wrap="square" rtlCol="0">
                <a:spAutoFit/>
              </a:bodyPr>
              <a:lstStyle/>
              <a:p>
                <a:pPr algn="ctr"/>
                <a:r>
                  <a:rPr lang="cs-CZ" sz="1600" b="1" dirty="0">
                    <a:solidFill>
                      <a:srgbClr val="FFFF00"/>
                    </a:solidFill>
                  </a:rPr>
                  <a:t>- </a:t>
                </a:r>
                <a:endParaRPr lang="cs-CZ" sz="1000" b="1" dirty="0">
                  <a:solidFill>
                    <a:srgbClr val="FFFF00"/>
                  </a:solidFill>
                </a:endParaRPr>
              </a:p>
            </p:txBody>
          </p:sp>
        </p:grpSp>
        <p:grpSp>
          <p:nvGrpSpPr>
            <p:cNvPr id="46" name="Skupina 45"/>
            <p:cNvGrpSpPr/>
            <p:nvPr/>
          </p:nvGrpSpPr>
          <p:grpSpPr>
            <a:xfrm>
              <a:off x="1735180" y="1414516"/>
              <a:ext cx="432048" cy="591150"/>
              <a:chOff x="6382390" y="235475"/>
              <a:chExt cx="432048" cy="591150"/>
            </a:xfrm>
          </p:grpSpPr>
          <p:sp>
            <p:nvSpPr>
              <p:cNvPr id="75" name="Ovál 74"/>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76" name="TextovéPole 75"/>
              <p:cNvSpPr txBox="1"/>
              <p:nvPr/>
            </p:nvSpPr>
            <p:spPr>
              <a:xfrm>
                <a:off x="6382390" y="235475"/>
                <a:ext cx="432048" cy="591150"/>
              </a:xfrm>
              <a:prstGeom prst="rect">
                <a:avLst/>
              </a:prstGeom>
              <a:noFill/>
            </p:spPr>
            <p:txBody>
              <a:bodyPr wrap="square" rtlCol="0">
                <a:spAutoFit/>
              </a:bodyPr>
              <a:lstStyle/>
              <a:p>
                <a:r>
                  <a:rPr lang="cs-CZ" sz="1600" b="1" dirty="0">
                    <a:solidFill>
                      <a:srgbClr val="FFFF00"/>
                    </a:solidFill>
                  </a:rPr>
                  <a:t>+</a:t>
                </a:r>
                <a:endParaRPr lang="cs-CZ" sz="1000" b="1" dirty="0">
                  <a:solidFill>
                    <a:srgbClr val="FFFF00"/>
                  </a:solidFill>
                </a:endParaRPr>
              </a:p>
            </p:txBody>
          </p:sp>
        </p:grpSp>
        <p:sp>
          <p:nvSpPr>
            <p:cNvPr id="47" name="TextovéPole 46"/>
            <p:cNvSpPr txBox="1"/>
            <p:nvPr/>
          </p:nvSpPr>
          <p:spPr>
            <a:xfrm>
              <a:off x="939126" y="1285747"/>
              <a:ext cx="925172" cy="591151"/>
            </a:xfrm>
            <a:prstGeom prst="rect">
              <a:avLst/>
            </a:prstGeom>
            <a:noFill/>
          </p:spPr>
          <p:txBody>
            <a:bodyPr wrap="square" rtlCol="0">
              <a:spAutoFit/>
            </a:bodyPr>
            <a:lstStyle/>
            <a:p>
              <a:pPr algn="ctr"/>
              <a:r>
                <a:rPr lang="cs-CZ" sz="1600" b="1" dirty="0"/>
                <a:t>R</a:t>
              </a:r>
              <a:endParaRPr lang="cs-CZ" sz="1000" b="1" dirty="0"/>
            </a:p>
          </p:txBody>
        </p:sp>
        <p:sp>
          <p:nvSpPr>
            <p:cNvPr id="48" name="TextovéPole 47"/>
            <p:cNvSpPr txBox="1"/>
            <p:nvPr/>
          </p:nvSpPr>
          <p:spPr>
            <a:xfrm>
              <a:off x="7646077" y="1278886"/>
              <a:ext cx="925172" cy="591151"/>
            </a:xfrm>
            <a:prstGeom prst="rect">
              <a:avLst/>
            </a:prstGeom>
            <a:noFill/>
          </p:spPr>
          <p:txBody>
            <a:bodyPr wrap="square" rtlCol="0">
              <a:spAutoFit/>
            </a:bodyPr>
            <a:lstStyle/>
            <a:p>
              <a:pPr algn="ctr"/>
              <a:r>
                <a:rPr lang="cs-CZ" sz="1600" b="1" dirty="0"/>
                <a:t>L</a:t>
              </a:r>
              <a:endParaRPr lang="cs-CZ" sz="1000" b="1" dirty="0"/>
            </a:p>
          </p:txBody>
        </p:sp>
        <p:sp>
          <p:nvSpPr>
            <p:cNvPr id="49" name="TextovéPole 48"/>
            <p:cNvSpPr txBox="1"/>
            <p:nvPr/>
          </p:nvSpPr>
          <p:spPr>
            <a:xfrm>
              <a:off x="4236901" y="5949281"/>
              <a:ext cx="925172" cy="591151"/>
            </a:xfrm>
            <a:prstGeom prst="rect">
              <a:avLst/>
            </a:prstGeom>
            <a:noFill/>
          </p:spPr>
          <p:txBody>
            <a:bodyPr wrap="square" rtlCol="0">
              <a:spAutoFit/>
            </a:bodyPr>
            <a:lstStyle/>
            <a:p>
              <a:pPr algn="ctr"/>
              <a:r>
                <a:rPr lang="cs-CZ" sz="1600" b="1" dirty="0"/>
                <a:t>F</a:t>
              </a:r>
              <a:endParaRPr lang="cs-CZ" sz="1000" b="1" dirty="0"/>
            </a:p>
          </p:txBody>
        </p:sp>
        <p:sp>
          <p:nvSpPr>
            <p:cNvPr id="50" name="TextovéPole 49"/>
            <p:cNvSpPr txBox="1"/>
            <p:nvPr/>
          </p:nvSpPr>
          <p:spPr>
            <a:xfrm>
              <a:off x="3059833" y="1844823"/>
              <a:ext cx="1535695" cy="591151"/>
            </a:xfrm>
            <a:prstGeom prst="rect">
              <a:avLst/>
            </a:prstGeom>
            <a:noFill/>
          </p:spPr>
          <p:txBody>
            <a:bodyPr wrap="square" rtlCol="0">
              <a:spAutoFit/>
            </a:bodyPr>
            <a:lstStyle/>
            <a:p>
              <a:r>
                <a:rPr lang="cs-CZ" sz="1600" b="1" dirty="0" err="1"/>
                <a:t>aVR</a:t>
              </a:r>
              <a:endParaRPr lang="cs-CZ" sz="1000" b="1" dirty="0"/>
            </a:p>
          </p:txBody>
        </p:sp>
        <p:cxnSp>
          <p:nvCxnSpPr>
            <p:cNvPr id="51" name="Přímá spojnice 50"/>
            <p:cNvCxnSpPr>
              <a:endCxn id="42" idx="5"/>
            </p:cNvCxnSpPr>
            <p:nvPr/>
          </p:nvCxnSpPr>
          <p:spPr>
            <a:xfrm flipH="1">
              <a:off x="3331334" y="1772816"/>
              <a:ext cx="4092582" cy="20882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52" name="Skupina 51"/>
            <p:cNvGrpSpPr/>
            <p:nvPr/>
          </p:nvGrpSpPr>
          <p:grpSpPr>
            <a:xfrm>
              <a:off x="3059832" y="3501008"/>
              <a:ext cx="432048" cy="1021078"/>
              <a:chOff x="2609248" y="1377642"/>
              <a:chExt cx="432048" cy="1021078"/>
            </a:xfrm>
          </p:grpSpPr>
          <p:sp>
            <p:nvSpPr>
              <p:cNvPr id="73" name="Ovál 72"/>
              <p:cNvSpPr/>
              <p:nvPr/>
            </p:nvSpPr>
            <p:spPr>
              <a:xfrm>
                <a:off x="2645272" y="152080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74" name="TextovéPole 73"/>
              <p:cNvSpPr txBox="1"/>
              <p:nvPr/>
            </p:nvSpPr>
            <p:spPr>
              <a:xfrm>
                <a:off x="2609248" y="1377642"/>
                <a:ext cx="432048" cy="1021078"/>
              </a:xfrm>
              <a:prstGeom prst="rect">
                <a:avLst/>
              </a:prstGeom>
              <a:noFill/>
            </p:spPr>
            <p:txBody>
              <a:bodyPr wrap="square" rtlCol="0">
                <a:spAutoFit/>
              </a:bodyPr>
              <a:lstStyle/>
              <a:p>
                <a:pPr algn="ctr"/>
                <a:r>
                  <a:rPr lang="cs-CZ" sz="1600" b="1" dirty="0">
                    <a:solidFill>
                      <a:srgbClr val="FFFF00"/>
                    </a:solidFill>
                  </a:rPr>
                  <a:t>- </a:t>
                </a:r>
                <a:endParaRPr lang="cs-CZ" sz="1000" b="1" dirty="0">
                  <a:solidFill>
                    <a:srgbClr val="FFFF00"/>
                  </a:solidFill>
                </a:endParaRPr>
              </a:p>
            </p:txBody>
          </p:sp>
        </p:grpSp>
        <p:grpSp>
          <p:nvGrpSpPr>
            <p:cNvPr id="53" name="Skupina 52"/>
            <p:cNvGrpSpPr/>
            <p:nvPr/>
          </p:nvGrpSpPr>
          <p:grpSpPr>
            <a:xfrm>
              <a:off x="7207891" y="1484784"/>
              <a:ext cx="432048" cy="591150"/>
              <a:chOff x="6382390" y="235475"/>
              <a:chExt cx="432048" cy="591150"/>
            </a:xfrm>
          </p:grpSpPr>
          <p:sp>
            <p:nvSpPr>
              <p:cNvPr id="71" name="Ovál 70"/>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72" name="TextovéPole 71"/>
              <p:cNvSpPr txBox="1"/>
              <p:nvPr/>
            </p:nvSpPr>
            <p:spPr>
              <a:xfrm>
                <a:off x="6382390" y="235475"/>
                <a:ext cx="432048" cy="591150"/>
              </a:xfrm>
              <a:prstGeom prst="rect">
                <a:avLst/>
              </a:prstGeom>
              <a:noFill/>
            </p:spPr>
            <p:txBody>
              <a:bodyPr wrap="square" rtlCol="0">
                <a:spAutoFit/>
              </a:bodyPr>
              <a:lstStyle/>
              <a:p>
                <a:r>
                  <a:rPr lang="cs-CZ" sz="1600" b="1" dirty="0">
                    <a:solidFill>
                      <a:srgbClr val="FFFF00"/>
                    </a:solidFill>
                  </a:rPr>
                  <a:t>+</a:t>
                </a:r>
                <a:endParaRPr lang="cs-CZ" sz="1000" b="1" dirty="0">
                  <a:solidFill>
                    <a:srgbClr val="FFFF00"/>
                  </a:solidFill>
                </a:endParaRPr>
              </a:p>
            </p:txBody>
          </p:sp>
        </p:grpSp>
        <p:cxnSp>
          <p:nvCxnSpPr>
            <p:cNvPr id="54" name="Přímá spojnice 53"/>
            <p:cNvCxnSpPr>
              <a:stCxn id="42" idx="3"/>
            </p:cNvCxnSpPr>
            <p:nvPr/>
          </p:nvCxnSpPr>
          <p:spPr>
            <a:xfrm flipH="1">
              <a:off x="4694996" y="1772816"/>
              <a:ext cx="4490" cy="399557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55" name="Skupina 54"/>
            <p:cNvGrpSpPr/>
            <p:nvPr/>
          </p:nvGrpSpPr>
          <p:grpSpPr>
            <a:xfrm>
              <a:off x="4504297" y="1484784"/>
              <a:ext cx="432048" cy="1021078"/>
              <a:chOff x="2609248" y="1377642"/>
              <a:chExt cx="432048" cy="1021078"/>
            </a:xfrm>
          </p:grpSpPr>
          <p:sp>
            <p:nvSpPr>
              <p:cNvPr id="69" name="Ovál 68"/>
              <p:cNvSpPr/>
              <p:nvPr/>
            </p:nvSpPr>
            <p:spPr>
              <a:xfrm>
                <a:off x="2645272" y="152080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70" name="TextovéPole 69"/>
              <p:cNvSpPr txBox="1"/>
              <p:nvPr/>
            </p:nvSpPr>
            <p:spPr>
              <a:xfrm>
                <a:off x="2609248" y="1377642"/>
                <a:ext cx="432048" cy="1021078"/>
              </a:xfrm>
              <a:prstGeom prst="rect">
                <a:avLst/>
              </a:prstGeom>
              <a:noFill/>
            </p:spPr>
            <p:txBody>
              <a:bodyPr wrap="square" rtlCol="0">
                <a:spAutoFit/>
              </a:bodyPr>
              <a:lstStyle/>
              <a:p>
                <a:pPr algn="ctr"/>
                <a:r>
                  <a:rPr lang="cs-CZ" sz="1600" b="1" dirty="0">
                    <a:solidFill>
                      <a:srgbClr val="FFFF00"/>
                    </a:solidFill>
                  </a:rPr>
                  <a:t>- </a:t>
                </a:r>
                <a:endParaRPr lang="cs-CZ" sz="1000" b="1" dirty="0">
                  <a:solidFill>
                    <a:srgbClr val="FFFF00"/>
                  </a:solidFill>
                </a:endParaRPr>
              </a:p>
            </p:txBody>
          </p:sp>
        </p:grpSp>
        <p:grpSp>
          <p:nvGrpSpPr>
            <p:cNvPr id="56" name="Skupina 55"/>
            <p:cNvGrpSpPr/>
            <p:nvPr/>
          </p:nvGrpSpPr>
          <p:grpSpPr>
            <a:xfrm>
              <a:off x="4478971" y="5445224"/>
              <a:ext cx="432048" cy="591150"/>
              <a:chOff x="6382390" y="235475"/>
              <a:chExt cx="432048" cy="591150"/>
            </a:xfrm>
          </p:grpSpPr>
          <p:sp>
            <p:nvSpPr>
              <p:cNvPr id="67" name="Ovál 66"/>
              <p:cNvSpPr/>
              <p:nvPr/>
            </p:nvSpPr>
            <p:spPr>
              <a:xfrm>
                <a:off x="6418414" y="37864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68" name="TextovéPole 67"/>
              <p:cNvSpPr txBox="1"/>
              <p:nvPr/>
            </p:nvSpPr>
            <p:spPr>
              <a:xfrm>
                <a:off x="6382390" y="235475"/>
                <a:ext cx="432048" cy="591150"/>
              </a:xfrm>
              <a:prstGeom prst="rect">
                <a:avLst/>
              </a:prstGeom>
              <a:noFill/>
            </p:spPr>
            <p:txBody>
              <a:bodyPr wrap="square" rtlCol="0">
                <a:spAutoFit/>
              </a:bodyPr>
              <a:lstStyle/>
              <a:p>
                <a:r>
                  <a:rPr lang="cs-CZ" sz="1600" b="1" dirty="0">
                    <a:solidFill>
                      <a:srgbClr val="FFFF00"/>
                    </a:solidFill>
                  </a:rPr>
                  <a:t>+</a:t>
                </a:r>
                <a:endParaRPr lang="cs-CZ" sz="1000" b="1" dirty="0">
                  <a:solidFill>
                    <a:srgbClr val="FFFF00"/>
                  </a:solidFill>
                </a:endParaRPr>
              </a:p>
            </p:txBody>
          </p:sp>
        </p:grpSp>
        <p:sp>
          <p:nvSpPr>
            <p:cNvPr id="57" name="TextovéPole 56"/>
            <p:cNvSpPr txBox="1"/>
            <p:nvPr/>
          </p:nvSpPr>
          <p:spPr>
            <a:xfrm>
              <a:off x="5196544" y="1916831"/>
              <a:ext cx="1535695" cy="591151"/>
            </a:xfrm>
            <a:prstGeom prst="rect">
              <a:avLst/>
            </a:prstGeom>
            <a:noFill/>
          </p:spPr>
          <p:txBody>
            <a:bodyPr wrap="square" rtlCol="0">
              <a:spAutoFit/>
            </a:bodyPr>
            <a:lstStyle/>
            <a:p>
              <a:r>
                <a:rPr lang="cs-CZ" sz="1600" b="1" dirty="0" err="1"/>
                <a:t>aVL</a:t>
              </a:r>
              <a:endParaRPr lang="cs-CZ" sz="1000" b="1" dirty="0"/>
            </a:p>
          </p:txBody>
        </p:sp>
        <p:sp>
          <p:nvSpPr>
            <p:cNvPr id="58" name="TextovéPole 57"/>
            <p:cNvSpPr txBox="1"/>
            <p:nvPr/>
          </p:nvSpPr>
          <p:spPr>
            <a:xfrm>
              <a:off x="4644009" y="4006806"/>
              <a:ext cx="1535695" cy="591151"/>
            </a:xfrm>
            <a:prstGeom prst="rect">
              <a:avLst/>
            </a:prstGeom>
            <a:noFill/>
          </p:spPr>
          <p:txBody>
            <a:bodyPr wrap="square" rtlCol="0">
              <a:spAutoFit/>
            </a:bodyPr>
            <a:lstStyle/>
            <a:p>
              <a:r>
                <a:rPr lang="cs-CZ" sz="1600" b="1" dirty="0" err="1"/>
                <a:t>aVF</a:t>
              </a:r>
              <a:endParaRPr lang="cs-CZ" sz="1000" b="1" dirty="0"/>
            </a:p>
          </p:txBody>
        </p:sp>
        <p:sp>
          <p:nvSpPr>
            <p:cNvPr id="59" name="TextovéPole 58"/>
            <p:cNvSpPr txBox="1"/>
            <p:nvPr/>
          </p:nvSpPr>
          <p:spPr>
            <a:xfrm>
              <a:off x="1763687" y="1925217"/>
              <a:ext cx="432047" cy="1021078"/>
            </a:xfrm>
            <a:prstGeom prst="rect">
              <a:avLst/>
            </a:prstGeom>
            <a:noFill/>
          </p:spPr>
          <p:txBody>
            <a:bodyPr wrap="square" rtlCol="0">
              <a:spAutoFit/>
            </a:bodyPr>
            <a:lstStyle/>
            <a:p>
              <a:r>
                <a:rPr lang="cs-CZ" sz="1600" b="1" dirty="0"/>
                <a:t>–</a:t>
              </a:r>
              <a:r>
                <a:rPr lang="cs-CZ" sz="1600" b="1" dirty="0">
                  <a:solidFill>
                    <a:srgbClr val="FFFF00"/>
                  </a:solidFill>
                </a:rPr>
                <a:t> </a:t>
              </a:r>
              <a:endParaRPr lang="cs-CZ" sz="1000" b="1" dirty="0">
                <a:solidFill>
                  <a:srgbClr val="FFFF00"/>
                </a:solidFill>
              </a:endParaRPr>
            </a:p>
          </p:txBody>
        </p:sp>
        <p:sp>
          <p:nvSpPr>
            <p:cNvPr id="60" name="TextovéPole 59"/>
            <p:cNvSpPr txBox="1"/>
            <p:nvPr/>
          </p:nvSpPr>
          <p:spPr>
            <a:xfrm>
              <a:off x="2348136" y="1060223"/>
              <a:ext cx="432047" cy="1021078"/>
            </a:xfrm>
            <a:prstGeom prst="rect">
              <a:avLst/>
            </a:prstGeom>
            <a:noFill/>
          </p:spPr>
          <p:txBody>
            <a:bodyPr wrap="square" rtlCol="0">
              <a:spAutoFit/>
            </a:bodyPr>
            <a:lstStyle/>
            <a:p>
              <a:r>
                <a:rPr lang="cs-CZ" sz="1600" b="1" dirty="0"/>
                <a:t>–</a:t>
              </a:r>
              <a:r>
                <a:rPr lang="cs-CZ" sz="1600" b="1" dirty="0">
                  <a:solidFill>
                    <a:srgbClr val="FFFF00"/>
                  </a:solidFill>
                </a:rPr>
                <a:t> </a:t>
              </a:r>
              <a:endParaRPr lang="cs-CZ" sz="1000" b="1" dirty="0">
                <a:solidFill>
                  <a:srgbClr val="FFFF00"/>
                </a:solidFill>
              </a:endParaRPr>
            </a:p>
          </p:txBody>
        </p:sp>
        <p:sp>
          <p:nvSpPr>
            <p:cNvPr id="61" name="TextovéPole 60"/>
            <p:cNvSpPr txBox="1"/>
            <p:nvPr/>
          </p:nvSpPr>
          <p:spPr>
            <a:xfrm>
              <a:off x="3860303" y="5455350"/>
              <a:ext cx="404581" cy="591151"/>
            </a:xfrm>
            <a:prstGeom prst="rect">
              <a:avLst/>
            </a:prstGeom>
            <a:noFill/>
          </p:spPr>
          <p:txBody>
            <a:bodyPr wrap="square" rtlCol="0">
              <a:spAutoFit/>
            </a:bodyPr>
            <a:lstStyle/>
            <a:p>
              <a:r>
                <a:rPr lang="cs-CZ" sz="1600" b="1" dirty="0"/>
                <a:t>+</a:t>
              </a:r>
              <a:endParaRPr lang="cs-CZ" sz="1000" b="1" dirty="0"/>
            </a:p>
          </p:txBody>
        </p:sp>
        <p:sp>
          <p:nvSpPr>
            <p:cNvPr id="62" name="TextovéPole 61"/>
            <p:cNvSpPr txBox="1"/>
            <p:nvPr/>
          </p:nvSpPr>
          <p:spPr>
            <a:xfrm>
              <a:off x="6803308" y="1091349"/>
              <a:ext cx="404581" cy="591151"/>
            </a:xfrm>
            <a:prstGeom prst="rect">
              <a:avLst/>
            </a:prstGeom>
            <a:noFill/>
          </p:spPr>
          <p:txBody>
            <a:bodyPr wrap="square" rtlCol="0">
              <a:spAutoFit/>
            </a:bodyPr>
            <a:lstStyle/>
            <a:p>
              <a:r>
                <a:rPr lang="cs-CZ" sz="1600" b="1" dirty="0"/>
                <a:t>+</a:t>
              </a:r>
              <a:endParaRPr lang="cs-CZ" sz="1000" b="1" dirty="0"/>
            </a:p>
          </p:txBody>
        </p:sp>
        <p:sp>
          <p:nvSpPr>
            <p:cNvPr id="63" name="TextovéPole 62"/>
            <p:cNvSpPr txBox="1"/>
            <p:nvPr/>
          </p:nvSpPr>
          <p:spPr>
            <a:xfrm>
              <a:off x="7243915" y="1956956"/>
              <a:ext cx="432047" cy="1021078"/>
            </a:xfrm>
            <a:prstGeom prst="rect">
              <a:avLst/>
            </a:prstGeom>
            <a:noFill/>
          </p:spPr>
          <p:txBody>
            <a:bodyPr wrap="square" rtlCol="0">
              <a:spAutoFit/>
            </a:bodyPr>
            <a:lstStyle/>
            <a:p>
              <a:r>
                <a:rPr lang="cs-CZ" sz="1600" b="1" dirty="0"/>
                <a:t>–</a:t>
              </a:r>
              <a:r>
                <a:rPr lang="cs-CZ" sz="1600" b="1" dirty="0">
                  <a:solidFill>
                    <a:srgbClr val="FFFF00"/>
                  </a:solidFill>
                </a:rPr>
                <a:t> </a:t>
              </a:r>
              <a:endParaRPr lang="cs-CZ" sz="1000" b="1" dirty="0">
                <a:solidFill>
                  <a:srgbClr val="FFFF00"/>
                </a:solidFill>
              </a:endParaRPr>
            </a:p>
          </p:txBody>
        </p:sp>
        <p:sp>
          <p:nvSpPr>
            <p:cNvPr id="64" name="TextovéPole 63"/>
            <p:cNvSpPr txBox="1"/>
            <p:nvPr/>
          </p:nvSpPr>
          <p:spPr>
            <a:xfrm>
              <a:off x="4319242" y="820251"/>
              <a:ext cx="925172" cy="591151"/>
            </a:xfrm>
            <a:prstGeom prst="rect">
              <a:avLst/>
            </a:prstGeom>
            <a:noFill/>
          </p:spPr>
          <p:txBody>
            <a:bodyPr wrap="square" rtlCol="0">
              <a:spAutoFit/>
            </a:bodyPr>
            <a:lstStyle/>
            <a:p>
              <a:pPr algn="ctr"/>
              <a:r>
                <a:rPr lang="cs-CZ" sz="1600" b="1" dirty="0"/>
                <a:t>I</a:t>
              </a:r>
              <a:endParaRPr lang="cs-CZ" sz="1000" b="1" dirty="0"/>
            </a:p>
          </p:txBody>
        </p:sp>
        <p:sp>
          <p:nvSpPr>
            <p:cNvPr id="65" name="TextovéPole 64"/>
            <p:cNvSpPr txBox="1"/>
            <p:nvPr/>
          </p:nvSpPr>
          <p:spPr>
            <a:xfrm>
              <a:off x="6292251" y="3658706"/>
              <a:ext cx="925172" cy="591151"/>
            </a:xfrm>
            <a:prstGeom prst="rect">
              <a:avLst/>
            </a:prstGeom>
            <a:noFill/>
          </p:spPr>
          <p:txBody>
            <a:bodyPr wrap="square" rtlCol="0">
              <a:spAutoFit/>
            </a:bodyPr>
            <a:lstStyle/>
            <a:p>
              <a:pPr algn="ctr"/>
              <a:r>
                <a:rPr lang="cs-CZ" sz="1600" b="1" dirty="0"/>
                <a:t>III</a:t>
              </a:r>
              <a:endParaRPr lang="cs-CZ" sz="1000" b="1" dirty="0"/>
            </a:p>
          </p:txBody>
        </p:sp>
        <p:sp>
          <p:nvSpPr>
            <p:cNvPr id="66" name="TextovéPole 65"/>
            <p:cNvSpPr txBox="1"/>
            <p:nvPr/>
          </p:nvSpPr>
          <p:spPr>
            <a:xfrm>
              <a:off x="1979712" y="3787185"/>
              <a:ext cx="925172" cy="591151"/>
            </a:xfrm>
            <a:prstGeom prst="rect">
              <a:avLst/>
            </a:prstGeom>
            <a:noFill/>
          </p:spPr>
          <p:txBody>
            <a:bodyPr wrap="square" rtlCol="0">
              <a:spAutoFit/>
            </a:bodyPr>
            <a:lstStyle/>
            <a:p>
              <a:pPr algn="ctr"/>
              <a:r>
                <a:rPr lang="cs-CZ" sz="1600" b="1" dirty="0"/>
                <a:t>II</a:t>
              </a:r>
              <a:endParaRPr lang="cs-CZ" sz="1000" b="1" dirty="0"/>
            </a:p>
          </p:txBody>
        </p:sp>
      </p:grpSp>
      <p:sp>
        <p:nvSpPr>
          <p:cNvPr id="79" name="Šipka doprava 78"/>
          <p:cNvSpPr/>
          <p:nvPr/>
        </p:nvSpPr>
        <p:spPr>
          <a:xfrm rot="9402511">
            <a:off x="6871984" y="2579534"/>
            <a:ext cx="1023040" cy="390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388737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en-GB" altLang="cs-CZ" smtClean="0"/>
              <a:pPr/>
              <a:t>21</a:t>
            </a:fld>
            <a:endParaRPr lang="en-GB"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Analysis of ECG</a:t>
            </a:r>
            <a:endParaRPr lang="en-GB" dirty="0"/>
          </a:p>
        </p:txBody>
      </p:sp>
      <p:sp>
        <p:nvSpPr>
          <p:cNvPr id="5" name="Zástupný symbol pro obsah 4"/>
          <p:cNvSpPr>
            <a:spLocks noGrp="1"/>
          </p:cNvSpPr>
          <p:nvPr>
            <p:ph idx="1"/>
          </p:nvPr>
        </p:nvSpPr>
        <p:spPr>
          <a:xfrm>
            <a:off x="436964" y="1135063"/>
            <a:ext cx="6245862" cy="5243966"/>
          </a:xfrm>
        </p:spPr>
        <p:txBody>
          <a:bodyPr/>
          <a:lstStyle/>
          <a:p>
            <a:pPr marL="586350" indent="-514350">
              <a:lnSpc>
                <a:spcPct val="100000"/>
              </a:lnSpc>
              <a:buFont typeface="+mj-lt"/>
              <a:buAutoNum type="arabicPeriod"/>
            </a:pPr>
            <a:r>
              <a:rPr lang="en-GB" dirty="0"/>
              <a:t>Heart action</a:t>
            </a:r>
          </a:p>
          <a:p>
            <a:pPr marL="586350" indent="-514350">
              <a:lnSpc>
                <a:spcPct val="100000"/>
              </a:lnSpc>
              <a:buFont typeface="+mj-lt"/>
              <a:buAutoNum type="arabicPeriod"/>
            </a:pPr>
            <a:r>
              <a:rPr lang="en-GB" dirty="0"/>
              <a:t>Heart rhythm</a:t>
            </a:r>
          </a:p>
          <a:p>
            <a:pPr marL="586350" indent="-514350">
              <a:lnSpc>
                <a:spcPct val="100000"/>
              </a:lnSpc>
              <a:buFont typeface="+mj-lt"/>
              <a:buAutoNum type="arabicPeriod"/>
            </a:pPr>
            <a:r>
              <a:rPr lang="en-GB" dirty="0"/>
              <a:t>Heart rate</a:t>
            </a:r>
          </a:p>
          <a:p>
            <a:pPr marL="586350" indent="-514350">
              <a:lnSpc>
                <a:spcPct val="100000"/>
              </a:lnSpc>
              <a:buFont typeface="+mj-lt"/>
              <a:buAutoNum type="arabicPeriod"/>
            </a:pPr>
            <a:r>
              <a:rPr lang="en-GB" dirty="0"/>
              <a:t>Waves, segments and intervals</a:t>
            </a:r>
          </a:p>
          <a:p>
            <a:pPr lvl="1"/>
            <a:r>
              <a:rPr lang="en-GB" dirty="0"/>
              <a:t>P wave</a:t>
            </a:r>
          </a:p>
          <a:p>
            <a:pPr lvl="1"/>
            <a:r>
              <a:rPr lang="en-GB" dirty="0"/>
              <a:t>PQ interval</a:t>
            </a:r>
          </a:p>
          <a:p>
            <a:pPr lvl="1"/>
            <a:r>
              <a:rPr lang="en-GB" dirty="0"/>
              <a:t>QRS complex</a:t>
            </a:r>
          </a:p>
          <a:p>
            <a:pPr lvl="1"/>
            <a:r>
              <a:rPr lang="en-GB" dirty="0"/>
              <a:t>ST segment</a:t>
            </a:r>
          </a:p>
          <a:p>
            <a:pPr lvl="1"/>
            <a:r>
              <a:rPr lang="en-GB" dirty="0"/>
              <a:t>T wave</a:t>
            </a:r>
          </a:p>
          <a:p>
            <a:pPr lvl="1"/>
            <a:r>
              <a:rPr lang="en-GB" dirty="0"/>
              <a:t>QT interval</a:t>
            </a:r>
          </a:p>
          <a:p>
            <a:pPr marL="586350" indent="-514350">
              <a:lnSpc>
                <a:spcPct val="100000"/>
              </a:lnSpc>
              <a:buFont typeface="+mj-lt"/>
              <a:buAutoNum type="arabicPeriod"/>
            </a:pPr>
            <a:r>
              <a:rPr lang="en-GB" dirty="0"/>
              <a:t>Electrical heart axis</a:t>
            </a:r>
          </a:p>
        </p:txBody>
      </p:sp>
      <p:sp>
        <p:nvSpPr>
          <p:cNvPr id="30" name="Volný tvar 16">
            <a:extLst>
              <a:ext uri="{FF2B5EF4-FFF2-40B4-BE49-F238E27FC236}">
                <a16:creationId xmlns:a16="http://schemas.microsoft.com/office/drawing/2014/main" id="{E351147D-D017-4A3F-88E5-25504117677D}"/>
              </a:ext>
            </a:extLst>
          </p:cNvPr>
          <p:cNvSpPr/>
          <p:nvPr/>
        </p:nvSpPr>
        <p:spPr>
          <a:xfrm>
            <a:off x="6270147" y="2244945"/>
            <a:ext cx="5124364" cy="2225754"/>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843213"/>
              <a:gd name="connsiteY0" fmla="*/ 555099 h 807513"/>
              <a:gd name="connsiteX1" fmla="*/ 66675 w 2843213"/>
              <a:gd name="connsiteY1" fmla="*/ 562242 h 807513"/>
              <a:gd name="connsiteX2" fmla="*/ 111919 w 2843213"/>
              <a:gd name="connsiteY2" fmla="*/ 516998 h 807513"/>
              <a:gd name="connsiteX3" fmla="*/ 169068 w 2843213"/>
              <a:gd name="connsiteY3" fmla="*/ 505091 h 807513"/>
              <a:gd name="connsiteX4" fmla="*/ 230982 w 2843213"/>
              <a:gd name="connsiteY4" fmla="*/ 559861 h 807513"/>
              <a:gd name="connsiteX5" fmla="*/ 278607 w 2843213"/>
              <a:gd name="connsiteY5" fmla="*/ 564623 h 807513"/>
              <a:gd name="connsiteX6" fmla="*/ 359569 w 2843213"/>
              <a:gd name="connsiteY6" fmla="*/ 555098 h 807513"/>
              <a:gd name="connsiteX7" fmla="*/ 411957 w 2843213"/>
              <a:gd name="connsiteY7" fmla="*/ 555097 h 807513"/>
              <a:gd name="connsiteX8" fmla="*/ 457200 w 2843213"/>
              <a:gd name="connsiteY8" fmla="*/ 619392 h 807513"/>
              <a:gd name="connsiteX9" fmla="*/ 464344 w 2843213"/>
              <a:gd name="connsiteY9" fmla="*/ 526523 h 807513"/>
              <a:gd name="connsiteX10" fmla="*/ 495300 w 2843213"/>
              <a:gd name="connsiteY10" fmla="*/ 159811 h 807513"/>
              <a:gd name="connsiteX11" fmla="*/ 514350 w 2843213"/>
              <a:gd name="connsiteY11" fmla="*/ 5029 h 807513"/>
              <a:gd name="connsiteX12" fmla="*/ 523875 w 2843213"/>
              <a:gd name="connsiteY12" fmla="*/ 83611 h 807513"/>
              <a:gd name="connsiteX13" fmla="*/ 554832 w 2843213"/>
              <a:gd name="connsiteY13" fmla="*/ 514617 h 807513"/>
              <a:gd name="connsiteX14" fmla="*/ 564357 w 2843213"/>
              <a:gd name="connsiteY14" fmla="*/ 714642 h 807513"/>
              <a:gd name="connsiteX15" fmla="*/ 571500 w 2843213"/>
              <a:gd name="connsiteY15" fmla="*/ 807511 h 807513"/>
              <a:gd name="connsiteX16" fmla="*/ 581025 w 2843213"/>
              <a:gd name="connsiteY16" fmla="*/ 717023 h 807513"/>
              <a:gd name="connsiteX17" fmla="*/ 595313 w 2843213"/>
              <a:gd name="connsiteY17" fmla="*/ 569386 h 807513"/>
              <a:gd name="connsiteX18" fmla="*/ 697707 w 2843213"/>
              <a:gd name="connsiteY18" fmla="*/ 559860 h 807513"/>
              <a:gd name="connsiteX19" fmla="*/ 859632 w 2843213"/>
              <a:gd name="connsiteY19" fmla="*/ 559861 h 807513"/>
              <a:gd name="connsiteX20" fmla="*/ 1067240 w 2843213"/>
              <a:gd name="connsiteY20" fmla="*/ 548440 h 807513"/>
              <a:gd name="connsiteX21" fmla="*/ 1228725 w 2843213"/>
              <a:gd name="connsiteY21" fmla="*/ 452705 h 807513"/>
              <a:gd name="connsiteX22" fmla="*/ 1401539 w 2843213"/>
              <a:gd name="connsiteY22" fmla="*/ 437054 h 807513"/>
              <a:gd name="connsiteX23" fmla="*/ 1575279 w 2843213"/>
              <a:gd name="connsiteY23" fmla="*/ 550821 h 807513"/>
              <a:gd name="connsiteX24" fmla="*/ 1709738 w 2843213"/>
              <a:gd name="connsiteY24" fmla="*/ 559861 h 807513"/>
              <a:gd name="connsiteX25" fmla="*/ 2426494 w 2843213"/>
              <a:gd name="connsiteY25" fmla="*/ 552717 h 807513"/>
              <a:gd name="connsiteX26" fmla="*/ 2700338 w 2843213"/>
              <a:gd name="connsiteY26" fmla="*/ 557480 h 807513"/>
              <a:gd name="connsiteX27" fmla="*/ 2752725 w 2843213"/>
              <a:gd name="connsiteY27" fmla="*/ 509854 h 807513"/>
              <a:gd name="connsiteX28" fmla="*/ 2843213 w 2843213"/>
              <a:gd name="connsiteY28" fmla="*/ 478897 h 807513"/>
              <a:gd name="connsiteX0" fmla="*/ 0 w 2752725"/>
              <a:gd name="connsiteY0" fmla="*/ 555099 h 807513"/>
              <a:gd name="connsiteX1" fmla="*/ 66675 w 2752725"/>
              <a:gd name="connsiteY1" fmla="*/ 562242 h 807513"/>
              <a:gd name="connsiteX2" fmla="*/ 111919 w 2752725"/>
              <a:gd name="connsiteY2" fmla="*/ 516998 h 807513"/>
              <a:gd name="connsiteX3" fmla="*/ 169068 w 2752725"/>
              <a:gd name="connsiteY3" fmla="*/ 505091 h 807513"/>
              <a:gd name="connsiteX4" fmla="*/ 230982 w 2752725"/>
              <a:gd name="connsiteY4" fmla="*/ 559861 h 807513"/>
              <a:gd name="connsiteX5" fmla="*/ 278607 w 2752725"/>
              <a:gd name="connsiteY5" fmla="*/ 564623 h 807513"/>
              <a:gd name="connsiteX6" fmla="*/ 359569 w 2752725"/>
              <a:gd name="connsiteY6" fmla="*/ 555098 h 807513"/>
              <a:gd name="connsiteX7" fmla="*/ 411957 w 2752725"/>
              <a:gd name="connsiteY7" fmla="*/ 555097 h 807513"/>
              <a:gd name="connsiteX8" fmla="*/ 457200 w 2752725"/>
              <a:gd name="connsiteY8" fmla="*/ 619392 h 807513"/>
              <a:gd name="connsiteX9" fmla="*/ 464344 w 2752725"/>
              <a:gd name="connsiteY9" fmla="*/ 526523 h 807513"/>
              <a:gd name="connsiteX10" fmla="*/ 495300 w 2752725"/>
              <a:gd name="connsiteY10" fmla="*/ 159811 h 807513"/>
              <a:gd name="connsiteX11" fmla="*/ 514350 w 2752725"/>
              <a:gd name="connsiteY11" fmla="*/ 5029 h 807513"/>
              <a:gd name="connsiteX12" fmla="*/ 523875 w 2752725"/>
              <a:gd name="connsiteY12" fmla="*/ 83611 h 807513"/>
              <a:gd name="connsiteX13" fmla="*/ 554832 w 2752725"/>
              <a:gd name="connsiteY13" fmla="*/ 514617 h 807513"/>
              <a:gd name="connsiteX14" fmla="*/ 564357 w 2752725"/>
              <a:gd name="connsiteY14" fmla="*/ 714642 h 807513"/>
              <a:gd name="connsiteX15" fmla="*/ 571500 w 2752725"/>
              <a:gd name="connsiteY15" fmla="*/ 807511 h 807513"/>
              <a:gd name="connsiteX16" fmla="*/ 581025 w 2752725"/>
              <a:gd name="connsiteY16" fmla="*/ 717023 h 807513"/>
              <a:gd name="connsiteX17" fmla="*/ 595313 w 2752725"/>
              <a:gd name="connsiteY17" fmla="*/ 569386 h 807513"/>
              <a:gd name="connsiteX18" fmla="*/ 697707 w 2752725"/>
              <a:gd name="connsiteY18" fmla="*/ 559860 h 807513"/>
              <a:gd name="connsiteX19" fmla="*/ 859632 w 2752725"/>
              <a:gd name="connsiteY19" fmla="*/ 559861 h 807513"/>
              <a:gd name="connsiteX20" fmla="*/ 1067240 w 2752725"/>
              <a:gd name="connsiteY20" fmla="*/ 548440 h 807513"/>
              <a:gd name="connsiteX21" fmla="*/ 1228725 w 2752725"/>
              <a:gd name="connsiteY21" fmla="*/ 452705 h 807513"/>
              <a:gd name="connsiteX22" fmla="*/ 1401539 w 2752725"/>
              <a:gd name="connsiteY22" fmla="*/ 437054 h 807513"/>
              <a:gd name="connsiteX23" fmla="*/ 1575279 w 2752725"/>
              <a:gd name="connsiteY23" fmla="*/ 550821 h 807513"/>
              <a:gd name="connsiteX24" fmla="*/ 1709738 w 2752725"/>
              <a:gd name="connsiteY24" fmla="*/ 559861 h 807513"/>
              <a:gd name="connsiteX25" fmla="*/ 2426494 w 2752725"/>
              <a:gd name="connsiteY25" fmla="*/ 552717 h 807513"/>
              <a:gd name="connsiteX26" fmla="*/ 2700338 w 2752725"/>
              <a:gd name="connsiteY26" fmla="*/ 557480 h 807513"/>
              <a:gd name="connsiteX27" fmla="*/ 2752725 w 2752725"/>
              <a:gd name="connsiteY27" fmla="*/ 509854 h 807513"/>
              <a:gd name="connsiteX0" fmla="*/ 0 w 2700338"/>
              <a:gd name="connsiteY0" fmla="*/ 555099 h 807513"/>
              <a:gd name="connsiteX1" fmla="*/ 66675 w 2700338"/>
              <a:gd name="connsiteY1" fmla="*/ 562242 h 807513"/>
              <a:gd name="connsiteX2" fmla="*/ 111919 w 2700338"/>
              <a:gd name="connsiteY2" fmla="*/ 516998 h 807513"/>
              <a:gd name="connsiteX3" fmla="*/ 169068 w 2700338"/>
              <a:gd name="connsiteY3" fmla="*/ 505091 h 807513"/>
              <a:gd name="connsiteX4" fmla="*/ 230982 w 2700338"/>
              <a:gd name="connsiteY4" fmla="*/ 559861 h 807513"/>
              <a:gd name="connsiteX5" fmla="*/ 278607 w 2700338"/>
              <a:gd name="connsiteY5" fmla="*/ 564623 h 807513"/>
              <a:gd name="connsiteX6" fmla="*/ 359569 w 2700338"/>
              <a:gd name="connsiteY6" fmla="*/ 555098 h 807513"/>
              <a:gd name="connsiteX7" fmla="*/ 411957 w 2700338"/>
              <a:gd name="connsiteY7" fmla="*/ 555097 h 807513"/>
              <a:gd name="connsiteX8" fmla="*/ 457200 w 2700338"/>
              <a:gd name="connsiteY8" fmla="*/ 619392 h 807513"/>
              <a:gd name="connsiteX9" fmla="*/ 464344 w 2700338"/>
              <a:gd name="connsiteY9" fmla="*/ 526523 h 807513"/>
              <a:gd name="connsiteX10" fmla="*/ 495300 w 2700338"/>
              <a:gd name="connsiteY10" fmla="*/ 159811 h 807513"/>
              <a:gd name="connsiteX11" fmla="*/ 514350 w 2700338"/>
              <a:gd name="connsiteY11" fmla="*/ 5029 h 807513"/>
              <a:gd name="connsiteX12" fmla="*/ 523875 w 2700338"/>
              <a:gd name="connsiteY12" fmla="*/ 83611 h 807513"/>
              <a:gd name="connsiteX13" fmla="*/ 554832 w 2700338"/>
              <a:gd name="connsiteY13" fmla="*/ 514617 h 807513"/>
              <a:gd name="connsiteX14" fmla="*/ 564357 w 2700338"/>
              <a:gd name="connsiteY14" fmla="*/ 714642 h 807513"/>
              <a:gd name="connsiteX15" fmla="*/ 571500 w 2700338"/>
              <a:gd name="connsiteY15" fmla="*/ 807511 h 807513"/>
              <a:gd name="connsiteX16" fmla="*/ 581025 w 2700338"/>
              <a:gd name="connsiteY16" fmla="*/ 717023 h 807513"/>
              <a:gd name="connsiteX17" fmla="*/ 595313 w 2700338"/>
              <a:gd name="connsiteY17" fmla="*/ 569386 h 807513"/>
              <a:gd name="connsiteX18" fmla="*/ 697707 w 2700338"/>
              <a:gd name="connsiteY18" fmla="*/ 559860 h 807513"/>
              <a:gd name="connsiteX19" fmla="*/ 859632 w 2700338"/>
              <a:gd name="connsiteY19" fmla="*/ 559861 h 807513"/>
              <a:gd name="connsiteX20" fmla="*/ 1067240 w 2700338"/>
              <a:gd name="connsiteY20" fmla="*/ 548440 h 807513"/>
              <a:gd name="connsiteX21" fmla="*/ 1228725 w 2700338"/>
              <a:gd name="connsiteY21" fmla="*/ 452705 h 807513"/>
              <a:gd name="connsiteX22" fmla="*/ 1401539 w 2700338"/>
              <a:gd name="connsiteY22" fmla="*/ 437054 h 807513"/>
              <a:gd name="connsiteX23" fmla="*/ 1575279 w 2700338"/>
              <a:gd name="connsiteY23" fmla="*/ 550821 h 807513"/>
              <a:gd name="connsiteX24" fmla="*/ 1709738 w 2700338"/>
              <a:gd name="connsiteY24" fmla="*/ 559861 h 807513"/>
              <a:gd name="connsiteX25" fmla="*/ 2426494 w 2700338"/>
              <a:gd name="connsiteY25" fmla="*/ 552717 h 807513"/>
              <a:gd name="connsiteX26" fmla="*/ 2700338 w 2700338"/>
              <a:gd name="connsiteY26" fmla="*/ 557480 h 807513"/>
              <a:gd name="connsiteX0" fmla="*/ 0 w 2700338"/>
              <a:gd name="connsiteY0" fmla="*/ 555099 h 738985"/>
              <a:gd name="connsiteX1" fmla="*/ 66675 w 2700338"/>
              <a:gd name="connsiteY1" fmla="*/ 562242 h 738985"/>
              <a:gd name="connsiteX2" fmla="*/ 111919 w 2700338"/>
              <a:gd name="connsiteY2" fmla="*/ 516998 h 738985"/>
              <a:gd name="connsiteX3" fmla="*/ 169068 w 2700338"/>
              <a:gd name="connsiteY3" fmla="*/ 505091 h 738985"/>
              <a:gd name="connsiteX4" fmla="*/ 230982 w 2700338"/>
              <a:gd name="connsiteY4" fmla="*/ 559861 h 738985"/>
              <a:gd name="connsiteX5" fmla="*/ 278607 w 2700338"/>
              <a:gd name="connsiteY5" fmla="*/ 564623 h 738985"/>
              <a:gd name="connsiteX6" fmla="*/ 359569 w 2700338"/>
              <a:gd name="connsiteY6" fmla="*/ 555098 h 738985"/>
              <a:gd name="connsiteX7" fmla="*/ 411957 w 2700338"/>
              <a:gd name="connsiteY7" fmla="*/ 555097 h 738985"/>
              <a:gd name="connsiteX8" fmla="*/ 457200 w 2700338"/>
              <a:gd name="connsiteY8" fmla="*/ 619392 h 738985"/>
              <a:gd name="connsiteX9" fmla="*/ 464344 w 2700338"/>
              <a:gd name="connsiteY9" fmla="*/ 526523 h 738985"/>
              <a:gd name="connsiteX10" fmla="*/ 495300 w 2700338"/>
              <a:gd name="connsiteY10" fmla="*/ 159811 h 738985"/>
              <a:gd name="connsiteX11" fmla="*/ 514350 w 2700338"/>
              <a:gd name="connsiteY11" fmla="*/ 5029 h 738985"/>
              <a:gd name="connsiteX12" fmla="*/ 523875 w 2700338"/>
              <a:gd name="connsiteY12" fmla="*/ 83611 h 738985"/>
              <a:gd name="connsiteX13" fmla="*/ 554832 w 2700338"/>
              <a:gd name="connsiteY13" fmla="*/ 514617 h 738985"/>
              <a:gd name="connsiteX14" fmla="*/ 564357 w 2700338"/>
              <a:gd name="connsiteY14" fmla="*/ 714642 h 738985"/>
              <a:gd name="connsiteX15" fmla="*/ 577103 w 2700338"/>
              <a:gd name="connsiteY15" fmla="*/ 735834 h 738985"/>
              <a:gd name="connsiteX16" fmla="*/ 581025 w 2700338"/>
              <a:gd name="connsiteY16" fmla="*/ 717023 h 738985"/>
              <a:gd name="connsiteX17" fmla="*/ 595313 w 2700338"/>
              <a:gd name="connsiteY17" fmla="*/ 569386 h 738985"/>
              <a:gd name="connsiteX18" fmla="*/ 697707 w 2700338"/>
              <a:gd name="connsiteY18" fmla="*/ 559860 h 738985"/>
              <a:gd name="connsiteX19" fmla="*/ 859632 w 2700338"/>
              <a:gd name="connsiteY19" fmla="*/ 559861 h 738985"/>
              <a:gd name="connsiteX20" fmla="*/ 1067240 w 2700338"/>
              <a:gd name="connsiteY20" fmla="*/ 548440 h 738985"/>
              <a:gd name="connsiteX21" fmla="*/ 1228725 w 2700338"/>
              <a:gd name="connsiteY21" fmla="*/ 452705 h 738985"/>
              <a:gd name="connsiteX22" fmla="*/ 1401539 w 2700338"/>
              <a:gd name="connsiteY22" fmla="*/ 437054 h 738985"/>
              <a:gd name="connsiteX23" fmla="*/ 1575279 w 2700338"/>
              <a:gd name="connsiteY23" fmla="*/ 550821 h 738985"/>
              <a:gd name="connsiteX24" fmla="*/ 1709738 w 2700338"/>
              <a:gd name="connsiteY24" fmla="*/ 559861 h 738985"/>
              <a:gd name="connsiteX25" fmla="*/ 2426494 w 2700338"/>
              <a:gd name="connsiteY25" fmla="*/ 552717 h 738985"/>
              <a:gd name="connsiteX26" fmla="*/ 2700338 w 2700338"/>
              <a:gd name="connsiteY26" fmla="*/ 557480 h 738985"/>
              <a:gd name="connsiteX0" fmla="*/ 0 w 2700338"/>
              <a:gd name="connsiteY0" fmla="*/ 555099 h 742556"/>
              <a:gd name="connsiteX1" fmla="*/ 66675 w 2700338"/>
              <a:gd name="connsiteY1" fmla="*/ 562242 h 742556"/>
              <a:gd name="connsiteX2" fmla="*/ 111919 w 2700338"/>
              <a:gd name="connsiteY2" fmla="*/ 516998 h 742556"/>
              <a:gd name="connsiteX3" fmla="*/ 169068 w 2700338"/>
              <a:gd name="connsiteY3" fmla="*/ 505091 h 742556"/>
              <a:gd name="connsiteX4" fmla="*/ 230982 w 2700338"/>
              <a:gd name="connsiteY4" fmla="*/ 559861 h 742556"/>
              <a:gd name="connsiteX5" fmla="*/ 278607 w 2700338"/>
              <a:gd name="connsiteY5" fmla="*/ 564623 h 742556"/>
              <a:gd name="connsiteX6" fmla="*/ 359569 w 2700338"/>
              <a:gd name="connsiteY6" fmla="*/ 555098 h 742556"/>
              <a:gd name="connsiteX7" fmla="*/ 411957 w 2700338"/>
              <a:gd name="connsiteY7" fmla="*/ 555097 h 742556"/>
              <a:gd name="connsiteX8" fmla="*/ 457200 w 2700338"/>
              <a:gd name="connsiteY8" fmla="*/ 619392 h 742556"/>
              <a:gd name="connsiteX9" fmla="*/ 464344 w 2700338"/>
              <a:gd name="connsiteY9" fmla="*/ 526523 h 742556"/>
              <a:gd name="connsiteX10" fmla="*/ 495300 w 2700338"/>
              <a:gd name="connsiteY10" fmla="*/ 159811 h 742556"/>
              <a:gd name="connsiteX11" fmla="*/ 514350 w 2700338"/>
              <a:gd name="connsiteY11" fmla="*/ 5029 h 742556"/>
              <a:gd name="connsiteX12" fmla="*/ 523875 w 2700338"/>
              <a:gd name="connsiteY12" fmla="*/ 83611 h 742556"/>
              <a:gd name="connsiteX13" fmla="*/ 554832 w 2700338"/>
              <a:gd name="connsiteY13" fmla="*/ 514617 h 742556"/>
              <a:gd name="connsiteX14" fmla="*/ 564357 w 2700338"/>
              <a:gd name="connsiteY14" fmla="*/ 714642 h 742556"/>
              <a:gd name="connsiteX15" fmla="*/ 577103 w 2700338"/>
              <a:gd name="connsiteY15" fmla="*/ 735834 h 742556"/>
              <a:gd name="connsiteX16" fmla="*/ 581025 w 2700338"/>
              <a:gd name="connsiteY16" fmla="*/ 665375 h 742556"/>
              <a:gd name="connsiteX17" fmla="*/ 595313 w 2700338"/>
              <a:gd name="connsiteY17" fmla="*/ 569386 h 742556"/>
              <a:gd name="connsiteX18" fmla="*/ 697707 w 2700338"/>
              <a:gd name="connsiteY18" fmla="*/ 559860 h 742556"/>
              <a:gd name="connsiteX19" fmla="*/ 859632 w 2700338"/>
              <a:gd name="connsiteY19" fmla="*/ 559861 h 742556"/>
              <a:gd name="connsiteX20" fmla="*/ 1067240 w 2700338"/>
              <a:gd name="connsiteY20" fmla="*/ 548440 h 742556"/>
              <a:gd name="connsiteX21" fmla="*/ 1228725 w 2700338"/>
              <a:gd name="connsiteY21" fmla="*/ 452705 h 742556"/>
              <a:gd name="connsiteX22" fmla="*/ 1401539 w 2700338"/>
              <a:gd name="connsiteY22" fmla="*/ 437054 h 742556"/>
              <a:gd name="connsiteX23" fmla="*/ 1575279 w 2700338"/>
              <a:gd name="connsiteY23" fmla="*/ 550821 h 742556"/>
              <a:gd name="connsiteX24" fmla="*/ 1709738 w 2700338"/>
              <a:gd name="connsiteY24" fmla="*/ 559861 h 742556"/>
              <a:gd name="connsiteX25" fmla="*/ 2426494 w 2700338"/>
              <a:gd name="connsiteY25" fmla="*/ 552717 h 742556"/>
              <a:gd name="connsiteX26" fmla="*/ 2700338 w 2700338"/>
              <a:gd name="connsiteY26" fmla="*/ 557480 h 742556"/>
              <a:gd name="connsiteX0" fmla="*/ 0 w 2700338"/>
              <a:gd name="connsiteY0" fmla="*/ 555099 h 735854"/>
              <a:gd name="connsiteX1" fmla="*/ 66675 w 2700338"/>
              <a:gd name="connsiteY1" fmla="*/ 562242 h 735854"/>
              <a:gd name="connsiteX2" fmla="*/ 111919 w 2700338"/>
              <a:gd name="connsiteY2" fmla="*/ 516998 h 735854"/>
              <a:gd name="connsiteX3" fmla="*/ 169068 w 2700338"/>
              <a:gd name="connsiteY3" fmla="*/ 505091 h 735854"/>
              <a:gd name="connsiteX4" fmla="*/ 230982 w 2700338"/>
              <a:gd name="connsiteY4" fmla="*/ 559861 h 735854"/>
              <a:gd name="connsiteX5" fmla="*/ 278607 w 2700338"/>
              <a:gd name="connsiteY5" fmla="*/ 564623 h 735854"/>
              <a:gd name="connsiteX6" fmla="*/ 359569 w 2700338"/>
              <a:gd name="connsiteY6" fmla="*/ 555098 h 735854"/>
              <a:gd name="connsiteX7" fmla="*/ 411957 w 2700338"/>
              <a:gd name="connsiteY7" fmla="*/ 555097 h 735854"/>
              <a:gd name="connsiteX8" fmla="*/ 457200 w 2700338"/>
              <a:gd name="connsiteY8" fmla="*/ 619392 h 735854"/>
              <a:gd name="connsiteX9" fmla="*/ 464344 w 2700338"/>
              <a:gd name="connsiteY9" fmla="*/ 526523 h 735854"/>
              <a:gd name="connsiteX10" fmla="*/ 495300 w 2700338"/>
              <a:gd name="connsiteY10" fmla="*/ 159811 h 735854"/>
              <a:gd name="connsiteX11" fmla="*/ 514350 w 2700338"/>
              <a:gd name="connsiteY11" fmla="*/ 5029 h 735854"/>
              <a:gd name="connsiteX12" fmla="*/ 523875 w 2700338"/>
              <a:gd name="connsiteY12" fmla="*/ 83611 h 735854"/>
              <a:gd name="connsiteX13" fmla="*/ 554832 w 2700338"/>
              <a:gd name="connsiteY13" fmla="*/ 514617 h 735854"/>
              <a:gd name="connsiteX14" fmla="*/ 564357 w 2700338"/>
              <a:gd name="connsiteY14" fmla="*/ 658807 h 735854"/>
              <a:gd name="connsiteX15" fmla="*/ 577103 w 2700338"/>
              <a:gd name="connsiteY15" fmla="*/ 735834 h 735854"/>
              <a:gd name="connsiteX16" fmla="*/ 581025 w 2700338"/>
              <a:gd name="connsiteY16" fmla="*/ 665375 h 735854"/>
              <a:gd name="connsiteX17" fmla="*/ 595313 w 2700338"/>
              <a:gd name="connsiteY17" fmla="*/ 569386 h 735854"/>
              <a:gd name="connsiteX18" fmla="*/ 697707 w 2700338"/>
              <a:gd name="connsiteY18" fmla="*/ 559860 h 735854"/>
              <a:gd name="connsiteX19" fmla="*/ 859632 w 2700338"/>
              <a:gd name="connsiteY19" fmla="*/ 559861 h 735854"/>
              <a:gd name="connsiteX20" fmla="*/ 1067240 w 2700338"/>
              <a:gd name="connsiteY20" fmla="*/ 548440 h 735854"/>
              <a:gd name="connsiteX21" fmla="*/ 1228725 w 2700338"/>
              <a:gd name="connsiteY21" fmla="*/ 452705 h 735854"/>
              <a:gd name="connsiteX22" fmla="*/ 1401539 w 2700338"/>
              <a:gd name="connsiteY22" fmla="*/ 437054 h 735854"/>
              <a:gd name="connsiteX23" fmla="*/ 1575279 w 2700338"/>
              <a:gd name="connsiteY23" fmla="*/ 550821 h 735854"/>
              <a:gd name="connsiteX24" fmla="*/ 1709738 w 2700338"/>
              <a:gd name="connsiteY24" fmla="*/ 559861 h 735854"/>
              <a:gd name="connsiteX25" fmla="*/ 2426494 w 2700338"/>
              <a:gd name="connsiteY25" fmla="*/ 552717 h 735854"/>
              <a:gd name="connsiteX26" fmla="*/ 2700338 w 2700338"/>
              <a:gd name="connsiteY26" fmla="*/ 557480 h 735854"/>
              <a:gd name="connsiteX0" fmla="*/ 0 w 2700338"/>
              <a:gd name="connsiteY0" fmla="*/ 555099 h 685825"/>
              <a:gd name="connsiteX1" fmla="*/ 66675 w 2700338"/>
              <a:gd name="connsiteY1" fmla="*/ 562242 h 685825"/>
              <a:gd name="connsiteX2" fmla="*/ 111919 w 2700338"/>
              <a:gd name="connsiteY2" fmla="*/ 516998 h 685825"/>
              <a:gd name="connsiteX3" fmla="*/ 169068 w 2700338"/>
              <a:gd name="connsiteY3" fmla="*/ 505091 h 685825"/>
              <a:gd name="connsiteX4" fmla="*/ 230982 w 2700338"/>
              <a:gd name="connsiteY4" fmla="*/ 559861 h 685825"/>
              <a:gd name="connsiteX5" fmla="*/ 278607 w 2700338"/>
              <a:gd name="connsiteY5" fmla="*/ 564623 h 685825"/>
              <a:gd name="connsiteX6" fmla="*/ 359569 w 2700338"/>
              <a:gd name="connsiteY6" fmla="*/ 555098 h 685825"/>
              <a:gd name="connsiteX7" fmla="*/ 411957 w 2700338"/>
              <a:gd name="connsiteY7" fmla="*/ 555097 h 685825"/>
              <a:gd name="connsiteX8" fmla="*/ 457200 w 2700338"/>
              <a:gd name="connsiteY8" fmla="*/ 619392 h 685825"/>
              <a:gd name="connsiteX9" fmla="*/ 464344 w 2700338"/>
              <a:gd name="connsiteY9" fmla="*/ 526523 h 685825"/>
              <a:gd name="connsiteX10" fmla="*/ 495300 w 2700338"/>
              <a:gd name="connsiteY10" fmla="*/ 159811 h 685825"/>
              <a:gd name="connsiteX11" fmla="*/ 514350 w 2700338"/>
              <a:gd name="connsiteY11" fmla="*/ 5029 h 685825"/>
              <a:gd name="connsiteX12" fmla="*/ 523875 w 2700338"/>
              <a:gd name="connsiteY12" fmla="*/ 83611 h 685825"/>
              <a:gd name="connsiteX13" fmla="*/ 554832 w 2700338"/>
              <a:gd name="connsiteY13" fmla="*/ 514617 h 685825"/>
              <a:gd name="connsiteX14" fmla="*/ 564357 w 2700338"/>
              <a:gd name="connsiteY14" fmla="*/ 658807 h 685825"/>
              <a:gd name="connsiteX15" fmla="*/ 573338 w 2700338"/>
              <a:gd name="connsiteY15" fmla="*/ 685583 h 685825"/>
              <a:gd name="connsiteX16" fmla="*/ 581025 w 2700338"/>
              <a:gd name="connsiteY16" fmla="*/ 665375 h 685825"/>
              <a:gd name="connsiteX17" fmla="*/ 595313 w 2700338"/>
              <a:gd name="connsiteY17" fmla="*/ 569386 h 685825"/>
              <a:gd name="connsiteX18" fmla="*/ 697707 w 2700338"/>
              <a:gd name="connsiteY18" fmla="*/ 559860 h 685825"/>
              <a:gd name="connsiteX19" fmla="*/ 859632 w 2700338"/>
              <a:gd name="connsiteY19" fmla="*/ 559861 h 685825"/>
              <a:gd name="connsiteX20" fmla="*/ 1067240 w 2700338"/>
              <a:gd name="connsiteY20" fmla="*/ 548440 h 685825"/>
              <a:gd name="connsiteX21" fmla="*/ 1228725 w 2700338"/>
              <a:gd name="connsiteY21" fmla="*/ 452705 h 685825"/>
              <a:gd name="connsiteX22" fmla="*/ 1401539 w 2700338"/>
              <a:gd name="connsiteY22" fmla="*/ 437054 h 685825"/>
              <a:gd name="connsiteX23" fmla="*/ 1575279 w 2700338"/>
              <a:gd name="connsiteY23" fmla="*/ 550821 h 685825"/>
              <a:gd name="connsiteX24" fmla="*/ 1709738 w 2700338"/>
              <a:gd name="connsiteY24" fmla="*/ 559861 h 685825"/>
              <a:gd name="connsiteX25" fmla="*/ 2426494 w 2700338"/>
              <a:gd name="connsiteY25" fmla="*/ 552717 h 685825"/>
              <a:gd name="connsiteX26" fmla="*/ 2700338 w 2700338"/>
              <a:gd name="connsiteY26" fmla="*/ 557480 h 685825"/>
              <a:gd name="connsiteX0" fmla="*/ 0 w 2700338"/>
              <a:gd name="connsiteY0" fmla="*/ 555099 h 685926"/>
              <a:gd name="connsiteX1" fmla="*/ 66675 w 2700338"/>
              <a:gd name="connsiteY1" fmla="*/ 562242 h 685926"/>
              <a:gd name="connsiteX2" fmla="*/ 111919 w 2700338"/>
              <a:gd name="connsiteY2" fmla="*/ 516998 h 685926"/>
              <a:gd name="connsiteX3" fmla="*/ 169068 w 2700338"/>
              <a:gd name="connsiteY3" fmla="*/ 505091 h 685926"/>
              <a:gd name="connsiteX4" fmla="*/ 230982 w 2700338"/>
              <a:gd name="connsiteY4" fmla="*/ 559861 h 685926"/>
              <a:gd name="connsiteX5" fmla="*/ 278607 w 2700338"/>
              <a:gd name="connsiteY5" fmla="*/ 564623 h 685926"/>
              <a:gd name="connsiteX6" fmla="*/ 359569 w 2700338"/>
              <a:gd name="connsiteY6" fmla="*/ 555098 h 685926"/>
              <a:gd name="connsiteX7" fmla="*/ 411957 w 2700338"/>
              <a:gd name="connsiteY7" fmla="*/ 555097 h 685926"/>
              <a:gd name="connsiteX8" fmla="*/ 457200 w 2700338"/>
              <a:gd name="connsiteY8" fmla="*/ 619392 h 685926"/>
              <a:gd name="connsiteX9" fmla="*/ 464344 w 2700338"/>
              <a:gd name="connsiteY9" fmla="*/ 526523 h 685926"/>
              <a:gd name="connsiteX10" fmla="*/ 495300 w 2700338"/>
              <a:gd name="connsiteY10" fmla="*/ 159811 h 685926"/>
              <a:gd name="connsiteX11" fmla="*/ 514350 w 2700338"/>
              <a:gd name="connsiteY11" fmla="*/ 5029 h 685926"/>
              <a:gd name="connsiteX12" fmla="*/ 523875 w 2700338"/>
              <a:gd name="connsiteY12" fmla="*/ 83611 h 685926"/>
              <a:gd name="connsiteX13" fmla="*/ 554832 w 2700338"/>
              <a:gd name="connsiteY13" fmla="*/ 514617 h 685926"/>
              <a:gd name="connsiteX14" fmla="*/ 564357 w 2700338"/>
              <a:gd name="connsiteY14" fmla="*/ 658807 h 685926"/>
              <a:gd name="connsiteX15" fmla="*/ 573338 w 2700338"/>
              <a:gd name="connsiteY15" fmla="*/ 685583 h 685926"/>
              <a:gd name="connsiteX16" fmla="*/ 582280 w 2700338"/>
              <a:gd name="connsiteY16" fmla="*/ 652812 h 685926"/>
              <a:gd name="connsiteX17" fmla="*/ 595313 w 2700338"/>
              <a:gd name="connsiteY17" fmla="*/ 569386 h 685926"/>
              <a:gd name="connsiteX18" fmla="*/ 697707 w 2700338"/>
              <a:gd name="connsiteY18" fmla="*/ 559860 h 685926"/>
              <a:gd name="connsiteX19" fmla="*/ 859632 w 2700338"/>
              <a:gd name="connsiteY19" fmla="*/ 559861 h 685926"/>
              <a:gd name="connsiteX20" fmla="*/ 1067240 w 2700338"/>
              <a:gd name="connsiteY20" fmla="*/ 548440 h 685926"/>
              <a:gd name="connsiteX21" fmla="*/ 1228725 w 2700338"/>
              <a:gd name="connsiteY21" fmla="*/ 452705 h 685926"/>
              <a:gd name="connsiteX22" fmla="*/ 1401539 w 2700338"/>
              <a:gd name="connsiteY22" fmla="*/ 437054 h 685926"/>
              <a:gd name="connsiteX23" fmla="*/ 1575279 w 2700338"/>
              <a:gd name="connsiteY23" fmla="*/ 550821 h 685926"/>
              <a:gd name="connsiteX24" fmla="*/ 1709738 w 2700338"/>
              <a:gd name="connsiteY24" fmla="*/ 559861 h 685926"/>
              <a:gd name="connsiteX25" fmla="*/ 2426494 w 2700338"/>
              <a:gd name="connsiteY25" fmla="*/ 552717 h 685926"/>
              <a:gd name="connsiteX26" fmla="*/ 2700338 w 2700338"/>
              <a:gd name="connsiteY26" fmla="*/ 557480 h 685926"/>
              <a:gd name="connsiteX0" fmla="*/ 0 w 2700338"/>
              <a:gd name="connsiteY0" fmla="*/ 555099 h 687937"/>
              <a:gd name="connsiteX1" fmla="*/ 66675 w 2700338"/>
              <a:gd name="connsiteY1" fmla="*/ 562242 h 687937"/>
              <a:gd name="connsiteX2" fmla="*/ 111919 w 2700338"/>
              <a:gd name="connsiteY2" fmla="*/ 516998 h 687937"/>
              <a:gd name="connsiteX3" fmla="*/ 169068 w 2700338"/>
              <a:gd name="connsiteY3" fmla="*/ 505091 h 687937"/>
              <a:gd name="connsiteX4" fmla="*/ 230982 w 2700338"/>
              <a:gd name="connsiteY4" fmla="*/ 559861 h 687937"/>
              <a:gd name="connsiteX5" fmla="*/ 278607 w 2700338"/>
              <a:gd name="connsiteY5" fmla="*/ 564623 h 687937"/>
              <a:gd name="connsiteX6" fmla="*/ 359569 w 2700338"/>
              <a:gd name="connsiteY6" fmla="*/ 555098 h 687937"/>
              <a:gd name="connsiteX7" fmla="*/ 411957 w 2700338"/>
              <a:gd name="connsiteY7" fmla="*/ 555097 h 687937"/>
              <a:gd name="connsiteX8" fmla="*/ 457200 w 2700338"/>
              <a:gd name="connsiteY8" fmla="*/ 619392 h 687937"/>
              <a:gd name="connsiteX9" fmla="*/ 464344 w 2700338"/>
              <a:gd name="connsiteY9" fmla="*/ 526523 h 687937"/>
              <a:gd name="connsiteX10" fmla="*/ 495300 w 2700338"/>
              <a:gd name="connsiteY10" fmla="*/ 159811 h 687937"/>
              <a:gd name="connsiteX11" fmla="*/ 514350 w 2700338"/>
              <a:gd name="connsiteY11" fmla="*/ 5029 h 687937"/>
              <a:gd name="connsiteX12" fmla="*/ 523875 w 2700338"/>
              <a:gd name="connsiteY12" fmla="*/ 83611 h 687937"/>
              <a:gd name="connsiteX13" fmla="*/ 554832 w 2700338"/>
              <a:gd name="connsiteY13" fmla="*/ 514617 h 687937"/>
              <a:gd name="connsiteX14" fmla="*/ 564357 w 2700338"/>
              <a:gd name="connsiteY14" fmla="*/ 658807 h 687937"/>
              <a:gd name="connsiteX15" fmla="*/ 573338 w 2700338"/>
              <a:gd name="connsiteY15" fmla="*/ 685583 h 687937"/>
              <a:gd name="connsiteX16" fmla="*/ 582280 w 2700338"/>
              <a:gd name="connsiteY16" fmla="*/ 622801 h 687937"/>
              <a:gd name="connsiteX17" fmla="*/ 595313 w 2700338"/>
              <a:gd name="connsiteY17" fmla="*/ 569386 h 687937"/>
              <a:gd name="connsiteX18" fmla="*/ 697707 w 2700338"/>
              <a:gd name="connsiteY18" fmla="*/ 559860 h 687937"/>
              <a:gd name="connsiteX19" fmla="*/ 859632 w 2700338"/>
              <a:gd name="connsiteY19" fmla="*/ 559861 h 687937"/>
              <a:gd name="connsiteX20" fmla="*/ 1067240 w 2700338"/>
              <a:gd name="connsiteY20" fmla="*/ 548440 h 687937"/>
              <a:gd name="connsiteX21" fmla="*/ 1228725 w 2700338"/>
              <a:gd name="connsiteY21" fmla="*/ 452705 h 687937"/>
              <a:gd name="connsiteX22" fmla="*/ 1401539 w 2700338"/>
              <a:gd name="connsiteY22" fmla="*/ 437054 h 687937"/>
              <a:gd name="connsiteX23" fmla="*/ 1575279 w 2700338"/>
              <a:gd name="connsiteY23" fmla="*/ 550821 h 687937"/>
              <a:gd name="connsiteX24" fmla="*/ 1709738 w 2700338"/>
              <a:gd name="connsiteY24" fmla="*/ 559861 h 687937"/>
              <a:gd name="connsiteX25" fmla="*/ 2426494 w 2700338"/>
              <a:gd name="connsiteY25" fmla="*/ 552717 h 687937"/>
              <a:gd name="connsiteX26" fmla="*/ 2700338 w 2700338"/>
              <a:gd name="connsiteY26" fmla="*/ 557480 h 687937"/>
              <a:gd name="connsiteX0" fmla="*/ 0 w 2700338"/>
              <a:gd name="connsiteY0" fmla="*/ 555099 h 685662"/>
              <a:gd name="connsiteX1" fmla="*/ 66675 w 2700338"/>
              <a:gd name="connsiteY1" fmla="*/ 562242 h 685662"/>
              <a:gd name="connsiteX2" fmla="*/ 111919 w 2700338"/>
              <a:gd name="connsiteY2" fmla="*/ 516998 h 685662"/>
              <a:gd name="connsiteX3" fmla="*/ 169068 w 2700338"/>
              <a:gd name="connsiteY3" fmla="*/ 505091 h 685662"/>
              <a:gd name="connsiteX4" fmla="*/ 230982 w 2700338"/>
              <a:gd name="connsiteY4" fmla="*/ 559861 h 685662"/>
              <a:gd name="connsiteX5" fmla="*/ 278607 w 2700338"/>
              <a:gd name="connsiteY5" fmla="*/ 564623 h 685662"/>
              <a:gd name="connsiteX6" fmla="*/ 359569 w 2700338"/>
              <a:gd name="connsiteY6" fmla="*/ 555098 h 685662"/>
              <a:gd name="connsiteX7" fmla="*/ 411957 w 2700338"/>
              <a:gd name="connsiteY7" fmla="*/ 555097 h 685662"/>
              <a:gd name="connsiteX8" fmla="*/ 457200 w 2700338"/>
              <a:gd name="connsiteY8" fmla="*/ 619392 h 685662"/>
              <a:gd name="connsiteX9" fmla="*/ 464344 w 2700338"/>
              <a:gd name="connsiteY9" fmla="*/ 526523 h 685662"/>
              <a:gd name="connsiteX10" fmla="*/ 495300 w 2700338"/>
              <a:gd name="connsiteY10" fmla="*/ 159811 h 685662"/>
              <a:gd name="connsiteX11" fmla="*/ 514350 w 2700338"/>
              <a:gd name="connsiteY11" fmla="*/ 5029 h 685662"/>
              <a:gd name="connsiteX12" fmla="*/ 523875 w 2700338"/>
              <a:gd name="connsiteY12" fmla="*/ 83611 h 685662"/>
              <a:gd name="connsiteX13" fmla="*/ 554832 w 2700338"/>
              <a:gd name="connsiteY13" fmla="*/ 514617 h 685662"/>
              <a:gd name="connsiteX14" fmla="*/ 560592 w 2700338"/>
              <a:gd name="connsiteY14" fmla="*/ 632983 h 685662"/>
              <a:gd name="connsiteX15" fmla="*/ 573338 w 2700338"/>
              <a:gd name="connsiteY15" fmla="*/ 685583 h 685662"/>
              <a:gd name="connsiteX16" fmla="*/ 582280 w 2700338"/>
              <a:gd name="connsiteY16" fmla="*/ 622801 h 685662"/>
              <a:gd name="connsiteX17" fmla="*/ 595313 w 2700338"/>
              <a:gd name="connsiteY17" fmla="*/ 569386 h 685662"/>
              <a:gd name="connsiteX18" fmla="*/ 697707 w 2700338"/>
              <a:gd name="connsiteY18" fmla="*/ 559860 h 685662"/>
              <a:gd name="connsiteX19" fmla="*/ 859632 w 2700338"/>
              <a:gd name="connsiteY19" fmla="*/ 559861 h 685662"/>
              <a:gd name="connsiteX20" fmla="*/ 1067240 w 2700338"/>
              <a:gd name="connsiteY20" fmla="*/ 548440 h 685662"/>
              <a:gd name="connsiteX21" fmla="*/ 1228725 w 2700338"/>
              <a:gd name="connsiteY21" fmla="*/ 452705 h 685662"/>
              <a:gd name="connsiteX22" fmla="*/ 1401539 w 2700338"/>
              <a:gd name="connsiteY22" fmla="*/ 437054 h 685662"/>
              <a:gd name="connsiteX23" fmla="*/ 1575279 w 2700338"/>
              <a:gd name="connsiteY23" fmla="*/ 550821 h 685662"/>
              <a:gd name="connsiteX24" fmla="*/ 1709738 w 2700338"/>
              <a:gd name="connsiteY24" fmla="*/ 559861 h 685662"/>
              <a:gd name="connsiteX25" fmla="*/ 2426494 w 2700338"/>
              <a:gd name="connsiteY25" fmla="*/ 552717 h 685662"/>
              <a:gd name="connsiteX26" fmla="*/ 2700338 w 2700338"/>
              <a:gd name="connsiteY26" fmla="*/ 557480 h 685662"/>
              <a:gd name="connsiteX0" fmla="*/ 0 w 2700338"/>
              <a:gd name="connsiteY0" fmla="*/ 555099 h 651899"/>
              <a:gd name="connsiteX1" fmla="*/ 66675 w 2700338"/>
              <a:gd name="connsiteY1" fmla="*/ 562242 h 651899"/>
              <a:gd name="connsiteX2" fmla="*/ 111919 w 2700338"/>
              <a:gd name="connsiteY2" fmla="*/ 516998 h 651899"/>
              <a:gd name="connsiteX3" fmla="*/ 169068 w 2700338"/>
              <a:gd name="connsiteY3" fmla="*/ 505091 h 651899"/>
              <a:gd name="connsiteX4" fmla="*/ 230982 w 2700338"/>
              <a:gd name="connsiteY4" fmla="*/ 559861 h 651899"/>
              <a:gd name="connsiteX5" fmla="*/ 278607 w 2700338"/>
              <a:gd name="connsiteY5" fmla="*/ 564623 h 651899"/>
              <a:gd name="connsiteX6" fmla="*/ 359569 w 2700338"/>
              <a:gd name="connsiteY6" fmla="*/ 555098 h 651899"/>
              <a:gd name="connsiteX7" fmla="*/ 411957 w 2700338"/>
              <a:gd name="connsiteY7" fmla="*/ 555097 h 651899"/>
              <a:gd name="connsiteX8" fmla="*/ 457200 w 2700338"/>
              <a:gd name="connsiteY8" fmla="*/ 619392 h 651899"/>
              <a:gd name="connsiteX9" fmla="*/ 464344 w 2700338"/>
              <a:gd name="connsiteY9" fmla="*/ 526523 h 651899"/>
              <a:gd name="connsiteX10" fmla="*/ 495300 w 2700338"/>
              <a:gd name="connsiteY10" fmla="*/ 159811 h 651899"/>
              <a:gd name="connsiteX11" fmla="*/ 514350 w 2700338"/>
              <a:gd name="connsiteY11" fmla="*/ 5029 h 651899"/>
              <a:gd name="connsiteX12" fmla="*/ 523875 w 2700338"/>
              <a:gd name="connsiteY12" fmla="*/ 83611 h 651899"/>
              <a:gd name="connsiteX13" fmla="*/ 554832 w 2700338"/>
              <a:gd name="connsiteY13" fmla="*/ 514617 h 651899"/>
              <a:gd name="connsiteX14" fmla="*/ 560592 w 2700338"/>
              <a:gd name="connsiteY14" fmla="*/ 632983 h 651899"/>
              <a:gd name="connsiteX15" fmla="*/ 567064 w 2700338"/>
              <a:gd name="connsiteY15" fmla="*/ 650686 h 651899"/>
              <a:gd name="connsiteX16" fmla="*/ 582280 w 2700338"/>
              <a:gd name="connsiteY16" fmla="*/ 622801 h 651899"/>
              <a:gd name="connsiteX17" fmla="*/ 595313 w 2700338"/>
              <a:gd name="connsiteY17" fmla="*/ 569386 h 651899"/>
              <a:gd name="connsiteX18" fmla="*/ 697707 w 2700338"/>
              <a:gd name="connsiteY18" fmla="*/ 559860 h 651899"/>
              <a:gd name="connsiteX19" fmla="*/ 859632 w 2700338"/>
              <a:gd name="connsiteY19" fmla="*/ 559861 h 651899"/>
              <a:gd name="connsiteX20" fmla="*/ 1067240 w 2700338"/>
              <a:gd name="connsiteY20" fmla="*/ 548440 h 651899"/>
              <a:gd name="connsiteX21" fmla="*/ 1228725 w 2700338"/>
              <a:gd name="connsiteY21" fmla="*/ 452705 h 651899"/>
              <a:gd name="connsiteX22" fmla="*/ 1401539 w 2700338"/>
              <a:gd name="connsiteY22" fmla="*/ 437054 h 651899"/>
              <a:gd name="connsiteX23" fmla="*/ 1575279 w 2700338"/>
              <a:gd name="connsiteY23" fmla="*/ 550821 h 651899"/>
              <a:gd name="connsiteX24" fmla="*/ 1709738 w 2700338"/>
              <a:gd name="connsiteY24" fmla="*/ 559861 h 651899"/>
              <a:gd name="connsiteX25" fmla="*/ 2426494 w 2700338"/>
              <a:gd name="connsiteY25" fmla="*/ 552717 h 651899"/>
              <a:gd name="connsiteX26" fmla="*/ 2700338 w 2700338"/>
              <a:gd name="connsiteY26" fmla="*/ 557480 h 651899"/>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11957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38639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72125 w 2700338"/>
              <a:gd name="connsiteY6" fmla="*/ 558590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00338" h="65236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5083" y="564835"/>
                  <a:pt x="278607" y="564623"/>
                </a:cubicBezTo>
                <a:cubicBezTo>
                  <a:pt x="302131" y="564411"/>
                  <a:pt x="347807" y="559305"/>
                  <a:pt x="372125" y="558590"/>
                </a:cubicBezTo>
                <a:cubicBezTo>
                  <a:pt x="396443" y="557875"/>
                  <a:pt x="410334" y="550201"/>
                  <a:pt x="424513" y="560335"/>
                </a:cubicBezTo>
                <a:cubicBezTo>
                  <a:pt x="438692" y="570469"/>
                  <a:pt x="450562" y="625027"/>
                  <a:pt x="457200" y="619392"/>
                </a:cubicBezTo>
                <a:cubicBezTo>
                  <a:pt x="463838" y="613757"/>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713" y="423055"/>
                  <a:pt x="554832" y="514617"/>
                </a:cubicBezTo>
                <a:cubicBezTo>
                  <a:pt x="560952" y="606179"/>
                  <a:pt x="558553" y="610305"/>
                  <a:pt x="560592" y="632983"/>
                </a:cubicBezTo>
                <a:cubicBezTo>
                  <a:pt x="562631" y="655661"/>
                  <a:pt x="564913" y="653430"/>
                  <a:pt x="567064" y="650686"/>
                </a:cubicBezTo>
                <a:cubicBezTo>
                  <a:pt x="569215" y="647942"/>
                  <a:pt x="568788" y="630069"/>
                  <a:pt x="573496" y="616519"/>
                </a:cubicBezTo>
                <a:cubicBezTo>
                  <a:pt x="578204" y="602969"/>
                  <a:pt x="574611" y="578829"/>
                  <a:pt x="595313" y="569386"/>
                </a:cubicBezTo>
                <a:cubicBezTo>
                  <a:pt x="616015" y="559943"/>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52717"/>
                </a:lnTo>
                <a:cubicBezTo>
                  <a:pt x="2591594" y="552320"/>
                  <a:pt x="2667397" y="564624"/>
                  <a:pt x="2700338" y="557480"/>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dirty="0"/>
          </a:p>
        </p:txBody>
      </p:sp>
      <p:sp>
        <p:nvSpPr>
          <p:cNvPr id="31" name="Obdélník 30">
            <a:extLst>
              <a:ext uri="{FF2B5EF4-FFF2-40B4-BE49-F238E27FC236}">
                <a16:creationId xmlns:a16="http://schemas.microsoft.com/office/drawing/2014/main" id="{3A0418DF-73B7-482B-95B3-96DAEF4D44E6}"/>
              </a:ext>
            </a:extLst>
          </p:cNvPr>
          <p:cNvSpPr/>
          <p:nvPr/>
        </p:nvSpPr>
        <p:spPr>
          <a:xfrm>
            <a:off x="6452357" y="3559884"/>
            <a:ext cx="298480" cy="338554"/>
          </a:xfrm>
          <a:prstGeom prst="rect">
            <a:avLst/>
          </a:prstGeom>
        </p:spPr>
        <p:txBody>
          <a:bodyPr wrap="none">
            <a:spAutoFit/>
          </a:bodyPr>
          <a:lstStyle/>
          <a:p>
            <a:r>
              <a:rPr lang="en-GB" sz="1600" dirty="0"/>
              <a:t>P</a:t>
            </a:r>
          </a:p>
        </p:txBody>
      </p:sp>
      <p:sp>
        <p:nvSpPr>
          <p:cNvPr id="32" name="Obdélník 31">
            <a:extLst>
              <a:ext uri="{FF2B5EF4-FFF2-40B4-BE49-F238E27FC236}">
                <a16:creationId xmlns:a16="http://schemas.microsoft.com/office/drawing/2014/main" id="{3643DC6B-D552-40B4-8C19-D741F6FC7087}"/>
              </a:ext>
            </a:extLst>
          </p:cNvPr>
          <p:cNvSpPr/>
          <p:nvPr/>
        </p:nvSpPr>
        <p:spPr>
          <a:xfrm>
            <a:off x="6913115" y="4423980"/>
            <a:ext cx="330540" cy="338554"/>
          </a:xfrm>
          <a:prstGeom prst="rect">
            <a:avLst/>
          </a:prstGeom>
        </p:spPr>
        <p:txBody>
          <a:bodyPr wrap="none">
            <a:spAutoFit/>
          </a:bodyPr>
          <a:lstStyle/>
          <a:p>
            <a:r>
              <a:rPr lang="en-GB" sz="1600" dirty="0"/>
              <a:t>Q</a:t>
            </a:r>
          </a:p>
        </p:txBody>
      </p:sp>
      <p:sp>
        <p:nvSpPr>
          <p:cNvPr id="33" name="Obdélník 32">
            <a:extLst>
              <a:ext uri="{FF2B5EF4-FFF2-40B4-BE49-F238E27FC236}">
                <a16:creationId xmlns:a16="http://schemas.microsoft.com/office/drawing/2014/main" id="{A616D67F-7749-4598-B31B-EECAD52A195C}"/>
              </a:ext>
            </a:extLst>
          </p:cNvPr>
          <p:cNvSpPr/>
          <p:nvPr/>
        </p:nvSpPr>
        <p:spPr>
          <a:xfrm>
            <a:off x="7083194" y="1875612"/>
            <a:ext cx="311304" cy="338554"/>
          </a:xfrm>
          <a:prstGeom prst="rect">
            <a:avLst/>
          </a:prstGeom>
        </p:spPr>
        <p:txBody>
          <a:bodyPr wrap="none">
            <a:spAutoFit/>
          </a:bodyPr>
          <a:lstStyle/>
          <a:p>
            <a:r>
              <a:rPr lang="en-GB" sz="1600" dirty="0"/>
              <a:t>R</a:t>
            </a:r>
          </a:p>
        </p:txBody>
      </p:sp>
      <p:sp>
        <p:nvSpPr>
          <p:cNvPr id="34" name="Obdélník 33">
            <a:extLst>
              <a:ext uri="{FF2B5EF4-FFF2-40B4-BE49-F238E27FC236}">
                <a16:creationId xmlns:a16="http://schemas.microsoft.com/office/drawing/2014/main" id="{EB74AFFB-36F8-460A-AE1B-332BCCE3D365}"/>
              </a:ext>
            </a:extLst>
          </p:cNvPr>
          <p:cNvSpPr/>
          <p:nvPr/>
        </p:nvSpPr>
        <p:spPr>
          <a:xfrm>
            <a:off x="7298801" y="4470699"/>
            <a:ext cx="298480" cy="338554"/>
          </a:xfrm>
          <a:prstGeom prst="rect">
            <a:avLst/>
          </a:prstGeom>
        </p:spPr>
        <p:txBody>
          <a:bodyPr wrap="none">
            <a:spAutoFit/>
          </a:bodyPr>
          <a:lstStyle/>
          <a:p>
            <a:r>
              <a:rPr lang="en-GB" sz="1600" dirty="0"/>
              <a:t>S</a:t>
            </a:r>
          </a:p>
        </p:txBody>
      </p:sp>
      <p:sp>
        <p:nvSpPr>
          <p:cNvPr id="35" name="Obdélník 34">
            <a:extLst>
              <a:ext uri="{FF2B5EF4-FFF2-40B4-BE49-F238E27FC236}">
                <a16:creationId xmlns:a16="http://schemas.microsoft.com/office/drawing/2014/main" id="{A392D7E9-DA51-4A4B-8FA1-7902B3C3E904}"/>
              </a:ext>
            </a:extLst>
          </p:cNvPr>
          <p:cNvSpPr/>
          <p:nvPr/>
        </p:nvSpPr>
        <p:spPr>
          <a:xfrm>
            <a:off x="8715987" y="3190552"/>
            <a:ext cx="304892" cy="338554"/>
          </a:xfrm>
          <a:prstGeom prst="rect">
            <a:avLst/>
          </a:prstGeom>
        </p:spPr>
        <p:txBody>
          <a:bodyPr wrap="none">
            <a:spAutoFit/>
          </a:bodyPr>
          <a:lstStyle/>
          <a:p>
            <a:r>
              <a:rPr lang="en-GB" sz="1600" dirty="0"/>
              <a:t>T</a:t>
            </a:r>
          </a:p>
        </p:txBody>
      </p:sp>
      <p:sp>
        <p:nvSpPr>
          <p:cNvPr id="36" name="Obdélník 35">
            <a:extLst>
              <a:ext uri="{FF2B5EF4-FFF2-40B4-BE49-F238E27FC236}">
                <a16:creationId xmlns:a16="http://schemas.microsoft.com/office/drawing/2014/main" id="{770559FF-DAB1-4495-AE92-BC6D7E7B5F20}"/>
              </a:ext>
            </a:extLst>
          </p:cNvPr>
          <p:cNvSpPr/>
          <p:nvPr/>
        </p:nvSpPr>
        <p:spPr>
          <a:xfrm>
            <a:off x="4848447" y="3089220"/>
            <a:ext cx="2064668" cy="338554"/>
          </a:xfrm>
          <a:prstGeom prst="rect">
            <a:avLst/>
          </a:prstGeom>
        </p:spPr>
        <p:txBody>
          <a:bodyPr wrap="square">
            <a:spAutoFit/>
          </a:bodyPr>
          <a:lstStyle/>
          <a:p>
            <a:r>
              <a:rPr lang="en-GB" sz="1600" dirty="0"/>
              <a:t>Atrial depolarization</a:t>
            </a:r>
          </a:p>
        </p:txBody>
      </p:sp>
      <p:sp>
        <p:nvSpPr>
          <p:cNvPr id="37" name="Obdélník 36">
            <a:extLst>
              <a:ext uri="{FF2B5EF4-FFF2-40B4-BE49-F238E27FC236}">
                <a16:creationId xmlns:a16="http://schemas.microsoft.com/office/drawing/2014/main" id="{590426BA-F4CF-4FDE-8C5F-9AFECC3FB867}"/>
              </a:ext>
            </a:extLst>
          </p:cNvPr>
          <p:cNvSpPr/>
          <p:nvPr/>
        </p:nvSpPr>
        <p:spPr>
          <a:xfrm>
            <a:off x="6478172" y="1111612"/>
            <a:ext cx="2161828" cy="584775"/>
          </a:xfrm>
          <a:prstGeom prst="rect">
            <a:avLst/>
          </a:prstGeom>
        </p:spPr>
        <p:txBody>
          <a:bodyPr wrap="square">
            <a:spAutoFit/>
          </a:bodyPr>
          <a:lstStyle/>
          <a:p>
            <a:r>
              <a:rPr lang="en-GB" sz="1600" dirty="0"/>
              <a:t>Ventricular depolarization</a:t>
            </a:r>
            <a:r>
              <a:rPr lang="cs-CZ" sz="1600" dirty="0"/>
              <a:t> (</a:t>
            </a:r>
            <a:r>
              <a:rPr lang="en-GB" sz="1600" dirty="0"/>
              <a:t>QRS</a:t>
            </a:r>
            <a:r>
              <a:rPr lang="cs-CZ" sz="1600" dirty="0"/>
              <a:t>)</a:t>
            </a:r>
            <a:endParaRPr lang="en-GB" sz="1600" dirty="0"/>
          </a:p>
        </p:txBody>
      </p:sp>
      <p:sp>
        <p:nvSpPr>
          <p:cNvPr id="38" name="Obdélník 37">
            <a:extLst>
              <a:ext uri="{FF2B5EF4-FFF2-40B4-BE49-F238E27FC236}">
                <a16:creationId xmlns:a16="http://schemas.microsoft.com/office/drawing/2014/main" id="{CA5DE4EF-3C59-4127-A401-8A987C3273AF}"/>
              </a:ext>
            </a:extLst>
          </p:cNvPr>
          <p:cNvSpPr/>
          <p:nvPr/>
        </p:nvSpPr>
        <p:spPr>
          <a:xfrm>
            <a:off x="7991760" y="2407756"/>
            <a:ext cx="1745330" cy="584775"/>
          </a:xfrm>
          <a:prstGeom prst="rect">
            <a:avLst/>
          </a:prstGeom>
        </p:spPr>
        <p:txBody>
          <a:bodyPr wrap="square">
            <a:spAutoFit/>
          </a:bodyPr>
          <a:lstStyle/>
          <a:p>
            <a:r>
              <a:rPr lang="en-GB" sz="1600" dirty="0"/>
              <a:t>Ventricular repolarization</a:t>
            </a:r>
          </a:p>
        </p:txBody>
      </p:sp>
      <p:cxnSp>
        <p:nvCxnSpPr>
          <p:cNvPr id="39" name="Přímá spojnice 38">
            <a:extLst>
              <a:ext uri="{FF2B5EF4-FFF2-40B4-BE49-F238E27FC236}">
                <a16:creationId xmlns:a16="http://schemas.microsoft.com/office/drawing/2014/main" id="{0AC007E2-CD72-4475-81B4-2CB1B4C79550}"/>
              </a:ext>
            </a:extLst>
          </p:cNvPr>
          <p:cNvCxnSpPr/>
          <p:nvPr/>
        </p:nvCxnSpPr>
        <p:spPr>
          <a:xfrm>
            <a:off x="5910107" y="3487876"/>
            <a:ext cx="542250" cy="441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74C55297-223F-42A9-AEC1-C3FEDEB18467}"/>
              </a:ext>
            </a:extLst>
          </p:cNvPr>
          <p:cNvCxnSpPr/>
          <p:nvPr/>
        </p:nvCxnSpPr>
        <p:spPr>
          <a:xfrm>
            <a:off x="6880025" y="1831633"/>
            <a:ext cx="271125" cy="89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B580B3D3-FD5D-4204-9E0D-9135C8661607}"/>
              </a:ext>
            </a:extLst>
          </p:cNvPr>
          <p:cNvCxnSpPr/>
          <p:nvPr/>
        </p:nvCxnSpPr>
        <p:spPr>
          <a:xfrm>
            <a:off x="8446104" y="3188938"/>
            <a:ext cx="269883" cy="433556"/>
          </a:xfrm>
          <a:prstGeom prst="line">
            <a:avLst/>
          </a:prstGeom>
        </p:spPr>
        <p:style>
          <a:lnRef idx="1">
            <a:schemeClr val="accent1"/>
          </a:lnRef>
          <a:fillRef idx="0">
            <a:schemeClr val="accent1"/>
          </a:fillRef>
          <a:effectRef idx="0">
            <a:schemeClr val="accent1"/>
          </a:effectRef>
          <a:fontRef idx="minor">
            <a:schemeClr val="tx1"/>
          </a:fontRef>
        </p:style>
      </p:cxnSp>
      <p:sp>
        <p:nvSpPr>
          <p:cNvPr id="42" name="Obdélník 41">
            <a:extLst>
              <a:ext uri="{FF2B5EF4-FFF2-40B4-BE49-F238E27FC236}">
                <a16:creationId xmlns:a16="http://schemas.microsoft.com/office/drawing/2014/main" id="{4AD44FCC-240A-4691-80F6-329C27AFA31B}"/>
              </a:ext>
            </a:extLst>
          </p:cNvPr>
          <p:cNvSpPr/>
          <p:nvPr/>
        </p:nvSpPr>
        <p:spPr>
          <a:xfrm>
            <a:off x="5333055" y="3974478"/>
            <a:ext cx="1745330" cy="338554"/>
          </a:xfrm>
          <a:prstGeom prst="rect">
            <a:avLst/>
          </a:prstGeom>
        </p:spPr>
        <p:txBody>
          <a:bodyPr wrap="square">
            <a:spAutoFit/>
          </a:bodyPr>
          <a:lstStyle/>
          <a:p>
            <a:r>
              <a:rPr lang="cs-CZ" sz="1600" dirty="0" err="1"/>
              <a:t>Lead</a:t>
            </a:r>
            <a:r>
              <a:rPr lang="en-GB" sz="1600" dirty="0"/>
              <a:t> II</a:t>
            </a:r>
          </a:p>
        </p:txBody>
      </p:sp>
    </p:spTree>
    <p:extLst>
      <p:ext uri="{BB962C8B-B14F-4D97-AF65-F5344CB8AC3E}">
        <p14:creationId xmlns:p14="http://schemas.microsoft.com/office/powerpoint/2010/main" val="11322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Analysis of ECG</a:t>
            </a:r>
            <a:endParaRPr lang="cs-CZ" dirty="0"/>
          </a:p>
        </p:txBody>
      </p:sp>
      <p:sp>
        <p:nvSpPr>
          <p:cNvPr id="5" name="Zástupný symbol pro obsah 4"/>
          <p:cNvSpPr>
            <a:spLocks noGrp="1"/>
          </p:cNvSpPr>
          <p:nvPr>
            <p:ph idx="1"/>
          </p:nvPr>
        </p:nvSpPr>
        <p:spPr>
          <a:xfrm>
            <a:off x="292080" y="1135063"/>
            <a:ext cx="4410549" cy="5243966"/>
          </a:xfrm>
        </p:spPr>
        <p:txBody>
          <a:bodyPr/>
          <a:lstStyle/>
          <a:p>
            <a:pPr>
              <a:lnSpc>
                <a:spcPct val="100000"/>
              </a:lnSpc>
            </a:pPr>
            <a:r>
              <a:rPr lang="en-US" sz="2400" dirty="0"/>
              <a:t>A millimeter grid of paper will help in </a:t>
            </a:r>
            <a:r>
              <a:rPr lang="cs-CZ" sz="2400" dirty="0"/>
              <a:t>fast </a:t>
            </a:r>
            <a:r>
              <a:rPr lang="cs-CZ" sz="2400" dirty="0" err="1"/>
              <a:t>analysis</a:t>
            </a:r>
            <a:endParaRPr lang="cs-CZ" sz="2400" dirty="0"/>
          </a:p>
          <a:p>
            <a:pPr>
              <a:lnSpc>
                <a:spcPct val="100000"/>
              </a:lnSpc>
            </a:pPr>
            <a:r>
              <a:rPr lang="en-US" sz="1600" dirty="0"/>
              <a:t>See the paper speed (here 25 mm/s)</a:t>
            </a:r>
            <a:endParaRPr lang="cs-CZ" sz="1600" dirty="0"/>
          </a:p>
          <a:p>
            <a:pPr lvl="1"/>
            <a:r>
              <a:rPr lang="cs-CZ" sz="1600" dirty="0"/>
              <a:t>1 mm = 0,04 s</a:t>
            </a:r>
            <a:endParaRPr lang="en-US" sz="1600" dirty="0"/>
          </a:p>
          <a:p>
            <a:pPr lvl="1"/>
            <a:r>
              <a:rPr lang="cs-CZ" sz="1600" dirty="0"/>
              <a:t>5 mm (big square) = 0,2 s</a:t>
            </a:r>
          </a:p>
        </p:txBody>
      </p:sp>
      <p:pic>
        <p:nvPicPr>
          <p:cNvPr id="29" name="Obrázek 28" descr="Obsah obrázku text&#10;&#10;Popis byl vytvořen automaticky">
            <a:extLst>
              <a:ext uri="{FF2B5EF4-FFF2-40B4-BE49-F238E27FC236}">
                <a16:creationId xmlns:a16="http://schemas.microsoft.com/office/drawing/2014/main" id="{AB4C9A51-313C-4CD9-925C-15CAD609C0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1" t="6983" r="5801" b="2603"/>
          <a:stretch/>
        </p:blipFill>
        <p:spPr>
          <a:xfrm>
            <a:off x="4702629" y="1433348"/>
            <a:ext cx="7489371" cy="5424652"/>
          </a:xfrm>
          <a:prstGeom prst="rect">
            <a:avLst/>
          </a:prstGeom>
        </p:spPr>
      </p:pic>
      <p:pic>
        <p:nvPicPr>
          <p:cNvPr id="7" name="Obrázek 6" descr="Obsah obrázku text&#10;&#10;Popis byl vytvořen automaticky">
            <a:extLst>
              <a:ext uri="{FF2B5EF4-FFF2-40B4-BE49-F238E27FC236}">
                <a16:creationId xmlns:a16="http://schemas.microsoft.com/office/drawing/2014/main" id="{2CF156C3-328D-4BB5-9A78-2086BDBAC6A2}"/>
              </a:ext>
            </a:extLst>
          </p:cNvPr>
          <p:cNvPicPr>
            <a:picLocks noChangeAspect="1"/>
          </p:cNvPicPr>
          <p:nvPr/>
        </p:nvPicPr>
        <p:blipFill rotWithShape="1">
          <a:blip r:embed="rId3">
            <a:extLst>
              <a:ext uri="{28A0092B-C50C-407E-A947-70E740481C1C}">
                <a14:useLocalDpi xmlns:a14="http://schemas.microsoft.com/office/drawing/2010/main" val="0"/>
              </a:ext>
            </a:extLst>
          </a:blip>
          <a:srcRect l="11352" t="6983" r="77212" b="89878"/>
          <a:stretch/>
        </p:blipFill>
        <p:spPr>
          <a:xfrm>
            <a:off x="6122126" y="368011"/>
            <a:ext cx="2325188" cy="451576"/>
          </a:xfrm>
          <a:prstGeom prst="rect">
            <a:avLst/>
          </a:prstGeom>
        </p:spPr>
      </p:pic>
      <p:sp>
        <p:nvSpPr>
          <p:cNvPr id="6" name="Obdélník 5">
            <a:extLst>
              <a:ext uri="{FF2B5EF4-FFF2-40B4-BE49-F238E27FC236}">
                <a16:creationId xmlns:a16="http://schemas.microsoft.com/office/drawing/2014/main" id="{E2F5D3CB-DC22-432A-8D92-3CBAD6FE5369}"/>
              </a:ext>
            </a:extLst>
          </p:cNvPr>
          <p:cNvSpPr/>
          <p:nvPr/>
        </p:nvSpPr>
        <p:spPr bwMode="auto">
          <a:xfrm>
            <a:off x="5111931" y="1373194"/>
            <a:ext cx="1010195" cy="256115"/>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Obdélník 8">
            <a:extLst>
              <a:ext uri="{FF2B5EF4-FFF2-40B4-BE49-F238E27FC236}">
                <a16:creationId xmlns:a16="http://schemas.microsoft.com/office/drawing/2014/main" id="{031B68CF-A92C-4DF6-A9AC-03DC53E577FC}"/>
              </a:ext>
            </a:extLst>
          </p:cNvPr>
          <p:cNvSpPr/>
          <p:nvPr/>
        </p:nvSpPr>
        <p:spPr bwMode="auto">
          <a:xfrm>
            <a:off x="6096000" y="333260"/>
            <a:ext cx="2351314" cy="486327"/>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cxnSp>
        <p:nvCxnSpPr>
          <p:cNvPr id="10" name="Přímá spojnice se šipkou 9">
            <a:extLst>
              <a:ext uri="{FF2B5EF4-FFF2-40B4-BE49-F238E27FC236}">
                <a16:creationId xmlns:a16="http://schemas.microsoft.com/office/drawing/2014/main" id="{C06D9B07-1F1D-4F0D-82AB-3C7C7A95A43C}"/>
              </a:ext>
            </a:extLst>
          </p:cNvPr>
          <p:cNvCxnSpPr>
            <a:stCxn id="6" idx="0"/>
            <a:endCxn id="9" idx="2"/>
          </p:cNvCxnSpPr>
          <p:nvPr/>
        </p:nvCxnSpPr>
        <p:spPr bwMode="auto">
          <a:xfrm flipV="1">
            <a:off x="5617029" y="819587"/>
            <a:ext cx="1654628" cy="553607"/>
          </a:xfrm>
          <a:prstGeom prst="straightConnector1">
            <a:avLst/>
          </a:prstGeom>
          <a:solidFill>
            <a:schemeClr val="accent1"/>
          </a:solidFill>
          <a:ln w="381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387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en-GB" altLang="cs-CZ" smtClean="0"/>
              <a:pPr/>
              <a:t>23</a:t>
            </a:fld>
            <a:endParaRPr lang="en-GB"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1) Heart action</a:t>
            </a:r>
            <a:endParaRPr lang="en-GB" dirty="0"/>
          </a:p>
        </p:txBody>
      </p:sp>
      <p:sp>
        <p:nvSpPr>
          <p:cNvPr id="5" name="Zástupný symbol pro obsah 4"/>
          <p:cNvSpPr>
            <a:spLocks noGrp="1"/>
          </p:cNvSpPr>
          <p:nvPr>
            <p:ph idx="1"/>
          </p:nvPr>
        </p:nvSpPr>
        <p:spPr>
          <a:xfrm>
            <a:off x="436963" y="1135063"/>
            <a:ext cx="11441847" cy="5243966"/>
          </a:xfrm>
        </p:spPr>
        <p:txBody>
          <a:bodyPr/>
          <a:lstStyle/>
          <a:p>
            <a:pPr>
              <a:lnSpc>
                <a:spcPct val="100000"/>
              </a:lnSpc>
            </a:pPr>
            <a:r>
              <a:rPr lang="en-GB" dirty="0"/>
              <a:t>Regularity of distances between QRS complexes - RR intervals</a:t>
            </a:r>
            <a:br>
              <a:rPr lang="en-GB" dirty="0"/>
            </a:br>
            <a:endParaRPr lang="cs-CZ" dirty="0"/>
          </a:p>
          <a:p>
            <a:pPr>
              <a:lnSpc>
                <a:spcPct val="100000"/>
              </a:lnSpc>
            </a:pPr>
            <a:endParaRPr lang="en-GB" sz="2000" dirty="0"/>
          </a:p>
          <a:p>
            <a:pPr>
              <a:lnSpc>
                <a:spcPct val="100000"/>
              </a:lnSpc>
            </a:pPr>
            <a:r>
              <a:rPr lang="en-GB" dirty="0"/>
              <a:t>Regular action: difference &lt; 0,16 s</a:t>
            </a:r>
          </a:p>
          <a:p>
            <a:pPr>
              <a:lnSpc>
                <a:spcPct val="100000"/>
              </a:lnSpc>
            </a:pPr>
            <a:r>
              <a:rPr lang="en-GB" dirty="0"/>
              <a:t>Irregular action: difference &gt; 0,16 s</a:t>
            </a:r>
          </a:p>
          <a:p>
            <a:pPr lvl="1"/>
            <a:r>
              <a:rPr lang="en-GB" dirty="0"/>
              <a:t>Usually pathological</a:t>
            </a:r>
          </a:p>
          <a:p>
            <a:pPr lvl="1"/>
            <a:r>
              <a:rPr lang="en-GB" dirty="0"/>
              <a:t>Beware of significant sinus respiratory arrhythmia - it is very physiological. If you are unsure, ask the patient to hold their breath during</a:t>
            </a:r>
            <a:r>
              <a:rPr lang="cs-CZ" dirty="0"/>
              <a:t> </a:t>
            </a:r>
            <a:r>
              <a:rPr lang="cs-CZ" dirty="0" err="1"/>
              <a:t>the</a:t>
            </a:r>
            <a:r>
              <a:rPr lang="en-GB" dirty="0"/>
              <a:t> recording</a:t>
            </a:r>
          </a:p>
          <a:p>
            <a:pPr lvl="1"/>
            <a:endParaRPr lang="en-GB" dirty="0"/>
          </a:p>
          <a:p>
            <a:pPr>
              <a:lnSpc>
                <a:spcPct val="100000"/>
              </a:lnSpc>
            </a:pPr>
            <a:r>
              <a:rPr lang="en-GB" sz="2400" dirty="0"/>
              <a:t>Note: if one extrasystole is present, but otherwise the action is regular, it is called regular</a:t>
            </a:r>
            <a:endParaRPr lang="en-GB" dirty="0"/>
          </a:p>
        </p:txBody>
      </p:sp>
      <p:pic>
        <p:nvPicPr>
          <p:cNvPr id="6" name="Picture 2" descr="C:\Users\Johanka\Desktop\výuka\seminář\EKG\EKG scan\EKG 1.jpg">
            <a:extLst>
              <a:ext uri="{FF2B5EF4-FFF2-40B4-BE49-F238E27FC236}">
                <a16:creationId xmlns:a16="http://schemas.microsoft.com/office/drawing/2014/main" id="{6489C0AB-35E1-4002-9E40-0F3CB39B87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39" t="15271" r="61681" b="72698"/>
          <a:stretch/>
        </p:blipFill>
        <p:spPr bwMode="auto">
          <a:xfrm>
            <a:off x="7410994" y="2065051"/>
            <a:ext cx="3831771" cy="12366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Přímá spojnice se šipkou 7">
            <a:extLst>
              <a:ext uri="{FF2B5EF4-FFF2-40B4-BE49-F238E27FC236}">
                <a16:creationId xmlns:a16="http://schemas.microsoft.com/office/drawing/2014/main" id="{9871018E-8D5F-4394-9E50-57251D9B22E5}"/>
              </a:ext>
            </a:extLst>
          </p:cNvPr>
          <p:cNvCxnSpPr/>
          <p:nvPr/>
        </p:nvCxnSpPr>
        <p:spPr bwMode="auto">
          <a:xfrm>
            <a:off x="7820297" y="2046514"/>
            <a:ext cx="90569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Obdélník 8">
            <a:extLst>
              <a:ext uri="{FF2B5EF4-FFF2-40B4-BE49-F238E27FC236}">
                <a16:creationId xmlns:a16="http://schemas.microsoft.com/office/drawing/2014/main" id="{1AB0E6B1-65EE-42D6-A199-4CF89009F922}"/>
              </a:ext>
            </a:extLst>
          </p:cNvPr>
          <p:cNvSpPr/>
          <p:nvPr/>
        </p:nvSpPr>
        <p:spPr>
          <a:xfrm>
            <a:off x="7984577" y="1646404"/>
            <a:ext cx="502061" cy="400110"/>
          </a:xfrm>
          <a:prstGeom prst="rect">
            <a:avLst/>
          </a:prstGeom>
        </p:spPr>
        <p:txBody>
          <a:bodyPr wrap="none">
            <a:spAutoFit/>
          </a:bodyPr>
          <a:lstStyle/>
          <a:p>
            <a:r>
              <a:rPr lang="en-GB" sz="2000" dirty="0"/>
              <a:t>RR</a:t>
            </a:r>
          </a:p>
        </p:txBody>
      </p:sp>
    </p:spTree>
    <p:extLst>
      <p:ext uri="{BB962C8B-B14F-4D97-AF65-F5344CB8AC3E}">
        <p14:creationId xmlns:p14="http://schemas.microsoft.com/office/powerpoint/2010/main" val="4216368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en-GB" altLang="cs-CZ" smtClean="0"/>
              <a:pPr/>
              <a:t>24</a:t>
            </a:fld>
            <a:endParaRPr lang="en-GB"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2) Heart rhythm</a:t>
            </a:r>
            <a:endParaRPr lang="en-GB" dirty="0"/>
          </a:p>
        </p:txBody>
      </p:sp>
      <p:sp>
        <p:nvSpPr>
          <p:cNvPr id="5" name="Zástupný symbol pro obsah 4"/>
          <p:cNvSpPr>
            <a:spLocks noGrp="1"/>
          </p:cNvSpPr>
          <p:nvPr>
            <p:ph idx="1"/>
          </p:nvPr>
        </p:nvSpPr>
        <p:spPr>
          <a:xfrm>
            <a:off x="436964" y="1092531"/>
            <a:ext cx="11577827" cy="5243966"/>
          </a:xfrm>
        </p:spPr>
        <p:txBody>
          <a:bodyPr/>
          <a:lstStyle/>
          <a:p>
            <a:pPr>
              <a:lnSpc>
                <a:spcPct val="100000"/>
              </a:lnSpc>
            </a:pPr>
            <a:r>
              <a:rPr lang="en-US" dirty="0"/>
              <a:t>Heart rhythm is determined by the source of action potentials that lead to ventricular depolarization</a:t>
            </a:r>
            <a:br>
              <a:rPr lang="en-GB" b="1" dirty="0"/>
            </a:br>
            <a:r>
              <a:rPr lang="en-GB" sz="1600" dirty="0" err="1"/>
              <a:t>ventricul</a:t>
            </a:r>
            <a:r>
              <a:rPr lang="en-GB" sz="1600" dirty="0"/>
              <a:t> depolarization is crucial because it determines cardiac output</a:t>
            </a:r>
          </a:p>
          <a:p>
            <a:pPr>
              <a:lnSpc>
                <a:spcPct val="100000"/>
              </a:lnSpc>
            </a:pPr>
            <a:r>
              <a:rPr lang="en-GB" sz="2400" b="1" dirty="0"/>
              <a:t>Sinus rhythm</a:t>
            </a:r>
          </a:p>
          <a:p>
            <a:pPr lvl="1"/>
            <a:r>
              <a:rPr lang="en-GB" dirty="0"/>
              <a:t>AP begins in </a:t>
            </a:r>
            <a:r>
              <a:rPr lang="cs-CZ" dirty="0" err="1"/>
              <a:t>the</a:t>
            </a:r>
            <a:r>
              <a:rPr lang="cs-CZ" dirty="0"/>
              <a:t> </a:t>
            </a:r>
            <a:r>
              <a:rPr lang="en-GB" dirty="0"/>
              <a:t>SA node</a:t>
            </a:r>
          </a:p>
          <a:p>
            <a:pPr lvl="1"/>
            <a:r>
              <a:rPr lang="cs-CZ" dirty="0"/>
              <a:t>E</a:t>
            </a:r>
            <a:r>
              <a:rPr lang="en-GB" dirty="0"/>
              <a:t>CG: P wave (atrial depolarization)</a:t>
            </a:r>
            <a:r>
              <a:rPr lang="cs-CZ" dirty="0"/>
              <a:t> </a:t>
            </a:r>
            <a:r>
              <a:rPr lang="cs-CZ" dirty="0" err="1"/>
              <a:t>precedes</a:t>
            </a:r>
            <a:r>
              <a:rPr lang="en-GB" dirty="0"/>
              <a:t> QRS</a:t>
            </a:r>
            <a:r>
              <a:rPr lang="cs-CZ" dirty="0"/>
              <a:t> </a:t>
            </a:r>
            <a:r>
              <a:rPr lang="cs-CZ" dirty="0" err="1"/>
              <a:t>complex</a:t>
            </a:r>
            <a:endParaRPr lang="en-GB" dirty="0"/>
          </a:p>
          <a:p>
            <a:pPr>
              <a:lnSpc>
                <a:spcPct val="100000"/>
              </a:lnSpc>
            </a:pPr>
            <a:r>
              <a:rPr lang="en-GB" sz="2400" b="1" dirty="0"/>
              <a:t>Junction rhythm</a:t>
            </a:r>
          </a:p>
          <a:p>
            <a:pPr lvl="1"/>
            <a:r>
              <a:rPr lang="en-GB" dirty="0"/>
              <a:t>AP begins in </a:t>
            </a:r>
            <a:r>
              <a:rPr lang="cs-CZ" dirty="0" err="1"/>
              <a:t>the</a:t>
            </a:r>
            <a:r>
              <a:rPr lang="cs-CZ" dirty="0"/>
              <a:t> </a:t>
            </a:r>
            <a:r>
              <a:rPr lang="en-GB" dirty="0"/>
              <a:t>AV node or His bundle, </a:t>
            </a:r>
            <a:r>
              <a:rPr lang="cs-CZ" dirty="0"/>
              <a:t>and </a:t>
            </a:r>
            <a:r>
              <a:rPr lang="en-GB" dirty="0"/>
              <a:t>the frequency is usually 40-60 bpm</a:t>
            </a:r>
          </a:p>
          <a:p>
            <a:pPr lvl="1"/>
            <a:r>
              <a:rPr lang="en-GB" dirty="0"/>
              <a:t>P wave </a:t>
            </a:r>
            <a:r>
              <a:rPr lang="cs-CZ" dirty="0" err="1"/>
              <a:t>does</a:t>
            </a:r>
            <a:r>
              <a:rPr lang="cs-CZ" dirty="0"/>
              <a:t> not </a:t>
            </a:r>
            <a:r>
              <a:rPr lang="cs-CZ" dirty="0" err="1"/>
              <a:t>precede</a:t>
            </a:r>
            <a:r>
              <a:rPr lang="cs-CZ" dirty="0"/>
              <a:t> </a:t>
            </a:r>
            <a:r>
              <a:rPr lang="en-GB" dirty="0"/>
              <a:t>QRS</a:t>
            </a:r>
            <a:r>
              <a:rPr lang="cs-CZ" dirty="0"/>
              <a:t> </a:t>
            </a:r>
            <a:r>
              <a:rPr lang="cs-CZ" dirty="0" err="1"/>
              <a:t>complex</a:t>
            </a:r>
            <a:r>
              <a:rPr lang="en-GB" dirty="0"/>
              <a:t>, QRS</a:t>
            </a:r>
            <a:r>
              <a:rPr lang="cs-CZ" dirty="0"/>
              <a:t> </a:t>
            </a:r>
            <a:r>
              <a:rPr lang="cs-CZ" dirty="0" err="1"/>
              <a:t>shape</a:t>
            </a:r>
            <a:r>
              <a:rPr lang="en-GB" dirty="0"/>
              <a:t> is normal (narrow)</a:t>
            </a:r>
          </a:p>
          <a:p>
            <a:pPr lvl="1"/>
            <a:r>
              <a:rPr lang="en-GB" dirty="0"/>
              <a:t>Heart rate is low (40-60 bpm)</a:t>
            </a:r>
          </a:p>
          <a:p>
            <a:pPr lvl="1"/>
            <a:r>
              <a:rPr lang="en-GB" dirty="0"/>
              <a:t>Atrial depolarization can be present in the ECG if the ventricular impulses are transferred to the atria </a:t>
            </a:r>
            <a:r>
              <a:rPr lang="en-GB" sz="1600" dirty="0"/>
              <a:t>- wave is after QRS and has opposite polarity because it runs in </a:t>
            </a:r>
            <a:r>
              <a:rPr lang="cs-CZ" sz="1600" dirty="0" err="1"/>
              <a:t>the</a:t>
            </a:r>
            <a:r>
              <a:rPr lang="cs-CZ" sz="1600" dirty="0"/>
              <a:t> </a:t>
            </a:r>
            <a:r>
              <a:rPr lang="en-GB" sz="1600" dirty="0"/>
              <a:t>opposite direction</a:t>
            </a:r>
          </a:p>
          <a:p>
            <a:pPr marL="265113" lvl="1" indent="-179388"/>
            <a:r>
              <a:rPr lang="en-GB" sz="2400" b="1" dirty="0"/>
              <a:t>Tertial (ventricular) rhythm</a:t>
            </a:r>
          </a:p>
          <a:p>
            <a:pPr lvl="1"/>
            <a:r>
              <a:rPr lang="en-GB" dirty="0"/>
              <a:t>AP begins in other parts of the conduction system, </a:t>
            </a:r>
            <a:r>
              <a:rPr lang="cs-CZ" dirty="0" err="1"/>
              <a:t>with</a:t>
            </a:r>
            <a:r>
              <a:rPr lang="cs-CZ" dirty="0"/>
              <a:t> a </a:t>
            </a:r>
            <a:r>
              <a:rPr lang="en-GB" dirty="0"/>
              <a:t>frequency </a:t>
            </a:r>
            <a:r>
              <a:rPr lang="cs-CZ" dirty="0" err="1"/>
              <a:t>of</a:t>
            </a:r>
            <a:r>
              <a:rPr lang="cs-CZ" dirty="0"/>
              <a:t> </a:t>
            </a:r>
            <a:r>
              <a:rPr lang="en-GB" dirty="0"/>
              <a:t>30-40 bpm</a:t>
            </a:r>
          </a:p>
          <a:p>
            <a:pPr lvl="1"/>
            <a:r>
              <a:rPr lang="en-GB" dirty="0"/>
              <a:t>QRS has a strange shape (wider) because it spreads in a non-standard direction in the ventricles</a:t>
            </a:r>
          </a:p>
        </p:txBody>
      </p:sp>
    </p:spTree>
    <p:extLst>
      <p:ext uri="{BB962C8B-B14F-4D97-AF65-F5344CB8AC3E}">
        <p14:creationId xmlns:p14="http://schemas.microsoft.com/office/powerpoint/2010/main" val="226941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VÃ½sledek obrÃ¡zku pro junctional rhyth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8" descr="VÃ½sledek obrÃ¡zku pro junctional rhyth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Obdélník 6"/>
          <p:cNvSpPr/>
          <p:nvPr/>
        </p:nvSpPr>
        <p:spPr>
          <a:xfrm>
            <a:off x="307974" y="866898"/>
            <a:ext cx="11591101" cy="1015663"/>
          </a:xfrm>
          <a:prstGeom prst="rect">
            <a:avLst/>
          </a:prstGeom>
        </p:spPr>
        <p:txBody>
          <a:bodyPr wrap="square">
            <a:spAutoFit/>
          </a:bodyPr>
          <a:lstStyle/>
          <a:p>
            <a:r>
              <a:rPr lang="en-US" sz="2000" b="1" dirty="0"/>
              <a:t>Sinus rhythm </a:t>
            </a:r>
            <a:r>
              <a:rPr lang="en-US" sz="2000" dirty="0"/>
              <a:t>–</a:t>
            </a:r>
            <a:r>
              <a:rPr lang="cs-CZ" sz="2000" dirty="0"/>
              <a:t> </a:t>
            </a:r>
            <a:r>
              <a:rPr lang="en-US" sz="2000" dirty="0"/>
              <a:t>P </a:t>
            </a:r>
            <a:r>
              <a:rPr lang="cs-CZ" sz="2000" dirty="0" err="1"/>
              <a:t>wave</a:t>
            </a:r>
            <a:r>
              <a:rPr lang="cs-CZ" sz="2000" dirty="0"/>
              <a:t> </a:t>
            </a:r>
            <a:r>
              <a:rPr lang="cs-CZ" sz="2000" dirty="0" err="1"/>
              <a:t>precedes</a:t>
            </a:r>
            <a:r>
              <a:rPr lang="cs-CZ" sz="2000" dirty="0"/>
              <a:t> </a:t>
            </a:r>
            <a:r>
              <a:rPr lang="en-US" sz="2000" dirty="0"/>
              <a:t>each QRS </a:t>
            </a:r>
            <a:r>
              <a:rPr lang="cs-CZ" sz="2000" dirty="0" err="1"/>
              <a:t>complex</a:t>
            </a:r>
            <a:r>
              <a:rPr lang="cs-CZ" sz="2000" dirty="0"/>
              <a:t> </a:t>
            </a:r>
            <a:r>
              <a:rPr lang="en-US" sz="2000" dirty="0"/>
              <a:t>– the impulse begins in the SA node, it </a:t>
            </a:r>
            <a:r>
              <a:rPr lang="cs-CZ" sz="2000" dirty="0" err="1"/>
              <a:t>is</a:t>
            </a:r>
            <a:r>
              <a:rPr lang="cs-CZ" sz="2000" dirty="0"/>
              <a:t> </a:t>
            </a:r>
            <a:r>
              <a:rPr lang="cs-CZ" sz="2000" dirty="0" err="1"/>
              <a:t>followed</a:t>
            </a:r>
            <a:r>
              <a:rPr lang="cs-CZ" sz="2000" dirty="0"/>
              <a:t> by </a:t>
            </a:r>
            <a:r>
              <a:rPr lang="cs-CZ" sz="2000" dirty="0" err="1"/>
              <a:t>the</a:t>
            </a:r>
            <a:r>
              <a:rPr lang="en-US" sz="2000" dirty="0"/>
              <a:t> depolarization of the ventricles
</a:t>
            </a:r>
            <a:endParaRPr lang="cs-CZ" sz="2000" dirty="0"/>
          </a:p>
        </p:txBody>
      </p:sp>
      <p:grpSp>
        <p:nvGrpSpPr>
          <p:cNvPr id="8" name="Skupina 7"/>
          <p:cNvGrpSpPr/>
          <p:nvPr/>
        </p:nvGrpSpPr>
        <p:grpSpPr>
          <a:xfrm>
            <a:off x="179512" y="1548389"/>
            <a:ext cx="5782434" cy="649366"/>
            <a:chOff x="733782" y="2320449"/>
            <a:chExt cx="5782434" cy="964052"/>
          </a:xfrm>
        </p:grpSpPr>
        <p:grpSp>
          <p:nvGrpSpPr>
            <p:cNvPr id="9" name="Skupina 8"/>
            <p:cNvGrpSpPr/>
            <p:nvPr/>
          </p:nvGrpSpPr>
          <p:grpSpPr>
            <a:xfrm>
              <a:off x="733782" y="2320449"/>
              <a:ext cx="4340453" cy="964052"/>
              <a:chOff x="733782" y="2320449"/>
              <a:chExt cx="6269336" cy="964052"/>
            </a:xfrm>
          </p:grpSpPr>
          <p:sp>
            <p:nvSpPr>
              <p:cNvPr id="11" name="Volný tvar 10"/>
              <p:cNvSpPr/>
              <p:nvPr/>
            </p:nvSpPr>
            <p:spPr>
              <a:xfrm>
                <a:off x="733782" y="2320449"/>
                <a:ext cx="2113808" cy="957616"/>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113808"/>
                  <a:gd name="connsiteY0" fmla="*/ 885890 h 957616"/>
                  <a:gd name="connsiteX1" fmla="*/ 466900 w 2113808"/>
                  <a:gd name="connsiteY1" fmla="*/ 890028 h 957616"/>
                  <a:gd name="connsiteX2" fmla="*/ 582983 w 2113808"/>
                  <a:gd name="connsiteY2" fmla="*/ 794880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113808"/>
                  <a:gd name="connsiteY0" fmla="*/ 885890 h 957616"/>
                  <a:gd name="connsiteX1" fmla="*/ 466900 w 2113808"/>
                  <a:gd name="connsiteY1" fmla="*/ 890028 h 957616"/>
                  <a:gd name="connsiteX2" fmla="*/ 582983 w 2113808"/>
                  <a:gd name="connsiteY2" fmla="*/ 794880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113808"/>
                  <a:gd name="connsiteY0" fmla="*/ 885890 h 957616"/>
                  <a:gd name="connsiteX1" fmla="*/ 466900 w 2113808"/>
                  <a:gd name="connsiteY1" fmla="*/ 890028 h 957616"/>
                  <a:gd name="connsiteX2" fmla="*/ 582983 w 2113808"/>
                  <a:gd name="connsiteY2" fmla="*/ 794880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3808" h="957616">
                    <a:moveTo>
                      <a:pt x="0" y="885890"/>
                    </a:moveTo>
                    <a:cubicBezTo>
                      <a:pt x="154379" y="896775"/>
                      <a:pt x="400692" y="917102"/>
                      <a:pt x="466900" y="890028"/>
                    </a:cubicBezTo>
                    <a:cubicBezTo>
                      <a:pt x="533108" y="862954"/>
                      <a:pt x="524063" y="799017"/>
                      <a:pt x="582983" y="794880"/>
                    </a:cubicBezTo>
                    <a:cubicBezTo>
                      <a:pt x="641903" y="790743"/>
                      <a:pt x="634853" y="872880"/>
                      <a:pt x="671467" y="890027"/>
                    </a:cubicBezTo>
                    <a:cubicBezTo>
                      <a:pt x="708081" y="907174"/>
                      <a:pt x="774636" y="895872"/>
                      <a:pt x="802667" y="897765"/>
                    </a:cubicBezTo>
                    <a:cubicBezTo>
                      <a:pt x="830698" y="899658"/>
                      <a:pt x="837675" y="889508"/>
                      <a:pt x="839654" y="901383"/>
                    </a:cubicBezTo>
                    <a:cubicBezTo>
                      <a:pt x="841633" y="913258"/>
                      <a:pt x="858833" y="1028760"/>
                      <a:pt x="864549" y="878530"/>
                    </a:cubicBezTo>
                    <a:cubicBezTo>
                      <a:pt x="870265" y="728300"/>
                      <a:pt x="869600" y="-1178"/>
                      <a:pt x="873950" y="2"/>
                    </a:cubicBezTo>
                    <a:cubicBezTo>
                      <a:pt x="878300" y="1182"/>
                      <a:pt x="883898" y="734799"/>
                      <a:pt x="890650" y="885611"/>
                    </a:cubicBezTo>
                    <a:cubicBezTo>
                      <a:pt x="897402" y="1036423"/>
                      <a:pt x="897174" y="903253"/>
                      <a:pt x="914462" y="904877"/>
                    </a:cubicBezTo>
                    <a:cubicBezTo>
                      <a:pt x="931750" y="906501"/>
                      <a:pt x="1169309" y="950410"/>
                      <a:pt x="1294411" y="909640"/>
                    </a:cubicBezTo>
                    <a:cubicBezTo>
                      <a:pt x="1419513" y="868870"/>
                      <a:pt x="1574028" y="666196"/>
                      <a:pt x="1665072" y="660258"/>
                    </a:cubicBezTo>
                    <a:cubicBezTo>
                      <a:pt x="1756116" y="654320"/>
                      <a:pt x="1765887" y="832450"/>
                      <a:pt x="1840676" y="874014"/>
                    </a:cubicBezTo>
                    <a:cubicBezTo>
                      <a:pt x="1915465" y="915578"/>
                      <a:pt x="2011878" y="912609"/>
                      <a:pt x="2113808" y="90964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sp>
            <p:nvSpPr>
              <p:cNvPr id="12" name="Volný tvar 11"/>
              <p:cNvSpPr/>
              <p:nvPr/>
            </p:nvSpPr>
            <p:spPr>
              <a:xfrm>
                <a:off x="2821887" y="2326885"/>
                <a:ext cx="2094871" cy="957616"/>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871" h="957616">
                    <a:moveTo>
                      <a:pt x="0" y="907532"/>
                    </a:moveTo>
                    <a:cubicBezTo>
                      <a:pt x="157085" y="910302"/>
                      <a:pt x="351971" y="908406"/>
                      <a:pt x="447963" y="890028"/>
                    </a:cubicBezTo>
                    <a:cubicBezTo>
                      <a:pt x="543955" y="871650"/>
                      <a:pt x="517032" y="801399"/>
                      <a:pt x="575952" y="797262"/>
                    </a:cubicBezTo>
                    <a:cubicBezTo>
                      <a:pt x="634872" y="793125"/>
                      <a:pt x="617900" y="873277"/>
                      <a:pt x="652530" y="890027"/>
                    </a:cubicBezTo>
                    <a:cubicBezTo>
                      <a:pt x="687160" y="906777"/>
                      <a:pt x="755699" y="895872"/>
                      <a:pt x="783730" y="897765"/>
                    </a:cubicBezTo>
                    <a:cubicBezTo>
                      <a:pt x="811761" y="899658"/>
                      <a:pt x="818738" y="889508"/>
                      <a:pt x="820717" y="901383"/>
                    </a:cubicBezTo>
                    <a:cubicBezTo>
                      <a:pt x="822696" y="913258"/>
                      <a:pt x="839896" y="1028760"/>
                      <a:pt x="845612" y="878530"/>
                    </a:cubicBezTo>
                    <a:cubicBezTo>
                      <a:pt x="851328" y="728300"/>
                      <a:pt x="850663" y="-1178"/>
                      <a:pt x="855013" y="2"/>
                    </a:cubicBezTo>
                    <a:cubicBezTo>
                      <a:pt x="859363" y="1182"/>
                      <a:pt x="864961" y="734799"/>
                      <a:pt x="871713" y="885611"/>
                    </a:cubicBezTo>
                    <a:cubicBezTo>
                      <a:pt x="878465" y="1036423"/>
                      <a:pt x="878237" y="903253"/>
                      <a:pt x="895525" y="904877"/>
                    </a:cubicBezTo>
                    <a:cubicBezTo>
                      <a:pt x="912813" y="906501"/>
                      <a:pt x="1150372" y="950410"/>
                      <a:pt x="1275474" y="909640"/>
                    </a:cubicBezTo>
                    <a:cubicBezTo>
                      <a:pt x="1400576" y="868870"/>
                      <a:pt x="1555091" y="666196"/>
                      <a:pt x="1646135" y="660258"/>
                    </a:cubicBezTo>
                    <a:cubicBezTo>
                      <a:pt x="1737179" y="654320"/>
                      <a:pt x="1746950" y="832450"/>
                      <a:pt x="1821739" y="874014"/>
                    </a:cubicBezTo>
                    <a:cubicBezTo>
                      <a:pt x="1896528" y="915578"/>
                      <a:pt x="1992941" y="912609"/>
                      <a:pt x="2094871" y="90964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sp>
            <p:nvSpPr>
              <p:cNvPr id="13" name="Volný tvar 12"/>
              <p:cNvSpPr/>
              <p:nvPr/>
            </p:nvSpPr>
            <p:spPr>
              <a:xfrm>
                <a:off x="4908247" y="2322838"/>
                <a:ext cx="2094871" cy="957616"/>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871" h="957616">
                    <a:moveTo>
                      <a:pt x="0" y="907532"/>
                    </a:moveTo>
                    <a:cubicBezTo>
                      <a:pt x="157085" y="910302"/>
                      <a:pt x="351971" y="908406"/>
                      <a:pt x="447963" y="890028"/>
                    </a:cubicBezTo>
                    <a:cubicBezTo>
                      <a:pt x="543955" y="871650"/>
                      <a:pt x="517032" y="801399"/>
                      <a:pt x="575952" y="797262"/>
                    </a:cubicBezTo>
                    <a:cubicBezTo>
                      <a:pt x="634872" y="793125"/>
                      <a:pt x="617900" y="873277"/>
                      <a:pt x="652530" y="890027"/>
                    </a:cubicBezTo>
                    <a:cubicBezTo>
                      <a:pt x="687160" y="906777"/>
                      <a:pt x="755699" y="895872"/>
                      <a:pt x="783730" y="897765"/>
                    </a:cubicBezTo>
                    <a:cubicBezTo>
                      <a:pt x="811761" y="899658"/>
                      <a:pt x="818738" y="889508"/>
                      <a:pt x="820717" y="901383"/>
                    </a:cubicBezTo>
                    <a:cubicBezTo>
                      <a:pt x="822696" y="913258"/>
                      <a:pt x="839896" y="1028760"/>
                      <a:pt x="845612" y="878530"/>
                    </a:cubicBezTo>
                    <a:cubicBezTo>
                      <a:pt x="851328" y="728300"/>
                      <a:pt x="850663" y="-1178"/>
                      <a:pt x="855013" y="2"/>
                    </a:cubicBezTo>
                    <a:cubicBezTo>
                      <a:pt x="859363" y="1182"/>
                      <a:pt x="864961" y="734799"/>
                      <a:pt x="871713" y="885611"/>
                    </a:cubicBezTo>
                    <a:cubicBezTo>
                      <a:pt x="878465" y="1036423"/>
                      <a:pt x="878237" y="903253"/>
                      <a:pt x="895525" y="904877"/>
                    </a:cubicBezTo>
                    <a:cubicBezTo>
                      <a:pt x="912813" y="906501"/>
                      <a:pt x="1150372" y="950410"/>
                      <a:pt x="1275474" y="909640"/>
                    </a:cubicBezTo>
                    <a:cubicBezTo>
                      <a:pt x="1400576" y="868870"/>
                      <a:pt x="1555091" y="666196"/>
                      <a:pt x="1646135" y="660258"/>
                    </a:cubicBezTo>
                    <a:cubicBezTo>
                      <a:pt x="1737179" y="654320"/>
                      <a:pt x="1746950" y="832450"/>
                      <a:pt x="1821739" y="874014"/>
                    </a:cubicBezTo>
                    <a:cubicBezTo>
                      <a:pt x="1896528" y="915578"/>
                      <a:pt x="1992941" y="912609"/>
                      <a:pt x="2094871" y="90964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grpSp>
        <p:sp>
          <p:nvSpPr>
            <p:cNvPr id="10" name="Volný tvar 9"/>
            <p:cNvSpPr/>
            <p:nvPr/>
          </p:nvSpPr>
          <p:spPr>
            <a:xfrm>
              <a:off x="5065873" y="2325130"/>
              <a:ext cx="1450343" cy="957616"/>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871" h="957616">
                  <a:moveTo>
                    <a:pt x="0" y="907532"/>
                  </a:moveTo>
                  <a:cubicBezTo>
                    <a:pt x="157085" y="910302"/>
                    <a:pt x="351971" y="908406"/>
                    <a:pt x="447963" y="890028"/>
                  </a:cubicBezTo>
                  <a:cubicBezTo>
                    <a:pt x="543955" y="871650"/>
                    <a:pt x="517032" y="801399"/>
                    <a:pt x="575952" y="797262"/>
                  </a:cubicBezTo>
                  <a:cubicBezTo>
                    <a:pt x="634872" y="793125"/>
                    <a:pt x="617900" y="873277"/>
                    <a:pt x="652530" y="890027"/>
                  </a:cubicBezTo>
                  <a:cubicBezTo>
                    <a:pt x="687160" y="906777"/>
                    <a:pt x="755699" y="895872"/>
                    <a:pt x="783730" y="897765"/>
                  </a:cubicBezTo>
                  <a:cubicBezTo>
                    <a:pt x="811761" y="899658"/>
                    <a:pt x="818738" y="889508"/>
                    <a:pt x="820717" y="901383"/>
                  </a:cubicBezTo>
                  <a:cubicBezTo>
                    <a:pt x="822696" y="913258"/>
                    <a:pt x="839896" y="1028760"/>
                    <a:pt x="845612" y="878530"/>
                  </a:cubicBezTo>
                  <a:cubicBezTo>
                    <a:pt x="851328" y="728300"/>
                    <a:pt x="850663" y="-1178"/>
                    <a:pt x="855013" y="2"/>
                  </a:cubicBezTo>
                  <a:cubicBezTo>
                    <a:pt x="859363" y="1182"/>
                    <a:pt x="864961" y="734799"/>
                    <a:pt x="871713" y="885611"/>
                  </a:cubicBezTo>
                  <a:cubicBezTo>
                    <a:pt x="878465" y="1036423"/>
                    <a:pt x="878237" y="903253"/>
                    <a:pt x="895525" y="904877"/>
                  </a:cubicBezTo>
                  <a:cubicBezTo>
                    <a:pt x="912813" y="906501"/>
                    <a:pt x="1150372" y="950410"/>
                    <a:pt x="1275474" y="909640"/>
                  </a:cubicBezTo>
                  <a:cubicBezTo>
                    <a:pt x="1400576" y="868870"/>
                    <a:pt x="1555091" y="666196"/>
                    <a:pt x="1646135" y="660258"/>
                  </a:cubicBezTo>
                  <a:cubicBezTo>
                    <a:pt x="1737179" y="654320"/>
                    <a:pt x="1746950" y="832450"/>
                    <a:pt x="1821739" y="874014"/>
                  </a:cubicBezTo>
                  <a:cubicBezTo>
                    <a:pt x="1896528" y="915578"/>
                    <a:pt x="1992941" y="912609"/>
                    <a:pt x="2094871" y="90964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grpSp>
      <p:grpSp>
        <p:nvGrpSpPr>
          <p:cNvPr id="14" name="Skupina 13"/>
          <p:cNvGrpSpPr/>
          <p:nvPr/>
        </p:nvGrpSpPr>
        <p:grpSpPr>
          <a:xfrm>
            <a:off x="467544" y="4441135"/>
            <a:ext cx="7980072" cy="852074"/>
            <a:chOff x="807457" y="5176787"/>
            <a:chExt cx="7980072" cy="1391014"/>
          </a:xfrm>
        </p:grpSpPr>
        <p:sp>
          <p:nvSpPr>
            <p:cNvPr id="15" name="Volný tvar 14"/>
            <p:cNvSpPr/>
            <p:nvPr/>
          </p:nvSpPr>
          <p:spPr>
            <a:xfrm>
              <a:off x="807457" y="5290628"/>
              <a:ext cx="3535691" cy="1277173"/>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84704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5068170 w 5068170"/>
                <a:gd name="connsiteY8"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5068170 w 5068170"/>
                <a:gd name="connsiteY8"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625251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602800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08918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08918 w 5068170"/>
                <a:gd name="connsiteY7" fmla="*/ 561639 h 1277172"/>
                <a:gd name="connsiteX8" fmla="*/ 2374523 w 5068170"/>
                <a:gd name="connsiteY8" fmla="*/ 812347 h 1277172"/>
                <a:gd name="connsiteX9" fmla="*/ 5068170 w 5068170"/>
                <a:gd name="connsiteY9" fmla="*/ 769934 h 12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8170" h="1277172">
                  <a:moveTo>
                    <a:pt x="0" y="829015"/>
                  </a:moveTo>
                  <a:cubicBezTo>
                    <a:pt x="165421" y="829267"/>
                    <a:pt x="253986" y="906169"/>
                    <a:pt x="336681" y="768731"/>
                  </a:cubicBezTo>
                  <a:cubicBezTo>
                    <a:pt x="419376" y="631293"/>
                    <a:pt x="458956" y="-61378"/>
                    <a:pt x="496170" y="4390"/>
                  </a:cubicBezTo>
                  <a:cubicBezTo>
                    <a:pt x="533384" y="70158"/>
                    <a:pt x="516683" y="964865"/>
                    <a:pt x="559965" y="1163339"/>
                  </a:cubicBezTo>
                  <a:cubicBezTo>
                    <a:pt x="603247" y="1361813"/>
                    <a:pt x="698405" y="1252253"/>
                    <a:pt x="755864" y="1195236"/>
                  </a:cubicBezTo>
                  <a:cubicBezTo>
                    <a:pt x="813323" y="1138219"/>
                    <a:pt x="815905" y="888772"/>
                    <a:pt x="904719" y="821235"/>
                  </a:cubicBezTo>
                  <a:cubicBezTo>
                    <a:pt x="993533" y="753698"/>
                    <a:pt x="1095551" y="795237"/>
                    <a:pt x="1288749" y="790014"/>
                  </a:cubicBezTo>
                  <a:cubicBezTo>
                    <a:pt x="1372720" y="766082"/>
                    <a:pt x="1471635" y="574132"/>
                    <a:pt x="1708918" y="561639"/>
                  </a:cubicBezTo>
                  <a:cubicBezTo>
                    <a:pt x="1946201" y="549146"/>
                    <a:pt x="1874382" y="800706"/>
                    <a:pt x="2374523" y="812347"/>
                  </a:cubicBezTo>
                  <a:lnTo>
                    <a:pt x="5068170" y="76993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6" name="Volný tvar 15"/>
            <p:cNvSpPr/>
            <p:nvPr/>
          </p:nvSpPr>
          <p:spPr>
            <a:xfrm>
              <a:off x="7847984" y="5176787"/>
              <a:ext cx="939545" cy="1276116"/>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1346775"/>
                <a:gd name="connsiteY0" fmla="*/ 829015 h 1276514"/>
                <a:gd name="connsiteX1" fmla="*/ 336681 w 1346775"/>
                <a:gd name="connsiteY1" fmla="*/ 768731 h 1276514"/>
                <a:gd name="connsiteX2" fmla="*/ 496170 w 1346775"/>
                <a:gd name="connsiteY2" fmla="*/ 4390 h 1276514"/>
                <a:gd name="connsiteX3" fmla="*/ 559965 w 1346775"/>
                <a:gd name="connsiteY3" fmla="*/ 1163339 h 1276514"/>
                <a:gd name="connsiteX4" fmla="*/ 847044 w 1346775"/>
                <a:gd name="connsiteY4" fmla="*/ 1195236 h 1276514"/>
                <a:gd name="connsiteX5" fmla="*/ 995900 w 1346775"/>
                <a:gd name="connsiteY5" fmla="*/ 833729 h 1276514"/>
                <a:gd name="connsiteX6" fmla="*/ 1346774 w 1346775"/>
                <a:gd name="connsiteY6" fmla="*/ 812464 h 1276514"/>
                <a:gd name="connsiteX0" fmla="*/ 0 w 1346774"/>
                <a:gd name="connsiteY0" fmla="*/ 829015 h 1278459"/>
                <a:gd name="connsiteX1" fmla="*/ 336681 w 1346774"/>
                <a:gd name="connsiteY1" fmla="*/ 768731 h 1278459"/>
                <a:gd name="connsiteX2" fmla="*/ 496170 w 1346774"/>
                <a:gd name="connsiteY2" fmla="*/ 4390 h 1278459"/>
                <a:gd name="connsiteX3" fmla="*/ 559965 w 1346774"/>
                <a:gd name="connsiteY3" fmla="*/ 1163339 h 1278459"/>
                <a:gd name="connsiteX4" fmla="*/ 805374 w 1346774"/>
                <a:gd name="connsiteY4" fmla="*/ 1199390 h 1278459"/>
                <a:gd name="connsiteX5" fmla="*/ 995900 w 1346774"/>
                <a:gd name="connsiteY5" fmla="*/ 833729 h 1278459"/>
                <a:gd name="connsiteX6" fmla="*/ 1346774 w 1346774"/>
                <a:gd name="connsiteY6" fmla="*/ 812464 h 1278459"/>
                <a:gd name="connsiteX0" fmla="*/ 0 w 1346774"/>
                <a:gd name="connsiteY0" fmla="*/ 829015 h 1280024"/>
                <a:gd name="connsiteX1" fmla="*/ 336681 w 1346774"/>
                <a:gd name="connsiteY1" fmla="*/ 768731 h 1280024"/>
                <a:gd name="connsiteX2" fmla="*/ 496170 w 1346774"/>
                <a:gd name="connsiteY2" fmla="*/ 4390 h 1280024"/>
                <a:gd name="connsiteX3" fmla="*/ 559965 w 1346774"/>
                <a:gd name="connsiteY3" fmla="*/ 1163339 h 1280024"/>
                <a:gd name="connsiteX4" fmla="*/ 805374 w 1346774"/>
                <a:gd name="connsiteY4" fmla="*/ 1199390 h 1280024"/>
                <a:gd name="connsiteX5" fmla="*/ 889830 w 1346774"/>
                <a:gd name="connsiteY5" fmla="*/ 804659 h 1280024"/>
                <a:gd name="connsiteX6" fmla="*/ 1346774 w 1346774"/>
                <a:gd name="connsiteY6" fmla="*/ 812464 h 1280024"/>
                <a:gd name="connsiteX0" fmla="*/ 0 w 1346774"/>
                <a:gd name="connsiteY0" fmla="*/ 829015 h 1276116"/>
                <a:gd name="connsiteX1" fmla="*/ 336681 w 1346774"/>
                <a:gd name="connsiteY1" fmla="*/ 768731 h 1276116"/>
                <a:gd name="connsiteX2" fmla="*/ 496170 w 1346774"/>
                <a:gd name="connsiteY2" fmla="*/ 4390 h 1276116"/>
                <a:gd name="connsiteX3" fmla="*/ 559965 w 1346774"/>
                <a:gd name="connsiteY3" fmla="*/ 1163339 h 1276116"/>
                <a:gd name="connsiteX4" fmla="*/ 756127 w 1346774"/>
                <a:gd name="connsiteY4" fmla="*/ 1191084 h 1276116"/>
                <a:gd name="connsiteX5" fmla="*/ 889830 w 1346774"/>
                <a:gd name="connsiteY5" fmla="*/ 804659 h 1276116"/>
                <a:gd name="connsiteX6" fmla="*/ 1346774 w 1346774"/>
                <a:gd name="connsiteY6" fmla="*/ 812464 h 12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774" h="1276116">
                  <a:moveTo>
                    <a:pt x="0" y="829015"/>
                  </a:moveTo>
                  <a:cubicBezTo>
                    <a:pt x="165421" y="829267"/>
                    <a:pt x="253986" y="906169"/>
                    <a:pt x="336681" y="768731"/>
                  </a:cubicBezTo>
                  <a:cubicBezTo>
                    <a:pt x="419376" y="631293"/>
                    <a:pt x="458956" y="-61378"/>
                    <a:pt x="496170" y="4390"/>
                  </a:cubicBezTo>
                  <a:cubicBezTo>
                    <a:pt x="533384" y="70158"/>
                    <a:pt x="516639" y="965557"/>
                    <a:pt x="559965" y="1163339"/>
                  </a:cubicBezTo>
                  <a:cubicBezTo>
                    <a:pt x="603291" y="1361121"/>
                    <a:pt x="701150" y="1250864"/>
                    <a:pt x="756127" y="1191084"/>
                  </a:cubicBezTo>
                  <a:cubicBezTo>
                    <a:pt x="811104" y="1131304"/>
                    <a:pt x="806542" y="868454"/>
                    <a:pt x="889830" y="804659"/>
                  </a:cubicBezTo>
                  <a:cubicBezTo>
                    <a:pt x="973118" y="740864"/>
                    <a:pt x="1346774" y="812464"/>
                    <a:pt x="1346774" y="81246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7" name="Obdélník 16"/>
          <p:cNvSpPr/>
          <p:nvPr/>
        </p:nvSpPr>
        <p:spPr>
          <a:xfrm>
            <a:off x="155575" y="2310731"/>
            <a:ext cx="11660373" cy="1015663"/>
          </a:xfrm>
          <a:prstGeom prst="rect">
            <a:avLst/>
          </a:prstGeom>
        </p:spPr>
        <p:txBody>
          <a:bodyPr wrap="square">
            <a:spAutoFit/>
          </a:bodyPr>
          <a:lstStyle/>
          <a:p>
            <a:r>
              <a:rPr lang="en-US" sz="2000" b="1" dirty="0"/>
              <a:t>Junctional rhythm </a:t>
            </a:r>
            <a:r>
              <a:rPr lang="en-US" sz="2000" dirty="0"/>
              <a:t>– normal P waves </a:t>
            </a:r>
            <a:r>
              <a:rPr lang="cs-CZ" sz="2000" dirty="0"/>
              <a:t>do not </a:t>
            </a:r>
            <a:r>
              <a:rPr lang="cs-CZ" sz="2000" dirty="0" err="1"/>
              <a:t>precede</a:t>
            </a:r>
            <a:r>
              <a:rPr lang="en-US" sz="2000" dirty="0"/>
              <a:t> QRS</a:t>
            </a:r>
            <a:r>
              <a:rPr lang="cs-CZ" sz="2000" dirty="0"/>
              <a:t> </a:t>
            </a:r>
            <a:r>
              <a:rPr lang="en-US" sz="2000" dirty="0"/>
              <a:t>– the impulse begins in the AV node or His</a:t>
            </a:r>
            <a:r>
              <a:rPr lang="cs-CZ" sz="2000" dirty="0"/>
              <a:t> </a:t>
            </a:r>
            <a:r>
              <a:rPr lang="cs-CZ" sz="2000" dirty="0" err="1"/>
              <a:t>bundle</a:t>
            </a:r>
            <a:r>
              <a:rPr lang="en-US" sz="2000" dirty="0"/>
              <a:t>, low heart rate, but normal QRS</a:t>
            </a:r>
            <a:r>
              <a:rPr lang="cs-CZ" sz="2000" dirty="0"/>
              <a:t> </a:t>
            </a:r>
            <a:r>
              <a:rPr lang="cs-CZ" sz="2000" dirty="0" err="1"/>
              <a:t>shape</a:t>
            </a:r>
            <a:r>
              <a:rPr lang="en-US" sz="2000" dirty="0"/>
              <a:t> (the impulse spreads norm</a:t>
            </a:r>
            <a:r>
              <a:rPr lang="cs-CZ" sz="2000" dirty="0"/>
              <a:t>al</a:t>
            </a:r>
            <a:r>
              <a:rPr lang="en-US" sz="2000" dirty="0" err="1"/>
              <a:t>ly</a:t>
            </a:r>
            <a:r>
              <a:rPr lang="cs-CZ" sz="2000" dirty="0"/>
              <a:t> </a:t>
            </a:r>
            <a:r>
              <a:rPr lang="en-US" sz="2000" dirty="0"/>
              <a:t>in the ventricle)
</a:t>
            </a:r>
            <a:endParaRPr lang="cs-CZ" sz="2000" dirty="0"/>
          </a:p>
        </p:txBody>
      </p:sp>
      <p:sp>
        <p:nvSpPr>
          <p:cNvPr id="18" name="Obdélník 17"/>
          <p:cNvSpPr/>
          <p:nvPr/>
        </p:nvSpPr>
        <p:spPr>
          <a:xfrm>
            <a:off x="179512" y="3766302"/>
            <a:ext cx="11892098" cy="707886"/>
          </a:xfrm>
          <a:prstGeom prst="rect">
            <a:avLst/>
          </a:prstGeom>
        </p:spPr>
        <p:txBody>
          <a:bodyPr wrap="square">
            <a:spAutoFit/>
          </a:bodyPr>
          <a:lstStyle/>
          <a:p>
            <a:r>
              <a:rPr lang="en-US" sz="2000" b="1" dirty="0"/>
              <a:t>Tertiary (</a:t>
            </a:r>
            <a:r>
              <a:rPr lang="en-US" sz="2000" b="1" dirty="0" err="1"/>
              <a:t>ventricl</a:t>
            </a:r>
            <a:r>
              <a:rPr lang="cs-CZ" sz="2000" b="1" dirty="0" err="1"/>
              <a:t>ular</a:t>
            </a:r>
            <a:r>
              <a:rPr lang="cs-CZ" sz="2000" b="1" dirty="0"/>
              <a:t>)</a:t>
            </a:r>
            <a:r>
              <a:rPr lang="en-US" sz="2000" b="1" dirty="0"/>
              <a:t> rhythm </a:t>
            </a:r>
            <a:r>
              <a:rPr lang="en-US" sz="2000" dirty="0"/>
              <a:t>– there are no P waves bound to QRS, the impulse begins somewhere in the ventricles – </a:t>
            </a:r>
            <a:r>
              <a:rPr lang="cs-CZ" sz="2000" dirty="0"/>
              <a:t>a </a:t>
            </a:r>
            <a:r>
              <a:rPr lang="en-US" sz="2000" dirty="0"/>
              <a:t>deformed</a:t>
            </a:r>
            <a:r>
              <a:rPr lang="cs-CZ" sz="2000" dirty="0"/>
              <a:t> </a:t>
            </a:r>
            <a:r>
              <a:rPr lang="cs-CZ" sz="2000" dirty="0" err="1"/>
              <a:t>shape</a:t>
            </a:r>
            <a:r>
              <a:rPr lang="cs-CZ" sz="2000" dirty="0"/>
              <a:t> </a:t>
            </a:r>
            <a:r>
              <a:rPr lang="cs-CZ" sz="2000" dirty="0" err="1"/>
              <a:t>of</a:t>
            </a:r>
            <a:r>
              <a:rPr lang="en-US" sz="2000" dirty="0"/>
              <a:t> QRS, very low heart rate, for example</a:t>
            </a:r>
            <a:r>
              <a:rPr lang="cs-CZ" sz="2000" dirty="0"/>
              <a:t>,</a:t>
            </a:r>
            <a:r>
              <a:rPr lang="en-US" sz="2000" dirty="0"/>
              <a:t> </a:t>
            </a:r>
            <a:r>
              <a:rPr lang="cs-CZ" sz="2000" dirty="0"/>
              <a:t>3rd-degree </a:t>
            </a:r>
            <a:r>
              <a:rPr lang="en-US" sz="2000" dirty="0"/>
              <a:t>AV bloc</a:t>
            </a:r>
            <a:r>
              <a:rPr lang="cs-CZ" sz="2000" dirty="0"/>
              <a:t>k</a:t>
            </a:r>
          </a:p>
        </p:txBody>
      </p:sp>
      <p:grpSp>
        <p:nvGrpSpPr>
          <p:cNvPr id="19" name="Skupina 18"/>
          <p:cNvGrpSpPr/>
          <p:nvPr/>
        </p:nvGrpSpPr>
        <p:grpSpPr>
          <a:xfrm>
            <a:off x="395536" y="5344747"/>
            <a:ext cx="7980074" cy="851885"/>
            <a:chOff x="807457" y="5180942"/>
            <a:chExt cx="7980074" cy="1390706"/>
          </a:xfrm>
        </p:grpSpPr>
        <p:grpSp>
          <p:nvGrpSpPr>
            <p:cNvPr id="20" name="Skupina 19"/>
            <p:cNvGrpSpPr/>
            <p:nvPr/>
          </p:nvGrpSpPr>
          <p:grpSpPr>
            <a:xfrm>
              <a:off x="807457" y="5241080"/>
              <a:ext cx="7076911" cy="1330568"/>
              <a:chOff x="460473" y="5241080"/>
              <a:chExt cx="8085358" cy="1330568"/>
            </a:xfrm>
          </p:grpSpPr>
          <p:sp>
            <p:nvSpPr>
              <p:cNvPr id="22" name="Volný tvar 21"/>
              <p:cNvSpPr/>
              <p:nvPr/>
            </p:nvSpPr>
            <p:spPr>
              <a:xfrm>
                <a:off x="460473" y="5290625"/>
                <a:ext cx="4039521" cy="1281023"/>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5068170 w 5068170"/>
                  <a:gd name="connsiteY8"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3186479 w 5068170"/>
                  <a:gd name="connsiteY8" fmla="*/ 797328 h 1276514"/>
                  <a:gd name="connsiteX9" fmla="*/ 5068170 w 5068170"/>
                  <a:gd name="connsiteY9"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3186479 w 5068170"/>
                  <a:gd name="connsiteY8" fmla="*/ 797328 h 1276514"/>
                  <a:gd name="connsiteX9" fmla="*/ 5068170 w 5068170"/>
                  <a:gd name="connsiteY9"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3186479 w 5068170"/>
                  <a:gd name="connsiteY8" fmla="*/ 797328 h 1276514"/>
                  <a:gd name="connsiteX9" fmla="*/ 5068170 w 5068170"/>
                  <a:gd name="connsiteY9"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3186479 w 5068170"/>
                  <a:gd name="connsiteY9" fmla="*/ 797328 h 1276514"/>
                  <a:gd name="connsiteX10" fmla="*/ 5068170 w 5068170"/>
                  <a:gd name="connsiteY10"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965187 w 5068170"/>
                  <a:gd name="connsiteY9" fmla="*/ 937285 h 1276514"/>
                  <a:gd name="connsiteX10" fmla="*/ 3186479 w 5068170"/>
                  <a:gd name="connsiteY10" fmla="*/ 797328 h 1276514"/>
                  <a:gd name="connsiteX11" fmla="*/ 5068170 w 5068170"/>
                  <a:gd name="connsiteY11"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965187 w 5068170"/>
                  <a:gd name="connsiteY9" fmla="*/ 937285 h 1276514"/>
                  <a:gd name="connsiteX10" fmla="*/ 3314148 w 5068170"/>
                  <a:gd name="connsiteY10" fmla="*/ 806657 h 1276514"/>
                  <a:gd name="connsiteX11" fmla="*/ 5068170 w 5068170"/>
                  <a:gd name="connsiteY11"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14148 w 5068170"/>
                  <a:gd name="connsiteY11" fmla="*/ 806657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14148 w 5068170"/>
                  <a:gd name="connsiteY11" fmla="*/ 806657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14148 w 5068170"/>
                  <a:gd name="connsiteY11" fmla="*/ 806657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4165270 w 5068170"/>
                  <a:gd name="connsiteY12" fmla="*/ 582728 h 1276514"/>
                  <a:gd name="connsiteX13" fmla="*/ 5068170 w 5068170"/>
                  <a:gd name="connsiteY13"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4165270 w 5068170"/>
                  <a:gd name="connsiteY12" fmla="*/ 582728 h 1276514"/>
                  <a:gd name="connsiteX13" fmla="*/ 4514231 w 5068170"/>
                  <a:gd name="connsiteY13" fmla="*/ 899962 h 1276514"/>
                  <a:gd name="connsiteX14" fmla="*/ 5068170 w 5068170"/>
                  <a:gd name="connsiteY14"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4165270 w 5068170"/>
                  <a:gd name="connsiteY12" fmla="*/ 582728 h 1276514"/>
                  <a:gd name="connsiteX13" fmla="*/ 4514231 w 5068170"/>
                  <a:gd name="connsiteY13" fmla="*/ 899962 h 1276514"/>
                  <a:gd name="connsiteX14" fmla="*/ 4803613 w 5068170"/>
                  <a:gd name="connsiteY14" fmla="*/ 750676 h 1276514"/>
                  <a:gd name="connsiteX15" fmla="*/ 5068170 w 5068170"/>
                  <a:gd name="connsiteY15"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165270 w 5068170"/>
                  <a:gd name="connsiteY13" fmla="*/ 582728 h 1276514"/>
                  <a:gd name="connsiteX14" fmla="*/ 4514231 w 5068170"/>
                  <a:gd name="connsiteY14" fmla="*/ 899962 h 1276514"/>
                  <a:gd name="connsiteX15" fmla="*/ 4803613 w 5068170"/>
                  <a:gd name="connsiteY15" fmla="*/ 750676 h 1276514"/>
                  <a:gd name="connsiteX16" fmla="*/ 5068170 w 5068170"/>
                  <a:gd name="connsiteY16"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165270 w 5068170"/>
                  <a:gd name="connsiteY13" fmla="*/ 582728 h 1276514"/>
                  <a:gd name="connsiteX14" fmla="*/ 4292939 w 5068170"/>
                  <a:gd name="connsiteY14" fmla="*/ 760005 h 1276514"/>
                  <a:gd name="connsiteX15" fmla="*/ 4514231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080157 w 5068170"/>
                  <a:gd name="connsiteY13" fmla="*/ 629379 h 1276514"/>
                  <a:gd name="connsiteX14" fmla="*/ 4292939 w 5068170"/>
                  <a:gd name="connsiteY14" fmla="*/ 760005 h 1276514"/>
                  <a:gd name="connsiteX15" fmla="*/ 4514231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080157 w 5068170"/>
                  <a:gd name="connsiteY13" fmla="*/ 629379 h 1276514"/>
                  <a:gd name="connsiteX14" fmla="*/ 4292939 w 5068170"/>
                  <a:gd name="connsiteY14" fmla="*/ 760005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080157 w 5068170"/>
                  <a:gd name="connsiteY13" fmla="*/ 629379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080157 w 5068170"/>
                  <a:gd name="connsiteY13" fmla="*/ 629379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61001 w 5068170"/>
                  <a:gd name="connsiteY12" fmla="*/ 797328 h 1276514"/>
                  <a:gd name="connsiteX13" fmla="*/ 4080157 w 5068170"/>
                  <a:gd name="connsiteY13" fmla="*/ 629379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348193 w 5068170"/>
                  <a:gd name="connsiteY11" fmla="*/ 797328 h 1276514"/>
                  <a:gd name="connsiteX12" fmla="*/ 3901423 w 5068170"/>
                  <a:gd name="connsiteY12" fmla="*/ 797328 h 1276514"/>
                  <a:gd name="connsiteX13" fmla="*/ 4080157 w 5068170"/>
                  <a:gd name="connsiteY13" fmla="*/ 629379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203501 w 5068170"/>
                  <a:gd name="connsiteY11" fmla="*/ 797328 h 1276514"/>
                  <a:gd name="connsiteX12" fmla="*/ 3901423 w 5068170"/>
                  <a:gd name="connsiteY12" fmla="*/ 797328 h 1276514"/>
                  <a:gd name="connsiteX13" fmla="*/ 4080157 w 5068170"/>
                  <a:gd name="connsiteY13" fmla="*/ 629379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203501 w 5068170"/>
                  <a:gd name="connsiteY11" fmla="*/ 797328 h 1276514"/>
                  <a:gd name="connsiteX12" fmla="*/ 3901423 w 5068170"/>
                  <a:gd name="connsiteY12" fmla="*/ 797328 h 1276514"/>
                  <a:gd name="connsiteX13" fmla="*/ 4088668 w 5068170"/>
                  <a:gd name="connsiteY13" fmla="*/ 657371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960862 w 5068170"/>
                  <a:gd name="connsiteY7" fmla="*/ 806659 h 1276514"/>
                  <a:gd name="connsiteX8" fmla="*/ 2275777 w 5068170"/>
                  <a:gd name="connsiteY8" fmla="*/ 620048 h 1276514"/>
                  <a:gd name="connsiteX9" fmla="*/ 2539626 w 5068170"/>
                  <a:gd name="connsiteY9" fmla="*/ 806659 h 1276514"/>
                  <a:gd name="connsiteX10" fmla="*/ 2965187 w 5068170"/>
                  <a:gd name="connsiteY10" fmla="*/ 937285 h 1276514"/>
                  <a:gd name="connsiteX11" fmla="*/ 3203501 w 5068170"/>
                  <a:gd name="connsiteY11" fmla="*/ 797328 h 1276514"/>
                  <a:gd name="connsiteX12" fmla="*/ 3901423 w 5068170"/>
                  <a:gd name="connsiteY12" fmla="*/ 797328 h 1276514"/>
                  <a:gd name="connsiteX13" fmla="*/ 4088668 w 5068170"/>
                  <a:gd name="connsiteY13" fmla="*/ 657371 h 1276514"/>
                  <a:gd name="connsiteX14" fmla="*/ 4369540 w 5068170"/>
                  <a:gd name="connsiteY14" fmla="*/ 769336 h 1276514"/>
                  <a:gd name="connsiteX15" fmla="*/ 4607857 w 5068170"/>
                  <a:gd name="connsiteY15" fmla="*/ 899962 h 1276514"/>
                  <a:gd name="connsiteX16" fmla="*/ 4803613 w 5068170"/>
                  <a:gd name="connsiteY16" fmla="*/ 750676 h 1276514"/>
                  <a:gd name="connsiteX17" fmla="*/ 5068170 w 5068170"/>
                  <a:gd name="connsiteY17" fmla="*/ 769934 h 1276514"/>
                  <a:gd name="connsiteX0" fmla="*/ 0 w 5068170"/>
                  <a:gd name="connsiteY0" fmla="*/ 829015 h 1281610"/>
                  <a:gd name="connsiteX1" fmla="*/ 336681 w 5068170"/>
                  <a:gd name="connsiteY1" fmla="*/ 768731 h 1281610"/>
                  <a:gd name="connsiteX2" fmla="*/ 496170 w 5068170"/>
                  <a:gd name="connsiteY2" fmla="*/ 4390 h 1281610"/>
                  <a:gd name="connsiteX3" fmla="*/ 559965 w 5068170"/>
                  <a:gd name="connsiteY3" fmla="*/ 1163339 h 1281610"/>
                  <a:gd name="connsiteX4" fmla="*/ 778574 w 5068170"/>
                  <a:gd name="connsiteY4" fmla="*/ 1205960 h 1281610"/>
                  <a:gd name="connsiteX5" fmla="*/ 995900 w 5068170"/>
                  <a:gd name="connsiteY5" fmla="*/ 833729 h 1281610"/>
                  <a:gd name="connsiteX6" fmla="*/ 1346774 w 5068170"/>
                  <a:gd name="connsiteY6" fmla="*/ 812464 h 1281610"/>
                  <a:gd name="connsiteX7" fmla="*/ 1960862 w 5068170"/>
                  <a:gd name="connsiteY7" fmla="*/ 806659 h 1281610"/>
                  <a:gd name="connsiteX8" fmla="*/ 2275777 w 5068170"/>
                  <a:gd name="connsiteY8" fmla="*/ 620048 h 1281610"/>
                  <a:gd name="connsiteX9" fmla="*/ 2539626 w 5068170"/>
                  <a:gd name="connsiteY9" fmla="*/ 806659 h 1281610"/>
                  <a:gd name="connsiteX10" fmla="*/ 2965187 w 5068170"/>
                  <a:gd name="connsiteY10" fmla="*/ 937285 h 1281610"/>
                  <a:gd name="connsiteX11" fmla="*/ 3203501 w 5068170"/>
                  <a:gd name="connsiteY11" fmla="*/ 797328 h 1281610"/>
                  <a:gd name="connsiteX12" fmla="*/ 3901423 w 5068170"/>
                  <a:gd name="connsiteY12" fmla="*/ 797328 h 1281610"/>
                  <a:gd name="connsiteX13" fmla="*/ 4088668 w 5068170"/>
                  <a:gd name="connsiteY13" fmla="*/ 657371 h 1281610"/>
                  <a:gd name="connsiteX14" fmla="*/ 4369540 w 5068170"/>
                  <a:gd name="connsiteY14" fmla="*/ 769336 h 1281610"/>
                  <a:gd name="connsiteX15" fmla="*/ 4607857 w 5068170"/>
                  <a:gd name="connsiteY15" fmla="*/ 899962 h 1281610"/>
                  <a:gd name="connsiteX16" fmla="*/ 4803613 w 5068170"/>
                  <a:gd name="connsiteY16" fmla="*/ 750676 h 1281610"/>
                  <a:gd name="connsiteX17" fmla="*/ 5068170 w 5068170"/>
                  <a:gd name="connsiteY17" fmla="*/ 769934 h 1281610"/>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346774 w 5068170"/>
                  <a:gd name="connsiteY6" fmla="*/ 812464 h 1281022"/>
                  <a:gd name="connsiteX7" fmla="*/ 1960862 w 5068170"/>
                  <a:gd name="connsiteY7" fmla="*/ 806659 h 1281022"/>
                  <a:gd name="connsiteX8" fmla="*/ 2275777 w 5068170"/>
                  <a:gd name="connsiteY8" fmla="*/ 620048 h 1281022"/>
                  <a:gd name="connsiteX9" fmla="*/ 2539626 w 5068170"/>
                  <a:gd name="connsiteY9" fmla="*/ 806659 h 1281022"/>
                  <a:gd name="connsiteX10" fmla="*/ 2965187 w 5068170"/>
                  <a:gd name="connsiteY10" fmla="*/ 937285 h 1281022"/>
                  <a:gd name="connsiteX11" fmla="*/ 3203501 w 5068170"/>
                  <a:gd name="connsiteY11" fmla="*/ 797328 h 1281022"/>
                  <a:gd name="connsiteX12" fmla="*/ 3901423 w 5068170"/>
                  <a:gd name="connsiteY12" fmla="*/ 797328 h 1281022"/>
                  <a:gd name="connsiteX13" fmla="*/ 4088668 w 5068170"/>
                  <a:gd name="connsiteY13" fmla="*/ 657371 h 1281022"/>
                  <a:gd name="connsiteX14" fmla="*/ 4369540 w 5068170"/>
                  <a:gd name="connsiteY14" fmla="*/ 769336 h 1281022"/>
                  <a:gd name="connsiteX15" fmla="*/ 4607857 w 5068170"/>
                  <a:gd name="connsiteY15" fmla="*/ 899962 h 1281022"/>
                  <a:gd name="connsiteX16" fmla="*/ 4803613 w 5068170"/>
                  <a:gd name="connsiteY16" fmla="*/ 750676 h 1281022"/>
                  <a:gd name="connsiteX17" fmla="*/ 5068170 w 5068170"/>
                  <a:gd name="connsiteY17"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346774 w 5068170"/>
                  <a:gd name="connsiteY6" fmla="*/ 812464 h 1281022"/>
                  <a:gd name="connsiteX7" fmla="*/ 1673005 w 5068170"/>
                  <a:gd name="connsiteY7" fmla="*/ 416118 h 1281022"/>
                  <a:gd name="connsiteX8" fmla="*/ 1960862 w 5068170"/>
                  <a:gd name="connsiteY8" fmla="*/ 806659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73005 w 5068170"/>
                  <a:gd name="connsiteY7" fmla="*/ 416118 h 1281022"/>
                  <a:gd name="connsiteX8" fmla="*/ 1960862 w 5068170"/>
                  <a:gd name="connsiteY8" fmla="*/ 806659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53441 w 5068170"/>
                  <a:gd name="connsiteY7" fmla="*/ 523349 h 1281022"/>
                  <a:gd name="connsiteX8" fmla="*/ 1960862 w 5068170"/>
                  <a:gd name="connsiteY8" fmla="*/ 806659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53441 w 5068170"/>
                  <a:gd name="connsiteY7" fmla="*/ 523349 h 1281022"/>
                  <a:gd name="connsiteX8" fmla="*/ 1980426 w 5068170"/>
                  <a:gd name="connsiteY8" fmla="*/ 710151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53441 w 5068170"/>
                  <a:gd name="connsiteY7" fmla="*/ 523349 h 1281022"/>
                  <a:gd name="connsiteX8" fmla="*/ 1980426 w 5068170"/>
                  <a:gd name="connsiteY8" fmla="*/ 710151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53441 w 5068170"/>
                  <a:gd name="connsiteY7" fmla="*/ 523349 h 1281022"/>
                  <a:gd name="connsiteX8" fmla="*/ 1980426 w 5068170"/>
                  <a:gd name="connsiteY8" fmla="*/ 710151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 name="connsiteX0" fmla="*/ 0 w 5068170"/>
                  <a:gd name="connsiteY0" fmla="*/ 829015 h 1281022"/>
                  <a:gd name="connsiteX1" fmla="*/ 336681 w 5068170"/>
                  <a:gd name="connsiteY1" fmla="*/ 768731 h 1281022"/>
                  <a:gd name="connsiteX2" fmla="*/ 496170 w 5068170"/>
                  <a:gd name="connsiteY2" fmla="*/ 4390 h 1281022"/>
                  <a:gd name="connsiteX3" fmla="*/ 559965 w 5068170"/>
                  <a:gd name="connsiteY3" fmla="*/ 1163339 h 1281022"/>
                  <a:gd name="connsiteX4" fmla="*/ 778574 w 5068170"/>
                  <a:gd name="connsiteY4" fmla="*/ 1205960 h 1281022"/>
                  <a:gd name="connsiteX5" fmla="*/ 917648 w 5068170"/>
                  <a:gd name="connsiteY5" fmla="*/ 844452 h 1281022"/>
                  <a:gd name="connsiteX6" fmla="*/ 1297867 w 5068170"/>
                  <a:gd name="connsiteY6" fmla="*/ 801743 h 1281022"/>
                  <a:gd name="connsiteX7" fmla="*/ 1653441 w 5068170"/>
                  <a:gd name="connsiteY7" fmla="*/ 523349 h 1281022"/>
                  <a:gd name="connsiteX8" fmla="*/ 1999989 w 5068170"/>
                  <a:gd name="connsiteY8" fmla="*/ 645811 h 1281022"/>
                  <a:gd name="connsiteX9" fmla="*/ 2275777 w 5068170"/>
                  <a:gd name="connsiteY9" fmla="*/ 620048 h 1281022"/>
                  <a:gd name="connsiteX10" fmla="*/ 2539626 w 5068170"/>
                  <a:gd name="connsiteY10" fmla="*/ 806659 h 1281022"/>
                  <a:gd name="connsiteX11" fmla="*/ 2965187 w 5068170"/>
                  <a:gd name="connsiteY11" fmla="*/ 937285 h 1281022"/>
                  <a:gd name="connsiteX12" fmla="*/ 3203501 w 5068170"/>
                  <a:gd name="connsiteY12" fmla="*/ 797328 h 1281022"/>
                  <a:gd name="connsiteX13" fmla="*/ 3901423 w 5068170"/>
                  <a:gd name="connsiteY13" fmla="*/ 797328 h 1281022"/>
                  <a:gd name="connsiteX14" fmla="*/ 4088668 w 5068170"/>
                  <a:gd name="connsiteY14" fmla="*/ 657371 h 1281022"/>
                  <a:gd name="connsiteX15" fmla="*/ 4369540 w 5068170"/>
                  <a:gd name="connsiteY15" fmla="*/ 769336 h 1281022"/>
                  <a:gd name="connsiteX16" fmla="*/ 4607857 w 5068170"/>
                  <a:gd name="connsiteY16" fmla="*/ 899962 h 1281022"/>
                  <a:gd name="connsiteX17" fmla="*/ 4803613 w 5068170"/>
                  <a:gd name="connsiteY17" fmla="*/ 750676 h 1281022"/>
                  <a:gd name="connsiteX18" fmla="*/ 5068170 w 5068170"/>
                  <a:gd name="connsiteY18" fmla="*/ 769934 h 12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68170" h="1281022">
                    <a:moveTo>
                      <a:pt x="0" y="829015"/>
                    </a:moveTo>
                    <a:cubicBezTo>
                      <a:pt x="165421" y="829267"/>
                      <a:pt x="253986" y="906169"/>
                      <a:pt x="336681" y="768731"/>
                    </a:cubicBezTo>
                    <a:cubicBezTo>
                      <a:pt x="419376" y="631293"/>
                      <a:pt x="458956" y="-61378"/>
                      <a:pt x="496170" y="4390"/>
                    </a:cubicBezTo>
                    <a:cubicBezTo>
                      <a:pt x="533384" y="70158"/>
                      <a:pt x="512898" y="963077"/>
                      <a:pt x="559965" y="1163339"/>
                    </a:cubicBezTo>
                    <a:cubicBezTo>
                      <a:pt x="607032" y="1363601"/>
                      <a:pt x="718960" y="1259108"/>
                      <a:pt x="778574" y="1205960"/>
                    </a:cubicBezTo>
                    <a:cubicBezTo>
                      <a:pt x="838188" y="1152812"/>
                      <a:pt x="831099" y="911821"/>
                      <a:pt x="917648" y="844452"/>
                    </a:cubicBezTo>
                    <a:cubicBezTo>
                      <a:pt x="1004197" y="777083"/>
                      <a:pt x="1175235" y="855260"/>
                      <a:pt x="1297867" y="801743"/>
                    </a:cubicBezTo>
                    <a:cubicBezTo>
                      <a:pt x="1420499" y="748226"/>
                      <a:pt x="1463059" y="535039"/>
                      <a:pt x="1653441" y="523349"/>
                    </a:cubicBezTo>
                    <a:cubicBezTo>
                      <a:pt x="1892731" y="522382"/>
                      <a:pt x="1896266" y="629694"/>
                      <a:pt x="1999989" y="645811"/>
                    </a:cubicBezTo>
                    <a:cubicBezTo>
                      <a:pt x="2103712" y="661928"/>
                      <a:pt x="2185838" y="593240"/>
                      <a:pt x="2275777" y="620048"/>
                    </a:cubicBezTo>
                    <a:cubicBezTo>
                      <a:pt x="2365716" y="646856"/>
                      <a:pt x="2424724" y="753786"/>
                      <a:pt x="2539626" y="806659"/>
                    </a:cubicBezTo>
                    <a:cubicBezTo>
                      <a:pt x="2824753" y="803547"/>
                      <a:pt x="2836100" y="924845"/>
                      <a:pt x="2965187" y="937285"/>
                    </a:cubicBezTo>
                    <a:cubicBezTo>
                      <a:pt x="3094274" y="949726"/>
                      <a:pt x="3048880" y="845536"/>
                      <a:pt x="3203501" y="797328"/>
                    </a:cubicBezTo>
                    <a:cubicBezTo>
                      <a:pt x="3358122" y="749121"/>
                      <a:pt x="3765244" y="833095"/>
                      <a:pt x="3901423" y="797328"/>
                    </a:cubicBezTo>
                    <a:cubicBezTo>
                      <a:pt x="4037602" y="761561"/>
                      <a:pt x="4024834" y="669812"/>
                      <a:pt x="4088668" y="657371"/>
                    </a:cubicBezTo>
                    <a:cubicBezTo>
                      <a:pt x="4152502" y="644930"/>
                      <a:pt x="4277335" y="800437"/>
                      <a:pt x="4369540" y="769336"/>
                    </a:cubicBezTo>
                    <a:cubicBezTo>
                      <a:pt x="4572392" y="738234"/>
                      <a:pt x="4531256" y="895297"/>
                      <a:pt x="4607857" y="899962"/>
                    </a:cubicBezTo>
                    <a:cubicBezTo>
                      <a:pt x="4724177" y="865751"/>
                      <a:pt x="4687293" y="784887"/>
                      <a:pt x="4803613" y="750676"/>
                    </a:cubicBezTo>
                    <a:lnTo>
                      <a:pt x="5068170" y="76993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Volný tvar 22"/>
              <p:cNvSpPr/>
              <p:nvPr/>
            </p:nvSpPr>
            <p:spPr>
              <a:xfrm>
                <a:off x="4506310" y="5241080"/>
                <a:ext cx="4039521" cy="1276515"/>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5068170 w 5068170"/>
                  <a:gd name="connsiteY8"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2425578 w 5068170"/>
                  <a:gd name="connsiteY8" fmla="*/ 949510 h 1276514"/>
                  <a:gd name="connsiteX9" fmla="*/ 5068170 w 5068170"/>
                  <a:gd name="connsiteY9"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2425578 w 5068170"/>
                  <a:gd name="connsiteY8" fmla="*/ 949510 h 1276514"/>
                  <a:gd name="connsiteX9" fmla="*/ 2757516 w 5068170"/>
                  <a:gd name="connsiteY9" fmla="*/ 753570 h 1276514"/>
                  <a:gd name="connsiteX10" fmla="*/ 5068170 w 5068170"/>
                  <a:gd name="connsiteY10"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425578 w 5068170"/>
                  <a:gd name="connsiteY9" fmla="*/ 949510 h 1276514"/>
                  <a:gd name="connsiteX10" fmla="*/ 2757516 w 5068170"/>
                  <a:gd name="connsiteY10" fmla="*/ 753570 h 1276514"/>
                  <a:gd name="connsiteX11" fmla="*/ 5068170 w 5068170"/>
                  <a:gd name="connsiteY11"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076618 w 5068170"/>
                  <a:gd name="connsiteY9" fmla="*/ 865536 h 1276514"/>
                  <a:gd name="connsiteX10" fmla="*/ 2425578 w 5068170"/>
                  <a:gd name="connsiteY10" fmla="*/ 949510 h 1276514"/>
                  <a:gd name="connsiteX11" fmla="*/ 2757516 w 5068170"/>
                  <a:gd name="connsiteY11" fmla="*/ 753570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5068170 w 5068170"/>
                  <a:gd name="connsiteY12"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761840 w 5068170"/>
                  <a:gd name="connsiteY12" fmla="*/ 622943 h 1276514"/>
                  <a:gd name="connsiteX13" fmla="*/ 5068170 w 5068170"/>
                  <a:gd name="connsiteY13"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761840 w 5068170"/>
                  <a:gd name="connsiteY12" fmla="*/ 622943 h 1276514"/>
                  <a:gd name="connsiteX13" fmla="*/ 4204423 w 5068170"/>
                  <a:gd name="connsiteY13" fmla="*/ 930848 h 1276514"/>
                  <a:gd name="connsiteX14" fmla="*/ 5068170 w 5068170"/>
                  <a:gd name="connsiteY14"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761840 w 5068170"/>
                  <a:gd name="connsiteY12" fmla="*/ 622943 h 1276514"/>
                  <a:gd name="connsiteX13" fmla="*/ 4204423 w 5068170"/>
                  <a:gd name="connsiteY13" fmla="*/ 930848 h 1276514"/>
                  <a:gd name="connsiteX14" fmla="*/ 4451250 w 5068170"/>
                  <a:gd name="connsiteY14" fmla="*/ 772231 h 1276514"/>
                  <a:gd name="connsiteX15" fmla="*/ 5068170 w 5068170"/>
                  <a:gd name="connsiteY15"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761840 w 5068170"/>
                  <a:gd name="connsiteY13" fmla="*/ 622943 h 1276514"/>
                  <a:gd name="connsiteX14" fmla="*/ 4204423 w 5068170"/>
                  <a:gd name="connsiteY14" fmla="*/ 930848 h 1276514"/>
                  <a:gd name="connsiteX15" fmla="*/ 4451250 w 5068170"/>
                  <a:gd name="connsiteY15" fmla="*/ 772231 h 1276514"/>
                  <a:gd name="connsiteX16" fmla="*/ 5068170 w 5068170"/>
                  <a:gd name="connsiteY16"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204423 w 5068170"/>
                  <a:gd name="connsiteY14" fmla="*/ 930848 h 1276514"/>
                  <a:gd name="connsiteX15" fmla="*/ 4451250 w 5068170"/>
                  <a:gd name="connsiteY15" fmla="*/ 772231 h 1276514"/>
                  <a:gd name="connsiteX16" fmla="*/ 5068170 w 5068170"/>
                  <a:gd name="connsiteY16"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306558 w 5068170"/>
                  <a:gd name="connsiteY14" fmla="*/ 958840 h 1276514"/>
                  <a:gd name="connsiteX15" fmla="*/ 4451250 w 5068170"/>
                  <a:gd name="connsiteY15" fmla="*/ 772231 h 1276514"/>
                  <a:gd name="connsiteX16" fmla="*/ 5068170 w 5068170"/>
                  <a:gd name="connsiteY16"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306558 w 5068170"/>
                  <a:gd name="connsiteY14" fmla="*/ 958840 h 1276514"/>
                  <a:gd name="connsiteX15" fmla="*/ 4544873 w 5068170"/>
                  <a:gd name="connsiteY15" fmla="*/ 772231 h 1276514"/>
                  <a:gd name="connsiteX16" fmla="*/ 5068170 w 5068170"/>
                  <a:gd name="connsiteY16"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804395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591617 w 5068170"/>
                  <a:gd name="connsiteY12" fmla="*/ 762896 h 1276514"/>
                  <a:gd name="connsiteX13" fmla="*/ 3744816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693612 w 5068170"/>
                  <a:gd name="connsiteY7" fmla="*/ 678927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472459 w 5068170"/>
                  <a:gd name="connsiteY12" fmla="*/ 772225 h 1276514"/>
                  <a:gd name="connsiteX13" fmla="*/ 3744816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722957 w 5068170"/>
                  <a:gd name="connsiteY7" fmla="*/ 528803 h 1276514"/>
                  <a:gd name="connsiteX8" fmla="*/ 1889370 w 5068170"/>
                  <a:gd name="connsiteY8" fmla="*/ 828215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472459 w 5068170"/>
                  <a:gd name="connsiteY12" fmla="*/ 772225 h 1276514"/>
                  <a:gd name="connsiteX13" fmla="*/ 3744816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722957 w 5068170"/>
                  <a:gd name="connsiteY7" fmla="*/ 528803 h 1276514"/>
                  <a:gd name="connsiteX8" fmla="*/ 2036093 w 5068170"/>
                  <a:gd name="connsiteY8" fmla="*/ 645923 h 1276514"/>
                  <a:gd name="connsiteX9" fmla="*/ 2170241 w 5068170"/>
                  <a:gd name="connsiteY9" fmla="*/ 846875 h 1276514"/>
                  <a:gd name="connsiteX10" fmla="*/ 2425578 w 5068170"/>
                  <a:gd name="connsiteY10" fmla="*/ 949510 h 1276514"/>
                  <a:gd name="connsiteX11" fmla="*/ 2757516 w 5068170"/>
                  <a:gd name="connsiteY11" fmla="*/ 753570 h 1276514"/>
                  <a:gd name="connsiteX12" fmla="*/ 3472459 w 5068170"/>
                  <a:gd name="connsiteY12" fmla="*/ 772225 h 1276514"/>
                  <a:gd name="connsiteX13" fmla="*/ 3744816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1722957 w 5068170"/>
                  <a:gd name="connsiteY7" fmla="*/ 528803 h 1276514"/>
                  <a:gd name="connsiteX8" fmla="*/ 2036093 w 5068170"/>
                  <a:gd name="connsiteY8" fmla="*/ 645923 h 1276514"/>
                  <a:gd name="connsiteX9" fmla="*/ 2219148 w 5068170"/>
                  <a:gd name="connsiteY9" fmla="*/ 793259 h 1276514"/>
                  <a:gd name="connsiteX10" fmla="*/ 2425578 w 5068170"/>
                  <a:gd name="connsiteY10" fmla="*/ 949510 h 1276514"/>
                  <a:gd name="connsiteX11" fmla="*/ 2757516 w 5068170"/>
                  <a:gd name="connsiteY11" fmla="*/ 753570 h 1276514"/>
                  <a:gd name="connsiteX12" fmla="*/ 3472459 w 5068170"/>
                  <a:gd name="connsiteY12" fmla="*/ 772225 h 1276514"/>
                  <a:gd name="connsiteX13" fmla="*/ 3744816 w 5068170"/>
                  <a:gd name="connsiteY13" fmla="*/ 622944 h 1276514"/>
                  <a:gd name="connsiteX14" fmla="*/ 4051222 w 5068170"/>
                  <a:gd name="connsiteY14" fmla="*/ 790887 h 1276514"/>
                  <a:gd name="connsiteX15" fmla="*/ 4306558 w 5068170"/>
                  <a:gd name="connsiteY15" fmla="*/ 958840 h 1276514"/>
                  <a:gd name="connsiteX16" fmla="*/ 4544873 w 5068170"/>
                  <a:gd name="connsiteY16" fmla="*/ 772231 h 1276514"/>
                  <a:gd name="connsiteX17" fmla="*/ 5068170 w 5068170"/>
                  <a:gd name="connsiteY17" fmla="*/ 769934 h 12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68170" h="1276514">
                    <a:moveTo>
                      <a:pt x="0" y="829015"/>
                    </a:moveTo>
                    <a:cubicBezTo>
                      <a:pt x="165421" y="829267"/>
                      <a:pt x="253986" y="906169"/>
                      <a:pt x="336681" y="768731"/>
                    </a:cubicBezTo>
                    <a:cubicBezTo>
                      <a:pt x="419376" y="631293"/>
                      <a:pt x="458956" y="-61378"/>
                      <a:pt x="496170" y="4390"/>
                    </a:cubicBezTo>
                    <a:cubicBezTo>
                      <a:pt x="533384" y="70158"/>
                      <a:pt x="501486" y="964865"/>
                      <a:pt x="559965" y="1163339"/>
                    </a:cubicBezTo>
                    <a:cubicBezTo>
                      <a:pt x="618444" y="1361813"/>
                      <a:pt x="774388" y="1250171"/>
                      <a:pt x="847044" y="1195236"/>
                    </a:cubicBezTo>
                    <a:cubicBezTo>
                      <a:pt x="919700" y="1140301"/>
                      <a:pt x="912612" y="897524"/>
                      <a:pt x="995900" y="833729"/>
                    </a:cubicBezTo>
                    <a:cubicBezTo>
                      <a:pt x="1079188" y="769934"/>
                      <a:pt x="1225598" y="863285"/>
                      <a:pt x="1346774" y="812464"/>
                    </a:cubicBezTo>
                    <a:cubicBezTo>
                      <a:pt x="1467950" y="761643"/>
                      <a:pt x="1608070" y="556560"/>
                      <a:pt x="1722957" y="528803"/>
                    </a:cubicBezTo>
                    <a:cubicBezTo>
                      <a:pt x="1837844" y="501046"/>
                      <a:pt x="1953395" y="601847"/>
                      <a:pt x="2036093" y="645923"/>
                    </a:cubicBezTo>
                    <a:cubicBezTo>
                      <a:pt x="2118792" y="689999"/>
                      <a:pt x="2154234" y="742661"/>
                      <a:pt x="2219148" y="793259"/>
                    </a:cubicBezTo>
                    <a:cubicBezTo>
                      <a:pt x="2284062" y="843857"/>
                      <a:pt x="2307839" y="969726"/>
                      <a:pt x="2425578" y="949510"/>
                    </a:cubicBezTo>
                    <a:cubicBezTo>
                      <a:pt x="2493669" y="924628"/>
                      <a:pt x="2578780" y="750459"/>
                      <a:pt x="2757516" y="753570"/>
                    </a:cubicBezTo>
                    <a:cubicBezTo>
                      <a:pt x="2922067" y="703807"/>
                      <a:pt x="3305072" y="793996"/>
                      <a:pt x="3472459" y="772225"/>
                    </a:cubicBezTo>
                    <a:cubicBezTo>
                      <a:pt x="3639846" y="750454"/>
                      <a:pt x="3671052" y="619834"/>
                      <a:pt x="3744816" y="622944"/>
                    </a:cubicBezTo>
                    <a:cubicBezTo>
                      <a:pt x="3818580" y="626054"/>
                      <a:pt x="3899438" y="800218"/>
                      <a:pt x="4051222" y="790887"/>
                    </a:cubicBezTo>
                    <a:cubicBezTo>
                      <a:pt x="4203005" y="762896"/>
                      <a:pt x="4221446" y="960394"/>
                      <a:pt x="4306558" y="958840"/>
                    </a:cubicBezTo>
                    <a:cubicBezTo>
                      <a:pt x="4451249" y="930849"/>
                      <a:pt x="4400182" y="800222"/>
                      <a:pt x="4544873" y="772231"/>
                    </a:cubicBezTo>
                    <a:lnTo>
                      <a:pt x="5068170" y="76993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1" name="Volný tvar 20"/>
            <p:cNvSpPr/>
            <p:nvPr/>
          </p:nvSpPr>
          <p:spPr>
            <a:xfrm>
              <a:off x="7847985" y="5180942"/>
              <a:ext cx="939546" cy="1276514"/>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1346775"/>
                <a:gd name="connsiteY0" fmla="*/ 829015 h 1276514"/>
                <a:gd name="connsiteX1" fmla="*/ 336681 w 1346775"/>
                <a:gd name="connsiteY1" fmla="*/ 768731 h 1276514"/>
                <a:gd name="connsiteX2" fmla="*/ 496170 w 1346775"/>
                <a:gd name="connsiteY2" fmla="*/ 4390 h 1276514"/>
                <a:gd name="connsiteX3" fmla="*/ 559965 w 1346775"/>
                <a:gd name="connsiteY3" fmla="*/ 1163339 h 1276514"/>
                <a:gd name="connsiteX4" fmla="*/ 847044 w 1346775"/>
                <a:gd name="connsiteY4" fmla="*/ 1195236 h 1276514"/>
                <a:gd name="connsiteX5" fmla="*/ 995900 w 1346775"/>
                <a:gd name="connsiteY5" fmla="*/ 833729 h 1276514"/>
                <a:gd name="connsiteX6" fmla="*/ 1346774 w 1346775"/>
                <a:gd name="connsiteY6" fmla="*/ 812464 h 12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775" h="1276514">
                  <a:moveTo>
                    <a:pt x="0" y="829015"/>
                  </a:moveTo>
                  <a:cubicBezTo>
                    <a:pt x="165421" y="829267"/>
                    <a:pt x="253986" y="906169"/>
                    <a:pt x="336681" y="768731"/>
                  </a:cubicBezTo>
                  <a:cubicBezTo>
                    <a:pt x="419376" y="631293"/>
                    <a:pt x="458956" y="-61378"/>
                    <a:pt x="496170" y="4390"/>
                  </a:cubicBezTo>
                  <a:cubicBezTo>
                    <a:pt x="533384" y="70158"/>
                    <a:pt x="501486" y="964865"/>
                    <a:pt x="559965" y="1163339"/>
                  </a:cubicBezTo>
                  <a:cubicBezTo>
                    <a:pt x="618444" y="1361813"/>
                    <a:pt x="774388" y="1250171"/>
                    <a:pt x="847044" y="1195236"/>
                  </a:cubicBezTo>
                  <a:cubicBezTo>
                    <a:pt x="919700" y="1140301"/>
                    <a:pt x="912612" y="897524"/>
                    <a:pt x="995900" y="833729"/>
                  </a:cubicBezTo>
                  <a:cubicBezTo>
                    <a:pt x="1079188" y="769934"/>
                    <a:pt x="1346774" y="812464"/>
                    <a:pt x="1346774" y="812464"/>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4" name="Obdélník 23"/>
          <p:cNvSpPr/>
          <p:nvPr/>
        </p:nvSpPr>
        <p:spPr>
          <a:xfrm>
            <a:off x="132701" y="6150433"/>
            <a:ext cx="10617426" cy="923330"/>
          </a:xfrm>
          <a:prstGeom prst="rect">
            <a:avLst/>
          </a:prstGeom>
        </p:spPr>
        <p:txBody>
          <a:bodyPr wrap="square">
            <a:spAutoFit/>
          </a:bodyPr>
          <a:lstStyle/>
          <a:p>
            <a:r>
              <a:rPr lang="cs-CZ" sz="1800" dirty="0"/>
              <a:t>3rd-degree </a:t>
            </a:r>
            <a:r>
              <a:rPr lang="en-US" sz="1800" dirty="0"/>
              <a:t>AV block</a:t>
            </a:r>
            <a:r>
              <a:rPr lang="cs-CZ" sz="1800" dirty="0"/>
              <a:t> </a:t>
            </a:r>
            <a:r>
              <a:rPr lang="en-US" sz="1800" dirty="0"/>
              <a:t>– tertiary rhythm</a:t>
            </a:r>
            <a:r>
              <a:rPr lang="cs-CZ" sz="1800" dirty="0"/>
              <a:t> in </a:t>
            </a:r>
            <a:r>
              <a:rPr lang="cs-CZ" sz="1800" dirty="0" err="1"/>
              <a:t>ventricles</a:t>
            </a:r>
            <a:r>
              <a:rPr lang="en-US" sz="1800" dirty="0"/>
              <a:t>, faster rhythm</a:t>
            </a:r>
            <a:r>
              <a:rPr lang="cs-CZ" sz="1800" dirty="0"/>
              <a:t> in atria</a:t>
            </a:r>
            <a:r>
              <a:rPr lang="en-US" sz="1800" dirty="0"/>
              <a:t> determined by the SA node, </a:t>
            </a:r>
            <a:r>
              <a:rPr lang="cs-CZ" sz="1800" dirty="0"/>
              <a:t>but </a:t>
            </a:r>
            <a:r>
              <a:rPr lang="cs-CZ" sz="1800" dirty="0" err="1"/>
              <a:t>the</a:t>
            </a:r>
            <a:r>
              <a:rPr lang="cs-CZ" sz="1800" dirty="0"/>
              <a:t> stimulus </a:t>
            </a:r>
            <a:r>
              <a:rPr lang="en-US" sz="1800" dirty="0"/>
              <a:t>is not transferred to the ventricles   
</a:t>
            </a:r>
            <a:endParaRPr lang="cs-CZ" sz="1800" dirty="0"/>
          </a:p>
        </p:txBody>
      </p:sp>
      <p:cxnSp>
        <p:nvCxnSpPr>
          <p:cNvPr id="25" name="Přímá spojnice se šipkou 24"/>
          <p:cNvCxnSpPr/>
          <p:nvPr/>
        </p:nvCxnSpPr>
        <p:spPr>
          <a:xfrm>
            <a:off x="2771800" y="5701936"/>
            <a:ext cx="448505" cy="102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1196380" y="5344195"/>
            <a:ext cx="2315057" cy="338554"/>
          </a:xfrm>
          <a:prstGeom prst="rect">
            <a:avLst/>
          </a:prstGeom>
        </p:spPr>
        <p:txBody>
          <a:bodyPr wrap="none">
            <a:spAutoFit/>
          </a:bodyPr>
          <a:lstStyle/>
          <a:p>
            <a:r>
              <a:rPr lang="cs-CZ" sz="1600" dirty="0"/>
              <a:t>P – </a:t>
            </a:r>
            <a:r>
              <a:rPr lang="cs-CZ" sz="1600" dirty="0" err="1"/>
              <a:t>atrial</a:t>
            </a:r>
            <a:r>
              <a:rPr lang="cs-CZ" sz="1600" dirty="0"/>
              <a:t> </a:t>
            </a:r>
            <a:r>
              <a:rPr lang="cs-CZ" sz="1600" dirty="0" err="1"/>
              <a:t>depolarization</a:t>
            </a:r>
            <a:endParaRPr lang="cs-CZ" sz="1600" dirty="0"/>
          </a:p>
        </p:txBody>
      </p:sp>
      <p:sp>
        <p:nvSpPr>
          <p:cNvPr id="27" name="Obdélník 26"/>
          <p:cNvSpPr/>
          <p:nvPr/>
        </p:nvSpPr>
        <p:spPr>
          <a:xfrm>
            <a:off x="2360696" y="4993766"/>
            <a:ext cx="1934312" cy="338554"/>
          </a:xfrm>
          <a:prstGeom prst="rect">
            <a:avLst/>
          </a:prstGeom>
        </p:spPr>
        <p:txBody>
          <a:bodyPr wrap="none">
            <a:spAutoFit/>
          </a:bodyPr>
          <a:lstStyle/>
          <a:p>
            <a:r>
              <a:rPr lang="cs-CZ" sz="1600" dirty="0" err="1"/>
              <a:t>Atrial</a:t>
            </a:r>
            <a:r>
              <a:rPr lang="cs-CZ" sz="1600" dirty="0"/>
              <a:t> </a:t>
            </a:r>
            <a:r>
              <a:rPr lang="cs-CZ" sz="1600" dirty="0" err="1"/>
              <a:t>repolarization</a:t>
            </a:r>
            <a:endParaRPr lang="cs-CZ" sz="1600" dirty="0"/>
          </a:p>
        </p:txBody>
      </p:sp>
      <p:cxnSp>
        <p:nvCxnSpPr>
          <p:cNvPr id="28" name="Přímá spojnice se šipkou 27"/>
          <p:cNvCxnSpPr/>
          <p:nvPr/>
        </p:nvCxnSpPr>
        <p:spPr>
          <a:xfrm flipH="1">
            <a:off x="3635768" y="5381585"/>
            <a:ext cx="146576" cy="540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Volný tvar 28"/>
          <p:cNvSpPr/>
          <p:nvPr/>
        </p:nvSpPr>
        <p:spPr>
          <a:xfrm>
            <a:off x="3986479" y="4476321"/>
            <a:ext cx="3535691" cy="782340"/>
          </a:xfrm>
          <a:custGeom>
            <a:avLst/>
            <a:gdLst>
              <a:gd name="connsiteX0" fmla="*/ 0 w 5061098"/>
              <a:gd name="connsiteY0" fmla="*/ 800992 h 1275674"/>
              <a:gd name="connsiteX1" fmla="*/ 329609 w 5061098"/>
              <a:gd name="connsiteY1" fmla="*/ 800992 h 1275674"/>
              <a:gd name="connsiteX2" fmla="*/ 489098 w 5061098"/>
              <a:gd name="connsiteY2" fmla="*/ 3550 h 1275674"/>
              <a:gd name="connsiteX3" fmla="*/ 552893 w 5061098"/>
              <a:gd name="connsiteY3" fmla="*/ 1162499 h 1275674"/>
              <a:gd name="connsiteX4" fmla="*/ 839972 w 5061098"/>
              <a:gd name="connsiteY4" fmla="*/ 1194396 h 1275674"/>
              <a:gd name="connsiteX5" fmla="*/ 988828 w 5061098"/>
              <a:gd name="connsiteY5" fmla="*/ 832889 h 1275674"/>
              <a:gd name="connsiteX6" fmla="*/ 1339702 w 5061098"/>
              <a:gd name="connsiteY6" fmla="*/ 811624 h 1275674"/>
              <a:gd name="connsiteX7" fmla="*/ 5061098 w 5061098"/>
              <a:gd name="connsiteY7" fmla="*/ 769094 h 1275674"/>
              <a:gd name="connsiteX0" fmla="*/ 0 w 5092996"/>
              <a:gd name="connsiteY0" fmla="*/ 811633 h 1275682"/>
              <a:gd name="connsiteX1" fmla="*/ 361507 w 5092996"/>
              <a:gd name="connsiteY1" fmla="*/ 801000 h 1275682"/>
              <a:gd name="connsiteX2" fmla="*/ 520996 w 5092996"/>
              <a:gd name="connsiteY2" fmla="*/ 3558 h 1275682"/>
              <a:gd name="connsiteX3" fmla="*/ 584791 w 5092996"/>
              <a:gd name="connsiteY3" fmla="*/ 1162507 h 1275682"/>
              <a:gd name="connsiteX4" fmla="*/ 871870 w 5092996"/>
              <a:gd name="connsiteY4" fmla="*/ 1194404 h 1275682"/>
              <a:gd name="connsiteX5" fmla="*/ 1020726 w 5092996"/>
              <a:gd name="connsiteY5" fmla="*/ 832897 h 1275682"/>
              <a:gd name="connsiteX6" fmla="*/ 1371600 w 5092996"/>
              <a:gd name="connsiteY6" fmla="*/ 811632 h 1275682"/>
              <a:gd name="connsiteX7" fmla="*/ 5092996 w 5092996"/>
              <a:gd name="connsiteY7" fmla="*/ 769102 h 1275682"/>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65462 h 1275723"/>
              <a:gd name="connsiteX1" fmla="*/ 336681 w 5068170"/>
              <a:gd name="connsiteY1" fmla="*/ 801041 h 1275723"/>
              <a:gd name="connsiteX2" fmla="*/ 496170 w 5068170"/>
              <a:gd name="connsiteY2" fmla="*/ 3599 h 1275723"/>
              <a:gd name="connsiteX3" fmla="*/ 559965 w 5068170"/>
              <a:gd name="connsiteY3" fmla="*/ 1162548 h 1275723"/>
              <a:gd name="connsiteX4" fmla="*/ 847044 w 5068170"/>
              <a:gd name="connsiteY4" fmla="*/ 1194445 h 1275723"/>
              <a:gd name="connsiteX5" fmla="*/ 995900 w 5068170"/>
              <a:gd name="connsiteY5" fmla="*/ 832938 h 1275723"/>
              <a:gd name="connsiteX6" fmla="*/ 1346774 w 5068170"/>
              <a:gd name="connsiteY6" fmla="*/ 811673 h 1275723"/>
              <a:gd name="connsiteX7" fmla="*/ 5068170 w 5068170"/>
              <a:gd name="connsiteY7" fmla="*/ 769143 h 1275723"/>
              <a:gd name="connsiteX0" fmla="*/ 0 w 5068170"/>
              <a:gd name="connsiteY0" fmla="*/ 828196 h 1275695"/>
              <a:gd name="connsiteX1" fmla="*/ 336681 w 5068170"/>
              <a:gd name="connsiteY1" fmla="*/ 801013 h 1275695"/>
              <a:gd name="connsiteX2" fmla="*/ 496170 w 5068170"/>
              <a:gd name="connsiteY2" fmla="*/ 3571 h 1275695"/>
              <a:gd name="connsiteX3" fmla="*/ 559965 w 5068170"/>
              <a:gd name="connsiteY3" fmla="*/ 1162520 h 1275695"/>
              <a:gd name="connsiteX4" fmla="*/ 847044 w 5068170"/>
              <a:gd name="connsiteY4" fmla="*/ 1194417 h 1275695"/>
              <a:gd name="connsiteX5" fmla="*/ 995900 w 5068170"/>
              <a:gd name="connsiteY5" fmla="*/ 832910 h 1275695"/>
              <a:gd name="connsiteX6" fmla="*/ 1346774 w 5068170"/>
              <a:gd name="connsiteY6" fmla="*/ 811645 h 1275695"/>
              <a:gd name="connsiteX7" fmla="*/ 5068170 w 5068170"/>
              <a:gd name="connsiteY7" fmla="*/ 769115 h 1275695"/>
              <a:gd name="connsiteX0" fmla="*/ 0 w 5068170"/>
              <a:gd name="connsiteY0" fmla="*/ 829015 h 1276514"/>
              <a:gd name="connsiteX1" fmla="*/ 336681 w 5068170"/>
              <a:gd name="connsiteY1" fmla="*/ 768731 h 1276514"/>
              <a:gd name="connsiteX2" fmla="*/ 496170 w 5068170"/>
              <a:gd name="connsiteY2" fmla="*/ 4390 h 1276514"/>
              <a:gd name="connsiteX3" fmla="*/ 559965 w 5068170"/>
              <a:gd name="connsiteY3" fmla="*/ 1163339 h 1276514"/>
              <a:gd name="connsiteX4" fmla="*/ 847044 w 5068170"/>
              <a:gd name="connsiteY4" fmla="*/ 1195236 h 1276514"/>
              <a:gd name="connsiteX5" fmla="*/ 995900 w 5068170"/>
              <a:gd name="connsiteY5" fmla="*/ 833729 h 1276514"/>
              <a:gd name="connsiteX6" fmla="*/ 1346774 w 5068170"/>
              <a:gd name="connsiteY6" fmla="*/ 812464 h 1276514"/>
              <a:gd name="connsiteX7" fmla="*/ 5068170 w 5068170"/>
              <a:gd name="connsiteY7" fmla="*/ 769934 h 1276514"/>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84704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46774 w 5068170"/>
              <a:gd name="connsiteY6" fmla="*/ 812464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5068170 w 5068170"/>
              <a:gd name="connsiteY7"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5068170 w 5068170"/>
              <a:gd name="connsiteY8"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5068170 w 5068170"/>
              <a:gd name="connsiteY8"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2067322 w 5068170"/>
              <a:gd name="connsiteY7" fmla="*/ 70008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625251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602800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339949 w 5068170"/>
              <a:gd name="connsiteY6" fmla="*/ 793756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70359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08918 w 5068170"/>
              <a:gd name="connsiteY7" fmla="*/ 561639 h 1277172"/>
              <a:gd name="connsiteX8" fmla="*/ 2705619 w 5068170"/>
              <a:gd name="connsiteY8" fmla="*/ 838539 h 1277172"/>
              <a:gd name="connsiteX9" fmla="*/ 5068170 w 5068170"/>
              <a:gd name="connsiteY9" fmla="*/ 769934 h 1277172"/>
              <a:gd name="connsiteX0" fmla="*/ 0 w 5068170"/>
              <a:gd name="connsiteY0" fmla="*/ 829015 h 1277172"/>
              <a:gd name="connsiteX1" fmla="*/ 336681 w 5068170"/>
              <a:gd name="connsiteY1" fmla="*/ 768731 h 1277172"/>
              <a:gd name="connsiteX2" fmla="*/ 496170 w 5068170"/>
              <a:gd name="connsiteY2" fmla="*/ 4390 h 1277172"/>
              <a:gd name="connsiteX3" fmla="*/ 559965 w 5068170"/>
              <a:gd name="connsiteY3" fmla="*/ 1163339 h 1277172"/>
              <a:gd name="connsiteX4" fmla="*/ 755864 w 5068170"/>
              <a:gd name="connsiteY4" fmla="*/ 1195236 h 1277172"/>
              <a:gd name="connsiteX5" fmla="*/ 904719 w 5068170"/>
              <a:gd name="connsiteY5" fmla="*/ 821235 h 1277172"/>
              <a:gd name="connsiteX6" fmla="*/ 1288749 w 5068170"/>
              <a:gd name="connsiteY6" fmla="*/ 790014 h 1277172"/>
              <a:gd name="connsiteX7" fmla="*/ 1708918 w 5068170"/>
              <a:gd name="connsiteY7" fmla="*/ 561639 h 1277172"/>
              <a:gd name="connsiteX8" fmla="*/ 2374523 w 5068170"/>
              <a:gd name="connsiteY8" fmla="*/ 812347 h 1277172"/>
              <a:gd name="connsiteX9" fmla="*/ 5068170 w 5068170"/>
              <a:gd name="connsiteY9" fmla="*/ 769934 h 12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8170" h="1277172">
                <a:moveTo>
                  <a:pt x="0" y="829015"/>
                </a:moveTo>
                <a:cubicBezTo>
                  <a:pt x="165421" y="829267"/>
                  <a:pt x="253986" y="906169"/>
                  <a:pt x="336681" y="768731"/>
                </a:cubicBezTo>
                <a:cubicBezTo>
                  <a:pt x="419376" y="631293"/>
                  <a:pt x="458956" y="-61378"/>
                  <a:pt x="496170" y="4390"/>
                </a:cubicBezTo>
                <a:cubicBezTo>
                  <a:pt x="533384" y="70158"/>
                  <a:pt x="516683" y="964865"/>
                  <a:pt x="559965" y="1163339"/>
                </a:cubicBezTo>
                <a:cubicBezTo>
                  <a:pt x="603247" y="1361813"/>
                  <a:pt x="698405" y="1252253"/>
                  <a:pt x="755864" y="1195236"/>
                </a:cubicBezTo>
                <a:cubicBezTo>
                  <a:pt x="813323" y="1138219"/>
                  <a:pt x="815905" y="888772"/>
                  <a:pt x="904719" y="821235"/>
                </a:cubicBezTo>
                <a:cubicBezTo>
                  <a:pt x="993533" y="753698"/>
                  <a:pt x="1095551" y="795237"/>
                  <a:pt x="1288749" y="790014"/>
                </a:cubicBezTo>
                <a:cubicBezTo>
                  <a:pt x="1372720" y="766082"/>
                  <a:pt x="1471635" y="574132"/>
                  <a:pt x="1708918" y="561639"/>
                </a:cubicBezTo>
                <a:cubicBezTo>
                  <a:pt x="1946201" y="549146"/>
                  <a:pt x="1874382" y="800706"/>
                  <a:pt x="2374523" y="812347"/>
                </a:cubicBezTo>
                <a:lnTo>
                  <a:pt x="5068170" y="769934"/>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30" name="Skupina 29"/>
          <p:cNvGrpSpPr/>
          <p:nvPr/>
        </p:nvGrpSpPr>
        <p:grpSpPr>
          <a:xfrm>
            <a:off x="251520" y="2992120"/>
            <a:ext cx="6244482" cy="698398"/>
            <a:chOff x="251520" y="2840739"/>
            <a:chExt cx="6244482" cy="725554"/>
          </a:xfrm>
        </p:grpSpPr>
        <p:sp>
          <p:nvSpPr>
            <p:cNvPr id="31" name="Volný tvar 30"/>
            <p:cNvSpPr/>
            <p:nvPr/>
          </p:nvSpPr>
          <p:spPr>
            <a:xfrm>
              <a:off x="251520" y="2840739"/>
              <a:ext cx="2109176" cy="702233"/>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652530 w 2094871"/>
                <a:gd name="connsiteY2" fmla="*/ 890027 h 957616"/>
                <a:gd name="connsiteX3" fmla="*/ 783730 w 2094871"/>
                <a:gd name="connsiteY3" fmla="*/ 897765 h 957616"/>
                <a:gd name="connsiteX4" fmla="*/ 820717 w 2094871"/>
                <a:gd name="connsiteY4" fmla="*/ 901383 h 957616"/>
                <a:gd name="connsiteX5" fmla="*/ 845612 w 2094871"/>
                <a:gd name="connsiteY5" fmla="*/ 878530 h 957616"/>
                <a:gd name="connsiteX6" fmla="*/ 855013 w 2094871"/>
                <a:gd name="connsiteY6" fmla="*/ 2 h 957616"/>
                <a:gd name="connsiteX7" fmla="*/ 871713 w 2094871"/>
                <a:gd name="connsiteY7" fmla="*/ 885611 h 957616"/>
                <a:gd name="connsiteX8" fmla="*/ 895525 w 2094871"/>
                <a:gd name="connsiteY8" fmla="*/ 904877 h 957616"/>
                <a:gd name="connsiteX9" fmla="*/ 1275474 w 2094871"/>
                <a:gd name="connsiteY9" fmla="*/ 909640 h 957616"/>
                <a:gd name="connsiteX10" fmla="*/ 1646135 w 2094871"/>
                <a:gd name="connsiteY10" fmla="*/ 660258 h 957616"/>
                <a:gd name="connsiteX11" fmla="*/ 1821739 w 2094871"/>
                <a:gd name="connsiteY11" fmla="*/ 874014 h 957616"/>
                <a:gd name="connsiteX12" fmla="*/ 2094871 w 2094871"/>
                <a:gd name="connsiteY12" fmla="*/ 909640 h 957616"/>
                <a:gd name="connsiteX0" fmla="*/ 0 w 3163267"/>
                <a:gd name="connsiteY0" fmla="*/ 907532 h 957616"/>
                <a:gd name="connsiteX1" fmla="*/ 447963 w 3163267"/>
                <a:gd name="connsiteY1" fmla="*/ 890028 h 957616"/>
                <a:gd name="connsiteX2" fmla="*/ 652530 w 3163267"/>
                <a:gd name="connsiteY2" fmla="*/ 890027 h 957616"/>
                <a:gd name="connsiteX3" fmla="*/ 783730 w 3163267"/>
                <a:gd name="connsiteY3" fmla="*/ 897765 h 957616"/>
                <a:gd name="connsiteX4" fmla="*/ 820717 w 3163267"/>
                <a:gd name="connsiteY4" fmla="*/ 901383 h 957616"/>
                <a:gd name="connsiteX5" fmla="*/ 845612 w 3163267"/>
                <a:gd name="connsiteY5" fmla="*/ 878530 h 957616"/>
                <a:gd name="connsiteX6" fmla="*/ 855013 w 3163267"/>
                <a:gd name="connsiteY6" fmla="*/ 2 h 957616"/>
                <a:gd name="connsiteX7" fmla="*/ 871713 w 3163267"/>
                <a:gd name="connsiteY7" fmla="*/ 885611 h 957616"/>
                <a:gd name="connsiteX8" fmla="*/ 895525 w 3163267"/>
                <a:gd name="connsiteY8" fmla="*/ 904877 h 957616"/>
                <a:gd name="connsiteX9" fmla="*/ 1275474 w 3163267"/>
                <a:gd name="connsiteY9" fmla="*/ 909640 h 957616"/>
                <a:gd name="connsiteX10" fmla="*/ 1646135 w 3163267"/>
                <a:gd name="connsiteY10" fmla="*/ 660258 h 957616"/>
                <a:gd name="connsiteX11" fmla="*/ 1821739 w 3163267"/>
                <a:gd name="connsiteY11" fmla="*/ 874014 h 957616"/>
                <a:gd name="connsiteX12" fmla="*/ 3163267 w 3163267"/>
                <a:gd name="connsiteY12" fmla="*/ 924139 h 957616"/>
                <a:gd name="connsiteX0" fmla="*/ 0 w 3149912"/>
                <a:gd name="connsiteY0" fmla="*/ 881554 h 957616"/>
                <a:gd name="connsiteX1" fmla="*/ 434608 w 3149912"/>
                <a:gd name="connsiteY1" fmla="*/ 890028 h 957616"/>
                <a:gd name="connsiteX2" fmla="*/ 639175 w 3149912"/>
                <a:gd name="connsiteY2" fmla="*/ 890027 h 957616"/>
                <a:gd name="connsiteX3" fmla="*/ 770375 w 3149912"/>
                <a:gd name="connsiteY3" fmla="*/ 897765 h 957616"/>
                <a:gd name="connsiteX4" fmla="*/ 807362 w 3149912"/>
                <a:gd name="connsiteY4" fmla="*/ 901383 h 957616"/>
                <a:gd name="connsiteX5" fmla="*/ 832257 w 3149912"/>
                <a:gd name="connsiteY5" fmla="*/ 878530 h 957616"/>
                <a:gd name="connsiteX6" fmla="*/ 841658 w 3149912"/>
                <a:gd name="connsiteY6" fmla="*/ 2 h 957616"/>
                <a:gd name="connsiteX7" fmla="*/ 858358 w 3149912"/>
                <a:gd name="connsiteY7" fmla="*/ 885611 h 957616"/>
                <a:gd name="connsiteX8" fmla="*/ 882170 w 3149912"/>
                <a:gd name="connsiteY8" fmla="*/ 904877 h 957616"/>
                <a:gd name="connsiteX9" fmla="*/ 1262119 w 3149912"/>
                <a:gd name="connsiteY9" fmla="*/ 909640 h 957616"/>
                <a:gd name="connsiteX10" fmla="*/ 1632780 w 3149912"/>
                <a:gd name="connsiteY10" fmla="*/ 660258 h 957616"/>
                <a:gd name="connsiteX11" fmla="*/ 1808384 w 3149912"/>
                <a:gd name="connsiteY11" fmla="*/ 874014 h 957616"/>
                <a:gd name="connsiteX12" fmla="*/ 3149912 w 3149912"/>
                <a:gd name="connsiteY12" fmla="*/ 924139 h 957616"/>
                <a:gd name="connsiteX0" fmla="*/ 0 w 3145460"/>
                <a:gd name="connsiteY0" fmla="*/ 881554 h 957616"/>
                <a:gd name="connsiteX1" fmla="*/ 434608 w 3145460"/>
                <a:gd name="connsiteY1" fmla="*/ 890028 h 957616"/>
                <a:gd name="connsiteX2" fmla="*/ 639175 w 3145460"/>
                <a:gd name="connsiteY2" fmla="*/ 890027 h 957616"/>
                <a:gd name="connsiteX3" fmla="*/ 770375 w 3145460"/>
                <a:gd name="connsiteY3" fmla="*/ 897765 h 957616"/>
                <a:gd name="connsiteX4" fmla="*/ 807362 w 3145460"/>
                <a:gd name="connsiteY4" fmla="*/ 901383 h 957616"/>
                <a:gd name="connsiteX5" fmla="*/ 832257 w 3145460"/>
                <a:gd name="connsiteY5" fmla="*/ 878530 h 957616"/>
                <a:gd name="connsiteX6" fmla="*/ 841658 w 3145460"/>
                <a:gd name="connsiteY6" fmla="*/ 2 h 957616"/>
                <a:gd name="connsiteX7" fmla="*/ 858358 w 3145460"/>
                <a:gd name="connsiteY7" fmla="*/ 885611 h 957616"/>
                <a:gd name="connsiteX8" fmla="*/ 882170 w 3145460"/>
                <a:gd name="connsiteY8" fmla="*/ 904877 h 957616"/>
                <a:gd name="connsiteX9" fmla="*/ 1262119 w 3145460"/>
                <a:gd name="connsiteY9" fmla="*/ 909640 h 957616"/>
                <a:gd name="connsiteX10" fmla="*/ 1632780 w 3145460"/>
                <a:gd name="connsiteY10" fmla="*/ 660258 h 957616"/>
                <a:gd name="connsiteX11" fmla="*/ 1808384 w 3145460"/>
                <a:gd name="connsiteY11" fmla="*/ 874014 h 957616"/>
                <a:gd name="connsiteX12" fmla="*/ 3145460 w 3145460"/>
                <a:gd name="connsiteY12" fmla="*/ 898161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5460" h="957616">
                  <a:moveTo>
                    <a:pt x="0" y="881554"/>
                  </a:moveTo>
                  <a:lnTo>
                    <a:pt x="434608" y="890028"/>
                  </a:lnTo>
                  <a:cubicBezTo>
                    <a:pt x="541137" y="891440"/>
                    <a:pt x="583214" y="888738"/>
                    <a:pt x="639175" y="890027"/>
                  </a:cubicBezTo>
                  <a:cubicBezTo>
                    <a:pt x="695136" y="891316"/>
                    <a:pt x="742344" y="895872"/>
                    <a:pt x="770375" y="897765"/>
                  </a:cubicBezTo>
                  <a:cubicBezTo>
                    <a:pt x="798406" y="899658"/>
                    <a:pt x="805383" y="889508"/>
                    <a:pt x="807362" y="901383"/>
                  </a:cubicBezTo>
                  <a:cubicBezTo>
                    <a:pt x="809341" y="913258"/>
                    <a:pt x="826541" y="1028760"/>
                    <a:pt x="832257" y="878530"/>
                  </a:cubicBezTo>
                  <a:cubicBezTo>
                    <a:pt x="837973" y="728300"/>
                    <a:pt x="837308" y="-1178"/>
                    <a:pt x="841658" y="2"/>
                  </a:cubicBezTo>
                  <a:cubicBezTo>
                    <a:pt x="846008" y="1182"/>
                    <a:pt x="851606" y="734799"/>
                    <a:pt x="858358" y="885611"/>
                  </a:cubicBezTo>
                  <a:cubicBezTo>
                    <a:pt x="865110" y="1036423"/>
                    <a:pt x="864882" y="903253"/>
                    <a:pt x="882170" y="904877"/>
                  </a:cubicBezTo>
                  <a:cubicBezTo>
                    <a:pt x="899458" y="906501"/>
                    <a:pt x="1137017" y="950410"/>
                    <a:pt x="1262119" y="909640"/>
                  </a:cubicBezTo>
                  <a:cubicBezTo>
                    <a:pt x="1387221" y="868870"/>
                    <a:pt x="1541736" y="666196"/>
                    <a:pt x="1632780" y="660258"/>
                  </a:cubicBezTo>
                  <a:cubicBezTo>
                    <a:pt x="1723824" y="654320"/>
                    <a:pt x="1733595" y="832450"/>
                    <a:pt x="1808384" y="874014"/>
                  </a:cubicBezTo>
                  <a:cubicBezTo>
                    <a:pt x="1883173" y="915578"/>
                    <a:pt x="3043530" y="901130"/>
                    <a:pt x="3145460" y="8981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sp>
          <p:nvSpPr>
            <p:cNvPr id="32" name="Volný tvar 31"/>
            <p:cNvSpPr/>
            <p:nvPr/>
          </p:nvSpPr>
          <p:spPr>
            <a:xfrm>
              <a:off x="2316604" y="2856744"/>
              <a:ext cx="2109176" cy="702233"/>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652530 w 2094871"/>
                <a:gd name="connsiteY2" fmla="*/ 890027 h 957616"/>
                <a:gd name="connsiteX3" fmla="*/ 783730 w 2094871"/>
                <a:gd name="connsiteY3" fmla="*/ 897765 h 957616"/>
                <a:gd name="connsiteX4" fmla="*/ 820717 w 2094871"/>
                <a:gd name="connsiteY4" fmla="*/ 901383 h 957616"/>
                <a:gd name="connsiteX5" fmla="*/ 845612 w 2094871"/>
                <a:gd name="connsiteY5" fmla="*/ 878530 h 957616"/>
                <a:gd name="connsiteX6" fmla="*/ 855013 w 2094871"/>
                <a:gd name="connsiteY6" fmla="*/ 2 h 957616"/>
                <a:gd name="connsiteX7" fmla="*/ 871713 w 2094871"/>
                <a:gd name="connsiteY7" fmla="*/ 885611 h 957616"/>
                <a:gd name="connsiteX8" fmla="*/ 895525 w 2094871"/>
                <a:gd name="connsiteY8" fmla="*/ 904877 h 957616"/>
                <a:gd name="connsiteX9" fmla="*/ 1275474 w 2094871"/>
                <a:gd name="connsiteY9" fmla="*/ 909640 h 957616"/>
                <a:gd name="connsiteX10" fmla="*/ 1646135 w 2094871"/>
                <a:gd name="connsiteY10" fmla="*/ 660258 h 957616"/>
                <a:gd name="connsiteX11" fmla="*/ 1821739 w 2094871"/>
                <a:gd name="connsiteY11" fmla="*/ 874014 h 957616"/>
                <a:gd name="connsiteX12" fmla="*/ 2094871 w 2094871"/>
                <a:gd name="connsiteY12" fmla="*/ 909640 h 957616"/>
                <a:gd name="connsiteX0" fmla="*/ 0 w 3163267"/>
                <a:gd name="connsiteY0" fmla="*/ 907532 h 957616"/>
                <a:gd name="connsiteX1" fmla="*/ 447963 w 3163267"/>
                <a:gd name="connsiteY1" fmla="*/ 890028 h 957616"/>
                <a:gd name="connsiteX2" fmla="*/ 652530 w 3163267"/>
                <a:gd name="connsiteY2" fmla="*/ 890027 h 957616"/>
                <a:gd name="connsiteX3" fmla="*/ 783730 w 3163267"/>
                <a:gd name="connsiteY3" fmla="*/ 897765 h 957616"/>
                <a:gd name="connsiteX4" fmla="*/ 820717 w 3163267"/>
                <a:gd name="connsiteY4" fmla="*/ 901383 h 957616"/>
                <a:gd name="connsiteX5" fmla="*/ 845612 w 3163267"/>
                <a:gd name="connsiteY5" fmla="*/ 878530 h 957616"/>
                <a:gd name="connsiteX6" fmla="*/ 855013 w 3163267"/>
                <a:gd name="connsiteY6" fmla="*/ 2 h 957616"/>
                <a:gd name="connsiteX7" fmla="*/ 871713 w 3163267"/>
                <a:gd name="connsiteY7" fmla="*/ 885611 h 957616"/>
                <a:gd name="connsiteX8" fmla="*/ 895525 w 3163267"/>
                <a:gd name="connsiteY8" fmla="*/ 904877 h 957616"/>
                <a:gd name="connsiteX9" fmla="*/ 1275474 w 3163267"/>
                <a:gd name="connsiteY9" fmla="*/ 909640 h 957616"/>
                <a:gd name="connsiteX10" fmla="*/ 1646135 w 3163267"/>
                <a:gd name="connsiteY10" fmla="*/ 660258 h 957616"/>
                <a:gd name="connsiteX11" fmla="*/ 1821739 w 3163267"/>
                <a:gd name="connsiteY11" fmla="*/ 874014 h 957616"/>
                <a:gd name="connsiteX12" fmla="*/ 3163267 w 3163267"/>
                <a:gd name="connsiteY12" fmla="*/ 924139 h 957616"/>
                <a:gd name="connsiteX0" fmla="*/ 0 w 3149912"/>
                <a:gd name="connsiteY0" fmla="*/ 881554 h 957616"/>
                <a:gd name="connsiteX1" fmla="*/ 434608 w 3149912"/>
                <a:gd name="connsiteY1" fmla="*/ 890028 h 957616"/>
                <a:gd name="connsiteX2" fmla="*/ 639175 w 3149912"/>
                <a:gd name="connsiteY2" fmla="*/ 890027 h 957616"/>
                <a:gd name="connsiteX3" fmla="*/ 770375 w 3149912"/>
                <a:gd name="connsiteY3" fmla="*/ 897765 h 957616"/>
                <a:gd name="connsiteX4" fmla="*/ 807362 w 3149912"/>
                <a:gd name="connsiteY4" fmla="*/ 901383 h 957616"/>
                <a:gd name="connsiteX5" fmla="*/ 832257 w 3149912"/>
                <a:gd name="connsiteY5" fmla="*/ 878530 h 957616"/>
                <a:gd name="connsiteX6" fmla="*/ 841658 w 3149912"/>
                <a:gd name="connsiteY6" fmla="*/ 2 h 957616"/>
                <a:gd name="connsiteX7" fmla="*/ 858358 w 3149912"/>
                <a:gd name="connsiteY7" fmla="*/ 885611 h 957616"/>
                <a:gd name="connsiteX8" fmla="*/ 882170 w 3149912"/>
                <a:gd name="connsiteY8" fmla="*/ 904877 h 957616"/>
                <a:gd name="connsiteX9" fmla="*/ 1262119 w 3149912"/>
                <a:gd name="connsiteY9" fmla="*/ 909640 h 957616"/>
                <a:gd name="connsiteX10" fmla="*/ 1632780 w 3149912"/>
                <a:gd name="connsiteY10" fmla="*/ 660258 h 957616"/>
                <a:gd name="connsiteX11" fmla="*/ 1808384 w 3149912"/>
                <a:gd name="connsiteY11" fmla="*/ 874014 h 957616"/>
                <a:gd name="connsiteX12" fmla="*/ 3149912 w 3149912"/>
                <a:gd name="connsiteY12" fmla="*/ 924139 h 957616"/>
                <a:gd name="connsiteX0" fmla="*/ 0 w 3145460"/>
                <a:gd name="connsiteY0" fmla="*/ 881554 h 957616"/>
                <a:gd name="connsiteX1" fmla="*/ 434608 w 3145460"/>
                <a:gd name="connsiteY1" fmla="*/ 890028 h 957616"/>
                <a:gd name="connsiteX2" fmla="*/ 639175 w 3145460"/>
                <a:gd name="connsiteY2" fmla="*/ 890027 h 957616"/>
                <a:gd name="connsiteX3" fmla="*/ 770375 w 3145460"/>
                <a:gd name="connsiteY3" fmla="*/ 897765 h 957616"/>
                <a:gd name="connsiteX4" fmla="*/ 807362 w 3145460"/>
                <a:gd name="connsiteY4" fmla="*/ 901383 h 957616"/>
                <a:gd name="connsiteX5" fmla="*/ 832257 w 3145460"/>
                <a:gd name="connsiteY5" fmla="*/ 878530 h 957616"/>
                <a:gd name="connsiteX6" fmla="*/ 841658 w 3145460"/>
                <a:gd name="connsiteY6" fmla="*/ 2 h 957616"/>
                <a:gd name="connsiteX7" fmla="*/ 858358 w 3145460"/>
                <a:gd name="connsiteY7" fmla="*/ 885611 h 957616"/>
                <a:gd name="connsiteX8" fmla="*/ 882170 w 3145460"/>
                <a:gd name="connsiteY8" fmla="*/ 904877 h 957616"/>
                <a:gd name="connsiteX9" fmla="*/ 1262119 w 3145460"/>
                <a:gd name="connsiteY9" fmla="*/ 909640 h 957616"/>
                <a:gd name="connsiteX10" fmla="*/ 1632780 w 3145460"/>
                <a:gd name="connsiteY10" fmla="*/ 660258 h 957616"/>
                <a:gd name="connsiteX11" fmla="*/ 1808384 w 3145460"/>
                <a:gd name="connsiteY11" fmla="*/ 874014 h 957616"/>
                <a:gd name="connsiteX12" fmla="*/ 3145460 w 3145460"/>
                <a:gd name="connsiteY12" fmla="*/ 898161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5460" h="957616">
                  <a:moveTo>
                    <a:pt x="0" y="881554"/>
                  </a:moveTo>
                  <a:lnTo>
                    <a:pt x="434608" y="890028"/>
                  </a:lnTo>
                  <a:cubicBezTo>
                    <a:pt x="541137" y="891440"/>
                    <a:pt x="583214" y="888738"/>
                    <a:pt x="639175" y="890027"/>
                  </a:cubicBezTo>
                  <a:cubicBezTo>
                    <a:pt x="695136" y="891316"/>
                    <a:pt x="742344" y="895872"/>
                    <a:pt x="770375" y="897765"/>
                  </a:cubicBezTo>
                  <a:cubicBezTo>
                    <a:pt x="798406" y="899658"/>
                    <a:pt x="805383" y="889508"/>
                    <a:pt x="807362" y="901383"/>
                  </a:cubicBezTo>
                  <a:cubicBezTo>
                    <a:pt x="809341" y="913258"/>
                    <a:pt x="826541" y="1028760"/>
                    <a:pt x="832257" y="878530"/>
                  </a:cubicBezTo>
                  <a:cubicBezTo>
                    <a:pt x="837973" y="728300"/>
                    <a:pt x="837308" y="-1178"/>
                    <a:pt x="841658" y="2"/>
                  </a:cubicBezTo>
                  <a:cubicBezTo>
                    <a:pt x="846008" y="1182"/>
                    <a:pt x="851606" y="734799"/>
                    <a:pt x="858358" y="885611"/>
                  </a:cubicBezTo>
                  <a:cubicBezTo>
                    <a:pt x="865110" y="1036423"/>
                    <a:pt x="864882" y="903253"/>
                    <a:pt x="882170" y="904877"/>
                  </a:cubicBezTo>
                  <a:cubicBezTo>
                    <a:pt x="899458" y="906501"/>
                    <a:pt x="1137017" y="950410"/>
                    <a:pt x="1262119" y="909640"/>
                  </a:cubicBezTo>
                  <a:cubicBezTo>
                    <a:pt x="1387221" y="868870"/>
                    <a:pt x="1541736" y="666196"/>
                    <a:pt x="1632780" y="660258"/>
                  </a:cubicBezTo>
                  <a:cubicBezTo>
                    <a:pt x="1723824" y="654320"/>
                    <a:pt x="1733595" y="832450"/>
                    <a:pt x="1808384" y="874014"/>
                  </a:cubicBezTo>
                  <a:cubicBezTo>
                    <a:pt x="1883173" y="915578"/>
                    <a:pt x="3043530" y="901130"/>
                    <a:pt x="3145460" y="8981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sp>
          <p:nvSpPr>
            <p:cNvPr id="33" name="Volný tvar 32"/>
            <p:cNvSpPr/>
            <p:nvPr/>
          </p:nvSpPr>
          <p:spPr>
            <a:xfrm>
              <a:off x="4386826" y="2864060"/>
              <a:ext cx="2109176" cy="702233"/>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652530 w 2094871"/>
                <a:gd name="connsiteY2" fmla="*/ 890027 h 957616"/>
                <a:gd name="connsiteX3" fmla="*/ 783730 w 2094871"/>
                <a:gd name="connsiteY3" fmla="*/ 897765 h 957616"/>
                <a:gd name="connsiteX4" fmla="*/ 820717 w 2094871"/>
                <a:gd name="connsiteY4" fmla="*/ 901383 h 957616"/>
                <a:gd name="connsiteX5" fmla="*/ 845612 w 2094871"/>
                <a:gd name="connsiteY5" fmla="*/ 878530 h 957616"/>
                <a:gd name="connsiteX6" fmla="*/ 855013 w 2094871"/>
                <a:gd name="connsiteY6" fmla="*/ 2 h 957616"/>
                <a:gd name="connsiteX7" fmla="*/ 871713 w 2094871"/>
                <a:gd name="connsiteY7" fmla="*/ 885611 h 957616"/>
                <a:gd name="connsiteX8" fmla="*/ 895525 w 2094871"/>
                <a:gd name="connsiteY8" fmla="*/ 904877 h 957616"/>
                <a:gd name="connsiteX9" fmla="*/ 1275474 w 2094871"/>
                <a:gd name="connsiteY9" fmla="*/ 909640 h 957616"/>
                <a:gd name="connsiteX10" fmla="*/ 1646135 w 2094871"/>
                <a:gd name="connsiteY10" fmla="*/ 660258 h 957616"/>
                <a:gd name="connsiteX11" fmla="*/ 1821739 w 2094871"/>
                <a:gd name="connsiteY11" fmla="*/ 874014 h 957616"/>
                <a:gd name="connsiteX12" fmla="*/ 2094871 w 2094871"/>
                <a:gd name="connsiteY12" fmla="*/ 909640 h 957616"/>
                <a:gd name="connsiteX0" fmla="*/ 0 w 3163267"/>
                <a:gd name="connsiteY0" fmla="*/ 907532 h 957616"/>
                <a:gd name="connsiteX1" fmla="*/ 447963 w 3163267"/>
                <a:gd name="connsiteY1" fmla="*/ 890028 h 957616"/>
                <a:gd name="connsiteX2" fmla="*/ 652530 w 3163267"/>
                <a:gd name="connsiteY2" fmla="*/ 890027 h 957616"/>
                <a:gd name="connsiteX3" fmla="*/ 783730 w 3163267"/>
                <a:gd name="connsiteY3" fmla="*/ 897765 h 957616"/>
                <a:gd name="connsiteX4" fmla="*/ 820717 w 3163267"/>
                <a:gd name="connsiteY4" fmla="*/ 901383 h 957616"/>
                <a:gd name="connsiteX5" fmla="*/ 845612 w 3163267"/>
                <a:gd name="connsiteY5" fmla="*/ 878530 h 957616"/>
                <a:gd name="connsiteX6" fmla="*/ 855013 w 3163267"/>
                <a:gd name="connsiteY6" fmla="*/ 2 h 957616"/>
                <a:gd name="connsiteX7" fmla="*/ 871713 w 3163267"/>
                <a:gd name="connsiteY7" fmla="*/ 885611 h 957616"/>
                <a:gd name="connsiteX8" fmla="*/ 895525 w 3163267"/>
                <a:gd name="connsiteY8" fmla="*/ 904877 h 957616"/>
                <a:gd name="connsiteX9" fmla="*/ 1275474 w 3163267"/>
                <a:gd name="connsiteY9" fmla="*/ 909640 h 957616"/>
                <a:gd name="connsiteX10" fmla="*/ 1646135 w 3163267"/>
                <a:gd name="connsiteY10" fmla="*/ 660258 h 957616"/>
                <a:gd name="connsiteX11" fmla="*/ 1821739 w 3163267"/>
                <a:gd name="connsiteY11" fmla="*/ 874014 h 957616"/>
                <a:gd name="connsiteX12" fmla="*/ 3163267 w 3163267"/>
                <a:gd name="connsiteY12" fmla="*/ 924139 h 957616"/>
                <a:gd name="connsiteX0" fmla="*/ 0 w 3149912"/>
                <a:gd name="connsiteY0" fmla="*/ 881554 h 957616"/>
                <a:gd name="connsiteX1" fmla="*/ 434608 w 3149912"/>
                <a:gd name="connsiteY1" fmla="*/ 890028 h 957616"/>
                <a:gd name="connsiteX2" fmla="*/ 639175 w 3149912"/>
                <a:gd name="connsiteY2" fmla="*/ 890027 h 957616"/>
                <a:gd name="connsiteX3" fmla="*/ 770375 w 3149912"/>
                <a:gd name="connsiteY3" fmla="*/ 897765 h 957616"/>
                <a:gd name="connsiteX4" fmla="*/ 807362 w 3149912"/>
                <a:gd name="connsiteY4" fmla="*/ 901383 h 957616"/>
                <a:gd name="connsiteX5" fmla="*/ 832257 w 3149912"/>
                <a:gd name="connsiteY5" fmla="*/ 878530 h 957616"/>
                <a:gd name="connsiteX6" fmla="*/ 841658 w 3149912"/>
                <a:gd name="connsiteY6" fmla="*/ 2 h 957616"/>
                <a:gd name="connsiteX7" fmla="*/ 858358 w 3149912"/>
                <a:gd name="connsiteY7" fmla="*/ 885611 h 957616"/>
                <a:gd name="connsiteX8" fmla="*/ 882170 w 3149912"/>
                <a:gd name="connsiteY8" fmla="*/ 904877 h 957616"/>
                <a:gd name="connsiteX9" fmla="*/ 1262119 w 3149912"/>
                <a:gd name="connsiteY9" fmla="*/ 909640 h 957616"/>
                <a:gd name="connsiteX10" fmla="*/ 1632780 w 3149912"/>
                <a:gd name="connsiteY10" fmla="*/ 660258 h 957616"/>
                <a:gd name="connsiteX11" fmla="*/ 1808384 w 3149912"/>
                <a:gd name="connsiteY11" fmla="*/ 874014 h 957616"/>
                <a:gd name="connsiteX12" fmla="*/ 3149912 w 3149912"/>
                <a:gd name="connsiteY12" fmla="*/ 924139 h 957616"/>
                <a:gd name="connsiteX0" fmla="*/ 0 w 3145460"/>
                <a:gd name="connsiteY0" fmla="*/ 881554 h 957616"/>
                <a:gd name="connsiteX1" fmla="*/ 434608 w 3145460"/>
                <a:gd name="connsiteY1" fmla="*/ 890028 h 957616"/>
                <a:gd name="connsiteX2" fmla="*/ 639175 w 3145460"/>
                <a:gd name="connsiteY2" fmla="*/ 890027 h 957616"/>
                <a:gd name="connsiteX3" fmla="*/ 770375 w 3145460"/>
                <a:gd name="connsiteY3" fmla="*/ 897765 h 957616"/>
                <a:gd name="connsiteX4" fmla="*/ 807362 w 3145460"/>
                <a:gd name="connsiteY4" fmla="*/ 901383 h 957616"/>
                <a:gd name="connsiteX5" fmla="*/ 832257 w 3145460"/>
                <a:gd name="connsiteY5" fmla="*/ 878530 h 957616"/>
                <a:gd name="connsiteX6" fmla="*/ 841658 w 3145460"/>
                <a:gd name="connsiteY6" fmla="*/ 2 h 957616"/>
                <a:gd name="connsiteX7" fmla="*/ 858358 w 3145460"/>
                <a:gd name="connsiteY7" fmla="*/ 885611 h 957616"/>
                <a:gd name="connsiteX8" fmla="*/ 882170 w 3145460"/>
                <a:gd name="connsiteY8" fmla="*/ 904877 h 957616"/>
                <a:gd name="connsiteX9" fmla="*/ 1262119 w 3145460"/>
                <a:gd name="connsiteY9" fmla="*/ 909640 h 957616"/>
                <a:gd name="connsiteX10" fmla="*/ 1632780 w 3145460"/>
                <a:gd name="connsiteY10" fmla="*/ 660258 h 957616"/>
                <a:gd name="connsiteX11" fmla="*/ 1808384 w 3145460"/>
                <a:gd name="connsiteY11" fmla="*/ 874014 h 957616"/>
                <a:gd name="connsiteX12" fmla="*/ 3145460 w 3145460"/>
                <a:gd name="connsiteY12" fmla="*/ 898161 h 95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5460" h="957616">
                  <a:moveTo>
                    <a:pt x="0" y="881554"/>
                  </a:moveTo>
                  <a:lnTo>
                    <a:pt x="434608" y="890028"/>
                  </a:lnTo>
                  <a:cubicBezTo>
                    <a:pt x="541137" y="891440"/>
                    <a:pt x="583214" y="888738"/>
                    <a:pt x="639175" y="890027"/>
                  </a:cubicBezTo>
                  <a:cubicBezTo>
                    <a:pt x="695136" y="891316"/>
                    <a:pt x="742344" y="895872"/>
                    <a:pt x="770375" y="897765"/>
                  </a:cubicBezTo>
                  <a:cubicBezTo>
                    <a:pt x="798406" y="899658"/>
                    <a:pt x="805383" y="889508"/>
                    <a:pt x="807362" y="901383"/>
                  </a:cubicBezTo>
                  <a:cubicBezTo>
                    <a:pt x="809341" y="913258"/>
                    <a:pt x="826541" y="1028760"/>
                    <a:pt x="832257" y="878530"/>
                  </a:cubicBezTo>
                  <a:cubicBezTo>
                    <a:pt x="837973" y="728300"/>
                    <a:pt x="837308" y="-1178"/>
                    <a:pt x="841658" y="2"/>
                  </a:cubicBezTo>
                  <a:cubicBezTo>
                    <a:pt x="846008" y="1182"/>
                    <a:pt x="851606" y="734799"/>
                    <a:pt x="858358" y="885611"/>
                  </a:cubicBezTo>
                  <a:cubicBezTo>
                    <a:pt x="865110" y="1036423"/>
                    <a:pt x="864882" y="903253"/>
                    <a:pt x="882170" y="904877"/>
                  </a:cubicBezTo>
                  <a:cubicBezTo>
                    <a:pt x="899458" y="906501"/>
                    <a:pt x="1137017" y="950410"/>
                    <a:pt x="1262119" y="909640"/>
                  </a:cubicBezTo>
                  <a:cubicBezTo>
                    <a:pt x="1387221" y="868870"/>
                    <a:pt x="1541736" y="666196"/>
                    <a:pt x="1632780" y="660258"/>
                  </a:cubicBezTo>
                  <a:cubicBezTo>
                    <a:pt x="1723824" y="654320"/>
                    <a:pt x="1733595" y="832450"/>
                    <a:pt x="1808384" y="874014"/>
                  </a:cubicBezTo>
                  <a:cubicBezTo>
                    <a:pt x="1883173" y="915578"/>
                    <a:pt x="3043530" y="901130"/>
                    <a:pt x="3145460" y="8981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grpSp>
      <p:sp>
        <p:nvSpPr>
          <p:cNvPr id="34" name="Nadpis 3">
            <a:extLst>
              <a:ext uri="{FF2B5EF4-FFF2-40B4-BE49-F238E27FC236}">
                <a16:creationId xmlns:a16="http://schemas.microsoft.com/office/drawing/2014/main" id="{3CA78BA0-C2A6-4344-92FE-11FE760CF429}"/>
              </a:ext>
            </a:extLst>
          </p:cNvPr>
          <p:cNvSpPr>
            <a:spLocks noGrp="1"/>
          </p:cNvSpPr>
          <p:nvPr>
            <p:ph type="title"/>
          </p:nvPr>
        </p:nvSpPr>
        <p:spPr>
          <a:xfrm>
            <a:off x="720000" y="332003"/>
            <a:ext cx="10753200" cy="451576"/>
          </a:xfrm>
        </p:spPr>
        <p:txBody>
          <a:bodyPr/>
          <a:lstStyle/>
          <a:p>
            <a:r>
              <a:rPr lang="cs-CZ" dirty="0">
                <a:latin typeface="Arial" panose="020B0604020202020204" pitchFamily="34" charset="0"/>
                <a:cs typeface="Arial" panose="020B0604020202020204" pitchFamily="34" charset="0"/>
              </a:rPr>
              <a:t>2) </a:t>
            </a:r>
            <a:r>
              <a:rPr lang="en-GB" dirty="0">
                <a:latin typeface="Arial" panose="020B0604020202020204" pitchFamily="34" charset="0"/>
                <a:cs typeface="Arial" panose="020B0604020202020204" pitchFamily="34" charset="0"/>
              </a:rPr>
              <a:t>Heart rhythm</a:t>
            </a:r>
            <a:endParaRPr lang="cs-CZ" dirty="0"/>
          </a:p>
        </p:txBody>
      </p:sp>
      <p:grpSp>
        <p:nvGrpSpPr>
          <p:cNvPr id="36" name="Skupina 35">
            <a:extLst>
              <a:ext uri="{FF2B5EF4-FFF2-40B4-BE49-F238E27FC236}">
                <a16:creationId xmlns:a16="http://schemas.microsoft.com/office/drawing/2014/main" id="{4E83DCD3-FF8E-4415-9AB0-2112B988D941}"/>
              </a:ext>
            </a:extLst>
          </p:cNvPr>
          <p:cNvGrpSpPr/>
          <p:nvPr/>
        </p:nvGrpSpPr>
        <p:grpSpPr>
          <a:xfrm>
            <a:off x="6720830" y="3039271"/>
            <a:ext cx="4174260" cy="768302"/>
            <a:chOff x="251520" y="2840739"/>
            <a:chExt cx="4174260" cy="798177"/>
          </a:xfrm>
        </p:grpSpPr>
        <p:sp>
          <p:nvSpPr>
            <p:cNvPr id="37" name="Volný tvar 30">
              <a:extLst>
                <a:ext uri="{FF2B5EF4-FFF2-40B4-BE49-F238E27FC236}">
                  <a16:creationId xmlns:a16="http://schemas.microsoft.com/office/drawing/2014/main" id="{97B3D137-477F-47D1-87F7-E7441BA0B70F}"/>
                </a:ext>
              </a:extLst>
            </p:cNvPr>
            <p:cNvSpPr/>
            <p:nvPr/>
          </p:nvSpPr>
          <p:spPr>
            <a:xfrm>
              <a:off x="251520" y="2840739"/>
              <a:ext cx="2109176" cy="753775"/>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652530 w 2094871"/>
                <a:gd name="connsiteY2" fmla="*/ 890027 h 957616"/>
                <a:gd name="connsiteX3" fmla="*/ 783730 w 2094871"/>
                <a:gd name="connsiteY3" fmla="*/ 897765 h 957616"/>
                <a:gd name="connsiteX4" fmla="*/ 820717 w 2094871"/>
                <a:gd name="connsiteY4" fmla="*/ 901383 h 957616"/>
                <a:gd name="connsiteX5" fmla="*/ 845612 w 2094871"/>
                <a:gd name="connsiteY5" fmla="*/ 878530 h 957616"/>
                <a:gd name="connsiteX6" fmla="*/ 855013 w 2094871"/>
                <a:gd name="connsiteY6" fmla="*/ 2 h 957616"/>
                <a:gd name="connsiteX7" fmla="*/ 871713 w 2094871"/>
                <a:gd name="connsiteY7" fmla="*/ 885611 h 957616"/>
                <a:gd name="connsiteX8" fmla="*/ 895525 w 2094871"/>
                <a:gd name="connsiteY8" fmla="*/ 904877 h 957616"/>
                <a:gd name="connsiteX9" fmla="*/ 1275474 w 2094871"/>
                <a:gd name="connsiteY9" fmla="*/ 909640 h 957616"/>
                <a:gd name="connsiteX10" fmla="*/ 1646135 w 2094871"/>
                <a:gd name="connsiteY10" fmla="*/ 660258 h 957616"/>
                <a:gd name="connsiteX11" fmla="*/ 1821739 w 2094871"/>
                <a:gd name="connsiteY11" fmla="*/ 874014 h 957616"/>
                <a:gd name="connsiteX12" fmla="*/ 2094871 w 2094871"/>
                <a:gd name="connsiteY12" fmla="*/ 909640 h 957616"/>
                <a:gd name="connsiteX0" fmla="*/ 0 w 3163267"/>
                <a:gd name="connsiteY0" fmla="*/ 907532 h 957616"/>
                <a:gd name="connsiteX1" fmla="*/ 447963 w 3163267"/>
                <a:gd name="connsiteY1" fmla="*/ 890028 h 957616"/>
                <a:gd name="connsiteX2" fmla="*/ 652530 w 3163267"/>
                <a:gd name="connsiteY2" fmla="*/ 890027 h 957616"/>
                <a:gd name="connsiteX3" fmla="*/ 783730 w 3163267"/>
                <a:gd name="connsiteY3" fmla="*/ 897765 h 957616"/>
                <a:gd name="connsiteX4" fmla="*/ 820717 w 3163267"/>
                <a:gd name="connsiteY4" fmla="*/ 901383 h 957616"/>
                <a:gd name="connsiteX5" fmla="*/ 845612 w 3163267"/>
                <a:gd name="connsiteY5" fmla="*/ 878530 h 957616"/>
                <a:gd name="connsiteX6" fmla="*/ 855013 w 3163267"/>
                <a:gd name="connsiteY6" fmla="*/ 2 h 957616"/>
                <a:gd name="connsiteX7" fmla="*/ 871713 w 3163267"/>
                <a:gd name="connsiteY7" fmla="*/ 885611 h 957616"/>
                <a:gd name="connsiteX8" fmla="*/ 895525 w 3163267"/>
                <a:gd name="connsiteY8" fmla="*/ 904877 h 957616"/>
                <a:gd name="connsiteX9" fmla="*/ 1275474 w 3163267"/>
                <a:gd name="connsiteY9" fmla="*/ 909640 h 957616"/>
                <a:gd name="connsiteX10" fmla="*/ 1646135 w 3163267"/>
                <a:gd name="connsiteY10" fmla="*/ 660258 h 957616"/>
                <a:gd name="connsiteX11" fmla="*/ 1821739 w 3163267"/>
                <a:gd name="connsiteY11" fmla="*/ 874014 h 957616"/>
                <a:gd name="connsiteX12" fmla="*/ 3163267 w 3163267"/>
                <a:gd name="connsiteY12" fmla="*/ 924139 h 957616"/>
                <a:gd name="connsiteX0" fmla="*/ 0 w 3149912"/>
                <a:gd name="connsiteY0" fmla="*/ 881554 h 957616"/>
                <a:gd name="connsiteX1" fmla="*/ 434608 w 3149912"/>
                <a:gd name="connsiteY1" fmla="*/ 890028 h 957616"/>
                <a:gd name="connsiteX2" fmla="*/ 639175 w 3149912"/>
                <a:gd name="connsiteY2" fmla="*/ 890027 h 957616"/>
                <a:gd name="connsiteX3" fmla="*/ 770375 w 3149912"/>
                <a:gd name="connsiteY3" fmla="*/ 897765 h 957616"/>
                <a:gd name="connsiteX4" fmla="*/ 807362 w 3149912"/>
                <a:gd name="connsiteY4" fmla="*/ 901383 h 957616"/>
                <a:gd name="connsiteX5" fmla="*/ 832257 w 3149912"/>
                <a:gd name="connsiteY5" fmla="*/ 878530 h 957616"/>
                <a:gd name="connsiteX6" fmla="*/ 841658 w 3149912"/>
                <a:gd name="connsiteY6" fmla="*/ 2 h 957616"/>
                <a:gd name="connsiteX7" fmla="*/ 858358 w 3149912"/>
                <a:gd name="connsiteY7" fmla="*/ 885611 h 957616"/>
                <a:gd name="connsiteX8" fmla="*/ 882170 w 3149912"/>
                <a:gd name="connsiteY8" fmla="*/ 904877 h 957616"/>
                <a:gd name="connsiteX9" fmla="*/ 1262119 w 3149912"/>
                <a:gd name="connsiteY9" fmla="*/ 909640 h 957616"/>
                <a:gd name="connsiteX10" fmla="*/ 1632780 w 3149912"/>
                <a:gd name="connsiteY10" fmla="*/ 660258 h 957616"/>
                <a:gd name="connsiteX11" fmla="*/ 1808384 w 3149912"/>
                <a:gd name="connsiteY11" fmla="*/ 874014 h 957616"/>
                <a:gd name="connsiteX12" fmla="*/ 3149912 w 3149912"/>
                <a:gd name="connsiteY12" fmla="*/ 924139 h 957616"/>
                <a:gd name="connsiteX0" fmla="*/ 0 w 3145460"/>
                <a:gd name="connsiteY0" fmla="*/ 881554 h 957616"/>
                <a:gd name="connsiteX1" fmla="*/ 434608 w 3145460"/>
                <a:gd name="connsiteY1" fmla="*/ 890028 h 957616"/>
                <a:gd name="connsiteX2" fmla="*/ 639175 w 3145460"/>
                <a:gd name="connsiteY2" fmla="*/ 890027 h 957616"/>
                <a:gd name="connsiteX3" fmla="*/ 770375 w 3145460"/>
                <a:gd name="connsiteY3" fmla="*/ 897765 h 957616"/>
                <a:gd name="connsiteX4" fmla="*/ 807362 w 3145460"/>
                <a:gd name="connsiteY4" fmla="*/ 901383 h 957616"/>
                <a:gd name="connsiteX5" fmla="*/ 832257 w 3145460"/>
                <a:gd name="connsiteY5" fmla="*/ 878530 h 957616"/>
                <a:gd name="connsiteX6" fmla="*/ 841658 w 3145460"/>
                <a:gd name="connsiteY6" fmla="*/ 2 h 957616"/>
                <a:gd name="connsiteX7" fmla="*/ 858358 w 3145460"/>
                <a:gd name="connsiteY7" fmla="*/ 885611 h 957616"/>
                <a:gd name="connsiteX8" fmla="*/ 882170 w 3145460"/>
                <a:gd name="connsiteY8" fmla="*/ 904877 h 957616"/>
                <a:gd name="connsiteX9" fmla="*/ 1262119 w 3145460"/>
                <a:gd name="connsiteY9" fmla="*/ 909640 h 957616"/>
                <a:gd name="connsiteX10" fmla="*/ 1632780 w 3145460"/>
                <a:gd name="connsiteY10" fmla="*/ 660258 h 957616"/>
                <a:gd name="connsiteX11" fmla="*/ 1808384 w 3145460"/>
                <a:gd name="connsiteY11" fmla="*/ 874014 h 957616"/>
                <a:gd name="connsiteX12" fmla="*/ 3145460 w 3145460"/>
                <a:gd name="connsiteY12" fmla="*/ 898161 h 957616"/>
                <a:gd name="connsiteX0" fmla="*/ 0 w 3145460"/>
                <a:gd name="connsiteY0" fmla="*/ 881554 h 980299"/>
                <a:gd name="connsiteX1" fmla="*/ 434608 w 3145460"/>
                <a:gd name="connsiteY1" fmla="*/ 890028 h 980299"/>
                <a:gd name="connsiteX2" fmla="*/ 639175 w 3145460"/>
                <a:gd name="connsiteY2" fmla="*/ 890027 h 980299"/>
                <a:gd name="connsiteX3" fmla="*/ 770375 w 3145460"/>
                <a:gd name="connsiteY3" fmla="*/ 897765 h 980299"/>
                <a:gd name="connsiteX4" fmla="*/ 807362 w 3145460"/>
                <a:gd name="connsiteY4" fmla="*/ 901383 h 980299"/>
                <a:gd name="connsiteX5" fmla="*/ 832257 w 3145460"/>
                <a:gd name="connsiteY5" fmla="*/ 878530 h 980299"/>
                <a:gd name="connsiteX6" fmla="*/ 841658 w 3145460"/>
                <a:gd name="connsiteY6" fmla="*/ 2 h 980299"/>
                <a:gd name="connsiteX7" fmla="*/ 858358 w 3145460"/>
                <a:gd name="connsiteY7" fmla="*/ 885611 h 980299"/>
                <a:gd name="connsiteX8" fmla="*/ 882170 w 3145460"/>
                <a:gd name="connsiteY8" fmla="*/ 904877 h 980299"/>
                <a:gd name="connsiteX9" fmla="*/ 1014240 w 3145460"/>
                <a:gd name="connsiteY9" fmla="*/ 980275 h 980299"/>
                <a:gd name="connsiteX10" fmla="*/ 1262119 w 3145460"/>
                <a:gd name="connsiteY10" fmla="*/ 909640 h 980299"/>
                <a:gd name="connsiteX11" fmla="*/ 1632780 w 3145460"/>
                <a:gd name="connsiteY11" fmla="*/ 660258 h 980299"/>
                <a:gd name="connsiteX12" fmla="*/ 1808384 w 3145460"/>
                <a:gd name="connsiteY12" fmla="*/ 874014 h 980299"/>
                <a:gd name="connsiteX13" fmla="*/ 3145460 w 3145460"/>
                <a:gd name="connsiteY13" fmla="*/ 898161 h 980299"/>
                <a:gd name="connsiteX0" fmla="*/ 0 w 3145460"/>
                <a:gd name="connsiteY0" fmla="*/ 881554 h 980917"/>
                <a:gd name="connsiteX1" fmla="*/ 434608 w 3145460"/>
                <a:gd name="connsiteY1" fmla="*/ 890028 h 980917"/>
                <a:gd name="connsiteX2" fmla="*/ 639175 w 3145460"/>
                <a:gd name="connsiteY2" fmla="*/ 890027 h 980917"/>
                <a:gd name="connsiteX3" fmla="*/ 770375 w 3145460"/>
                <a:gd name="connsiteY3" fmla="*/ 897765 h 980917"/>
                <a:gd name="connsiteX4" fmla="*/ 807362 w 3145460"/>
                <a:gd name="connsiteY4" fmla="*/ 901383 h 980917"/>
                <a:gd name="connsiteX5" fmla="*/ 832257 w 3145460"/>
                <a:gd name="connsiteY5" fmla="*/ 878530 h 980917"/>
                <a:gd name="connsiteX6" fmla="*/ 841658 w 3145460"/>
                <a:gd name="connsiteY6" fmla="*/ 2 h 980917"/>
                <a:gd name="connsiteX7" fmla="*/ 858358 w 3145460"/>
                <a:gd name="connsiteY7" fmla="*/ 885611 h 980917"/>
                <a:gd name="connsiteX8" fmla="*/ 882170 w 3145460"/>
                <a:gd name="connsiteY8" fmla="*/ 904877 h 980917"/>
                <a:gd name="connsiteX9" fmla="*/ 1014240 w 3145460"/>
                <a:gd name="connsiteY9" fmla="*/ 980275 h 980917"/>
                <a:gd name="connsiteX10" fmla="*/ 1134982 w 3145460"/>
                <a:gd name="connsiteY10" fmla="*/ 906060 h 980917"/>
                <a:gd name="connsiteX11" fmla="*/ 1262119 w 3145460"/>
                <a:gd name="connsiteY11" fmla="*/ 909640 h 980917"/>
                <a:gd name="connsiteX12" fmla="*/ 1632780 w 3145460"/>
                <a:gd name="connsiteY12" fmla="*/ 660258 h 980917"/>
                <a:gd name="connsiteX13" fmla="*/ 1808384 w 3145460"/>
                <a:gd name="connsiteY13" fmla="*/ 874014 h 980917"/>
                <a:gd name="connsiteX14" fmla="*/ 3145460 w 3145460"/>
                <a:gd name="connsiteY14" fmla="*/ 898161 h 980917"/>
                <a:gd name="connsiteX0" fmla="*/ 0 w 3145460"/>
                <a:gd name="connsiteY0" fmla="*/ 881554 h 980916"/>
                <a:gd name="connsiteX1" fmla="*/ 434608 w 3145460"/>
                <a:gd name="connsiteY1" fmla="*/ 890028 h 980916"/>
                <a:gd name="connsiteX2" fmla="*/ 639175 w 3145460"/>
                <a:gd name="connsiteY2" fmla="*/ 890027 h 980916"/>
                <a:gd name="connsiteX3" fmla="*/ 770375 w 3145460"/>
                <a:gd name="connsiteY3" fmla="*/ 897765 h 980916"/>
                <a:gd name="connsiteX4" fmla="*/ 807362 w 3145460"/>
                <a:gd name="connsiteY4" fmla="*/ 901383 h 980916"/>
                <a:gd name="connsiteX5" fmla="*/ 832257 w 3145460"/>
                <a:gd name="connsiteY5" fmla="*/ 878530 h 980916"/>
                <a:gd name="connsiteX6" fmla="*/ 841658 w 3145460"/>
                <a:gd name="connsiteY6" fmla="*/ 2 h 980916"/>
                <a:gd name="connsiteX7" fmla="*/ 858358 w 3145460"/>
                <a:gd name="connsiteY7" fmla="*/ 885611 h 980916"/>
                <a:gd name="connsiteX8" fmla="*/ 882170 w 3145460"/>
                <a:gd name="connsiteY8" fmla="*/ 904877 h 980916"/>
                <a:gd name="connsiteX9" fmla="*/ 1014240 w 3145460"/>
                <a:gd name="connsiteY9" fmla="*/ 980275 h 980916"/>
                <a:gd name="connsiteX10" fmla="*/ 1134982 w 3145460"/>
                <a:gd name="connsiteY10" fmla="*/ 906060 h 980916"/>
                <a:gd name="connsiteX11" fmla="*/ 1283426 w 3145460"/>
                <a:gd name="connsiteY11" fmla="*/ 889398 h 980916"/>
                <a:gd name="connsiteX12" fmla="*/ 1632780 w 3145460"/>
                <a:gd name="connsiteY12" fmla="*/ 660258 h 980916"/>
                <a:gd name="connsiteX13" fmla="*/ 1808384 w 3145460"/>
                <a:gd name="connsiteY13" fmla="*/ 874014 h 980916"/>
                <a:gd name="connsiteX14" fmla="*/ 3145460 w 3145460"/>
                <a:gd name="connsiteY14" fmla="*/ 898161 h 980916"/>
                <a:gd name="connsiteX0" fmla="*/ 0 w 3145460"/>
                <a:gd name="connsiteY0" fmla="*/ 881554 h 980916"/>
                <a:gd name="connsiteX1" fmla="*/ 434608 w 3145460"/>
                <a:gd name="connsiteY1" fmla="*/ 890028 h 980916"/>
                <a:gd name="connsiteX2" fmla="*/ 639175 w 3145460"/>
                <a:gd name="connsiteY2" fmla="*/ 890027 h 980916"/>
                <a:gd name="connsiteX3" fmla="*/ 770375 w 3145460"/>
                <a:gd name="connsiteY3" fmla="*/ 897765 h 980916"/>
                <a:gd name="connsiteX4" fmla="*/ 807362 w 3145460"/>
                <a:gd name="connsiteY4" fmla="*/ 901383 h 980916"/>
                <a:gd name="connsiteX5" fmla="*/ 832257 w 3145460"/>
                <a:gd name="connsiteY5" fmla="*/ 878530 h 980916"/>
                <a:gd name="connsiteX6" fmla="*/ 841658 w 3145460"/>
                <a:gd name="connsiteY6" fmla="*/ 2 h 980916"/>
                <a:gd name="connsiteX7" fmla="*/ 858358 w 3145460"/>
                <a:gd name="connsiteY7" fmla="*/ 885611 h 980916"/>
                <a:gd name="connsiteX8" fmla="*/ 903478 w 3145460"/>
                <a:gd name="connsiteY8" fmla="*/ 864395 h 980916"/>
                <a:gd name="connsiteX9" fmla="*/ 1014240 w 3145460"/>
                <a:gd name="connsiteY9" fmla="*/ 980275 h 980916"/>
                <a:gd name="connsiteX10" fmla="*/ 1134982 w 3145460"/>
                <a:gd name="connsiteY10" fmla="*/ 906060 h 980916"/>
                <a:gd name="connsiteX11" fmla="*/ 1283426 w 3145460"/>
                <a:gd name="connsiteY11" fmla="*/ 889398 h 980916"/>
                <a:gd name="connsiteX12" fmla="*/ 1632780 w 3145460"/>
                <a:gd name="connsiteY12" fmla="*/ 660258 h 980916"/>
                <a:gd name="connsiteX13" fmla="*/ 1808384 w 3145460"/>
                <a:gd name="connsiteY13" fmla="*/ 874014 h 980916"/>
                <a:gd name="connsiteX14" fmla="*/ 3145460 w 3145460"/>
                <a:gd name="connsiteY14" fmla="*/ 898161 h 980916"/>
                <a:gd name="connsiteX0" fmla="*/ 0 w 3145460"/>
                <a:gd name="connsiteY0" fmla="*/ 881554 h 1027902"/>
                <a:gd name="connsiteX1" fmla="*/ 434608 w 3145460"/>
                <a:gd name="connsiteY1" fmla="*/ 890028 h 1027902"/>
                <a:gd name="connsiteX2" fmla="*/ 639175 w 3145460"/>
                <a:gd name="connsiteY2" fmla="*/ 890027 h 1027902"/>
                <a:gd name="connsiteX3" fmla="*/ 770375 w 3145460"/>
                <a:gd name="connsiteY3" fmla="*/ 897765 h 1027902"/>
                <a:gd name="connsiteX4" fmla="*/ 807362 w 3145460"/>
                <a:gd name="connsiteY4" fmla="*/ 901383 h 1027902"/>
                <a:gd name="connsiteX5" fmla="*/ 832257 w 3145460"/>
                <a:gd name="connsiteY5" fmla="*/ 878530 h 1027902"/>
                <a:gd name="connsiteX6" fmla="*/ 841658 w 3145460"/>
                <a:gd name="connsiteY6" fmla="*/ 2 h 1027902"/>
                <a:gd name="connsiteX7" fmla="*/ 858358 w 3145460"/>
                <a:gd name="connsiteY7" fmla="*/ 885611 h 1027902"/>
                <a:gd name="connsiteX8" fmla="*/ 903478 w 3145460"/>
                <a:gd name="connsiteY8" fmla="*/ 864395 h 1027902"/>
                <a:gd name="connsiteX9" fmla="*/ 1007137 w 3145460"/>
                <a:gd name="connsiteY9" fmla="*/ 1027506 h 1027902"/>
                <a:gd name="connsiteX10" fmla="*/ 1134982 w 3145460"/>
                <a:gd name="connsiteY10" fmla="*/ 906060 h 1027902"/>
                <a:gd name="connsiteX11" fmla="*/ 1283426 w 3145460"/>
                <a:gd name="connsiteY11" fmla="*/ 889398 h 1027902"/>
                <a:gd name="connsiteX12" fmla="*/ 1632780 w 3145460"/>
                <a:gd name="connsiteY12" fmla="*/ 660258 h 1027902"/>
                <a:gd name="connsiteX13" fmla="*/ 1808384 w 3145460"/>
                <a:gd name="connsiteY13" fmla="*/ 874014 h 1027902"/>
                <a:gd name="connsiteX14" fmla="*/ 3145460 w 3145460"/>
                <a:gd name="connsiteY14" fmla="*/ 898161 h 1027902"/>
                <a:gd name="connsiteX0" fmla="*/ 0 w 3145460"/>
                <a:gd name="connsiteY0" fmla="*/ 881554 h 1027902"/>
                <a:gd name="connsiteX1" fmla="*/ 434608 w 3145460"/>
                <a:gd name="connsiteY1" fmla="*/ 890028 h 1027902"/>
                <a:gd name="connsiteX2" fmla="*/ 639175 w 3145460"/>
                <a:gd name="connsiteY2" fmla="*/ 890027 h 1027902"/>
                <a:gd name="connsiteX3" fmla="*/ 770375 w 3145460"/>
                <a:gd name="connsiteY3" fmla="*/ 897765 h 1027902"/>
                <a:gd name="connsiteX4" fmla="*/ 807362 w 3145460"/>
                <a:gd name="connsiteY4" fmla="*/ 901383 h 1027902"/>
                <a:gd name="connsiteX5" fmla="*/ 832257 w 3145460"/>
                <a:gd name="connsiteY5" fmla="*/ 878530 h 1027902"/>
                <a:gd name="connsiteX6" fmla="*/ 841658 w 3145460"/>
                <a:gd name="connsiteY6" fmla="*/ 2 h 1027902"/>
                <a:gd name="connsiteX7" fmla="*/ 858358 w 3145460"/>
                <a:gd name="connsiteY7" fmla="*/ 885611 h 1027902"/>
                <a:gd name="connsiteX8" fmla="*/ 903478 w 3145460"/>
                <a:gd name="connsiteY8" fmla="*/ 864395 h 1027902"/>
                <a:gd name="connsiteX9" fmla="*/ 1007137 w 3145460"/>
                <a:gd name="connsiteY9" fmla="*/ 1027506 h 1027902"/>
                <a:gd name="connsiteX10" fmla="*/ 1134982 w 3145460"/>
                <a:gd name="connsiteY10" fmla="*/ 906060 h 1027902"/>
                <a:gd name="connsiteX11" fmla="*/ 1283426 w 3145460"/>
                <a:gd name="connsiteY11" fmla="*/ 889398 h 1027902"/>
                <a:gd name="connsiteX12" fmla="*/ 1632780 w 3145460"/>
                <a:gd name="connsiteY12" fmla="*/ 660258 h 1027902"/>
                <a:gd name="connsiteX13" fmla="*/ 1808384 w 3145460"/>
                <a:gd name="connsiteY13" fmla="*/ 874014 h 1027902"/>
                <a:gd name="connsiteX14" fmla="*/ 3145460 w 3145460"/>
                <a:gd name="connsiteY14" fmla="*/ 898161 h 1027902"/>
                <a:gd name="connsiteX0" fmla="*/ 0 w 3145460"/>
                <a:gd name="connsiteY0" fmla="*/ 881554 h 1027902"/>
                <a:gd name="connsiteX1" fmla="*/ 434608 w 3145460"/>
                <a:gd name="connsiteY1" fmla="*/ 890028 h 1027902"/>
                <a:gd name="connsiteX2" fmla="*/ 639175 w 3145460"/>
                <a:gd name="connsiteY2" fmla="*/ 890027 h 1027902"/>
                <a:gd name="connsiteX3" fmla="*/ 770375 w 3145460"/>
                <a:gd name="connsiteY3" fmla="*/ 897765 h 1027902"/>
                <a:gd name="connsiteX4" fmla="*/ 807362 w 3145460"/>
                <a:gd name="connsiteY4" fmla="*/ 901383 h 1027902"/>
                <a:gd name="connsiteX5" fmla="*/ 832257 w 3145460"/>
                <a:gd name="connsiteY5" fmla="*/ 878530 h 1027902"/>
                <a:gd name="connsiteX6" fmla="*/ 841658 w 3145460"/>
                <a:gd name="connsiteY6" fmla="*/ 2 h 1027902"/>
                <a:gd name="connsiteX7" fmla="*/ 858358 w 3145460"/>
                <a:gd name="connsiteY7" fmla="*/ 885611 h 1027902"/>
                <a:gd name="connsiteX8" fmla="*/ 903478 w 3145460"/>
                <a:gd name="connsiteY8" fmla="*/ 864395 h 1027902"/>
                <a:gd name="connsiteX9" fmla="*/ 1007137 w 3145460"/>
                <a:gd name="connsiteY9" fmla="*/ 1027506 h 1027902"/>
                <a:gd name="connsiteX10" fmla="*/ 1134982 w 3145460"/>
                <a:gd name="connsiteY10" fmla="*/ 906060 h 1027902"/>
                <a:gd name="connsiteX11" fmla="*/ 1283426 w 3145460"/>
                <a:gd name="connsiteY11" fmla="*/ 889398 h 1027902"/>
                <a:gd name="connsiteX12" fmla="*/ 1632780 w 3145460"/>
                <a:gd name="connsiteY12" fmla="*/ 660258 h 1027902"/>
                <a:gd name="connsiteX13" fmla="*/ 1808384 w 3145460"/>
                <a:gd name="connsiteY13" fmla="*/ 874014 h 1027902"/>
                <a:gd name="connsiteX14" fmla="*/ 3145460 w 3145460"/>
                <a:gd name="connsiteY14" fmla="*/ 898161 h 102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5460" h="1027902">
                  <a:moveTo>
                    <a:pt x="0" y="881554"/>
                  </a:moveTo>
                  <a:lnTo>
                    <a:pt x="434608" y="890028"/>
                  </a:lnTo>
                  <a:cubicBezTo>
                    <a:pt x="541137" y="891440"/>
                    <a:pt x="583214" y="888738"/>
                    <a:pt x="639175" y="890027"/>
                  </a:cubicBezTo>
                  <a:cubicBezTo>
                    <a:pt x="695136" y="891316"/>
                    <a:pt x="742344" y="895872"/>
                    <a:pt x="770375" y="897765"/>
                  </a:cubicBezTo>
                  <a:cubicBezTo>
                    <a:pt x="798406" y="899658"/>
                    <a:pt x="805383" y="889508"/>
                    <a:pt x="807362" y="901383"/>
                  </a:cubicBezTo>
                  <a:cubicBezTo>
                    <a:pt x="809341" y="913258"/>
                    <a:pt x="826541" y="1028760"/>
                    <a:pt x="832257" y="878530"/>
                  </a:cubicBezTo>
                  <a:cubicBezTo>
                    <a:pt x="837973" y="728300"/>
                    <a:pt x="837308" y="-1178"/>
                    <a:pt x="841658" y="2"/>
                  </a:cubicBezTo>
                  <a:cubicBezTo>
                    <a:pt x="846008" y="1182"/>
                    <a:pt x="848055" y="741545"/>
                    <a:pt x="858358" y="885611"/>
                  </a:cubicBezTo>
                  <a:cubicBezTo>
                    <a:pt x="868661" y="1029677"/>
                    <a:pt x="878682" y="840746"/>
                    <a:pt x="903478" y="864395"/>
                  </a:cubicBezTo>
                  <a:cubicBezTo>
                    <a:pt x="928274" y="888044"/>
                    <a:pt x="956716" y="1019437"/>
                    <a:pt x="1007137" y="1027506"/>
                  </a:cubicBezTo>
                  <a:cubicBezTo>
                    <a:pt x="1078865" y="1035575"/>
                    <a:pt x="1093669" y="917833"/>
                    <a:pt x="1134982" y="906060"/>
                  </a:cubicBezTo>
                  <a:cubicBezTo>
                    <a:pt x="1176295" y="894288"/>
                    <a:pt x="1200460" y="930365"/>
                    <a:pt x="1283426" y="889398"/>
                  </a:cubicBezTo>
                  <a:cubicBezTo>
                    <a:pt x="1366392" y="848431"/>
                    <a:pt x="1545287" y="662822"/>
                    <a:pt x="1632780" y="660258"/>
                  </a:cubicBezTo>
                  <a:cubicBezTo>
                    <a:pt x="1720273" y="657694"/>
                    <a:pt x="1733595" y="832450"/>
                    <a:pt x="1808384" y="874014"/>
                  </a:cubicBezTo>
                  <a:cubicBezTo>
                    <a:pt x="1883173" y="915578"/>
                    <a:pt x="3043530" y="901130"/>
                    <a:pt x="3145460" y="8981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sp>
          <p:nvSpPr>
            <p:cNvPr id="38" name="Volný tvar 31">
              <a:extLst>
                <a:ext uri="{FF2B5EF4-FFF2-40B4-BE49-F238E27FC236}">
                  <a16:creationId xmlns:a16="http://schemas.microsoft.com/office/drawing/2014/main" id="{027E41AF-8AC3-46FC-9CF6-EF7AB1BE26BD}"/>
                </a:ext>
              </a:extLst>
            </p:cNvPr>
            <p:cNvSpPr/>
            <p:nvPr/>
          </p:nvSpPr>
          <p:spPr>
            <a:xfrm>
              <a:off x="2316604" y="2856745"/>
              <a:ext cx="2109176" cy="782171"/>
            </a:xfrm>
            <a:custGeom>
              <a:avLst/>
              <a:gdLst>
                <a:gd name="connsiteX0" fmla="*/ 0 w 2113808"/>
                <a:gd name="connsiteY0" fmla="*/ 890664 h 1050805"/>
                <a:gd name="connsiteX1" fmla="*/ 380011 w 2113808"/>
                <a:gd name="connsiteY1" fmla="*/ 890664 h 1050805"/>
                <a:gd name="connsiteX2" fmla="*/ 427512 w 2113808"/>
                <a:gd name="connsiteY2" fmla="*/ 760035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522515 w 2113808"/>
                <a:gd name="connsiteY3" fmla="*/ 890664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481300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380011 w 2113808"/>
                <a:gd name="connsiteY1" fmla="*/ 890664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51639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46642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981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50805"/>
                <a:gd name="connsiteX1" fmla="*/ 466900 w 2113808"/>
                <a:gd name="connsiteY1" fmla="*/ 894802 h 1050805"/>
                <a:gd name="connsiteX2" fmla="*/ 580602 w 2113808"/>
                <a:gd name="connsiteY2" fmla="*/ 797273 h 1050805"/>
                <a:gd name="connsiteX3" fmla="*/ 671467 w 2113808"/>
                <a:gd name="connsiteY3" fmla="*/ 894801 h 1050805"/>
                <a:gd name="connsiteX4" fmla="*/ 843148 w 2113808"/>
                <a:gd name="connsiteY4" fmla="*/ 902539 h 1050805"/>
                <a:gd name="connsiteX5" fmla="*/ 855024 w 2113808"/>
                <a:gd name="connsiteY5" fmla="*/ 973791 h 1050805"/>
                <a:gd name="connsiteX6" fmla="*/ 902525 w 2113808"/>
                <a:gd name="connsiteY6" fmla="*/ 14 h 1050805"/>
                <a:gd name="connsiteX7" fmla="*/ 890650 w 2113808"/>
                <a:gd name="connsiteY7" fmla="*/ 997542 h 1050805"/>
                <a:gd name="connsiteX8" fmla="*/ 890650 w 2113808"/>
                <a:gd name="connsiteY8" fmla="*/ 914414 h 1050805"/>
                <a:gd name="connsiteX9" fmla="*/ 1294411 w 2113808"/>
                <a:gd name="connsiteY9" fmla="*/ 914414 h 1050805"/>
                <a:gd name="connsiteX10" fmla="*/ 1665072 w 2113808"/>
                <a:gd name="connsiteY10" fmla="*/ 665032 h 1050805"/>
                <a:gd name="connsiteX11" fmla="*/ 1840676 w 2113808"/>
                <a:gd name="connsiteY11" fmla="*/ 878788 h 1050805"/>
                <a:gd name="connsiteX12" fmla="*/ 2113808 w 2113808"/>
                <a:gd name="connsiteY12" fmla="*/ 914414 h 1050805"/>
                <a:gd name="connsiteX0" fmla="*/ 0 w 2113808"/>
                <a:gd name="connsiteY0" fmla="*/ 890664 h 1028075"/>
                <a:gd name="connsiteX1" fmla="*/ 466900 w 2113808"/>
                <a:gd name="connsiteY1" fmla="*/ 894802 h 1028075"/>
                <a:gd name="connsiteX2" fmla="*/ 580602 w 2113808"/>
                <a:gd name="connsiteY2" fmla="*/ 797273 h 1028075"/>
                <a:gd name="connsiteX3" fmla="*/ 671467 w 2113808"/>
                <a:gd name="connsiteY3" fmla="*/ 894801 h 1028075"/>
                <a:gd name="connsiteX4" fmla="*/ 843148 w 2113808"/>
                <a:gd name="connsiteY4" fmla="*/ 902539 h 1028075"/>
                <a:gd name="connsiteX5" fmla="*/ 855024 w 2113808"/>
                <a:gd name="connsiteY5" fmla="*/ 973791 h 1028075"/>
                <a:gd name="connsiteX6" fmla="*/ 902525 w 2113808"/>
                <a:gd name="connsiteY6" fmla="*/ 14 h 1028075"/>
                <a:gd name="connsiteX7" fmla="*/ 890650 w 2113808"/>
                <a:gd name="connsiteY7" fmla="*/ 997542 h 1028075"/>
                <a:gd name="connsiteX8" fmla="*/ 890650 w 2113808"/>
                <a:gd name="connsiteY8" fmla="*/ 914414 h 1028075"/>
                <a:gd name="connsiteX9" fmla="*/ 1294411 w 2113808"/>
                <a:gd name="connsiteY9" fmla="*/ 914414 h 1028075"/>
                <a:gd name="connsiteX10" fmla="*/ 1665072 w 2113808"/>
                <a:gd name="connsiteY10" fmla="*/ 665032 h 1028075"/>
                <a:gd name="connsiteX11" fmla="*/ 1840676 w 2113808"/>
                <a:gd name="connsiteY11" fmla="*/ 878788 h 1028075"/>
                <a:gd name="connsiteX12" fmla="*/ 2113808 w 2113808"/>
                <a:gd name="connsiteY12" fmla="*/ 914414 h 1028075"/>
                <a:gd name="connsiteX0" fmla="*/ 0 w 2113808"/>
                <a:gd name="connsiteY0" fmla="*/ 890664 h 1028178"/>
                <a:gd name="connsiteX1" fmla="*/ 466900 w 2113808"/>
                <a:gd name="connsiteY1" fmla="*/ 894802 h 1028178"/>
                <a:gd name="connsiteX2" fmla="*/ 580602 w 2113808"/>
                <a:gd name="connsiteY2" fmla="*/ 797273 h 1028178"/>
                <a:gd name="connsiteX3" fmla="*/ 671467 w 2113808"/>
                <a:gd name="connsiteY3" fmla="*/ 894801 h 1028178"/>
                <a:gd name="connsiteX4" fmla="*/ 843148 w 2113808"/>
                <a:gd name="connsiteY4" fmla="*/ 902539 h 1028178"/>
                <a:gd name="connsiteX5" fmla="*/ 837273 w 2113808"/>
                <a:gd name="connsiteY5" fmla="*/ 903776 h 1028178"/>
                <a:gd name="connsiteX6" fmla="*/ 855024 w 2113808"/>
                <a:gd name="connsiteY6" fmla="*/ 973791 h 1028178"/>
                <a:gd name="connsiteX7" fmla="*/ 902525 w 2113808"/>
                <a:gd name="connsiteY7" fmla="*/ 14 h 1028178"/>
                <a:gd name="connsiteX8" fmla="*/ 890650 w 2113808"/>
                <a:gd name="connsiteY8" fmla="*/ 997542 h 1028178"/>
                <a:gd name="connsiteX9" fmla="*/ 890650 w 2113808"/>
                <a:gd name="connsiteY9" fmla="*/ 914414 h 1028178"/>
                <a:gd name="connsiteX10" fmla="*/ 1294411 w 2113808"/>
                <a:gd name="connsiteY10" fmla="*/ 914414 h 1028178"/>
                <a:gd name="connsiteX11" fmla="*/ 1665072 w 2113808"/>
                <a:gd name="connsiteY11" fmla="*/ 665032 h 1028178"/>
                <a:gd name="connsiteX12" fmla="*/ 1840676 w 2113808"/>
                <a:gd name="connsiteY12" fmla="*/ 878788 h 1028178"/>
                <a:gd name="connsiteX13" fmla="*/ 2113808 w 2113808"/>
                <a:gd name="connsiteY13" fmla="*/ 914414 h 1028178"/>
                <a:gd name="connsiteX0" fmla="*/ 0 w 2113808"/>
                <a:gd name="connsiteY0" fmla="*/ 890663 h 1001504"/>
                <a:gd name="connsiteX1" fmla="*/ 466900 w 2113808"/>
                <a:gd name="connsiteY1" fmla="*/ 894801 h 1001504"/>
                <a:gd name="connsiteX2" fmla="*/ 580602 w 2113808"/>
                <a:gd name="connsiteY2" fmla="*/ 797272 h 1001504"/>
                <a:gd name="connsiteX3" fmla="*/ 671467 w 2113808"/>
                <a:gd name="connsiteY3" fmla="*/ 894800 h 1001504"/>
                <a:gd name="connsiteX4" fmla="*/ 843148 w 2113808"/>
                <a:gd name="connsiteY4" fmla="*/ 902538 h 1001504"/>
                <a:gd name="connsiteX5" fmla="*/ 837273 w 2113808"/>
                <a:gd name="connsiteY5" fmla="*/ 903775 h 1001504"/>
                <a:gd name="connsiteX6" fmla="*/ 855024 w 2113808"/>
                <a:gd name="connsiteY6" fmla="*/ 973790 h 1001504"/>
                <a:gd name="connsiteX7" fmla="*/ 902525 w 2113808"/>
                <a:gd name="connsiteY7" fmla="*/ 13 h 1001504"/>
                <a:gd name="connsiteX8" fmla="*/ 890650 w 2113808"/>
                <a:gd name="connsiteY8" fmla="*/ 997541 h 1001504"/>
                <a:gd name="connsiteX9" fmla="*/ 890650 w 2113808"/>
                <a:gd name="connsiteY9" fmla="*/ 914413 h 1001504"/>
                <a:gd name="connsiteX10" fmla="*/ 1294411 w 2113808"/>
                <a:gd name="connsiteY10" fmla="*/ 914413 h 1001504"/>
                <a:gd name="connsiteX11" fmla="*/ 1665072 w 2113808"/>
                <a:gd name="connsiteY11" fmla="*/ 665031 h 1001504"/>
                <a:gd name="connsiteX12" fmla="*/ 1840676 w 2113808"/>
                <a:gd name="connsiteY12" fmla="*/ 878787 h 1001504"/>
                <a:gd name="connsiteX13" fmla="*/ 2113808 w 2113808"/>
                <a:gd name="connsiteY13" fmla="*/ 914413 h 1001504"/>
                <a:gd name="connsiteX0" fmla="*/ 0 w 2113808"/>
                <a:gd name="connsiteY0" fmla="*/ 890663 h 1049715"/>
                <a:gd name="connsiteX1" fmla="*/ 466900 w 2113808"/>
                <a:gd name="connsiteY1" fmla="*/ 894801 h 1049715"/>
                <a:gd name="connsiteX2" fmla="*/ 580602 w 2113808"/>
                <a:gd name="connsiteY2" fmla="*/ 797272 h 1049715"/>
                <a:gd name="connsiteX3" fmla="*/ 671467 w 2113808"/>
                <a:gd name="connsiteY3" fmla="*/ 894800 h 1049715"/>
                <a:gd name="connsiteX4" fmla="*/ 843148 w 2113808"/>
                <a:gd name="connsiteY4" fmla="*/ 902538 h 1049715"/>
                <a:gd name="connsiteX5" fmla="*/ 837273 w 2113808"/>
                <a:gd name="connsiteY5" fmla="*/ 903775 h 1049715"/>
                <a:gd name="connsiteX6" fmla="*/ 855024 w 2113808"/>
                <a:gd name="connsiteY6" fmla="*/ 973790 h 1049715"/>
                <a:gd name="connsiteX7" fmla="*/ 902525 w 2113808"/>
                <a:gd name="connsiteY7" fmla="*/ 13 h 1049715"/>
                <a:gd name="connsiteX8" fmla="*/ 890650 w 2113808"/>
                <a:gd name="connsiteY8" fmla="*/ 997541 h 1049715"/>
                <a:gd name="connsiteX9" fmla="*/ 914462 w 2113808"/>
                <a:gd name="connsiteY9" fmla="*/ 909650 h 1049715"/>
                <a:gd name="connsiteX10" fmla="*/ 1294411 w 2113808"/>
                <a:gd name="connsiteY10" fmla="*/ 914413 h 1049715"/>
                <a:gd name="connsiteX11" fmla="*/ 1665072 w 2113808"/>
                <a:gd name="connsiteY11" fmla="*/ 665031 h 1049715"/>
                <a:gd name="connsiteX12" fmla="*/ 1840676 w 2113808"/>
                <a:gd name="connsiteY12" fmla="*/ 878787 h 1049715"/>
                <a:gd name="connsiteX13" fmla="*/ 2113808 w 2113808"/>
                <a:gd name="connsiteY13" fmla="*/ 914413 h 1049715"/>
                <a:gd name="connsiteX0" fmla="*/ 0 w 2113808"/>
                <a:gd name="connsiteY0" fmla="*/ 890663 h 1048408"/>
                <a:gd name="connsiteX1" fmla="*/ 466900 w 2113808"/>
                <a:gd name="connsiteY1" fmla="*/ 894801 h 1048408"/>
                <a:gd name="connsiteX2" fmla="*/ 580602 w 2113808"/>
                <a:gd name="connsiteY2" fmla="*/ 797272 h 1048408"/>
                <a:gd name="connsiteX3" fmla="*/ 671467 w 2113808"/>
                <a:gd name="connsiteY3" fmla="*/ 894800 h 1048408"/>
                <a:gd name="connsiteX4" fmla="*/ 843148 w 2113808"/>
                <a:gd name="connsiteY4" fmla="*/ 902538 h 1048408"/>
                <a:gd name="connsiteX5" fmla="*/ 837273 w 2113808"/>
                <a:gd name="connsiteY5" fmla="*/ 903775 h 1048408"/>
                <a:gd name="connsiteX6" fmla="*/ 855024 w 2113808"/>
                <a:gd name="connsiteY6" fmla="*/ 973790 h 1048408"/>
                <a:gd name="connsiteX7" fmla="*/ 902525 w 2113808"/>
                <a:gd name="connsiteY7" fmla="*/ 13 h 1048408"/>
                <a:gd name="connsiteX8" fmla="*/ 890650 w 2113808"/>
                <a:gd name="connsiteY8" fmla="*/ 997541 h 1048408"/>
                <a:gd name="connsiteX9" fmla="*/ 914462 w 2113808"/>
                <a:gd name="connsiteY9" fmla="*/ 909650 h 1048408"/>
                <a:gd name="connsiteX10" fmla="*/ 1294411 w 2113808"/>
                <a:gd name="connsiteY10" fmla="*/ 914413 h 1048408"/>
                <a:gd name="connsiteX11" fmla="*/ 1665072 w 2113808"/>
                <a:gd name="connsiteY11" fmla="*/ 665031 h 1048408"/>
                <a:gd name="connsiteX12" fmla="*/ 1840676 w 2113808"/>
                <a:gd name="connsiteY12" fmla="*/ 878787 h 1048408"/>
                <a:gd name="connsiteX13" fmla="*/ 2113808 w 2113808"/>
                <a:gd name="connsiteY13" fmla="*/ 914413 h 1048408"/>
                <a:gd name="connsiteX0" fmla="*/ 0 w 2113808"/>
                <a:gd name="connsiteY0" fmla="*/ 890840 h 986440"/>
                <a:gd name="connsiteX1" fmla="*/ 466900 w 2113808"/>
                <a:gd name="connsiteY1" fmla="*/ 894978 h 986440"/>
                <a:gd name="connsiteX2" fmla="*/ 580602 w 2113808"/>
                <a:gd name="connsiteY2" fmla="*/ 797449 h 986440"/>
                <a:gd name="connsiteX3" fmla="*/ 671467 w 2113808"/>
                <a:gd name="connsiteY3" fmla="*/ 894977 h 986440"/>
                <a:gd name="connsiteX4" fmla="*/ 843148 w 2113808"/>
                <a:gd name="connsiteY4" fmla="*/ 902715 h 986440"/>
                <a:gd name="connsiteX5" fmla="*/ 837273 w 2113808"/>
                <a:gd name="connsiteY5" fmla="*/ 903952 h 986440"/>
                <a:gd name="connsiteX6" fmla="*/ 855024 w 2113808"/>
                <a:gd name="connsiteY6" fmla="*/ 973967 h 986440"/>
                <a:gd name="connsiteX7" fmla="*/ 902525 w 2113808"/>
                <a:gd name="connsiteY7" fmla="*/ 190 h 986440"/>
                <a:gd name="connsiteX8" fmla="*/ 890650 w 2113808"/>
                <a:gd name="connsiteY8" fmla="*/ 890561 h 986440"/>
                <a:gd name="connsiteX9" fmla="*/ 914462 w 2113808"/>
                <a:gd name="connsiteY9" fmla="*/ 909827 h 986440"/>
                <a:gd name="connsiteX10" fmla="*/ 1294411 w 2113808"/>
                <a:gd name="connsiteY10" fmla="*/ 914590 h 986440"/>
                <a:gd name="connsiteX11" fmla="*/ 1665072 w 2113808"/>
                <a:gd name="connsiteY11" fmla="*/ 665208 h 986440"/>
                <a:gd name="connsiteX12" fmla="*/ 1840676 w 2113808"/>
                <a:gd name="connsiteY12" fmla="*/ 878964 h 986440"/>
                <a:gd name="connsiteX13" fmla="*/ 2113808 w 2113808"/>
                <a:gd name="connsiteY13" fmla="*/ 914590 h 986440"/>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27 h 986427"/>
                <a:gd name="connsiteX1" fmla="*/ 466900 w 2113808"/>
                <a:gd name="connsiteY1" fmla="*/ 894965 h 986427"/>
                <a:gd name="connsiteX2" fmla="*/ 580602 w 2113808"/>
                <a:gd name="connsiteY2" fmla="*/ 797436 h 986427"/>
                <a:gd name="connsiteX3" fmla="*/ 671467 w 2113808"/>
                <a:gd name="connsiteY3" fmla="*/ 894964 h 986427"/>
                <a:gd name="connsiteX4" fmla="*/ 843148 w 2113808"/>
                <a:gd name="connsiteY4" fmla="*/ 902702 h 986427"/>
                <a:gd name="connsiteX5" fmla="*/ 837273 w 2113808"/>
                <a:gd name="connsiteY5" fmla="*/ 903939 h 986427"/>
                <a:gd name="connsiteX6" fmla="*/ 855024 w 2113808"/>
                <a:gd name="connsiteY6" fmla="*/ 973954 h 986427"/>
                <a:gd name="connsiteX7" fmla="*/ 902525 w 2113808"/>
                <a:gd name="connsiteY7" fmla="*/ 177 h 986427"/>
                <a:gd name="connsiteX8" fmla="*/ 890650 w 2113808"/>
                <a:gd name="connsiteY8" fmla="*/ 890548 h 986427"/>
                <a:gd name="connsiteX9" fmla="*/ 914462 w 2113808"/>
                <a:gd name="connsiteY9" fmla="*/ 909814 h 986427"/>
                <a:gd name="connsiteX10" fmla="*/ 1294411 w 2113808"/>
                <a:gd name="connsiteY10" fmla="*/ 914577 h 986427"/>
                <a:gd name="connsiteX11" fmla="*/ 1665072 w 2113808"/>
                <a:gd name="connsiteY11" fmla="*/ 665195 h 986427"/>
                <a:gd name="connsiteX12" fmla="*/ 1840676 w 2113808"/>
                <a:gd name="connsiteY12" fmla="*/ 878951 h 986427"/>
                <a:gd name="connsiteX13" fmla="*/ 2113808 w 2113808"/>
                <a:gd name="connsiteY13" fmla="*/ 914577 h 986427"/>
                <a:gd name="connsiteX0" fmla="*/ 0 w 2113808"/>
                <a:gd name="connsiteY0" fmla="*/ 890833 h 986433"/>
                <a:gd name="connsiteX1" fmla="*/ 466900 w 2113808"/>
                <a:gd name="connsiteY1" fmla="*/ 894971 h 986433"/>
                <a:gd name="connsiteX2" fmla="*/ 580602 w 2113808"/>
                <a:gd name="connsiteY2" fmla="*/ 797442 h 986433"/>
                <a:gd name="connsiteX3" fmla="*/ 671467 w 2113808"/>
                <a:gd name="connsiteY3" fmla="*/ 894970 h 986433"/>
                <a:gd name="connsiteX4" fmla="*/ 843148 w 2113808"/>
                <a:gd name="connsiteY4" fmla="*/ 902708 h 986433"/>
                <a:gd name="connsiteX5" fmla="*/ 837273 w 2113808"/>
                <a:gd name="connsiteY5" fmla="*/ 903945 h 986433"/>
                <a:gd name="connsiteX6" fmla="*/ 855024 w 2113808"/>
                <a:gd name="connsiteY6" fmla="*/ 973960 h 986433"/>
                <a:gd name="connsiteX7" fmla="*/ 902525 w 2113808"/>
                <a:gd name="connsiteY7" fmla="*/ 183 h 986433"/>
                <a:gd name="connsiteX8" fmla="*/ 890650 w 2113808"/>
                <a:gd name="connsiteY8" fmla="*/ 890554 h 986433"/>
                <a:gd name="connsiteX9" fmla="*/ 914462 w 2113808"/>
                <a:gd name="connsiteY9" fmla="*/ 909820 h 986433"/>
                <a:gd name="connsiteX10" fmla="*/ 1294411 w 2113808"/>
                <a:gd name="connsiteY10" fmla="*/ 914583 h 986433"/>
                <a:gd name="connsiteX11" fmla="*/ 1665072 w 2113808"/>
                <a:gd name="connsiteY11" fmla="*/ 665201 h 986433"/>
                <a:gd name="connsiteX12" fmla="*/ 1840676 w 2113808"/>
                <a:gd name="connsiteY12" fmla="*/ 878957 h 986433"/>
                <a:gd name="connsiteX13" fmla="*/ 2113808 w 2113808"/>
                <a:gd name="connsiteY13" fmla="*/ 914583 h 986433"/>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43148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5541"/>
                <a:gd name="connsiteX1" fmla="*/ 466900 w 2113808"/>
                <a:gd name="connsiteY1" fmla="*/ 894971 h 1025541"/>
                <a:gd name="connsiteX2" fmla="*/ 580602 w 2113808"/>
                <a:gd name="connsiteY2" fmla="*/ 797442 h 1025541"/>
                <a:gd name="connsiteX3" fmla="*/ 671467 w 2113808"/>
                <a:gd name="connsiteY3" fmla="*/ 894970 h 1025541"/>
                <a:gd name="connsiteX4" fmla="*/ 802667 w 2113808"/>
                <a:gd name="connsiteY4" fmla="*/ 902708 h 1025541"/>
                <a:gd name="connsiteX5" fmla="*/ 822985 w 2113808"/>
                <a:gd name="connsiteY5" fmla="*/ 892039 h 1025541"/>
                <a:gd name="connsiteX6" fmla="*/ 855024 w 2113808"/>
                <a:gd name="connsiteY6" fmla="*/ 973960 h 1025541"/>
                <a:gd name="connsiteX7" fmla="*/ 902525 w 2113808"/>
                <a:gd name="connsiteY7" fmla="*/ 183 h 1025541"/>
                <a:gd name="connsiteX8" fmla="*/ 890650 w 2113808"/>
                <a:gd name="connsiteY8" fmla="*/ 890554 h 1025541"/>
                <a:gd name="connsiteX9" fmla="*/ 914462 w 2113808"/>
                <a:gd name="connsiteY9" fmla="*/ 909820 h 1025541"/>
                <a:gd name="connsiteX10" fmla="*/ 1294411 w 2113808"/>
                <a:gd name="connsiteY10" fmla="*/ 914583 h 1025541"/>
                <a:gd name="connsiteX11" fmla="*/ 1665072 w 2113808"/>
                <a:gd name="connsiteY11" fmla="*/ 665201 h 1025541"/>
                <a:gd name="connsiteX12" fmla="*/ 1840676 w 2113808"/>
                <a:gd name="connsiteY12" fmla="*/ 878957 h 1025541"/>
                <a:gd name="connsiteX13" fmla="*/ 2113808 w 2113808"/>
                <a:gd name="connsiteY13" fmla="*/ 914583 h 1025541"/>
                <a:gd name="connsiteX0" fmla="*/ 0 w 2113808"/>
                <a:gd name="connsiteY0" fmla="*/ 890833 h 1028929"/>
                <a:gd name="connsiteX1" fmla="*/ 466900 w 2113808"/>
                <a:gd name="connsiteY1" fmla="*/ 894971 h 1028929"/>
                <a:gd name="connsiteX2" fmla="*/ 580602 w 2113808"/>
                <a:gd name="connsiteY2" fmla="*/ 797442 h 1028929"/>
                <a:gd name="connsiteX3" fmla="*/ 671467 w 2113808"/>
                <a:gd name="connsiteY3" fmla="*/ 894970 h 1028929"/>
                <a:gd name="connsiteX4" fmla="*/ 802667 w 2113808"/>
                <a:gd name="connsiteY4" fmla="*/ 902708 h 1028929"/>
                <a:gd name="connsiteX5" fmla="*/ 839654 w 2113808"/>
                <a:gd name="connsiteY5" fmla="*/ 906326 h 1028929"/>
                <a:gd name="connsiteX6" fmla="*/ 855024 w 2113808"/>
                <a:gd name="connsiteY6" fmla="*/ 973960 h 1028929"/>
                <a:gd name="connsiteX7" fmla="*/ 902525 w 2113808"/>
                <a:gd name="connsiteY7" fmla="*/ 183 h 1028929"/>
                <a:gd name="connsiteX8" fmla="*/ 890650 w 2113808"/>
                <a:gd name="connsiteY8" fmla="*/ 890554 h 1028929"/>
                <a:gd name="connsiteX9" fmla="*/ 914462 w 2113808"/>
                <a:gd name="connsiteY9" fmla="*/ 909820 h 1028929"/>
                <a:gd name="connsiteX10" fmla="*/ 1294411 w 2113808"/>
                <a:gd name="connsiteY10" fmla="*/ 914583 h 1028929"/>
                <a:gd name="connsiteX11" fmla="*/ 1665072 w 2113808"/>
                <a:gd name="connsiteY11" fmla="*/ 665201 h 1028929"/>
                <a:gd name="connsiteX12" fmla="*/ 1840676 w 2113808"/>
                <a:gd name="connsiteY12" fmla="*/ 878957 h 1028929"/>
                <a:gd name="connsiteX13" fmla="*/ 2113808 w 2113808"/>
                <a:gd name="connsiteY13" fmla="*/ 914583 h 1028929"/>
                <a:gd name="connsiteX0" fmla="*/ 0 w 2113808"/>
                <a:gd name="connsiteY0" fmla="*/ 890652 h 960068"/>
                <a:gd name="connsiteX1" fmla="*/ 466900 w 2113808"/>
                <a:gd name="connsiteY1" fmla="*/ 894790 h 960068"/>
                <a:gd name="connsiteX2" fmla="*/ 580602 w 2113808"/>
                <a:gd name="connsiteY2" fmla="*/ 797261 h 960068"/>
                <a:gd name="connsiteX3" fmla="*/ 671467 w 2113808"/>
                <a:gd name="connsiteY3" fmla="*/ 894789 h 960068"/>
                <a:gd name="connsiteX4" fmla="*/ 802667 w 2113808"/>
                <a:gd name="connsiteY4" fmla="*/ 902527 h 960068"/>
                <a:gd name="connsiteX5" fmla="*/ 839654 w 2113808"/>
                <a:gd name="connsiteY5" fmla="*/ 906145 h 960068"/>
                <a:gd name="connsiteX6" fmla="*/ 864549 w 2113808"/>
                <a:gd name="connsiteY6" fmla="*/ 883292 h 960068"/>
                <a:gd name="connsiteX7" fmla="*/ 902525 w 2113808"/>
                <a:gd name="connsiteY7" fmla="*/ 2 h 960068"/>
                <a:gd name="connsiteX8" fmla="*/ 890650 w 2113808"/>
                <a:gd name="connsiteY8" fmla="*/ 890373 h 960068"/>
                <a:gd name="connsiteX9" fmla="*/ 914462 w 2113808"/>
                <a:gd name="connsiteY9" fmla="*/ 909639 h 960068"/>
                <a:gd name="connsiteX10" fmla="*/ 1294411 w 2113808"/>
                <a:gd name="connsiteY10" fmla="*/ 914402 h 960068"/>
                <a:gd name="connsiteX11" fmla="*/ 1665072 w 2113808"/>
                <a:gd name="connsiteY11" fmla="*/ 665020 h 960068"/>
                <a:gd name="connsiteX12" fmla="*/ 1840676 w 2113808"/>
                <a:gd name="connsiteY12" fmla="*/ 878776 h 960068"/>
                <a:gd name="connsiteX13" fmla="*/ 2113808 w 2113808"/>
                <a:gd name="connsiteY13" fmla="*/ 914402 h 960068"/>
                <a:gd name="connsiteX0" fmla="*/ 0 w 2113808"/>
                <a:gd name="connsiteY0" fmla="*/ 885890 h 957616"/>
                <a:gd name="connsiteX1" fmla="*/ 466900 w 2113808"/>
                <a:gd name="connsiteY1" fmla="*/ 890028 h 957616"/>
                <a:gd name="connsiteX2" fmla="*/ 580602 w 2113808"/>
                <a:gd name="connsiteY2" fmla="*/ 792499 h 957616"/>
                <a:gd name="connsiteX3" fmla="*/ 671467 w 2113808"/>
                <a:gd name="connsiteY3" fmla="*/ 890027 h 957616"/>
                <a:gd name="connsiteX4" fmla="*/ 802667 w 2113808"/>
                <a:gd name="connsiteY4" fmla="*/ 897765 h 957616"/>
                <a:gd name="connsiteX5" fmla="*/ 839654 w 2113808"/>
                <a:gd name="connsiteY5" fmla="*/ 901383 h 957616"/>
                <a:gd name="connsiteX6" fmla="*/ 864549 w 2113808"/>
                <a:gd name="connsiteY6" fmla="*/ 878530 h 957616"/>
                <a:gd name="connsiteX7" fmla="*/ 873950 w 2113808"/>
                <a:gd name="connsiteY7" fmla="*/ 2 h 957616"/>
                <a:gd name="connsiteX8" fmla="*/ 890650 w 2113808"/>
                <a:gd name="connsiteY8" fmla="*/ 885611 h 957616"/>
                <a:gd name="connsiteX9" fmla="*/ 914462 w 2113808"/>
                <a:gd name="connsiteY9" fmla="*/ 904877 h 957616"/>
                <a:gd name="connsiteX10" fmla="*/ 1294411 w 2113808"/>
                <a:gd name="connsiteY10" fmla="*/ 909640 h 957616"/>
                <a:gd name="connsiteX11" fmla="*/ 1665072 w 2113808"/>
                <a:gd name="connsiteY11" fmla="*/ 660258 h 957616"/>
                <a:gd name="connsiteX12" fmla="*/ 1840676 w 2113808"/>
                <a:gd name="connsiteY12" fmla="*/ 874014 h 957616"/>
                <a:gd name="connsiteX13" fmla="*/ 2113808 w 2113808"/>
                <a:gd name="connsiteY13" fmla="*/ 909640 h 957616"/>
                <a:gd name="connsiteX0" fmla="*/ 0 w 2097576"/>
                <a:gd name="connsiteY0" fmla="*/ 888595 h 957616"/>
                <a:gd name="connsiteX1" fmla="*/ 450668 w 2097576"/>
                <a:gd name="connsiteY1" fmla="*/ 890028 h 957616"/>
                <a:gd name="connsiteX2" fmla="*/ 564370 w 2097576"/>
                <a:gd name="connsiteY2" fmla="*/ 792499 h 957616"/>
                <a:gd name="connsiteX3" fmla="*/ 655235 w 2097576"/>
                <a:gd name="connsiteY3" fmla="*/ 890027 h 957616"/>
                <a:gd name="connsiteX4" fmla="*/ 786435 w 2097576"/>
                <a:gd name="connsiteY4" fmla="*/ 897765 h 957616"/>
                <a:gd name="connsiteX5" fmla="*/ 823422 w 2097576"/>
                <a:gd name="connsiteY5" fmla="*/ 901383 h 957616"/>
                <a:gd name="connsiteX6" fmla="*/ 848317 w 2097576"/>
                <a:gd name="connsiteY6" fmla="*/ 878530 h 957616"/>
                <a:gd name="connsiteX7" fmla="*/ 857718 w 2097576"/>
                <a:gd name="connsiteY7" fmla="*/ 2 h 957616"/>
                <a:gd name="connsiteX8" fmla="*/ 874418 w 2097576"/>
                <a:gd name="connsiteY8" fmla="*/ 885611 h 957616"/>
                <a:gd name="connsiteX9" fmla="*/ 898230 w 2097576"/>
                <a:gd name="connsiteY9" fmla="*/ 904877 h 957616"/>
                <a:gd name="connsiteX10" fmla="*/ 1278179 w 2097576"/>
                <a:gd name="connsiteY10" fmla="*/ 909640 h 957616"/>
                <a:gd name="connsiteX11" fmla="*/ 1648840 w 2097576"/>
                <a:gd name="connsiteY11" fmla="*/ 660258 h 957616"/>
                <a:gd name="connsiteX12" fmla="*/ 1824444 w 2097576"/>
                <a:gd name="connsiteY12" fmla="*/ 874014 h 957616"/>
                <a:gd name="connsiteX13" fmla="*/ 2097576 w 2097576"/>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61665 w 2094871"/>
                <a:gd name="connsiteY2" fmla="*/ 792499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575952 w 2094871"/>
                <a:gd name="connsiteY2" fmla="*/ 797262 h 957616"/>
                <a:gd name="connsiteX3" fmla="*/ 652530 w 2094871"/>
                <a:gd name="connsiteY3" fmla="*/ 890027 h 957616"/>
                <a:gd name="connsiteX4" fmla="*/ 783730 w 2094871"/>
                <a:gd name="connsiteY4" fmla="*/ 897765 h 957616"/>
                <a:gd name="connsiteX5" fmla="*/ 820717 w 2094871"/>
                <a:gd name="connsiteY5" fmla="*/ 901383 h 957616"/>
                <a:gd name="connsiteX6" fmla="*/ 845612 w 2094871"/>
                <a:gd name="connsiteY6" fmla="*/ 878530 h 957616"/>
                <a:gd name="connsiteX7" fmla="*/ 855013 w 2094871"/>
                <a:gd name="connsiteY7" fmla="*/ 2 h 957616"/>
                <a:gd name="connsiteX8" fmla="*/ 871713 w 2094871"/>
                <a:gd name="connsiteY8" fmla="*/ 885611 h 957616"/>
                <a:gd name="connsiteX9" fmla="*/ 895525 w 2094871"/>
                <a:gd name="connsiteY9" fmla="*/ 904877 h 957616"/>
                <a:gd name="connsiteX10" fmla="*/ 1275474 w 2094871"/>
                <a:gd name="connsiteY10" fmla="*/ 909640 h 957616"/>
                <a:gd name="connsiteX11" fmla="*/ 1646135 w 2094871"/>
                <a:gd name="connsiteY11" fmla="*/ 660258 h 957616"/>
                <a:gd name="connsiteX12" fmla="*/ 1821739 w 2094871"/>
                <a:gd name="connsiteY12" fmla="*/ 874014 h 957616"/>
                <a:gd name="connsiteX13" fmla="*/ 2094871 w 2094871"/>
                <a:gd name="connsiteY13" fmla="*/ 909640 h 957616"/>
                <a:gd name="connsiteX0" fmla="*/ 0 w 2094871"/>
                <a:gd name="connsiteY0" fmla="*/ 907532 h 957616"/>
                <a:gd name="connsiteX1" fmla="*/ 447963 w 2094871"/>
                <a:gd name="connsiteY1" fmla="*/ 890028 h 957616"/>
                <a:gd name="connsiteX2" fmla="*/ 652530 w 2094871"/>
                <a:gd name="connsiteY2" fmla="*/ 890027 h 957616"/>
                <a:gd name="connsiteX3" fmla="*/ 783730 w 2094871"/>
                <a:gd name="connsiteY3" fmla="*/ 897765 h 957616"/>
                <a:gd name="connsiteX4" fmla="*/ 820717 w 2094871"/>
                <a:gd name="connsiteY4" fmla="*/ 901383 h 957616"/>
                <a:gd name="connsiteX5" fmla="*/ 845612 w 2094871"/>
                <a:gd name="connsiteY5" fmla="*/ 878530 h 957616"/>
                <a:gd name="connsiteX6" fmla="*/ 855013 w 2094871"/>
                <a:gd name="connsiteY6" fmla="*/ 2 h 957616"/>
                <a:gd name="connsiteX7" fmla="*/ 871713 w 2094871"/>
                <a:gd name="connsiteY7" fmla="*/ 885611 h 957616"/>
                <a:gd name="connsiteX8" fmla="*/ 895525 w 2094871"/>
                <a:gd name="connsiteY8" fmla="*/ 904877 h 957616"/>
                <a:gd name="connsiteX9" fmla="*/ 1275474 w 2094871"/>
                <a:gd name="connsiteY9" fmla="*/ 909640 h 957616"/>
                <a:gd name="connsiteX10" fmla="*/ 1646135 w 2094871"/>
                <a:gd name="connsiteY10" fmla="*/ 660258 h 957616"/>
                <a:gd name="connsiteX11" fmla="*/ 1821739 w 2094871"/>
                <a:gd name="connsiteY11" fmla="*/ 874014 h 957616"/>
                <a:gd name="connsiteX12" fmla="*/ 2094871 w 2094871"/>
                <a:gd name="connsiteY12" fmla="*/ 909640 h 957616"/>
                <a:gd name="connsiteX0" fmla="*/ 0 w 3163267"/>
                <a:gd name="connsiteY0" fmla="*/ 907532 h 957616"/>
                <a:gd name="connsiteX1" fmla="*/ 447963 w 3163267"/>
                <a:gd name="connsiteY1" fmla="*/ 890028 h 957616"/>
                <a:gd name="connsiteX2" fmla="*/ 652530 w 3163267"/>
                <a:gd name="connsiteY2" fmla="*/ 890027 h 957616"/>
                <a:gd name="connsiteX3" fmla="*/ 783730 w 3163267"/>
                <a:gd name="connsiteY3" fmla="*/ 897765 h 957616"/>
                <a:gd name="connsiteX4" fmla="*/ 820717 w 3163267"/>
                <a:gd name="connsiteY4" fmla="*/ 901383 h 957616"/>
                <a:gd name="connsiteX5" fmla="*/ 845612 w 3163267"/>
                <a:gd name="connsiteY5" fmla="*/ 878530 h 957616"/>
                <a:gd name="connsiteX6" fmla="*/ 855013 w 3163267"/>
                <a:gd name="connsiteY6" fmla="*/ 2 h 957616"/>
                <a:gd name="connsiteX7" fmla="*/ 871713 w 3163267"/>
                <a:gd name="connsiteY7" fmla="*/ 885611 h 957616"/>
                <a:gd name="connsiteX8" fmla="*/ 895525 w 3163267"/>
                <a:gd name="connsiteY8" fmla="*/ 904877 h 957616"/>
                <a:gd name="connsiteX9" fmla="*/ 1275474 w 3163267"/>
                <a:gd name="connsiteY9" fmla="*/ 909640 h 957616"/>
                <a:gd name="connsiteX10" fmla="*/ 1646135 w 3163267"/>
                <a:gd name="connsiteY10" fmla="*/ 660258 h 957616"/>
                <a:gd name="connsiteX11" fmla="*/ 1821739 w 3163267"/>
                <a:gd name="connsiteY11" fmla="*/ 874014 h 957616"/>
                <a:gd name="connsiteX12" fmla="*/ 3163267 w 3163267"/>
                <a:gd name="connsiteY12" fmla="*/ 924139 h 957616"/>
                <a:gd name="connsiteX0" fmla="*/ 0 w 3149912"/>
                <a:gd name="connsiteY0" fmla="*/ 881554 h 957616"/>
                <a:gd name="connsiteX1" fmla="*/ 434608 w 3149912"/>
                <a:gd name="connsiteY1" fmla="*/ 890028 h 957616"/>
                <a:gd name="connsiteX2" fmla="*/ 639175 w 3149912"/>
                <a:gd name="connsiteY2" fmla="*/ 890027 h 957616"/>
                <a:gd name="connsiteX3" fmla="*/ 770375 w 3149912"/>
                <a:gd name="connsiteY3" fmla="*/ 897765 h 957616"/>
                <a:gd name="connsiteX4" fmla="*/ 807362 w 3149912"/>
                <a:gd name="connsiteY4" fmla="*/ 901383 h 957616"/>
                <a:gd name="connsiteX5" fmla="*/ 832257 w 3149912"/>
                <a:gd name="connsiteY5" fmla="*/ 878530 h 957616"/>
                <a:gd name="connsiteX6" fmla="*/ 841658 w 3149912"/>
                <a:gd name="connsiteY6" fmla="*/ 2 h 957616"/>
                <a:gd name="connsiteX7" fmla="*/ 858358 w 3149912"/>
                <a:gd name="connsiteY7" fmla="*/ 885611 h 957616"/>
                <a:gd name="connsiteX8" fmla="*/ 882170 w 3149912"/>
                <a:gd name="connsiteY8" fmla="*/ 904877 h 957616"/>
                <a:gd name="connsiteX9" fmla="*/ 1262119 w 3149912"/>
                <a:gd name="connsiteY9" fmla="*/ 909640 h 957616"/>
                <a:gd name="connsiteX10" fmla="*/ 1632780 w 3149912"/>
                <a:gd name="connsiteY10" fmla="*/ 660258 h 957616"/>
                <a:gd name="connsiteX11" fmla="*/ 1808384 w 3149912"/>
                <a:gd name="connsiteY11" fmla="*/ 874014 h 957616"/>
                <a:gd name="connsiteX12" fmla="*/ 3149912 w 3149912"/>
                <a:gd name="connsiteY12" fmla="*/ 924139 h 957616"/>
                <a:gd name="connsiteX0" fmla="*/ 0 w 3145460"/>
                <a:gd name="connsiteY0" fmla="*/ 881554 h 957616"/>
                <a:gd name="connsiteX1" fmla="*/ 434608 w 3145460"/>
                <a:gd name="connsiteY1" fmla="*/ 890028 h 957616"/>
                <a:gd name="connsiteX2" fmla="*/ 639175 w 3145460"/>
                <a:gd name="connsiteY2" fmla="*/ 890027 h 957616"/>
                <a:gd name="connsiteX3" fmla="*/ 770375 w 3145460"/>
                <a:gd name="connsiteY3" fmla="*/ 897765 h 957616"/>
                <a:gd name="connsiteX4" fmla="*/ 807362 w 3145460"/>
                <a:gd name="connsiteY4" fmla="*/ 901383 h 957616"/>
                <a:gd name="connsiteX5" fmla="*/ 832257 w 3145460"/>
                <a:gd name="connsiteY5" fmla="*/ 878530 h 957616"/>
                <a:gd name="connsiteX6" fmla="*/ 841658 w 3145460"/>
                <a:gd name="connsiteY6" fmla="*/ 2 h 957616"/>
                <a:gd name="connsiteX7" fmla="*/ 858358 w 3145460"/>
                <a:gd name="connsiteY7" fmla="*/ 885611 h 957616"/>
                <a:gd name="connsiteX8" fmla="*/ 882170 w 3145460"/>
                <a:gd name="connsiteY8" fmla="*/ 904877 h 957616"/>
                <a:gd name="connsiteX9" fmla="*/ 1262119 w 3145460"/>
                <a:gd name="connsiteY9" fmla="*/ 909640 h 957616"/>
                <a:gd name="connsiteX10" fmla="*/ 1632780 w 3145460"/>
                <a:gd name="connsiteY10" fmla="*/ 660258 h 957616"/>
                <a:gd name="connsiteX11" fmla="*/ 1808384 w 3145460"/>
                <a:gd name="connsiteY11" fmla="*/ 874014 h 957616"/>
                <a:gd name="connsiteX12" fmla="*/ 3145460 w 3145460"/>
                <a:gd name="connsiteY12" fmla="*/ 898161 h 957616"/>
                <a:gd name="connsiteX0" fmla="*/ 0 w 3145460"/>
                <a:gd name="connsiteY0" fmla="*/ 881554 h 971984"/>
                <a:gd name="connsiteX1" fmla="*/ 434608 w 3145460"/>
                <a:gd name="connsiteY1" fmla="*/ 890028 h 971984"/>
                <a:gd name="connsiteX2" fmla="*/ 639175 w 3145460"/>
                <a:gd name="connsiteY2" fmla="*/ 890027 h 971984"/>
                <a:gd name="connsiteX3" fmla="*/ 770375 w 3145460"/>
                <a:gd name="connsiteY3" fmla="*/ 897765 h 971984"/>
                <a:gd name="connsiteX4" fmla="*/ 807362 w 3145460"/>
                <a:gd name="connsiteY4" fmla="*/ 901383 h 971984"/>
                <a:gd name="connsiteX5" fmla="*/ 832257 w 3145460"/>
                <a:gd name="connsiteY5" fmla="*/ 878530 h 971984"/>
                <a:gd name="connsiteX6" fmla="*/ 841658 w 3145460"/>
                <a:gd name="connsiteY6" fmla="*/ 2 h 971984"/>
                <a:gd name="connsiteX7" fmla="*/ 858358 w 3145460"/>
                <a:gd name="connsiteY7" fmla="*/ 885611 h 971984"/>
                <a:gd name="connsiteX8" fmla="*/ 882170 w 3145460"/>
                <a:gd name="connsiteY8" fmla="*/ 904877 h 971984"/>
                <a:gd name="connsiteX9" fmla="*/ 1002781 w 3145460"/>
                <a:gd name="connsiteY9" fmla="*/ 971946 h 971984"/>
                <a:gd name="connsiteX10" fmla="*/ 1262119 w 3145460"/>
                <a:gd name="connsiteY10" fmla="*/ 909640 h 971984"/>
                <a:gd name="connsiteX11" fmla="*/ 1632780 w 3145460"/>
                <a:gd name="connsiteY11" fmla="*/ 660258 h 971984"/>
                <a:gd name="connsiteX12" fmla="*/ 1808384 w 3145460"/>
                <a:gd name="connsiteY12" fmla="*/ 874014 h 971984"/>
                <a:gd name="connsiteX13" fmla="*/ 3145460 w 3145460"/>
                <a:gd name="connsiteY13" fmla="*/ 898161 h 971984"/>
                <a:gd name="connsiteX0" fmla="*/ 0 w 3145460"/>
                <a:gd name="connsiteY0" fmla="*/ 881554 h 972884"/>
                <a:gd name="connsiteX1" fmla="*/ 434608 w 3145460"/>
                <a:gd name="connsiteY1" fmla="*/ 890028 h 972884"/>
                <a:gd name="connsiteX2" fmla="*/ 639175 w 3145460"/>
                <a:gd name="connsiteY2" fmla="*/ 890027 h 972884"/>
                <a:gd name="connsiteX3" fmla="*/ 770375 w 3145460"/>
                <a:gd name="connsiteY3" fmla="*/ 897765 h 972884"/>
                <a:gd name="connsiteX4" fmla="*/ 807362 w 3145460"/>
                <a:gd name="connsiteY4" fmla="*/ 901383 h 972884"/>
                <a:gd name="connsiteX5" fmla="*/ 832257 w 3145460"/>
                <a:gd name="connsiteY5" fmla="*/ 878530 h 972884"/>
                <a:gd name="connsiteX6" fmla="*/ 841658 w 3145460"/>
                <a:gd name="connsiteY6" fmla="*/ 2 h 972884"/>
                <a:gd name="connsiteX7" fmla="*/ 858358 w 3145460"/>
                <a:gd name="connsiteY7" fmla="*/ 885611 h 972884"/>
                <a:gd name="connsiteX8" fmla="*/ 882170 w 3145460"/>
                <a:gd name="connsiteY8" fmla="*/ 904877 h 972884"/>
                <a:gd name="connsiteX9" fmla="*/ 1002781 w 3145460"/>
                <a:gd name="connsiteY9" fmla="*/ 971946 h 972884"/>
                <a:gd name="connsiteX10" fmla="*/ 1137728 w 3145460"/>
                <a:gd name="connsiteY10" fmla="*/ 897728 h 972884"/>
                <a:gd name="connsiteX11" fmla="*/ 1262119 w 3145460"/>
                <a:gd name="connsiteY11" fmla="*/ 909640 h 972884"/>
                <a:gd name="connsiteX12" fmla="*/ 1632780 w 3145460"/>
                <a:gd name="connsiteY12" fmla="*/ 660258 h 972884"/>
                <a:gd name="connsiteX13" fmla="*/ 1808384 w 3145460"/>
                <a:gd name="connsiteY13" fmla="*/ 874014 h 972884"/>
                <a:gd name="connsiteX14" fmla="*/ 3145460 w 3145460"/>
                <a:gd name="connsiteY14" fmla="*/ 898161 h 972884"/>
                <a:gd name="connsiteX0" fmla="*/ 0 w 3145460"/>
                <a:gd name="connsiteY0" fmla="*/ 881554 h 972504"/>
                <a:gd name="connsiteX1" fmla="*/ 434608 w 3145460"/>
                <a:gd name="connsiteY1" fmla="*/ 890028 h 972504"/>
                <a:gd name="connsiteX2" fmla="*/ 639175 w 3145460"/>
                <a:gd name="connsiteY2" fmla="*/ 890027 h 972504"/>
                <a:gd name="connsiteX3" fmla="*/ 770375 w 3145460"/>
                <a:gd name="connsiteY3" fmla="*/ 897765 h 972504"/>
                <a:gd name="connsiteX4" fmla="*/ 807362 w 3145460"/>
                <a:gd name="connsiteY4" fmla="*/ 901383 h 972504"/>
                <a:gd name="connsiteX5" fmla="*/ 832257 w 3145460"/>
                <a:gd name="connsiteY5" fmla="*/ 878530 h 972504"/>
                <a:gd name="connsiteX6" fmla="*/ 841658 w 3145460"/>
                <a:gd name="connsiteY6" fmla="*/ 2 h 972504"/>
                <a:gd name="connsiteX7" fmla="*/ 858358 w 3145460"/>
                <a:gd name="connsiteY7" fmla="*/ 885611 h 972504"/>
                <a:gd name="connsiteX8" fmla="*/ 882170 w 3145460"/>
                <a:gd name="connsiteY8" fmla="*/ 904877 h 972504"/>
                <a:gd name="connsiteX9" fmla="*/ 931757 w 3145460"/>
                <a:gd name="connsiteY9" fmla="*/ 911224 h 972504"/>
                <a:gd name="connsiteX10" fmla="*/ 1002781 w 3145460"/>
                <a:gd name="connsiteY10" fmla="*/ 971946 h 972504"/>
                <a:gd name="connsiteX11" fmla="*/ 1137728 w 3145460"/>
                <a:gd name="connsiteY11" fmla="*/ 897728 h 972504"/>
                <a:gd name="connsiteX12" fmla="*/ 1262119 w 3145460"/>
                <a:gd name="connsiteY12" fmla="*/ 909640 h 972504"/>
                <a:gd name="connsiteX13" fmla="*/ 1632780 w 3145460"/>
                <a:gd name="connsiteY13" fmla="*/ 660258 h 972504"/>
                <a:gd name="connsiteX14" fmla="*/ 1808384 w 3145460"/>
                <a:gd name="connsiteY14" fmla="*/ 874014 h 972504"/>
                <a:gd name="connsiteX15" fmla="*/ 3145460 w 3145460"/>
                <a:gd name="connsiteY15" fmla="*/ 898161 h 972504"/>
                <a:gd name="connsiteX0" fmla="*/ 0 w 3145460"/>
                <a:gd name="connsiteY0" fmla="*/ 881554 h 1039681"/>
                <a:gd name="connsiteX1" fmla="*/ 434608 w 3145460"/>
                <a:gd name="connsiteY1" fmla="*/ 890028 h 1039681"/>
                <a:gd name="connsiteX2" fmla="*/ 639175 w 3145460"/>
                <a:gd name="connsiteY2" fmla="*/ 890027 h 1039681"/>
                <a:gd name="connsiteX3" fmla="*/ 770375 w 3145460"/>
                <a:gd name="connsiteY3" fmla="*/ 897765 h 1039681"/>
                <a:gd name="connsiteX4" fmla="*/ 807362 w 3145460"/>
                <a:gd name="connsiteY4" fmla="*/ 901383 h 1039681"/>
                <a:gd name="connsiteX5" fmla="*/ 832257 w 3145460"/>
                <a:gd name="connsiteY5" fmla="*/ 878530 h 1039681"/>
                <a:gd name="connsiteX6" fmla="*/ 841658 w 3145460"/>
                <a:gd name="connsiteY6" fmla="*/ 2 h 1039681"/>
                <a:gd name="connsiteX7" fmla="*/ 858358 w 3145460"/>
                <a:gd name="connsiteY7" fmla="*/ 885611 h 1039681"/>
                <a:gd name="connsiteX8" fmla="*/ 882170 w 3145460"/>
                <a:gd name="connsiteY8" fmla="*/ 904877 h 1039681"/>
                <a:gd name="connsiteX9" fmla="*/ 931757 w 3145460"/>
                <a:gd name="connsiteY9" fmla="*/ 911224 h 1039681"/>
                <a:gd name="connsiteX10" fmla="*/ 1009884 w 3145460"/>
                <a:gd name="connsiteY10" fmla="*/ 1039416 h 1039681"/>
                <a:gd name="connsiteX11" fmla="*/ 1137728 w 3145460"/>
                <a:gd name="connsiteY11" fmla="*/ 897728 h 1039681"/>
                <a:gd name="connsiteX12" fmla="*/ 1262119 w 3145460"/>
                <a:gd name="connsiteY12" fmla="*/ 909640 h 1039681"/>
                <a:gd name="connsiteX13" fmla="*/ 1632780 w 3145460"/>
                <a:gd name="connsiteY13" fmla="*/ 660258 h 1039681"/>
                <a:gd name="connsiteX14" fmla="*/ 1808384 w 3145460"/>
                <a:gd name="connsiteY14" fmla="*/ 874014 h 1039681"/>
                <a:gd name="connsiteX15" fmla="*/ 3145460 w 3145460"/>
                <a:gd name="connsiteY15" fmla="*/ 898161 h 1039681"/>
                <a:gd name="connsiteX0" fmla="*/ 0 w 3145460"/>
                <a:gd name="connsiteY0" fmla="*/ 881554 h 1039681"/>
                <a:gd name="connsiteX1" fmla="*/ 434608 w 3145460"/>
                <a:gd name="connsiteY1" fmla="*/ 890028 h 1039681"/>
                <a:gd name="connsiteX2" fmla="*/ 639175 w 3145460"/>
                <a:gd name="connsiteY2" fmla="*/ 890027 h 1039681"/>
                <a:gd name="connsiteX3" fmla="*/ 770375 w 3145460"/>
                <a:gd name="connsiteY3" fmla="*/ 897765 h 1039681"/>
                <a:gd name="connsiteX4" fmla="*/ 807362 w 3145460"/>
                <a:gd name="connsiteY4" fmla="*/ 901383 h 1039681"/>
                <a:gd name="connsiteX5" fmla="*/ 832257 w 3145460"/>
                <a:gd name="connsiteY5" fmla="*/ 878530 h 1039681"/>
                <a:gd name="connsiteX6" fmla="*/ 841658 w 3145460"/>
                <a:gd name="connsiteY6" fmla="*/ 2 h 1039681"/>
                <a:gd name="connsiteX7" fmla="*/ 858358 w 3145460"/>
                <a:gd name="connsiteY7" fmla="*/ 885611 h 1039681"/>
                <a:gd name="connsiteX8" fmla="*/ 882170 w 3145460"/>
                <a:gd name="connsiteY8" fmla="*/ 904877 h 1039681"/>
                <a:gd name="connsiteX9" fmla="*/ 931757 w 3145460"/>
                <a:gd name="connsiteY9" fmla="*/ 911224 h 1039681"/>
                <a:gd name="connsiteX10" fmla="*/ 1009884 w 3145460"/>
                <a:gd name="connsiteY10" fmla="*/ 1039416 h 1039681"/>
                <a:gd name="connsiteX11" fmla="*/ 1137728 w 3145460"/>
                <a:gd name="connsiteY11" fmla="*/ 924716 h 1039681"/>
                <a:gd name="connsiteX12" fmla="*/ 1262119 w 3145460"/>
                <a:gd name="connsiteY12" fmla="*/ 909640 h 1039681"/>
                <a:gd name="connsiteX13" fmla="*/ 1632780 w 3145460"/>
                <a:gd name="connsiteY13" fmla="*/ 660258 h 1039681"/>
                <a:gd name="connsiteX14" fmla="*/ 1808384 w 3145460"/>
                <a:gd name="connsiteY14" fmla="*/ 874014 h 1039681"/>
                <a:gd name="connsiteX15" fmla="*/ 3145460 w 3145460"/>
                <a:gd name="connsiteY15" fmla="*/ 898161 h 1039681"/>
                <a:gd name="connsiteX0" fmla="*/ 0 w 3145460"/>
                <a:gd name="connsiteY0" fmla="*/ 881554 h 1039681"/>
                <a:gd name="connsiteX1" fmla="*/ 434608 w 3145460"/>
                <a:gd name="connsiteY1" fmla="*/ 890028 h 1039681"/>
                <a:gd name="connsiteX2" fmla="*/ 639175 w 3145460"/>
                <a:gd name="connsiteY2" fmla="*/ 890027 h 1039681"/>
                <a:gd name="connsiteX3" fmla="*/ 770375 w 3145460"/>
                <a:gd name="connsiteY3" fmla="*/ 897765 h 1039681"/>
                <a:gd name="connsiteX4" fmla="*/ 807362 w 3145460"/>
                <a:gd name="connsiteY4" fmla="*/ 901383 h 1039681"/>
                <a:gd name="connsiteX5" fmla="*/ 832257 w 3145460"/>
                <a:gd name="connsiteY5" fmla="*/ 878530 h 1039681"/>
                <a:gd name="connsiteX6" fmla="*/ 841658 w 3145460"/>
                <a:gd name="connsiteY6" fmla="*/ 2 h 1039681"/>
                <a:gd name="connsiteX7" fmla="*/ 858358 w 3145460"/>
                <a:gd name="connsiteY7" fmla="*/ 885611 h 1039681"/>
                <a:gd name="connsiteX8" fmla="*/ 882170 w 3145460"/>
                <a:gd name="connsiteY8" fmla="*/ 904877 h 1039681"/>
                <a:gd name="connsiteX9" fmla="*/ 931757 w 3145460"/>
                <a:gd name="connsiteY9" fmla="*/ 911224 h 1039681"/>
                <a:gd name="connsiteX10" fmla="*/ 1038294 w 3145460"/>
                <a:gd name="connsiteY10" fmla="*/ 1039416 h 1039681"/>
                <a:gd name="connsiteX11" fmla="*/ 1137728 w 3145460"/>
                <a:gd name="connsiteY11" fmla="*/ 924716 h 1039681"/>
                <a:gd name="connsiteX12" fmla="*/ 1262119 w 3145460"/>
                <a:gd name="connsiteY12" fmla="*/ 909640 h 1039681"/>
                <a:gd name="connsiteX13" fmla="*/ 1632780 w 3145460"/>
                <a:gd name="connsiteY13" fmla="*/ 660258 h 1039681"/>
                <a:gd name="connsiteX14" fmla="*/ 1808384 w 3145460"/>
                <a:gd name="connsiteY14" fmla="*/ 874014 h 1039681"/>
                <a:gd name="connsiteX15" fmla="*/ 3145460 w 3145460"/>
                <a:gd name="connsiteY15" fmla="*/ 898161 h 1039681"/>
                <a:gd name="connsiteX0" fmla="*/ 0 w 3145460"/>
                <a:gd name="connsiteY0" fmla="*/ 881554 h 1066622"/>
                <a:gd name="connsiteX1" fmla="*/ 434608 w 3145460"/>
                <a:gd name="connsiteY1" fmla="*/ 890028 h 1066622"/>
                <a:gd name="connsiteX2" fmla="*/ 639175 w 3145460"/>
                <a:gd name="connsiteY2" fmla="*/ 890027 h 1066622"/>
                <a:gd name="connsiteX3" fmla="*/ 770375 w 3145460"/>
                <a:gd name="connsiteY3" fmla="*/ 897765 h 1066622"/>
                <a:gd name="connsiteX4" fmla="*/ 807362 w 3145460"/>
                <a:gd name="connsiteY4" fmla="*/ 901383 h 1066622"/>
                <a:gd name="connsiteX5" fmla="*/ 832257 w 3145460"/>
                <a:gd name="connsiteY5" fmla="*/ 878530 h 1066622"/>
                <a:gd name="connsiteX6" fmla="*/ 841658 w 3145460"/>
                <a:gd name="connsiteY6" fmla="*/ 2 h 1066622"/>
                <a:gd name="connsiteX7" fmla="*/ 858358 w 3145460"/>
                <a:gd name="connsiteY7" fmla="*/ 885611 h 1066622"/>
                <a:gd name="connsiteX8" fmla="*/ 882170 w 3145460"/>
                <a:gd name="connsiteY8" fmla="*/ 904877 h 1066622"/>
                <a:gd name="connsiteX9" fmla="*/ 931757 w 3145460"/>
                <a:gd name="connsiteY9" fmla="*/ 911224 h 1066622"/>
                <a:gd name="connsiteX10" fmla="*/ 1024089 w 3145460"/>
                <a:gd name="connsiteY10" fmla="*/ 1066404 h 1066622"/>
                <a:gd name="connsiteX11" fmla="*/ 1137728 w 3145460"/>
                <a:gd name="connsiteY11" fmla="*/ 924716 h 1066622"/>
                <a:gd name="connsiteX12" fmla="*/ 1262119 w 3145460"/>
                <a:gd name="connsiteY12" fmla="*/ 909640 h 1066622"/>
                <a:gd name="connsiteX13" fmla="*/ 1632780 w 3145460"/>
                <a:gd name="connsiteY13" fmla="*/ 660258 h 1066622"/>
                <a:gd name="connsiteX14" fmla="*/ 1808384 w 3145460"/>
                <a:gd name="connsiteY14" fmla="*/ 874014 h 1066622"/>
                <a:gd name="connsiteX15" fmla="*/ 3145460 w 3145460"/>
                <a:gd name="connsiteY15" fmla="*/ 898161 h 1066622"/>
                <a:gd name="connsiteX0" fmla="*/ 0 w 3145460"/>
                <a:gd name="connsiteY0" fmla="*/ 881554 h 1066623"/>
                <a:gd name="connsiteX1" fmla="*/ 434608 w 3145460"/>
                <a:gd name="connsiteY1" fmla="*/ 890028 h 1066623"/>
                <a:gd name="connsiteX2" fmla="*/ 639175 w 3145460"/>
                <a:gd name="connsiteY2" fmla="*/ 890027 h 1066623"/>
                <a:gd name="connsiteX3" fmla="*/ 770375 w 3145460"/>
                <a:gd name="connsiteY3" fmla="*/ 897765 h 1066623"/>
                <a:gd name="connsiteX4" fmla="*/ 807362 w 3145460"/>
                <a:gd name="connsiteY4" fmla="*/ 901383 h 1066623"/>
                <a:gd name="connsiteX5" fmla="*/ 832257 w 3145460"/>
                <a:gd name="connsiteY5" fmla="*/ 878530 h 1066623"/>
                <a:gd name="connsiteX6" fmla="*/ 841658 w 3145460"/>
                <a:gd name="connsiteY6" fmla="*/ 2 h 1066623"/>
                <a:gd name="connsiteX7" fmla="*/ 858358 w 3145460"/>
                <a:gd name="connsiteY7" fmla="*/ 885611 h 1066623"/>
                <a:gd name="connsiteX8" fmla="*/ 882170 w 3145460"/>
                <a:gd name="connsiteY8" fmla="*/ 904877 h 1066623"/>
                <a:gd name="connsiteX9" fmla="*/ 931757 w 3145460"/>
                <a:gd name="connsiteY9" fmla="*/ 911224 h 1066623"/>
                <a:gd name="connsiteX10" fmla="*/ 1024089 w 3145460"/>
                <a:gd name="connsiteY10" fmla="*/ 1066404 h 1066623"/>
                <a:gd name="connsiteX11" fmla="*/ 1137728 w 3145460"/>
                <a:gd name="connsiteY11" fmla="*/ 924716 h 1066623"/>
                <a:gd name="connsiteX12" fmla="*/ 1262119 w 3145460"/>
                <a:gd name="connsiteY12" fmla="*/ 909640 h 1066623"/>
                <a:gd name="connsiteX13" fmla="*/ 1632780 w 3145460"/>
                <a:gd name="connsiteY13" fmla="*/ 660258 h 1066623"/>
                <a:gd name="connsiteX14" fmla="*/ 1808384 w 3145460"/>
                <a:gd name="connsiteY14" fmla="*/ 874014 h 1066623"/>
                <a:gd name="connsiteX15" fmla="*/ 3145460 w 3145460"/>
                <a:gd name="connsiteY15" fmla="*/ 898161 h 1066623"/>
                <a:gd name="connsiteX0" fmla="*/ 0 w 3145460"/>
                <a:gd name="connsiteY0" fmla="*/ 881554 h 1066623"/>
                <a:gd name="connsiteX1" fmla="*/ 434608 w 3145460"/>
                <a:gd name="connsiteY1" fmla="*/ 890028 h 1066623"/>
                <a:gd name="connsiteX2" fmla="*/ 639175 w 3145460"/>
                <a:gd name="connsiteY2" fmla="*/ 890027 h 1066623"/>
                <a:gd name="connsiteX3" fmla="*/ 770375 w 3145460"/>
                <a:gd name="connsiteY3" fmla="*/ 897765 h 1066623"/>
                <a:gd name="connsiteX4" fmla="*/ 807362 w 3145460"/>
                <a:gd name="connsiteY4" fmla="*/ 901383 h 1066623"/>
                <a:gd name="connsiteX5" fmla="*/ 832257 w 3145460"/>
                <a:gd name="connsiteY5" fmla="*/ 878530 h 1066623"/>
                <a:gd name="connsiteX6" fmla="*/ 841658 w 3145460"/>
                <a:gd name="connsiteY6" fmla="*/ 2 h 1066623"/>
                <a:gd name="connsiteX7" fmla="*/ 858358 w 3145460"/>
                <a:gd name="connsiteY7" fmla="*/ 885611 h 1066623"/>
                <a:gd name="connsiteX8" fmla="*/ 882170 w 3145460"/>
                <a:gd name="connsiteY8" fmla="*/ 904877 h 1066623"/>
                <a:gd name="connsiteX9" fmla="*/ 931757 w 3145460"/>
                <a:gd name="connsiteY9" fmla="*/ 911224 h 1066623"/>
                <a:gd name="connsiteX10" fmla="*/ 1024089 w 3145460"/>
                <a:gd name="connsiteY10" fmla="*/ 1066404 h 1066623"/>
                <a:gd name="connsiteX11" fmla="*/ 1137728 w 3145460"/>
                <a:gd name="connsiteY11" fmla="*/ 924716 h 1066623"/>
                <a:gd name="connsiteX12" fmla="*/ 1262119 w 3145460"/>
                <a:gd name="connsiteY12" fmla="*/ 909640 h 1066623"/>
                <a:gd name="connsiteX13" fmla="*/ 1632780 w 3145460"/>
                <a:gd name="connsiteY13" fmla="*/ 660258 h 1066623"/>
                <a:gd name="connsiteX14" fmla="*/ 1808384 w 3145460"/>
                <a:gd name="connsiteY14" fmla="*/ 874014 h 1066623"/>
                <a:gd name="connsiteX15" fmla="*/ 3145460 w 3145460"/>
                <a:gd name="connsiteY15" fmla="*/ 898161 h 106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5460" h="1066623">
                  <a:moveTo>
                    <a:pt x="0" y="881554"/>
                  </a:moveTo>
                  <a:lnTo>
                    <a:pt x="434608" y="890028"/>
                  </a:lnTo>
                  <a:cubicBezTo>
                    <a:pt x="541137" y="891440"/>
                    <a:pt x="583214" y="888738"/>
                    <a:pt x="639175" y="890027"/>
                  </a:cubicBezTo>
                  <a:cubicBezTo>
                    <a:pt x="695136" y="891316"/>
                    <a:pt x="742344" y="895872"/>
                    <a:pt x="770375" y="897765"/>
                  </a:cubicBezTo>
                  <a:cubicBezTo>
                    <a:pt x="798406" y="899658"/>
                    <a:pt x="805383" y="889508"/>
                    <a:pt x="807362" y="901383"/>
                  </a:cubicBezTo>
                  <a:cubicBezTo>
                    <a:pt x="809341" y="913258"/>
                    <a:pt x="826541" y="1028760"/>
                    <a:pt x="832257" y="878530"/>
                  </a:cubicBezTo>
                  <a:cubicBezTo>
                    <a:pt x="837973" y="728300"/>
                    <a:pt x="837308" y="-1178"/>
                    <a:pt x="841658" y="2"/>
                  </a:cubicBezTo>
                  <a:cubicBezTo>
                    <a:pt x="846008" y="1182"/>
                    <a:pt x="851606" y="734799"/>
                    <a:pt x="858358" y="885611"/>
                  </a:cubicBezTo>
                  <a:cubicBezTo>
                    <a:pt x="865110" y="1036423"/>
                    <a:pt x="869937" y="900608"/>
                    <a:pt x="882170" y="904877"/>
                  </a:cubicBezTo>
                  <a:cubicBezTo>
                    <a:pt x="894403" y="909146"/>
                    <a:pt x="911655" y="900046"/>
                    <a:pt x="931757" y="911224"/>
                  </a:cubicBezTo>
                  <a:cubicBezTo>
                    <a:pt x="951859" y="922402"/>
                    <a:pt x="947146" y="1073151"/>
                    <a:pt x="1024089" y="1066404"/>
                  </a:cubicBezTo>
                  <a:cubicBezTo>
                    <a:pt x="1108133" y="1059658"/>
                    <a:pt x="1094505" y="935100"/>
                    <a:pt x="1137728" y="924716"/>
                  </a:cubicBezTo>
                  <a:cubicBezTo>
                    <a:pt x="1180951" y="914332"/>
                    <a:pt x="1179611" y="953716"/>
                    <a:pt x="1262119" y="909640"/>
                  </a:cubicBezTo>
                  <a:cubicBezTo>
                    <a:pt x="1344627" y="865564"/>
                    <a:pt x="1541736" y="666196"/>
                    <a:pt x="1632780" y="660258"/>
                  </a:cubicBezTo>
                  <a:cubicBezTo>
                    <a:pt x="1723824" y="654320"/>
                    <a:pt x="1733595" y="832450"/>
                    <a:pt x="1808384" y="874014"/>
                  </a:cubicBezTo>
                  <a:cubicBezTo>
                    <a:pt x="1883173" y="915578"/>
                    <a:pt x="3043530" y="901130"/>
                    <a:pt x="3145460" y="89816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600"/>
            </a:p>
          </p:txBody>
        </p:sp>
      </p:grpSp>
      <p:sp>
        <p:nvSpPr>
          <p:cNvPr id="40" name="Obdélník 39">
            <a:extLst>
              <a:ext uri="{FF2B5EF4-FFF2-40B4-BE49-F238E27FC236}">
                <a16:creationId xmlns:a16="http://schemas.microsoft.com/office/drawing/2014/main" id="{A945A86D-60EA-4207-A91D-2B48A9C9163E}"/>
              </a:ext>
            </a:extLst>
          </p:cNvPr>
          <p:cNvSpPr/>
          <p:nvPr/>
        </p:nvSpPr>
        <p:spPr>
          <a:xfrm>
            <a:off x="9398537" y="2964831"/>
            <a:ext cx="2374293" cy="338554"/>
          </a:xfrm>
          <a:prstGeom prst="rect">
            <a:avLst/>
          </a:prstGeom>
        </p:spPr>
        <p:txBody>
          <a:bodyPr wrap="square">
            <a:spAutoFit/>
          </a:bodyPr>
          <a:lstStyle/>
          <a:p>
            <a:r>
              <a:rPr lang="cs-CZ" sz="1600" dirty="0" err="1"/>
              <a:t>Atrial</a:t>
            </a:r>
            <a:r>
              <a:rPr lang="cs-CZ" sz="1600" dirty="0"/>
              <a:t> </a:t>
            </a:r>
            <a:r>
              <a:rPr lang="cs-CZ" sz="1600" dirty="0" err="1"/>
              <a:t>depolarization</a:t>
            </a:r>
            <a:endParaRPr lang="cs-CZ" sz="1600" dirty="0"/>
          </a:p>
        </p:txBody>
      </p:sp>
      <p:cxnSp>
        <p:nvCxnSpPr>
          <p:cNvPr id="41" name="Přímá spojnice se šipkou 40">
            <a:extLst>
              <a:ext uri="{FF2B5EF4-FFF2-40B4-BE49-F238E27FC236}">
                <a16:creationId xmlns:a16="http://schemas.microsoft.com/office/drawing/2014/main" id="{858BDD99-17DE-4B7B-A910-00CAA4EB8ABF}"/>
              </a:ext>
            </a:extLst>
          </p:cNvPr>
          <p:cNvCxnSpPr>
            <a:cxnSpLocks/>
          </p:cNvCxnSpPr>
          <p:nvPr/>
        </p:nvCxnSpPr>
        <p:spPr>
          <a:xfrm flipH="1">
            <a:off x="9501051" y="3295499"/>
            <a:ext cx="120390" cy="342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a:extLst>
              <a:ext uri="{FF2B5EF4-FFF2-40B4-BE49-F238E27FC236}">
                <a16:creationId xmlns:a16="http://schemas.microsoft.com/office/drawing/2014/main" id="{FAFCC655-9609-4A73-97A1-7C9289EE97B9}"/>
              </a:ext>
            </a:extLst>
          </p:cNvPr>
          <p:cNvSpPr/>
          <p:nvPr/>
        </p:nvSpPr>
        <p:spPr>
          <a:xfrm>
            <a:off x="6103524" y="3103330"/>
            <a:ext cx="417102" cy="400110"/>
          </a:xfrm>
          <a:prstGeom prst="rect">
            <a:avLst/>
          </a:prstGeom>
        </p:spPr>
        <p:txBody>
          <a:bodyPr wrap="none">
            <a:spAutoFit/>
          </a:bodyPr>
          <a:lstStyle/>
          <a:p>
            <a:r>
              <a:rPr lang="cs-CZ" sz="2000" dirty="0" err="1"/>
              <a:t>or</a:t>
            </a:r>
            <a:endParaRPr lang="cs-CZ" sz="2000" dirty="0"/>
          </a:p>
        </p:txBody>
      </p:sp>
    </p:spTree>
    <p:extLst>
      <p:ext uri="{BB962C8B-B14F-4D97-AF65-F5344CB8AC3E}">
        <p14:creationId xmlns:p14="http://schemas.microsoft.com/office/powerpoint/2010/main" val="88020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en-GB" altLang="cs-CZ" smtClean="0"/>
              <a:pPr/>
              <a:t>26</a:t>
            </a:fld>
            <a:endParaRPr lang="en-GB"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3) Heart rate (HR)</a:t>
            </a:r>
            <a:endParaRPr lang="en-GB" dirty="0"/>
          </a:p>
        </p:txBody>
      </p:sp>
      <p:sp>
        <p:nvSpPr>
          <p:cNvPr id="5" name="Zástupný symbol pro obsah 4"/>
          <p:cNvSpPr>
            <a:spLocks noGrp="1"/>
          </p:cNvSpPr>
          <p:nvPr>
            <p:ph idx="1"/>
          </p:nvPr>
        </p:nvSpPr>
        <p:spPr>
          <a:xfrm>
            <a:off x="436964" y="1135063"/>
            <a:ext cx="11148232" cy="5243966"/>
          </a:xfrm>
        </p:spPr>
        <p:txBody>
          <a:bodyPr/>
          <a:lstStyle/>
          <a:p>
            <a:pPr>
              <a:lnSpc>
                <a:spcPct val="100000"/>
              </a:lnSpc>
            </a:pPr>
            <a:r>
              <a:rPr lang="cs-CZ" dirty="0"/>
              <a:t>A f</a:t>
            </a:r>
            <a:r>
              <a:rPr lang="en-GB" dirty="0" err="1"/>
              <a:t>requency</a:t>
            </a:r>
            <a:r>
              <a:rPr lang="en-GB" dirty="0"/>
              <a:t> of ventricular contraction</a:t>
            </a:r>
            <a:r>
              <a:rPr lang="cs-CZ" dirty="0"/>
              <a:t>s</a:t>
            </a:r>
            <a:r>
              <a:rPr lang="en-GB" dirty="0"/>
              <a:t> (it determines cardiac output); on ECG – </a:t>
            </a:r>
            <a:r>
              <a:rPr lang="cs-CZ" dirty="0"/>
              <a:t>a </a:t>
            </a:r>
            <a:r>
              <a:rPr lang="en-GB" dirty="0"/>
              <a:t>frequency of ventricular depolarizations</a:t>
            </a:r>
          </a:p>
          <a:p>
            <a:pPr>
              <a:lnSpc>
                <a:spcPct val="100000"/>
              </a:lnSpc>
            </a:pPr>
            <a:r>
              <a:rPr lang="en-GB" dirty="0"/>
              <a:t>HR = 1 / RR bpm</a:t>
            </a:r>
            <a:r>
              <a:rPr lang="cs-CZ" dirty="0"/>
              <a:t> (</a:t>
            </a:r>
            <a:r>
              <a:rPr lang="cs-CZ" dirty="0" err="1"/>
              <a:t>beats</a:t>
            </a:r>
            <a:r>
              <a:rPr lang="cs-CZ" dirty="0"/>
              <a:t> per </a:t>
            </a:r>
            <a:r>
              <a:rPr lang="cs-CZ" dirty="0" err="1"/>
              <a:t>minute</a:t>
            </a:r>
            <a:r>
              <a:rPr lang="cs-CZ" dirty="0"/>
              <a:t>)</a:t>
            </a:r>
            <a:endParaRPr lang="en-GB" dirty="0"/>
          </a:p>
          <a:p>
            <a:pPr>
              <a:lnSpc>
                <a:spcPct val="100000"/>
              </a:lnSpc>
            </a:pPr>
            <a:r>
              <a:rPr lang="en-GB" dirty="0"/>
              <a:t>Physiological</a:t>
            </a:r>
            <a:r>
              <a:rPr lang="cs-CZ" dirty="0"/>
              <a:t> </a:t>
            </a:r>
            <a:r>
              <a:rPr lang="cs-CZ" dirty="0" err="1"/>
              <a:t>values</a:t>
            </a:r>
            <a:r>
              <a:rPr lang="en-GB" dirty="0"/>
              <a:t>: 60-90 bpm at rest</a:t>
            </a:r>
          </a:p>
          <a:p>
            <a:pPr>
              <a:lnSpc>
                <a:spcPct val="100000"/>
              </a:lnSpc>
            </a:pPr>
            <a:endParaRPr lang="en-GB" dirty="0"/>
          </a:p>
          <a:p>
            <a:pPr>
              <a:lnSpc>
                <a:spcPct val="100000"/>
              </a:lnSpc>
            </a:pPr>
            <a:r>
              <a:rPr lang="en-GB" dirty="0"/>
              <a:t>Tachycardia: &gt; 90 bpm </a:t>
            </a:r>
            <a:r>
              <a:rPr lang="cs-CZ" dirty="0" err="1"/>
              <a:t>at</a:t>
            </a:r>
            <a:r>
              <a:rPr lang="en-GB" dirty="0"/>
              <a:t> rest</a:t>
            </a:r>
          </a:p>
          <a:p>
            <a:pPr>
              <a:lnSpc>
                <a:spcPct val="100000"/>
              </a:lnSpc>
            </a:pPr>
            <a:endParaRPr lang="cs-CZ" dirty="0"/>
          </a:p>
          <a:p>
            <a:pPr>
              <a:lnSpc>
                <a:spcPct val="100000"/>
              </a:lnSpc>
            </a:pPr>
            <a:r>
              <a:rPr lang="en-GB" dirty="0"/>
              <a:t>Bradycardia: &lt; 60 bpm</a:t>
            </a:r>
          </a:p>
          <a:p>
            <a:pPr lvl="1"/>
            <a:endParaRPr lang="en-GB" dirty="0"/>
          </a:p>
        </p:txBody>
      </p:sp>
    </p:spTree>
    <p:extLst>
      <p:ext uri="{BB962C8B-B14F-4D97-AF65-F5344CB8AC3E}">
        <p14:creationId xmlns:p14="http://schemas.microsoft.com/office/powerpoint/2010/main" val="2163945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cs-CZ" dirty="0"/>
          </a:p>
        </p:txBody>
      </p:sp>
      <p:sp>
        <p:nvSpPr>
          <p:cNvPr id="3" name="Zástupný symbol pro číslo snímku 2"/>
          <p:cNvSpPr>
            <a:spLocks noGrp="1"/>
          </p:cNvSpPr>
          <p:nvPr>
            <p:ph type="sldNum" sz="quarter" idx="11"/>
          </p:nvPr>
        </p:nvSpPr>
        <p:spPr>
          <a:xfrm>
            <a:off x="414000" y="5988508"/>
            <a:ext cx="252000" cy="252000"/>
          </a:xfrm>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latin typeface="Arial" panose="020B0604020202020204" pitchFamily="34" charset="0"/>
                <a:cs typeface="Arial" panose="020B0604020202020204" pitchFamily="34" charset="0"/>
              </a:rPr>
              <a:t>4) </a:t>
            </a:r>
            <a:r>
              <a:rPr lang="cs-CZ" dirty="0" err="1">
                <a:latin typeface="Arial" panose="020B0604020202020204" pitchFamily="34" charset="0"/>
                <a:cs typeface="Arial" panose="020B0604020202020204" pitchFamily="34" charset="0"/>
              </a:rPr>
              <a:t>Waves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segments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intervals</a:t>
            </a:r>
            <a:endParaRPr lang="cs-CZ" dirty="0"/>
          </a:p>
        </p:txBody>
      </p:sp>
      <p:sp>
        <p:nvSpPr>
          <p:cNvPr id="6" name="Nadpis 1"/>
          <p:cNvSpPr txBox="1">
            <a:spLocks/>
          </p:cNvSpPr>
          <p:nvPr/>
        </p:nvSpPr>
        <p:spPr>
          <a:xfrm>
            <a:off x="353568" y="128970"/>
            <a:ext cx="7498080" cy="11430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cs-CZ" dirty="0"/>
          </a:p>
        </p:txBody>
      </p:sp>
      <p:graphicFrame>
        <p:nvGraphicFramePr>
          <p:cNvPr id="10" name="Tabulka 9"/>
          <p:cNvGraphicFramePr>
            <a:graphicFrameLocks noGrp="1"/>
          </p:cNvGraphicFramePr>
          <p:nvPr>
            <p:extLst>
              <p:ext uri="{D42A27DB-BD31-4B8C-83A1-F6EECF244321}">
                <p14:modId xmlns:p14="http://schemas.microsoft.com/office/powerpoint/2010/main" val="3343340329"/>
              </p:ext>
            </p:extLst>
          </p:nvPr>
        </p:nvGraphicFramePr>
        <p:xfrm>
          <a:off x="8335138" y="488924"/>
          <a:ext cx="3410604" cy="4156343"/>
        </p:xfrm>
        <a:graphic>
          <a:graphicData uri="http://schemas.openxmlformats.org/drawingml/2006/table">
            <a:tbl>
              <a:tblPr/>
              <a:tblGrid>
                <a:gridCol w="1954924">
                  <a:extLst>
                    <a:ext uri="{9D8B030D-6E8A-4147-A177-3AD203B41FA5}">
                      <a16:colId xmlns:a16="http://schemas.microsoft.com/office/drawing/2014/main" val="20000"/>
                    </a:ext>
                  </a:extLst>
                </a:gridCol>
                <a:gridCol w="1455680">
                  <a:extLst>
                    <a:ext uri="{9D8B030D-6E8A-4147-A177-3AD203B41FA5}">
                      <a16:colId xmlns:a16="http://schemas.microsoft.com/office/drawing/2014/main" val="20001"/>
                    </a:ext>
                  </a:extLst>
                </a:gridCol>
              </a:tblGrid>
              <a:tr h="262789">
                <a:tc>
                  <a:txBody>
                    <a:bodyPr/>
                    <a:lstStyle/>
                    <a:p>
                      <a:pPr marR="0" indent="0" algn="l" rtl="0">
                        <a:lnSpc>
                          <a:spcPct val="100000"/>
                        </a:lnSpc>
                        <a:spcBef>
                          <a:spcPts val="0"/>
                        </a:spcBef>
                        <a:spcAft>
                          <a:spcPts val="600"/>
                        </a:spcAft>
                      </a:pPr>
                      <a:r>
                        <a:rPr lang="cs-CZ" sz="2400" b="1" kern="1400" dirty="0">
                          <a:solidFill>
                            <a:srgbClr val="FFFFFF"/>
                          </a:solidFill>
                          <a:effectLst/>
                          <a:latin typeface="Calibri"/>
                        </a:rPr>
                        <a:t>Name</a:t>
                      </a:r>
                      <a:endParaRPr lang="cs-CZ" sz="14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w="12700" cap="flat" cmpd="sng" algn="ctr">
                      <a:solidFill>
                        <a:srgbClr val="04617B"/>
                      </a:solidFill>
                      <a:prstDash val="solid"/>
                      <a:round/>
                      <a:headEnd type="none" w="med" len="med"/>
                      <a:tailEnd type="none" w="med" len="med"/>
                    </a:lnT>
                    <a:lnB w="12700" cap="flat" cmpd="sng" algn="ctr">
                      <a:solidFill>
                        <a:srgbClr val="04617B"/>
                      </a:solidFill>
                      <a:prstDash val="solid"/>
                      <a:round/>
                      <a:headEnd type="none" w="med" len="med"/>
                      <a:tailEnd type="none" w="med" len="med"/>
                    </a:lnB>
                    <a:solidFill>
                      <a:srgbClr val="04617B"/>
                    </a:solidFill>
                  </a:tcPr>
                </a:tc>
                <a:tc>
                  <a:txBody>
                    <a:bodyPr/>
                    <a:lstStyle/>
                    <a:p>
                      <a:pPr marR="0" indent="0" algn="l" rtl="0">
                        <a:lnSpc>
                          <a:spcPct val="100000"/>
                        </a:lnSpc>
                        <a:spcBef>
                          <a:spcPts val="0"/>
                        </a:spcBef>
                        <a:spcAft>
                          <a:spcPts val="600"/>
                        </a:spcAft>
                      </a:pPr>
                      <a:r>
                        <a:rPr lang="cs-CZ" sz="2400" b="1" kern="1400" dirty="0">
                          <a:solidFill>
                            <a:srgbClr val="FFFFFF"/>
                          </a:solidFill>
                          <a:effectLst/>
                          <a:latin typeface="Calibri"/>
                        </a:rPr>
                        <a:t>Norm</a:t>
                      </a:r>
                      <a:endParaRPr lang="cs-CZ" sz="1400" kern="1400" dirty="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w="12700" cap="flat" cmpd="sng" algn="ctr">
                      <a:solidFill>
                        <a:srgbClr val="04617B"/>
                      </a:solidFill>
                      <a:prstDash val="solid"/>
                      <a:round/>
                      <a:headEnd type="none" w="med" len="med"/>
                      <a:tailEnd type="none" w="med" len="med"/>
                    </a:lnT>
                    <a:lnB w="12700" cap="flat" cmpd="sng" algn="ctr">
                      <a:solidFill>
                        <a:srgbClr val="04617B"/>
                      </a:solidFill>
                      <a:prstDash val="solid"/>
                      <a:round/>
                      <a:headEnd type="none" w="med" len="med"/>
                      <a:tailEnd type="none" w="med" len="med"/>
                    </a:lnB>
                    <a:solidFill>
                      <a:srgbClr val="04617B"/>
                    </a:solidFill>
                  </a:tcPr>
                </a:tc>
                <a:extLst>
                  <a:ext uri="{0D108BD9-81ED-4DB2-BD59-A6C34878D82A}">
                    <a16:rowId xmlns:a16="http://schemas.microsoft.com/office/drawing/2014/main" val="10000"/>
                  </a:ext>
                </a:extLst>
              </a:tr>
              <a:tr h="225057">
                <a:tc>
                  <a:txBody>
                    <a:bodyPr/>
                    <a:lstStyle/>
                    <a:p>
                      <a:pPr marR="0" indent="0" algn="l" rtl="0">
                        <a:lnSpc>
                          <a:spcPct val="100000"/>
                        </a:lnSpc>
                        <a:spcBef>
                          <a:spcPts val="0"/>
                        </a:spcBef>
                        <a:spcAft>
                          <a:spcPts val="600"/>
                        </a:spcAft>
                      </a:pPr>
                      <a:r>
                        <a:rPr lang="cs-CZ" sz="1800" b="1" kern="1400" dirty="0">
                          <a:solidFill>
                            <a:srgbClr val="04617B"/>
                          </a:solidFill>
                          <a:effectLst/>
                          <a:latin typeface="Calibri"/>
                        </a:rPr>
                        <a:t>P </a:t>
                      </a:r>
                      <a:r>
                        <a:rPr lang="cs-CZ" sz="1800" b="1" kern="1400" dirty="0" err="1">
                          <a:solidFill>
                            <a:srgbClr val="04617B"/>
                          </a:solidFill>
                          <a:effectLst/>
                          <a:latin typeface="Calibri"/>
                        </a:rPr>
                        <a:t>wave</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w="12700" cap="flat" cmpd="sng" algn="ctr">
                      <a:solidFill>
                        <a:srgbClr val="04617B"/>
                      </a:solidFill>
                      <a:prstDash val="solid"/>
                      <a:round/>
                      <a:headEnd type="none" w="med" len="med"/>
                      <a:tailEnd type="none" w="med" len="med"/>
                    </a:lnT>
                    <a:lnB>
                      <a:noFill/>
                    </a:lnB>
                    <a:solidFill>
                      <a:srgbClr val="FFFFFF"/>
                    </a:solidFill>
                  </a:tcPr>
                </a:tc>
                <a:tc>
                  <a:txBody>
                    <a:bodyPr/>
                    <a:lstStyle/>
                    <a:p>
                      <a:pPr marR="0" indent="0" algn="l" rtl="0">
                        <a:lnSpc>
                          <a:spcPct val="100000"/>
                        </a:lnSpc>
                        <a:spcBef>
                          <a:spcPts val="0"/>
                        </a:spcBef>
                        <a:spcAft>
                          <a:spcPts val="600"/>
                        </a:spcAft>
                      </a:pPr>
                      <a:r>
                        <a:rPr lang="cs-CZ" sz="2000" kern="1400" dirty="0">
                          <a:solidFill>
                            <a:srgbClr val="000000"/>
                          </a:solidFill>
                          <a:effectLst/>
                          <a:latin typeface="Calibri"/>
                        </a:rPr>
                        <a:t>80 </a:t>
                      </a:r>
                      <a:r>
                        <a:rPr lang="cs-CZ" sz="2000" kern="1400" dirty="0" err="1">
                          <a:solidFill>
                            <a:srgbClr val="000000"/>
                          </a:solidFill>
                          <a:effectLst/>
                          <a:latin typeface="Calibri"/>
                        </a:rPr>
                        <a:t>ms</a:t>
                      </a:r>
                      <a:endParaRPr lang="cs-CZ" sz="1800" kern="1400" dirty="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w="12700" cap="flat" cmpd="sng" algn="ctr">
                      <a:solidFill>
                        <a:srgbClr val="04617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95501">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interval PQ (PR)</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120-200 ms</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395501">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segment PQ (PR)</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50-120 ms</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67797">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Q</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dirty="0">
                          <a:solidFill>
                            <a:srgbClr val="000000"/>
                          </a:solidFill>
                          <a:effectLst/>
                          <a:latin typeface="Calibri"/>
                        </a:rPr>
                        <a:t>-</a:t>
                      </a:r>
                      <a:endParaRPr lang="cs-CZ" sz="1800" kern="1400" dirty="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225057">
                <a:tc>
                  <a:txBody>
                    <a:bodyPr/>
                    <a:lstStyle/>
                    <a:p>
                      <a:pPr marR="0" indent="0" algn="l" rtl="0">
                        <a:lnSpc>
                          <a:spcPct val="100000"/>
                        </a:lnSpc>
                        <a:spcBef>
                          <a:spcPts val="0"/>
                        </a:spcBef>
                        <a:spcAft>
                          <a:spcPts val="600"/>
                        </a:spcAft>
                      </a:pPr>
                      <a:r>
                        <a:rPr lang="cs-CZ" sz="2000" b="1" kern="1400" dirty="0" err="1">
                          <a:solidFill>
                            <a:srgbClr val="04617B"/>
                          </a:solidFill>
                          <a:effectLst/>
                          <a:latin typeface="Calibri"/>
                        </a:rPr>
                        <a:t>complex</a:t>
                      </a:r>
                      <a:r>
                        <a:rPr lang="cs-CZ" sz="2000" b="1" kern="1400" dirty="0">
                          <a:solidFill>
                            <a:srgbClr val="04617B"/>
                          </a:solidFill>
                          <a:effectLst/>
                          <a:latin typeface="Calibri"/>
                        </a:rPr>
                        <a:t> QRS</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80-100ms</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5"/>
                  </a:ext>
                </a:extLst>
              </a:tr>
              <a:tr h="267797">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R</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395501">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S</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267797">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segment ST</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cs-CZ" sz="2000" kern="1400">
                          <a:solidFill>
                            <a:srgbClr val="000000"/>
                          </a:solidFill>
                          <a:effectLst/>
                          <a:latin typeface="Calibri"/>
                        </a:rPr>
                        <a:t>80-120 ms</a:t>
                      </a:r>
                      <a:endParaRPr lang="cs-CZ" sz="1800" kern="140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225057">
                <a:tc>
                  <a:txBody>
                    <a:bodyPr/>
                    <a:lstStyle/>
                    <a:p>
                      <a:pPr marR="0" indent="0" algn="l" rtl="0">
                        <a:lnSpc>
                          <a:spcPct val="100000"/>
                        </a:lnSpc>
                        <a:spcBef>
                          <a:spcPts val="0"/>
                        </a:spcBef>
                        <a:spcAft>
                          <a:spcPts val="600"/>
                        </a:spcAft>
                      </a:pPr>
                      <a:r>
                        <a:rPr lang="cs-CZ" sz="2000" b="1" kern="1400" dirty="0">
                          <a:solidFill>
                            <a:srgbClr val="04617B"/>
                          </a:solidFill>
                          <a:effectLst/>
                          <a:latin typeface="Calibri"/>
                        </a:rPr>
                        <a:t>interval QT</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a:noFill/>
                    </a:lnB>
                    <a:solidFill>
                      <a:srgbClr val="FFFFFF"/>
                    </a:solidFill>
                  </a:tcPr>
                </a:tc>
                <a:tc>
                  <a:txBody>
                    <a:bodyPr/>
                    <a:lstStyle/>
                    <a:p>
                      <a:pPr marR="0" indent="0" algn="l" rtl="0">
                        <a:lnSpc>
                          <a:spcPct val="100000"/>
                        </a:lnSpc>
                        <a:spcBef>
                          <a:spcPts val="0"/>
                        </a:spcBef>
                        <a:spcAft>
                          <a:spcPts val="600"/>
                        </a:spcAft>
                      </a:pPr>
                      <a:r>
                        <a:rPr lang="en-US" sz="2000" kern="1400" dirty="0">
                          <a:solidFill>
                            <a:srgbClr val="000000"/>
                          </a:solidFill>
                          <a:effectLst/>
                          <a:latin typeface="Calibri"/>
                        </a:rPr>
                        <a:t>&lt;</a:t>
                      </a:r>
                      <a:r>
                        <a:rPr lang="cs-CZ" sz="2000" kern="1400" dirty="0">
                          <a:solidFill>
                            <a:srgbClr val="000000"/>
                          </a:solidFill>
                          <a:effectLst/>
                          <a:latin typeface="Calibri"/>
                        </a:rPr>
                        <a:t> 420ms</a:t>
                      </a:r>
                      <a:endParaRPr lang="cs-CZ" sz="1800" kern="1400" dirty="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225057">
                <a:tc>
                  <a:txBody>
                    <a:bodyPr/>
                    <a:lstStyle/>
                    <a:p>
                      <a:pPr marR="0" indent="0" algn="l" rtl="0">
                        <a:lnSpc>
                          <a:spcPct val="100000"/>
                        </a:lnSpc>
                        <a:spcBef>
                          <a:spcPts val="0"/>
                        </a:spcBef>
                        <a:spcAft>
                          <a:spcPts val="600"/>
                        </a:spcAft>
                      </a:pPr>
                      <a:r>
                        <a:rPr lang="cs-CZ" sz="2000" b="1" kern="1400" dirty="0" err="1">
                          <a:solidFill>
                            <a:srgbClr val="04617B"/>
                          </a:solidFill>
                          <a:effectLst/>
                          <a:latin typeface="Calibri"/>
                        </a:rPr>
                        <a:t>wave</a:t>
                      </a:r>
                      <a:r>
                        <a:rPr lang="cs-CZ" sz="2000" b="1" kern="1400" dirty="0">
                          <a:solidFill>
                            <a:srgbClr val="04617B"/>
                          </a:solidFill>
                          <a:effectLst/>
                          <a:latin typeface="Calibri"/>
                        </a:rPr>
                        <a:t> T</a:t>
                      </a:r>
                      <a:endParaRPr lang="cs-CZ" sz="1800" kern="1400" dirty="0">
                        <a:solidFill>
                          <a:srgbClr val="000000"/>
                        </a:solidFill>
                        <a:effectLst/>
                        <a:latin typeface="Calibri"/>
                      </a:endParaRPr>
                    </a:p>
                  </a:txBody>
                  <a:tcPr marL="29405" marR="29405" marT="29405" marB="29405">
                    <a:lnL w="12700" cap="flat" cmpd="sng" algn="ctr">
                      <a:solidFill>
                        <a:srgbClr val="04617B"/>
                      </a:solidFill>
                      <a:prstDash val="solid"/>
                      <a:round/>
                      <a:headEnd type="none" w="med" len="med"/>
                      <a:tailEnd type="none" w="med" len="med"/>
                    </a:lnL>
                    <a:lnR>
                      <a:noFill/>
                    </a:lnR>
                    <a:lnT>
                      <a:noFill/>
                    </a:lnT>
                    <a:lnB w="12700" cap="flat" cmpd="sng" algn="ctr">
                      <a:solidFill>
                        <a:srgbClr val="04617B"/>
                      </a:solidFill>
                      <a:prstDash val="solid"/>
                      <a:round/>
                      <a:headEnd type="none" w="med" len="med"/>
                      <a:tailEnd type="none" w="med" len="med"/>
                    </a:lnB>
                    <a:solidFill>
                      <a:srgbClr val="FFFFFF"/>
                    </a:solidFill>
                  </a:tcPr>
                </a:tc>
                <a:tc>
                  <a:txBody>
                    <a:bodyPr/>
                    <a:lstStyle/>
                    <a:p>
                      <a:pPr marR="0" indent="0" algn="l" rtl="0">
                        <a:lnSpc>
                          <a:spcPct val="100000"/>
                        </a:lnSpc>
                        <a:spcBef>
                          <a:spcPts val="0"/>
                        </a:spcBef>
                        <a:spcAft>
                          <a:spcPts val="600"/>
                        </a:spcAft>
                      </a:pPr>
                      <a:r>
                        <a:rPr lang="cs-CZ" sz="2000" kern="1400" dirty="0">
                          <a:solidFill>
                            <a:srgbClr val="000000"/>
                          </a:solidFill>
                          <a:effectLst/>
                          <a:latin typeface="Calibri"/>
                        </a:rPr>
                        <a:t>160 </a:t>
                      </a:r>
                      <a:r>
                        <a:rPr lang="cs-CZ" sz="2000" kern="1400" dirty="0" err="1">
                          <a:solidFill>
                            <a:srgbClr val="000000"/>
                          </a:solidFill>
                          <a:effectLst/>
                          <a:latin typeface="Calibri"/>
                        </a:rPr>
                        <a:t>ms</a:t>
                      </a:r>
                      <a:endParaRPr lang="cs-CZ" sz="1800" kern="1400" dirty="0">
                        <a:solidFill>
                          <a:srgbClr val="000000"/>
                        </a:solidFill>
                        <a:effectLst/>
                        <a:latin typeface="Calibri"/>
                      </a:endParaRPr>
                    </a:p>
                  </a:txBody>
                  <a:tcPr marL="29405" marR="29405" marT="29405" marB="29405">
                    <a:lnL>
                      <a:noFill/>
                    </a:lnL>
                    <a:lnR w="12700" cap="flat" cmpd="sng" algn="ctr">
                      <a:solidFill>
                        <a:srgbClr val="04617B"/>
                      </a:solidFill>
                      <a:prstDash val="solid"/>
                      <a:round/>
                      <a:headEnd type="none" w="med" len="med"/>
                      <a:tailEnd type="none" w="med" len="med"/>
                    </a:lnR>
                    <a:lnT>
                      <a:noFill/>
                    </a:lnT>
                    <a:lnB w="12700" cap="flat" cmpd="sng" algn="ctr">
                      <a:solidFill>
                        <a:srgbClr val="04617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grpSp>
        <p:nvGrpSpPr>
          <p:cNvPr id="25" name="Skupina 24">
            <a:extLst>
              <a:ext uri="{FF2B5EF4-FFF2-40B4-BE49-F238E27FC236}">
                <a16:creationId xmlns:a16="http://schemas.microsoft.com/office/drawing/2014/main" id="{5C9F82BD-C002-40E9-AEFA-10B9C20349BE}"/>
              </a:ext>
            </a:extLst>
          </p:cNvPr>
          <p:cNvGrpSpPr>
            <a:grpSpLocks noChangeAspect="1"/>
          </p:cNvGrpSpPr>
          <p:nvPr/>
        </p:nvGrpSpPr>
        <p:grpSpPr>
          <a:xfrm>
            <a:off x="110327" y="1298956"/>
            <a:ext cx="6884781" cy="4360553"/>
            <a:chOff x="110327" y="1299477"/>
            <a:chExt cx="8107398" cy="5134909"/>
          </a:xfrm>
        </p:grpSpPr>
        <p:pic>
          <p:nvPicPr>
            <p:cNvPr id="26" name="Picture 2">
              <a:extLst>
                <a:ext uri="{FF2B5EF4-FFF2-40B4-BE49-F238E27FC236}">
                  <a16:creationId xmlns:a16="http://schemas.microsoft.com/office/drawing/2014/main" id="{47838938-90C8-4A98-A060-C4F9FDF44D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48"/>
            <a:stretch/>
          </p:blipFill>
          <p:spPr bwMode="auto">
            <a:xfrm>
              <a:off x="110327" y="1343527"/>
              <a:ext cx="8107398" cy="509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ovéPole 26">
              <a:extLst>
                <a:ext uri="{FF2B5EF4-FFF2-40B4-BE49-F238E27FC236}">
                  <a16:creationId xmlns:a16="http://schemas.microsoft.com/office/drawing/2014/main" id="{10FF756E-C71D-42E4-99FA-43EA53BED6FA}"/>
                </a:ext>
              </a:extLst>
            </p:cNvPr>
            <p:cNvSpPr txBox="1"/>
            <p:nvPr/>
          </p:nvSpPr>
          <p:spPr>
            <a:xfrm>
              <a:off x="1306285" y="4048129"/>
              <a:ext cx="546265" cy="362433"/>
            </a:xfrm>
            <a:prstGeom prst="rect">
              <a:avLst/>
            </a:prstGeom>
            <a:noFill/>
          </p:spPr>
          <p:txBody>
            <a:bodyPr wrap="square" rtlCol="0" anchor="ctr">
              <a:spAutoFit/>
            </a:bodyPr>
            <a:lstStyle/>
            <a:p>
              <a:pPr algn="ctr"/>
              <a:r>
                <a:rPr lang="cs-CZ" sz="1400" dirty="0"/>
                <a:t>P</a:t>
              </a:r>
            </a:p>
          </p:txBody>
        </p:sp>
        <p:sp>
          <p:nvSpPr>
            <p:cNvPr id="28" name="TextovéPole 27">
              <a:extLst>
                <a:ext uri="{FF2B5EF4-FFF2-40B4-BE49-F238E27FC236}">
                  <a16:creationId xmlns:a16="http://schemas.microsoft.com/office/drawing/2014/main" id="{F95F366C-FF4F-4819-8AEE-CD847AA4839D}"/>
                </a:ext>
              </a:extLst>
            </p:cNvPr>
            <p:cNvSpPr txBox="1"/>
            <p:nvPr/>
          </p:nvSpPr>
          <p:spPr>
            <a:xfrm>
              <a:off x="2919350" y="1299477"/>
              <a:ext cx="546265" cy="362433"/>
            </a:xfrm>
            <a:prstGeom prst="rect">
              <a:avLst/>
            </a:prstGeom>
            <a:noFill/>
          </p:spPr>
          <p:txBody>
            <a:bodyPr wrap="square" rtlCol="0" anchor="ctr">
              <a:spAutoFit/>
            </a:bodyPr>
            <a:lstStyle/>
            <a:p>
              <a:pPr algn="ctr"/>
              <a:r>
                <a:rPr lang="cs-CZ" sz="1400" dirty="0"/>
                <a:t>R</a:t>
              </a:r>
            </a:p>
          </p:txBody>
        </p:sp>
        <p:sp>
          <p:nvSpPr>
            <p:cNvPr id="29" name="TextovéPole 28">
              <a:extLst>
                <a:ext uri="{FF2B5EF4-FFF2-40B4-BE49-F238E27FC236}">
                  <a16:creationId xmlns:a16="http://schemas.microsoft.com/office/drawing/2014/main" id="{837D95BE-3222-4A34-AF16-33D130A10473}"/>
                </a:ext>
              </a:extLst>
            </p:cNvPr>
            <p:cNvSpPr txBox="1"/>
            <p:nvPr/>
          </p:nvSpPr>
          <p:spPr>
            <a:xfrm>
              <a:off x="5339938" y="3541630"/>
              <a:ext cx="546265" cy="362433"/>
            </a:xfrm>
            <a:prstGeom prst="rect">
              <a:avLst/>
            </a:prstGeom>
            <a:noFill/>
          </p:spPr>
          <p:txBody>
            <a:bodyPr wrap="square" rtlCol="0" anchor="ctr">
              <a:spAutoFit/>
            </a:bodyPr>
            <a:lstStyle/>
            <a:p>
              <a:pPr algn="ctr"/>
              <a:r>
                <a:rPr lang="cs-CZ" sz="1400" dirty="0"/>
                <a:t>T</a:t>
              </a:r>
            </a:p>
          </p:txBody>
        </p:sp>
        <p:sp>
          <p:nvSpPr>
            <p:cNvPr id="30" name="TextovéPole 29">
              <a:extLst>
                <a:ext uri="{FF2B5EF4-FFF2-40B4-BE49-F238E27FC236}">
                  <a16:creationId xmlns:a16="http://schemas.microsoft.com/office/drawing/2014/main" id="{87669C7C-139A-4A0C-9D96-3AB3010FA72B}"/>
                </a:ext>
              </a:extLst>
            </p:cNvPr>
            <p:cNvSpPr txBox="1"/>
            <p:nvPr/>
          </p:nvSpPr>
          <p:spPr>
            <a:xfrm>
              <a:off x="2667988" y="4974693"/>
              <a:ext cx="546265" cy="362433"/>
            </a:xfrm>
            <a:prstGeom prst="rect">
              <a:avLst/>
            </a:prstGeom>
            <a:noFill/>
          </p:spPr>
          <p:txBody>
            <a:bodyPr wrap="square" rtlCol="0" anchor="ctr">
              <a:spAutoFit/>
            </a:bodyPr>
            <a:lstStyle/>
            <a:p>
              <a:pPr algn="ctr"/>
              <a:r>
                <a:rPr lang="cs-CZ" sz="1400" dirty="0"/>
                <a:t>Q</a:t>
              </a:r>
            </a:p>
          </p:txBody>
        </p:sp>
        <p:sp>
          <p:nvSpPr>
            <p:cNvPr id="31" name="TextovéPole 30">
              <a:extLst>
                <a:ext uri="{FF2B5EF4-FFF2-40B4-BE49-F238E27FC236}">
                  <a16:creationId xmlns:a16="http://schemas.microsoft.com/office/drawing/2014/main" id="{800AA696-1E59-4F6C-8EB1-F212925BDF2E}"/>
                </a:ext>
              </a:extLst>
            </p:cNvPr>
            <p:cNvSpPr txBox="1"/>
            <p:nvPr/>
          </p:nvSpPr>
          <p:spPr>
            <a:xfrm>
              <a:off x="3109357" y="5034068"/>
              <a:ext cx="546265" cy="362433"/>
            </a:xfrm>
            <a:prstGeom prst="rect">
              <a:avLst/>
            </a:prstGeom>
            <a:noFill/>
          </p:spPr>
          <p:txBody>
            <a:bodyPr wrap="square" rtlCol="0" anchor="ctr">
              <a:spAutoFit/>
            </a:bodyPr>
            <a:lstStyle/>
            <a:p>
              <a:pPr algn="ctr"/>
              <a:r>
                <a:rPr lang="cs-CZ" sz="1400" dirty="0"/>
                <a:t>S</a:t>
              </a:r>
            </a:p>
          </p:txBody>
        </p:sp>
        <p:sp>
          <p:nvSpPr>
            <p:cNvPr id="32" name="TextovéPole 31">
              <a:extLst>
                <a:ext uri="{FF2B5EF4-FFF2-40B4-BE49-F238E27FC236}">
                  <a16:creationId xmlns:a16="http://schemas.microsoft.com/office/drawing/2014/main" id="{A35003D3-5A03-4AD5-B065-B1267A933908}"/>
                </a:ext>
              </a:extLst>
            </p:cNvPr>
            <p:cNvSpPr txBox="1"/>
            <p:nvPr/>
          </p:nvSpPr>
          <p:spPr>
            <a:xfrm>
              <a:off x="1102433" y="5355901"/>
              <a:ext cx="916378" cy="362433"/>
            </a:xfrm>
            <a:prstGeom prst="rect">
              <a:avLst/>
            </a:prstGeom>
            <a:solidFill>
              <a:schemeClr val="bg1"/>
            </a:solidFill>
          </p:spPr>
          <p:txBody>
            <a:bodyPr wrap="square" rtlCol="0" anchor="ctr">
              <a:spAutoFit/>
            </a:bodyPr>
            <a:lstStyle/>
            <a:p>
              <a:pPr algn="ctr"/>
              <a:r>
                <a:rPr lang="cs-CZ" sz="1400" dirty="0"/>
                <a:t>P </a:t>
              </a:r>
              <a:r>
                <a:rPr lang="en-GB" sz="1400" dirty="0"/>
                <a:t>wave</a:t>
              </a:r>
            </a:p>
          </p:txBody>
        </p:sp>
        <p:sp>
          <p:nvSpPr>
            <p:cNvPr id="33" name="TextovéPole 32">
              <a:extLst>
                <a:ext uri="{FF2B5EF4-FFF2-40B4-BE49-F238E27FC236}">
                  <a16:creationId xmlns:a16="http://schemas.microsoft.com/office/drawing/2014/main" id="{E9A51258-5863-45A0-A20B-F60FD444E94E}"/>
                </a:ext>
              </a:extLst>
            </p:cNvPr>
            <p:cNvSpPr txBox="1"/>
            <p:nvPr/>
          </p:nvSpPr>
          <p:spPr>
            <a:xfrm>
              <a:off x="1121227" y="6032879"/>
              <a:ext cx="1289463" cy="362433"/>
            </a:xfrm>
            <a:prstGeom prst="rect">
              <a:avLst/>
            </a:prstGeom>
            <a:solidFill>
              <a:schemeClr val="bg1"/>
            </a:solidFill>
          </p:spPr>
          <p:txBody>
            <a:bodyPr wrap="square" rtlCol="0" anchor="ctr">
              <a:spAutoFit/>
            </a:bodyPr>
            <a:lstStyle/>
            <a:p>
              <a:pPr algn="ctr"/>
              <a:r>
                <a:rPr lang="cs-CZ" sz="1400" dirty="0"/>
                <a:t>PQ interval</a:t>
              </a:r>
            </a:p>
          </p:txBody>
        </p:sp>
        <p:sp>
          <p:nvSpPr>
            <p:cNvPr id="34" name="TextovéPole 33">
              <a:extLst>
                <a:ext uri="{FF2B5EF4-FFF2-40B4-BE49-F238E27FC236}">
                  <a16:creationId xmlns:a16="http://schemas.microsoft.com/office/drawing/2014/main" id="{0362AF76-7F6F-4300-B3F3-78D4D0E43009}"/>
                </a:ext>
              </a:extLst>
            </p:cNvPr>
            <p:cNvSpPr txBox="1"/>
            <p:nvPr/>
          </p:nvSpPr>
          <p:spPr>
            <a:xfrm>
              <a:off x="2099958" y="4852528"/>
              <a:ext cx="441364" cy="833594"/>
            </a:xfrm>
            <a:prstGeom prst="rect">
              <a:avLst/>
            </a:prstGeom>
            <a:solidFill>
              <a:schemeClr val="bg1"/>
            </a:solidFill>
          </p:spPr>
          <p:txBody>
            <a:bodyPr wrap="square" rtlCol="0" anchor="ctr">
              <a:spAutoFit/>
            </a:bodyPr>
            <a:lstStyle/>
            <a:p>
              <a:pPr algn="ctr"/>
              <a:r>
                <a:rPr lang="cs-CZ" sz="1000" dirty="0"/>
                <a:t>PQ segment</a:t>
              </a:r>
            </a:p>
          </p:txBody>
        </p:sp>
        <p:sp>
          <p:nvSpPr>
            <p:cNvPr id="35" name="TextovéPole 34">
              <a:extLst>
                <a:ext uri="{FF2B5EF4-FFF2-40B4-BE49-F238E27FC236}">
                  <a16:creationId xmlns:a16="http://schemas.microsoft.com/office/drawing/2014/main" id="{682634B2-1E76-4B90-997F-C6D16237DE1F}"/>
                </a:ext>
              </a:extLst>
            </p:cNvPr>
            <p:cNvSpPr txBox="1"/>
            <p:nvPr/>
          </p:nvSpPr>
          <p:spPr>
            <a:xfrm>
              <a:off x="2572987" y="5365700"/>
              <a:ext cx="942110" cy="552709"/>
            </a:xfrm>
            <a:prstGeom prst="rect">
              <a:avLst/>
            </a:prstGeom>
            <a:solidFill>
              <a:schemeClr val="bg1"/>
            </a:solidFill>
          </p:spPr>
          <p:txBody>
            <a:bodyPr wrap="square" rtlCol="0" anchor="ctr">
              <a:spAutoFit/>
            </a:bodyPr>
            <a:lstStyle/>
            <a:p>
              <a:pPr algn="ctr"/>
              <a:r>
                <a:rPr lang="cs-CZ" sz="1400" dirty="0"/>
                <a:t>QRS </a:t>
              </a:r>
              <a:r>
                <a:rPr lang="cs-CZ" sz="1050" dirty="0" err="1"/>
                <a:t>complex</a:t>
              </a:r>
              <a:endParaRPr lang="cs-CZ" sz="1050" dirty="0"/>
            </a:p>
          </p:txBody>
        </p:sp>
        <p:sp>
          <p:nvSpPr>
            <p:cNvPr id="36" name="TextovéPole 35">
              <a:extLst>
                <a:ext uri="{FF2B5EF4-FFF2-40B4-BE49-F238E27FC236}">
                  <a16:creationId xmlns:a16="http://schemas.microsoft.com/office/drawing/2014/main" id="{F6190A9A-60FB-4CB7-8F0B-A3434AD085AD}"/>
                </a:ext>
              </a:extLst>
            </p:cNvPr>
            <p:cNvSpPr txBox="1"/>
            <p:nvPr/>
          </p:nvSpPr>
          <p:spPr>
            <a:xfrm>
              <a:off x="3653643" y="4808304"/>
              <a:ext cx="942110" cy="552709"/>
            </a:xfrm>
            <a:prstGeom prst="rect">
              <a:avLst/>
            </a:prstGeom>
            <a:solidFill>
              <a:schemeClr val="bg1"/>
            </a:solidFill>
          </p:spPr>
          <p:txBody>
            <a:bodyPr wrap="square" rtlCol="0" anchor="ctr">
              <a:spAutoFit/>
            </a:bodyPr>
            <a:lstStyle/>
            <a:p>
              <a:pPr algn="ctr"/>
              <a:r>
                <a:rPr lang="cs-CZ" sz="1400" dirty="0"/>
                <a:t>ST </a:t>
              </a:r>
              <a:r>
                <a:rPr lang="cs-CZ" sz="1050" dirty="0"/>
                <a:t>segment</a:t>
              </a:r>
            </a:p>
          </p:txBody>
        </p:sp>
        <p:sp>
          <p:nvSpPr>
            <p:cNvPr id="37" name="TextovéPole 36">
              <a:extLst>
                <a:ext uri="{FF2B5EF4-FFF2-40B4-BE49-F238E27FC236}">
                  <a16:creationId xmlns:a16="http://schemas.microsoft.com/office/drawing/2014/main" id="{A1BAC812-CC23-42D6-8D4C-EA4292AE4E06}"/>
                </a:ext>
              </a:extLst>
            </p:cNvPr>
            <p:cNvSpPr txBox="1"/>
            <p:nvPr/>
          </p:nvSpPr>
          <p:spPr>
            <a:xfrm>
              <a:off x="5041044" y="5364593"/>
              <a:ext cx="942110" cy="362433"/>
            </a:xfrm>
            <a:prstGeom prst="rect">
              <a:avLst/>
            </a:prstGeom>
            <a:solidFill>
              <a:schemeClr val="bg1"/>
            </a:solidFill>
          </p:spPr>
          <p:txBody>
            <a:bodyPr wrap="square" rtlCol="0" anchor="ctr">
              <a:spAutoFit/>
            </a:bodyPr>
            <a:lstStyle/>
            <a:p>
              <a:pPr algn="ctr"/>
              <a:r>
                <a:rPr lang="cs-CZ" sz="1400" dirty="0"/>
                <a:t>T </a:t>
              </a:r>
              <a:r>
                <a:rPr lang="cs-CZ" sz="1400" dirty="0" err="1"/>
                <a:t>wave</a:t>
              </a:r>
              <a:endParaRPr lang="cs-CZ" sz="1050" dirty="0"/>
            </a:p>
          </p:txBody>
        </p:sp>
        <p:sp>
          <p:nvSpPr>
            <p:cNvPr id="38" name="TextovéPole 37">
              <a:extLst>
                <a:ext uri="{FF2B5EF4-FFF2-40B4-BE49-F238E27FC236}">
                  <a16:creationId xmlns:a16="http://schemas.microsoft.com/office/drawing/2014/main" id="{A4658A99-8321-4E79-9B5B-63B90C9136B1}"/>
                </a:ext>
              </a:extLst>
            </p:cNvPr>
            <p:cNvSpPr txBox="1"/>
            <p:nvPr/>
          </p:nvSpPr>
          <p:spPr>
            <a:xfrm>
              <a:off x="3982161" y="5730568"/>
              <a:ext cx="1529938" cy="362433"/>
            </a:xfrm>
            <a:prstGeom prst="rect">
              <a:avLst/>
            </a:prstGeom>
            <a:solidFill>
              <a:schemeClr val="bg1"/>
            </a:solidFill>
          </p:spPr>
          <p:txBody>
            <a:bodyPr wrap="square" rtlCol="0" anchor="ctr">
              <a:spAutoFit/>
            </a:bodyPr>
            <a:lstStyle/>
            <a:p>
              <a:pPr algn="ctr"/>
              <a:r>
                <a:rPr lang="cs-CZ" sz="1400" dirty="0"/>
                <a:t>QT interval</a:t>
              </a:r>
              <a:endParaRPr lang="cs-CZ" sz="1050" dirty="0"/>
            </a:p>
          </p:txBody>
        </p:sp>
      </p:grpSp>
      <mc:AlternateContent xmlns:mc="http://schemas.openxmlformats.org/markup-compatibility/2006" xmlns:a14="http://schemas.microsoft.com/office/drawing/2010/main">
        <mc:Choice Requires="a14">
          <p:sp>
            <p:nvSpPr>
              <p:cNvPr id="9" name="Rectangle 4"/>
              <p:cNvSpPr txBox="1">
                <a:spLocks noChangeArrowheads="1"/>
              </p:cNvSpPr>
              <p:nvPr/>
            </p:nvSpPr>
            <p:spPr>
              <a:xfrm>
                <a:off x="6096000" y="5024085"/>
                <a:ext cx="4275158" cy="15957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rgbClr val="C00000"/>
                    </a:solidFill>
                    <a:latin typeface="Arial" pitchFamily="34" charset="0"/>
                    <a:cs typeface="Arial" pitchFamily="34" charset="0"/>
                  </a:rPr>
                  <a:t>Bazett´s formula:</a:t>
                </a:r>
                <a14:m>
                  <m:oMath xmlns:m="http://schemas.openxmlformats.org/officeDocument/2006/math">
                    <m:r>
                      <a:rPr lang="en-GB" sz="2400">
                        <a:solidFill>
                          <a:srgbClr val="C00000"/>
                        </a:solidFill>
                        <a:latin typeface="Cambria Math"/>
                        <a:cs typeface="Arial" pitchFamily="34" charset="0"/>
                      </a:rPr>
                      <m:t> </m:t>
                    </m:r>
                    <m:r>
                      <a:rPr lang="en-GB" sz="2400" i="1">
                        <a:solidFill>
                          <a:srgbClr val="C00000"/>
                        </a:solidFill>
                        <a:latin typeface="Cambria Math"/>
                        <a:cs typeface="Arial" pitchFamily="34" charset="0"/>
                      </a:rPr>
                      <m:t>𝑄𝑇𝑐</m:t>
                    </m:r>
                    <m:r>
                      <a:rPr lang="en-GB" sz="2400" i="1">
                        <a:solidFill>
                          <a:srgbClr val="C00000"/>
                        </a:solidFill>
                        <a:latin typeface="Cambria Math"/>
                        <a:cs typeface="Arial" pitchFamily="34" charset="0"/>
                      </a:rPr>
                      <m:t>=</m:t>
                    </m:r>
                    <m:f>
                      <m:fPr>
                        <m:ctrlPr>
                          <a:rPr lang="en-GB" sz="2400" i="1">
                            <a:solidFill>
                              <a:srgbClr val="C00000"/>
                            </a:solidFill>
                            <a:latin typeface="Cambria Math" panose="02040503050406030204" pitchFamily="18" charset="0"/>
                            <a:cs typeface="Arial" pitchFamily="34" charset="0"/>
                          </a:rPr>
                        </m:ctrlPr>
                      </m:fPr>
                      <m:num>
                        <m:r>
                          <a:rPr lang="en-GB" sz="2400" i="1">
                            <a:solidFill>
                              <a:srgbClr val="C00000"/>
                            </a:solidFill>
                            <a:latin typeface="Cambria Math"/>
                            <a:cs typeface="Arial" pitchFamily="34" charset="0"/>
                          </a:rPr>
                          <m:t>𝑄𝑇</m:t>
                        </m:r>
                      </m:num>
                      <m:den>
                        <m:rad>
                          <m:radPr>
                            <m:degHide m:val="on"/>
                            <m:ctrlPr>
                              <a:rPr lang="en-GB" sz="2400" i="1">
                                <a:solidFill>
                                  <a:srgbClr val="C00000"/>
                                </a:solidFill>
                                <a:latin typeface="Cambria Math" panose="02040503050406030204" pitchFamily="18" charset="0"/>
                                <a:cs typeface="Arial" pitchFamily="34" charset="0"/>
                              </a:rPr>
                            </m:ctrlPr>
                          </m:radPr>
                          <m:deg/>
                          <m:e>
                            <m:r>
                              <a:rPr lang="en-GB" sz="2400" i="1">
                                <a:solidFill>
                                  <a:srgbClr val="C00000"/>
                                </a:solidFill>
                                <a:latin typeface="Cambria Math"/>
                                <a:cs typeface="Arial" pitchFamily="34" charset="0"/>
                              </a:rPr>
                              <m:t>𝑅𝑅</m:t>
                            </m:r>
                          </m:e>
                        </m:rad>
                      </m:den>
                    </m:f>
                  </m:oMath>
                </a14:m>
                <a:endParaRPr lang="en-GB" sz="2400" dirty="0">
                  <a:solidFill>
                    <a:srgbClr val="C00000"/>
                  </a:solidFill>
                  <a:latin typeface="Arial" pitchFamily="34" charset="0"/>
                  <a:cs typeface="Arial" pitchFamily="34" charset="0"/>
                </a:endParaRPr>
              </a:p>
              <a:p>
                <a:pPr algn="l"/>
                <a:r>
                  <a:rPr lang="en-GB" sz="2000" dirty="0">
                    <a:latin typeface="Arial" pitchFamily="34" charset="0"/>
                    <a:cs typeface="Arial" pitchFamily="34" charset="0"/>
                  </a:rPr>
                  <a:t>QT depends on</a:t>
                </a:r>
                <a:r>
                  <a:rPr lang="cs-CZ" sz="2000" dirty="0">
                    <a:latin typeface="Arial" pitchFamily="34" charset="0"/>
                    <a:cs typeface="Arial" pitchFamily="34" charset="0"/>
                  </a:rPr>
                  <a:t> </a:t>
                </a:r>
                <a:r>
                  <a:rPr lang="en-GB" sz="2000" dirty="0">
                    <a:latin typeface="Arial" pitchFamily="34" charset="0"/>
                    <a:cs typeface="Arial" pitchFamily="34" charset="0"/>
                  </a:rPr>
                  <a:t>RR interval – correction of QT </a:t>
                </a:r>
                <a:r>
                  <a:rPr lang="cs-CZ" sz="2000" dirty="0">
                    <a:latin typeface="Arial" pitchFamily="34" charset="0"/>
                    <a:cs typeface="Arial" pitchFamily="34" charset="0"/>
                  </a:rPr>
                  <a:t>to</a:t>
                </a:r>
                <a:r>
                  <a:rPr lang="en-GB" sz="2000" dirty="0">
                    <a:latin typeface="Arial" pitchFamily="34" charset="0"/>
                    <a:cs typeface="Arial" pitchFamily="34" charset="0"/>
                  </a:rPr>
                  <a:t> RR</a:t>
                </a:r>
              </a:p>
            </p:txBody>
          </p:sp>
        </mc:Choice>
        <mc:Fallback xmlns="">
          <p:sp>
            <p:nvSpPr>
              <p:cNvPr id="9" name="Rectangle 4"/>
              <p:cNvSpPr txBox="1">
                <a:spLocks noRot="1" noChangeAspect="1" noMove="1" noResize="1" noEditPoints="1" noAdjustHandles="1" noChangeArrowheads="1" noChangeShapeType="1" noTextEdit="1"/>
              </p:cNvSpPr>
              <p:nvPr/>
            </p:nvSpPr>
            <p:spPr>
              <a:xfrm>
                <a:off x="6096000" y="5024085"/>
                <a:ext cx="4275158" cy="1595796"/>
              </a:xfrm>
              <a:prstGeom prst="rect">
                <a:avLst/>
              </a:prstGeom>
              <a:blipFill>
                <a:blip r:embed="rId3"/>
                <a:stretch>
                  <a:fillRect l="-2140"/>
                </a:stretch>
              </a:blipFill>
            </p:spPr>
            <p:txBody>
              <a:bodyPr/>
              <a:lstStyle/>
              <a:p>
                <a:r>
                  <a:rPr lang="cs-CZ">
                    <a:noFill/>
                  </a:rPr>
                  <a:t> </a:t>
                </a:r>
              </a:p>
            </p:txBody>
          </p:sp>
        </mc:Fallback>
      </mc:AlternateContent>
    </p:spTree>
    <p:extLst>
      <p:ext uri="{BB962C8B-B14F-4D97-AF65-F5344CB8AC3E}">
        <p14:creationId xmlns:p14="http://schemas.microsoft.com/office/powerpoint/2010/main" val="38873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a:xfrm>
            <a:off x="414000" y="5988508"/>
            <a:ext cx="252000" cy="252000"/>
          </a:xfrm>
        </p:spPr>
        <p:txBody>
          <a:bodyPr/>
          <a:lstStyle/>
          <a:p>
            <a:fld id="{0970407D-EE58-4A0B-824B-1D3AE42DD9CF}" type="slidenum">
              <a:rPr lang="en-GB" altLang="cs-CZ" smtClean="0"/>
              <a:pPr/>
              <a:t>28</a:t>
            </a:fld>
            <a:endParaRPr lang="en-GB" altLang="cs-CZ"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4) Waves</a:t>
            </a:r>
            <a:endParaRPr lang="en-GB" dirty="0"/>
          </a:p>
        </p:txBody>
      </p:sp>
      <p:sp>
        <p:nvSpPr>
          <p:cNvPr id="6" name="Nadpis 1"/>
          <p:cNvSpPr txBox="1">
            <a:spLocks/>
          </p:cNvSpPr>
          <p:nvPr/>
        </p:nvSpPr>
        <p:spPr>
          <a:xfrm>
            <a:off x="353568" y="128970"/>
            <a:ext cx="7498080" cy="114300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endParaRPr lang="en-GB" dirty="0"/>
          </a:p>
        </p:txBody>
      </p:sp>
      <p:sp>
        <p:nvSpPr>
          <p:cNvPr id="11" name="Obdélník 10">
            <a:extLst>
              <a:ext uri="{FF2B5EF4-FFF2-40B4-BE49-F238E27FC236}">
                <a16:creationId xmlns:a16="http://schemas.microsoft.com/office/drawing/2014/main" id="{9DBBEBF3-2348-4FBD-8A4C-5EDCC7D9009D}"/>
              </a:ext>
            </a:extLst>
          </p:cNvPr>
          <p:cNvSpPr/>
          <p:nvPr/>
        </p:nvSpPr>
        <p:spPr>
          <a:xfrm>
            <a:off x="4380132" y="717182"/>
            <a:ext cx="7702946" cy="5909310"/>
          </a:xfrm>
          <a:prstGeom prst="rect">
            <a:avLst/>
          </a:prstGeom>
        </p:spPr>
        <p:txBody>
          <a:bodyPr wrap="square">
            <a:spAutoFit/>
          </a:bodyPr>
          <a:lstStyle/>
          <a:p>
            <a:r>
              <a:rPr lang="en-GB" sz="1800" b="1" dirty="0"/>
              <a:t>P</a:t>
            </a:r>
            <a:r>
              <a:rPr lang="cs-CZ" sz="1800" b="1" dirty="0"/>
              <a:t> </a:t>
            </a:r>
            <a:r>
              <a:rPr lang="cs-CZ" sz="1800" b="1" dirty="0" err="1"/>
              <a:t>wave</a:t>
            </a:r>
            <a:r>
              <a:rPr lang="en-GB" sz="1800" b="1" dirty="0"/>
              <a:t>: </a:t>
            </a:r>
          </a:p>
          <a:p>
            <a:pPr marL="285750" indent="-285750">
              <a:buFontTx/>
              <a:buChar char="-"/>
            </a:pPr>
            <a:r>
              <a:rPr lang="en-GB" sz="1800" dirty="0"/>
              <a:t>Is </a:t>
            </a:r>
            <a:r>
              <a:rPr lang="cs-CZ" sz="1800" dirty="0" err="1"/>
              <a:t>it</a:t>
            </a:r>
            <a:r>
              <a:rPr lang="cs-CZ" sz="1800" dirty="0"/>
              <a:t> </a:t>
            </a:r>
            <a:r>
              <a:rPr lang="en-GB" sz="1800" dirty="0"/>
              <a:t>present? </a:t>
            </a:r>
          </a:p>
          <a:p>
            <a:pPr marL="285750" indent="-285750">
              <a:buFontTx/>
              <a:buChar char="-"/>
            </a:pPr>
            <a:r>
              <a:rPr lang="en-GB" sz="1800" dirty="0"/>
              <a:t>Is </a:t>
            </a:r>
            <a:r>
              <a:rPr lang="cs-CZ" sz="1800" dirty="0" err="1"/>
              <a:t>it</a:t>
            </a:r>
            <a:r>
              <a:rPr lang="cs-CZ" sz="1800" dirty="0"/>
              <a:t> </a:t>
            </a:r>
            <a:r>
              <a:rPr lang="en-GB" sz="1800" dirty="0"/>
              <a:t>positive/negative, one-peak/two-peak, high</a:t>
            </a:r>
            <a:r>
              <a:rPr lang="cs-CZ" sz="1800" dirty="0"/>
              <a:t> </a:t>
            </a:r>
            <a:r>
              <a:rPr lang="en-GB" sz="1800" dirty="0"/>
              <a:t>(&gt;0,25</a:t>
            </a:r>
            <a:r>
              <a:rPr lang="cs-CZ" sz="1800" dirty="0"/>
              <a:t> </a:t>
            </a:r>
            <a:r>
              <a:rPr lang="en-GB" sz="1800" dirty="0"/>
              <a:t>mV)/normal/low?</a:t>
            </a:r>
            <a:br>
              <a:rPr lang="en-GB" sz="1800" dirty="0"/>
            </a:br>
            <a:endParaRPr lang="en-GB" sz="1800" dirty="0"/>
          </a:p>
          <a:p>
            <a:r>
              <a:rPr lang="en-GB" sz="1800" b="1" dirty="0"/>
              <a:t>QRS:</a:t>
            </a:r>
          </a:p>
          <a:p>
            <a:pPr lvl="1"/>
            <a:r>
              <a:rPr lang="en-GB" sz="1800" dirty="0"/>
              <a:t>Q:  first negative deflection</a:t>
            </a:r>
          </a:p>
          <a:p>
            <a:pPr lvl="1"/>
            <a:r>
              <a:rPr lang="en-GB" sz="1800" dirty="0"/>
              <a:t>R:  first positive deflection</a:t>
            </a:r>
          </a:p>
          <a:p>
            <a:pPr lvl="1"/>
            <a:r>
              <a:rPr lang="en-GB" sz="1800" dirty="0"/>
              <a:t>S:  negative deflection after positive deflection</a:t>
            </a:r>
          </a:p>
          <a:p>
            <a:pPr marL="285750" indent="-285750">
              <a:buFontTx/>
              <a:buChar char="-"/>
            </a:pPr>
            <a:r>
              <a:rPr lang="cs-CZ" sz="1800" dirty="0"/>
              <a:t>S</a:t>
            </a:r>
            <a:r>
              <a:rPr lang="en-GB" sz="1800" dirty="0"/>
              <a:t>mall deflection (</a:t>
            </a:r>
            <a:r>
              <a:rPr lang="cs-CZ" sz="1800" dirty="0" err="1"/>
              <a:t>less</a:t>
            </a:r>
            <a:r>
              <a:rPr lang="cs-CZ" sz="1800" dirty="0"/>
              <a:t> </a:t>
            </a:r>
            <a:r>
              <a:rPr lang="cs-CZ" sz="1800" dirty="0" err="1"/>
              <a:t>than</a:t>
            </a:r>
            <a:r>
              <a:rPr lang="en-GB" sz="1800" dirty="0"/>
              <a:t> 0,5 mV) – small letter</a:t>
            </a:r>
          </a:p>
          <a:p>
            <a:pPr marL="285750" indent="-285750">
              <a:buFontTx/>
              <a:buChar char="-"/>
            </a:pPr>
            <a:r>
              <a:rPr lang="en-GB" sz="1800" dirty="0"/>
              <a:t>Strong deflection </a:t>
            </a:r>
            <a:r>
              <a:rPr lang="cs-CZ" sz="1800" dirty="0"/>
              <a:t>(5 mm and more) </a:t>
            </a:r>
            <a:r>
              <a:rPr lang="en-GB" sz="1800" dirty="0"/>
              <a:t>– capital letter</a:t>
            </a:r>
          </a:p>
          <a:p>
            <a:pPr marL="285750" indent="-285750">
              <a:buFontTx/>
              <a:buChar char="-"/>
            </a:pPr>
            <a:r>
              <a:rPr lang="en-GB" sz="1800" dirty="0"/>
              <a:t>Second positive deflection (‘)</a:t>
            </a:r>
          </a:p>
          <a:p>
            <a:pPr marL="285750" indent="-285750">
              <a:buFontTx/>
              <a:buChar char="-"/>
            </a:pPr>
            <a:endParaRPr lang="en-GB" sz="1800" dirty="0"/>
          </a:p>
          <a:p>
            <a:r>
              <a:rPr lang="en-GB" sz="1800" b="1" dirty="0"/>
              <a:t>T</a:t>
            </a:r>
            <a:r>
              <a:rPr lang="cs-CZ" sz="1800" b="1" dirty="0"/>
              <a:t> </a:t>
            </a:r>
            <a:r>
              <a:rPr lang="cs-CZ" sz="1800" b="1" dirty="0" err="1"/>
              <a:t>wave</a:t>
            </a:r>
            <a:r>
              <a:rPr lang="en-GB" sz="1800" b="1" dirty="0"/>
              <a:t>: </a:t>
            </a:r>
          </a:p>
          <a:p>
            <a:pPr marL="285750" indent="-285750">
              <a:buFontTx/>
              <a:buChar char="-"/>
            </a:pPr>
            <a:r>
              <a:rPr lang="en-GB" sz="1800" dirty="0"/>
              <a:t>Is positive/negative/bipolar?</a:t>
            </a:r>
          </a:p>
          <a:p>
            <a:pPr marL="285750" indent="-285750">
              <a:buFontTx/>
              <a:buChar char="-"/>
            </a:pPr>
            <a:r>
              <a:rPr lang="en-GB" sz="1800" dirty="0"/>
              <a:t>Does it have the same polarity as the strongest QRS deflection?</a:t>
            </a:r>
          </a:p>
          <a:p>
            <a:pPr marL="742950" lvl="1" indent="-285750">
              <a:buFontTx/>
              <a:buChar char="-"/>
            </a:pPr>
            <a:r>
              <a:rPr lang="en-GB" sz="1800" dirty="0"/>
              <a:t>Yes: concordant (ok), No: discordant (pathology)</a:t>
            </a:r>
          </a:p>
          <a:p>
            <a:pPr marL="285750" indent="-285750">
              <a:buFontTx/>
              <a:buChar char="-"/>
            </a:pPr>
            <a:r>
              <a:rPr lang="en-GB" sz="1800" b="1" dirty="0"/>
              <a:t>Bipolar T: </a:t>
            </a:r>
          </a:p>
          <a:p>
            <a:pPr marL="742950" lvl="1" indent="-285750">
              <a:buFontTx/>
              <a:buChar char="-"/>
            </a:pPr>
            <a:r>
              <a:rPr lang="en-GB" sz="1800" dirty="0"/>
              <a:t>Preterminal negative (-/+)</a:t>
            </a:r>
          </a:p>
          <a:p>
            <a:pPr marL="742950" lvl="1" indent="-285750">
              <a:buFontTx/>
              <a:buChar char="-"/>
            </a:pPr>
            <a:r>
              <a:rPr lang="en-GB" sz="1800" dirty="0"/>
              <a:t>Terminal negative (+/-)</a:t>
            </a:r>
          </a:p>
          <a:p>
            <a:endParaRPr lang="en-GB" sz="1800" dirty="0"/>
          </a:p>
        </p:txBody>
      </p:sp>
      <p:sp>
        <p:nvSpPr>
          <p:cNvPr id="12" name="Volný tvar 16">
            <a:extLst>
              <a:ext uri="{FF2B5EF4-FFF2-40B4-BE49-F238E27FC236}">
                <a16:creationId xmlns:a16="http://schemas.microsoft.com/office/drawing/2014/main" id="{658A33E9-D4CC-4960-8A6F-500139CA53E7}"/>
              </a:ext>
            </a:extLst>
          </p:cNvPr>
          <p:cNvSpPr/>
          <p:nvPr/>
        </p:nvSpPr>
        <p:spPr>
          <a:xfrm>
            <a:off x="1079823" y="3525113"/>
            <a:ext cx="4604697" cy="2225754"/>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843213"/>
              <a:gd name="connsiteY0" fmla="*/ 555099 h 807513"/>
              <a:gd name="connsiteX1" fmla="*/ 66675 w 2843213"/>
              <a:gd name="connsiteY1" fmla="*/ 562242 h 807513"/>
              <a:gd name="connsiteX2" fmla="*/ 111919 w 2843213"/>
              <a:gd name="connsiteY2" fmla="*/ 516998 h 807513"/>
              <a:gd name="connsiteX3" fmla="*/ 169068 w 2843213"/>
              <a:gd name="connsiteY3" fmla="*/ 505091 h 807513"/>
              <a:gd name="connsiteX4" fmla="*/ 230982 w 2843213"/>
              <a:gd name="connsiteY4" fmla="*/ 559861 h 807513"/>
              <a:gd name="connsiteX5" fmla="*/ 278607 w 2843213"/>
              <a:gd name="connsiteY5" fmla="*/ 564623 h 807513"/>
              <a:gd name="connsiteX6" fmla="*/ 359569 w 2843213"/>
              <a:gd name="connsiteY6" fmla="*/ 555098 h 807513"/>
              <a:gd name="connsiteX7" fmla="*/ 411957 w 2843213"/>
              <a:gd name="connsiteY7" fmla="*/ 555097 h 807513"/>
              <a:gd name="connsiteX8" fmla="*/ 457200 w 2843213"/>
              <a:gd name="connsiteY8" fmla="*/ 619392 h 807513"/>
              <a:gd name="connsiteX9" fmla="*/ 464344 w 2843213"/>
              <a:gd name="connsiteY9" fmla="*/ 526523 h 807513"/>
              <a:gd name="connsiteX10" fmla="*/ 495300 w 2843213"/>
              <a:gd name="connsiteY10" fmla="*/ 159811 h 807513"/>
              <a:gd name="connsiteX11" fmla="*/ 514350 w 2843213"/>
              <a:gd name="connsiteY11" fmla="*/ 5029 h 807513"/>
              <a:gd name="connsiteX12" fmla="*/ 523875 w 2843213"/>
              <a:gd name="connsiteY12" fmla="*/ 83611 h 807513"/>
              <a:gd name="connsiteX13" fmla="*/ 554832 w 2843213"/>
              <a:gd name="connsiteY13" fmla="*/ 514617 h 807513"/>
              <a:gd name="connsiteX14" fmla="*/ 564357 w 2843213"/>
              <a:gd name="connsiteY14" fmla="*/ 714642 h 807513"/>
              <a:gd name="connsiteX15" fmla="*/ 571500 w 2843213"/>
              <a:gd name="connsiteY15" fmla="*/ 807511 h 807513"/>
              <a:gd name="connsiteX16" fmla="*/ 581025 w 2843213"/>
              <a:gd name="connsiteY16" fmla="*/ 717023 h 807513"/>
              <a:gd name="connsiteX17" fmla="*/ 595313 w 2843213"/>
              <a:gd name="connsiteY17" fmla="*/ 569386 h 807513"/>
              <a:gd name="connsiteX18" fmla="*/ 697707 w 2843213"/>
              <a:gd name="connsiteY18" fmla="*/ 559860 h 807513"/>
              <a:gd name="connsiteX19" fmla="*/ 859632 w 2843213"/>
              <a:gd name="connsiteY19" fmla="*/ 559861 h 807513"/>
              <a:gd name="connsiteX20" fmla="*/ 1067240 w 2843213"/>
              <a:gd name="connsiteY20" fmla="*/ 548440 h 807513"/>
              <a:gd name="connsiteX21" fmla="*/ 1228725 w 2843213"/>
              <a:gd name="connsiteY21" fmla="*/ 452705 h 807513"/>
              <a:gd name="connsiteX22" fmla="*/ 1401539 w 2843213"/>
              <a:gd name="connsiteY22" fmla="*/ 437054 h 807513"/>
              <a:gd name="connsiteX23" fmla="*/ 1575279 w 2843213"/>
              <a:gd name="connsiteY23" fmla="*/ 550821 h 807513"/>
              <a:gd name="connsiteX24" fmla="*/ 1709738 w 2843213"/>
              <a:gd name="connsiteY24" fmla="*/ 559861 h 807513"/>
              <a:gd name="connsiteX25" fmla="*/ 2426494 w 2843213"/>
              <a:gd name="connsiteY25" fmla="*/ 552717 h 807513"/>
              <a:gd name="connsiteX26" fmla="*/ 2700338 w 2843213"/>
              <a:gd name="connsiteY26" fmla="*/ 557480 h 807513"/>
              <a:gd name="connsiteX27" fmla="*/ 2752725 w 2843213"/>
              <a:gd name="connsiteY27" fmla="*/ 509854 h 807513"/>
              <a:gd name="connsiteX28" fmla="*/ 2843213 w 2843213"/>
              <a:gd name="connsiteY28" fmla="*/ 478897 h 807513"/>
              <a:gd name="connsiteX0" fmla="*/ 0 w 2752725"/>
              <a:gd name="connsiteY0" fmla="*/ 555099 h 807513"/>
              <a:gd name="connsiteX1" fmla="*/ 66675 w 2752725"/>
              <a:gd name="connsiteY1" fmla="*/ 562242 h 807513"/>
              <a:gd name="connsiteX2" fmla="*/ 111919 w 2752725"/>
              <a:gd name="connsiteY2" fmla="*/ 516998 h 807513"/>
              <a:gd name="connsiteX3" fmla="*/ 169068 w 2752725"/>
              <a:gd name="connsiteY3" fmla="*/ 505091 h 807513"/>
              <a:gd name="connsiteX4" fmla="*/ 230982 w 2752725"/>
              <a:gd name="connsiteY4" fmla="*/ 559861 h 807513"/>
              <a:gd name="connsiteX5" fmla="*/ 278607 w 2752725"/>
              <a:gd name="connsiteY5" fmla="*/ 564623 h 807513"/>
              <a:gd name="connsiteX6" fmla="*/ 359569 w 2752725"/>
              <a:gd name="connsiteY6" fmla="*/ 555098 h 807513"/>
              <a:gd name="connsiteX7" fmla="*/ 411957 w 2752725"/>
              <a:gd name="connsiteY7" fmla="*/ 555097 h 807513"/>
              <a:gd name="connsiteX8" fmla="*/ 457200 w 2752725"/>
              <a:gd name="connsiteY8" fmla="*/ 619392 h 807513"/>
              <a:gd name="connsiteX9" fmla="*/ 464344 w 2752725"/>
              <a:gd name="connsiteY9" fmla="*/ 526523 h 807513"/>
              <a:gd name="connsiteX10" fmla="*/ 495300 w 2752725"/>
              <a:gd name="connsiteY10" fmla="*/ 159811 h 807513"/>
              <a:gd name="connsiteX11" fmla="*/ 514350 w 2752725"/>
              <a:gd name="connsiteY11" fmla="*/ 5029 h 807513"/>
              <a:gd name="connsiteX12" fmla="*/ 523875 w 2752725"/>
              <a:gd name="connsiteY12" fmla="*/ 83611 h 807513"/>
              <a:gd name="connsiteX13" fmla="*/ 554832 w 2752725"/>
              <a:gd name="connsiteY13" fmla="*/ 514617 h 807513"/>
              <a:gd name="connsiteX14" fmla="*/ 564357 w 2752725"/>
              <a:gd name="connsiteY14" fmla="*/ 714642 h 807513"/>
              <a:gd name="connsiteX15" fmla="*/ 571500 w 2752725"/>
              <a:gd name="connsiteY15" fmla="*/ 807511 h 807513"/>
              <a:gd name="connsiteX16" fmla="*/ 581025 w 2752725"/>
              <a:gd name="connsiteY16" fmla="*/ 717023 h 807513"/>
              <a:gd name="connsiteX17" fmla="*/ 595313 w 2752725"/>
              <a:gd name="connsiteY17" fmla="*/ 569386 h 807513"/>
              <a:gd name="connsiteX18" fmla="*/ 697707 w 2752725"/>
              <a:gd name="connsiteY18" fmla="*/ 559860 h 807513"/>
              <a:gd name="connsiteX19" fmla="*/ 859632 w 2752725"/>
              <a:gd name="connsiteY19" fmla="*/ 559861 h 807513"/>
              <a:gd name="connsiteX20" fmla="*/ 1067240 w 2752725"/>
              <a:gd name="connsiteY20" fmla="*/ 548440 h 807513"/>
              <a:gd name="connsiteX21" fmla="*/ 1228725 w 2752725"/>
              <a:gd name="connsiteY21" fmla="*/ 452705 h 807513"/>
              <a:gd name="connsiteX22" fmla="*/ 1401539 w 2752725"/>
              <a:gd name="connsiteY22" fmla="*/ 437054 h 807513"/>
              <a:gd name="connsiteX23" fmla="*/ 1575279 w 2752725"/>
              <a:gd name="connsiteY23" fmla="*/ 550821 h 807513"/>
              <a:gd name="connsiteX24" fmla="*/ 1709738 w 2752725"/>
              <a:gd name="connsiteY24" fmla="*/ 559861 h 807513"/>
              <a:gd name="connsiteX25" fmla="*/ 2426494 w 2752725"/>
              <a:gd name="connsiteY25" fmla="*/ 552717 h 807513"/>
              <a:gd name="connsiteX26" fmla="*/ 2700338 w 2752725"/>
              <a:gd name="connsiteY26" fmla="*/ 557480 h 807513"/>
              <a:gd name="connsiteX27" fmla="*/ 2752725 w 2752725"/>
              <a:gd name="connsiteY27" fmla="*/ 509854 h 807513"/>
              <a:gd name="connsiteX0" fmla="*/ 0 w 2700338"/>
              <a:gd name="connsiteY0" fmla="*/ 555099 h 807513"/>
              <a:gd name="connsiteX1" fmla="*/ 66675 w 2700338"/>
              <a:gd name="connsiteY1" fmla="*/ 562242 h 807513"/>
              <a:gd name="connsiteX2" fmla="*/ 111919 w 2700338"/>
              <a:gd name="connsiteY2" fmla="*/ 516998 h 807513"/>
              <a:gd name="connsiteX3" fmla="*/ 169068 w 2700338"/>
              <a:gd name="connsiteY3" fmla="*/ 505091 h 807513"/>
              <a:gd name="connsiteX4" fmla="*/ 230982 w 2700338"/>
              <a:gd name="connsiteY4" fmla="*/ 559861 h 807513"/>
              <a:gd name="connsiteX5" fmla="*/ 278607 w 2700338"/>
              <a:gd name="connsiteY5" fmla="*/ 564623 h 807513"/>
              <a:gd name="connsiteX6" fmla="*/ 359569 w 2700338"/>
              <a:gd name="connsiteY6" fmla="*/ 555098 h 807513"/>
              <a:gd name="connsiteX7" fmla="*/ 411957 w 2700338"/>
              <a:gd name="connsiteY7" fmla="*/ 555097 h 807513"/>
              <a:gd name="connsiteX8" fmla="*/ 457200 w 2700338"/>
              <a:gd name="connsiteY8" fmla="*/ 619392 h 807513"/>
              <a:gd name="connsiteX9" fmla="*/ 464344 w 2700338"/>
              <a:gd name="connsiteY9" fmla="*/ 526523 h 807513"/>
              <a:gd name="connsiteX10" fmla="*/ 495300 w 2700338"/>
              <a:gd name="connsiteY10" fmla="*/ 159811 h 807513"/>
              <a:gd name="connsiteX11" fmla="*/ 514350 w 2700338"/>
              <a:gd name="connsiteY11" fmla="*/ 5029 h 807513"/>
              <a:gd name="connsiteX12" fmla="*/ 523875 w 2700338"/>
              <a:gd name="connsiteY12" fmla="*/ 83611 h 807513"/>
              <a:gd name="connsiteX13" fmla="*/ 554832 w 2700338"/>
              <a:gd name="connsiteY13" fmla="*/ 514617 h 807513"/>
              <a:gd name="connsiteX14" fmla="*/ 564357 w 2700338"/>
              <a:gd name="connsiteY14" fmla="*/ 714642 h 807513"/>
              <a:gd name="connsiteX15" fmla="*/ 571500 w 2700338"/>
              <a:gd name="connsiteY15" fmla="*/ 807511 h 807513"/>
              <a:gd name="connsiteX16" fmla="*/ 581025 w 2700338"/>
              <a:gd name="connsiteY16" fmla="*/ 717023 h 807513"/>
              <a:gd name="connsiteX17" fmla="*/ 595313 w 2700338"/>
              <a:gd name="connsiteY17" fmla="*/ 569386 h 807513"/>
              <a:gd name="connsiteX18" fmla="*/ 697707 w 2700338"/>
              <a:gd name="connsiteY18" fmla="*/ 559860 h 807513"/>
              <a:gd name="connsiteX19" fmla="*/ 859632 w 2700338"/>
              <a:gd name="connsiteY19" fmla="*/ 559861 h 807513"/>
              <a:gd name="connsiteX20" fmla="*/ 1067240 w 2700338"/>
              <a:gd name="connsiteY20" fmla="*/ 548440 h 807513"/>
              <a:gd name="connsiteX21" fmla="*/ 1228725 w 2700338"/>
              <a:gd name="connsiteY21" fmla="*/ 452705 h 807513"/>
              <a:gd name="connsiteX22" fmla="*/ 1401539 w 2700338"/>
              <a:gd name="connsiteY22" fmla="*/ 437054 h 807513"/>
              <a:gd name="connsiteX23" fmla="*/ 1575279 w 2700338"/>
              <a:gd name="connsiteY23" fmla="*/ 550821 h 807513"/>
              <a:gd name="connsiteX24" fmla="*/ 1709738 w 2700338"/>
              <a:gd name="connsiteY24" fmla="*/ 559861 h 807513"/>
              <a:gd name="connsiteX25" fmla="*/ 2426494 w 2700338"/>
              <a:gd name="connsiteY25" fmla="*/ 552717 h 807513"/>
              <a:gd name="connsiteX26" fmla="*/ 2700338 w 2700338"/>
              <a:gd name="connsiteY26" fmla="*/ 557480 h 807513"/>
              <a:gd name="connsiteX0" fmla="*/ 0 w 2700338"/>
              <a:gd name="connsiteY0" fmla="*/ 555099 h 738985"/>
              <a:gd name="connsiteX1" fmla="*/ 66675 w 2700338"/>
              <a:gd name="connsiteY1" fmla="*/ 562242 h 738985"/>
              <a:gd name="connsiteX2" fmla="*/ 111919 w 2700338"/>
              <a:gd name="connsiteY2" fmla="*/ 516998 h 738985"/>
              <a:gd name="connsiteX3" fmla="*/ 169068 w 2700338"/>
              <a:gd name="connsiteY3" fmla="*/ 505091 h 738985"/>
              <a:gd name="connsiteX4" fmla="*/ 230982 w 2700338"/>
              <a:gd name="connsiteY4" fmla="*/ 559861 h 738985"/>
              <a:gd name="connsiteX5" fmla="*/ 278607 w 2700338"/>
              <a:gd name="connsiteY5" fmla="*/ 564623 h 738985"/>
              <a:gd name="connsiteX6" fmla="*/ 359569 w 2700338"/>
              <a:gd name="connsiteY6" fmla="*/ 555098 h 738985"/>
              <a:gd name="connsiteX7" fmla="*/ 411957 w 2700338"/>
              <a:gd name="connsiteY7" fmla="*/ 555097 h 738985"/>
              <a:gd name="connsiteX8" fmla="*/ 457200 w 2700338"/>
              <a:gd name="connsiteY8" fmla="*/ 619392 h 738985"/>
              <a:gd name="connsiteX9" fmla="*/ 464344 w 2700338"/>
              <a:gd name="connsiteY9" fmla="*/ 526523 h 738985"/>
              <a:gd name="connsiteX10" fmla="*/ 495300 w 2700338"/>
              <a:gd name="connsiteY10" fmla="*/ 159811 h 738985"/>
              <a:gd name="connsiteX11" fmla="*/ 514350 w 2700338"/>
              <a:gd name="connsiteY11" fmla="*/ 5029 h 738985"/>
              <a:gd name="connsiteX12" fmla="*/ 523875 w 2700338"/>
              <a:gd name="connsiteY12" fmla="*/ 83611 h 738985"/>
              <a:gd name="connsiteX13" fmla="*/ 554832 w 2700338"/>
              <a:gd name="connsiteY13" fmla="*/ 514617 h 738985"/>
              <a:gd name="connsiteX14" fmla="*/ 564357 w 2700338"/>
              <a:gd name="connsiteY14" fmla="*/ 714642 h 738985"/>
              <a:gd name="connsiteX15" fmla="*/ 577103 w 2700338"/>
              <a:gd name="connsiteY15" fmla="*/ 735834 h 738985"/>
              <a:gd name="connsiteX16" fmla="*/ 581025 w 2700338"/>
              <a:gd name="connsiteY16" fmla="*/ 717023 h 738985"/>
              <a:gd name="connsiteX17" fmla="*/ 595313 w 2700338"/>
              <a:gd name="connsiteY17" fmla="*/ 569386 h 738985"/>
              <a:gd name="connsiteX18" fmla="*/ 697707 w 2700338"/>
              <a:gd name="connsiteY18" fmla="*/ 559860 h 738985"/>
              <a:gd name="connsiteX19" fmla="*/ 859632 w 2700338"/>
              <a:gd name="connsiteY19" fmla="*/ 559861 h 738985"/>
              <a:gd name="connsiteX20" fmla="*/ 1067240 w 2700338"/>
              <a:gd name="connsiteY20" fmla="*/ 548440 h 738985"/>
              <a:gd name="connsiteX21" fmla="*/ 1228725 w 2700338"/>
              <a:gd name="connsiteY21" fmla="*/ 452705 h 738985"/>
              <a:gd name="connsiteX22" fmla="*/ 1401539 w 2700338"/>
              <a:gd name="connsiteY22" fmla="*/ 437054 h 738985"/>
              <a:gd name="connsiteX23" fmla="*/ 1575279 w 2700338"/>
              <a:gd name="connsiteY23" fmla="*/ 550821 h 738985"/>
              <a:gd name="connsiteX24" fmla="*/ 1709738 w 2700338"/>
              <a:gd name="connsiteY24" fmla="*/ 559861 h 738985"/>
              <a:gd name="connsiteX25" fmla="*/ 2426494 w 2700338"/>
              <a:gd name="connsiteY25" fmla="*/ 552717 h 738985"/>
              <a:gd name="connsiteX26" fmla="*/ 2700338 w 2700338"/>
              <a:gd name="connsiteY26" fmla="*/ 557480 h 738985"/>
              <a:gd name="connsiteX0" fmla="*/ 0 w 2700338"/>
              <a:gd name="connsiteY0" fmla="*/ 555099 h 742556"/>
              <a:gd name="connsiteX1" fmla="*/ 66675 w 2700338"/>
              <a:gd name="connsiteY1" fmla="*/ 562242 h 742556"/>
              <a:gd name="connsiteX2" fmla="*/ 111919 w 2700338"/>
              <a:gd name="connsiteY2" fmla="*/ 516998 h 742556"/>
              <a:gd name="connsiteX3" fmla="*/ 169068 w 2700338"/>
              <a:gd name="connsiteY3" fmla="*/ 505091 h 742556"/>
              <a:gd name="connsiteX4" fmla="*/ 230982 w 2700338"/>
              <a:gd name="connsiteY4" fmla="*/ 559861 h 742556"/>
              <a:gd name="connsiteX5" fmla="*/ 278607 w 2700338"/>
              <a:gd name="connsiteY5" fmla="*/ 564623 h 742556"/>
              <a:gd name="connsiteX6" fmla="*/ 359569 w 2700338"/>
              <a:gd name="connsiteY6" fmla="*/ 555098 h 742556"/>
              <a:gd name="connsiteX7" fmla="*/ 411957 w 2700338"/>
              <a:gd name="connsiteY7" fmla="*/ 555097 h 742556"/>
              <a:gd name="connsiteX8" fmla="*/ 457200 w 2700338"/>
              <a:gd name="connsiteY8" fmla="*/ 619392 h 742556"/>
              <a:gd name="connsiteX9" fmla="*/ 464344 w 2700338"/>
              <a:gd name="connsiteY9" fmla="*/ 526523 h 742556"/>
              <a:gd name="connsiteX10" fmla="*/ 495300 w 2700338"/>
              <a:gd name="connsiteY10" fmla="*/ 159811 h 742556"/>
              <a:gd name="connsiteX11" fmla="*/ 514350 w 2700338"/>
              <a:gd name="connsiteY11" fmla="*/ 5029 h 742556"/>
              <a:gd name="connsiteX12" fmla="*/ 523875 w 2700338"/>
              <a:gd name="connsiteY12" fmla="*/ 83611 h 742556"/>
              <a:gd name="connsiteX13" fmla="*/ 554832 w 2700338"/>
              <a:gd name="connsiteY13" fmla="*/ 514617 h 742556"/>
              <a:gd name="connsiteX14" fmla="*/ 564357 w 2700338"/>
              <a:gd name="connsiteY14" fmla="*/ 714642 h 742556"/>
              <a:gd name="connsiteX15" fmla="*/ 577103 w 2700338"/>
              <a:gd name="connsiteY15" fmla="*/ 735834 h 742556"/>
              <a:gd name="connsiteX16" fmla="*/ 581025 w 2700338"/>
              <a:gd name="connsiteY16" fmla="*/ 665375 h 742556"/>
              <a:gd name="connsiteX17" fmla="*/ 595313 w 2700338"/>
              <a:gd name="connsiteY17" fmla="*/ 569386 h 742556"/>
              <a:gd name="connsiteX18" fmla="*/ 697707 w 2700338"/>
              <a:gd name="connsiteY18" fmla="*/ 559860 h 742556"/>
              <a:gd name="connsiteX19" fmla="*/ 859632 w 2700338"/>
              <a:gd name="connsiteY19" fmla="*/ 559861 h 742556"/>
              <a:gd name="connsiteX20" fmla="*/ 1067240 w 2700338"/>
              <a:gd name="connsiteY20" fmla="*/ 548440 h 742556"/>
              <a:gd name="connsiteX21" fmla="*/ 1228725 w 2700338"/>
              <a:gd name="connsiteY21" fmla="*/ 452705 h 742556"/>
              <a:gd name="connsiteX22" fmla="*/ 1401539 w 2700338"/>
              <a:gd name="connsiteY22" fmla="*/ 437054 h 742556"/>
              <a:gd name="connsiteX23" fmla="*/ 1575279 w 2700338"/>
              <a:gd name="connsiteY23" fmla="*/ 550821 h 742556"/>
              <a:gd name="connsiteX24" fmla="*/ 1709738 w 2700338"/>
              <a:gd name="connsiteY24" fmla="*/ 559861 h 742556"/>
              <a:gd name="connsiteX25" fmla="*/ 2426494 w 2700338"/>
              <a:gd name="connsiteY25" fmla="*/ 552717 h 742556"/>
              <a:gd name="connsiteX26" fmla="*/ 2700338 w 2700338"/>
              <a:gd name="connsiteY26" fmla="*/ 557480 h 742556"/>
              <a:gd name="connsiteX0" fmla="*/ 0 w 2700338"/>
              <a:gd name="connsiteY0" fmla="*/ 555099 h 735854"/>
              <a:gd name="connsiteX1" fmla="*/ 66675 w 2700338"/>
              <a:gd name="connsiteY1" fmla="*/ 562242 h 735854"/>
              <a:gd name="connsiteX2" fmla="*/ 111919 w 2700338"/>
              <a:gd name="connsiteY2" fmla="*/ 516998 h 735854"/>
              <a:gd name="connsiteX3" fmla="*/ 169068 w 2700338"/>
              <a:gd name="connsiteY3" fmla="*/ 505091 h 735854"/>
              <a:gd name="connsiteX4" fmla="*/ 230982 w 2700338"/>
              <a:gd name="connsiteY4" fmla="*/ 559861 h 735854"/>
              <a:gd name="connsiteX5" fmla="*/ 278607 w 2700338"/>
              <a:gd name="connsiteY5" fmla="*/ 564623 h 735854"/>
              <a:gd name="connsiteX6" fmla="*/ 359569 w 2700338"/>
              <a:gd name="connsiteY6" fmla="*/ 555098 h 735854"/>
              <a:gd name="connsiteX7" fmla="*/ 411957 w 2700338"/>
              <a:gd name="connsiteY7" fmla="*/ 555097 h 735854"/>
              <a:gd name="connsiteX8" fmla="*/ 457200 w 2700338"/>
              <a:gd name="connsiteY8" fmla="*/ 619392 h 735854"/>
              <a:gd name="connsiteX9" fmla="*/ 464344 w 2700338"/>
              <a:gd name="connsiteY9" fmla="*/ 526523 h 735854"/>
              <a:gd name="connsiteX10" fmla="*/ 495300 w 2700338"/>
              <a:gd name="connsiteY10" fmla="*/ 159811 h 735854"/>
              <a:gd name="connsiteX11" fmla="*/ 514350 w 2700338"/>
              <a:gd name="connsiteY11" fmla="*/ 5029 h 735854"/>
              <a:gd name="connsiteX12" fmla="*/ 523875 w 2700338"/>
              <a:gd name="connsiteY12" fmla="*/ 83611 h 735854"/>
              <a:gd name="connsiteX13" fmla="*/ 554832 w 2700338"/>
              <a:gd name="connsiteY13" fmla="*/ 514617 h 735854"/>
              <a:gd name="connsiteX14" fmla="*/ 564357 w 2700338"/>
              <a:gd name="connsiteY14" fmla="*/ 658807 h 735854"/>
              <a:gd name="connsiteX15" fmla="*/ 577103 w 2700338"/>
              <a:gd name="connsiteY15" fmla="*/ 735834 h 735854"/>
              <a:gd name="connsiteX16" fmla="*/ 581025 w 2700338"/>
              <a:gd name="connsiteY16" fmla="*/ 665375 h 735854"/>
              <a:gd name="connsiteX17" fmla="*/ 595313 w 2700338"/>
              <a:gd name="connsiteY17" fmla="*/ 569386 h 735854"/>
              <a:gd name="connsiteX18" fmla="*/ 697707 w 2700338"/>
              <a:gd name="connsiteY18" fmla="*/ 559860 h 735854"/>
              <a:gd name="connsiteX19" fmla="*/ 859632 w 2700338"/>
              <a:gd name="connsiteY19" fmla="*/ 559861 h 735854"/>
              <a:gd name="connsiteX20" fmla="*/ 1067240 w 2700338"/>
              <a:gd name="connsiteY20" fmla="*/ 548440 h 735854"/>
              <a:gd name="connsiteX21" fmla="*/ 1228725 w 2700338"/>
              <a:gd name="connsiteY21" fmla="*/ 452705 h 735854"/>
              <a:gd name="connsiteX22" fmla="*/ 1401539 w 2700338"/>
              <a:gd name="connsiteY22" fmla="*/ 437054 h 735854"/>
              <a:gd name="connsiteX23" fmla="*/ 1575279 w 2700338"/>
              <a:gd name="connsiteY23" fmla="*/ 550821 h 735854"/>
              <a:gd name="connsiteX24" fmla="*/ 1709738 w 2700338"/>
              <a:gd name="connsiteY24" fmla="*/ 559861 h 735854"/>
              <a:gd name="connsiteX25" fmla="*/ 2426494 w 2700338"/>
              <a:gd name="connsiteY25" fmla="*/ 552717 h 735854"/>
              <a:gd name="connsiteX26" fmla="*/ 2700338 w 2700338"/>
              <a:gd name="connsiteY26" fmla="*/ 557480 h 735854"/>
              <a:gd name="connsiteX0" fmla="*/ 0 w 2700338"/>
              <a:gd name="connsiteY0" fmla="*/ 555099 h 685825"/>
              <a:gd name="connsiteX1" fmla="*/ 66675 w 2700338"/>
              <a:gd name="connsiteY1" fmla="*/ 562242 h 685825"/>
              <a:gd name="connsiteX2" fmla="*/ 111919 w 2700338"/>
              <a:gd name="connsiteY2" fmla="*/ 516998 h 685825"/>
              <a:gd name="connsiteX3" fmla="*/ 169068 w 2700338"/>
              <a:gd name="connsiteY3" fmla="*/ 505091 h 685825"/>
              <a:gd name="connsiteX4" fmla="*/ 230982 w 2700338"/>
              <a:gd name="connsiteY4" fmla="*/ 559861 h 685825"/>
              <a:gd name="connsiteX5" fmla="*/ 278607 w 2700338"/>
              <a:gd name="connsiteY5" fmla="*/ 564623 h 685825"/>
              <a:gd name="connsiteX6" fmla="*/ 359569 w 2700338"/>
              <a:gd name="connsiteY6" fmla="*/ 555098 h 685825"/>
              <a:gd name="connsiteX7" fmla="*/ 411957 w 2700338"/>
              <a:gd name="connsiteY7" fmla="*/ 555097 h 685825"/>
              <a:gd name="connsiteX8" fmla="*/ 457200 w 2700338"/>
              <a:gd name="connsiteY8" fmla="*/ 619392 h 685825"/>
              <a:gd name="connsiteX9" fmla="*/ 464344 w 2700338"/>
              <a:gd name="connsiteY9" fmla="*/ 526523 h 685825"/>
              <a:gd name="connsiteX10" fmla="*/ 495300 w 2700338"/>
              <a:gd name="connsiteY10" fmla="*/ 159811 h 685825"/>
              <a:gd name="connsiteX11" fmla="*/ 514350 w 2700338"/>
              <a:gd name="connsiteY11" fmla="*/ 5029 h 685825"/>
              <a:gd name="connsiteX12" fmla="*/ 523875 w 2700338"/>
              <a:gd name="connsiteY12" fmla="*/ 83611 h 685825"/>
              <a:gd name="connsiteX13" fmla="*/ 554832 w 2700338"/>
              <a:gd name="connsiteY13" fmla="*/ 514617 h 685825"/>
              <a:gd name="connsiteX14" fmla="*/ 564357 w 2700338"/>
              <a:gd name="connsiteY14" fmla="*/ 658807 h 685825"/>
              <a:gd name="connsiteX15" fmla="*/ 573338 w 2700338"/>
              <a:gd name="connsiteY15" fmla="*/ 685583 h 685825"/>
              <a:gd name="connsiteX16" fmla="*/ 581025 w 2700338"/>
              <a:gd name="connsiteY16" fmla="*/ 665375 h 685825"/>
              <a:gd name="connsiteX17" fmla="*/ 595313 w 2700338"/>
              <a:gd name="connsiteY17" fmla="*/ 569386 h 685825"/>
              <a:gd name="connsiteX18" fmla="*/ 697707 w 2700338"/>
              <a:gd name="connsiteY18" fmla="*/ 559860 h 685825"/>
              <a:gd name="connsiteX19" fmla="*/ 859632 w 2700338"/>
              <a:gd name="connsiteY19" fmla="*/ 559861 h 685825"/>
              <a:gd name="connsiteX20" fmla="*/ 1067240 w 2700338"/>
              <a:gd name="connsiteY20" fmla="*/ 548440 h 685825"/>
              <a:gd name="connsiteX21" fmla="*/ 1228725 w 2700338"/>
              <a:gd name="connsiteY21" fmla="*/ 452705 h 685825"/>
              <a:gd name="connsiteX22" fmla="*/ 1401539 w 2700338"/>
              <a:gd name="connsiteY22" fmla="*/ 437054 h 685825"/>
              <a:gd name="connsiteX23" fmla="*/ 1575279 w 2700338"/>
              <a:gd name="connsiteY23" fmla="*/ 550821 h 685825"/>
              <a:gd name="connsiteX24" fmla="*/ 1709738 w 2700338"/>
              <a:gd name="connsiteY24" fmla="*/ 559861 h 685825"/>
              <a:gd name="connsiteX25" fmla="*/ 2426494 w 2700338"/>
              <a:gd name="connsiteY25" fmla="*/ 552717 h 685825"/>
              <a:gd name="connsiteX26" fmla="*/ 2700338 w 2700338"/>
              <a:gd name="connsiteY26" fmla="*/ 557480 h 685825"/>
              <a:gd name="connsiteX0" fmla="*/ 0 w 2700338"/>
              <a:gd name="connsiteY0" fmla="*/ 555099 h 685926"/>
              <a:gd name="connsiteX1" fmla="*/ 66675 w 2700338"/>
              <a:gd name="connsiteY1" fmla="*/ 562242 h 685926"/>
              <a:gd name="connsiteX2" fmla="*/ 111919 w 2700338"/>
              <a:gd name="connsiteY2" fmla="*/ 516998 h 685926"/>
              <a:gd name="connsiteX3" fmla="*/ 169068 w 2700338"/>
              <a:gd name="connsiteY3" fmla="*/ 505091 h 685926"/>
              <a:gd name="connsiteX4" fmla="*/ 230982 w 2700338"/>
              <a:gd name="connsiteY4" fmla="*/ 559861 h 685926"/>
              <a:gd name="connsiteX5" fmla="*/ 278607 w 2700338"/>
              <a:gd name="connsiteY5" fmla="*/ 564623 h 685926"/>
              <a:gd name="connsiteX6" fmla="*/ 359569 w 2700338"/>
              <a:gd name="connsiteY6" fmla="*/ 555098 h 685926"/>
              <a:gd name="connsiteX7" fmla="*/ 411957 w 2700338"/>
              <a:gd name="connsiteY7" fmla="*/ 555097 h 685926"/>
              <a:gd name="connsiteX8" fmla="*/ 457200 w 2700338"/>
              <a:gd name="connsiteY8" fmla="*/ 619392 h 685926"/>
              <a:gd name="connsiteX9" fmla="*/ 464344 w 2700338"/>
              <a:gd name="connsiteY9" fmla="*/ 526523 h 685926"/>
              <a:gd name="connsiteX10" fmla="*/ 495300 w 2700338"/>
              <a:gd name="connsiteY10" fmla="*/ 159811 h 685926"/>
              <a:gd name="connsiteX11" fmla="*/ 514350 w 2700338"/>
              <a:gd name="connsiteY11" fmla="*/ 5029 h 685926"/>
              <a:gd name="connsiteX12" fmla="*/ 523875 w 2700338"/>
              <a:gd name="connsiteY12" fmla="*/ 83611 h 685926"/>
              <a:gd name="connsiteX13" fmla="*/ 554832 w 2700338"/>
              <a:gd name="connsiteY13" fmla="*/ 514617 h 685926"/>
              <a:gd name="connsiteX14" fmla="*/ 564357 w 2700338"/>
              <a:gd name="connsiteY14" fmla="*/ 658807 h 685926"/>
              <a:gd name="connsiteX15" fmla="*/ 573338 w 2700338"/>
              <a:gd name="connsiteY15" fmla="*/ 685583 h 685926"/>
              <a:gd name="connsiteX16" fmla="*/ 582280 w 2700338"/>
              <a:gd name="connsiteY16" fmla="*/ 652812 h 685926"/>
              <a:gd name="connsiteX17" fmla="*/ 595313 w 2700338"/>
              <a:gd name="connsiteY17" fmla="*/ 569386 h 685926"/>
              <a:gd name="connsiteX18" fmla="*/ 697707 w 2700338"/>
              <a:gd name="connsiteY18" fmla="*/ 559860 h 685926"/>
              <a:gd name="connsiteX19" fmla="*/ 859632 w 2700338"/>
              <a:gd name="connsiteY19" fmla="*/ 559861 h 685926"/>
              <a:gd name="connsiteX20" fmla="*/ 1067240 w 2700338"/>
              <a:gd name="connsiteY20" fmla="*/ 548440 h 685926"/>
              <a:gd name="connsiteX21" fmla="*/ 1228725 w 2700338"/>
              <a:gd name="connsiteY21" fmla="*/ 452705 h 685926"/>
              <a:gd name="connsiteX22" fmla="*/ 1401539 w 2700338"/>
              <a:gd name="connsiteY22" fmla="*/ 437054 h 685926"/>
              <a:gd name="connsiteX23" fmla="*/ 1575279 w 2700338"/>
              <a:gd name="connsiteY23" fmla="*/ 550821 h 685926"/>
              <a:gd name="connsiteX24" fmla="*/ 1709738 w 2700338"/>
              <a:gd name="connsiteY24" fmla="*/ 559861 h 685926"/>
              <a:gd name="connsiteX25" fmla="*/ 2426494 w 2700338"/>
              <a:gd name="connsiteY25" fmla="*/ 552717 h 685926"/>
              <a:gd name="connsiteX26" fmla="*/ 2700338 w 2700338"/>
              <a:gd name="connsiteY26" fmla="*/ 557480 h 685926"/>
              <a:gd name="connsiteX0" fmla="*/ 0 w 2700338"/>
              <a:gd name="connsiteY0" fmla="*/ 555099 h 687937"/>
              <a:gd name="connsiteX1" fmla="*/ 66675 w 2700338"/>
              <a:gd name="connsiteY1" fmla="*/ 562242 h 687937"/>
              <a:gd name="connsiteX2" fmla="*/ 111919 w 2700338"/>
              <a:gd name="connsiteY2" fmla="*/ 516998 h 687937"/>
              <a:gd name="connsiteX3" fmla="*/ 169068 w 2700338"/>
              <a:gd name="connsiteY3" fmla="*/ 505091 h 687937"/>
              <a:gd name="connsiteX4" fmla="*/ 230982 w 2700338"/>
              <a:gd name="connsiteY4" fmla="*/ 559861 h 687937"/>
              <a:gd name="connsiteX5" fmla="*/ 278607 w 2700338"/>
              <a:gd name="connsiteY5" fmla="*/ 564623 h 687937"/>
              <a:gd name="connsiteX6" fmla="*/ 359569 w 2700338"/>
              <a:gd name="connsiteY6" fmla="*/ 555098 h 687937"/>
              <a:gd name="connsiteX7" fmla="*/ 411957 w 2700338"/>
              <a:gd name="connsiteY7" fmla="*/ 555097 h 687937"/>
              <a:gd name="connsiteX8" fmla="*/ 457200 w 2700338"/>
              <a:gd name="connsiteY8" fmla="*/ 619392 h 687937"/>
              <a:gd name="connsiteX9" fmla="*/ 464344 w 2700338"/>
              <a:gd name="connsiteY9" fmla="*/ 526523 h 687937"/>
              <a:gd name="connsiteX10" fmla="*/ 495300 w 2700338"/>
              <a:gd name="connsiteY10" fmla="*/ 159811 h 687937"/>
              <a:gd name="connsiteX11" fmla="*/ 514350 w 2700338"/>
              <a:gd name="connsiteY11" fmla="*/ 5029 h 687937"/>
              <a:gd name="connsiteX12" fmla="*/ 523875 w 2700338"/>
              <a:gd name="connsiteY12" fmla="*/ 83611 h 687937"/>
              <a:gd name="connsiteX13" fmla="*/ 554832 w 2700338"/>
              <a:gd name="connsiteY13" fmla="*/ 514617 h 687937"/>
              <a:gd name="connsiteX14" fmla="*/ 564357 w 2700338"/>
              <a:gd name="connsiteY14" fmla="*/ 658807 h 687937"/>
              <a:gd name="connsiteX15" fmla="*/ 573338 w 2700338"/>
              <a:gd name="connsiteY15" fmla="*/ 685583 h 687937"/>
              <a:gd name="connsiteX16" fmla="*/ 582280 w 2700338"/>
              <a:gd name="connsiteY16" fmla="*/ 622801 h 687937"/>
              <a:gd name="connsiteX17" fmla="*/ 595313 w 2700338"/>
              <a:gd name="connsiteY17" fmla="*/ 569386 h 687937"/>
              <a:gd name="connsiteX18" fmla="*/ 697707 w 2700338"/>
              <a:gd name="connsiteY18" fmla="*/ 559860 h 687937"/>
              <a:gd name="connsiteX19" fmla="*/ 859632 w 2700338"/>
              <a:gd name="connsiteY19" fmla="*/ 559861 h 687937"/>
              <a:gd name="connsiteX20" fmla="*/ 1067240 w 2700338"/>
              <a:gd name="connsiteY20" fmla="*/ 548440 h 687937"/>
              <a:gd name="connsiteX21" fmla="*/ 1228725 w 2700338"/>
              <a:gd name="connsiteY21" fmla="*/ 452705 h 687937"/>
              <a:gd name="connsiteX22" fmla="*/ 1401539 w 2700338"/>
              <a:gd name="connsiteY22" fmla="*/ 437054 h 687937"/>
              <a:gd name="connsiteX23" fmla="*/ 1575279 w 2700338"/>
              <a:gd name="connsiteY23" fmla="*/ 550821 h 687937"/>
              <a:gd name="connsiteX24" fmla="*/ 1709738 w 2700338"/>
              <a:gd name="connsiteY24" fmla="*/ 559861 h 687937"/>
              <a:gd name="connsiteX25" fmla="*/ 2426494 w 2700338"/>
              <a:gd name="connsiteY25" fmla="*/ 552717 h 687937"/>
              <a:gd name="connsiteX26" fmla="*/ 2700338 w 2700338"/>
              <a:gd name="connsiteY26" fmla="*/ 557480 h 687937"/>
              <a:gd name="connsiteX0" fmla="*/ 0 w 2700338"/>
              <a:gd name="connsiteY0" fmla="*/ 555099 h 685662"/>
              <a:gd name="connsiteX1" fmla="*/ 66675 w 2700338"/>
              <a:gd name="connsiteY1" fmla="*/ 562242 h 685662"/>
              <a:gd name="connsiteX2" fmla="*/ 111919 w 2700338"/>
              <a:gd name="connsiteY2" fmla="*/ 516998 h 685662"/>
              <a:gd name="connsiteX3" fmla="*/ 169068 w 2700338"/>
              <a:gd name="connsiteY3" fmla="*/ 505091 h 685662"/>
              <a:gd name="connsiteX4" fmla="*/ 230982 w 2700338"/>
              <a:gd name="connsiteY4" fmla="*/ 559861 h 685662"/>
              <a:gd name="connsiteX5" fmla="*/ 278607 w 2700338"/>
              <a:gd name="connsiteY5" fmla="*/ 564623 h 685662"/>
              <a:gd name="connsiteX6" fmla="*/ 359569 w 2700338"/>
              <a:gd name="connsiteY6" fmla="*/ 555098 h 685662"/>
              <a:gd name="connsiteX7" fmla="*/ 411957 w 2700338"/>
              <a:gd name="connsiteY7" fmla="*/ 555097 h 685662"/>
              <a:gd name="connsiteX8" fmla="*/ 457200 w 2700338"/>
              <a:gd name="connsiteY8" fmla="*/ 619392 h 685662"/>
              <a:gd name="connsiteX9" fmla="*/ 464344 w 2700338"/>
              <a:gd name="connsiteY9" fmla="*/ 526523 h 685662"/>
              <a:gd name="connsiteX10" fmla="*/ 495300 w 2700338"/>
              <a:gd name="connsiteY10" fmla="*/ 159811 h 685662"/>
              <a:gd name="connsiteX11" fmla="*/ 514350 w 2700338"/>
              <a:gd name="connsiteY11" fmla="*/ 5029 h 685662"/>
              <a:gd name="connsiteX12" fmla="*/ 523875 w 2700338"/>
              <a:gd name="connsiteY12" fmla="*/ 83611 h 685662"/>
              <a:gd name="connsiteX13" fmla="*/ 554832 w 2700338"/>
              <a:gd name="connsiteY13" fmla="*/ 514617 h 685662"/>
              <a:gd name="connsiteX14" fmla="*/ 560592 w 2700338"/>
              <a:gd name="connsiteY14" fmla="*/ 632983 h 685662"/>
              <a:gd name="connsiteX15" fmla="*/ 573338 w 2700338"/>
              <a:gd name="connsiteY15" fmla="*/ 685583 h 685662"/>
              <a:gd name="connsiteX16" fmla="*/ 582280 w 2700338"/>
              <a:gd name="connsiteY16" fmla="*/ 622801 h 685662"/>
              <a:gd name="connsiteX17" fmla="*/ 595313 w 2700338"/>
              <a:gd name="connsiteY17" fmla="*/ 569386 h 685662"/>
              <a:gd name="connsiteX18" fmla="*/ 697707 w 2700338"/>
              <a:gd name="connsiteY18" fmla="*/ 559860 h 685662"/>
              <a:gd name="connsiteX19" fmla="*/ 859632 w 2700338"/>
              <a:gd name="connsiteY19" fmla="*/ 559861 h 685662"/>
              <a:gd name="connsiteX20" fmla="*/ 1067240 w 2700338"/>
              <a:gd name="connsiteY20" fmla="*/ 548440 h 685662"/>
              <a:gd name="connsiteX21" fmla="*/ 1228725 w 2700338"/>
              <a:gd name="connsiteY21" fmla="*/ 452705 h 685662"/>
              <a:gd name="connsiteX22" fmla="*/ 1401539 w 2700338"/>
              <a:gd name="connsiteY22" fmla="*/ 437054 h 685662"/>
              <a:gd name="connsiteX23" fmla="*/ 1575279 w 2700338"/>
              <a:gd name="connsiteY23" fmla="*/ 550821 h 685662"/>
              <a:gd name="connsiteX24" fmla="*/ 1709738 w 2700338"/>
              <a:gd name="connsiteY24" fmla="*/ 559861 h 685662"/>
              <a:gd name="connsiteX25" fmla="*/ 2426494 w 2700338"/>
              <a:gd name="connsiteY25" fmla="*/ 552717 h 685662"/>
              <a:gd name="connsiteX26" fmla="*/ 2700338 w 2700338"/>
              <a:gd name="connsiteY26" fmla="*/ 557480 h 685662"/>
              <a:gd name="connsiteX0" fmla="*/ 0 w 2700338"/>
              <a:gd name="connsiteY0" fmla="*/ 555099 h 651899"/>
              <a:gd name="connsiteX1" fmla="*/ 66675 w 2700338"/>
              <a:gd name="connsiteY1" fmla="*/ 562242 h 651899"/>
              <a:gd name="connsiteX2" fmla="*/ 111919 w 2700338"/>
              <a:gd name="connsiteY2" fmla="*/ 516998 h 651899"/>
              <a:gd name="connsiteX3" fmla="*/ 169068 w 2700338"/>
              <a:gd name="connsiteY3" fmla="*/ 505091 h 651899"/>
              <a:gd name="connsiteX4" fmla="*/ 230982 w 2700338"/>
              <a:gd name="connsiteY4" fmla="*/ 559861 h 651899"/>
              <a:gd name="connsiteX5" fmla="*/ 278607 w 2700338"/>
              <a:gd name="connsiteY5" fmla="*/ 564623 h 651899"/>
              <a:gd name="connsiteX6" fmla="*/ 359569 w 2700338"/>
              <a:gd name="connsiteY6" fmla="*/ 555098 h 651899"/>
              <a:gd name="connsiteX7" fmla="*/ 411957 w 2700338"/>
              <a:gd name="connsiteY7" fmla="*/ 555097 h 651899"/>
              <a:gd name="connsiteX8" fmla="*/ 457200 w 2700338"/>
              <a:gd name="connsiteY8" fmla="*/ 619392 h 651899"/>
              <a:gd name="connsiteX9" fmla="*/ 464344 w 2700338"/>
              <a:gd name="connsiteY9" fmla="*/ 526523 h 651899"/>
              <a:gd name="connsiteX10" fmla="*/ 495300 w 2700338"/>
              <a:gd name="connsiteY10" fmla="*/ 159811 h 651899"/>
              <a:gd name="connsiteX11" fmla="*/ 514350 w 2700338"/>
              <a:gd name="connsiteY11" fmla="*/ 5029 h 651899"/>
              <a:gd name="connsiteX12" fmla="*/ 523875 w 2700338"/>
              <a:gd name="connsiteY12" fmla="*/ 83611 h 651899"/>
              <a:gd name="connsiteX13" fmla="*/ 554832 w 2700338"/>
              <a:gd name="connsiteY13" fmla="*/ 514617 h 651899"/>
              <a:gd name="connsiteX14" fmla="*/ 560592 w 2700338"/>
              <a:gd name="connsiteY14" fmla="*/ 632983 h 651899"/>
              <a:gd name="connsiteX15" fmla="*/ 567064 w 2700338"/>
              <a:gd name="connsiteY15" fmla="*/ 650686 h 651899"/>
              <a:gd name="connsiteX16" fmla="*/ 582280 w 2700338"/>
              <a:gd name="connsiteY16" fmla="*/ 622801 h 651899"/>
              <a:gd name="connsiteX17" fmla="*/ 595313 w 2700338"/>
              <a:gd name="connsiteY17" fmla="*/ 569386 h 651899"/>
              <a:gd name="connsiteX18" fmla="*/ 697707 w 2700338"/>
              <a:gd name="connsiteY18" fmla="*/ 559860 h 651899"/>
              <a:gd name="connsiteX19" fmla="*/ 859632 w 2700338"/>
              <a:gd name="connsiteY19" fmla="*/ 559861 h 651899"/>
              <a:gd name="connsiteX20" fmla="*/ 1067240 w 2700338"/>
              <a:gd name="connsiteY20" fmla="*/ 548440 h 651899"/>
              <a:gd name="connsiteX21" fmla="*/ 1228725 w 2700338"/>
              <a:gd name="connsiteY21" fmla="*/ 452705 h 651899"/>
              <a:gd name="connsiteX22" fmla="*/ 1401539 w 2700338"/>
              <a:gd name="connsiteY22" fmla="*/ 437054 h 651899"/>
              <a:gd name="connsiteX23" fmla="*/ 1575279 w 2700338"/>
              <a:gd name="connsiteY23" fmla="*/ 550821 h 651899"/>
              <a:gd name="connsiteX24" fmla="*/ 1709738 w 2700338"/>
              <a:gd name="connsiteY24" fmla="*/ 559861 h 651899"/>
              <a:gd name="connsiteX25" fmla="*/ 2426494 w 2700338"/>
              <a:gd name="connsiteY25" fmla="*/ 552717 h 651899"/>
              <a:gd name="connsiteX26" fmla="*/ 2700338 w 2700338"/>
              <a:gd name="connsiteY26" fmla="*/ 557480 h 651899"/>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11957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38639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72125 w 2700338"/>
              <a:gd name="connsiteY6" fmla="*/ 558590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72125 w 2700338"/>
              <a:gd name="connsiteY6" fmla="*/ 558590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52717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57822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68032 h 6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6494" h="65236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5083" y="564835"/>
                  <a:pt x="278607" y="564623"/>
                </a:cubicBezTo>
                <a:cubicBezTo>
                  <a:pt x="302131" y="564411"/>
                  <a:pt x="347807" y="559305"/>
                  <a:pt x="372125" y="558590"/>
                </a:cubicBezTo>
                <a:cubicBezTo>
                  <a:pt x="396443" y="557875"/>
                  <a:pt x="410334" y="550201"/>
                  <a:pt x="424513" y="560335"/>
                </a:cubicBezTo>
                <a:cubicBezTo>
                  <a:pt x="438692" y="570469"/>
                  <a:pt x="450562" y="625027"/>
                  <a:pt x="457200" y="619392"/>
                </a:cubicBezTo>
                <a:cubicBezTo>
                  <a:pt x="463838" y="613757"/>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713" y="423055"/>
                  <a:pt x="554832" y="514617"/>
                </a:cubicBezTo>
                <a:cubicBezTo>
                  <a:pt x="560952" y="606179"/>
                  <a:pt x="558553" y="610305"/>
                  <a:pt x="560592" y="632983"/>
                </a:cubicBezTo>
                <a:cubicBezTo>
                  <a:pt x="562631" y="655661"/>
                  <a:pt x="564913" y="653430"/>
                  <a:pt x="567064" y="650686"/>
                </a:cubicBezTo>
                <a:cubicBezTo>
                  <a:pt x="569215" y="647942"/>
                  <a:pt x="568788" y="630069"/>
                  <a:pt x="573496" y="616519"/>
                </a:cubicBezTo>
                <a:cubicBezTo>
                  <a:pt x="578204" y="602969"/>
                  <a:pt x="574611" y="578829"/>
                  <a:pt x="595313" y="569386"/>
                </a:cubicBezTo>
                <a:cubicBezTo>
                  <a:pt x="616015" y="559943"/>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68032"/>
                </a:ln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dirty="0"/>
          </a:p>
        </p:txBody>
      </p:sp>
      <p:sp>
        <p:nvSpPr>
          <p:cNvPr id="13" name="Obdélník 12">
            <a:extLst>
              <a:ext uri="{FF2B5EF4-FFF2-40B4-BE49-F238E27FC236}">
                <a16:creationId xmlns:a16="http://schemas.microsoft.com/office/drawing/2014/main" id="{EEC6D2A8-1AFC-46DB-8852-2F450F6DFAE5}"/>
              </a:ext>
            </a:extLst>
          </p:cNvPr>
          <p:cNvSpPr/>
          <p:nvPr/>
        </p:nvSpPr>
        <p:spPr>
          <a:xfrm>
            <a:off x="1262034" y="4840052"/>
            <a:ext cx="298480" cy="338554"/>
          </a:xfrm>
          <a:prstGeom prst="rect">
            <a:avLst/>
          </a:prstGeom>
        </p:spPr>
        <p:txBody>
          <a:bodyPr wrap="none">
            <a:spAutoFit/>
          </a:bodyPr>
          <a:lstStyle/>
          <a:p>
            <a:r>
              <a:rPr lang="en-GB" sz="1600" dirty="0"/>
              <a:t>P</a:t>
            </a:r>
          </a:p>
        </p:txBody>
      </p:sp>
      <p:sp>
        <p:nvSpPr>
          <p:cNvPr id="14" name="Obdélník 13">
            <a:extLst>
              <a:ext uri="{FF2B5EF4-FFF2-40B4-BE49-F238E27FC236}">
                <a16:creationId xmlns:a16="http://schemas.microsoft.com/office/drawing/2014/main" id="{BC1920F3-667A-48B4-AC74-CA719A60A554}"/>
              </a:ext>
            </a:extLst>
          </p:cNvPr>
          <p:cNvSpPr/>
          <p:nvPr/>
        </p:nvSpPr>
        <p:spPr>
          <a:xfrm>
            <a:off x="1722792" y="5704148"/>
            <a:ext cx="330540" cy="338554"/>
          </a:xfrm>
          <a:prstGeom prst="rect">
            <a:avLst/>
          </a:prstGeom>
        </p:spPr>
        <p:txBody>
          <a:bodyPr wrap="none">
            <a:spAutoFit/>
          </a:bodyPr>
          <a:lstStyle/>
          <a:p>
            <a:r>
              <a:rPr lang="en-GB" sz="1600" dirty="0"/>
              <a:t>Q</a:t>
            </a:r>
          </a:p>
        </p:txBody>
      </p:sp>
      <p:sp>
        <p:nvSpPr>
          <p:cNvPr id="15" name="Obdélník 14">
            <a:extLst>
              <a:ext uri="{FF2B5EF4-FFF2-40B4-BE49-F238E27FC236}">
                <a16:creationId xmlns:a16="http://schemas.microsoft.com/office/drawing/2014/main" id="{CD86A23A-C6D8-4610-9D61-1CC72222A4E3}"/>
              </a:ext>
            </a:extLst>
          </p:cNvPr>
          <p:cNvSpPr/>
          <p:nvPr/>
        </p:nvSpPr>
        <p:spPr>
          <a:xfrm>
            <a:off x="1892871" y="3155780"/>
            <a:ext cx="311304" cy="338554"/>
          </a:xfrm>
          <a:prstGeom prst="rect">
            <a:avLst/>
          </a:prstGeom>
        </p:spPr>
        <p:txBody>
          <a:bodyPr wrap="none">
            <a:spAutoFit/>
          </a:bodyPr>
          <a:lstStyle/>
          <a:p>
            <a:r>
              <a:rPr lang="en-GB" sz="1600" dirty="0"/>
              <a:t>R</a:t>
            </a:r>
          </a:p>
        </p:txBody>
      </p:sp>
      <p:sp>
        <p:nvSpPr>
          <p:cNvPr id="16" name="Obdélník 15">
            <a:extLst>
              <a:ext uri="{FF2B5EF4-FFF2-40B4-BE49-F238E27FC236}">
                <a16:creationId xmlns:a16="http://schemas.microsoft.com/office/drawing/2014/main" id="{07B8147F-022F-4D22-BE42-B109A0A7055E}"/>
              </a:ext>
            </a:extLst>
          </p:cNvPr>
          <p:cNvSpPr/>
          <p:nvPr/>
        </p:nvSpPr>
        <p:spPr>
          <a:xfrm>
            <a:off x="2108478" y="5750867"/>
            <a:ext cx="298480" cy="338554"/>
          </a:xfrm>
          <a:prstGeom prst="rect">
            <a:avLst/>
          </a:prstGeom>
        </p:spPr>
        <p:txBody>
          <a:bodyPr wrap="none">
            <a:spAutoFit/>
          </a:bodyPr>
          <a:lstStyle/>
          <a:p>
            <a:r>
              <a:rPr lang="en-GB" sz="1600" dirty="0"/>
              <a:t>S</a:t>
            </a:r>
          </a:p>
        </p:txBody>
      </p:sp>
      <p:sp>
        <p:nvSpPr>
          <p:cNvPr id="17" name="Obdélník 16">
            <a:extLst>
              <a:ext uri="{FF2B5EF4-FFF2-40B4-BE49-F238E27FC236}">
                <a16:creationId xmlns:a16="http://schemas.microsoft.com/office/drawing/2014/main" id="{BFA4146E-A90F-4052-9278-D17CAACBC080}"/>
              </a:ext>
            </a:extLst>
          </p:cNvPr>
          <p:cNvSpPr/>
          <p:nvPr/>
        </p:nvSpPr>
        <p:spPr>
          <a:xfrm>
            <a:off x="3525664" y="4470720"/>
            <a:ext cx="304892" cy="338554"/>
          </a:xfrm>
          <a:prstGeom prst="rect">
            <a:avLst/>
          </a:prstGeom>
        </p:spPr>
        <p:txBody>
          <a:bodyPr wrap="none">
            <a:spAutoFit/>
          </a:bodyPr>
          <a:lstStyle/>
          <a:p>
            <a:r>
              <a:rPr lang="en-GB" sz="1600" dirty="0"/>
              <a:t>T</a:t>
            </a:r>
          </a:p>
        </p:txBody>
      </p:sp>
      <p:sp>
        <p:nvSpPr>
          <p:cNvPr id="18" name="Obdélník 17">
            <a:extLst>
              <a:ext uri="{FF2B5EF4-FFF2-40B4-BE49-F238E27FC236}">
                <a16:creationId xmlns:a16="http://schemas.microsoft.com/office/drawing/2014/main" id="{1CA7673C-668D-431C-9AA5-9B188D984C7C}"/>
              </a:ext>
            </a:extLst>
          </p:cNvPr>
          <p:cNvSpPr/>
          <p:nvPr/>
        </p:nvSpPr>
        <p:spPr>
          <a:xfrm>
            <a:off x="-22538" y="4230048"/>
            <a:ext cx="1745330" cy="584775"/>
          </a:xfrm>
          <a:prstGeom prst="rect">
            <a:avLst/>
          </a:prstGeom>
        </p:spPr>
        <p:txBody>
          <a:bodyPr wrap="square">
            <a:spAutoFit/>
          </a:bodyPr>
          <a:lstStyle/>
          <a:p>
            <a:r>
              <a:rPr lang="en-GB" sz="1600" dirty="0"/>
              <a:t>Atrial depolarization</a:t>
            </a:r>
          </a:p>
        </p:txBody>
      </p:sp>
      <p:sp>
        <p:nvSpPr>
          <p:cNvPr id="19" name="Obdélník 18">
            <a:extLst>
              <a:ext uri="{FF2B5EF4-FFF2-40B4-BE49-F238E27FC236}">
                <a16:creationId xmlns:a16="http://schemas.microsoft.com/office/drawing/2014/main" id="{1B5A948E-E0CB-4243-ADBC-2D1D13FF3E70}"/>
              </a:ext>
            </a:extLst>
          </p:cNvPr>
          <p:cNvSpPr/>
          <p:nvPr/>
        </p:nvSpPr>
        <p:spPr>
          <a:xfrm>
            <a:off x="1287849" y="2348235"/>
            <a:ext cx="1745330" cy="830997"/>
          </a:xfrm>
          <a:prstGeom prst="rect">
            <a:avLst/>
          </a:prstGeom>
        </p:spPr>
        <p:txBody>
          <a:bodyPr wrap="square">
            <a:spAutoFit/>
          </a:bodyPr>
          <a:lstStyle/>
          <a:p>
            <a:r>
              <a:rPr lang="en-GB" sz="1600" dirty="0"/>
              <a:t>Ventricular depolarization - QRS</a:t>
            </a:r>
          </a:p>
        </p:txBody>
      </p:sp>
      <p:sp>
        <p:nvSpPr>
          <p:cNvPr id="20" name="Obdélník 19">
            <a:extLst>
              <a:ext uri="{FF2B5EF4-FFF2-40B4-BE49-F238E27FC236}">
                <a16:creationId xmlns:a16="http://schemas.microsoft.com/office/drawing/2014/main" id="{87E452AF-4696-4D80-81F4-199A516527AC}"/>
              </a:ext>
            </a:extLst>
          </p:cNvPr>
          <p:cNvSpPr/>
          <p:nvPr/>
        </p:nvSpPr>
        <p:spPr>
          <a:xfrm>
            <a:off x="2801437" y="3757596"/>
            <a:ext cx="1745330" cy="584775"/>
          </a:xfrm>
          <a:prstGeom prst="rect">
            <a:avLst/>
          </a:prstGeom>
        </p:spPr>
        <p:txBody>
          <a:bodyPr wrap="square">
            <a:spAutoFit/>
          </a:bodyPr>
          <a:lstStyle/>
          <a:p>
            <a:r>
              <a:rPr lang="en-GB" sz="1600" dirty="0"/>
              <a:t>Ventricular repolarization</a:t>
            </a:r>
          </a:p>
        </p:txBody>
      </p:sp>
      <p:cxnSp>
        <p:nvCxnSpPr>
          <p:cNvPr id="21" name="Přímá spojnice 20">
            <a:extLst>
              <a:ext uri="{FF2B5EF4-FFF2-40B4-BE49-F238E27FC236}">
                <a16:creationId xmlns:a16="http://schemas.microsoft.com/office/drawing/2014/main" id="{82FC8DB6-F193-4ECB-9634-BC36A21795FD}"/>
              </a:ext>
            </a:extLst>
          </p:cNvPr>
          <p:cNvCxnSpPr/>
          <p:nvPr/>
        </p:nvCxnSpPr>
        <p:spPr>
          <a:xfrm>
            <a:off x="719784" y="4768044"/>
            <a:ext cx="542250" cy="441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08D3D577-3541-4909-921B-BEF20D871E91}"/>
              </a:ext>
            </a:extLst>
          </p:cNvPr>
          <p:cNvCxnSpPr/>
          <p:nvPr/>
        </p:nvCxnSpPr>
        <p:spPr>
          <a:xfrm>
            <a:off x="1689702" y="3111801"/>
            <a:ext cx="271125" cy="89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8BC5DEAD-6B44-4703-BDF3-AC7A39D21F3C}"/>
              </a:ext>
            </a:extLst>
          </p:cNvPr>
          <p:cNvCxnSpPr/>
          <p:nvPr/>
        </p:nvCxnSpPr>
        <p:spPr>
          <a:xfrm>
            <a:off x="3255781" y="4469106"/>
            <a:ext cx="269883" cy="433556"/>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délník 23">
            <a:extLst>
              <a:ext uri="{FF2B5EF4-FFF2-40B4-BE49-F238E27FC236}">
                <a16:creationId xmlns:a16="http://schemas.microsoft.com/office/drawing/2014/main" id="{53803E6D-A2A0-4B25-BFA2-C01EC4A684E2}"/>
              </a:ext>
            </a:extLst>
          </p:cNvPr>
          <p:cNvSpPr/>
          <p:nvPr/>
        </p:nvSpPr>
        <p:spPr>
          <a:xfrm>
            <a:off x="142732" y="5254646"/>
            <a:ext cx="1745330" cy="338554"/>
          </a:xfrm>
          <a:prstGeom prst="rect">
            <a:avLst/>
          </a:prstGeom>
        </p:spPr>
        <p:txBody>
          <a:bodyPr wrap="square">
            <a:spAutoFit/>
          </a:bodyPr>
          <a:lstStyle/>
          <a:p>
            <a:r>
              <a:rPr lang="en-GB" sz="1600" dirty="0"/>
              <a:t>Lead II</a:t>
            </a:r>
          </a:p>
        </p:txBody>
      </p:sp>
      <p:sp>
        <p:nvSpPr>
          <p:cNvPr id="25" name="Volný tvar 7">
            <a:extLst>
              <a:ext uri="{FF2B5EF4-FFF2-40B4-BE49-F238E27FC236}">
                <a16:creationId xmlns:a16="http://schemas.microsoft.com/office/drawing/2014/main" id="{A7EE3772-BF91-4D86-A693-74C1D6884AF8}"/>
              </a:ext>
            </a:extLst>
          </p:cNvPr>
          <p:cNvSpPr/>
          <p:nvPr/>
        </p:nvSpPr>
        <p:spPr>
          <a:xfrm>
            <a:off x="9862655" y="3004577"/>
            <a:ext cx="478716" cy="953982"/>
          </a:xfrm>
          <a:custGeom>
            <a:avLst/>
            <a:gdLst>
              <a:gd name="connsiteX0" fmla="*/ 0 w 864705"/>
              <a:gd name="connsiteY0" fmla="*/ 1222520 h 1442866"/>
              <a:gd name="connsiteX1" fmla="*/ 208722 w 864705"/>
              <a:gd name="connsiteY1" fmla="*/ 1222520 h 1442866"/>
              <a:gd name="connsiteX2" fmla="*/ 238540 w 864705"/>
              <a:gd name="connsiteY2" fmla="*/ 1361668 h 1442866"/>
              <a:gd name="connsiteX3" fmla="*/ 377687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2866"/>
              <a:gd name="connsiteX1" fmla="*/ 208722 w 864705"/>
              <a:gd name="connsiteY1" fmla="*/ 1222520 h 1442866"/>
              <a:gd name="connsiteX2" fmla="*/ 238540 w 864705"/>
              <a:gd name="connsiteY2" fmla="*/ 1361668 h 1442866"/>
              <a:gd name="connsiteX3" fmla="*/ 303211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2866"/>
              <a:gd name="connsiteX1" fmla="*/ 208722 w 864705"/>
              <a:gd name="connsiteY1" fmla="*/ 1222520 h 1442866"/>
              <a:gd name="connsiteX2" fmla="*/ 238540 w 864705"/>
              <a:gd name="connsiteY2" fmla="*/ 1361668 h 1442866"/>
              <a:gd name="connsiteX3" fmla="*/ 303211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0609"/>
              <a:gd name="connsiteX1" fmla="*/ 208722 w 864705"/>
              <a:gd name="connsiteY1" fmla="*/ 1222520 h 1440609"/>
              <a:gd name="connsiteX2" fmla="*/ 238540 w 864705"/>
              <a:gd name="connsiteY2" fmla="*/ 1361668 h 1440609"/>
              <a:gd name="connsiteX3" fmla="*/ 303211 w 864705"/>
              <a:gd name="connsiteY3" fmla="*/ 7 h 1440609"/>
              <a:gd name="connsiteX4" fmla="*/ 387627 w 864705"/>
              <a:gd name="connsiteY4" fmla="*/ 1381546 h 1440609"/>
              <a:gd name="connsiteX5" fmla="*/ 427383 w 864705"/>
              <a:gd name="connsiteY5" fmla="*/ 1202642 h 1440609"/>
              <a:gd name="connsiteX6" fmla="*/ 864705 w 864705"/>
              <a:gd name="connsiteY6" fmla="*/ 1222520 h 1440609"/>
              <a:gd name="connsiteX0" fmla="*/ 0 w 864705"/>
              <a:gd name="connsiteY0" fmla="*/ 1222520 h 1445280"/>
              <a:gd name="connsiteX1" fmla="*/ 208722 w 864705"/>
              <a:gd name="connsiteY1" fmla="*/ 1222520 h 1445280"/>
              <a:gd name="connsiteX2" fmla="*/ 238540 w 864705"/>
              <a:gd name="connsiteY2" fmla="*/ 1361668 h 1445280"/>
              <a:gd name="connsiteX3" fmla="*/ 303211 w 864705"/>
              <a:gd name="connsiteY3" fmla="*/ 7 h 1445280"/>
              <a:gd name="connsiteX4" fmla="*/ 387627 w 864705"/>
              <a:gd name="connsiteY4" fmla="*/ 1381546 h 1445280"/>
              <a:gd name="connsiteX5" fmla="*/ 431521 w 864705"/>
              <a:gd name="connsiteY5" fmla="*/ 1227467 h 1445280"/>
              <a:gd name="connsiteX6" fmla="*/ 864705 w 864705"/>
              <a:gd name="connsiteY6" fmla="*/ 1222520 h 1445280"/>
              <a:gd name="connsiteX0" fmla="*/ 0 w 616451"/>
              <a:gd name="connsiteY0" fmla="*/ 1222520 h 1447527"/>
              <a:gd name="connsiteX1" fmla="*/ 208722 w 616451"/>
              <a:gd name="connsiteY1" fmla="*/ 1222520 h 1447527"/>
              <a:gd name="connsiteX2" fmla="*/ 238540 w 616451"/>
              <a:gd name="connsiteY2" fmla="*/ 1361668 h 1447527"/>
              <a:gd name="connsiteX3" fmla="*/ 303211 w 616451"/>
              <a:gd name="connsiteY3" fmla="*/ 7 h 1447527"/>
              <a:gd name="connsiteX4" fmla="*/ 387627 w 616451"/>
              <a:gd name="connsiteY4" fmla="*/ 1381546 h 1447527"/>
              <a:gd name="connsiteX5" fmla="*/ 431521 w 616451"/>
              <a:gd name="connsiteY5" fmla="*/ 1227467 h 1447527"/>
              <a:gd name="connsiteX6" fmla="*/ 616451 w 616451"/>
              <a:gd name="connsiteY6" fmla="*/ 1234932 h 1447527"/>
              <a:gd name="connsiteX0" fmla="*/ 0 w 624726"/>
              <a:gd name="connsiteY0" fmla="*/ 1222520 h 1447871"/>
              <a:gd name="connsiteX1" fmla="*/ 208722 w 624726"/>
              <a:gd name="connsiteY1" fmla="*/ 1222520 h 1447871"/>
              <a:gd name="connsiteX2" fmla="*/ 238540 w 624726"/>
              <a:gd name="connsiteY2" fmla="*/ 1361668 h 1447871"/>
              <a:gd name="connsiteX3" fmla="*/ 303211 w 624726"/>
              <a:gd name="connsiteY3" fmla="*/ 7 h 1447871"/>
              <a:gd name="connsiteX4" fmla="*/ 387627 w 624726"/>
              <a:gd name="connsiteY4" fmla="*/ 1381546 h 1447871"/>
              <a:gd name="connsiteX5" fmla="*/ 431521 w 624726"/>
              <a:gd name="connsiteY5" fmla="*/ 1227467 h 1447871"/>
              <a:gd name="connsiteX6" fmla="*/ 624726 w 624726"/>
              <a:gd name="connsiteY6" fmla="*/ 1218382 h 1447871"/>
              <a:gd name="connsiteX0" fmla="*/ 0 w 624726"/>
              <a:gd name="connsiteY0" fmla="*/ 1222520 h 1445850"/>
              <a:gd name="connsiteX1" fmla="*/ 208722 w 624726"/>
              <a:gd name="connsiteY1" fmla="*/ 1222520 h 1445850"/>
              <a:gd name="connsiteX2" fmla="*/ 238540 w 624726"/>
              <a:gd name="connsiteY2" fmla="*/ 1361668 h 1445850"/>
              <a:gd name="connsiteX3" fmla="*/ 303211 w 624726"/>
              <a:gd name="connsiteY3" fmla="*/ 7 h 1445850"/>
              <a:gd name="connsiteX4" fmla="*/ 387627 w 624726"/>
              <a:gd name="connsiteY4" fmla="*/ 1381546 h 1445850"/>
              <a:gd name="connsiteX5" fmla="*/ 431521 w 624726"/>
              <a:gd name="connsiteY5" fmla="*/ 1227467 h 1445850"/>
              <a:gd name="connsiteX6" fmla="*/ 624726 w 624726"/>
              <a:gd name="connsiteY6" fmla="*/ 1218382 h 1445850"/>
              <a:gd name="connsiteX0" fmla="*/ 0 w 624726"/>
              <a:gd name="connsiteY0" fmla="*/ 1222520 h 1443438"/>
              <a:gd name="connsiteX1" fmla="*/ 208722 w 624726"/>
              <a:gd name="connsiteY1" fmla="*/ 1222520 h 1443438"/>
              <a:gd name="connsiteX2" fmla="*/ 238540 w 624726"/>
              <a:gd name="connsiteY2" fmla="*/ 1361668 h 1443438"/>
              <a:gd name="connsiteX3" fmla="*/ 303211 w 624726"/>
              <a:gd name="connsiteY3" fmla="*/ 7 h 1443438"/>
              <a:gd name="connsiteX4" fmla="*/ 387627 w 624726"/>
              <a:gd name="connsiteY4" fmla="*/ 1381546 h 1443438"/>
              <a:gd name="connsiteX5" fmla="*/ 410833 w 624726"/>
              <a:gd name="connsiteY5" fmla="*/ 1215055 h 1443438"/>
              <a:gd name="connsiteX6" fmla="*/ 624726 w 624726"/>
              <a:gd name="connsiteY6" fmla="*/ 1218382 h 144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726" h="1443438">
                <a:moveTo>
                  <a:pt x="0" y="1222520"/>
                </a:moveTo>
                <a:cubicBezTo>
                  <a:pt x="84482" y="1210924"/>
                  <a:pt x="193790" y="1215880"/>
                  <a:pt x="208722" y="1222520"/>
                </a:cubicBezTo>
                <a:cubicBezTo>
                  <a:pt x="223654" y="1229160"/>
                  <a:pt x="222792" y="1565420"/>
                  <a:pt x="238540" y="1361668"/>
                </a:cubicBezTo>
                <a:cubicBezTo>
                  <a:pt x="254288" y="1157916"/>
                  <a:pt x="278363" y="-3306"/>
                  <a:pt x="303211" y="7"/>
                </a:cubicBezTo>
                <a:cubicBezTo>
                  <a:pt x="328059" y="3320"/>
                  <a:pt x="369690" y="1179038"/>
                  <a:pt x="387627" y="1381546"/>
                </a:cubicBezTo>
                <a:cubicBezTo>
                  <a:pt x="405564" y="1584054"/>
                  <a:pt x="400280" y="1225699"/>
                  <a:pt x="410833" y="1215055"/>
                </a:cubicBezTo>
                <a:cubicBezTo>
                  <a:pt x="421386" y="1204411"/>
                  <a:pt x="624726" y="1218382"/>
                  <a:pt x="624726" y="121838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dirty="0"/>
          </a:p>
        </p:txBody>
      </p:sp>
      <p:sp>
        <p:nvSpPr>
          <p:cNvPr id="26" name="Volný tvar 8">
            <a:extLst>
              <a:ext uri="{FF2B5EF4-FFF2-40B4-BE49-F238E27FC236}">
                <a16:creationId xmlns:a16="http://schemas.microsoft.com/office/drawing/2014/main" id="{8BFE8E95-A340-44A9-84F3-0B3B1EE3F519}"/>
              </a:ext>
            </a:extLst>
          </p:cNvPr>
          <p:cNvSpPr/>
          <p:nvPr/>
        </p:nvSpPr>
        <p:spPr>
          <a:xfrm>
            <a:off x="10089071" y="1790919"/>
            <a:ext cx="939226" cy="992402"/>
          </a:xfrm>
          <a:custGeom>
            <a:avLst/>
            <a:gdLst>
              <a:gd name="connsiteX0" fmla="*/ 0 w 914400"/>
              <a:gd name="connsiteY0" fmla="*/ 553979 h 842231"/>
              <a:gd name="connsiteX1" fmla="*/ 387626 w 914400"/>
              <a:gd name="connsiteY1" fmla="*/ 434709 h 842231"/>
              <a:gd name="connsiteX2" fmla="*/ 467139 w 914400"/>
              <a:gd name="connsiteY2" fmla="*/ 7327 h 842231"/>
              <a:gd name="connsiteX3" fmla="*/ 477078 w 914400"/>
              <a:gd name="connsiteY3" fmla="*/ 832275 h 842231"/>
              <a:gd name="connsiteX4" fmla="*/ 556591 w 914400"/>
              <a:gd name="connsiteY4" fmla="*/ 464527 h 842231"/>
              <a:gd name="connsiteX5" fmla="*/ 914400 w 914400"/>
              <a:gd name="connsiteY5" fmla="*/ 474466 h 842231"/>
              <a:gd name="connsiteX0" fmla="*/ 0 w 914400"/>
              <a:gd name="connsiteY0" fmla="*/ 551368 h 839620"/>
              <a:gd name="connsiteX1" fmla="*/ 379351 w 914400"/>
              <a:gd name="connsiteY1" fmla="*/ 495194 h 839620"/>
              <a:gd name="connsiteX2" fmla="*/ 467139 w 914400"/>
              <a:gd name="connsiteY2" fmla="*/ 4716 h 839620"/>
              <a:gd name="connsiteX3" fmla="*/ 477078 w 914400"/>
              <a:gd name="connsiteY3" fmla="*/ 829664 h 839620"/>
              <a:gd name="connsiteX4" fmla="*/ 556591 w 914400"/>
              <a:gd name="connsiteY4" fmla="*/ 461916 h 839620"/>
              <a:gd name="connsiteX5" fmla="*/ 914400 w 914400"/>
              <a:gd name="connsiteY5" fmla="*/ 471855 h 839620"/>
              <a:gd name="connsiteX0" fmla="*/ 0 w 914400"/>
              <a:gd name="connsiteY0" fmla="*/ 550718 h 838970"/>
              <a:gd name="connsiteX1" fmla="*/ 379351 w 914400"/>
              <a:gd name="connsiteY1" fmla="*/ 494544 h 838970"/>
              <a:gd name="connsiteX2" fmla="*/ 467139 w 914400"/>
              <a:gd name="connsiteY2" fmla="*/ 4066 h 838970"/>
              <a:gd name="connsiteX3" fmla="*/ 477078 w 914400"/>
              <a:gd name="connsiteY3" fmla="*/ 829014 h 838970"/>
              <a:gd name="connsiteX4" fmla="*/ 556591 w 914400"/>
              <a:gd name="connsiteY4" fmla="*/ 461266 h 838970"/>
              <a:gd name="connsiteX5" fmla="*/ 914400 w 914400"/>
              <a:gd name="connsiteY5" fmla="*/ 471205 h 838970"/>
              <a:gd name="connsiteX0" fmla="*/ 0 w 914400"/>
              <a:gd name="connsiteY0" fmla="*/ 549860 h 838112"/>
              <a:gd name="connsiteX1" fmla="*/ 395901 w 914400"/>
              <a:gd name="connsiteY1" fmla="*/ 525234 h 838112"/>
              <a:gd name="connsiteX2" fmla="*/ 467139 w 914400"/>
              <a:gd name="connsiteY2" fmla="*/ 3208 h 838112"/>
              <a:gd name="connsiteX3" fmla="*/ 477078 w 914400"/>
              <a:gd name="connsiteY3" fmla="*/ 828156 h 838112"/>
              <a:gd name="connsiteX4" fmla="*/ 556591 w 914400"/>
              <a:gd name="connsiteY4" fmla="*/ 460408 h 838112"/>
              <a:gd name="connsiteX5" fmla="*/ 914400 w 914400"/>
              <a:gd name="connsiteY5" fmla="*/ 470347 h 838112"/>
              <a:gd name="connsiteX0" fmla="*/ 0 w 914400"/>
              <a:gd name="connsiteY0" fmla="*/ 549860 h 837265"/>
              <a:gd name="connsiteX1" fmla="*/ 395901 w 914400"/>
              <a:gd name="connsiteY1" fmla="*/ 525234 h 837265"/>
              <a:gd name="connsiteX2" fmla="*/ 467139 w 914400"/>
              <a:gd name="connsiteY2" fmla="*/ 3208 h 837265"/>
              <a:gd name="connsiteX3" fmla="*/ 477078 w 914400"/>
              <a:gd name="connsiteY3" fmla="*/ 828156 h 837265"/>
              <a:gd name="connsiteX4" fmla="*/ 556591 w 914400"/>
              <a:gd name="connsiteY4" fmla="*/ 460408 h 837265"/>
              <a:gd name="connsiteX5" fmla="*/ 914400 w 914400"/>
              <a:gd name="connsiteY5" fmla="*/ 470347 h 837265"/>
              <a:gd name="connsiteX0" fmla="*/ 0 w 914400"/>
              <a:gd name="connsiteY0" fmla="*/ 549860 h 840938"/>
              <a:gd name="connsiteX1" fmla="*/ 395901 w 914400"/>
              <a:gd name="connsiteY1" fmla="*/ 525234 h 840938"/>
              <a:gd name="connsiteX2" fmla="*/ 467139 w 914400"/>
              <a:gd name="connsiteY2" fmla="*/ 3208 h 840938"/>
              <a:gd name="connsiteX3" fmla="*/ 477078 w 914400"/>
              <a:gd name="connsiteY3" fmla="*/ 828156 h 840938"/>
              <a:gd name="connsiteX4" fmla="*/ 535903 w 914400"/>
              <a:gd name="connsiteY4" fmla="*/ 519999 h 840938"/>
              <a:gd name="connsiteX5" fmla="*/ 914400 w 914400"/>
              <a:gd name="connsiteY5" fmla="*/ 470347 h 840938"/>
              <a:gd name="connsiteX0" fmla="*/ 0 w 939226"/>
              <a:gd name="connsiteY0" fmla="*/ 549860 h 841910"/>
              <a:gd name="connsiteX1" fmla="*/ 395901 w 939226"/>
              <a:gd name="connsiteY1" fmla="*/ 525234 h 841910"/>
              <a:gd name="connsiteX2" fmla="*/ 467139 w 939226"/>
              <a:gd name="connsiteY2" fmla="*/ 3208 h 841910"/>
              <a:gd name="connsiteX3" fmla="*/ 477078 w 939226"/>
              <a:gd name="connsiteY3" fmla="*/ 828156 h 841910"/>
              <a:gd name="connsiteX4" fmla="*/ 535903 w 939226"/>
              <a:gd name="connsiteY4" fmla="*/ 519999 h 841910"/>
              <a:gd name="connsiteX5" fmla="*/ 939226 w 939226"/>
              <a:gd name="connsiteY5" fmla="*/ 529938 h 841910"/>
              <a:gd name="connsiteX0" fmla="*/ 0 w 939226"/>
              <a:gd name="connsiteY0" fmla="*/ 549860 h 841910"/>
              <a:gd name="connsiteX1" fmla="*/ 395901 w 939226"/>
              <a:gd name="connsiteY1" fmla="*/ 525234 h 841910"/>
              <a:gd name="connsiteX2" fmla="*/ 467139 w 939226"/>
              <a:gd name="connsiteY2" fmla="*/ 3208 h 841910"/>
              <a:gd name="connsiteX3" fmla="*/ 477078 w 939226"/>
              <a:gd name="connsiteY3" fmla="*/ 828156 h 841910"/>
              <a:gd name="connsiteX4" fmla="*/ 535903 w 939226"/>
              <a:gd name="connsiteY4" fmla="*/ 519999 h 841910"/>
              <a:gd name="connsiteX5" fmla="*/ 939226 w 939226"/>
              <a:gd name="connsiteY5" fmla="*/ 529938 h 841910"/>
              <a:gd name="connsiteX0" fmla="*/ 0 w 939226"/>
              <a:gd name="connsiteY0" fmla="*/ 549860 h 840759"/>
              <a:gd name="connsiteX1" fmla="*/ 395901 w 939226"/>
              <a:gd name="connsiteY1" fmla="*/ 525234 h 840759"/>
              <a:gd name="connsiteX2" fmla="*/ 467139 w 939226"/>
              <a:gd name="connsiteY2" fmla="*/ 3208 h 840759"/>
              <a:gd name="connsiteX3" fmla="*/ 477078 w 939226"/>
              <a:gd name="connsiteY3" fmla="*/ 828156 h 840759"/>
              <a:gd name="connsiteX4" fmla="*/ 535903 w 939226"/>
              <a:gd name="connsiteY4" fmla="*/ 519999 h 840759"/>
              <a:gd name="connsiteX5" fmla="*/ 939226 w 939226"/>
              <a:gd name="connsiteY5" fmla="*/ 529938 h 8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226" h="840759">
                <a:moveTo>
                  <a:pt x="0" y="549860"/>
                </a:moveTo>
                <a:cubicBezTo>
                  <a:pt x="154885" y="535779"/>
                  <a:pt x="380108" y="535721"/>
                  <a:pt x="395901" y="525234"/>
                </a:cubicBezTo>
                <a:cubicBezTo>
                  <a:pt x="411694" y="514747"/>
                  <a:pt x="453610" y="-47279"/>
                  <a:pt x="467139" y="3208"/>
                </a:cubicBezTo>
                <a:cubicBezTo>
                  <a:pt x="480668" y="53695"/>
                  <a:pt x="465617" y="742024"/>
                  <a:pt x="477078" y="828156"/>
                </a:cubicBezTo>
                <a:cubicBezTo>
                  <a:pt x="488539" y="914288"/>
                  <a:pt x="525079" y="531143"/>
                  <a:pt x="535903" y="519999"/>
                </a:cubicBezTo>
                <a:cubicBezTo>
                  <a:pt x="546727" y="508855"/>
                  <a:pt x="755464" y="519806"/>
                  <a:pt x="939226" y="52993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dirty="0"/>
          </a:p>
        </p:txBody>
      </p:sp>
      <p:sp>
        <p:nvSpPr>
          <p:cNvPr id="27" name="Volný tvar 33">
            <a:extLst>
              <a:ext uri="{FF2B5EF4-FFF2-40B4-BE49-F238E27FC236}">
                <a16:creationId xmlns:a16="http://schemas.microsoft.com/office/drawing/2014/main" id="{D2AE993C-1F75-496E-8837-1C56908E49B6}"/>
              </a:ext>
            </a:extLst>
          </p:cNvPr>
          <p:cNvSpPr/>
          <p:nvPr/>
        </p:nvSpPr>
        <p:spPr>
          <a:xfrm flipV="1">
            <a:off x="11010108" y="3415423"/>
            <a:ext cx="408702" cy="985128"/>
          </a:xfrm>
          <a:custGeom>
            <a:avLst/>
            <a:gdLst>
              <a:gd name="connsiteX0" fmla="*/ 0 w 864705"/>
              <a:gd name="connsiteY0" fmla="*/ 1222520 h 1442866"/>
              <a:gd name="connsiteX1" fmla="*/ 208722 w 864705"/>
              <a:gd name="connsiteY1" fmla="*/ 1222520 h 1442866"/>
              <a:gd name="connsiteX2" fmla="*/ 238540 w 864705"/>
              <a:gd name="connsiteY2" fmla="*/ 1361668 h 1442866"/>
              <a:gd name="connsiteX3" fmla="*/ 377687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2866"/>
              <a:gd name="connsiteX1" fmla="*/ 208722 w 864705"/>
              <a:gd name="connsiteY1" fmla="*/ 1222520 h 1442866"/>
              <a:gd name="connsiteX2" fmla="*/ 238540 w 864705"/>
              <a:gd name="connsiteY2" fmla="*/ 1361668 h 1442866"/>
              <a:gd name="connsiteX3" fmla="*/ 303211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2866"/>
              <a:gd name="connsiteX1" fmla="*/ 208722 w 864705"/>
              <a:gd name="connsiteY1" fmla="*/ 1222520 h 1442866"/>
              <a:gd name="connsiteX2" fmla="*/ 238540 w 864705"/>
              <a:gd name="connsiteY2" fmla="*/ 1361668 h 1442866"/>
              <a:gd name="connsiteX3" fmla="*/ 303211 w 864705"/>
              <a:gd name="connsiteY3" fmla="*/ 7 h 1442866"/>
              <a:gd name="connsiteX4" fmla="*/ 387627 w 864705"/>
              <a:gd name="connsiteY4" fmla="*/ 1381546 h 1442866"/>
              <a:gd name="connsiteX5" fmla="*/ 427383 w 864705"/>
              <a:gd name="connsiteY5" fmla="*/ 1202642 h 1442866"/>
              <a:gd name="connsiteX6" fmla="*/ 864705 w 864705"/>
              <a:gd name="connsiteY6" fmla="*/ 1222520 h 1442866"/>
              <a:gd name="connsiteX0" fmla="*/ 0 w 864705"/>
              <a:gd name="connsiteY0" fmla="*/ 1222520 h 1440609"/>
              <a:gd name="connsiteX1" fmla="*/ 208722 w 864705"/>
              <a:gd name="connsiteY1" fmla="*/ 1222520 h 1440609"/>
              <a:gd name="connsiteX2" fmla="*/ 238540 w 864705"/>
              <a:gd name="connsiteY2" fmla="*/ 1361668 h 1440609"/>
              <a:gd name="connsiteX3" fmla="*/ 303211 w 864705"/>
              <a:gd name="connsiteY3" fmla="*/ 7 h 1440609"/>
              <a:gd name="connsiteX4" fmla="*/ 387627 w 864705"/>
              <a:gd name="connsiteY4" fmla="*/ 1381546 h 1440609"/>
              <a:gd name="connsiteX5" fmla="*/ 427383 w 864705"/>
              <a:gd name="connsiteY5" fmla="*/ 1202642 h 1440609"/>
              <a:gd name="connsiteX6" fmla="*/ 864705 w 864705"/>
              <a:gd name="connsiteY6" fmla="*/ 1222520 h 1440609"/>
              <a:gd name="connsiteX0" fmla="*/ 0 w 864705"/>
              <a:gd name="connsiteY0" fmla="*/ 1222520 h 1445280"/>
              <a:gd name="connsiteX1" fmla="*/ 208722 w 864705"/>
              <a:gd name="connsiteY1" fmla="*/ 1222520 h 1445280"/>
              <a:gd name="connsiteX2" fmla="*/ 238540 w 864705"/>
              <a:gd name="connsiteY2" fmla="*/ 1361668 h 1445280"/>
              <a:gd name="connsiteX3" fmla="*/ 303211 w 864705"/>
              <a:gd name="connsiteY3" fmla="*/ 7 h 1445280"/>
              <a:gd name="connsiteX4" fmla="*/ 387627 w 864705"/>
              <a:gd name="connsiteY4" fmla="*/ 1381546 h 1445280"/>
              <a:gd name="connsiteX5" fmla="*/ 431521 w 864705"/>
              <a:gd name="connsiteY5" fmla="*/ 1227467 h 1445280"/>
              <a:gd name="connsiteX6" fmla="*/ 864705 w 864705"/>
              <a:gd name="connsiteY6" fmla="*/ 1222520 h 1445280"/>
              <a:gd name="connsiteX0" fmla="*/ 0 w 616451"/>
              <a:gd name="connsiteY0" fmla="*/ 1222520 h 1447527"/>
              <a:gd name="connsiteX1" fmla="*/ 208722 w 616451"/>
              <a:gd name="connsiteY1" fmla="*/ 1222520 h 1447527"/>
              <a:gd name="connsiteX2" fmla="*/ 238540 w 616451"/>
              <a:gd name="connsiteY2" fmla="*/ 1361668 h 1447527"/>
              <a:gd name="connsiteX3" fmla="*/ 303211 w 616451"/>
              <a:gd name="connsiteY3" fmla="*/ 7 h 1447527"/>
              <a:gd name="connsiteX4" fmla="*/ 387627 w 616451"/>
              <a:gd name="connsiteY4" fmla="*/ 1381546 h 1447527"/>
              <a:gd name="connsiteX5" fmla="*/ 431521 w 616451"/>
              <a:gd name="connsiteY5" fmla="*/ 1227467 h 1447527"/>
              <a:gd name="connsiteX6" fmla="*/ 616451 w 616451"/>
              <a:gd name="connsiteY6" fmla="*/ 1234932 h 1447527"/>
              <a:gd name="connsiteX0" fmla="*/ 0 w 624726"/>
              <a:gd name="connsiteY0" fmla="*/ 1222520 h 1447871"/>
              <a:gd name="connsiteX1" fmla="*/ 208722 w 624726"/>
              <a:gd name="connsiteY1" fmla="*/ 1222520 h 1447871"/>
              <a:gd name="connsiteX2" fmla="*/ 238540 w 624726"/>
              <a:gd name="connsiteY2" fmla="*/ 1361668 h 1447871"/>
              <a:gd name="connsiteX3" fmla="*/ 303211 w 624726"/>
              <a:gd name="connsiteY3" fmla="*/ 7 h 1447871"/>
              <a:gd name="connsiteX4" fmla="*/ 387627 w 624726"/>
              <a:gd name="connsiteY4" fmla="*/ 1381546 h 1447871"/>
              <a:gd name="connsiteX5" fmla="*/ 431521 w 624726"/>
              <a:gd name="connsiteY5" fmla="*/ 1227467 h 1447871"/>
              <a:gd name="connsiteX6" fmla="*/ 624726 w 624726"/>
              <a:gd name="connsiteY6" fmla="*/ 1218382 h 1447871"/>
              <a:gd name="connsiteX0" fmla="*/ 0 w 624726"/>
              <a:gd name="connsiteY0" fmla="*/ 1222520 h 1445850"/>
              <a:gd name="connsiteX1" fmla="*/ 208722 w 624726"/>
              <a:gd name="connsiteY1" fmla="*/ 1222520 h 1445850"/>
              <a:gd name="connsiteX2" fmla="*/ 238540 w 624726"/>
              <a:gd name="connsiteY2" fmla="*/ 1361668 h 1445850"/>
              <a:gd name="connsiteX3" fmla="*/ 303211 w 624726"/>
              <a:gd name="connsiteY3" fmla="*/ 7 h 1445850"/>
              <a:gd name="connsiteX4" fmla="*/ 387627 w 624726"/>
              <a:gd name="connsiteY4" fmla="*/ 1381546 h 1445850"/>
              <a:gd name="connsiteX5" fmla="*/ 431521 w 624726"/>
              <a:gd name="connsiteY5" fmla="*/ 1227467 h 1445850"/>
              <a:gd name="connsiteX6" fmla="*/ 624726 w 624726"/>
              <a:gd name="connsiteY6" fmla="*/ 1218382 h 1445850"/>
              <a:gd name="connsiteX0" fmla="*/ 0 w 624726"/>
              <a:gd name="connsiteY0" fmla="*/ 1222520 h 1443438"/>
              <a:gd name="connsiteX1" fmla="*/ 208722 w 624726"/>
              <a:gd name="connsiteY1" fmla="*/ 1222520 h 1443438"/>
              <a:gd name="connsiteX2" fmla="*/ 238540 w 624726"/>
              <a:gd name="connsiteY2" fmla="*/ 1361668 h 1443438"/>
              <a:gd name="connsiteX3" fmla="*/ 303211 w 624726"/>
              <a:gd name="connsiteY3" fmla="*/ 7 h 1443438"/>
              <a:gd name="connsiteX4" fmla="*/ 387627 w 624726"/>
              <a:gd name="connsiteY4" fmla="*/ 1381546 h 1443438"/>
              <a:gd name="connsiteX5" fmla="*/ 410833 w 624726"/>
              <a:gd name="connsiteY5" fmla="*/ 1215055 h 1443438"/>
              <a:gd name="connsiteX6" fmla="*/ 624726 w 624726"/>
              <a:gd name="connsiteY6" fmla="*/ 1218382 h 144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726" h="1443438">
                <a:moveTo>
                  <a:pt x="0" y="1222520"/>
                </a:moveTo>
                <a:cubicBezTo>
                  <a:pt x="84482" y="1210924"/>
                  <a:pt x="193790" y="1215880"/>
                  <a:pt x="208722" y="1222520"/>
                </a:cubicBezTo>
                <a:cubicBezTo>
                  <a:pt x="223654" y="1229160"/>
                  <a:pt x="222792" y="1565420"/>
                  <a:pt x="238540" y="1361668"/>
                </a:cubicBezTo>
                <a:cubicBezTo>
                  <a:pt x="254288" y="1157916"/>
                  <a:pt x="278363" y="-3306"/>
                  <a:pt x="303211" y="7"/>
                </a:cubicBezTo>
                <a:cubicBezTo>
                  <a:pt x="328059" y="3320"/>
                  <a:pt x="369690" y="1179038"/>
                  <a:pt x="387627" y="1381546"/>
                </a:cubicBezTo>
                <a:cubicBezTo>
                  <a:pt x="405564" y="1584054"/>
                  <a:pt x="400280" y="1225699"/>
                  <a:pt x="410833" y="1215055"/>
                </a:cubicBezTo>
                <a:cubicBezTo>
                  <a:pt x="421386" y="1204411"/>
                  <a:pt x="624726" y="1218382"/>
                  <a:pt x="624726" y="1218382"/>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dirty="0"/>
          </a:p>
        </p:txBody>
      </p:sp>
      <p:sp>
        <p:nvSpPr>
          <p:cNvPr id="28" name="Obdélník 27">
            <a:extLst>
              <a:ext uri="{FF2B5EF4-FFF2-40B4-BE49-F238E27FC236}">
                <a16:creationId xmlns:a16="http://schemas.microsoft.com/office/drawing/2014/main" id="{D4BEC446-7969-4192-AC1E-9F31863E4943}"/>
              </a:ext>
            </a:extLst>
          </p:cNvPr>
          <p:cNvSpPr/>
          <p:nvPr/>
        </p:nvSpPr>
        <p:spPr>
          <a:xfrm>
            <a:off x="10572723" y="1917788"/>
            <a:ext cx="455574" cy="369332"/>
          </a:xfrm>
          <a:prstGeom prst="rect">
            <a:avLst/>
          </a:prstGeom>
        </p:spPr>
        <p:txBody>
          <a:bodyPr wrap="none">
            <a:spAutoFit/>
          </a:bodyPr>
          <a:lstStyle/>
          <a:p>
            <a:r>
              <a:rPr lang="en-GB" sz="1800" dirty="0"/>
              <a:t>RS</a:t>
            </a:r>
          </a:p>
        </p:txBody>
      </p:sp>
      <p:sp>
        <p:nvSpPr>
          <p:cNvPr id="29" name="Obdélník 28">
            <a:extLst>
              <a:ext uri="{FF2B5EF4-FFF2-40B4-BE49-F238E27FC236}">
                <a16:creationId xmlns:a16="http://schemas.microsoft.com/office/drawing/2014/main" id="{32520F6C-254C-41CE-844D-2E4BFD2F7038}"/>
              </a:ext>
            </a:extLst>
          </p:cNvPr>
          <p:cNvSpPr/>
          <p:nvPr/>
        </p:nvSpPr>
        <p:spPr>
          <a:xfrm>
            <a:off x="9314989" y="2022294"/>
            <a:ext cx="1231427" cy="369332"/>
          </a:xfrm>
          <a:prstGeom prst="rect">
            <a:avLst/>
          </a:prstGeom>
        </p:spPr>
        <p:txBody>
          <a:bodyPr wrap="none">
            <a:spAutoFit/>
          </a:bodyPr>
          <a:lstStyle/>
          <a:p>
            <a:r>
              <a:rPr lang="en-GB" sz="1800" dirty="0"/>
              <a:t>Example</a:t>
            </a:r>
            <a:r>
              <a:rPr lang="cs-CZ" sz="1800" dirty="0"/>
              <a:t>s</a:t>
            </a:r>
            <a:r>
              <a:rPr lang="en-GB" sz="1800" dirty="0"/>
              <a:t>:</a:t>
            </a:r>
          </a:p>
        </p:txBody>
      </p:sp>
      <p:sp>
        <p:nvSpPr>
          <p:cNvPr id="30" name="Obdélník 29">
            <a:extLst>
              <a:ext uri="{FF2B5EF4-FFF2-40B4-BE49-F238E27FC236}">
                <a16:creationId xmlns:a16="http://schemas.microsoft.com/office/drawing/2014/main" id="{38162537-89CC-4B6C-BF83-320FEF166CDB}"/>
              </a:ext>
            </a:extLst>
          </p:cNvPr>
          <p:cNvSpPr/>
          <p:nvPr/>
        </p:nvSpPr>
        <p:spPr>
          <a:xfrm>
            <a:off x="10132345" y="3261938"/>
            <a:ext cx="558166" cy="369332"/>
          </a:xfrm>
          <a:prstGeom prst="rect">
            <a:avLst/>
          </a:prstGeom>
        </p:spPr>
        <p:txBody>
          <a:bodyPr wrap="none">
            <a:spAutoFit/>
          </a:bodyPr>
          <a:lstStyle/>
          <a:p>
            <a:r>
              <a:rPr lang="en-GB" sz="1800" dirty="0" err="1"/>
              <a:t>qRs</a:t>
            </a:r>
            <a:endParaRPr lang="en-GB" sz="1800" dirty="0"/>
          </a:p>
        </p:txBody>
      </p:sp>
      <p:sp>
        <p:nvSpPr>
          <p:cNvPr id="31" name="Obdélník 30">
            <a:extLst>
              <a:ext uri="{FF2B5EF4-FFF2-40B4-BE49-F238E27FC236}">
                <a16:creationId xmlns:a16="http://schemas.microsoft.com/office/drawing/2014/main" id="{77018E2D-6A55-46F3-A771-B72F8843E6F7}"/>
              </a:ext>
            </a:extLst>
          </p:cNvPr>
          <p:cNvSpPr/>
          <p:nvPr/>
        </p:nvSpPr>
        <p:spPr>
          <a:xfrm>
            <a:off x="11307614" y="3538655"/>
            <a:ext cx="527709" cy="369332"/>
          </a:xfrm>
          <a:prstGeom prst="rect">
            <a:avLst/>
          </a:prstGeom>
        </p:spPr>
        <p:txBody>
          <a:bodyPr wrap="none">
            <a:spAutoFit/>
          </a:bodyPr>
          <a:lstStyle/>
          <a:p>
            <a:r>
              <a:rPr lang="en-GB" sz="1800" dirty="0" err="1"/>
              <a:t>rSr</a:t>
            </a:r>
            <a:r>
              <a:rPr lang="en-GB" sz="1800" dirty="0"/>
              <a:t>‘</a:t>
            </a:r>
          </a:p>
        </p:txBody>
      </p:sp>
    </p:spTree>
    <p:extLst>
      <p:ext uri="{BB962C8B-B14F-4D97-AF65-F5344CB8AC3E}">
        <p14:creationId xmlns:p14="http://schemas.microsoft.com/office/powerpoint/2010/main" val="279809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7895" y="409932"/>
            <a:ext cx="10753200" cy="451576"/>
          </a:xfrm>
        </p:spPr>
        <p:txBody>
          <a:bodyPr/>
          <a:lstStyle/>
          <a:p>
            <a:r>
              <a:rPr lang="en-GB" dirty="0">
                <a:latin typeface="Arial" panose="020B0604020202020204" pitchFamily="34" charset="0"/>
                <a:cs typeface="Arial" panose="020B0604020202020204" pitchFamily="34" charset="0"/>
              </a:rPr>
              <a:t>5) Electrical heart axis</a:t>
            </a:r>
            <a:endParaRPr lang="en-GB" dirty="0"/>
          </a:p>
        </p:txBody>
      </p:sp>
      <p:sp>
        <p:nvSpPr>
          <p:cNvPr id="79" name="TextovéPole 78">
            <a:extLst>
              <a:ext uri="{FF2B5EF4-FFF2-40B4-BE49-F238E27FC236}">
                <a16:creationId xmlns:a16="http://schemas.microsoft.com/office/drawing/2014/main" id="{12F0227B-591E-4A8C-8B25-F9D3183931FB}"/>
              </a:ext>
            </a:extLst>
          </p:cNvPr>
          <p:cNvSpPr txBox="1"/>
          <p:nvPr/>
        </p:nvSpPr>
        <p:spPr>
          <a:xfrm>
            <a:off x="6100015" y="365755"/>
            <a:ext cx="5082099" cy="1169551"/>
          </a:xfrm>
          <a:prstGeom prst="rect">
            <a:avLst/>
          </a:prstGeom>
          <a:noFill/>
        </p:spPr>
        <p:txBody>
          <a:bodyPr wrap="square" rtlCol="0">
            <a:spAutoFit/>
          </a:bodyPr>
          <a:lstStyle/>
          <a:p>
            <a:r>
              <a:rPr lang="en-GB" sz="1800" b="1" dirty="0"/>
              <a:t>Electrical heart axis: average direction of the electric heart vector during ventricular depolarization (QRS complex)</a:t>
            </a:r>
            <a:br>
              <a:rPr lang="en-GB" sz="2000" dirty="0"/>
            </a:br>
            <a:endParaRPr lang="en-GB" sz="1600" dirty="0"/>
          </a:p>
        </p:txBody>
      </p:sp>
      <p:grpSp>
        <p:nvGrpSpPr>
          <p:cNvPr id="80" name="Skupina 79">
            <a:extLst>
              <a:ext uri="{FF2B5EF4-FFF2-40B4-BE49-F238E27FC236}">
                <a16:creationId xmlns:a16="http://schemas.microsoft.com/office/drawing/2014/main" id="{842ADA4A-D872-44B7-8C2F-346F986E4020}"/>
              </a:ext>
            </a:extLst>
          </p:cNvPr>
          <p:cNvGrpSpPr/>
          <p:nvPr/>
        </p:nvGrpSpPr>
        <p:grpSpPr>
          <a:xfrm>
            <a:off x="128263" y="1196752"/>
            <a:ext cx="5581382" cy="5402634"/>
            <a:chOff x="228847" y="1196752"/>
            <a:chExt cx="5581382" cy="5402634"/>
          </a:xfrm>
        </p:grpSpPr>
        <p:sp>
          <p:nvSpPr>
            <p:cNvPr id="81" name="Obdélník 80">
              <a:extLst>
                <a:ext uri="{FF2B5EF4-FFF2-40B4-BE49-F238E27FC236}">
                  <a16:creationId xmlns:a16="http://schemas.microsoft.com/office/drawing/2014/main" id="{7271D05F-17C3-4707-A837-09C2698A56A7}"/>
                </a:ext>
              </a:extLst>
            </p:cNvPr>
            <p:cNvSpPr/>
            <p:nvPr/>
          </p:nvSpPr>
          <p:spPr>
            <a:xfrm>
              <a:off x="4725465" y="3304798"/>
              <a:ext cx="296876" cy="369332"/>
            </a:xfrm>
            <a:prstGeom prst="rect">
              <a:avLst/>
            </a:prstGeom>
          </p:spPr>
          <p:txBody>
            <a:bodyPr wrap="none">
              <a:spAutoFit/>
            </a:bodyPr>
            <a:lstStyle/>
            <a:p>
              <a:r>
                <a:rPr lang="en-GB" sz="1800" b="1"/>
                <a:t>I</a:t>
              </a:r>
            </a:p>
          </p:txBody>
        </p:sp>
        <p:sp>
          <p:nvSpPr>
            <p:cNvPr id="82" name="Obdélník 81">
              <a:extLst>
                <a:ext uri="{FF2B5EF4-FFF2-40B4-BE49-F238E27FC236}">
                  <a16:creationId xmlns:a16="http://schemas.microsoft.com/office/drawing/2014/main" id="{730D4EF6-8CCD-4674-BE66-4207AFF132E0}"/>
                </a:ext>
              </a:extLst>
            </p:cNvPr>
            <p:cNvSpPr/>
            <p:nvPr/>
          </p:nvSpPr>
          <p:spPr>
            <a:xfrm>
              <a:off x="2040394" y="5700830"/>
              <a:ext cx="612668" cy="369332"/>
            </a:xfrm>
            <a:prstGeom prst="rect">
              <a:avLst/>
            </a:prstGeom>
          </p:spPr>
          <p:txBody>
            <a:bodyPr wrap="none">
              <a:spAutoFit/>
            </a:bodyPr>
            <a:lstStyle/>
            <a:p>
              <a:r>
                <a:rPr lang="en-GB" sz="1800" b="1"/>
                <a:t>aVF</a:t>
              </a:r>
            </a:p>
          </p:txBody>
        </p:sp>
        <p:sp>
          <p:nvSpPr>
            <p:cNvPr id="83" name="Obdélník 82">
              <a:extLst>
                <a:ext uri="{FF2B5EF4-FFF2-40B4-BE49-F238E27FC236}">
                  <a16:creationId xmlns:a16="http://schemas.microsoft.com/office/drawing/2014/main" id="{33274F6A-6B05-4C56-BF86-750B689ED95C}"/>
                </a:ext>
              </a:extLst>
            </p:cNvPr>
            <p:cNvSpPr/>
            <p:nvPr/>
          </p:nvSpPr>
          <p:spPr>
            <a:xfrm>
              <a:off x="3541215" y="5301208"/>
              <a:ext cx="409086" cy="369332"/>
            </a:xfrm>
            <a:prstGeom prst="rect">
              <a:avLst/>
            </a:prstGeom>
          </p:spPr>
          <p:txBody>
            <a:bodyPr wrap="none">
              <a:spAutoFit/>
            </a:bodyPr>
            <a:lstStyle/>
            <a:p>
              <a:r>
                <a:rPr lang="en-GB" sz="1800" b="1"/>
                <a:t>II</a:t>
              </a:r>
            </a:p>
          </p:txBody>
        </p:sp>
        <p:sp>
          <p:nvSpPr>
            <p:cNvPr id="84" name="Obdélník 83">
              <a:extLst>
                <a:ext uri="{FF2B5EF4-FFF2-40B4-BE49-F238E27FC236}">
                  <a16:creationId xmlns:a16="http://schemas.microsoft.com/office/drawing/2014/main" id="{B35354DF-8C78-4C17-8F27-BB5150F99CD9}"/>
                </a:ext>
              </a:extLst>
            </p:cNvPr>
            <p:cNvSpPr/>
            <p:nvPr/>
          </p:nvSpPr>
          <p:spPr>
            <a:xfrm>
              <a:off x="907769" y="5445224"/>
              <a:ext cx="521297" cy="369332"/>
            </a:xfrm>
            <a:prstGeom prst="rect">
              <a:avLst/>
            </a:prstGeom>
          </p:spPr>
          <p:txBody>
            <a:bodyPr wrap="none">
              <a:spAutoFit/>
            </a:bodyPr>
            <a:lstStyle/>
            <a:p>
              <a:r>
                <a:rPr lang="en-GB" sz="1800" b="1"/>
                <a:t>III</a:t>
              </a:r>
            </a:p>
          </p:txBody>
        </p:sp>
        <p:sp>
          <p:nvSpPr>
            <p:cNvPr id="85" name="Obdélník 84">
              <a:extLst>
                <a:ext uri="{FF2B5EF4-FFF2-40B4-BE49-F238E27FC236}">
                  <a16:creationId xmlns:a16="http://schemas.microsoft.com/office/drawing/2014/main" id="{7E02946F-0617-42F6-8FB6-A46BE46CDDA5}"/>
                </a:ext>
              </a:extLst>
            </p:cNvPr>
            <p:cNvSpPr/>
            <p:nvPr/>
          </p:nvSpPr>
          <p:spPr>
            <a:xfrm>
              <a:off x="4340489" y="4437112"/>
              <a:ext cx="646331" cy="369332"/>
            </a:xfrm>
            <a:prstGeom prst="rect">
              <a:avLst/>
            </a:prstGeom>
          </p:spPr>
          <p:txBody>
            <a:bodyPr wrap="none">
              <a:spAutoFit/>
            </a:bodyPr>
            <a:lstStyle/>
            <a:p>
              <a:r>
                <a:rPr lang="en-GB" sz="1800" b="1"/>
                <a:t>aVR</a:t>
              </a:r>
            </a:p>
          </p:txBody>
        </p:sp>
        <p:sp>
          <p:nvSpPr>
            <p:cNvPr id="86" name="Obdélník 85">
              <a:extLst>
                <a:ext uri="{FF2B5EF4-FFF2-40B4-BE49-F238E27FC236}">
                  <a16:creationId xmlns:a16="http://schemas.microsoft.com/office/drawing/2014/main" id="{71ACE948-CDFC-413E-BBA4-0AA598A47683}"/>
                </a:ext>
              </a:extLst>
            </p:cNvPr>
            <p:cNvSpPr/>
            <p:nvPr/>
          </p:nvSpPr>
          <p:spPr>
            <a:xfrm>
              <a:off x="4396848" y="2138985"/>
              <a:ext cx="676788" cy="369332"/>
            </a:xfrm>
            <a:prstGeom prst="rect">
              <a:avLst/>
            </a:prstGeom>
          </p:spPr>
          <p:txBody>
            <a:bodyPr wrap="none">
              <a:spAutoFit/>
            </a:bodyPr>
            <a:lstStyle/>
            <a:p>
              <a:r>
                <a:rPr lang="en-GB" sz="1800" b="1"/>
                <a:t>aVL </a:t>
              </a:r>
            </a:p>
          </p:txBody>
        </p:sp>
        <p:sp>
          <p:nvSpPr>
            <p:cNvPr id="87" name="TextovéPole 86">
              <a:extLst>
                <a:ext uri="{FF2B5EF4-FFF2-40B4-BE49-F238E27FC236}">
                  <a16:creationId xmlns:a16="http://schemas.microsoft.com/office/drawing/2014/main" id="{788EEF3C-FEC9-432D-BBFD-2CCFC12744A3}"/>
                </a:ext>
              </a:extLst>
            </p:cNvPr>
            <p:cNvSpPr txBox="1"/>
            <p:nvPr/>
          </p:nvSpPr>
          <p:spPr>
            <a:xfrm>
              <a:off x="1363846" y="1342509"/>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88" name="TextovéPole 87">
              <a:extLst>
                <a:ext uri="{FF2B5EF4-FFF2-40B4-BE49-F238E27FC236}">
                  <a16:creationId xmlns:a16="http://schemas.microsoft.com/office/drawing/2014/main" id="{C7001457-DA53-4ED0-92C2-E160BF88A50E}"/>
                </a:ext>
              </a:extLst>
            </p:cNvPr>
            <p:cNvSpPr txBox="1"/>
            <p:nvPr/>
          </p:nvSpPr>
          <p:spPr>
            <a:xfrm>
              <a:off x="3397199" y="4726885"/>
              <a:ext cx="404583" cy="461665"/>
            </a:xfrm>
            <a:prstGeom prst="rect">
              <a:avLst/>
            </a:prstGeom>
            <a:noFill/>
          </p:spPr>
          <p:txBody>
            <a:bodyPr wrap="square" rtlCol="0">
              <a:spAutoFit/>
            </a:bodyPr>
            <a:lstStyle/>
            <a:p>
              <a:r>
                <a:rPr lang="en-GB" b="1"/>
                <a:t>+</a:t>
              </a:r>
              <a:endParaRPr lang="en-GB" sz="1600" b="1"/>
            </a:p>
          </p:txBody>
        </p:sp>
        <p:sp>
          <p:nvSpPr>
            <p:cNvPr id="89" name="TextovéPole 88">
              <a:extLst>
                <a:ext uri="{FF2B5EF4-FFF2-40B4-BE49-F238E27FC236}">
                  <a16:creationId xmlns:a16="http://schemas.microsoft.com/office/drawing/2014/main" id="{43C6B787-58FE-4D1D-8C45-9EAEBD982BEB}"/>
                </a:ext>
              </a:extLst>
            </p:cNvPr>
            <p:cNvSpPr txBox="1"/>
            <p:nvPr/>
          </p:nvSpPr>
          <p:spPr>
            <a:xfrm>
              <a:off x="3832087" y="4000078"/>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0" name="TextovéPole 89">
              <a:extLst>
                <a:ext uri="{FF2B5EF4-FFF2-40B4-BE49-F238E27FC236}">
                  <a16:creationId xmlns:a16="http://schemas.microsoft.com/office/drawing/2014/main" id="{7298FF95-B0E4-4232-BC0B-3870007C2711}"/>
                </a:ext>
              </a:extLst>
            </p:cNvPr>
            <p:cNvSpPr txBox="1"/>
            <p:nvPr/>
          </p:nvSpPr>
          <p:spPr>
            <a:xfrm>
              <a:off x="4183521" y="2998693"/>
              <a:ext cx="404583" cy="461665"/>
            </a:xfrm>
            <a:prstGeom prst="rect">
              <a:avLst/>
            </a:prstGeom>
            <a:noFill/>
          </p:spPr>
          <p:txBody>
            <a:bodyPr wrap="square" rtlCol="0">
              <a:spAutoFit/>
            </a:bodyPr>
            <a:lstStyle/>
            <a:p>
              <a:r>
                <a:rPr lang="en-GB" b="1"/>
                <a:t>+</a:t>
              </a:r>
              <a:endParaRPr lang="en-GB" sz="1600" b="1"/>
            </a:p>
          </p:txBody>
        </p:sp>
        <p:sp>
          <p:nvSpPr>
            <p:cNvPr id="91" name="TextovéPole 90">
              <a:extLst>
                <a:ext uri="{FF2B5EF4-FFF2-40B4-BE49-F238E27FC236}">
                  <a16:creationId xmlns:a16="http://schemas.microsoft.com/office/drawing/2014/main" id="{1B72A470-7411-4043-9437-3FE18B01F060}"/>
                </a:ext>
              </a:extLst>
            </p:cNvPr>
            <p:cNvSpPr txBox="1"/>
            <p:nvPr/>
          </p:nvSpPr>
          <p:spPr>
            <a:xfrm>
              <a:off x="2410574" y="5230941"/>
              <a:ext cx="404583" cy="461665"/>
            </a:xfrm>
            <a:prstGeom prst="rect">
              <a:avLst/>
            </a:prstGeom>
            <a:noFill/>
          </p:spPr>
          <p:txBody>
            <a:bodyPr wrap="square" rtlCol="0">
              <a:spAutoFit/>
            </a:bodyPr>
            <a:lstStyle/>
            <a:p>
              <a:r>
                <a:rPr lang="en-GB" b="1"/>
                <a:t>+</a:t>
              </a:r>
              <a:endParaRPr lang="en-GB" sz="1600" b="1"/>
            </a:p>
          </p:txBody>
        </p:sp>
        <p:sp>
          <p:nvSpPr>
            <p:cNvPr id="92" name="TextovéPole 91">
              <a:extLst>
                <a:ext uri="{FF2B5EF4-FFF2-40B4-BE49-F238E27FC236}">
                  <a16:creationId xmlns:a16="http://schemas.microsoft.com/office/drawing/2014/main" id="{CC75B42D-7160-4212-B6A1-CCF5B1A813A7}"/>
                </a:ext>
              </a:extLst>
            </p:cNvPr>
            <p:cNvSpPr txBox="1"/>
            <p:nvPr/>
          </p:nvSpPr>
          <p:spPr>
            <a:xfrm>
              <a:off x="1347131" y="4968354"/>
              <a:ext cx="404583" cy="461665"/>
            </a:xfrm>
            <a:prstGeom prst="rect">
              <a:avLst/>
            </a:prstGeom>
            <a:noFill/>
          </p:spPr>
          <p:txBody>
            <a:bodyPr wrap="square" rtlCol="0">
              <a:spAutoFit/>
            </a:bodyPr>
            <a:lstStyle/>
            <a:p>
              <a:r>
                <a:rPr lang="en-GB" b="1"/>
                <a:t>+</a:t>
              </a:r>
              <a:endParaRPr lang="en-GB" sz="1600" b="1"/>
            </a:p>
          </p:txBody>
        </p:sp>
        <p:sp>
          <p:nvSpPr>
            <p:cNvPr id="93" name="TextovéPole 92">
              <a:extLst>
                <a:ext uri="{FF2B5EF4-FFF2-40B4-BE49-F238E27FC236}">
                  <a16:creationId xmlns:a16="http://schemas.microsoft.com/office/drawing/2014/main" id="{15D53947-B94A-4542-A635-E2DF96B70C69}"/>
                </a:ext>
              </a:extLst>
            </p:cNvPr>
            <p:cNvSpPr txBox="1"/>
            <p:nvPr/>
          </p:nvSpPr>
          <p:spPr>
            <a:xfrm>
              <a:off x="3852785" y="2163244"/>
              <a:ext cx="404583" cy="461665"/>
            </a:xfrm>
            <a:prstGeom prst="rect">
              <a:avLst/>
            </a:prstGeom>
            <a:noFill/>
          </p:spPr>
          <p:txBody>
            <a:bodyPr wrap="square" rtlCol="0">
              <a:spAutoFit/>
            </a:bodyPr>
            <a:lstStyle/>
            <a:p>
              <a:r>
                <a:rPr lang="en-GB" b="1"/>
                <a:t>+</a:t>
              </a:r>
              <a:endParaRPr lang="en-GB" sz="1600" b="1"/>
            </a:p>
          </p:txBody>
        </p:sp>
        <p:sp>
          <p:nvSpPr>
            <p:cNvPr id="94" name="TextovéPole 93">
              <a:extLst>
                <a:ext uri="{FF2B5EF4-FFF2-40B4-BE49-F238E27FC236}">
                  <a16:creationId xmlns:a16="http://schemas.microsoft.com/office/drawing/2014/main" id="{6F7D909F-954F-4A87-AF9F-E2547380CB7F}"/>
                </a:ext>
              </a:extLst>
            </p:cNvPr>
            <p:cNvSpPr txBox="1"/>
            <p:nvPr/>
          </p:nvSpPr>
          <p:spPr>
            <a:xfrm>
              <a:off x="539432" y="2077429"/>
              <a:ext cx="404583" cy="461665"/>
            </a:xfrm>
            <a:prstGeom prst="rect">
              <a:avLst/>
            </a:prstGeom>
            <a:noFill/>
          </p:spPr>
          <p:txBody>
            <a:bodyPr wrap="square" rtlCol="0">
              <a:spAutoFit/>
            </a:bodyPr>
            <a:lstStyle/>
            <a:p>
              <a:r>
                <a:rPr lang="en-GB" b="1"/>
                <a:t>+</a:t>
              </a:r>
              <a:endParaRPr lang="en-GB" sz="1600" b="1"/>
            </a:p>
          </p:txBody>
        </p:sp>
        <p:sp>
          <p:nvSpPr>
            <p:cNvPr id="95" name="TextovéPole 94">
              <a:extLst>
                <a:ext uri="{FF2B5EF4-FFF2-40B4-BE49-F238E27FC236}">
                  <a16:creationId xmlns:a16="http://schemas.microsoft.com/office/drawing/2014/main" id="{CF839957-6070-4464-ABA4-3ED8114E1A32}"/>
                </a:ext>
              </a:extLst>
            </p:cNvPr>
            <p:cNvSpPr txBox="1"/>
            <p:nvPr/>
          </p:nvSpPr>
          <p:spPr>
            <a:xfrm>
              <a:off x="2389087" y="1196752"/>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6" name="TextovéPole 95">
              <a:extLst>
                <a:ext uri="{FF2B5EF4-FFF2-40B4-BE49-F238E27FC236}">
                  <a16:creationId xmlns:a16="http://schemas.microsoft.com/office/drawing/2014/main" id="{1408FA36-FFA1-47A2-B132-C9A5F1906775}"/>
                </a:ext>
              </a:extLst>
            </p:cNvPr>
            <p:cNvSpPr txBox="1"/>
            <p:nvPr/>
          </p:nvSpPr>
          <p:spPr>
            <a:xfrm>
              <a:off x="3325191" y="1702549"/>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7" name="TextovéPole 96">
              <a:extLst>
                <a:ext uri="{FF2B5EF4-FFF2-40B4-BE49-F238E27FC236}">
                  <a16:creationId xmlns:a16="http://schemas.microsoft.com/office/drawing/2014/main" id="{75E59CEE-6ABA-489B-A4EA-C7669A8CBD10}"/>
                </a:ext>
              </a:extLst>
            </p:cNvPr>
            <p:cNvSpPr txBox="1"/>
            <p:nvPr/>
          </p:nvSpPr>
          <p:spPr>
            <a:xfrm>
              <a:off x="228847" y="2996952"/>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8" name="TextovéPole 97">
              <a:extLst>
                <a:ext uri="{FF2B5EF4-FFF2-40B4-BE49-F238E27FC236}">
                  <a16:creationId xmlns:a16="http://schemas.microsoft.com/office/drawing/2014/main" id="{1CB1119F-8D7A-4C21-B3F3-904D6BB625B1}"/>
                </a:ext>
              </a:extLst>
            </p:cNvPr>
            <p:cNvSpPr txBox="1"/>
            <p:nvPr/>
          </p:nvSpPr>
          <p:spPr>
            <a:xfrm>
              <a:off x="372863" y="4078813"/>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9" name="Obdélník 98">
              <a:extLst>
                <a:ext uri="{FF2B5EF4-FFF2-40B4-BE49-F238E27FC236}">
                  <a16:creationId xmlns:a16="http://schemas.microsoft.com/office/drawing/2014/main" id="{B3F982BF-04AE-442C-89B0-4A4050230BE8}"/>
                </a:ext>
              </a:extLst>
            </p:cNvPr>
            <p:cNvSpPr/>
            <p:nvPr/>
          </p:nvSpPr>
          <p:spPr>
            <a:xfrm>
              <a:off x="395562" y="5968444"/>
              <a:ext cx="747320" cy="369332"/>
            </a:xfrm>
            <a:prstGeom prst="rect">
              <a:avLst/>
            </a:prstGeom>
          </p:spPr>
          <p:txBody>
            <a:bodyPr wrap="none">
              <a:spAutoFit/>
            </a:bodyPr>
            <a:lstStyle/>
            <a:p>
              <a:r>
                <a:rPr lang="en-GB" sz="1800" b="1"/>
                <a:t>120°</a:t>
              </a:r>
              <a:endParaRPr lang="en-GB" sz="1800"/>
            </a:p>
          </p:txBody>
        </p:sp>
        <p:sp>
          <p:nvSpPr>
            <p:cNvPr id="100" name="Obdélník 99">
              <a:extLst>
                <a:ext uri="{FF2B5EF4-FFF2-40B4-BE49-F238E27FC236}">
                  <a16:creationId xmlns:a16="http://schemas.microsoft.com/office/drawing/2014/main" id="{84C27201-58CF-45C0-8EF0-16AA1C2B56B9}"/>
                </a:ext>
              </a:extLst>
            </p:cNvPr>
            <p:cNvSpPr/>
            <p:nvPr/>
          </p:nvSpPr>
          <p:spPr>
            <a:xfrm>
              <a:off x="2147553" y="6230054"/>
              <a:ext cx="599844" cy="369332"/>
            </a:xfrm>
            <a:prstGeom prst="rect">
              <a:avLst/>
            </a:prstGeom>
          </p:spPr>
          <p:txBody>
            <a:bodyPr wrap="none">
              <a:spAutoFit/>
            </a:bodyPr>
            <a:lstStyle/>
            <a:p>
              <a:r>
                <a:rPr lang="en-GB" sz="1800" b="1"/>
                <a:t>90°</a:t>
              </a:r>
            </a:p>
          </p:txBody>
        </p:sp>
        <p:sp>
          <p:nvSpPr>
            <p:cNvPr id="101" name="Obdélník 100">
              <a:extLst>
                <a:ext uri="{FF2B5EF4-FFF2-40B4-BE49-F238E27FC236}">
                  <a16:creationId xmlns:a16="http://schemas.microsoft.com/office/drawing/2014/main" id="{3ADC5298-F1AE-40C2-9361-D9E539B3C693}"/>
                </a:ext>
              </a:extLst>
            </p:cNvPr>
            <p:cNvSpPr/>
            <p:nvPr/>
          </p:nvSpPr>
          <p:spPr>
            <a:xfrm>
              <a:off x="3855789" y="5824428"/>
              <a:ext cx="599844" cy="369332"/>
            </a:xfrm>
            <a:prstGeom prst="rect">
              <a:avLst/>
            </a:prstGeom>
          </p:spPr>
          <p:txBody>
            <a:bodyPr wrap="none">
              <a:spAutoFit/>
            </a:bodyPr>
            <a:lstStyle/>
            <a:p>
              <a:r>
                <a:rPr lang="en-GB" sz="1800" b="1"/>
                <a:t>60°</a:t>
              </a:r>
            </a:p>
          </p:txBody>
        </p:sp>
        <p:sp>
          <p:nvSpPr>
            <p:cNvPr id="102" name="Obdélník 101">
              <a:extLst>
                <a:ext uri="{FF2B5EF4-FFF2-40B4-BE49-F238E27FC236}">
                  <a16:creationId xmlns:a16="http://schemas.microsoft.com/office/drawing/2014/main" id="{D9296D74-A1A6-4CD9-A24F-CFD075FE5EA3}"/>
                </a:ext>
              </a:extLst>
            </p:cNvPr>
            <p:cNvSpPr/>
            <p:nvPr/>
          </p:nvSpPr>
          <p:spPr>
            <a:xfrm>
              <a:off x="5137834" y="4768299"/>
              <a:ext cx="599844" cy="369332"/>
            </a:xfrm>
            <a:prstGeom prst="rect">
              <a:avLst/>
            </a:prstGeom>
          </p:spPr>
          <p:txBody>
            <a:bodyPr wrap="none">
              <a:spAutoFit/>
            </a:bodyPr>
            <a:lstStyle/>
            <a:p>
              <a:r>
                <a:rPr lang="en-GB" sz="1800" b="1"/>
                <a:t>30°</a:t>
              </a:r>
            </a:p>
          </p:txBody>
        </p:sp>
        <p:sp>
          <p:nvSpPr>
            <p:cNvPr id="103" name="Obdélník 102">
              <a:extLst>
                <a:ext uri="{FF2B5EF4-FFF2-40B4-BE49-F238E27FC236}">
                  <a16:creationId xmlns:a16="http://schemas.microsoft.com/office/drawing/2014/main" id="{03B2974E-7347-4DE2-B99A-2295CBAFBEDE}"/>
                </a:ext>
              </a:extLst>
            </p:cNvPr>
            <p:cNvSpPr/>
            <p:nvPr/>
          </p:nvSpPr>
          <p:spPr>
            <a:xfrm>
              <a:off x="5110999" y="3285211"/>
              <a:ext cx="452368" cy="369332"/>
            </a:xfrm>
            <a:prstGeom prst="rect">
              <a:avLst/>
            </a:prstGeom>
          </p:spPr>
          <p:txBody>
            <a:bodyPr wrap="none">
              <a:spAutoFit/>
            </a:bodyPr>
            <a:lstStyle/>
            <a:p>
              <a:r>
                <a:rPr lang="en-GB" sz="1800" b="1"/>
                <a:t>0°</a:t>
              </a:r>
            </a:p>
          </p:txBody>
        </p:sp>
        <p:sp>
          <p:nvSpPr>
            <p:cNvPr id="104" name="Obdélník 103">
              <a:extLst>
                <a:ext uri="{FF2B5EF4-FFF2-40B4-BE49-F238E27FC236}">
                  <a16:creationId xmlns:a16="http://schemas.microsoft.com/office/drawing/2014/main" id="{C350213F-C6CA-40A5-9379-7DC034C74C65}"/>
                </a:ext>
              </a:extLst>
            </p:cNvPr>
            <p:cNvSpPr/>
            <p:nvPr/>
          </p:nvSpPr>
          <p:spPr>
            <a:xfrm>
              <a:off x="5110999" y="2118472"/>
              <a:ext cx="699230" cy="369332"/>
            </a:xfrm>
            <a:prstGeom prst="rect">
              <a:avLst/>
            </a:prstGeom>
          </p:spPr>
          <p:txBody>
            <a:bodyPr wrap="none">
              <a:spAutoFit/>
            </a:bodyPr>
            <a:lstStyle/>
            <a:p>
              <a:r>
                <a:rPr lang="en-GB" sz="1800" b="1"/>
                <a:t>-30°</a:t>
              </a:r>
            </a:p>
          </p:txBody>
        </p:sp>
        <p:grpSp>
          <p:nvGrpSpPr>
            <p:cNvPr id="105" name="Skupina 104">
              <a:extLst>
                <a:ext uri="{FF2B5EF4-FFF2-40B4-BE49-F238E27FC236}">
                  <a16:creationId xmlns:a16="http://schemas.microsoft.com/office/drawing/2014/main" id="{32FB8C18-E5F1-4513-AE20-8CF69C6598AC}"/>
                </a:ext>
              </a:extLst>
            </p:cNvPr>
            <p:cNvGrpSpPr/>
            <p:nvPr/>
          </p:nvGrpSpPr>
          <p:grpSpPr>
            <a:xfrm>
              <a:off x="250047" y="1406410"/>
              <a:ext cx="4320000" cy="4320000"/>
              <a:chOff x="250047" y="1406410"/>
              <a:chExt cx="4320000" cy="4320000"/>
            </a:xfrm>
          </p:grpSpPr>
          <p:cxnSp>
            <p:nvCxnSpPr>
              <p:cNvPr id="106" name="Přímá spojnice 105">
                <a:extLst>
                  <a:ext uri="{FF2B5EF4-FFF2-40B4-BE49-F238E27FC236}">
                    <a16:creationId xmlns:a16="http://schemas.microsoft.com/office/drawing/2014/main" id="{E9F5EC17-62A5-4C8A-9C0B-E07D41747C5F}"/>
                  </a:ext>
                </a:extLst>
              </p:cNvPr>
              <p:cNvCxnSpPr/>
              <p:nvPr/>
            </p:nvCxnSpPr>
            <p:spPr>
              <a:xfrm flipH="1">
                <a:off x="2410047" y="1406410"/>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F2BDAA27-E57B-4667-99AE-FE0F9BE992FD}"/>
                  </a:ext>
                </a:extLst>
              </p:cNvPr>
              <p:cNvCxnSpPr/>
              <p:nvPr/>
            </p:nvCxnSpPr>
            <p:spPr>
              <a:xfrm rot="16200000" flipH="1">
                <a:off x="2410047" y="1406411"/>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BCCF9714-3788-42D9-B28C-03A0A9956A29}"/>
                  </a:ext>
                </a:extLst>
              </p:cNvPr>
              <p:cNvCxnSpPr/>
              <p:nvPr/>
            </p:nvCxnSpPr>
            <p:spPr>
              <a:xfrm rot="1800000" flipH="1">
                <a:off x="2410047" y="1406410"/>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a:extLst>
                  <a:ext uri="{FF2B5EF4-FFF2-40B4-BE49-F238E27FC236}">
                    <a16:creationId xmlns:a16="http://schemas.microsoft.com/office/drawing/2014/main" id="{94713888-1801-4FFC-96A5-BFD0CC4DB4D1}"/>
                  </a:ext>
                </a:extLst>
              </p:cNvPr>
              <p:cNvCxnSpPr/>
              <p:nvPr/>
            </p:nvCxnSpPr>
            <p:spPr>
              <a:xfrm rot="18000000" flipH="1">
                <a:off x="2410047" y="1406411"/>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09DDD1C4-B12A-4EE9-B04A-C582966FF998}"/>
                  </a:ext>
                </a:extLst>
              </p:cNvPr>
              <p:cNvCxnSpPr/>
              <p:nvPr/>
            </p:nvCxnSpPr>
            <p:spPr>
              <a:xfrm rot="19800000" flipH="1" flipV="1">
                <a:off x="2410047" y="1406410"/>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Přímá spojnice 110">
                <a:extLst>
                  <a:ext uri="{FF2B5EF4-FFF2-40B4-BE49-F238E27FC236}">
                    <a16:creationId xmlns:a16="http://schemas.microsoft.com/office/drawing/2014/main" id="{D8C8056D-A8D6-4A76-B961-7418175617C8}"/>
                  </a:ext>
                </a:extLst>
              </p:cNvPr>
              <p:cNvCxnSpPr/>
              <p:nvPr/>
            </p:nvCxnSpPr>
            <p:spPr>
              <a:xfrm rot="3600000" flipH="1" flipV="1">
                <a:off x="2410047" y="1406409"/>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116" name="TextovéPole 115">
            <a:extLst>
              <a:ext uri="{FF2B5EF4-FFF2-40B4-BE49-F238E27FC236}">
                <a16:creationId xmlns:a16="http://schemas.microsoft.com/office/drawing/2014/main" id="{92F85B28-0D58-4639-873A-4B79830D0FCD}"/>
              </a:ext>
            </a:extLst>
          </p:cNvPr>
          <p:cNvSpPr txBox="1"/>
          <p:nvPr/>
        </p:nvSpPr>
        <p:spPr>
          <a:xfrm>
            <a:off x="5953523" y="1969323"/>
            <a:ext cx="6043886" cy="2192908"/>
          </a:xfrm>
          <a:prstGeom prst="rect">
            <a:avLst/>
          </a:prstGeom>
          <a:noFill/>
        </p:spPr>
        <p:txBody>
          <a:bodyPr wrap="square" rtlCol="0">
            <a:spAutoFit/>
          </a:bodyPr>
          <a:lstStyle/>
          <a:p>
            <a:r>
              <a:rPr lang="en-GB" sz="2000" b="1" dirty="0"/>
              <a:t>Physiological range:</a:t>
            </a:r>
          </a:p>
          <a:p>
            <a:r>
              <a:rPr lang="en-GB" sz="1800" dirty="0"/>
              <a:t>Middle type </a:t>
            </a:r>
            <a:r>
              <a:rPr lang="cs-CZ" sz="1800" dirty="0"/>
              <a:t>  </a:t>
            </a:r>
            <a:r>
              <a:rPr lang="en-GB" sz="1800" dirty="0"/>
              <a:t>0° – 90°</a:t>
            </a:r>
          </a:p>
          <a:p>
            <a:r>
              <a:rPr lang="en-GB" sz="1800" dirty="0"/>
              <a:t>Left type </a:t>
            </a:r>
            <a:r>
              <a:rPr lang="cs-CZ" sz="1800" dirty="0"/>
              <a:t>   </a:t>
            </a:r>
            <a:r>
              <a:rPr lang="en-GB" sz="1800" dirty="0"/>
              <a:t>-30° – 0°</a:t>
            </a:r>
          </a:p>
          <a:p>
            <a:r>
              <a:rPr lang="en-GB" sz="1800" dirty="0"/>
              <a:t>Right type </a:t>
            </a:r>
            <a:r>
              <a:rPr lang="cs-CZ" sz="1800" dirty="0"/>
              <a:t>  </a:t>
            </a:r>
            <a:r>
              <a:rPr lang="en-GB" sz="1800" dirty="0"/>
              <a:t>90° – 120°</a:t>
            </a:r>
          </a:p>
          <a:p>
            <a:endParaRPr lang="en-GB" sz="1050" dirty="0"/>
          </a:p>
          <a:p>
            <a:r>
              <a:rPr lang="en-GB" sz="2000" b="1" dirty="0"/>
              <a:t>Pathological range:</a:t>
            </a:r>
            <a:endParaRPr lang="en-GB" sz="2000" dirty="0"/>
          </a:p>
          <a:p>
            <a:r>
              <a:rPr lang="en-GB" sz="1600" dirty="0"/>
              <a:t>Right deviation: &gt; 120 ° </a:t>
            </a:r>
            <a:r>
              <a:rPr lang="en-GB" sz="1400" dirty="0"/>
              <a:t>(</a:t>
            </a:r>
            <a:r>
              <a:rPr lang="cs-CZ" sz="1400" dirty="0" err="1"/>
              <a:t>right</a:t>
            </a:r>
            <a:r>
              <a:rPr lang="en-GB" sz="1400" dirty="0"/>
              <a:t> ventricular hypertrophy, dextrocardia)</a:t>
            </a:r>
          </a:p>
          <a:p>
            <a:r>
              <a:rPr lang="en-GB" sz="1600" dirty="0"/>
              <a:t>Left deviation: &lt; -30° </a:t>
            </a:r>
            <a:r>
              <a:rPr lang="en-GB" sz="1400" dirty="0"/>
              <a:t>(</a:t>
            </a:r>
            <a:r>
              <a:rPr lang="cs-CZ" sz="1400" dirty="0" err="1"/>
              <a:t>left</a:t>
            </a:r>
            <a:r>
              <a:rPr lang="en-GB" sz="1400" dirty="0"/>
              <a:t> ventricular hypertrophy, pregnancy, obesity)</a:t>
            </a:r>
          </a:p>
        </p:txBody>
      </p:sp>
      <p:sp>
        <p:nvSpPr>
          <p:cNvPr id="117" name="Volný tvar 5">
            <a:extLst>
              <a:ext uri="{FF2B5EF4-FFF2-40B4-BE49-F238E27FC236}">
                <a16:creationId xmlns:a16="http://schemas.microsoft.com/office/drawing/2014/main" id="{7260F61A-A856-49EB-BBFE-C3DF0569FBB5}"/>
              </a:ext>
            </a:extLst>
          </p:cNvPr>
          <p:cNvSpPr/>
          <p:nvPr/>
        </p:nvSpPr>
        <p:spPr>
          <a:xfrm>
            <a:off x="1977109" y="3279517"/>
            <a:ext cx="2158108" cy="1770464"/>
          </a:xfrm>
          <a:custGeom>
            <a:avLst/>
            <a:gdLst>
              <a:gd name="connsiteX0" fmla="*/ 831277 w 4868887"/>
              <a:gd name="connsiteY0" fmla="*/ 843635 h 3820048"/>
              <a:gd name="connsiteX1" fmla="*/ 95007 w 4868887"/>
              <a:gd name="connsiteY1" fmla="*/ 499251 h 3820048"/>
              <a:gd name="connsiteX2" fmla="*/ 106882 w 4868887"/>
              <a:gd name="connsiteY2" fmla="*/ 1104892 h 3820048"/>
              <a:gd name="connsiteX3" fmla="*/ 985656 w 4868887"/>
              <a:gd name="connsiteY3" fmla="*/ 2066793 h 3820048"/>
              <a:gd name="connsiteX4" fmla="*/ 2410695 w 4868887"/>
              <a:gd name="connsiteY4" fmla="*/ 2458679 h 3820048"/>
              <a:gd name="connsiteX5" fmla="*/ 3847609 w 4868887"/>
              <a:gd name="connsiteY5" fmla="*/ 3064321 h 3820048"/>
              <a:gd name="connsiteX6" fmla="*/ 4868887 w 4868887"/>
              <a:gd name="connsiteY6" fmla="*/ 3764965 h 3820048"/>
              <a:gd name="connsiteX7" fmla="*/ 4868887 w 4868887"/>
              <a:gd name="connsiteY7" fmla="*/ 3658087 h 3820048"/>
              <a:gd name="connsiteX8" fmla="*/ 3847609 w 4868887"/>
              <a:gd name="connsiteY8" fmla="*/ 2731812 h 3820048"/>
              <a:gd name="connsiteX9" fmla="*/ 2897583 w 4868887"/>
              <a:gd name="connsiteY9" fmla="*/ 1520528 h 3820048"/>
              <a:gd name="connsiteX10" fmla="*/ 1626923 w 4868887"/>
              <a:gd name="connsiteY10" fmla="*/ 321121 h 3820048"/>
              <a:gd name="connsiteX11" fmla="*/ 985656 w 4868887"/>
              <a:gd name="connsiteY11" fmla="*/ 487 h 3820048"/>
              <a:gd name="connsiteX12" fmla="*/ 629396 w 4868887"/>
              <a:gd name="connsiteY12" fmla="*/ 261744 h 3820048"/>
              <a:gd name="connsiteX13" fmla="*/ 843152 w 4868887"/>
              <a:gd name="connsiteY13" fmla="*/ 772383 h 3820048"/>
              <a:gd name="connsiteX14" fmla="*/ 1163786 w 4868887"/>
              <a:gd name="connsiteY14" fmla="*/ 1223645 h 3820048"/>
              <a:gd name="connsiteX15" fmla="*/ 1650674 w 4868887"/>
              <a:gd name="connsiteY15" fmla="*/ 1342399 h 3820048"/>
              <a:gd name="connsiteX16" fmla="*/ 1567547 w 4868887"/>
              <a:gd name="connsiteY16" fmla="*/ 1057391 h 3820048"/>
              <a:gd name="connsiteX17" fmla="*/ 1056908 w 4868887"/>
              <a:gd name="connsiteY17" fmla="*/ 796134 h 3820048"/>
              <a:gd name="connsiteX18" fmla="*/ 926279 w 4868887"/>
              <a:gd name="connsiteY18" fmla="*/ 796134 h 3820048"/>
              <a:gd name="connsiteX19" fmla="*/ 997531 w 4868887"/>
              <a:gd name="connsiteY19" fmla="*/ 938638 h 3820048"/>
              <a:gd name="connsiteX20" fmla="*/ 1710051 w 4868887"/>
              <a:gd name="connsiteY20" fmla="*/ 1294897 h 3820048"/>
              <a:gd name="connsiteX21" fmla="*/ 2256316 w 4868887"/>
              <a:gd name="connsiteY21" fmla="*/ 1508653 h 3820048"/>
              <a:gd name="connsiteX22" fmla="*/ 2030685 w 4868887"/>
              <a:gd name="connsiteY22" fmla="*/ 1164269 h 3820048"/>
              <a:gd name="connsiteX23" fmla="*/ 1650674 w 4868887"/>
              <a:gd name="connsiteY23" fmla="*/ 926762 h 3820048"/>
              <a:gd name="connsiteX24" fmla="*/ 1068783 w 4868887"/>
              <a:gd name="connsiteY24" fmla="*/ 796134 h 3820048"/>
              <a:gd name="connsiteX25" fmla="*/ 831277 w 4868887"/>
              <a:gd name="connsiteY25" fmla="*/ 843635 h 3820048"/>
              <a:gd name="connsiteX0" fmla="*/ 802661 w 4840271"/>
              <a:gd name="connsiteY0" fmla="*/ 843635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843635 h 3820048"/>
              <a:gd name="connsiteX0" fmla="*/ 802661 w 4840271"/>
              <a:gd name="connsiteY0" fmla="*/ 814375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814375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831826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929679 w 4840271"/>
              <a:gd name="connsiteY18" fmla="*/ 809434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78298 w 4840271"/>
              <a:gd name="connsiteY17" fmla="*/ 848521 h 3820048"/>
              <a:gd name="connsiteX18" fmla="*/ 929679 w 4840271"/>
              <a:gd name="connsiteY18" fmla="*/ 809434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78298 w 4840271"/>
              <a:gd name="connsiteY17" fmla="*/ 848521 h 3820048"/>
              <a:gd name="connsiteX18" fmla="*/ 908247 w 4840271"/>
              <a:gd name="connsiteY18" fmla="*/ 797528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40271" h="3820048">
                <a:moveTo>
                  <a:pt x="802661" y="785114"/>
                </a:moveTo>
                <a:cubicBezTo>
                  <a:pt x="637927" y="747826"/>
                  <a:pt x="245645" y="555683"/>
                  <a:pt x="124913" y="608979"/>
                </a:cubicBezTo>
                <a:cubicBezTo>
                  <a:pt x="4181" y="662275"/>
                  <a:pt x="-60422" y="861923"/>
                  <a:pt x="78266" y="1104892"/>
                </a:cubicBezTo>
                <a:cubicBezTo>
                  <a:pt x="216954" y="1347861"/>
                  <a:pt x="573071" y="1841162"/>
                  <a:pt x="957040" y="2066793"/>
                </a:cubicBezTo>
                <a:cubicBezTo>
                  <a:pt x="1341009" y="2292424"/>
                  <a:pt x="1905087" y="2292424"/>
                  <a:pt x="2382079" y="2458679"/>
                </a:cubicBezTo>
                <a:cubicBezTo>
                  <a:pt x="2859071" y="2624934"/>
                  <a:pt x="3409295" y="2846607"/>
                  <a:pt x="3818993" y="3064321"/>
                </a:cubicBezTo>
                <a:cubicBezTo>
                  <a:pt x="4228691" y="3282035"/>
                  <a:pt x="4670058" y="3666004"/>
                  <a:pt x="4840271" y="3764965"/>
                </a:cubicBezTo>
                <a:cubicBezTo>
                  <a:pt x="5010484" y="3863926"/>
                  <a:pt x="5010484" y="3830279"/>
                  <a:pt x="4840271" y="3658087"/>
                </a:cubicBezTo>
                <a:cubicBezTo>
                  <a:pt x="4670058" y="3485895"/>
                  <a:pt x="4147544" y="3088072"/>
                  <a:pt x="3818993" y="2731812"/>
                </a:cubicBezTo>
                <a:cubicBezTo>
                  <a:pt x="3490442" y="2375552"/>
                  <a:pt x="3239081" y="1922310"/>
                  <a:pt x="2868967" y="1520528"/>
                </a:cubicBezTo>
                <a:cubicBezTo>
                  <a:pt x="2498853" y="1118746"/>
                  <a:pt x="1916962" y="574461"/>
                  <a:pt x="1598307" y="321121"/>
                </a:cubicBezTo>
                <a:cubicBezTo>
                  <a:pt x="1279652" y="67781"/>
                  <a:pt x="1123294" y="10383"/>
                  <a:pt x="957040" y="487"/>
                </a:cubicBezTo>
                <a:cubicBezTo>
                  <a:pt x="790786" y="-9409"/>
                  <a:pt x="624531" y="133095"/>
                  <a:pt x="600780" y="261744"/>
                </a:cubicBezTo>
                <a:cubicBezTo>
                  <a:pt x="577029" y="390393"/>
                  <a:pt x="737663" y="618162"/>
                  <a:pt x="814536" y="772383"/>
                </a:cubicBezTo>
                <a:cubicBezTo>
                  <a:pt x="891409" y="926604"/>
                  <a:pt x="954253" y="1100601"/>
                  <a:pt x="1062018" y="1187069"/>
                </a:cubicBezTo>
                <a:cubicBezTo>
                  <a:pt x="1169783" y="1273537"/>
                  <a:pt x="1408460" y="1312806"/>
                  <a:pt x="1461123" y="1291193"/>
                </a:cubicBezTo>
                <a:cubicBezTo>
                  <a:pt x="1513786" y="1269580"/>
                  <a:pt x="1441801" y="1131170"/>
                  <a:pt x="1377997" y="1057391"/>
                </a:cubicBezTo>
                <a:cubicBezTo>
                  <a:pt x="1314193" y="983612"/>
                  <a:pt x="1156590" y="891831"/>
                  <a:pt x="1078298" y="848521"/>
                </a:cubicBezTo>
                <a:cubicBezTo>
                  <a:pt x="1000006" y="805211"/>
                  <a:pt x="940991" y="797528"/>
                  <a:pt x="908247" y="797528"/>
                </a:cubicBezTo>
                <a:cubicBezTo>
                  <a:pt x="875503" y="797528"/>
                  <a:pt x="821715" y="772616"/>
                  <a:pt x="831826" y="796134"/>
                </a:cubicBezTo>
                <a:cubicBezTo>
                  <a:pt x="841937" y="819652"/>
                  <a:pt x="827314" y="855511"/>
                  <a:pt x="968915" y="938638"/>
                </a:cubicBezTo>
                <a:cubicBezTo>
                  <a:pt x="1110516" y="1021765"/>
                  <a:pt x="1471637" y="1199894"/>
                  <a:pt x="1681435" y="1294897"/>
                </a:cubicBezTo>
                <a:cubicBezTo>
                  <a:pt x="1891233" y="1389900"/>
                  <a:pt x="2136466" y="1510917"/>
                  <a:pt x="2227700" y="1508653"/>
                </a:cubicBezTo>
                <a:cubicBezTo>
                  <a:pt x="2318934" y="1506389"/>
                  <a:pt x="2305396" y="1368540"/>
                  <a:pt x="2228840" y="1281312"/>
                </a:cubicBezTo>
                <a:cubicBezTo>
                  <a:pt x="2152284" y="1194084"/>
                  <a:pt x="1928679" y="1046640"/>
                  <a:pt x="1768362" y="985284"/>
                </a:cubicBezTo>
                <a:cubicBezTo>
                  <a:pt x="1608045" y="923928"/>
                  <a:pt x="1274269" y="866072"/>
                  <a:pt x="1113319" y="832710"/>
                </a:cubicBezTo>
                <a:cubicBezTo>
                  <a:pt x="952369" y="799348"/>
                  <a:pt x="967395" y="822402"/>
                  <a:pt x="802661" y="785114"/>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cxnSp>
        <p:nvCxnSpPr>
          <p:cNvPr id="118" name="Přímá spojnice se šipkou 117">
            <a:extLst>
              <a:ext uri="{FF2B5EF4-FFF2-40B4-BE49-F238E27FC236}">
                <a16:creationId xmlns:a16="http://schemas.microsoft.com/office/drawing/2014/main" id="{12DC330E-1A0B-415E-AE6B-22BBD445FD75}"/>
              </a:ext>
            </a:extLst>
          </p:cNvPr>
          <p:cNvCxnSpPr/>
          <p:nvPr/>
        </p:nvCxnSpPr>
        <p:spPr>
          <a:xfrm>
            <a:off x="2350201" y="3580855"/>
            <a:ext cx="859484" cy="7423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Přímá spojnice se šipkou 118">
            <a:extLst>
              <a:ext uri="{FF2B5EF4-FFF2-40B4-BE49-F238E27FC236}">
                <a16:creationId xmlns:a16="http://schemas.microsoft.com/office/drawing/2014/main" id="{41A6919E-FD86-4B2C-9565-EA7F62CAFCCF}"/>
              </a:ext>
            </a:extLst>
          </p:cNvPr>
          <p:cNvCxnSpPr>
            <a:cxnSpLocks/>
          </p:cNvCxnSpPr>
          <p:nvPr/>
        </p:nvCxnSpPr>
        <p:spPr>
          <a:xfrm flipH="1">
            <a:off x="2967797" y="1334040"/>
            <a:ext cx="1010852" cy="2744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FFD0FE45-6857-4DDB-9C36-7F6304B6F28F}"/>
              </a:ext>
            </a:extLst>
          </p:cNvPr>
          <p:cNvSpPr txBox="1"/>
          <p:nvPr/>
        </p:nvSpPr>
        <p:spPr>
          <a:xfrm>
            <a:off x="3709469" y="1058979"/>
            <a:ext cx="1684700" cy="369332"/>
          </a:xfrm>
          <a:prstGeom prst="rect">
            <a:avLst/>
          </a:prstGeom>
          <a:noFill/>
        </p:spPr>
        <p:txBody>
          <a:bodyPr wrap="square" rtlCol="0">
            <a:spAutoFit/>
          </a:bodyPr>
          <a:lstStyle/>
          <a:p>
            <a:r>
              <a:rPr lang="cs-CZ" sz="1800" dirty="0"/>
              <a:t>El. </a:t>
            </a:r>
            <a:r>
              <a:rPr lang="cs-CZ" sz="1800" dirty="0" err="1"/>
              <a:t>heart</a:t>
            </a:r>
            <a:r>
              <a:rPr lang="cs-CZ" sz="1800" dirty="0"/>
              <a:t> axis</a:t>
            </a:r>
            <a:endParaRPr lang="en-GB" sz="1800" dirty="0"/>
          </a:p>
        </p:txBody>
      </p:sp>
      <p:sp>
        <p:nvSpPr>
          <p:cNvPr id="120" name="TextovéPole 119">
            <a:extLst>
              <a:ext uri="{FF2B5EF4-FFF2-40B4-BE49-F238E27FC236}">
                <a16:creationId xmlns:a16="http://schemas.microsoft.com/office/drawing/2014/main" id="{9559FC53-A132-4084-AA7F-8DF105DC4577}"/>
              </a:ext>
            </a:extLst>
          </p:cNvPr>
          <p:cNvSpPr txBox="1"/>
          <p:nvPr/>
        </p:nvSpPr>
        <p:spPr>
          <a:xfrm>
            <a:off x="4110522" y="5204601"/>
            <a:ext cx="2031613" cy="369332"/>
          </a:xfrm>
          <a:prstGeom prst="rect">
            <a:avLst/>
          </a:prstGeom>
          <a:noFill/>
        </p:spPr>
        <p:txBody>
          <a:bodyPr wrap="square" rtlCol="0">
            <a:spAutoFit/>
          </a:bodyPr>
          <a:lstStyle/>
          <a:p>
            <a:r>
              <a:rPr lang="en-GB" sz="1800" dirty="0" err="1"/>
              <a:t>ve</a:t>
            </a:r>
            <a:r>
              <a:rPr lang="cs-CZ" sz="1800" dirty="0"/>
              <a:t>c</a:t>
            </a:r>
            <a:r>
              <a:rPr lang="en-GB" sz="1800" dirty="0"/>
              <a:t>to</a:t>
            </a:r>
            <a:r>
              <a:rPr lang="cs-CZ" sz="1800" dirty="0"/>
              <a:t>c</a:t>
            </a:r>
            <a:r>
              <a:rPr lang="en-GB" sz="1800" dirty="0" err="1"/>
              <a:t>ardiogram</a:t>
            </a:r>
            <a:endParaRPr lang="en-GB" sz="1800" dirty="0"/>
          </a:p>
        </p:txBody>
      </p:sp>
      <p:cxnSp>
        <p:nvCxnSpPr>
          <p:cNvPr id="121" name="Přímá spojnice se šipkou 120">
            <a:extLst>
              <a:ext uri="{FF2B5EF4-FFF2-40B4-BE49-F238E27FC236}">
                <a16:creationId xmlns:a16="http://schemas.microsoft.com/office/drawing/2014/main" id="{CF973098-FF1B-4068-9B8B-BB46C10D48B2}"/>
              </a:ext>
            </a:extLst>
          </p:cNvPr>
          <p:cNvCxnSpPr>
            <a:cxnSpLocks/>
            <a:endCxn id="117" idx="6"/>
          </p:cNvCxnSpPr>
          <p:nvPr/>
        </p:nvCxnSpPr>
        <p:spPr>
          <a:xfrm flipH="1" flipV="1">
            <a:off x="4135217" y="5024452"/>
            <a:ext cx="114846" cy="2760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37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en-GB" altLang="cs-CZ" smtClean="0"/>
              <a:pPr/>
              <a:t>3</a:t>
            </a:fld>
            <a:endParaRPr lang="en-GB" altLang="cs-CZ" dirty="0"/>
          </a:p>
        </p:txBody>
      </p:sp>
      <p:sp>
        <p:nvSpPr>
          <p:cNvPr id="4" name="Nadpis 3"/>
          <p:cNvSpPr>
            <a:spLocks noGrp="1"/>
          </p:cNvSpPr>
          <p:nvPr>
            <p:ph type="title"/>
          </p:nvPr>
        </p:nvSpPr>
        <p:spPr>
          <a:xfrm>
            <a:off x="720000" y="491394"/>
            <a:ext cx="10753200" cy="451576"/>
          </a:xfrm>
        </p:spPr>
        <p:txBody>
          <a:bodyPr/>
          <a:lstStyle/>
          <a:p>
            <a:r>
              <a:rPr lang="cs-CZ" dirty="0" err="1">
                <a:latin typeface="Arial" panose="020B0604020202020204" pitchFamily="34" charset="0"/>
                <a:cs typeface="Arial" panose="020B0604020202020204" pitchFamily="34" charset="0"/>
              </a:rPr>
              <a:t>Action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potential</a:t>
            </a:r>
            <a:endParaRPr lang="en-GB" dirty="0"/>
          </a:p>
        </p:txBody>
      </p:sp>
      <p:grpSp>
        <p:nvGrpSpPr>
          <p:cNvPr id="7" name="Skupina 6"/>
          <p:cNvGrpSpPr/>
          <p:nvPr/>
        </p:nvGrpSpPr>
        <p:grpSpPr>
          <a:xfrm>
            <a:off x="10086" y="970653"/>
            <a:ext cx="5284956" cy="5278348"/>
            <a:chOff x="1214046" y="870515"/>
            <a:chExt cx="5284956" cy="5278348"/>
          </a:xfrm>
        </p:grpSpPr>
        <p:pic>
          <p:nvPicPr>
            <p:cNvPr id="8" name="Obrázek 7"/>
            <p:cNvPicPr>
              <a:picLocks noChangeAspect="1"/>
            </p:cNvPicPr>
            <p:nvPr/>
          </p:nvPicPr>
          <p:blipFill rotWithShape="1">
            <a:blip r:embed="rId3" cstate="print">
              <a:extLst>
                <a:ext uri="{28A0092B-C50C-407E-A947-70E740481C1C}">
                  <a14:useLocalDpi xmlns:a14="http://schemas.microsoft.com/office/drawing/2010/main" val="0"/>
                </a:ext>
              </a:extLst>
            </a:blip>
            <a:srcRect r="54026" b="16704"/>
            <a:stretch/>
          </p:blipFill>
          <p:spPr>
            <a:xfrm>
              <a:off x="2477693" y="870515"/>
              <a:ext cx="4021309" cy="5150773"/>
            </a:xfrm>
            <a:prstGeom prst="rect">
              <a:avLst/>
            </a:prstGeom>
          </p:spPr>
        </p:pic>
        <p:sp>
          <p:nvSpPr>
            <p:cNvPr id="9" name="TextovéPole 8"/>
            <p:cNvSpPr txBox="1"/>
            <p:nvPr/>
          </p:nvSpPr>
          <p:spPr>
            <a:xfrm>
              <a:off x="4636029" y="5426394"/>
              <a:ext cx="1667420" cy="369332"/>
            </a:xfrm>
            <a:prstGeom prst="rect">
              <a:avLst/>
            </a:prstGeom>
            <a:noFill/>
          </p:spPr>
          <p:txBody>
            <a:bodyPr wrap="square" rtlCol="0">
              <a:spAutoFit/>
            </a:bodyPr>
            <a:lstStyle/>
            <a:p>
              <a:r>
                <a:rPr lang="cs-CZ" sz="1800" dirty="0" err="1"/>
                <a:t>Purkinje</a:t>
              </a:r>
              <a:r>
                <a:rPr lang="en-GB" sz="1800" dirty="0"/>
                <a:t> </a:t>
              </a:r>
              <a:r>
                <a:rPr lang="en-GB" sz="1800" dirty="0" err="1"/>
                <a:t>fibers</a:t>
              </a:r>
              <a:endParaRPr lang="en-GB" sz="1800" dirty="0"/>
            </a:p>
          </p:txBody>
        </p:sp>
        <p:grpSp>
          <p:nvGrpSpPr>
            <p:cNvPr id="10" name="Skupina 9"/>
            <p:cNvGrpSpPr/>
            <p:nvPr/>
          </p:nvGrpSpPr>
          <p:grpSpPr>
            <a:xfrm>
              <a:off x="1214046" y="2276393"/>
              <a:ext cx="4507690" cy="3872470"/>
              <a:chOff x="1214046" y="2276393"/>
              <a:chExt cx="4507690" cy="3872470"/>
            </a:xfrm>
          </p:grpSpPr>
          <p:sp>
            <p:nvSpPr>
              <p:cNvPr id="11" name="TextovéPole 10"/>
              <p:cNvSpPr txBox="1"/>
              <p:nvPr/>
            </p:nvSpPr>
            <p:spPr>
              <a:xfrm>
                <a:off x="1365826" y="2276393"/>
                <a:ext cx="1409811" cy="646331"/>
              </a:xfrm>
              <a:prstGeom prst="rect">
                <a:avLst/>
              </a:prstGeom>
              <a:noFill/>
            </p:spPr>
            <p:txBody>
              <a:bodyPr wrap="square" rtlCol="0">
                <a:spAutoFit/>
              </a:bodyPr>
              <a:lstStyle/>
              <a:p>
                <a:r>
                  <a:rPr lang="en-GB" sz="1800" dirty="0"/>
                  <a:t>Sinoatrial node (SA)</a:t>
                </a:r>
              </a:p>
            </p:txBody>
          </p:sp>
          <p:sp>
            <p:nvSpPr>
              <p:cNvPr id="12" name="TextovéPole 11"/>
              <p:cNvSpPr txBox="1"/>
              <p:nvPr/>
            </p:nvSpPr>
            <p:spPr>
              <a:xfrm>
                <a:off x="1310640" y="2924352"/>
                <a:ext cx="1327837" cy="646331"/>
              </a:xfrm>
              <a:prstGeom prst="rect">
                <a:avLst/>
              </a:prstGeom>
              <a:noFill/>
            </p:spPr>
            <p:txBody>
              <a:bodyPr wrap="square" rtlCol="0">
                <a:spAutoFit/>
              </a:bodyPr>
              <a:lstStyle/>
              <a:p>
                <a:r>
                  <a:rPr lang="cs-CZ" sz="1800" dirty="0" err="1"/>
                  <a:t>Internodal</a:t>
                </a:r>
                <a:r>
                  <a:rPr lang="cs-CZ" sz="1800" dirty="0"/>
                  <a:t> </a:t>
                </a:r>
                <a:r>
                  <a:rPr lang="cs-CZ" sz="1800" dirty="0" err="1"/>
                  <a:t>tracts</a:t>
                </a:r>
                <a:endParaRPr lang="en-GB" sz="1800" dirty="0"/>
              </a:p>
            </p:txBody>
          </p:sp>
          <p:sp>
            <p:nvSpPr>
              <p:cNvPr id="13" name="TextovéPole 12"/>
              <p:cNvSpPr txBox="1"/>
              <p:nvPr/>
            </p:nvSpPr>
            <p:spPr>
              <a:xfrm>
                <a:off x="1214046" y="3779763"/>
                <a:ext cx="1796146" cy="646331"/>
              </a:xfrm>
              <a:prstGeom prst="rect">
                <a:avLst/>
              </a:prstGeom>
              <a:noFill/>
            </p:spPr>
            <p:txBody>
              <a:bodyPr wrap="square" rtlCol="0">
                <a:spAutoFit/>
              </a:bodyPr>
              <a:lstStyle/>
              <a:p>
                <a:r>
                  <a:rPr lang="en-GB" sz="1800" dirty="0"/>
                  <a:t>Atrioventricular node (AV)</a:t>
                </a:r>
              </a:p>
            </p:txBody>
          </p:sp>
          <p:sp>
            <p:nvSpPr>
              <p:cNvPr id="14" name="TextovéPole 13"/>
              <p:cNvSpPr txBox="1"/>
              <p:nvPr/>
            </p:nvSpPr>
            <p:spPr>
              <a:xfrm>
                <a:off x="1999490" y="4909060"/>
                <a:ext cx="1244823" cy="369332"/>
              </a:xfrm>
              <a:prstGeom prst="rect">
                <a:avLst/>
              </a:prstGeom>
              <a:noFill/>
            </p:spPr>
            <p:txBody>
              <a:bodyPr wrap="square" rtlCol="0">
                <a:spAutoFit/>
              </a:bodyPr>
              <a:lstStyle/>
              <a:p>
                <a:r>
                  <a:rPr lang="en-GB" sz="1800" dirty="0"/>
                  <a:t>His bundle</a:t>
                </a:r>
              </a:p>
            </p:txBody>
          </p:sp>
          <p:sp>
            <p:nvSpPr>
              <p:cNvPr id="15" name="TextovéPole 14"/>
              <p:cNvSpPr txBox="1"/>
              <p:nvPr/>
            </p:nvSpPr>
            <p:spPr>
              <a:xfrm>
                <a:off x="2348163" y="5502532"/>
                <a:ext cx="1930177" cy="646331"/>
              </a:xfrm>
              <a:prstGeom prst="rect">
                <a:avLst/>
              </a:prstGeom>
              <a:noFill/>
            </p:spPr>
            <p:txBody>
              <a:bodyPr wrap="square" rtlCol="0">
                <a:spAutoFit/>
              </a:bodyPr>
              <a:lstStyle/>
              <a:p>
                <a:r>
                  <a:rPr lang="en-GB" sz="1800" dirty="0"/>
                  <a:t>Tawara (bundle) branches</a:t>
                </a:r>
              </a:p>
            </p:txBody>
          </p:sp>
          <p:cxnSp>
            <p:nvCxnSpPr>
              <p:cNvPr id="16" name="Přímá spojnice 15"/>
              <p:cNvCxnSpPr/>
              <p:nvPr/>
            </p:nvCxnSpPr>
            <p:spPr>
              <a:xfrm>
                <a:off x="2621901" y="2855204"/>
                <a:ext cx="647880" cy="78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2271270" y="3489901"/>
                <a:ext cx="998511" cy="21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a:off x="2785018" y="3891363"/>
                <a:ext cx="1661756" cy="1093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2638477" y="3761532"/>
                <a:ext cx="1639863" cy="402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cxnSpLocks/>
                <a:stCxn id="15" idx="0"/>
              </p:cNvCxnSpPr>
              <p:nvPr/>
            </p:nvCxnSpPr>
            <p:spPr>
              <a:xfrm flipV="1">
                <a:off x="3313252" y="4501386"/>
                <a:ext cx="1462835" cy="10011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5429456" y="4806767"/>
                <a:ext cx="292280" cy="623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2" name="Skupina 21"/>
          <p:cNvGrpSpPr/>
          <p:nvPr/>
        </p:nvGrpSpPr>
        <p:grpSpPr>
          <a:xfrm>
            <a:off x="5043265" y="1331468"/>
            <a:ext cx="7094764" cy="4469322"/>
            <a:chOff x="5119465" y="1231330"/>
            <a:chExt cx="7094764" cy="4469322"/>
          </a:xfrm>
        </p:grpSpPr>
        <p:pic>
          <p:nvPicPr>
            <p:cNvPr id="23" name="Obrázek 22"/>
            <p:cNvPicPr>
              <a:picLocks noChangeAspect="1"/>
            </p:cNvPicPr>
            <p:nvPr/>
          </p:nvPicPr>
          <p:blipFill rotWithShape="1">
            <a:blip r:embed="rId4" cstate="print">
              <a:extLst>
                <a:ext uri="{28A0092B-C50C-407E-A947-70E740481C1C}">
                  <a14:useLocalDpi xmlns:a14="http://schemas.microsoft.com/office/drawing/2010/main" val="0"/>
                </a:ext>
              </a:extLst>
            </a:blip>
            <a:srcRect l="26351" t="23876" r="22587" b="51923"/>
            <a:stretch/>
          </p:blipFill>
          <p:spPr>
            <a:xfrm>
              <a:off x="5119465" y="1231330"/>
              <a:ext cx="7072536" cy="4469322"/>
            </a:xfrm>
            <a:prstGeom prst="rect">
              <a:avLst/>
            </a:prstGeom>
          </p:spPr>
        </p:pic>
        <p:sp>
          <p:nvSpPr>
            <p:cNvPr id="24" name="Volný tvar 23"/>
            <p:cNvSpPr/>
            <p:nvPr/>
          </p:nvSpPr>
          <p:spPr>
            <a:xfrm>
              <a:off x="5278900" y="4598519"/>
              <a:ext cx="6935329" cy="991660"/>
            </a:xfrm>
            <a:custGeom>
              <a:avLst/>
              <a:gdLst>
                <a:gd name="connsiteX0" fmla="*/ 0 w 3676650"/>
                <a:gd name="connsiteY0" fmla="*/ 600378 h 615955"/>
                <a:gd name="connsiteX1" fmla="*/ 403860 w 3676650"/>
                <a:gd name="connsiteY1" fmla="*/ 611808 h 615955"/>
                <a:gd name="connsiteX2" fmla="*/ 697230 w 3676650"/>
                <a:gd name="connsiteY2" fmla="*/ 596568 h 615955"/>
                <a:gd name="connsiteX3" fmla="*/ 716280 w 3676650"/>
                <a:gd name="connsiteY3" fmla="*/ 596568 h 615955"/>
                <a:gd name="connsiteX4" fmla="*/ 773430 w 3676650"/>
                <a:gd name="connsiteY4" fmla="*/ 588948 h 615955"/>
                <a:gd name="connsiteX5" fmla="*/ 777240 w 3676650"/>
                <a:gd name="connsiteY5" fmla="*/ 478458 h 615955"/>
                <a:gd name="connsiteX6" fmla="*/ 781050 w 3676650"/>
                <a:gd name="connsiteY6" fmla="*/ 280338 h 615955"/>
                <a:gd name="connsiteX7" fmla="*/ 777240 w 3676650"/>
                <a:gd name="connsiteY7" fmla="*/ 181278 h 615955"/>
                <a:gd name="connsiteX8" fmla="*/ 777240 w 3676650"/>
                <a:gd name="connsiteY8" fmla="*/ 6018 h 615955"/>
                <a:gd name="connsiteX9" fmla="*/ 792480 w 3676650"/>
                <a:gd name="connsiteY9" fmla="*/ 47928 h 615955"/>
                <a:gd name="connsiteX10" fmla="*/ 880110 w 3676650"/>
                <a:gd name="connsiteY10" fmla="*/ 120318 h 615955"/>
                <a:gd name="connsiteX11" fmla="*/ 1062990 w 3676650"/>
                <a:gd name="connsiteY11" fmla="*/ 135558 h 615955"/>
                <a:gd name="connsiteX12" fmla="*/ 1257300 w 3676650"/>
                <a:gd name="connsiteY12" fmla="*/ 150798 h 615955"/>
                <a:gd name="connsiteX13" fmla="*/ 1337310 w 3676650"/>
                <a:gd name="connsiteY13" fmla="*/ 200328 h 615955"/>
                <a:gd name="connsiteX14" fmla="*/ 1432560 w 3676650"/>
                <a:gd name="connsiteY14" fmla="*/ 307008 h 615955"/>
                <a:gd name="connsiteX15" fmla="*/ 1447800 w 3676650"/>
                <a:gd name="connsiteY15" fmla="*/ 455598 h 615955"/>
                <a:gd name="connsiteX16" fmla="*/ 1463040 w 3676650"/>
                <a:gd name="connsiteY16" fmla="*/ 535608 h 615955"/>
                <a:gd name="connsiteX17" fmla="*/ 1531620 w 3676650"/>
                <a:gd name="connsiteY17" fmla="*/ 600378 h 615955"/>
                <a:gd name="connsiteX18" fmla="*/ 1752600 w 3676650"/>
                <a:gd name="connsiteY18" fmla="*/ 611808 h 615955"/>
                <a:gd name="connsiteX19" fmla="*/ 2491740 w 3676650"/>
                <a:gd name="connsiteY19" fmla="*/ 615618 h 615955"/>
                <a:gd name="connsiteX20" fmla="*/ 2766060 w 3676650"/>
                <a:gd name="connsiteY20" fmla="*/ 604188 h 615955"/>
                <a:gd name="connsiteX21" fmla="*/ 2964180 w 3676650"/>
                <a:gd name="connsiteY21" fmla="*/ 604188 h 615955"/>
                <a:gd name="connsiteX22" fmla="*/ 2987040 w 3676650"/>
                <a:gd name="connsiteY22" fmla="*/ 604188 h 615955"/>
                <a:gd name="connsiteX23" fmla="*/ 2990850 w 3676650"/>
                <a:gd name="connsiteY23" fmla="*/ 535608 h 615955"/>
                <a:gd name="connsiteX24" fmla="*/ 2998470 w 3676650"/>
                <a:gd name="connsiteY24" fmla="*/ 295578 h 615955"/>
                <a:gd name="connsiteX25" fmla="*/ 2998470 w 3676650"/>
                <a:gd name="connsiteY25" fmla="*/ 181278 h 615955"/>
                <a:gd name="connsiteX26" fmla="*/ 3002280 w 3676650"/>
                <a:gd name="connsiteY26" fmla="*/ 17448 h 615955"/>
                <a:gd name="connsiteX27" fmla="*/ 3002280 w 3676650"/>
                <a:gd name="connsiteY27" fmla="*/ 13638 h 615955"/>
                <a:gd name="connsiteX28" fmla="*/ 3070860 w 3676650"/>
                <a:gd name="connsiteY28" fmla="*/ 78408 h 615955"/>
                <a:gd name="connsiteX29" fmla="*/ 3200400 w 3676650"/>
                <a:gd name="connsiteY29" fmla="*/ 131748 h 615955"/>
                <a:gd name="connsiteX30" fmla="*/ 3379470 w 3676650"/>
                <a:gd name="connsiteY30" fmla="*/ 139368 h 615955"/>
                <a:gd name="connsiteX31" fmla="*/ 3554730 w 3676650"/>
                <a:gd name="connsiteY31" fmla="*/ 173658 h 615955"/>
                <a:gd name="connsiteX32" fmla="*/ 3649980 w 3676650"/>
                <a:gd name="connsiteY32" fmla="*/ 272718 h 615955"/>
                <a:gd name="connsiteX33" fmla="*/ 3676650 w 3676650"/>
                <a:gd name="connsiteY33" fmla="*/ 432738 h 615955"/>
                <a:gd name="connsiteX0" fmla="*/ 0 w 4438650"/>
                <a:gd name="connsiteY0" fmla="*/ 600378 h 634668"/>
                <a:gd name="connsiteX1" fmla="*/ 403860 w 4438650"/>
                <a:gd name="connsiteY1" fmla="*/ 611808 h 634668"/>
                <a:gd name="connsiteX2" fmla="*/ 697230 w 4438650"/>
                <a:gd name="connsiteY2" fmla="*/ 596568 h 634668"/>
                <a:gd name="connsiteX3" fmla="*/ 716280 w 4438650"/>
                <a:gd name="connsiteY3" fmla="*/ 596568 h 634668"/>
                <a:gd name="connsiteX4" fmla="*/ 773430 w 4438650"/>
                <a:gd name="connsiteY4" fmla="*/ 588948 h 634668"/>
                <a:gd name="connsiteX5" fmla="*/ 777240 w 4438650"/>
                <a:gd name="connsiteY5" fmla="*/ 478458 h 634668"/>
                <a:gd name="connsiteX6" fmla="*/ 781050 w 4438650"/>
                <a:gd name="connsiteY6" fmla="*/ 280338 h 634668"/>
                <a:gd name="connsiteX7" fmla="*/ 777240 w 4438650"/>
                <a:gd name="connsiteY7" fmla="*/ 181278 h 634668"/>
                <a:gd name="connsiteX8" fmla="*/ 777240 w 4438650"/>
                <a:gd name="connsiteY8" fmla="*/ 6018 h 634668"/>
                <a:gd name="connsiteX9" fmla="*/ 792480 w 4438650"/>
                <a:gd name="connsiteY9" fmla="*/ 47928 h 634668"/>
                <a:gd name="connsiteX10" fmla="*/ 880110 w 4438650"/>
                <a:gd name="connsiteY10" fmla="*/ 120318 h 634668"/>
                <a:gd name="connsiteX11" fmla="*/ 1062990 w 4438650"/>
                <a:gd name="connsiteY11" fmla="*/ 135558 h 634668"/>
                <a:gd name="connsiteX12" fmla="*/ 1257300 w 4438650"/>
                <a:gd name="connsiteY12" fmla="*/ 150798 h 634668"/>
                <a:gd name="connsiteX13" fmla="*/ 1337310 w 4438650"/>
                <a:gd name="connsiteY13" fmla="*/ 200328 h 634668"/>
                <a:gd name="connsiteX14" fmla="*/ 1432560 w 4438650"/>
                <a:gd name="connsiteY14" fmla="*/ 307008 h 634668"/>
                <a:gd name="connsiteX15" fmla="*/ 1447800 w 4438650"/>
                <a:gd name="connsiteY15" fmla="*/ 455598 h 634668"/>
                <a:gd name="connsiteX16" fmla="*/ 1463040 w 4438650"/>
                <a:gd name="connsiteY16" fmla="*/ 535608 h 634668"/>
                <a:gd name="connsiteX17" fmla="*/ 1531620 w 4438650"/>
                <a:gd name="connsiteY17" fmla="*/ 600378 h 634668"/>
                <a:gd name="connsiteX18" fmla="*/ 1752600 w 4438650"/>
                <a:gd name="connsiteY18" fmla="*/ 611808 h 634668"/>
                <a:gd name="connsiteX19" fmla="*/ 2491740 w 4438650"/>
                <a:gd name="connsiteY19" fmla="*/ 615618 h 634668"/>
                <a:gd name="connsiteX20" fmla="*/ 2766060 w 4438650"/>
                <a:gd name="connsiteY20" fmla="*/ 604188 h 634668"/>
                <a:gd name="connsiteX21" fmla="*/ 2964180 w 4438650"/>
                <a:gd name="connsiteY21" fmla="*/ 604188 h 634668"/>
                <a:gd name="connsiteX22" fmla="*/ 2987040 w 4438650"/>
                <a:gd name="connsiteY22" fmla="*/ 604188 h 634668"/>
                <a:gd name="connsiteX23" fmla="*/ 2990850 w 4438650"/>
                <a:gd name="connsiteY23" fmla="*/ 535608 h 634668"/>
                <a:gd name="connsiteX24" fmla="*/ 2998470 w 4438650"/>
                <a:gd name="connsiteY24" fmla="*/ 295578 h 634668"/>
                <a:gd name="connsiteX25" fmla="*/ 2998470 w 4438650"/>
                <a:gd name="connsiteY25" fmla="*/ 181278 h 634668"/>
                <a:gd name="connsiteX26" fmla="*/ 3002280 w 4438650"/>
                <a:gd name="connsiteY26" fmla="*/ 17448 h 634668"/>
                <a:gd name="connsiteX27" fmla="*/ 3002280 w 4438650"/>
                <a:gd name="connsiteY27" fmla="*/ 13638 h 634668"/>
                <a:gd name="connsiteX28" fmla="*/ 3070860 w 4438650"/>
                <a:gd name="connsiteY28" fmla="*/ 78408 h 634668"/>
                <a:gd name="connsiteX29" fmla="*/ 3200400 w 4438650"/>
                <a:gd name="connsiteY29" fmla="*/ 131748 h 634668"/>
                <a:gd name="connsiteX30" fmla="*/ 3379470 w 4438650"/>
                <a:gd name="connsiteY30" fmla="*/ 139368 h 634668"/>
                <a:gd name="connsiteX31" fmla="*/ 3554730 w 4438650"/>
                <a:gd name="connsiteY31" fmla="*/ 173658 h 634668"/>
                <a:gd name="connsiteX32" fmla="*/ 3649980 w 4438650"/>
                <a:gd name="connsiteY32" fmla="*/ 272718 h 634668"/>
                <a:gd name="connsiteX33" fmla="*/ 4438650 w 4438650"/>
                <a:gd name="connsiteY33" fmla="*/ 634668 h 634668"/>
                <a:gd name="connsiteX0" fmla="*/ 0 w 4438650"/>
                <a:gd name="connsiteY0" fmla="*/ 600378 h 634668"/>
                <a:gd name="connsiteX1" fmla="*/ 403860 w 4438650"/>
                <a:gd name="connsiteY1" fmla="*/ 611808 h 634668"/>
                <a:gd name="connsiteX2" fmla="*/ 697230 w 4438650"/>
                <a:gd name="connsiteY2" fmla="*/ 596568 h 634668"/>
                <a:gd name="connsiteX3" fmla="*/ 716280 w 4438650"/>
                <a:gd name="connsiteY3" fmla="*/ 596568 h 634668"/>
                <a:gd name="connsiteX4" fmla="*/ 773430 w 4438650"/>
                <a:gd name="connsiteY4" fmla="*/ 588948 h 634668"/>
                <a:gd name="connsiteX5" fmla="*/ 777240 w 4438650"/>
                <a:gd name="connsiteY5" fmla="*/ 478458 h 634668"/>
                <a:gd name="connsiteX6" fmla="*/ 781050 w 4438650"/>
                <a:gd name="connsiteY6" fmla="*/ 280338 h 634668"/>
                <a:gd name="connsiteX7" fmla="*/ 777240 w 4438650"/>
                <a:gd name="connsiteY7" fmla="*/ 181278 h 634668"/>
                <a:gd name="connsiteX8" fmla="*/ 777240 w 4438650"/>
                <a:gd name="connsiteY8" fmla="*/ 6018 h 634668"/>
                <a:gd name="connsiteX9" fmla="*/ 792480 w 4438650"/>
                <a:gd name="connsiteY9" fmla="*/ 47928 h 634668"/>
                <a:gd name="connsiteX10" fmla="*/ 880110 w 4438650"/>
                <a:gd name="connsiteY10" fmla="*/ 120318 h 634668"/>
                <a:gd name="connsiteX11" fmla="*/ 1062990 w 4438650"/>
                <a:gd name="connsiteY11" fmla="*/ 135558 h 634668"/>
                <a:gd name="connsiteX12" fmla="*/ 1257300 w 4438650"/>
                <a:gd name="connsiteY12" fmla="*/ 150798 h 634668"/>
                <a:gd name="connsiteX13" fmla="*/ 1337310 w 4438650"/>
                <a:gd name="connsiteY13" fmla="*/ 200328 h 634668"/>
                <a:gd name="connsiteX14" fmla="*/ 1432560 w 4438650"/>
                <a:gd name="connsiteY14" fmla="*/ 307008 h 634668"/>
                <a:gd name="connsiteX15" fmla="*/ 1447800 w 4438650"/>
                <a:gd name="connsiteY15" fmla="*/ 455598 h 634668"/>
                <a:gd name="connsiteX16" fmla="*/ 1463040 w 4438650"/>
                <a:gd name="connsiteY16" fmla="*/ 535608 h 634668"/>
                <a:gd name="connsiteX17" fmla="*/ 1531620 w 4438650"/>
                <a:gd name="connsiteY17" fmla="*/ 600378 h 634668"/>
                <a:gd name="connsiteX18" fmla="*/ 1752600 w 4438650"/>
                <a:gd name="connsiteY18" fmla="*/ 611808 h 634668"/>
                <a:gd name="connsiteX19" fmla="*/ 2491740 w 4438650"/>
                <a:gd name="connsiteY19" fmla="*/ 615618 h 634668"/>
                <a:gd name="connsiteX20" fmla="*/ 2766060 w 4438650"/>
                <a:gd name="connsiteY20" fmla="*/ 604188 h 634668"/>
                <a:gd name="connsiteX21" fmla="*/ 2964180 w 4438650"/>
                <a:gd name="connsiteY21" fmla="*/ 604188 h 634668"/>
                <a:gd name="connsiteX22" fmla="*/ 2987040 w 4438650"/>
                <a:gd name="connsiteY22" fmla="*/ 604188 h 634668"/>
                <a:gd name="connsiteX23" fmla="*/ 2990850 w 4438650"/>
                <a:gd name="connsiteY23" fmla="*/ 535608 h 634668"/>
                <a:gd name="connsiteX24" fmla="*/ 2998470 w 4438650"/>
                <a:gd name="connsiteY24" fmla="*/ 295578 h 634668"/>
                <a:gd name="connsiteX25" fmla="*/ 2998470 w 4438650"/>
                <a:gd name="connsiteY25" fmla="*/ 181278 h 634668"/>
                <a:gd name="connsiteX26" fmla="*/ 3002280 w 4438650"/>
                <a:gd name="connsiteY26" fmla="*/ 17448 h 634668"/>
                <a:gd name="connsiteX27" fmla="*/ 3002280 w 4438650"/>
                <a:gd name="connsiteY27" fmla="*/ 13638 h 634668"/>
                <a:gd name="connsiteX28" fmla="*/ 3070860 w 4438650"/>
                <a:gd name="connsiteY28" fmla="*/ 78408 h 634668"/>
                <a:gd name="connsiteX29" fmla="*/ 3200400 w 4438650"/>
                <a:gd name="connsiteY29" fmla="*/ 131748 h 634668"/>
                <a:gd name="connsiteX30" fmla="*/ 3379470 w 4438650"/>
                <a:gd name="connsiteY30" fmla="*/ 139368 h 634668"/>
                <a:gd name="connsiteX31" fmla="*/ 3554730 w 4438650"/>
                <a:gd name="connsiteY31" fmla="*/ 173658 h 634668"/>
                <a:gd name="connsiteX32" fmla="*/ 3649980 w 4438650"/>
                <a:gd name="connsiteY32" fmla="*/ 272718 h 634668"/>
                <a:gd name="connsiteX33" fmla="*/ 3992880 w 4438650"/>
                <a:gd name="connsiteY33" fmla="*/ 596567 h 634668"/>
                <a:gd name="connsiteX34" fmla="*/ 4438650 w 4438650"/>
                <a:gd name="connsiteY34" fmla="*/ 634668 h 634668"/>
                <a:gd name="connsiteX0" fmla="*/ 0 w 4438650"/>
                <a:gd name="connsiteY0" fmla="*/ 600378 h 634668"/>
                <a:gd name="connsiteX1" fmla="*/ 403860 w 4438650"/>
                <a:gd name="connsiteY1" fmla="*/ 611808 h 634668"/>
                <a:gd name="connsiteX2" fmla="*/ 697230 w 4438650"/>
                <a:gd name="connsiteY2" fmla="*/ 596568 h 634668"/>
                <a:gd name="connsiteX3" fmla="*/ 716280 w 4438650"/>
                <a:gd name="connsiteY3" fmla="*/ 596568 h 634668"/>
                <a:gd name="connsiteX4" fmla="*/ 773430 w 4438650"/>
                <a:gd name="connsiteY4" fmla="*/ 588948 h 634668"/>
                <a:gd name="connsiteX5" fmla="*/ 777240 w 4438650"/>
                <a:gd name="connsiteY5" fmla="*/ 478458 h 634668"/>
                <a:gd name="connsiteX6" fmla="*/ 781050 w 4438650"/>
                <a:gd name="connsiteY6" fmla="*/ 280338 h 634668"/>
                <a:gd name="connsiteX7" fmla="*/ 777240 w 4438650"/>
                <a:gd name="connsiteY7" fmla="*/ 181278 h 634668"/>
                <a:gd name="connsiteX8" fmla="*/ 777240 w 4438650"/>
                <a:gd name="connsiteY8" fmla="*/ 6018 h 634668"/>
                <a:gd name="connsiteX9" fmla="*/ 792480 w 4438650"/>
                <a:gd name="connsiteY9" fmla="*/ 47928 h 634668"/>
                <a:gd name="connsiteX10" fmla="*/ 880110 w 4438650"/>
                <a:gd name="connsiteY10" fmla="*/ 120318 h 634668"/>
                <a:gd name="connsiteX11" fmla="*/ 1062990 w 4438650"/>
                <a:gd name="connsiteY11" fmla="*/ 135558 h 634668"/>
                <a:gd name="connsiteX12" fmla="*/ 1257300 w 4438650"/>
                <a:gd name="connsiteY12" fmla="*/ 150798 h 634668"/>
                <a:gd name="connsiteX13" fmla="*/ 1337310 w 4438650"/>
                <a:gd name="connsiteY13" fmla="*/ 200328 h 634668"/>
                <a:gd name="connsiteX14" fmla="*/ 1432560 w 4438650"/>
                <a:gd name="connsiteY14" fmla="*/ 307008 h 634668"/>
                <a:gd name="connsiteX15" fmla="*/ 1447800 w 4438650"/>
                <a:gd name="connsiteY15" fmla="*/ 455598 h 634668"/>
                <a:gd name="connsiteX16" fmla="*/ 1463040 w 4438650"/>
                <a:gd name="connsiteY16" fmla="*/ 535608 h 634668"/>
                <a:gd name="connsiteX17" fmla="*/ 1531620 w 4438650"/>
                <a:gd name="connsiteY17" fmla="*/ 600378 h 634668"/>
                <a:gd name="connsiteX18" fmla="*/ 1752600 w 4438650"/>
                <a:gd name="connsiteY18" fmla="*/ 611808 h 634668"/>
                <a:gd name="connsiteX19" fmla="*/ 2491740 w 4438650"/>
                <a:gd name="connsiteY19" fmla="*/ 615618 h 634668"/>
                <a:gd name="connsiteX20" fmla="*/ 2766060 w 4438650"/>
                <a:gd name="connsiteY20" fmla="*/ 604188 h 634668"/>
                <a:gd name="connsiteX21" fmla="*/ 2964180 w 4438650"/>
                <a:gd name="connsiteY21" fmla="*/ 604188 h 634668"/>
                <a:gd name="connsiteX22" fmla="*/ 2987040 w 4438650"/>
                <a:gd name="connsiteY22" fmla="*/ 604188 h 634668"/>
                <a:gd name="connsiteX23" fmla="*/ 2990850 w 4438650"/>
                <a:gd name="connsiteY23" fmla="*/ 535608 h 634668"/>
                <a:gd name="connsiteX24" fmla="*/ 2998470 w 4438650"/>
                <a:gd name="connsiteY24" fmla="*/ 295578 h 634668"/>
                <a:gd name="connsiteX25" fmla="*/ 2998470 w 4438650"/>
                <a:gd name="connsiteY25" fmla="*/ 181278 h 634668"/>
                <a:gd name="connsiteX26" fmla="*/ 3002280 w 4438650"/>
                <a:gd name="connsiteY26" fmla="*/ 17448 h 634668"/>
                <a:gd name="connsiteX27" fmla="*/ 3002280 w 4438650"/>
                <a:gd name="connsiteY27" fmla="*/ 13638 h 634668"/>
                <a:gd name="connsiteX28" fmla="*/ 3070860 w 4438650"/>
                <a:gd name="connsiteY28" fmla="*/ 78408 h 634668"/>
                <a:gd name="connsiteX29" fmla="*/ 3200400 w 4438650"/>
                <a:gd name="connsiteY29" fmla="*/ 131748 h 634668"/>
                <a:gd name="connsiteX30" fmla="*/ 3379470 w 4438650"/>
                <a:gd name="connsiteY30" fmla="*/ 139368 h 634668"/>
                <a:gd name="connsiteX31" fmla="*/ 3554730 w 4438650"/>
                <a:gd name="connsiteY31" fmla="*/ 173658 h 634668"/>
                <a:gd name="connsiteX32" fmla="*/ 3649980 w 4438650"/>
                <a:gd name="connsiteY32" fmla="*/ 272718 h 634668"/>
                <a:gd name="connsiteX33" fmla="*/ 3745230 w 4438650"/>
                <a:gd name="connsiteY33" fmla="*/ 588947 h 634668"/>
                <a:gd name="connsiteX34" fmla="*/ 3992880 w 4438650"/>
                <a:gd name="connsiteY34" fmla="*/ 596567 h 634668"/>
                <a:gd name="connsiteX35" fmla="*/ 4438650 w 4438650"/>
                <a:gd name="connsiteY35" fmla="*/ 634668 h 634668"/>
                <a:gd name="connsiteX0" fmla="*/ 0 w 4438650"/>
                <a:gd name="connsiteY0" fmla="*/ 600378 h 637217"/>
                <a:gd name="connsiteX1" fmla="*/ 403860 w 4438650"/>
                <a:gd name="connsiteY1" fmla="*/ 611808 h 637217"/>
                <a:gd name="connsiteX2" fmla="*/ 697230 w 4438650"/>
                <a:gd name="connsiteY2" fmla="*/ 596568 h 637217"/>
                <a:gd name="connsiteX3" fmla="*/ 716280 w 4438650"/>
                <a:gd name="connsiteY3" fmla="*/ 596568 h 637217"/>
                <a:gd name="connsiteX4" fmla="*/ 773430 w 4438650"/>
                <a:gd name="connsiteY4" fmla="*/ 588948 h 637217"/>
                <a:gd name="connsiteX5" fmla="*/ 777240 w 4438650"/>
                <a:gd name="connsiteY5" fmla="*/ 478458 h 637217"/>
                <a:gd name="connsiteX6" fmla="*/ 781050 w 4438650"/>
                <a:gd name="connsiteY6" fmla="*/ 280338 h 637217"/>
                <a:gd name="connsiteX7" fmla="*/ 777240 w 4438650"/>
                <a:gd name="connsiteY7" fmla="*/ 181278 h 637217"/>
                <a:gd name="connsiteX8" fmla="*/ 777240 w 4438650"/>
                <a:gd name="connsiteY8" fmla="*/ 6018 h 637217"/>
                <a:gd name="connsiteX9" fmla="*/ 792480 w 4438650"/>
                <a:gd name="connsiteY9" fmla="*/ 47928 h 637217"/>
                <a:gd name="connsiteX10" fmla="*/ 880110 w 4438650"/>
                <a:gd name="connsiteY10" fmla="*/ 120318 h 637217"/>
                <a:gd name="connsiteX11" fmla="*/ 1062990 w 4438650"/>
                <a:gd name="connsiteY11" fmla="*/ 135558 h 637217"/>
                <a:gd name="connsiteX12" fmla="*/ 1257300 w 4438650"/>
                <a:gd name="connsiteY12" fmla="*/ 150798 h 637217"/>
                <a:gd name="connsiteX13" fmla="*/ 1337310 w 4438650"/>
                <a:gd name="connsiteY13" fmla="*/ 200328 h 637217"/>
                <a:gd name="connsiteX14" fmla="*/ 1432560 w 4438650"/>
                <a:gd name="connsiteY14" fmla="*/ 307008 h 637217"/>
                <a:gd name="connsiteX15" fmla="*/ 1447800 w 4438650"/>
                <a:gd name="connsiteY15" fmla="*/ 455598 h 637217"/>
                <a:gd name="connsiteX16" fmla="*/ 1463040 w 4438650"/>
                <a:gd name="connsiteY16" fmla="*/ 535608 h 637217"/>
                <a:gd name="connsiteX17" fmla="*/ 1531620 w 4438650"/>
                <a:gd name="connsiteY17" fmla="*/ 600378 h 637217"/>
                <a:gd name="connsiteX18" fmla="*/ 1752600 w 4438650"/>
                <a:gd name="connsiteY18" fmla="*/ 611808 h 637217"/>
                <a:gd name="connsiteX19" fmla="*/ 2491740 w 4438650"/>
                <a:gd name="connsiteY19" fmla="*/ 615618 h 637217"/>
                <a:gd name="connsiteX20" fmla="*/ 2766060 w 4438650"/>
                <a:gd name="connsiteY20" fmla="*/ 604188 h 637217"/>
                <a:gd name="connsiteX21" fmla="*/ 2964180 w 4438650"/>
                <a:gd name="connsiteY21" fmla="*/ 604188 h 637217"/>
                <a:gd name="connsiteX22" fmla="*/ 2987040 w 4438650"/>
                <a:gd name="connsiteY22" fmla="*/ 604188 h 637217"/>
                <a:gd name="connsiteX23" fmla="*/ 2990850 w 4438650"/>
                <a:gd name="connsiteY23" fmla="*/ 535608 h 637217"/>
                <a:gd name="connsiteX24" fmla="*/ 2998470 w 4438650"/>
                <a:gd name="connsiteY24" fmla="*/ 295578 h 637217"/>
                <a:gd name="connsiteX25" fmla="*/ 2998470 w 4438650"/>
                <a:gd name="connsiteY25" fmla="*/ 181278 h 637217"/>
                <a:gd name="connsiteX26" fmla="*/ 3002280 w 4438650"/>
                <a:gd name="connsiteY26" fmla="*/ 17448 h 637217"/>
                <a:gd name="connsiteX27" fmla="*/ 3002280 w 4438650"/>
                <a:gd name="connsiteY27" fmla="*/ 13638 h 637217"/>
                <a:gd name="connsiteX28" fmla="*/ 3070860 w 4438650"/>
                <a:gd name="connsiteY28" fmla="*/ 78408 h 637217"/>
                <a:gd name="connsiteX29" fmla="*/ 3200400 w 4438650"/>
                <a:gd name="connsiteY29" fmla="*/ 131748 h 637217"/>
                <a:gd name="connsiteX30" fmla="*/ 3379470 w 4438650"/>
                <a:gd name="connsiteY30" fmla="*/ 139368 h 637217"/>
                <a:gd name="connsiteX31" fmla="*/ 3554730 w 4438650"/>
                <a:gd name="connsiteY31" fmla="*/ 173658 h 637217"/>
                <a:gd name="connsiteX32" fmla="*/ 3649980 w 4438650"/>
                <a:gd name="connsiteY32" fmla="*/ 272718 h 637217"/>
                <a:gd name="connsiteX33" fmla="*/ 3745230 w 4438650"/>
                <a:gd name="connsiteY33" fmla="*/ 588947 h 637217"/>
                <a:gd name="connsiteX34" fmla="*/ 3992880 w 4438650"/>
                <a:gd name="connsiteY34" fmla="*/ 611807 h 637217"/>
                <a:gd name="connsiteX35" fmla="*/ 4438650 w 4438650"/>
                <a:gd name="connsiteY35" fmla="*/ 634668 h 637217"/>
                <a:gd name="connsiteX0" fmla="*/ 0 w 4438650"/>
                <a:gd name="connsiteY0" fmla="*/ 600378 h 634668"/>
                <a:gd name="connsiteX1" fmla="*/ 403860 w 4438650"/>
                <a:gd name="connsiteY1" fmla="*/ 611808 h 634668"/>
                <a:gd name="connsiteX2" fmla="*/ 697230 w 4438650"/>
                <a:gd name="connsiteY2" fmla="*/ 596568 h 634668"/>
                <a:gd name="connsiteX3" fmla="*/ 716280 w 4438650"/>
                <a:gd name="connsiteY3" fmla="*/ 596568 h 634668"/>
                <a:gd name="connsiteX4" fmla="*/ 773430 w 4438650"/>
                <a:gd name="connsiteY4" fmla="*/ 588948 h 634668"/>
                <a:gd name="connsiteX5" fmla="*/ 777240 w 4438650"/>
                <a:gd name="connsiteY5" fmla="*/ 478458 h 634668"/>
                <a:gd name="connsiteX6" fmla="*/ 781050 w 4438650"/>
                <a:gd name="connsiteY6" fmla="*/ 280338 h 634668"/>
                <a:gd name="connsiteX7" fmla="*/ 777240 w 4438650"/>
                <a:gd name="connsiteY7" fmla="*/ 181278 h 634668"/>
                <a:gd name="connsiteX8" fmla="*/ 777240 w 4438650"/>
                <a:gd name="connsiteY8" fmla="*/ 6018 h 634668"/>
                <a:gd name="connsiteX9" fmla="*/ 792480 w 4438650"/>
                <a:gd name="connsiteY9" fmla="*/ 47928 h 634668"/>
                <a:gd name="connsiteX10" fmla="*/ 880110 w 4438650"/>
                <a:gd name="connsiteY10" fmla="*/ 120318 h 634668"/>
                <a:gd name="connsiteX11" fmla="*/ 1062990 w 4438650"/>
                <a:gd name="connsiteY11" fmla="*/ 135558 h 634668"/>
                <a:gd name="connsiteX12" fmla="*/ 1257300 w 4438650"/>
                <a:gd name="connsiteY12" fmla="*/ 150798 h 634668"/>
                <a:gd name="connsiteX13" fmla="*/ 1337310 w 4438650"/>
                <a:gd name="connsiteY13" fmla="*/ 200328 h 634668"/>
                <a:gd name="connsiteX14" fmla="*/ 1432560 w 4438650"/>
                <a:gd name="connsiteY14" fmla="*/ 307008 h 634668"/>
                <a:gd name="connsiteX15" fmla="*/ 1447800 w 4438650"/>
                <a:gd name="connsiteY15" fmla="*/ 455598 h 634668"/>
                <a:gd name="connsiteX16" fmla="*/ 1463040 w 4438650"/>
                <a:gd name="connsiteY16" fmla="*/ 535608 h 634668"/>
                <a:gd name="connsiteX17" fmla="*/ 1531620 w 4438650"/>
                <a:gd name="connsiteY17" fmla="*/ 600378 h 634668"/>
                <a:gd name="connsiteX18" fmla="*/ 1752600 w 4438650"/>
                <a:gd name="connsiteY18" fmla="*/ 611808 h 634668"/>
                <a:gd name="connsiteX19" fmla="*/ 2491740 w 4438650"/>
                <a:gd name="connsiteY19" fmla="*/ 615618 h 634668"/>
                <a:gd name="connsiteX20" fmla="*/ 2766060 w 4438650"/>
                <a:gd name="connsiteY20" fmla="*/ 604188 h 634668"/>
                <a:gd name="connsiteX21" fmla="*/ 2964180 w 4438650"/>
                <a:gd name="connsiteY21" fmla="*/ 604188 h 634668"/>
                <a:gd name="connsiteX22" fmla="*/ 2987040 w 4438650"/>
                <a:gd name="connsiteY22" fmla="*/ 604188 h 634668"/>
                <a:gd name="connsiteX23" fmla="*/ 2990850 w 4438650"/>
                <a:gd name="connsiteY23" fmla="*/ 535608 h 634668"/>
                <a:gd name="connsiteX24" fmla="*/ 2998470 w 4438650"/>
                <a:gd name="connsiteY24" fmla="*/ 295578 h 634668"/>
                <a:gd name="connsiteX25" fmla="*/ 2998470 w 4438650"/>
                <a:gd name="connsiteY25" fmla="*/ 181278 h 634668"/>
                <a:gd name="connsiteX26" fmla="*/ 3002280 w 4438650"/>
                <a:gd name="connsiteY26" fmla="*/ 17448 h 634668"/>
                <a:gd name="connsiteX27" fmla="*/ 3002280 w 4438650"/>
                <a:gd name="connsiteY27" fmla="*/ 13638 h 634668"/>
                <a:gd name="connsiteX28" fmla="*/ 3070860 w 4438650"/>
                <a:gd name="connsiteY28" fmla="*/ 78408 h 634668"/>
                <a:gd name="connsiteX29" fmla="*/ 3200400 w 4438650"/>
                <a:gd name="connsiteY29" fmla="*/ 131748 h 634668"/>
                <a:gd name="connsiteX30" fmla="*/ 3379470 w 4438650"/>
                <a:gd name="connsiteY30" fmla="*/ 139368 h 634668"/>
                <a:gd name="connsiteX31" fmla="*/ 3554730 w 4438650"/>
                <a:gd name="connsiteY31" fmla="*/ 173658 h 634668"/>
                <a:gd name="connsiteX32" fmla="*/ 3649980 w 4438650"/>
                <a:gd name="connsiteY32" fmla="*/ 272718 h 634668"/>
                <a:gd name="connsiteX33" fmla="*/ 3745230 w 4438650"/>
                <a:gd name="connsiteY33" fmla="*/ 588947 h 634668"/>
                <a:gd name="connsiteX34" fmla="*/ 3992880 w 4438650"/>
                <a:gd name="connsiteY34" fmla="*/ 611807 h 634668"/>
                <a:gd name="connsiteX35" fmla="*/ 4438650 w 4438650"/>
                <a:gd name="connsiteY35" fmla="*/ 634668 h 634668"/>
                <a:gd name="connsiteX0" fmla="*/ 0 w 4438650"/>
                <a:gd name="connsiteY0" fmla="*/ 600378 h 634668"/>
                <a:gd name="connsiteX1" fmla="*/ 403860 w 4438650"/>
                <a:gd name="connsiteY1" fmla="*/ 611808 h 634668"/>
                <a:gd name="connsiteX2" fmla="*/ 697230 w 4438650"/>
                <a:gd name="connsiteY2" fmla="*/ 596568 h 634668"/>
                <a:gd name="connsiteX3" fmla="*/ 716280 w 4438650"/>
                <a:gd name="connsiteY3" fmla="*/ 596568 h 634668"/>
                <a:gd name="connsiteX4" fmla="*/ 773430 w 4438650"/>
                <a:gd name="connsiteY4" fmla="*/ 588948 h 634668"/>
                <a:gd name="connsiteX5" fmla="*/ 777240 w 4438650"/>
                <a:gd name="connsiteY5" fmla="*/ 478458 h 634668"/>
                <a:gd name="connsiteX6" fmla="*/ 781050 w 4438650"/>
                <a:gd name="connsiteY6" fmla="*/ 280338 h 634668"/>
                <a:gd name="connsiteX7" fmla="*/ 777240 w 4438650"/>
                <a:gd name="connsiteY7" fmla="*/ 181278 h 634668"/>
                <a:gd name="connsiteX8" fmla="*/ 777240 w 4438650"/>
                <a:gd name="connsiteY8" fmla="*/ 6018 h 634668"/>
                <a:gd name="connsiteX9" fmla="*/ 792480 w 4438650"/>
                <a:gd name="connsiteY9" fmla="*/ 47928 h 634668"/>
                <a:gd name="connsiteX10" fmla="*/ 880110 w 4438650"/>
                <a:gd name="connsiteY10" fmla="*/ 120318 h 634668"/>
                <a:gd name="connsiteX11" fmla="*/ 1062990 w 4438650"/>
                <a:gd name="connsiteY11" fmla="*/ 135558 h 634668"/>
                <a:gd name="connsiteX12" fmla="*/ 1257300 w 4438650"/>
                <a:gd name="connsiteY12" fmla="*/ 150798 h 634668"/>
                <a:gd name="connsiteX13" fmla="*/ 1337310 w 4438650"/>
                <a:gd name="connsiteY13" fmla="*/ 200328 h 634668"/>
                <a:gd name="connsiteX14" fmla="*/ 1432560 w 4438650"/>
                <a:gd name="connsiteY14" fmla="*/ 307008 h 634668"/>
                <a:gd name="connsiteX15" fmla="*/ 1447800 w 4438650"/>
                <a:gd name="connsiteY15" fmla="*/ 455598 h 634668"/>
                <a:gd name="connsiteX16" fmla="*/ 1463040 w 4438650"/>
                <a:gd name="connsiteY16" fmla="*/ 535608 h 634668"/>
                <a:gd name="connsiteX17" fmla="*/ 1531620 w 4438650"/>
                <a:gd name="connsiteY17" fmla="*/ 600378 h 634668"/>
                <a:gd name="connsiteX18" fmla="*/ 1752600 w 4438650"/>
                <a:gd name="connsiteY18" fmla="*/ 611808 h 634668"/>
                <a:gd name="connsiteX19" fmla="*/ 2491740 w 4438650"/>
                <a:gd name="connsiteY19" fmla="*/ 615618 h 634668"/>
                <a:gd name="connsiteX20" fmla="*/ 2766060 w 4438650"/>
                <a:gd name="connsiteY20" fmla="*/ 604188 h 634668"/>
                <a:gd name="connsiteX21" fmla="*/ 2964180 w 4438650"/>
                <a:gd name="connsiteY21" fmla="*/ 604188 h 634668"/>
                <a:gd name="connsiteX22" fmla="*/ 2987040 w 4438650"/>
                <a:gd name="connsiteY22" fmla="*/ 604188 h 634668"/>
                <a:gd name="connsiteX23" fmla="*/ 2990850 w 4438650"/>
                <a:gd name="connsiteY23" fmla="*/ 535608 h 634668"/>
                <a:gd name="connsiteX24" fmla="*/ 2998470 w 4438650"/>
                <a:gd name="connsiteY24" fmla="*/ 295578 h 634668"/>
                <a:gd name="connsiteX25" fmla="*/ 2998470 w 4438650"/>
                <a:gd name="connsiteY25" fmla="*/ 181278 h 634668"/>
                <a:gd name="connsiteX26" fmla="*/ 3002280 w 4438650"/>
                <a:gd name="connsiteY26" fmla="*/ 17448 h 634668"/>
                <a:gd name="connsiteX27" fmla="*/ 3002280 w 4438650"/>
                <a:gd name="connsiteY27" fmla="*/ 13638 h 634668"/>
                <a:gd name="connsiteX28" fmla="*/ 3070860 w 4438650"/>
                <a:gd name="connsiteY28" fmla="*/ 78408 h 634668"/>
                <a:gd name="connsiteX29" fmla="*/ 3200400 w 4438650"/>
                <a:gd name="connsiteY29" fmla="*/ 131748 h 634668"/>
                <a:gd name="connsiteX30" fmla="*/ 3379470 w 4438650"/>
                <a:gd name="connsiteY30" fmla="*/ 139368 h 634668"/>
                <a:gd name="connsiteX31" fmla="*/ 3554730 w 4438650"/>
                <a:gd name="connsiteY31" fmla="*/ 173658 h 634668"/>
                <a:gd name="connsiteX32" fmla="*/ 3649980 w 4438650"/>
                <a:gd name="connsiteY32" fmla="*/ 272718 h 634668"/>
                <a:gd name="connsiteX33" fmla="*/ 3745230 w 4438650"/>
                <a:gd name="connsiteY33" fmla="*/ 588947 h 634668"/>
                <a:gd name="connsiteX34" fmla="*/ 3992880 w 4438650"/>
                <a:gd name="connsiteY34" fmla="*/ 611807 h 634668"/>
                <a:gd name="connsiteX35" fmla="*/ 4438650 w 4438650"/>
                <a:gd name="connsiteY35" fmla="*/ 634668 h 63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38650" h="634668">
                  <a:moveTo>
                    <a:pt x="0" y="600378"/>
                  </a:moveTo>
                  <a:cubicBezTo>
                    <a:pt x="143827" y="606410"/>
                    <a:pt x="287655" y="612443"/>
                    <a:pt x="403860" y="611808"/>
                  </a:cubicBezTo>
                  <a:cubicBezTo>
                    <a:pt x="520065" y="611173"/>
                    <a:pt x="645160" y="599108"/>
                    <a:pt x="697230" y="596568"/>
                  </a:cubicBezTo>
                  <a:cubicBezTo>
                    <a:pt x="749300" y="594028"/>
                    <a:pt x="703580" y="597838"/>
                    <a:pt x="716280" y="596568"/>
                  </a:cubicBezTo>
                  <a:cubicBezTo>
                    <a:pt x="728980" y="595298"/>
                    <a:pt x="763270" y="608633"/>
                    <a:pt x="773430" y="588948"/>
                  </a:cubicBezTo>
                  <a:cubicBezTo>
                    <a:pt x="783590" y="569263"/>
                    <a:pt x="775970" y="529893"/>
                    <a:pt x="777240" y="478458"/>
                  </a:cubicBezTo>
                  <a:cubicBezTo>
                    <a:pt x="778510" y="427023"/>
                    <a:pt x="781050" y="329868"/>
                    <a:pt x="781050" y="280338"/>
                  </a:cubicBezTo>
                  <a:cubicBezTo>
                    <a:pt x="781050" y="230808"/>
                    <a:pt x="777875" y="226998"/>
                    <a:pt x="777240" y="181278"/>
                  </a:cubicBezTo>
                  <a:cubicBezTo>
                    <a:pt x="776605" y="135558"/>
                    <a:pt x="774700" y="28243"/>
                    <a:pt x="777240" y="6018"/>
                  </a:cubicBezTo>
                  <a:cubicBezTo>
                    <a:pt x="779780" y="-16207"/>
                    <a:pt x="775335" y="28878"/>
                    <a:pt x="792480" y="47928"/>
                  </a:cubicBezTo>
                  <a:cubicBezTo>
                    <a:pt x="809625" y="66978"/>
                    <a:pt x="835025" y="105713"/>
                    <a:pt x="880110" y="120318"/>
                  </a:cubicBezTo>
                  <a:cubicBezTo>
                    <a:pt x="925195" y="134923"/>
                    <a:pt x="1062990" y="135558"/>
                    <a:pt x="1062990" y="135558"/>
                  </a:cubicBezTo>
                  <a:cubicBezTo>
                    <a:pt x="1125855" y="140638"/>
                    <a:pt x="1211580" y="140003"/>
                    <a:pt x="1257300" y="150798"/>
                  </a:cubicBezTo>
                  <a:cubicBezTo>
                    <a:pt x="1303020" y="161593"/>
                    <a:pt x="1308100" y="174293"/>
                    <a:pt x="1337310" y="200328"/>
                  </a:cubicBezTo>
                  <a:cubicBezTo>
                    <a:pt x="1366520" y="226363"/>
                    <a:pt x="1414145" y="264463"/>
                    <a:pt x="1432560" y="307008"/>
                  </a:cubicBezTo>
                  <a:cubicBezTo>
                    <a:pt x="1450975" y="349553"/>
                    <a:pt x="1442720" y="417498"/>
                    <a:pt x="1447800" y="455598"/>
                  </a:cubicBezTo>
                  <a:cubicBezTo>
                    <a:pt x="1452880" y="493698"/>
                    <a:pt x="1449070" y="511478"/>
                    <a:pt x="1463040" y="535608"/>
                  </a:cubicBezTo>
                  <a:cubicBezTo>
                    <a:pt x="1477010" y="559738"/>
                    <a:pt x="1483360" y="587678"/>
                    <a:pt x="1531620" y="600378"/>
                  </a:cubicBezTo>
                  <a:cubicBezTo>
                    <a:pt x="1579880" y="613078"/>
                    <a:pt x="1592580" y="609268"/>
                    <a:pt x="1752600" y="611808"/>
                  </a:cubicBezTo>
                  <a:cubicBezTo>
                    <a:pt x="1912620" y="614348"/>
                    <a:pt x="2322830" y="616888"/>
                    <a:pt x="2491740" y="615618"/>
                  </a:cubicBezTo>
                  <a:cubicBezTo>
                    <a:pt x="2660650" y="614348"/>
                    <a:pt x="2687320" y="606093"/>
                    <a:pt x="2766060" y="604188"/>
                  </a:cubicBezTo>
                  <a:cubicBezTo>
                    <a:pt x="2844800" y="602283"/>
                    <a:pt x="2964180" y="604188"/>
                    <a:pt x="2964180" y="604188"/>
                  </a:cubicBezTo>
                  <a:cubicBezTo>
                    <a:pt x="3001010" y="604188"/>
                    <a:pt x="2982595" y="615618"/>
                    <a:pt x="2987040" y="604188"/>
                  </a:cubicBezTo>
                  <a:cubicBezTo>
                    <a:pt x="2991485" y="592758"/>
                    <a:pt x="2988945" y="587043"/>
                    <a:pt x="2990850" y="535608"/>
                  </a:cubicBezTo>
                  <a:cubicBezTo>
                    <a:pt x="2992755" y="484173"/>
                    <a:pt x="2997200" y="354633"/>
                    <a:pt x="2998470" y="295578"/>
                  </a:cubicBezTo>
                  <a:cubicBezTo>
                    <a:pt x="2999740" y="236523"/>
                    <a:pt x="2997835" y="227633"/>
                    <a:pt x="2998470" y="181278"/>
                  </a:cubicBezTo>
                  <a:cubicBezTo>
                    <a:pt x="2999105" y="134923"/>
                    <a:pt x="3001645" y="45388"/>
                    <a:pt x="3002280" y="17448"/>
                  </a:cubicBezTo>
                  <a:cubicBezTo>
                    <a:pt x="3002915" y="-10492"/>
                    <a:pt x="2990850" y="3478"/>
                    <a:pt x="3002280" y="13638"/>
                  </a:cubicBezTo>
                  <a:cubicBezTo>
                    <a:pt x="3013710" y="23798"/>
                    <a:pt x="3037840" y="58723"/>
                    <a:pt x="3070860" y="78408"/>
                  </a:cubicBezTo>
                  <a:cubicBezTo>
                    <a:pt x="3103880" y="98093"/>
                    <a:pt x="3148965" y="121588"/>
                    <a:pt x="3200400" y="131748"/>
                  </a:cubicBezTo>
                  <a:cubicBezTo>
                    <a:pt x="3251835" y="141908"/>
                    <a:pt x="3320415" y="132383"/>
                    <a:pt x="3379470" y="139368"/>
                  </a:cubicBezTo>
                  <a:cubicBezTo>
                    <a:pt x="3438525" y="146353"/>
                    <a:pt x="3509645" y="151433"/>
                    <a:pt x="3554730" y="173658"/>
                  </a:cubicBezTo>
                  <a:cubicBezTo>
                    <a:pt x="3599815" y="195883"/>
                    <a:pt x="3618230" y="203503"/>
                    <a:pt x="3649980" y="272718"/>
                  </a:cubicBezTo>
                  <a:cubicBezTo>
                    <a:pt x="3681730" y="341933"/>
                    <a:pt x="3688080" y="534972"/>
                    <a:pt x="3745230" y="588947"/>
                  </a:cubicBezTo>
                  <a:cubicBezTo>
                    <a:pt x="3802380" y="642922"/>
                    <a:pt x="3869055" y="597837"/>
                    <a:pt x="3992880" y="611807"/>
                  </a:cubicBezTo>
                  <a:cubicBezTo>
                    <a:pt x="4131945" y="634032"/>
                    <a:pt x="4374515" y="601648"/>
                    <a:pt x="4438650" y="63466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5" name="TextovéPole 24"/>
            <p:cNvSpPr txBox="1"/>
            <p:nvPr/>
          </p:nvSpPr>
          <p:spPr>
            <a:xfrm>
              <a:off x="7629466" y="3069242"/>
              <a:ext cx="2764214" cy="369332"/>
            </a:xfrm>
            <a:prstGeom prst="rect">
              <a:avLst/>
            </a:prstGeom>
            <a:noFill/>
          </p:spPr>
          <p:txBody>
            <a:bodyPr wrap="square" rtlCol="0">
              <a:spAutoFit/>
            </a:bodyPr>
            <a:lstStyle/>
            <a:p>
              <a:r>
                <a:rPr lang="en-GB" sz="1800" dirty="0"/>
                <a:t>SA node</a:t>
              </a:r>
            </a:p>
          </p:txBody>
        </p:sp>
        <p:sp>
          <p:nvSpPr>
            <p:cNvPr id="26" name="TextovéPole 25"/>
            <p:cNvSpPr txBox="1"/>
            <p:nvPr/>
          </p:nvSpPr>
          <p:spPr>
            <a:xfrm>
              <a:off x="7400866" y="3556922"/>
              <a:ext cx="2764214" cy="369332"/>
            </a:xfrm>
            <a:prstGeom prst="rect">
              <a:avLst/>
            </a:prstGeom>
            <a:noFill/>
          </p:spPr>
          <p:txBody>
            <a:bodyPr wrap="square" rtlCol="0">
              <a:spAutoFit/>
            </a:bodyPr>
            <a:lstStyle/>
            <a:p>
              <a:r>
                <a:rPr lang="en-GB" sz="1800" dirty="0"/>
                <a:t>Atrial myocyte</a:t>
              </a:r>
            </a:p>
          </p:txBody>
        </p:sp>
        <p:sp>
          <p:nvSpPr>
            <p:cNvPr id="27" name="TextovéPole 26"/>
            <p:cNvSpPr txBox="1"/>
            <p:nvPr/>
          </p:nvSpPr>
          <p:spPr>
            <a:xfrm>
              <a:off x="8345746" y="3907442"/>
              <a:ext cx="2764214" cy="369332"/>
            </a:xfrm>
            <a:prstGeom prst="rect">
              <a:avLst/>
            </a:prstGeom>
            <a:noFill/>
          </p:spPr>
          <p:txBody>
            <a:bodyPr wrap="square" rtlCol="0">
              <a:spAutoFit/>
            </a:bodyPr>
            <a:lstStyle/>
            <a:p>
              <a:r>
                <a:rPr lang="en-GB" sz="1800" dirty="0"/>
                <a:t>AV node</a:t>
              </a:r>
            </a:p>
          </p:txBody>
        </p:sp>
        <p:sp>
          <p:nvSpPr>
            <p:cNvPr id="28" name="TextovéPole 27"/>
            <p:cNvSpPr txBox="1"/>
            <p:nvPr/>
          </p:nvSpPr>
          <p:spPr>
            <a:xfrm>
              <a:off x="8056186" y="4318922"/>
              <a:ext cx="2764214" cy="369332"/>
            </a:xfrm>
            <a:prstGeom prst="rect">
              <a:avLst/>
            </a:prstGeom>
            <a:noFill/>
          </p:spPr>
          <p:txBody>
            <a:bodyPr wrap="square" rtlCol="0">
              <a:spAutoFit/>
            </a:bodyPr>
            <a:lstStyle/>
            <a:p>
              <a:r>
                <a:rPr lang="en-GB" sz="1800" dirty="0"/>
                <a:t>His bundle</a:t>
              </a:r>
            </a:p>
          </p:txBody>
        </p:sp>
        <p:sp>
          <p:nvSpPr>
            <p:cNvPr id="29" name="TextovéPole 28"/>
            <p:cNvSpPr txBox="1"/>
            <p:nvPr/>
          </p:nvSpPr>
          <p:spPr>
            <a:xfrm>
              <a:off x="7629466" y="4669442"/>
              <a:ext cx="2764214" cy="369332"/>
            </a:xfrm>
            <a:prstGeom prst="rect">
              <a:avLst/>
            </a:prstGeom>
            <a:noFill/>
          </p:spPr>
          <p:txBody>
            <a:bodyPr wrap="square" rtlCol="0">
              <a:spAutoFit/>
            </a:bodyPr>
            <a:lstStyle/>
            <a:p>
              <a:r>
                <a:rPr lang="en-GB" sz="1800" dirty="0"/>
                <a:t>Tawara branches</a:t>
              </a:r>
            </a:p>
          </p:txBody>
        </p:sp>
        <p:sp>
          <p:nvSpPr>
            <p:cNvPr id="30" name="TextovéPole 29"/>
            <p:cNvSpPr txBox="1"/>
            <p:nvPr/>
          </p:nvSpPr>
          <p:spPr>
            <a:xfrm>
              <a:off x="7690426" y="4959002"/>
              <a:ext cx="2764214" cy="369332"/>
            </a:xfrm>
            <a:prstGeom prst="rect">
              <a:avLst/>
            </a:prstGeom>
            <a:noFill/>
          </p:spPr>
          <p:txBody>
            <a:bodyPr wrap="square" rtlCol="0">
              <a:spAutoFit/>
            </a:bodyPr>
            <a:lstStyle/>
            <a:p>
              <a:r>
                <a:rPr lang="en-GB" sz="1800" dirty="0"/>
                <a:t>Purkinje </a:t>
              </a:r>
              <a:r>
                <a:rPr lang="en-GB" sz="1800" dirty="0" err="1"/>
                <a:t>fibers</a:t>
              </a:r>
              <a:endParaRPr lang="en-GB" sz="1800" dirty="0"/>
            </a:p>
          </p:txBody>
        </p:sp>
        <p:sp>
          <p:nvSpPr>
            <p:cNvPr id="31" name="TextovéPole 30"/>
            <p:cNvSpPr txBox="1"/>
            <p:nvPr/>
          </p:nvSpPr>
          <p:spPr>
            <a:xfrm>
              <a:off x="7629466" y="5233322"/>
              <a:ext cx="2764214" cy="369332"/>
            </a:xfrm>
            <a:prstGeom prst="rect">
              <a:avLst/>
            </a:prstGeom>
            <a:noFill/>
          </p:spPr>
          <p:txBody>
            <a:bodyPr wrap="square" rtlCol="0">
              <a:spAutoFit/>
            </a:bodyPr>
            <a:lstStyle/>
            <a:p>
              <a:r>
                <a:rPr lang="en-GB" sz="1800" dirty="0"/>
                <a:t>Ventricular myocyte</a:t>
              </a:r>
            </a:p>
          </p:txBody>
        </p:sp>
      </p:grpSp>
    </p:spTree>
    <p:extLst>
      <p:ext uri="{BB962C8B-B14F-4D97-AF65-F5344CB8AC3E}">
        <p14:creationId xmlns:p14="http://schemas.microsoft.com/office/powerpoint/2010/main" val="244316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7895" y="409932"/>
            <a:ext cx="10753200" cy="451576"/>
          </a:xfrm>
        </p:spPr>
        <p:txBody>
          <a:bodyPr/>
          <a:lstStyle/>
          <a:p>
            <a:r>
              <a:rPr lang="en-GB" dirty="0">
                <a:latin typeface="Arial" panose="020B0604020202020204" pitchFamily="34" charset="0"/>
                <a:cs typeface="Arial" panose="020B0604020202020204" pitchFamily="34" charset="0"/>
              </a:rPr>
              <a:t>5) Electrical heart axis</a:t>
            </a:r>
            <a:endParaRPr lang="en-GB" dirty="0"/>
          </a:p>
        </p:txBody>
      </p:sp>
      <p:sp>
        <p:nvSpPr>
          <p:cNvPr id="79" name="TextovéPole 78">
            <a:extLst>
              <a:ext uri="{FF2B5EF4-FFF2-40B4-BE49-F238E27FC236}">
                <a16:creationId xmlns:a16="http://schemas.microsoft.com/office/drawing/2014/main" id="{12F0227B-591E-4A8C-8B25-F9D3183931FB}"/>
              </a:ext>
            </a:extLst>
          </p:cNvPr>
          <p:cNvSpPr txBox="1"/>
          <p:nvPr/>
        </p:nvSpPr>
        <p:spPr>
          <a:xfrm>
            <a:off x="6100015" y="365755"/>
            <a:ext cx="5082099" cy="1169551"/>
          </a:xfrm>
          <a:prstGeom prst="rect">
            <a:avLst/>
          </a:prstGeom>
          <a:noFill/>
        </p:spPr>
        <p:txBody>
          <a:bodyPr wrap="square" rtlCol="0">
            <a:spAutoFit/>
          </a:bodyPr>
          <a:lstStyle/>
          <a:p>
            <a:r>
              <a:rPr lang="en-GB" sz="1800" b="1" dirty="0"/>
              <a:t>Electrical heart axis: average direction of the electric heart vector during ventricular depolarization (QRS complex)</a:t>
            </a:r>
            <a:br>
              <a:rPr lang="en-GB" sz="2000" dirty="0"/>
            </a:br>
            <a:endParaRPr lang="en-GB" sz="1600" dirty="0"/>
          </a:p>
        </p:txBody>
      </p:sp>
      <p:grpSp>
        <p:nvGrpSpPr>
          <p:cNvPr id="80" name="Skupina 79">
            <a:extLst>
              <a:ext uri="{FF2B5EF4-FFF2-40B4-BE49-F238E27FC236}">
                <a16:creationId xmlns:a16="http://schemas.microsoft.com/office/drawing/2014/main" id="{842ADA4A-D872-44B7-8C2F-346F986E4020}"/>
              </a:ext>
            </a:extLst>
          </p:cNvPr>
          <p:cNvGrpSpPr/>
          <p:nvPr/>
        </p:nvGrpSpPr>
        <p:grpSpPr>
          <a:xfrm>
            <a:off x="177106" y="1277445"/>
            <a:ext cx="5581382" cy="5402634"/>
            <a:chOff x="228847" y="1196752"/>
            <a:chExt cx="5581382" cy="5402634"/>
          </a:xfrm>
        </p:grpSpPr>
        <p:sp>
          <p:nvSpPr>
            <p:cNvPr id="81" name="Obdélník 80">
              <a:extLst>
                <a:ext uri="{FF2B5EF4-FFF2-40B4-BE49-F238E27FC236}">
                  <a16:creationId xmlns:a16="http://schemas.microsoft.com/office/drawing/2014/main" id="{7271D05F-17C3-4707-A837-09C2698A56A7}"/>
                </a:ext>
              </a:extLst>
            </p:cNvPr>
            <p:cNvSpPr/>
            <p:nvPr/>
          </p:nvSpPr>
          <p:spPr>
            <a:xfrm>
              <a:off x="4725465" y="3304798"/>
              <a:ext cx="296876" cy="369332"/>
            </a:xfrm>
            <a:prstGeom prst="rect">
              <a:avLst/>
            </a:prstGeom>
          </p:spPr>
          <p:txBody>
            <a:bodyPr wrap="none">
              <a:spAutoFit/>
            </a:bodyPr>
            <a:lstStyle/>
            <a:p>
              <a:r>
                <a:rPr lang="en-GB" sz="1800" b="1" dirty="0"/>
                <a:t>I</a:t>
              </a:r>
            </a:p>
          </p:txBody>
        </p:sp>
        <p:sp>
          <p:nvSpPr>
            <p:cNvPr id="82" name="Obdélník 81">
              <a:extLst>
                <a:ext uri="{FF2B5EF4-FFF2-40B4-BE49-F238E27FC236}">
                  <a16:creationId xmlns:a16="http://schemas.microsoft.com/office/drawing/2014/main" id="{730D4EF6-8CCD-4674-BE66-4207AFF132E0}"/>
                </a:ext>
              </a:extLst>
            </p:cNvPr>
            <p:cNvSpPr/>
            <p:nvPr/>
          </p:nvSpPr>
          <p:spPr>
            <a:xfrm>
              <a:off x="2040394" y="5700830"/>
              <a:ext cx="612668" cy="369332"/>
            </a:xfrm>
            <a:prstGeom prst="rect">
              <a:avLst/>
            </a:prstGeom>
          </p:spPr>
          <p:txBody>
            <a:bodyPr wrap="none">
              <a:spAutoFit/>
            </a:bodyPr>
            <a:lstStyle/>
            <a:p>
              <a:r>
                <a:rPr lang="en-GB" sz="1800" b="1"/>
                <a:t>aVF</a:t>
              </a:r>
            </a:p>
          </p:txBody>
        </p:sp>
        <p:sp>
          <p:nvSpPr>
            <p:cNvPr id="86" name="Obdélník 85">
              <a:extLst>
                <a:ext uri="{FF2B5EF4-FFF2-40B4-BE49-F238E27FC236}">
                  <a16:creationId xmlns:a16="http://schemas.microsoft.com/office/drawing/2014/main" id="{71ACE948-CDFC-413E-BBA4-0AA598A47683}"/>
                </a:ext>
              </a:extLst>
            </p:cNvPr>
            <p:cNvSpPr/>
            <p:nvPr/>
          </p:nvSpPr>
          <p:spPr>
            <a:xfrm>
              <a:off x="4396848" y="2138985"/>
              <a:ext cx="676788" cy="369332"/>
            </a:xfrm>
            <a:prstGeom prst="rect">
              <a:avLst/>
            </a:prstGeom>
          </p:spPr>
          <p:txBody>
            <a:bodyPr wrap="none">
              <a:spAutoFit/>
            </a:bodyPr>
            <a:lstStyle/>
            <a:p>
              <a:r>
                <a:rPr lang="en-GB" sz="1800" b="1"/>
                <a:t>aVL </a:t>
              </a:r>
            </a:p>
          </p:txBody>
        </p:sp>
        <p:sp>
          <p:nvSpPr>
            <p:cNvPr id="90" name="TextovéPole 89">
              <a:extLst>
                <a:ext uri="{FF2B5EF4-FFF2-40B4-BE49-F238E27FC236}">
                  <a16:creationId xmlns:a16="http://schemas.microsoft.com/office/drawing/2014/main" id="{7298FF95-B0E4-4232-BC0B-3870007C2711}"/>
                </a:ext>
              </a:extLst>
            </p:cNvPr>
            <p:cNvSpPr txBox="1"/>
            <p:nvPr/>
          </p:nvSpPr>
          <p:spPr>
            <a:xfrm>
              <a:off x="4183521" y="2998693"/>
              <a:ext cx="404583" cy="461665"/>
            </a:xfrm>
            <a:prstGeom prst="rect">
              <a:avLst/>
            </a:prstGeom>
            <a:noFill/>
          </p:spPr>
          <p:txBody>
            <a:bodyPr wrap="square" rtlCol="0">
              <a:spAutoFit/>
            </a:bodyPr>
            <a:lstStyle/>
            <a:p>
              <a:r>
                <a:rPr lang="en-GB" b="1"/>
                <a:t>+</a:t>
              </a:r>
              <a:endParaRPr lang="en-GB" sz="1600" b="1"/>
            </a:p>
          </p:txBody>
        </p:sp>
        <p:sp>
          <p:nvSpPr>
            <p:cNvPr id="91" name="TextovéPole 90">
              <a:extLst>
                <a:ext uri="{FF2B5EF4-FFF2-40B4-BE49-F238E27FC236}">
                  <a16:creationId xmlns:a16="http://schemas.microsoft.com/office/drawing/2014/main" id="{1B72A470-7411-4043-9437-3FE18B01F060}"/>
                </a:ext>
              </a:extLst>
            </p:cNvPr>
            <p:cNvSpPr txBox="1"/>
            <p:nvPr/>
          </p:nvSpPr>
          <p:spPr>
            <a:xfrm>
              <a:off x="2410574" y="5230941"/>
              <a:ext cx="404583" cy="461665"/>
            </a:xfrm>
            <a:prstGeom prst="rect">
              <a:avLst/>
            </a:prstGeom>
            <a:noFill/>
          </p:spPr>
          <p:txBody>
            <a:bodyPr wrap="square" rtlCol="0">
              <a:spAutoFit/>
            </a:bodyPr>
            <a:lstStyle/>
            <a:p>
              <a:r>
                <a:rPr lang="en-GB" b="1"/>
                <a:t>+</a:t>
              </a:r>
              <a:endParaRPr lang="en-GB" sz="1600" b="1"/>
            </a:p>
          </p:txBody>
        </p:sp>
        <p:sp>
          <p:nvSpPr>
            <p:cNvPr id="93" name="TextovéPole 92">
              <a:extLst>
                <a:ext uri="{FF2B5EF4-FFF2-40B4-BE49-F238E27FC236}">
                  <a16:creationId xmlns:a16="http://schemas.microsoft.com/office/drawing/2014/main" id="{15D53947-B94A-4542-A635-E2DF96B70C69}"/>
                </a:ext>
              </a:extLst>
            </p:cNvPr>
            <p:cNvSpPr txBox="1"/>
            <p:nvPr/>
          </p:nvSpPr>
          <p:spPr>
            <a:xfrm>
              <a:off x="3852785" y="2163244"/>
              <a:ext cx="404583" cy="461665"/>
            </a:xfrm>
            <a:prstGeom prst="rect">
              <a:avLst/>
            </a:prstGeom>
            <a:noFill/>
          </p:spPr>
          <p:txBody>
            <a:bodyPr wrap="square" rtlCol="0">
              <a:spAutoFit/>
            </a:bodyPr>
            <a:lstStyle/>
            <a:p>
              <a:r>
                <a:rPr lang="en-GB" b="1"/>
                <a:t>+</a:t>
              </a:r>
              <a:endParaRPr lang="en-GB" sz="1600" b="1"/>
            </a:p>
          </p:txBody>
        </p:sp>
        <p:sp>
          <p:nvSpPr>
            <p:cNvPr id="95" name="TextovéPole 94">
              <a:extLst>
                <a:ext uri="{FF2B5EF4-FFF2-40B4-BE49-F238E27FC236}">
                  <a16:creationId xmlns:a16="http://schemas.microsoft.com/office/drawing/2014/main" id="{CF839957-6070-4464-ABA4-3ED8114E1A32}"/>
                </a:ext>
              </a:extLst>
            </p:cNvPr>
            <p:cNvSpPr txBox="1"/>
            <p:nvPr/>
          </p:nvSpPr>
          <p:spPr>
            <a:xfrm>
              <a:off x="2389087" y="1196752"/>
              <a:ext cx="403473"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97" name="TextovéPole 96">
              <a:extLst>
                <a:ext uri="{FF2B5EF4-FFF2-40B4-BE49-F238E27FC236}">
                  <a16:creationId xmlns:a16="http://schemas.microsoft.com/office/drawing/2014/main" id="{75E59CEE-6ABA-489B-A4EA-C7669A8CBD10}"/>
                </a:ext>
              </a:extLst>
            </p:cNvPr>
            <p:cNvSpPr txBox="1"/>
            <p:nvPr/>
          </p:nvSpPr>
          <p:spPr>
            <a:xfrm>
              <a:off x="228847" y="2996952"/>
              <a:ext cx="432048" cy="461665"/>
            </a:xfrm>
            <a:prstGeom prst="rect">
              <a:avLst/>
            </a:prstGeom>
            <a:noFill/>
          </p:spPr>
          <p:txBody>
            <a:bodyPr wrap="square" rtlCol="0">
              <a:spAutoFit/>
            </a:bodyPr>
            <a:lstStyle/>
            <a:p>
              <a:r>
                <a:rPr lang="en-GB" b="1"/>
                <a:t>–</a:t>
              </a:r>
              <a:r>
                <a:rPr lang="en-GB" b="1">
                  <a:solidFill>
                    <a:srgbClr val="FFFF00"/>
                  </a:solidFill>
                </a:rPr>
                <a:t> </a:t>
              </a:r>
              <a:endParaRPr lang="en-GB" sz="1600" b="1">
                <a:solidFill>
                  <a:srgbClr val="FFFF00"/>
                </a:solidFill>
              </a:endParaRPr>
            </a:p>
          </p:txBody>
        </p:sp>
        <p:sp>
          <p:nvSpPr>
            <p:cNvPr id="100" name="Obdélník 99">
              <a:extLst>
                <a:ext uri="{FF2B5EF4-FFF2-40B4-BE49-F238E27FC236}">
                  <a16:creationId xmlns:a16="http://schemas.microsoft.com/office/drawing/2014/main" id="{84C27201-58CF-45C0-8EF0-16AA1C2B56B9}"/>
                </a:ext>
              </a:extLst>
            </p:cNvPr>
            <p:cNvSpPr/>
            <p:nvPr/>
          </p:nvSpPr>
          <p:spPr>
            <a:xfrm>
              <a:off x="2147553" y="6230054"/>
              <a:ext cx="599844" cy="369332"/>
            </a:xfrm>
            <a:prstGeom prst="rect">
              <a:avLst/>
            </a:prstGeom>
          </p:spPr>
          <p:txBody>
            <a:bodyPr wrap="none">
              <a:spAutoFit/>
            </a:bodyPr>
            <a:lstStyle/>
            <a:p>
              <a:r>
                <a:rPr lang="en-GB" sz="1800" b="1"/>
                <a:t>90°</a:t>
              </a:r>
            </a:p>
          </p:txBody>
        </p:sp>
        <p:sp>
          <p:nvSpPr>
            <p:cNvPr id="102" name="Obdélník 101">
              <a:extLst>
                <a:ext uri="{FF2B5EF4-FFF2-40B4-BE49-F238E27FC236}">
                  <a16:creationId xmlns:a16="http://schemas.microsoft.com/office/drawing/2014/main" id="{D9296D74-A1A6-4CD9-A24F-CFD075FE5EA3}"/>
                </a:ext>
              </a:extLst>
            </p:cNvPr>
            <p:cNvSpPr/>
            <p:nvPr/>
          </p:nvSpPr>
          <p:spPr>
            <a:xfrm>
              <a:off x="5137834" y="4768299"/>
              <a:ext cx="599844" cy="369332"/>
            </a:xfrm>
            <a:prstGeom prst="rect">
              <a:avLst/>
            </a:prstGeom>
          </p:spPr>
          <p:txBody>
            <a:bodyPr wrap="none">
              <a:spAutoFit/>
            </a:bodyPr>
            <a:lstStyle/>
            <a:p>
              <a:r>
                <a:rPr lang="en-GB" sz="1800" b="1"/>
                <a:t>30°</a:t>
              </a:r>
            </a:p>
          </p:txBody>
        </p:sp>
        <p:sp>
          <p:nvSpPr>
            <p:cNvPr id="103" name="Obdélník 102">
              <a:extLst>
                <a:ext uri="{FF2B5EF4-FFF2-40B4-BE49-F238E27FC236}">
                  <a16:creationId xmlns:a16="http://schemas.microsoft.com/office/drawing/2014/main" id="{03B2974E-7347-4DE2-B99A-2295CBAFBEDE}"/>
                </a:ext>
              </a:extLst>
            </p:cNvPr>
            <p:cNvSpPr/>
            <p:nvPr/>
          </p:nvSpPr>
          <p:spPr>
            <a:xfrm>
              <a:off x="5110999" y="3285211"/>
              <a:ext cx="452368" cy="369332"/>
            </a:xfrm>
            <a:prstGeom prst="rect">
              <a:avLst/>
            </a:prstGeom>
          </p:spPr>
          <p:txBody>
            <a:bodyPr wrap="none">
              <a:spAutoFit/>
            </a:bodyPr>
            <a:lstStyle/>
            <a:p>
              <a:r>
                <a:rPr lang="en-GB" sz="1800" b="1"/>
                <a:t>0°</a:t>
              </a:r>
            </a:p>
          </p:txBody>
        </p:sp>
        <p:sp>
          <p:nvSpPr>
            <p:cNvPr id="104" name="Obdélník 103">
              <a:extLst>
                <a:ext uri="{FF2B5EF4-FFF2-40B4-BE49-F238E27FC236}">
                  <a16:creationId xmlns:a16="http://schemas.microsoft.com/office/drawing/2014/main" id="{C350213F-C6CA-40A5-9379-7DC034C74C65}"/>
                </a:ext>
              </a:extLst>
            </p:cNvPr>
            <p:cNvSpPr/>
            <p:nvPr/>
          </p:nvSpPr>
          <p:spPr>
            <a:xfrm>
              <a:off x="5110999" y="2118472"/>
              <a:ext cx="699230" cy="369332"/>
            </a:xfrm>
            <a:prstGeom prst="rect">
              <a:avLst/>
            </a:prstGeom>
          </p:spPr>
          <p:txBody>
            <a:bodyPr wrap="none">
              <a:spAutoFit/>
            </a:bodyPr>
            <a:lstStyle/>
            <a:p>
              <a:r>
                <a:rPr lang="en-GB" sz="1800" b="1"/>
                <a:t>-30°</a:t>
              </a:r>
            </a:p>
          </p:txBody>
        </p:sp>
        <p:grpSp>
          <p:nvGrpSpPr>
            <p:cNvPr id="105" name="Skupina 104">
              <a:extLst>
                <a:ext uri="{FF2B5EF4-FFF2-40B4-BE49-F238E27FC236}">
                  <a16:creationId xmlns:a16="http://schemas.microsoft.com/office/drawing/2014/main" id="{32FB8C18-E5F1-4513-AE20-8CF69C6598AC}"/>
                </a:ext>
              </a:extLst>
            </p:cNvPr>
            <p:cNvGrpSpPr/>
            <p:nvPr/>
          </p:nvGrpSpPr>
          <p:grpSpPr>
            <a:xfrm>
              <a:off x="250047" y="1406410"/>
              <a:ext cx="4320000" cy="4320000"/>
              <a:chOff x="250047" y="1406410"/>
              <a:chExt cx="4320000" cy="4320000"/>
            </a:xfrm>
          </p:grpSpPr>
          <p:cxnSp>
            <p:nvCxnSpPr>
              <p:cNvPr id="106" name="Přímá spojnice 105">
                <a:extLst>
                  <a:ext uri="{FF2B5EF4-FFF2-40B4-BE49-F238E27FC236}">
                    <a16:creationId xmlns:a16="http://schemas.microsoft.com/office/drawing/2014/main" id="{E9F5EC17-62A5-4C8A-9C0B-E07D41747C5F}"/>
                  </a:ext>
                </a:extLst>
              </p:cNvPr>
              <p:cNvCxnSpPr/>
              <p:nvPr/>
            </p:nvCxnSpPr>
            <p:spPr>
              <a:xfrm flipH="1">
                <a:off x="2410047" y="1406410"/>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F2BDAA27-E57B-4667-99AE-FE0F9BE992FD}"/>
                  </a:ext>
                </a:extLst>
              </p:cNvPr>
              <p:cNvCxnSpPr/>
              <p:nvPr/>
            </p:nvCxnSpPr>
            <p:spPr>
              <a:xfrm rot="16200000" flipH="1">
                <a:off x="2410047" y="1406411"/>
                <a:ext cx="0" cy="432000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116" name="TextovéPole 115">
            <a:extLst>
              <a:ext uri="{FF2B5EF4-FFF2-40B4-BE49-F238E27FC236}">
                <a16:creationId xmlns:a16="http://schemas.microsoft.com/office/drawing/2014/main" id="{92F85B28-0D58-4639-873A-4B79830D0FCD}"/>
              </a:ext>
            </a:extLst>
          </p:cNvPr>
          <p:cNvSpPr txBox="1"/>
          <p:nvPr/>
        </p:nvSpPr>
        <p:spPr>
          <a:xfrm>
            <a:off x="5953523" y="1969323"/>
            <a:ext cx="6043886" cy="2192908"/>
          </a:xfrm>
          <a:prstGeom prst="rect">
            <a:avLst/>
          </a:prstGeom>
          <a:noFill/>
        </p:spPr>
        <p:txBody>
          <a:bodyPr wrap="square" rtlCol="0">
            <a:spAutoFit/>
          </a:bodyPr>
          <a:lstStyle/>
          <a:p>
            <a:r>
              <a:rPr lang="en-GB" sz="2000" b="1" dirty="0"/>
              <a:t>Physiological range:</a:t>
            </a:r>
          </a:p>
          <a:p>
            <a:r>
              <a:rPr lang="en-GB" sz="1800" dirty="0"/>
              <a:t>Middle type </a:t>
            </a:r>
            <a:r>
              <a:rPr lang="cs-CZ" sz="1800" dirty="0"/>
              <a:t>  </a:t>
            </a:r>
            <a:r>
              <a:rPr lang="en-GB" sz="1800" dirty="0"/>
              <a:t>0° – 90°</a:t>
            </a:r>
          </a:p>
          <a:p>
            <a:r>
              <a:rPr lang="en-GB" sz="1800" dirty="0"/>
              <a:t>Left type </a:t>
            </a:r>
            <a:r>
              <a:rPr lang="cs-CZ" sz="1800" dirty="0"/>
              <a:t>   </a:t>
            </a:r>
            <a:r>
              <a:rPr lang="en-GB" sz="1800" dirty="0"/>
              <a:t>-30° – 0°</a:t>
            </a:r>
          </a:p>
          <a:p>
            <a:r>
              <a:rPr lang="en-GB" sz="1800" dirty="0"/>
              <a:t>Right type </a:t>
            </a:r>
            <a:r>
              <a:rPr lang="cs-CZ" sz="1800" dirty="0"/>
              <a:t>  </a:t>
            </a:r>
            <a:r>
              <a:rPr lang="en-GB" sz="1800" dirty="0"/>
              <a:t>90° – 120°</a:t>
            </a:r>
          </a:p>
          <a:p>
            <a:endParaRPr lang="en-GB" sz="1050" dirty="0"/>
          </a:p>
          <a:p>
            <a:r>
              <a:rPr lang="en-GB" sz="2000" b="1" dirty="0"/>
              <a:t>Pathological range:</a:t>
            </a:r>
            <a:endParaRPr lang="en-GB" sz="2000" dirty="0"/>
          </a:p>
          <a:p>
            <a:r>
              <a:rPr lang="en-GB" sz="1600" dirty="0"/>
              <a:t>Right deviation: &gt; 120 ° </a:t>
            </a:r>
            <a:r>
              <a:rPr lang="en-GB" sz="1400" dirty="0"/>
              <a:t>(</a:t>
            </a:r>
            <a:r>
              <a:rPr lang="cs-CZ" sz="1400" dirty="0" err="1"/>
              <a:t>right</a:t>
            </a:r>
            <a:r>
              <a:rPr lang="en-GB" sz="1400" dirty="0"/>
              <a:t> ventricular hypertrophy, dextrocardia)</a:t>
            </a:r>
          </a:p>
          <a:p>
            <a:r>
              <a:rPr lang="en-GB" sz="1600" dirty="0"/>
              <a:t>Left deviation: &lt; -30° </a:t>
            </a:r>
            <a:r>
              <a:rPr lang="en-GB" sz="1400" dirty="0"/>
              <a:t>(</a:t>
            </a:r>
            <a:r>
              <a:rPr lang="cs-CZ" sz="1400" dirty="0" err="1"/>
              <a:t>left</a:t>
            </a:r>
            <a:r>
              <a:rPr lang="en-GB" sz="1400" dirty="0"/>
              <a:t> ventricular hypertrophy, pregnancy, obesity)</a:t>
            </a:r>
          </a:p>
        </p:txBody>
      </p:sp>
      <p:sp>
        <p:nvSpPr>
          <p:cNvPr id="117" name="Volný tvar 5">
            <a:extLst>
              <a:ext uri="{FF2B5EF4-FFF2-40B4-BE49-F238E27FC236}">
                <a16:creationId xmlns:a16="http://schemas.microsoft.com/office/drawing/2014/main" id="{7260F61A-A856-49EB-BBFE-C3DF0569FBB5}"/>
              </a:ext>
            </a:extLst>
          </p:cNvPr>
          <p:cNvSpPr/>
          <p:nvPr/>
        </p:nvSpPr>
        <p:spPr>
          <a:xfrm>
            <a:off x="1977109" y="3279517"/>
            <a:ext cx="2158108" cy="1770464"/>
          </a:xfrm>
          <a:custGeom>
            <a:avLst/>
            <a:gdLst>
              <a:gd name="connsiteX0" fmla="*/ 831277 w 4868887"/>
              <a:gd name="connsiteY0" fmla="*/ 843635 h 3820048"/>
              <a:gd name="connsiteX1" fmla="*/ 95007 w 4868887"/>
              <a:gd name="connsiteY1" fmla="*/ 499251 h 3820048"/>
              <a:gd name="connsiteX2" fmla="*/ 106882 w 4868887"/>
              <a:gd name="connsiteY2" fmla="*/ 1104892 h 3820048"/>
              <a:gd name="connsiteX3" fmla="*/ 985656 w 4868887"/>
              <a:gd name="connsiteY3" fmla="*/ 2066793 h 3820048"/>
              <a:gd name="connsiteX4" fmla="*/ 2410695 w 4868887"/>
              <a:gd name="connsiteY4" fmla="*/ 2458679 h 3820048"/>
              <a:gd name="connsiteX5" fmla="*/ 3847609 w 4868887"/>
              <a:gd name="connsiteY5" fmla="*/ 3064321 h 3820048"/>
              <a:gd name="connsiteX6" fmla="*/ 4868887 w 4868887"/>
              <a:gd name="connsiteY6" fmla="*/ 3764965 h 3820048"/>
              <a:gd name="connsiteX7" fmla="*/ 4868887 w 4868887"/>
              <a:gd name="connsiteY7" fmla="*/ 3658087 h 3820048"/>
              <a:gd name="connsiteX8" fmla="*/ 3847609 w 4868887"/>
              <a:gd name="connsiteY8" fmla="*/ 2731812 h 3820048"/>
              <a:gd name="connsiteX9" fmla="*/ 2897583 w 4868887"/>
              <a:gd name="connsiteY9" fmla="*/ 1520528 h 3820048"/>
              <a:gd name="connsiteX10" fmla="*/ 1626923 w 4868887"/>
              <a:gd name="connsiteY10" fmla="*/ 321121 h 3820048"/>
              <a:gd name="connsiteX11" fmla="*/ 985656 w 4868887"/>
              <a:gd name="connsiteY11" fmla="*/ 487 h 3820048"/>
              <a:gd name="connsiteX12" fmla="*/ 629396 w 4868887"/>
              <a:gd name="connsiteY12" fmla="*/ 261744 h 3820048"/>
              <a:gd name="connsiteX13" fmla="*/ 843152 w 4868887"/>
              <a:gd name="connsiteY13" fmla="*/ 772383 h 3820048"/>
              <a:gd name="connsiteX14" fmla="*/ 1163786 w 4868887"/>
              <a:gd name="connsiteY14" fmla="*/ 1223645 h 3820048"/>
              <a:gd name="connsiteX15" fmla="*/ 1650674 w 4868887"/>
              <a:gd name="connsiteY15" fmla="*/ 1342399 h 3820048"/>
              <a:gd name="connsiteX16" fmla="*/ 1567547 w 4868887"/>
              <a:gd name="connsiteY16" fmla="*/ 1057391 h 3820048"/>
              <a:gd name="connsiteX17" fmla="*/ 1056908 w 4868887"/>
              <a:gd name="connsiteY17" fmla="*/ 796134 h 3820048"/>
              <a:gd name="connsiteX18" fmla="*/ 926279 w 4868887"/>
              <a:gd name="connsiteY18" fmla="*/ 796134 h 3820048"/>
              <a:gd name="connsiteX19" fmla="*/ 997531 w 4868887"/>
              <a:gd name="connsiteY19" fmla="*/ 938638 h 3820048"/>
              <a:gd name="connsiteX20" fmla="*/ 1710051 w 4868887"/>
              <a:gd name="connsiteY20" fmla="*/ 1294897 h 3820048"/>
              <a:gd name="connsiteX21" fmla="*/ 2256316 w 4868887"/>
              <a:gd name="connsiteY21" fmla="*/ 1508653 h 3820048"/>
              <a:gd name="connsiteX22" fmla="*/ 2030685 w 4868887"/>
              <a:gd name="connsiteY22" fmla="*/ 1164269 h 3820048"/>
              <a:gd name="connsiteX23" fmla="*/ 1650674 w 4868887"/>
              <a:gd name="connsiteY23" fmla="*/ 926762 h 3820048"/>
              <a:gd name="connsiteX24" fmla="*/ 1068783 w 4868887"/>
              <a:gd name="connsiteY24" fmla="*/ 796134 h 3820048"/>
              <a:gd name="connsiteX25" fmla="*/ 831277 w 4868887"/>
              <a:gd name="connsiteY25" fmla="*/ 843635 h 3820048"/>
              <a:gd name="connsiteX0" fmla="*/ 802661 w 4840271"/>
              <a:gd name="connsiteY0" fmla="*/ 843635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843635 h 3820048"/>
              <a:gd name="connsiteX0" fmla="*/ 802661 w 4840271"/>
              <a:gd name="connsiteY0" fmla="*/ 814375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814375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040167 w 4840271"/>
              <a:gd name="connsiteY24" fmla="*/ 796134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622058 w 4840271"/>
              <a:gd name="connsiteY23" fmla="*/ 926762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002069 w 4840271"/>
              <a:gd name="connsiteY22" fmla="*/ 1164269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135170 w 4840271"/>
              <a:gd name="connsiteY14" fmla="*/ 1223645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622058 w 4840271"/>
              <a:gd name="connsiteY15" fmla="*/ 1342399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538931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897663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831826 w 4840271"/>
              <a:gd name="connsiteY18" fmla="*/ 796134 h 3820048"/>
              <a:gd name="connsiteX19" fmla="*/ 968915 w 4840271"/>
              <a:gd name="connsiteY19" fmla="*/ 938638 h 3820048"/>
              <a:gd name="connsiteX20" fmla="*/ 1681435 w 4840271"/>
              <a:gd name="connsiteY20" fmla="*/ 1294897 h 3820048"/>
              <a:gd name="connsiteX21" fmla="*/ 2227700 w 4840271"/>
              <a:gd name="connsiteY21" fmla="*/ 1508653 h 3820048"/>
              <a:gd name="connsiteX22" fmla="*/ 2228840 w 4840271"/>
              <a:gd name="connsiteY22" fmla="*/ 1281312 h 3820048"/>
              <a:gd name="connsiteX23" fmla="*/ 1768362 w 4840271"/>
              <a:gd name="connsiteY23" fmla="*/ 985284 h 3820048"/>
              <a:gd name="connsiteX24" fmla="*/ 1113319 w 4840271"/>
              <a:gd name="connsiteY24" fmla="*/ 832710 h 3820048"/>
              <a:gd name="connsiteX25" fmla="*/ 802661 w 4840271"/>
              <a:gd name="connsiteY25"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28292 w 4840271"/>
              <a:gd name="connsiteY17" fmla="*/ 796134 h 3820048"/>
              <a:gd name="connsiteX18" fmla="*/ 929679 w 4840271"/>
              <a:gd name="connsiteY18" fmla="*/ 809434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78298 w 4840271"/>
              <a:gd name="connsiteY17" fmla="*/ 848521 h 3820048"/>
              <a:gd name="connsiteX18" fmla="*/ 929679 w 4840271"/>
              <a:gd name="connsiteY18" fmla="*/ 809434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 name="connsiteX0" fmla="*/ 802661 w 4840271"/>
              <a:gd name="connsiteY0" fmla="*/ 785114 h 3820048"/>
              <a:gd name="connsiteX1" fmla="*/ 124913 w 4840271"/>
              <a:gd name="connsiteY1" fmla="*/ 608979 h 3820048"/>
              <a:gd name="connsiteX2" fmla="*/ 78266 w 4840271"/>
              <a:gd name="connsiteY2" fmla="*/ 1104892 h 3820048"/>
              <a:gd name="connsiteX3" fmla="*/ 957040 w 4840271"/>
              <a:gd name="connsiteY3" fmla="*/ 2066793 h 3820048"/>
              <a:gd name="connsiteX4" fmla="*/ 2382079 w 4840271"/>
              <a:gd name="connsiteY4" fmla="*/ 2458679 h 3820048"/>
              <a:gd name="connsiteX5" fmla="*/ 3818993 w 4840271"/>
              <a:gd name="connsiteY5" fmla="*/ 3064321 h 3820048"/>
              <a:gd name="connsiteX6" fmla="*/ 4840271 w 4840271"/>
              <a:gd name="connsiteY6" fmla="*/ 3764965 h 3820048"/>
              <a:gd name="connsiteX7" fmla="*/ 4840271 w 4840271"/>
              <a:gd name="connsiteY7" fmla="*/ 3658087 h 3820048"/>
              <a:gd name="connsiteX8" fmla="*/ 3818993 w 4840271"/>
              <a:gd name="connsiteY8" fmla="*/ 2731812 h 3820048"/>
              <a:gd name="connsiteX9" fmla="*/ 2868967 w 4840271"/>
              <a:gd name="connsiteY9" fmla="*/ 1520528 h 3820048"/>
              <a:gd name="connsiteX10" fmla="*/ 1598307 w 4840271"/>
              <a:gd name="connsiteY10" fmla="*/ 321121 h 3820048"/>
              <a:gd name="connsiteX11" fmla="*/ 957040 w 4840271"/>
              <a:gd name="connsiteY11" fmla="*/ 487 h 3820048"/>
              <a:gd name="connsiteX12" fmla="*/ 600780 w 4840271"/>
              <a:gd name="connsiteY12" fmla="*/ 261744 h 3820048"/>
              <a:gd name="connsiteX13" fmla="*/ 814536 w 4840271"/>
              <a:gd name="connsiteY13" fmla="*/ 772383 h 3820048"/>
              <a:gd name="connsiteX14" fmla="*/ 1062018 w 4840271"/>
              <a:gd name="connsiteY14" fmla="*/ 1187069 h 3820048"/>
              <a:gd name="connsiteX15" fmla="*/ 1461123 w 4840271"/>
              <a:gd name="connsiteY15" fmla="*/ 1291193 h 3820048"/>
              <a:gd name="connsiteX16" fmla="*/ 1377997 w 4840271"/>
              <a:gd name="connsiteY16" fmla="*/ 1057391 h 3820048"/>
              <a:gd name="connsiteX17" fmla="*/ 1078298 w 4840271"/>
              <a:gd name="connsiteY17" fmla="*/ 848521 h 3820048"/>
              <a:gd name="connsiteX18" fmla="*/ 908247 w 4840271"/>
              <a:gd name="connsiteY18" fmla="*/ 797528 h 3820048"/>
              <a:gd name="connsiteX19" fmla="*/ 831826 w 4840271"/>
              <a:gd name="connsiteY19" fmla="*/ 796134 h 3820048"/>
              <a:gd name="connsiteX20" fmla="*/ 968915 w 4840271"/>
              <a:gd name="connsiteY20" fmla="*/ 938638 h 3820048"/>
              <a:gd name="connsiteX21" fmla="*/ 1681435 w 4840271"/>
              <a:gd name="connsiteY21" fmla="*/ 1294897 h 3820048"/>
              <a:gd name="connsiteX22" fmla="*/ 2227700 w 4840271"/>
              <a:gd name="connsiteY22" fmla="*/ 1508653 h 3820048"/>
              <a:gd name="connsiteX23" fmla="*/ 2228840 w 4840271"/>
              <a:gd name="connsiteY23" fmla="*/ 1281312 h 3820048"/>
              <a:gd name="connsiteX24" fmla="*/ 1768362 w 4840271"/>
              <a:gd name="connsiteY24" fmla="*/ 985284 h 3820048"/>
              <a:gd name="connsiteX25" fmla="*/ 1113319 w 4840271"/>
              <a:gd name="connsiteY25" fmla="*/ 832710 h 3820048"/>
              <a:gd name="connsiteX26" fmla="*/ 802661 w 4840271"/>
              <a:gd name="connsiteY26" fmla="*/ 785114 h 382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40271" h="3820048">
                <a:moveTo>
                  <a:pt x="802661" y="785114"/>
                </a:moveTo>
                <a:cubicBezTo>
                  <a:pt x="637927" y="747826"/>
                  <a:pt x="245645" y="555683"/>
                  <a:pt x="124913" y="608979"/>
                </a:cubicBezTo>
                <a:cubicBezTo>
                  <a:pt x="4181" y="662275"/>
                  <a:pt x="-60422" y="861923"/>
                  <a:pt x="78266" y="1104892"/>
                </a:cubicBezTo>
                <a:cubicBezTo>
                  <a:pt x="216954" y="1347861"/>
                  <a:pt x="573071" y="1841162"/>
                  <a:pt x="957040" y="2066793"/>
                </a:cubicBezTo>
                <a:cubicBezTo>
                  <a:pt x="1341009" y="2292424"/>
                  <a:pt x="1905087" y="2292424"/>
                  <a:pt x="2382079" y="2458679"/>
                </a:cubicBezTo>
                <a:cubicBezTo>
                  <a:pt x="2859071" y="2624934"/>
                  <a:pt x="3409295" y="2846607"/>
                  <a:pt x="3818993" y="3064321"/>
                </a:cubicBezTo>
                <a:cubicBezTo>
                  <a:pt x="4228691" y="3282035"/>
                  <a:pt x="4670058" y="3666004"/>
                  <a:pt x="4840271" y="3764965"/>
                </a:cubicBezTo>
                <a:cubicBezTo>
                  <a:pt x="5010484" y="3863926"/>
                  <a:pt x="5010484" y="3830279"/>
                  <a:pt x="4840271" y="3658087"/>
                </a:cubicBezTo>
                <a:cubicBezTo>
                  <a:pt x="4670058" y="3485895"/>
                  <a:pt x="4147544" y="3088072"/>
                  <a:pt x="3818993" y="2731812"/>
                </a:cubicBezTo>
                <a:cubicBezTo>
                  <a:pt x="3490442" y="2375552"/>
                  <a:pt x="3239081" y="1922310"/>
                  <a:pt x="2868967" y="1520528"/>
                </a:cubicBezTo>
                <a:cubicBezTo>
                  <a:pt x="2498853" y="1118746"/>
                  <a:pt x="1916962" y="574461"/>
                  <a:pt x="1598307" y="321121"/>
                </a:cubicBezTo>
                <a:cubicBezTo>
                  <a:pt x="1279652" y="67781"/>
                  <a:pt x="1123294" y="10383"/>
                  <a:pt x="957040" y="487"/>
                </a:cubicBezTo>
                <a:cubicBezTo>
                  <a:pt x="790786" y="-9409"/>
                  <a:pt x="624531" y="133095"/>
                  <a:pt x="600780" y="261744"/>
                </a:cubicBezTo>
                <a:cubicBezTo>
                  <a:pt x="577029" y="390393"/>
                  <a:pt x="737663" y="618162"/>
                  <a:pt x="814536" y="772383"/>
                </a:cubicBezTo>
                <a:cubicBezTo>
                  <a:pt x="891409" y="926604"/>
                  <a:pt x="954253" y="1100601"/>
                  <a:pt x="1062018" y="1187069"/>
                </a:cubicBezTo>
                <a:cubicBezTo>
                  <a:pt x="1169783" y="1273537"/>
                  <a:pt x="1408460" y="1312806"/>
                  <a:pt x="1461123" y="1291193"/>
                </a:cubicBezTo>
                <a:cubicBezTo>
                  <a:pt x="1513786" y="1269580"/>
                  <a:pt x="1441801" y="1131170"/>
                  <a:pt x="1377997" y="1057391"/>
                </a:cubicBezTo>
                <a:cubicBezTo>
                  <a:pt x="1314193" y="983612"/>
                  <a:pt x="1156590" y="891831"/>
                  <a:pt x="1078298" y="848521"/>
                </a:cubicBezTo>
                <a:cubicBezTo>
                  <a:pt x="1000006" y="805211"/>
                  <a:pt x="940991" y="797528"/>
                  <a:pt x="908247" y="797528"/>
                </a:cubicBezTo>
                <a:cubicBezTo>
                  <a:pt x="875503" y="797528"/>
                  <a:pt x="821715" y="772616"/>
                  <a:pt x="831826" y="796134"/>
                </a:cubicBezTo>
                <a:cubicBezTo>
                  <a:pt x="841937" y="819652"/>
                  <a:pt x="827314" y="855511"/>
                  <a:pt x="968915" y="938638"/>
                </a:cubicBezTo>
                <a:cubicBezTo>
                  <a:pt x="1110516" y="1021765"/>
                  <a:pt x="1471637" y="1199894"/>
                  <a:pt x="1681435" y="1294897"/>
                </a:cubicBezTo>
                <a:cubicBezTo>
                  <a:pt x="1891233" y="1389900"/>
                  <a:pt x="2136466" y="1510917"/>
                  <a:pt x="2227700" y="1508653"/>
                </a:cubicBezTo>
                <a:cubicBezTo>
                  <a:pt x="2318934" y="1506389"/>
                  <a:pt x="2305396" y="1368540"/>
                  <a:pt x="2228840" y="1281312"/>
                </a:cubicBezTo>
                <a:cubicBezTo>
                  <a:pt x="2152284" y="1194084"/>
                  <a:pt x="1928679" y="1046640"/>
                  <a:pt x="1768362" y="985284"/>
                </a:cubicBezTo>
                <a:cubicBezTo>
                  <a:pt x="1608045" y="923928"/>
                  <a:pt x="1274269" y="866072"/>
                  <a:pt x="1113319" y="832710"/>
                </a:cubicBezTo>
                <a:cubicBezTo>
                  <a:pt x="952369" y="799348"/>
                  <a:pt x="967395" y="822402"/>
                  <a:pt x="802661" y="785114"/>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cxnSp>
        <p:nvCxnSpPr>
          <p:cNvPr id="118" name="Přímá spojnice se šipkou 117">
            <a:extLst>
              <a:ext uri="{FF2B5EF4-FFF2-40B4-BE49-F238E27FC236}">
                <a16:creationId xmlns:a16="http://schemas.microsoft.com/office/drawing/2014/main" id="{12DC330E-1A0B-415E-AE6B-22BBD445FD75}"/>
              </a:ext>
            </a:extLst>
          </p:cNvPr>
          <p:cNvCxnSpPr/>
          <p:nvPr/>
        </p:nvCxnSpPr>
        <p:spPr>
          <a:xfrm>
            <a:off x="2350201" y="3580855"/>
            <a:ext cx="859484" cy="7423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Přímá spojnice se šipkou 118">
            <a:extLst>
              <a:ext uri="{FF2B5EF4-FFF2-40B4-BE49-F238E27FC236}">
                <a16:creationId xmlns:a16="http://schemas.microsoft.com/office/drawing/2014/main" id="{41A6919E-FD86-4B2C-9565-EA7F62CAFCCF}"/>
              </a:ext>
            </a:extLst>
          </p:cNvPr>
          <p:cNvCxnSpPr>
            <a:cxnSpLocks/>
          </p:cNvCxnSpPr>
          <p:nvPr/>
        </p:nvCxnSpPr>
        <p:spPr>
          <a:xfrm flipH="1">
            <a:off x="2967797" y="1334040"/>
            <a:ext cx="1010852" cy="27447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FFD0FE45-6857-4DDB-9C36-7F6304B6F28F}"/>
              </a:ext>
            </a:extLst>
          </p:cNvPr>
          <p:cNvSpPr txBox="1"/>
          <p:nvPr/>
        </p:nvSpPr>
        <p:spPr>
          <a:xfrm>
            <a:off x="3709469" y="1058979"/>
            <a:ext cx="1684700" cy="369332"/>
          </a:xfrm>
          <a:prstGeom prst="rect">
            <a:avLst/>
          </a:prstGeom>
          <a:noFill/>
        </p:spPr>
        <p:txBody>
          <a:bodyPr wrap="square" rtlCol="0">
            <a:spAutoFit/>
          </a:bodyPr>
          <a:lstStyle/>
          <a:p>
            <a:r>
              <a:rPr lang="cs-CZ" sz="1800" dirty="0"/>
              <a:t>El. </a:t>
            </a:r>
            <a:r>
              <a:rPr lang="cs-CZ" sz="1800" dirty="0" err="1"/>
              <a:t>heart</a:t>
            </a:r>
            <a:r>
              <a:rPr lang="cs-CZ" sz="1800" dirty="0"/>
              <a:t> axis</a:t>
            </a:r>
            <a:endParaRPr lang="en-GB" sz="1800" dirty="0"/>
          </a:p>
        </p:txBody>
      </p:sp>
      <p:sp>
        <p:nvSpPr>
          <p:cNvPr id="120" name="TextovéPole 119">
            <a:extLst>
              <a:ext uri="{FF2B5EF4-FFF2-40B4-BE49-F238E27FC236}">
                <a16:creationId xmlns:a16="http://schemas.microsoft.com/office/drawing/2014/main" id="{9559FC53-A132-4084-AA7F-8DF105DC4577}"/>
              </a:ext>
            </a:extLst>
          </p:cNvPr>
          <p:cNvSpPr txBox="1"/>
          <p:nvPr/>
        </p:nvSpPr>
        <p:spPr>
          <a:xfrm>
            <a:off x="4110522" y="5204601"/>
            <a:ext cx="2031613" cy="369332"/>
          </a:xfrm>
          <a:prstGeom prst="rect">
            <a:avLst/>
          </a:prstGeom>
          <a:noFill/>
        </p:spPr>
        <p:txBody>
          <a:bodyPr wrap="square" rtlCol="0">
            <a:spAutoFit/>
          </a:bodyPr>
          <a:lstStyle/>
          <a:p>
            <a:r>
              <a:rPr lang="en-GB" sz="1800" dirty="0" err="1"/>
              <a:t>ve</a:t>
            </a:r>
            <a:r>
              <a:rPr lang="cs-CZ" sz="1800" dirty="0"/>
              <a:t>c</a:t>
            </a:r>
            <a:r>
              <a:rPr lang="en-GB" sz="1800" dirty="0"/>
              <a:t>to</a:t>
            </a:r>
            <a:r>
              <a:rPr lang="cs-CZ" sz="1800" dirty="0"/>
              <a:t>c</a:t>
            </a:r>
            <a:r>
              <a:rPr lang="en-GB" sz="1800" dirty="0" err="1"/>
              <a:t>ardiogram</a:t>
            </a:r>
            <a:endParaRPr lang="en-GB" sz="1800" dirty="0"/>
          </a:p>
        </p:txBody>
      </p:sp>
      <p:cxnSp>
        <p:nvCxnSpPr>
          <p:cNvPr id="121" name="Přímá spojnice se šipkou 120">
            <a:extLst>
              <a:ext uri="{FF2B5EF4-FFF2-40B4-BE49-F238E27FC236}">
                <a16:creationId xmlns:a16="http://schemas.microsoft.com/office/drawing/2014/main" id="{CF973098-FF1B-4068-9B8B-BB46C10D48B2}"/>
              </a:ext>
            </a:extLst>
          </p:cNvPr>
          <p:cNvCxnSpPr>
            <a:cxnSpLocks/>
            <a:endCxn id="117" idx="6"/>
          </p:cNvCxnSpPr>
          <p:nvPr/>
        </p:nvCxnSpPr>
        <p:spPr>
          <a:xfrm flipH="1" flipV="1">
            <a:off x="4135217" y="5024452"/>
            <a:ext cx="114846" cy="2760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Volný tvar 16">
            <a:extLst>
              <a:ext uri="{FF2B5EF4-FFF2-40B4-BE49-F238E27FC236}">
                <a16:creationId xmlns:a16="http://schemas.microsoft.com/office/drawing/2014/main" id="{8DB962F0-9CFC-8F06-BC77-B749D79A2E66}"/>
              </a:ext>
            </a:extLst>
          </p:cNvPr>
          <p:cNvSpPr/>
          <p:nvPr/>
        </p:nvSpPr>
        <p:spPr>
          <a:xfrm>
            <a:off x="6580561" y="4449186"/>
            <a:ext cx="4121005" cy="1961665"/>
          </a:xfrm>
          <a:custGeom>
            <a:avLst/>
            <a:gdLst>
              <a:gd name="connsiteX0" fmla="*/ 0 w 2957513"/>
              <a:gd name="connsiteY0" fmla="*/ 559861 h 807513"/>
              <a:gd name="connsiteX1" fmla="*/ 69056 w 2957513"/>
              <a:gd name="connsiteY1" fmla="*/ 562242 h 807513"/>
              <a:gd name="connsiteX2" fmla="*/ 97631 w 2957513"/>
              <a:gd name="connsiteY2" fmla="*/ 519379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64306 w 2957513"/>
              <a:gd name="connsiteY3" fmla="*/ 490804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59861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7513"/>
              <a:gd name="connsiteY0" fmla="*/ 569386 h 807513"/>
              <a:gd name="connsiteX1" fmla="*/ 69056 w 2957513"/>
              <a:gd name="connsiteY1" fmla="*/ 562242 h 807513"/>
              <a:gd name="connsiteX2" fmla="*/ 114300 w 2957513"/>
              <a:gd name="connsiteY2" fmla="*/ 516998 h 807513"/>
              <a:gd name="connsiteX3" fmla="*/ 171449 w 2957513"/>
              <a:gd name="connsiteY3" fmla="*/ 505091 h 807513"/>
              <a:gd name="connsiteX4" fmla="*/ 233363 w 2957513"/>
              <a:gd name="connsiteY4" fmla="*/ 559861 h 807513"/>
              <a:gd name="connsiteX5" fmla="*/ 280988 w 2957513"/>
              <a:gd name="connsiteY5" fmla="*/ 564623 h 807513"/>
              <a:gd name="connsiteX6" fmla="*/ 383381 w 2957513"/>
              <a:gd name="connsiteY6" fmla="*/ 555098 h 807513"/>
              <a:gd name="connsiteX7" fmla="*/ 395288 w 2957513"/>
              <a:gd name="connsiteY7" fmla="*/ 555098 h 807513"/>
              <a:gd name="connsiteX8" fmla="*/ 459581 w 2957513"/>
              <a:gd name="connsiteY8" fmla="*/ 619392 h 807513"/>
              <a:gd name="connsiteX9" fmla="*/ 466725 w 2957513"/>
              <a:gd name="connsiteY9" fmla="*/ 526523 h 807513"/>
              <a:gd name="connsiteX10" fmla="*/ 497681 w 2957513"/>
              <a:gd name="connsiteY10" fmla="*/ 159811 h 807513"/>
              <a:gd name="connsiteX11" fmla="*/ 516731 w 2957513"/>
              <a:gd name="connsiteY11" fmla="*/ 5029 h 807513"/>
              <a:gd name="connsiteX12" fmla="*/ 526256 w 2957513"/>
              <a:gd name="connsiteY12" fmla="*/ 83611 h 807513"/>
              <a:gd name="connsiteX13" fmla="*/ 557213 w 2957513"/>
              <a:gd name="connsiteY13" fmla="*/ 514617 h 807513"/>
              <a:gd name="connsiteX14" fmla="*/ 566738 w 2957513"/>
              <a:gd name="connsiteY14" fmla="*/ 714642 h 807513"/>
              <a:gd name="connsiteX15" fmla="*/ 573881 w 2957513"/>
              <a:gd name="connsiteY15" fmla="*/ 807511 h 807513"/>
              <a:gd name="connsiteX16" fmla="*/ 583406 w 2957513"/>
              <a:gd name="connsiteY16" fmla="*/ 717023 h 807513"/>
              <a:gd name="connsiteX17" fmla="*/ 602456 w 2957513"/>
              <a:gd name="connsiteY17" fmla="*/ 574148 h 807513"/>
              <a:gd name="connsiteX18" fmla="*/ 654844 w 2957513"/>
              <a:gd name="connsiteY18" fmla="*/ 564623 h 807513"/>
              <a:gd name="connsiteX19" fmla="*/ 862013 w 2957513"/>
              <a:gd name="connsiteY19" fmla="*/ 559861 h 807513"/>
              <a:gd name="connsiteX20" fmla="*/ 1035844 w 2957513"/>
              <a:gd name="connsiteY20" fmla="*/ 559861 h 807513"/>
              <a:gd name="connsiteX21" fmla="*/ 1226344 w 2957513"/>
              <a:gd name="connsiteY21" fmla="*/ 452704 h 807513"/>
              <a:gd name="connsiteX22" fmla="*/ 1393031 w 2957513"/>
              <a:gd name="connsiteY22" fmla="*/ 500329 h 807513"/>
              <a:gd name="connsiteX23" fmla="*/ 1464469 w 2957513"/>
              <a:gd name="connsiteY23" fmla="*/ 557479 h 807513"/>
              <a:gd name="connsiteX24" fmla="*/ 1712119 w 2957513"/>
              <a:gd name="connsiteY24" fmla="*/ 559861 h 807513"/>
              <a:gd name="connsiteX25" fmla="*/ 2428875 w 2957513"/>
              <a:gd name="connsiteY25" fmla="*/ 552717 h 807513"/>
              <a:gd name="connsiteX26" fmla="*/ 2719388 w 2957513"/>
              <a:gd name="connsiteY26" fmla="*/ 550336 h 807513"/>
              <a:gd name="connsiteX27" fmla="*/ 2778919 w 2957513"/>
              <a:gd name="connsiteY27" fmla="*/ 488423 h 807513"/>
              <a:gd name="connsiteX28" fmla="*/ 2883694 w 2957513"/>
              <a:gd name="connsiteY28" fmla="*/ 471754 h 807513"/>
              <a:gd name="connsiteX29" fmla="*/ 2957513 w 2957513"/>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52463 w 2955132"/>
              <a:gd name="connsiteY18" fmla="*/ 564623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0075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607219 w 2955132"/>
              <a:gd name="connsiteY17" fmla="*/ 574148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392907 w 2955132"/>
              <a:gd name="connsiteY7" fmla="*/ 555098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33463 w 2955132"/>
              <a:gd name="connsiteY20" fmla="*/ 559861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3963 w 2955132"/>
              <a:gd name="connsiteY21" fmla="*/ 452704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31106 w 2955132"/>
              <a:gd name="connsiteY21" fmla="*/ 476517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90650 w 2955132"/>
              <a:gd name="connsiteY22" fmla="*/ 500329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17007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76538 w 2955132"/>
              <a:gd name="connsiteY27" fmla="*/ 488423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71754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5576 w 2955132"/>
              <a:gd name="connsiteY26" fmla="*/ 550336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9863 w 2955132"/>
              <a:gd name="connsiteY26" fmla="*/ 552717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95588 w 2955132"/>
              <a:gd name="connsiteY27" fmla="*/ 500330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707482 w 2955132"/>
              <a:gd name="connsiteY26" fmla="*/ 545573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81313 w 2955132"/>
              <a:gd name="connsiteY28" fmla="*/ 481279 h 807513"/>
              <a:gd name="connsiteX29" fmla="*/ 2955132 w 2955132"/>
              <a:gd name="connsiteY29" fmla="*/ 562242 h 807513"/>
              <a:gd name="connsiteX0" fmla="*/ 0 w 2955132"/>
              <a:gd name="connsiteY0" fmla="*/ 555099 h 807513"/>
              <a:gd name="connsiteX1" fmla="*/ 66675 w 2955132"/>
              <a:gd name="connsiteY1" fmla="*/ 562242 h 807513"/>
              <a:gd name="connsiteX2" fmla="*/ 111919 w 2955132"/>
              <a:gd name="connsiteY2" fmla="*/ 516998 h 807513"/>
              <a:gd name="connsiteX3" fmla="*/ 169068 w 2955132"/>
              <a:gd name="connsiteY3" fmla="*/ 505091 h 807513"/>
              <a:gd name="connsiteX4" fmla="*/ 230982 w 2955132"/>
              <a:gd name="connsiteY4" fmla="*/ 559861 h 807513"/>
              <a:gd name="connsiteX5" fmla="*/ 278607 w 2955132"/>
              <a:gd name="connsiteY5" fmla="*/ 564623 h 807513"/>
              <a:gd name="connsiteX6" fmla="*/ 381000 w 2955132"/>
              <a:gd name="connsiteY6" fmla="*/ 555098 h 807513"/>
              <a:gd name="connsiteX7" fmla="*/ 402432 w 2955132"/>
              <a:gd name="connsiteY7" fmla="*/ 552716 h 807513"/>
              <a:gd name="connsiteX8" fmla="*/ 457200 w 2955132"/>
              <a:gd name="connsiteY8" fmla="*/ 619392 h 807513"/>
              <a:gd name="connsiteX9" fmla="*/ 464344 w 2955132"/>
              <a:gd name="connsiteY9" fmla="*/ 526523 h 807513"/>
              <a:gd name="connsiteX10" fmla="*/ 495300 w 2955132"/>
              <a:gd name="connsiteY10" fmla="*/ 159811 h 807513"/>
              <a:gd name="connsiteX11" fmla="*/ 514350 w 2955132"/>
              <a:gd name="connsiteY11" fmla="*/ 5029 h 807513"/>
              <a:gd name="connsiteX12" fmla="*/ 523875 w 2955132"/>
              <a:gd name="connsiteY12" fmla="*/ 83611 h 807513"/>
              <a:gd name="connsiteX13" fmla="*/ 554832 w 2955132"/>
              <a:gd name="connsiteY13" fmla="*/ 514617 h 807513"/>
              <a:gd name="connsiteX14" fmla="*/ 564357 w 2955132"/>
              <a:gd name="connsiteY14" fmla="*/ 714642 h 807513"/>
              <a:gd name="connsiteX15" fmla="*/ 571500 w 2955132"/>
              <a:gd name="connsiteY15" fmla="*/ 807511 h 807513"/>
              <a:gd name="connsiteX16" fmla="*/ 581025 w 2955132"/>
              <a:gd name="connsiteY16" fmla="*/ 717023 h 807513"/>
              <a:gd name="connsiteX17" fmla="*/ 595313 w 2955132"/>
              <a:gd name="connsiteY17" fmla="*/ 569386 h 807513"/>
              <a:gd name="connsiteX18" fmla="*/ 697707 w 2955132"/>
              <a:gd name="connsiteY18" fmla="*/ 559860 h 807513"/>
              <a:gd name="connsiteX19" fmla="*/ 859632 w 2955132"/>
              <a:gd name="connsiteY19" fmla="*/ 559861 h 807513"/>
              <a:gd name="connsiteX20" fmla="*/ 1040607 w 2955132"/>
              <a:gd name="connsiteY20" fmla="*/ 555099 h 807513"/>
              <a:gd name="connsiteX21" fmla="*/ 1228725 w 2955132"/>
              <a:gd name="connsiteY21" fmla="*/ 452705 h 807513"/>
              <a:gd name="connsiteX22" fmla="*/ 1354931 w 2955132"/>
              <a:gd name="connsiteY22" fmla="*/ 483661 h 807513"/>
              <a:gd name="connsiteX23" fmla="*/ 1462088 w 2955132"/>
              <a:gd name="connsiteY23" fmla="*/ 557479 h 807513"/>
              <a:gd name="connsiteX24" fmla="*/ 1709738 w 2955132"/>
              <a:gd name="connsiteY24" fmla="*/ 559861 h 807513"/>
              <a:gd name="connsiteX25" fmla="*/ 2426494 w 2955132"/>
              <a:gd name="connsiteY25" fmla="*/ 552717 h 807513"/>
              <a:gd name="connsiteX26" fmla="*/ 2693194 w 2955132"/>
              <a:gd name="connsiteY26" fmla="*/ 555098 h 807513"/>
              <a:gd name="connsiteX27" fmla="*/ 2776538 w 2955132"/>
              <a:gd name="connsiteY27" fmla="*/ 502711 h 807513"/>
              <a:gd name="connsiteX28" fmla="*/ 2845594 w 2955132"/>
              <a:gd name="connsiteY28" fmla="*/ 481279 h 807513"/>
              <a:gd name="connsiteX29" fmla="*/ 2955132 w 2955132"/>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5594 w 2921794"/>
              <a:gd name="connsiteY28" fmla="*/ 481279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57500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693194 w 2921794"/>
              <a:gd name="connsiteY26" fmla="*/ 555098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76538 w 2921794"/>
              <a:gd name="connsiteY27" fmla="*/ 502711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81000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02432 w 2921794"/>
              <a:gd name="connsiteY7" fmla="*/ 552716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54931 w 2921794"/>
              <a:gd name="connsiteY22" fmla="*/ 483661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462088 w 2921794"/>
              <a:gd name="connsiteY23" fmla="*/ 557479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394881 w 2921794"/>
              <a:gd name="connsiteY22" fmla="*/ 477003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40607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93873 w 2921794"/>
              <a:gd name="connsiteY20" fmla="*/ 555099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48646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921794"/>
              <a:gd name="connsiteY0" fmla="*/ 555099 h 807513"/>
              <a:gd name="connsiteX1" fmla="*/ 66675 w 2921794"/>
              <a:gd name="connsiteY1" fmla="*/ 562242 h 807513"/>
              <a:gd name="connsiteX2" fmla="*/ 111919 w 2921794"/>
              <a:gd name="connsiteY2" fmla="*/ 516998 h 807513"/>
              <a:gd name="connsiteX3" fmla="*/ 169068 w 2921794"/>
              <a:gd name="connsiteY3" fmla="*/ 505091 h 807513"/>
              <a:gd name="connsiteX4" fmla="*/ 230982 w 2921794"/>
              <a:gd name="connsiteY4" fmla="*/ 559861 h 807513"/>
              <a:gd name="connsiteX5" fmla="*/ 278607 w 2921794"/>
              <a:gd name="connsiteY5" fmla="*/ 564623 h 807513"/>
              <a:gd name="connsiteX6" fmla="*/ 359569 w 2921794"/>
              <a:gd name="connsiteY6" fmla="*/ 555098 h 807513"/>
              <a:gd name="connsiteX7" fmla="*/ 411957 w 2921794"/>
              <a:gd name="connsiteY7" fmla="*/ 555097 h 807513"/>
              <a:gd name="connsiteX8" fmla="*/ 457200 w 2921794"/>
              <a:gd name="connsiteY8" fmla="*/ 619392 h 807513"/>
              <a:gd name="connsiteX9" fmla="*/ 464344 w 2921794"/>
              <a:gd name="connsiteY9" fmla="*/ 526523 h 807513"/>
              <a:gd name="connsiteX10" fmla="*/ 495300 w 2921794"/>
              <a:gd name="connsiteY10" fmla="*/ 159811 h 807513"/>
              <a:gd name="connsiteX11" fmla="*/ 514350 w 2921794"/>
              <a:gd name="connsiteY11" fmla="*/ 5029 h 807513"/>
              <a:gd name="connsiteX12" fmla="*/ 523875 w 2921794"/>
              <a:gd name="connsiteY12" fmla="*/ 83611 h 807513"/>
              <a:gd name="connsiteX13" fmla="*/ 554832 w 2921794"/>
              <a:gd name="connsiteY13" fmla="*/ 514617 h 807513"/>
              <a:gd name="connsiteX14" fmla="*/ 564357 w 2921794"/>
              <a:gd name="connsiteY14" fmla="*/ 714642 h 807513"/>
              <a:gd name="connsiteX15" fmla="*/ 571500 w 2921794"/>
              <a:gd name="connsiteY15" fmla="*/ 807511 h 807513"/>
              <a:gd name="connsiteX16" fmla="*/ 581025 w 2921794"/>
              <a:gd name="connsiteY16" fmla="*/ 717023 h 807513"/>
              <a:gd name="connsiteX17" fmla="*/ 595313 w 2921794"/>
              <a:gd name="connsiteY17" fmla="*/ 569386 h 807513"/>
              <a:gd name="connsiteX18" fmla="*/ 697707 w 2921794"/>
              <a:gd name="connsiteY18" fmla="*/ 559860 h 807513"/>
              <a:gd name="connsiteX19" fmla="*/ 859632 w 2921794"/>
              <a:gd name="connsiteY19" fmla="*/ 559861 h 807513"/>
              <a:gd name="connsiteX20" fmla="*/ 1067240 w 2921794"/>
              <a:gd name="connsiteY20" fmla="*/ 548440 h 807513"/>
              <a:gd name="connsiteX21" fmla="*/ 1228725 w 2921794"/>
              <a:gd name="connsiteY21" fmla="*/ 452705 h 807513"/>
              <a:gd name="connsiteX22" fmla="*/ 1401539 w 2921794"/>
              <a:gd name="connsiteY22" fmla="*/ 437054 h 807513"/>
              <a:gd name="connsiteX23" fmla="*/ 1575279 w 2921794"/>
              <a:gd name="connsiteY23" fmla="*/ 550821 h 807513"/>
              <a:gd name="connsiteX24" fmla="*/ 1709738 w 2921794"/>
              <a:gd name="connsiteY24" fmla="*/ 559861 h 807513"/>
              <a:gd name="connsiteX25" fmla="*/ 2426494 w 2921794"/>
              <a:gd name="connsiteY25" fmla="*/ 552717 h 807513"/>
              <a:gd name="connsiteX26" fmla="*/ 2700338 w 2921794"/>
              <a:gd name="connsiteY26" fmla="*/ 557480 h 807513"/>
              <a:gd name="connsiteX27" fmla="*/ 2752725 w 2921794"/>
              <a:gd name="connsiteY27" fmla="*/ 509854 h 807513"/>
              <a:gd name="connsiteX28" fmla="*/ 2843213 w 2921794"/>
              <a:gd name="connsiteY28" fmla="*/ 478897 h 807513"/>
              <a:gd name="connsiteX29" fmla="*/ 2921794 w 2921794"/>
              <a:gd name="connsiteY29" fmla="*/ 562242 h 807513"/>
              <a:gd name="connsiteX0" fmla="*/ 0 w 2843213"/>
              <a:gd name="connsiteY0" fmla="*/ 555099 h 807513"/>
              <a:gd name="connsiteX1" fmla="*/ 66675 w 2843213"/>
              <a:gd name="connsiteY1" fmla="*/ 562242 h 807513"/>
              <a:gd name="connsiteX2" fmla="*/ 111919 w 2843213"/>
              <a:gd name="connsiteY2" fmla="*/ 516998 h 807513"/>
              <a:gd name="connsiteX3" fmla="*/ 169068 w 2843213"/>
              <a:gd name="connsiteY3" fmla="*/ 505091 h 807513"/>
              <a:gd name="connsiteX4" fmla="*/ 230982 w 2843213"/>
              <a:gd name="connsiteY4" fmla="*/ 559861 h 807513"/>
              <a:gd name="connsiteX5" fmla="*/ 278607 w 2843213"/>
              <a:gd name="connsiteY5" fmla="*/ 564623 h 807513"/>
              <a:gd name="connsiteX6" fmla="*/ 359569 w 2843213"/>
              <a:gd name="connsiteY6" fmla="*/ 555098 h 807513"/>
              <a:gd name="connsiteX7" fmla="*/ 411957 w 2843213"/>
              <a:gd name="connsiteY7" fmla="*/ 555097 h 807513"/>
              <a:gd name="connsiteX8" fmla="*/ 457200 w 2843213"/>
              <a:gd name="connsiteY8" fmla="*/ 619392 h 807513"/>
              <a:gd name="connsiteX9" fmla="*/ 464344 w 2843213"/>
              <a:gd name="connsiteY9" fmla="*/ 526523 h 807513"/>
              <a:gd name="connsiteX10" fmla="*/ 495300 w 2843213"/>
              <a:gd name="connsiteY10" fmla="*/ 159811 h 807513"/>
              <a:gd name="connsiteX11" fmla="*/ 514350 w 2843213"/>
              <a:gd name="connsiteY11" fmla="*/ 5029 h 807513"/>
              <a:gd name="connsiteX12" fmla="*/ 523875 w 2843213"/>
              <a:gd name="connsiteY12" fmla="*/ 83611 h 807513"/>
              <a:gd name="connsiteX13" fmla="*/ 554832 w 2843213"/>
              <a:gd name="connsiteY13" fmla="*/ 514617 h 807513"/>
              <a:gd name="connsiteX14" fmla="*/ 564357 w 2843213"/>
              <a:gd name="connsiteY14" fmla="*/ 714642 h 807513"/>
              <a:gd name="connsiteX15" fmla="*/ 571500 w 2843213"/>
              <a:gd name="connsiteY15" fmla="*/ 807511 h 807513"/>
              <a:gd name="connsiteX16" fmla="*/ 581025 w 2843213"/>
              <a:gd name="connsiteY16" fmla="*/ 717023 h 807513"/>
              <a:gd name="connsiteX17" fmla="*/ 595313 w 2843213"/>
              <a:gd name="connsiteY17" fmla="*/ 569386 h 807513"/>
              <a:gd name="connsiteX18" fmla="*/ 697707 w 2843213"/>
              <a:gd name="connsiteY18" fmla="*/ 559860 h 807513"/>
              <a:gd name="connsiteX19" fmla="*/ 859632 w 2843213"/>
              <a:gd name="connsiteY19" fmla="*/ 559861 h 807513"/>
              <a:gd name="connsiteX20" fmla="*/ 1067240 w 2843213"/>
              <a:gd name="connsiteY20" fmla="*/ 548440 h 807513"/>
              <a:gd name="connsiteX21" fmla="*/ 1228725 w 2843213"/>
              <a:gd name="connsiteY21" fmla="*/ 452705 h 807513"/>
              <a:gd name="connsiteX22" fmla="*/ 1401539 w 2843213"/>
              <a:gd name="connsiteY22" fmla="*/ 437054 h 807513"/>
              <a:gd name="connsiteX23" fmla="*/ 1575279 w 2843213"/>
              <a:gd name="connsiteY23" fmla="*/ 550821 h 807513"/>
              <a:gd name="connsiteX24" fmla="*/ 1709738 w 2843213"/>
              <a:gd name="connsiteY24" fmla="*/ 559861 h 807513"/>
              <a:gd name="connsiteX25" fmla="*/ 2426494 w 2843213"/>
              <a:gd name="connsiteY25" fmla="*/ 552717 h 807513"/>
              <a:gd name="connsiteX26" fmla="*/ 2700338 w 2843213"/>
              <a:gd name="connsiteY26" fmla="*/ 557480 h 807513"/>
              <a:gd name="connsiteX27" fmla="*/ 2752725 w 2843213"/>
              <a:gd name="connsiteY27" fmla="*/ 509854 h 807513"/>
              <a:gd name="connsiteX28" fmla="*/ 2843213 w 2843213"/>
              <a:gd name="connsiteY28" fmla="*/ 478897 h 807513"/>
              <a:gd name="connsiteX0" fmla="*/ 0 w 2752725"/>
              <a:gd name="connsiteY0" fmla="*/ 555099 h 807513"/>
              <a:gd name="connsiteX1" fmla="*/ 66675 w 2752725"/>
              <a:gd name="connsiteY1" fmla="*/ 562242 h 807513"/>
              <a:gd name="connsiteX2" fmla="*/ 111919 w 2752725"/>
              <a:gd name="connsiteY2" fmla="*/ 516998 h 807513"/>
              <a:gd name="connsiteX3" fmla="*/ 169068 w 2752725"/>
              <a:gd name="connsiteY3" fmla="*/ 505091 h 807513"/>
              <a:gd name="connsiteX4" fmla="*/ 230982 w 2752725"/>
              <a:gd name="connsiteY4" fmla="*/ 559861 h 807513"/>
              <a:gd name="connsiteX5" fmla="*/ 278607 w 2752725"/>
              <a:gd name="connsiteY5" fmla="*/ 564623 h 807513"/>
              <a:gd name="connsiteX6" fmla="*/ 359569 w 2752725"/>
              <a:gd name="connsiteY6" fmla="*/ 555098 h 807513"/>
              <a:gd name="connsiteX7" fmla="*/ 411957 w 2752725"/>
              <a:gd name="connsiteY7" fmla="*/ 555097 h 807513"/>
              <a:gd name="connsiteX8" fmla="*/ 457200 w 2752725"/>
              <a:gd name="connsiteY8" fmla="*/ 619392 h 807513"/>
              <a:gd name="connsiteX9" fmla="*/ 464344 w 2752725"/>
              <a:gd name="connsiteY9" fmla="*/ 526523 h 807513"/>
              <a:gd name="connsiteX10" fmla="*/ 495300 w 2752725"/>
              <a:gd name="connsiteY10" fmla="*/ 159811 h 807513"/>
              <a:gd name="connsiteX11" fmla="*/ 514350 w 2752725"/>
              <a:gd name="connsiteY11" fmla="*/ 5029 h 807513"/>
              <a:gd name="connsiteX12" fmla="*/ 523875 w 2752725"/>
              <a:gd name="connsiteY12" fmla="*/ 83611 h 807513"/>
              <a:gd name="connsiteX13" fmla="*/ 554832 w 2752725"/>
              <a:gd name="connsiteY13" fmla="*/ 514617 h 807513"/>
              <a:gd name="connsiteX14" fmla="*/ 564357 w 2752725"/>
              <a:gd name="connsiteY14" fmla="*/ 714642 h 807513"/>
              <a:gd name="connsiteX15" fmla="*/ 571500 w 2752725"/>
              <a:gd name="connsiteY15" fmla="*/ 807511 h 807513"/>
              <a:gd name="connsiteX16" fmla="*/ 581025 w 2752725"/>
              <a:gd name="connsiteY16" fmla="*/ 717023 h 807513"/>
              <a:gd name="connsiteX17" fmla="*/ 595313 w 2752725"/>
              <a:gd name="connsiteY17" fmla="*/ 569386 h 807513"/>
              <a:gd name="connsiteX18" fmla="*/ 697707 w 2752725"/>
              <a:gd name="connsiteY18" fmla="*/ 559860 h 807513"/>
              <a:gd name="connsiteX19" fmla="*/ 859632 w 2752725"/>
              <a:gd name="connsiteY19" fmla="*/ 559861 h 807513"/>
              <a:gd name="connsiteX20" fmla="*/ 1067240 w 2752725"/>
              <a:gd name="connsiteY20" fmla="*/ 548440 h 807513"/>
              <a:gd name="connsiteX21" fmla="*/ 1228725 w 2752725"/>
              <a:gd name="connsiteY21" fmla="*/ 452705 h 807513"/>
              <a:gd name="connsiteX22" fmla="*/ 1401539 w 2752725"/>
              <a:gd name="connsiteY22" fmla="*/ 437054 h 807513"/>
              <a:gd name="connsiteX23" fmla="*/ 1575279 w 2752725"/>
              <a:gd name="connsiteY23" fmla="*/ 550821 h 807513"/>
              <a:gd name="connsiteX24" fmla="*/ 1709738 w 2752725"/>
              <a:gd name="connsiteY24" fmla="*/ 559861 h 807513"/>
              <a:gd name="connsiteX25" fmla="*/ 2426494 w 2752725"/>
              <a:gd name="connsiteY25" fmla="*/ 552717 h 807513"/>
              <a:gd name="connsiteX26" fmla="*/ 2700338 w 2752725"/>
              <a:gd name="connsiteY26" fmla="*/ 557480 h 807513"/>
              <a:gd name="connsiteX27" fmla="*/ 2752725 w 2752725"/>
              <a:gd name="connsiteY27" fmla="*/ 509854 h 807513"/>
              <a:gd name="connsiteX0" fmla="*/ 0 w 2700338"/>
              <a:gd name="connsiteY0" fmla="*/ 555099 h 807513"/>
              <a:gd name="connsiteX1" fmla="*/ 66675 w 2700338"/>
              <a:gd name="connsiteY1" fmla="*/ 562242 h 807513"/>
              <a:gd name="connsiteX2" fmla="*/ 111919 w 2700338"/>
              <a:gd name="connsiteY2" fmla="*/ 516998 h 807513"/>
              <a:gd name="connsiteX3" fmla="*/ 169068 w 2700338"/>
              <a:gd name="connsiteY3" fmla="*/ 505091 h 807513"/>
              <a:gd name="connsiteX4" fmla="*/ 230982 w 2700338"/>
              <a:gd name="connsiteY4" fmla="*/ 559861 h 807513"/>
              <a:gd name="connsiteX5" fmla="*/ 278607 w 2700338"/>
              <a:gd name="connsiteY5" fmla="*/ 564623 h 807513"/>
              <a:gd name="connsiteX6" fmla="*/ 359569 w 2700338"/>
              <a:gd name="connsiteY6" fmla="*/ 555098 h 807513"/>
              <a:gd name="connsiteX7" fmla="*/ 411957 w 2700338"/>
              <a:gd name="connsiteY7" fmla="*/ 555097 h 807513"/>
              <a:gd name="connsiteX8" fmla="*/ 457200 w 2700338"/>
              <a:gd name="connsiteY8" fmla="*/ 619392 h 807513"/>
              <a:gd name="connsiteX9" fmla="*/ 464344 w 2700338"/>
              <a:gd name="connsiteY9" fmla="*/ 526523 h 807513"/>
              <a:gd name="connsiteX10" fmla="*/ 495300 w 2700338"/>
              <a:gd name="connsiteY10" fmla="*/ 159811 h 807513"/>
              <a:gd name="connsiteX11" fmla="*/ 514350 w 2700338"/>
              <a:gd name="connsiteY11" fmla="*/ 5029 h 807513"/>
              <a:gd name="connsiteX12" fmla="*/ 523875 w 2700338"/>
              <a:gd name="connsiteY12" fmla="*/ 83611 h 807513"/>
              <a:gd name="connsiteX13" fmla="*/ 554832 w 2700338"/>
              <a:gd name="connsiteY13" fmla="*/ 514617 h 807513"/>
              <a:gd name="connsiteX14" fmla="*/ 564357 w 2700338"/>
              <a:gd name="connsiteY14" fmla="*/ 714642 h 807513"/>
              <a:gd name="connsiteX15" fmla="*/ 571500 w 2700338"/>
              <a:gd name="connsiteY15" fmla="*/ 807511 h 807513"/>
              <a:gd name="connsiteX16" fmla="*/ 581025 w 2700338"/>
              <a:gd name="connsiteY16" fmla="*/ 717023 h 807513"/>
              <a:gd name="connsiteX17" fmla="*/ 595313 w 2700338"/>
              <a:gd name="connsiteY17" fmla="*/ 569386 h 807513"/>
              <a:gd name="connsiteX18" fmla="*/ 697707 w 2700338"/>
              <a:gd name="connsiteY18" fmla="*/ 559860 h 807513"/>
              <a:gd name="connsiteX19" fmla="*/ 859632 w 2700338"/>
              <a:gd name="connsiteY19" fmla="*/ 559861 h 807513"/>
              <a:gd name="connsiteX20" fmla="*/ 1067240 w 2700338"/>
              <a:gd name="connsiteY20" fmla="*/ 548440 h 807513"/>
              <a:gd name="connsiteX21" fmla="*/ 1228725 w 2700338"/>
              <a:gd name="connsiteY21" fmla="*/ 452705 h 807513"/>
              <a:gd name="connsiteX22" fmla="*/ 1401539 w 2700338"/>
              <a:gd name="connsiteY22" fmla="*/ 437054 h 807513"/>
              <a:gd name="connsiteX23" fmla="*/ 1575279 w 2700338"/>
              <a:gd name="connsiteY23" fmla="*/ 550821 h 807513"/>
              <a:gd name="connsiteX24" fmla="*/ 1709738 w 2700338"/>
              <a:gd name="connsiteY24" fmla="*/ 559861 h 807513"/>
              <a:gd name="connsiteX25" fmla="*/ 2426494 w 2700338"/>
              <a:gd name="connsiteY25" fmla="*/ 552717 h 807513"/>
              <a:gd name="connsiteX26" fmla="*/ 2700338 w 2700338"/>
              <a:gd name="connsiteY26" fmla="*/ 557480 h 807513"/>
              <a:gd name="connsiteX0" fmla="*/ 0 w 2700338"/>
              <a:gd name="connsiteY0" fmla="*/ 555099 h 738985"/>
              <a:gd name="connsiteX1" fmla="*/ 66675 w 2700338"/>
              <a:gd name="connsiteY1" fmla="*/ 562242 h 738985"/>
              <a:gd name="connsiteX2" fmla="*/ 111919 w 2700338"/>
              <a:gd name="connsiteY2" fmla="*/ 516998 h 738985"/>
              <a:gd name="connsiteX3" fmla="*/ 169068 w 2700338"/>
              <a:gd name="connsiteY3" fmla="*/ 505091 h 738985"/>
              <a:gd name="connsiteX4" fmla="*/ 230982 w 2700338"/>
              <a:gd name="connsiteY4" fmla="*/ 559861 h 738985"/>
              <a:gd name="connsiteX5" fmla="*/ 278607 w 2700338"/>
              <a:gd name="connsiteY5" fmla="*/ 564623 h 738985"/>
              <a:gd name="connsiteX6" fmla="*/ 359569 w 2700338"/>
              <a:gd name="connsiteY6" fmla="*/ 555098 h 738985"/>
              <a:gd name="connsiteX7" fmla="*/ 411957 w 2700338"/>
              <a:gd name="connsiteY7" fmla="*/ 555097 h 738985"/>
              <a:gd name="connsiteX8" fmla="*/ 457200 w 2700338"/>
              <a:gd name="connsiteY8" fmla="*/ 619392 h 738985"/>
              <a:gd name="connsiteX9" fmla="*/ 464344 w 2700338"/>
              <a:gd name="connsiteY9" fmla="*/ 526523 h 738985"/>
              <a:gd name="connsiteX10" fmla="*/ 495300 w 2700338"/>
              <a:gd name="connsiteY10" fmla="*/ 159811 h 738985"/>
              <a:gd name="connsiteX11" fmla="*/ 514350 w 2700338"/>
              <a:gd name="connsiteY11" fmla="*/ 5029 h 738985"/>
              <a:gd name="connsiteX12" fmla="*/ 523875 w 2700338"/>
              <a:gd name="connsiteY12" fmla="*/ 83611 h 738985"/>
              <a:gd name="connsiteX13" fmla="*/ 554832 w 2700338"/>
              <a:gd name="connsiteY13" fmla="*/ 514617 h 738985"/>
              <a:gd name="connsiteX14" fmla="*/ 564357 w 2700338"/>
              <a:gd name="connsiteY14" fmla="*/ 714642 h 738985"/>
              <a:gd name="connsiteX15" fmla="*/ 577103 w 2700338"/>
              <a:gd name="connsiteY15" fmla="*/ 735834 h 738985"/>
              <a:gd name="connsiteX16" fmla="*/ 581025 w 2700338"/>
              <a:gd name="connsiteY16" fmla="*/ 717023 h 738985"/>
              <a:gd name="connsiteX17" fmla="*/ 595313 w 2700338"/>
              <a:gd name="connsiteY17" fmla="*/ 569386 h 738985"/>
              <a:gd name="connsiteX18" fmla="*/ 697707 w 2700338"/>
              <a:gd name="connsiteY18" fmla="*/ 559860 h 738985"/>
              <a:gd name="connsiteX19" fmla="*/ 859632 w 2700338"/>
              <a:gd name="connsiteY19" fmla="*/ 559861 h 738985"/>
              <a:gd name="connsiteX20" fmla="*/ 1067240 w 2700338"/>
              <a:gd name="connsiteY20" fmla="*/ 548440 h 738985"/>
              <a:gd name="connsiteX21" fmla="*/ 1228725 w 2700338"/>
              <a:gd name="connsiteY21" fmla="*/ 452705 h 738985"/>
              <a:gd name="connsiteX22" fmla="*/ 1401539 w 2700338"/>
              <a:gd name="connsiteY22" fmla="*/ 437054 h 738985"/>
              <a:gd name="connsiteX23" fmla="*/ 1575279 w 2700338"/>
              <a:gd name="connsiteY23" fmla="*/ 550821 h 738985"/>
              <a:gd name="connsiteX24" fmla="*/ 1709738 w 2700338"/>
              <a:gd name="connsiteY24" fmla="*/ 559861 h 738985"/>
              <a:gd name="connsiteX25" fmla="*/ 2426494 w 2700338"/>
              <a:gd name="connsiteY25" fmla="*/ 552717 h 738985"/>
              <a:gd name="connsiteX26" fmla="*/ 2700338 w 2700338"/>
              <a:gd name="connsiteY26" fmla="*/ 557480 h 738985"/>
              <a:gd name="connsiteX0" fmla="*/ 0 w 2700338"/>
              <a:gd name="connsiteY0" fmla="*/ 555099 h 742556"/>
              <a:gd name="connsiteX1" fmla="*/ 66675 w 2700338"/>
              <a:gd name="connsiteY1" fmla="*/ 562242 h 742556"/>
              <a:gd name="connsiteX2" fmla="*/ 111919 w 2700338"/>
              <a:gd name="connsiteY2" fmla="*/ 516998 h 742556"/>
              <a:gd name="connsiteX3" fmla="*/ 169068 w 2700338"/>
              <a:gd name="connsiteY3" fmla="*/ 505091 h 742556"/>
              <a:gd name="connsiteX4" fmla="*/ 230982 w 2700338"/>
              <a:gd name="connsiteY4" fmla="*/ 559861 h 742556"/>
              <a:gd name="connsiteX5" fmla="*/ 278607 w 2700338"/>
              <a:gd name="connsiteY5" fmla="*/ 564623 h 742556"/>
              <a:gd name="connsiteX6" fmla="*/ 359569 w 2700338"/>
              <a:gd name="connsiteY6" fmla="*/ 555098 h 742556"/>
              <a:gd name="connsiteX7" fmla="*/ 411957 w 2700338"/>
              <a:gd name="connsiteY7" fmla="*/ 555097 h 742556"/>
              <a:gd name="connsiteX8" fmla="*/ 457200 w 2700338"/>
              <a:gd name="connsiteY8" fmla="*/ 619392 h 742556"/>
              <a:gd name="connsiteX9" fmla="*/ 464344 w 2700338"/>
              <a:gd name="connsiteY9" fmla="*/ 526523 h 742556"/>
              <a:gd name="connsiteX10" fmla="*/ 495300 w 2700338"/>
              <a:gd name="connsiteY10" fmla="*/ 159811 h 742556"/>
              <a:gd name="connsiteX11" fmla="*/ 514350 w 2700338"/>
              <a:gd name="connsiteY11" fmla="*/ 5029 h 742556"/>
              <a:gd name="connsiteX12" fmla="*/ 523875 w 2700338"/>
              <a:gd name="connsiteY12" fmla="*/ 83611 h 742556"/>
              <a:gd name="connsiteX13" fmla="*/ 554832 w 2700338"/>
              <a:gd name="connsiteY13" fmla="*/ 514617 h 742556"/>
              <a:gd name="connsiteX14" fmla="*/ 564357 w 2700338"/>
              <a:gd name="connsiteY14" fmla="*/ 714642 h 742556"/>
              <a:gd name="connsiteX15" fmla="*/ 577103 w 2700338"/>
              <a:gd name="connsiteY15" fmla="*/ 735834 h 742556"/>
              <a:gd name="connsiteX16" fmla="*/ 581025 w 2700338"/>
              <a:gd name="connsiteY16" fmla="*/ 665375 h 742556"/>
              <a:gd name="connsiteX17" fmla="*/ 595313 w 2700338"/>
              <a:gd name="connsiteY17" fmla="*/ 569386 h 742556"/>
              <a:gd name="connsiteX18" fmla="*/ 697707 w 2700338"/>
              <a:gd name="connsiteY18" fmla="*/ 559860 h 742556"/>
              <a:gd name="connsiteX19" fmla="*/ 859632 w 2700338"/>
              <a:gd name="connsiteY19" fmla="*/ 559861 h 742556"/>
              <a:gd name="connsiteX20" fmla="*/ 1067240 w 2700338"/>
              <a:gd name="connsiteY20" fmla="*/ 548440 h 742556"/>
              <a:gd name="connsiteX21" fmla="*/ 1228725 w 2700338"/>
              <a:gd name="connsiteY21" fmla="*/ 452705 h 742556"/>
              <a:gd name="connsiteX22" fmla="*/ 1401539 w 2700338"/>
              <a:gd name="connsiteY22" fmla="*/ 437054 h 742556"/>
              <a:gd name="connsiteX23" fmla="*/ 1575279 w 2700338"/>
              <a:gd name="connsiteY23" fmla="*/ 550821 h 742556"/>
              <a:gd name="connsiteX24" fmla="*/ 1709738 w 2700338"/>
              <a:gd name="connsiteY24" fmla="*/ 559861 h 742556"/>
              <a:gd name="connsiteX25" fmla="*/ 2426494 w 2700338"/>
              <a:gd name="connsiteY25" fmla="*/ 552717 h 742556"/>
              <a:gd name="connsiteX26" fmla="*/ 2700338 w 2700338"/>
              <a:gd name="connsiteY26" fmla="*/ 557480 h 742556"/>
              <a:gd name="connsiteX0" fmla="*/ 0 w 2700338"/>
              <a:gd name="connsiteY0" fmla="*/ 555099 h 735854"/>
              <a:gd name="connsiteX1" fmla="*/ 66675 w 2700338"/>
              <a:gd name="connsiteY1" fmla="*/ 562242 h 735854"/>
              <a:gd name="connsiteX2" fmla="*/ 111919 w 2700338"/>
              <a:gd name="connsiteY2" fmla="*/ 516998 h 735854"/>
              <a:gd name="connsiteX3" fmla="*/ 169068 w 2700338"/>
              <a:gd name="connsiteY3" fmla="*/ 505091 h 735854"/>
              <a:gd name="connsiteX4" fmla="*/ 230982 w 2700338"/>
              <a:gd name="connsiteY4" fmla="*/ 559861 h 735854"/>
              <a:gd name="connsiteX5" fmla="*/ 278607 w 2700338"/>
              <a:gd name="connsiteY5" fmla="*/ 564623 h 735854"/>
              <a:gd name="connsiteX6" fmla="*/ 359569 w 2700338"/>
              <a:gd name="connsiteY6" fmla="*/ 555098 h 735854"/>
              <a:gd name="connsiteX7" fmla="*/ 411957 w 2700338"/>
              <a:gd name="connsiteY7" fmla="*/ 555097 h 735854"/>
              <a:gd name="connsiteX8" fmla="*/ 457200 w 2700338"/>
              <a:gd name="connsiteY8" fmla="*/ 619392 h 735854"/>
              <a:gd name="connsiteX9" fmla="*/ 464344 w 2700338"/>
              <a:gd name="connsiteY9" fmla="*/ 526523 h 735854"/>
              <a:gd name="connsiteX10" fmla="*/ 495300 w 2700338"/>
              <a:gd name="connsiteY10" fmla="*/ 159811 h 735854"/>
              <a:gd name="connsiteX11" fmla="*/ 514350 w 2700338"/>
              <a:gd name="connsiteY11" fmla="*/ 5029 h 735854"/>
              <a:gd name="connsiteX12" fmla="*/ 523875 w 2700338"/>
              <a:gd name="connsiteY12" fmla="*/ 83611 h 735854"/>
              <a:gd name="connsiteX13" fmla="*/ 554832 w 2700338"/>
              <a:gd name="connsiteY13" fmla="*/ 514617 h 735854"/>
              <a:gd name="connsiteX14" fmla="*/ 564357 w 2700338"/>
              <a:gd name="connsiteY14" fmla="*/ 658807 h 735854"/>
              <a:gd name="connsiteX15" fmla="*/ 577103 w 2700338"/>
              <a:gd name="connsiteY15" fmla="*/ 735834 h 735854"/>
              <a:gd name="connsiteX16" fmla="*/ 581025 w 2700338"/>
              <a:gd name="connsiteY16" fmla="*/ 665375 h 735854"/>
              <a:gd name="connsiteX17" fmla="*/ 595313 w 2700338"/>
              <a:gd name="connsiteY17" fmla="*/ 569386 h 735854"/>
              <a:gd name="connsiteX18" fmla="*/ 697707 w 2700338"/>
              <a:gd name="connsiteY18" fmla="*/ 559860 h 735854"/>
              <a:gd name="connsiteX19" fmla="*/ 859632 w 2700338"/>
              <a:gd name="connsiteY19" fmla="*/ 559861 h 735854"/>
              <a:gd name="connsiteX20" fmla="*/ 1067240 w 2700338"/>
              <a:gd name="connsiteY20" fmla="*/ 548440 h 735854"/>
              <a:gd name="connsiteX21" fmla="*/ 1228725 w 2700338"/>
              <a:gd name="connsiteY21" fmla="*/ 452705 h 735854"/>
              <a:gd name="connsiteX22" fmla="*/ 1401539 w 2700338"/>
              <a:gd name="connsiteY22" fmla="*/ 437054 h 735854"/>
              <a:gd name="connsiteX23" fmla="*/ 1575279 w 2700338"/>
              <a:gd name="connsiteY23" fmla="*/ 550821 h 735854"/>
              <a:gd name="connsiteX24" fmla="*/ 1709738 w 2700338"/>
              <a:gd name="connsiteY24" fmla="*/ 559861 h 735854"/>
              <a:gd name="connsiteX25" fmla="*/ 2426494 w 2700338"/>
              <a:gd name="connsiteY25" fmla="*/ 552717 h 735854"/>
              <a:gd name="connsiteX26" fmla="*/ 2700338 w 2700338"/>
              <a:gd name="connsiteY26" fmla="*/ 557480 h 735854"/>
              <a:gd name="connsiteX0" fmla="*/ 0 w 2700338"/>
              <a:gd name="connsiteY0" fmla="*/ 555099 h 685825"/>
              <a:gd name="connsiteX1" fmla="*/ 66675 w 2700338"/>
              <a:gd name="connsiteY1" fmla="*/ 562242 h 685825"/>
              <a:gd name="connsiteX2" fmla="*/ 111919 w 2700338"/>
              <a:gd name="connsiteY2" fmla="*/ 516998 h 685825"/>
              <a:gd name="connsiteX3" fmla="*/ 169068 w 2700338"/>
              <a:gd name="connsiteY3" fmla="*/ 505091 h 685825"/>
              <a:gd name="connsiteX4" fmla="*/ 230982 w 2700338"/>
              <a:gd name="connsiteY4" fmla="*/ 559861 h 685825"/>
              <a:gd name="connsiteX5" fmla="*/ 278607 w 2700338"/>
              <a:gd name="connsiteY5" fmla="*/ 564623 h 685825"/>
              <a:gd name="connsiteX6" fmla="*/ 359569 w 2700338"/>
              <a:gd name="connsiteY6" fmla="*/ 555098 h 685825"/>
              <a:gd name="connsiteX7" fmla="*/ 411957 w 2700338"/>
              <a:gd name="connsiteY7" fmla="*/ 555097 h 685825"/>
              <a:gd name="connsiteX8" fmla="*/ 457200 w 2700338"/>
              <a:gd name="connsiteY8" fmla="*/ 619392 h 685825"/>
              <a:gd name="connsiteX9" fmla="*/ 464344 w 2700338"/>
              <a:gd name="connsiteY9" fmla="*/ 526523 h 685825"/>
              <a:gd name="connsiteX10" fmla="*/ 495300 w 2700338"/>
              <a:gd name="connsiteY10" fmla="*/ 159811 h 685825"/>
              <a:gd name="connsiteX11" fmla="*/ 514350 w 2700338"/>
              <a:gd name="connsiteY11" fmla="*/ 5029 h 685825"/>
              <a:gd name="connsiteX12" fmla="*/ 523875 w 2700338"/>
              <a:gd name="connsiteY12" fmla="*/ 83611 h 685825"/>
              <a:gd name="connsiteX13" fmla="*/ 554832 w 2700338"/>
              <a:gd name="connsiteY13" fmla="*/ 514617 h 685825"/>
              <a:gd name="connsiteX14" fmla="*/ 564357 w 2700338"/>
              <a:gd name="connsiteY14" fmla="*/ 658807 h 685825"/>
              <a:gd name="connsiteX15" fmla="*/ 573338 w 2700338"/>
              <a:gd name="connsiteY15" fmla="*/ 685583 h 685825"/>
              <a:gd name="connsiteX16" fmla="*/ 581025 w 2700338"/>
              <a:gd name="connsiteY16" fmla="*/ 665375 h 685825"/>
              <a:gd name="connsiteX17" fmla="*/ 595313 w 2700338"/>
              <a:gd name="connsiteY17" fmla="*/ 569386 h 685825"/>
              <a:gd name="connsiteX18" fmla="*/ 697707 w 2700338"/>
              <a:gd name="connsiteY18" fmla="*/ 559860 h 685825"/>
              <a:gd name="connsiteX19" fmla="*/ 859632 w 2700338"/>
              <a:gd name="connsiteY19" fmla="*/ 559861 h 685825"/>
              <a:gd name="connsiteX20" fmla="*/ 1067240 w 2700338"/>
              <a:gd name="connsiteY20" fmla="*/ 548440 h 685825"/>
              <a:gd name="connsiteX21" fmla="*/ 1228725 w 2700338"/>
              <a:gd name="connsiteY21" fmla="*/ 452705 h 685825"/>
              <a:gd name="connsiteX22" fmla="*/ 1401539 w 2700338"/>
              <a:gd name="connsiteY22" fmla="*/ 437054 h 685825"/>
              <a:gd name="connsiteX23" fmla="*/ 1575279 w 2700338"/>
              <a:gd name="connsiteY23" fmla="*/ 550821 h 685825"/>
              <a:gd name="connsiteX24" fmla="*/ 1709738 w 2700338"/>
              <a:gd name="connsiteY24" fmla="*/ 559861 h 685825"/>
              <a:gd name="connsiteX25" fmla="*/ 2426494 w 2700338"/>
              <a:gd name="connsiteY25" fmla="*/ 552717 h 685825"/>
              <a:gd name="connsiteX26" fmla="*/ 2700338 w 2700338"/>
              <a:gd name="connsiteY26" fmla="*/ 557480 h 685825"/>
              <a:gd name="connsiteX0" fmla="*/ 0 w 2700338"/>
              <a:gd name="connsiteY0" fmla="*/ 555099 h 685926"/>
              <a:gd name="connsiteX1" fmla="*/ 66675 w 2700338"/>
              <a:gd name="connsiteY1" fmla="*/ 562242 h 685926"/>
              <a:gd name="connsiteX2" fmla="*/ 111919 w 2700338"/>
              <a:gd name="connsiteY2" fmla="*/ 516998 h 685926"/>
              <a:gd name="connsiteX3" fmla="*/ 169068 w 2700338"/>
              <a:gd name="connsiteY3" fmla="*/ 505091 h 685926"/>
              <a:gd name="connsiteX4" fmla="*/ 230982 w 2700338"/>
              <a:gd name="connsiteY4" fmla="*/ 559861 h 685926"/>
              <a:gd name="connsiteX5" fmla="*/ 278607 w 2700338"/>
              <a:gd name="connsiteY5" fmla="*/ 564623 h 685926"/>
              <a:gd name="connsiteX6" fmla="*/ 359569 w 2700338"/>
              <a:gd name="connsiteY6" fmla="*/ 555098 h 685926"/>
              <a:gd name="connsiteX7" fmla="*/ 411957 w 2700338"/>
              <a:gd name="connsiteY7" fmla="*/ 555097 h 685926"/>
              <a:gd name="connsiteX8" fmla="*/ 457200 w 2700338"/>
              <a:gd name="connsiteY8" fmla="*/ 619392 h 685926"/>
              <a:gd name="connsiteX9" fmla="*/ 464344 w 2700338"/>
              <a:gd name="connsiteY9" fmla="*/ 526523 h 685926"/>
              <a:gd name="connsiteX10" fmla="*/ 495300 w 2700338"/>
              <a:gd name="connsiteY10" fmla="*/ 159811 h 685926"/>
              <a:gd name="connsiteX11" fmla="*/ 514350 w 2700338"/>
              <a:gd name="connsiteY11" fmla="*/ 5029 h 685926"/>
              <a:gd name="connsiteX12" fmla="*/ 523875 w 2700338"/>
              <a:gd name="connsiteY12" fmla="*/ 83611 h 685926"/>
              <a:gd name="connsiteX13" fmla="*/ 554832 w 2700338"/>
              <a:gd name="connsiteY13" fmla="*/ 514617 h 685926"/>
              <a:gd name="connsiteX14" fmla="*/ 564357 w 2700338"/>
              <a:gd name="connsiteY14" fmla="*/ 658807 h 685926"/>
              <a:gd name="connsiteX15" fmla="*/ 573338 w 2700338"/>
              <a:gd name="connsiteY15" fmla="*/ 685583 h 685926"/>
              <a:gd name="connsiteX16" fmla="*/ 582280 w 2700338"/>
              <a:gd name="connsiteY16" fmla="*/ 652812 h 685926"/>
              <a:gd name="connsiteX17" fmla="*/ 595313 w 2700338"/>
              <a:gd name="connsiteY17" fmla="*/ 569386 h 685926"/>
              <a:gd name="connsiteX18" fmla="*/ 697707 w 2700338"/>
              <a:gd name="connsiteY18" fmla="*/ 559860 h 685926"/>
              <a:gd name="connsiteX19" fmla="*/ 859632 w 2700338"/>
              <a:gd name="connsiteY19" fmla="*/ 559861 h 685926"/>
              <a:gd name="connsiteX20" fmla="*/ 1067240 w 2700338"/>
              <a:gd name="connsiteY20" fmla="*/ 548440 h 685926"/>
              <a:gd name="connsiteX21" fmla="*/ 1228725 w 2700338"/>
              <a:gd name="connsiteY21" fmla="*/ 452705 h 685926"/>
              <a:gd name="connsiteX22" fmla="*/ 1401539 w 2700338"/>
              <a:gd name="connsiteY22" fmla="*/ 437054 h 685926"/>
              <a:gd name="connsiteX23" fmla="*/ 1575279 w 2700338"/>
              <a:gd name="connsiteY23" fmla="*/ 550821 h 685926"/>
              <a:gd name="connsiteX24" fmla="*/ 1709738 w 2700338"/>
              <a:gd name="connsiteY24" fmla="*/ 559861 h 685926"/>
              <a:gd name="connsiteX25" fmla="*/ 2426494 w 2700338"/>
              <a:gd name="connsiteY25" fmla="*/ 552717 h 685926"/>
              <a:gd name="connsiteX26" fmla="*/ 2700338 w 2700338"/>
              <a:gd name="connsiteY26" fmla="*/ 557480 h 685926"/>
              <a:gd name="connsiteX0" fmla="*/ 0 w 2700338"/>
              <a:gd name="connsiteY0" fmla="*/ 555099 h 687937"/>
              <a:gd name="connsiteX1" fmla="*/ 66675 w 2700338"/>
              <a:gd name="connsiteY1" fmla="*/ 562242 h 687937"/>
              <a:gd name="connsiteX2" fmla="*/ 111919 w 2700338"/>
              <a:gd name="connsiteY2" fmla="*/ 516998 h 687937"/>
              <a:gd name="connsiteX3" fmla="*/ 169068 w 2700338"/>
              <a:gd name="connsiteY3" fmla="*/ 505091 h 687937"/>
              <a:gd name="connsiteX4" fmla="*/ 230982 w 2700338"/>
              <a:gd name="connsiteY4" fmla="*/ 559861 h 687937"/>
              <a:gd name="connsiteX5" fmla="*/ 278607 w 2700338"/>
              <a:gd name="connsiteY5" fmla="*/ 564623 h 687937"/>
              <a:gd name="connsiteX6" fmla="*/ 359569 w 2700338"/>
              <a:gd name="connsiteY6" fmla="*/ 555098 h 687937"/>
              <a:gd name="connsiteX7" fmla="*/ 411957 w 2700338"/>
              <a:gd name="connsiteY7" fmla="*/ 555097 h 687937"/>
              <a:gd name="connsiteX8" fmla="*/ 457200 w 2700338"/>
              <a:gd name="connsiteY8" fmla="*/ 619392 h 687937"/>
              <a:gd name="connsiteX9" fmla="*/ 464344 w 2700338"/>
              <a:gd name="connsiteY9" fmla="*/ 526523 h 687937"/>
              <a:gd name="connsiteX10" fmla="*/ 495300 w 2700338"/>
              <a:gd name="connsiteY10" fmla="*/ 159811 h 687937"/>
              <a:gd name="connsiteX11" fmla="*/ 514350 w 2700338"/>
              <a:gd name="connsiteY11" fmla="*/ 5029 h 687937"/>
              <a:gd name="connsiteX12" fmla="*/ 523875 w 2700338"/>
              <a:gd name="connsiteY12" fmla="*/ 83611 h 687937"/>
              <a:gd name="connsiteX13" fmla="*/ 554832 w 2700338"/>
              <a:gd name="connsiteY13" fmla="*/ 514617 h 687937"/>
              <a:gd name="connsiteX14" fmla="*/ 564357 w 2700338"/>
              <a:gd name="connsiteY14" fmla="*/ 658807 h 687937"/>
              <a:gd name="connsiteX15" fmla="*/ 573338 w 2700338"/>
              <a:gd name="connsiteY15" fmla="*/ 685583 h 687937"/>
              <a:gd name="connsiteX16" fmla="*/ 582280 w 2700338"/>
              <a:gd name="connsiteY16" fmla="*/ 622801 h 687937"/>
              <a:gd name="connsiteX17" fmla="*/ 595313 w 2700338"/>
              <a:gd name="connsiteY17" fmla="*/ 569386 h 687937"/>
              <a:gd name="connsiteX18" fmla="*/ 697707 w 2700338"/>
              <a:gd name="connsiteY18" fmla="*/ 559860 h 687937"/>
              <a:gd name="connsiteX19" fmla="*/ 859632 w 2700338"/>
              <a:gd name="connsiteY19" fmla="*/ 559861 h 687937"/>
              <a:gd name="connsiteX20" fmla="*/ 1067240 w 2700338"/>
              <a:gd name="connsiteY20" fmla="*/ 548440 h 687937"/>
              <a:gd name="connsiteX21" fmla="*/ 1228725 w 2700338"/>
              <a:gd name="connsiteY21" fmla="*/ 452705 h 687937"/>
              <a:gd name="connsiteX22" fmla="*/ 1401539 w 2700338"/>
              <a:gd name="connsiteY22" fmla="*/ 437054 h 687937"/>
              <a:gd name="connsiteX23" fmla="*/ 1575279 w 2700338"/>
              <a:gd name="connsiteY23" fmla="*/ 550821 h 687937"/>
              <a:gd name="connsiteX24" fmla="*/ 1709738 w 2700338"/>
              <a:gd name="connsiteY24" fmla="*/ 559861 h 687937"/>
              <a:gd name="connsiteX25" fmla="*/ 2426494 w 2700338"/>
              <a:gd name="connsiteY25" fmla="*/ 552717 h 687937"/>
              <a:gd name="connsiteX26" fmla="*/ 2700338 w 2700338"/>
              <a:gd name="connsiteY26" fmla="*/ 557480 h 687937"/>
              <a:gd name="connsiteX0" fmla="*/ 0 w 2700338"/>
              <a:gd name="connsiteY0" fmla="*/ 555099 h 685662"/>
              <a:gd name="connsiteX1" fmla="*/ 66675 w 2700338"/>
              <a:gd name="connsiteY1" fmla="*/ 562242 h 685662"/>
              <a:gd name="connsiteX2" fmla="*/ 111919 w 2700338"/>
              <a:gd name="connsiteY2" fmla="*/ 516998 h 685662"/>
              <a:gd name="connsiteX3" fmla="*/ 169068 w 2700338"/>
              <a:gd name="connsiteY3" fmla="*/ 505091 h 685662"/>
              <a:gd name="connsiteX4" fmla="*/ 230982 w 2700338"/>
              <a:gd name="connsiteY4" fmla="*/ 559861 h 685662"/>
              <a:gd name="connsiteX5" fmla="*/ 278607 w 2700338"/>
              <a:gd name="connsiteY5" fmla="*/ 564623 h 685662"/>
              <a:gd name="connsiteX6" fmla="*/ 359569 w 2700338"/>
              <a:gd name="connsiteY6" fmla="*/ 555098 h 685662"/>
              <a:gd name="connsiteX7" fmla="*/ 411957 w 2700338"/>
              <a:gd name="connsiteY7" fmla="*/ 555097 h 685662"/>
              <a:gd name="connsiteX8" fmla="*/ 457200 w 2700338"/>
              <a:gd name="connsiteY8" fmla="*/ 619392 h 685662"/>
              <a:gd name="connsiteX9" fmla="*/ 464344 w 2700338"/>
              <a:gd name="connsiteY9" fmla="*/ 526523 h 685662"/>
              <a:gd name="connsiteX10" fmla="*/ 495300 w 2700338"/>
              <a:gd name="connsiteY10" fmla="*/ 159811 h 685662"/>
              <a:gd name="connsiteX11" fmla="*/ 514350 w 2700338"/>
              <a:gd name="connsiteY11" fmla="*/ 5029 h 685662"/>
              <a:gd name="connsiteX12" fmla="*/ 523875 w 2700338"/>
              <a:gd name="connsiteY12" fmla="*/ 83611 h 685662"/>
              <a:gd name="connsiteX13" fmla="*/ 554832 w 2700338"/>
              <a:gd name="connsiteY13" fmla="*/ 514617 h 685662"/>
              <a:gd name="connsiteX14" fmla="*/ 560592 w 2700338"/>
              <a:gd name="connsiteY14" fmla="*/ 632983 h 685662"/>
              <a:gd name="connsiteX15" fmla="*/ 573338 w 2700338"/>
              <a:gd name="connsiteY15" fmla="*/ 685583 h 685662"/>
              <a:gd name="connsiteX16" fmla="*/ 582280 w 2700338"/>
              <a:gd name="connsiteY16" fmla="*/ 622801 h 685662"/>
              <a:gd name="connsiteX17" fmla="*/ 595313 w 2700338"/>
              <a:gd name="connsiteY17" fmla="*/ 569386 h 685662"/>
              <a:gd name="connsiteX18" fmla="*/ 697707 w 2700338"/>
              <a:gd name="connsiteY18" fmla="*/ 559860 h 685662"/>
              <a:gd name="connsiteX19" fmla="*/ 859632 w 2700338"/>
              <a:gd name="connsiteY19" fmla="*/ 559861 h 685662"/>
              <a:gd name="connsiteX20" fmla="*/ 1067240 w 2700338"/>
              <a:gd name="connsiteY20" fmla="*/ 548440 h 685662"/>
              <a:gd name="connsiteX21" fmla="*/ 1228725 w 2700338"/>
              <a:gd name="connsiteY21" fmla="*/ 452705 h 685662"/>
              <a:gd name="connsiteX22" fmla="*/ 1401539 w 2700338"/>
              <a:gd name="connsiteY22" fmla="*/ 437054 h 685662"/>
              <a:gd name="connsiteX23" fmla="*/ 1575279 w 2700338"/>
              <a:gd name="connsiteY23" fmla="*/ 550821 h 685662"/>
              <a:gd name="connsiteX24" fmla="*/ 1709738 w 2700338"/>
              <a:gd name="connsiteY24" fmla="*/ 559861 h 685662"/>
              <a:gd name="connsiteX25" fmla="*/ 2426494 w 2700338"/>
              <a:gd name="connsiteY25" fmla="*/ 552717 h 685662"/>
              <a:gd name="connsiteX26" fmla="*/ 2700338 w 2700338"/>
              <a:gd name="connsiteY26" fmla="*/ 557480 h 685662"/>
              <a:gd name="connsiteX0" fmla="*/ 0 w 2700338"/>
              <a:gd name="connsiteY0" fmla="*/ 555099 h 651899"/>
              <a:gd name="connsiteX1" fmla="*/ 66675 w 2700338"/>
              <a:gd name="connsiteY1" fmla="*/ 562242 h 651899"/>
              <a:gd name="connsiteX2" fmla="*/ 111919 w 2700338"/>
              <a:gd name="connsiteY2" fmla="*/ 516998 h 651899"/>
              <a:gd name="connsiteX3" fmla="*/ 169068 w 2700338"/>
              <a:gd name="connsiteY3" fmla="*/ 505091 h 651899"/>
              <a:gd name="connsiteX4" fmla="*/ 230982 w 2700338"/>
              <a:gd name="connsiteY4" fmla="*/ 559861 h 651899"/>
              <a:gd name="connsiteX5" fmla="*/ 278607 w 2700338"/>
              <a:gd name="connsiteY5" fmla="*/ 564623 h 651899"/>
              <a:gd name="connsiteX6" fmla="*/ 359569 w 2700338"/>
              <a:gd name="connsiteY6" fmla="*/ 555098 h 651899"/>
              <a:gd name="connsiteX7" fmla="*/ 411957 w 2700338"/>
              <a:gd name="connsiteY7" fmla="*/ 555097 h 651899"/>
              <a:gd name="connsiteX8" fmla="*/ 457200 w 2700338"/>
              <a:gd name="connsiteY8" fmla="*/ 619392 h 651899"/>
              <a:gd name="connsiteX9" fmla="*/ 464344 w 2700338"/>
              <a:gd name="connsiteY9" fmla="*/ 526523 h 651899"/>
              <a:gd name="connsiteX10" fmla="*/ 495300 w 2700338"/>
              <a:gd name="connsiteY10" fmla="*/ 159811 h 651899"/>
              <a:gd name="connsiteX11" fmla="*/ 514350 w 2700338"/>
              <a:gd name="connsiteY11" fmla="*/ 5029 h 651899"/>
              <a:gd name="connsiteX12" fmla="*/ 523875 w 2700338"/>
              <a:gd name="connsiteY12" fmla="*/ 83611 h 651899"/>
              <a:gd name="connsiteX13" fmla="*/ 554832 w 2700338"/>
              <a:gd name="connsiteY13" fmla="*/ 514617 h 651899"/>
              <a:gd name="connsiteX14" fmla="*/ 560592 w 2700338"/>
              <a:gd name="connsiteY14" fmla="*/ 632983 h 651899"/>
              <a:gd name="connsiteX15" fmla="*/ 567064 w 2700338"/>
              <a:gd name="connsiteY15" fmla="*/ 650686 h 651899"/>
              <a:gd name="connsiteX16" fmla="*/ 582280 w 2700338"/>
              <a:gd name="connsiteY16" fmla="*/ 622801 h 651899"/>
              <a:gd name="connsiteX17" fmla="*/ 595313 w 2700338"/>
              <a:gd name="connsiteY17" fmla="*/ 569386 h 651899"/>
              <a:gd name="connsiteX18" fmla="*/ 697707 w 2700338"/>
              <a:gd name="connsiteY18" fmla="*/ 559860 h 651899"/>
              <a:gd name="connsiteX19" fmla="*/ 859632 w 2700338"/>
              <a:gd name="connsiteY19" fmla="*/ 559861 h 651899"/>
              <a:gd name="connsiteX20" fmla="*/ 1067240 w 2700338"/>
              <a:gd name="connsiteY20" fmla="*/ 548440 h 651899"/>
              <a:gd name="connsiteX21" fmla="*/ 1228725 w 2700338"/>
              <a:gd name="connsiteY21" fmla="*/ 452705 h 651899"/>
              <a:gd name="connsiteX22" fmla="*/ 1401539 w 2700338"/>
              <a:gd name="connsiteY22" fmla="*/ 437054 h 651899"/>
              <a:gd name="connsiteX23" fmla="*/ 1575279 w 2700338"/>
              <a:gd name="connsiteY23" fmla="*/ 550821 h 651899"/>
              <a:gd name="connsiteX24" fmla="*/ 1709738 w 2700338"/>
              <a:gd name="connsiteY24" fmla="*/ 559861 h 651899"/>
              <a:gd name="connsiteX25" fmla="*/ 2426494 w 2700338"/>
              <a:gd name="connsiteY25" fmla="*/ 552717 h 651899"/>
              <a:gd name="connsiteX26" fmla="*/ 2700338 w 2700338"/>
              <a:gd name="connsiteY26" fmla="*/ 557480 h 651899"/>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11957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38639 w 2700338"/>
              <a:gd name="connsiteY7" fmla="*/ 555097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59569 w 2700338"/>
              <a:gd name="connsiteY6" fmla="*/ 555098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72125 w 2700338"/>
              <a:gd name="connsiteY6" fmla="*/ 558590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700338"/>
              <a:gd name="connsiteY0" fmla="*/ 555099 h 652363"/>
              <a:gd name="connsiteX1" fmla="*/ 66675 w 2700338"/>
              <a:gd name="connsiteY1" fmla="*/ 562242 h 652363"/>
              <a:gd name="connsiteX2" fmla="*/ 111919 w 2700338"/>
              <a:gd name="connsiteY2" fmla="*/ 516998 h 652363"/>
              <a:gd name="connsiteX3" fmla="*/ 169068 w 2700338"/>
              <a:gd name="connsiteY3" fmla="*/ 505091 h 652363"/>
              <a:gd name="connsiteX4" fmla="*/ 230982 w 2700338"/>
              <a:gd name="connsiteY4" fmla="*/ 559861 h 652363"/>
              <a:gd name="connsiteX5" fmla="*/ 278607 w 2700338"/>
              <a:gd name="connsiteY5" fmla="*/ 564623 h 652363"/>
              <a:gd name="connsiteX6" fmla="*/ 372125 w 2700338"/>
              <a:gd name="connsiteY6" fmla="*/ 558590 h 652363"/>
              <a:gd name="connsiteX7" fmla="*/ 424513 w 2700338"/>
              <a:gd name="connsiteY7" fmla="*/ 560335 h 652363"/>
              <a:gd name="connsiteX8" fmla="*/ 457200 w 2700338"/>
              <a:gd name="connsiteY8" fmla="*/ 619392 h 652363"/>
              <a:gd name="connsiteX9" fmla="*/ 464344 w 2700338"/>
              <a:gd name="connsiteY9" fmla="*/ 526523 h 652363"/>
              <a:gd name="connsiteX10" fmla="*/ 495300 w 2700338"/>
              <a:gd name="connsiteY10" fmla="*/ 159811 h 652363"/>
              <a:gd name="connsiteX11" fmla="*/ 514350 w 2700338"/>
              <a:gd name="connsiteY11" fmla="*/ 5029 h 652363"/>
              <a:gd name="connsiteX12" fmla="*/ 523875 w 2700338"/>
              <a:gd name="connsiteY12" fmla="*/ 83611 h 652363"/>
              <a:gd name="connsiteX13" fmla="*/ 554832 w 2700338"/>
              <a:gd name="connsiteY13" fmla="*/ 514617 h 652363"/>
              <a:gd name="connsiteX14" fmla="*/ 560592 w 2700338"/>
              <a:gd name="connsiteY14" fmla="*/ 632983 h 652363"/>
              <a:gd name="connsiteX15" fmla="*/ 567064 w 2700338"/>
              <a:gd name="connsiteY15" fmla="*/ 650686 h 652363"/>
              <a:gd name="connsiteX16" fmla="*/ 573496 w 2700338"/>
              <a:gd name="connsiteY16" fmla="*/ 616519 h 652363"/>
              <a:gd name="connsiteX17" fmla="*/ 595313 w 2700338"/>
              <a:gd name="connsiteY17" fmla="*/ 569386 h 652363"/>
              <a:gd name="connsiteX18" fmla="*/ 697707 w 2700338"/>
              <a:gd name="connsiteY18" fmla="*/ 559860 h 652363"/>
              <a:gd name="connsiteX19" fmla="*/ 859632 w 2700338"/>
              <a:gd name="connsiteY19" fmla="*/ 559861 h 652363"/>
              <a:gd name="connsiteX20" fmla="*/ 1067240 w 2700338"/>
              <a:gd name="connsiteY20" fmla="*/ 548440 h 652363"/>
              <a:gd name="connsiteX21" fmla="*/ 1228725 w 2700338"/>
              <a:gd name="connsiteY21" fmla="*/ 452705 h 652363"/>
              <a:gd name="connsiteX22" fmla="*/ 1401539 w 2700338"/>
              <a:gd name="connsiteY22" fmla="*/ 437054 h 652363"/>
              <a:gd name="connsiteX23" fmla="*/ 1575279 w 2700338"/>
              <a:gd name="connsiteY23" fmla="*/ 550821 h 652363"/>
              <a:gd name="connsiteX24" fmla="*/ 1709738 w 2700338"/>
              <a:gd name="connsiteY24" fmla="*/ 559861 h 652363"/>
              <a:gd name="connsiteX25" fmla="*/ 2426494 w 2700338"/>
              <a:gd name="connsiteY25" fmla="*/ 552717 h 652363"/>
              <a:gd name="connsiteX26" fmla="*/ 2700338 w 2700338"/>
              <a:gd name="connsiteY26" fmla="*/ 557480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52717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57822 h 652363"/>
              <a:gd name="connsiteX0" fmla="*/ 0 w 2426494"/>
              <a:gd name="connsiteY0" fmla="*/ 555099 h 652363"/>
              <a:gd name="connsiteX1" fmla="*/ 66675 w 2426494"/>
              <a:gd name="connsiteY1" fmla="*/ 562242 h 652363"/>
              <a:gd name="connsiteX2" fmla="*/ 111919 w 2426494"/>
              <a:gd name="connsiteY2" fmla="*/ 516998 h 652363"/>
              <a:gd name="connsiteX3" fmla="*/ 169068 w 2426494"/>
              <a:gd name="connsiteY3" fmla="*/ 505091 h 652363"/>
              <a:gd name="connsiteX4" fmla="*/ 230982 w 2426494"/>
              <a:gd name="connsiteY4" fmla="*/ 559861 h 652363"/>
              <a:gd name="connsiteX5" fmla="*/ 278607 w 2426494"/>
              <a:gd name="connsiteY5" fmla="*/ 564623 h 652363"/>
              <a:gd name="connsiteX6" fmla="*/ 372125 w 2426494"/>
              <a:gd name="connsiteY6" fmla="*/ 558590 h 652363"/>
              <a:gd name="connsiteX7" fmla="*/ 424513 w 2426494"/>
              <a:gd name="connsiteY7" fmla="*/ 560335 h 652363"/>
              <a:gd name="connsiteX8" fmla="*/ 457200 w 2426494"/>
              <a:gd name="connsiteY8" fmla="*/ 619392 h 652363"/>
              <a:gd name="connsiteX9" fmla="*/ 464344 w 2426494"/>
              <a:gd name="connsiteY9" fmla="*/ 526523 h 652363"/>
              <a:gd name="connsiteX10" fmla="*/ 495300 w 2426494"/>
              <a:gd name="connsiteY10" fmla="*/ 159811 h 652363"/>
              <a:gd name="connsiteX11" fmla="*/ 514350 w 2426494"/>
              <a:gd name="connsiteY11" fmla="*/ 5029 h 652363"/>
              <a:gd name="connsiteX12" fmla="*/ 523875 w 2426494"/>
              <a:gd name="connsiteY12" fmla="*/ 83611 h 652363"/>
              <a:gd name="connsiteX13" fmla="*/ 554832 w 2426494"/>
              <a:gd name="connsiteY13" fmla="*/ 514617 h 652363"/>
              <a:gd name="connsiteX14" fmla="*/ 560592 w 2426494"/>
              <a:gd name="connsiteY14" fmla="*/ 632983 h 652363"/>
              <a:gd name="connsiteX15" fmla="*/ 567064 w 2426494"/>
              <a:gd name="connsiteY15" fmla="*/ 650686 h 652363"/>
              <a:gd name="connsiteX16" fmla="*/ 573496 w 2426494"/>
              <a:gd name="connsiteY16" fmla="*/ 616519 h 652363"/>
              <a:gd name="connsiteX17" fmla="*/ 595313 w 2426494"/>
              <a:gd name="connsiteY17" fmla="*/ 569386 h 652363"/>
              <a:gd name="connsiteX18" fmla="*/ 697707 w 2426494"/>
              <a:gd name="connsiteY18" fmla="*/ 559860 h 652363"/>
              <a:gd name="connsiteX19" fmla="*/ 859632 w 2426494"/>
              <a:gd name="connsiteY19" fmla="*/ 559861 h 652363"/>
              <a:gd name="connsiteX20" fmla="*/ 1067240 w 2426494"/>
              <a:gd name="connsiteY20" fmla="*/ 548440 h 652363"/>
              <a:gd name="connsiteX21" fmla="*/ 1228725 w 2426494"/>
              <a:gd name="connsiteY21" fmla="*/ 452705 h 652363"/>
              <a:gd name="connsiteX22" fmla="*/ 1401539 w 2426494"/>
              <a:gd name="connsiteY22" fmla="*/ 437054 h 652363"/>
              <a:gd name="connsiteX23" fmla="*/ 1575279 w 2426494"/>
              <a:gd name="connsiteY23" fmla="*/ 550821 h 652363"/>
              <a:gd name="connsiteX24" fmla="*/ 1709738 w 2426494"/>
              <a:gd name="connsiteY24" fmla="*/ 559861 h 652363"/>
              <a:gd name="connsiteX25" fmla="*/ 2426494 w 2426494"/>
              <a:gd name="connsiteY25" fmla="*/ 568032 h 6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6494" h="652363">
                <a:moveTo>
                  <a:pt x="0" y="555099"/>
                </a:moveTo>
                <a:cubicBezTo>
                  <a:pt x="26392" y="559663"/>
                  <a:pt x="48022" y="568592"/>
                  <a:pt x="66675" y="562242"/>
                </a:cubicBezTo>
                <a:cubicBezTo>
                  <a:pt x="85328" y="555892"/>
                  <a:pt x="94854" y="526523"/>
                  <a:pt x="111919" y="516998"/>
                </a:cubicBezTo>
                <a:cubicBezTo>
                  <a:pt x="128984" y="507473"/>
                  <a:pt x="149224" y="497947"/>
                  <a:pt x="169068" y="505091"/>
                </a:cubicBezTo>
                <a:cubicBezTo>
                  <a:pt x="188912" y="512235"/>
                  <a:pt x="212726" y="549939"/>
                  <a:pt x="230982" y="559861"/>
                </a:cubicBezTo>
                <a:cubicBezTo>
                  <a:pt x="249238" y="569783"/>
                  <a:pt x="255083" y="564835"/>
                  <a:pt x="278607" y="564623"/>
                </a:cubicBezTo>
                <a:cubicBezTo>
                  <a:pt x="302131" y="564411"/>
                  <a:pt x="347807" y="559305"/>
                  <a:pt x="372125" y="558590"/>
                </a:cubicBezTo>
                <a:cubicBezTo>
                  <a:pt x="396443" y="557875"/>
                  <a:pt x="410334" y="550201"/>
                  <a:pt x="424513" y="560335"/>
                </a:cubicBezTo>
                <a:cubicBezTo>
                  <a:pt x="438692" y="570469"/>
                  <a:pt x="450562" y="625027"/>
                  <a:pt x="457200" y="619392"/>
                </a:cubicBezTo>
                <a:cubicBezTo>
                  <a:pt x="463838" y="613757"/>
                  <a:pt x="457994" y="603120"/>
                  <a:pt x="464344" y="526523"/>
                </a:cubicBezTo>
                <a:cubicBezTo>
                  <a:pt x="470694" y="449926"/>
                  <a:pt x="486966" y="246727"/>
                  <a:pt x="495300" y="159811"/>
                </a:cubicBezTo>
                <a:cubicBezTo>
                  <a:pt x="503634" y="72895"/>
                  <a:pt x="509587" y="17729"/>
                  <a:pt x="514350" y="5029"/>
                </a:cubicBezTo>
                <a:cubicBezTo>
                  <a:pt x="519113" y="-7671"/>
                  <a:pt x="517128" y="-1320"/>
                  <a:pt x="523875" y="83611"/>
                </a:cubicBezTo>
                <a:cubicBezTo>
                  <a:pt x="530622" y="168542"/>
                  <a:pt x="548713" y="423055"/>
                  <a:pt x="554832" y="514617"/>
                </a:cubicBezTo>
                <a:cubicBezTo>
                  <a:pt x="560952" y="606179"/>
                  <a:pt x="558553" y="610305"/>
                  <a:pt x="560592" y="632983"/>
                </a:cubicBezTo>
                <a:cubicBezTo>
                  <a:pt x="562631" y="655661"/>
                  <a:pt x="564913" y="653430"/>
                  <a:pt x="567064" y="650686"/>
                </a:cubicBezTo>
                <a:cubicBezTo>
                  <a:pt x="569215" y="647942"/>
                  <a:pt x="568788" y="630069"/>
                  <a:pt x="573496" y="616519"/>
                </a:cubicBezTo>
                <a:cubicBezTo>
                  <a:pt x="578204" y="602969"/>
                  <a:pt x="574611" y="578829"/>
                  <a:pt x="595313" y="569386"/>
                </a:cubicBezTo>
                <a:cubicBezTo>
                  <a:pt x="616015" y="559943"/>
                  <a:pt x="653654" y="561447"/>
                  <a:pt x="697707" y="559860"/>
                </a:cubicBezTo>
                <a:cubicBezTo>
                  <a:pt x="741760" y="558273"/>
                  <a:pt x="798043" y="561764"/>
                  <a:pt x="859632" y="559861"/>
                </a:cubicBezTo>
                <a:cubicBezTo>
                  <a:pt x="921221" y="557958"/>
                  <a:pt x="1005725" y="566299"/>
                  <a:pt x="1067240" y="548440"/>
                </a:cubicBezTo>
                <a:cubicBezTo>
                  <a:pt x="1128756" y="530581"/>
                  <a:pt x="1173009" y="471269"/>
                  <a:pt x="1228725" y="452705"/>
                </a:cubicBezTo>
                <a:cubicBezTo>
                  <a:pt x="1284442" y="434141"/>
                  <a:pt x="1343780" y="420701"/>
                  <a:pt x="1401539" y="437054"/>
                </a:cubicBezTo>
                <a:cubicBezTo>
                  <a:pt x="1459298" y="453407"/>
                  <a:pt x="1523913" y="530353"/>
                  <a:pt x="1575279" y="550821"/>
                </a:cubicBezTo>
                <a:cubicBezTo>
                  <a:pt x="1626646" y="571289"/>
                  <a:pt x="1567869" y="559545"/>
                  <a:pt x="1709738" y="559861"/>
                </a:cubicBezTo>
                <a:lnTo>
                  <a:pt x="2426494" y="568032"/>
                </a:ln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dirty="0"/>
          </a:p>
        </p:txBody>
      </p:sp>
      <p:sp>
        <p:nvSpPr>
          <p:cNvPr id="3" name="Obdélník 2">
            <a:extLst>
              <a:ext uri="{FF2B5EF4-FFF2-40B4-BE49-F238E27FC236}">
                <a16:creationId xmlns:a16="http://schemas.microsoft.com/office/drawing/2014/main" id="{EFB60D5F-C55A-8C31-29FD-B37BF67AD698}"/>
              </a:ext>
            </a:extLst>
          </p:cNvPr>
          <p:cNvSpPr/>
          <p:nvPr/>
        </p:nvSpPr>
        <p:spPr>
          <a:xfrm>
            <a:off x="6096000" y="5728553"/>
            <a:ext cx="636998" cy="646331"/>
          </a:xfrm>
          <a:prstGeom prst="rect">
            <a:avLst/>
          </a:prstGeom>
        </p:spPr>
        <p:txBody>
          <a:bodyPr wrap="square">
            <a:spAutoFit/>
          </a:bodyPr>
          <a:lstStyle/>
          <a:p>
            <a:r>
              <a:rPr lang="en-GB" sz="3600" b="1" dirty="0"/>
              <a:t>I</a:t>
            </a:r>
          </a:p>
        </p:txBody>
      </p:sp>
    </p:spTree>
    <p:extLst>
      <p:ext uri="{BB962C8B-B14F-4D97-AF65-F5344CB8AC3E}">
        <p14:creationId xmlns:p14="http://schemas.microsoft.com/office/powerpoint/2010/main" val="338896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obsah 4">
            <a:extLst>
              <a:ext uri="{FF2B5EF4-FFF2-40B4-BE49-F238E27FC236}">
                <a16:creationId xmlns:a16="http://schemas.microsoft.com/office/drawing/2014/main" id="{9B3421AE-E199-4C08-AB49-2315A45F8FF3}"/>
              </a:ext>
            </a:extLst>
          </p:cNvPr>
          <p:cNvSpPr txBox="1">
            <a:spLocks/>
          </p:cNvSpPr>
          <p:nvPr/>
        </p:nvSpPr>
        <p:spPr>
          <a:xfrm>
            <a:off x="480611" y="1939982"/>
            <a:ext cx="6425286" cy="428464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en-GB" sz="2400" kern="0" dirty="0"/>
              <a:t>Calculate the sum of QRS oscillations in leads I, II, III. </a:t>
            </a:r>
            <a:br>
              <a:rPr lang="en-GB" sz="2400" kern="0" dirty="0"/>
            </a:br>
            <a:r>
              <a:rPr lang="en-GB" sz="2000" kern="0" dirty="0"/>
              <a:t>When the oscillation </a:t>
            </a:r>
            <a:r>
              <a:rPr lang="cs-CZ" sz="2000" kern="0" dirty="0" err="1"/>
              <a:t>goes</a:t>
            </a:r>
            <a:r>
              <a:rPr lang="en-GB" sz="2000" kern="0" dirty="0"/>
              <a:t> down</a:t>
            </a:r>
            <a:r>
              <a:rPr lang="cs-CZ" sz="2000" kern="0" dirty="0" err="1"/>
              <a:t>ward</a:t>
            </a:r>
            <a:r>
              <a:rPr lang="en-GB" sz="2000" kern="0" dirty="0"/>
              <a:t>, it is negative. When the oscillation is up</a:t>
            </a:r>
            <a:r>
              <a:rPr lang="cs-CZ" sz="2000" kern="0" dirty="0" err="1"/>
              <a:t>ward</a:t>
            </a:r>
            <a:r>
              <a:rPr lang="en-GB" sz="2000" kern="0" dirty="0"/>
              <a:t>, it is positive. Use a </a:t>
            </a:r>
            <a:r>
              <a:rPr lang="en-GB" sz="2000" kern="0" dirty="0" err="1"/>
              <a:t>millimeter</a:t>
            </a:r>
            <a:r>
              <a:rPr lang="en-GB" sz="2000" kern="0" dirty="0"/>
              <a:t> grid</a:t>
            </a:r>
            <a:r>
              <a:rPr lang="cs-CZ" sz="2000" kern="0" dirty="0"/>
              <a:t>.</a:t>
            </a:r>
            <a:br>
              <a:rPr lang="en-GB" sz="1800" kern="0" dirty="0"/>
            </a:br>
            <a:endParaRPr lang="en-GB" sz="2400" kern="0" dirty="0"/>
          </a:p>
          <a:p>
            <a:pPr lvl="1"/>
            <a:r>
              <a:rPr lang="en-GB" sz="1600" kern="0" dirty="0"/>
              <a:t>Lead I: Q</a:t>
            </a:r>
            <a:r>
              <a:rPr lang="en-GB" sz="1600" kern="0" baseline="-25000" dirty="0"/>
              <a:t>I</a:t>
            </a:r>
            <a:r>
              <a:rPr lang="en-GB" sz="1600" kern="0" dirty="0"/>
              <a:t>=-1; R</a:t>
            </a:r>
            <a:r>
              <a:rPr lang="en-GB" sz="1600" kern="0" baseline="-25000" dirty="0"/>
              <a:t>I</a:t>
            </a:r>
            <a:r>
              <a:rPr lang="en-GB" sz="1600" kern="0" dirty="0"/>
              <a:t>=6; S</a:t>
            </a:r>
            <a:r>
              <a:rPr lang="en-GB" sz="1600" kern="0" baseline="-25000" dirty="0"/>
              <a:t>I</a:t>
            </a:r>
            <a:r>
              <a:rPr lang="en-GB" sz="1600" kern="0" dirty="0"/>
              <a:t>=0; </a:t>
            </a:r>
            <a:br>
              <a:rPr lang="en-GB" sz="1600" kern="0" dirty="0"/>
            </a:br>
            <a:r>
              <a:rPr lang="en-GB" sz="1600" kern="0" dirty="0"/>
              <a:t>QRS</a:t>
            </a:r>
            <a:r>
              <a:rPr lang="en-GB" sz="1600" kern="0" baseline="-25000" dirty="0"/>
              <a:t>I</a:t>
            </a:r>
            <a:r>
              <a:rPr lang="en-GB" sz="1600" kern="0" dirty="0"/>
              <a:t>=5</a:t>
            </a:r>
          </a:p>
          <a:p>
            <a:pPr lvl="1"/>
            <a:endParaRPr lang="en-GB" sz="1600" kern="0" dirty="0"/>
          </a:p>
          <a:p>
            <a:pPr lvl="1"/>
            <a:endParaRPr lang="en-GB" sz="1600" kern="0" dirty="0"/>
          </a:p>
          <a:p>
            <a:pPr lvl="1"/>
            <a:r>
              <a:rPr lang="en-GB" sz="1600" kern="0" dirty="0"/>
              <a:t>Lead II: Q</a:t>
            </a:r>
            <a:r>
              <a:rPr lang="en-GB" sz="1600" kern="0" baseline="-25000" dirty="0"/>
              <a:t>II</a:t>
            </a:r>
            <a:r>
              <a:rPr lang="en-GB" sz="1600" kern="0" dirty="0"/>
              <a:t>=-1; R</a:t>
            </a:r>
            <a:r>
              <a:rPr lang="en-GB" sz="1600" kern="0" baseline="-25000" dirty="0"/>
              <a:t>II</a:t>
            </a:r>
            <a:r>
              <a:rPr lang="en-GB" sz="1600" kern="0" dirty="0"/>
              <a:t>=17; S</a:t>
            </a:r>
            <a:r>
              <a:rPr lang="en-GB" sz="1600" kern="0" baseline="-25000" dirty="0"/>
              <a:t>II</a:t>
            </a:r>
            <a:r>
              <a:rPr lang="en-GB" sz="1600" kern="0" dirty="0"/>
              <a:t>=-1; </a:t>
            </a:r>
            <a:br>
              <a:rPr lang="en-GB" sz="1600" kern="0" dirty="0"/>
            </a:br>
            <a:r>
              <a:rPr lang="en-GB" sz="1600" kern="0" dirty="0"/>
              <a:t>QRS</a:t>
            </a:r>
            <a:r>
              <a:rPr lang="en-GB" sz="1600" kern="0" baseline="-25000" dirty="0"/>
              <a:t>II</a:t>
            </a:r>
            <a:r>
              <a:rPr lang="en-GB" sz="1600" kern="0" dirty="0"/>
              <a:t>=15</a:t>
            </a:r>
          </a:p>
          <a:p>
            <a:pPr marL="324000" lvl="1" indent="0">
              <a:buNone/>
            </a:pPr>
            <a:endParaRPr lang="en-GB" sz="1600" kern="0" dirty="0"/>
          </a:p>
          <a:p>
            <a:pPr lvl="1"/>
            <a:endParaRPr lang="en-GB" sz="1600" kern="0" dirty="0"/>
          </a:p>
          <a:p>
            <a:pPr lvl="1"/>
            <a:r>
              <a:rPr lang="en-GB" sz="1600" kern="0" dirty="0"/>
              <a:t>Lead IIII: Q</a:t>
            </a:r>
            <a:r>
              <a:rPr lang="en-GB" sz="1600" kern="0" baseline="-25000" dirty="0"/>
              <a:t>III</a:t>
            </a:r>
            <a:r>
              <a:rPr lang="en-GB" sz="1600" kern="0" dirty="0"/>
              <a:t>=0; R</a:t>
            </a:r>
            <a:r>
              <a:rPr lang="en-GB" sz="1600" kern="0" baseline="-25000" dirty="0"/>
              <a:t>III</a:t>
            </a:r>
            <a:r>
              <a:rPr lang="en-GB" sz="1600" kern="0" dirty="0"/>
              <a:t>=10; S</a:t>
            </a:r>
            <a:r>
              <a:rPr lang="en-GB" sz="1600" kern="0" baseline="-25000" dirty="0"/>
              <a:t>III</a:t>
            </a:r>
            <a:r>
              <a:rPr lang="en-GB" sz="1600" kern="0" dirty="0"/>
              <a:t>=-1; </a:t>
            </a:r>
            <a:br>
              <a:rPr lang="en-GB" sz="1600" kern="0" dirty="0"/>
            </a:br>
            <a:r>
              <a:rPr lang="en-GB" sz="1600" kern="0" dirty="0"/>
              <a:t>QRS</a:t>
            </a:r>
            <a:r>
              <a:rPr lang="en-GB" sz="1600" kern="0" baseline="-25000" dirty="0"/>
              <a:t>III</a:t>
            </a:r>
            <a:r>
              <a:rPr lang="en-GB" sz="1600" kern="0" dirty="0"/>
              <a:t>=9</a:t>
            </a:r>
          </a:p>
          <a:p>
            <a:pPr lvl="1"/>
            <a:endParaRPr lang="en-GB" sz="1600" kern="0" dirty="0"/>
          </a:p>
          <a:p>
            <a:endParaRPr lang="en-GB" sz="2400" kern="0" dirty="0"/>
          </a:p>
        </p:txBody>
      </p:sp>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Electrical heart axis – </a:t>
            </a:r>
            <a:r>
              <a:rPr lang="cs-CZ" dirty="0" err="1">
                <a:latin typeface="Arial" panose="020B0604020202020204" pitchFamily="34" charset="0"/>
                <a:cs typeface="Arial" panose="020B0604020202020204" pitchFamily="34" charset="0"/>
              </a:rPr>
              <a:t>calculation</a:t>
            </a:r>
            <a:endParaRPr lang="en-GB" dirty="0"/>
          </a:p>
        </p:txBody>
      </p:sp>
      <p:pic>
        <p:nvPicPr>
          <p:cNvPr id="79" name="Picture 2" descr="C:\Users\Johanka\Desktop\výuka\seminář\EKG\EKG scan\EKG 1.jpg">
            <a:extLst>
              <a:ext uri="{FF2B5EF4-FFF2-40B4-BE49-F238E27FC236}">
                <a16:creationId xmlns:a16="http://schemas.microsoft.com/office/drawing/2014/main" id="{B09CD266-7B36-49D4-9210-3F4AE890B7B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10" t="7028" r="51529" b="33174"/>
          <a:stretch/>
        </p:blipFill>
        <p:spPr bwMode="auto">
          <a:xfrm>
            <a:off x="6995160" y="2042026"/>
            <a:ext cx="4946904" cy="468654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a:extLst>
              <a:ext uri="{FF2B5EF4-FFF2-40B4-BE49-F238E27FC236}">
                <a16:creationId xmlns:a16="http://schemas.microsoft.com/office/drawing/2014/main" id="{853F81C1-DCB0-4D31-9BEA-2D1F77F2BCEF}"/>
              </a:ext>
            </a:extLst>
          </p:cNvPr>
          <p:cNvSpPr>
            <a:spLocks noGrp="1"/>
          </p:cNvSpPr>
          <p:nvPr>
            <p:ph idx="1"/>
          </p:nvPr>
        </p:nvSpPr>
        <p:spPr>
          <a:xfrm>
            <a:off x="491827" y="1122640"/>
            <a:ext cx="11450237" cy="739716"/>
          </a:xfrm>
        </p:spPr>
        <p:txBody>
          <a:bodyPr/>
          <a:lstStyle/>
          <a:p>
            <a:pPr>
              <a:lnSpc>
                <a:spcPct val="100000"/>
              </a:lnSpc>
            </a:pPr>
            <a:r>
              <a:rPr lang="en-GB" sz="2400" dirty="0"/>
              <a:t>Because the el. axis is related to ventricular depolarization in the frontal plane, </a:t>
            </a:r>
            <a:r>
              <a:rPr lang="cs-CZ" sz="2400" dirty="0" err="1"/>
              <a:t>for</a:t>
            </a:r>
            <a:r>
              <a:rPr lang="cs-CZ" sz="2400" dirty="0"/>
              <a:t> </a:t>
            </a:r>
            <a:r>
              <a:rPr lang="cs-CZ" sz="2400" dirty="0" err="1"/>
              <a:t>calculation</a:t>
            </a:r>
            <a:r>
              <a:rPr lang="cs-CZ" sz="2400" dirty="0"/>
              <a:t>, </a:t>
            </a:r>
            <a:r>
              <a:rPr lang="cs-CZ" sz="2400" dirty="0" err="1"/>
              <a:t>we</a:t>
            </a:r>
            <a:r>
              <a:rPr lang="cs-CZ" sz="2400" dirty="0"/>
              <a:t> </a:t>
            </a:r>
            <a:r>
              <a:rPr lang="en-GB" sz="2400" dirty="0"/>
              <a:t>use QRS in limb leads: I, II, III.</a:t>
            </a:r>
          </a:p>
        </p:txBody>
      </p:sp>
      <p:sp>
        <p:nvSpPr>
          <p:cNvPr id="2" name="Obdélník 1">
            <a:extLst>
              <a:ext uri="{FF2B5EF4-FFF2-40B4-BE49-F238E27FC236}">
                <a16:creationId xmlns:a16="http://schemas.microsoft.com/office/drawing/2014/main" id="{42F76B1D-AF7E-4192-9827-DDC88D16815E}"/>
              </a:ext>
            </a:extLst>
          </p:cNvPr>
          <p:cNvSpPr/>
          <p:nvPr/>
        </p:nvSpPr>
        <p:spPr bwMode="auto">
          <a:xfrm>
            <a:off x="7226136" y="2215763"/>
            <a:ext cx="4715928" cy="2203704"/>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ahoma" pitchFamily="34" charset="0"/>
            </a:endParaRPr>
          </a:p>
        </p:txBody>
      </p:sp>
      <p:pic>
        <p:nvPicPr>
          <p:cNvPr id="6" name="Picture 2" descr="C:\Users\Johanka\Desktop\výuka\seminář\EKG\EKG scan\EKG 1.jpg">
            <a:extLst>
              <a:ext uri="{FF2B5EF4-FFF2-40B4-BE49-F238E27FC236}">
                <a16:creationId xmlns:a16="http://schemas.microsoft.com/office/drawing/2014/main" id="{45488E02-E6E7-4452-87BC-1358A818033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03" t="27997" r="83809" b="63045"/>
          <a:stretch/>
        </p:blipFill>
        <p:spPr bwMode="auto">
          <a:xfrm>
            <a:off x="3983466" y="5495521"/>
            <a:ext cx="525739" cy="983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ohanka\Desktop\výuka\seminář\EKG\EKG scan\EKG 1.jpg">
            <a:extLst>
              <a:ext uri="{FF2B5EF4-FFF2-40B4-BE49-F238E27FC236}">
                <a16:creationId xmlns:a16="http://schemas.microsoft.com/office/drawing/2014/main" id="{D6433170-91A2-484D-A89B-09899AFF22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56" t="15806" r="84280" b="73486"/>
          <a:stretch/>
        </p:blipFill>
        <p:spPr bwMode="auto">
          <a:xfrm>
            <a:off x="3815564" y="4242107"/>
            <a:ext cx="335804" cy="1175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hanka\Desktop\výuka\seminář\EKG\EKG scan\EKG 1.jpg">
            <a:extLst>
              <a:ext uri="{FF2B5EF4-FFF2-40B4-BE49-F238E27FC236}">
                <a16:creationId xmlns:a16="http://schemas.microsoft.com/office/drawing/2014/main" id="{8016998E-3ED7-46B8-B99D-DC14D2786D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47" t="9883" r="84417" b="84164"/>
          <a:stretch/>
        </p:blipFill>
        <p:spPr bwMode="auto">
          <a:xfrm>
            <a:off x="3410082" y="3429000"/>
            <a:ext cx="284925" cy="65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491394"/>
            <a:ext cx="10753200" cy="451576"/>
          </a:xfrm>
        </p:spPr>
        <p:txBody>
          <a:bodyPr/>
          <a:lstStyle/>
          <a:p>
            <a:r>
              <a:rPr lang="en-GB" dirty="0">
                <a:latin typeface="Arial" panose="020B0604020202020204" pitchFamily="34" charset="0"/>
                <a:cs typeface="Arial" panose="020B0604020202020204" pitchFamily="34" charset="0"/>
              </a:rPr>
              <a:t>Electrical heart axis – </a:t>
            </a:r>
            <a:r>
              <a:rPr lang="cs-CZ" dirty="0" err="1">
                <a:latin typeface="Arial" panose="020B0604020202020204" pitchFamily="34" charset="0"/>
                <a:cs typeface="Arial" panose="020B0604020202020204" pitchFamily="34" charset="0"/>
              </a:rPr>
              <a:t>calculation</a:t>
            </a:r>
            <a:endParaRPr lang="cs-CZ" dirty="0"/>
          </a:p>
        </p:txBody>
      </p:sp>
      <p:grpSp>
        <p:nvGrpSpPr>
          <p:cNvPr id="3" name="Skupina 2">
            <a:extLst>
              <a:ext uri="{FF2B5EF4-FFF2-40B4-BE49-F238E27FC236}">
                <a16:creationId xmlns:a16="http://schemas.microsoft.com/office/drawing/2014/main" id="{2F22A677-83F3-405F-A616-9F1023091C92}"/>
              </a:ext>
            </a:extLst>
          </p:cNvPr>
          <p:cNvGrpSpPr>
            <a:grpSpLocks noChangeAspect="1"/>
          </p:cNvGrpSpPr>
          <p:nvPr/>
        </p:nvGrpSpPr>
        <p:grpSpPr>
          <a:xfrm>
            <a:off x="3192447" y="1159776"/>
            <a:ext cx="6091761" cy="5698224"/>
            <a:chOff x="6100239" y="722500"/>
            <a:chExt cx="6389662" cy="5976879"/>
          </a:xfrm>
        </p:grpSpPr>
        <p:grpSp>
          <p:nvGrpSpPr>
            <p:cNvPr id="6" name="Skupina 5">
              <a:extLst>
                <a:ext uri="{FF2B5EF4-FFF2-40B4-BE49-F238E27FC236}">
                  <a16:creationId xmlns:a16="http://schemas.microsoft.com/office/drawing/2014/main" id="{C68D89F5-EDCC-46A4-A7C3-B3AA6CC88E6D}"/>
                </a:ext>
              </a:extLst>
            </p:cNvPr>
            <p:cNvGrpSpPr>
              <a:grpSpLocks noChangeAspect="1"/>
            </p:cNvGrpSpPr>
            <p:nvPr/>
          </p:nvGrpSpPr>
          <p:grpSpPr>
            <a:xfrm>
              <a:off x="6100239" y="722500"/>
              <a:ext cx="6389662" cy="5976879"/>
              <a:chOff x="1427766" y="66617"/>
              <a:chExt cx="11550868" cy="10804663"/>
            </a:xfrm>
          </p:grpSpPr>
          <p:cxnSp>
            <p:nvCxnSpPr>
              <p:cNvPr id="7" name="Přímá spojnice 6">
                <a:extLst>
                  <a:ext uri="{FF2B5EF4-FFF2-40B4-BE49-F238E27FC236}">
                    <a16:creationId xmlns:a16="http://schemas.microsoft.com/office/drawing/2014/main" id="{04D3F5FE-EF8D-4348-A3E1-DED4D6A2F67B}"/>
                  </a:ext>
                </a:extLst>
              </p:cNvPr>
              <p:cNvCxnSpPr/>
              <p:nvPr/>
            </p:nvCxnSpPr>
            <p:spPr>
              <a:xfrm rot="600000">
                <a:off x="1431587" y="5113556"/>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6FE041C-2395-4F17-80A4-6551AFE14529}"/>
                  </a:ext>
                </a:extLst>
              </p:cNvPr>
              <p:cNvCxnSpPr/>
              <p:nvPr/>
            </p:nvCxnSpPr>
            <p:spPr>
              <a:xfrm rot="600000">
                <a:off x="6471587" y="73556"/>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9B6578ED-E707-4A07-86C3-9A602976A968}"/>
                  </a:ext>
                </a:extLst>
              </p:cNvPr>
              <p:cNvCxnSpPr/>
              <p:nvPr/>
            </p:nvCxnSpPr>
            <p:spPr>
              <a:xfrm rot="2400000">
                <a:off x="1429985" y="5111268"/>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E04AFAB5-EB2A-487B-886E-BADEDA2FE87F}"/>
                  </a:ext>
                </a:extLst>
              </p:cNvPr>
              <p:cNvCxnSpPr/>
              <p:nvPr/>
            </p:nvCxnSpPr>
            <p:spPr>
              <a:xfrm rot="2400000">
                <a:off x="6469985" y="71268"/>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69E89D63-AD5D-4FD6-B399-757EBE3B19FB}"/>
                  </a:ext>
                </a:extLst>
              </p:cNvPr>
              <p:cNvCxnSpPr/>
              <p:nvPr/>
            </p:nvCxnSpPr>
            <p:spPr>
              <a:xfrm rot="20400000" flipV="1">
                <a:off x="1428383" y="5108980"/>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1BE4AC83-4D95-4BC3-A90D-76E98CFEC83F}"/>
                  </a:ext>
                </a:extLst>
              </p:cNvPr>
              <p:cNvCxnSpPr/>
              <p:nvPr/>
            </p:nvCxnSpPr>
            <p:spPr>
              <a:xfrm rot="20400000" flipV="1">
                <a:off x="6468383" y="68980"/>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A827071C-B9DE-48DF-983E-6A2B31A360B2}"/>
                  </a:ext>
                </a:extLst>
              </p:cNvPr>
              <p:cNvCxnSpPr/>
              <p:nvPr/>
            </p:nvCxnSpPr>
            <p:spPr>
              <a:xfrm rot="1200000">
                <a:off x="1431149" y="5111679"/>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AC5C86E8-0BD9-444F-A65A-C3C8C9B24E6A}"/>
                  </a:ext>
                </a:extLst>
              </p:cNvPr>
              <p:cNvCxnSpPr/>
              <p:nvPr/>
            </p:nvCxnSpPr>
            <p:spPr>
              <a:xfrm rot="1200000">
                <a:off x="6471149" y="71679"/>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6024A282-CFF2-4C46-BC25-613E23E66690}"/>
                  </a:ext>
                </a:extLst>
              </p:cNvPr>
              <p:cNvCxnSpPr/>
              <p:nvPr/>
            </p:nvCxnSpPr>
            <p:spPr>
              <a:xfrm rot="3000000">
                <a:off x="1429969" y="5109148"/>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859835CD-6B11-4F7F-8CBB-BCBCAF361F68}"/>
                  </a:ext>
                </a:extLst>
              </p:cNvPr>
              <p:cNvCxnSpPr/>
              <p:nvPr/>
            </p:nvCxnSpPr>
            <p:spPr>
              <a:xfrm rot="3000000">
                <a:off x="6469969" y="69148"/>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7F73E873-09C1-4C89-B81B-01986DBE62E4}"/>
                  </a:ext>
                </a:extLst>
              </p:cNvPr>
              <p:cNvCxnSpPr/>
              <p:nvPr/>
            </p:nvCxnSpPr>
            <p:spPr>
              <a:xfrm rot="21000000" flipV="1">
                <a:off x="1428789" y="5106617"/>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461AA35F-1292-42E8-83B2-567088915FDE}"/>
                  </a:ext>
                </a:extLst>
              </p:cNvPr>
              <p:cNvCxnSpPr/>
              <p:nvPr/>
            </p:nvCxnSpPr>
            <p:spPr>
              <a:xfrm rot="21000000" flipV="1">
                <a:off x="6468789" y="66617"/>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ál 18">
                <a:extLst>
                  <a:ext uri="{FF2B5EF4-FFF2-40B4-BE49-F238E27FC236}">
                    <a16:creationId xmlns:a16="http://schemas.microsoft.com/office/drawing/2014/main" id="{EA1A8941-52DB-4862-9508-309D94B87B5B}"/>
                  </a:ext>
                </a:extLst>
              </p:cNvPr>
              <p:cNvSpPr/>
              <p:nvPr/>
            </p:nvSpPr>
            <p:spPr>
              <a:xfrm>
                <a:off x="1431716" y="72083"/>
                <a:ext cx="10080000" cy="1008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20" name="Ovál 19">
                <a:extLst>
                  <a:ext uri="{FF2B5EF4-FFF2-40B4-BE49-F238E27FC236}">
                    <a16:creationId xmlns:a16="http://schemas.microsoft.com/office/drawing/2014/main" id="{C2AFD96C-905D-4540-AA0F-5B8CCEF357CF}"/>
                  </a:ext>
                </a:extLst>
              </p:cNvPr>
              <p:cNvSpPr/>
              <p:nvPr/>
            </p:nvSpPr>
            <p:spPr>
              <a:xfrm>
                <a:off x="1971716" y="612084"/>
                <a:ext cx="8999999" cy="900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cxnSp>
            <p:nvCxnSpPr>
              <p:cNvPr id="21" name="Přímá spojnice 20">
                <a:extLst>
                  <a:ext uri="{FF2B5EF4-FFF2-40B4-BE49-F238E27FC236}">
                    <a16:creationId xmlns:a16="http://schemas.microsoft.com/office/drawing/2014/main" id="{D86BFBA0-3968-4ACB-AA74-A19C248FAC8E}"/>
                  </a:ext>
                </a:extLst>
              </p:cNvPr>
              <p:cNvCxnSpPr>
                <a:stCxn id="19" idx="2"/>
                <a:endCxn id="19" idx="6"/>
              </p:cNvCxnSpPr>
              <p:nvPr/>
            </p:nvCxnSpPr>
            <p:spPr>
              <a:xfrm>
                <a:off x="1431716" y="5112083"/>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F598184-8D19-4F9E-9EB1-80F57E2DE638}"/>
                  </a:ext>
                </a:extLst>
              </p:cNvPr>
              <p:cNvCxnSpPr/>
              <p:nvPr/>
            </p:nvCxnSpPr>
            <p:spPr>
              <a:xfrm rot="19800000" flipV="1">
                <a:off x="6467766" y="68133"/>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AB999AC9-599B-43AF-B6CA-01904992AD31}"/>
                  </a:ext>
                </a:extLst>
              </p:cNvPr>
              <p:cNvCxnSpPr/>
              <p:nvPr/>
            </p:nvCxnSpPr>
            <p:spPr>
              <a:xfrm rot="1800000">
                <a:off x="6469741" y="70108"/>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ovnoramenný trojúhelník 23">
                <a:extLst>
                  <a:ext uri="{FF2B5EF4-FFF2-40B4-BE49-F238E27FC236}">
                    <a16:creationId xmlns:a16="http://schemas.microsoft.com/office/drawing/2014/main" id="{A8718375-44DB-42FF-9B03-D403A90ADC58}"/>
                  </a:ext>
                </a:extLst>
              </p:cNvPr>
              <p:cNvSpPr/>
              <p:nvPr/>
            </p:nvSpPr>
            <p:spPr>
              <a:xfrm rot="10800000">
                <a:off x="2620863" y="2878731"/>
                <a:ext cx="7704000" cy="6672700"/>
              </a:xfrm>
              <a:prstGeom prst="triangle">
                <a:avLst/>
              </a:prstGeom>
              <a:solidFill>
                <a:srgbClr val="E1FF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a:p>
            </p:txBody>
          </p:sp>
          <p:sp>
            <p:nvSpPr>
              <p:cNvPr id="25" name="TextovéPole 24">
                <a:extLst>
                  <a:ext uri="{FF2B5EF4-FFF2-40B4-BE49-F238E27FC236}">
                    <a16:creationId xmlns:a16="http://schemas.microsoft.com/office/drawing/2014/main" id="{A74012F5-DE7B-4457-9873-1A6A0506126A}"/>
                  </a:ext>
                </a:extLst>
              </p:cNvPr>
              <p:cNvSpPr txBox="1"/>
              <p:nvPr/>
            </p:nvSpPr>
            <p:spPr>
              <a:xfrm>
                <a:off x="11631488" y="4794797"/>
                <a:ext cx="860896" cy="723296"/>
              </a:xfrm>
              <a:prstGeom prst="rect">
                <a:avLst/>
              </a:prstGeom>
              <a:noFill/>
              <a:ln w="28575">
                <a:noFill/>
              </a:ln>
            </p:spPr>
            <p:txBody>
              <a:bodyPr wrap="square" rtlCol="0">
                <a:spAutoFit/>
              </a:bodyPr>
              <a:lstStyle/>
              <a:p>
                <a:r>
                  <a:rPr lang="cs-CZ" sz="2000" dirty="0"/>
                  <a:t>0°</a:t>
                </a:r>
              </a:p>
            </p:txBody>
          </p:sp>
          <p:sp>
            <p:nvSpPr>
              <p:cNvPr id="26" name="TextovéPole 25">
                <a:extLst>
                  <a:ext uri="{FF2B5EF4-FFF2-40B4-BE49-F238E27FC236}">
                    <a16:creationId xmlns:a16="http://schemas.microsoft.com/office/drawing/2014/main" id="{CE9793F9-8A62-4B83-B8F7-E4E582CBCD35}"/>
                  </a:ext>
                </a:extLst>
              </p:cNvPr>
              <p:cNvSpPr txBox="1"/>
              <p:nvPr/>
            </p:nvSpPr>
            <p:spPr>
              <a:xfrm>
                <a:off x="10998275" y="7444699"/>
                <a:ext cx="1209277" cy="723296"/>
              </a:xfrm>
              <a:prstGeom prst="rect">
                <a:avLst/>
              </a:prstGeom>
              <a:noFill/>
              <a:ln w="28575">
                <a:noFill/>
              </a:ln>
            </p:spPr>
            <p:txBody>
              <a:bodyPr wrap="square" rtlCol="0">
                <a:spAutoFit/>
              </a:bodyPr>
              <a:lstStyle/>
              <a:p>
                <a:r>
                  <a:rPr lang="cs-CZ" sz="2000" dirty="0"/>
                  <a:t>30°</a:t>
                </a:r>
              </a:p>
            </p:txBody>
          </p:sp>
          <p:sp>
            <p:nvSpPr>
              <p:cNvPr id="27" name="TextovéPole 26">
                <a:extLst>
                  <a:ext uri="{FF2B5EF4-FFF2-40B4-BE49-F238E27FC236}">
                    <a16:creationId xmlns:a16="http://schemas.microsoft.com/office/drawing/2014/main" id="{06991F94-605B-4B21-ABA4-FDD68AA74929}"/>
                  </a:ext>
                </a:extLst>
              </p:cNvPr>
              <p:cNvSpPr txBox="1"/>
              <p:nvPr/>
            </p:nvSpPr>
            <p:spPr>
              <a:xfrm>
                <a:off x="8877434" y="9472902"/>
                <a:ext cx="1220196" cy="723296"/>
              </a:xfrm>
              <a:prstGeom prst="rect">
                <a:avLst/>
              </a:prstGeom>
              <a:noFill/>
              <a:ln w="28575">
                <a:noFill/>
              </a:ln>
            </p:spPr>
            <p:txBody>
              <a:bodyPr wrap="square" rtlCol="0">
                <a:spAutoFit/>
              </a:bodyPr>
              <a:lstStyle/>
              <a:p>
                <a:r>
                  <a:rPr lang="cs-CZ" sz="2000" dirty="0"/>
                  <a:t>60°</a:t>
                </a:r>
              </a:p>
            </p:txBody>
          </p:sp>
          <p:sp>
            <p:nvSpPr>
              <p:cNvPr id="28" name="TextovéPole 27">
                <a:extLst>
                  <a:ext uri="{FF2B5EF4-FFF2-40B4-BE49-F238E27FC236}">
                    <a16:creationId xmlns:a16="http://schemas.microsoft.com/office/drawing/2014/main" id="{5E78406D-5248-427C-8790-52D70F085249}"/>
                  </a:ext>
                </a:extLst>
              </p:cNvPr>
              <p:cNvSpPr txBox="1"/>
              <p:nvPr/>
            </p:nvSpPr>
            <p:spPr>
              <a:xfrm>
                <a:off x="5922487" y="10112613"/>
                <a:ext cx="1220196" cy="758667"/>
              </a:xfrm>
              <a:prstGeom prst="rect">
                <a:avLst/>
              </a:prstGeom>
              <a:noFill/>
              <a:ln w="28575">
                <a:noFill/>
              </a:ln>
            </p:spPr>
            <p:txBody>
              <a:bodyPr wrap="square" rtlCol="0">
                <a:spAutoFit/>
              </a:bodyPr>
              <a:lstStyle/>
              <a:p>
                <a:pPr algn="ctr"/>
                <a:r>
                  <a:rPr lang="cs-CZ" sz="2000" dirty="0"/>
                  <a:t>90°</a:t>
                </a:r>
              </a:p>
            </p:txBody>
          </p:sp>
          <p:sp>
            <p:nvSpPr>
              <p:cNvPr id="29" name="TextovéPole 28">
                <a:extLst>
                  <a:ext uri="{FF2B5EF4-FFF2-40B4-BE49-F238E27FC236}">
                    <a16:creationId xmlns:a16="http://schemas.microsoft.com/office/drawing/2014/main" id="{24F88BE6-BC48-40D5-B088-7BCEF8313BDD}"/>
                  </a:ext>
                </a:extLst>
              </p:cNvPr>
              <p:cNvSpPr txBox="1"/>
              <p:nvPr/>
            </p:nvSpPr>
            <p:spPr>
              <a:xfrm>
                <a:off x="10934084" y="2035969"/>
                <a:ext cx="2044550" cy="723296"/>
              </a:xfrm>
              <a:prstGeom prst="rect">
                <a:avLst/>
              </a:prstGeom>
              <a:noFill/>
              <a:ln w="28575">
                <a:noFill/>
              </a:ln>
            </p:spPr>
            <p:txBody>
              <a:bodyPr wrap="square" rtlCol="0">
                <a:spAutoFit/>
              </a:bodyPr>
              <a:lstStyle/>
              <a:p>
                <a:r>
                  <a:rPr lang="cs-CZ" sz="2000" dirty="0"/>
                  <a:t>-30°</a:t>
                </a:r>
              </a:p>
            </p:txBody>
          </p:sp>
          <p:sp>
            <p:nvSpPr>
              <p:cNvPr id="30" name="TextovéPole 29">
                <a:extLst>
                  <a:ext uri="{FF2B5EF4-FFF2-40B4-BE49-F238E27FC236}">
                    <a16:creationId xmlns:a16="http://schemas.microsoft.com/office/drawing/2014/main" id="{28D67416-81DE-4C50-ADA8-CF3ADEB9F9F1}"/>
                  </a:ext>
                </a:extLst>
              </p:cNvPr>
              <p:cNvSpPr txBox="1"/>
              <p:nvPr/>
            </p:nvSpPr>
            <p:spPr>
              <a:xfrm>
                <a:off x="3268596" y="9546829"/>
                <a:ext cx="1413469" cy="723296"/>
              </a:xfrm>
              <a:prstGeom prst="rect">
                <a:avLst/>
              </a:prstGeom>
              <a:noFill/>
              <a:ln w="28575">
                <a:noFill/>
              </a:ln>
            </p:spPr>
            <p:txBody>
              <a:bodyPr wrap="square" rtlCol="0">
                <a:spAutoFit/>
              </a:bodyPr>
              <a:lstStyle/>
              <a:p>
                <a:r>
                  <a:rPr lang="cs-CZ" sz="2000" dirty="0"/>
                  <a:t>120°</a:t>
                </a:r>
              </a:p>
            </p:txBody>
          </p:sp>
          <p:cxnSp>
            <p:nvCxnSpPr>
              <p:cNvPr id="31" name="Přímá spojnice 30">
                <a:extLst>
                  <a:ext uri="{FF2B5EF4-FFF2-40B4-BE49-F238E27FC236}">
                    <a16:creationId xmlns:a16="http://schemas.microsoft.com/office/drawing/2014/main" id="{23E62D4A-EFB6-4D92-8683-E79188168154}"/>
                  </a:ext>
                </a:extLst>
              </p:cNvPr>
              <p:cNvCxnSpPr>
                <a:stCxn id="19" idx="0"/>
                <a:endCxn id="19" idx="4"/>
              </p:cNvCxnSpPr>
              <p:nvPr/>
            </p:nvCxnSpPr>
            <p:spPr>
              <a:xfrm>
                <a:off x="6471716" y="72083"/>
                <a:ext cx="0" cy="100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30309DF5-30E8-4C8D-AB02-D454534F5748}"/>
                  </a:ext>
                </a:extLst>
              </p:cNvPr>
              <p:cNvCxnSpPr/>
              <p:nvPr/>
            </p:nvCxnSpPr>
            <p:spPr>
              <a:xfrm rot="1800000">
                <a:off x="1429741" y="5110108"/>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B836265B-F97D-45F0-8CA6-0FE2AD4AD010}"/>
                  </a:ext>
                </a:extLst>
              </p:cNvPr>
              <p:cNvCxnSpPr/>
              <p:nvPr/>
            </p:nvCxnSpPr>
            <p:spPr>
              <a:xfrm rot="19800000" flipV="1">
                <a:off x="1427766" y="5108133"/>
                <a:ext cx="100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A7B1316F-4942-430D-B844-5BC2A40B23FD}"/>
                  </a:ext>
                </a:extLst>
              </p:cNvPr>
              <p:cNvSpPr txBox="1"/>
              <p:nvPr/>
            </p:nvSpPr>
            <p:spPr>
              <a:xfrm>
                <a:off x="6508492" y="1452211"/>
                <a:ext cx="1056913" cy="723296"/>
              </a:xfrm>
              <a:prstGeom prst="rect">
                <a:avLst/>
              </a:prstGeom>
              <a:noFill/>
              <a:ln w="28575">
                <a:noFill/>
              </a:ln>
            </p:spPr>
            <p:txBody>
              <a:bodyPr wrap="square" rtlCol="0">
                <a:spAutoFit/>
              </a:bodyPr>
              <a:lstStyle/>
              <a:p>
                <a:r>
                  <a:rPr lang="cs-CZ" sz="2000" b="1" dirty="0">
                    <a:solidFill>
                      <a:srgbClr val="0000FF"/>
                    </a:solidFill>
                  </a:rPr>
                  <a:t>I</a:t>
                </a:r>
              </a:p>
            </p:txBody>
          </p:sp>
          <p:sp>
            <p:nvSpPr>
              <p:cNvPr id="35" name="TextovéPole 34">
                <a:extLst>
                  <a:ext uri="{FF2B5EF4-FFF2-40B4-BE49-F238E27FC236}">
                    <a16:creationId xmlns:a16="http://schemas.microsoft.com/office/drawing/2014/main" id="{1C2B0464-73ED-46BD-A991-1236270222C0}"/>
                  </a:ext>
                </a:extLst>
              </p:cNvPr>
              <p:cNvSpPr txBox="1"/>
              <p:nvPr/>
            </p:nvSpPr>
            <p:spPr>
              <a:xfrm>
                <a:off x="2974292" y="5219618"/>
                <a:ext cx="1056913" cy="723296"/>
              </a:xfrm>
              <a:prstGeom prst="rect">
                <a:avLst/>
              </a:prstGeom>
              <a:noFill/>
              <a:ln w="28575">
                <a:noFill/>
              </a:ln>
            </p:spPr>
            <p:txBody>
              <a:bodyPr wrap="square" rtlCol="0">
                <a:spAutoFit/>
              </a:bodyPr>
              <a:lstStyle/>
              <a:p>
                <a:r>
                  <a:rPr lang="cs-CZ" sz="2000" b="1" dirty="0">
                    <a:solidFill>
                      <a:srgbClr val="0000FF"/>
                    </a:solidFill>
                  </a:rPr>
                  <a:t>II</a:t>
                </a:r>
              </a:p>
            </p:txBody>
          </p:sp>
          <p:sp>
            <p:nvSpPr>
              <p:cNvPr id="36" name="TextovéPole 35">
                <a:extLst>
                  <a:ext uri="{FF2B5EF4-FFF2-40B4-BE49-F238E27FC236}">
                    <a16:creationId xmlns:a16="http://schemas.microsoft.com/office/drawing/2014/main" id="{D6372758-DCF7-480A-BC2C-C0D46ACC4E28}"/>
                  </a:ext>
                </a:extLst>
              </p:cNvPr>
              <p:cNvSpPr txBox="1"/>
              <p:nvPr/>
            </p:nvSpPr>
            <p:spPr>
              <a:xfrm>
                <a:off x="8977740" y="5629368"/>
                <a:ext cx="1056913" cy="723296"/>
              </a:xfrm>
              <a:prstGeom prst="rect">
                <a:avLst/>
              </a:prstGeom>
              <a:noFill/>
              <a:ln w="28575">
                <a:noFill/>
              </a:ln>
            </p:spPr>
            <p:txBody>
              <a:bodyPr wrap="square" rtlCol="0">
                <a:spAutoFit/>
              </a:bodyPr>
              <a:lstStyle/>
              <a:p>
                <a:r>
                  <a:rPr lang="cs-CZ" sz="2000" b="1" dirty="0">
                    <a:solidFill>
                      <a:srgbClr val="0000FF"/>
                    </a:solidFill>
                  </a:rPr>
                  <a:t>III</a:t>
                </a:r>
              </a:p>
            </p:txBody>
          </p:sp>
        </p:grpSp>
        <p:pic>
          <p:nvPicPr>
            <p:cNvPr id="37" name="Picture 2" descr="C:\Users\Johanka\Desktop\výuka\seminář\EKG\EKG scan\EKG 5.jpg">
              <a:extLst>
                <a:ext uri="{FF2B5EF4-FFF2-40B4-BE49-F238E27FC236}">
                  <a16:creationId xmlns:a16="http://schemas.microsoft.com/office/drawing/2014/main" id="{A86C240A-EE78-41D1-AB09-767338ABA0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18008457">
              <a:off x="8657695" y="4906938"/>
              <a:ext cx="1839255" cy="1852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Johanka\Desktop\výuka\seminář\EKG\EKG scan\EKG 5.jpg">
              <a:extLst>
                <a:ext uri="{FF2B5EF4-FFF2-40B4-BE49-F238E27FC236}">
                  <a16:creationId xmlns:a16="http://schemas.microsoft.com/office/drawing/2014/main" id="{23A2A70D-4BC0-44A7-897B-FFE7DD9C9A4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18008457">
              <a:off x="9605594" y="3270638"/>
              <a:ext cx="1839255" cy="18527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Johanka\Desktop\výuka\seminář\EKG\EKG scan\EKG 5.jpg">
              <a:extLst>
                <a:ext uri="{FF2B5EF4-FFF2-40B4-BE49-F238E27FC236}">
                  <a16:creationId xmlns:a16="http://schemas.microsoft.com/office/drawing/2014/main" id="{BC99EBFC-3A0E-4339-9099-A489419B0E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3591543" flipV="1">
              <a:off x="6347870" y="3270638"/>
              <a:ext cx="1839255" cy="1852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Johanka\Desktop\výuka\seminář\EKG\EKG scan\EKG 5.jpg">
              <a:extLst>
                <a:ext uri="{FF2B5EF4-FFF2-40B4-BE49-F238E27FC236}">
                  <a16:creationId xmlns:a16="http://schemas.microsoft.com/office/drawing/2014/main" id="{F132C777-B1FA-43D8-8E98-81D2EF4404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3591543" flipV="1">
              <a:off x="7279237" y="4899400"/>
              <a:ext cx="1839255" cy="18527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Johanka\Desktop\výuka\seminář\EKG\EKG scan\EKG 5.jpg">
              <a:extLst>
                <a:ext uri="{FF2B5EF4-FFF2-40B4-BE49-F238E27FC236}">
                  <a16:creationId xmlns:a16="http://schemas.microsoft.com/office/drawing/2014/main" id="{7C6D0B91-AF53-4430-9A65-E5E51A42ACE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10800000" flipV="1">
              <a:off x="7032337" y="2072549"/>
              <a:ext cx="1839255" cy="18527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Johanka\Desktop\výuka\seminář\EKG\EKG scan\EKG 5.jpg">
              <a:extLst>
                <a:ext uri="{FF2B5EF4-FFF2-40B4-BE49-F238E27FC236}">
                  <a16:creationId xmlns:a16="http://schemas.microsoft.com/office/drawing/2014/main" id="{EEFE6058-1C96-48A2-9BB0-C6907F918C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42" t="36087" r="58180" b="60663"/>
            <a:stretch/>
          </p:blipFill>
          <p:spPr bwMode="auto">
            <a:xfrm rot="10800000" flipV="1">
              <a:off x="8930838" y="2079898"/>
              <a:ext cx="1839255" cy="185272"/>
            </a:xfrm>
            <a:prstGeom prst="rect">
              <a:avLst/>
            </a:prstGeom>
            <a:noFill/>
            <a:extLst>
              <a:ext uri="{909E8E84-426E-40DD-AFC4-6F175D3DCCD1}">
                <a14:hiddenFill xmlns:a14="http://schemas.microsoft.com/office/drawing/2010/main">
                  <a:solidFill>
                    <a:srgbClr val="FFFFFF"/>
                  </a:solidFill>
                </a14:hiddenFill>
              </a:ext>
            </a:extLst>
          </p:spPr>
        </p:pic>
        <p:sp>
          <p:nvSpPr>
            <p:cNvPr id="43" name="TextovéPole 42">
              <a:extLst>
                <a:ext uri="{FF2B5EF4-FFF2-40B4-BE49-F238E27FC236}">
                  <a16:creationId xmlns:a16="http://schemas.microsoft.com/office/drawing/2014/main" id="{BA11D20A-68B2-49A9-88E5-095BB01AFFA6}"/>
                </a:ext>
              </a:extLst>
            </p:cNvPr>
            <p:cNvSpPr txBox="1"/>
            <p:nvPr/>
          </p:nvSpPr>
          <p:spPr>
            <a:xfrm>
              <a:off x="6566195" y="2223914"/>
              <a:ext cx="432048" cy="461665"/>
            </a:xfrm>
            <a:prstGeom prst="rect">
              <a:avLst/>
            </a:prstGeom>
            <a:noFill/>
          </p:spPr>
          <p:txBody>
            <a:bodyPr wrap="square" rtlCol="0">
              <a:spAutoFit/>
            </a:bodyPr>
            <a:lstStyle/>
            <a:p>
              <a:r>
                <a:rPr lang="cs-CZ" b="1" dirty="0"/>
                <a:t>–</a:t>
              </a:r>
              <a:r>
                <a:rPr lang="cs-CZ" b="1" dirty="0">
                  <a:solidFill>
                    <a:srgbClr val="FFFF00"/>
                  </a:solidFill>
                </a:rPr>
                <a:t> </a:t>
              </a:r>
              <a:endParaRPr lang="cs-CZ" sz="1200" b="1" dirty="0">
                <a:solidFill>
                  <a:srgbClr val="FFFF00"/>
                </a:solidFill>
              </a:endParaRPr>
            </a:p>
          </p:txBody>
        </p:sp>
        <p:sp>
          <p:nvSpPr>
            <p:cNvPr id="44" name="TextovéPole 43">
              <a:extLst>
                <a:ext uri="{FF2B5EF4-FFF2-40B4-BE49-F238E27FC236}">
                  <a16:creationId xmlns:a16="http://schemas.microsoft.com/office/drawing/2014/main" id="{337CA8C6-4176-4DB8-9161-9C2D2B0C355D}"/>
                </a:ext>
              </a:extLst>
            </p:cNvPr>
            <p:cNvSpPr txBox="1"/>
            <p:nvPr/>
          </p:nvSpPr>
          <p:spPr>
            <a:xfrm>
              <a:off x="10620627" y="1866341"/>
              <a:ext cx="404583" cy="461665"/>
            </a:xfrm>
            <a:prstGeom prst="rect">
              <a:avLst/>
            </a:prstGeom>
            <a:noFill/>
          </p:spPr>
          <p:txBody>
            <a:bodyPr wrap="square" rtlCol="0">
              <a:spAutoFit/>
            </a:bodyPr>
            <a:lstStyle/>
            <a:p>
              <a:r>
                <a:rPr lang="cs-CZ" b="1" dirty="0"/>
                <a:t>+</a:t>
              </a:r>
              <a:endParaRPr lang="cs-CZ" sz="1200" b="1" dirty="0"/>
            </a:p>
          </p:txBody>
        </p:sp>
        <p:sp>
          <p:nvSpPr>
            <p:cNvPr id="45" name="TextovéPole 44">
              <a:extLst>
                <a:ext uri="{FF2B5EF4-FFF2-40B4-BE49-F238E27FC236}">
                  <a16:creationId xmlns:a16="http://schemas.microsoft.com/office/drawing/2014/main" id="{2729A9A6-D2CB-4393-8841-F0832F185BD8}"/>
                </a:ext>
              </a:extLst>
            </p:cNvPr>
            <p:cNvSpPr txBox="1"/>
            <p:nvPr/>
          </p:nvSpPr>
          <p:spPr>
            <a:xfrm>
              <a:off x="10852767" y="2278094"/>
              <a:ext cx="432048" cy="461665"/>
            </a:xfrm>
            <a:prstGeom prst="rect">
              <a:avLst/>
            </a:prstGeom>
            <a:noFill/>
          </p:spPr>
          <p:txBody>
            <a:bodyPr wrap="square" rtlCol="0">
              <a:spAutoFit/>
            </a:bodyPr>
            <a:lstStyle/>
            <a:p>
              <a:r>
                <a:rPr lang="cs-CZ" b="1" dirty="0"/>
                <a:t>–</a:t>
              </a:r>
              <a:r>
                <a:rPr lang="cs-CZ" b="1" dirty="0">
                  <a:solidFill>
                    <a:srgbClr val="FFFF00"/>
                  </a:solidFill>
                </a:rPr>
                <a:t> </a:t>
              </a:r>
              <a:endParaRPr lang="cs-CZ" sz="1200" b="1" dirty="0">
                <a:solidFill>
                  <a:srgbClr val="FFFF00"/>
                </a:solidFill>
              </a:endParaRPr>
            </a:p>
          </p:txBody>
        </p:sp>
        <p:sp>
          <p:nvSpPr>
            <p:cNvPr id="46" name="TextovéPole 45">
              <a:extLst>
                <a:ext uri="{FF2B5EF4-FFF2-40B4-BE49-F238E27FC236}">
                  <a16:creationId xmlns:a16="http://schemas.microsoft.com/office/drawing/2014/main" id="{46A897D3-5F4D-492A-8185-E4E26D8E5C47}"/>
                </a:ext>
              </a:extLst>
            </p:cNvPr>
            <p:cNvSpPr txBox="1"/>
            <p:nvPr/>
          </p:nvSpPr>
          <p:spPr>
            <a:xfrm>
              <a:off x="6835449" y="1903575"/>
              <a:ext cx="432048" cy="461665"/>
            </a:xfrm>
            <a:prstGeom prst="rect">
              <a:avLst/>
            </a:prstGeom>
            <a:noFill/>
          </p:spPr>
          <p:txBody>
            <a:bodyPr wrap="square" rtlCol="0">
              <a:spAutoFit/>
            </a:bodyPr>
            <a:lstStyle/>
            <a:p>
              <a:r>
                <a:rPr lang="cs-CZ" b="1" dirty="0"/>
                <a:t>–</a:t>
              </a:r>
              <a:r>
                <a:rPr lang="cs-CZ" b="1" dirty="0">
                  <a:solidFill>
                    <a:srgbClr val="FFFF00"/>
                  </a:solidFill>
                </a:rPr>
                <a:t> </a:t>
              </a:r>
              <a:endParaRPr lang="cs-CZ" sz="1200" b="1" dirty="0">
                <a:solidFill>
                  <a:srgbClr val="FFFF00"/>
                </a:solidFill>
              </a:endParaRPr>
            </a:p>
          </p:txBody>
        </p:sp>
        <p:sp>
          <p:nvSpPr>
            <p:cNvPr id="47" name="TextovéPole 46">
              <a:extLst>
                <a:ext uri="{FF2B5EF4-FFF2-40B4-BE49-F238E27FC236}">
                  <a16:creationId xmlns:a16="http://schemas.microsoft.com/office/drawing/2014/main" id="{247254F0-4B8D-4350-9165-A5F7022AFA2A}"/>
                </a:ext>
              </a:extLst>
            </p:cNvPr>
            <p:cNvSpPr txBox="1"/>
            <p:nvPr/>
          </p:nvSpPr>
          <p:spPr>
            <a:xfrm>
              <a:off x="8529461" y="5601702"/>
              <a:ext cx="404583" cy="461665"/>
            </a:xfrm>
            <a:prstGeom prst="rect">
              <a:avLst/>
            </a:prstGeom>
            <a:noFill/>
          </p:spPr>
          <p:txBody>
            <a:bodyPr wrap="square" rtlCol="0">
              <a:spAutoFit/>
            </a:bodyPr>
            <a:lstStyle/>
            <a:p>
              <a:r>
                <a:rPr lang="cs-CZ" b="1" dirty="0"/>
                <a:t>+</a:t>
              </a:r>
              <a:endParaRPr lang="cs-CZ" sz="1200" b="1" dirty="0"/>
            </a:p>
          </p:txBody>
        </p:sp>
        <p:sp>
          <p:nvSpPr>
            <p:cNvPr id="48" name="TextovéPole 47">
              <a:extLst>
                <a:ext uri="{FF2B5EF4-FFF2-40B4-BE49-F238E27FC236}">
                  <a16:creationId xmlns:a16="http://schemas.microsoft.com/office/drawing/2014/main" id="{6152C19F-2641-45CB-AD42-2D14EEC03481}"/>
                </a:ext>
              </a:extLst>
            </p:cNvPr>
            <p:cNvSpPr txBox="1"/>
            <p:nvPr/>
          </p:nvSpPr>
          <p:spPr>
            <a:xfrm>
              <a:off x="8907441" y="5604098"/>
              <a:ext cx="404583" cy="461665"/>
            </a:xfrm>
            <a:prstGeom prst="rect">
              <a:avLst/>
            </a:prstGeom>
            <a:noFill/>
          </p:spPr>
          <p:txBody>
            <a:bodyPr wrap="square" rtlCol="0">
              <a:spAutoFit/>
            </a:bodyPr>
            <a:lstStyle/>
            <a:p>
              <a:r>
                <a:rPr lang="cs-CZ" b="1" dirty="0"/>
                <a:t>+</a:t>
              </a:r>
              <a:endParaRPr lang="cs-CZ" sz="1200" b="1" dirty="0"/>
            </a:p>
          </p:txBody>
        </p:sp>
        <p:sp>
          <p:nvSpPr>
            <p:cNvPr id="49" name="TextovéPole 48">
              <a:extLst>
                <a:ext uri="{FF2B5EF4-FFF2-40B4-BE49-F238E27FC236}">
                  <a16:creationId xmlns:a16="http://schemas.microsoft.com/office/drawing/2014/main" id="{D3C59273-DF44-499D-9F57-49C0D3F58A05}"/>
                </a:ext>
              </a:extLst>
            </p:cNvPr>
            <p:cNvSpPr txBox="1"/>
            <p:nvPr/>
          </p:nvSpPr>
          <p:spPr>
            <a:xfrm>
              <a:off x="9985856" y="4181232"/>
              <a:ext cx="318665" cy="307777"/>
            </a:xfrm>
            <a:prstGeom prst="rect">
              <a:avLst/>
            </a:prstGeom>
            <a:noFill/>
            <a:ln w="28575">
              <a:noFill/>
            </a:ln>
          </p:spPr>
          <p:txBody>
            <a:bodyPr wrap="square" rtlCol="0">
              <a:spAutoFit/>
            </a:bodyPr>
            <a:lstStyle/>
            <a:p>
              <a:r>
                <a:rPr lang="cs-CZ" sz="1400" dirty="0"/>
                <a:t>0</a:t>
              </a:r>
            </a:p>
          </p:txBody>
        </p:sp>
        <p:sp>
          <p:nvSpPr>
            <p:cNvPr id="50" name="TextovéPole 49">
              <a:extLst>
                <a:ext uri="{FF2B5EF4-FFF2-40B4-BE49-F238E27FC236}">
                  <a16:creationId xmlns:a16="http://schemas.microsoft.com/office/drawing/2014/main" id="{B7035489-FCD1-4B69-A572-B7A584EA7882}"/>
                </a:ext>
              </a:extLst>
            </p:cNvPr>
            <p:cNvSpPr txBox="1"/>
            <p:nvPr/>
          </p:nvSpPr>
          <p:spPr>
            <a:xfrm>
              <a:off x="8643761" y="1801391"/>
              <a:ext cx="318665" cy="307777"/>
            </a:xfrm>
            <a:prstGeom prst="rect">
              <a:avLst/>
            </a:prstGeom>
            <a:noFill/>
            <a:ln w="28575">
              <a:noFill/>
            </a:ln>
          </p:spPr>
          <p:txBody>
            <a:bodyPr wrap="square" rtlCol="0">
              <a:spAutoFit/>
            </a:bodyPr>
            <a:lstStyle/>
            <a:p>
              <a:r>
                <a:rPr lang="cs-CZ" sz="1400" dirty="0"/>
                <a:t>0</a:t>
              </a:r>
            </a:p>
          </p:txBody>
        </p:sp>
        <p:sp>
          <p:nvSpPr>
            <p:cNvPr id="51" name="TextovéPole 50">
              <a:extLst>
                <a:ext uri="{FF2B5EF4-FFF2-40B4-BE49-F238E27FC236}">
                  <a16:creationId xmlns:a16="http://schemas.microsoft.com/office/drawing/2014/main" id="{C78B926E-1696-489A-8AB6-9E14AB027D30}"/>
                </a:ext>
              </a:extLst>
            </p:cNvPr>
            <p:cNvSpPr txBox="1"/>
            <p:nvPr/>
          </p:nvSpPr>
          <p:spPr>
            <a:xfrm>
              <a:off x="7382666" y="3999731"/>
              <a:ext cx="318665" cy="307777"/>
            </a:xfrm>
            <a:prstGeom prst="rect">
              <a:avLst/>
            </a:prstGeom>
            <a:noFill/>
            <a:ln w="28575">
              <a:noFill/>
            </a:ln>
          </p:spPr>
          <p:txBody>
            <a:bodyPr wrap="square" rtlCol="0">
              <a:spAutoFit/>
            </a:bodyPr>
            <a:lstStyle/>
            <a:p>
              <a:r>
                <a:rPr lang="cs-CZ" sz="1400" dirty="0"/>
                <a:t>0</a:t>
              </a:r>
            </a:p>
          </p:txBody>
        </p:sp>
        <p:cxnSp>
          <p:nvCxnSpPr>
            <p:cNvPr id="52" name="Přímá spojnice 51">
              <a:extLst>
                <a:ext uri="{FF2B5EF4-FFF2-40B4-BE49-F238E27FC236}">
                  <a16:creationId xmlns:a16="http://schemas.microsoft.com/office/drawing/2014/main" id="{F8B1BE7B-21CA-4180-83F7-645F2FAE18DB}"/>
                </a:ext>
              </a:extLst>
            </p:cNvPr>
            <p:cNvCxnSpPr/>
            <p:nvPr/>
          </p:nvCxnSpPr>
          <p:spPr>
            <a:xfrm>
              <a:off x="9394916" y="2096402"/>
              <a:ext cx="0" cy="27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ovéPole 56">
              <a:extLst>
                <a:ext uri="{FF2B5EF4-FFF2-40B4-BE49-F238E27FC236}">
                  <a16:creationId xmlns:a16="http://schemas.microsoft.com/office/drawing/2014/main" id="{527D2759-BF56-40F3-AEFE-34820FB9F446}"/>
                </a:ext>
              </a:extLst>
            </p:cNvPr>
            <p:cNvSpPr txBox="1"/>
            <p:nvPr/>
          </p:nvSpPr>
          <p:spPr>
            <a:xfrm>
              <a:off x="7961781" y="5301208"/>
              <a:ext cx="481731" cy="307777"/>
            </a:xfrm>
            <a:prstGeom prst="rect">
              <a:avLst/>
            </a:prstGeom>
            <a:noFill/>
            <a:ln w="28575">
              <a:noFill/>
            </a:ln>
          </p:spPr>
          <p:txBody>
            <a:bodyPr wrap="square" rtlCol="0">
              <a:spAutoFit/>
            </a:bodyPr>
            <a:lstStyle/>
            <a:p>
              <a:r>
                <a:rPr lang="cs-CZ" sz="1400" dirty="0"/>
                <a:t>15</a:t>
              </a:r>
            </a:p>
          </p:txBody>
        </p:sp>
        <p:sp>
          <p:nvSpPr>
            <p:cNvPr id="58" name="TextovéPole 57">
              <a:extLst>
                <a:ext uri="{FF2B5EF4-FFF2-40B4-BE49-F238E27FC236}">
                  <a16:creationId xmlns:a16="http://schemas.microsoft.com/office/drawing/2014/main" id="{F952496D-5816-4BCF-9098-E3E7A2FA0D27}"/>
                </a:ext>
              </a:extLst>
            </p:cNvPr>
            <p:cNvSpPr txBox="1"/>
            <p:nvPr/>
          </p:nvSpPr>
          <p:spPr>
            <a:xfrm>
              <a:off x="9722964" y="4797152"/>
              <a:ext cx="481731" cy="307777"/>
            </a:xfrm>
            <a:prstGeom prst="rect">
              <a:avLst/>
            </a:prstGeom>
            <a:noFill/>
            <a:ln w="28575">
              <a:noFill/>
            </a:ln>
          </p:spPr>
          <p:txBody>
            <a:bodyPr wrap="square" rtlCol="0">
              <a:spAutoFit/>
            </a:bodyPr>
            <a:lstStyle/>
            <a:p>
              <a:r>
                <a:rPr lang="cs-CZ" sz="1400" dirty="0"/>
                <a:t>9</a:t>
              </a:r>
            </a:p>
          </p:txBody>
        </p:sp>
        <p:sp>
          <p:nvSpPr>
            <p:cNvPr id="59" name="TextovéPole 58">
              <a:extLst>
                <a:ext uri="{FF2B5EF4-FFF2-40B4-BE49-F238E27FC236}">
                  <a16:creationId xmlns:a16="http://schemas.microsoft.com/office/drawing/2014/main" id="{D88EC9B1-8F33-47F3-A421-7FD638EE8D5A}"/>
                </a:ext>
              </a:extLst>
            </p:cNvPr>
            <p:cNvSpPr txBox="1"/>
            <p:nvPr/>
          </p:nvSpPr>
          <p:spPr>
            <a:xfrm>
              <a:off x="9218908" y="1772816"/>
              <a:ext cx="481731" cy="307777"/>
            </a:xfrm>
            <a:prstGeom prst="rect">
              <a:avLst/>
            </a:prstGeom>
            <a:noFill/>
            <a:ln w="28575">
              <a:noFill/>
            </a:ln>
          </p:spPr>
          <p:txBody>
            <a:bodyPr wrap="square" rtlCol="0">
              <a:spAutoFit/>
            </a:bodyPr>
            <a:lstStyle/>
            <a:p>
              <a:r>
                <a:rPr lang="cs-CZ" sz="1400" dirty="0"/>
                <a:t>5</a:t>
              </a:r>
            </a:p>
          </p:txBody>
        </p:sp>
        <p:sp>
          <p:nvSpPr>
            <p:cNvPr id="61" name="Oblouk 60">
              <a:extLst>
                <a:ext uri="{FF2B5EF4-FFF2-40B4-BE49-F238E27FC236}">
                  <a16:creationId xmlns:a16="http://schemas.microsoft.com/office/drawing/2014/main" id="{D22804A6-6C64-4951-A677-6C40439A2AE0}"/>
                </a:ext>
              </a:extLst>
            </p:cNvPr>
            <p:cNvSpPr/>
            <p:nvPr/>
          </p:nvSpPr>
          <p:spPr>
            <a:xfrm rot="10800000">
              <a:off x="9137096" y="2049849"/>
              <a:ext cx="504000" cy="504000"/>
            </a:xfrm>
            <a:prstGeom prst="arc">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2000"/>
            </a:p>
          </p:txBody>
        </p:sp>
        <p:sp>
          <p:nvSpPr>
            <p:cNvPr id="63" name="Ovál 62">
              <a:extLst>
                <a:ext uri="{FF2B5EF4-FFF2-40B4-BE49-F238E27FC236}">
                  <a16:creationId xmlns:a16="http://schemas.microsoft.com/office/drawing/2014/main" id="{1B140B16-328A-477B-B2C7-EA6EE1384777}"/>
                </a:ext>
              </a:extLst>
            </p:cNvPr>
            <p:cNvSpPr/>
            <p:nvPr/>
          </p:nvSpPr>
          <p:spPr>
            <a:xfrm>
              <a:off x="9270691" y="2372122"/>
              <a:ext cx="36000" cy="36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ln>
                  <a:solidFill>
                    <a:schemeClr val="tx1"/>
                  </a:solidFill>
                </a:ln>
              </a:endParaRPr>
            </a:p>
          </p:txBody>
        </p:sp>
        <p:cxnSp>
          <p:nvCxnSpPr>
            <p:cNvPr id="64" name="Přímá spojnice 63">
              <a:extLst>
                <a:ext uri="{FF2B5EF4-FFF2-40B4-BE49-F238E27FC236}">
                  <a16:creationId xmlns:a16="http://schemas.microsoft.com/office/drawing/2014/main" id="{A59C15F9-20A2-44E1-90E2-C0DD7EE21916}"/>
                </a:ext>
              </a:extLst>
            </p:cNvPr>
            <p:cNvCxnSpPr/>
            <p:nvPr/>
          </p:nvCxnSpPr>
          <p:spPr>
            <a:xfrm>
              <a:off x="9268591" y="2675110"/>
              <a:ext cx="216024" cy="17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Přímá spojnice 64">
              <a:extLst>
                <a:ext uri="{FF2B5EF4-FFF2-40B4-BE49-F238E27FC236}">
                  <a16:creationId xmlns:a16="http://schemas.microsoft.com/office/drawing/2014/main" id="{8D9FC61D-5D10-4D17-8EBA-89FAB01C5F12}"/>
                </a:ext>
              </a:extLst>
            </p:cNvPr>
            <p:cNvCxnSpPr/>
            <p:nvPr/>
          </p:nvCxnSpPr>
          <p:spPr>
            <a:xfrm>
              <a:off x="9268591" y="2747118"/>
              <a:ext cx="216024" cy="17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Přímá spojnice 65">
              <a:extLst>
                <a:ext uri="{FF2B5EF4-FFF2-40B4-BE49-F238E27FC236}">
                  <a16:creationId xmlns:a16="http://schemas.microsoft.com/office/drawing/2014/main" id="{ACAE860C-67AC-49A2-9577-A7FBEB38054E}"/>
                </a:ext>
              </a:extLst>
            </p:cNvPr>
            <p:cNvCxnSpPr/>
            <p:nvPr/>
          </p:nvCxnSpPr>
          <p:spPr>
            <a:xfrm>
              <a:off x="8755010" y="2636912"/>
              <a:ext cx="216024" cy="17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Přímá spojnice 66">
              <a:extLst>
                <a:ext uri="{FF2B5EF4-FFF2-40B4-BE49-F238E27FC236}">
                  <a16:creationId xmlns:a16="http://schemas.microsoft.com/office/drawing/2014/main" id="{E606E411-588C-4A2F-91B1-752E9B73CC9D}"/>
                </a:ext>
              </a:extLst>
            </p:cNvPr>
            <p:cNvCxnSpPr/>
            <p:nvPr/>
          </p:nvCxnSpPr>
          <p:spPr>
            <a:xfrm>
              <a:off x="8755010" y="2708920"/>
              <a:ext cx="216024" cy="177826"/>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Picture 2" descr="C:\Users\Johanka\Desktop\výuka\seminář\EKG\EKG scan\EKG 1.jpg">
              <a:extLst>
                <a:ext uri="{FF2B5EF4-FFF2-40B4-BE49-F238E27FC236}">
                  <a16:creationId xmlns:a16="http://schemas.microsoft.com/office/drawing/2014/main" id="{0F79AC39-F9AA-4014-ACE6-9EBA810031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47" t="9883" r="84417" b="84164"/>
            <a:stretch/>
          </p:blipFill>
          <p:spPr bwMode="auto">
            <a:xfrm>
              <a:off x="8559643" y="1191897"/>
              <a:ext cx="266700" cy="611827"/>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Přímá spojnice 73">
              <a:extLst>
                <a:ext uri="{FF2B5EF4-FFF2-40B4-BE49-F238E27FC236}">
                  <a16:creationId xmlns:a16="http://schemas.microsoft.com/office/drawing/2014/main" id="{5B342DA8-D46D-4E7C-B4FE-5CE3A2E51BEE}"/>
                </a:ext>
              </a:extLst>
            </p:cNvPr>
            <p:cNvCxnSpPr>
              <a:endCxn id="24" idx="3"/>
            </p:cNvCxnSpPr>
            <p:nvPr/>
          </p:nvCxnSpPr>
          <p:spPr>
            <a:xfrm flipH="1">
              <a:off x="8891065" y="2278094"/>
              <a:ext cx="4980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8" name="Přímá spojnice 67">
            <a:extLst>
              <a:ext uri="{FF2B5EF4-FFF2-40B4-BE49-F238E27FC236}">
                <a16:creationId xmlns:a16="http://schemas.microsoft.com/office/drawing/2014/main" id="{3093B0BE-0B6B-4869-A865-58DF723F8DD1}"/>
              </a:ext>
            </a:extLst>
          </p:cNvPr>
          <p:cNvCxnSpPr/>
          <p:nvPr/>
        </p:nvCxnSpPr>
        <p:spPr>
          <a:xfrm flipH="1">
            <a:off x="5342266" y="5033616"/>
            <a:ext cx="1045919" cy="6138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blouk 68">
            <a:extLst>
              <a:ext uri="{FF2B5EF4-FFF2-40B4-BE49-F238E27FC236}">
                <a16:creationId xmlns:a16="http://schemas.microsoft.com/office/drawing/2014/main" id="{2CA06C28-B302-4BFC-9AD2-C03918A83DF8}"/>
              </a:ext>
            </a:extLst>
          </p:cNvPr>
          <p:cNvSpPr/>
          <p:nvPr/>
        </p:nvSpPr>
        <p:spPr>
          <a:xfrm rot="19894142">
            <a:off x="5258515" y="5311440"/>
            <a:ext cx="480502" cy="480502"/>
          </a:xfrm>
          <a:prstGeom prst="arc">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2000"/>
          </a:p>
        </p:txBody>
      </p:sp>
      <p:sp>
        <p:nvSpPr>
          <p:cNvPr id="70" name="Ovál 69">
            <a:extLst>
              <a:ext uri="{FF2B5EF4-FFF2-40B4-BE49-F238E27FC236}">
                <a16:creationId xmlns:a16="http://schemas.microsoft.com/office/drawing/2014/main" id="{317334FB-329D-4E7D-99D2-FE0AB78E60F2}"/>
              </a:ext>
            </a:extLst>
          </p:cNvPr>
          <p:cNvSpPr/>
          <p:nvPr/>
        </p:nvSpPr>
        <p:spPr>
          <a:xfrm>
            <a:off x="5507799" y="5405187"/>
            <a:ext cx="34322" cy="34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ln>
                <a:solidFill>
                  <a:schemeClr val="tx1"/>
                </a:solidFill>
              </a:ln>
            </a:endParaRPr>
          </a:p>
        </p:txBody>
      </p:sp>
      <p:cxnSp>
        <p:nvCxnSpPr>
          <p:cNvPr id="73" name="Přímá spojnice 72">
            <a:extLst>
              <a:ext uri="{FF2B5EF4-FFF2-40B4-BE49-F238E27FC236}">
                <a16:creationId xmlns:a16="http://schemas.microsoft.com/office/drawing/2014/main" id="{FF806753-DE3A-49BD-87B2-45F001B392B3}"/>
              </a:ext>
            </a:extLst>
          </p:cNvPr>
          <p:cNvCxnSpPr/>
          <p:nvPr/>
        </p:nvCxnSpPr>
        <p:spPr>
          <a:xfrm>
            <a:off x="4842454" y="4402387"/>
            <a:ext cx="661351" cy="11226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Přímá spojnice 74">
            <a:extLst>
              <a:ext uri="{FF2B5EF4-FFF2-40B4-BE49-F238E27FC236}">
                <a16:creationId xmlns:a16="http://schemas.microsoft.com/office/drawing/2014/main" id="{0B2ABBE6-7BDF-487A-A00A-2323018A5C07}"/>
              </a:ext>
            </a:extLst>
          </p:cNvPr>
          <p:cNvCxnSpPr/>
          <p:nvPr/>
        </p:nvCxnSpPr>
        <p:spPr>
          <a:xfrm flipH="1" flipV="1">
            <a:off x="6365454" y="5076672"/>
            <a:ext cx="245586" cy="1452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a:extLst>
              <a:ext uri="{FF2B5EF4-FFF2-40B4-BE49-F238E27FC236}">
                <a16:creationId xmlns:a16="http://schemas.microsoft.com/office/drawing/2014/main" id="{2CDB5D42-62B7-4174-8D66-0D9220B8A609}"/>
              </a:ext>
            </a:extLst>
          </p:cNvPr>
          <p:cNvCxnSpPr/>
          <p:nvPr/>
        </p:nvCxnSpPr>
        <p:spPr>
          <a:xfrm>
            <a:off x="5869829" y="3818099"/>
            <a:ext cx="810024" cy="2154113"/>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7" name="Ovál 76">
            <a:extLst>
              <a:ext uri="{FF2B5EF4-FFF2-40B4-BE49-F238E27FC236}">
                <a16:creationId xmlns:a16="http://schemas.microsoft.com/office/drawing/2014/main" id="{0B4A1142-153D-46C3-BC08-9E1C99C2F79B}"/>
              </a:ext>
            </a:extLst>
          </p:cNvPr>
          <p:cNvSpPr/>
          <p:nvPr/>
        </p:nvSpPr>
        <p:spPr>
          <a:xfrm>
            <a:off x="6267123" y="5013614"/>
            <a:ext cx="141833" cy="13657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ln>
                <a:solidFill>
                  <a:schemeClr val="tx1"/>
                </a:solidFill>
              </a:ln>
            </a:endParaRPr>
          </a:p>
        </p:txBody>
      </p:sp>
      <p:cxnSp>
        <p:nvCxnSpPr>
          <p:cNvPr id="79" name="Přímá spojnice 78">
            <a:extLst>
              <a:ext uri="{FF2B5EF4-FFF2-40B4-BE49-F238E27FC236}">
                <a16:creationId xmlns:a16="http://schemas.microsoft.com/office/drawing/2014/main" id="{93609090-B7BE-4D9A-ACD5-F76575F1E81A}"/>
              </a:ext>
            </a:extLst>
          </p:cNvPr>
          <p:cNvCxnSpPr/>
          <p:nvPr/>
        </p:nvCxnSpPr>
        <p:spPr>
          <a:xfrm flipH="1">
            <a:off x="6473128" y="4432625"/>
            <a:ext cx="380656" cy="6742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9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err="1"/>
              <a:t>Estimation</a:t>
            </a:r>
            <a:r>
              <a:rPr lang="cs-CZ" dirty="0"/>
              <a:t> </a:t>
            </a:r>
            <a:r>
              <a:rPr lang="cs-CZ" dirty="0" err="1"/>
              <a:t>of</a:t>
            </a:r>
            <a:r>
              <a:rPr lang="cs-CZ" dirty="0"/>
              <a:t> </a:t>
            </a:r>
            <a:r>
              <a:rPr lang="cs-CZ" dirty="0" err="1"/>
              <a:t>electrical</a:t>
            </a:r>
            <a:r>
              <a:rPr lang="cs-CZ" dirty="0"/>
              <a:t> </a:t>
            </a:r>
            <a:r>
              <a:rPr lang="cs-CZ" dirty="0" err="1"/>
              <a:t>heart</a:t>
            </a:r>
            <a:r>
              <a:rPr lang="cs-CZ" dirty="0"/>
              <a:t> axis</a:t>
            </a:r>
          </a:p>
        </p:txBody>
      </p:sp>
      <p:sp>
        <p:nvSpPr>
          <p:cNvPr id="2" name="Zástupný obsah 1">
            <a:extLst>
              <a:ext uri="{FF2B5EF4-FFF2-40B4-BE49-F238E27FC236}">
                <a16:creationId xmlns:a16="http://schemas.microsoft.com/office/drawing/2014/main" id="{AF0C4D6F-5BDC-C309-9ACD-781B56A02B28}"/>
              </a:ext>
            </a:extLst>
          </p:cNvPr>
          <p:cNvSpPr>
            <a:spLocks noGrp="1"/>
          </p:cNvSpPr>
          <p:nvPr>
            <p:ph idx="1"/>
          </p:nvPr>
        </p:nvSpPr>
        <p:spPr/>
        <p:txBody>
          <a:bodyPr/>
          <a:lstStyle/>
          <a:p>
            <a:r>
              <a:rPr lang="cs-CZ" dirty="0" err="1"/>
              <a:t>Leads</a:t>
            </a:r>
            <a:r>
              <a:rPr lang="cs-CZ" dirty="0"/>
              <a:t> II and </a:t>
            </a:r>
            <a:r>
              <a:rPr lang="cs-CZ" dirty="0" err="1"/>
              <a:t>aVR</a:t>
            </a:r>
            <a:endParaRPr lang="cs-CZ" dirty="0"/>
          </a:p>
        </p:txBody>
      </p:sp>
      <p:grpSp>
        <p:nvGrpSpPr>
          <p:cNvPr id="49" name="Skupina 48"/>
          <p:cNvGrpSpPr/>
          <p:nvPr/>
        </p:nvGrpSpPr>
        <p:grpSpPr>
          <a:xfrm>
            <a:off x="4947159" y="1026000"/>
            <a:ext cx="5553715" cy="5433412"/>
            <a:chOff x="1219473" y="620688"/>
            <a:chExt cx="5553715" cy="5433412"/>
          </a:xfrm>
        </p:grpSpPr>
        <p:grpSp>
          <p:nvGrpSpPr>
            <p:cNvPr id="6" name="Skupina 5"/>
            <p:cNvGrpSpPr/>
            <p:nvPr/>
          </p:nvGrpSpPr>
          <p:grpSpPr>
            <a:xfrm>
              <a:off x="1219473" y="620688"/>
              <a:ext cx="5553715" cy="5433412"/>
              <a:chOff x="228847" y="1196752"/>
              <a:chExt cx="5553715" cy="5433412"/>
            </a:xfrm>
          </p:grpSpPr>
          <p:sp>
            <p:nvSpPr>
              <p:cNvPr id="7" name="Obdélník 6"/>
              <p:cNvSpPr/>
              <p:nvPr/>
            </p:nvSpPr>
            <p:spPr>
              <a:xfrm>
                <a:off x="4725465" y="3304798"/>
                <a:ext cx="308098" cy="400110"/>
              </a:xfrm>
              <a:prstGeom prst="rect">
                <a:avLst/>
              </a:prstGeom>
            </p:spPr>
            <p:txBody>
              <a:bodyPr wrap="none">
                <a:spAutoFit/>
              </a:bodyPr>
              <a:lstStyle/>
              <a:p>
                <a:r>
                  <a:rPr lang="cs-CZ" sz="2000" b="1" dirty="0"/>
                  <a:t>I</a:t>
                </a:r>
              </a:p>
            </p:txBody>
          </p:sp>
          <p:sp>
            <p:nvSpPr>
              <p:cNvPr id="8" name="Obdélník 7"/>
              <p:cNvSpPr/>
              <p:nvPr/>
            </p:nvSpPr>
            <p:spPr>
              <a:xfrm>
                <a:off x="2040394" y="5700830"/>
                <a:ext cx="660758" cy="400110"/>
              </a:xfrm>
              <a:prstGeom prst="rect">
                <a:avLst/>
              </a:prstGeom>
            </p:spPr>
            <p:txBody>
              <a:bodyPr wrap="none">
                <a:spAutoFit/>
              </a:bodyPr>
              <a:lstStyle/>
              <a:p>
                <a:r>
                  <a:rPr lang="cs-CZ" sz="2000" b="1" dirty="0" err="1"/>
                  <a:t>aVF</a:t>
                </a:r>
                <a:endParaRPr lang="cs-CZ" sz="2000" b="1" dirty="0"/>
              </a:p>
            </p:txBody>
          </p:sp>
          <p:sp>
            <p:nvSpPr>
              <p:cNvPr id="9" name="Obdélník 8"/>
              <p:cNvSpPr/>
              <p:nvPr/>
            </p:nvSpPr>
            <p:spPr>
              <a:xfrm>
                <a:off x="3541215" y="5301208"/>
                <a:ext cx="431528" cy="400110"/>
              </a:xfrm>
              <a:prstGeom prst="rect">
                <a:avLst/>
              </a:prstGeom>
            </p:spPr>
            <p:txBody>
              <a:bodyPr wrap="none">
                <a:spAutoFit/>
              </a:bodyPr>
              <a:lstStyle/>
              <a:p>
                <a:r>
                  <a:rPr lang="cs-CZ" sz="2000" b="1" dirty="0"/>
                  <a:t>II</a:t>
                </a:r>
              </a:p>
            </p:txBody>
          </p:sp>
          <p:sp>
            <p:nvSpPr>
              <p:cNvPr id="10" name="Obdélník 9"/>
              <p:cNvSpPr/>
              <p:nvPr/>
            </p:nvSpPr>
            <p:spPr>
              <a:xfrm>
                <a:off x="907769" y="5445224"/>
                <a:ext cx="554960" cy="400110"/>
              </a:xfrm>
              <a:prstGeom prst="rect">
                <a:avLst/>
              </a:prstGeom>
            </p:spPr>
            <p:txBody>
              <a:bodyPr wrap="none">
                <a:spAutoFit/>
              </a:bodyPr>
              <a:lstStyle/>
              <a:p>
                <a:r>
                  <a:rPr lang="cs-CZ" sz="2000" b="1" dirty="0"/>
                  <a:t>III</a:t>
                </a:r>
              </a:p>
            </p:txBody>
          </p:sp>
          <p:sp>
            <p:nvSpPr>
              <p:cNvPr id="11" name="Obdélník 10"/>
              <p:cNvSpPr/>
              <p:nvPr/>
            </p:nvSpPr>
            <p:spPr>
              <a:xfrm>
                <a:off x="4340489" y="4437112"/>
                <a:ext cx="697627" cy="400110"/>
              </a:xfrm>
              <a:prstGeom prst="rect">
                <a:avLst/>
              </a:prstGeom>
            </p:spPr>
            <p:txBody>
              <a:bodyPr wrap="none">
                <a:spAutoFit/>
              </a:bodyPr>
              <a:lstStyle/>
              <a:p>
                <a:r>
                  <a:rPr lang="cs-CZ" sz="2000" b="1" dirty="0" err="1"/>
                  <a:t>aVR</a:t>
                </a:r>
                <a:endParaRPr lang="cs-CZ" sz="2000" b="1" dirty="0"/>
              </a:p>
            </p:txBody>
          </p:sp>
          <p:sp>
            <p:nvSpPr>
              <p:cNvPr id="12" name="Obdélník 11"/>
              <p:cNvSpPr/>
              <p:nvPr/>
            </p:nvSpPr>
            <p:spPr>
              <a:xfrm>
                <a:off x="4396848" y="2138985"/>
                <a:ext cx="734496" cy="400110"/>
              </a:xfrm>
              <a:prstGeom prst="rect">
                <a:avLst/>
              </a:prstGeom>
            </p:spPr>
            <p:txBody>
              <a:bodyPr wrap="none">
                <a:spAutoFit/>
              </a:bodyPr>
              <a:lstStyle/>
              <a:p>
                <a:r>
                  <a:rPr lang="cs-CZ" sz="2000" b="1" dirty="0" err="1"/>
                  <a:t>aVL</a:t>
                </a:r>
                <a:r>
                  <a:rPr lang="cs-CZ" sz="2000" b="1" dirty="0"/>
                  <a:t> </a:t>
                </a:r>
              </a:p>
            </p:txBody>
          </p:sp>
          <p:sp>
            <p:nvSpPr>
              <p:cNvPr id="13" name="TextovéPole 12"/>
              <p:cNvSpPr txBox="1"/>
              <p:nvPr/>
            </p:nvSpPr>
            <p:spPr>
              <a:xfrm>
                <a:off x="1363846" y="1342509"/>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14" name="TextovéPole 13"/>
              <p:cNvSpPr txBox="1"/>
              <p:nvPr/>
            </p:nvSpPr>
            <p:spPr>
              <a:xfrm>
                <a:off x="3397199" y="4726885"/>
                <a:ext cx="404583" cy="523220"/>
              </a:xfrm>
              <a:prstGeom prst="rect">
                <a:avLst/>
              </a:prstGeom>
              <a:noFill/>
            </p:spPr>
            <p:txBody>
              <a:bodyPr wrap="square" rtlCol="0">
                <a:spAutoFit/>
              </a:bodyPr>
              <a:lstStyle/>
              <a:p>
                <a:r>
                  <a:rPr lang="cs-CZ" sz="2800" b="1" dirty="0"/>
                  <a:t>+</a:t>
                </a:r>
                <a:endParaRPr lang="cs-CZ" sz="1800" b="1" dirty="0"/>
              </a:p>
            </p:txBody>
          </p:sp>
          <p:sp>
            <p:nvSpPr>
              <p:cNvPr id="15" name="TextovéPole 14"/>
              <p:cNvSpPr txBox="1"/>
              <p:nvPr/>
            </p:nvSpPr>
            <p:spPr>
              <a:xfrm>
                <a:off x="3832087" y="4000078"/>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16" name="TextovéPole 15"/>
              <p:cNvSpPr txBox="1"/>
              <p:nvPr/>
            </p:nvSpPr>
            <p:spPr>
              <a:xfrm>
                <a:off x="4183521" y="2998693"/>
                <a:ext cx="404583" cy="523220"/>
              </a:xfrm>
              <a:prstGeom prst="rect">
                <a:avLst/>
              </a:prstGeom>
              <a:noFill/>
            </p:spPr>
            <p:txBody>
              <a:bodyPr wrap="square" rtlCol="0">
                <a:spAutoFit/>
              </a:bodyPr>
              <a:lstStyle/>
              <a:p>
                <a:r>
                  <a:rPr lang="cs-CZ" sz="2800" b="1" dirty="0"/>
                  <a:t>+</a:t>
                </a:r>
                <a:endParaRPr lang="cs-CZ" sz="1800" b="1" dirty="0"/>
              </a:p>
            </p:txBody>
          </p:sp>
          <p:sp>
            <p:nvSpPr>
              <p:cNvPr id="17" name="TextovéPole 16"/>
              <p:cNvSpPr txBox="1"/>
              <p:nvPr/>
            </p:nvSpPr>
            <p:spPr>
              <a:xfrm>
                <a:off x="2410574" y="5230941"/>
                <a:ext cx="404583" cy="523220"/>
              </a:xfrm>
              <a:prstGeom prst="rect">
                <a:avLst/>
              </a:prstGeom>
              <a:noFill/>
            </p:spPr>
            <p:txBody>
              <a:bodyPr wrap="square" rtlCol="0">
                <a:spAutoFit/>
              </a:bodyPr>
              <a:lstStyle/>
              <a:p>
                <a:r>
                  <a:rPr lang="cs-CZ" sz="2800" b="1" dirty="0"/>
                  <a:t>+</a:t>
                </a:r>
                <a:endParaRPr lang="cs-CZ" sz="1800" b="1" dirty="0"/>
              </a:p>
            </p:txBody>
          </p:sp>
          <p:sp>
            <p:nvSpPr>
              <p:cNvPr id="18" name="TextovéPole 17"/>
              <p:cNvSpPr txBox="1"/>
              <p:nvPr/>
            </p:nvSpPr>
            <p:spPr>
              <a:xfrm>
                <a:off x="1347131" y="4968354"/>
                <a:ext cx="404583" cy="523220"/>
              </a:xfrm>
              <a:prstGeom prst="rect">
                <a:avLst/>
              </a:prstGeom>
              <a:noFill/>
            </p:spPr>
            <p:txBody>
              <a:bodyPr wrap="square" rtlCol="0">
                <a:spAutoFit/>
              </a:bodyPr>
              <a:lstStyle/>
              <a:p>
                <a:r>
                  <a:rPr lang="cs-CZ" sz="2800" b="1" dirty="0"/>
                  <a:t>+</a:t>
                </a:r>
                <a:endParaRPr lang="cs-CZ" sz="1800" b="1" dirty="0"/>
              </a:p>
            </p:txBody>
          </p:sp>
          <p:sp>
            <p:nvSpPr>
              <p:cNvPr id="19" name="TextovéPole 18"/>
              <p:cNvSpPr txBox="1"/>
              <p:nvPr/>
            </p:nvSpPr>
            <p:spPr>
              <a:xfrm>
                <a:off x="3852785" y="2163244"/>
                <a:ext cx="404583" cy="523220"/>
              </a:xfrm>
              <a:prstGeom prst="rect">
                <a:avLst/>
              </a:prstGeom>
              <a:noFill/>
            </p:spPr>
            <p:txBody>
              <a:bodyPr wrap="square" rtlCol="0">
                <a:spAutoFit/>
              </a:bodyPr>
              <a:lstStyle/>
              <a:p>
                <a:r>
                  <a:rPr lang="cs-CZ" sz="2800" b="1" dirty="0"/>
                  <a:t>+</a:t>
                </a:r>
                <a:endParaRPr lang="cs-CZ" sz="1800" b="1" dirty="0"/>
              </a:p>
            </p:txBody>
          </p:sp>
          <p:sp>
            <p:nvSpPr>
              <p:cNvPr id="20" name="TextovéPole 19"/>
              <p:cNvSpPr txBox="1"/>
              <p:nvPr/>
            </p:nvSpPr>
            <p:spPr>
              <a:xfrm>
                <a:off x="539432" y="2077429"/>
                <a:ext cx="404583" cy="523220"/>
              </a:xfrm>
              <a:prstGeom prst="rect">
                <a:avLst/>
              </a:prstGeom>
              <a:noFill/>
            </p:spPr>
            <p:txBody>
              <a:bodyPr wrap="square" rtlCol="0">
                <a:spAutoFit/>
              </a:bodyPr>
              <a:lstStyle/>
              <a:p>
                <a:r>
                  <a:rPr lang="cs-CZ" sz="2800" b="1" dirty="0"/>
                  <a:t>+</a:t>
                </a:r>
                <a:endParaRPr lang="cs-CZ" sz="1800" b="1" dirty="0"/>
              </a:p>
            </p:txBody>
          </p:sp>
          <p:sp>
            <p:nvSpPr>
              <p:cNvPr id="21" name="TextovéPole 20"/>
              <p:cNvSpPr txBox="1"/>
              <p:nvPr/>
            </p:nvSpPr>
            <p:spPr>
              <a:xfrm>
                <a:off x="2389087" y="1196752"/>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2" name="TextovéPole 21"/>
              <p:cNvSpPr txBox="1"/>
              <p:nvPr/>
            </p:nvSpPr>
            <p:spPr>
              <a:xfrm>
                <a:off x="3325191" y="1702549"/>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3" name="TextovéPole 22"/>
              <p:cNvSpPr txBox="1"/>
              <p:nvPr/>
            </p:nvSpPr>
            <p:spPr>
              <a:xfrm>
                <a:off x="228847" y="2996952"/>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4" name="TextovéPole 23"/>
              <p:cNvSpPr txBox="1"/>
              <p:nvPr/>
            </p:nvSpPr>
            <p:spPr>
              <a:xfrm>
                <a:off x="372863" y="4078813"/>
                <a:ext cx="432048" cy="523220"/>
              </a:xfrm>
              <a:prstGeom prst="rect">
                <a:avLst/>
              </a:prstGeom>
              <a:noFill/>
            </p:spPr>
            <p:txBody>
              <a:bodyPr wrap="square" rtlCol="0">
                <a:spAutoFit/>
              </a:bodyPr>
              <a:lstStyle/>
              <a:p>
                <a:r>
                  <a:rPr lang="cs-CZ" sz="2800" b="1" dirty="0"/>
                  <a:t>–</a:t>
                </a:r>
                <a:r>
                  <a:rPr lang="cs-CZ" sz="2800" b="1" dirty="0">
                    <a:solidFill>
                      <a:srgbClr val="FFFF00"/>
                    </a:solidFill>
                  </a:rPr>
                  <a:t> </a:t>
                </a:r>
                <a:endParaRPr lang="cs-CZ" sz="1800" b="1" dirty="0">
                  <a:solidFill>
                    <a:srgbClr val="FFFF00"/>
                  </a:solidFill>
                </a:endParaRPr>
              </a:p>
            </p:txBody>
          </p:sp>
          <p:sp>
            <p:nvSpPr>
              <p:cNvPr id="25" name="Obdélník 24"/>
              <p:cNvSpPr/>
              <p:nvPr/>
            </p:nvSpPr>
            <p:spPr>
              <a:xfrm>
                <a:off x="395562" y="5968444"/>
                <a:ext cx="808235" cy="400110"/>
              </a:xfrm>
              <a:prstGeom prst="rect">
                <a:avLst/>
              </a:prstGeom>
            </p:spPr>
            <p:txBody>
              <a:bodyPr wrap="none">
                <a:spAutoFit/>
              </a:bodyPr>
              <a:lstStyle/>
              <a:p>
                <a:r>
                  <a:rPr lang="cs-CZ" sz="2000" b="1" dirty="0"/>
                  <a:t>120°</a:t>
                </a:r>
                <a:endParaRPr lang="cs-CZ" sz="2000" dirty="0"/>
              </a:p>
            </p:txBody>
          </p:sp>
          <p:sp>
            <p:nvSpPr>
              <p:cNvPr id="26" name="Obdélník 25"/>
              <p:cNvSpPr/>
              <p:nvPr/>
            </p:nvSpPr>
            <p:spPr>
              <a:xfrm>
                <a:off x="2147553" y="6230054"/>
                <a:ext cx="644728" cy="400110"/>
              </a:xfrm>
              <a:prstGeom prst="rect">
                <a:avLst/>
              </a:prstGeom>
            </p:spPr>
            <p:txBody>
              <a:bodyPr wrap="none">
                <a:spAutoFit/>
              </a:bodyPr>
              <a:lstStyle/>
              <a:p>
                <a:r>
                  <a:rPr lang="cs-CZ" sz="2000" b="1" dirty="0"/>
                  <a:t>90°</a:t>
                </a:r>
              </a:p>
            </p:txBody>
          </p:sp>
          <p:sp>
            <p:nvSpPr>
              <p:cNvPr id="27" name="Obdélník 26"/>
              <p:cNvSpPr/>
              <p:nvPr/>
            </p:nvSpPr>
            <p:spPr>
              <a:xfrm>
                <a:off x="3855789" y="5824428"/>
                <a:ext cx="644728" cy="400110"/>
              </a:xfrm>
              <a:prstGeom prst="rect">
                <a:avLst/>
              </a:prstGeom>
            </p:spPr>
            <p:txBody>
              <a:bodyPr wrap="none">
                <a:spAutoFit/>
              </a:bodyPr>
              <a:lstStyle/>
              <a:p>
                <a:r>
                  <a:rPr lang="cs-CZ" sz="2000" b="1" dirty="0"/>
                  <a:t>60°</a:t>
                </a:r>
              </a:p>
            </p:txBody>
          </p:sp>
          <p:sp>
            <p:nvSpPr>
              <p:cNvPr id="28" name="Obdélník 27"/>
              <p:cNvSpPr/>
              <p:nvPr/>
            </p:nvSpPr>
            <p:spPr>
              <a:xfrm>
                <a:off x="5137834" y="4768299"/>
                <a:ext cx="644728" cy="400110"/>
              </a:xfrm>
              <a:prstGeom prst="rect">
                <a:avLst/>
              </a:prstGeom>
            </p:spPr>
            <p:txBody>
              <a:bodyPr wrap="none">
                <a:spAutoFit/>
              </a:bodyPr>
              <a:lstStyle/>
              <a:p>
                <a:r>
                  <a:rPr lang="cs-CZ" sz="2000" b="1" dirty="0"/>
                  <a:t>30°</a:t>
                </a:r>
              </a:p>
            </p:txBody>
          </p:sp>
          <p:sp>
            <p:nvSpPr>
              <p:cNvPr id="29" name="Obdélník 28"/>
              <p:cNvSpPr/>
              <p:nvPr/>
            </p:nvSpPr>
            <p:spPr>
              <a:xfrm>
                <a:off x="5110999" y="3285211"/>
                <a:ext cx="481222" cy="400110"/>
              </a:xfrm>
              <a:prstGeom prst="rect">
                <a:avLst/>
              </a:prstGeom>
            </p:spPr>
            <p:txBody>
              <a:bodyPr wrap="none">
                <a:spAutoFit/>
              </a:bodyPr>
              <a:lstStyle/>
              <a:p>
                <a:r>
                  <a:rPr lang="cs-CZ" sz="2000" b="1" dirty="0"/>
                  <a:t>0°</a:t>
                </a:r>
              </a:p>
            </p:txBody>
          </p:sp>
          <p:sp>
            <p:nvSpPr>
              <p:cNvPr id="30" name="Obdélník 29"/>
              <p:cNvSpPr/>
              <p:nvPr/>
            </p:nvSpPr>
            <p:spPr>
              <a:xfrm>
                <a:off x="4957988" y="2103455"/>
                <a:ext cx="755335" cy="400110"/>
              </a:xfrm>
              <a:prstGeom prst="rect">
                <a:avLst/>
              </a:prstGeom>
            </p:spPr>
            <p:txBody>
              <a:bodyPr wrap="none">
                <a:spAutoFit/>
              </a:bodyPr>
              <a:lstStyle/>
              <a:p>
                <a:r>
                  <a:rPr lang="cs-CZ" sz="2000" b="1" dirty="0"/>
                  <a:t>-30°</a:t>
                </a:r>
              </a:p>
            </p:txBody>
          </p:sp>
          <p:grpSp>
            <p:nvGrpSpPr>
              <p:cNvPr id="31" name="Skupina 30"/>
              <p:cNvGrpSpPr/>
              <p:nvPr/>
            </p:nvGrpSpPr>
            <p:grpSpPr>
              <a:xfrm>
                <a:off x="250047" y="1406410"/>
                <a:ext cx="4320000" cy="4320000"/>
                <a:chOff x="250047" y="1406410"/>
                <a:chExt cx="4320000" cy="4320000"/>
              </a:xfrm>
            </p:grpSpPr>
            <p:cxnSp>
              <p:nvCxnSpPr>
                <p:cNvPr id="32" name="Přímá spojnice 31"/>
                <p:cNvCxnSpPr/>
                <p:nvPr/>
              </p:nvCxnSpPr>
              <p:spPr>
                <a:xfrm flipH="1">
                  <a:off x="2410047" y="14064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rot="16200000" flipH="1">
                  <a:off x="2410047" y="1406411"/>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rot="1800000" flipH="1">
                  <a:off x="2410047" y="14064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rot="18000000" flipH="1">
                  <a:off x="2410047" y="1406411"/>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rot="19800000" flipH="1" flipV="1">
                  <a:off x="2410047" y="1406410"/>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rot="3600000" flipH="1" flipV="1">
                  <a:off x="2410047" y="1406409"/>
                  <a:ext cx="0" cy="4320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Volný tvar 37"/>
                <p:cNvSpPr/>
                <p:nvPr/>
              </p:nvSpPr>
              <p:spPr>
                <a:xfrm rot="1012294">
                  <a:off x="2183089" y="3297225"/>
                  <a:ext cx="1631457" cy="1308822"/>
                </a:xfrm>
                <a:custGeom>
                  <a:avLst/>
                  <a:gdLst>
                    <a:gd name="connsiteX0" fmla="*/ 182667 w 1526716"/>
                    <a:gd name="connsiteY0" fmla="*/ 445652 h 1386804"/>
                    <a:gd name="connsiteX1" fmla="*/ 212356 w 1526716"/>
                    <a:gd name="connsiteY1" fmla="*/ 611907 h 1386804"/>
                    <a:gd name="connsiteX2" fmla="*/ 372673 w 1526716"/>
                    <a:gd name="connsiteY2" fmla="*/ 718784 h 1386804"/>
                    <a:gd name="connsiteX3" fmla="*/ 491426 w 1526716"/>
                    <a:gd name="connsiteY3" fmla="*/ 706909 h 1386804"/>
                    <a:gd name="connsiteX4" fmla="*/ 491426 w 1526716"/>
                    <a:gd name="connsiteY4" fmla="*/ 564405 h 1386804"/>
                    <a:gd name="connsiteX5" fmla="*/ 313296 w 1526716"/>
                    <a:gd name="connsiteY5" fmla="*/ 439714 h 1386804"/>
                    <a:gd name="connsiteX6" fmla="*/ 224231 w 1526716"/>
                    <a:gd name="connsiteY6" fmla="*/ 415964 h 1386804"/>
                    <a:gd name="connsiteX7" fmla="*/ 105478 w 1526716"/>
                    <a:gd name="connsiteY7" fmla="*/ 427839 h 1386804"/>
                    <a:gd name="connsiteX8" fmla="*/ 16413 w 1526716"/>
                    <a:gd name="connsiteY8" fmla="*/ 552530 h 1386804"/>
                    <a:gd name="connsiteX9" fmla="*/ 34226 w 1526716"/>
                    <a:gd name="connsiteY9" fmla="*/ 855351 h 1386804"/>
                    <a:gd name="connsiteX10" fmla="*/ 348922 w 1526716"/>
                    <a:gd name="connsiteY10" fmla="*/ 1128483 h 1386804"/>
                    <a:gd name="connsiteX11" fmla="*/ 972376 w 1526716"/>
                    <a:gd name="connsiteY11" fmla="*/ 1365990 h 1386804"/>
                    <a:gd name="connsiteX12" fmla="*/ 1334574 w 1526716"/>
                    <a:gd name="connsiteY12" fmla="*/ 1365990 h 1386804"/>
                    <a:gd name="connsiteX13" fmla="*/ 1471140 w 1526716"/>
                    <a:gd name="connsiteY13" fmla="*/ 1288800 h 1386804"/>
                    <a:gd name="connsiteX14" fmla="*/ 1524579 w 1526716"/>
                    <a:gd name="connsiteY14" fmla="*/ 956291 h 1386804"/>
                    <a:gd name="connsiteX15" fmla="*/ 1405826 w 1526716"/>
                    <a:gd name="connsiteY15" fmla="*/ 540655 h 1386804"/>
                    <a:gd name="connsiteX16" fmla="*/ 978314 w 1526716"/>
                    <a:gd name="connsiteY16" fmla="*/ 136894 h 1386804"/>
                    <a:gd name="connsiteX17" fmla="*/ 497363 w 1526716"/>
                    <a:gd name="connsiteY17" fmla="*/ 327 h 1386804"/>
                    <a:gd name="connsiteX18" fmla="*/ 99540 w 1526716"/>
                    <a:gd name="connsiteY18" fmla="*/ 166582 h 1386804"/>
                    <a:gd name="connsiteX19" fmla="*/ 123291 w 1526716"/>
                    <a:gd name="connsiteY19" fmla="*/ 368462 h 1386804"/>
                    <a:gd name="connsiteX20" fmla="*/ 301421 w 1526716"/>
                    <a:gd name="connsiteY20" fmla="*/ 516904 h 1386804"/>
                    <a:gd name="connsiteX21" fmla="*/ 627992 w 1526716"/>
                    <a:gd name="connsiteY21" fmla="*/ 623782 h 1386804"/>
                    <a:gd name="connsiteX22" fmla="*/ 871436 w 1526716"/>
                    <a:gd name="connsiteY22" fmla="*/ 677221 h 1386804"/>
                    <a:gd name="connsiteX23" fmla="*/ 972376 w 1526716"/>
                    <a:gd name="connsiteY23" fmla="*/ 623782 h 1386804"/>
                    <a:gd name="connsiteX24" fmla="*/ 764558 w 1526716"/>
                    <a:gd name="connsiteY24" fmla="*/ 463465 h 1386804"/>
                    <a:gd name="connsiteX25" fmla="*/ 592366 w 1526716"/>
                    <a:gd name="connsiteY25" fmla="*/ 427839 h 1386804"/>
                    <a:gd name="connsiteX26" fmla="*/ 271732 w 1526716"/>
                    <a:gd name="connsiteY26" fmla="*/ 356587 h 1386804"/>
                    <a:gd name="connsiteX27" fmla="*/ 206418 w 1526716"/>
                    <a:gd name="connsiteY27" fmla="*/ 374400 h 1386804"/>
                    <a:gd name="connsiteX0" fmla="*/ 182667 w 1526716"/>
                    <a:gd name="connsiteY0" fmla="*/ 445652 h 1386804"/>
                    <a:gd name="connsiteX1" fmla="*/ 212356 w 1526716"/>
                    <a:gd name="connsiteY1" fmla="*/ 611907 h 1386804"/>
                    <a:gd name="connsiteX2" fmla="*/ 372673 w 1526716"/>
                    <a:gd name="connsiteY2" fmla="*/ 718784 h 1386804"/>
                    <a:gd name="connsiteX3" fmla="*/ 491426 w 1526716"/>
                    <a:gd name="connsiteY3" fmla="*/ 706909 h 1386804"/>
                    <a:gd name="connsiteX4" fmla="*/ 491426 w 1526716"/>
                    <a:gd name="connsiteY4" fmla="*/ 564405 h 1386804"/>
                    <a:gd name="connsiteX5" fmla="*/ 313296 w 1526716"/>
                    <a:gd name="connsiteY5" fmla="*/ 439714 h 1386804"/>
                    <a:gd name="connsiteX6" fmla="*/ 224231 w 1526716"/>
                    <a:gd name="connsiteY6" fmla="*/ 415964 h 1386804"/>
                    <a:gd name="connsiteX7" fmla="*/ 105478 w 1526716"/>
                    <a:gd name="connsiteY7" fmla="*/ 427839 h 1386804"/>
                    <a:gd name="connsiteX8" fmla="*/ 16413 w 1526716"/>
                    <a:gd name="connsiteY8" fmla="*/ 552530 h 1386804"/>
                    <a:gd name="connsiteX9" fmla="*/ 34226 w 1526716"/>
                    <a:gd name="connsiteY9" fmla="*/ 855351 h 1386804"/>
                    <a:gd name="connsiteX10" fmla="*/ 348922 w 1526716"/>
                    <a:gd name="connsiteY10" fmla="*/ 1128483 h 1386804"/>
                    <a:gd name="connsiteX11" fmla="*/ 972376 w 1526716"/>
                    <a:gd name="connsiteY11" fmla="*/ 1365990 h 1386804"/>
                    <a:gd name="connsiteX12" fmla="*/ 1334574 w 1526716"/>
                    <a:gd name="connsiteY12" fmla="*/ 1365990 h 1386804"/>
                    <a:gd name="connsiteX13" fmla="*/ 1471140 w 1526716"/>
                    <a:gd name="connsiteY13" fmla="*/ 1288800 h 1386804"/>
                    <a:gd name="connsiteX14" fmla="*/ 1524579 w 1526716"/>
                    <a:gd name="connsiteY14" fmla="*/ 956291 h 1386804"/>
                    <a:gd name="connsiteX15" fmla="*/ 1405826 w 1526716"/>
                    <a:gd name="connsiteY15" fmla="*/ 540655 h 1386804"/>
                    <a:gd name="connsiteX16" fmla="*/ 978314 w 1526716"/>
                    <a:gd name="connsiteY16" fmla="*/ 136894 h 1386804"/>
                    <a:gd name="connsiteX17" fmla="*/ 497363 w 1526716"/>
                    <a:gd name="connsiteY17" fmla="*/ 327 h 1386804"/>
                    <a:gd name="connsiteX18" fmla="*/ 99540 w 1526716"/>
                    <a:gd name="connsiteY18" fmla="*/ 166582 h 1386804"/>
                    <a:gd name="connsiteX19" fmla="*/ 123291 w 1526716"/>
                    <a:gd name="connsiteY19" fmla="*/ 368462 h 1386804"/>
                    <a:gd name="connsiteX20" fmla="*/ 301421 w 1526716"/>
                    <a:gd name="connsiteY20" fmla="*/ 516904 h 1386804"/>
                    <a:gd name="connsiteX21" fmla="*/ 627992 w 1526716"/>
                    <a:gd name="connsiteY21" fmla="*/ 623782 h 1386804"/>
                    <a:gd name="connsiteX22" fmla="*/ 871436 w 1526716"/>
                    <a:gd name="connsiteY22" fmla="*/ 677221 h 1386804"/>
                    <a:gd name="connsiteX23" fmla="*/ 972376 w 1526716"/>
                    <a:gd name="connsiteY23" fmla="*/ 623782 h 1386804"/>
                    <a:gd name="connsiteX24" fmla="*/ 764558 w 1526716"/>
                    <a:gd name="connsiteY24" fmla="*/ 463465 h 1386804"/>
                    <a:gd name="connsiteX25" fmla="*/ 544865 w 1526716"/>
                    <a:gd name="connsiteY25" fmla="*/ 368463 h 1386804"/>
                    <a:gd name="connsiteX26" fmla="*/ 271732 w 1526716"/>
                    <a:gd name="connsiteY26" fmla="*/ 356587 h 1386804"/>
                    <a:gd name="connsiteX27" fmla="*/ 206418 w 1526716"/>
                    <a:gd name="connsiteY27" fmla="*/ 374400 h 1386804"/>
                    <a:gd name="connsiteX0" fmla="*/ 182667 w 1526716"/>
                    <a:gd name="connsiteY0" fmla="*/ 445652 h 1386804"/>
                    <a:gd name="connsiteX1" fmla="*/ 212356 w 1526716"/>
                    <a:gd name="connsiteY1" fmla="*/ 611907 h 1386804"/>
                    <a:gd name="connsiteX2" fmla="*/ 372673 w 1526716"/>
                    <a:gd name="connsiteY2" fmla="*/ 718784 h 1386804"/>
                    <a:gd name="connsiteX3" fmla="*/ 491426 w 1526716"/>
                    <a:gd name="connsiteY3" fmla="*/ 706909 h 1386804"/>
                    <a:gd name="connsiteX4" fmla="*/ 432049 w 1526716"/>
                    <a:gd name="connsiteY4" fmla="*/ 528779 h 1386804"/>
                    <a:gd name="connsiteX5" fmla="*/ 313296 w 1526716"/>
                    <a:gd name="connsiteY5" fmla="*/ 439714 h 1386804"/>
                    <a:gd name="connsiteX6" fmla="*/ 224231 w 1526716"/>
                    <a:gd name="connsiteY6" fmla="*/ 415964 h 1386804"/>
                    <a:gd name="connsiteX7" fmla="*/ 105478 w 1526716"/>
                    <a:gd name="connsiteY7" fmla="*/ 427839 h 1386804"/>
                    <a:gd name="connsiteX8" fmla="*/ 16413 w 1526716"/>
                    <a:gd name="connsiteY8" fmla="*/ 552530 h 1386804"/>
                    <a:gd name="connsiteX9" fmla="*/ 34226 w 1526716"/>
                    <a:gd name="connsiteY9" fmla="*/ 855351 h 1386804"/>
                    <a:gd name="connsiteX10" fmla="*/ 348922 w 1526716"/>
                    <a:gd name="connsiteY10" fmla="*/ 1128483 h 1386804"/>
                    <a:gd name="connsiteX11" fmla="*/ 972376 w 1526716"/>
                    <a:gd name="connsiteY11" fmla="*/ 1365990 h 1386804"/>
                    <a:gd name="connsiteX12" fmla="*/ 1334574 w 1526716"/>
                    <a:gd name="connsiteY12" fmla="*/ 1365990 h 1386804"/>
                    <a:gd name="connsiteX13" fmla="*/ 1471140 w 1526716"/>
                    <a:gd name="connsiteY13" fmla="*/ 1288800 h 1386804"/>
                    <a:gd name="connsiteX14" fmla="*/ 1524579 w 1526716"/>
                    <a:gd name="connsiteY14" fmla="*/ 956291 h 1386804"/>
                    <a:gd name="connsiteX15" fmla="*/ 1405826 w 1526716"/>
                    <a:gd name="connsiteY15" fmla="*/ 540655 h 1386804"/>
                    <a:gd name="connsiteX16" fmla="*/ 978314 w 1526716"/>
                    <a:gd name="connsiteY16" fmla="*/ 136894 h 1386804"/>
                    <a:gd name="connsiteX17" fmla="*/ 497363 w 1526716"/>
                    <a:gd name="connsiteY17" fmla="*/ 327 h 1386804"/>
                    <a:gd name="connsiteX18" fmla="*/ 99540 w 1526716"/>
                    <a:gd name="connsiteY18" fmla="*/ 166582 h 1386804"/>
                    <a:gd name="connsiteX19" fmla="*/ 123291 w 1526716"/>
                    <a:gd name="connsiteY19" fmla="*/ 368462 h 1386804"/>
                    <a:gd name="connsiteX20" fmla="*/ 301421 w 1526716"/>
                    <a:gd name="connsiteY20" fmla="*/ 516904 h 1386804"/>
                    <a:gd name="connsiteX21" fmla="*/ 627992 w 1526716"/>
                    <a:gd name="connsiteY21" fmla="*/ 623782 h 1386804"/>
                    <a:gd name="connsiteX22" fmla="*/ 871436 w 1526716"/>
                    <a:gd name="connsiteY22" fmla="*/ 677221 h 1386804"/>
                    <a:gd name="connsiteX23" fmla="*/ 972376 w 1526716"/>
                    <a:gd name="connsiteY23" fmla="*/ 623782 h 1386804"/>
                    <a:gd name="connsiteX24" fmla="*/ 764558 w 1526716"/>
                    <a:gd name="connsiteY24" fmla="*/ 463465 h 1386804"/>
                    <a:gd name="connsiteX25" fmla="*/ 544865 w 1526716"/>
                    <a:gd name="connsiteY25" fmla="*/ 368463 h 1386804"/>
                    <a:gd name="connsiteX26" fmla="*/ 271732 w 1526716"/>
                    <a:gd name="connsiteY26" fmla="*/ 356587 h 1386804"/>
                    <a:gd name="connsiteX27" fmla="*/ 206418 w 1526716"/>
                    <a:gd name="connsiteY27" fmla="*/ 374400 h 1386804"/>
                    <a:gd name="connsiteX0" fmla="*/ 182667 w 1526716"/>
                    <a:gd name="connsiteY0" fmla="*/ 445652 h 1386804"/>
                    <a:gd name="connsiteX1" fmla="*/ 212356 w 1526716"/>
                    <a:gd name="connsiteY1" fmla="*/ 611907 h 1386804"/>
                    <a:gd name="connsiteX2" fmla="*/ 372673 w 1526716"/>
                    <a:gd name="connsiteY2" fmla="*/ 718784 h 1386804"/>
                    <a:gd name="connsiteX3" fmla="*/ 432049 w 1526716"/>
                    <a:gd name="connsiteY3" fmla="*/ 647533 h 1386804"/>
                    <a:gd name="connsiteX4" fmla="*/ 432049 w 1526716"/>
                    <a:gd name="connsiteY4" fmla="*/ 528779 h 1386804"/>
                    <a:gd name="connsiteX5" fmla="*/ 313296 w 1526716"/>
                    <a:gd name="connsiteY5" fmla="*/ 439714 h 1386804"/>
                    <a:gd name="connsiteX6" fmla="*/ 224231 w 1526716"/>
                    <a:gd name="connsiteY6" fmla="*/ 415964 h 1386804"/>
                    <a:gd name="connsiteX7" fmla="*/ 105478 w 1526716"/>
                    <a:gd name="connsiteY7" fmla="*/ 427839 h 1386804"/>
                    <a:gd name="connsiteX8" fmla="*/ 16413 w 1526716"/>
                    <a:gd name="connsiteY8" fmla="*/ 552530 h 1386804"/>
                    <a:gd name="connsiteX9" fmla="*/ 34226 w 1526716"/>
                    <a:gd name="connsiteY9" fmla="*/ 855351 h 1386804"/>
                    <a:gd name="connsiteX10" fmla="*/ 348922 w 1526716"/>
                    <a:gd name="connsiteY10" fmla="*/ 1128483 h 1386804"/>
                    <a:gd name="connsiteX11" fmla="*/ 972376 w 1526716"/>
                    <a:gd name="connsiteY11" fmla="*/ 1365990 h 1386804"/>
                    <a:gd name="connsiteX12" fmla="*/ 1334574 w 1526716"/>
                    <a:gd name="connsiteY12" fmla="*/ 1365990 h 1386804"/>
                    <a:gd name="connsiteX13" fmla="*/ 1471140 w 1526716"/>
                    <a:gd name="connsiteY13" fmla="*/ 1288800 h 1386804"/>
                    <a:gd name="connsiteX14" fmla="*/ 1524579 w 1526716"/>
                    <a:gd name="connsiteY14" fmla="*/ 956291 h 1386804"/>
                    <a:gd name="connsiteX15" fmla="*/ 1405826 w 1526716"/>
                    <a:gd name="connsiteY15" fmla="*/ 540655 h 1386804"/>
                    <a:gd name="connsiteX16" fmla="*/ 978314 w 1526716"/>
                    <a:gd name="connsiteY16" fmla="*/ 136894 h 1386804"/>
                    <a:gd name="connsiteX17" fmla="*/ 497363 w 1526716"/>
                    <a:gd name="connsiteY17" fmla="*/ 327 h 1386804"/>
                    <a:gd name="connsiteX18" fmla="*/ 99540 w 1526716"/>
                    <a:gd name="connsiteY18" fmla="*/ 166582 h 1386804"/>
                    <a:gd name="connsiteX19" fmla="*/ 123291 w 1526716"/>
                    <a:gd name="connsiteY19" fmla="*/ 368462 h 1386804"/>
                    <a:gd name="connsiteX20" fmla="*/ 301421 w 1526716"/>
                    <a:gd name="connsiteY20" fmla="*/ 516904 h 1386804"/>
                    <a:gd name="connsiteX21" fmla="*/ 627992 w 1526716"/>
                    <a:gd name="connsiteY21" fmla="*/ 623782 h 1386804"/>
                    <a:gd name="connsiteX22" fmla="*/ 871436 w 1526716"/>
                    <a:gd name="connsiteY22" fmla="*/ 677221 h 1386804"/>
                    <a:gd name="connsiteX23" fmla="*/ 972376 w 1526716"/>
                    <a:gd name="connsiteY23" fmla="*/ 623782 h 1386804"/>
                    <a:gd name="connsiteX24" fmla="*/ 764558 w 1526716"/>
                    <a:gd name="connsiteY24" fmla="*/ 463465 h 1386804"/>
                    <a:gd name="connsiteX25" fmla="*/ 544865 w 1526716"/>
                    <a:gd name="connsiteY25" fmla="*/ 368463 h 1386804"/>
                    <a:gd name="connsiteX26" fmla="*/ 271732 w 1526716"/>
                    <a:gd name="connsiteY26" fmla="*/ 356587 h 1386804"/>
                    <a:gd name="connsiteX27" fmla="*/ 206418 w 1526716"/>
                    <a:gd name="connsiteY27" fmla="*/ 374400 h 1386804"/>
                    <a:gd name="connsiteX0" fmla="*/ 182667 w 1526716"/>
                    <a:gd name="connsiteY0" fmla="*/ 445652 h 1386804"/>
                    <a:gd name="connsiteX1" fmla="*/ 212356 w 1526716"/>
                    <a:gd name="connsiteY1" fmla="*/ 611907 h 1386804"/>
                    <a:gd name="connsiteX2" fmla="*/ 331109 w 1526716"/>
                    <a:gd name="connsiteY2" fmla="*/ 671283 h 1386804"/>
                    <a:gd name="connsiteX3" fmla="*/ 432049 w 1526716"/>
                    <a:gd name="connsiteY3" fmla="*/ 647533 h 1386804"/>
                    <a:gd name="connsiteX4" fmla="*/ 432049 w 1526716"/>
                    <a:gd name="connsiteY4" fmla="*/ 528779 h 1386804"/>
                    <a:gd name="connsiteX5" fmla="*/ 313296 w 1526716"/>
                    <a:gd name="connsiteY5" fmla="*/ 439714 h 1386804"/>
                    <a:gd name="connsiteX6" fmla="*/ 224231 w 1526716"/>
                    <a:gd name="connsiteY6" fmla="*/ 415964 h 1386804"/>
                    <a:gd name="connsiteX7" fmla="*/ 105478 w 1526716"/>
                    <a:gd name="connsiteY7" fmla="*/ 427839 h 1386804"/>
                    <a:gd name="connsiteX8" fmla="*/ 16413 w 1526716"/>
                    <a:gd name="connsiteY8" fmla="*/ 552530 h 1386804"/>
                    <a:gd name="connsiteX9" fmla="*/ 34226 w 1526716"/>
                    <a:gd name="connsiteY9" fmla="*/ 855351 h 1386804"/>
                    <a:gd name="connsiteX10" fmla="*/ 348922 w 1526716"/>
                    <a:gd name="connsiteY10" fmla="*/ 1128483 h 1386804"/>
                    <a:gd name="connsiteX11" fmla="*/ 972376 w 1526716"/>
                    <a:gd name="connsiteY11" fmla="*/ 1365990 h 1386804"/>
                    <a:gd name="connsiteX12" fmla="*/ 1334574 w 1526716"/>
                    <a:gd name="connsiteY12" fmla="*/ 1365990 h 1386804"/>
                    <a:gd name="connsiteX13" fmla="*/ 1471140 w 1526716"/>
                    <a:gd name="connsiteY13" fmla="*/ 1288800 h 1386804"/>
                    <a:gd name="connsiteX14" fmla="*/ 1524579 w 1526716"/>
                    <a:gd name="connsiteY14" fmla="*/ 956291 h 1386804"/>
                    <a:gd name="connsiteX15" fmla="*/ 1405826 w 1526716"/>
                    <a:gd name="connsiteY15" fmla="*/ 540655 h 1386804"/>
                    <a:gd name="connsiteX16" fmla="*/ 978314 w 1526716"/>
                    <a:gd name="connsiteY16" fmla="*/ 136894 h 1386804"/>
                    <a:gd name="connsiteX17" fmla="*/ 497363 w 1526716"/>
                    <a:gd name="connsiteY17" fmla="*/ 327 h 1386804"/>
                    <a:gd name="connsiteX18" fmla="*/ 99540 w 1526716"/>
                    <a:gd name="connsiteY18" fmla="*/ 166582 h 1386804"/>
                    <a:gd name="connsiteX19" fmla="*/ 123291 w 1526716"/>
                    <a:gd name="connsiteY19" fmla="*/ 368462 h 1386804"/>
                    <a:gd name="connsiteX20" fmla="*/ 301421 w 1526716"/>
                    <a:gd name="connsiteY20" fmla="*/ 516904 h 1386804"/>
                    <a:gd name="connsiteX21" fmla="*/ 627992 w 1526716"/>
                    <a:gd name="connsiteY21" fmla="*/ 623782 h 1386804"/>
                    <a:gd name="connsiteX22" fmla="*/ 871436 w 1526716"/>
                    <a:gd name="connsiteY22" fmla="*/ 677221 h 1386804"/>
                    <a:gd name="connsiteX23" fmla="*/ 972376 w 1526716"/>
                    <a:gd name="connsiteY23" fmla="*/ 623782 h 1386804"/>
                    <a:gd name="connsiteX24" fmla="*/ 764558 w 1526716"/>
                    <a:gd name="connsiteY24" fmla="*/ 463465 h 1386804"/>
                    <a:gd name="connsiteX25" fmla="*/ 544865 w 1526716"/>
                    <a:gd name="connsiteY25" fmla="*/ 368463 h 1386804"/>
                    <a:gd name="connsiteX26" fmla="*/ 271732 w 1526716"/>
                    <a:gd name="connsiteY26" fmla="*/ 356587 h 1386804"/>
                    <a:gd name="connsiteX27" fmla="*/ 206418 w 1526716"/>
                    <a:gd name="connsiteY27" fmla="*/ 374400 h 1386804"/>
                    <a:gd name="connsiteX0" fmla="*/ 182667 w 1525086"/>
                    <a:gd name="connsiteY0" fmla="*/ 445627 h 1386779"/>
                    <a:gd name="connsiteX1" fmla="*/ 212356 w 1525086"/>
                    <a:gd name="connsiteY1" fmla="*/ 611882 h 1386779"/>
                    <a:gd name="connsiteX2" fmla="*/ 331109 w 1525086"/>
                    <a:gd name="connsiteY2" fmla="*/ 671258 h 1386779"/>
                    <a:gd name="connsiteX3" fmla="*/ 432049 w 1525086"/>
                    <a:gd name="connsiteY3" fmla="*/ 647508 h 1386779"/>
                    <a:gd name="connsiteX4" fmla="*/ 432049 w 1525086"/>
                    <a:gd name="connsiteY4" fmla="*/ 528754 h 1386779"/>
                    <a:gd name="connsiteX5" fmla="*/ 313296 w 1525086"/>
                    <a:gd name="connsiteY5" fmla="*/ 439689 h 1386779"/>
                    <a:gd name="connsiteX6" fmla="*/ 224231 w 1525086"/>
                    <a:gd name="connsiteY6" fmla="*/ 415939 h 1386779"/>
                    <a:gd name="connsiteX7" fmla="*/ 105478 w 1525086"/>
                    <a:gd name="connsiteY7" fmla="*/ 427814 h 1386779"/>
                    <a:gd name="connsiteX8" fmla="*/ 16413 w 1525086"/>
                    <a:gd name="connsiteY8" fmla="*/ 552505 h 1386779"/>
                    <a:gd name="connsiteX9" fmla="*/ 34226 w 1525086"/>
                    <a:gd name="connsiteY9" fmla="*/ 855326 h 1386779"/>
                    <a:gd name="connsiteX10" fmla="*/ 348922 w 1525086"/>
                    <a:gd name="connsiteY10" fmla="*/ 1128458 h 1386779"/>
                    <a:gd name="connsiteX11" fmla="*/ 972376 w 1525086"/>
                    <a:gd name="connsiteY11" fmla="*/ 1365965 h 1386779"/>
                    <a:gd name="connsiteX12" fmla="*/ 1334574 w 1525086"/>
                    <a:gd name="connsiteY12" fmla="*/ 1365965 h 1386779"/>
                    <a:gd name="connsiteX13" fmla="*/ 1471140 w 1525086"/>
                    <a:gd name="connsiteY13" fmla="*/ 1288775 h 1386779"/>
                    <a:gd name="connsiteX14" fmla="*/ 1524579 w 1525086"/>
                    <a:gd name="connsiteY14" fmla="*/ 956266 h 1386779"/>
                    <a:gd name="connsiteX15" fmla="*/ 1453327 w 1525086"/>
                    <a:gd name="connsiteY15" fmla="*/ 510942 h 1386779"/>
                    <a:gd name="connsiteX16" fmla="*/ 978314 w 1525086"/>
                    <a:gd name="connsiteY16" fmla="*/ 136869 h 1386779"/>
                    <a:gd name="connsiteX17" fmla="*/ 497363 w 1525086"/>
                    <a:gd name="connsiteY17" fmla="*/ 302 h 1386779"/>
                    <a:gd name="connsiteX18" fmla="*/ 99540 w 1525086"/>
                    <a:gd name="connsiteY18" fmla="*/ 166557 h 1386779"/>
                    <a:gd name="connsiteX19" fmla="*/ 123291 w 1525086"/>
                    <a:gd name="connsiteY19" fmla="*/ 368437 h 1386779"/>
                    <a:gd name="connsiteX20" fmla="*/ 301421 w 1525086"/>
                    <a:gd name="connsiteY20" fmla="*/ 516879 h 1386779"/>
                    <a:gd name="connsiteX21" fmla="*/ 627992 w 1525086"/>
                    <a:gd name="connsiteY21" fmla="*/ 623757 h 1386779"/>
                    <a:gd name="connsiteX22" fmla="*/ 871436 w 1525086"/>
                    <a:gd name="connsiteY22" fmla="*/ 677196 h 1386779"/>
                    <a:gd name="connsiteX23" fmla="*/ 972376 w 1525086"/>
                    <a:gd name="connsiteY23" fmla="*/ 623757 h 1386779"/>
                    <a:gd name="connsiteX24" fmla="*/ 764558 w 1525086"/>
                    <a:gd name="connsiteY24" fmla="*/ 463440 h 1386779"/>
                    <a:gd name="connsiteX25" fmla="*/ 544865 w 1525086"/>
                    <a:gd name="connsiteY25" fmla="*/ 368438 h 1386779"/>
                    <a:gd name="connsiteX26" fmla="*/ 271732 w 1525086"/>
                    <a:gd name="connsiteY26" fmla="*/ 356562 h 1386779"/>
                    <a:gd name="connsiteX27" fmla="*/ 206418 w 1525086"/>
                    <a:gd name="connsiteY27" fmla="*/ 374375 h 1386779"/>
                    <a:gd name="connsiteX0" fmla="*/ 182667 w 1631513"/>
                    <a:gd name="connsiteY0" fmla="*/ 445627 h 1386779"/>
                    <a:gd name="connsiteX1" fmla="*/ 212356 w 1631513"/>
                    <a:gd name="connsiteY1" fmla="*/ 611882 h 1386779"/>
                    <a:gd name="connsiteX2" fmla="*/ 331109 w 1631513"/>
                    <a:gd name="connsiteY2" fmla="*/ 671258 h 1386779"/>
                    <a:gd name="connsiteX3" fmla="*/ 432049 w 1631513"/>
                    <a:gd name="connsiteY3" fmla="*/ 647508 h 1386779"/>
                    <a:gd name="connsiteX4" fmla="*/ 432049 w 1631513"/>
                    <a:gd name="connsiteY4" fmla="*/ 528754 h 1386779"/>
                    <a:gd name="connsiteX5" fmla="*/ 313296 w 1631513"/>
                    <a:gd name="connsiteY5" fmla="*/ 439689 h 1386779"/>
                    <a:gd name="connsiteX6" fmla="*/ 224231 w 1631513"/>
                    <a:gd name="connsiteY6" fmla="*/ 415939 h 1386779"/>
                    <a:gd name="connsiteX7" fmla="*/ 105478 w 1631513"/>
                    <a:gd name="connsiteY7" fmla="*/ 427814 h 1386779"/>
                    <a:gd name="connsiteX8" fmla="*/ 16413 w 1631513"/>
                    <a:gd name="connsiteY8" fmla="*/ 552505 h 1386779"/>
                    <a:gd name="connsiteX9" fmla="*/ 34226 w 1631513"/>
                    <a:gd name="connsiteY9" fmla="*/ 855326 h 1386779"/>
                    <a:gd name="connsiteX10" fmla="*/ 348922 w 1631513"/>
                    <a:gd name="connsiteY10" fmla="*/ 1128458 h 1386779"/>
                    <a:gd name="connsiteX11" fmla="*/ 972376 w 1631513"/>
                    <a:gd name="connsiteY11" fmla="*/ 1365965 h 1386779"/>
                    <a:gd name="connsiteX12" fmla="*/ 1334574 w 1631513"/>
                    <a:gd name="connsiteY12" fmla="*/ 1365965 h 1386779"/>
                    <a:gd name="connsiteX13" fmla="*/ 1471140 w 1631513"/>
                    <a:gd name="connsiteY13" fmla="*/ 1288775 h 1386779"/>
                    <a:gd name="connsiteX14" fmla="*/ 1631457 w 1631513"/>
                    <a:gd name="connsiteY14" fmla="*/ 950328 h 1386779"/>
                    <a:gd name="connsiteX15" fmla="*/ 1453327 w 1631513"/>
                    <a:gd name="connsiteY15" fmla="*/ 510942 h 1386779"/>
                    <a:gd name="connsiteX16" fmla="*/ 978314 w 1631513"/>
                    <a:gd name="connsiteY16" fmla="*/ 136869 h 1386779"/>
                    <a:gd name="connsiteX17" fmla="*/ 497363 w 1631513"/>
                    <a:gd name="connsiteY17" fmla="*/ 302 h 1386779"/>
                    <a:gd name="connsiteX18" fmla="*/ 99540 w 1631513"/>
                    <a:gd name="connsiteY18" fmla="*/ 166557 h 1386779"/>
                    <a:gd name="connsiteX19" fmla="*/ 123291 w 1631513"/>
                    <a:gd name="connsiteY19" fmla="*/ 368437 h 1386779"/>
                    <a:gd name="connsiteX20" fmla="*/ 301421 w 1631513"/>
                    <a:gd name="connsiteY20" fmla="*/ 516879 h 1386779"/>
                    <a:gd name="connsiteX21" fmla="*/ 627992 w 1631513"/>
                    <a:gd name="connsiteY21" fmla="*/ 623757 h 1386779"/>
                    <a:gd name="connsiteX22" fmla="*/ 871436 w 1631513"/>
                    <a:gd name="connsiteY22" fmla="*/ 677196 h 1386779"/>
                    <a:gd name="connsiteX23" fmla="*/ 972376 w 1631513"/>
                    <a:gd name="connsiteY23" fmla="*/ 623757 h 1386779"/>
                    <a:gd name="connsiteX24" fmla="*/ 764558 w 1631513"/>
                    <a:gd name="connsiteY24" fmla="*/ 463440 h 1386779"/>
                    <a:gd name="connsiteX25" fmla="*/ 544865 w 1631513"/>
                    <a:gd name="connsiteY25" fmla="*/ 368438 h 1386779"/>
                    <a:gd name="connsiteX26" fmla="*/ 271732 w 1631513"/>
                    <a:gd name="connsiteY26" fmla="*/ 356562 h 1386779"/>
                    <a:gd name="connsiteX27" fmla="*/ 206418 w 1631513"/>
                    <a:gd name="connsiteY27" fmla="*/ 374375 h 1386779"/>
                    <a:gd name="connsiteX0" fmla="*/ 182667 w 1631457"/>
                    <a:gd name="connsiteY0" fmla="*/ 445627 h 1392418"/>
                    <a:gd name="connsiteX1" fmla="*/ 212356 w 1631457"/>
                    <a:gd name="connsiteY1" fmla="*/ 611882 h 1392418"/>
                    <a:gd name="connsiteX2" fmla="*/ 331109 w 1631457"/>
                    <a:gd name="connsiteY2" fmla="*/ 671258 h 1392418"/>
                    <a:gd name="connsiteX3" fmla="*/ 432049 w 1631457"/>
                    <a:gd name="connsiteY3" fmla="*/ 647508 h 1392418"/>
                    <a:gd name="connsiteX4" fmla="*/ 432049 w 1631457"/>
                    <a:gd name="connsiteY4" fmla="*/ 528754 h 1392418"/>
                    <a:gd name="connsiteX5" fmla="*/ 313296 w 1631457"/>
                    <a:gd name="connsiteY5" fmla="*/ 439689 h 1392418"/>
                    <a:gd name="connsiteX6" fmla="*/ 224231 w 1631457"/>
                    <a:gd name="connsiteY6" fmla="*/ 415939 h 1392418"/>
                    <a:gd name="connsiteX7" fmla="*/ 105478 w 1631457"/>
                    <a:gd name="connsiteY7" fmla="*/ 427814 h 1392418"/>
                    <a:gd name="connsiteX8" fmla="*/ 16413 w 1631457"/>
                    <a:gd name="connsiteY8" fmla="*/ 552505 h 1392418"/>
                    <a:gd name="connsiteX9" fmla="*/ 34226 w 1631457"/>
                    <a:gd name="connsiteY9" fmla="*/ 855326 h 1392418"/>
                    <a:gd name="connsiteX10" fmla="*/ 348922 w 1631457"/>
                    <a:gd name="connsiteY10" fmla="*/ 1128458 h 1392418"/>
                    <a:gd name="connsiteX11" fmla="*/ 972376 w 1631457"/>
                    <a:gd name="connsiteY11" fmla="*/ 1365965 h 1392418"/>
                    <a:gd name="connsiteX12" fmla="*/ 1334574 w 1631457"/>
                    <a:gd name="connsiteY12" fmla="*/ 1365965 h 1392418"/>
                    <a:gd name="connsiteX13" fmla="*/ 1453327 w 1631457"/>
                    <a:gd name="connsiteY13" fmla="*/ 1181897 h 1392418"/>
                    <a:gd name="connsiteX14" fmla="*/ 1631457 w 1631457"/>
                    <a:gd name="connsiteY14" fmla="*/ 950328 h 1392418"/>
                    <a:gd name="connsiteX15" fmla="*/ 1453327 w 1631457"/>
                    <a:gd name="connsiteY15" fmla="*/ 510942 h 1392418"/>
                    <a:gd name="connsiteX16" fmla="*/ 978314 w 1631457"/>
                    <a:gd name="connsiteY16" fmla="*/ 136869 h 1392418"/>
                    <a:gd name="connsiteX17" fmla="*/ 497363 w 1631457"/>
                    <a:gd name="connsiteY17" fmla="*/ 302 h 1392418"/>
                    <a:gd name="connsiteX18" fmla="*/ 99540 w 1631457"/>
                    <a:gd name="connsiteY18" fmla="*/ 166557 h 1392418"/>
                    <a:gd name="connsiteX19" fmla="*/ 123291 w 1631457"/>
                    <a:gd name="connsiteY19" fmla="*/ 368437 h 1392418"/>
                    <a:gd name="connsiteX20" fmla="*/ 301421 w 1631457"/>
                    <a:gd name="connsiteY20" fmla="*/ 516879 h 1392418"/>
                    <a:gd name="connsiteX21" fmla="*/ 627992 w 1631457"/>
                    <a:gd name="connsiteY21" fmla="*/ 623757 h 1392418"/>
                    <a:gd name="connsiteX22" fmla="*/ 871436 w 1631457"/>
                    <a:gd name="connsiteY22" fmla="*/ 677196 h 1392418"/>
                    <a:gd name="connsiteX23" fmla="*/ 972376 w 1631457"/>
                    <a:gd name="connsiteY23" fmla="*/ 623757 h 1392418"/>
                    <a:gd name="connsiteX24" fmla="*/ 764558 w 1631457"/>
                    <a:gd name="connsiteY24" fmla="*/ 463440 h 1392418"/>
                    <a:gd name="connsiteX25" fmla="*/ 544865 w 1631457"/>
                    <a:gd name="connsiteY25" fmla="*/ 368438 h 1392418"/>
                    <a:gd name="connsiteX26" fmla="*/ 271732 w 1631457"/>
                    <a:gd name="connsiteY26" fmla="*/ 356562 h 1392418"/>
                    <a:gd name="connsiteX27" fmla="*/ 206418 w 1631457"/>
                    <a:gd name="connsiteY27" fmla="*/ 374375 h 1392418"/>
                    <a:gd name="connsiteX0" fmla="*/ 182667 w 1631457"/>
                    <a:gd name="connsiteY0" fmla="*/ 445627 h 1376286"/>
                    <a:gd name="connsiteX1" fmla="*/ 212356 w 1631457"/>
                    <a:gd name="connsiteY1" fmla="*/ 611882 h 1376286"/>
                    <a:gd name="connsiteX2" fmla="*/ 331109 w 1631457"/>
                    <a:gd name="connsiteY2" fmla="*/ 671258 h 1376286"/>
                    <a:gd name="connsiteX3" fmla="*/ 432049 w 1631457"/>
                    <a:gd name="connsiteY3" fmla="*/ 647508 h 1376286"/>
                    <a:gd name="connsiteX4" fmla="*/ 432049 w 1631457"/>
                    <a:gd name="connsiteY4" fmla="*/ 528754 h 1376286"/>
                    <a:gd name="connsiteX5" fmla="*/ 313296 w 1631457"/>
                    <a:gd name="connsiteY5" fmla="*/ 439689 h 1376286"/>
                    <a:gd name="connsiteX6" fmla="*/ 224231 w 1631457"/>
                    <a:gd name="connsiteY6" fmla="*/ 415939 h 1376286"/>
                    <a:gd name="connsiteX7" fmla="*/ 105478 w 1631457"/>
                    <a:gd name="connsiteY7" fmla="*/ 427814 h 1376286"/>
                    <a:gd name="connsiteX8" fmla="*/ 16413 w 1631457"/>
                    <a:gd name="connsiteY8" fmla="*/ 552505 h 1376286"/>
                    <a:gd name="connsiteX9" fmla="*/ 34226 w 1631457"/>
                    <a:gd name="connsiteY9" fmla="*/ 855326 h 1376286"/>
                    <a:gd name="connsiteX10" fmla="*/ 348922 w 1631457"/>
                    <a:gd name="connsiteY10" fmla="*/ 1128458 h 1376286"/>
                    <a:gd name="connsiteX11" fmla="*/ 972376 w 1631457"/>
                    <a:gd name="connsiteY11" fmla="*/ 1365965 h 1376286"/>
                    <a:gd name="connsiteX12" fmla="*/ 1275198 w 1631457"/>
                    <a:gd name="connsiteY12" fmla="*/ 1318463 h 1376286"/>
                    <a:gd name="connsiteX13" fmla="*/ 1453327 w 1631457"/>
                    <a:gd name="connsiteY13" fmla="*/ 1181897 h 1376286"/>
                    <a:gd name="connsiteX14" fmla="*/ 1631457 w 1631457"/>
                    <a:gd name="connsiteY14" fmla="*/ 950328 h 1376286"/>
                    <a:gd name="connsiteX15" fmla="*/ 1453327 w 1631457"/>
                    <a:gd name="connsiteY15" fmla="*/ 510942 h 1376286"/>
                    <a:gd name="connsiteX16" fmla="*/ 978314 w 1631457"/>
                    <a:gd name="connsiteY16" fmla="*/ 136869 h 1376286"/>
                    <a:gd name="connsiteX17" fmla="*/ 497363 w 1631457"/>
                    <a:gd name="connsiteY17" fmla="*/ 302 h 1376286"/>
                    <a:gd name="connsiteX18" fmla="*/ 99540 w 1631457"/>
                    <a:gd name="connsiteY18" fmla="*/ 166557 h 1376286"/>
                    <a:gd name="connsiteX19" fmla="*/ 123291 w 1631457"/>
                    <a:gd name="connsiteY19" fmla="*/ 368437 h 1376286"/>
                    <a:gd name="connsiteX20" fmla="*/ 301421 w 1631457"/>
                    <a:gd name="connsiteY20" fmla="*/ 516879 h 1376286"/>
                    <a:gd name="connsiteX21" fmla="*/ 627992 w 1631457"/>
                    <a:gd name="connsiteY21" fmla="*/ 623757 h 1376286"/>
                    <a:gd name="connsiteX22" fmla="*/ 871436 w 1631457"/>
                    <a:gd name="connsiteY22" fmla="*/ 677196 h 1376286"/>
                    <a:gd name="connsiteX23" fmla="*/ 972376 w 1631457"/>
                    <a:gd name="connsiteY23" fmla="*/ 623757 h 1376286"/>
                    <a:gd name="connsiteX24" fmla="*/ 764558 w 1631457"/>
                    <a:gd name="connsiteY24" fmla="*/ 463440 h 1376286"/>
                    <a:gd name="connsiteX25" fmla="*/ 544865 w 1631457"/>
                    <a:gd name="connsiteY25" fmla="*/ 368438 h 1376286"/>
                    <a:gd name="connsiteX26" fmla="*/ 271732 w 1631457"/>
                    <a:gd name="connsiteY26" fmla="*/ 356562 h 1376286"/>
                    <a:gd name="connsiteX27" fmla="*/ 206418 w 1631457"/>
                    <a:gd name="connsiteY27" fmla="*/ 374375 h 1376286"/>
                    <a:gd name="connsiteX0" fmla="*/ 182667 w 1631457"/>
                    <a:gd name="connsiteY0" fmla="*/ 445627 h 1319973"/>
                    <a:gd name="connsiteX1" fmla="*/ 212356 w 1631457"/>
                    <a:gd name="connsiteY1" fmla="*/ 611882 h 1319973"/>
                    <a:gd name="connsiteX2" fmla="*/ 331109 w 1631457"/>
                    <a:gd name="connsiteY2" fmla="*/ 671258 h 1319973"/>
                    <a:gd name="connsiteX3" fmla="*/ 432049 w 1631457"/>
                    <a:gd name="connsiteY3" fmla="*/ 647508 h 1319973"/>
                    <a:gd name="connsiteX4" fmla="*/ 432049 w 1631457"/>
                    <a:gd name="connsiteY4" fmla="*/ 528754 h 1319973"/>
                    <a:gd name="connsiteX5" fmla="*/ 313296 w 1631457"/>
                    <a:gd name="connsiteY5" fmla="*/ 439689 h 1319973"/>
                    <a:gd name="connsiteX6" fmla="*/ 224231 w 1631457"/>
                    <a:gd name="connsiteY6" fmla="*/ 415939 h 1319973"/>
                    <a:gd name="connsiteX7" fmla="*/ 105478 w 1631457"/>
                    <a:gd name="connsiteY7" fmla="*/ 427814 h 1319973"/>
                    <a:gd name="connsiteX8" fmla="*/ 16413 w 1631457"/>
                    <a:gd name="connsiteY8" fmla="*/ 552505 h 1319973"/>
                    <a:gd name="connsiteX9" fmla="*/ 34226 w 1631457"/>
                    <a:gd name="connsiteY9" fmla="*/ 855326 h 1319973"/>
                    <a:gd name="connsiteX10" fmla="*/ 348922 w 1631457"/>
                    <a:gd name="connsiteY10" fmla="*/ 1128458 h 1319973"/>
                    <a:gd name="connsiteX11" fmla="*/ 835810 w 1631457"/>
                    <a:gd name="connsiteY11" fmla="*/ 1247212 h 1319973"/>
                    <a:gd name="connsiteX12" fmla="*/ 1275198 w 1631457"/>
                    <a:gd name="connsiteY12" fmla="*/ 1318463 h 1319973"/>
                    <a:gd name="connsiteX13" fmla="*/ 1453327 w 1631457"/>
                    <a:gd name="connsiteY13" fmla="*/ 1181897 h 1319973"/>
                    <a:gd name="connsiteX14" fmla="*/ 1631457 w 1631457"/>
                    <a:gd name="connsiteY14" fmla="*/ 950328 h 1319973"/>
                    <a:gd name="connsiteX15" fmla="*/ 1453327 w 1631457"/>
                    <a:gd name="connsiteY15" fmla="*/ 510942 h 1319973"/>
                    <a:gd name="connsiteX16" fmla="*/ 978314 w 1631457"/>
                    <a:gd name="connsiteY16" fmla="*/ 136869 h 1319973"/>
                    <a:gd name="connsiteX17" fmla="*/ 497363 w 1631457"/>
                    <a:gd name="connsiteY17" fmla="*/ 302 h 1319973"/>
                    <a:gd name="connsiteX18" fmla="*/ 99540 w 1631457"/>
                    <a:gd name="connsiteY18" fmla="*/ 166557 h 1319973"/>
                    <a:gd name="connsiteX19" fmla="*/ 123291 w 1631457"/>
                    <a:gd name="connsiteY19" fmla="*/ 368437 h 1319973"/>
                    <a:gd name="connsiteX20" fmla="*/ 301421 w 1631457"/>
                    <a:gd name="connsiteY20" fmla="*/ 516879 h 1319973"/>
                    <a:gd name="connsiteX21" fmla="*/ 627992 w 1631457"/>
                    <a:gd name="connsiteY21" fmla="*/ 623757 h 1319973"/>
                    <a:gd name="connsiteX22" fmla="*/ 871436 w 1631457"/>
                    <a:gd name="connsiteY22" fmla="*/ 677196 h 1319973"/>
                    <a:gd name="connsiteX23" fmla="*/ 972376 w 1631457"/>
                    <a:gd name="connsiteY23" fmla="*/ 623757 h 1319973"/>
                    <a:gd name="connsiteX24" fmla="*/ 764558 w 1631457"/>
                    <a:gd name="connsiteY24" fmla="*/ 463440 h 1319973"/>
                    <a:gd name="connsiteX25" fmla="*/ 544865 w 1631457"/>
                    <a:gd name="connsiteY25" fmla="*/ 368438 h 1319973"/>
                    <a:gd name="connsiteX26" fmla="*/ 271732 w 1631457"/>
                    <a:gd name="connsiteY26" fmla="*/ 356562 h 1319973"/>
                    <a:gd name="connsiteX27" fmla="*/ 206418 w 1631457"/>
                    <a:gd name="connsiteY27" fmla="*/ 374375 h 1319973"/>
                    <a:gd name="connsiteX0" fmla="*/ 182667 w 1631457"/>
                    <a:gd name="connsiteY0" fmla="*/ 445627 h 1325906"/>
                    <a:gd name="connsiteX1" fmla="*/ 212356 w 1631457"/>
                    <a:gd name="connsiteY1" fmla="*/ 611882 h 1325906"/>
                    <a:gd name="connsiteX2" fmla="*/ 331109 w 1631457"/>
                    <a:gd name="connsiteY2" fmla="*/ 671258 h 1325906"/>
                    <a:gd name="connsiteX3" fmla="*/ 432049 w 1631457"/>
                    <a:gd name="connsiteY3" fmla="*/ 647508 h 1325906"/>
                    <a:gd name="connsiteX4" fmla="*/ 432049 w 1631457"/>
                    <a:gd name="connsiteY4" fmla="*/ 528754 h 1325906"/>
                    <a:gd name="connsiteX5" fmla="*/ 313296 w 1631457"/>
                    <a:gd name="connsiteY5" fmla="*/ 439689 h 1325906"/>
                    <a:gd name="connsiteX6" fmla="*/ 224231 w 1631457"/>
                    <a:gd name="connsiteY6" fmla="*/ 415939 h 1325906"/>
                    <a:gd name="connsiteX7" fmla="*/ 105478 w 1631457"/>
                    <a:gd name="connsiteY7" fmla="*/ 427814 h 1325906"/>
                    <a:gd name="connsiteX8" fmla="*/ 16413 w 1631457"/>
                    <a:gd name="connsiteY8" fmla="*/ 552505 h 1325906"/>
                    <a:gd name="connsiteX9" fmla="*/ 34226 w 1631457"/>
                    <a:gd name="connsiteY9" fmla="*/ 855326 h 1325906"/>
                    <a:gd name="connsiteX10" fmla="*/ 348922 w 1631457"/>
                    <a:gd name="connsiteY10" fmla="*/ 1128458 h 1325906"/>
                    <a:gd name="connsiteX11" fmla="*/ 835810 w 1631457"/>
                    <a:gd name="connsiteY11" fmla="*/ 1288776 h 1325906"/>
                    <a:gd name="connsiteX12" fmla="*/ 1275198 w 1631457"/>
                    <a:gd name="connsiteY12" fmla="*/ 1318463 h 1325906"/>
                    <a:gd name="connsiteX13" fmla="*/ 1453327 w 1631457"/>
                    <a:gd name="connsiteY13" fmla="*/ 1181897 h 1325906"/>
                    <a:gd name="connsiteX14" fmla="*/ 1631457 w 1631457"/>
                    <a:gd name="connsiteY14" fmla="*/ 950328 h 1325906"/>
                    <a:gd name="connsiteX15" fmla="*/ 1453327 w 1631457"/>
                    <a:gd name="connsiteY15" fmla="*/ 510942 h 1325906"/>
                    <a:gd name="connsiteX16" fmla="*/ 978314 w 1631457"/>
                    <a:gd name="connsiteY16" fmla="*/ 136869 h 1325906"/>
                    <a:gd name="connsiteX17" fmla="*/ 497363 w 1631457"/>
                    <a:gd name="connsiteY17" fmla="*/ 302 h 1325906"/>
                    <a:gd name="connsiteX18" fmla="*/ 99540 w 1631457"/>
                    <a:gd name="connsiteY18" fmla="*/ 166557 h 1325906"/>
                    <a:gd name="connsiteX19" fmla="*/ 123291 w 1631457"/>
                    <a:gd name="connsiteY19" fmla="*/ 368437 h 1325906"/>
                    <a:gd name="connsiteX20" fmla="*/ 301421 w 1631457"/>
                    <a:gd name="connsiteY20" fmla="*/ 516879 h 1325906"/>
                    <a:gd name="connsiteX21" fmla="*/ 627992 w 1631457"/>
                    <a:gd name="connsiteY21" fmla="*/ 623757 h 1325906"/>
                    <a:gd name="connsiteX22" fmla="*/ 871436 w 1631457"/>
                    <a:gd name="connsiteY22" fmla="*/ 677196 h 1325906"/>
                    <a:gd name="connsiteX23" fmla="*/ 972376 w 1631457"/>
                    <a:gd name="connsiteY23" fmla="*/ 623757 h 1325906"/>
                    <a:gd name="connsiteX24" fmla="*/ 764558 w 1631457"/>
                    <a:gd name="connsiteY24" fmla="*/ 463440 h 1325906"/>
                    <a:gd name="connsiteX25" fmla="*/ 544865 w 1631457"/>
                    <a:gd name="connsiteY25" fmla="*/ 368438 h 1325906"/>
                    <a:gd name="connsiteX26" fmla="*/ 271732 w 1631457"/>
                    <a:gd name="connsiteY26" fmla="*/ 356562 h 1325906"/>
                    <a:gd name="connsiteX27" fmla="*/ 206418 w 1631457"/>
                    <a:gd name="connsiteY27" fmla="*/ 374375 h 1325906"/>
                    <a:gd name="connsiteX0" fmla="*/ 182667 w 1631457"/>
                    <a:gd name="connsiteY0" fmla="*/ 445627 h 1308822"/>
                    <a:gd name="connsiteX1" fmla="*/ 212356 w 1631457"/>
                    <a:gd name="connsiteY1" fmla="*/ 611882 h 1308822"/>
                    <a:gd name="connsiteX2" fmla="*/ 331109 w 1631457"/>
                    <a:gd name="connsiteY2" fmla="*/ 671258 h 1308822"/>
                    <a:gd name="connsiteX3" fmla="*/ 432049 w 1631457"/>
                    <a:gd name="connsiteY3" fmla="*/ 647508 h 1308822"/>
                    <a:gd name="connsiteX4" fmla="*/ 432049 w 1631457"/>
                    <a:gd name="connsiteY4" fmla="*/ 528754 h 1308822"/>
                    <a:gd name="connsiteX5" fmla="*/ 313296 w 1631457"/>
                    <a:gd name="connsiteY5" fmla="*/ 439689 h 1308822"/>
                    <a:gd name="connsiteX6" fmla="*/ 224231 w 1631457"/>
                    <a:gd name="connsiteY6" fmla="*/ 415939 h 1308822"/>
                    <a:gd name="connsiteX7" fmla="*/ 105478 w 1631457"/>
                    <a:gd name="connsiteY7" fmla="*/ 427814 h 1308822"/>
                    <a:gd name="connsiteX8" fmla="*/ 16413 w 1631457"/>
                    <a:gd name="connsiteY8" fmla="*/ 552505 h 1308822"/>
                    <a:gd name="connsiteX9" fmla="*/ 34226 w 1631457"/>
                    <a:gd name="connsiteY9" fmla="*/ 855326 h 1308822"/>
                    <a:gd name="connsiteX10" fmla="*/ 348922 w 1631457"/>
                    <a:gd name="connsiteY10" fmla="*/ 1128458 h 1308822"/>
                    <a:gd name="connsiteX11" fmla="*/ 835810 w 1631457"/>
                    <a:gd name="connsiteY11" fmla="*/ 1288776 h 1308822"/>
                    <a:gd name="connsiteX12" fmla="*/ 1251448 w 1631457"/>
                    <a:gd name="connsiteY12" fmla="*/ 1294712 h 1308822"/>
                    <a:gd name="connsiteX13" fmla="*/ 1453327 w 1631457"/>
                    <a:gd name="connsiteY13" fmla="*/ 1181897 h 1308822"/>
                    <a:gd name="connsiteX14" fmla="*/ 1631457 w 1631457"/>
                    <a:gd name="connsiteY14" fmla="*/ 950328 h 1308822"/>
                    <a:gd name="connsiteX15" fmla="*/ 1453327 w 1631457"/>
                    <a:gd name="connsiteY15" fmla="*/ 510942 h 1308822"/>
                    <a:gd name="connsiteX16" fmla="*/ 978314 w 1631457"/>
                    <a:gd name="connsiteY16" fmla="*/ 136869 h 1308822"/>
                    <a:gd name="connsiteX17" fmla="*/ 497363 w 1631457"/>
                    <a:gd name="connsiteY17" fmla="*/ 302 h 1308822"/>
                    <a:gd name="connsiteX18" fmla="*/ 99540 w 1631457"/>
                    <a:gd name="connsiteY18" fmla="*/ 166557 h 1308822"/>
                    <a:gd name="connsiteX19" fmla="*/ 123291 w 1631457"/>
                    <a:gd name="connsiteY19" fmla="*/ 368437 h 1308822"/>
                    <a:gd name="connsiteX20" fmla="*/ 301421 w 1631457"/>
                    <a:gd name="connsiteY20" fmla="*/ 516879 h 1308822"/>
                    <a:gd name="connsiteX21" fmla="*/ 627992 w 1631457"/>
                    <a:gd name="connsiteY21" fmla="*/ 623757 h 1308822"/>
                    <a:gd name="connsiteX22" fmla="*/ 871436 w 1631457"/>
                    <a:gd name="connsiteY22" fmla="*/ 677196 h 1308822"/>
                    <a:gd name="connsiteX23" fmla="*/ 972376 w 1631457"/>
                    <a:gd name="connsiteY23" fmla="*/ 623757 h 1308822"/>
                    <a:gd name="connsiteX24" fmla="*/ 764558 w 1631457"/>
                    <a:gd name="connsiteY24" fmla="*/ 463440 h 1308822"/>
                    <a:gd name="connsiteX25" fmla="*/ 544865 w 1631457"/>
                    <a:gd name="connsiteY25" fmla="*/ 368438 h 1308822"/>
                    <a:gd name="connsiteX26" fmla="*/ 271732 w 1631457"/>
                    <a:gd name="connsiteY26" fmla="*/ 356562 h 1308822"/>
                    <a:gd name="connsiteX27" fmla="*/ 206418 w 1631457"/>
                    <a:gd name="connsiteY27" fmla="*/ 374375 h 13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31457" h="1308822">
                      <a:moveTo>
                        <a:pt x="182667" y="445627"/>
                      </a:moveTo>
                      <a:cubicBezTo>
                        <a:pt x="181677" y="505993"/>
                        <a:pt x="187616" y="574277"/>
                        <a:pt x="212356" y="611882"/>
                      </a:cubicBezTo>
                      <a:cubicBezTo>
                        <a:pt x="237096" y="649487"/>
                        <a:pt x="294494" y="665320"/>
                        <a:pt x="331109" y="671258"/>
                      </a:cubicBezTo>
                      <a:cubicBezTo>
                        <a:pt x="367724" y="677196"/>
                        <a:pt x="415226" y="671259"/>
                        <a:pt x="432049" y="647508"/>
                      </a:cubicBezTo>
                      <a:cubicBezTo>
                        <a:pt x="448872" y="623757"/>
                        <a:pt x="451841" y="563390"/>
                        <a:pt x="432049" y="528754"/>
                      </a:cubicBezTo>
                      <a:cubicBezTo>
                        <a:pt x="412257" y="494118"/>
                        <a:pt x="347932" y="458491"/>
                        <a:pt x="313296" y="439689"/>
                      </a:cubicBezTo>
                      <a:cubicBezTo>
                        <a:pt x="278660" y="420887"/>
                        <a:pt x="258867" y="417918"/>
                        <a:pt x="224231" y="415939"/>
                      </a:cubicBezTo>
                      <a:cubicBezTo>
                        <a:pt x="189595" y="413960"/>
                        <a:pt x="140114" y="405053"/>
                        <a:pt x="105478" y="427814"/>
                      </a:cubicBezTo>
                      <a:cubicBezTo>
                        <a:pt x="70842" y="450575"/>
                        <a:pt x="28288" y="481253"/>
                        <a:pt x="16413" y="552505"/>
                      </a:cubicBezTo>
                      <a:cubicBezTo>
                        <a:pt x="4538" y="623757"/>
                        <a:pt x="-21192" y="759334"/>
                        <a:pt x="34226" y="855326"/>
                      </a:cubicBezTo>
                      <a:cubicBezTo>
                        <a:pt x="89644" y="951318"/>
                        <a:pt x="215325" y="1056216"/>
                        <a:pt x="348922" y="1128458"/>
                      </a:cubicBezTo>
                      <a:cubicBezTo>
                        <a:pt x="482519" y="1200700"/>
                        <a:pt x="685389" y="1261067"/>
                        <a:pt x="835810" y="1288776"/>
                      </a:cubicBezTo>
                      <a:cubicBezTo>
                        <a:pt x="986231" y="1316485"/>
                        <a:pt x="1148529" y="1312525"/>
                        <a:pt x="1251448" y="1294712"/>
                      </a:cubicBezTo>
                      <a:cubicBezTo>
                        <a:pt x="1354367" y="1276899"/>
                        <a:pt x="1389992" y="1239294"/>
                        <a:pt x="1453327" y="1181897"/>
                      </a:cubicBezTo>
                      <a:cubicBezTo>
                        <a:pt x="1516662" y="1124500"/>
                        <a:pt x="1631457" y="1062154"/>
                        <a:pt x="1631457" y="950328"/>
                      </a:cubicBezTo>
                      <a:cubicBezTo>
                        <a:pt x="1631457" y="838502"/>
                        <a:pt x="1562184" y="646518"/>
                        <a:pt x="1453327" y="510942"/>
                      </a:cubicBezTo>
                      <a:cubicBezTo>
                        <a:pt x="1344470" y="375366"/>
                        <a:pt x="1137641" y="221976"/>
                        <a:pt x="978314" y="136869"/>
                      </a:cubicBezTo>
                      <a:cubicBezTo>
                        <a:pt x="818987" y="51762"/>
                        <a:pt x="643825" y="-4646"/>
                        <a:pt x="497363" y="302"/>
                      </a:cubicBezTo>
                      <a:cubicBezTo>
                        <a:pt x="350901" y="5250"/>
                        <a:pt x="161885" y="105201"/>
                        <a:pt x="99540" y="166557"/>
                      </a:cubicBezTo>
                      <a:cubicBezTo>
                        <a:pt x="37195" y="227913"/>
                        <a:pt x="89644" y="310050"/>
                        <a:pt x="123291" y="368437"/>
                      </a:cubicBezTo>
                      <a:cubicBezTo>
                        <a:pt x="156938" y="426824"/>
                        <a:pt x="217304" y="474326"/>
                        <a:pt x="301421" y="516879"/>
                      </a:cubicBezTo>
                      <a:cubicBezTo>
                        <a:pt x="385538" y="559432"/>
                        <a:pt x="532989" y="597037"/>
                        <a:pt x="627992" y="623757"/>
                      </a:cubicBezTo>
                      <a:cubicBezTo>
                        <a:pt x="722995" y="650477"/>
                        <a:pt x="814039" y="677196"/>
                        <a:pt x="871436" y="677196"/>
                      </a:cubicBezTo>
                      <a:cubicBezTo>
                        <a:pt x="928833" y="677196"/>
                        <a:pt x="990189" y="659383"/>
                        <a:pt x="972376" y="623757"/>
                      </a:cubicBezTo>
                      <a:cubicBezTo>
                        <a:pt x="954563" y="588131"/>
                        <a:pt x="835810" y="505993"/>
                        <a:pt x="764558" y="463440"/>
                      </a:cubicBezTo>
                      <a:cubicBezTo>
                        <a:pt x="693306" y="420887"/>
                        <a:pt x="544865" y="368438"/>
                        <a:pt x="544865" y="368438"/>
                      </a:cubicBezTo>
                      <a:cubicBezTo>
                        <a:pt x="462727" y="350625"/>
                        <a:pt x="328140" y="355573"/>
                        <a:pt x="271732" y="356562"/>
                      </a:cubicBezTo>
                      <a:cubicBezTo>
                        <a:pt x="215324" y="357551"/>
                        <a:pt x="206418" y="374375"/>
                        <a:pt x="206418" y="374375"/>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cxnSp>
              <p:nvCxnSpPr>
                <p:cNvPr id="39" name="Přímá spojnice se šipkou 38"/>
                <p:cNvCxnSpPr/>
                <p:nvPr/>
              </p:nvCxnSpPr>
              <p:spPr>
                <a:xfrm>
                  <a:off x="2216416" y="4147581"/>
                  <a:ext cx="306579" cy="343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47" name="Ovál 46"/>
            <p:cNvSpPr/>
            <p:nvPr/>
          </p:nvSpPr>
          <p:spPr>
            <a:xfrm>
              <a:off x="4247577" y="4238563"/>
              <a:ext cx="932177" cy="106264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48" name="Ovál 47"/>
            <p:cNvSpPr/>
            <p:nvPr/>
          </p:nvSpPr>
          <p:spPr>
            <a:xfrm>
              <a:off x="4802457" y="3411584"/>
              <a:ext cx="1380595" cy="106264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spTree>
    <p:extLst>
      <p:ext uri="{BB962C8B-B14F-4D97-AF65-F5344CB8AC3E}">
        <p14:creationId xmlns:p14="http://schemas.microsoft.com/office/powerpoint/2010/main" val="355183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z="1050" smtClean="0"/>
              <a:pPr/>
              <a:t>34</a:t>
            </a:fld>
            <a:endParaRPr lang="cs-CZ" altLang="cs-CZ" sz="1050" dirty="0"/>
          </a:p>
        </p:txBody>
      </p:sp>
      <p:sp>
        <p:nvSpPr>
          <p:cNvPr id="2" name="Nadpis 1">
            <a:extLst>
              <a:ext uri="{FF2B5EF4-FFF2-40B4-BE49-F238E27FC236}">
                <a16:creationId xmlns:a16="http://schemas.microsoft.com/office/drawing/2014/main" id="{D5D8BFAB-F45D-5773-322C-55CBC9F57BAA}"/>
              </a:ext>
            </a:extLst>
          </p:cNvPr>
          <p:cNvSpPr>
            <a:spLocks noGrp="1"/>
          </p:cNvSpPr>
          <p:nvPr>
            <p:ph type="title"/>
          </p:nvPr>
        </p:nvSpPr>
        <p:spPr>
          <a:xfrm>
            <a:off x="434676" y="226070"/>
            <a:ext cx="10753200" cy="451576"/>
          </a:xfrm>
        </p:spPr>
        <p:txBody>
          <a:bodyPr/>
          <a:lstStyle/>
          <a:p>
            <a:r>
              <a:rPr lang="cs-CZ" dirty="0" err="1"/>
              <a:t>Estimation</a:t>
            </a:r>
            <a:r>
              <a:rPr lang="cs-CZ" dirty="0"/>
              <a:t> </a:t>
            </a:r>
            <a:r>
              <a:rPr lang="cs-CZ" dirty="0" err="1"/>
              <a:t>of</a:t>
            </a:r>
            <a:r>
              <a:rPr lang="cs-CZ" dirty="0"/>
              <a:t> </a:t>
            </a:r>
            <a:r>
              <a:rPr lang="cs-CZ" dirty="0" err="1"/>
              <a:t>electrical</a:t>
            </a:r>
            <a:r>
              <a:rPr lang="cs-CZ" dirty="0"/>
              <a:t> </a:t>
            </a:r>
            <a:r>
              <a:rPr lang="cs-CZ" dirty="0" err="1"/>
              <a:t>heart</a:t>
            </a:r>
            <a:r>
              <a:rPr lang="cs-CZ" dirty="0"/>
              <a:t> axis</a:t>
            </a:r>
          </a:p>
        </p:txBody>
      </p:sp>
      <p:pic>
        <p:nvPicPr>
          <p:cNvPr id="7" name="Picture 2" descr="C:\Users\Johanka\Desktop\výuka\seminář\EKG\EKG scan\EKG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35" t="9882" r="80498" b="33006"/>
          <a:stretch/>
        </p:blipFill>
        <p:spPr bwMode="auto">
          <a:xfrm>
            <a:off x="35497" y="820251"/>
            <a:ext cx="1440160" cy="5869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506720" y="908720"/>
            <a:ext cx="1191530" cy="923330"/>
          </a:xfrm>
          <a:prstGeom prst="rect">
            <a:avLst/>
          </a:prstGeom>
          <a:noFill/>
        </p:spPr>
        <p:txBody>
          <a:bodyPr wrap="square" rtlCol="0">
            <a:spAutoFit/>
          </a:bodyPr>
          <a:lstStyle/>
          <a:p>
            <a:r>
              <a:rPr lang="cs-CZ" sz="1800" dirty="0"/>
              <a:t>Q = -1</a:t>
            </a:r>
          </a:p>
          <a:p>
            <a:r>
              <a:rPr lang="cs-CZ" sz="1800" dirty="0"/>
              <a:t>R = 6</a:t>
            </a:r>
          </a:p>
          <a:p>
            <a:r>
              <a:rPr lang="cs-CZ" sz="1800" dirty="0"/>
              <a:t>S = 0 </a:t>
            </a:r>
          </a:p>
        </p:txBody>
      </p:sp>
      <p:sp>
        <p:nvSpPr>
          <p:cNvPr id="9" name="TextovéPole 8"/>
          <p:cNvSpPr txBox="1"/>
          <p:nvPr/>
        </p:nvSpPr>
        <p:spPr>
          <a:xfrm>
            <a:off x="2352773" y="1191224"/>
            <a:ext cx="1390118" cy="369332"/>
          </a:xfrm>
          <a:prstGeom prst="rect">
            <a:avLst/>
          </a:prstGeom>
          <a:noFill/>
        </p:spPr>
        <p:txBody>
          <a:bodyPr wrap="square" rtlCol="0">
            <a:spAutoFit/>
          </a:bodyPr>
          <a:lstStyle/>
          <a:p>
            <a:r>
              <a:rPr lang="cs-CZ" sz="1800" dirty="0"/>
              <a:t>QRS = 5</a:t>
            </a:r>
          </a:p>
        </p:txBody>
      </p:sp>
      <p:sp>
        <p:nvSpPr>
          <p:cNvPr id="10" name="TextovéPole 9"/>
          <p:cNvSpPr txBox="1"/>
          <p:nvPr/>
        </p:nvSpPr>
        <p:spPr>
          <a:xfrm>
            <a:off x="1510455" y="1890584"/>
            <a:ext cx="1191530" cy="923330"/>
          </a:xfrm>
          <a:prstGeom prst="rect">
            <a:avLst/>
          </a:prstGeom>
          <a:noFill/>
        </p:spPr>
        <p:txBody>
          <a:bodyPr wrap="square" rtlCol="0">
            <a:spAutoFit/>
          </a:bodyPr>
          <a:lstStyle/>
          <a:p>
            <a:r>
              <a:rPr lang="cs-CZ" sz="1800" dirty="0"/>
              <a:t>Q = -1</a:t>
            </a:r>
          </a:p>
          <a:p>
            <a:r>
              <a:rPr lang="cs-CZ" sz="1800" dirty="0"/>
              <a:t>R = 17</a:t>
            </a:r>
          </a:p>
          <a:p>
            <a:r>
              <a:rPr lang="cs-CZ" sz="1800" dirty="0"/>
              <a:t>S = -1 </a:t>
            </a:r>
          </a:p>
        </p:txBody>
      </p:sp>
      <p:sp>
        <p:nvSpPr>
          <p:cNvPr id="11" name="TextovéPole 10"/>
          <p:cNvSpPr txBox="1"/>
          <p:nvPr/>
        </p:nvSpPr>
        <p:spPr>
          <a:xfrm>
            <a:off x="2352772" y="2173088"/>
            <a:ext cx="1613586" cy="369332"/>
          </a:xfrm>
          <a:prstGeom prst="rect">
            <a:avLst/>
          </a:prstGeom>
          <a:noFill/>
        </p:spPr>
        <p:txBody>
          <a:bodyPr wrap="square" rtlCol="0">
            <a:spAutoFit/>
          </a:bodyPr>
          <a:lstStyle/>
          <a:p>
            <a:r>
              <a:rPr lang="cs-CZ" sz="1800" dirty="0"/>
              <a:t>QRS = 15</a:t>
            </a:r>
          </a:p>
        </p:txBody>
      </p:sp>
      <p:sp>
        <p:nvSpPr>
          <p:cNvPr id="12" name="TextovéPole 11"/>
          <p:cNvSpPr txBox="1"/>
          <p:nvPr/>
        </p:nvSpPr>
        <p:spPr>
          <a:xfrm>
            <a:off x="1524762" y="2872448"/>
            <a:ext cx="1365238" cy="923330"/>
          </a:xfrm>
          <a:prstGeom prst="rect">
            <a:avLst/>
          </a:prstGeom>
          <a:noFill/>
        </p:spPr>
        <p:txBody>
          <a:bodyPr wrap="square" rtlCol="0">
            <a:spAutoFit/>
          </a:bodyPr>
          <a:lstStyle/>
          <a:p>
            <a:r>
              <a:rPr lang="cs-CZ" sz="1800" dirty="0"/>
              <a:t>Q = 0</a:t>
            </a:r>
          </a:p>
          <a:p>
            <a:r>
              <a:rPr lang="cs-CZ" sz="1800" dirty="0"/>
              <a:t>R = 10</a:t>
            </a:r>
          </a:p>
          <a:p>
            <a:r>
              <a:rPr lang="cs-CZ" sz="1800" dirty="0"/>
              <a:t>S = -1 </a:t>
            </a:r>
          </a:p>
        </p:txBody>
      </p:sp>
      <p:sp>
        <p:nvSpPr>
          <p:cNvPr id="13" name="TextovéPole 12"/>
          <p:cNvSpPr txBox="1"/>
          <p:nvPr/>
        </p:nvSpPr>
        <p:spPr>
          <a:xfrm>
            <a:off x="2370816" y="3154952"/>
            <a:ext cx="1390118" cy="369332"/>
          </a:xfrm>
          <a:prstGeom prst="rect">
            <a:avLst/>
          </a:prstGeom>
          <a:noFill/>
        </p:spPr>
        <p:txBody>
          <a:bodyPr wrap="square" rtlCol="0">
            <a:spAutoFit/>
          </a:bodyPr>
          <a:lstStyle/>
          <a:p>
            <a:r>
              <a:rPr lang="cs-CZ" sz="1800" dirty="0"/>
              <a:t>QRS = 9</a:t>
            </a:r>
          </a:p>
        </p:txBody>
      </p:sp>
      <p:sp>
        <p:nvSpPr>
          <p:cNvPr id="14" name="TextovéPole 13"/>
          <p:cNvSpPr txBox="1"/>
          <p:nvPr/>
        </p:nvSpPr>
        <p:spPr>
          <a:xfrm>
            <a:off x="1506720" y="3854312"/>
            <a:ext cx="1191530" cy="923330"/>
          </a:xfrm>
          <a:prstGeom prst="rect">
            <a:avLst/>
          </a:prstGeom>
          <a:noFill/>
        </p:spPr>
        <p:txBody>
          <a:bodyPr wrap="square" rtlCol="0">
            <a:spAutoFit/>
          </a:bodyPr>
          <a:lstStyle/>
          <a:p>
            <a:r>
              <a:rPr lang="cs-CZ" sz="1800" dirty="0"/>
              <a:t>Q = 1</a:t>
            </a:r>
          </a:p>
          <a:p>
            <a:r>
              <a:rPr lang="cs-CZ" sz="1800" dirty="0"/>
              <a:t>R = -11</a:t>
            </a:r>
          </a:p>
          <a:p>
            <a:r>
              <a:rPr lang="cs-CZ" sz="1800" dirty="0"/>
              <a:t>S = 0 </a:t>
            </a:r>
          </a:p>
        </p:txBody>
      </p:sp>
      <p:sp>
        <p:nvSpPr>
          <p:cNvPr id="15" name="TextovéPole 14"/>
          <p:cNvSpPr txBox="1"/>
          <p:nvPr/>
        </p:nvSpPr>
        <p:spPr>
          <a:xfrm>
            <a:off x="2352772" y="4136816"/>
            <a:ext cx="1812175" cy="369332"/>
          </a:xfrm>
          <a:prstGeom prst="rect">
            <a:avLst/>
          </a:prstGeom>
          <a:noFill/>
        </p:spPr>
        <p:txBody>
          <a:bodyPr wrap="square" rtlCol="0">
            <a:spAutoFit/>
          </a:bodyPr>
          <a:lstStyle/>
          <a:p>
            <a:r>
              <a:rPr lang="cs-CZ" sz="1800" dirty="0"/>
              <a:t>QRS = -10</a:t>
            </a:r>
          </a:p>
        </p:txBody>
      </p:sp>
      <p:sp>
        <p:nvSpPr>
          <p:cNvPr id="16" name="TextovéPole 15"/>
          <p:cNvSpPr txBox="1"/>
          <p:nvPr/>
        </p:nvSpPr>
        <p:spPr>
          <a:xfrm>
            <a:off x="1506720" y="4836176"/>
            <a:ext cx="1191530" cy="923330"/>
          </a:xfrm>
          <a:prstGeom prst="rect">
            <a:avLst/>
          </a:prstGeom>
          <a:noFill/>
        </p:spPr>
        <p:txBody>
          <a:bodyPr wrap="square" rtlCol="0">
            <a:spAutoFit/>
          </a:bodyPr>
          <a:lstStyle/>
          <a:p>
            <a:r>
              <a:rPr lang="cs-CZ" sz="1800" dirty="0"/>
              <a:t>Q = 0</a:t>
            </a:r>
          </a:p>
          <a:p>
            <a:r>
              <a:rPr lang="cs-CZ" sz="1800" dirty="0"/>
              <a:t>R = -3</a:t>
            </a:r>
          </a:p>
          <a:p>
            <a:r>
              <a:rPr lang="cs-CZ" sz="1800" dirty="0"/>
              <a:t>S = 0</a:t>
            </a:r>
          </a:p>
        </p:txBody>
      </p:sp>
      <p:sp>
        <p:nvSpPr>
          <p:cNvPr id="17" name="TextovéPole 16"/>
          <p:cNvSpPr txBox="1"/>
          <p:nvPr/>
        </p:nvSpPr>
        <p:spPr>
          <a:xfrm>
            <a:off x="2352773" y="5118680"/>
            <a:ext cx="1390118" cy="369332"/>
          </a:xfrm>
          <a:prstGeom prst="rect">
            <a:avLst/>
          </a:prstGeom>
          <a:noFill/>
        </p:spPr>
        <p:txBody>
          <a:bodyPr wrap="square" rtlCol="0">
            <a:spAutoFit/>
          </a:bodyPr>
          <a:lstStyle/>
          <a:p>
            <a:r>
              <a:rPr lang="cs-CZ" sz="1800" dirty="0"/>
              <a:t>QRS = -3</a:t>
            </a:r>
          </a:p>
        </p:txBody>
      </p:sp>
      <p:sp>
        <p:nvSpPr>
          <p:cNvPr id="18" name="TextovéPole 17"/>
          <p:cNvSpPr txBox="1"/>
          <p:nvPr/>
        </p:nvSpPr>
        <p:spPr>
          <a:xfrm>
            <a:off x="1506720" y="5818038"/>
            <a:ext cx="1191530" cy="923330"/>
          </a:xfrm>
          <a:prstGeom prst="rect">
            <a:avLst/>
          </a:prstGeom>
          <a:noFill/>
        </p:spPr>
        <p:txBody>
          <a:bodyPr wrap="square" rtlCol="0">
            <a:spAutoFit/>
          </a:bodyPr>
          <a:lstStyle/>
          <a:p>
            <a:r>
              <a:rPr lang="cs-CZ" sz="1800" dirty="0"/>
              <a:t>Q = -1</a:t>
            </a:r>
          </a:p>
          <a:p>
            <a:r>
              <a:rPr lang="cs-CZ" sz="1800" dirty="0"/>
              <a:t>R = 13</a:t>
            </a:r>
          </a:p>
          <a:p>
            <a:r>
              <a:rPr lang="cs-CZ" sz="1800" dirty="0"/>
              <a:t>S = -1 </a:t>
            </a:r>
          </a:p>
        </p:txBody>
      </p:sp>
      <p:sp>
        <p:nvSpPr>
          <p:cNvPr id="19" name="TextovéPole 18"/>
          <p:cNvSpPr txBox="1"/>
          <p:nvPr/>
        </p:nvSpPr>
        <p:spPr>
          <a:xfrm>
            <a:off x="2352772" y="6100542"/>
            <a:ext cx="1613585" cy="369332"/>
          </a:xfrm>
          <a:prstGeom prst="rect">
            <a:avLst/>
          </a:prstGeom>
          <a:noFill/>
        </p:spPr>
        <p:txBody>
          <a:bodyPr wrap="square" rtlCol="0">
            <a:spAutoFit/>
          </a:bodyPr>
          <a:lstStyle/>
          <a:p>
            <a:r>
              <a:rPr lang="cs-CZ" sz="1800" dirty="0"/>
              <a:t>QRS = 11</a:t>
            </a:r>
          </a:p>
        </p:txBody>
      </p:sp>
      <p:sp>
        <p:nvSpPr>
          <p:cNvPr id="22" name="Obdélník 21"/>
          <p:cNvSpPr/>
          <p:nvPr/>
        </p:nvSpPr>
        <p:spPr>
          <a:xfrm>
            <a:off x="35497" y="1401659"/>
            <a:ext cx="1440160" cy="1247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3" name="Obdélník 22"/>
          <p:cNvSpPr/>
          <p:nvPr/>
        </p:nvSpPr>
        <p:spPr>
          <a:xfrm>
            <a:off x="1547664" y="1921061"/>
            <a:ext cx="2482354" cy="880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4" name="Obdélník 23"/>
          <p:cNvSpPr/>
          <p:nvPr/>
        </p:nvSpPr>
        <p:spPr>
          <a:xfrm>
            <a:off x="35497" y="4830978"/>
            <a:ext cx="1440160" cy="777471"/>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5" name="Obdélník 24"/>
          <p:cNvSpPr/>
          <p:nvPr/>
        </p:nvSpPr>
        <p:spPr>
          <a:xfrm>
            <a:off x="1547664" y="4836176"/>
            <a:ext cx="2482354" cy="92333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nvGrpSpPr>
          <p:cNvPr id="27" name="Skupina 26"/>
          <p:cNvGrpSpPr/>
          <p:nvPr/>
        </p:nvGrpSpPr>
        <p:grpSpPr>
          <a:xfrm>
            <a:off x="4594739" y="1444612"/>
            <a:ext cx="6043956" cy="5451223"/>
            <a:chOff x="3347864" y="457508"/>
            <a:chExt cx="6043956" cy="5451223"/>
          </a:xfrm>
        </p:grpSpPr>
        <p:grpSp>
          <p:nvGrpSpPr>
            <p:cNvPr id="28" name="Skupina 27"/>
            <p:cNvGrpSpPr>
              <a:grpSpLocks noChangeAspect="1"/>
            </p:cNvGrpSpPr>
            <p:nvPr/>
          </p:nvGrpSpPr>
          <p:grpSpPr>
            <a:xfrm>
              <a:off x="3347864" y="457508"/>
              <a:ext cx="6043956" cy="5451223"/>
              <a:chOff x="3347864" y="457508"/>
              <a:chExt cx="6730316" cy="6070265"/>
            </a:xfrm>
          </p:grpSpPr>
          <p:grpSp>
            <p:nvGrpSpPr>
              <p:cNvPr id="32" name="Skupina 31"/>
              <p:cNvGrpSpPr>
                <a:grpSpLocks noChangeAspect="1"/>
              </p:cNvGrpSpPr>
              <p:nvPr/>
            </p:nvGrpSpPr>
            <p:grpSpPr>
              <a:xfrm>
                <a:off x="3395835" y="559259"/>
                <a:ext cx="5937380" cy="5700395"/>
                <a:chOff x="1427766" y="66617"/>
                <a:chExt cx="11204681" cy="10757447"/>
              </a:xfrm>
            </p:grpSpPr>
            <p:cxnSp>
              <p:nvCxnSpPr>
                <p:cNvPr id="53" name="Přímá spojnice 52"/>
                <p:cNvCxnSpPr/>
                <p:nvPr/>
              </p:nvCxnSpPr>
              <p:spPr>
                <a:xfrm rot="600000">
                  <a:off x="1431587" y="5113556"/>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rot="600000">
                  <a:off x="6471587" y="73556"/>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rot="2400000">
                  <a:off x="1429985" y="5111268"/>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rot="2400000">
                  <a:off x="6469985" y="71268"/>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rot="20400000" flipV="1">
                  <a:off x="1428383" y="5108980"/>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rot="20400000" flipV="1">
                  <a:off x="6468383" y="68980"/>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rot="1200000">
                  <a:off x="1431149" y="5111679"/>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rot="1200000">
                  <a:off x="6471149" y="71679"/>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rot="3000000">
                  <a:off x="1429969" y="5109148"/>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rot="3000000">
                  <a:off x="6469969" y="69148"/>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rot="21000000" flipV="1">
                  <a:off x="1428789" y="5106617"/>
                  <a:ext cx="100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rot="21000000" flipV="1">
                  <a:off x="6468789" y="66617"/>
                  <a:ext cx="0" cy="10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1431716" y="72083"/>
                  <a:ext cx="10080000" cy="10080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66" name="Ovál 65"/>
                <p:cNvSpPr/>
                <p:nvPr/>
              </p:nvSpPr>
              <p:spPr>
                <a:xfrm>
                  <a:off x="1971716" y="612083"/>
                  <a:ext cx="9000000" cy="9000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cxnSp>
              <p:nvCxnSpPr>
                <p:cNvPr id="67" name="Přímá spojnice 66"/>
                <p:cNvCxnSpPr>
                  <a:stCxn id="65" idx="2"/>
                  <a:endCxn id="65" idx="6"/>
                </p:cNvCxnSpPr>
                <p:nvPr/>
              </p:nvCxnSpPr>
              <p:spPr>
                <a:xfrm>
                  <a:off x="1431716" y="5112083"/>
                  <a:ext cx="100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rot="19800000" flipV="1">
                  <a:off x="6467766" y="68133"/>
                  <a:ext cx="0" cy="1008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rot="1800000">
                  <a:off x="6469741" y="70108"/>
                  <a:ext cx="0" cy="10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11631487" y="4794798"/>
                  <a:ext cx="1000958" cy="711452"/>
                </a:xfrm>
                <a:prstGeom prst="rect">
                  <a:avLst/>
                </a:prstGeom>
                <a:noFill/>
              </p:spPr>
              <p:txBody>
                <a:bodyPr wrap="square" rtlCol="0">
                  <a:spAutoFit/>
                </a:bodyPr>
                <a:lstStyle/>
                <a:p>
                  <a:r>
                    <a:rPr lang="cs-CZ" sz="1600" dirty="0"/>
                    <a:t>I</a:t>
                  </a:r>
                </a:p>
              </p:txBody>
            </p:sp>
            <p:sp>
              <p:nvSpPr>
                <p:cNvPr id="71" name="TextovéPole 70"/>
                <p:cNvSpPr txBox="1"/>
                <p:nvPr/>
              </p:nvSpPr>
              <p:spPr>
                <a:xfrm>
                  <a:off x="10719141" y="7382428"/>
                  <a:ext cx="1752638" cy="711452"/>
                </a:xfrm>
                <a:prstGeom prst="rect">
                  <a:avLst/>
                </a:prstGeom>
                <a:noFill/>
              </p:spPr>
              <p:txBody>
                <a:bodyPr wrap="square" rtlCol="0">
                  <a:spAutoFit/>
                </a:bodyPr>
                <a:lstStyle/>
                <a:p>
                  <a:r>
                    <a:rPr lang="cs-CZ" sz="1600" dirty="0" err="1"/>
                    <a:t>aVR</a:t>
                  </a:r>
                  <a:endParaRPr lang="cs-CZ" sz="1600" dirty="0"/>
                </a:p>
              </p:txBody>
            </p:sp>
            <p:sp>
              <p:nvSpPr>
                <p:cNvPr id="72" name="TextovéPole 71"/>
                <p:cNvSpPr txBox="1"/>
                <p:nvPr/>
              </p:nvSpPr>
              <p:spPr>
                <a:xfrm>
                  <a:off x="8929089" y="9472903"/>
                  <a:ext cx="1401759" cy="711452"/>
                </a:xfrm>
                <a:prstGeom prst="rect">
                  <a:avLst/>
                </a:prstGeom>
                <a:noFill/>
              </p:spPr>
              <p:txBody>
                <a:bodyPr wrap="square" rtlCol="0">
                  <a:spAutoFit/>
                </a:bodyPr>
                <a:lstStyle/>
                <a:p>
                  <a:r>
                    <a:rPr lang="cs-CZ" sz="1600" dirty="0"/>
                    <a:t>II </a:t>
                  </a:r>
                </a:p>
              </p:txBody>
            </p:sp>
            <p:sp>
              <p:nvSpPr>
                <p:cNvPr id="73" name="TextovéPole 72"/>
                <p:cNvSpPr txBox="1"/>
                <p:nvPr/>
              </p:nvSpPr>
              <p:spPr>
                <a:xfrm>
                  <a:off x="5381047" y="10112612"/>
                  <a:ext cx="2262594" cy="711452"/>
                </a:xfrm>
                <a:prstGeom prst="rect">
                  <a:avLst/>
                </a:prstGeom>
                <a:noFill/>
              </p:spPr>
              <p:txBody>
                <a:bodyPr wrap="square" rtlCol="0">
                  <a:spAutoFit/>
                </a:bodyPr>
                <a:lstStyle/>
                <a:p>
                  <a:pPr algn="ctr"/>
                  <a:r>
                    <a:rPr lang="cs-CZ" sz="1600" dirty="0" err="1"/>
                    <a:t>aVF</a:t>
                  </a:r>
                  <a:endParaRPr lang="cs-CZ" sz="1600" dirty="0"/>
                </a:p>
              </p:txBody>
            </p:sp>
            <p:sp>
              <p:nvSpPr>
                <p:cNvPr id="74" name="TextovéPole 73"/>
                <p:cNvSpPr txBox="1"/>
                <p:nvPr/>
              </p:nvSpPr>
              <p:spPr>
                <a:xfrm>
                  <a:off x="10998272" y="2122061"/>
                  <a:ext cx="1634175" cy="711453"/>
                </a:xfrm>
                <a:prstGeom prst="rect">
                  <a:avLst/>
                </a:prstGeom>
                <a:noFill/>
              </p:spPr>
              <p:txBody>
                <a:bodyPr wrap="square" rtlCol="0">
                  <a:spAutoFit/>
                </a:bodyPr>
                <a:lstStyle/>
                <a:p>
                  <a:r>
                    <a:rPr lang="cs-CZ" sz="1600" dirty="0" err="1"/>
                    <a:t>aVL</a:t>
                  </a:r>
                  <a:endParaRPr lang="cs-CZ" sz="1600" dirty="0"/>
                </a:p>
              </p:txBody>
            </p:sp>
            <p:sp>
              <p:nvSpPr>
                <p:cNvPr id="75" name="TextovéPole 74"/>
                <p:cNvSpPr txBox="1"/>
                <p:nvPr/>
              </p:nvSpPr>
              <p:spPr>
                <a:xfrm>
                  <a:off x="3153091" y="9546829"/>
                  <a:ext cx="1332102" cy="711453"/>
                </a:xfrm>
                <a:prstGeom prst="rect">
                  <a:avLst/>
                </a:prstGeom>
                <a:noFill/>
              </p:spPr>
              <p:txBody>
                <a:bodyPr wrap="square" rtlCol="0">
                  <a:spAutoFit/>
                </a:bodyPr>
                <a:lstStyle/>
                <a:p>
                  <a:r>
                    <a:rPr lang="cs-CZ" sz="1600" dirty="0"/>
                    <a:t>III</a:t>
                  </a:r>
                </a:p>
              </p:txBody>
            </p:sp>
            <p:cxnSp>
              <p:nvCxnSpPr>
                <p:cNvPr id="76" name="Přímá spojnice 75"/>
                <p:cNvCxnSpPr>
                  <a:stCxn id="65" idx="0"/>
                  <a:endCxn id="65" idx="4"/>
                </p:cNvCxnSpPr>
                <p:nvPr/>
              </p:nvCxnSpPr>
              <p:spPr>
                <a:xfrm>
                  <a:off x="6471716" y="72083"/>
                  <a:ext cx="0" cy="100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rot="1800000">
                  <a:off x="1429741" y="5110108"/>
                  <a:ext cx="100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rot="19800000" flipV="1">
                  <a:off x="1427766" y="5108133"/>
                  <a:ext cx="10080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3" name="TextovéPole 32"/>
              <p:cNvSpPr txBox="1">
                <a:spLocks noChangeAspect="1"/>
              </p:cNvSpPr>
              <p:nvPr/>
            </p:nvSpPr>
            <p:spPr>
              <a:xfrm>
                <a:off x="9041022" y="3063950"/>
                <a:ext cx="552200" cy="377000"/>
              </a:xfrm>
              <a:prstGeom prst="rect">
                <a:avLst/>
              </a:prstGeom>
              <a:noFill/>
            </p:spPr>
            <p:txBody>
              <a:bodyPr wrap="square" rtlCol="0">
                <a:spAutoFit/>
              </a:bodyPr>
              <a:lstStyle/>
              <a:p>
                <a:r>
                  <a:rPr lang="cs-CZ" sz="1600" dirty="0"/>
                  <a:t>0°</a:t>
                </a:r>
              </a:p>
            </p:txBody>
          </p:sp>
          <p:sp>
            <p:nvSpPr>
              <p:cNvPr id="34" name="TextovéPole 33"/>
              <p:cNvSpPr txBox="1">
                <a:spLocks noChangeAspect="1"/>
              </p:cNvSpPr>
              <p:nvPr/>
            </p:nvSpPr>
            <p:spPr>
              <a:xfrm>
                <a:off x="8960837" y="4653135"/>
                <a:ext cx="766227" cy="377000"/>
              </a:xfrm>
              <a:prstGeom prst="rect">
                <a:avLst/>
              </a:prstGeom>
              <a:noFill/>
            </p:spPr>
            <p:txBody>
              <a:bodyPr wrap="square" rtlCol="0">
                <a:spAutoFit/>
              </a:bodyPr>
              <a:lstStyle/>
              <a:p>
                <a:r>
                  <a:rPr lang="cs-CZ" sz="1600" dirty="0"/>
                  <a:t>30°</a:t>
                </a:r>
              </a:p>
            </p:txBody>
          </p:sp>
          <p:sp>
            <p:nvSpPr>
              <p:cNvPr id="35" name="TextovéPole 34"/>
              <p:cNvSpPr txBox="1">
                <a:spLocks noChangeAspect="1"/>
              </p:cNvSpPr>
              <p:nvPr/>
            </p:nvSpPr>
            <p:spPr>
              <a:xfrm>
                <a:off x="7276944" y="5903569"/>
                <a:ext cx="990848" cy="377000"/>
              </a:xfrm>
              <a:prstGeom prst="rect">
                <a:avLst/>
              </a:prstGeom>
              <a:noFill/>
            </p:spPr>
            <p:txBody>
              <a:bodyPr wrap="square" rtlCol="0">
                <a:spAutoFit/>
              </a:bodyPr>
              <a:lstStyle/>
              <a:p>
                <a:r>
                  <a:rPr lang="cs-CZ" sz="1600" dirty="0"/>
                  <a:t>60°</a:t>
                </a:r>
              </a:p>
            </p:txBody>
          </p:sp>
          <p:sp>
            <p:nvSpPr>
              <p:cNvPr id="36" name="TextovéPole 35"/>
              <p:cNvSpPr txBox="1">
                <a:spLocks noChangeAspect="1"/>
              </p:cNvSpPr>
              <p:nvPr/>
            </p:nvSpPr>
            <p:spPr>
              <a:xfrm>
                <a:off x="9036491" y="1658011"/>
                <a:ext cx="878951" cy="377000"/>
              </a:xfrm>
              <a:prstGeom prst="rect">
                <a:avLst/>
              </a:prstGeom>
              <a:noFill/>
            </p:spPr>
            <p:txBody>
              <a:bodyPr wrap="square" rtlCol="0">
                <a:spAutoFit/>
              </a:bodyPr>
              <a:lstStyle/>
              <a:p>
                <a:r>
                  <a:rPr lang="cs-CZ" sz="1600" dirty="0"/>
                  <a:t>-30°</a:t>
                </a:r>
              </a:p>
            </p:txBody>
          </p:sp>
          <p:sp>
            <p:nvSpPr>
              <p:cNvPr id="37" name="TextovéPole 36"/>
              <p:cNvSpPr txBox="1">
                <a:spLocks noChangeAspect="1"/>
              </p:cNvSpPr>
              <p:nvPr/>
            </p:nvSpPr>
            <p:spPr>
              <a:xfrm>
                <a:off x="4006778" y="6123116"/>
                <a:ext cx="1024978" cy="377000"/>
              </a:xfrm>
              <a:prstGeom prst="rect">
                <a:avLst/>
              </a:prstGeom>
              <a:noFill/>
            </p:spPr>
            <p:txBody>
              <a:bodyPr wrap="square" rtlCol="0">
                <a:spAutoFit/>
              </a:bodyPr>
              <a:lstStyle/>
              <a:p>
                <a:r>
                  <a:rPr lang="cs-CZ" sz="1600" dirty="0"/>
                  <a:t>120°</a:t>
                </a:r>
              </a:p>
            </p:txBody>
          </p:sp>
          <p:sp>
            <p:nvSpPr>
              <p:cNvPr id="38" name="TextovéPole 37"/>
              <p:cNvSpPr txBox="1">
                <a:spLocks noChangeAspect="1"/>
              </p:cNvSpPr>
              <p:nvPr/>
            </p:nvSpPr>
            <p:spPr>
              <a:xfrm>
                <a:off x="5764425" y="6150773"/>
                <a:ext cx="878951" cy="377000"/>
              </a:xfrm>
              <a:prstGeom prst="rect">
                <a:avLst/>
              </a:prstGeom>
              <a:noFill/>
            </p:spPr>
            <p:txBody>
              <a:bodyPr wrap="square" rtlCol="0">
                <a:spAutoFit/>
              </a:bodyPr>
              <a:lstStyle/>
              <a:p>
                <a:r>
                  <a:rPr lang="cs-CZ" sz="1600" dirty="0"/>
                  <a:t>90°</a:t>
                </a:r>
              </a:p>
            </p:txBody>
          </p:sp>
          <p:cxnSp>
            <p:nvCxnSpPr>
              <p:cNvPr id="39" name="Přímá spojnice se šipkou 38"/>
              <p:cNvCxnSpPr>
                <a:cxnSpLocks noChangeAspect="1"/>
              </p:cNvCxnSpPr>
              <p:nvPr/>
            </p:nvCxnSpPr>
            <p:spPr>
              <a:xfrm>
                <a:off x="6051267" y="3238592"/>
                <a:ext cx="940941" cy="2502271"/>
              </a:xfrm>
              <a:prstGeom prst="straightConnector1">
                <a:avLst/>
              </a:prstGeom>
              <a:ln w="57150">
                <a:solidFill>
                  <a:srgbClr val="D60093"/>
                </a:solidFill>
                <a:tailEnd type="arrow"/>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3347864" y="2897648"/>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41" name="TextovéPole 40"/>
              <p:cNvSpPr txBox="1"/>
              <p:nvPr/>
            </p:nvSpPr>
            <p:spPr>
              <a:xfrm>
                <a:off x="3752616" y="4334040"/>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42" name="TextovéPole 41"/>
              <p:cNvSpPr txBox="1"/>
              <p:nvPr/>
            </p:nvSpPr>
            <p:spPr>
              <a:xfrm>
                <a:off x="4482576" y="836712"/>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43" name="TextovéPole 42"/>
              <p:cNvSpPr txBox="1"/>
              <p:nvPr/>
            </p:nvSpPr>
            <p:spPr>
              <a:xfrm>
                <a:off x="6066752" y="457508"/>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44" name="TextovéPole 43"/>
              <p:cNvSpPr txBox="1"/>
              <p:nvPr/>
            </p:nvSpPr>
            <p:spPr>
              <a:xfrm>
                <a:off x="7290888" y="817548"/>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45" name="TextovéPole 44"/>
              <p:cNvSpPr txBox="1"/>
              <p:nvPr/>
            </p:nvSpPr>
            <p:spPr>
              <a:xfrm>
                <a:off x="3762496" y="1564043"/>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46" name="TextovéPole 45"/>
              <p:cNvSpPr txBox="1"/>
              <p:nvPr/>
            </p:nvSpPr>
            <p:spPr>
              <a:xfrm>
                <a:off x="7966424" y="1556792"/>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47" name="TextovéPole 46"/>
              <p:cNvSpPr txBox="1"/>
              <p:nvPr/>
            </p:nvSpPr>
            <p:spPr>
              <a:xfrm>
                <a:off x="8398473" y="2833772"/>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48" name="TextovéPole 47"/>
              <p:cNvSpPr txBox="1"/>
              <p:nvPr/>
            </p:nvSpPr>
            <p:spPr>
              <a:xfrm>
                <a:off x="7362896" y="4967582"/>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49" name="TextovéPole 48"/>
              <p:cNvSpPr txBox="1"/>
              <p:nvPr/>
            </p:nvSpPr>
            <p:spPr>
              <a:xfrm>
                <a:off x="5734177" y="5467671"/>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50" name="TextovéPole 49"/>
              <p:cNvSpPr txBox="1"/>
              <p:nvPr/>
            </p:nvSpPr>
            <p:spPr>
              <a:xfrm>
                <a:off x="4510041" y="5066020"/>
                <a:ext cx="404582" cy="445547"/>
              </a:xfrm>
              <a:prstGeom prst="rect">
                <a:avLst/>
              </a:prstGeom>
              <a:noFill/>
            </p:spPr>
            <p:txBody>
              <a:bodyPr wrap="square" rtlCol="0">
                <a:spAutoFit/>
              </a:bodyPr>
              <a:lstStyle/>
              <a:p>
                <a:r>
                  <a:rPr lang="cs-CZ" sz="2000" b="1" dirty="0">
                    <a:solidFill>
                      <a:srgbClr val="0000FF"/>
                    </a:solidFill>
                  </a:rPr>
                  <a:t>+</a:t>
                </a:r>
                <a:endParaRPr lang="cs-CZ" sz="1100" b="1" dirty="0">
                  <a:solidFill>
                    <a:srgbClr val="0000FF"/>
                  </a:solidFill>
                </a:endParaRPr>
              </a:p>
            </p:txBody>
          </p:sp>
          <p:sp>
            <p:nvSpPr>
              <p:cNvPr id="51" name="TextovéPole 50"/>
              <p:cNvSpPr txBox="1"/>
              <p:nvPr/>
            </p:nvSpPr>
            <p:spPr>
              <a:xfrm>
                <a:off x="8124588" y="4069124"/>
                <a:ext cx="432048" cy="445547"/>
              </a:xfrm>
              <a:prstGeom prst="rect">
                <a:avLst/>
              </a:prstGeom>
              <a:noFill/>
            </p:spPr>
            <p:txBody>
              <a:bodyPr wrap="square" rtlCol="0">
                <a:spAutoFit/>
              </a:bodyPr>
              <a:lstStyle/>
              <a:p>
                <a:r>
                  <a:rPr lang="cs-CZ" sz="2000" b="1" dirty="0">
                    <a:solidFill>
                      <a:srgbClr val="0000FF"/>
                    </a:solidFill>
                  </a:rPr>
                  <a:t>– </a:t>
                </a:r>
                <a:endParaRPr lang="cs-CZ" sz="1100" b="1" dirty="0">
                  <a:solidFill>
                    <a:srgbClr val="0000FF"/>
                  </a:solidFill>
                </a:endParaRPr>
              </a:p>
            </p:txBody>
          </p:sp>
          <p:sp>
            <p:nvSpPr>
              <p:cNvPr id="52" name="TextovéPole 51"/>
              <p:cNvSpPr txBox="1"/>
              <p:nvPr/>
            </p:nvSpPr>
            <p:spPr>
              <a:xfrm>
                <a:off x="7947974" y="5234149"/>
                <a:ext cx="2130206" cy="925365"/>
              </a:xfrm>
              <a:prstGeom prst="rect">
                <a:avLst/>
              </a:prstGeom>
              <a:noFill/>
              <a:ln w="28575">
                <a:noFill/>
              </a:ln>
            </p:spPr>
            <p:txBody>
              <a:bodyPr wrap="square" rtlCol="0">
                <a:spAutoFit/>
              </a:bodyPr>
              <a:lstStyle/>
              <a:p>
                <a:r>
                  <a:rPr lang="en-US" sz="1600" b="1" dirty="0"/>
                  <a:t>El. cardiac axis slightly more than 60 °</a:t>
                </a:r>
                <a:endParaRPr lang="cs-CZ" sz="1200" dirty="0"/>
              </a:p>
            </p:txBody>
          </p:sp>
        </p:grpSp>
        <p:grpSp>
          <p:nvGrpSpPr>
            <p:cNvPr id="29" name="Skupina 28"/>
            <p:cNvGrpSpPr/>
            <p:nvPr/>
          </p:nvGrpSpPr>
          <p:grpSpPr>
            <a:xfrm rot="9337110">
              <a:off x="5527531" y="2642691"/>
              <a:ext cx="504000" cy="504000"/>
              <a:chOff x="5868200" y="1689809"/>
              <a:chExt cx="504000" cy="504000"/>
            </a:xfrm>
          </p:grpSpPr>
          <p:sp>
            <p:nvSpPr>
              <p:cNvPr id="30" name="Oblouk 29"/>
              <p:cNvSpPr/>
              <p:nvPr/>
            </p:nvSpPr>
            <p:spPr>
              <a:xfrm rot="10800000">
                <a:off x="5868200" y="1689809"/>
                <a:ext cx="504000" cy="504000"/>
              </a:xfrm>
              <a:prstGeom prst="arc">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800"/>
              </a:p>
            </p:txBody>
          </p:sp>
          <p:sp>
            <p:nvSpPr>
              <p:cNvPr id="31" name="Ovál 30"/>
              <p:cNvSpPr/>
              <p:nvPr/>
            </p:nvSpPr>
            <p:spPr>
              <a:xfrm>
                <a:off x="6001795" y="2012082"/>
                <a:ext cx="36000" cy="36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dirty="0">
                  <a:ln>
                    <a:solidFill>
                      <a:schemeClr val="tx1"/>
                    </a:solidFill>
                  </a:ln>
                </a:endParaRPr>
              </a:p>
            </p:txBody>
          </p:sp>
        </p:grpSp>
      </p:grpSp>
    </p:spTree>
    <p:extLst>
      <p:ext uri="{BB962C8B-B14F-4D97-AF65-F5344CB8AC3E}">
        <p14:creationId xmlns:p14="http://schemas.microsoft.com/office/powerpoint/2010/main" val="841298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z="1050" smtClean="0"/>
              <a:pPr/>
              <a:t>35</a:t>
            </a:fld>
            <a:endParaRPr lang="cs-CZ" altLang="cs-CZ" sz="1050" dirty="0"/>
          </a:p>
        </p:txBody>
      </p:sp>
      <p:sp>
        <p:nvSpPr>
          <p:cNvPr id="2" name="Nadpis 1">
            <a:extLst>
              <a:ext uri="{FF2B5EF4-FFF2-40B4-BE49-F238E27FC236}">
                <a16:creationId xmlns:a16="http://schemas.microsoft.com/office/drawing/2014/main" id="{5614266D-1040-9A71-0DF9-E6C6154EA2A9}"/>
              </a:ext>
            </a:extLst>
          </p:cNvPr>
          <p:cNvSpPr>
            <a:spLocks noGrp="1"/>
          </p:cNvSpPr>
          <p:nvPr>
            <p:ph type="title"/>
          </p:nvPr>
        </p:nvSpPr>
        <p:spPr/>
        <p:txBody>
          <a:bodyPr/>
          <a:lstStyle/>
          <a:p>
            <a:r>
              <a:rPr lang="cs-CZ" dirty="0" err="1"/>
              <a:t>Estimation</a:t>
            </a:r>
            <a:r>
              <a:rPr lang="cs-CZ" dirty="0"/>
              <a:t> </a:t>
            </a:r>
            <a:r>
              <a:rPr lang="cs-CZ" dirty="0" err="1"/>
              <a:t>of</a:t>
            </a:r>
            <a:r>
              <a:rPr lang="cs-CZ" dirty="0"/>
              <a:t> </a:t>
            </a:r>
            <a:r>
              <a:rPr lang="cs-CZ" dirty="0" err="1"/>
              <a:t>electrical</a:t>
            </a:r>
            <a:r>
              <a:rPr lang="cs-CZ" dirty="0"/>
              <a:t> </a:t>
            </a:r>
            <a:r>
              <a:rPr lang="cs-CZ" dirty="0" err="1"/>
              <a:t>heart</a:t>
            </a:r>
            <a:r>
              <a:rPr lang="cs-CZ" dirty="0"/>
              <a:t> axis</a:t>
            </a:r>
          </a:p>
        </p:txBody>
      </p:sp>
      <p:sp>
        <p:nvSpPr>
          <p:cNvPr id="5" name="TextovéPole 4">
            <a:extLst>
              <a:ext uri="{FF2B5EF4-FFF2-40B4-BE49-F238E27FC236}">
                <a16:creationId xmlns:a16="http://schemas.microsoft.com/office/drawing/2014/main" id="{57D28B1B-758F-9E39-87FB-098F44FBFAAF}"/>
              </a:ext>
            </a:extLst>
          </p:cNvPr>
          <p:cNvSpPr txBox="1"/>
          <p:nvPr/>
        </p:nvSpPr>
        <p:spPr>
          <a:xfrm>
            <a:off x="2506720" y="1246668"/>
            <a:ext cx="8555420" cy="461665"/>
          </a:xfrm>
          <a:prstGeom prst="rect">
            <a:avLst/>
          </a:prstGeom>
          <a:noFill/>
        </p:spPr>
        <p:txBody>
          <a:bodyPr wrap="square" rtlCol="0">
            <a:spAutoFit/>
          </a:bodyPr>
          <a:lstStyle/>
          <a:p>
            <a:r>
              <a:rPr lang="cs-CZ" dirty="0" err="1"/>
              <a:t>Is</a:t>
            </a:r>
            <a:r>
              <a:rPr lang="cs-CZ" dirty="0"/>
              <a:t> </a:t>
            </a:r>
            <a:r>
              <a:rPr lang="cs-CZ" dirty="0" err="1"/>
              <a:t>deviation</a:t>
            </a:r>
            <a:r>
              <a:rPr lang="cs-CZ" dirty="0"/>
              <a:t> </a:t>
            </a:r>
            <a:r>
              <a:rPr lang="cs-CZ" dirty="0" err="1"/>
              <a:t>of</a:t>
            </a:r>
            <a:r>
              <a:rPr lang="cs-CZ" dirty="0"/>
              <a:t> QRS </a:t>
            </a:r>
            <a:r>
              <a:rPr lang="cs-CZ" dirty="0" err="1"/>
              <a:t>complex</a:t>
            </a:r>
            <a:r>
              <a:rPr lang="cs-CZ" dirty="0"/>
              <a:t> positive in I and </a:t>
            </a:r>
            <a:r>
              <a:rPr lang="cs-CZ" dirty="0" err="1"/>
              <a:t>aVF</a:t>
            </a:r>
            <a:r>
              <a:rPr lang="cs-CZ" dirty="0"/>
              <a:t> lead?</a:t>
            </a:r>
          </a:p>
        </p:txBody>
      </p:sp>
      <p:cxnSp>
        <p:nvCxnSpPr>
          <p:cNvPr id="7" name="Přímá spojnice se šipkou 6">
            <a:extLst>
              <a:ext uri="{FF2B5EF4-FFF2-40B4-BE49-F238E27FC236}">
                <a16:creationId xmlns:a16="http://schemas.microsoft.com/office/drawing/2014/main" id="{26CBA5E7-3F47-668F-6E89-C87524C48DB3}"/>
              </a:ext>
            </a:extLst>
          </p:cNvPr>
          <p:cNvCxnSpPr/>
          <p:nvPr/>
        </p:nvCxnSpPr>
        <p:spPr bwMode="auto">
          <a:xfrm flipH="1">
            <a:off x="4572000" y="1933903"/>
            <a:ext cx="420414" cy="62011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a:extLst>
              <a:ext uri="{FF2B5EF4-FFF2-40B4-BE49-F238E27FC236}">
                <a16:creationId xmlns:a16="http://schemas.microsoft.com/office/drawing/2014/main" id="{12FB8687-A11A-5BA1-5001-10CB57F96042}"/>
              </a:ext>
            </a:extLst>
          </p:cNvPr>
          <p:cNvCxnSpPr/>
          <p:nvPr/>
        </p:nvCxnSpPr>
        <p:spPr bwMode="auto">
          <a:xfrm>
            <a:off x="6784430" y="1933903"/>
            <a:ext cx="415158" cy="62011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ovéPole 9">
            <a:extLst>
              <a:ext uri="{FF2B5EF4-FFF2-40B4-BE49-F238E27FC236}">
                <a16:creationId xmlns:a16="http://schemas.microsoft.com/office/drawing/2014/main" id="{646857DC-C4BF-0E94-2CD9-42C3EAAF3351}"/>
              </a:ext>
            </a:extLst>
          </p:cNvPr>
          <p:cNvSpPr txBox="1"/>
          <p:nvPr/>
        </p:nvSpPr>
        <p:spPr>
          <a:xfrm>
            <a:off x="4109545" y="2563328"/>
            <a:ext cx="1345324" cy="461665"/>
          </a:xfrm>
          <a:prstGeom prst="rect">
            <a:avLst/>
          </a:prstGeom>
          <a:noFill/>
        </p:spPr>
        <p:txBody>
          <a:bodyPr wrap="square" rtlCol="0">
            <a:spAutoFit/>
          </a:bodyPr>
          <a:lstStyle/>
          <a:p>
            <a:r>
              <a:rPr lang="cs-CZ" dirty="0" err="1"/>
              <a:t>Yes</a:t>
            </a:r>
            <a:endParaRPr lang="cs-CZ" dirty="0"/>
          </a:p>
        </p:txBody>
      </p:sp>
      <p:sp>
        <p:nvSpPr>
          <p:cNvPr id="11" name="TextovéPole 10">
            <a:extLst>
              <a:ext uri="{FF2B5EF4-FFF2-40B4-BE49-F238E27FC236}">
                <a16:creationId xmlns:a16="http://schemas.microsoft.com/office/drawing/2014/main" id="{6A5A339E-409A-0F1A-5B3A-2280C790C7C3}"/>
              </a:ext>
            </a:extLst>
          </p:cNvPr>
          <p:cNvSpPr txBox="1"/>
          <p:nvPr/>
        </p:nvSpPr>
        <p:spPr>
          <a:xfrm>
            <a:off x="7273160" y="2689270"/>
            <a:ext cx="1345324" cy="461665"/>
          </a:xfrm>
          <a:prstGeom prst="rect">
            <a:avLst/>
          </a:prstGeom>
          <a:noFill/>
        </p:spPr>
        <p:txBody>
          <a:bodyPr wrap="square" rtlCol="0">
            <a:spAutoFit/>
          </a:bodyPr>
          <a:lstStyle/>
          <a:p>
            <a:r>
              <a:rPr lang="cs-CZ" dirty="0"/>
              <a:t>No</a:t>
            </a:r>
          </a:p>
        </p:txBody>
      </p:sp>
      <p:cxnSp>
        <p:nvCxnSpPr>
          <p:cNvPr id="12" name="Přímá spojnice se šipkou 11">
            <a:extLst>
              <a:ext uri="{FF2B5EF4-FFF2-40B4-BE49-F238E27FC236}">
                <a16:creationId xmlns:a16="http://schemas.microsoft.com/office/drawing/2014/main" id="{BA1C7D4F-947D-1178-E031-5BC6501215B6}"/>
              </a:ext>
            </a:extLst>
          </p:cNvPr>
          <p:cNvCxnSpPr/>
          <p:nvPr/>
        </p:nvCxnSpPr>
        <p:spPr bwMode="auto">
          <a:xfrm flipH="1">
            <a:off x="3584028" y="3024993"/>
            <a:ext cx="662152" cy="560614"/>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ovéPole 14">
            <a:extLst>
              <a:ext uri="{FF2B5EF4-FFF2-40B4-BE49-F238E27FC236}">
                <a16:creationId xmlns:a16="http://schemas.microsoft.com/office/drawing/2014/main" id="{A7751969-D9A1-1CAC-5D1C-6AB5835C706F}"/>
              </a:ext>
            </a:extLst>
          </p:cNvPr>
          <p:cNvSpPr txBox="1"/>
          <p:nvPr/>
        </p:nvSpPr>
        <p:spPr>
          <a:xfrm>
            <a:off x="1376855" y="3756066"/>
            <a:ext cx="2869325" cy="830997"/>
          </a:xfrm>
          <a:prstGeom prst="rect">
            <a:avLst/>
          </a:prstGeom>
          <a:noFill/>
        </p:spPr>
        <p:txBody>
          <a:bodyPr wrap="square">
            <a:spAutoFit/>
          </a:bodyPr>
          <a:lstStyle/>
          <a:p>
            <a:r>
              <a:rPr lang="cs-CZ" dirty="0" err="1"/>
              <a:t>Physiological</a:t>
            </a:r>
            <a:r>
              <a:rPr lang="cs-CZ" dirty="0"/>
              <a:t> </a:t>
            </a:r>
            <a:r>
              <a:rPr lang="cs-CZ" dirty="0" err="1"/>
              <a:t>values</a:t>
            </a:r>
            <a:r>
              <a:rPr lang="cs-CZ" dirty="0"/>
              <a:t> </a:t>
            </a:r>
            <a:r>
              <a:rPr lang="cs-CZ" dirty="0" err="1"/>
              <a:t>between</a:t>
            </a:r>
            <a:r>
              <a:rPr lang="cs-CZ" dirty="0"/>
              <a:t> -30̊ to 110̊</a:t>
            </a:r>
          </a:p>
        </p:txBody>
      </p:sp>
      <p:cxnSp>
        <p:nvCxnSpPr>
          <p:cNvPr id="16" name="Přímá spojnice se šipkou 15">
            <a:extLst>
              <a:ext uri="{FF2B5EF4-FFF2-40B4-BE49-F238E27FC236}">
                <a16:creationId xmlns:a16="http://schemas.microsoft.com/office/drawing/2014/main" id="{E8C51163-BF04-2BAE-C8A4-B38698F2FF2B}"/>
              </a:ext>
            </a:extLst>
          </p:cNvPr>
          <p:cNvCxnSpPr/>
          <p:nvPr/>
        </p:nvCxnSpPr>
        <p:spPr bwMode="auto">
          <a:xfrm flipH="1">
            <a:off x="6582106" y="3194344"/>
            <a:ext cx="420414" cy="62011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a:extLst>
              <a:ext uri="{FF2B5EF4-FFF2-40B4-BE49-F238E27FC236}">
                <a16:creationId xmlns:a16="http://schemas.microsoft.com/office/drawing/2014/main" id="{CDC2D260-95AC-D85D-D30E-92C1044D6A0E}"/>
              </a:ext>
            </a:extLst>
          </p:cNvPr>
          <p:cNvCxnSpPr/>
          <p:nvPr/>
        </p:nvCxnSpPr>
        <p:spPr bwMode="auto">
          <a:xfrm>
            <a:off x="8056182" y="3243818"/>
            <a:ext cx="415158" cy="62011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ovéPole 18">
            <a:extLst>
              <a:ext uri="{FF2B5EF4-FFF2-40B4-BE49-F238E27FC236}">
                <a16:creationId xmlns:a16="http://schemas.microsoft.com/office/drawing/2014/main" id="{FD0D4785-6648-2409-4464-804FBB920181}"/>
              </a:ext>
            </a:extLst>
          </p:cNvPr>
          <p:cNvSpPr txBox="1"/>
          <p:nvPr/>
        </p:nvSpPr>
        <p:spPr>
          <a:xfrm>
            <a:off x="4721774" y="3911738"/>
            <a:ext cx="3224048" cy="1569660"/>
          </a:xfrm>
          <a:prstGeom prst="rect">
            <a:avLst/>
          </a:prstGeom>
          <a:noFill/>
        </p:spPr>
        <p:txBody>
          <a:bodyPr wrap="square" rtlCol="0">
            <a:spAutoFit/>
          </a:bodyPr>
          <a:lstStyle/>
          <a:p>
            <a:r>
              <a:rPr lang="cs-CZ" dirty="0" err="1"/>
              <a:t>Is</a:t>
            </a:r>
            <a:r>
              <a:rPr lang="cs-CZ" dirty="0"/>
              <a:t> </a:t>
            </a:r>
            <a:r>
              <a:rPr lang="cs-CZ" dirty="0" err="1"/>
              <a:t>deviation</a:t>
            </a:r>
            <a:r>
              <a:rPr lang="cs-CZ" dirty="0"/>
              <a:t> </a:t>
            </a:r>
            <a:r>
              <a:rPr lang="cs-CZ" dirty="0" err="1"/>
              <a:t>of</a:t>
            </a:r>
            <a:r>
              <a:rPr lang="cs-CZ" dirty="0"/>
              <a:t> QRS </a:t>
            </a:r>
            <a:r>
              <a:rPr lang="cs-CZ" dirty="0" err="1"/>
              <a:t>complex</a:t>
            </a:r>
            <a:r>
              <a:rPr lang="cs-CZ" dirty="0"/>
              <a:t> positive in I and negative in </a:t>
            </a:r>
            <a:r>
              <a:rPr lang="cs-CZ" dirty="0" err="1"/>
              <a:t>aVF</a:t>
            </a:r>
            <a:r>
              <a:rPr lang="cs-CZ" dirty="0"/>
              <a:t> lead</a:t>
            </a:r>
          </a:p>
        </p:txBody>
      </p:sp>
      <p:cxnSp>
        <p:nvCxnSpPr>
          <p:cNvPr id="20" name="Přímá spojnice se šipkou 19">
            <a:extLst>
              <a:ext uri="{FF2B5EF4-FFF2-40B4-BE49-F238E27FC236}">
                <a16:creationId xmlns:a16="http://schemas.microsoft.com/office/drawing/2014/main" id="{0C171F68-DFD5-B5A1-23C3-63ED3D24BF12}"/>
              </a:ext>
            </a:extLst>
          </p:cNvPr>
          <p:cNvCxnSpPr/>
          <p:nvPr/>
        </p:nvCxnSpPr>
        <p:spPr bwMode="auto">
          <a:xfrm flipH="1">
            <a:off x="5669016" y="5204346"/>
            <a:ext cx="601720" cy="554104"/>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ovéPole 21">
            <a:extLst>
              <a:ext uri="{FF2B5EF4-FFF2-40B4-BE49-F238E27FC236}">
                <a16:creationId xmlns:a16="http://schemas.microsoft.com/office/drawing/2014/main" id="{74E0F21F-1412-C1C2-8ABF-AF71BFB57AED}"/>
              </a:ext>
            </a:extLst>
          </p:cNvPr>
          <p:cNvSpPr txBox="1"/>
          <p:nvPr/>
        </p:nvSpPr>
        <p:spPr>
          <a:xfrm>
            <a:off x="8056182" y="3911738"/>
            <a:ext cx="3224048" cy="1569660"/>
          </a:xfrm>
          <a:prstGeom prst="rect">
            <a:avLst/>
          </a:prstGeom>
          <a:noFill/>
        </p:spPr>
        <p:txBody>
          <a:bodyPr wrap="square" rtlCol="0">
            <a:spAutoFit/>
          </a:bodyPr>
          <a:lstStyle/>
          <a:p>
            <a:r>
              <a:rPr lang="cs-CZ" dirty="0" err="1"/>
              <a:t>Is</a:t>
            </a:r>
            <a:r>
              <a:rPr lang="cs-CZ" dirty="0"/>
              <a:t> </a:t>
            </a:r>
            <a:r>
              <a:rPr lang="cs-CZ" dirty="0" err="1"/>
              <a:t>deviation</a:t>
            </a:r>
            <a:r>
              <a:rPr lang="cs-CZ" dirty="0"/>
              <a:t> </a:t>
            </a:r>
            <a:r>
              <a:rPr lang="cs-CZ" dirty="0" err="1"/>
              <a:t>of</a:t>
            </a:r>
            <a:r>
              <a:rPr lang="cs-CZ" dirty="0"/>
              <a:t> QRS </a:t>
            </a:r>
            <a:r>
              <a:rPr lang="cs-CZ" dirty="0" err="1"/>
              <a:t>complex</a:t>
            </a:r>
            <a:r>
              <a:rPr lang="cs-CZ" dirty="0"/>
              <a:t> negative in I and positive in </a:t>
            </a:r>
            <a:r>
              <a:rPr lang="cs-CZ" dirty="0" err="1"/>
              <a:t>aVF</a:t>
            </a:r>
            <a:r>
              <a:rPr lang="cs-CZ" dirty="0"/>
              <a:t> lead</a:t>
            </a:r>
          </a:p>
        </p:txBody>
      </p:sp>
      <p:cxnSp>
        <p:nvCxnSpPr>
          <p:cNvPr id="23" name="Přímá spojnice se šipkou 22">
            <a:extLst>
              <a:ext uri="{FF2B5EF4-FFF2-40B4-BE49-F238E27FC236}">
                <a16:creationId xmlns:a16="http://schemas.microsoft.com/office/drawing/2014/main" id="{7268ADED-6763-71F7-0846-64A6F1057FCA}"/>
              </a:ext>
            </a:extLst>
          </p:cNvPr>
          <p:cNvCxnSpPr/>
          <p:nvPr/>
        </p:nvCxnSpPr>
        <p:spPr bwMode="auto">
          <a:xfrm>
            <a:off x="9154513" y="5152723"/>
            <a:ext cx="415158" cy="620110"/>
          </a:xfrm>
          <a:prstGeom prst="straightConnector1">
            <a:avLst/>
          </a:prstGeom>
          <a:solidFill>
            <a:schemeClr val="accent1"/>
          </a:solidFill>
          <a:ln w="5715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ovéPole 23">
            <a:extLst>
              <a:ext uri="{FF2B5EF4-FFF2-40B4-BE49-F238E27FC236}">
                <a16:creationId xmlns:a16="http://schemas.microsoft.com/office/drawing/2014/main" id="{3B0FBD7D-9A41-B262-35F0-C2A442D1DF61}"/>
              </a:ext>
            </a:extLst>
          </p:cNvPr>
          <p:cNvSpPr txBox="1"/>
          <p:nvPr/>
        </p:nvSpPr>
        <p:spPr>
          <a:xfrm>
            <a:off x="3512428" y="5918793"/>
            <a:ext cx="3884882" cy="461665"/>
          </a:xfrm>
          <a:prstGeom prst="rect">
            <a:avLst/>
          </a:prstGeom>
          <a:noFill/>
        </p:spPr>
        <p:txBody>
          <a:bodyPr wrap="square" rtlCol="0">
            <a:spAutoFit/>
          </a:bodyPr>
          <a:lstStyle/>
          <a:p>
            <a:r>
              <a:rPr lang="cs-CZ" dirty="0" err="1"/>
              <a:t>Deviation</a:t>
            </a:r>
            <a:r>
              <a:rPr lang="cs-CZ" dirty="0"/>
              <a:t> to </a:t>
            </a:r>
            <a:r>
              <a:rPr lang="cs-CZ" dirty="0" err="1"/>
              <a:t>the</a:t>
            </a:r>
            <a:r>
              <a:rPr lang="cs-CZ" dirty="0"/>
              <a:t> </a:t>
            </a:r>
            <a:r>
              <a:rPr lang="cs-CZ" dirty="0" err="1"/>
              <a:t>left</a:t>
            </a:r>
            <a:endParaRPr lang="cs-CZ" dirty="0"/>
          </a:p>
        </p:txBody>
      </p:sp>
      <p:sp>
        <p:nvSpPr>
          <p:cNvPr id="25" name="TextovéPole 24">
            <a:extLst>
              <a:ext uri="{FF2B5EF4-FFF2-40B4-BE49-F238E27FC236}">
                <a16:creationId xmlns:a16="http://schemas.microsoft.com/office/drawing/2014/main" id="{D78D6432-A5AB-DD23-A4ED-5F1F645F5077}"/>
              </a:ext>
            </a:extLst>
          </p:cNvPr>
          <p:cNvSpPr txBox="1"/>
          <p:nvPr/>
        </p:nvSpPr>
        <p:spPr>
          <a:xfrm>
            <a:off x="7725765" y="5891097"/>
            <a:ext cx="3884882" cy="461665"/>
          </a:xfrm>
          <a:prstGeom prst="rect">
            <a:avLst/>
          </a:prstGeom>
          <a:noFill/>
        </p:spPr>
        <p:txBody>
          <a:bodyPr wrap="square" rtlCol="0">
            <a:spAutoFit/>
          </a:bodyPr>
          <a:lstStyle/>
          <a:p>
            <a:r>
              <a:rPr lang="cs-CZ" dirty="0" err="1"/>
              <a:t>Deviation</a:t>
            </a:r>
            <a:r>
              <a:rPr lang="cs-CZ" dirty="0"/>
              <a:t> to </a:t>
            </a:r>
            <a:r>
              <a:rPr lang="cs-CZ" dirty="0" err="1"/>
              <a:t>the</a:t>
            </a:r>
            <a:r>
              <a:rPr lang="cs-CZ" dirty="0"/>
              <a:t> </a:t>
            </a:r>
            <a:r>
              <a:rPr lang="cs-CZ" dirty="0" err="1"/>
              <a:t>right</a:t>
            </a:r>
            <a:endParaRPr lang="cs-CZ" dirty="0"/>
          </a:p>
        </p:txBody>
      </p:sp>
    </p:spTree>
    <p:extLst>
      <p:ext uri="{BB962C8B-B14F-4D97-AF65-F5344CB8AC3E}">
        <p14:creationId xmlns:p14="http://schemas.microsoft.com/office/powerpoint/2010/main" val="488446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z="1050" smtClean="0"/>
              <a:pPr/>
              <a:t>36</a:t>
            </a:fld>
            <a:endParaRPr lang="cs-CZ" altLang="cs-CZ" sz="1050" dirty="0"/>
          </a:p>
        </p:txBody>
      </p:sp>
      <p:pic>
        <p:nvPicPr>
          <p:cNvPr id="6" name="Picture 2" descr="C:\Users\Johanka\Desktop\výuka\seminář\EKG\EKG scan\EKG 3 vysledk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16" t="6932" r="7027" b="6284"/>
          <a:stretch/>
        </p:blipFill>
        <p:spPr bwMode="auto">
          <a:xfrm>
            <a:off x="35496" y="394883"/>
            <a:ext cx="9108504" cy="6490501"/>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4115444" y="4737019"/>
            <a:ext cx="1008112" cy="216024"/>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8" name="Obdélník 7"/>
          <p:cNvSpPr/>
          <p:nvPr/>
        </p:nvSpPr>
        <p:spPr>
          <a:xfrm>
            <a:off x="35495" y="-46548"/>
            <a:ext cx="11899205" cy="400110"/>
          </a:xfrm>
          <a:prstGeom prst="rect">
            <a:avLst/>
          </a:prstGeom>
        </p:spPr>
        <p:txBody>
          <a:bodyPr wrap="square">
            <a:spAutoFit/>
          </a:bodyPr>
          <a:lstStyle/>
          <a:p>
            <a:r>
              <a:rPr lang="cs-CZ" sz="2000" b="1" dirty="0"/>
              <a:t>Electric axis </a:t>
            </a:r>
            <a:r>
              <a:rPr lang="cs-CZ" sz="2000" b="1" dirty="0" err="1"/>
              <a:t>calculation</a:t>
            </a:r>
            <a:r>
              <a:rPr lang="cs-CZ" sz="2000" b="1" dirty="0"/>
              <a:t> by software</a:t>
            </a:r>
          </a:p>
        </p:txBody>
      </p:sp>
      <p:sp>
        <p:nvSpPr>
          <p:cNvPr id="9" name="Obdélník 8"/>
          <p:cNvSpPr/>
          <p:nvPr/>
        </p:nvSpPr>
        <p:spPr>
          <a:xfrm>
            <a:off x="6156176" y="4602616"/>
            <a:ext cx="601862" cy="369332"/>
          </a:xfrm>
          <a:prstGeom prst="rect">
            <a:avLst/>
          </a:prstGeom>
          <a:ln w="38100">
            <a:solidFill>
              <a:srgbClr val="FF0000"/>
            </a:solidFill>
          </a:ln>
        </p:spPr>
        <p:txBody>
          <a:bodyPr wrap="square">
            <a:spAutoFit/>
          </a:bodyPr>
          <a:lstStyle/>
          <a:p>
            <a:r>
              <a:rPr lang="cs-CZ" sz="1800" dirty="0"/>
              <a:t>72°</a:t>
            </a:r>
          </a:p>
        </p:txBody>
      </p:sp>
      <p:cxnSp>
        <p:nvCxnSpPr>
          <p:cNvPr id="10" name="Přímá spojnice se šipkou 9"/>
          <p:cNvCxnSpPr/>
          <p:nvPr/>
        </p:nvCxnSpPr>
        <p:spPr>
          <a:xfrm flipH="1">
            <a:off x="5220072" y="4845031"/>
            <a:ext cx="93610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220072" y="4100822"/>
            <a:ext cx="5595974" cy="369332"/>
          </a:xfrm>
          <a:prstGeom prst="rect">
            <a:avLst/>
          </a:prstGeom>
          <a:noFill/>
        </p:spPr>
        <p:txBody>
          <a:bodyPr wrap="square" rtlCol="0">
            <a:spAutoFit/>
          </a:bodyPr>
          <a:lstStyle/>
          <a:p>
            <a:r>
              <a:rPr lang="cs-CZ" sz="1800" dirty="0" err="1"/>
              <a:t>Electrical</a:t>
            </a:r>
            <a:r>
              <a:rPr lang="cs-CZ" sz="1800" dirty="0"/>
              <a:t> axis </a:t>
            </a:r>
            <a:r>
              <a:rPr lang="cs-CZ" sz="1800" dirty="0" err="1"/>
              <a:t>for</a:t>
            </a:r>
            <a:r>
              <a:rPr lang="cs-CZ" sz="1800" dirty="0"/>
              <a:t> </a:t>
            </a:r>
            <a:r>
              <a:rPr lang="cs-CZ" sz="1800" dirty="0" err="1"/>
              <a:t>atrial</a:t>
            </a:r>
            <a:r>
              <a:rPr lang="cs-CZ" sz="1800" dirty="0"/>
              <a:t> </a:t>
            </a:r>
            <a:r>
              <a:rPr lang="cs-CZ" sz="1800" dirty="0" err="1"/>
              <a:t>depolarization</a:t>
            </a:r>
            <a:endParaRPr lang="cs-CZ" sz="1800" dirty="0"/>
          </a:p>
        </p:txBody>
      </p:sp>
      <p:sp>
        <p:nvSpPr>
          <p:cNvPr id="12" name="TextovéPole 11"/>
          <p:cNvSpPr txBox="1"/>
          <p:nvPr/>
        </p:nvSpPr>
        <p:spPr>
          <a:xfrm>
            <a:off x="5676248" y="4968259"/>
            <a:ext cx="5270425" cy="369332"/>
          </a:xfrm>
          <a:prstGeom prst="rect">
            <a:avLst/>
          </a:prstGeom>
          <a:noFill/>
        </p:spPr>
        <p:txBody>
          <a:bodyPr wrap="square" rtlCol="0">
            <a:spAutoFit/>
          </a:bodyPr>
          <a:lstStyle/>
          <a:p>
            <a:r>
              <a:rPr lang="cs-CZ" sz="1800" dirty="0" err="1"/>
              <a:t>Electrical</a:t>
            </a:r>
            <a:r>
              <a:rPr lang="cs-CZ" sz="1800" dirty="0"/>
              <a:t> axis </a:t>
            </a:r>
            <a:r>
              <a:rPr lang="cs-CZ" sz="1800" dirty="0" err="1"/>
              <a:t>for</a:t>
            </a:r>
            <a:r>
              <a:rPr lang="cs-CZ" sz="1800" dirty="0"/>
              <a:t> </a:t>
            </a:r>
            <a:r>
              <a:rPr lang="cs-CZ" sz="1800" dirty="0" err="1"/>
              <a:t>ventricular</a:t>
            </a:r>
            <a:r>
              <a:rPr lang="cs-CZ" sz="1800" dirty="0"/>
              <a:t> </a:t>
            </a:r>
            <a:r>
              <a:rPr lang="cs-CZ" sz="1800" dirty="0" err="1"/>
              <a:t>repolarization</a:t>
            </a:r>
            <a:endParaRPr lang="cs-CZ" sz="1800" dirty="0"/>
          </a:p>
        </p:txBody>
      </p:sp>
      <p:cxnSp>
        <p:nvCxnSpPr>
          <p:cNvPr id="13" name="Přímá spojnice se šipkou 12"/>
          <p:cNvCxnSpPr/>
          <p:nvPr/>
        </p:nvCxnSpPr>
        <p:spPr>
          <a:xfrm flipH="1">
            <a:off x="5076814" y="4465129"/>
            <a:ext cx="360040" cy="1753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cxnSpLocks/>
            <a:stCxn id="12" idx="1"/>
          </p:cNvCxnSpPr>
          <p:nvPr/>
        </p:nvCxnSpPr>
        <p:spPr>
          <a:xfrm flipH="1" flipV="1">
            <a:off x="5064181" y="5080918"/>
            <a:ext cx="612067" cy="720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6732240" y="4569484"/>
            <a:ext cx="4608512" cy="369332"/>
          </a:xfrm>
          <a:prstGeom prst="rect">
            <a:avLst/>
          </a:prstGeom>
          <a:noFill/>
        </p:spPr>
        <p:txBody>
          <a:bodyPr wrap="square" rtlCol="0">
            <a:spAutoFit/>
          </a:bodyPr>
          <a:lstStyle/>
          <a:p>
            <a:r>
              <a:rPr lang="cs-CZ" sz="1800" dirty="0" err="1"/>
              <a:t>Electrical</a:t>
            </a:r>
            <a:r>
              <a:rPr lang="cs-CZ" sz="1800" dirty="0"/>
              <a:t> axis </a:t>
            </a:r>
            <a:r>
              <a:rPr lang="cs-CZ" sz="1800" dirty="0" err="1"/>
              <a:t>for</a:t>
            </a:r>
            <a:r>
              <a:rPr lang="cs-CZ" sz="1800" dirty="0"/>
              <a:t> </a:t>
            </a:r>
            <a:r>
              <a:rPr lang="cs-CZ" sz="1800" dirty="0" err="1"/>
              <a:t>ventricular</a:t>
            </a:r>
            <a:r>
              <a:rPr lang="cs-CZ" sz="1800" dirty="0"/>
              <a:t> </a:t>
            </a:r>
            <a:r>
              <a:rPr lang="cs-CZ" sz="1800" dirty="0" err="1"/>
              <a:t>depolarization</a:t>
            </a:r>
            <a:endParaRPr lang="cs-CZ" sz="1800" dirty="0"/>
          </a:p>
        </p:txBody>
      </p:sp>
    </p:spTree>
    <p:extLst>
      <p:ext uri="{BB962C8B-B14F-4D97-AF65-F5344CB8AC3E}">
        <p14:creationId xmlns:p14="http://schemas.microsoft.com/office/powerpoint/2010/main" val="393133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8BFAB-F45D-5773-322C-55CBC9F57BAA}"/>
              </a:ext>
            </a:extLst>
          </p:cNvPr>
          <p:cNvSpPr>
            <a:spLocks noGrp="1"/>
          </p:cNvSpPr>
          <p:nvPr>
            <p:ph type="title"/>
          </p:nvPr>
        </p:nvSpPr>
        <p:spPr>
          <a:xfrm>
            <a:off x="434676" y="226070"/>
            <a:ext cx="10753200" cy="451576"/>
          </a:xfrm>
        </p:spPr>
        <p:txBody>
          <a:bodyPr/>
          <a:lstStyle/>
          <a:p>
            <a:r>
              <a:rPr lang="cs-CZ" dirty="0" err="1"/>
              <a:t>Estimation</a:t>
            </a:r>
            <a:r>
              <a:rPr lang="cs-CZ" dirty="0"/>
              <a:t> </a:t>
            </a:r>
            <a:r>
              <a:rPr lang="cs-CZ" dirty="0" err="1"/>
              <a:t>of</a:t>
            </a:r>
            <a:r>
              <a:rPr lang="cs-CZ" dirty="0"/>
              <a:t> </a:t>
            </a:r>
            <a:r>
              <a:rPr lang="cs-CZ" dirty="0" err="1"/>
              <a:t>electrical</a:t>
            </a:r>
            <a:r>
              <a:rPr lang="cs-CZ" dirty="0"/>
              <a:t> </a:t>
            </a:r>
            <a:r>
              <a:rPr lang="cs-CZ" dirty="0" err="1"/>
              <a:t>heart</a:t>
            </a:r>
            <a:r>
              <a:rPr lang="cs-CZ" dirty="0"/>
              <a:t> axis in </a:t>
            </a:r>
            <a:r>
              <a:rPr lang="cs-CZ" dirty="0" err="1"/>
              <a:t>Horizontal</a:t>
            </a:r>
            <a:r>
              <a:rPr lang="cs-CZ" dirty="0"/>
              <a:t> plane</a:t>
            </a:r>
          </a:p>
        </p:txBody>
      </p:sp>
      <p:pic>
        <p:nvPicPr>
          <p:cNvPr id="4" name="Obrázek 3" descr="Obsah obrázku text&#10;&#10;Popis byl vytvořen automaticky">
            <a:extLst>
              <a:ext uri="{FF2B5EF4-FFF2-40B4-BE49-F238E27FC236}">
                <a16:creationId xmlns:a16="http://schemas.microsoft.com/office/drawing/2014/main" id="{81008C67-EE84-4DF3-C44A-769326C0B9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1" t="6983" r="5801" b="2603"/>
          <a:stretch/>
        </p:blipFill>
        <p:spPr>
          <a:xfrm>
            <a:off x="4702629" y="1433348"/>
            <a:ext cx="7489371" cy="5424652"/>
          </a:xfrm>
          <a:prstGeom prst="rect">
            <a:avLst/>
          </a:prstGeom>
        </p:spPr>
      </p:pic>
      <p:sp>
        <p:nvSpPr>
          <p:cNvPr id="20" name="Ovál 19">
            <a:extLst>
              <a:ext uri="{FF2B5EF4-FFF2-40B4-BE49-F238E27FC236}">
                <a16:creationId xmlns:a16="http://schemas.microsoft.com/office/drawing/2014/main" id="{037F8887-BD73-85E3-0B98-B26BAFA63C9C}"/>
              </a:ext>
            </a:extLst>
          </p:cNvPr>
          <p:cNvSpPr/>
          <p:nvPr/>
        </p:nvSpPr>
        <p:spPr bwMode="auto">
          <a:xfrm>
            <a:off x="641131" y="2827283"/>
            <a:ext cx="3142593" cy="1818289"/>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1" name="Ovál 20">
            <a:extLst>
              <a:ext uri="{FF2B5EF4-FFF2-40B4-BE49-F238E27FC236}">
                <a16:creationId xmlns:a16="http://schemas.microsoft.com/office/drawing/2014/main" id="{EA12542C-B28D-1C36-1592-70FE1A7F8434}"/>
              </a:ext>
            </a:extLst>
          </p:cNvPr>
          <p:cNvSpPr/>
          <p:nvPr/>
        </p:nvSpPr>
        <p:spPr bwMode="auto">
          <a:xfrm>
            <a:off x="2065283" y="2969174"/>
            <a:ext cx="289035" cy="278524"/>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6" name="Ovál 25">
            <a:extLst>
              <a:ext uri="{FF2B5EF4-FFF2-40B4-BE49-F238E27FC236}">
                <a16:creationId xmlns:a16="http://schemas.microsoft.com/office/drawing/2014/main" id="{F00E79B9-4F3A-5C24-CDD9-5F34174FF481}"/>
              </a:ext>
            </a:extLst>
          </p:cNvPr>
          <p:cNvSpPr/>
          <p:nvPr/>
        </p:nvSpPr>
        <p:spPr bwMode="auto">
          <a:xfrm>
            <a:off x="2165131" y="3670737"/>
            <a:ext cx="89338" cy="131379"/>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9" name="Ovál 78">
            <a:extLst>
              <a:ext uri="{FF2B5EF4-FFF2-40B4-BE49-F238E27FC236}">
                <a16:creationId xmlns:a16="http://schemas.microsoft.com/office/drawing/2014/main" id="{F8411A42-88D9-1F4E-584B-EA2412DE4ABD}"/>
              </a:ext>
            </a:extLst>
          </p:cNvPr>
          <p:cNvSpPr/>
          <p:nvPr/>
        </p:nvSpPr>
        <p:spPr bwMode="auto">
          <a:xfrm>
            <a:off x="2165131" y="4579882"/>
            <a:ext cx="89338" cy="131379"/>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939241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B0E28E6-E722-B5E9-5031-1B044EF067E8}"/>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endParaRPr lang="en-GB" dirty="0"/>
          </a:p>
        </p:txBody>
      </p:sp>
      <p:sp>
        <p:nvSpPr>
          <p:cNvPr id="3" name="Zástupný symbol pro číslo snímku 2">
            <a:extLst>
              <a:ext uri="{FF2B5EF4-FFF2-40B4-BE49-F238E27FC236}">
                <a16:creationId xmlns:a16="http://schemas.microsoft.com/office/drawing/2014/main" id="{464480D2-9053-039E-4848-65DCE470F7BD}"/>
              </a:ext>
            </a:extLst>
          </p:cNvPr>
          <p:cNvSpPr>
            <a:spLocks noGrp="1"/>
          </p:cNvSpPr>
          <p:nvPr>
            <p:ph type="sldNum" sz="quarter" idx="11"/>
          </p:nvPr>
        </p:nvSpPr>
        <p:spPr/>
        <p:txBody>
          <a:bodyPr/>
          <a:lstStyle/>
          <a:p>
            <a:fld id="{0DE708CC-0C3F-4567-9698-B54C0F35BD31}" type="slidenum">
              <a:rPr lang="cs-CZ" altLang="cs-CZ" smtClean="0"/>
              <a:pPr/>
              <a:t>38</a:t>
            </a:fld>
            <a:endParaRPr lang="cs-CZ" altLang="cs-CZ" dirty="0"/>
          </a:p>
        </p:txBody>
      </p:sp>
      <p:sp>
        <p:nvSpPr>
          <p:cNvPr id="4" name="Nadpis 3">
            <a:extLst>
              <a:ext uri="{FF2B5EF4-FFF2-40B4-BE49-F238E27FC236}">
                <a16:creationId xmlns:a16="http://schemas.microsoft.com/office/drawing/2014/main" id="{3B5B869C-3B55-8CCE-5336-7F0590C7181C}"/>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Tree>
    <p:extLst>
      <p:ext uri="{BB962C8B-B14F-4D97-AF65-F5344CB8AC3E}">
        <p14:creationId xmlns:p14="http://schemas.microsoft.com/office/powerpoint/2010/main" val="279073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EC2EED-8EFD-4807-B2D8-855C187AB51E}"/>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endParaRPr lang="en-GB" dirty="0"/>
          </a:p>
        </p:txBody>
      </p:sp>
      <p:sp>
        <p:nvSpPr>
          <p:cNvPr id="3" name="Zástupný symbol pro číslo snímku 2">
            <a:extLst>
              <a:ext uri="{FF2B5EF4-FFF2-40B4-BE49-F238E27FC236}">
                <a16:creationId xmlns:a16="http://schemas.microsoft.com/office/drawing/2014/main" id="{19DAD23F-4F09-42F5-92D4-408415203EB7}"/>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ABCD3766-123D-451D-9F55-10501CAB13A9}"/>
              </a:ext>
            </a:extLst>
          </p:cNvPr>
          <p:cNvSpPr>
            <a:spLocks noGrp="1"/>
          </p:cNvSpPr>
          <p:nvPr>
            <p:ph type="title"/>
          </p:nvPr>
        </p:nvSpPr>
        <p:spPr/>
        <p:txBody>
          <a:bodyPr/>
          <a:lstStyle/>
          <a:p>
            <a:r>
              <a:rPr lang="cs-CZ" dirty="0"/>
              <a:t>Ion </a:t>
            </a:r>
            <a:r>
              <a:rPr lang="cs-CZ" dirty="0" err="1"/>
              <a:t>channel</a:t>
            </a:r>
            <a:endParaRPr lang="cs-CZ" dirty="0"/>
          </a:p>
        </p:txBody>
      </p:sp>
      <p:pic>
        <p:nvPicPr>
          <p:cNvPr id="7170" name="Picture 2" descr="Pores and Selectivity Filters | LettsScience">
            <a:extLst>
              <a:ext uri="{FF2B5EF4-FFF2-40B4-BE49-F238E27FC236}">
                <a16:creationId xmlns:a16="http://schemas.microsoft.com/office/drawing/2014/main" id="{25EAAB95-938C-4B0A-85FC-033D1264E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100" y="1171576"/>
            <a:ext cx="5930900" cy="471294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on Channels | GeneTex">
            <a:extLst>
              <a:ext uri="{FF2B5EF4-FFF2-40B4-BE49-F238E27FC236}">
                <a16:creationId xmlns:a16="http://schemas.microsoft.com/office/drawing/2014/main" id="{03138B56-094A-4882-A2F6-3F5042C57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997410"/>
            <a:ext cx="4772594" cy="306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EC2EED-8EFD-4807-B2D8-855C187AB51E}"/>
              </a:ext>
            </a:extLst>
          </p:cNvPr>
          <p:cNvSpPr>
            <a:spLocks noGrp="1"/>
          </p:cNvSpPr>
          <p:nvPr>
            <p:ph type="ftr" sz="quarter" idx="10"/>
          </p:nvPr>
        </p:nvSpPr>
        <p:spPr/>
        <p:txBody>
          <a:bodyPr/>
          <a:lstStyle/>
          <a:p>
            <a:r>
              <a:rPr lang="cs-CZ" dirty="0"/>
              <a:t>Department </a:t>
            </a:r>
            <a:r>
              <a:rPr lang="cs-CZ" dirty="0" err="1"/>
              <a:t>of</a:t>
            </a:r>
            <a:r>
              <a:rPr lang="cs-CZ" dirty="0"/>
              <a:t> </a:t>
            </a:r>
            <a:r>
              <a:rPr lang="cs-CZ" dirty="0" err="1"/>
              <a:t>Physiology</a:t>
            </a:r>
            <a:r>
              <a:rPr lang="cs-CZ" dirty="0"/>
              <a:t>, </a:t>
            </a:r>
            <a:r>
              <a:rPr lang="cs-CZ" dirty="0" err="1"/>
              <a:t>Faculty</a:t>
            </a:r>
            <a:r>
              <a:rPr lang="cs-CZ" dirty="0"/>
              <a:t> </a:t>
            </a:r>
            <a:r>
              <a:rPr lang="cs-CZ" dirty="0" err="1"/>
              <a:t>of</a:t>
            </a:r>
            <a:r>
              <a:rPr lang="cs-CZ" dirty="0"/>
              <a:t> </a:t>
            </a:r>
            <a:r>
              <a:rPr lang="cs-CZ" dirty="0" err="1"/>
              <a:t>Medicine</a:t>
            </a:r>
            <a:r>
              <a:rPr lang="cs-CZ" dirty="0"/>
              <a:t>, Masaryk University</a:t>
            </a:r>
            <a:endParaRPr lang="en-GB" dirty="0"/>
          </a:p>
        </p:txBody>
      </p:sp>
      <p:sp>
        <p:nvSpPr>
          <p:cNvPr id="3" name="Zástupný symbol pro číslo snímku 2">
            <a:extLst>
              <a:ext uri="{FF2B5EF4-FFF2-40B4-BE49-F238E27FC236}">
                <a16:creationId xmlns:a16="http://schemas.microsoft.com/office/drawing/2014/main" id="{19DAD23F-4F09-42F5-92D4-408415203EB7}"/>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ABCD3766-123D-451D-9F55-10501CAB13A9}"/>
              </a:ext>
            </a:extLst>
          </p:cNvPr>
          <p:cNvSpPr>
            <a:spLocks noGrp="1"/>
          </p:cNvSpPr>
          <p:nvPr>
            <p:ph type="title"/>
          </p:nvPr>
        </p:nvSpPr>
        <p:spPr/>
        <p:txBody>
          <a:bodyPr/>
          <a:lstStyle/>
          <a:p>
            <a:r>
              <a:rPr lang="cs-CZ" dirty="0" err="1"/>
              <a:t>Flow</a:t>
            </a:r>
            <a:r>
              <a:rPr lang="cs-CZ" dirty="0"/>
              <a:t> </a:t>
            </a:r>
            <a:r>
              <a:rPr lang="cs-CZ" dirty="0" err="1"/>
              <a:t>of</a:t>
            </a:r>
            <a:r>
              <a:rPr lang="cs-CZ" dirty="0"/>
              <a:t> </a:t>
            </a:r>
            <a:r>
              <a:rPr lang="cs-CZ" dirty="0" err="1"/>
              <a:t>ions</a:t>
            </a:r>
            <a:endParaRPr lang="cs-CZ" dirty="0"/>
          </a:p>
        </p:txBody>
      </p:sp>
      <p:sp>
        <p:nvSpPr>
          <p:cNvPr id="5" name="Zástupný obsah 4">
            <a:extLst>
              <a:ext uri="{FF2B5EF4-FFF2-40B4-BE49-F238E27FC236}">
                <a16:creationId xmlns:a16="http://schemas.microsoft.com/office/drawing/2014/main" id="{08098EE0-5BE7-46E6-9C02-738FED7E305B}"/>
              </a:ext>
            </a:extLst>
          </p:cNvPr>
          <p:cNvSpPr>
            <a:spLocks noGrp="1"/>
          </p:cNvSpPr>
          <p:nvPr>
            <p:ph idx="1"/>
          </p:nvPr>
        </p:nvSpPr>
        <p:spPr>
          <a:xfrm>
            <a:off x="720000" y="1359001"/>
            <a:ext cx="10753200" cy="4139998"/>
          </a:xfrm>
        </p:spPr>
        <p:txBody>
          <a:bodyPr/>
          <a:lstStyle/>
          <a:p>
            <a:r>
              <a:rPr lang="cs-CZ" dirty="0" err="1"/>
              <a:t>electrochemical</a:t>
            </a:r>
            <a:r>
              <a:rPr lang="cs-CZ" dirty="0"/>
              <a:t> gradient</a:t>
            </a:r>
          </a:p>
          <a:p>
            <a:r>
              <a:rPr lang="cs-CZ" dirty="0" err="1"/>
              <a:t>Nernst</a:t>
            </a:r>
            <a:r>
              <a:rPr lang="cs-CZ" dirty="0"/>
              <a:t> </a:t>
            </a:r>
            <a:r>
              <a:rPr lang="cs-CZ" dirty="0" err="1"/>
              <a:t>eqation</a:t>
            </a:r>
            <a:endParaRPr lang="cs-CZ" dirty="0"/>
          </a:p>
          <a:p>
            <a:endParaRPr lang="cs-CZ" dirty="0"/>
          </a:p>
          <a:p>
            <a:r>
              <a:rPr lang="cs-CZ" dirty="0"/>
              <a:t> </a:t>
            </a:r>
            <a:r>
              <a:rPr lang="cs-CZ" dirty="0" err="1"/>
              <a:t>electrochemical</a:t>
            </a:r>
            <a:r>
              <a:rPr lang="cs-CZ" dirty="0"/>
              <a:t> </a:t>
            </a:r>
            <a:r>
              <a:rPr lang="cs-CZ" dirty="0" err="1"/>
              <a:t>equilibrium</a:t>
            </a:r>
            <a:r>
              <a:rPr lang="cs-CZ" dirty="0"/>
              <a:t> </a:t>
            </a:r>
            <a:r>
              <a:rPr lang="cs-CZ" dirty="0" err="1"/>
              <a:t>potential</a:t>
            </a:r>
            <a:r>
              <a:rPr lang="cs-CZ" dirty="0"/>
              <a:t> </a:t>
            </a:r>
            <a:r>
              <a:rPr lang="cs-CZ" dirty="0" err="1"/>
              <a:t>for</a:t>
            </a:r>
            <a:r>
              <a:rPr lang="cs-CZ" dirty="0"/>
              <a:t>:</a:t>
            </a:r>
          </a:p>
          <a:p>
            <a:pPr lvl="1"/>
            <a:r>
              <a:rPr lang="cs-CZ" dirty="0"/>
              <a:t>Na</a:t>
            </a:r>
            <a:r>
              <a:rPr lang="cs-CZ" baseline="30000" dirty="0"/>
              <a:t>+</a:t>
            </a:r>
            <a:r>
              <a:rPr lang="cs-CZ" dirty="0"/>
              <a:t> = +60 </a:t>
            </a:r>
            <a:r>
              <a:rPr lang="cs-CZ" dirty="0" err="1"/>
              <a:t>mV</a:t>
            </a:r>
            <a:endParaRPr lang="cs-CZ" dirty="0"/>
          </a:p>
          <a:p>
            <a:pPr lvl="1"/>
            <a:r>
              <a:rPr lang="cs-CZ" dirty="0"/>
              <a:t>K</a:t>
            </a:r>
            <a:r>
              <a:rPr lang="cs-CZ" baseline="30000" dirty="0"/>
              <a:t>+</a:t>
            </a:r>
            <a:r>
              <a:rPr lang="cs-CZ" dirty="0"/>
              <a:t> = -96 </a:t>
            </a:r>
            <a:r>
              <a:rPr lang="cs-CZ" dirty="0" err="1"/>
              <a:t>mV</a:t>
            </a:r>
            <a:endParaRPr lang="cs-CZ" dirty="0"/>
          </a:p>
          <a:p>
            <a:pPr lvl="1"/>
            <a:r>
              <a:rPr lang="cs-CZ" dirty="0"/>
              <a:t>Ca</a:t>
            </a:r>
            <a:r>
              <a:rPr lang="cs-CZ" baseline="30000" dirty="0"/>
              <a:t>2+ </a:t>
            </a:r>
            <a:r>
              <a:rPr lang="cs-CZ" dirty="0"/>
              <a:t>= +134</a:t>
            </a:r>
          </a:p>
        </p:txBody>
      </p:sp>
      <p:pic>
        <p:nvPicPr>
          <p:cNvPr id="7" name="Obrázek 6">
            <a:extLst>
              <a:ext uri="{FF2B5EF4-FFF2-40B4-BE49-F238E27FC236}">
                <a16:creationId xmlns:a16="http://schemas.microsoft.com/office/drawing/2014/main" id="{2E396873-62EE-4784-BAFE-455A9920E834}"/>
              </a:ext>
            </a:extLst>
          </p:cNvPr>
          <p:cNvPicPr>
            <a:picLocks noChangeAspect="1"/>
          </p:cNvPicPr>
          <p:nvPr/>
        </p:nvPicPr>
        <p:blipFill>
          <a:blip r:embed="rId2"/>
          <a:stretch>
            <a:fillRect/>
          </a:stretch>
        </p:blipFill>
        <p:spPr>
          <a:xfrm>
            <a:off x="3614614" y="1900577"/>
            <a:ext cx="2481386" cy="1260812"/>
          </a:xfrm>
          <a:prstGeom prst="rect">
            <a:avLst/>
          </a:prstGeom>
        </p:spPr>
      </p:pic>
    </p:spTree>
    <p:extLst>
      <p:ext uri="{BB962C8B-B14F-4D97-AF65-F5344CB8AC3E}">
        <p14:creationId xmlns:p14="http://schemas.microsoft.com/office/powerpoint/2010/main" val="333661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Nodal</a:t>
            </a:r>
            <a:r>
              <a:rPr lang="cs-CZ" dirty="0"/>
              <a:t> cell SA</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r>
              <a:rPr lang="cs-CZ" dirty="0"/>
              <a:t>100 AP per </a:t>
            </a:r>
            <a:r>
              <a:rPr lang="cs-CZ" dirty="0" err="1"/>
              <a:t>minute</a:t>
            </a:r>
            <a:endParaRPr lang="cs-CZ" dirty="0"/>
          </a:p>
        </p:txBody>
      </p:sp>
      <p:pic>
        <p:nvPicPr>
          <p:cNvPr id="2050" name="Picture 2" descr="Pacemaker action potential">
            <a:extLst>
              <a:ext uri="{FF2B5EF4-FFF2-40B4-BE49-F238E27FC236}">
                <a16:creationId xmlns:a16="http://schemas.microsoft.com/office/drawing/2014/main" id="{14BE4014-865E-42D6-B1FF-32900C57E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145" y="1362075"/>
            <a:ext cx="6650978" cy="466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1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Atrial</a:t>
            </a:r>
            <a:r>
              <a:rPr lang="cs-CZ" dirty="0"/>
              <a:t> cell </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endParaRPr lang="cs-CZ"/>
          </a:p>
        </p:txBody>
      </p:sp>
      <p:pic>
        <p:nvPicPr>
          <p:cNvPr id="3074" name="Picture 2" descr="Human atrial action potential showing the principal currents that flow... |  Download Scientific Diagram">
            <a:extLst>
              <a:ext uri="{FF2B5EF4-FFF2-40B4-BE49-F238E27FC236}">
                <a16:creationId xmlns:a16="http://schemas.microsoft.com/office/drawing/2014/main" id="{2EDE84DA-0D80-4CD6-ABE2-38EECFF5D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1266825"/>
            <a:ext cx="5957552" cy="487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0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Ventricular</a:t>
            </a:r>
            <a:r>
              <a:rPr lang="cs-CZ" dirty="0"/>
              <a:t> cell</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endParaRPr lang="cs-CZ"/>
          </a:p>
        </p:txBody>
      </p:sp>
      <p:pic>
        <p:nvPicPr>
          <p:cNvPr id="8" name="Obrázek 7">
            <a:extLst>
              <a:ext uri="{FF2B5EF4-FFF2-40B4-BE49-F238E27FC236}">
                <a16:creationId xmlns:a16="http://schemas.microsoft.com/office/drawing/2014/main" id="{41F7861E-37D6-4C5A-8782-FD5E8B35D135}"/>
              </a:ext>
            </a:extLst>
          </p:cNvPr>
          <p:cNvPicPr>
            <a:picLocks noChangeAspect="1"/>
          </p:cNvPicPr>
          <p:nvPr/>
        </p:nvPicPr>
        <p:blipFill>
          <a:blip r:embed="rId2"/>
          <a:stretch>
            <a:fillRect/>
          </a:stretch>
        </p:blipFill>
        <p:spPr>
          <a:xfrm>
            <a:off x="2023990" y="1428471"/>
            <a:ext cx="8494084" cy="5162829"/>
          </a:xfrm>
          <a:prstGeom prst="rect">
            <a:avLst/>
          </a:prstGeom>
        </p:spPr>
      </p:pic>
    </p:spTree>
    <p:extLst>
      <p:ext uri="{BB962C8B-B14F-4D97-AF65-F5344CB8AC3E}">
        <p14:creationId xmlns:p14="http://schemas.microsoft.com/office/powerpoint/2010/main" val="64470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677DC1-7340-45FC-AD76-F83484743362}"/>
              </a:ext>
            </a:extLst>
          </p:cNvPr>
          <p:cNvSpPr>
            <a:spLocks noGrp="1"/>
          </p:cNvSpPr>
          <p:nvPr>
            <p:ph type="ftr" sz="quarter" idx="10"/>
          </p:nvPr>
        </p:nvSpPr>
        <p:spPr/>
        <p:txBody>
          <a:bodyPr/>
          <a:lstStyle/>
          <a:p>
            <a:r>
              <a:rPr lang="en-US" dirty="0"/>
              <a:t>Department of Physiology, Faculty of Medicine, Masaryk University</a:t>
            </a:r>
            <a:endParaRPr lang="en-GB" dirty="0"/>
          </a:p>
        </p:txBody>
      </p:sp>
      <p:sp>
        <p:nvSpPr>
          <p:cNvPr id="3" name="Zástupný symbol pro číslo snímku 2">
            <a:extLst>
              <a:ext uri="{FF2B5EF4-FFF2-40B4-BE49-F238E27FC236}">
                <a16:creationId xmlns:a16="http://schemas.microsoft.com/office/drawing/2014/main" id="{88210F67-F3CF-4265-8F4D-0FA56E22B2F3}"/>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37968334-C64D-471D-8CEE-24642151EA1C}"/>
              </a:ext>
            </a:extLst>
          </p:cNvPr>
          <p:cNvSpPr>
            <a:spLocks noGrp="1"/>
          </p:cNvSpPr>
          <p:nvPr>
            <p:ph type="title"/>
          </p:nvPr>
        </p:nvSpPr>
        <p:spPr/>
        <p:txBody>
          <a:bodyPr/>
          <a:lstStyle/>
          <a:p>
            <a:r>
              <a:rPr lang="cs-CZ" dirty="0" err="1"/>
              <a:t>Ventricular</a:t>
            </a:r>
            <a:r>
              <a:rPr lang="cs-CZ" dirty="0"/>
              <a:t> cell</a:t>
            </a:r>
          </a:p>
        </p:txBody>
      </p:sp>
      <p:sp>
        <p:nvSpPr>
          <p:cNvPr id="5" name="Zástupný obsah 4">
            <a:extLst>
              <a:ext uri="{FF2B5EF4-FFF2-40B4-BE49-F238E27FC236}">
                <a16:creationId xmlns:a16="http://schemas.microsoft.com/office/drawing/2014/main" id="{A30F71EC-6554-417E-89B0-E960039C173D}"/>
              </a:ext>
            </a:extLst>
          </p:cNvPr>
          <p:cNvSpPr>
            <a:spLocks noGrp="1"/>
          </p:cNvSpPr>
          <p:nvPr>
            <p:ph idx="1"/>
          </p:nvPr>
        </p:nvSpPr>
        <p:spPr/>
        <p:txBody>
          <a:bodyPr/>
          <a:lstStyle/>
          <a:p>
            <a:endParaRPr lang="cs-CZ"/>
          </a:p>
        </p:txBody>
      </p:sp>
      <p:pic>
        <p:nvPicPr>
          <p:cNvPr id="8194" name="Picture 2" descr="Example of an early after depolarization (EAD) and delayed after... |  Download Scientific Diagram">
            <a:extLst>
              <a:ext uri="{FF2B5EF4-FFF2-40B4-BE49-F238E27FC236}">
                <a16:creationId xmlns:a16="http://schemas.microsoft.com/office/drawing/2014/main" id="{DF23D852-534A-4AD1-A713-DF9EE3DD7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692002"/>
            <a:ext cx="8567078" cy="413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2251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4367</TotalTime>
  <Words>2372</Words>
  <Application>Microsoft Office PowerPoint</Application>
  <PresentationFormat>Širokoúhlá obrazovka</PresentationFormat>
  <Paragraphs>551</Paragraphs>
  <Slides>38</Slides>
  <Notes>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Cambria Math</vt:lpstr>
      <vt:lpstr>Tahoma</vt:lpstr>
      <vt:lpstr>Wingdings</vt:lpstr>
      <vt:lpstr>Prezentace_MU_CZ</vt:lpstr>
      <vt:lpstr>Cardiac Action Potential and Electrocardiography</vt:lpstr>
      <vt:lpstr>Action potential</vt:lpstr>
      <vt:lpstr>Action potential</vt:lpstr>
      <vt:lpstr>Ion channel</vt:lpstr>
      <vt:lpstr>Flow of ions</vt:lpstr>
      <vt:lpstr>Nodal cell SA</vt:lpstr>
      <vt:lpstr>Atrial cell </vt:lpstr>
      <vt:lpstr>Ventricular cell</vt:lpstr>
      <vt:lpstr>Ventricular cell</vt:lpstr>
      <vt:lpstr>Comparison of atrial and ventricular AP</vt:lpstr>
      <vt:lpstr>ECG</vt:lpstr>
      <vt:lpstr>ECG</vt:lpstr>
      <vt:lpstr>Spreading of the signal</vt:lpstr>
      <vt:lpstr>ECG</vt:lpstr>
      <vt:lpstr>Electric dipole</vt:lpstr>
      <vt:lpstr>Einthoven’s triangle (standard, limb, bipolar leads)</vt:lpstr>
      <vt:lpstr>Goldberger leads (augmented, limb unipolar leads)</vt:lpstr>
      <vt:lpstr>Wilson‘s central terminal (W)</vt:lpstr>
      <vt:lpstr>Chest leads</vt:lpstr>
      <vt:lpstr>Leads according to Cabrera</vt:lpstr>
      <vt:lpstr>Analysis of ECG</vt:lpstr>
      <vt:lpstr>Analysis of ECG</vt:lpstr>
      <vt:lpstr>1) Heart action</vt:lpstr>
      <vt:lpstr>2) Heart rhythm</vt:lpstr>
      <vt:lpstr>2) Heart rhythm</vt:lpstr>
      <vt:lpstr>3) Heart rate (HR)</vt:lpstr>
      <vt:lpstr>4) Waves, segments, intervals</vt:lpstr>
      <vt:lpstr>4) Waves</vt:lpstr>
      <vt:lpstr>5) Electrical heart axis</vt:lpstr>
      <vt:lpstr>5) Electrical heart axis</vt:lpstr>
      <vt:lpstr>Electrical heart axis – calculation</vt:lpstr>
      <vt:lpstr>Electrical heart axis – calculation</vt:lpstr>
      <vt:lpstr>Estimation of electrical heart axis</vt:lpstr>
      <vt:lpstr>Estimation of electrical heart axis</vt:lpstr>
      <vt:lpstr>Estimation of electrical heart axis</vt:lpstr>
      <vt:lpstr>Prezentace aplikace PowerPoint</vt:lpstr>
      <vt:lpstr>Estimation of electrical heart axis in Horizontal plane</vt:lpstr>
      <vt:lpstr>Thank you for your attention!</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Martin Král</cp:lastModifiedBy>
  <cp:revision>312</cp:revision>
  <cp:lastPrinted>1601-01-01T00:00:00Z</cp:lastPrinted>
  <dcterms:created xsi:type="dcterms:W3CDTF">2018-10-05T10:13:37Z</dcterms:created>
  <dcterms:modified xsi:type="dcterms:W3CDTF">2024-04-16T19:23:10Z</dcterms:modified>
</cp:coreProperties>
</file>