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81" r:id="rId4"/>
    <p:sldId id="279" r:id="rId5"/>
    <p:sldId id="282" r:id="rId6"/>
    <p:sldId id="283" r:id="rId7"/>
    <p:sldId id="280" r:id="rId8"/>
    <p:sldId id="284" r:id="rId9"/>
    <p:sldId id="285" r:id="rId10"/>
    <p:sldId id="290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system.</a:t>
            </a:r>
            <a:br>
              <a:rPr lang="en-US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9F187F-4CB2-4988-A518-EDCD7790F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3" name="Obrázek 42">
            <a:extLst>
              <a:ext uri="{FF2B5EF4-FFF2-40B4-BE49-F238E27FC236}">
                <a16:creationId xmlns:a16="http://schemas.microsoft.com/office/drawing/2014/main" id="{6A5F7D4F-F99A-4F70-8DDF-399A448B84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7"/>
          <a:stretch/>
        </p:blipFill>
        <p:spPr>
          <a:xfrm>
            <a:off x="8148239" y="2873970"/>
            <a:ext cx="3049044" cy="3333552"/>
          </a:xfrm>
          <a:prstGeom prst="rect">
            <a:avLst/>
          </a:prstGeom>
        </p:spPr>
      </p:pic>
      <p:pic>
        <p:nvPicPr>
          <p:cNvPr id="44" name="Obrázek 43">
            <a:extLst>
              <a:ext uri="{FF2B5EF4-FFF2-40B4-BE49-F238E27FC236}">
                <a16:creationId xmlns:a16="http://schemas.microsoft.com/office/drawing/2014/main" id="{11696FF2-DE7E-4B41-AE44-E43EDAB778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15"/>
          <a:stretch/>
        </p:blipFill>
        <p:spPr>
          <a:xfrm>
            <a:off x="1121657" y="2900640"/>
            <a:ext cx="3151345" cy="3312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8B738A89-D3C7-4B44-AAFD-B15C66203E32}"/>
                  </a:ext>
                </a:extLst>
              </p:cNvPr>
              <p:cNvSpPr txBox="1"/>
              <p:nvPr/>
            </p:nvSpPr>
            <p:spPr>
              <a:xfrm>
                <a:off x="5706337" y="2383418"/>
                <a:ext cx="666273" cy="581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latin typeface="+mn-lt"/>
                  </a:rPr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cs-CZ" dirty="0">
                  <a:latin typeface="+mn-lt"/>
                </a:endParaRPr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8B738A89-D3C7-4B44-AAFD-B15C66203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337" y="2383418"/>
                <a:ext cx="666273" cy="581121"/>
              </a:xfrm>
              <a:prstGeom prst="rect">
                <a:avLst/>
              </a:prstGeom>
              <a:blipFill>
                <a:blip r:embed="rId3"/>
                <a:stretch>
                  <a:fillRect l="-13761" t="-2105" b="-9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>
            <a:extLst>
              <a:ext uri="{FF2B5EF4-FFF2-40B4-BE49-F238E27FC236}">
                <a16:creationId xmlns:a16="http://schemas.microsoft.com/office/drawing/2014/main" id="{127B311E-0DF7-4CCE-AA8B-98339523CC2A}"/>
              </a:ext>
            </a:extLst>
          </p:cNvPr>
          <p:cNvSpPr txBox="1"/>
          <p:nvPr/>
        </p:nvSpPr>
        <p:spPr>
          <a:xfrm>
            <a:off x="1891375" y="2349626"/>
            <a:ext cx="1412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n-lt"/>
              </a:rPr>
              <a:t>V</a:t>
            </a:r>
            <a:r>
              <a:rPr lang="cs-CZ" sz="2400" baseline="-25000" dirty="0">
                <a:latin typeface="+mn-lt"/>
              </a:rPr>
              <a:t>1 </a:t>
            </a:r>
          </a:p>
          <a:p>
            <a:pPr algn="ctr"/>
            <a:r>
              <a:rPr lang="cs-CZ" sz="2400" dirty="0">
                <a:latin typeface="+mn-lt"/>
              </a:rPr>
              <a:t>c</a:t>
            </a:r>
            <a:r>
              <a:rPr lang="cs-CZ" sz="2400" baseline="-25000" dirty="0">
                <a:latin typeface="+mn-lt"/>
              </a:rPr>
              <a:t>1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577D3946-57AA-4805-97A5-C87334049711}"/>
              </a:ext>
            </a:extLst>
          </p:cNvPr>
          <p:cNvSpPr txBox="1"/>
          <p:nvPr/>
        </p:nvSpPr>
        <p:spPr>
          <a:xfrm>
            <a:off x="9099025" y="2334634"/>
            <a:ext cx="1628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n-lt"/>
              </a:rPr>
              <a:t>V</a:t>
            </a:r>
            <a:r>
              <a:rPr lang="cs-CZ" sz="2400" baseline="-25000" dirty="0">
                <a:latin typeface="+mn-lt"/>
              </a:rPr>
              <a:t>2</a:t>
            </a:r>
            <a:r>
              <a:rPr lang="cs-CZ" sz="2400" dirty="0">
                <a:latin typeface="+mn-lt"/>
              </a:rPr>
              <a:t>=RV+V</a:t>
            </a:r>
            <a:r>
              <a:rPr lang="cs-CZ" sz="2400" baseline="-25000" dirty="0">
                <a:latin typeface="+mn-lt"/>
              </a:rPr>
              <a:t>1 </a:t>
            </a:r>
          </a:p>
          <a:p>
            <a:pPr algn="ctr"/>
            <a:r>
              <a:rPr lang="cs-CZ" sz="2400" dirty="0">
                <a:latin typeface="+mn-lt"/>
              </a:rPr>
              <a:t>c</a:t>
            </a:r>
            <a:r>
              <a:rPr lang="cs-CZ" sz="2400" baseline="-25000" dirty="0"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60E715D6-71E3-449C-B0A9-38327C76F880}"/>
                  </a:ext>
                </a:extLst>
              </p:cNvPr>
              <p:cNvSpPr txBox="1"/>
              <p:nvPr/>
            </p:nvSpPr>
            <p:spPr>
              <a:xfrm>
                <a:off x="4580718" y="3261114"/>
                <a:ext cx="33123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+mn-lt"/>
                  </a:rPr>
                  <a:t>V</a:t>
                </a:r>
                <a:r>
                  <a:rPr lang="cs-CZ" sz="2400" baseline="-25000" dirty="0">
                    <a:latin typeface="+mn-lt"/>
                  </a:rPr>
                  <a:t>1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cs-CZ" sz="2400" b="0" i="1" baseline="-250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=(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𝑅𝑉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𝑉</m:t>
                    </m:r>
                    <m:r>
                      <a:rPr lang="cs-CZ" sz="2400" b="0" i="1" baseline="-250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</m:oMath>
                </a14:m>
                <a:r>
                  <a:rPr lang="cs-CZ" sz="2400" dirty="0">
                    <a:latin typeface="+mn-lt"/>
                  </a:rPr>
                  <a:t>c</a:t>
                </a:r>
                <a:r>
                  <a:rPr lang="cs-CZ" sz="2400" baseline="-25000" dirty="0">
                    <a:latin typeface="+mn-lt"/>
                  </a:rPr>
                  <a:t>2</a:t>
                </a:r>
              </a:p>
            </p:txBody>
          </p:sp>
        </mc:Choice>
        <mc:Fallback xmlns="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60E715D6-71E3-449C-B0A9-38327C76F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18" y="3261114"/>
                <a:ext cx="3312368" cy="461665"/>
              </a:xfrm>
              <a:prstGeom prst="rect">
                <a:avLst/>
              </a:prstGeom>
              <a:blipFill>
                <a:blip r:embed="rId4"/>
                <a:stretch>
                  <a:fillRect l="-2757" t="-9211" r="-184" b="-30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793B8DA-F4F5-4D71-A306-75707946C2FE}"/>
                  </a:ext>
                </a:extLst>
              </p:cNvPr>
              <p:cNvSpPr txBox="1"/>
              <p:nvPr/>
            </p:nvSpPr>
            <p:spPr>
              <a:xfrm>
                <a:off x="4888435" y="4014840"/>
                <a:ext cx="2623539" cy="7839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𝑅𝑉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𝑐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400" baseline="-25000" dirty="0">
                  <a:latin typeface="+mn-lt"/>
                </a:endParaRPr>
              </a:p>
            </p:txBody>
          </p:sp>
        </mc:Choice>
        <mc:Fallback xmlns="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793B8DA-F4F5-4D71-A306-75707946C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435" y="4014840"/>
                <a:ext cx="2623539" cy="783933"/>
              </a:xfrm>
              <a:prstGeom prst="rect">
                <a:avLst/>
              </a:prstGeom>
              <a:blipFill>
                <a:blip r:embed="rId5"/>
                <a:stretch>
                  <a:fillRect b="-23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ovéPole 49">
            <a:extLst>
              <a:ext uri="{FF2B5EF4-FFF2-40B4-BE49-F238E27FC236}">
                <a16:creationId xmlns:a16="http://schemas.microsoft.com/office/drawing/2014/main" id="{24E4DE17-CFDD-41D8-AF77-EFD2AC682679}"/>
              </a:ext>
            </a:extLst>
          </p:cNvPr>
          <p:cNvSpPr txBox="1"/>
          <p:nvPr/>
        </p:nvSpPr>
        <p:spPr>
          <a:xfrm>
            <a:off x="666000" y="1561107"/>
            <a:ext cx="628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n-lt"/>
              </a:rPr>
              <a:t>Helium </a:t>
            </a:r>
            <a:r>
              <a:rPr lang="en-US" dirty="0">
                <a:latin typeface="+mn-lt"/>
              </a:rPr>
              <a:t>dilution</a:t>
            </a:r>
            <a:r>
              <a:rPr lang="cs-CZ" dirty="0">
                <a:latin typeface="+mn-lt"/>
              </a:rPr>
              <a:t> </a:t>
            </a:r>
            <a:r>
              <a:rPr lang="en-US" dirty="0">
                <a:latin typeface="+mn-lt"/>
              </a:rPr>
              <a:t>method</a:t>
            </a:r>
            <a:r>
              <a:rPr lang="cs-CZ" dirty="0">
                <a:latin typeface="+mn-lt"/>
              </a:rPr>
              <a:t> – </a:t>
            </a:r>
            <a:r>
              <a:rPr lang="en-US" b="1" dirty="0">
                <a:latin typeface="+mn-lt"/>
              </a:rPr>
              <a:t>residual</a:t>
            </a:r>
            <a:r>
              <a:rPr lang="cs-CZ" b="1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volume</a:t>
            </a:r>
            <a:endParaRPr lang="en-US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0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4" name="Zástupný symbol pro obsah 23">
            <a:extLst>
              <a:ext uri="{FF2B5EF4-FFF2-40B4-BE49-F238E27FC236}">
                <a16:creationId xmlns:a16="http://schemas.microsoft.com/office/drawing/2014/main" id="{1DED6811-0676-4725-8D03-2E4F74212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302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</a:t>
            </a:r>
            <a:r>
              <a:rPr 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determination the air flow velocity from the measured pressure differences between the inner and outer spirometer membranes, the volumes being calculated (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PowerLab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spirometry)</a:t>
            </a:r>
          </a:p>
          <a:p>
            <a:pPr algn="just"/>
            <a:endParaRPr lang="cs-CZ" dirty="0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A957CED7-64E4-4F6D-B8A7-75DA5A7BD4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27055" r="9806" b="10550"/>
          <a:stretch/>
        </p:blipFill>
        <p:spPr>
          <a:xfrm>
            <a:off x="3697110" y="3593082"/>
            <a:ext cx="5248889" cy="301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3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49" y="5011377"/>
            <a:ext cx="11156134" cy="654383"/>
          </a:xfrm>
        </p:spPr>
        <p:txBody>
          <a:bodyPr/>
          <a:lstStyle/>
          <a:p>
            <a:pPr lvl="0"/>
            <a:r>
              <a:rPr lang="en-GB" sz="1200" b="1" i="1" dirty="0"/>
              <a:t>Tidal volume</a:t>
            </a:r>
            <a:r>
              <a:rPr lang="en-GB" sz="1200" b="1" dirty="0"/>
              <a:t> (TV)</a:t>
            </a:r>
            <a:r>
              <a:rPr lang="en-GB" sz="1200" dirty="0"/>
              <a:t> – the volume of air that enters the lungs during each inspiration (or the volume that is exhaled during every expiration).</a:t>
            </a:r>
            <a:endParaRPr lang="cs-CZ" sz="1200" dirty="0"/>
          </a:p>
          <a:p>
            <a:pPr lvl="0"/>
            <a:r>
              <a:rPr lang="en-GB" sz="1200" b="1" i="1" dirty="0"/>
              <a:t>Inspiratory reserve volume (IRV) </a:t>
            </a:r>
            <a:r>
              <a:rPr lang="en-GB" sz="1200" dirty="0"/>
              <a:t>– the maximal amount of additional air that can be drawn into the lungs by determined effort after a normal inspiration at rest.</a:t>
            </a:r>
            <a:endParaRPr lang="cs-CZ" sz="1200" dirty="0"/>
          </a:p>
          <a:p>
            <a:pPr lvl="0"/>
            <a:r>
              <a:rPr lang="en-GB" sz="1200" b="1" i="1" dirty="0"/>
              <a:t>Expiratory reserve volume (ERV</a:t>
            </a:r>
            <a:r>
              <a:rPr lang="en-GB" sz="1200" i="1" dirty="0"/>
              <a:t>) </a:t>
            </a:r>
            <a:r>
              <a:rPr lang="en-GB" sz="1200" dirty="0"/>
              <a:t>– the additional amount of air that can be exhaled from the lungs by determined effort after a normal expiration.</a:t>
            </a:r>
            <a:endParaRPr lang="cs-CZ" sz="1200" dirty="0"/>
          </a:p>
          <a:p>
            <a:pPr lvl="0"/>
            <a:r>
              <a:rPr lang="en-GB" sz="1200" b="1" i="1" dirty="0"/>
              <a:t>Residual volume (RV)</a:t>
            </a:r>
            <a:r>
              <a:rPr lang="en-GB" sz="1200" dirty="0"/>
              <a:t> – the volume of air still remaining in the lungs after the most forcible expiration possible.</a:t>
            </a:r>
            <a:endParaRPr lang="cs-CZ" sz="1200" dirty="0"/>
          </a:p>
          <a:p>
            <a:endParaRPr lang="cs-CZ" sz="1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BF5C12E-C6C9-439B-AF05-FA5DE64C0765}"/>
              </a:ext>
            </a:extLst>
          </p:cNvPr>
          <p:cNvGrpSpPr/>
          <p:nvPr/>
        </p:nvGrpSpPr>
        <p:grpSpPr>
          <a:xfrm>
            <a:off x="1355836" y="1270372"/>
            <a:ext cx="9490075" cy="3514725"/>
            <a:chOff x="134064" y="750949"/>
            <a:chExt cx="6274648" cy="2057363"/>
          </a:xfrm>
        </p:grpSpPr>
        <p:sp>
          <p:nvSpPr>
            <p:cNvPr id="7" name="Volný tvar 6">
              <a:extLst>
                <a:ext uri="{FF2B5EF4-FFF2-40B4-BE49-F238E27FC236}">
                  <a16:creationId xmlns:a16="http://schemas.microsoft.com/office/drawing/2014/main" id="{46407648-08BF-475C-8BBF-4BD1ADFB4CAF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7F79019E-3150-41EE-8AE0-BE777A04698C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AD7CD112-FFA8-40DE-9A03-E2D47CD8A07B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D84EAA58-5C39-43C9-9182-33229952FCBC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8AE6F491-AA09-46C9-9845-FB414014D4AD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C64DF42F-6D6B-4B81-BD26-6F5E36397BD3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3">
              <a:extLst>
                <a:ext uri="{FF2B5EF4-FFF2-40B4-BE49-F238E27FC236}">
                  <a16:creationId xmlns:a16="http://schemas.microsoft.com/office/drawing/2014/main" id="{192A541B-4C2C-4209-887C-0B11B7827AE5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6CFC8276-0A90-4BFC-96F5-161D4B153CC3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E039C11-EA41-4A46-91D6-32E87A220029}"/>
              </a:ext>
            </a:extLst>
          </p:cNvPr>
          <p:cNvCxnSpPr/>
          <p:nvPr/>
        </p:nvCxnSpPr>
        <p:spPr bwMode="auto">
          <a:xfrm>
            <a:off x="2273359" y="2743957"/>
            <a:ext cx="0" cy="8094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829341" y="2964006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829341" y="1990832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3F12F30-4FDB-448C-8596-92298FD53774}"/>
              </a:ext>
            </a:extLst>
          </p:cNvPr>
          <p:cNvCxnSpPr/>
          <p:nvPr/>
        </p:nvCxnSpPr>
        <p:spPr bwMode="auto">
          <a:xfrm>
            <a:off x="3921184" y="1582955"/>
            <a:ext cx="0" cy="11850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B3A15BDD-35A6-470B-AB5C-7689D47D4214}"/>
              </a:ext>
            </a:extLst>
          </p:cNvPr>
          <p:cNvCxnSpPr/>
          <p:nvPr/>
        </p:nvCxnSpPr>
        <p:spPr bwMode="auto">
          <a:xfrm>
            <a:off x="6007159" y="3536785"/>
            <a:ext cx="0" cy="6492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D7E7A459-C219-486E-95AE-8B76578BB5DC}"/>
              </a:ext>
            </a:extLst>
          </p:cNvPr>
          <p:cNvCxnSpPr/>
          <p:nvPr/>
        </p:nvCxnSpPr>
        <p:spPr bwMode="auto">
          <a:xfrm>
            <a:off x="8617009" y="4131310"/>
            <a:ext cx="0" cy="5648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829341" y="3676757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829341" y="4234491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</p:spTree>
    <p:extLst>
      <p:ext uri="{BB962C8B-B14F-4D97-AF65-F5344CB8AC3E}">
        <p14:creationId xmlns:p14="http://schemas.microsoft.com/office/powerpoint/2010/main" val="17822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503" y="4787248"/>
            <a:ext cx="2278928" cy="654383"/>
          </a:xfrm>
        </p:spPr>
        <p:txBody>
          <a:bodyPr/>
          <a:lstStyle/>
          <a:p>
            <a:pPr marL="72000" lvl="0" indent="0">
              <a:buNone/>
            </a:pPr>
            <a:r>
              <a:rPr lang="en-GB" sz="1200" b="1" i="1" dirty="0"/>
              <a:t>Lung capacity</a:t>
            </a:r>
            <a:r>
              <a:rPr lang="cs-CZ" sz="1200" b="1" i="1" dirty="0"/>
              <a:t>:</a:t>
            </a:r>
            <a:endParaRPr lang="en-GB" sz="1200" b="1" i="1" dirty="0"/>
          </a:p>
          <a:p>
            <a:pPr lvl="0"/>
            <a:r>
              <a:rPr lang="en-GB" sz="1200" i="1" dirty="0"/>
              <a:t>VC = VT + IRV + ERV</a:t>
            </a:r>
          </a:p>
          <a:p>
            <a:pPr lvl="0"/>
            <a:r>
              <a:rPr lang="en-GB" sz="1200" i="1" dirty="0"/>
              <a:t>TLC = VC + </a:t>
            </a:r>
            <a:r>
              <a:rPr lang="cs-CZ" sz="1200" i="1" dirty="0"/>
              <a:t>RV</a:t>
            </a:r>
            <a:endParaRPr lang="en-GB" sz="1200" i="1" dirty="0"/>
          </a:p>
          <a:p>
            <a:pPr lvl="0"/>
            <a:r>
              <a:rPr lang="en-GB" sz="1200" i="1" dirty="0"/>
              <a:t>FRC = ERV + RV</a:t>
            </a:r>
          </a:p>
          <a:p>
            <a:pPr lvl="0"/>
            <a:r>
              <a:rPr lang="en-GB" sz="1200" i="1" dirty="0"/>
              <a:t>IC = IRV + VT</a:t>
            </a:r>
          </a:p>
          <a:p>
            <a:pPr lvl="0"/>
            <a:r>
              <a:rPr lang="en-GB" sz="1200" i="1" dirty="0"/>
              <a:t>EC = ERV + VT </a:t>
            </a:r>
          </a:p>
          <a:p>
            <a:endParaRPr lang="cs-CZ" sz="1200" dirty="0"/>
          </a:p>
        </p:txBody>
      </p: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441155" y="2886372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441155" y="1913198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441155" y="3599123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441155" y="4156857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7D0A822F-3E4C-477E-B46B-ACAC89D798ED}"/>
              </a:ext>
            </a:extLst>
          </p:cNvPr>
          <p:cNvGrpSpPr/>
          <p:nvPr/>
        </p:nvGrpSpPr>
        <p:grpSpPr>
          <a:xfrm>
            <a:off x="1355847" y="1256480"/>
            <a:ext cx="9490075" cy="3514725"/>
            <a:chOff x="134064" y="750949"/>
            <a:chExt cx="6274648" cy="20573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id="{9956BD4D-799D-430D-9D9A-A4E3728DF5C6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E5A7C51E-948B-4886-A817-94BFBE8DA242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084F117-C507-49FE-9DA9-820F75458139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49EAC44B-4F78-4F98-9318-FB22AA006FBF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29B08A6F-EFCF-465B-AACB-3FAB0759ACE9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8B0BB9EB-E03D-4430-9046-B50BE4C65E52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ovéPole 13">
              <a:extLst>
                <a:ext uri="{FF2B5EF4-FFF2-40B4-BE49-F238E27FC236}">
                  <a16:creationId xmlns:a16="http://schemas.microsoft.com/office/drawing/2014/main" id="{AB713B09-B36F-442F-9A92-8BE54A873864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B684B3AD-79E5-4364-A77F-082DC7BDAC1B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4A21C9E6-F466-4553-9898-056570D85F06}"/>
              </a:ext>
            </a:extLst>
          </p:cNvPr>
          <p:cNvCxnSpPr/>
          <p:nvPr/>
        </p:nvCxnSpPr>
        <p:spPr bwMode="auto">
          <a:xfrm>
            <a:off x="8064570" y="1553952"/>
            <a:ext cx="0" cy="25833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9DF9A57D-600A-4300-A6AB-056E7788EF8F}"/>
              </a:ext>
            </a:extLst>
          </p:cNvPr>
          <p:cNvCxnSpPr/>
          <p:nvPr/>
        </p:nvCxnSpPr>
        <p:spPr bwMode="auto">
          <a:xfrm>
            <a:off x="3921195" y="1569063"/>
            <a:ext cx="0" cy="19538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1435E656-BBAD-4A5C-9A45-7038ACC76972}"/>
              </a:ext>
            </a:extLst>
          </p:cNvPr>
          <p:cNvCxnSpPr/>
          <p:nvPr/>
        </p:nvCxnSpPr>
        <p:spPr bwMode="auto">
          <a:xfrm>
            <a:off x="6007170" y="2755616"/>
            <a:ext cx="0" cy="14165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5CD1916E-0004-468D-9FB2-97C1368EE015}"/>
              </a:ext>
            </a:extLst>
          </p:cNvPr>
          <p:cNvCxnSpPr/>
          <p:nvPr/>
        </p:nvCxnSpPr>
        <p:spPr bwMode="auto">
          <a:xfrm>
            <a:off x="8617020" y="3541046"/>
            <a:ext cx="0" cy="11412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8061173D-B464-4ABF-9BE8-C21A428EE4F6}"/>
              </a:ext>
            </a:extLst>
          </p:cNvPr>
          <p:cNvCxnSpPr/>
          <p:nvPr/>
        </p:nvCxnSpPr>
        <p:spPr bwMode="auto">
          <a:xfrm>
            <a:off x="9274546" y="1553952"/>
            <a:ext cx="19102" cy="30942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Zástupný symbol pro obsah 4">
            <a:extLst>
              <a:ext uri="{FF2B5EF4-FFF2-40B4-BE49-F238E27FC236}">
                <a16:creationId xmlns:a16="http://schemas.microsoft.com/office/drawing/2014/main" id="{DBD36CAA-F0BA-4528-B0FF-B5ECD0A91E60}"/>
              </a:ext>
            </a:extLst>
          </p:cNvPr>
          <p:cNvSpPr txBox="1">
            <a:spLocks/>
          </p:cNvSpPr>
          <p:nvPr/>
        </p:nvSpPr>
        <p:spPr>
          <a:xfrm>
            <a:off x="5988821" y="4783711"/>
            <a:ext cx="2278928" cy="654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lung volumes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</a:t>
            </a:r>
          </a:p>
          <a:p>
            <a:endParaRPr lang="cs-CZ" sz="1200" kern="0" dirty="0"/>
          </a:p>
        </p:txBody>
      </p:sp>
    </p:spTree>
    <p:extLst>
      <p:ext uri="{BB962C8B-B14F-4D97-AF65-F5344CB8AC3E}">
        <p14:creationId xmlns:p14="http://schemas.microsoft.com/office/powerpoint/2010/main" val="328607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BE9994B-67C1-4FB3-8774-66D58BC28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536848"/>
          </a:xfrm>
        </p:spPr>
        <p:txBody>
          <a:bodyPr/>
          <a:lstStyle/>
          <a:p>
            <a:pPr marL="72000" indent="0"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 lung volumes</a:t>
            </a: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B178E33D-4875-4154-9DF1-B4E56003A1B0}"/>
              </a:ext>
            </a:extLst>
          </p:cNvPr>
          <p:cNvGrpSpPr/>
          <p:nvPr/>
        </p:nvGrpSpPr>
        <p:grpSpPr>
          <a:xfrm>
            <a:off x="663825" y="2375910"/>
            <a:ext cx="4297822" cy="3673289"/>
            <a:chOff x="5348721" y="2996952"/>
            <a:chExt cx="3687775" cy="2514547"/>
          </a:xfrm>
        </p:grpSpPr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id="{938AAE11-DA2C-4C99-A15B-01DD78A2BF58}"/>
                </a:ext>
              </a:extLst>
            </p:cNvPr>
            <p:cNvGrpSpPr/>
            <p:nvPr/>
          </p:nvGrpSpPr>
          <p:grpSpPr>
            <a:xfrm>
              <a:off x="5348721" y="2996952"/>
              <a:ext cx="3338079" cy="2284730"/>
              <a:chOff x="296396" y="-32399"/>
              <a:chExt cx="3950892" cy="3011462"/>
            </a:xfrm>
          </p:grpSpPr>
          <p:grpSp>
            <p:nvGrpSpPr>
              <p:cNvPr id="48" name="Skupina 47">
                <a:extLst>
                  <a:ext uri="{FF2B5EF4-FFF2-40B4-BE49-F238E27FC236}">
                    <a16:creationId xmlns:a16="http://schemas.microsoft.com/office/drawing/2014/main" id="{A95B782E-A9E7-4EA5-8745-726C77A3EF2F}"/>
                  </a:ext>
                </a:extLst>
              </p:cNvPr>
              <p:cNvGrpSpPr/>
              <p:nvPr/>
            </p:nvGrpSpPr>
            <p:grpSpPr>
              <a:xfrm>
                <a:off x="871296" y="25880"/>
                <a:ext cx="3375992" cy="2953183"/>
                <a:chOff x="872480" y="28286"/>
                <a:chExt cx="3375992" cy="2953659"/>
              </a:xfrm>
            </p:grpSpPr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D2C9F85B-2CBA-4860-976F-D75564ACE6E4}"/>
                    </a:ext>
                  </a:extLst>
                </p:cNvPr>
                <p:cNvCxnSpPr/>
                <p:nvPr/>
              </p:nvCxnSpPr>
              <p:spPr>
                <a:xfrm>
                  <a:off x="880880" y="28286"/>
                  <a:ext cx="0" cy="29523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BCBF29AB-9756-4C5A-85EA-852002662C5A}"/>
                    </a:ext>
                  </a:extLst>
                </p:cNvPr>
                <p:cNvCxnSpPr/>
                <p:nvPr/>
              </p:nvCxnSpPr>
              <p:spPr>
                <a:xfrm flipH="1">
                  <a:off x="872480" y="2981945"/>
                  <a:ext cx="33759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7448294D-049C-4855-9F91-12ADD00C4FF4}"/>
                  </a:ext>
                </a:extLst>
              </p:cNvPr>
              <p:cNvSpPr txBox="1"/>
              <p:nvPr/>
            </p:nvSpPr>
            <p:spPr>
              <a:xfrm>
                <a:off x="296396" y="-32399"/>
                <a:ext cx="577197" cy="34111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V </a:t>
                </a:r>
                <a:r>
                  <a:rPr lang="en-US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[l]</a:t>
                </a:r>
                <a:endParaRPr lang="cs-CZ" dirty="0">
                  <a:effectLst/>
                  <a:latin typeface="+mn-lt"/>
                  <a:ea typeface="Times New Roman"/>
                </a:endParaRPr>
              </a:p>
            </p:txBody>
          </p:sp>
          <p:sp>
            <p:nvSpPr>
              <p:cNvPr id="50" name="Volný tvar 17">
                <a:extLst>
                  <a:ext uri="{FF2B5EF4-FFF2-40B4-BE49-F238E27FC236}">
                    <a16:creationId xmlns:a16="http://schemas.microsoft.com/office/drawing/2014/main" id="{F1F26E06-B82F-45FB-8A65-7672A5B19A37}"/>
                  </a:ext>
                </a:extLst>
              </p:cNvPr>
              <p:cNvSpPr/>
              <p:nvPr/>
            </p:nvSpPr>
            <p:spPr>
              <a:xfrm>
                <a:off x="888521" y="439947"/>
                <a:ext cx="2948181" cy="1910121"/>
              </a:xfrm>
              <a:custGeom>
                <a:avLst/>
                <a:gdLst>
                  <a:gd name="connsiteX0" fmla="*/ 0 w 2910177"/>
                  <a:gd name="connsiteY0" fmla="*/ 0 h 1911257"/>
                  <a:gd name="connsiteX1" fmla="*/ 31805 w 2910177"/>
                  <a:gd name="connsiteY1" fmla="*/ 477078 h 1911257"/>
                  <a:gd name="connsiteX2" fmla="*/ 143123 w 2910177"/>
                  <a:gd name="connsiteY2" fmla="*/ 1057524 h 1911257"/>
                  <a:gd name="connsiteX3" fmla="*/ 326003 w 2910177"/>
                  <a:gd name="connsiteY3" fmla="*/ 1526651 h 1911257"/>
                  <a:gd name="connsiteX4" fmla="*/ 612250 w 2910177"/>
                  <a:gd name="connsiteY4" fmla="*/ 1868557 h 1911257"/>
                  <a:gd name="connsiteX5" fmla="*/ 811033 w 2910177"/>
                  <a:gd name="connsiteY5" fmla="*/ 1908313 h 1911257"/>
                  <a:gd name="connsiteX6" fmla="*/ 1272209 w 2910177"/>
                  <a:gd name="connsiteY6" fmla="*/ 1908313 h 1911257"/>
                  <a:gd name="connsiteX7" fmla="*/ 1630017 w 2910177"/>
                  <a:gd name="connsiteY7" fmla="*/ 1908313 h 1911257"/>
                  <a:gd name="connsiteX8" fmla="*/ 1963972 w 2910177"/>
                  <a:gd name="connsiteY8" fmla="*/ 1908313 h 1911257"/>
                  <a:gd name="connsiteX9" fmla="*/ 2361537 w 2910177"/>
                  <a:gd name="connsiteY9" fmla="*/ 1908313 h 1911257"/>
                  <a:gd name="connsiteX10" fmla="*/ 2671638 w 2910177"/>
                  <a:gd name="connsiteY10" fmla="*/ 1908313 h 1911257"/>
                  <a:gd name="connsiteX11" fmla="*/ 2671638 w 2910177"/>
                  <a:gd name="connsiteY11" fmla="*/ 1908313 h 1911257"/>
                  <a:gd name="connsiteX12" fmla="*/ 2910177 w 2910177"/>
                  <a:gd name="connsiteY12" fmla="*/ 1908313 h 1911257"/>
                  <a:gd name="connsiteX0" fmla="*/ 0 w 2910177"/>
                  <a:gd name="connsiteY0" fmla="*/ 0 h 1913613"/>
                  <a:gd name="connsiteX1" fmla="*/ 31805 w 2910177"/>
                  <a:gd name="connsiteY1" fmla="*/ 477078 h 1913613"/>
                  <a:gd name="connsiteX2" fmla="*/ 143123 w 2910177"/>
                  <a:gd name="connsiteY2" fmla="*/ 1057524 h 1913613"/>
                  <a:gd name="connsiteX3" fmla="*/ 326003 w 2910177"/>
                  <a:gd name="connsiteY3" fmla="*/ 1526651 h 1913613"/>
                  <a:gd name="connsiteX4" fmla="*/ 588396 w 2910177"/>
                  <a:gd name="connsiteY4" fmla="*/ 1836752 h 1913613"/>
                  <a:gd name="connsiteX5" fmla="*/ 811033 w 2910177"/>
                  <a:gd name="connsiteY5" fmla="*/ 1908313 h 1913613"/>
                  <a:gd name="connsiteX6" fmla="*/ 1272209 w 2910177"/>
                  <a:gd name="connsiteY6" fmla="*/ 1908313 h 1913613"/>
                  <a:gd name="connsiteX7" fmla="*/ 1630017 w 2910177"/>
                  <a:gd name="connsiteY7" fmla="*/ 1908313 h 1913613"/>
                  <a:gd name="connsiteX8" fmla="*/ 1963972 w 2910177"/>
                  <a:gd name="connsiteY8" fmla="*/ 1908313 h 1913613"/>
                  <a:gd name="connsiteX9" fmla="*/ 2361537 w 2910177"/>
                  <a:gd name="connsiteY9" fmla="*/ 1908313 h 1913613"/>
                  <a:gd name="connsiteX10" fmla="*/ 2671638 w 2910177"/>
                  <a:gd name="connsiteY10" fmla="*/ 1908313 h 1913613"/>
                  <a:gd name="connsiteX11" fmla="*/ 2671638 w 2910177"/>
                  <a:gd name="connsiteY11" fmla="*/ 1908313 h 1913613"/>
                  <a:gd name="connsiteX12" fmla="*/ 2910177 w 2910177"/>
                  <a:gd name="connsiteY12" fmla="*/ 1908313 h 1913613"/>
                  <a:gd name="connsiteX0" fmla="*/ 0 w 2910177"/>
                  <a:gd name="connsiteY0" fmla="*/ 0 h 1919963"/>
                  <a:gd name="connsiteX1" fmla="*/ 31805 w 2910177"/>
                  <a:gd name="connsiteY1" fmla="*/ 477078 h 1919963"/>
                  <a:gd name="connsiteX2" fmla="*/ 143123 w 2910177"/>
                  <a:gd name="connsiteY2" fmla="*/ 1057524 h 1919963"/>
                  <a:gd name="connsiteX3" fmla="*/ 326003 w 2910177"/>
                  <a:gd name="connsiteY3" fmla="*/ 1526651 h 1919963"/>
                  <a:gd name="connsiteX4" fmla="*/ 521721 w 2910177"/>
                  <a:gd name="connsiteY4" fmla="*/ 1751027 h 1919963"/>
                  <a:gd name="connsiteX5" fmla="*/ 811033 w 2910177"/>
                  <a:gd name="connsiteY5" fmla="*/ 1908313 h 1919963"/>
                  <a:gd name="connsiteX6" fmla="*/ 1272209 w 2910177"/>
                  <a:gd name="connsiteY6" fmla="*/ 1908313 h 1919963"/>
                  <a:gd name="connsiteX7" fmla="*/ 1630017 w 2910177"/>
                  <a:gd name="connsiteY7" fmla="*/ 1908313 h 1919963"/>
                  <a:gd name="connsiteX8" fmla="*/ 1963972 w 2910177"/>
                  <a:gd name="connsiteY8" fmla="*/ 1908313 h 1919963"/>
                  <a:gd name="connsiteX9" fmla="*/ 2361537 w 2910177"/>
                  <a:gd name="connsiteY9" fmla="*/ 1908313 h 1919963"/>
                  <a:gd name="connsiteX10" fmla="*/ 2671638 w 2910177"/>
                  <a:gd name="connsiteY10" fmla="*/ 1908313 h 1919963"/>
                  <a:gd name="connsiteX11" fmla="*/ 2671638 w 2910177"/>
                  <a:gd name="connsiteY11" fmla="*/ 1908313 h 1919963"/>
                  <a:gd name="connsiteX12" fmla="*/ 2910177 w 2910177"/>
                  <a:gd name="connsiteY12" fmla="*/ 1908313 h 1919963"/>
                  <a:gd name="connsiteX0" fmla="*/ 0 w 2910177"/>
                  <a:gd name="connsiteY0" fmla="*/ 0 h 1909724"/>
                  <a:gd name="connsiteX1" fmla="*/ 31805 w 2910177"/>
                  <a:gd name="connsiteY1" fmla="*/ 477078 h 1909724"/>
                  <a:gd name="connsiteX2" fmla="*/ 143123 w 2910177"/>
                  <a:gd name="connsiteY2" fmla="*/ 1057524 h 1909724"/>
                  <a:gd name="connsiteX3" fmla="*/ 326003 w 2910177"/>
                  <a:gd name="connsiteY3" fmla="*/ 1526651 h 1909724"/>
                  <a:gd name="connsiteX4" fmla="*/ 521721 w 2910177"/>
                  <a:gd name="connsiteY4" fmla="*/ 1751027 h 1909724"/>
                  <a:gd name="connsiteX5" fmla="*/ 849133 w 2910177"/>
                  <a:gd name="connsiteY5" fmla="*/ 1889263 h 1909724"/>
                  <a:gd name="connsiteX6" fmla="*/ 1272209 w 2910177"/>
                  <a:gd name="connsiteY6" fmla="*/ 1908313 h 1909724"/>
                  <a:gd name="connsiteX7" fmla="*/ 1630017 w 2910177"/>
                  <a:gd name="connsiteY7" fmla="*/ 1908313 h 1909724"/>
                  <a:gd name="connsiteX8" fmla="*/ 1963972 w 2910177"/>
                  <a:gd name="connsiteY8" fmla="*/ 1908313 h 1909724"/>
                  <a:gd name="connsiteX9" fmla="*/ 2361537 w 2910177"/>
                  <a:gd name="connsiteY9" fmla="*/ 1908313 h 1909724"/>
                  <a:gd name="connsiteX10" fmla="*/ 2671638 w 2910177"/>
                  <a:gd name="connsiteY10" fmla="*/ 1908313 h 1909724"/>
                  <a:gd name="connsiteX11" fmla="*/ 2671638 w 2910177"/>
                  <a:gd name="connsiteY11" fmla="*/ 1908313 h 1909724"/>
                  <a:gd name="connsiteX12" fmla="*/ 2910177 w 29101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64103 w 2948277"/>
                  <a:gd name="connsiteY3" fmla="*/ 1526651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626496 w 2948277"/>
                  <a:gd name="connsiteY4" fmla="*/ 1760552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10429"/>
                  <a:gd name="connsiteX1" fmla="*/ 69905 w 2948277"/>
                  <a:gd name="connsiteY1" fmla="*/ 477078 h 1910429"/>
                  <a:gd name="connsiteX2" fmla="*/ 181223 w 2948277"/>
                  <a:gd name="connsiteY2" fmla="*/ 1057524 h 1910429"/>
                  <a:gd name="connsiteX3" fmla="*/ 383153 w 2948277"/>
                  <a:gd name="connsiteY3" fmla="*/ 1498076 h 1910429"/>
                  <a:gd name="connsiteX4" fmla="*/ 626496 w 2948277"/>
                  <a:gd name="connsiteY4" fmla="*/ 1760552 h 1910429"/>
                  <a:gd name="connsiteX5" fmla="*/ 934858 w 2948277"/>
                  <a:gd name="connsiteY5" fmla="*/ 1879738 h 1910429"/>
                  <a:gd name="connsiteX6" fmla="*/ 1310309 w 2948277"/>
                  <a:gd name="connsiteY6" fmla="*/ 1908313 h 1910429"/>
                  <a:gd name="connsiteX7" fmla="*/ 1668117 w 2948277"/>
                  <a:gd name="connsiteY7" fmla="*/ 1908313 h 1910429"/>
                  <a:gd name="connsiteX8" fmla="*/ 2002072 w 2948277"/>
                  <a:gd name="connsiteY8" fmla="*/ 1908313 h 1910429"/>
                  <a:gd name="connsiteX9" fmla="*/ 2399637 w 2948277"/>
                  <a:gd name="connsiteY9" fmla="*/ 1908313 h 1910429"/>
                  <a:gd name="connsiteX10" fmla="*/ 2709738 w 2948277"/>
                  <a:gd name="connsiteY10" fmla="*/ 1908313 h 1910429"/>
                  <a:gd name="connsiteX11" fmla="*/ 2709738 w 2948277"/>
                  <a:gd name="connsiteY11" fmla="*/ 1908313 h 1910429"/>
                  <a:gd name="connsiteX12" fmla="*/ 2948277 w 2948277"/>
                  <a:gd name="connsiteY12" fmla="*/ 1908313 h 1910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48277" h="1910429">
                    <a:moveTo>
                      <a:pt x="0" y="0"/>
                    </a:moveTo>
                    <a:cubicBezTo>
                      <a:pt x="3975" y="150412"/>
                      <a:pt x="39701" y="300824"/>
                      <a:pt x="69905" y="477078"/>
                    </a:cubicBezTo>
                    <a:cubicBezTo>
                      <a:pt x="100109" y="653332"/>
                      <a:pt x="129015" y="887358"/>
                      <a:pt x="181223" y="1057524"/>
                    </a:cubicBezTo>
                    <a:cubicBezTo>
                      <a:pt x="233431" y="1227690"/>
                      <a:pt x="308941" y="1380905"/>
                      <a:pt x="383153" y="1498076"/>
                    </a:cubicBezTo>
                    <a:cubicBezTo>
                      <a:pt x="457365" y="1615247"/>
                      <a:pt x="534545" y="1696942"/>
                      <a:pt x="626496" y="1760552"/>
                    </a:cubicBezTo>
                    <a:cubicBezTo>
                      <a:pt x="718447" y="1824162"/>
                      <a:pt x="820889" y="1855111"/>
                      <a:pt x="934858" y="1879738"/>
                    </a:cubicBezTo>
                    <a:cubicBezTo>
                      <a:pt x="1048827" y="1904365"/>
                      <a:pt x="1188099" y="1903551"/>
                      <a:pt x="1310309" y="1908313"/>
                    </a:cubicBezTo>
                    <a:cubicBezTo>
                      <a:pt x="1432519" y="1913075"/>
                      <a:pt x="1548848" y="1908313"/>
                      <a:pt x="1668117" y="1908313"/>
                    </a:cubicBezTo>
                    <a:lnTo>
                      <a:pt x="2002072" y="1908313"/>
                    </a:lnTo>
                    <a:lnTo>
                      <a:pt x="2399637" y="1908313"/>
                    </a:lnTo>
                    <a:lnTo>
                      <a:pt x="2709738" y="1908313"/>
                    </a:lnTo>
                    <a:lnTo>
                      <a:pt x="2709738" y="1908313"/>
                    </a:lnTo>
                    <a:lnTo>
                      <a:pt x="2948277" y="190831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/>
              </a:p>
            </p:txBody>
          </p:sp>
          <p:cxnSp>
            <p:nvCxnSpPr>
              <p:cNvPr id="51" name="Přímá spojnice 50">
                <a:extLst>
                  <a:ext uri="{FF2B5EF4-FFF2-40B4-BE49-F238E27FC236}">
                    <a16:creationId xmlns:a16="http://schemas.microsoft.com/office/drawing/2014/main" id="{D51F280E-5636-45A0-953D-6FE28F9B57C6}"/>
                  </a:ext>
                </a:extLst>
              </p:cNvPr>
              <p:cNvCxnSpPr/>
              <p:nvPr/>
            </p:nvCxnSpPr>
            <p:spPr>
              <a:xfrm flipH="1" flipV="1">
                <a:off x="392917" y="2325997"/>
                <a:ext cx="3443715" cy="20388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>
                <a:extLst>
                  <a:ext uri="{FF2B5EF4-FFF2-40B4-BE49-F238E27FC236}">
                    <a16:creationId xmlns:a16="http://schemas.microsoft.com/office/drawing/2014/main" id="{DA0285AE-0823-4BC2-B7D4-0212BACEBE4D}"/>
                  </a:ext>
                </a:extLst>
              </p:cNvPr>
              <p:cNvCxnSpPr/>
              <p:nvPr/>
            </p:nvCxnSpPr>
            <p:spPr>
              <a:xfrm flipH="1" flipV="1">
                <a:off x="436796" y="2972249"/>
                <a:ext cx="436796" cy="4764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se šipkou 52">
                <a:extLst>
                  <a:ext uri="{FF2B5EF4-FFF2-40B4-BE49-F238E27FC236}">
                    <a16:creationId xmlns:a16="http://schemas.microsoft.com/office/drawing/2014/main" id="{DD086FB2-4B02-4452-B053-56C9F85CE02E}"/>
                  </a:ext>
                </a:extLst>
              </p:cNvPr>
              <p:cNvCxnSpPr/>
              <p:nvPr/>
            </p:nvCxnSpPr>
            <p:spPr>
              <a:xfrm>
                <a:off x="687801" y="448574"/>
                <a:ext cx="0" cy="187742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>
                <a:extLst>
                  <a:ext uri="{FF2B5EF4-FFF2-40B4-BE49-F238E27FC236}">
                    <a16:creationId xmlns:a16="http://schemas.microsoft.com/office/drawing/2014/main" id="{090934FB-F630-49AB-8BBA-4488E9235C57}"/>
                  </a:ext>
                </a:extLst>
              </p:cNvPr>
              <p:cNvCxnSpPr/>
              <p:nvPr/>
            </p:nvCxnSpPr>
            <p:spPr>
              <a:xfrm flipV="1">
                <a:off x="1445918" y="2139570"/>
                <a:ext cx="0" cy="820883"/>
              </a:xfrm>
              <a:prstGeom prst="line">
                <a:avLst/>
              </a:prstGeom>
              <a:ln>
                <a:solidFill>
                  <a:srgbClr val="0000DC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5BF561E2-D6E8-42BE-8C32-39E50BA916C2}"/>
                  </a:ext>
                </a:extLst>
              </p:cNvPr>
              <p:cNvCxnSpPr/>
              <p:nvPr/>
            </p:nvCxnSpPr>
            <p:spPr>
              <a:xfrm flipH="1" flipV="1">
                <a:off x="392917" y="457465"/>
                <a:ext cx="480209" cy="1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se šipkou 55">
                <a:extLst>
                  <a:ext uri="{FF2B5EF4-FFF2-40B4-BE49-F238E27FC236}">
                    <a16:creationId xmlns:a16="http://schemas.microsoft.com/office/drawing/2014/main" id="{13CBE782-35E1-4DB0-AC83-136A6A5138AA}"/>
                  </a:ext>
                </a:extLst>
              </p:cNvPr>
              <p:cNvCxnSpPr/>
              <p:nvPr/>
            </p:nvCxnSpPr>
            <p:spPr>
              <a:xfrm>
                <a:off x="696427" y="2346385"/>
                <a:ext cx="0" cy="6140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ovéPole 17">
              <a:extLst>
                <a:ext uri="{FF2B5EF4-FFF2-40B4-BE49-F238E27FC236}">
                  <a16:creationId xmlns:a16="http://schemas.microsoft.com/office/drawing/2014/main" id="{E69C25E0-6FDA-4D55-86E5-A00CC71F7D34}"/>
                </a:ext>
              </a:extLst>
            </p:cNvPr>
            <p:cNvSpPr txBox="1"/>
            <p:nvPr/>
          </p:nvSpPr>
          <p:spPr>
            <a:xfrm>
              <a:off x="8209091" y="5279742"/>
              <a:ext cx="82740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 err="1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Time</a:t>
              </a: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 </a:t>
              </a: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[s]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1" name="TextovéPole 17">
              <a:extLst>
                <a:ext uri="{FF2B5EF4-FFF2-40B4-BE49-F238E27FC236}">
                  <a16:creationId xmlns:a16="http://schemas.microsoft.com/office/drawing/2014/main" id="{B56C91A0-7B11-40EC-85D1-2882545B535E}"/>
                </a:ext>
              </a:extLst>
            </p:cNvPr>
            <p:cNvSpPr txBox="1"/>
            <p:nvPr/>
          </p:nvSpPr>
          <p:spPr>
            <a:xfrm rot="16200000">
              <a:off x="5280010" y="3914158"/>
              <a:ext cx="577521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FVC</a:t>
              </a:r>
            </a:p>
          </p:txBody>
        </p:sp>
        <p:sp>
          <p:nvSpPr>
            <p:cNvPr id="42" name="TextovéPole 17">
              <a:extLst>
                <a:ext uri="{FF2B5EF4-FFF2-40B4-BE49-F238E27FC236}">
                  <a16:creationId xmlns:a16="http://schemas.microsoft.com/office/drawing/2014/main" id="{4F39C0F0-4DCC-45C5-97AB-3E580D9BDC1C}"/>
                </a:ext>
              </a:extLst>
            </p:cNvPr>
            <p:cNvSpPr txBox="1"/>
            <p:nvPr/>
          </p:nvSpPr>
          <p:spPr>
            <a:xfrm rot="16200000">
              <a:off x="5385243" y="4859612"/>
              <a:ext cx="400770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dirty="0">
                  <a:latin typeface="+mn-lt"/>
                  <a:ea typeface="Times New Roman"/>
                </a:rPr>
                <a:t>R</a:t>
              </a:r>
              <a:r>
                <a:rPr lang="cs-CZ" sz="1600" dirty="0">
                  <a:effectLst/>
                  <a:latin typeface="+mn-lt"/>
                  <a:ea typeface="Times New Roman"/>
                </a:rPr>
                <a:t>V        </a:t>
              </a:r>
            </a:p>
          </p:txBody>
        </p: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C23AC2BB-579A-4007-81FB-4A232DC43AFC}"/>
                </a:ext>
              </a:extLst>
            </p:cNvPr>
            <p:cNvCxnSpPr/>
            <p:nvPr/>
          </p:nvCxnSpPr>
          <p:spPr>
            <a:xfrm>
              <a:off x="5818280" y="4646579"/>
              <a:ext cx="522135" cy="0"/>
            </a:xfrm>
            <a:prstGeom prst="line">
              <a:avLst/>
            </a:prstGeom>
            <a:ln>
              <a:solidFill>
                <a:srgbClr val="0000DC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32">
              <a:extLst>
                <a:ext uri="{FF2B5EF4-FFF2-40B4-BE49-F238E27FC236}">
                  <a16:creationId xmlns:a16="http://schemas.microsoft.com/office/drawing/2014/main" id="{037F989F-E74D-4541-A555-8B588CB82120}"/>
                </a:ext>
              </a:extLst>
            </p:cNvPr>
            <p:cNvSpPr txBox="1"/>
            <p:nvPr/>
          </p:nvSpPr>
          <p:spPr>
            <a:xfrm>
              <a:off x="6121194" y="5228071"/>
              <a:ext cx="54513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1 s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5" name="TextovéPole 69">
              <a:extLst>
                <a:ext uri="{FF2B5EF4-FFF2-40B4-BE49-F238E27FC236}">
                  <a16:creationId xmlns:a16="http://schemas.microsoft.com/office/drawing/2014/main" id="{6AAAB44A-4D4B-45E8-BF80-9326E735BBF0}"/>
                </a:ext>
              </a:extLst>
            </p:cNvPr>
            <p:cNvSpPr txBox="1"/>
            <p:nvPr/>
          </p:nvSpPr>
          <p:spPr>
            <a:xfrm>
              <a:off x="7899152" y="3770647"/>
              <a:ext cx="561280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kern="12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FEV</a:t>
              </a:r>
              <a:r>
                <a:rPr lang="cs-CZ" sz="1600" b="1" kern="1200" baseline="-250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1</a:t>
              </a:r>
              <a:endParaRPr lang="cs-CZ" sz="1800" b="1" dirty="0">
                <a:solidFill>
                  <a:srgbClr val="0000DC"/>
                </a:solidFill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46" name="Přímá spojnice 45">
              <a:extLst>
                <a:ext uri="{FF2B5EF4-FFF2-40B4-BE49-F238E27FC236}">
                  <a16:creationId xmlns:a16="http://schemas.microsoft.com/office/drawing/2014/main" id="{CF744305-03A7-4BFA-B736-1F30815770BF}"/>
                </a:ext>
              </a:extLst>
            </p:cNvPr>
            <p:cNvCxnSpPr/>
            <p:nvPr/>
          </p:nvCxnSpPr>
          <p:spPr>
            <a:xfrm flipV="1">
              <a:off x="6333242" y="3898917"/>
              <a:ext cx="598805" cy="747395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A93F5843-4AD5-4A78-B00C-C6DB2D21A37A}"/>
                </a:ext>
              </a:extLst>
            </p:cNvPr>
            <p:cNvCxnSpPr/>
            <p:nvPr/>
          </p:nvCxnSpPr>
          <p:spPr>
            <a:xfrm>
              <a:off x="6932682" y="3898917"/>
              <a:ext cx="1017270" cy="0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bdélník 58">
            <a:extLst>
              <a:ext uri="{FF2B5EF4-FFF2-40B4-BE49-F238E27FC236}">
                <a16:creationId xmlns:a16="http://schemas.microsoft.com/office/drawing/2014/main" id="{516C897E-0C52-4A95-88D0-7648320BA4F1}"/>
              </a:ext>
            </a:extLst>
          </p:cNvPr>
          <p:cNvSpPr/>
          <p:nvPr/>
        </p:nvSpPr>
        <p:spPr>
          <a:xfrm>
            <a:off x="5083261" y="3006423"/>
            <a:ext cx="66085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maximum volume of air that can be exhaled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volume of air exhaled with the greatest effort in 1 second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/FVC (%) 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cs-CZ" sz="2000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Tiffenea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index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around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0,8 (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80 %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8B0239A7-8B05-41C2-B33E-3828BCD9174C}"/>
              </a:ext>
            </a:extLst>
          </p:cNvPr>
          <p:cNvGrpSpPr/>
          <p:nvPr/>
        </p:nvGrpSpPr>
        <p:grpSpPr>
          <a:xfrm>
            <a:off x="1195647" y="1844550"/>
            <a:ext cx="4359830" cy="3175184"/>
            <a:chOff x="1788355" y="3847091"/>
            <a:chExt cx="4245870" cy="2535333"/>
          </a:xfrm>
        </p:grpSpPr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E2F8150B-525D-46AC-89CD-678AFFFEBD1D}"/>
                </a:ext>
              </a:extLst>
            </p:cNvPr>
            <p:cNvGrpSpPr/>
            <p:nvPr/>
          </p:nvGrpSpPr>
          <p:grpSpPr>
            <a:xfrm>
              <a:off x="1788355" y="3847091"/>
              <a:ext cx="4245870" cy="2535333"/>
              <a:chOff x="342427" y="173926"/>
              <a:chExt cx="4400880" cy="2760478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53F2B0D9-D3D5-41A0-8084-7AF4730E7A96}"/>
                  </a:ext>
                </a:extLst>
              </p:cNvPr>
              <p:cNvCxnSpPr/>
              <p:nvPr/>
            </p:nvCxnSpPr>
            <p:spPr>
              <a:xfrm>
                <a:off x="1353294" y="2585607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Skupina 33">
                <a:extLst>
                  <a:ext uri="{FF2B5EF4-FFF2-40B4-BE49-F238E27FC236}">
                    <a16:creationId xmlns:a16="http://schemas.microsoft.com/office/drawing/2014/main" id="{F9F6395A-56C7-4FFB-80FD-00C3A35665D3}"/>
                  </a:ext>
                </a:extLst>
              </p:cNvPr>
              <p:cNvGrpSpPr/>
              <p:nvPr/>
            </p:nvGrpSpPr>
            <p:grpSpPr>
              <a:xfrm>
                <a:off x="342427" y="173926"/>
                <a:ext cx="4400880" cy="2760478"/>
                <a:chOff x="342427" y="173926"/>
                <a:chExt cx="4400880" cy="2760478"/>
              </a:xfrm>
            </p:grpSpPr>
            <p:sp>
              <p:nvSpPr>
                <p:cNvPr id="35" name="TextovéPole 40">
                  <a:extLst>
                    <a:ext uri="{FF2B5EF4-FFF2-40B4-BE49-F238E27FC236}">
                      <a16:creationId xmlns:a16="http://schemas.microsoft.com/office/drawing/2014/main" id="{83788DA4-EFDE-45F6-83B8-C3740CBFD51B}"/>
                    </a:ext>
                  </a:extLst>
                </p:cNvPr>
                <p:cNvSpPr txBox="1"/>
                <p:nvPr/>
              </p:nvSpPr>
              <p:spPr>
                <a:xfrm>
                  <a:off x="1192230" y="2693583"/>
                  <a:ext cx="575830" cy="2408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cs-CZ" sz="1200" kern="1200" dirty="0">
                      <a:solidFill>
                        <a:srgbClr val="000000"/>
                      </a:solidFill>
                      <a:effectLst/>
                      <a:latin typeface="+mn-lt"/>
                      <a:ea typeface="Times New Roman"/>
                    </a:rPr>
                    <a:t>1 s</a:t>
                  </a:r>
                  <a:endParaRPr lang="cs-CZ" sz="1200" dirty="0">
                    <a:effectLst/>
                    <a:latin typeface="+mn-lt"/>
                    <a:ea typeface="Times New Roman"/>
                  </a:endParaRPr>
                </a:p>
              </p:txBody>
            </p:sp>
            <p:grpSp>
              <p:nvGrpSpPr>
                <p:cNvPr id="36" name="Skupina 35">
                  <a:extLst>
                    <a:ext uri="{FF2B5EF4-FFF2-40B4-BE49-F238E27FC236}">
                      <a16:creationId xmlns:a16="http://schemas.microsoft.com/office/drawing/2014/main" id="{64D497F5-3295-4B09-BD1C-CEF069DD1629}"/>
                    </a:ext>
                  </a:extLst>
                </p:cNvPr>
                <p:cNvGrpSpPr/>
                <p:nvPr/>
              </p:nvGrpSpPr>
              <p:grpSpPr>
                <a:xfrm>
                  <a:off x="342427" y="173926"/>
                  <a:ext cx="4400880" cy="2709315"/>
                  <a:chOff x="342427" y="173926"/>
                  <a:chExt cx="4400880" cy="2709315"/>
                </a:xfrm>
              </p:grpSpPr>
              <p:grpSp>
                <p:nvGrpSpPr>
                  <p:cNvPr id="37" name="Skupina 36">
                    <a:extLst>
                      <a:ext uri="{FF2B5EF4-FFF2-40B4-BE49-F238E27FC236}">
                        <a16:creationId xmlns:a16="http://schemas.microsoft.com/office/drawing/2014/main" id="{802EEA17-1CAD-4F08-8C25-BDDBCB35EC30}"/>
                      </a:ext>
                    </a:extLst>
                  </p:cNvPr>
                  <p:cNvGrpSpPr/>
                  <p:nvPr/>
                </p:nvGrpSpPr>
                <p:grpSpPr>
                  <a:xfrm>
                    <a:off x="790947" y="229683"/>
                    <a:ext cx="3375992" cy="2502812"/>
                    <a:chOff x="790947" y="229683"/>
                    <a:chExt cx="3375992" cy="2502812"/>
                  </a:xfrm>
                </p:grpSpPr>
                <p:cxnSp>
                  <p:nvCxnSpPr>
                    <p:cNvPr id="63" name="Přímá spojnice 62">
                      <a:extLst>
                        <a:ext uri="{FF2B5EF4-FFF2-40B4-BE49-F238E27FC236}">
                          <a16:creationId xmlns:a16="http://schemas.microsoft.com/office/drawing/2014/main" id="{93020149-D91A-4F90-97F7-90CFED6B975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9349" y="229683"/>
                      <a:ext cx="7598" cy="250281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Přímá spojnice 63">
                      <a:extLst>
                        <a:ext uri="{FF2B5EF4-FFF2-40B4-BE49-F238E27FC236}">
                          <a16:creationId xmlns:a16="http://schemas.microsoft.com/office/drawing/2014/main" id="{6DAF0CBB-B54E-45F9-B16E-79F18BAA65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790947" y="269358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Volný tvar 41">
                    <a:extLst>
                      <a:ext uri="{FF2B5EF4-FFF2-40B4-BE49-F238E27FC236}">
                        <a16:creationId xmlns:a16="http://schemas.microsoft.com/office/drawing/2014/main" id="{9C83EC0A-7BA7-49B3-A544-76BF4B8E1061}"/>
                      </a:ext>
                    </a:extLst>
                  </p:cNvPr>
                  <p:cNvSpPr/>
                  <p:nvPr/>
                </p:nvSpPr>
                <p:spPr>
                  <a:xfrm>
                    <a:off x="806946" y="438582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61" name="TextovéPole 47">
                    <a:extLst>
                      <a:ext uri="{FF2B5EF4-FFF2-40B4-BE49-F238E27FC236}">
                        <a16:creationId xmlns:a16="http://schemas.microsoft.com/office/drawing/2014/main" id="{76287DE0-2D55-43FD-A327-3FEF56E7E7C4}"/>
                      </a:ext>
                    </a:extLst>
                  </p:cNvPr>
                  <p:cNvSpPr txBox="1"/>
                  <p:nvPr/>
                </p:nvSpPr>
                <p:spPr>
                  <a:xfrm>
                    <a:off x="342427" y="173926"/>
                    <a:ext cx="1064961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62" name="TextovéPole 48">
                    <a:extLst>
                      <a:ext uri="{FF2B5EF4-FFF2-40B4-BE49-F238E27FC236}">
                        <a16:creationId xmlns:a16="http://schemas.microsoft.com/office/drawing/2014/main" id="{FA5FE8BB-8632-4900-94EC-FAFAE853A214}"/>
                      </a:ext>
                    </a:extLst>
                  </p:cNvPr>
                  <p:cNvSpPr txBox="1"/>
                  <p:nvPr/>
                </p:nvSpPr>
                <p:spPr>
                  <a:xfrm>
                    <a:off x="3596043" y="2642420"/>
                    <a:ext cx="1147264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</p:grpSp>
        </p:grpSp>
        <p:sp>
          <p:nvSpPr>
            <p:cNvPr id="32" name="Volný tvar 29">
              <a:extLst>
                <a:ext uri="{FF2B5EF4-FFF2-40B4-BE49-F238E27FC236}">
                  <a16:creationId xmlns:a16="http://schemas.microsoft.com/office/drawing/2014/main" id="{4CC52501-357B-4640-83DB-2EEE67927CBA}"/>
                </a:ext>
              </a:extLst>
            </p:cNvPr>
            <p:cNvSpPr/>
            <p:nvPr/>
          </p:nvSpPr>
          <p:spPr>
            <a:xfrm>
              <a:off x="2257425" y="4149080"/>
              <a:ext cx="2314575" cy="1695450"/>
            </a:xfrm>
            <a:custGeom>
              <a:avLst/>
              <a:gdLst>
                <a:gd name="connsiteX0" fmla="*/ 0 w 2857500"/>
                <a:gd name="connsiteY0" fmla="*/ 0 h 2020217"/>
                <a:gd name="connsiteX1" fmla="*/ 85725 w 2857500"/>
                <a:gd name="connsiteY1" fmla="*/ 371475 h 2020217"/>
                <a:gd name="connsiteX2" fmla="*/ 209550 w 2857500"/>
                <a:gd name="connsiteY2" fmla="*/ 704850 h 2020217"/>
                <a:gd name="connsiteX3" fmla="*/ 438150 w 2857500"/>
                <a:gd name="connsiteY3" fmla="*/ 1019175 h 2020217"/>
                <a:gd name="connsiteX4" fmla="*/ 647700 w 2857500"/>
                <a:gd name="connsiteY4" fmla="*/ 1304925 h 2020217"/>
                <a:gd name="connsiteX5" fmla="*/ 981075 w 2857500"/>
                <a:gd name="connsiteY5" fmla="*/ 1571625 h 2020217"/>
                <a:gd name="connsiteX6" fmla="*/ 1390650 w 2857500"/>
                <a:gd name="connsiteY6" fmla="*/ 1800225 h 2020217"/>
                <a:gd name="connsiteX7" fmla="*/ 1724025 w 2857500"/>
                <a:gd name="connsiteY7" fmla="*/ 1914525 h 2020217"/>
                <a:gd name="connsiteX8" fmla="*/ 2066925 w 2857500"/>
                <a:gd name="connsiteY8" fmla="*/ 2000250 h 2020217"/>
                <a:gd name="connsiteX9" fmla="*/ 2390775 w 2857500"/>
                <a:gd name="connsiteY9" fmla="*/ 2019300 h 2020217"/>
                <a:gd name="connsiteX10" fmla="*/ 2857500 w 2857500"/>
                <a:gd name="connsiteY10" fmla="*/ 1981200 h 2020217"/>
                <a:gd name="connsiteX11" fmla="*/ 2857500 w 2857500"/>
                <a:gd name="connsiteY11" fmla="*/ 1981200 h 2020217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10" fmla="*/ 2771775 w 2771775"/>
                <a:gd name="connsiteY10" fmla="*/ 1609725 h 1648742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52425 w 2305050"/>
                <a:gd name="connsiteY2" fmla="*/ 64770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14325 w 2305050"/>
                <a:gd name="connsiteY2" fmla="*/ 66675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63689"/>
                <a:gd name="connsiteX1" fmla="*/ 123825 w 2305050"/>
                <a:gd name="connsiteY1" fmla="*/ 333375 h 1663689"/>
                <a:gd name="connsiteX2" fmla="*/ 314325 w 2305050"/>
                <a:gd name="connsiteY2" fmla="*/ 666750 h 1663689"/>
                <a:gd name="connsiteX3" fmla="*/ 561975 w 2305050"/>
                <a:gd name="connsiteY3" fmla="*/ 933450 h 1663689"/>
                <a:gd name="connsiteX4" fmla="*/ 895350 w 2305050"/>
                <a:gd name="connsiteY4" fmla="*/ 1200150 h 1663689"/>
                <a:gd name="connsiteX5" fmla="*/ 1304925 w 2305050"/>
                <a:gd name="connsiteY5" fmla="*/ 1428750 h 1663689"/>
                <a:gd name="connsiteX6" fmla="*/ 1638300 w 2305050"/>
                <a:gd name="connsiteY6" fmla="*/ 1543050 h 1663689"/>
                <a:gd name="connsiteX7" fmla="*/ 1981200 w 2305050"/>
                <a:gd name="connsiteY7" fmla="*/ 1657350 h 1663689"/>
                <a:gd name="connsiteX8" fmla="*/ 2305050 w 2305050"/>
                <a:gd name="connsiteY8" fmla="*/ 1647825 h 1663689"/>
                <a:gd name="connsiteX0" fmla="*/ 0 w 2314575"/>
                <a:gd name="connsiteY0" fmla="*/ 0 h 1695852"/>
                <a:gd name="connsiteX1" fmla="*/ 123825 w 2314575"/>
                <a:gd name="connsiteY1" fmla="*/ 333375 h 1695852"/>
                <a:gd name="connsiteX2" fmla="*/ 314325 w 2314575"/>
                <a:gd name="connsiteY2" fmla="*/ 666750 h 1695852"/>
                <a:gd name="connsiteX3" fmla="*/ 561975 w 2314575"/>
                <a:gd name="connsiteY3" fmla="*/ 933450 h 1695852"/>
                <a:gd name="connsiteX4" fmla="*/ 895350 w 2314575"/>
                <a:gd name="connsiteY4" fmla="*/ 1200150 h 1695852"/>
                <a:gd name="connsiteX5" fmla="*/ 1304925 w 2314575"/>
                <a:gd name="connsiteY5" fmla="*/ 1428750 h 1695852"/>
                <a:gd name="connsiteX6" fmla="*/ 1638300 w 2314575"/>
                <a:gd name="connsiteY6" fmla="*/ 1543050 h 1695852"/>
                <a:gd name="connsiteX7" fmla="*/ 1981200 w 2314575"/>
                <a:gd name="connsiteY7" fmla="*/ 1657350 h 1695852"/>
                <a:gd name="connsiteX8" fmla="*/ 2314575 w 2314575"/>
                <a:gd name="connsiteY8" fmla="*/ 1695450 h 1695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4575" h="1695852">
                  <a:moveTo>
                    <a:pt x="0" y="0"/>
                  </a:moveTo>
                  <a:cubicBezTo>
                    <a:pt x="34925" y="117475"/>
                    <a:pt x="71438" y="222250"/>
                    <a:pt x="123825" y="333375"/>
                  </a:cubicBezTo>
                  <a:cubicBezTo>
                    <a:pt x="176212" y="444500"/>
                    <a:pt x="314325" y="666750"/>
                    <a:pt x="314325" y="666750"/>
                  </a:cubicBezTo>
                  <a:cubicBezTo>
                    <a:pt x="387350" y="766762"/>
                    <a:pt x="465138" y="844550"/>
                    <a:pt x="561975" y="933450"/>
                  </a:cubicBezTo>
                  <a:cubicBezTo>
                    <a:pt x="658812" y="1022350"/>
                    <a:pt x="771525" y="1117600"/>
                    <a:pt x="895350" y="1200150"/>
                  </a:cubicBezTo>
                  <a:cubicBezTo>
                    <a:pt x="1019175" y="1282700"/>
                    <a:pt x="1181100" y="1371600"/>
                    <a:pt x="1304925" y="1428750"/>
                  </a:cubicBezTo>
                  <a:cubicBezTo>
                    <a:pt x="1428750" y="1485900"/>
                    <a:pt x="1525588" y="1504950"/>
                    <a:pt x="1638300" y="1543050"/>
                  </a:cubicBezTo>
                  <a:cubicBezTo>
                    <a:pt x="1751013" y="1581150"/>
                    <a:pt x="1868488" y="1631950"/>
                    <a:pt x="1981200" y="1657350"/>
                  </a:cubicBezTo>
                  <a:cubicBezTo>
                    <a:pt x="2093912" y="1682750"/>
                    <a:pt x="2182813" y="1698625"/>
                    <a:pt x="2314575" y="1695450"/>
                  </a:cubicBezTo>
                </a:path>
              </a:pathLst>
            </a:custGeom>
            <a:noFill/>
            <a:ln>
              <a:solidFill>
                <a:srgbClr val="0000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85403D1F-36BF-4E95-A358-5AEE9767B3BD}"/>
              </a:ext>
            </a:extLst>
          </p:cNvPr>
          <p:cNvGrpSpPr/>
          <p:nvPr/>
        </p:nvGrpSpPr>
        <p:grpSpPr>
          <a:xfrm>
            <a:off x="6489581" y="1801693"/>
            <a:ext cx="4168775" cy="3212685"/>
            <a:chOff x="142840" y="181620"/>
            <a:chExt cx="4320962" cy="3053839"/>
          </a:xfrm>
        </p:grpSpPr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B5B3F160-7A50-4876-AFEB-4D6C6465FAD4}"/>
                </a:ext>
              </a:extLst>
            </p:cNvPr>
            <p:cNvCxnSpPr/>
            <p:nvPr/>
          </p:nvCxnSpPr>
          <p:spPr>
            <a:xfrm>
              <a:off x="1362820" y="2874472"/>
              <a:ext cx="0" cy="2012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Skupina 66">
              <a:extLst>
                <a:ext uri="{FF2B5EF4-FFF2-40B4-BE49-F238E27FC236}">
                  <a16:creationId xmlns:a16="http://schemas.microsoft.com/office/drawing/2014/main" id="{53D2D440-A43E-4749-BA3A-276389531291}"/>
                </a:ext>
              </a:extLst>
            </p:cNvPr>
            <p:cNvGrpSpPr/>
            <p:nvPr/>
          </p:nvGrpSpPr>
          <p:grpSpPr>
            <a:xfrm>
              <a:off x="142840" y="181620"/>
              <a:ext cx="4320962" cy="3053839"/>
              <a:chOff x="142840" y="181620"/>
              <a:chExt cx="4320962" cy="3053839"/>
            </a:xfrm>
          </p:grpSpPr>
          <p:sp>
            <p:nvSpPr>
              <p:cNvPr id="68" name="TextovéPole 17">
                <a:extLst>
                  <a:ext uri="{FF2B5EF4-FFF2-40B4-BE49-F238E27FC236}">
                    <a16:creationId xmlns:a16="http://schemas.microsoft.com/office/drawing/2014/main" id="{89BB5EAE-6526-4194-B4F0-E2C9A0FAA4E9}"/>
                  </a:ext>
                </a:extLst>
              </p:cNvPr>
              <p:cNvSpPr txBox="1"/>
              <p:nvPr/>
            </p:nvSpPr>
            <p:spPr>
              <a:xfrm>
                <a:off x="1226629" y="2947201"/>
                <a:ext cx="476458" cy="26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2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1 s</a:t>
                </a:r>
                <a:endParaRPr lang="cs-CZ" sz="1200" dirty="0">
                  <a:effectLst/>
                  <a:latin typeface="+mn-lt"/>
                  <a:ea typeface="Times New Roman"/>
                </a:endParaRPr>
              </a:p>
            </p:txBody>
          </p:sp>
          <p:grpSp>
            <p:nvGrpSpPr>
              <p:cNvPr id="69" name="Skupina 68">
                <a:extLst>
                  <a:ext uri="{FF2B5EF4-FFF2-40B4-BE49-F238E27FC236}">
                    <a16:creationId xmlns:a16="http://schemas.microsoft.com/office/drawing/2014/main" id="{F26E4612-540C-49FE-B151-11F8FCC723AE}"/>
                  </a:ext>
                </a:extLst>
              </p:cNvPr>
              <p:cNvGrpSpPr/>
              <p:nvPr/>
            </p:nvGrpSpPr>
            <p:grpSpPr>
              <a:xfrm>
                <a:off x="142840" y="181620"/>
                <a:ext cx="4320962" cy="3053839"/>
                <a:chOff x="142840" y="181620"/>
                <a:chExt cx="4320962" cy="3053839"/>
              </a:xfrm>
            </p:grpSpPr>
            <p:grpSp>
              <p:nvGrpSpPr>
                <p:cNvPr id="70" name="Skupina 69">
                  <a:extLst>
                    <a:ext uri="{FF2B5EF4-FFF2-40B4-BE49-F238E27FC236}">
                      <a16:creationId xmlns:a16="http://schemas.microsoft.com/office/drawing/2014/main" id="{6C115CB9-6C55-491C-8860-76FE6184F773}"/>
                    </a:ext>
                  </a:extLst>
                </p:cNvPr>
                <p:cNvGrpSpPr/>
                <p:nvPr/>
              </p:nvGrpSpPr>
              <p:grpSpPr>
                <a:xfrm>
                  <a:off x="142840" y="181620"/>
                  <a:ext cx="4320962" cy="3053839"/>
                  <a:chOff x="142840" y="181620"/>
                  <a:chExt cx="4320962" cy="3053839"/>
                </a:xfrm>
              </p:grpSpPr>
              <p:grpSp>
                <p:nvGrpSpPr>
                  <p:cNvPr id="72" name="Skupina 71">
                    <a:extLst>
                      <a:ext uri="{FF2B5EF4-FFF2-40B4-BE49-F238E27FC236}">
                        <a16:creationId xmlns:a16="http://schemas.microsoft.com/office/drawing/2014/main" id="{008AA1E9-7402-404A-AF3C-BAE8861310BD}"/>
                      </a:ext>
                    </a:extLst>
                  </p:cNvPr>
                  <p:cNvGrpSpPr/>
                  <p:nvPr/>
                </p:nvGrpSpPr>
                <p:grpSpPr>
                  <a:xfrm>
                    <a:off x="796279" y="290334"/>
                    <a:ext cx="3380185" cy="2691611"/>
                    <a:chOff x="796279" y="290334"/>
                    <a:chExt cx="3380185" cy="2691611"/>
                  </a:xfrm>
                </p:grpSpPr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135954B6-793E-434E-B342-A5C35A7FA32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6279" y="290334"/>
                      <a:ext cx="12594" cy="269028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47E16A41-0E17-4ABA-923C-1D4E2F46D7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800472" y="298194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3" name="Volný tvar 68">
                    <a:extLst>
                      <a:ext uri="{FF2B5EF4-FFF2-40B4-BE49-F238E27FC236}">
                        <a16:creationId xmlns:a16="http://schemas.microsoft.com/office/drawing/2014/main" id="{A398D1D2-5C7E-44B4-B80D-0A0C6ECF6218}"/>
                      </a:ext>
                    </a:extLst>
                  </p:cNvPr>
                  <p:cNvSpPr/>
                  <p:nvPr/>
                </p:nvSpPr>
                <p:spPr>
                  <a:xfrm>
                    <a:off x="816471" y="444923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74" name="TextovéPole 21">
                    <a:extLst>
                      <a:ext uri="{FF2B5EF4-FFF2-40B4-BE49-F238E27FC236}">
                        <a16:creationId xmlns:a16="http://schemas.microsoft.com/office/drawing/2014/main" id="{30EA11A5-4A04-4E2F-80F0-1B2BE1288432}"/>
                      </a:ext>
                    </a:extLst>
                  </p:cNvPr>
                  <p:cNvSpPr txBox="1"/>
                  <p:nvPr/>
                </p:nvSpPr>
                <p:spPr>
                  <a:xfrm>
                    <a:off x="142840" y="181620"/>
                    <a:ext cx="57648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75" name="TextovéPole 22">
                    <a:extLst>
                      <a:ext uri="{FF2B5EF4-FFF2-40B4-BE49-F238E27FC236}">
                        <a16:creationId xmlns:a16="http://schemas.microsoft.com/office/drawing/2014/main" id="{4BE29E00-6E97-47DB-8E3A-19D8A2A69920}"/>
                      </a:ext>
                    </a:extLst>
                  </p:cNvPr>
                  <p:cNvSpPr txBox="1"/>
                  <p:nvPr/>
                </p:nvSpPr>
                <p:spPr>
                  <a:xfrm>
                    <a:off x="3635924" y="2972156"/>
                    <a:ext cx="82787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  <p:sp>
              <p:nvSpPr>
                <p:cNvPr id="71" name="Volný tvar 66">
                  <a:extLst>
                    <a:ext uri="{FF2B5EF4-FFF2-40B4-BE49-F238E27FC236}">
                      <a16:creationId xmlns:a16="http://schemas.microsoft.com/office/drawing/2014/main" id="{1E9A0090-2589-4C3F-9D4A-49640897ED3B}"/>
                    </a:ext>
                  </a:extLst>
                </p:cNvPr>
                <p:cNvSpPr/>
                <p:nvPr/>
              </p:nvSpPr>
              <p:spPr>
                <a:xfrm>
                  <a:off x="810792" y="1060704"/>
                  <a:ext cx="2948277" cy="1286867"/>
                </a:xfrm>
                <a:custGeom>
                  <a:avLst/>
                  <a:gdLst>
                    <a:gd name="connsiteX0" fmla="*/ 0 w 2910177"/>
                    <a:gd name="connsiteY0" fmla="*/ 0 h 1911257"/>
                    <a:gd name="connsiteX1" fmla="*/ 31805 w 2910177"/>
                    <a:gd name="connsiteY1" fmla="*/ 477078 h 1911257"/>
                    <a:gd name="connsiteX2" fmla="*/ 143123 w 2910177"/>
                    <a:gd name="connsiteY2" fmla="*/ 1057524 h 1911257"/>
                    <a:gd name="connsiteX3" fmla="*/ 326003 w 2910177"/>
                    <a:gd name="connsiteY3" fmla="*/ 1526651 h 1911257"/>
                    <a:gd name="connsiteX4" fmla="*/ 612250 w 2910177"/>
                    <a:gd name="connsiteY4" fmla="*/ 1868557 h 1911257"/>
                    <a:gd name="connsiteX5" fmla="*/ 811033 w 2910177"/>
                    <a:gd name="connsiteY5" fmla="*/ 1908313 h 1911257"/>
                    <a:gd name="connsiteX6" fmla="*/ 1272209 w 2910177"/>
                    <a:gd name="connsiteY6" fmla="*/ 1908313 h 1911257"/>
                    <a:gd name="connsiteX7" fmla="*/ 1630017 w 2910177"/>
                    <a:gd name="connsiteY7" fmla="*/ 1908313 h 1911257"/>
                    <a:gd name="connsiteX8" fmla="*/ 1963972 w 2910177"/>
                    <a:gd name="connsiteY8" fmla="*/ 1908313 h 1911257"/>
                    <a:gd name="connsiteX9" fmla="*/ 2361537 w 2910177"/>
                    <a:gd name="connsiteY9" fmla="*/ 1908313 h 1911257"/>
                    <a:gd name="connsiteX10" fmla="*/ 2671638 w 2910177"/>
                    <a:gd name="connsiteY10" fmla="*/ 1908313 h 1911257"/>
                    <a:gd name="connsiteX11" fmla="*/ 2671638 w 2910177"/>
                    <a:gd name="connsiteY11" fmla="*/ 1908313 h 1911257"/>
                    <a:gd name="connsiteX12" fmla="*/ 2910177 w 2910177"/>
                    <a:gd name="connsiteY12" fmla="*/ 1908313 h 1911257"/>
                    <a:gd name="connsiteX0" fmla="*/ 0 w 2910177"/>
                    <a:gd name="connsiteY0" fmla="*/ 0 h 1913613"/>
                    <a:gd name="connsiteX1" fmla="*/ 31805 w 2910177"/>
                    <a:gd name="connsiteY1" fmla="*/ 477078 h 1913613"/>
                    <a:gd name="connsiteX2" fmla="*/ 143123 w 2910177"/>
                    <a:gd name="connsiteY2" fmla="*/ 1057524 h 1913613"/>
                    <a:gd name="connsiteX3" fmla="*/ 326003 w 2910177"/>
                    <a:gd name="connsiteY3" fmla="*/ 1526651 h 1913613"/>
                    <a:gd name="connsiteX4" fmla="*/ 588396 w 2910177"/>
                    <a:gd name="connsiteY4" fmla="*/ 1836752 h 1913613"/>
                    <a:gd name="connsiteX5" fmla="*/ 811033 w 2910177"/>
                    <a:gd name="connsiteY5" fmla="*/ 1908313 h 1913613"/>
                    <a:gd name="connsiteX6" fmla="*/ 1272209 w 2910177"/>
                    <a:gd name="connsiteY6" fmla="*/ 1908313 h 1913613"/>
                    <a:gd name="connsiteX7" fmla="*/ 1630017 w 2910177"/>
                    <a:gd name="connsiteY7" fmla="*/ 1908313 h 1913613"/>
                    <a:gd name="connsiteX8" fmla="*/ 1963972 w 2910177"/>
                    <a:gd name="connsiteY8" fmla="*/ 1908313 h 1913613"/>
                    <a:gd name="connsiteX9" fmla="*/ 2361537 w 2910177"/>
                    <a:gd name="connsiteY9" fmla="*/ 1908313 h 1913613"/>
                    <a:gd name="connsiteX10" fmla="*/ 2671638 w 2910177"/>
                    <a:gd name="connsiteY10" fmla="*/ 1908313 h 1913613"/>
                    <a:gd name="connsiteX11" fmla="*/ 2671638 w 2910177"/>
                    <a:gd name="connsiteY11" fmla="*/ 1908313 h 1913613"/>
                    <a:gd name="connsiteX12" fmla="*/ 2910177 w 2910177"/>
                    <a:gd name="connsiteY12" fmla="*/ 1908313 h 1913613"/>
                    <a:gd name="connsiteX0" fmla="*/ 0 w 2910177"/>
                    <a:gd name="connsiteY0" fmla="*/ 0 h 1919963"/>
                    <a:gd name="connsiteX1" fmla="*/ 31805 w 2910177"/>
                    <a:gd name="connsiteY1" fmla="*/ 477078 h 1919963"/>
                    <a:gd name="connsiteX2" fmla="*/ 143123 w 2910177"/>
                    <a:gd name="connsiteY2" fmla="*/ 1057524 h 1919963"/>
                    <a:gd name="connsiteX3" fmla="*/ 326003 w 2910177"/>
                    <a:gd name="connsiteY3" fmla="*/ 1526651 h 1919963"/>
                    <a:gd name="connsiteX4" fmla="*/ 521721 w 2910177"/>
                    <a:gd name="connsiteY4" fmla="*/ 1751027 h 1919963"/>
                    <a:gd name="connsiteX5" fmla="*/ 811033 w 2910177"/>
                    <a:gd name="connsiteY5" fmla="*/ 1908313 h 1919963"/>
                    <a:gd name="connsiteX6" fmla="*/ 1272209 w 2910177"/>
                    <a:gd name="connsiteY6" fmla="*/ 1908313 h 1919963"/>
                    <a:gd name="connsiteX7" fmla="*/ 1630017 w 2910177"/>
                    <a:gd name="connsiteY7" fmla="*/ 1908313 h 1919963"/>
                    <a:gd name="connsiteX8" fmla="*/ 1963972 w 2910177"/>
                    <a:gd name="connsiteY8" fmla="*/ 1908313 h 1919963"/>
                    <a:gd name="connsiteX9" fmla="*/ 2361537 w 2910177"/>
                    <a:gd name="connsiteY9" fmla="*/ 1908313 h 1919963"/>
                    <a:gd name="connsiteX10" fmla="*/ 2671638 w 2910177"/>
                    <a:gd name="connsiteY10" fmla="*/ 1908313 h 1919963"/>
                    <a:gd name="connsiteX11" fmla="*/ 2671638 w 2910177"/>
                    <a:gd name="connsiteY11" fmla="*/ 1908313 h 1919963"/>
                    <a:gd name="connsiteX12" fmla="*/ 2910177 w 2910177"/>
                    <a:gd name="connsiteY12" fmla="*/ 1908313 h 1919963"/>
                    <a:gd name="connsiteX0" fmla="*/ 0 w 2910177"/>
                    <a:gd name="connsiteY0" fmla="*/ 0 h 1909724"/>
                    <a:gd name="connsiteX1" fmla="*/ 31805 w 2910177"/>
                    <a:gd name="connsiteY1" fmla="*/ 477078 h 1909724"/>
                    <a:gd name="connsiteX2" fmla="*/ 143123 w 2910177"/>
                    <a:gd name="connsiteY2" fmla="*/ 1057524 h 1909724"/>
                    <a:gd name="connsiteX3" fmla="*/ 326003 w 2910177"/>
                    <a:gd name="connsiteY3" fmla="*/ 1526651 h 1909724"/>
                    <a:gd name="connsiteX4" fmla="*/ 521721 w 2910177"/>
                    <a:gd name="connsiteY4" fmla="*/ 1751027 h 1909724"/>
                    <a:gd name="connsiteX5" fmla="*/ 849133 w 2910177"/>
                    <a:gd name="connsiteY5" fmla="*/ 1889263 h 1909724"/>
                    <a:gd name="connsiteX6" fmla="*/ 1272209 w 2910177"/>
                    <a:gd name="connsiteY6" fmla="*/ 1908313 h 1909724"/>
                    <a:gd name="connsiteX7" fmla="*/ 1630017 w 2910177"/>
                    <a:gd name="connsiteY7" fmla="*/ 1908313 h 1909724"/>
                    <a:gd name="connsiteX8" fmla="*/ 1963972 w 2910177"/>
                    <a:gd name="connsiteY8" fmla="*/ 1908313 h 1909724"/>
                    <a:gd name="connsiteX9" fmla="*/ 2361537 w 2910177"/>
                    <a:gd name="connsiteY9" fmla="*/ 1908313 h 1909724"/>
                    <a:gd name="connsiteX10" fmla="*/ 2671638 w 2910177"/>
                    <a:gd name="connsiteY10" fmla="*/ 1908313 h 1909724"/>
                    <a:gd name="connsiteX11" fmla="*/ 2671638 w 2910177"/>
                    <a:gd name="connsiteY11" fmla="*/ 1908313 h 1909724"/>
                    <a:gd name="connsiteX12" fmla="*/ 2910177 w 29101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64103 w 2948277"/>
                    <a:gd name="connsiteY3" fmla="*/ 1526651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626496 w 2948277"/>
                    <a:gd name="connsiteY4" fmla="*/ 1760552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10429"/>
                    <a:gd name="connsiteX1" fmla="*/ 69905 w 2948277"/>
                    <a:gd name="connsiteY1" fmla="*/ 477078 h 1910429"/>
                    <a:gd name="connsiteX2" fmla="*/ 181223 w 2948277"/>
                    <a:gd name="connsiteY2" fmla="*/ 1057524 h 1910429"/>
                    <a:gd name="connsiteX3" fmla="*/ 383153 w 2948277"/>
                    <a:gd name="connsiteY3" fmla="*/ 1498076 h 1910429"/>
                    <a:gd name="connsiteX4" fmla="*/ 626496 w 2948277"/>
                    <a:gd name="connsiteY4" fmla="*/ 1760552 h 1910429"/>
                    <a:gd name="connsiteX5" fmla="*/ 934858 w 2948277"/>
                    <a:gd name="connsiteY5" fmla="*/ 1879738 h 1910429"/>
                    <a:gd name="connsiteX6" fmla="*/ 1310309 w 2948277"/>
                    <a:gd name="connsiteY6" fmla="*/ 1908313 h 1910429"/>
                    <a:gd name="connsiteX7" fmla="*/ 1668117 w 2948277"/>
                    <a:gd name="connsiteY7" fmla="*/ 1908313 h 1910429"/>
                    <a:gd name="connsiteX8" fmla="*/ 2002072 w 2948277"/>
                    <a:gd name="connsiteY8" fmla="*/ 1908313 h 1910429"/>
                    <a:gd name="connsiteX9" fmla="*/ 2399637 w 2948277"/>
                    <a:gd name="connsiteY9" fmla="*/ 1908313 h 1910429"/>
                    <a:gd name="connsiteX10" fmla="*/ 2709738 w 2948277"/>
                    <a:gd name="connsiteY10" fmla="*/ 1908313 h 1910429"/>
                    <a:gd name="connsiteX11" fmla="*/ 2709738 w 2948277"/>
                    <a:gd name="connsiteY11" fmla="*/ 1908313 h 1910429"/>
                    <a:gd name="connsiteX12" fmla="*/ 2948277 w 2948277"/>
                    <a:gd name="connsiteY12" fmla="*/ 1908313 h 1910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948277" h="1910429">
                      <a:moveTo>
                        <a:pt x="0" y="0"/>
                      </a:moveTo>
                      <a:cubicBezTo>
                        <a:pt x="3975" y="150412"/>
                        <a:pt x="39701" y="300824"/>
                        <a:pt x="69905" y="477078"/>
                      </a:cubicBezTo>
                      <a:cubicBezTo>
                        <a:pt x="100109" y="653332"/>
                        <a:pt x="129015" y="887358"/>
                        <a:pt x="181223" y="1057524"/>
                      </a:cubicBezTo>
                      <a:cubicBezTo>
                        <a:pt x="233431" y="1227690"/>
                        <a:pt x="308941" y="1380905"/>
                        <a:pt x="383153" y="1498076"/>
                      </a:cubicBezTo>
                      <a:cubicBezTo>
                        <a:pt x="457365" y="1615247"/>
                        <a:pt x="534545" y="1696942"/>
                        <a:pt x="626496" y="1760552"/>
                      </a:cubicBezTo>
                      <a:cubicBezTo>
                        <a:pt x="718447" y="1824162"/>
                        <a:pt x="820889" y="1855111"/>
                        <a:pt x="934858" y="1879738"/>
                      </a:cubicBezTo>
                      <a:cubicBezTo>
                        <a:pt x="1048827" y="1904365"/>
                        <a:pt x="1188099" y="1903551"/>
                        <a:pt x="1310309" y="1908313"/>
                      </a:cubicBezTo>
                      <a:cubicBezTo>
                        <a:pt x="1432519" y="1913075"/>
                        <a:pt x="1548848" y="1908313"/>
                        <a:pt x="1668117" y="1908313"/>
                      </a:cubicBezTo>
                      <a:lnTo>
                        <a:pt x="2002072" y="1908313"/>
                      </a:lnTo>
                      <a:lnTo>
                        <a:pt x="2399637" y="1908313"/>
                      </a:lnTo>
                      <a:lnTo>
                        <a:pt x="2709738" y="1908313"/>
                      </a:lnTo>
                      <a:lnTo>
                        <a:pt x="2709738" y="1908313"/>
                      </a:lnTo>
                      <a:lnTo>
                        <a:pt x="2948277" y="1908313"/>
                      </a:lnTo>
                    </a:path>
                  </a:pathLst>
                </a:custGeom>
                <a:noFill/>
                <a:ln>
                  <a:solidFill>
                    <a:srgbClr val="0000D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cs-CZ">
                    <a:solidFill>
                      <a:srgbClr val="0000DC"/>
                    </a:solidFill>
                  </a:endParaRPr>
                </a:p>
              </p:txBody>
            </p:sp>
          </p:grpSp>
        </p:grpSp>
      </p:grp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AA1864F3-88D7-4206-8741-B7C18A260529}"/>
              </a:ext>
            </a:extLst>
          </p:cNvPr>
          <p:cNvCxnSpPr/>
          <p:nvPr/>
        </p:nvCxnSpPr>
        <p:spPr bwMode="auto">
          <a:xfrm flipV="1">
            <a:off x="2197085" y="4124703"/>
            <a:ext cx="0" cy="594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B2F18048-2727-449F-B761-818AEB9238E1}"/>
              </a:ext>
            </a:extLst>
          </p:cNvPr>
          <p:cNvCxnSpPr/>
          <p:nvPr/>
        </p:nvCxnSpPr>
        <p:spPr bwMode="auto">
          <a:xfrm flipH="1">
            <a:off x="1226205" y="411677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ovéPole 69">
            <a:extLst>
              <a:ext uri="{FF2B5EF4-FFF2-40B4-BE49-F238E27FC236}">
                <a16:creationId xmlns:a16="http://schemas.microsoft.com/office/drawing/2014/main" id="{D4D17431-F29F-4ECB-A10C-FBC70EBAB716}"/>
              </a:ext>
            </a:extLst>
          </p:cNvPr>
          <p:cNvSpPr txBox="1"/>
          <p:nvPr/>
        </p:nvSpPr>
        <p:spPr>
          <a:xfrm>
            <a:off x="675819" y="3975238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effectLst/>
              <a:latin typeface="+mn-lt"/>
              <a:ea typeface="Times New Roman"/>
            </a:endParaRPr>
          </a:p>
        </p:txBody>
      </p:sp>
      <p:cxnSp>
        <p:nvCxnSpPr>
          <p:cNvPr id="81" name="Přímá spojnice 80">
            <a:extLst>
              <a:ext uri="{FF2B5EF4-FFF2-40B4-BE49-F238E27FC236}">
                <a16:creationId xmlns:a16="http://schemas.microsoft.com/office/drawing/2014/main" id="{7769174D-FE7A-4DC9-B1CD-12DB29C51B60}"/>
              </a:ext>
            </a:extLst>
          </p:cNvPr>
          <p:cNvCxnSpPr/>
          <p:nvPr/>
        </p:nvCxnSpPr>
        <p:spPr bwMode="auto">
          <a:xfrm flipV="1">
            <a:off x="2197079" y="3341792"/>
            <a:ext cx="0" cy="754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Přímá spojnice 81">
            <a:extLst>
              <a:ext uri="{FF2B5EF4-FFF2-40B4-BE49-F238E27FC236}">
                <a16:creationId xmlns:a16="http://schemas.microsoft.com/office/drawing/2014/main" id="{D33457C1-662D-4BCD-97C9-1C49C9C525E1}"/>
              </a:ext>
            </a:extLst>
          </p:cNvPr>
          <p:cNvCxnSpPr/>
          <p:nvPr/>
        </p:nvCxnSpPr>
        <p:spPr bwMode="auto">
          <a:xfrm flipH="1">
            <a:off x="1243133" y="333780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ovéPole 69">
            <a:extLst>
              <a:ext uri="{FF2B5EF4-FFF2-40B4-BE49-F238E27FC236}">
                <a16:creationId xmlns:a16="http://schemas.microsoft.com/office/drawing/2014/main" id="{6DA4A7F2-86C4-4B3F-BF31-207C9CC4A406}"/>
              </a:ext>
            </a:extLst>
          </p:cNvPr>
          <p:cNvSpPr txBox="1"/>
          <p:nvPr/>
        </p:nvSpPr>
        <p:spPr>
          <a:xfrm>
            <a:off x="643292" y="3184323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4D179445-738D-48DA-A52A-F9F59D68215C}"/>
              </a:ext>
            </a:extLst>
          </p:cNvPr>
          <p:cNvCxnSpPr/>
          <p:nvPr/>
        </p:nvCxnSpPr>
        <p:spPr bwMode="auto">
          <a:xfrm>
            <a:off x="6977223" y="2102782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ovéPole 17">
            <a:extLst>
              <a:ext uri="{FF2B5EF4-FFF2-40B4-BE49-F238E27FC236}">
                <a16:creationId xmlns:a16="http://schemas.microsoft.com/office/drawing/2014/main" id="{59CA2B0F-5FFD-4822-96AE-A47169290AFB}"/>
              </a:ext>
            </a:extLst>
          </p:cNvPr>
          <p:cNvSpPr txBox="1"/>
          <p:nvPr/>
        </p:nvSpPr>
        <p:spPr>
          <a:xfrm>
            <a:off x="5787133" y="2208295"/>
            <a:ext cx="1695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effectLst/>
                <a:latin typeface="+mn-lt"/>
                <a:ea typeface="Times New Roman"/>
              </a:rPr>
              <a:t>FVC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effectLst/>
                <a:latin typeface="+mn-lt"/>
                <a:ea typeface="Times New Roman"/>
              </a:rPr>
              <a:t>&gt;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solidFill>
                  <a:srgbClr val="0000DC"/>
                </a:solidFill>
                <a:latin typeface="+mn-lt"/>
                <a:ea typeface="Times New Roman"/>
              </a:rPr>
              <a:t>FVC</a:t>
            </a:r>
            <a:endParaRPr lang="cs-CZ" sz="16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6" name="Přímá spojnice se šipkou 85">
            <a:extLst>
              <a:ext uri="{FF2B5EF4-FFF2-40B4-BE49-F238E27FC236}">
                <a16:creationId xmlns:a16="http://schemas.microsoft.com/office/drawing/2014/main" id="{2EB23C85-0FB7-4252-90AE-03639A47E601}"/>
              </a:ext>
            </a:extLst>
          </p:cNvPr>
          <p:cNvCxnSpPr/>
          <p:nvPr/>
        </p:nvCxnSpPr>
        <p:spPr bwMode="auto">
          <a:xfrm>
            <a:off x="1329948" y="3429000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ovéPole 23">
            <a:extLst>
              <a:ext uri="{FF2B5EF4-FFF2-40B4-BE49-F238E27FC236}">
                <a16:creationId xmlns:a16="http://schemas.microsoft.com/office/drawing/2014/main" id="{6EC26649-4A18-45BA-8FA8-8FF58537680E}"/>
              </a:ext>
            </a:extLst>
          </p:cNvPr>
          <p:cNvSpPr txBox="1"/>
          <p:nvPr/>
        </p:nvSpPr>
        <p:spPr>
          <a:xfrm>
            <a:off x="1533644" y="4931480"/>
            <a:ext cx="3672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Obstru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 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(FVC=N;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=↓)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trache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sten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osis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astma </a:t>
            </a: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bronchi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ale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CHOPN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tumor</a:t>
            </a:r>
            <a:endParaRPr lang="cs-CZ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88" name="TextovéPole 25">
            <a:extLst>
              <a:ext uri="{FF2B5EF4-FFF2-40B4-BE49-F238E27FC236}">
                <a16:creationId xmlns:a16="http://schemas.microsoft.com/office/drawing/2014/main" id="{1567F3C9-1EB9-476B-BAF3-8A7429D6BA3B}"/>
              </a:ext>
            </a:extLst>
          </p:cNvPr>
          <p:cNvSpPr txBox="1"/>
          <p:nvPr/>
        </p:nvSpPr>
        <p:spPr>
          <a:xfrm>
            <a:off x="6594231" y="4938549"/>
            <a:ext cx="3456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Restri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(FVC=↓;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=N)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Pulmonary etiology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fibrosis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lung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resection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edema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pneumoni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89" name="TextovéPole 25">
            <a:extLst>
              <a:ext uri="{FF2B5EF4-FFF2-40B4-BE49-F238E27FC236}">
                <a16:creationId xmlns:a16="http://schemas.microsoft.com/office/drawing/2014/main" id="{F8963D52-5F32-4466-899C-ABEE3B5DAA9A}"/>
              </a:ext>
            </a:extLst>
          </p:cNvPr>
          <p:cNvSpPr txBox="1"/>
          <p:nvPr/>
        </p:nvSpPr>
        <p:spPr>
          <a:xfrm>
            <a:off x="8478462" y="5301926"/>
            <a:ext cx="3456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Extrapulmon</a:t>
            </a:r>
            <a:r>
              <a:rPr lang="en-US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ary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+mn-lt"/>
                <a:ea typeface="Times New Roman"/>
              </a:rPr>
              <a:t>etiology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ascites</a:t>
            </a: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yphoscoliosis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urns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high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diaphragm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condition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117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2DB0D-F343-41AA-ABBF-1D1BE1EF6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33473-8DE9-4357-AF6A-D3D40ACF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054023-7792-4983-9E98-DCA94BF2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respiratory flow - volume curve (spirogram)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28D18EFA-385E-40F7-A554-23DC57616723}"/>
              </a:ext>
            </a:extLst>
          </p:cNvPr>
          <p:cNvGrpSpPr/>
          <p:nvPr/>
        </p:nvGrpSpPr>
        <p:grpSpPr>
          <a:xfrm>
            <a:off x="6399626" y="3314700"/>
            <a:ext cx="4193220" cy="3269447"/>
            <a:chOff x="683568" y="1484784"/>
            <a:chExt cx="5055471" cy="4794944"/>
          </a:xfrm>
        </p:grpSpPr>
        <p:pic>
          <p:nvPicPr>
            <p:cNvPr id="7" name="Рисунок 4">
              <a:extLst>
                <a:ext uri="{FF2B5EF4-FFF2-40B4-BE49-F238E27FC236}">
                  <a16:creationId xmlns:a16="http://schemas.microsoft.com/office/drawing/2014/main" id="{32CBD8F3-F0EA-4C91-AAC9-E0364743A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1484784"/>
              <a:ext cx="5055471" cy="4794944"/>
            </a:xfrm>
            <a:prstGeom prst="rect">
              <a:avLst/>
            </a:prstGeom>
          </p:spPr>
        </p:pic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22B34369-C3B5-4241-BBC4-A18252491998}"/>
                </a:ext>
              </a:extLst>
            </p:cNvPr>
            <p:cNvSpPr txBox="1"/>
            <p:nvPr/>
          </p:nvSpPr>
          <p:spPr>
            <a:xfrm>
              <a:off x="1475656" y="1547498"/>
              <a:ext cx="720080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PEF</a:t>
              </a:r>
              <a:endParaRPr lang="ru-RU" sz="1600" b="1" dirty="0">
                <a:latin typeface="+mn-lt"/>
              </a:endParaRP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8FF063EF-4307-4FA8-90F6-0A601341ABFB}"/>
                </a:ext>
              </a:extLst>
            </p:cNvPr>
            <p:cNvSpPr txBox="1"/>
            <p:nvPr/>
          </p:nvSpPr>
          <p:spPr>
            <a:xfrm>
              <a:off x="2051719" y="1907539"/>
              <a:ext cx="1159583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75%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2161E671-A378-48D0-9B02-9322166448D9}"/>
                </a:ext>
              </a:extLst>
            </p:cNvPr>
            <p:cNvSpPr txBox="1"/>
            <p:nvPr/>
          </p:nvSpPr>
          <p:spPr>
            <a:xfrm>
              <a:off x="2915816" y="2483603"/>
              <a:ext cx="1203638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50%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50D7EA38-5ADD-40DF-8B47-DEC68F8A819C}"/>
                </a:ext>
              </a:extLst>
            </p:cNvPr>
            <p:cNvSpPr txBox="1"/>
            <p:nvPr/>
          </p:nvSpPr>
          <p:spPr>
            <a:xfrm>
              <a:off x="3851920" y="3068960"/>
              <a:ext cx="1095124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25%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2" name="TextBox 10">
              <a:extLst>
                <a:ext uri="{FF2B5EF4-FFF2-40B4-BE49-F238E27FC236}">
                  <a16:creationId xmlns:a16="http://schemas.microsoft.com/office/drawing/2014/main" id="{D60000D1-689F-4EDD-95D3-180EC465B116}"/>
                </a:ext>
              </a:extLst>
            </p:cNvPr>
            <p:cNvSpPr txBox="1"/>
            <p:nvPr/>
          </p:nvSpPr>
          <p:spPr>
            <a:xfrm>
              <a:off x="3067334" y="5840736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TLC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44C5BAFE-CBAC-4150-8A89-DEBECC735B87}"/>
                </a:ext>
              </a:extLst>
            </p:cNvPr>
            <p:cNvSpPr txBox="1"/>
            <p:nvPr/>
          </p:nvSpPr>
          <p:spPr>
            <a:xfrm>
              <a:off x="1691679" y="5075023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IRV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8851268D-6268-4EED-95C0-5C37941E695F}"/>
                </a:ext>
              </a:extLst>
            </p:cNvPr>
            <p:cNvSpPr txBox="1"/>
            <p:nvPr/>
          </p:nvSpPr>
          <p:spPr>
            <a:xfrm>
              <a:off x="3139342" y="5077390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Vt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5" name="TextBox 13">
              <a:extLst>
                <a:ext uri="{FF2B5EF4-FFF2-40B4-BE49-F238E27FC236}">
                  <a16:creationId xmlns:a16="http://schemas.microsoft.com/office/drawing/2014/main" id="{BFD426FD-EDBB-437D-B2D2-528C44276D8A}"/>
                </a:ext>
              </a:extLst>
            </p:cNvPr>
            <p:cNvSpPr txBox="1"/>
            <p:nvPr/>
          </p:nvSpPr>
          <p:spPr>
            <a:xfrm>
              <a:off x="3920726" y="5077390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ERV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68A25AAE-6445-4776-AC5E-D66A67B2A5FB}"/>
                </a:ext>
              </a:extLst>
            </p:cNvPr>
            <p:cNvSpPr txBox="1"/>
            <p:nvPr/>
          </p:nvSpPr>
          <p:spPr>
            <a:xfrm>
              <a:off x="4946595" y="5088943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  <a:latin typeface="+mn-lt"/>
                </a:rPr>
                <a:t>RV</a:t>
              </a:r>
              <a:endParaRPr lang="ru-RU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9FBC122B-32A0-42C7-B6DC-2CE5466B9FA4}"/>
                </a:ext>
              </a:extLst>
            </p:cNvPr>
            <p:cNvSpPr txBox="1"/>
            <p:nvPr/>
          </p:nvSpPr>
          <p:spPr>
            <a:xfrm>
              <a:off x="2120527" y="5333619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IRC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C6B71F7A-951E-40AD-90AC-251C6E815298}"/>
                </a:ext>
              </a:extLst>
            </p:cNvPr>
            <p:cNvSpPr txBox="1"/>
            <p:nvPr/>
          </p:nvSpPr>
          <p:spPr>
            <a:xfrm>
              <a:off x="2779302" y="5575026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VC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0C9893DF-3969-489E-A55F-8AA7E5A2572D}"/>
                </a:ext>
              </a:extLst>
            </p:cNvPr>
            <p:cNvSpPr txBox="1"/>
            <p:nvPr/>
          </p:nvSpPr>
          <p:spPr>
            <a:xfrm>
              <a:off x="4427984" y="5333171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FRC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D80E0643-8D8E-488D-B746-36FFFA0A87B4}"/>
                </a:ext>
              </a:extLst>
            </p:cNvPr>
            <p:cNvSpPr txBox="1"/>
            <p:nvPr/>
          </p:nvSpPr>
          <p:spPr>
            <a:xfrm>
              <a:off x="4947044" y="5611717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  <a:latin typeface="+mn-lt"/>
                </a:rPr>
                <a:t>RV</a:t>
              </a:r>
              <a:endParaRPr lang="ru-RU" sz="1200" dirty="0">
                <a:solidFill>
                  <a:schemeClr val="bg1"/>
                </a:solidFill>
                <a:latin typeface="+mn-lt"/>
              </a:endParaRPr>
            </a:p>
          </p:txBody>
        </p:sp>
      </p:grpSp>
      <p:pic>
        <p:nvPicPr>
          <p:cNvPr id="21" name="Obrázek 20">
            <a:extLst>
              <a:ext uri="{FF2B5EF4-FFF2-40B4-BE49-F238E27FC236}">
                <a16:creationId xmlns:a16="http://schemas.microsoft.com/office/drawing/2014/main" id="{BEFA196D-AE87-4EAC-BA96-080DF1D1631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0" b="42997"/>
          <a:stretch/>
        </p:blipFill>
        <p:spPr>
          <a:xfrm>
            <a:off x="6761676" y="1726613"/>
            <a:ext cx="1872208" cy="1364370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D4E2B92D-A475-4825-91E7-224E8CA3A6A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40" y="1744330"/>
            <a:ext cx="1328936" cy="1328936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9C2837ED-FBA7-4F22-A2EF-9EB4142E32EB}"/>
              </a:ext>
            </a:extLst>
          </p:cNvPr>
          <p:cNvSpPr/>
          <p:nvPr/>
        </p:nvSpPr>
        <p:spPr>
          <a:xfrm>
            <a:off x="-16934" y="3692058"/>
            <a:ext cx="614842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peek expiratory flow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highest  speed of air flow at peak of exhale</a:t>
            </a:r>
            <a:endParaRPr lang="cs-CZ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maximum expiratory flow rates at different FVC levels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which is still to be exhaled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(75 %, 50 % a</a:t>
            </a:r>
            <a:r>
              <a:rPr lang="en-US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25 %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FVC)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06B7962D-2767-4589-9027-ED89AAABE669}"/>
              </a:ext>
            </a:extLst>
          </p:cNvPr>
          <p:cNvSpPr/>
          <p:nvPr/>
        </p:nvSpPr>
        <p:spPr>
          <a:xfrm>
            <a:off x="199322" y="1856031"/>
            <a:ext cx="59038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Princip</a:t>
            </a:r>
            <a:r>
              <a:rPr lang="en-US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measurement of the air flow velocity according to the speed of the turbine and the volumes are calculated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Cosmed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2337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3ABBBA-8F78-4490-9D7C-889A1AF90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BCA891-72CF-4704-8295-5D56D39E8B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B372121-B4FF-44FA-8491-0288F4939B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EDF"/>
              </a:clrFrom>
              <a:clrTo>
                <a:srgbClr val="FFFED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28" b="1846"/>
          <a:stretch/>
        </p:blipFill>
        <p:spPr>
          <a:xfrm>
            <a:off x="3313636" y="74437"/>
            <a:ext cx="5564728" cy="640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5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2DB0D-F343-41AA-ABBF-1D1BE1EF6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33473-8DE9-4357-AF6A-D3D40ACF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054023-7792-4983-9E98-DCA94BF2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respiratory flow - volume curve (spirogram)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57EBFEEB-E227-40F9-8525-4061729EE81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778" y="1418460"/>
            <a:ext cx="4691222" cy="471954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4C2E99ED-C1A8-4D61-A631-4B82600875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4" t="18805" r="9518" b="3882"/>
          <a:stretch/>
        </p:blipFill>
        <p:spPr>
          <a:xfrm>
            <a:off x="143245" y="2037821"/>
            <a:ext cx="6281764" cy="337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739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3900</TotalTime>
  <Words>597</Words>
  <Application>Microsoft Office PowerPoint</Application>
  <PresentationFormat>Širokoúhlá obrazovka</PresentationFormat>
  <Paragraphs>114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Open Sans</vt:lpstr>
      <vt:lpstr>Tahoma</vt:lpstr>
      <vt:lpstr>Wingdings</vt:lpstr>
      <vt:lpstr>Presentation_MU_EN</vt:lpstr>
      <vt:lpstr>Respiratory system. </vt:lpstr>
      <vt:lpstr>Lung ventilation, volumes, measurement  </vt:lpstr>
      <vt:lpstr>Lung ventilation, volumes, measurement  </vt:lpstr>
      <vt:lpstr>Lung ventilation, volumes, measurement  </vt:lpstr>
      <vt:lpstr>Lung ventilation, volumes, measurement  </vt:lpstr>
      <vt:lpstr>Lung ventilation, volumes, measurement  </vt:lpstr>
      <vt:lpstr>Maximal respiratory flow - volume curve (spirogram)  </vt:lpstr>
      <vt:lpstr>Prezentace aplikace PowerPoint</vt:lpstr>
      <vt:lpstr>Maximal respiratory flow - volume curve (spirogram)  </vt:lpstr>
      <vt:lpstr>Lung ventilation, volumes, measurement  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system. Compendium.</dc:title>
  <dc:creator>Ksenia Budinskaya</dc:creator>
  <cp:lastModifiedBy>Xenie Budínská</cp:lastModifiedBy>
  <cp:revision>48</cp:revision>
  <cp:lastPrinted>1601-01-01T00:00:00Z</cp:lastPrinted>
  <dcterms:created xsi:type="dcterms:W3CDTF">2020-11-05T09:58:03Z</dcterms:created>
  <dcterms:modified xsi:type="dcterms:W3CDTF">2024-03-04T08:47:54Z</dcterms:modified>
</cp:coreProperties>
</file>