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22B0-0186-423F-9FCF-8BEAADECF258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5AD0B-6DC5-4039-9524-87D0CB4537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Case report II</a:t>
            </a:r>
            <a:br>
              <a:rPr lang="cs-CZ" dirty="0" smtClean="0"/>
            </a:b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Dyspnea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Monika Bratova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970" t="9641" r="37271" b="8657"/>
          <a:stretch>
            <a:fillRect/>
          </a:stretch>
        </p:blipFill>
        <p:spPr bwMode="auto">
          <a:xfrm>
            <a:off x="2729289" y="1268760"/>
            <a:ext cx="34399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62068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Man, 80-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former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smoker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chronic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heart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failure</a:t>
            </a:r>
            <a:r>
              <a:rPr lang="cs-CZ" dirty="0" smtClean="0"/>
              <a:t>, </a:t>
            </a:r>
            <a:r>
              <a:rPr lang="cs-CZ" dirty="0" err="1" smtClean="0"/>
              <a:t>hypertension</a:t>
            </a:r>
            <a:r>
              <a:rPr lang="cs-CZ" dirty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renal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, senior, a </a:t>
            </a:r>
            <a:r>
              <a:rPr lang="cs-CZ" dirty="0" err="1" smtClean="0"/>
              <a:t>managing</a:t>
            </a:r>
            <a:r>
              <a:rPr lang="cs-CZ" dirty="0" smtClean="0"/>
              <a:t> </a:t>
            </a:r>
            <a:r>
              <a:rPr lang="cs-CZ" dirty="0" err="1" smtClean="0"/>
              <a:t>director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past, a </a:t>
            </a:r>
            <a:r>
              <a:rPr lang="cs-CZ" dirty="0" err="1" smtClean="0"/>
              <a:t>breader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budgerigars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393305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Symptoms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Addmision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progressive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dyspnea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dry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cough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cs-CZ" dirty="0" smtClean="0"/>
              <a:t>He has no </a:t>
            </a:r>
            <a:r>
              <a:rPr lang="cs-CZ" dirty="0" err="1" smtClean="0"/>
              <a:t>fever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chest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. </a:t>
            </a:r>
            <a:r>
              <a:rPr lang="cs-CZ" dirty="0" err="1" smtClean="0"/>
              <a:t>Downh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r>
              <a:rPr lang="cs-CZ" dirty="0" smtClean="0"/>
              <a:t> are a bit </a:t>
            </a:r>
            <a:r>
              <a:rPr lang="cs-CZ" dirty="0" err="1" smtClean="0"/>
              <a:t>tumid</a:t>
            </a:r>
            <a:r>
              <a:rPr lang="cs-CZ" dirty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ankles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8184" y="548681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Resting</a:t>
            </a:r>
            <a:r>
              <a:rPr lang="cs-CZ" dirty="0" smtClean="0"/>
              <a:t> </a:t>
            </a:r>
            <a:r>
              <a:rPr lang="cs-CZ" dirty="0" err="1" smtClean="0"/>
              <a:t>dyspnoeic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neurological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, a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beat, a </a:t>
            </a:r>
            <a:r>
              <a:rPr lang="cs-CZ" dirty="0" err="1" smtClean="0"/>
              <a:t>systolic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murmur</a:t>
            </a:r>
            <a:r>
              <a:rPr lang="cs-CZ" dirty="0" smtClean="0"/>
              <a:t> 2/6,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breathing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crepitus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bilaterally</a:t>
            </a:r>
            <a:r>
              <a:rPr lang="cs-CZ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mtClean="0"/>
              <a:t>abdomen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,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edema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ankels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61069" t="14563" r="9046" b="30313"/>
          <a:stretch>
            <a:fillRect/>
          </a:stretch>
        </p:blipFill>
        <p:spPr bwMode="auto">
          <a:xfrm>
            <a:off x="6444208" y="4149080"/>
            <a:ext cx="1813059" cy="18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3"/>
          <p:cNvPicPr/>
          <p:nvPr/>
        </p:nvPicPr>
        <p:blipFill rotWithShape="1">
          <a:blip r:embed="rId2" cstate="print"/>
          <a:srcRect l="25463" t="14815" r="23776" b="10053"/>
          <a:stretch/>
        </p:blipFill>
        <p:spPr bwMode="auto">
          <a:xfrm>
            <a:off x="5148064" y="3212976"/>
            <a:ext cx="345638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0044" t="13406" r="11178" b="59031"/>
          <a:stretch>
            <a:fillRect/>
          </a:stretch>
        </p:blipFill>
        <p:spPr bwMode="auto">
          <a:xfrm>
            <a:off x="323528" y="260648"/>
            <a:ext cx="41456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491880" y="227687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Which</a:t>
            </a:r>
            <a:r>
              <a:rPr lang="cs-CZ" sz="2400" dirty="0" smtClean="0"/>
              <a:t> basic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done</a:t>
            </a:r>
            <a:r>
              <a:rPr lang="cs-CZ" sz="2400" dirty="0" smtClean="0"/>
              <a:t>?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5649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bundle</a:t>
            </a:r>
            <a:r>
              <a:rPr lang="cs-CZ" dirty="0" smtClean="0"/>
              <a:t> </a:t>
            </a:r>
            <a:r>
              <a:rPr lang="cs-CZ" dirty="0" err="1" smtClean="0"/>
              <a:t>branch</a:t>
            </a:r>
            <a:r>
              <a:rPr lang="cs-CZ" dirty="0" smtClean="0"/>
              <a:t> </a:t>
            </a:r>
            <a:r>
              <a:rPr lang="cs-CZ" dirty="0" err="1" smtClean="0"/>
              <a:t>block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404664"/>
            <a:ext cx="3203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>
                <a:solidFill>
                  <a:srgbClr val="FF0000"/>
                </a:solidFill>
                <a:latin typeface="Informal Roman" pitchFamily="66" charset="0"/>
              </a:rPr>
              <a:t>Saturation</a:t>
            </a:r>
            <a:r>
              <a:rPr lang="cs-CZ" sz="5400" b="1" dirty="0" smtClean="0">
                <a:solidFill>
                  <a:srgbClr val="FF0000"/>
                </a:solidFill>
                <a:latin typeface="Informal Roman" pitchFamily="66" charset="0"/>
              </a:rPr>
              <a:t> O2 80%</a:t>
            </a:r>
          </a:p>
          <a:p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67544" y="3933056"/>
          <a:ext cx="374441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Blood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account</a:t>
                      </a:r>
                      <a:endParaRPr lang="cs-CZ" baseline="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Biochemistry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Leucocytes</a:t>
                      </a:r>
                      <a:r>
                        <a:rPr lang="cs-CZ" dirty="0" smtClean="0"/>
                        <a:t> 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Urea 9,8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Erytrocytes</a:t>
                      </a:r>
                      <a:r>
                        <a:rPr lang="cs-CZ" dirty="0" smtClean="0"/>
                        <a:t> 5,5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Kreatinine 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Hemoglobin 160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Kalium 4,2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Trombocytes</a:t>
                      </a:r>
                      <a:r>
                        <a:rPr lang="cs-CZ" dirty="0" smtClean="0"/>
                        <a:t> 220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CRP 10</a:t>
                      </a:r>
                      <a:endParaRPr lang="cs-CZ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 dimer</a:t>
                      </a:r>
                      <a:r>
                        <a:rPr lang="cs-CZ" baseline="0" dirty="0" smtClean="0"/>
                        <a:t> 0,45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proBNP</a:t>
                      </a:r>
                      <a:r>
                        <a:rPr lang="cs-CZ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600</a:t>
                      </a:r>
                      <a:endParaRPr lang="cs-CZ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3"/>
          <p:cNvPicPr/>
          <p:nvPr/>
        </p:nvPicPr>
        <p:blipFill rotWithShape="1">
          <a:blip r:embed="rId2" cstate="print"/>
          <a:srcRect l="25463" t="14815" r="23776" b="10053"/>
          <a:stretch/>
        </p:blipFill>
        <p:spPr bwMode="auto">
          <a:xfrm>
            <a:off x="611560" y="548680"/>
            <a:ext cx="5904655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76256" y="764704"/>
            <a:ext cx="19442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smtClean="0"/>
              <a:t>infiltration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lungs</a:t>
            </a:r>
            <a:r>
              <a:rPr lang="cs-CZ" sz="2000" dirty="0" smtClean="0"/>
              <a:t> </a:t>
            </a:r>
            <a:r>
              <a:rPr lang="cs-CZ" sz="2000" dirty="0" err="1" smtClean="0"/>
              <a:t>bilaterally</a:t>
            </a:r>
            <a:r>
              <a:rPr lang="cs-CZ" sz="2000" dirty="0" smtClean="0"/>
              <a:t>, a </a:t>
            </a:r>
            <a:r>
              <a:rPr lang="cs-CZ" sz="2000" dirty="0" err="1" smtClean="0"/>
              <a:t>right</a:t>
            </a:r>
            <a:r>
              <a:rPr lang="cs-CZ" sz="2000" dirty="0" smtClean="0"/>
              <a:t> </a:t>
            </a:r>
            <a:r>
              <a:rPr lang="cs-CZ" sz="2000" dirty="0" err="1" smtClean="0"/>
              <a:t>lung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more </a:t>
            </a:r>
            <a:r>
              <a:rPr lang="cs-CZ" sz="2000" dirty="0" err="1"/>
              <a:t>a</a:t>
            </a:r>
            <a:r>
              <a:rPr lang="cs-CZ" sz="2000" dirty="0" err="1" smtClean="0"/>
              <a:t>ffected</a:t>
            </a:r>
            <a:r>
              <a:rPr lang="cs-CZ" sz="2000" dirty="0" smtClean="0"/>
              <a:t>,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enlargement</a:t>
            </a:r>
            <a:endParaRPr lang="cs-CZ" sz="2000" dirty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heart</a:t>
            </a:r>
            <a:r>
              <a:rPr lang="cs-CZ" sz="2000" dirty="0" smtClean="0"/>
              <a:t>, a </a:t>
            </a:r>
            <a:r>
              <a:rPr lang="cs-CZ" sz="2000" dirty="0" err="1" smtClean="0"/>
              <a:t>pacemaker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side</a:t>
            </a:r>
            <a:r>
              <a:rPr lang="cs-CZ" sz="2000" dirty="0" smtClean="0"/>
              <a:t>, </a:t>
            </a:r>
            <a:r>
              <a:rPr lang="cs-CZ" sz="2000" dirty="0" err="1" smtClean="0"/>
              <a:t>elektrodes</a:t>
            </a:r>
            <a:r>
              <a:rPr lang="cs-CZ" sz="2000" dirty="0" smtClean="0"/>
              <a:t> in </a:t>
            </a:r>
            <a:r>
              <a:rPr lang="cs-CZ" sz="2000" dirty="0" err="1" smtClean="0"/>
              <a:t>situ</a:t>
            </a:r>
            <a:endParaRPr lang="cs-CZ" sz="2000" dirty="0" smtClean="0"/>
          </a:p>
          <a:p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 flipH="1">
            <a:off x="2627784" y="908720"/>
            <a:ext cx="417646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 flipH="1">
            <a:off x="5580112" y="2636912"/>
            <a:ext cx="115212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131840" y="2204864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242088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cause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X-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finding</a:t>
            </a:r>
            <a:r>
              <a:rPr lang="cs-CZ" sz="2400" dirty="0" smtClean="0"/>
              <a:t>?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404664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Progression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a </a:t>
            </a:r>
            <a:r>
              <a:rPr lang="cs-CZ" b="1" dirty="0" err="1" smtClean="0"/>
              <a:t>chronic</a:t>
            </a:r>
            <a:r>
              <a:rPr lang="cs-CZ" b="1" dirty="0" smtClean="0"/>
              <a:t> </a:t>
            </a:r>
            <a:r>
              <a:rPr lang="cs-CZ" b="1" dirty="0" err="1" smtClean="0"/>
              <a:t>heart</a:t>
            </a:r>
            <a:r>
              <a:rPr lang="cs-CZ" b="1" dirty="0" smtClean="0"/>
              <a:t> </a:t>
            </a:r>
            <a:r>
              <a:rPr lang="cs-CZ" b="1" dirty="0" err="1" smtClean="0"/>
              <a:t>failure</a:t>
            </a:r>
            <a:r>
              <a:rPr lang="cs-CZ" b="1" dirty="0" smtClean="0"/>
              <a:t>: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a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</a:t>
            </a:r>
            <a:r>
              <a:rPr lang="cs-CZ" dirty="0" smtClean="0"/>
              <a:t> – </a:t>
            </a:r>
            <a:r>
              <a:rPr lang="cs-CZ" dirty="0" err="1" smtClean="0"/>
              <a:t>proBNP</a:t>
            </a:r>
            <a:r>
              <a:rPr lang="cs-CZ" dirty="0" smtClean="0"/>
              <a:t> in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intermediate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, </a:t>
            </a:r>
            <a:r>
              <a:rPr lang="cs-CZ" dirty="0" err="1" smtClean="0"/>
              <a:t>minimal</a:t>
            </a:r>
            <a:r>
              <a:rPr lang="cs-CZ" dirty="0" smtClean="0"/>
              <a:t> </a:t>
            </a:r>
            <a:r>
              <a:rPr lang="cs-CZ" dirty="0" err="1" smtClean="0"/>
              <a:t>edema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r>
              <a:rPr lang="cs-CZ" dirty="0" smtClean="0"/>
              <a:t>,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atypical</a:t>
            </a:r>
            <a:r>
              <a:rPr lang="cs-CZ" dirty="0" smtClean="0"/>
              <a:t> </a:t>
            </a:r>
            <a:r>
              <a:rPr lang="cs-CZ" dirty="0" err="1" smtClean="0"/>
              <a:t>auscultation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789040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Intersticial</a:t>
            </a:r>
            <a:r>
              <a:rPr lang="cs-CZ" b="1" dirty="0" smtClean="0"/>
              <a:t> </a:t>
            </a:r>
            <a:r>
              <a:rPr lang="cs-CZ" b="1" dirty="0" err="1" smtClean="0"/>
              <a:t>fibrosis</a:t>
            </a:r>
            <a:r>
              <a:rPr lang="cs-CZ" b="1" dirty="0" smtClean="0"/>
              <a:t>: 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a </a:t>
            </a:r>
            <a:r>
              <a:rPr lang="cs-CZ" dirty="0" err="1" smtClean="0"/>
              <a:t>progressive</a:t>
            </a:r>
            <a:r>
              <a:rPr lang="cs-CZ" dirty="0" smtClean="0"/>
              <a:t> </a:t>
            </a:r>
            <a:r>
              <a:rPr lang="cs-CZ" dirty="0" err="1" smtClean="0"/>
              <a:t>dyspnea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auscultation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</a:t>
            </a:r>
            <a:r>
              <a:rPr lang="cs-CZ" dirty="0" err="1" smtClean="0"/>
              <a:t>dry</a:t>
            </a:r>
            <a:r>
              <a:rPr lang="cs-CZ" dirty="0" smtClean="0"/>
              <a:t> </a:t>
            </a:r>
            <a:r>
              <a:rPr lang="cs-CZ" dirty="0" err="1" smtClean="0"/>
              <a:t>cough</a:t>
            </a:r>
            <a:r>
              <a:rPr lang="cs-CZ" dirty="0" smtClean="0"/>
              <a:t>, a </a:t>
            </a:r>
            <a:r>
              <a:rPr lang="cs-CZ" dirty="0" err="1" smtClean="0"/>
              <a:t>breeding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budgerigars</a:t>
            </a:r>
            <a:r>
              <a:rPr lang="cs-CZ" dirty="0" smtClean="0"/>
              <a:t> (in </a:t>
            </a:r>
            <a:r>
              <a:rPr lang="cs-CZ" dirty="0" err="1" smtClean="0"/>
              <a:t>dif.ddg</a:t>
            </a:r>
            <a:r>
              <a:rPr lang="cs-CZ" dirty="0" smtClean="0"/>
              <a:t>. </a:t>
            </a:r>
            <a:r>
              <a:rPr lang="cs-CZ" dirty="0" err="1"/>
              <a:t>e</a:t>
            </a:r>
            <a:r>
              <a:rPr lang="cs-CZ" dirty="0" err="1" smtClean="0"/>
              <a:t>xogenic</a:t>
            </a:r>
            <a:r>
              <a:rPr lang="cs-CZ" dirty="0" smtClean="0"/>
              <a:t> </a:t>
            </a:r>
            <a:r>
              <a:rPr lang="cs-CZ" dirty="0" err="1" smtClean="0"/>
              <a:t>alLergic</a:t>
            </a:r>
            <a:r>
              <a:rPr lang="cs-CZ" dirty="0" smtClean="0"/>
              <a:t> alveolitis)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 </a:t>
            </a:r>
            <a:r>
              <a:rPr lang="cs-CZ" dirty="0" smtClean="0"/>
              <a:t>–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far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00192" y="404664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Pneumonia</a:t>
            </a:r>
            <a:r>
              <a:rPr lang="cs-CZ" b="1" dirty="0" smtClean="0"/>
              <a:t>: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</a:t>
            </a:r>
            <a:r>
              <a:rPr lang="cs-CZ" dirty="0" err="1" smtClean="0"/>
              <a:t>typical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pneumonia</a:t>
            </a:r>
            <a:r>
              <a:rPr lang="cs-CZ" dirty="0" smtClean="0"/>
              <a:t> (a </a:t>
            </a:r>
            <a:r>
              <a:rPr lang="cs-CZ" dirty="0" err="1" smtClean="0"/>
              <a:t>dyspnea</a:t>
            </a:r>
            <a:r>
              <a:rPr lang="cs-CZ" dirty="0" smtClean="0"/>
              <a:t>, a </a:t>
            </a:r>
            <a:r>
              <a:rPr lang="cs-CZ" dirty="0" err="1" smtClean="0"/>
              <a:t>cough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</a:t>
            </a:r>
            <a:r>
              <a:rPr lang="cs-CZ" dirty="0" smtClean="0"/>
              <a:t> – a </a:t>
            </a:r>
            <a:r>
              <a:rPr lang="cs-CZ" dirty="0" err="1" smtClean="0"/>
              <a:t>progressive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, negative CRP,  no </a:t>
            </a:r>
            <a:r>
              <a:rPr lang="cs-CZ" dirty="0" err="1" smtClean="0"/>
              <a:t>fever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3789040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Metastatic</a:t>
            </a:r>
            <a:r>
              <a:rPr lang="cs-CZ" b="1" dirty="0" smtClean="0"/>
              <a:t> </a:t>
            </a:r>
            <a:r>
              <a:rPr lang="cs-CZ" b="1" dirty="0" err="1" smtClean="0"/>
              <a:t>process</a:t>
            </a:r>
            <a:r>
              <a:rPr lang="cs-CZ" b="1" dirty="0" smtClean="0"/>
              <a:t>: </a:t>
            </a: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finding</a:t>
            </a:r>
            <a:r>
              <a:rPr lang="cs-CZ" dirty="0" smtClean="0"/>
              <a:t>, a </a:t>
            </a:r>
            <a:r>
              <a:rPr lang="cs-CZ" dirty="0" err="1" smtClean="0"/>
              <a:t>bilateral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 </a:t>
            </a:r>
            <a:r>
              <a:rPr lang="cs-CZ" dirty="0" smtClean="0"/>
              <a:t>–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oncological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´s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</a:p>
          <a:p>
            <a:r>
              <a:rPr lang="cs-CZ" dirty="0"/>
              <a:t>n</a:t>
            </a:r>
            <a:r>
              <a:rPr lang="cs-CZ" dirty="0" smtClean="0"/>
              <a:t>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symptoms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oncological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 (</a:t>
            </a:r>
            <a:r>
              <a:rPr lang="cs-CZ" dirty="0" err="1" smtClean="0"/>
              <a:t>anorexia</a:t>
            </a:r>
            <a:r>
              <a:rPr lang="cs-CZ" dirty="0" smtClean="0"/>
              <a:t>, a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4"/>
          <p:cNvPicPr/>
          <p:nvPr/>
        </p:nvPicPr>
        <p:blipFill rotWithShape="1">
          <a:blip r:embed="rId2" cstate="print"/>
          <a:srcRect l="25463" t="30952" r="22619" b="12169"/>
          <a:stretch/>
        </p:blipFill>
        <p:spPr bwMode="auto">
          <a:xfrm>
            <a:off x="4572000" y="3429000"/>
            <a:ext cx="428396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a 1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419872" y="227687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done</a:t>
            </a:r>
            <a:r>
              <a:rPr lang="cs-CZ" sz="2400" dirty="0" smtClean="0"/>
              <a:t>?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3874" t="17516" r="6832" b="46063"/>
          <a:stretch>
            <a:fillRect/>
          </a:stretch>
        </p:blipFill>
        <p:spPr bwMode="auto">
          <a:xfrm>
            <a:off x="467545" y="476672"/>
            <a:ext cx="3096344" cy="16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4942" t="15940" r="15687" b="62797"/>
          <a:stretch>
            <a:fillRect/>
          </a:stretch>
        </p:blipFill>
        <p:spPr bwMode="auto">
          <a:xfrm>
            <a:off x="251520" y="3789040"/>
            <a:ext cx="408378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2195736" y="3717032"/>
            <a:ext cx="1296144" cy="2808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5536" y="22048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negative </a:t>
            </a:r>
            <a:r>
              <a:rPr lang="cs-CZ" dirty="0" err="1" smtClean="0"/>
              <a:t>cultivation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sputum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404664"/>
            <a:ext cx="38164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Informal Roman" pitchFamily="66" charset="0"/>
              </a:rPr>
              <a:t>A panel </a:t>
            </a:r>
            <a:r>
              <a:rPr lang="cs-CZ" sz="2800" dirty="0" err="1" smtClean="0">
                <a:solidFill>
                  <a:srgbClr val="FF0000"/>
                </a:solidFill>
                <a:latin typeface="Informal Roman" pitchFamily="66" charset="0"/>
              </a:rPr>
              <a:t>of</a:t>
            </a:r>
            <a:r>
              <a:rPr lang="cs-CZ" sz="2800" dirty="0" smtClean="0">
                <a:solidFill>
                  <a:srgbClr val="FF0000"/>
                </a:solidFill>
                <a:latin typeface="Informal Roman" pitchFamily="66" charset="0"/>
              </a:rPr>
              <a:t> basic tumor </a:t>
            </a:r>
            <a:r>
              <a:rPr lang="cs-CZ" sz="2800" dirty="0" err="1" smtClean="0">
                <a:solidFill>
                  <a:srgbClr val="FF0000"/>
                </a:solidFill>
                <a:latin typeface="Informal Roman" pitchFamily="66" charset="0"/>
              </a:rPr>
              <a:t>markers</a:t>
            </a:r>
            <a:r>
              <a:rPr lang="cs-CZ" sz="2800" dirty="0" smtClean="0">
                <a:solidFill>
                  <a:srgbClr val="FF0000"/>
                </a:solidFill>
                <a:latin typeface="Informal Roman" pitchFamily="66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Informal Roman" pitchFamily="66" charset="0"/>
              </a:rPr>
              <a:t>and</a:t>
            </a:r>
            <a:r>
              <a:rPr lang="cs-CZ" sz="2800" dirty="0" smtClean="0">
                <a:solidFill>
                  <a:srgbClr val="FF0000"/>
                </a:solidFill>
                <a:latin typeface="Informal Roman" pitchFamily="66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Informal Roman" pitchFamily="66" charset="0"/>
              </a:rPr>
              <a:t>autoantibodies</a:t>
            </a:r>
            <a:r>
              <a:rPr lang="cs-CZ" sz="2800" dirty="0" smtClean="0">
                <a:solidFill>
                  <a:srgbClr val="FF0000"/>
                </a:solidFill>
                <a:latin typeface="Informal Roman" pitchFamily="66" charset="0"/>
              </a:rPr>
              <a:t> negative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1700808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 </a:t>
            </a:r>
            <a:r>
              <a:rPr lang="cs-CZ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scan</a:t>
            </a:r>
            <a:r>
              <a:rPr lang="cs-CZ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400" dirty="0" err="1" smtClean="0"/>
              <a:t>Intersticial</a:t>
            </a:r>
            <a:r>
              <a:rPr lang="cs-CZ" sz="1400" dirty="0" smtClean="0"/>
              <a:t> </a:t>
            </a:r>
            <a:r>
              <a:rPr lang="cs-CZ" sz="1400" dirty="0" err="1" smtClean="0"/>
              <a:t>changes</a:t>
            </a:r>
            <a:r>
              <a:rPr lang="cs-CZ" sz="1400" dirty="0" smtClean="0"/>
              <a:t> </a:t>
            </a:r>
            <a:r>
              <a:rPr lang="cs-CZ" sz="1400" dirty="0" err="1" smtClean="0"/>
              <a:t>typical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lung</a:t>
            </a:r>
            <a:r>
              <a:rPr lang="cs-CZ" sz="1400" dirty="0" smtClean="0"/>
              <a:t> </a:t>
            </a:r>
            <a:r>
              <a:rPr lang="cs-CZ" sz="1400" dirty="0" err="1" smtClean="0"/>
              <a:t>fibrosis</a:t>
            </a:r>
            <a:r>
              <a:rPr lang="cs-CZ" sz="1400" dirty="0" smtClean="0"/>
              <a:t>, in </a:t>
            </a:r>
            <a:r>
              <a:rPr lang="cs-CZ" sz="1400" dirty="0" err="1" smtClean="0"/>
              <a:t>peribronchial</a:t>
            </a:r>
            <a:r>
              <a:rPr lang="cs-CZ" sz="1400" dirty="0" smtClean="0"/>
              <a:t> </a:t>
            </a:r>
            <a:r>
              <a:rPr lang="cs-CZ" sz="1400" dirty="0" err="1" smtClean="0"/>
              <a:t>distribution</a:t>
            </a:r>
            <a:r>
              <a:rPr lang="cs-CZ" sz="1400" dirty="0" smtClean="0"/>
              <a:t>, </a:t>
            </a:r>
            <a:r>
              <a:rPr lang="cs-CZ" sz="1400" dirty="0" err="1" smtClean="0"/>
              <a:t>mainly</a:t>
            </a:r>
            <a:r>
              <a:rPr lang="cs-CZ" sz="1400" dirty="0" smtClean="0"/>
              <a:t> on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right</a:t>
            </a:r>
            <a:r>
              <a:rPr lang="cs-CZ" sz="1400" dirty="0" smtClean="0"/>
              <a:t> </a:t>
            </a:r>
            <a:r>
              <a:rPr lang="cs-CZ" sz="1400" dirty="0" err="1" smtClean="0"/>
              <a:t>side</a:t>
            </a:r>
            <a:r>
              <a:rPr lang="cs-CZ" sz="1400" dirty="0" smtClean="0"/>
              <a:t>, </a:t>
            </a:r>
            <a:r>
              <a:rPr lang="cs-CZ" sz="1400" dirty="0" err="1" smtClean="0"/>
              <a:t>ground</a:t>
            </a:r>
            <a:r>
              <a:rPr lang="cs-CZ" sz="1400" dirty="0" smtClean="0"/>
              <a:t> </a:t>
            </a:r>
            <a:r>
              <a:rPr lang="cs-CZ" sz="1400" dirty="0" err="1" smtClean="0"/>
              <a:t>glass</a:t>
            </a:r>
            <a:r>
              <a:rPr lang="cs-CZ" sz="1400" dirty="0" smtClean="0"/>
              <a:t> </a:t>
            </a:r>
            <a:r>
              <a:rPr lang="cs-CZ" sz="1400" dirty="0" err="1" smtClean="0"/>
              <a:t>opacities</a:t>
            </a:r>
            <a:r>
              <a:rPr lang="cs-CZ" sz="1400" dirty="0" smtClean="0"/>
              <a:t>, </a:t>
            </a:r>
            <a:r>
              <a:rPr lang="cs-CZ" sz="1400" dirty="0" err="1" smtClean="0"/>
              <a:t>bronchiectasis</a:t>
            </a:r>
            <a:r>
              <a:rPr lang="cs-CZ" sz="1400" dirty="0" smtClean="0"/>
              <a:t>, </a:t>
            </a:r>
            <a:r>
              <a:rPr lang="cs-CZ" sz="1400" dirty="0" err="1" smtClean="0"/>
              <a:t>without</a:t>
            </a:r>
            <a:r>
              <a:rPr lang="cs-CZ" sz="1400" dirty="0" smtClean="0"/>
              <a:t> </a:t>
            </a:r>
            <a:r>
              <a:rPr lang="cs-CZ" sz="1400" dirty="0" err="1" smtClean="0"/>
              <a:t>honey</a:t>
            </a:r>
            <a:r>
              <a:rPr lang="cs-CZ" sz="1400" dirty="0" smtClean="0"/>
              <a:t> </a:t>
            </a:r>
            <a:r>
              <a:rPr lang="cs-CZ" sz="1400" dirty="0" err="1" smtClean="0"/>
              <a:t>combing</a:t>
            </a:r>
            <a:r>
              <a:rPr lang="cs-CZ" sz="1400" dirty="0" smtClean="0"/>
              <a:t>. In </a:t>
            </a:r>
            <a:r>
              <a:rPr lang="cs-CZ" sz="1400" dirty="0" err="1" smtClean="0"/>
              <a:t>dif.ddg</a:t>
            </a:r>
            <a:r>
              <a:rPr lang="cs-CZ" sz="1400" dirty="0" smtClean="0"/>
              <a:t>. NSIP (non-</a:t>
            </a:r>
            <a:r>
              <a:rPr lang="cs-CZ" sz="1400" dirty="0" err="1" smtClean="0"/>
              <a:t>specific</a:t>
            </a:r>
            <a:r>
              <a:rPr lang="cs-CZ" sz="1400" dirty="0" smtClean="0"/>
              <a:t> </a:t>
            </a:r>
            <a:r>
              <a:rPr lang="cs-CZ" sz="1400" dirty="0" err="1" smtClean="0"/>
              <a:t>intesticial</a:t>
            </a:r>
            <a:r>
              <a:rPr lang="cs-CZ" sz="1400" dirty="0" smtClean="0"/>
              <a:t> </a:t>
            </a:r>
            <a:r>
              <a:rPr lang="cs-CZ" sz="1400" dirty="0" err="1" smtClean="0"/>
              <a:t>fibrosis</a:t>
            </a:r>
            <a:r>
              <a:rPr lang="cs-CZ" sz="1400" dirty="0" smtClean="0"/>
              <a:t>).</a:t>
            </a:r>
            <a:endParaRPr lang="cs-CZ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Diagnosis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intersticial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fibrosis</a:t>
            </a:r>
            <a:endParaRPr lang="cs-CZ" dirty="0" smtClean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partial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intravenous</a:t>
            </a:r>
            <a:r>
              <a:rPr lang="cs-CZ" dirty="0" smtClean="0"/>
              <a:t> </a:t>
            </a:r>
            <a:r>
              <a:rPr lang="cs-CZ" dirty="0" err="1" smtClean="0"/>
              <a:t>kortikosteroids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fibrotics</a:t>
            </a:r>
            <a:r>
              <a:rPr lang="cs-CZ" dirty="0" smtClean="0"/>
              <a:t> are not </a:t>
            </a:r>
            <a:r>
              <a:rPr lang="cs-CZ" dirty="0" err="1" smtClean="0"/>
              <a:t>indicated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ue</a:t>
            </a:r>
            <a:r>
              <a:rPr lang="cs-CZ" dirty="0" smtClean="0"/>
              <a:t> to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lung</a:t>
            </a:r>
            <a:r>
              <a:rPr lang="cs-CZ" dirty="0" smtClean="0"/>
              <a:t> </a:t>
            </a:r>
            <a:r>
              <a:rPr lang="cs-CZ" dirty="0" err="1" smtClean="0"/>
              <a:t>fibrosis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UIP (</a:t>
            </a:r>
            <a:r>
              <a:rPr lang="cs-CZ" dirty="0" err="1" smtClean="0"/>
              <a:t>usual</a:t>
            </a:r>
            <a:r>
              <a:rPr lang="cs-CZ" dirty="0" smtClean="0"/>
              <a:t> </a:t>
            </a:r>
            <a:r>
              <a:rPr lang="cs-CZ" dirty="0" err="1" smtClean="0"/>
              <a:t>intersticial</a:t>
            </a:r>
            <a:r>
              <a:rPr lang="cs-CZ" dirty="0" smtClean="0"/>
              <a:t> </a:t>
            </a:r>
            <a:r>
              <a:rPr lang="cs-CZ" dirty="0" err="1" smtClean="0"/>
              <a:t>fibrosis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managed</a:t>
            </a:r>
            <a:r>
              <a:rPr lang="cs-CZ" dirty="0" smtClean="0"/>
              <a:t> </a:t>
            </a:r>
            <a:r>
              <a:rPr lang="cs-CZ" dirty="0" err="1" smtClean="0"/>
              <a:t>domiciliary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-term oxygen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severe </a:t>
            </a:r>
            <a:r>
              <a:rPr lang="cs-CZ" dirty="0" err="1" smtClean="0"/>
              <a:t>hypoxemia</a:t>
            </a:r>
            <a:endParaRPr lang="cs-CZ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442</Words>
  <Application>Microsoft Office PowerPoint</Application>
  <PresentationFormat>Předvádění na obrazovce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Informal Roman</vt:lpstr>
      <vt:lpstr>Motiv sady Office</vt:lpstr>
      <vt:lpstr>Case report II Dyspnea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Doubková Martina</cp:lastModifiedBy>
  <cp:revision>34</cp:revision>
  <dcterms:created xsi:type="dcterms:W3CDTF">2020-04-23T18:44:29Z</dcterms:created>
  <dcterms:modified xsi:type="dcterms:W3CDTF">2020-04-28T12:50:44Z</dcterms:modified>
</cp:coreProperties>
</file>