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1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72" r:id="rId6"/>
    <p:sldId id="273" r:id="rId7"/>
    <p:sldId id="274" r:id="rId8"/>
    <p:sldId id="275" r:id="rId9"/>
    <p:sldId id="271" r:id="rId10"/>
    <p:sldId id="264" r:id="rId11"/>
    <p:sldId id="262" r:id="rId12"/>
    <p:sldId id="268" r:id="rId13"/>
    <p:sldId id="267" r:id="rId14"/>
    <p:sldId id="263" r:id="rId15"/>
    <p:sldId id="269" r:id="rId16"/>
    <p:sldId id="265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7E"/>
    <a:srgbClr val="FA3600"/>
    <a:srgbClr val="FF2549"/>
    <a:srgbClr val="600000"/>
    <a:srgbClr val="719DFF"/>
    <a:srgbClr val="81BDFF"/>
    <a:srgbClr val="5DD5FF"/>
    <a:srgbClr val="FF9933"/>
    <a:srgbClr val="9EFF29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7"/>
  </p:normalViewPr>
  <p:slideViewPr>
    <p:cSldViewPr snapToGrid="0">
      <p:cViewPr varScale="1">
        <p:scale>
          <a:sx n="162" d="100"/>
          <a:sy n="162" d="100"/>
        </p:scale>
        <p:origin x="1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2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0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6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3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363CE85E-FCF0-1644-0E91-98CF435E7211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3482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900" y="1205313"/>
            <a:ext cx="4734232" cy="1452714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Pr</a:t>
            </a:r>
            <a:r>
              <a:rPr lang="cs-CZ" dirty="0" err="1">
                <a:solidFill>
                  <a:srgbClr val="C00000"/>
                </a:solidFill>
              </a:rPr>
              <a:t>o</a:t>
            </a:r>
            <a:r>
              <a:rPr lang="cs-CZ" dirty="0" err="1"/>
              <a:t>gress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</a:t>
            </a:r>
            <a:r>
              <a:rPr lang="cs-CZ" dirty="0" err="1">
                <a:solidFill>
                  <a:srgbClr val="C00000"/>
                </a:solidFill>
              </a:rPr>
              <a:t>a</a:t>
            </a:r>
            <a:r>
              <a:rPr lang="cs-CZ" dirty="0" err="1"/>
              <a:t>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900" y="3044025"/>
            <a:ext cx="5310010" cy="1187669"/>
          </a:xfrm>
        </p:spPr>
        <p:txBody>
          <a:bodyPr>
            <a:noAutofit/>
          </a:bodyPr>
          <a:lstStyle/>
          <a:p>
            <a:r>
              <a:rPr lang="cs-CZ" sz="1200" b="1" dirty="0"/>
              <a:t>Monika </a:t>
            </a:r>
            <a:r>
              <a:rPr lang="cs-CZ" sz="1200" b="1" dirty="0" err="1"/>
              <a:t>Bratova</a:t>
            </a:r>
            <a:r>
              <a:rPr lang="cs-CZ" sz="1200" b="1" dirty="0"/>
              <a:t>, MD</a:t>
            </a:r>
          </a:p>
          <a:p>
            <a:r>
              <a:rPr lang="cs-CZ" sz="1200" dirty="0"/>
              <a:t>Department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respiratory</a:t>
            </a:r>
            <a:r>
              <a:rPr lang="cs-CZ" sz="1200" dirty="0"/>
              <a:t> </a:t>
            </a:r>
            <a:r>
              <a:rPr lang="cs-CZ" sz="1200" dirty="0" err="1"/>
              <a:t>diseases</a:t>
            </a:r>
            <a:r>
              <a:rPr lang="cs-CZ" sz="1200" dirty="0"/>
              <a:t> and TB </a:t>
            </a:r>
            <a:r>
              <a:rPr lang="cs-CZ" sz="1200" dirty="0" err="1"/>
              <a:t>Faculty</a:t>
            </a:r>
            <a:r>
              <a:rPr lang="cs-CZ" sz="1200" dirty="0"/>
              <a:t> </a:t>
            </a:r>
            <a:r>
              <a:rPr lang="cs-CZ" sz="1200" dirty="0" err="1"/>
              <a:t>hospital</a:t>
            </a:r>
            <a:r>
              <a:rPr lang="cs-CZ" sz="1200" dirty="0"/>
              <a:t> Brno</a:t>
            </a:r>
          </a:p>
          <a:p>
            <a:r>
              <a:rPr lang="cs-CZ" sz="1200" dirty="0" err="1"/>
              <a:t>Medical</a:t>
            </a:r>
            <a:r>
              <a:rPr lang="cs-CZ" sz="1200" dirty="0"/>
              <a:t> fakulty Masaryk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 err="1"/>
              <a:t>Progress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diagnosis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88684" y="1511800"/>
            <a:ext cx="4216713" cy="2587960"/>
          </a:xfrm>
        </p:spPr>
        <p:txBody>
          <a:bodyPr>
            <a:normAutofit/>
          </a:bodyPr>
          <a:lstStyle/>
          <a:p>
            <a:r>
              <a:rPr lang="cs-CZ" dirty="0" err="1"/>
              <a:t>An</a:t>
            </a:r>
            <a:r>
              <a:rPr lang="cs-CZ" dirty="0"/>
              <a:t> urgent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sufficient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sample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smtClean="0"/>
              <a:t>histology and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diagnosis</a:t>
            </a:r>
            <a:endParaRPr lang="cs-CZ" dirty="0"/>
          </a:p>
          <a:p>
            <a:r>
              <a:rPr lang="cs-CZ" dirty="0" err="1"/>
              <a:t>Bronchology</a:t>
            </a:r>
            <a:r>
              <a:rPr lang="cs-CZ" dirty="0"/>
              <a:t> – </a:t>
            </a:r>
            <a:r>
              <a:rPr lang="cs-CZ" dirty="0" err="1"/>
              <a:t>endobronchial</a:t>
            </a:r>
            <a:r>
              <a:rPr lang="cs-CZ" dirty="0"/>
              <a:t> </a:t>
            </a:r>
            <a:r>
              <a:rPr lang="cs-CZ" dirty="0" err="1"/>
              <a:t>cryobiopsy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   EBUS, </a:t>
            </a:r>
            <a:r>
              <a:rPr lang="cs-CZ" dirty="0" err="1"/>
              <a:t>rEBUS</a:t>
            </a:r>
            <a:endParaRPr lang="cs-CZ" dirty="0"/>
          </a:p>
          <a:p>
            <a:r>
              <a:rPr lang="cs-CZ" dirty="0" err="1"/>
              <a:t>Transthoracal</a:t>
            </a:r>
            <a:r>
              <a:rPr lang="cs-CZ" dirty="0"/>
              <a:t> </a:t>
            </a:r>
            <a:r>
              <a:rPr lang="cs-CZ" dirty="0" err="1"/>
              <a:t>biopsy</a:t>
            </a:r>
            <a:r>
              <a:rPr lang="cs-CZ" dirty="0"/>
              <a:t> (CT, UZ), mini-</a:t>
            </a:r>
            <a:r>
              <a:rPr lang="cs-CZ" dirty="0" err="1"/>
              <a:t>invasive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VATS, </a:t>
            </a:r>
            <a:r>
              <a:rPr lang="cs-CZ" dirty="0" err="1"/>
              <a:t>lobektomy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a </a:t>
            </a:r>
            <a:r>
              <a:rPr lang="cs-CZ" dirty="0" err="1"/>
              <a:t>golden</a:t>
            </a:r>
            <a:r>
              <a:rPr lang="cs-CZ" dirty="0"/>
              <a:t> standard</a:t>
            </a:r>
          </a:p>
        </p:txBody>
      </p:sp>
      <p:pic>
        <p:nvPicPr>
          <p:cNvPr id="9218" name="Picture 2" descr="770 bronchoskopie snímků, stock fotografií 3D objektů a vektorů |  Shutterstock">
            <a:extLst>
              <a:ext uri="{FF2B5EF4-FFF2-40B4-BE49-F238E27FC236}">
                <a16:creationId xmlns="" xmlns:a16="http://schemas.microsoft.com/office/drawing/2014/main" id="{A3404308-73FF-5E3D-EED6-D3536E37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604" y="1719465"/>
            <a:ext cx="2625536" cy="21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 err="1"/>
              <a:t>Progress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NSCLC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88684" y="1511800"/>
            <a:ext cx="3121916" cy="2587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200" dirty="0"/>
              <a:t>A </a:t>
            </a:r>
            <a:r>
              <a:rPr lang="cs-CZ" sz="1200" dirty="0" err="1"/>
              <a:t>focus</a:t>
            </a:r>
            <a:r>
              <a:rPr lang="cs-CZ" sz="1200" dirty="0"/>
              <a:t> on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first</a:t>
            </a:r>
            <a:r>
              <a:rPr lang="cs-CZ" sz="1200" dirty="0"/>
              <a:t> line </a:t>
            </a:r>
            <a:r>
              <a:rPr lang="cs-CZ" sz="1200" dirty="0" err="1"/>
              <a:t>therapy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highest</a:t>
            </a:r>
            <a:r>
              <a:rPr lang="cs-CZ" sz="1200" dirty="0"/>
              <a:t> </a:t>
            </a:r>
            <a:r>
              <a:rPr lang="cs-CZ" sz="1200" dirty="0" err="1"/>
              <a:t>efficacy</a:t>
            </a:r>
            <a:endParaRPr lang="cs-CZ" sz="1200" dirty="0"/>
          </a:p>
          <a:p>
            <a:pPr>
              <a:lnSpc>
                <a:spcPct val="110000"/>
              </a:lnSpc>
            </a:pPr>
            <a:r>
              <a:rPr lang="cs-CZ" sz="1200" dirty="0"/>
              <a:t>In </a:t>
            </a:r>
            <a:r>
              <a:rPr lang="cs-CZ" sz="1200" dirty="0" smtClean="0"/>
              <a:t>NSCLC </a:t>
            </a:r>
            <a:r>
              <a:rPr lang="cs-CZ" sz="1200" dirty="0" err="1" smtClean="0"/>
              <a:t>wild</a:t>
            </a:r>
            <a:r>
              <a:rPr lang="cs-CZ" sz="1200" dirty="0" smtClean="0"/>
              <a:t>-type </a:t>
            </a:r>
            <a:r>
              <a:rPr lang="cs-CZ" sz="1200" dirty="0" err="1" smtClean="0"/>
              <a:t>immunotherapy</a:t>
            </a:r>
            <a:r>
              <a:rPr lang="cs-CZ" sz="1200" dirty="0" smtClean="0"/>
              <a:t> </a:t>
            </a:r>
            <a:r>
              <a:rPr lang="cs-CZ" sz="1200" dirty="0"/>
              <a:t>and </a:t>
            </a:r>
            <a:r>
              <a:rPr lang="cs-CZ" sz="1200" dirty="0" err="1"/>
              <a:t>its</a:t>
            </a:r>
            <a:r>
              <a:rPr lang="cs-CZ" sz="1200" dirty="0"/>
              <a:t> </a:t>
            </a:r>
            <a:r>
              <a:rPr lang="cs-CZ" sz="1200" dirty="0" err="1"/>
              <a:t>combinations</a:t>
            </a:r>
            <a:r>
              <a:rPr lang="cs-CZ" sz="1200" dirty="0"/>
              <a:t>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 smtClean="0"/>
              <a:t>preffered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cs-CZ" sz="1200" dirty="0" err="1"/>
              <a:t>neoadjuvant</a:t>
            </a:r>
            <a:r>
              <a:rPr lang="cs-CZ" sz="1200" dirty="0"/>
              <a:t>, </a:t>
            </a:r>
            <a:r>
              <a:rPr lang="cs-CZ" sz="1200" dirty="0" err="1"/>
              <a:t>adjuvant</a:t>
            </a:r>
            <a:r>
              <a:rPr lang="cs-CZ" sz="1200" dirty="0"/>
              <a:t>, </a:t>
            </a:r>
            <a:r>
              <a:rPr lang="cs-CZ" sz="1200" dirty="0" err="1"/>
              <a:t>stage</a:t>
            </a:r>
            <a:r>
              <a:rPr lang="cs-CZ" sz="1200" dirty="0"/>
              <a:t> III/IV)</a:t>
            </a:r>
          </a:p>
          <a:p>
            <a:pPr>
              <a:lnSpc>
                <a:spcPct val="110000"/>
              </a:lnSpc>
            </a:pPr>
            <a:r>
              <a:rPr lang="cs-CZ" sz="1200" dirty="0" err="1"/>
              <a:t>Phenomena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b="1" dirty="0" err="1"/>
              <a:t>personalised</a:t>
            </a:r>
            <a:r>
              <a:rPr lang="cs-CZ" sz="1200" b="1" dirty="0"/>
              <a:t> </a:t>
            </a:r>
            <a:r>
              <a:rPr lang="cs-CZ" sz="1200" b="1" dirty="0" err="1"/>
              <a:t>treatment</a:t>
            </a:r>
            <a:r>
              <a:rPr lang="cs-CZ" sz="1200" dirty="0"/>
              <a:t>, </a:t>
            </a:r>
            <a:r>
              <a:rPr lang="cs-CZ" sz="1200" dirty="0" err="1"/>
              <a:t>Next</a:t>
            </a:r>
            <a:r>
              <a:rPr lang="cs-CZ" sz="1200" dirty="0"/>
              <a:t> </a:t>
            </a:r>
            <a:r>
              <a:rPr lang="cs-CZ" sz="1200" dirty="0" err="1"/>
              <a:t>Generation</a:t>
            </a:r>
            <a:r>
              <a:rPr lang="cs-CZ" sz="1200" dirty="0"/>
              <a:t> </a:t>
            </a:r>
            <a:r>
              <a:rPr lang="cs-CZ" sz="1200" dirty="0" err="1"/>
              <a:t>Sequencing</a:t>
            </a:r>
            <a:endParaRPr lang="cs-CZ" sz="1200" dirty="0"/>
          </a:p>
          <a:p>
            <a:pPr>
              <a:lnSpc>
                <a:spcPct val="110000"/>
              </a:lnSpc>
            </a:pPr>
            <a:r>
              <a:rPr lang="cs-CZ" sz="1200" dirty="0" err="1"/>
              <a:t>Radiotherapy</a:t>
            </a:r>
            <a:r>
              <a:rPr lang="cs-CZ" sz="1200" dirty="0"/>
              <a:t> and </a:t>
            </a:r>
            <a:r>
              <a:rPr lang="cs-CZ" sz="1200" dirty="0" err="1"/>
              <a:t>its</a:t>
            </a:r>
            <a:r>
              <a:rPr lang="cs-CZ" sz="1200" dirty="0"/>
              <a:t> </a:t>
            </a:r>
            <a:r>
              <a:rPr lang="cs-CZ" sz="1200" dirty="0" err="1"/>
              <a:t>special</a:t>
            </a:r>
            <a:r>
              <a:rPr lang="cs-CZ" sz="1200" dirty="0"/>
              <a:t> </a:t>
            </a:r>
            <a:r>
              <a:rPr lang="cs-CZ" sz="1200" dirty="0" err="1"/>
              <a:t>modifications</a:t>
            </a:r>
            <a:r>
              <a:rPr lang="cs-CZ" sz="1200" dirty="0"/>
              <a:t> (Proton </a:t>
            </a:r>
            <a:r>
              <a:rPr lang="cs-CZ" sz="1200" dirty="0" err="1"/>
              <a:t>therapy</a:t>
            </a:r>
            <a:r>
              <a:rPr lang="cs-CZ" sz="1200" dirty="0"/>
              <a:t>, </a:t>
            </a:r>
            <a:r>
              <a:rPr lang="cs-CZ" sz="1200" dirty="0" err="1"/>
              <a:t>Cyber</a:t>
            </a:r>
            <a:r>
              <a:rPr lang="cs-CZ" sz="1200" dirty="0"/>
              <a:t> </a:t>
            </a:r>
            <a:r>
              <a:rPr lang="cs-CZ" sz="1200" dirty="0" err="1"/>
              <a:t>knife</a:t>
            </a:r>
            <a:r>
              <a:rPr lang="cs-CZ" sz="1200" dirty="0"/>
              <a:t>)</a:t>
            </a:r>
          </a:p>
          <a:p>
            <a:pPr>
              <a:lnSpc>
                <a:spcPct val="110000"/>
              </a:lnSpc>
            </a:pPr>
            <a:endParaRPr lang="cs-CZ" sz="1200" dirty="0"/>
          </a:p>
        </p:txBody>
      </p:sp>
      <p:pic>
        <p:nvPicPr>
          <p:cNvPr id="5122" name="Picture 2" descr="Léčebné metody Masarykův onkologický ústav Brno">
            <a:extLst>
              <a:ext uri="{FF2B5EF4-FFF2-40B4-BE49-F238E27FC236}">
                <a16:creationId xmlns="" xmlns:a16="http://schemas.microsoft.com/office/drawing/2014/main" id="{F8E2AFA9-3501-47A1-CA1A-F257FAEE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2131470"/>
            <a:ext cx="3720332" cy="13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864" t="27463" r="34072" b="37426"/>
          <a:stretch>
            <a:fillRect/>
          </a:stretch>
        </p:blipFill>
        <p:spPr bwMode="auto">
          <a:xfrm>
            <a:off x="1317472" y="538483"/>
            <a:ext cx="6701616" cy="35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e zakulaceným příčným rohem 3"/>
          <p:cNvSpPr/>
          <p:nvPr/>
        </p:nvSpPr>
        <p:spPr>
          <a:xfrm>
            <a:off x="806272" y="364814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Standard </a:t>
            </a:r>
            <a:r>
              <a:rPr lang="cs-CZ" dirty="0" err="1"/>
              <a:t>chemotherapy</a:t>
            </a:r>
            <a:endParaRPr lang="cs-CZ" dirty="0"/>
          </a:p>
          <a:p>
            <a:pPr algn="ctr"/>
            <a:r>
              <a:rPr lang="cs-CZ" sz="1400" dirty="0"/>
              <a:t>(platin </a:t>
            </a:r>
            <a:r>
              <a:rPr lang="cs-CZ" sz="1400" dirty="0" err="1"/>
              <a:t>based</a:t>
            </a:r>
            <a:r>
              <a:rPr lang="cs-CZ" sz="1400" dirty="0"/>
              <a:t> </a:t>
            </a:r>
            <a:r>
              <a:rPr lang="cs-CZ" sz="1400" dirty="0" err="1"/>
              <a:t>chemotherapy</a:t>
            </a:r>
            <a:r>
              <a:rPr lang="cs-CZ" sz="1400" dirty="0"/>
              <a:t>)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3107291" y="361240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TKI‘s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x</a:t>
            </a:r>
            <a:r>
              <a:rPr lang="cs-CZ" sz="1400" dirty="0"/>
              <a:t> EGFR </a:t>
            </a:r>
            <a:r>
              <a:rPr lang="cs-CZ" sz="1400" dirty="0" err="1"/>
              <a:t>mutation</a:t>
            </a:r>
            <a:r>
              <a:rPr lang="cs-CZ" sz="1400" dirty="0"/>
              <a:t>)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gefitinib</a:t>
            </a:r>
            <a:r>
              <a:rPr lang="cs-CZ" sz="1400" dirty="0"/>
              <a:t>, </a:t>
            </a:r>
            <a:r>
              <a:rPr lang="cs-CZ" sz="1400" dirty="0" err="1"/>
              <a:t>erlotinib</a:t>
            </a:r>
            <a:r>
              <a:rPr lang="cs-CZ" sz="1400" dirty="0"/>
              <a:t>, </a:t>
            </a:r>
            <a:r>
              <a:rPr lang="cs-CZ" sz="1400" dirty="0" err="1"/>
              <a:t>afatinib</a:t>
            </a:r>
            <a:r>
              <a:rPr lang="cs-CZ" sz="1400" dirty="0"/>
              <a:t>, </a:t>
            </a:r>
            <a:r>
              <a:rPr lang="cs-CZ" sz="1400" dirty="0" err="1"/>
              <a:t>osimertinib</a:t>
            </a:r>
            <a:r>
              <a:rPr lang="cs-CZ" sz="1400" dirty="0"/>
              <a:t>, </a:t>
            </a:r>
            <a:r>
              <a:rPr lang="cs-CZ" sz="1400" dirty="0" err="1"/>
              <a:t>amivantamab</a:t>
            </a:r>
            <a:endParaRPr lang="cs-CZ" sz="1400" dirty="0"/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806270" y="1744717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ROS </a:t>
            </a:r>
            <a:r>
              <a:rPr lang="cs-CZ" dirty="0" err="1"/>
              <a:t>inhibitors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crizotinib</a:t>
            </a:r>
            <a:r>
              <a:rPr lang="cs-CZ" sz="1400" dirty="0"/>
              <a:t>,  </a:t>
            </a:r>
            <a:r>
              <a:rPr lang="cs-CZ" sz="1400" dirty="0" err="1"/>
              <a:t>entrektinib</a:t>
            </a:r>
            <a:endParaRPr lang="cs-CZ" sz="1400" dirty="0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806269" y="3141749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Imunotherapy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pembrolizumab</a:t>
            </a:r>
            <a:r>
              <a:rPr lang="cs-CZ" sz="1400" dirty="0"/>
              <a:t>, </a:t>
            </a:r>
            <a:r>
              <a:rPr lang="cs-CZ" sz="1400" dirty="0" err="1"/>
              <a:t>nivolumab</a:t>
            </a:r>
            <a:r>
              <a:rPr lang="cs-CZ" sz="1400" dirty="0"/>
              <a:t>, </a:t>
            </a:r>
            <a:r>
              <a:rPr lang="cs-CZ" sz="1400" dirty="0" err="1"/>
              <a:t>atezolizumab</a:t>
            </a:r>
            <a:r>
              <a:rPr lang="cs-CZ" sz="1400" dirty="0"/>
              <a:t>, </a:t>
            </a:r>
            <a:r>
              <a:rPr lang="cs-CZ" sz="1400" dirty="0" err="1"/>
              <a:t>durvalumab</a:t>
            </a:r>
            <a:r>
              <a:rPr lang="cs-CZ" sz="1400" dirty="0"/>
              <a:t>, </a:t>
            </a:r>
            <a:r>
              <a:rPr lang="cs-CZ" sz="1400" dirty="0" err="1"/>
              <a:t>cemiplimab</a:t>
            </a:r>
            <a:endParaRPr lang="cs-CZ" sz="1400" dirty="0"/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5475886" y="361240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ALK </a:t>
            </a:r>
            <a:r>
              <a:rPr lang="cs-CZ" dirty="0" err="1"/>
              <a:t>inhibitors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crizotinib</a:t>
            </a:r>
            <a:r>
              <a:rPr lang="cs-CZ" sz="1400" dirty="0"/>
              <a:t>, </a:t>
            </a:r>
            <a:r>
              <a:rPr lang="cs-CZ" sz="1400" dirty="0" err="1"/>
              <a:t>alectinib</a:t>
            </a:r>
            <a:r>
              <a:rPr lang="cs-CZ" sz="1400" dirty="0"/>
              <a:t>, </a:t>
            </a:r>
            <a:r>
              <a:rPr lang="cs-CZ" sz="1400" dirty="0" err="1"/>
              <a:t>ceritinib</a:t>
            </a:r>
            <a:r>
              <a:rPr lang="cs-CZ" sz="1400" dirty="0"/>
              <a:t>, </a:t>
            </a:r>
            <a:r>
              <a:rPr lang="cs-CZ" sz="1400" dirty="0" err="1"/>
              <a:t>brigatinib</a:t>
            </a:r>
            <a:r>
              <a:rPr lang="cs-CZ" sz="1400" dirty="0"/>
              <a:t>, </a:t>
            </a:r>
            <a:r>
              <a:rPr lang="cs-CZ" sz="1400" dirty="0" err="1"/>
              <a:t>lorlatinib</a:t>
            </a:r>
            <a:endParaRPr lang="cs-CZ" sz="1400" dirty="0"/>
          </a:p>
        </p:txBody>
      </p:sp>
      <p:sp>
        <p:nvSpPr>
          <p:cNvPr id="9" name="Obdélník se zakulaceným příčným rohem 8"/>
          <p:cNvSpPr/>
          <p:nvPr/>
        </p:nvSpPr>
        <p:spPr>
          <a:xfrm>
            <a:off x="5475884" y="1744716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VEGFR </a:t>
            </a:r>
            <a:r>
              <a:rPr lang="cs-CZ" dirty="0" err="1"/>
              <a:t>inhibitors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bevacizumab</a:t>
            </a:r>
            <a:endParaRPr lang="cs-CZ" sz="1400" dirty="0"/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3107291" y="1751494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NTRK </a:t>
            </a:r>
            <a:r>
              <a:rPr lang="cs-CZ" dirty="0" err="1"/>
              <a:t>inhibitors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entrektinib</a:t>
            </a:r>
            <a:endParaRPr lang="cs-CZ" sz="1400" dirty="0"/>
          </a:p>
        </p:txBody>
      </p:sp>
      <p:sp>
        <p:nvSpPr>
          <p:cNvPr id="12" name="Obdélník se zakulaceným příčným rohem 11"/>
          <p:cNvSpPr/>
          <p:nvPr/>
        </p:nvSpPr>
        <p:spPr>
          <a:xfrm>
            <a:off x="5475884" y="3141749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inhibitors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sotorasib</a:t>
            </a:r>
            <a:r>
              <a:rPr lang="cs-CZ" sz="1400" dirty="0"/>
              <a:t> – KRAS, </a:t>
            </a:r>
            <a:r>
              <a:rPr lang="cs-CZ" sz="1400" dirty="0" err="1"/>
              <a:t>pralsetinib</a:t>
            </a:r>
            <a:r>
              <a:rPr lang="cs-CZ" sz="1400" dirty="0"/>
              <a:t> - RET, </a:t>
            </a:r>
            <a:r>
              <a:rPr lang="cs-CZ" sz="1400" dirty="0" err="1"/>
              <a:t>dabrafenib</a:t>
            </a:r>
            <a:r>
              <a:rPr lang="cs-CZ" sz="1400" dirty="0"/>
              <a:t> -  BRAF, </a:t>
            </a:r>
            <a:r>
              <a:rPr lang="cs-CZ" sz="1400" dirty="0" err="1"/>
              <a:t>tepotinib</a:t>
            </a:r>
            <a:r>
              <a:rPr lang="cs-CZ" sz="1400" dirty="0"/>
              <a:t> - MET)</a:t>
            </a:r>
          </a:p>
        </p:txBody>
      </p:sp>
      <p:sp>
        <p:nvSpPr>
          <p:cNvPr id="13" name="Obdélník se zakulaceným příčným rohem 12"/>
          <p:cNvSpPr/>
          <p:nvPr/>
        </p:nvSpPr>
        <p:spPr>
          <a:xfrm>
            <a:off x="3107291" y="3141749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Chemo</a:t>
            </a:r>
            <a:r>
              <a:rPr lang="cs-CZ" dirty="0"/>
              <a:t>/</a:t>
            </a:r>
          </a:p>
          <a:p>
            <a:pPr algn="ctr"/>
            <a:r>
              <a:rPr lang="cs-CZ" dirty="0" err="1"/>
              <a:t>imunotherapy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pembrolizumab</a:t>
            </a:r>
            <a:r>
              <a:rPr lang="cs-CZ" sz="1400" dirty="0"/>
              <a:t> + CHT, </a:t>
            </a:r>
            <a:r>
              <a:rPr lang="cs-CZ" sz="1400" dirty="0" err="1"/>
              <a:t>nivolumab</a:t>
            </a:r>
            <a:r>
              <a:rPr lang="cs-CZ" sz="1400" dirty="0"/>
              <a:t>+</a:t>
            </a:r>
            <a:r>
              <a:rPr lang="cs-CZ" sz="1400" dirty="0" err="1"/>
              <a:t>ipilimumab</a:t>
            </a:r>
            <a:r>
              <a:rPr lang="cs-CZ" sz="1400" dirty="0"/>
              <a:t>+ CHT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Standard </a:t>
            </a:r>
            <a:r>
              <a:rPr lang="cs-CZ" sz="1800" dirty="0" err="1"/>
              <a:t>chemotherapy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still</a:t>
            </a:r>
            <a:r>
              <a:rPr lang="cs-CZ" sz="1800" dirty="0"/>
              <a:t> </a:t>
            </a:r>
            <a:r>
              <a:rPr lang="cs-CZ" sz="1800" dirty="0" err="1"/>
              <a:t>crutial</a:t>
            </a:r>
            <a:endParaRPr lang="cs-CZ" sz="1800" dirty="0"/>
          </a:p>
          <a:p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new</a:t>
            </a:r>
            <a:r>
              <a:rPr lang="cs-CZ" sz="1800" dirty="0"/>
              <a:t> </a:t>
            </a:r>
            <a:r>
              <a:rPr lang="cs-CZ" sz="1800" dirty="0" err="1"/>
              <a:t>aprroach</a:t>
            </a:r>
            <a:r>
              <a:rPr lang="cs-CZ" sz="1800" dirty="0"/>
              <a:t> - </a:t>
            </a:r>
            <a:r>
              <a:rPr lang="cs-CZ" sz="1800" dirty="0" err="1"/>
              <a:t>combination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 smtClean="0"/>
              <a:t>immunotherapy</a:t>
            </a:r>
            <a:r>
              <a:rPr lang="cs-CZ" sz="1800" dirty="0" smtClean="0"/>
              <a:t> </a:t>
            </a:r>
            <a:r>
              <a:rPr lang="cs-CZ" sz="1800" dirty="0"/>
              <a:t>(</a:t>
            </a:r>
            <a:r>
              <a:rPr lang="cs-CZ" sz="1800" dirty="0" err="1"/>
              <a:t>durvalumab</a:t>
            </a:r>
            <a:r>
              <a:rPr lang="cs-CZ" sz="1800" dirty="0"/>
              <a:t>) </a:t>
            </a:r>
            <a:r>
              <a:rPr lang="cs-CZ" sz="1800" dirty="0" err="1"/>
              <a:t>for</a:t>
            </a:r>
            <a:r>
              <a:rPr lang="cs-CZ" sz="1800" dirty="0"/>
              <a:t> LD/ED </a:t>
            </a:r>
            <a:r>
              <a:rPr lang="cs-CZ" sz="1800" dirty="0" err="1"/>
              <a:t>stage</a:t>
            </a:r>
            <a:endParaRPr lang="cs-CZ" sz="1800" dirty="0"/>
          </a:p>
          <a:p>
            <a:r>
              <a:rPr lang="cs-CZ" sz="1800" dirty="0"/>
              <a:t>No </a:t>
            </a:r>
            <a:r>
              <a:rPr lang="cs-CZ" sz="1800" dirty="0" err="1"/>
              <a:t>genetic</a:t>
            </a:r>
            <a:r>
              <a:rPr lang="cs-CZ" sz="1800" dirty="0"/>
              <a:t> </a:t>
            </a:r>
            <a:r>
              <a:rPr lang="cs-CZ" sz="1800" dirty="0" err="1" smtClean="0"/>
              <a:t>markers</a:t>
            </a:r>
            <a:r>
              <a:rPr lang="cs-CZ" sz="1800" dirty="0" smtClean="0"/>
              <a:t>, </a:t>
            </a:r>
            <a:r>
              <a:rPr lang="cs-CZ" sz="1800" dirty="0" err="1" smtClean="0"/>
              <a:t>still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bad</a:t>
            </a:r>
            <a:r>
              <a:rPr lang="cs-CZ" sz="1800" dirty="0" smtClean="0"/>
              <a:t> </a:t>
            </a:r>
            <a:r>
              <a:rPr lang="cs-CZ" sz="1800" dirty="0" err="1"/>
              <a:t>prognosis</a:t>
            </a:r>
            <a:endParaRPr lang="cs-CZ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/>
              <a:t>Paliative </a:t>
            </a:r>
            <a:r>
              <a:rPr lang="cs-CZ" dirty="0" err="1"/>
              <a:t>treatment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684" y="1511800"/>
            <a:ext cx="4646838" cy="2587960"/>
          </a:xfrm>
        </p:spPr>
        <p:txBody>
          <a:bodyPr>
            <a:normAutofit/>
          </a:bodyPr>
          <a:lstStyle/>
          <a:p>
            <a:r>
              <a:rPr lang="cs-CZ" err="1"/>
              <a:t>Improved</a:t>
            </a:r>
            <a:r>
              <a:rPr lang="cs-CZ"/>
              <a:t> management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malignant</a:t>
            </a:r>
            <a:r>
              <a:rPr lang="cs-CZ"/>
              <a:t> </a:t>
            </a:r>
            <a:r>
              <a:rPr lang="cs-CZ" err="1"/>
              <a:t>pleural</a:t>
            </a:r>
            <a:r>
              <a:rPr lang="cs-CZ"/>
              <a:t> </a:t>
            </a:r>
            <a:r>
              <a:rPr lang="cs-CZ" err="1"/>
              <a:t>effusion</a:t>
            </a:r>
            <a:r>
              <a:rPr lang="cs-CZ"/>
              <a:t> (</a:t>
            </a:r>
            <a:r>
              <a:rPr lang="cs-CZ" err="1"/>
              <a:t>pleuroscopy</a:t>
            </a:r>
            <a:r>
              <a:rPr lang="cs-CZ"/>
              <a:t>, </a:t>
            </a:r>
            <a:r>
              <a:rPr lang="cs-CZ" err="1"/>
              <a:t>tunelized</a:t>
            </a:r>
            <a:r>
              <a:rPr lang="cs-CZ"/>
              <a:t> </a:t>
            </a:r>
            <a:r>
              <a:rPr lang="cs-CZ" err="1"/>
              <a:t>pleural</a:t>
            </a:r>
            <a:r>
              <a:rPr lang="cs-CZ"/>
              <a:t> </a:t>
            </a:r>
            <a:r>
              <a:rPr lang="cs-CZ" err="1"/>
              <a:t>catheter</a:t>
            </a:r>
            <a:r>
              <a:rPr lang="cs-CZ"/>
              <a:t>)</a:t>
            </a:r>
          </a:p>
          <a:p>
            <a:r>
              <a:rPr lang="cs-CZ" err="1"/>
              <a:t>Insuficient</a:t>
            </a:r>
            <a:r>
              <a:rPr lang="cs-CZ"/>
              <a:t> </a:t>
            </a:r>
            <a:r>
              <a:rPr lang="cs-CZ" err="1"/>
              <a:t>venous</a:t>
            </a:r>
            <a:r>
              <a:rPr lang="cs-CZ"/>
              <a:t> systém (</a:t>
            </a:r>
            <a:r>
              <a:rPr lang="cs-CZ" err="1"/>
              <a:t>iv</a:t>
            </a:r>
            <a:r>
              <a:rPr lang="cs-CZ"/>
              <a:t> port, PICC, CICC </a:t>
            </a:r>
            <a:r>
              <a:rPr lang="cs-CZ" err="1"/>
              <a:t>catheters</a:t>
            </a:r>
            <a:r>
              <a:rPr lang="cs-CZ"/>
              <a:t>)</a:t>
            </a:r>
          </a:p>
          <a:p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treatment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bone </a:t>
            </a:r>
            <a:r>
              <a:rPr lang="cs-CZ" err="1"/>
              <a:t>metastasis</a:t>
            </a:r>
            <a:r>
              <a:rPr lang="cs-CZ"/>
              <a:t> (</a:t>
            </a:r>
            <a:r>
              <a:rPr lang="cs-CZ" err="1"/>
              <a:t>denosumab</a:t>
            </a:r>
            <a:r>
              <a:rPr lang="cs-CZ"/>
              <a:t>)</a:t>
            </a:r>
          </a:p>
          <a:p>
            <a:r>
              <a:rPr lang="cs-CZ" err="1"/>
              <a:t>Wider</a:t>
            </a:r>
            <a:r>
              <a:rPr lang="cs-CZ"/>
              <a:t> background </a:t>
            </a:r>
            <a:r>
              <a:rPr lang="cs-CZ" err="1"/>
              <a:t>of</a:t>
            </a:r>
            <a:r>
              <a:rPr lang="cs-CZ"/>
              <a:t> mobile </a:t>
            </a:r>
            <a:r>
              <a:rPr lang="cs-CZ" err="1"/>
              <a:t>hospices</a:t>
            </a:r>
            <a:r>
              <a:rPr lang="cs-CZ"/>
              <a:t> and hospice </a:t>
            </a:r>
            <a:r>
              <a:rPr lang="cs-CZ" err="1"/>
              <a:t>departments</a:t>
            </a:r>
            <a:endParaRPr lang="cs-CZ"/>
          </a:p>
        </p:txBody>
      </p:sp>
      <p:pic>
        <p:nvPicPr>
          <p:cNvPr id="6146" name="Picture 2" descr="Paliativní péče | Nemocnice následné péče Praha">
            <a:extLst>
              <a:ext uri="{FF2B5EF4-FFF2-40B4-BE49-F238E27FC236}">
                <a16:creationId xmlns="" xmlns:a16="http://schemas.microsoft.com/office/drawing/2014/main" id="{2FA4CAD7-E8F0-BDB4-7091-EA7C2175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567" y="1708493"/>
            <a:ext cx="2194573" cy="21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 err="1"/>
              <a:t>Future</a:t>
            </a:r>
            <a:r>
              <a:rPr lang="cs-CZ" dirty="0"/>
              <a:t> development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684" y="1511800"/>
            <a:ext cx="4216713" cy="2587960"/>
          </a:xfrm>
        </p:spPr>
        <p:txBody>
          <a:bodyPr>
            <a:normAutofit/>
          </a:bodyPr>
          <a:lstStyle/>
          <a:p>
            <a:r>
              <a:rPr lang="cs-CZ" err="1"/>
              <a:t>Centralisation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oncological</a:t>
            </a:r>
            <a:r>
              <a:rPr lang="cs-CZ"/>
              <a:t> care</a:t>
            </a:r>
          </a:p>
          <a:p>
            <a:r>
              <a:rPr lang="cs-CZ" err="1"/>
              <a:t>Shortening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time</a:t>
            </a:r>
            <a:r>
              <a:rPr lang="cs-CZ"/>
              <a:t> to </a:t>
            </a:r>
            <a:r>
              <a:rPr lang="cs-CZ" err="1"/>
              <a:t>diagnosis</a:t>
            </a:r>
            <a:endParaRPr lang="cs-CZ"/>
          </a:p>
          <a:p>
            <a:r>
              <a:rPr lang="cs-CZ" err="1"/>
              <a:t>Pneumooncosurgical</a:t>
            </a:r>
            <a:r>
              <a:rPr lang="cs-CZ"/>
              <a:t> </a:t>
            </a:r>
            <a:r>
              <a:rPr lang="cs-CZ" err="1"/>
              <a:t>centers</a:t>
            </a:r>
            <a:endParaRPr lang="cs-CZ"/>
          </a:p>
          <a:p>
            <a:r>
              <a:rPr lang="cs-CZ"/>
              <a:t>„ NGS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everyone</a:t>
            </a:r>
            <a:r>
              <a:rPr lang="cs-CZ"/>
              <a:t>“</a:t>
            </a:r>
          </a:p>
          <a:p>
            <a:r>
              <a:rPr lang="cs-CZ"/>
              <a:t>New </a:t>
            </a:r>
            <a:r>
              <a:rPr lang="cs-CZ" err="1"/>
              <a:t>agents</a:t>
            </a:r>
            <a:r>
              <a:rPr lang="cs-CZ"/>
              <a:t> and </a:t>
            </a:r>
            <a:r>
              <a:rPr lang="cs-CZ" err="1"/>
              <a:t>approach</a:t>
            </a:r>
            <a:endParaRPr lang="cs-CZ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/>
          </a:p>
          <a:p>
            <a:endParaRPr lang="cs-CZ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8C119F37-87F2-6A17-6D2F-85B655B0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392" y="1511800"/>
            <a:ext cx="2587960" cy="25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Ústav zdravotnických věd | MED MUNI">
            <a:extLst>
              <a:ext uri="{FF2B5EF4-FFF2-40B4-BE49-F238E27FC236}">
                <a16:creationId xmlns="" xmlns:a16="http://schemas.microsoft.com/office/drawing/2014/main" id="{99B8E3FF-5C97-CAA6-165A-20701A7BA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r="30558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AutoShape 5" descr="Detail poti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4294967295"/>
          </p:nvPr>
        </p:nvSpPr>
        <p:spPr>
          <a:xfrm>
            <a:off x="547243" y="227521"/>
            <a:ext cx="4911725" cy="960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C00000"/>
                </a:solidFill>
              </a:rPr>
              <a:t>Thank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you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for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your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attention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100" dirty="0"/>
              <a:t>Epidemiology</a:t>
            </a:r>
          </a:p>
          <a:p>
            <a:r>
              <a:rPr lang="cs-CZ" sz="2100" dirty="0" err="1"/>
              <a:t>Situation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Czech Republic</a:t>
            </a:r>
          </a:p>
          <a:p>
            <a:r>
              <a:rPr lang="cs-CZ" sz="2100" dirty="0" err="1"/>
              <a:t>Classification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lung</a:t>
            </a:r>
            <a:r>
              <a:rPr lang="cs-CZ" sz="2100" dirty="0"/>
              <a:t> </a:t>
            </a:r>
            <a:r>
              <a:rPr lang="cs-CZ" sz="2100" dirty="0" err="1"/>
              <a:t>cancer</a:t>
            </a:r>
            <a:endParaRPr lang="cs-CZ" sz="2100" dirty="0"/>
          </a:p>
          <a:p>
            <a:r>
              <a:rPr lang="cs-CZ" sz="2100" dirty="0" err="1"/>
              <a:t>Progress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diagnosis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NSCLC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712E9CA-D439-91F0-47DC-6D20159389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100" dirty="0" err="1"/>
              <a:t>Progress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treatment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SCLC</a:t>
            </a:r>
          </a:p>
          <a:p>
            <a:r>
              <a:rPr lang="cs-CZ" sz="2100" dirty="0" smtClean="0"/>
              <a:t>Paliative </a:t>
            </a:r>
            <a:r>
              <a:rPr lang="cs-CZ" sz="2100" dirty="0"/>
              <a:t>management – </a:t>
            </a:r>
            <a:r>
              <a:rPr lang="cs-CZ" sz="2100" dirty="0" err="1"/>
              <a:t>what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</a:t>
            </a:r>
            <a:r>
              <a:rPr lang="cs-CZ" sz="2100" dirty="0" err="1"/>
              <a:t>new</a:t>
            </a:r>
            <a:r>
              <a:rPr lang="cs-CZ" sz="2100" dirty="0"/>
              <a:t>?</a:t>
            </a:r>
          </a:p>
          <a:p>
            <a:r>
              <a:rPr lang="cs-CZ" sz="2100" dirty="0" err="1"/>
              <a:t>Future</a:t>
            </a:r>
            <a:r>
              <a:rPr lang="cs-CZ" sz="2100" dirty="0"/>
              <a:t> development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4" y="1511800"/>
            <a:ext cx="4216713" cy="2587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publication</a:t>
            </a:r>
            <a:r>
              <a:rPr lang="cs-CZ"/>
              <a:t> </a:t>
            </a:r>
            <a:r>
              <a:rPr lang="cs-CZ" err="1"/>
              <a:t>from</a:t>
            </a:r>
            <a:r>
              <a:rPr lang="cs-CZ"/>
              <a:t> 1912 </a:t>
            </a:r>
            <a:r>
              <a:rPr lang="cs-CZ" err="1"/>
              <a:t>counting</a:t>
            </a:r>
            <a:r>
              <a:rPr lang="cs-CZ"/>
              <a:t> </a:t>
            </a:r>
            <a:r>
              <a:rPr lang="cs-CZ" err="1"/>
              <a:t>all</a:t>
            </a:r>
            <a:r>
              <a:rPr lang="cs-CZ"/>
              <a:t> </a:t>
            </a:r>
            <a:r>
              <a:rPr lang="cs-CZ" err="1"/>
              <a:t>cases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lung</a:t>
            </a:r>
            <a:r>
              <a:rPr lang="cs-CZ"/>
              <a:t> </a:t>
            </a:r>
            <a:r>
              <a:rPr lang="cs-CZ" err="1"/>
              <a:t>cancer</a:t>
            </a:r>
            <a:r>
              <a:rPr lang="cs-CZ"/>
              <a:t> </a:t>
            </a:r>
            <a:r>
              <a:rPr lang="cs-CZ" err="1"/>
              <a:t>over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world</a:t>
            </a:r>
            <a:r>
              <a:rPr lang="cs-CZ"/>
              <a:t> </a:t>
            </a:r>
            <a:r>
              <a:rPr lang="cs-CZ" err="1"/>
              <a:t>found</a:t>
            </a:r>
            <a:r>
              <a:rPr lang="cs-CZ"/>
              <a:t> 374 </a:t>
            </a:r>
            <a:r>
              <a:rPr lang="cs-CZ" err="1"/>
              <a:t>cases</a:t>
            </a:r>
            <a:r>
              <a:rPr lang="cs-CZ"/>
              <a:t> </a:t>
            </a:r>
            <a:r>
              <a:rPr lang="cs-CZ" b="1" err="1"/>
              <a:t>x</a:t>
            </a:r>
            <a:r>
              <a:rPr lang="cs-CZ"/>
              <a:t> in 2020 WHO </a:t>
            </a:r>
            <a:r>
              <a:rPr lang="cs-CZ" err="1"/>
              <a:t>described</a:t>
            </a:r>
            <a:r>
              <a:rPr lang="cs-CZ"/>
              <a:t> 2 206 771 </a:t>
            </a:r>
            <a:r>
              <a:rPr lang="cs-CZ" err="1"/>
              <a:t>new</a:t>
            </a:r>
            <a:r>
              <a:rPr lang="cs-CZ"/>
              <a:t> </a:t>
            </a:r>
            <a:r>
              <a:rPr lang="cs-CZ" err="1"/>
              <a:t>cases</a:t>
            </a:r>
            <a:r>
              <a:rPr lang="cs-CZ"/>
              <a:t> </a:t>
            </a:r>
            <a:r>
              <a:rPr lang="cs-CZ" err="1"/>
              <a:t>over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world</a:t>
            </a:r>
            <a:endParaRPr lang="cs-CZ"/>
          </a:p>
          <a:p>
            <a:pPr>
              <a:lnSpc>
                <a:spcPct val="110000"/>
              </a:lnSpc>
            </a:pPr>
            <a:r>
              <a:rPr lang="cs-CZ"/>
              <a:t>It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second most </a:t>
            </a:r>
            <a:r>
              <a:rPr lang="cs-CZ" err="1"/>
              <a:t>common</a:t>
            </a:r>
            <a:r>
              <a:rPr lang="cs-CZ"/>
              <a:t> </a:t>
            </a:r>
            <a:r>
              <a:rPr lang="cs-CZ" err="1"/>
              <a:t>malignancy</a:t>
            </a:r>
            <a:r>
              <a:rPr lang="cs-CZ"/>
              <a:t> and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first</a:t>
            </a:r>
            <a:r>
              <a:rPr lang="cs-CZ"/>
              <a:t> cause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death</a:t>
            </a:r>
            <a:r>
              <a:rPr lang="cs-CZ"/>
              <a:t> </a:t>
            </a:r>
            <a:r>
              <a:rPr lang="cs-CZ" err="1"/>
              <a:t>among</a:t>
            </a:r>
            <a:r>
              <a:rPr lang="cs-CZ"/>
              <a:t> </a:t>
            </a:r>
            <a:r>
              <a:rPr lang="cs-CZ" err="1"/>
              <a:t>all</a:t>
            </a:r>
            <a:r>
              <a:rPr lang="cs-CZ"/>
              <a:t> </a:t>
            </a:r>
            <a:r>
              <a:rPr lang="cs-CZ" err="1"/>
              <a:t>oncological</a:t>
            </a:r>
            <a:r>
              <a:rPr lang="cs-CZ"/>
              <a:t> </a:t>
            </a:r>
            <a:r>
              <a:rPr lang="cs-CZ" err="1"/>
              <a:t>diseases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world</a:t>
            </a:r>
            <a:r>
              <a:rPr lang="cs-CZ"/>
              <a:t> (GLOBOCAN)</a:t>
            </a:r>
          </a:p>
          <a:p>
            <a:pPr>
              <a:lnSpc>
                <a:spcPct val="110000"/>
              </a:lnSpc>
            </a:pPr>
            <a:r>
              <a:rPr lang="cs-CZ"/>
              <a:t>In </a:t>
            </a:r>
            <a:r>
              <a:rPr lang="cs-CZ" err="1"/>
              <a:t>the</a:t>
            </a:r>
            <a:r>
              <a:rPr lang="cs-CZ"/>
              <a:t> Czech Republic 6 459 </a:t>
            </a:r>
            <a:r>
              <a:rPr lang="cs-CZ" err="1"/>
              <a:t>new</a:t>
            </a:r>
            <a:r>
              <a:rPr lang="cs-CZ"/>
              <a:t> </a:t>
            </a:r>
            <a:r>
              <a:rPr lang="cs-CZ" err="1"/>
              <a:t>cases</a:t>
            </a:r>
            <a:r>
              <a:rPr lang="cs-CZ"/>
              <a:t> </a:t>
            </a:r>
            <a:r>
              <a:rPr lang="cs-CZ" err="1"/>
              <a:t>were</a:t>
            </a:r>
            <a:r>
              <a:rPr lang="cs-CZ"/>
              <a:t> </a:t>
            </a:r>
            <a:r>
              <a:rPr lang="cs-CZ" err="1"/>
              <a:t>detected</a:t>
            </a:r>
            <a:r>
              <a:rPr lang="cs-CZ"/>
              <a:t> in 2018 (ÚZIS)</a:t>
            </a:r>
          </a:p>
          <a:p>
            <a:pPr>
              <a:lnSpc>
                <a:spcPct val="110000"/>
              </a:lnSpc>
              <a:buNone/>
            </a:pPr>
            <a:endParaRPr lang="en-US"/>
          </a:p>
        </p:txBody>
      </p:sp>
      <p:pic>
        <p:nvPicPr>
          <p:cNvPr id="1026" name="Picture 2" descr="Orgánem měsíce listopadu jsou plíce | CestaBylin.cz">
            <a:extLst>
              <a:ext uri="{FF2B5EF4-FFF2-40B4-BE49-F238E27FC236}">
                <a16:creationId xmlns="" xmlns:a16="http://schemas.microsoft.com/office/drawing/2014/main" id="{E5F8D6A8-1EB1-300D-4B86-8C3A631F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392" y="1511800"/>
            <a:ext cx="2587960" cy="25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 err="1"/>
              <a:t>Situation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(ÚZIS 2018)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684" y="1511800"/>
            <a:ext cx="4646838" cy="2587960"/>
          </a:xfrm>
        </p:spPr>
        <p:txBody>
          <a:bodyPr>
            <a:normAutofit/>
          </a:bodyPr>
          <a:lstStyle/>
          <a:p>
            <a:r>
              <a:rPr lang="cs-CZ" dirty="0"/>
              <a:t>50%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are 63-75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endParaRPr lang="cs-CZ" dirty="0"/>
          </a:p>
          <a:p>
            <a:r>
              <a:rPr lang="cs-CZ" dirty="0" err="1"/>
              <a:t>Male:Female</a:t>
            </a:r>
            <a:r>
              <a:rPr lang="cs-CZ" dirty="0"/>
              <a:t> = 1,9:1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lowest</a:t>
            </a:r>
            <a:r>
              <a:rPr lang="cs-CZ" dirty="0"/>
              <a:t> incidence –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Moravian</a:t>
            </a:r>
            <a:r>
              <a:rPr lang="cs-CZ" dirty="0"/>
              <a:t> region,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– </a:t>
            </a:r>
            <a:r>
              <a:rPr lang="cs-CZ" dirty="0" err="1"/>
              <a:t>North-west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</a:t>
            </a:r>
          </a:p>
          <a:p>
            <a:r>
              <a:rPr lang="cs-CZ" dirty="0"/>
              <a:t>70%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are </a:t>
            </a:r>
            <a:r>
              <a:rPr lang="cs-CZ" dirty="0" err="1" smtClean="0"/>
              <a:t>diagnosed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stage</a:t>
            </a:r>
            <a:r>
              <a:rPr lang="cs-CZ" dirty="0"/>
              <a:t> III a IV,  5-years </a:t>
            </a:r>
            <a:r>
              <a:rPr lang="cs-CZ" dirty="0" err="1"/>
              <a:t>survival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17,8%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cs-CZ" dirty="0" err="1"/>
              <a:t>breast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89,2%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Česká republika - TOP KVALITA | Vlajky.EU">
            <a:extLst>
              <a:ext uri="{FF2B5EF4-FFF2-40B4-BE49-F238E27FC236}">
                <a16:creationId xmlns="" xmlns:a16="http://schemas.microsoft.com/office/drawing/2014/main" id="{C6A09AFD-2BF2-DBE5-46A3-A9B2038D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567" y="2073341"/>
            <a:ext cx="2194573" cy="14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A050C89-73F1-A4E3-F003-83B90F7D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8CE825AA-855C-0DDE-3369-98FEA8FB7D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800" b="1" dirty="0" err="1">
                <a:solidFill>
                  <a:schemeClr val="accent1"/>
                </a:solidFill>
              </a:rPr>
              <a:t>According</a:t>
            </a:r>
            <a:r>
              <a:rPr lang="cs-CZ" sz="1800" b="1" dirty="0">
                <a:solidFill>
                  <a:schemeClr val="accent1"/>
                </a:solidFill>
              </a:rPr>
              <a:t> to </a:t>
            </a:r>
            <a:r>
              <a:rPr lang="cs-CZ" sz="1800" b="1" dirty="0" err="1">
                <a:solidFill>
                  <a:schemeClr val="accent1"/>
                </a:solidFill>
              </a:rPr>
              <a:t>the</a:t>
            </a:r>
            <a:r>
              <a:rPr lang="cs-CZ" sz="1800" b="1" dirty="0">
                <a:solidFill>
                  <a:schemeClr val="accent1"/>
                </a:solidFill>
              </a:rPr>
              <a:t> histology: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2"/>
                </a:solidFill>
              </a:rPr>
              <a:t>Adenocarcinoma</a:t>
            </a:r>
            <a:endParaRPr lang="cs-CZ" sz="1800" b="1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2"/>
                </a:solidFill>
              </a:rPr>
              <a:t>Squamous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carcinoma</a:t>
            </a:r>
            <a:endParaRPr lang="cs-CZ" sz="1800" b="1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2"/>
                </a:solidFill>
              </a:rPr>
              <a:t>NSCLC NOS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 err="1">
                <a:solidFill>
                  <a:schemeClr val="tx2"/>
                </a:solidFill>
              </a:rPr>
              <a:t>Large</a:t>
            </a:r>
            <a:r>
              <a:rPr lang="cs-CZ" sz="1800" dirty="0">
                <a:solidFill>
                  <a:schemeClr val="tx2"/>
                </a:solidFill>
              </a:rPr>
              <a:t> cell </a:t>
            </a:r>
            <a:r>
              <a:rPr lang="cs-CZ" sz="1800" dirty="0" err="1">
                <a:solidFill>
                  <a:schemeClr val="tx2"/>
                </a:solidFill>
              </a:rPr>
              <a:t>carcinoma</a:t>
            </a: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="" xmlns:a16="http://schemas.microsoft.com/office/drawing/2014/main" id="{F64B41B5-7F46-4032-39ED-E8CEBE2E6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endParaRPr lang="cs-CZ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 err="1">
                <a:solidFill>
                  <a:schemeClr val="tx2"/>
                </a:solidFill>
              </a:rPr>
              <a:t>Adenosquamous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carcinoma</a:t>
            </a:r>
            <a:endParaRPr lang="cs-CZ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 err="1">
                <a:solidFill>
                  <a:schemeClr val="tx2"/>
                </a:solidFill>
              </a:rPr>
              <a:t>Sarcomatoid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carcinoma</a:t>
            </a:r>
            <a:endParaRPr lang="cs-CZ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 err="1">
                <a:solidFill>
                  <a:schemeClr val="tx2"/>
                </a:solidFill>
              </a:rPr>
              <a:t>Mucoepidermoid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carcinoma</a:t>
            </a:r>
            <a:endParaRPr lang="cs-CZ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1" dirty="0" err="1">
                <a:solidFill>
                  <a:schemeClr val="tx2"/>
                </a:solidFill>
              </a:rPr>
              <a:t>Neuroendocrinne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tumors</a:t>
            </a:r>
            <a:endParaRPr lang="cs-CZ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30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="" xmlns:a16="http://schemas.microsoft.com/office/drawing/2014/main" id="{786AEB11-FE3E-430F-5862-E9D5596B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="" xmlns:a16="http://schemas.microsoft.com/office/drawing/2014/main" id="{665D9CE3-73CC-F6F8-02F6-EAD1A43C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err="1">
                <a:solidFill>
                  <a:schemeClr val="accent1"/>
                </a:solidFill>
              </a:rPr>
              <a:t>According</a:t>
            </a:r>
            <a:r>
              <a:rPr lang="cs-CZ" sz="1800" b="1" dirty="0">
                <a:solidFill>
                  <a:schemeClr val="accent1"/>
                </a:solidFill>
              </a:rPr>
              <a:t> to </a:t>
            </a:r>
            <a:r>
              <a:rPr lang="cs-CZ" sz="1800" b="1" dirty="0" err="1">
                <a:solidFill>
                  <a:schemeClr val="accent1"/>
                </a:solidFill>
              </a:rPr>
              <a:t>the</a:t>
            </a:r>
            <a:r>
              <a:rPr lang="cs-CZ" sz="1800" b="1" dirty="0">
                <a:solidFill>
                  <a:schemeClr val="accent1"/>
                </a:solidFill>
              </a:rPr>
              <a:t> </a:t>
            </a:r>
            <a:r>
              <a:rPr lang="cs-CZ" sz="1800" b="1" dirty="0" err="1">
                <a:solidFill>
                  <a:schemeClr val="accent1"/>
                </a:solidFill>
              </a:rPr>
              <a:t>biological</a:t>
            </a:r>
            <a:r>
              <a:rPr lang="cs-CZ" sz="1800" b="1" dirty="0">
                <a:solidFill>
                  <a:schemeClr val="accent1"/>
                </a:solidFill>
              </a:rPr>
              <a:t> </a:t>
            </a:r>
            <a:r>
              <a:rPr lang="cs-CZ" sz="1800" b="1" dirty="0" err="1">
                <a:solidFill>
                  <a:schemeClr val="accent1"/>
                </a:solidFill>
              </a:rPr>
              <a:t>features</a:t>
            </a:r>
            <a:r>
              <a:rPr lang="cs-CZ" sz="1800" b="1" dirty="0">
                <a:solidFill>
                  <a:schemeClr val="accent1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2"/>
                </a:solidFill>
              </a:rPr>
              <a:t>NSCLC </a:t>
            </a:r>
            <a:r>
              <a:rPr lang="cs-CZ" sz="1800" dirty="0">
                <a:solidFill>
                  <a:schemeClr val="tx2"/>
                </a:solidFill>
              </a:rPr>
              <a:t>– 85% </a:t>
            </a:r>
            <a:r>
              <a:rPr lang="cs-CZ" sz="1800" dirty="0" err="1">
                <a:solidFill>
                  <a:schemeClr val="tx2"/>
                </a:solidFill>
              </a:rPr>
              <a:t>of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 smtClean="0">
                <a:solidFill>
                  <a:schemeClr val="tx2"/>
                </a:solidFill>
              </a:rPr>
              <a:t>cases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dirty="0" err="1">
                <a:solidFill>
                  <a:schemeClr val="tx2"/>
                </a:solidFill>
              </a:rPr>
              <a:t>slower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growth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dirty="0" err="1">
                <a:solidFill>
                  <a:schemeClr val="tx2"/>
                </a:solidFill>
              </a:rPr>
              <a:t>less</a:t>
            </a:r>
            <a:r>
              <a:rPr lang="cs-CZ" sz="1800" dirty="0">
                <a:solidFill>
                  <a:schemeClr val="tx2"/>
                </a:solidFill>
              </a:rPr>
              <a:t> sensitive to CHT and RT, </a:t>
            </a:r>
            <a:r>
              <a:rPr lang="cs-CZ" sz="1800" dirty="0" err="1">
                <a:solidFill>
                  <a:schemeClr val="tx2"/>
                </a:solidFill>
              </a:rPr>
              <a:t>lower</a:t>
            </a:r>
            <a:r>
              <a:rPr lang="cs-CZ" sz="1800" dirty="0">
                <a:solidFill>
                  <a:schemeClr val="tx2"/>
                </a:solidFill>
              </a:rPr>
              <a:t> risk </a:t>
            </a:r>
            <a:r>
              <a:rPr lang="cs-CZ" sz="1800" dirty="0" err="1">
                <a:solidFill>
                  <a:schemeClr val="tx2"/>
                </a:solidFill>
              </a:rPr>
              <a:t>of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creating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metastasis</a:t>
            </a:r>
            <a:r>
              <a:rPr lang="cs-CZ" sz="1800" dirty="0">
                <a:solidFill>
                  <a:schemeClr val="tx2"/>
                </a:solidFill>
              </a:rPr>
              <a:t>, TNM </a:t>
            </a:r>
            <a:r>
              <a:rPr lang="cs-CZ" sz="1800" dirty="0" err="1">
                <a:solidFill>
                  <a:schemeClr val="tx2"/>
                </a:solidFill>
              </a:rPr>
              <a:t>classification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dirty="0" err="1">
                <a:solidFill>
                  <a:schemeClr val="tx2"/>
                </a:solidFill>
              </a:rPr>
              <a:t>molecular-genetic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markers</a:t>
            </a:r>
            <a:r>
              <a:rPr lang="cs-CZ" sz="1800" dirty="0">
                <a:solidFill>
                  <a:schemeClr val="tx2"/>
                </a:solidFill>
              </a:rPr>
              <a:t>, more </a:t>
            </a:r>
            <a:r>
              <a:rPr lang="cs-CZ" sz="1800" dirty="0" err="1">
                <a:solidFill>
                  <a:schemeClr val="tx2"/>
                </a:solidFill>
              </a:rPr>
              <a:t>often</a:t>
            </a:r>
            <a:r>
              <a:rPr lang="cs-CZ" sz="1800" dirty="0">
                <a:solidFill>
                  <a:schemeClr val="tx2"/>
                </a:solidFill>
              </a:rPr>
              <a:t> in </a:t>
            </a:r>
            <a:r>
              <a:rPr lang="cs-CZ" sz="1800" dirty="0" err="1">
                <a:solidFill>
                  <a:schemeClr val="tx2"/>
                </a:solidFill>
              </a:rPr>
              <a:t>peripheral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areas</a:t>
            </a:r>
            <a:endParaRPr lang="cs-CZ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1" dirty="0">
                <a:solidFill>
                  <a:schemeClr val="tx2"/>
                </a:solidFill>
              </a:rPr>
              <a:t>SCLC </a:t>
            </a:r>
            <a:r>
              <a:rPr lang="cs-CZ" sz="1800" dirty="0">
                <a:solidFill>
                  <a:schemeClr val="tx2"/>
                </a:solidFill>
              </a:rPr>
              <a:t>– 15% </a:t>
            </a:r>
            <a:r>
              <a:rPr lang="cs-CZ" sz="1800" dirty="0" err="1">
                <a:solidFill>
                  <a:schemeClr val="tx2"/>
                </a:solidFill>
              </a:rPr>
              <a:t>of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cases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dirty="0" err="1">
                <a:solidFill>
                  <a:schemeClr val="tx2"/>
                </a:solidFill>
              </a:rPr>
              <a:t>quick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growth</a:t>
            </a:r>
            <a:r>
              <a:rPr lang="cs-CZ" sz="1800" dirty="0">
                <a:solidFill>
                  <a:schemeClr val="tx2"/>
                </a:solidFill>
              </a:rPr>
              <a:t> and </a:t>
            </a:r>
            <a:r>
              <a:rPr lang="cs-CZ" sz="1800" dirty="0" err="1">
                <a:solidFill>
                  <a:schemeClr val="tx2"/>
                </a:solidFill>
              </a:rPr>
              <a:t>huge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tendency</a:t>
            </a:r>
            <a:r>
              <a:rPr lang="cs-CZ" sz="1800" dirty="0">
                <a:solidFill>
                  <a:schemeClr val="tx2"/>
                </a:solidFill>
              </a:rPr>
              <a:t> to </a:t>
            </a:r>
            <a:r>
              <a:rPr lang="cs-CZ" sz="1800" dirty="0" err="1">
                <a:solidFill>
                  <a:schemeClr val="tx2"/>
                </a:solidFill>
              </a:rPr>
              <a:t>metastasis</a:t>
            </a:r>
            <a:r>
              <a:rPr lang="cs-CZ" sz="1800" dirty="0">
                <a:solidFill>
                  <a:schemeClr val="tx2"/>
                </a:solidFill>
              </a:rPr>
              <a:t>,  sensitivity to CHT and RT, limited/</a:t>
            </a:r>
            <a:r>
              <a:rPr lang="cs-CZ" sz="1800" dirty="0" err="1">
                <a:solidFill>
                  <a:schemeClr val="tx2"/>
                </a:solidFill>
              </a:rPr>
              <a:t>extensive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disease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dirty="0" err="1">
                <a:solidFill>
                  <a:schemeClr val="tx2"/>
                </a:solidFill>
              </a:rPr>
              <a:t>central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localisation</a:t>
            </a:r>
            <a:endParaRPr lang="cs-CZ" sz="18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72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259A96-C93E-E44A-76B9-52577108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9AD7BBE-B139-5131-1D68-D50E87C7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800" b="1" dirty="0" err="1">
                <a:solidFill>
                  <a:srgbClr val="C00000"/>
                </a:solidFill>
              </a:rPr>
              <a:t>According</a:t>
            </a:r>
            <a:r>
              <a:rPr lang="cs-CZ" sz="3800" b="1" dirty="0">
                <a:solidFill>
                  <a:srgbClr val="C00000"/>
                </a:solidFill>
              </a:rPr>
              <a:t> to </a:t>
            </a:r>
            <a:r>
              <a:rPr lang="cs-CZ" sz="3800" b="1" dirty="0" err="1">
                <a:solidFill>
                  <a:srgbClr val="C00000"/>
                </a:solidFill>
              </a:rPr>
              <a:t>the</a:t>
            </a:r>
            <a:r>
              <a:rPr lang="cs-CZ" sz="3800" b="1" dirty="0">
                <a:solidFill>
                  <a:srgbClr val="C00000"/>
                </a:solidFill>
              </a:rPr>
              <a:t> </a:t>
            </a:r>
            <a:r>
              <a:rPr lang="cs-CZ" sz="3800" b="1" dirty="0" err="1">
                <a:solidFill>
                  <a:srgbClr val="C00000"/>
                </a:solidFill>
              </a:rPr>
              <a:t>clinical</a:t>
            </a:r>
            <a:r>
              <a:rPr lang="cs-CZ" sz="3800" b="1" dirty="0">
                <a:solidFill>
                  <a:srgbClr val="C00000"/>
                </a:solidFill>
              </a:rPr>
              <a:t> </a:t>
            </a:r>
            <a:r>
              <a:rPr lang="cs-CZ" sz="3800" b="1" dirty="0" err="1">
                <a:solidFill>
                  <a:srgbClr val="C00000"/>
                </a:solidFill>
              </a:rPr>
              <a:t>stage</a:t>
            </a:r>
            <a:r>
              <a:rPr lang="cs-CZ" sz="3800" b="1" dirty="0">
                <a:solidFill>
                  <a:srgbClr val="C00000"/>
                </a:solidFill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800" b="1" dirty="0">
                <a:solidFill>
                  <a:schemeClr val="tx2"/>
                </a:solidFill>
              </a:rPr>
              <a:t>I-IIB</a:t>
            </a:r>
            <a:r>
              <a:rPr lang="cs-CZ" sz="3800" dirty="0">
                <a:solidFill>
                  <a:schemeClr val="tx2"/>
                </a:solidFill>
              </a:rPr>
              <a:t> – tumor max 5cm, max </a:t>
            </a:r>
            <a:r>
              <a:rPr lang="cs-CZ" sz="3800" dirty="0" err="1">
                <a:solidFill>
                  <a:schemeClr val="tx2"/>
                </a:solidFill>
              </a:rPr>
              <a:t>unilateral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hilar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lymfnodes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800" b="1" dirty="0">
                <a:solidFill>
                  <a:schemeClr val="tx2"/>
                </a:solidFill>
              </a:rPr>
              <a:t>IIIA, B, C </a:t>
            </a:r>
            <a:r>
              <a:rPr lang="cs-CZ" sz="3800" dirty="0">
                <a:solidFill>
                  <a:schemeClr val="tx2"/>
                </a:solidFill>
              </a:rPr>
              <a:t>– any </a:t>
            </a:r>
            <a:r>
              <a:rPr lang="cs-CZ" sz="3800" dirty="0" err="1">
                <a:solidFill>
                  <a:schemeClr val="tx2"/>
                </a:solidFill>
              </a:rPr>
              <a:t>size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of</a:t>
            </a:r>
            <a:r>
              <a:rPr lang="cs-CZ" sz="3800" dirty="0">
                <a:solidFill>
                  <a:schemeClr val="tx2"/>
                </a:solidFill>
              </a:rPr>
              <a:t> tumor </a:t>
            </a:r>
            <a:r>
              <a:rPr lang="cs-CZ" sz="3800" dirty="0" err="1">
                <a:solidFill>
                  <a:schemeClr val="tx2"/>
                </a:solidFill>
              </a:rPr>
              <a:t>with</a:t>
            </a:r>
            <a:r>
              <a:rPr lang="cs-CZ" sz="3800" dirty="0">
                <a:solidFill>
                  <a:schemeClr val="tx2"/>
                </a:solidFill>
              </a:rPr>
              <a:t>/</a:t>
            </a:r>
            <a:r>
              <a:rPr lang="cs-CZ" sz="3800" dirty="0" err="1">
                <a:solidFill>
                  <a:schemeClr val="tx2"/>
                </a:solidFill>
              </a:rPr>
              <a:t>without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lymfnodes</a:t>
            </a:r>
            <a:r>
              <a:rPr lang="cs-CZ" sz="3800" dirty="0">
                <a:solidFill>
                  <a:schemeClr val="tx2"/>
                </a:solidFill>
              </a:rPr>
              <a:t> (</a:t>
            </a:r>
            <a:r>
              <a:rPr lang="cs-CZ" sz="3800" dirty="0" err="1">
                <a:solidFill>
                  <a:schemeClr val="tx2"/>
                </a:solidFill>
              </a:rPr>
              <a:t>hilar</a:t>
            </a:r>
            <a:r>
              <a:rPr lang="cs-CZ" sz="3800" dirty="0">
                <a:solidFill>
                  <a:schemeClr val="tx2"/>
                </a:solidFill>
              </a:rPr>
              <a:t>, </a:t>
            </a:r>
            <a:r>
              <a:rPr lang="cs-CZ" sz="3800" dirty="0" err="1">
                <a:solidFill>
                  <a:schemeClr val="tx2"/>
                </a:solidFill>
              </a:rPr>
              <a:t>mediastinal</a:t>
            </a:r>
            <a:r>
              <a:rPr lang="cs-CZ" sz="3800" dirty="0">
                <a:solidFill>
                  <a:schemeClr val="tx2"/>
                </a:solidFill>
              </a:rPr>
              <a:t>, </a:t>
            </a:r>
            <a:r>
              <a:rPr lang="cs-CZ" sz="3800" dirty="0" err="1" smtClean="0">
                <a:solidFill>
                  <a:schemeClr val="tx2"/>
                </a:solidFill>
              </a:rPr>
              <a:t>supraclavicular</a:t>
            </a:r>
            <a:r>
              <a:rPr lang="cs-CZ" sz="3800" dirty="0">
                <a:solidFill>
                  <a:schemeClr val="tx2"/>
                </a:solidFill>
              </a:rPr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800" b="1" dirty="0">
                <a:solidFill>
                  <a:schemeClr val="tx2"/>
                </a:solidFill>
              </a:rPr>
              <a:t>IV</a:t>
            </a:r>
            <a:r>
              <a:rPr lang="cs-CZ" sz="3800" dirty="0">
                <a:solidFill>
                  <a:schemeClr val="tx2"/>
                </a:solidFill>
              </a:rPr>
              <a:t> – any </a:t>
            </a:r>
            <a:r>
              <a:rPr lang="cs-CZ" sz="3800" dirty="0" err="1">
                <a:solidFill>
                  <a:schemeClr val="tx2"/>
                </a:solidFill>
              </a:rPr>
              <a:t>size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of</a:t>
            </a:r>
            <a:r>
              <a:rPr lang="cs-CZ" sz="3800" dirty="0">
                <a:solidFill>
                  <a:schemeClr val="tx2"/>
                </a:solidFill>
              </a:rPr>
              <a:t> tumor, </a:t>
            </a:r>
            <a:r>
              <a:rPr lang="cs-CZ" sz="3800" dirty="0" err="1">
                <a:solidFill>
                  <a:schemeClr val="tx2"/>
                </a:solidFill>
              </a:rPr>
              <a:t>solitar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or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multiple</a:t>
            </a:r>
            <a:r>
              <a:rPr lang="cs-CZ" sz="3800" dirty="0">
                <a:solidFill>
                  <a:schemeClr val="tx2"/>
                </a:solidFill>
              </a:rPr>
              <a:t> intra </a:t>
            </a:r>
            <a:r>
              <a:rPr lang="cs-CZ" sz="3800" dirty="0" err="1">
                <a:solidFill>
                  <a:schemeClr val="tx2"/>
                </a:solidFill>
              </a:rPr>
              <a:t>or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extrathoracic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metastasis</a:t>
            </a:r>
            <a:r>
              <a:rPr lang="cs-CZ" sz="3800" dirty="0">
                <a:solidFill>
                  <a:schemeClr val="tx2"/>
                </a:solidFill>
              </a:rPr>
              <a:t>, </a:t>
            </a:r>
            <a:r>
              <a:rPr lang="cs-CZ" sz="3800" dirty="0" err="1">
                <a:solidFill>
                  <a:schemeClr val="tx2"/>
                </a:solidFill>
              </a:rPr>
              <a:t>pericardial</a:t>
            </a:r>
            <a:r>
              <a:rPr lang="cs-CZ" sz="3800" dirty="0">
                <a:solidFill>
                  <a:schemeClr val="tx2"/>
                </a:solidFill>
              </a:rPr>
              <a:t> and </a:t>
            </a:r>
            <a:r>
              <a:rPr lang="cs-CZ" sz="3800" dirty="0" err="1">
                <a:solidFill>
                  <a:schemeClr val="tx2"/>
                </a:solidFill>
              </a:rPr>
              <a:t>pleural</a:t>
            </a:r>
            <a:r>
              <a:rPr lang="cs-CZ" sz="3800" dirty="0">
                <a:solidFill>
                  <a:schemeClr val="tx2"/>
                </a:solidFill>
              </a:rPr>
              <a:t> </a:t>
            </a:r>
            <a:r>
              <a:rPr lang="cs-CZ" sz="3800" dirty="0" err="1">
                <a:solidFill>
                  <a:schemeClr val="tx2"/>
                </a:solidFill>
              </a:rPr>
              <a:t>effusion</a:t>
            </a:r>
            <a:r>
              <a:rPr lang="cs-CZ" sz="3800" dirty="0">
                <a:solidFill>
                  <a:schemeClr val="tx2"/>
                </a:solidFill>
              </a:rPr>
              <a:t>, </a:t>
            </a:r>
            <a:r>
              <a:rPr lang="cs-CZ" sz="3800" dirty="0" err="1">
                <a:solidFill>
                  <a:schemeClr val="tx2"/>
                </a:solidFill>
              </a:rPr>
              <a:t>carcinomatoid</a:t>
            </a:r>
            <a:r>
              <a:rPr lang="cs-CZ" sz="3800" dirty="0">
                <a:solidFill>
                  <a:schemeClr val="tx2"/>
                </a:solidFill>
              </a:rPr>
              <a:t> lymfangoitis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54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CFB265-2C07-4646-9111-6EF59BF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</p:spPr>
        <p:txBody>
          <a:bodyPr>
            <a:normAutofit/>
          </a:bodyPr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F3E90C5-60E4-2490-BE7F-554E33BF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1511800"/>
            <a:ext cx="3121916" cy="2587960"/>
          </a:xfrm>
        </p:spPr>
        <p:txBody>
          <a:bodyPr>
            <a:normAutofit/>
          </a:bodyPr>
          <a:lstStyle/>
          <a:p>
            <a:r>
              <a:rPr lang="cs-CZ" sz="1800" b="1" dirty="0" err="1">
                <a:solidFill>
                  <a:srgbClr val="C00000"/>
                </a:solidFill>
              </a:rPr>
              <a:t>According</a:t>
            </a:r>
            <a:r>
              <a:rPr lang="cs-CZ" sz="1800" b="1" dirty="0">
                <a:solidFill>
                  <a:srgbClr val="C00000"/>
                </a:solidFill>
              </a:rPr>
              <a:t> to </a:t>
            </a:r>
            <a:r>
              <a:rPr lang="cs-CZ" sz="1800" b="1" dirty="0" err="1">
                <a:solidFill>
                  <a:srgbClr val="C00000"/>
                </a:solidFill>
              </a:rPr>
              <a:t>the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molecular-genetic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b="1" dirty="0" err="1">
                <a:solidFill>
                  <a:srgbClr val="C00000"/>
                </a:solidFill>
              </a:rPr>
              <a:t>changes</a:t>
            </a:r>
            <a:r>
              <a:rPr lang="cs-CZ" sz="1800" b="1" dirty="0">
                <a:solidFill>
                  <a:srgbClr val="C00000"/>
                </a:solidFill>
              </a:rPr>
              <a:t>: </a:t>
            </a:r>
          </a:p>
          <a:p>
            <a:endParaRPr lang="cs-CZ" dirty="0"/>
          </a:p>
        </p:txBody>
      </p:sp>
      <p:pic>
        <p:nvPicPr>
          <p:cNvPr id="4" name="Obrázek 3" descr="Obsah obrázku snímek obrazovky, text, software, Počítačová ikona&#10;&#10;Popis byl vytvořen automaticky">
            <a:extLst>
              <a:ext uri="{FF2B5EF4-FFF2-40B4-BE49-F238E27FC236}">
                <a16:creationId xmlns="" xmlns:a16="http://schemas.microsoft.com/office/drawing/2014/main" id="{7EB95304-9148-DDFE-862A-44C92E6B3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816" t="53104" r="41492" b="30379"/>
          <a:stretch/>
        </p:blipFill>
        <p:spPr>
          <a:xfrm>
            <a:off x="4570808" y="1655363"/>
            <a:ext cx="3720332" cy="23008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ACD075E2-BD30-D6FA-5219-CBDFA95EA4AF}"/>
              </a:ext>
            </a:extLst>
          </p:cNvPr>
          <p:cNvSpPr txBox="1"/>
          <p:nvPr/>
        </p:nvSpPr>
        <p:spPr>
          <a:xfrm>
            <a:off x="1551311" y="3012888"/>
            <a:ext cx="2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+ </a:t>
            </a:r>
            <a:r>
              <a:rPr lang="cs-CZ" dirty="0" smtClean="0">
                <a:solidFill>
                  <a:schemeClr val="tx2"/>
                </a:solidFill>
              </a:rPr>
              <a:t>PD-L1 </a:t>
            </a:r>
            <a:r>
              <a:rPr lang="cs-CZ" dirty="0" err="1">
                <a:solidFill>
                  <a:schemeClr val="tx2"/>
                </a:solidFill>
              </a:rPr>
              <a:t>expression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   (0-100%)</a:t>
            </a:r>
          </a:p>
        </p:txBody>
      </p:sp>
    </p:spTree>
    <p:extLst>
      <p:ext uri="{BB962C8B-B14F-4D97-AF65-F5344CB8AC3E}">
        <p14:creationId xmlns:p14="http://schemas.microsoft.com/office/powerpoint/2010/main" val="198113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in </a:t>
            </a:r>
            <a:r>
              <a:rPr lang="cs-CZ" dirty="0" err="1"/>
              <a:t>prevention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Screening </a:t>
            </a:r>
            <a:r>
              <a:rPr lang="cs-CZ" sz="2400" dirty="0" err="1">
                <a:solidFill>
                  <a:srgbClr val="FF0000"/>
                </a:solidFill>
              </a:rPr>
              <a:t>of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lung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cancer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– </a:t>
            </a:r>
            <a:r>
              <a:rPr lang="cs-CZ" sz="2400" dirty="0" err="1"/>
              <a:t>project</a:t>
            </a:r>
            <a:r>
              <a:rPr lang="cs-CZ" sz="2400" dirty="0"/>
              <a:t> MZČR – </a:t>
            </a:r>
            <a:r>
              <a:rPr lang="cs-CZ" sz="2400" dirty="0" err="1"/>
              <a:t>since</a:t>
            </a:r>
            <a:r>
              <a:rPr lang="cs-CZ" sz="2400" dirty="0"/>
              <a:t> </a:t>
            </a:r>
            <a:r>
              <a:rPr lang="cs-CZ" sz="2400" dirty="0" err="1"/>
              <a:t>January</a:t>
            </a:r>
            <a:r>
              <a:rPr lang="cs-CZ" sz="2400" dirty="0"/>
              <a:t> 2022</a:t>
            </a:r>
          </a:p>
          <a:p>
            <a:r>
              <a:rPr lang="cs-CZ" sz="2200" dirty="0" err="1"/>
              <a:t>Inclusion</a:t>
            </a:r>
            <a:r>
              <a:rPr lang="cs-CZ" sz="2200" dirty="0"/>
              <a:t> </a:t>
            </a:r>
            <a:r>
              <a:rPr lang="cs-CZ" sz="2200" dirty="0" err="1"/>
              <a:t>criteria</a:t>
            </a:r>
            <a:r>
              <a:rPr lang="cs-CZ" sz="2200" dirty="0"/>
              <a:t>: smoking </a:t>
            </a:r>
            <a:r>
              <a:rPr lang="cs-CZ" sz="2200" dirty="0" err="1"/>
              <a:t>history</a:t>
            </a:r>
            <a:r>
              <a:rPr lang="cs-CZ" sz="2200" dirty="0"/>
              <a:t>, 20 </a:t>
            </a:r>
            <a:r>
              <a:rPr lang="cs-CZ" sz="2200" dirty="0" err="1"/>
              <a:t>pack-years</a:t>
            </a:r>
            <a:r>
              <a:rPr lang="cs-CZ" sz="2200" dirty="0"/>
              <a:t>, </a:t>
            </a:r>
            <a:r>
              <a:rPr lang="cs-CZ" sz="2200" dirty="0" err="1"/>
              <a:t>age</a:t>
            </a:r>
            <a:r>
              <a:rPr lang="cs-CZ" sz="2200" dirty="0"/>
              <a:t> 55-74 </a:t>
            </a:r>
            <a:r>
              <a:rPr lang="cs-CZ" sz="2200" dirty="0" err="1"/>
              <a:t>years</a:t>
            </a:r>
            <a:endParaRPr lang="cs-CZ" sz="2200" dirty="0"/>
          </a:p>
          <a:p>
            <a:r>
              <a:rPr lang="cs-CZ" sz="2200" dirty="0" err="1"/>
              <a:t>Indication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LD-CT </a:t>
            </a:r>
            <a:r>
              <a:rPr lang="cs-CZ" sz="2200" dirty="0" err="1"/>
              <a:t>scan</a:t>
            </a:r>
            <a:endParaRPr lang="cs-CZ" sz="2200" dirty="0"/>
          </a:p>
          <a:p>
            <a:r>
              <a:rPr lang="cs-CZ" sz="2200" dirty="0" err="1"/>
              <a:t>Radiological</a:t>
            </a:r>
            <a:r>
              <a:rPr lang="cs-CZ" sz="2200" dirty="0"/>
              <a:t> </a:t>
            </a:r>
            <a:r>
              <a:rPr lang="cs-CZ" sz="2200" dirty="0" err="1"/>
              <a:t>evaluation</a:t>
            </a:r>
            <a:r>
              <a:rPr lang="cs-CZ" sz="2200" dirty="0"/>
              <a:t> (positive/negative/</a:t>
            </a:r>
            <a:r>
              <a:rPr lang="cs-CZ" sz="2200" dirty="0" err="1"/>
              <a:t>nespecific</a:t>
            </a:r>
            <a:r>
              <a:rPr lang="cs-CZ" sz="2200" dirty="0"/>
              <a:t> </a:t>
            </a:r>
            <a:r>
              <a:rPr lang="cs-CZ" sz="2200" dirty="0" err="1"/>
              <a:t>finding</a:t>
            </a:r>
            <a:r>
              <a:rPr lang="cs-CZ" sz="2200" dirty="0"/>
              <a:t>),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leads</a:t>
            </a:r>
            <a:r>
              <a:rPr lang="cs-CZ" sz="2200" dirty="0"/>
              <a:t> to a </a:t>
            </a:r>
            <a:r>
              <a:rPr lang="cs-CZ" sz="2200" dirty="0" err="1"/>
              <a:t>control</a:t>
            </a:r>
            <a:r>
              <a:rPr lang="cs-CZ" sz="2200" dirty="0"/>
              <a:t> CT </a:t>
            </a:r>
            <a:r>
              <a:rPr lang="cs-CZ" sz="2200" dirty="0" err="1"/>
              <a:t>scan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examination</a:t>
            </a:r>
            <a:r>
              <a:rPr lang="cs-CZ" sz="2200" dirty="0"/>
              <a:t> </a:t>
            </a:r>
            <a:r>
              <a:rPr lang="cs-CZ" sz="2200" dirty="0" err="1"/>
              <a:t>at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pneumooncology</a:t>
            </a:r>
            <a:endParaRPr lang="cs-CZ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{102B8438-7848-6641-9735-72792D31FC1E}tf10001119</Template>
  <TotalTime>0</TotalTime>
  <Words>697</Words>
  <Application>Microsoft Office PowerPoint</Application>
  <PresentationFormat>Předvádění na obrazovce (16:9)</PresentationFormat>
  <Paragraphs>97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Galerie</vt:lpstr>
      <vt:lpstr>Progress in the treatment of lung cancer</vt:lpstr>
      <vt:lpstr>Content</vt:lpstr>
      <vt:lpstr>Epidemiology</vt:lpstr>
      <vt:lpstr>Situation in the czech republic (ÚZIS 2018)</vt:lpstr>
      <vt:lpstr>Classification of lung cancer</vt:lpstr>
      <vt:lpstr>Classification of lung cancer</vt:lpstr>
      <vt:lpstr>Classification of lung cancer</vt:lpstr>
      <vt:lpstr>Classification of lung cancer</vt:lpstr>
      <vt:lpstr>Progress in prevention</vt:lpstr>
      <vt:lpstr>Progress in the diagnosis</vt:lpstr>
      <vt:lpstr>Progress in the treatment of NSCLC</vt:lpstr>
      <vt:lpstr>Prezentace aplikace PowerPoint</vt:lpstr>
      <vt:lpstr>Prezentace aplikace PowerPoint</vt:lpstr>
      <vt:lpstr>Progress in the treatment of SCLC</vt:lpstr>
      <vt:lpstr>Paliative treatment – what is new?</vt:lpstr>
      <vt:lpstr>Future development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2024-02-29T10:40:37Z</dcterms:modified>
</cp:coreProperties>
</file>