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notesSlides/notesSlide25.xml" ContentType="application/vnd.openxmlformats-officedocument.presentationml.notesSlide+xml"/>
  <Override PartName="/ppt/tags/tag40.xml" ContentType="application/vnd.openxmlformats-officedocument.presentationml.tags+xml"/>
  <Override PartName="/ppt/notesSlides/notesSlide26.xml" ContentType="application/vnd.openxmlformats-officedocument.presentationml.notesSlide+xml"/>
  <Override PartName="/ppt/tags/tag41.xml" ContentType="application/vnd.openxmlformats-officedocument.presentationml.tags+xml"/>
  <Override PartName="/ppt/notesSlides/notesSlide27.xml" ContentType="application/vnd.openxmlformats-officedocument.presentationml.notesSlide+xml"/>
  <Override PartName="/ppt/tags/tag42.xml" ContentType="application/vnd.openxmlformats-officedocument.presentationml.tags+xml"/>
  <Override PartName="/ppt/notesSlides/notesSlide28.xml" ContentType="application/vnd.openxmlformats-officedocument.presentationml.notesSlide+xml"/>
  <Override PartName="/ppt/tags/tag43.xml" ContentType="application/vnd.openxmlformats-officedocument.presentationml.tags+xml"/>
  <Override PartName="/ppt/notesSlides/notesSlide29.xml" ContentType="application/vnd.openxmlformats-officedocument.presentationml.notesSlide+xml"/>
  <Override PartName="/ppt/tags/tag44.xml" ContentType="application/vnd.openxmlformats-officedocument.presentationml.tags+xml"/>
  <Override PartName="/ppt/notesSlides/notesSlide30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3.xml" ContentType="application/vnd.openxmlformats-officedocument.presentationml.notesSlide+xml"/>
  <Override PartName="/ppt/tags/tag58.xml" ContentType="application/vnd.openxmlformats-officedocument.presentationml.tags+xml"/>
  <Override PartName="/ppt/notesSlides/notesSlide3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5.xml" ContentType="application/vnd.openxmlformats-officedocument.presentationml.notesSlide+xml"/>
  <Override PartName="/ppt/tags/tag62.xml" ContentType="application/vnd.openxmlformats-officedocument.presentationml.tags+xml"/>
  <Override PartName="/ppt/notesSlides/notesSlide36.xml" ContentType="application/vnd.openxmlformats-officedocument.presentationml.notesSlide+xml"/>
  <Override PartName="/ppt/tags/tag63.xml" ContentType="application/vnd.openxmlformats-officedocument.presentationml.tags+xml"/>
  <Override PartName="/ppt/notesSlides/notesSlide37.xml" ContentType="application/vnd.openxmlformats-officedocument.presentationml.notesSlide+xml"/>
  <Override PartName="/ppt/tags/tag64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85" r:id="rId4"/>
    <p:sldId id="264" r:id="rId5"/>
    <p:sldId id="289" r:id="rId6"/>
    <p:sldId id="259" r:id="rId7"/>
    <p:sldId id="287" r:id="rId8"/>
    <p:sldId id="329" r:id="rId9"/>
    <p:sldId id="330" r:id="rId10"/>
    <p:sldId id="274" r:id="rId11"/>
    <p:sldId id="275" r:id="rId12"/>
    <p:sldId id="309" r:id="rId13"/>
    <p:sldId id="310" r:id="rId14"/>
    <p:sldId id="312" r:id="rId15"/>
    <p:sldId id="314" r:id="rId16"/>
    <p:sldId id="315" r:id="rId17"/>
    <p:sldId id="293" r:id="rId18"/>
    <p:sldId id="292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31" r:id="rId32"/>
    <p:sldId id="324" r:id="rId33"/>
    <p:sldId id="280" r:id="rId34"/>
    <p:sldId id="306" r:id="rId35"/>
    <p:sldId id="325" r:id="rId36"/>
    <p:sldId id="316" r:id="rId37"/>
    <p:sldId id="269" r:id="rId38"/>
    <p:sldId id="270" r:id="rId39"/>
    <p:sldId id="308" r:id="rId40"/>
    <p:sldId id="332" r:id="rId41"/>
    <p:sldId id="311" r:id="rId42"/>
    <p:sldId id="334" r:id="rId43"/>
    <p:sldId id="313" r:id="rId44"/>
  </p:sldIdLst>
  <p:sldSz cx="12192000" cy="6858000"/>
  <p:notesSz cx="6769100" cy="9906000"/>
  <p:custDataLst>
    <p:tags r:id="rId47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93E"/>
    <a:srgbClr val="FF99FF"/>
    <a:srgbClr val="F9FD63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580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0426D-77D3-4671-9397-6FACAC966408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125C0-A93E-4B65-A2AB-0C612DD94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741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34257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F83BE-11C9-4048-B6F5-DCBD813C1CB2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D2FB0-B515-4F9A-9132-A9EF786FB2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25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583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154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38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489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09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25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92339-7D49-4485-9558-A0D30A4E10F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098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299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03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72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91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215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355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33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12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CBEFB4-B773-4D0A-A6F7-A9632A932EE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823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532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543B01-17A9-40C6-B724-58CDE31C8E8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357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dirty="0"/>
          </a:p>
        </p:txBody>
      </p:sp>
      <p:sp>
        <p:nvSpPr>
          <p:cNvPr id="51203" name="Zástupný symbol pro číslo snímku 3"/>
          <p:cNvSpPr txBox="1">
            <a:spLocks noGrp="1"/>
          </p:cNvSpPr>
          <p:nvPr/>
        </p:nvSpPr>
        <p:spPr bwMode="auto">
          <a:xfrm>
            <a:off x="3834257" y="9408981"/>
            <a:ext cx="293327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5204290-168D-486D-8908-32FBE26F0219}" type="slidenum">
              <a:rPr lang="cs-CZ" sz="1200">
                <a:latin typeface="Calibri" pitchFamily="34" charset="0"/>
              </a:rPr>
              <a:pPr algn="r"/>
              <a:t>24</a:t>
            </a:fld>
            <a:endParaRPr lang="cs-CZ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25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552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750BD3-D91F-4D78-9DC2-87FF51BCC10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642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5299" name="Zástupný symbol pro číslo snímku 3"/>
          <p:cNvSpPr txBox="1">
            <a:spLocks noGrp="1"/>
          </p:cNvSpPr>
          <p:nvPr/>
        </p:nvSpPr>
        <p:spPr bwMode="auto">
          <a:xfrm>
            <a:off x="3834257" y="9408981"/>
            <a:ext cx="293327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227D10-6A9D-4E4F-9D5E-2553B828598F}" type="slidenum">
              <a:rPr lang="cs-CZ" sz="1200">
                <a:latin typeface="Calibri" pitchFamily="34" charset="0"/>
              </a:rPr>
              <a:pPr algn="r"/>
              <a:t>26</a:t>
            </a:fld>
            <a:endParaRPr lang="cs-CZ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799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73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B1775-3B65-4CBC-A629-6E81D3E6B67C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106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593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6816AF-8225-43BC-838C-31A889CE3FD7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708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614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D0E64A-2452-4048-A3EB-B4AD97DDA3C4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53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413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6349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7488E7-6284-43E3-8DDB-3C8BE5D26F7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701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772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860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4631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36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7736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372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9764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38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92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6B5430-2434-45FD-8F10-AF8403493CFF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54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52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571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256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Protein může působit již uvnitř buňky.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01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67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40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14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04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7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55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61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48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06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2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59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6541-D7BB-4E26-AC1B-DC6DF493B8E9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58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5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8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9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20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2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image" Target="../media/image5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m4a"/><Relationship Id="rId7" Type="http://schemas.openxmlformats.org/officeDocument/2006/relationships/image" Target="../media/image5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4a"/><Relationship Id="rId7" Type="http://schemas.openxmlformats.org/officeDocument/2006/relationships/image" Target="../media/image5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m4a"/><Relationship Id="rId7" Type="http://schemas.openxmlformats.org/officeDocument/2006/relationships/image" Target="../media/image5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2.m4a"/><Relationship Id="rId7" Type="http://schemas.openxmlformats.org/officeDocument/2006/relationships/image" Target="../media/image3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0.m4a"/><Relationship Id="rId7" Type="http://schemas.openxmlformats.org/officeDocument/2006/relationships/image" Target="../media/image5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m4a"/><Relationship Id="rId7" Type="http://schemas.openxmlformats.org/officeDocument/2006/relationships/image" Target="../media/image5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36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38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39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40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2.png"/><Relationship Id="rId2" Type="http://schemas.microsoft.com/office/2007/relationships/media" Target="../media/media27.m4a"/><Relationship Id="rId1" Type="http://schemas.openxmlformats.org/officeDocument/2006/relationships/tags" Target="../tags/tag4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28.m4a"/><Relationship Id="rId7" Type="http://schemas.openxmlformats.org/officeDocument/2006/relationships/notesSlide" Target="../notesSlides/notesSlide28.xml"/><Relationship Id="rId2" Type="http://schemas.microsoft.com/office/2007/relationships/media" Target="../media/media28.m4a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9.m4a"/><Relationship Id="rId10" Type="http://schemas.openxmlformats.org/officeDocument/2006/relationships/image" Target="../media/image2.png"/><Relationship Id="rId4" Type="http://schemas.microsoft.com/office/2007/relationships/media" Target="../media/media29.m4a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4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m4a"/><Relationship Id="rId7" Type="http://schemas.openxmlformats.org/officeDocument/2006/relationships/image" Target="../media/image6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2.png"/><Relationship Id="rId2" Type="http://schemas.microsoft.com/office/2007/relationships/media" Target="../media/media31.m4a"/><Relationship Id="rId1" Type="http://schemas.openxmlformats.org/officeDocument/2006/relationships/tags" Target="../tags/tag4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2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33.m4a"/><Relationship Id="rId7" Type="http://schemas.openxmlformats.org/officeDocument/2006/relationships/image" Target="../media/image11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33.m4a"/><Relationship Id="rId9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4.m4a"/><Relationship Id="rId7" Type="http://schemas.openxmlformats.org/officeDocument/2006/relationships/image" Target="../media/image5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5.m4a"/><Relationship Id="rId7" Type="http://schemas.openxmlformats.org/officeDocument/2006/relationships/image" Target="../media/image5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7" Type="http://schemas.openxmlformats.org/officeDocument/2006/relationships/image" Target="../media/image2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7" Type="http://schemas.openxmlformats.org/officeDocument/2006/relationships/image" Target="../media/image2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7.m4a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8.m4a"/><Relationship Id="rId7" Type="http://schemas.openxmlformats.org/officeDocument/2006/relationships/image" Target="../media/image15.png"/><Relationship Id="rId2" Type="http://schemas.microsoft.com/office/2007/relationships/media" Target="../media/media38.m4a"/><Relationship Id="rId1" Type="http://schemas.openxmlformats.org/officeDocument/2006/relationships/tags" Target="../tags/tag5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9.m4a"/><Relationship Id="rId7" Type="http://schemas.openxmlformats.org/officeDocument/2006/relationships/image" Target="../media/image18.png"/><Relationship Id="rId2" Type="http://schemas.microsoft.com/office/2007/relationships/media" Target="../media/media39.m4a"/><Relationship Id="rId1" Type="http://schemas.openxmlformats.org/officeDocument/2006/relationships/tags" Target="../tags/tag5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7" Type="http://schemas.openxmlformats.org/officeDocument/2006/relationships/image" Target="../media/image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0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2.png"/><Relationship Id="rId2" Type="http://schemas.microsoft.com/office/2007/relationships/media" Target="../media/media41.m4a"/><Relationship Id="rId1" Type="http://schemas.openxmlformats.org/officeDocument/2006/relationships/tags" Target="../tags/tag6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2.png"/><Relationship Id="rId2" Type="http://schemas.microsoft.com/office/2007/relationships/media" Target="../media/media42.m4a"/><Relationship Id="rId1" Type="http://schemas.openxmlformats.org/officeDocument/2006/relationships/tags" Target="../tags/tag6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7" Type="http://schemas.openxmlformats.org/officeDocument/2006/relationships/image" Target="../media/image2.png"/><Relationship Id="rId2" Type="http://schemas.microsoft.com/office/2007/relationships/media" Target="../media/media43.m4a"/><Relationship Id="rId1" Type="http://schemas.openxmlformats.org/officeDocument/2006/relationships/tags" Target="../tags/tag6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7" Type="http://schemas.openxmlformats.org/officeDocument/2006/relationships/image" Target="../media/image2.png"/><Relationship Id="rId2" Type="http://schemas.microsoft.com/office/2007/relationships/media" Target="../media/media44.m4a"/><Relationship Id="rId1" Type="http://schemas.openxmlformats.org/officeDocument/2006/relationships/tags" Target="../tags/tag6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5.jpeg"/><Relationship Id="rId2" Type="http://schemas.microsoft.com/office/2007/relationships/media" Target="../media/media6.m4a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7.m4a"/><Relationship Id="rId7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5.jpeg"/><Relationship Id="rId2" Type="http://schemas.microsoft.com/office/2007/relationships/media" Target="../media/media9.m4a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55D66E6-E728-4EDC-8CF3-323581AC94A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223024" y="1914935"/>
            <a:ext cx="9745952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GLUCOCORTICOIDS</a:t>
            </a: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4CA7C310-C351-4614-9BD3-86F7265D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00CE536D-B51B-4B53-B698-001694DC8B7D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493956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MF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DFB7EA-8007-4635-A26E-8ACE4FA5ED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9338" y="37220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9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influence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fat and protein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immunosuppressive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(in many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antiproliferative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cortizol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EDA228-E0D2-44EE-B24A-6A59F9B6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2F394D-FA39-4514-A26C-6BA2A8124B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0521" y="4183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5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38635" y="1129276"/>
            <a:ext cx="10689081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Proteolysis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aminoacids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						                                                                                                        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decomposition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↑ </a:t>
            </a:r>
            <a:r>
              <a:rPr lang="cs-CZ" alt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gluconeogenesis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	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catabolism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residues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          	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glycaemia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fibroblasts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stopping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insulin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osteoblasts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↑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osteoclasts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collagen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↓Ca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resorption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intestine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kidneys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osteoporosis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glycogen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liver        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lipogenesis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support,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lipolysis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fat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redistribution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↑glycerol,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aminoacids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37308" y="356416"/>
            <a:ext cx="116847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fat and protein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Šipka dolů 1"/>
          <p:cNvSpPr/>
          <p:nvPr/>
        </p:nvSpPr>
        <p:spPr>
          <a:xfrm>
            <a:off x="5498432" y="3324660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5482387" y="4322416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3195586">
            <a:off x="3990468" y="5176551"/>
            <a:ext cx="381003" cy="798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/>
          <p:cNvSpPr/>
          <p:nvPr/>
        </p:nvSpPr>
        <p:spPr>
          <a:xfrm rot="18247837">
            <a:off x="6521111" y="5103022"/>
            <a:ext cx="381003" cy="798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5494419" y="1860544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0800000">
            <a:off x="1663997" y="3397135"/>
            <a:ext cx="311752" cy="526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6200000">
            <a:off x="2378922" y="2933042"/>
            <a:ext cx="336885" cy="4395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9144001" y="2053389"/>
            <a:ext cx="2907638" cy="892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Fats</a:t>
            </a:r>
            <a:r>
              <a:rPr lang="cs-CZ" dirty="0">
                <a:solidFill>
                  <a:schemeClr val="tx1"/>
                </a:solidFill>
              </a:rPr>
              <a:t>: </a:t>
            </a:r>
            <a:r>
              <a:rPr lang="cs-CZ" altLang="cs-CZ" dirty="0">
                <a:solidFill>
                  <a:schemeClr val="tx1"/>
                </a:solidFill>
              </a:rPr>
              <a:t>↑ </a:t>
            </a:r>
            <a:r>
              <a:rPr lang="cs-CZ" altLang="cs-CZ" dirty="0" err="1">
                <a:solidFill>
                  <a:schemeClr val="tx1"/>
                </a:solidFill>
              </a:rPr>
              <a:t>lipolysis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facilitation</a:t>
            </a:r>
            <a:r>
              <a:rPr lang="cs-CZ" altLang="cs-CZ" dirty="0">
                <a:solidFill>
                  <a:schemeClr val="tx1"/>
                </a:solidFill>
              </a:rPr>
              <a:t>  </a:t>
            </a:r>
            <a:r>
              <a:rPr lang="cs-CZ" altLang="cs-CZ" dirty="0" err="1">
                <a:solidFill>
                  <a:schemeClr val="tx1"/>
                </a:solidFill>
              </a:rPr>
              <a:t>of</a:t>
            </a:r>
            <a:r>
              <a:rPr lang="cs-CZ" altLang="cs-CZ" dirty="0">
                <a:solidFill>
                  <a:schemeClr val="tx1"/>
                </a:solidFill>
              </a:rPr>
              <a:t> lipid </a:t>
            </a:r>
            <a:r>
              <a:rPr lang="cs-CZ" altLang="cs-CZ" dirty="0" err="1">
                <a:solidFill>
                  <a:schemeClr val="tx1"/>
                </a:solidFill>
              </a:rPr>
              <a:t>absorption</a:t>
            </a:r>
            <a:r>
              <a:rPr lang="cs-CZ" altLang="cs-CZ" dirty="0">
                <a:solidFill>
                  <a:schemeClr val="tx1"/>
                </a:solidFill>
              </a:rPr>
              <a:t>, fat </a:t>
            </a:r>
            <a:r>
              <a:rPr lang="cs-CZ" altLang="cs-CZ" dirty="0" err="1">
                <a:solidFill>
                  <a:schemeClr val="tx1"/>
                </a:solidFill>
              </a:rPr>
              <a:t>redistribution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Obrázek 3">
            <a:extLst>
              <a:ext uri="{FF2B5EF4-FFF2-40B4-BE49-F238E27FC236}">
                <a16:creationId xmlns:a16="http://schemas.microsoft.com/office/drawing/2014/main" id="{40BF80B5-908F-4AF6-AF37-513DF774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230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4CE670-0CF5-4C9C-B272-479AA3F093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2039" y="2499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40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13346" y="1443793"/>
            <a:ext cx="11405937" cy="379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CNS: 	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Euphoria / psychotic disorder after high doses / depression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GIT: 		</a:t>
            </a:r>
            <a:r>
              <a:rPr lang="en-US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Increasing formation of </a:t>
            </a:r>
            <a:r>
              <a:rPr lang="en-US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and pepsin in the stomach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BLOOD:  	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Ery,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circul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↓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lymfocytes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↓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eosinofils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</a:t>
            </a:r>
          </a:p>
          <a:p>
            <a:pPr eaLnBrk="1" hangingPunct="1">
              <a:lnSpc>
                <a:spcPct val="140000"/>
              </a:lnSpc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LUNGS: 	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hydrochloric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acid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37309" y="35641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4002C41-B946-4F69-A3E8-9B2895214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9C23F8-5188-4FF1-979C-09842DF6E7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0457" y="4095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43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88426" y="1809158"/>
            <a:ext cx="10853342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Permissive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to: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of organs of the fetus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and maturation of intestinal enzymes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ncreases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the synthesis of surfactant in the lungs of the fetus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S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uppresses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bone growth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Decreased 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calcemia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Increased potassium loss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Sodium and chloride retention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53350" y="388500"/>
            <a:ext cx="117818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congenital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GK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08F3BC-C24F-44F0-9F2F-8CFE7F2C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5C8D6B-DFA6-4AAE-8ED1-63822FDE83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8606" y="1262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25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32125" y="1031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76462" y="958931"/>
            <a:ext cx="11694696" cy="500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Negative feedback 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lobe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pituitary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gland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Vasotropic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vaso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constriction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decrease of permeability of vessels, suppression of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ede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At cell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 place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of acute inflammation: decrease in migration and leucocyte activity</a:t>
            </a:r>
          </a:p>
          <a:p>
            <a:pPr>
              <a:lnSpc>
                <a:spcPct val="120000"/>
              </a:lnSpc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  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 place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of chronic inflammation: decrease proliferation of blood vessels and fibrosis</a:t>
            </a:r>
          </a:p>
          <a:p>
            <a:pPr>
              <a:lnSpc>
                <a:spcPct val="120000"/>
              </a:lnSpc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  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lymphoid tissue: decrease B and T lymphocyte expansion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immunological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cytokine production and activity, decreased synthesis of PGs</a:t>
            </a:r>
            <a:endParaRPr lang="cs-CZ" altLang="cs-CZ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53351" y="38850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EF4B90BB-EAB3-496D-9F1E-5D59B901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138ED6-00D6-43B6-91BA-28E4C829EE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1558" y="2402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3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046705" y="-19048"/>
            <a:ext cx="1009859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AA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7896226" y="105251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i="1" dirty="0" err="1">
                <a:latin typeface="Arial" panose="020B0604020202020204" pitchFamily="34" charset="0"/>
              </a:rPr>
              <a:t>glucocorticoids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688139" y="2278064"/>
            <a:ext cx="2503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Phospholipase</a:t>
            </a:r>
            <a:r>
              <a:rPr lang="cs-CZ" altLang="cs-CZ" sz="2000" dirty="0">
                <a:latin typeface="Arial" panose="020B0604020202020204" pitchFamily="34" charset="0"/>
              </a:rPr>
              <a:t> A2 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2208213" y="1484314"/>
            <a:ext cx="323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Membrane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phospholipids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4872039" y="1989138"/>
            <a:ext cx="15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4151314" y="2925764"/>
            <a:ext cx="3240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Arachidonic</a:t>
            </a:r>
            <a:r>
              <a:rPr lang="cs-CZ" altLang="cs-CZ" sz="2000" dirty="0">
                <a:latin typeface="Arial" panose="020B0604020202020204" pitchFamily="34" charset="0"/>
              </a:rPr>
              <a:t> acid</a:t>
            </a: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 flipH="1">
            <a:off x="5103813" y="2565400"/>
            <a:ext cx="1619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H="1">
            <a:off x="5822950" y="2349500"/>
            <a:ext cx="368300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>
            <a:off x="5822950" y="2349500"/>
            <a:ext cx="369888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 flipH="1">
            <a:off x="4295776" y="3357564"/>
            <a:ext cx="1222375" cy="10810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5951539" y="3357564"/>
            <a:ext cx="1800225" cy="9366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2139950" y="4149726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3000375" y="3717926"/>
            <a:ext cx="1683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lipoxygenase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2" name="Text Box 17"/>
          <p:cNvSpPr txBox="1">
            <a:spLocks noChangeArrowheads="1"/>
          </p:cNvSpPr>
          <p:nvPr/>
        </p:nvSpPr>
        <p:spPr bwMode="auto">
          <a:xfrm>
            <a:off x="5519738" y="4005264"/>
            <a:ext cx="2010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cyclooxygenase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3" name="Text Box 18"/>
          <p:cNvSpPr txBox="1">
            <a:spLocks noChangeArrowheads="1"/>
          </p:cNvSpPr>
          <p:nvPr/>
        </p:nvSpPr>
        <p:spPr bwMode="auto">
          <a:xfrm>
            <a:off x="2208213" y="4365626"/>
            <a:ext cx="1997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LEUKOTRIENS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7824789" y="3860801"/>
            <a:ext cx="25348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PROSTAGLANDINS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PROSTACYCLINS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THROMBOXANS</a:t>
            </a:r>
          </a:p>
        </p:txBody>
      </p:sp>
      <p:sp>
        <p:nvSpPr>
          <p:cNvPr id="14355" name="Line 20"/>
          <p:cNvSpPr>
            <a:spLocks noChangeShapeType="1"/>
          </p:cNvSpPr>
          <p:nvPr/>
        </p:nvSpPr>
        <p:spPr bwMode="auto">
          <a:xfrm>
            <a:off x="3143250" y="4724400"/>
            <a:ext cx="0" cy="1150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6" name="Line 21"/>
          <p:cNvSpPr>
            <a:spLocks noChangeShapeType="1"/>
          </p:cNvSpPr>
          <p:nvPr/>
        </p:nvSpPr>
        <p:spPr bwMode="auto">
          <a:xfrm>
            <a:off x="7824788" y="458152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>
            <a:off x="7967663" y="5805489"/>
            <a:ext cx="1638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8" name="Text Box 23"/>
          <p:cNvSpPr txBox="1">
            <a:spLocks noChangeArrowheads="1"/>
          </p:cNvSpPr>
          <p:nvPr/>
        </p:nvSpPr>
        <p:spPr bwMode="auto">
          <a:xfrm>
            <a:off x="1919288" y="5851526"/>
            <a:ext cx="4006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Fagycytosis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mobilisation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Blood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vessel</a:t>
            </a:r>
            <a:r>
              <a:rPr lang="cs-CZ" altLang="cs-CZ" sz="2000" dirty="0">
                <a:latin typeface="Arial" panose="020B0604020202020204" pitchFamily="34" charset="0"/>
              </a:rPr>
              <a:t> permeability </a:t>
            </a:r>
            <a:r>
              <a:rPr lang="cs-CZ" altLang="cs-CZ" sz="2000" dirty="0" err="1">
                <a:latin typeface="Arial" panose="020B0604020202020204" pitchFamily="34" charset="0"/>
              </a:rPr>
              <a:t>change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9" name="Line 24"/>
          <p:cNvSpPr>
            <a:spLocks noChangeShapeType="1"/>
          </p:cNvSpPr>
          <p:nvPr/>
        </p:nvSpPr>
        <p:spPr bwMode="auto">
          <a:xfrm>
            <a:off x="6456363" y="3573464"/>
            <a:ext cx="360362" cy="2873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0" name="Line 25"/>
          <p:cNvSpPr>
            <a:spLocks noChangeShapeType="1"/>
          </p:cNvSpPr>
          <p:nvPr/>
        </p:nvSpPr>
        <p:spPr bwMode="auto">
          <a:xfrm flipV="1">
            <a:off x="6456363" y="3573464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1" name="Text Box 26"/>
          <p:cNvSpPr txBox="1">
            <a:spLocks noChangeArrowheads="1"/>
          </p:cNvSpPr>
          <p:nvPr/>
        </p:nvSpPr>
        <p:spPr bwMode="auto">
          <a:xfrm>
            <a:off x="7032625" y="3141663"/>
            <a:ext cx="1081088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i="1" dirty="0">
                <a:latin typeface="Arial" panose="020B0604020202020204" pitchFamily="34" charset="0"/>
              </a:rPr>
              <a:t>A-A</a:t>
            </a:r>
          </a:p>
          <a:p>
            <a:pPr eaLnBrk="1" hangingPunct="1"/>
            <a:r>
              <a:rPr lang="cs-CZ" altLang="cs-CZ" sz="2000" b="1" i="1" dirty="0">
                <a:latin typeface="Arial" panose="020B0604020202020204" pitchFamily="34" charset="0"/>
              </a:rPr>
              <a:t>NSAID</a:t>
            </a:r>
          </a:p>
        </p:txBody>
      </p:sp>
      <p:sp>
        <p:nvSpPr>
          <p:cNvPr id="14362" name="Text Box 27"/>
          <p:cNvSpPr txBox="1">
            <a:spLocks noChangeArrowheads="1"/>
          </p:cNvSpPr>
          <p:nvPr/>
        </p:nvSpPr>
        <p:spPr bwMode="auto">
          <a:xfrm>
            <a:off x="914398" y="3052680"/>
            <a:ext cx="2310314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i="1" dirty="0" err="1">
                <a:latin typeface="Arial" panose="020B0604020202020204" pitchFamily="34" charset="0"/>
              </a:rPr>
              <a:t>Inh</a:t>
            </a:r>
            <a:r>
              <a:rPr lang="cs-CZ" altLang="cs-CZ" sz="2000" b="1" i="1" dirty="0">
                <a:latin typeface="Arial" panose="020B0604020202020204" pitchFamily="34" charset="0"/>
              </a:rPr>
              <a:t>. 5-LOX - </a:t>
            </a:r>
            <a:r>
              <a:rPr lang="cs-CZ" altLang="cs-CZ" sz="2000" b="1" i="1" dirty="0" err="1">
                <a:latin typeface="Arial" panose="020B0604020202020204" pitchFamily="34" charset="0"/>
              </a:rPr>
              <a:t>antileukotriens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14363" name="Line 28"/>
          <p:cNvSpPr>
            <a:spLocks noChangeShapeType="1"/>
          </p:cNvSpPr>
          <p:nvPr/>
        </p:nvSpPr>
        <p:spPr bwMode="auto">
          <a:xfrm>
            <a:off x="3503613" y="3502025"/>
            <a:ext cx="360362" cy="287338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4" name="Line 29"/>
          <p:cNvSpPr>
            <a:spLocks noChangeShapeType="1"/>
          </p:cNvSpPr>
          <p:nvPr/>
        </p:nvSpPr>
        <p:spPr bwMode="auto">
          <a:xfrm flipV="1">
            <a:off x="3503613" y="3502026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5" name="Text Box 6"/>
          <p:cNvSpPr txBox="1">
            <a:spLocks noChangeArrowheads="1"/>
          </p:cNvSpPr>
          <p:nvPr/>
        </p:nvSpPr>
        <p:spPr bwMode="auto">
          <a:xfrm>
            <a:off x="5448301" y="1412876"/>
            <a:ext cx="2170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 err="1">
                <a:latin typeface="Arial" panose="020B0604020202020204" pitchFamily="34" charset="0"/>
              </a:rPr>
              <a:t>lipocortins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14366" name="Line 32"/>
          <p:cNvSpPr>
            <a:spLocks noChangeShapeType="1"/>
          </p:cNvSpPr>
          <p:nvPr/>
        </p:nvSpPr>
        <p:spPr bwMode="auto">
          <a:xfrm flipH="1">
            <a:off x="7175501" y="1268414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67" name="Line 33"/>
          <p:cNvSpPr>
            <a:spLocks noChangeShapeType="1"/>
          </p:cNvSpPr>
          <p:nvPr/>
        </p:nvSpPr>
        <p:spPr bwMode="auto">
          <a:xfrm flipH="1">
            <a:off x="6024564" y="1916114"/>
            <a:ext cx="35877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487281" y="540794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i="1" dirty="0" err="1">
                <a:latin typeface="Arial" panose="020B0604020202020204" pitchFamily="34" charset="0"/>
              </a:rPr>
              <a:t>eikosanoids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pic>
        <p:nvPicPr>
          <p:cNvPr id="33" name="Obrázek 3">
            <a:extLst>
              <a:ext uri="{FF2B5EF4-FFF2-40B4-BE49-F238E27FC236}">
                <a16:creationId xmlns:a16="http://schemas.microsoft.com/office/drawing/2014/main" id="{3B0BF02B-034C-428A-BCC3-055244DA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CB6FD1-02D3-4CDC-AC0C-29070F7A40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6640" y="8032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24589" y="476250"/>
            <a:ext cx="9682999" cy="1143000"/>
          </a:xfrm>
        </p:spPr>
        <p:txBody>
          <a:bodyPr>
            <a:norm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453" y="2060575"/>
            <a:ext cx="7772400" cy="4114800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AA </a:t>
            </a:r>
            <a:r>
              <a:rPr lang="cs-CZ" altLang="cs-CZ" dirty="0" err="1">
                <a:latin typeface="Arial" panose="020B0604020202020204" pitchFamily="34" charset="0"/>
              </a:rPr>
              <a:t>cascade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inhibition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 err="1">
                <a:latin typeface="Arial" panose="020B0604020202020204" pitchFamily="34" charset="0"/>
              </a:rPr>
              <a:t>Migration</a:t>
            </a:r>
            <a:r>
              <a:rPr lang="cs-CZ" altLang="cs-CZ" dirty="0">
                <a:latin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</a:rPr>
              <a:t>leucocyte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function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disruption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 err="1">
                <a:latin typeface="Arial" panose="020B0604020202020204" pitchFamily="34" charset="0"/>
              </a:rPr>
              <a:t>Antibody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production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reduction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7565" y="5180286"/>
            <a:ext cx="119568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cs-CZ" sz="3200" b="1" dirty="0">
                <a:latin typeface="Arial" panose="020B0604020202020204" pitchFamily="34" charset="0"/>
              </a:rPr>
              <a:t>All types of inflammation regardless of origin</a:t>
            </a:r>
            <a:r>
              <a:rPr lang="cs-CZ" altLang="cs-CZ" sz="3200" b="1" dirty="0">
                <a:latin typeface="Arial" panose="020B0604020202020204" pitchFamily="34" charset="0"/>
              </a:rPr>
              <a:t>!</a:t>
            </a:r>
          </a:p>
          <a:p>
            <a:pPr algn="ctr">
              <a:spcBef>
                <a:spcPct val="50000"/>
              </a:spcBef>
            </a:pPr>
            <a:r>
              <a:rPr lang="cs-CZ" altLang="cs-CZ" sz="3200" b="1" dirty="0">
                <a:latin typeface="Arial" panose="020B0604020202020204" pitchFamily="34" charset="0"/>
              </a:rPr>
              <a:t>(</a:t>
            </a:r>
            <a:r>
              <a:rPr lang="cs-CZ" altLang="cs-CZ" sz="3200" b="1" dirty="0" err="1">
                <a:latin typeface="Arial" panose="020B0604020202020204" pitchFamily="34" charset="0"/>
              </a:rPr>
              <a:t>aseptic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viral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bacterial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parasitic</a:t>
            </a:r>
            <a:r>
              <a:rPr lang="cs-CZ" altLang="cs-CZ" sz="3200" b="1" dirty="0">
                <a:latin typeface="Arial" panose="020B0604020202020204" pitchFamily="34" charset="0"/>
              </a:rPr>
              <a:t>….)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DB02475F-7AA8-4A02-AA8E-D79A18C3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8FC8CC-AAD9-4C25-8771-5DD562D61E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8942" y="425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8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Decreased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histamine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basophils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cytokines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kallikrein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...)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8EC50950-926A-43B5-B3FC-A6691DE6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74360A-F3C4-40F7-9E01-AF992BD0D1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6796" y="7782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70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Immunosupressive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5453"/>
            <a:ext cx="10515600" cy="48615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antigen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b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immune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response (cell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altLang="cs-CZ" sz="3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3300" b="1" u="sng" dirty="0">
                <a:latin typeface="Arial" panose="020B0604020202020204" pitchFamily="34" charset="0"/>
                <a:cs typeface="Arial" panose="020B0604020202020204" pitchFamily="34" charset="0"/>
              </a:rPr>
              <a:t>!  CAUTION: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CELL MEDIATED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endParaRPr lang="cs-CZ" altLang="cs-CZ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ANTIBODY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and in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GSc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altLang="cs-CZ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C3D8D88-589B-4214-A2CA-7ADE8C07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99AA31-C9A7-4DC9-8B7A-9B85B0AD88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469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2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Anti-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proliferative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differentiation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lymphocyte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disintegration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lymphocytic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lymphomas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myelomas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76FFB81-0149-4C38-A4F4-0CCF00A8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60E636-A88E-4D4B-BFCE-77C97BC492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4142" y="5576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Suprarenal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glands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anatomy</a:t>
            </a:r>
          </a:p>
        </p:txBody>
      </p:sp>
      <p:pic>
        <p:nvPicPr>
          <p:cNvPr id="1030" name="Picture 6" descr="http://www.zdravi4u.cz/pages/Image/telo-organy/nadledvinky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76" y="2323358"/>
            <a:ext cx="374332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ubor:Pineal clip image004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04" y="2397938"/>
            <a:ext cx="34099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774FEBB7-E0B3-4025-94D2-3866DD4A7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EBCA8A-E947-4FAB-A83A-6428CA1E42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800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44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3822" y="365125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equipotent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CSs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119509"/>
              </p:ext>
            </p:extLst>
          </p:nvPr>
        </p:nvGraphicFramePr>
        <p:xfrm>
          <a:off x="681036" y="1572128"/>
          <a:ext cx="9110664" cy="4940965"/>
        </p:xfrm>
        <a:graphic>
          <a:graphicData uri="http://schemas.openxmlformats.org/drawingml/2006/table">
            <a:tbl>
              <a:tblPr/>
              <a:tblGrid>
                <a:gridCol w="257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5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2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Substance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Equip.dose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Anti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infl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effect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Mineral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effect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Cortisol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20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Cortisone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Prednisone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Prednisolone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Methylpredn</a:t>
                      </a: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Triamcinolone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5-10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Dexamethasone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0,75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Bethametasone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0,6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Fludrocortisone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B5F6F5C3-30ED-458D-BB2F-6161D1A4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9F7CA6-C92D-4105-94C4-3F7B11587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21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8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733667" y="28395"/>
            <a:ext cx="9467850" cy="1143000"/>
          </a:xfrm>
        </p:spPr>
        <p:txBody>
          <a:bodyPr>
            <a:normAutofit/>
          </a:bodyPr>
          <a:lstStyle/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Systemically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administered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499" y="1475640"/>
            <a:ext cx="7772400" cy="491172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600" dirty="0">
                <a:latin typeface="+mj-lt"/>
              </a:rPr>
              <a:t>1-4 </a:t>
            </a:r>
            <a:r>
              <a:rPr lang="cs-CZ" altLang="cs-CZ" sz="2600" dirty="0" err="1">
                <a:latin typeface="+mj-lt"/>
              </a:rPr>
              <a:t>times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prednisolone</a:t>
            </a:r>
            <a:r>
              <a:rPr lang="cs-CZ" altLang="cs-CZ" sz="2600" b="1" dirty="0">
                <a:latin typeface="+mj-lt"/>
              </a:rPr>
              <a:t>, </a:t>
            </a:r>
            <a:r>
              <a:rPr lang="cs-CZ" altLang="cs-CZ" sz="2600" b="1" dirty="0" err="1">
                <a:latin typeface="+mj-lt"/>
              </a:rPr>
              <a:t>prednisone</a:t>
            </a:r>
            <a:endParaRPr lang="cs-CZ" altLang="cs-CZ" sz="2600" b="1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hydrocortisone</a:t>
            </a:r>
            <a:endParaRPr lang="cs-CZ" altLang="cs-CZ" sz="2600" b="1" dirty="0">
              <a:latin typeface="+mj-lt"/>
            </a:endParaRPr>
          </a:p>
          <a:p>
            <a:pPr marL="457200" lvl="1" indent="0">
              <a:buNone/>
            </a:pPr>
            <a:endParaRPr lang="cs-CZ" altLang="cs-CZ" sz="2600" dirty="0">
              <a:latin typeface="+mj-lt"/>
            </a:endParaRPr>
          </a:p>
          <a:p>
            <a:pPr marL="457200" lvl="1" indent="0">
              <a:buNone/>
            </a:pPr>
            <a:endParaRPr lang="cs-CZ" altLang="cs-CZ" sz="2600" dirty="0">
              <a:latin typeface="+mj-lt"/>
            </a:endParaRPr>
          </a:p>
          <a:p>
            <a:r>
              <a:rPr lang="cs-CZ" altLang="cs-CZ" sz="2600" dirty="0">
                <a:latin typeface="+mj-lt"/>
              </a:rPr>
              <a:t>5-15times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methylprednisolone</a:t>
            </a:r>
            <a:r>
              <a:rPr lang="cs-CZ" altLang="cs-CZ" sz="2600" b="1" dirty="0">
                <a:latin typeface="+mj-lt"/>
              </a:rPr>
              <a:t> (</a:t>
            </a:r>
            <a:r>
              <a:rPr lang="cs-CZ" altLang="cs-CZ" sz="2600" b="1" dirty="0" err="1">
                <a:latin typeface="+mj-lt"/>
              </a:rPr>
              <a:t>Solu-Medrol</a:t>
            </a:r>
            <a:r>
              <a:rPr lang="cs-CZ" altLang="cs-CZ" sz="2600" b="1" dirty="0">
                <a:latin typeface="+mj-lt"/>
              </a:rPr>
              <a:t>)</a:t>
            </a:r>
          </a:p>
          <a:p>
            <a:pPr lvl="1"/>
            <a:r>
              <a:rPr lang="cs-CZ" altLang="cs-CZ" sz="2600" b="1" dirty="0" err="1">
                <a:latin typeface="+mj-lt"/>
              </a:rPr>
              <a:t>triamcinolone</a:t>
            </a:r>
            <a:endParaRPr lang="cs-CZ" altLang="cs-CZ" sz="2600" b="1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paramethasone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fluprednisolone</a:t>
            </a:r>
            <a:endParaRPr lang="cs-CZ" altLang="cs-CZ" sz="2600" dirty="0">
              <a:latin typeface="+mj-lt"/>
            </a:endParaRPr>
          </a:p>
          <a:p>
            <a:pPr lvl="1"/>
            <a:endParaRPr lang="cs-CZ" altLang="cs-CZ" sz="2600" dirty="0">
              <a:latin typeface="+mj-lt"/>
            </a:endParaRPr>
          </a:p>
          <a:p>
            <a:r>
              <a:rPr lang="cs-CZ" altLang="cs-CZ" sz="2600" dirty="0" err="1">
                <a:latin typeface="+mj-lt"/>
              </a:rPr>
              <a:t>approx</a:t>
            </a:r>
            <a:r>
              <a:rPr lang="cs-CZ" altLang="cs-CZ" sz="2600" dirty="0">
                <a:latin typeface="+mj-lt"/>
              </a:rPr>
              <a:t> 30times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bethametasone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dexamethasone</a:t>
            </a:r>
            <a:endParaRPr lang="cs-CZ" altLang="cs-CZ" sz="2600" b="1" dirty="0">
              <a:latin typeface="+mj-lt"/>
            </a:endParaRPr>
          </a:p>
          <a:p>
            <a:pPr lvl="1">
              <a:buFontTx/>
              <a:buNone/>
            </a:pPr>
            <a:endParaRPr lang="cs-CZ" altLang="cs-CZ" sz="2600" dirty="0">
              <a:latin typeface="Arial" panose="020B0604020202020204" pitchFamily="34" charset="0"/>
            </a:endParaRPr>
          </a:p>
        </p:txBody>
      </p:sp>
      <p:sp>
        <p:nvSpPr>
          <p:cNvPr id="58372" name="AutoShape 4"/>
          <p:cNvSpPr>
            <a:spLocks/>
          </p:cNvSpPr>
          <p:nvPr/>
        </p:nvSpPr>
        <p:spPr bwMode="auto">
          <a:xfrm>
            <a:off x="7535863" y="4941889"/>
            <a:ext cx="576262" cy="1366837"/>
          </a:xfrm>
          <a:prstGeom prst="rightBrace">
            <a:avLst>
              <a:gd name="adj1" fmla="val 197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3" name="AutoShape 5"/>
          <p:cNvSpPr>
            <a:spLocks/>
          </p:cNvSpPr>
          <p:nvPr/>
        </p:nvSpPr>
        <p:spPr bwMode="auto">
          <a:xfrm>
            <a:off x="7464425" y="2997201"/>
            <a:ext cx="647700" cy="1655763"/>
          </a:xfrm>
          <a:prstGeom prst="rightBrace">
            <a:avLst>
              <a:gd name="adj1" fmla="val 2130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4" name="AutoShape 6"/>
          <p:cNvSpPr>
            <a:spLocks/>
          </p:cNvSpPr>
          <p:nvPr/>
        </p:nvSpPr>
        <p:spPr bwMode="auto">
          <a:xfrm>
            <a:off x="7464426" y="1196975"/>
            <a:ext cx="576263" cy="1366838"/>
          </a:xfrm>
          <a:prstGeom prst="rightBrace">
            <a:avLst>
              <a:gd name="adj1" fmla="val 197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8183564" y="1412876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err="1">
                <a:latin typeface="+mj-lt"/>
              </a:rPr>
              <a:t>Short</a:t>
            </a:r>
            <a:r>
              <a:rPr lang="cs-CZ" altLang="cs-CZ" sz="2400" dirty="0">
                <a:latin typeface="+mj-lt"/>
              </a:rPr>
              <a:t> term </a:t>
            </a:r>
            <a:r>
              <a:rPr lang="cs-CZ" altLang="cs-CZ" sz="2400" dirty="0" err="1">
                <a:latin typeface="+mj-lt"/>
              </a:rPr>
              <a:t>acting</a:t>
            </a:r>
            <a:endParaRPr lang="cs-CZ" altLang="cs-CZ" sz="2400" dirty="0">
              <a:latin typeface="+mj-lt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8256589" y="3429001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+mj-lt"/>
              </a:rPr>
              <a:t>Medium term </a:t>
            </a:r>
            <a:r>
              <a:rPr lang="cs-CZ" altLang="cs-CZ" sz="2400" dirty="0" err="1">
                <a:latin typeface="+mj-lt"/>
              </a:rPr>
              <a:t>acting</a:t>
            </a:r>
            <a:endParaRPr lang="cs-CZ" altLang="cs-CZ" sz="2400" dirty="0">
              <a:latin typeface="+mj-lt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8183564" y="5229226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Calibri Light" panose="020F0302020204030204" pitchFamily="34" charset="0"/>
              </a:rPr>
              <a:t>Long term </a:t>
            </a:r>
            <a:r>
              <a:rPr lang="cs-CZ" altLang="cs-CZ" sz="2400" dirty="0" err="1">
                <a:latin typeface="Calibri Light" panose="020F0302020204030204" pitchFamily="34" charset="0"/>
              </a:rPr>
              <a:t>acting</a:t>
            </a:r>
            <a:endParaRPr lang="cs-CZ" altLang="cs-CZ" sz="2400" dirty="0">
              <a:latin typeface="Calibri Light" panose="020F0302020204030204" pitchFamily="34" charset="0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7927976" y="6067426"/>
            <a:ext cx="2803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Calibri Light" panose="020F0302020204030204" pitchFamily="34" charset="0"/>
              </a:rPr>
              <a:t>stronger</a:t>
            </a:r>
            <a:r>
              <a:rPr lang="cs-CZ" altLang="cs-CZ" sz="2000" dirty="0">
                <a:latin typeface="Calibri Light" panose="020F0302020204030204" pitchFamily="34" charset="0"/>
              </a:rPr>
              <a:t> axis </a:t>
            </a:r>
            <a:r>
              <a:rPr lang="cs-CZ" altLang="cs-CZ" sz="2000" dirty="0" err="1">
                <a:latin typeface="Calibri Light" panose="020F0302020204030204" pitchFamily="34" charset="0"/>
              </a:rPr>
              <a:t>supression</a:t>
            </a:r>
            <a:r>
              <a:rPr lang="cs-CZ" altLang="cs-CZ" sz="2000" dirty="0"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11" name="Obrázek 3">
            <a:extLst>
              <a:ext uri="{FF2B5EF4-FFF2-40B4-BE49-F238E27FC236}">
                <a16:creationId xmlns:a16="http://schemas.microsoft.com/office/drawing/2014/main" id="{DB8429A9-6699-4498-A317-5B37A6BF0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16E991-AD2D-4490-BD07-73BC992FAF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1517" y="3777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8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97277" y="188913"/>
            <a:ext cx="11653735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therapeutical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regimen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442133" y="1268989"/>
            <a:ext cx="11308879" cy="48402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(2-4 g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methylprednisolone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Polytraumatas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mg / kg</a:t>
            </a:r>
          </a:p>
          <a:p>
            <a:pPr>
              <a:defRPr/>
            </a:pP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methylprednisolone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dexamethasone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Anaphyl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status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asthmaticus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hypoglycemic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to 48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Exceptionally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to 7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069C0F1-2D08-4BEE-AB9F-C43C6E7B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16ECB8-3AFA-4A8B-9492-C8C687C877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1558" y="11299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5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519953" y="1541025"/>
            <a:ext cx="10156755" cy="48402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therapy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Short-term infusions for several days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Originally in transplant rejection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Today predominantly in immune-mediated diseases resistant to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therapy</a:t>
            </a:r>
          </a:p>
          <a:p>
            <a:pPr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Prolonged therapy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In most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Primarily for anti-inflammatory and immunosuppressive effects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Dosage and length depend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current stat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patient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Strength differences, duration and frequency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No hydrocortisone with respect to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corticoid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ctivity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97277" y="188913"/>
            <a:ext cx="11653735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therapeutical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regimen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E5221E-B7F1-4E68-BBD6-AB33370215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2447" y="11560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9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1620012" y="171496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276764" y="1618845"/>
            <a:ext cx="8642350" cy="35433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start: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elimination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fasting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glycaemia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diabetes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vitamine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anti-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CA7D4C2A-5241-43F2-BA10-6B7E73AB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EF77E3-8302-4637-9795-DFDE1EC0E0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4506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4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34297" y="1365927"/>
            <a:ext cx="11639949" cy="44799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DM monitoring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osteporosis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(K, Ca,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thromboembolic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centre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hormone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774825" y="219986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BB1679-7383-419D-A7B6-E73546337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8EDD1E-5C78-47D3-B55D-747FE86B6D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6972" y="4025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62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1132" y="1633863"/>
            <a:ext cx="11890868" cy="38322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the lowest effective dose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possible local applications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with other drugs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ircadia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therapy / alternating therapy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Minimizing the use of depot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(circadian rhythm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local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trophic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after application)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30846" y="188913"/>
            <a:ext cx="11356304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9AE1FF-4CFB-46C6-A6C0-ABF73737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CF35AA-D61A-43FA-A50F-4353B44587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12703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25401" y="1181101"/>
            <a:ext cx="9907170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Immunosuppression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↑ susceptibility to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wound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healing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Supression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inadequacy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suddenly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discontinuing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gradual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Osteoporosis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Risk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Densitometric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Mineralocorticoid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Na +</a:t>
            </a: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↑ </a:t>
            </a:r>
            <a:r>
              <a:rPr lang="en-US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+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130847" y="188913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7C4AD6-81DE-4DA5-9BD2-025317717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D9C1A-F4F0-4ABC-8C46-F98B8307B1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5715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1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25402" y="1181101"/>
            <a:ext cx="8642350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Hyperglycemia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steroidal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diabetes</a:t>
            </a: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Psychotropic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Insomnia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motor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agitation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vertigo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euphoria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habit</a:t>
            </a: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pancreatitis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KVS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HT,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atherosclerosis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cardiomyopathy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↑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coagulopathy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arrhythmia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30847" y="188913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27875D-9DF1-49FC-B775-FA5B8F168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6747D39-7927-4E9B-B045-09109DA5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65029" y="985247"/>
            <a:ext cx="3138509" cy="440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4146A4-4962-4802-B102-6DF9167783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11355" y="188913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851314-8652-4D3C-802B-FFFE3A1EB7D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9483" y="58727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1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1020221" y="1181101"/>
            <a:ext cx="9909035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glaucoma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(↑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intraocular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keratitis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herpetica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Amenorrhea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libido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Intradermal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Acne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hirsutism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30847" y="188913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9677DD-8D5A-4679-A3C1-01E1B141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C2F98A-87AA-4164-8BFC-181EEC0520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9613" y="3714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7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Adrenal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player.slideplayer.cz/11/3374824/data/images/img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63" y="2010241"/>
            <a:ext cx="6105525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22838" y="2744487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glomerulosa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551538" y="3591184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fasciculata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856463" y="4384333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endParaRPr lang="cs-CZ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050528" y="2010241"/>
            <a:ext cx="4507812" cy="38862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glomerulosa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mineralocorticoids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aldosteron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– 15%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 ATII a K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fasciculata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75%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 ACTH,  „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stock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cholesterol,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releasing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to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cortizol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reticularis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– 15 %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androgens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gestagens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3">
            <a:extLst>
              <a:ext uri="{FF2B5EF4-FFF2-40B4-BE49-F238E27FC236}">
                <a16:creationId xmlns:a16="http://schemas.microsoft.com/office/drawing/2014/main" id="{9DB498D1-25F5-4500-85DC-90F39A74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EA23FB-35C9-4860-9993-9CB8078D4B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8263" y="351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4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3782" y="259937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218397" y="1132461"/>
            <a:ext cx="11056243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Prednisone reduces the plasma levels of salicylates and oral anticoagulants.</a:t>
            </a: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 of prednisone is reduced by barbiturates, phenytoin, rifampicin.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65526DDC-B10C-4269-8D1E-6A63D1B1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A0D653-44CB-4310-B9BC-5C8794BC72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9110" y="5059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9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Routes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p.o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inhalatory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ointment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/nose drops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intraarticularly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26F00B-E666-4A05-9BFD-B53A77F5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5C6FA1-31BD-4950-8EE8-D5705D0074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6190" y="6949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2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Inhalation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asthma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817" y="1567267"/>
            <a:ext cx="11488366" cy="4351338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antiasthmatics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bronchial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hyperreactivity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Beclomethasone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dipropionate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budesonide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fluticasone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propionate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Inhaled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corticosteroids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profile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oral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fluticasone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salmeterol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Seretide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		  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budesonide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formoterol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Symbicort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Turbuhaler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194" name="Picture 2" descr="Výsledek obrázku pro seret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26" y="186852"/>
            <a:ext cx="1945532" cy="182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ek obrázku pro symbico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36" y="5155660"/>
            <a:ext cx="2033080" cy="17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4ECFDADE-D4BE-4DA6-90DC-B773E8ED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315DE8-6145-433D-AAAE-4C3C67CE6D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9000" y="37429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2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75" y="1469302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PHYSIOLOGICAL (</a:t>
            </a: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DOSES</a:t>
            </a:r>
          </a:p>
          <a:p>
            <a:pPr marL="533400" indent="-533400"/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ortisol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fludrocortison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(mineralokortikoid)</a:t>
            </a:r>
          </a:p>
          <a:p>
            <a:pPr marL="533400" indent="-533400"/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Addison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Výsledok vyhľadávania obrázkov pre dopyt addisonova choro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Výsledok vyhľadávania obrázkov pre dopyt addisonova chorob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8" name="Picture 8" descr="Výsledok vyhľadávania obrázkov pre dopyt addison disea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r="10983"/>
          <a:stretch/>
        </p:blipFill>
        <p:spPr bwMode="auto">
          <a:xfrm>
            <a:off x="5542175" y="2637955"/>
            <a:ext cx="4013310" cy="406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E2198A-D7E6-4AB2-A834-896CF70D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634739DB-5B85-4A17-9D11-09AEE1CEC06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cs-CZ" dirty="0"/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E25756-03E5-465F-97CE-2E1608F66D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6190" y="4183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4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9575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cs-CZ" dirty="0"/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</a:t>
            </a:r>
            <a:r>
              <a:rPr lang="cs-CZ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doses</a:t>
            </a:r>
            <a:endParaRPr 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24890"/>
            <a:ext cx="10515600" cy="471392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rheumatological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collagenoses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infectious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Severe skin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Haematological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Malignant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organ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gastrointestinal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Immunalternative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neurology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982111-D0F1-4C36-A7F0-EDFBC8E0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6C3CE1-D8B0-4342-91DC-C3BBF0292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4957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22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rejection</a:t>
            </a:r>
            <a:r>
              <a:rPr lang="cs-CZ" dirty="0"/>
              <a:t> in </a:t>
            </a:r>
            <a:r>
              <a:rPr lang="cs-CZ" dirty="0" err="1"/>
              <a:t>transplant</a:t>
            </a:r>
            <a:r>
              <a:rPr lang="cs-CZ" dirty="0"/>
              <a:t> </a:t>
            </a:r>
            <a:r>
              <a:rPr lang="cs-CZ" dirty="0" err="1"/>
              <a:t>organs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755" y="1825625"/>
            <a:ext cx="11895868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Sudden deterioration of graft function on immune basis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occurs in the first three months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Diagnosis of rejection - biopsy and histology result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Therapy: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Pulse treatment of corticosteroids 250 - 500 mg of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methylprednisolone 3 - 5 days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graft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stabilisation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	majority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   In case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cortico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antithymocytic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globulin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516719B1-8D81-4D58-8D8D-214E559B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D0C133-9AA0-4CD7-A1AA-4C4AABF97C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6796" y="6589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62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2479675"/>
            <a:ext cx="10515600" cy="1325563"/>
          </a:xfrm>
        </p:spPr>
        <p:txBody>
          <a:bodyPr/>
          <a:lstStyle/>
          <a:p>
            <a:pPr algn="ctr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28483E37-0BC9-4D6A-9D18-1D685591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1E9932-04A8-4083-935D-5D497423B5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6971" y="4071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0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obrazování obrázku 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17" y="4067971"/>
            <a:ext cx="3222181" cy="25903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327" y="4067970"/>
            <a:ext cx="3222171" cy="25903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9549" y="159933"/>
            <a:ext cx="2806876" cy="2411432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40896" y="1996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dyshidroticum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60375" y="1571413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Hand-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syndrom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Man 35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–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Status of treatment with local corticosteroids for 2 years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Extreme impact on quality of life!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25EF2A28-05FF-43F9-AD1D-6B5C37F4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78C017-90D0-49BE-A4F5-F5DEA6738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01304" y="34583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1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obrazování obrázku po 2 tyden 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874" y="1425790"/>
            <a:ext cx="3827530" cy="25050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183" y="352222"/>
            <a:ext cx="2552921" cy="4652147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3138" y="16253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Prednison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50 mg /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1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Proton pump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but: 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Severe AE: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Hypertension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repeatedly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160/110)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withadrawal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Immunosupressants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40896" y="1996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dyshidroticum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A232AFA2-3398-4F51-8355-0F1B56826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244C53-90AF-4A63-9A93-00B743C8FB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92937" y="58961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7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36816" y="1600303"/>
            <a:ext cx="10994783" cy="1646302"/>
          </a:xfrm>
        </p:spPr>
        <p:txBody>
          <a:bodyPr/>
          <a:lstStyle/>
          <a:p>
            <a:r>
              <a:rPr lang="cs-CZ" sz="66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MINERALOCORTICOIDS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EEAAA5-B95D-4E06-A371-EA355DEC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6F4645-B55F-44E2-8C4A-E5577A3553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6190" y="439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91445" y="35188"/>
            <a:ext cx="10515600" cy="1325563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hormones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biosynthesis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61977" y="1508628"/>
            <a:ext cx="1441622" cy="4036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Cholesterol</a:t>
            </a:r>
            <a:r>
              <a:rPr lang="cs-CZ" dirty="0"/>
              <a:t>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189132" y="1515122"/>
            <a:ext cx="1441622" cy="4036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>
                <a:solidFill>
                  <a:schemeClr val="tx1"/>
                </a:solidFill>
              </a:rPr>
              <a:t>Pregnenolone</a:t>
            </a:r>
            <a:r>
              <a:rPr lang="cs-CZ" sz="1600" dirty="0"/>
              <a:t> 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335571" y="2033559"/>
            <a:ext cx="1823112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Progesterone</a:t>
            </a:r>
            <a:r>
              <a:rPr lang="cs-CZ" dirty="0"/>
              <a:t> 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688923" y="2030627"/>
            <a:ext cx="1874110" cy="4036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17</a:t>
            </a:r>
            <a:r>
              <a:rPr lang="el-GR" sz="1400" dirty="0">
                <a:solidFill>
                  <a:schemeClr val="tx1"/>
                </a:solidFill>
              </a:rPr>
              <a:t>α</a:t>
            </a:r>
            <a:r>
              <a:rPr lang="cs-CZ" sz="1400" dirty="0">
                <a:solidFill>
                  <a:schemeClr val="tx1"/>
                </a:solidFill>
              </a:rPr>
              <a:t>-OH - </a:t>
            </a:r>
            <a:r>
              <a:rPr lang="cs-CZ" sz="1400" dirty="0" err="1">
                <a:solidFill>
                  <a:schemeClr val="tx1"/>
                </a:solidFill>
              </a:rPr>
              <a:t>pregnenolone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309668" y="2647913"/>
            <a:ext cx="1874110" cy="4036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17</a:t>
            </a:r>
            <a:r>
              <a:rPr lang="el-GR" sz="1400" dirty="0">
                <a:solidFill>
                  <a:schemeClr val="tx1"/>
                </a:solidFill>
              </a:rPr>
              <a:t>α</a:t>
            </a:r>
            <a:r>
              <a:rPr lang="cs-CZ" sz="1400" dirty="0">
                <a:solidFill>
                  <a:schemeClr val="tx1"/>
                </a:solidFill>
              </a:rPr>
              <a:t>-OH - progesterone 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8707779" y="2648559"/>
            <a:ext cx="1874110" cy="403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DHEA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735855" y="3481683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11- </a:t>
            </a:r>
            <a:r>
              <a:rPr lang="cs-CZ" sz="1200" dirty="0" err="1">
                <a:solidFill>
                  <a:schemeClr val="tx1"/>
                </a:solidFill>
              </a:rPr>
              <a:t>deoxycorticosterone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5758238" y="3484607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11 - </a:t>
            </a:r>
            <a:r>
              <a:rPr lang="cs-CZ" sz="1200" dirty="0" err="1">
                <a:solidFill>
                  <a:schemeClr val="tx1"/>
                </a:solidFill>
              </a:rPr>
              <a:t>deoxycortisol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7805333" y="3496962"/>
            <a:ext cx="1874110" cy="403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androstendion</a:t>
            </a:r>
            <a:r>
              <a:rPr lang="cs-CZ" sz="1400" dirty="0"/>
              <a:t>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9852416" y="3496962"/>
            <a:ext cx="2038865" cy="424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other</a:t>
            </a:r>
            <a:r>
              <a:rPr lang="cs-CZ" sz="1400" dirty="0">
                <a:solidFill>
                  <a:schemeClr val="tx1"/>
                </a:solidFill>
              </a:rPr>
              <a:t> 17 - </a:t>
            </a:r>
            <a:r>
              <a:rPr lang="cs-CZ" sz="1400" dirty="0" err="1">
                <a:solidFill>
                  <a:schemeClr val="tx1"/>
                </a:solidFill>
              </a:rPr>
              <a:t>ketosteroids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3723495" y="4272136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corticosterone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719373" y="5024883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aldosterone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5762354" y="4269207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Hydrocortisone</a:t>
            </a:r>
            <a:r>
              <a:rPr lang="cs-CZ" sz="1400" dirty="0">
                <a:solidFill>
                  <a:schemeClr val="tx1"/>
                </a:solidFill>
              </a:rPr>
              <a:t> = </a:t>
            </a:r>
            <a:r>
              <a:rPr lang="cs-CZ" sz="1400" dirty="0" err="1">
                <a:solidFill>
                  <a:schemeClr val="tx1"/>
                </a:solidFill>
              </a:rPr>
              <a:t>cortizol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5758232" y="5028993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cortizon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7751868" y="4275699"/>
            <a:ext cx="1874110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estrone</a:t>
            </a:r>
            <a:r>
              <a:rPr lang="cs-CZ" dirty="0"/>
              <a:t>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7805328" y="5035491"/>
            <a:ext cx="1874110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estradiol 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9873029" y="4262154"/>
            <a:ext cx="2018253" cy="403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testosterone</a:t>
            </a:r>
            <a:r>
              <a:rPr lang="cs-CZ" dirty="0"/>
              <a:t> 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9860671" y="5021944"/>
            <a:ext cx="2030612" cy="403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schemeClr val="tx1"/>
                </a:solidFill>
              </a:rPr>
              <a:t>dihydrotestosterone</a:t>
            </a:r>
            <a:r>
              <a:rPr lang="cs-CZ" sz="1200" dirty="0"/>
              <a:t> </a:t>
            </a:r>
          </a:p>
        </p:txBody>
      </p:sp>
      <p:cxnSp>
        <p:nvCxnSpPr>
          <p:cNvPr id="2048" name="Přímá spojnice se šipkou 2047"/>
          <p:cNvCxnSpPr/>
          <p:nvPr/>
        </p:nvCxnSpPr>
        <p:spPr>
          <a:xfrm>
            <a:off x="4147794" y="1690688"/>
            <a:ext cx="2912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Přímá spojnice se šipkou 2050"/>
          <p:cNvCxnSpPr/>
          <p:nvPr/>
        </p:nvCxnSpPr>
        <p:spPr>
          <a:xfrm flipH="1">
            <a:off x="6863269" y="1776101"/>
            <a:ext cx="272824" cy="222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Přímá spojnice se šipkou 2052"/>
          <p:cNvCxnSpPr/>
          <p:nvPr/>
        </p:nvCxnSpPr>
        <p:spPr>
          <a:xfrm>
            <a:off x="8679494" y="1732257"/>
            <a:ext cx="483357" cy="221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Přímá spojnice se šipkou 2054"/>
          <p:cNvCxnSpPr/>
          <p:nvPr/>
        </p:nvCxnSpPr>
        <p:spPr>
          <a:xfrm>
            <a:off x="6246723" y="2479249"/>
            <a:ext cx="0" cy="121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Přímá spojnice se šipkou 2056"/>
          <p:cNvCxnSpPr/>
          <p:nvPr/>
        </p:nvCxnSpPr>
        <p:spPr>
          <a:xfrm>
            <a:off x="9644834" y="2450968"/>
            <a:ext cx="0" cy="169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Přímá spojnice se šipkou 2058"/>
          <p:cNvCxnSpPr/>
          <p:nvPr/>
        </p:nvCxnSpPr>
        <p:spPr>
          <a:xfrm flipH="1">
            <a:off x="7268066" y="2479249"/>
            <a:ext cx="2215299" cy="370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Přímá spojnice se šipkou 2060"/>
          <p:cNvCxnSpPr/>
          <p:nvPr/>
        </p:nvCxnSpPr>
        <p:spPr>
          <a:xfrm flipH="1">
            <a:off x="4326902" y="2254240"/>
            <a:ext cx="970961" cy="1158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Přímá spojnice se šipkou 2062"/>
          <p:cNvCxnSpPr/>
          <p:nvPr/>
        </p:nvCxnSpPr>
        <p:spPr>
          <a:xfrm>
            <a:off x="6246723" y="3130381"/>
            <a:ext cx="0" cy="28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Přímá spojnice se šipkou 2064"/>
          <p:cNvCxnSpPr/>
          <p:nvPr/>
        </p:nvCxnSpPr>
        <p:spPr>
          <a:xfrm>
            <a:off x="6523348" y="3130381"/>
            <a:ext cx="1470582" cy="28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Přímá spojnice se šipkou 2066"/>
          <p:cNvCxnSpPr/>
          <p:nvPr/>
        </p:nvCxnSpPr>
        <p:spPr>
          <a:xfrm>
            <a:off x="9341963" y="3155352"/>
            <a:ext cx="0" cy="219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Přímá spojnice se šipkou 2068"/>
          <p:cNvCxnSpPr/>
          <p:nvPr/>
        </p:nvCxnSpPr>
        <p:spPr>
          <a:xfrm>
            <a:off x="9973020" y="3189367"/>
            <a:ext cx="229866" cy="201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Přímá spojnice se šipkou 2070"/>
          <p:cNvCxnSpPr/>
          <p:nvPr/>
        </p:nvCxnSpPr>
        <p:spPr>
          <a:xfrm flipH="1" flipV="1">
            <a:off x="10027428" y="3132738"/>
            <a:ext cx="242509" cy="197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Přímá spojnice se šipkou 2074"/>
          <p:cNvCxnSpPr/>
          <p:nvPr/>
        </p:nvCxnSpPr>
        <p:spPr>
          <a:xfrm>
            <a:off x="4672910" y="3924777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Přímá spojnice se šipkou 2076"/>
          <p:cNvCxnSpPr/>
          <p:nvPr/>
        </p:nvCxnSpPr>
        <p:spPr>
          <a:xfrm>
            <a:off x="6695287" y="3924777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>
            <a:off x="8733043" y="3964053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>
            <a:off x="10721961" y="3964053"/>
            <a:ext cx="0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V="1">
            <a:off x="10801823" y="3964053"/>
            <a:ext cx="0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>
            <a:off x="9483365" y="3964053"/>
            <a:ext cx="377306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 flipV="1">
            <a:off x="9663623" y="3956334"/>
            <a:ext cx="294249" cy="183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>
            <a:off x="4693333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>
            <a:off x="6608190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>
            <a:stCxn id="28" idx="0"/>
          </p:cNvCxnSpPr>
          <p:nvPr/>
        </p:nvCxnSpPr>
        <p:spPr>
          <a:xfrm flipV="1">
            <a:off x="6695287" y="4718198"/>
            <a:ext cx="0" cy="310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8630754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>
            <a:endCxn id="29" idx="2"/>
          </p:cNvCxnSpPr>
          <p:nvPr/>
        </p:nvCxnSpPr>
        <p:spPr>
          <a:xfrm flipH="1" flipV="1">
            <a:off x="8688923" y="4679353"/>
            <a:ext cx="4116" cy="318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 flipV="1">
            <a:off x="9625915" y="4699344"/>
            <a:ext cx="294249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se šipkou 55"/>
          <p:cNvCxnSpPr/>
          <p:nvPr/>
        </p:nvCxnSpPr>
        <p:spPr>
          <a:xfrm flipH="1">
            <a:off x="9679438" y="4797780"/>
            <a:ext cx="278434" cy="256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>
            <a:off x="10801823" y="4718198"/>
            <a:ext cx="0" cy="20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bdélník 60"/>
          <p:cNvSpPr/>
          <p:nvPr/>
        </p:nvSpPr>
        <p:spPr>
          <a:xfrm>
            <a:off x="471340" y="5816339"/>
            <a:ext cx="169683" cy="1696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bdélník 95"/>
          <p:cNvSpPr/>
          <p:nvPr/>
        </p:nvSpPr>
        <p:spPr>
          <a:xfrm>
            <a:off x="472909" y="6270399"/>
            <a:ext cx="169683" cy="1696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bdélník 96"/>
          <p:cNvSpPr/>
          <p:nvPr/>
        </p:nvSpPr>
        <p:spPr>
          <a:xfrm>
            <a:off x="3736158" y="5819478"/>
            <a:ext cx="169683" cy="169682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bdélník 97"/>
          <p:cNvSpPr/>
          <p:nvPr/>
        </p:nvSpPr>
        <p:spPr>
          <a:xfrm>
            <a:off x="3728299" y="6254685"/>
            <a:ext cx="169683" cy="169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Obdélník 98"/>
          <p:cNvSpPr/>
          <p:nvPr/>
        </p:nvSpPr>
        <p:spPr>
          <a:xfrm>
            <a:off x="7217793" y="5813195"/>
            <a:ext cx="169683" cy="16968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0" name="Obdélník 99"/>
          <p:cNvSpPr/>
          <p:nvPr/>
        </p:nvSpPr>
        <p:spPr>
          <a:xfrm>
            <a:off x="7209930" y="6248401"/>
            <a:ext cx="169683" cy="1696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Obdélník 100"/>
          <p:cNvSpPr/>
          <p:nvPr/>
        </p:nvSpPr>
        <p:spPr>
          <a:xfrm>
            <a:off x="10077250" y="5748821"/>
            <a:ext cx="169683" cy="16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743930" y="5813195"/>
            <a:ext cx="1301685" cy="201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Precurzors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3" name="Obdélník 102"/>
          <p:cNvSpPr/>
          <p:nvPr/>
        </p:nvSpPr>
        <p:spPr>
          <a:xfrm>
            <a:off x="736072" y="6257827"/>
            <a:ext cx="1301685" cy="201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Intermediate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products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4" name="Obdélník 103"/>
          <p:cNvSpPr/>
          <p:nvPr/>
        </p:nvSpPr>
        <p:spPr>
          <a:xfrm>
            <a:off x="3961610" y="5806910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Mineralocorticoids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5" name="Obdélník 104"/>
          <p:cNvSpPr/>
          <p:nvPr/>
        </p:nvSpPr>
        <p:spPr>
          <a:xfrm>
            <a:off x="3963181" y="6242113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Glucocorticoids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6" name="Obdélník 105"/>
          <p:cNvSpPr/>
          <p:nvPr/>
        </p:nvSpPr>
        <p:spPr>
          <a:xfrm>
            <a:off x="7460526" y="5817905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Estrogens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7" name="Obdélník 106"/>
          <p:cNvSpPr/>
          <p:nvPr/>
        </p:nvSpPr>
        <p:spPr>
          <a:xfrm>
            <a:off x="7452672" y="6224830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Androgens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8" name="Obdélník 107"/>
          <p:cNvSpPr/>
          <p:nvPr/>
        </p:nvSpPr>
        <p:spPr>
          <a:xfrm>
            <a:off x="10331566" y="5718926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/>
                </a:solidFill>
              </a:rPr>
              <a:t>17 </a:t>
            </a:r>
            <a:r>
              <a:rPr lang="cs-CZ" sz="1200" dirty="0" err="1">
                <a:solidFill>
                  <a:schemeClr val="tx1"/>
                </a:solidFill>
              </a:rPr>
              <a:t>ketosteroids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4672910" y="1508628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20,22 </a:t>
            </a:r>
            <a:r>
              <a:rPr lang="cs-CZ" sz="800" dirty="0" err="1">
                <a:solidFill>
                  <a:schemeClr val="tx1"/>
                </a:solidFill>
              </a:rPr>
              <a:t>desmolase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0" name="Obdélník 109"/>
          <p:cNvSpPr/>
          <p:nvPr/>
        </p:nvSpPr>
        <p:spPr>
          <a:xfrm>
            <a:off x="7385638" y="2566723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3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- </a:t>
            </a:r>
            <a:r>
              <a:rPr lang="cs-CZ" sz="800" dirty="0" err="1">
                <a:solidFill>
                  <a:schemeClr val="tx1"/>
                </a:solidFill>
              </a:rPr>
              <a:t>dehydrogenase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1" name="Obdélník 110"/>
          <p:cNvSpPr/>
          <p:nvPr/>
        </p:nvSpPr>
        <p:spPr>
          <a:xfrm>
            <a:off x="5447975" y="3171967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21-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2" name="Obdélník 111"/>
          <p:cNvSpPr/>
          <p:nvPr/>
        </p:nvSpPr>
        <p:spPr>
          <a:xfrm>
            <a:off x="8635316" y="1726344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17</a:t>
            </a:r>
            <a:r>
              <a:rPr lang="el-GR" sz="800" dirty="0">
                <a:solidFill>
                  <a:schemeClr val="tx1"/>
                </a:solidFill>
              </a:rPr>
              <a:t>α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3" name="Obdélník 112"/>
          <p:cNvSpPr/>
          <p:nvPr/>
        </p:nvSpPr>
        <p:spPr>
          <a:xfrm>
            <a:off x="5809380" y="2462220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17</a:t>
            </a:r>
            <a:r>
              <a:rPr lang="el-GR" sz="800" dirty="0">
                <a:solidFill>
                  <a:schemeClr val="tx1"/>
                </a:solidFill>
              </a:rPr>
              <a:t>α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4" name="Obdélník 113"/>
          <p:cNvSpPr/>
          <p:nvPr/>
        </p:nvSpPr>
        <p:spPr>
          <a:xfrm>
            <a:off x="6253526" y="3977509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11-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64" name="Obdélník 63"/>
          <p:cNvSpPr/>
          <p:nvPr/>
        </p:nvSpPr>
        <p:spPr>
          <a:xfrm>
            <a:off x="7632342" y="2721434"/>
            <a:ext cx="762721" cy="117523"/>
          </a:xfrm>
          <a:prstGeom prst="rect">
            <a:avLst/>
          </a:prstGeom>
          <a:solidFill>
            <a:srgbClr val="F739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/>
              <a:t>TRILOSTAN</a:t>
            </a:r>
          </a:p>
        </p:txBody>
      </p:sp>
      <p:sp>
        <p:nvSpPr>
          <p:cNvPr id="117" name="Obdélník 116"/>
          <p:cNvSpPr/>
          <p:nvPr/>
        </p:nvSpPr>
        <p:spPr>
          <a:xfrm>
            <a:off x="5758232" y="3988535"/>
            <a:ext cx="855923" cy="108849"/>
          </a:xfrm>
          <a:prstGeom prst="rect">
            <a:avLst/>
          </a:prstGeom>
          <a:solidFill>
            <a:srgbClr val="F739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/>
              <a:t>METYRAPON</a:t>
            </a:r>
          </a:p>
        </p:txBody>
      </p:sp>
      <p:cxnSp>
        <p:nvCxnSpPr>
          <p:cNvPr id="70" name="Přímá spojnice se šipkou 69"/>
          <p:cNvCxnSpPr/>
          <p:nvPr/>
        </p:nvCxnSpPr>
        <p:spPr>
          <a:xfrm flipH="1">
            <a:off x="4987176" y="3137187"/>
            <a:ext cx="272824" cy="222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Obrázek 3">
            <a:extLst>
              <a:ext uri="{FF2B5EF4-FFF2-40B4-BE49-F238E27FC236}">
                <a16:creationId xmlns:a16="http://schemas.microsoft.com/office/drawing/2014/main" id="{C10DF15F-B43C-41FF-BC3D-D3E5EF3D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760" y="589804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7CC642-0779-4007-B153-EFF5DF111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7329" y="2852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3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819" y="403123"/>
            <a:ext cx="11995355" cy="4570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endogenous mineralocorticoid is aldosterone.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chief action is to increase Na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reabsorption by the distal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tubules in the kidney, with a concomitant increase in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excretion of K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excessive secretion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mineralocorticoids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marked Na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water retention, with increased extracellular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volume and sometimes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hypokalaemia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alkalosis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hypertension 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secretion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Addison’s disease, Na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marked decrease in extracellular fluid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/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815AF53-2FA0-4B79-8754-909D3043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EDCD45-AB6E-48C4-AA06-8A945F145D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1599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68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826" y="1093155"/>
            <a:ext cx="11905420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cs-CZ" sz="2400" b="1" i="0" u="none" strike="noStrike" baseline="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sz="2400" b="1" i="0" u="none" strike="noStrike" baseline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0" u="none" strike="noStrike" baseline="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1" i="0" u="none" strike="noStrike" baseline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0" u="none" strike="noStrike" baseline="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endParaRPr lang="cs-CZ" sz="2400" b="1" i="0" u="none" strike="noStrike" baseline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b="1" i="0" u="none" strike="noStrike" baseline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other steroid hormones, aldosterone acts through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intracellular receptors of the nuclear receptor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family. </a:t>
            </a:r>
            <a:endParaRPr lang="cs-CZ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Unlike the glucocorticoid receptor, which is present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most cells, the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mineralocorticoid receptor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restricted to a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tissues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 and the transporting epithelia of the colon and bladder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815AF53-2FA0-4B79-8754-909D3043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24BF26-3912-4B6D-A9C4-E2D22FE125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2834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2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97" y="729364"/>
            <a:ext cx="11523406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Fludrocortisone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 given orally to produce a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mineralocorticoid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l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increases Na+ reabsorption in distal tubules </a:t>
            </a:r>
            <a:endParaRPr lang="cs-CZ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increases K+ and H+ efflux into the tubules</a:t>
            </a:r>
          </a:p>
          <a:p>
            <a:pPr marL="0" indent="0" algn="l">
              <a:buNone/>
            </a:pPr>
            <a:endParaRPr lang="cs-CZ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acts on intracellular receptors that modulate DNA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transcription, causing synthesis of protein mediators</a:t>
            </a:r>
          </a:p>
          <a:p>
            <a:pPr marL="0" indent="0" algn="l">
              <a:buNone/>
            </a:pPr>
            <a:endParaRPr lang="cs-CZ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 used together with a glucocorticoid in replacement</a:t>
            </a:r>
            <a:r>
              <a:rPr lang="cs-CZ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815AF53-2FA0-4B79-8754-909D3043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960953-7420-4102-AAAB-0C6A02A9D1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3131" y="4245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76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141" y="1093155"/>
            <a:ext cx="1138575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1" i="0" u="none" strike="noStrike" baseline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use of mineralocorticoids</a:t>
            </a:r>
            <a:endParaRPr lang="cs-CZ" sz="2400" b="1" i="0" u="none" strike="noStrike" baseline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400" b="1" i="0" u="none" strike="noStrike" baseline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clinical use of mineralocorticoids is in replacement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 of patients with Addison’s disease. </a:t>
            </a:r>
            <a:endParaRPr lang="cs-CZ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commonly used drug is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fludrocortisone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p.o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supplement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815AF53-2FA0-4B79-8754-909D3043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4C0DEB-C990-408D-9380-B4F251A8E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4835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78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25403" y="237553"/>
            <a:ext cx="8642350" cy="792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2080246" y="1029715"/>
            <a:ext cx="8640762" cy="538742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cs-CZ" sz="24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5192935" y="2325540"/>
            <a:ext cx="1511300" cy="576262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b="1" dirty="0" err="1"/>
              <a:t>hypothalamus</a:t>
            </a:r>
            <a:endParaRPr lang="cs-CZ" b="1" dirty="0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276260" y="3947661"/>
            <a:ext cx="1368425" cy="576262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b="1" dirty="0" err="1"/>
              <a:t>hypophysis</a:t>
            </a:r>
            <a:endParaRPr lang="cs-CZ" b="1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5240076" y="5475716"/>
            <a:ext cx="1439862" cy="64770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 err="1"/>
              <a:t>suprarenal</a:t>
            </a:r>
            <a:r>
              <a:rPr lang="cs-CZ" sz="1600" b="1" dirty="0"/>
              <a:t> </a:t>
            </a:r>
            <a:r>
              <a:rPr lang="cs-CZ" sz="1600" b="1" dirty="0" err="1"/>
              <a:t>gland</a:t>
            </a:r>
            <a:endParaRPr lang="cs-CZ" sz="1600" b="1" dirty="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194972" y="3104583"/>
            <a:ext cx="1441450" cy="629179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/>
              <a:t>CRH</a:t>
            </a:r>
          </a:p>
          <a:p>
            <a:pPr algn="ctr">
              <a:defRPr/>
            </a:pPr>
            <a:r>
              <a:rPr lang="cs-CZ" sz="1600" b="1" dirty="0" err="1"/>
              <a:t>corticoliberine</a:t>
            </a:r>
            <a:endParaRPr lang="cs-CZ" sz="1600" b="1" dirty="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242210" y="4705011"/>
            <a:ext cx="1439862" cy="617527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/>
              <a:t>ACTH</a:t>
            </a:r>
          </a:p>
          <a:p>
            <a:pPr algn="ctr">
              <a:defRPr/>
            </a:pPr>
            <a:r>
              <a:rPr lang="cs-CZ" sz="1600" b="1" dirty="0" err="1"/>
              <a:t>corticotropine</a:t>
            </a:r>
            <a:endParaRPr lang="cs-CZ" sz="1600" b="1" dirty="0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240579" y="6254520"/>
            <a:ext cx="1441450" cy="493057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 err="1"/>
              <a:t>cortisol</a:t>
            </a:r>
            <a:endParaRPr lang="cs-CZ" sz="1600" b="1" dirty="0"/>
          </a:p>
        </p:txBody>
      </p:sp>
      <p:grpSp>
        <p:nvGrpSpPr>
          <p:cNvPr id="57" name="Skupina 56"/>
          <p:cNvGrpSpPr>
            <a:grpSpLocks/>
          </p:cNvGrpSpPr>
          <p:nvPr/>
        </p:nvGrpSpPr>
        <p:grpSpPr bwMode="auto">
          <a:xfrm rot="5400000">
            <a:off x="6128514" y="5017429"/>
            <a:ext cx="2204848" cy="779554"/>
            <a:chOff x="2968303" y="-727748"/>
            <a:chExt cx="2204897" cy="779609"/>
          </a:xfrm>
        </p:grpSpPr>
        <p:sp>
          <p:nvSpPr>
            <p:cNvPr id="17440" name="Line 38"/>
            <p:cNvSpPr>
              <a:spLocks noChangeShapeType="1"/>
            </p:cNvSpPr>
            <p:nvPr/>
          </p:nvSpPr>
          <p:spPr bwMode="auto">
            <a:xfrm rot="16200000" flipH="1" flipV="1">
              <a:off x="2595812" y="-352039"/>
              <a:ext cx="757094" cy="5675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7441" name="Skupina 2"/>
            <p:cNvGrpSpPr>
              <a:grpSpLocks/>
            </p:cNvGrpSpPr>
            <p:nvPr/>
          </p:nvGrpSpPr>
          <p:grpSpPr bwMode="auto">
            <a:xfrm>
              <a:off x="2968303" y="-719718"/>
              <a:ext cx="2204897" cy="771579"/>
              <a:chOff x="2807530" y="-719718"/>
              <a:chExt cx="2204897" cy="771579"/>
            </a:xfrm>
          </p:grpSpPr>
          <p:sp>
            <p:nvSpPr>
              <p:cNvPr id="17442" name="Line 42"/>
              <p:cNvSpPr>
                <a:spLocks noChangeShapeType="1"/>
              </p:cNvSpPr>
              <p:nvPr/>
            </p:nvSpPr>
            <p:spPr bwMode="auto">
              <a:xfrm rot="16200000" flipV="1">
                <a:off x="4626637" y="-333929"/>
                <a:ext cx="771579" cy="1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43" name="Line 43"/>
              <p:cNvSpPr>
                <a:spLocks noChangeShapeType="1"/>
              </p:cNvSpPr>
              <p:nvPr/>
            </p:nvSpPr>
            <p:spPr bwMode="auto">
              <a:xfrm rot="16200000" flipV="1">
                <a:off x="3896891" y="-1795613"/>
                <a:ext cx="16446" cy="2195167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90" name="Skupina 89"/>
          <p:cNvGrpSpPr>
            <a:grpSpLocks/>
          </p:cNvGrpSpPr>
          <p:nvPr/>
        </p:nvGrpSpPr>
        <p:grpSpPr bwMode="auto">
          <a:xfrm rot="5400000" flipV="1">
            <a:off x="2712476" y="4084073"/>
            <a:ext cx="3784361" cy="1090688"/>
            <a:chOff x="2721904" y="2114220"/>
            <a:chExt cx="5257189" cy="1008062"/>
          </a:xfrm>
        </p:grpSpPr>
        <p:grpSp>
          <p:nvGrpSpPr>
            <p:cNvPr id="17436" name="Skupina 1"/>
            <p:cNvGrpSpPr>
              <a:grpSpLocks/>
            </p:cNvGrpSpPr>
            <p:nvPr/>
          </p:nvGrpSpPr>
          <p:grpSpPr bwMode="auto">
            <a:xfrm>
              <a:off x="2721904" y="2114220"/>
              <a:ext cx="5257189" cy="1008062"/>
              <a:chOff x="2721904" y="2061370"/>
              <a:chExt cx="5257189" cy="1008062"/>
            </a:xfrm>
          </p:grpSpPr>
          <p:sp>
            <p:nvSpPr>
              <p:cNvPr id="17438" name="Line 36"/>
              <p:cNvSpPr>
                <a:spLocks noChangeShapeType="1"/>
              </p:cNvSpPr>
              <p:nvPr/>
            </p:nvSpPr>
            <p:spPr bwMode="auto">
              <a:xfrm rot="16200000" flipH="1">
                <a:off x="7475062" y="2565401"/>
                <a:ext cx="1008062" cy="0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39" name="Line 37"/>
              <p:cNvSpPr>
                <a:spLocks noChangeShapeType="1"/>
              </p:cNvSpPr>
              <p:nvPr/>
            </p:nvSpPr>
            <p:spPr bwMode="auto">
              <a:xfrm rot="16200000" flipV="1">
                <a:off x="5350498" y="-561704"/>
                <a:ext cx="0" cy="5257188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7437" name="Line 44"/>
            <p:cNvSpPr>
              <a:spLocks noChangeShapeType="1"/>
            </p:cNvSpPr>
            <p:nvPr/>
          </p:nvSpPr>
          <p:spPr bwMode="auto">
            <a:xfrm rot="16200000" flipH="1" flipV="1">
              <a:off x="2286600" y="2570854"/>
              <a:ext cx="909993" cy="14674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5" name="AutoShape 24"/>
          <p:cNvSpPr>
            <a:spLocks noChangeArrowheads="1"/>
          </p:cNvSpPr>
          <p:nvPr/>
        </p:nvSpPr>
        <p:spPr bwMode="auto">
          <a:xfrm>
            <a:off x="5875496" y="2858269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8" name="Ovál 57"/>
          <p:cNvSpPr/>
          <p:nvPr/>
        </p:nvSpPr>
        <p:spPr>
          <a:xfrm>
            <a:off x="4887740" y="1269951"/>
            <a:ext cx="1512887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>
                <a:solidFill>
                  <a:schemeClr val="tx1"/>
                </a:solidFill>
              </a:rPr>
              <a:t>pyrogens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9" name="Ovál 58"/>
          <p:cNvSpPr/>
          <p:nvPr/>
        </p:nvSpPr>
        <p:spPr>
          <a:xfrm>
            <a:off x="8167380" y="1277577"/>
            <a:ext cx="933450" cy="55721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  <a:latin typeface="Arial"/>
                <a:cs typeface="Arial"/>
              </a:rPr>
              <a:t>↓</a:t>
            </a:r>
            <a:r>
              <a:rPr lang="cs-CZ" b="1" dirty="0">
                <a:solidFill>
                  <a:schemeClr val="tx1"/>
                </a:solidFill>
              </a:rPr>
              <a:t> BP</a:t>
            </a:r>
          </a:p>
        </p:txBody>
      </p:sp>
      <p:sp>
        <p:nvSpPr>
          <p:cNvPr id="60" name="Ovál 59"/>
          <p:cNvSpPr/>
          <p:nvPr/>
        </p:nvSpPr>
        <p:spPr>
          <a:xfrm>
            <a:off x="9100830" y="1271538"/>
            <a:ext cx="1925638" cy="55721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1"/>
                </a:solidFill>
                <a:latin typeface="Arial"/>
                <a:cs typeface="Arial"/>
              </a:rPr>
              <a:t>↓ </a:t>
            </a:r>
            <a:r>
              <a:rPr lang="cs-CZ" sz="1600" b="1" dirty="0" err="1">
                <a:solidFill>
                  <a:schemeClr val="tx1"/>
                </a:solidFill>
                <a:latin typeface="Arial"/>
                <a:cs typeface="Arial"/>
              </a:rPr>
              <a:t>glycaemia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61" name="Ovál 60"/>
          <p:cNvSpPr/>
          <p:nvPr/>
        </p:nvSpPr>
        <p:spPr>
          <a:xfrm>
            <a:off x="3868623" y="1278887"/>
            <a:ext cx="931862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</a:rPr>
              <a:t>ADH</a:t>
            </a:r>
          </a:p>
        </p:txBody>
      </p:sp>
      <p:sp>
        <p:nvSpPr>
          <p:cNvPr id="62" name="Ovál 61"/>
          <p:cNvSpPr/>
          <p:nvPr/>
        </p:nvSpPr>
        <p:spPr>
          <a:xfrm>
            <a:off x="6492706" y="1271739"/>
            <a:ext cx="1571625" cy="55721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1"/>
                </a:solidFill>
              </a:rPr>
              <a:t>histamine</a:t>
            </a:r>
          </a:p>
        </p:txBody>
      </p:sp>
      <p:sp>
        <p:nvSpPr>
          <p:cNvPr id="63" name="Ovál 62"/>
          <p:cNvSpPr/>
          <p:nvPr/>
        </p:nvSpPr>
        <p:spPr>
          <a:xfrm>
            <a:off x="1463903" y="1260670"/>
            <a:ext cx="1130300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>
                <a:solidFill>
                  <a:schemeClr val="tx1"/>
                </a:solidFill>
              </a:rPr>
              <a:t>pain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4" name="Ovál 63"/>
          <p:cNvSpPr/>
          <p:nvPr/>
        </p:nvSpPr>
        <p:spPr>
          <a:xfrm>
            <a:off x="2647674" y="1248137"/>
            <a:ext cx="1128712" cy="55721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</a:rPr>
              <a:t>stress</a:t>
            </a:r>
          </a:p>
        </p:txBody>
      </p:sp>
      <p:cxnSp>
        <p:nvCxnSpPr>
          <p:cNvPr id="75" name="Přímá spojnice se šipkou 74"/>
          <p:cNvCxnSpPr/>
          <p:nvPr/>
        </p:nvCxnSpPr>
        <p:spPr>
          <a:xfrm>
            <a:off x="5794964" y="1855301"/>
            <a:ext cx="8390" cy="469218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>
            <a:off x="3660252" y="1828751"/>
            <a:ext cx="1464037" cy="699083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>
            <a:off x="2017912" y="1923385"/>
            <a:ext cx="2697781" cy="675160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>
            <a:off x="4498697" y="1847948"/>
            <a:ext cx="651300" cy="431273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H="1">
            <a:off x="6204591" y="1861566"/>
            <a:ext cx="565227" cy="382309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/>
          <p:cNvCxnSpPr/>
          <p:nvPr/>
        </p:nvCxnSpPr>
        <p:spPr>
          <a:xfrm flipH="1">
            <a:off x="6857948" y="1939390"/>
            <a:ext cx="2608073" cy="659155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6721801" y="1855301"/>
            <a:ext cx="1378103" cy="536149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utoShape 24"/>
          <p:cNvSpPr>
            <a:spLocks noChangeArrowheads="1"/>
          </p:cNvSpPr>
          <p:nvPr/>
        </p:nvSpPr>
        <p:spPr bwMode="auto">
          <a:xfrm>
            <a:off x="5862527" y="3769428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6" name="AutoShape 24"/>
          <p:cNvSpPr>
            <a:spLocks noChangeArrowheads="1"/>
          </p:cNvSpPr>
          <p:nvPr/>
        </p:nvSpPr>
        <p:spPr bwMode="auto">
          <a:xfrm>
            <a:off x="5859286" y="4524944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7" name="AutoShape 24"/>
          <p:cNvSpPr>
            <a:spLocks noChangeArrowheads="1"/>
          </p:cNvSpPr>
          <p:nvPr/>
        </p:nvSpPr>
        <p:spPr bwMode="auto">
          <a:xfrm>
            <a:off x="5856043" y="5299916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8" name="AutoShape 24"/>
          <p:cNvSpPr>
            <a:spLocks noChangeArrowheads="1"/>
          </p:cNvSpPr>
          <p:nvPr/>
        </p:nvSpPr>
        <p:spPr bwMode="auto">
          <a:xfrm>
            <a:off x="5872257" y="6142981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5345943" y="1829066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69" name="Obdélník 68"/>
          <p:cNvSpPr/>
          <p:nvPr/>
        </p:nvSpPr>
        <p:spPr>
          <a:xfrm>
            <a:off x="7137085" y="4210810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0" name="Obdélník 69"/>
          <p:cNvSpPr/>
          <p:nvPr/>
        </p:nvSpPr>
        <p:spPr>
          <a:xfrm>
            <a:off x="4376417" y="2629978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1" name="Obdélník 70"/>
          <p:cNvSpPr/>
          <p:nvPr/>
        </p:nvSpPr>
        <p:spPr>
          <a:xfrm>
            <a:off x="6539206" y="187446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2" name="Obdélník 71"/>
          <p:cNvSpPr/>
          <p:nvPr/>
        </p:nvSpPr>
        <p:spPr>
          <a:xfrm>
            <a:off x="6380320" y="361247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3" name="Obdélník 72"/>
          <p:cNvSpPr/>
          <p:nvPr/>
        </p:nvSpPr>
        <p:spPr>
          <a:xfrm>
            <a:off x="5997703" y="5982787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4" name="Obdélník 73"/>
          <p:cNvSpPr/>
          <p:nvPr/>
        </p:nvSpPr>
        <p:spPr>
          <a:xfrm>
            <a:off x="5965271" y="4403657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6" name="Obdélník 75"/>
          <p:cNvSpPr/>
          <p:nvPr/>
        </p:nvSpPr>
        <p:spPr>
          <a:xfrm>
            <a:off x="8257764" y="2153319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2" name="Obdélník 81"/>
          <p:cNvSpPr/>
          <p:nvPr/>
        </p:nvSpPr>
        <p:spPr>
          <a:xfrm>
            <a:off x="7524943" y="1955522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3" name="Obdélník 82"/>
          <p:cNvSpPr/>
          <p:nvPr/>
        </p:nvSpPr>
        <p:spPr>
          <a:xfrm>
            <a:off x="4408836" y="184527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4" name="Obdélník 83"/>
          <p:cNvSpPr/>
          <p:nvPr/>
        </p:nvSpPr>
        <p:spPr>
          <a:xfrm>
            <a:off x="3783024" y="1929582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5" name="Obdélník 84"/>
          <p:cNvSpPr/>
          <p:nvPr/>
        </p:nvSpPr>
        <p:spPr>
          <a:xfrm>
            <a:off x="3273935" y="2208440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pic>
        <p:nvPicPr>
          <p:cNvPr id="51" name="Obrázek 3">
            <a:extLst>
              <a:ext uri="{FF2B5EF4-FFF2-40B4-BE49-F238E27FC236}">
                <a16:creationId xmlns:a16="http://schemas.microsoft.com/office/drawing/2014/main" id="{42953A97-1000-4F0F-8E2C-BBD67FD5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3E1A66-A2F0-43D0-B084-F2C412180B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6997" y="2375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5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ide2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70" y="38797"/>
            <a:ext cx="8251902" cy="681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A1359300-AAC0-4871-90BF-A54CBC17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4F6C7F-970A-4168-9CB7-35D04539D6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7768" y="2531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rchelson.com/wp-content/uploads/2014/09/Untitl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3" y="1241388"/>
            <a:ext cx="9205541" cy="464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5083" y="121926"/>
            <a:ext cx="11817579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9659566" y="2694562"/>
            <a:ext cx="1935804" cy="2889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Resting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20 – 25 mg/24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Stress: 10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Maximum: 6 – 8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235083" y="6128212"/>
            <a:ext cx="660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downturn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52F7308C-4DB9-46D5-BE52-D6887372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C25C46-C021-485E-8CC7-DEF1B3E04B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75721" y="13426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5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66056" y="2255520"/>
            <a:ext cx="168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3042138" y="1369500"/>
            <a:ext cx="5913120" cy="4775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486401" y="2255520"/>
            <a:ext cx="2664823" cy="222325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sečový 9"/>
          <p:cNvSpPr/>
          <p:nvPr/>
        </p:nvSpPr>
        <p:spPr>
          <a:xfrm rot="19255214">
            <a:off x="4075191" y="3861158"/>
            <a:ext cx="575091" cy="608064"/>
          </a:xfrm>
          <a:prstGeom prst="pie">
            <a:avLst>
              <a:gd name="adj1" fmla="val 20893253"/>
              <a:gd name="adj2" fmla="val 16200000"/>
            </a:avLst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Rovnoramenný trojúhelník 10"/>
          <p:cNvSpPr/>
          <p:nvPr/>
        </p:nvSpPr>
        <p:spPr>
          <a:xfrm flipV="1">
            <a:off x="2246811" y="2347457"/>
            <a:ext cx="378824" cy="2773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97086" y="4478774"/>
            <a:ext cx="110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Receptor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9274002" y="609600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endParaRPr lang="cs-CZ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Šipka doprava 13"/>
          <p:cNvSpPr/>
          <p:nvPr/>
        </p:nvSpPr>
        <p:spPr>
          <a:xfrm>
            <a:off x="8282596" y="784725"/>
            <a:ext cx="905691" cy="31350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3481150" y="3715662"/>
            <a:ext cx="190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Receptor-hormon komplex</a:t>
            </a:r>
          </a:p>
        </p:txBody>
      </p:sp>
      <p:sp>
        <p:nvSpPr>
          <p:cNvPr id="3" name="TextovéPole 2"/>
          <p:cNvSpPr txBox="1"/>
          <p:nvPr/>
        </p:nvSpPr>
        <p:spPr>
          <a:xfrm rot="2348604">
            <a:off x="1035294" y="4639246"/>
            <a:ext cx="1948301" cy="120032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Receptor in cytoplasma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slower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efekt</a:t>
            </a:r>
          </a:p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3">
            <a:extLst>
              <a:ext uri="{FF2B5EF4-FFF2-40B4-BE49-F238E27FC236}">
                <a16:creationId xmlns:a16="http://schemas.microsoft.com/office/drawing/2014/main" id="{FE3FAC35-347B-40E7-BDCB-46B52EA3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7AE4F8-A40A-4306-80FB-76AA749781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866" y="3318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1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023 L 4.16667E-7 0.00046 C 0.00208 -0.00116 0.0043 -0.00394 0.00677 -0.00417 C 0.01979 -0.00509 0.03281 -0.00347 0.04596 -0.00278 C 0.04844 -0.00255 0.0526 -0.00093 0.05534 0.00023 C 0.0569 0.00116 0.05885 0.00185 0.06042 0.00324 C 0.06159 0.00417 0.06263 0.00556 0.0638 0.00625 C 0.06667 0.00764 0.0681 0.00694 0.07057 0.00903 C 0.07161 0.00995 0.07214 0.01134 0.07318 0.01204 C 0.07422 0.01273 0.07552 0.01296 0.07669 0.01343 C 0.07747 0.01389 0.07825 0.01458 0.07917 0.01505 C 0.08411 0.0206 0.0793 0.01574 0.08424 0.01944 C 0.08542 0.02014 0.08659 0.02153 0.08776 0.02222 C 0.09023 0.02407 0.09544 0.02685 0.09544 0.02708 C 0.10039 0.03519 0.09596 0.02824 0.10469 0.03843 L 0.1099 0.04421 C 0.11081 0.04514 0.11146 0.04676 0.11237 0.04722 C 0.11328 0.04769 0.11419 0.04815 0.11497 0.04884 C 0.11628 0.04954 0.11966 0.05046 0.12096 0.05185 C 0.12448 0.05463 0.12253 0.05394 0.12526 0.05741 C 0.12604 0.0588 0.12695 0.05949 0.12773 0.06042 C 0.13177 0.07106 0.12656 0.05856 0.13281 0.06921 C 0.13359 0.0706 0.13398 0.07245 0.13464 0.07384 C 0.13542 0.07523 0.13646 0.07639 0.13724 0.07824 C 0.13776 0.0794 0.13815 0.08125 0.13893 0.08241 C 0.13932 0.0838 0.1401 0.08449 0.14049 0.08542 C 0.14492 0.09468 0.13984 0.08565 0.14401 0.09282 C 0.14427 0.09421 0.1444 0.09606 0.14492 0.09722 C 0.14531 0.09838 0.14609 0.09907 0.14648 0.10023 C 0.14753 0.10208 0.14818 0.10394 0.14909 0.10602 C 0.14935 0.10741 0.14987 0.10903 0.15 0.11042 C 0.15039 0.11319 0.15026 0.11644 0.15078 0.11921 C 0.15117 0.12106 0.15195 0.12222 0.1526 0.12384 C 0.15286 0.12477 0.15312 0.12569 0.15352 0.12685 L 0.15169 0.12523 " pathEditMode="relative" rAng="0" ptsTypes="AAAAAAAAAAAAAAAAAAAAAAAAAAAAAA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6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4.07407E-6 L -0.00468 0.00162 C -0.01263 -0.00487 -0.025 -0.00926 -0.0289 -0.01459 C -0.03177 -0.01713 -0.025 -0.01968 -0.02083 -0.02223 C -0.01263 -0.02894 -0.01666 -0.02686 0.00378 -0.03218 C 0.02891 -0.04931 0.01797 -0.03912 0.00378 -0.07755 C 0.00248 -0.07963 -0.00468 -0.08102 -0.00468 -0.08287 C -0.0069 -0.09051 -0.00468 -0.09838 -0.00468 -0.10487 L -0.00468 -0.10371 " pathEditMode="relative" rAng="0" ptsTypes="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2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0" grpId="0" animBg="1"/>
      <p:bldP spid="10" grpId="1" animBg="1"/>
      <p:bldP spid="11" grpId="0" animBg="1"/>
      <p:bldP spid="12" grpId="0"/>
      <p:bldP spid="13" grpId="0"/>
      <p:bldP spid="14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/>
          <p:cNvSpPr/>
          <p:nvPr/>
        </p:nvSpPr>
        <p:spPr>
          <a:xfrm>
            <a:off x="3042138" y="1441310"/>
            <a:ext cx="5913120" cy="4775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5486401" y="2255520"/>
            <a:ext cx="2664823" cy="222325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4016454" y="3107598"/>
            <a:ext cx="575091" cy="608064"/>
            <a:chOff x="4016454" y="3453068"/>
            <a:chExt cx="575091" cy="608064"/>
          </a:xfrm>
        </p:grpSpPr>
        <p:sp>
          <p:nvSpPr>
            <p:cNvPr id="12" name="Výsečový 11"/>
            <p:cNvSpPr/>
            <p:nvPr/>
          </p:nvSpPr>
          <p:spPr>
            <a:xfrm rot="19255214">
              <a:off x="4016454" y="3453068"/>
              <a:ext cx="575091" cy="608064"/>
            </a:xfrm>
            <a:prstGeom prst="pie">
              <a:avLst>
                <a:gd name="adj1" fmla="val 20893253"/>
                <a:gd name="adj2" fmla="val 16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3" name="Rovnoramenný trojúhelník 12"/>
            <p:cNvSpPr/>
            <p:nvPr/>
          </p:nvSpPr>
          <p:spPr>
            <a:xfrm flipV="1">
              <a:off x="4114587" y="3511908"/>
              <a:ext cx="378824" cy="2773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" name="Zakřivená spojnice 15"/>
          <p:cNvCxnSpPr/>
          <p:nvPr/>
        </p:nvCxnSpPr>
        <p:spPr>
          <a:xfrm>
            <a:off x="6475218" y="2917728"/>
            <a:ext cx="1082566" cy="612424"/>
          </a:xfrm>
          <a:prstGeom prst="curvedConnector3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Zakřivená spojnice 16"/>
          <p:cNvCxnSpPr/>
          <p:nvPr/>
        </p:nvCxnSpPr>
        <p:spPr>
          <a:xfrm>
            <a:off x="6396391" y="3051852"/>
            <a:ext cx="1082566" cy="612424"/>
          </a:xfrm>
          <a:prstGeom prst="curvedConnector3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Šipka doprava 20"/>
          <p:cNvSpPr/>
          <p:nvPr/>
        </p:nvSpPr>
        <p:spPr>
          <a:xfrm rot="7027868">
            <a:off x="6324541" y="3369457"/>
            <a:ext cx="455446" cy="21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5548678" y="4519407"/>
            <a:ext cx="254169" cy="296274"/>
            <a:chOff x="3282455" y="5564191"/>
            <a:chExt cx="407448" cy="499500"/>
          </a:xfrm>
        </p:grpSpPr>
        <p:sp>
          <p:nvSpPr>
            <p:cNvPr id="8" name="Vývojový diagram: spojnice 7"/>
            <p:cNvSpPr/>
            <p:nvPr/>
          </p:nvSpPr>
          <p:spPr>
            <a:xfrm>
              <a:off x="3509924" y="5633091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ývojový diagram: spojnice 23"/>
            <p:cNvSpPr/>
            <p:nvPr/>
          </p:nvSpPr>
          <p:spPr>
            <a:xfrm>
              <a:off x="3282455" y="59255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ývojový diagram: spojnice 24"/>
            <p:cNvSpPr/>
            <p:nvPr/>
          </p:nvSpPr>
          <p:spPr>
            <a:xfrm>
              <a:off x="3382304" y="5971618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ývojový diagram: spojnice 25"/>
            <p:cNvSpPr/>
            <p:nvPr/>
          </p:nvSpPr>
          <p:spPr>
            <a:xfrm>
              <a:off x="3482153" y="59255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ývojový diagram: spojnice 26"/>
            <p:cNvSpPr/>
            <p:nvPr/>
          </p:nvSpPr>
          <p:spPr>
            <a:xfrm>
              <a:off x="3442321" y="5833509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ývojový diagram: spojnice 27"/>
            <p:cNvSpPr/>
            <p:nvPr/>
          </p:nvSpPr>
          <p:spPr>
            <a:xfrm>
              <a:off x="3362388" y="5778448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ývojový diagram: spojnice 28"/>
            <p:cNvSpPr/>
            <p:nvPr/>
          </p:nvSpPr>
          <p:spPr>
            <a:xfrm>
              <a:off x="3432228" y="57102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Vývojový diagram: spojnice 29"/>
            <p:cNvSpPr/>
            <p:nvPr/>
          </p:nvSpPr>
          <p:spPr>
            <a:xfrm>
              <a:off x="3590054" y="5564191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8336" r="10292" b="5278"/>
          <a:stretch/>
        </p:blipFill>
        <p:spPr>
          <a:xfrm>
            <a:off x="4088219" y="4237074"/>
            <a:ext cx="361508" cy="345560"/>
          </a:xfrm>
          <a:prstGeom prst="rect">
            <a:avLst/>
          </a:prstGeom>
        </p:spPr>
      </p:pic>
      <p:sp>
        <p:nvSpPr>
          <p:cNvPr id="10" name="Volný tvar 9"/>
          <p:cNvSpPr/>
          <p:nvPr/>
        </p:nvSpPr>
        <p:spPr>
          <a:xfrm>
            <a:off x="6818812" y="4851446"/>
            <a:ext cx="187922" cy="181173"/>
          </a:xfrm>
          <a:custGeom>
            <a:avLst/>
            <a:gdLst>
              <a:gd name="connsiteX0" fmla="*/ 12555 w 326242"/>
              <a:gd name="connsiteY0" fmla="*/ 218158 h 292586"/>
              <a:gd name="connsiteX1" fmla="*/ 17871 w 326242"/>
              <a:gd name="connsiteY1" fmla="*/ 250056 h 292586"/>
              <a:gd name="connsiteX2" fmla="*/ 55085 w 326242"/>
              <a:gd name="connsiteY2" fmla="*/ 292586 h 292586"/>
              <a:gd name="connsiteX3" fmla="*/ 134829 w 326242"/>
              <a:gd name="connsiteY3" fmla="*/ 281954 h 292586"/>
              <a:gd name="connsiteX4" fmla="*/ 150778 w 326242"/>
              <a:gd name="connsiteY4" fmla="*/ 276638 h 292586"/>
              <a:gd name="connsiteX5" fmla="*/ 156095 w 326242"/>
              <a:gd name="connsiteY5" fmla="*/ 260689 h 292586"/>
              <a:gd name="connsiteX6" fmla="*/ 134829 w 326242"/>
              <a:gd name="connsiteY6" fmla="*/ 191577 h 292586"/>
              <a:gd name="connsiteX7" fmla="*/ 118881 w 326242"/>
              <a:gd name="connsiteY7" fmla="*/ 180944 h 292586"/>
              <a:gd name="connsiteX8" fmla="*/ 65718 w 326242"/>
              <a:gd name="connsiteY8" fmla="*/ 202210 h 292586"/>
              <a:gd name="connsiteX9" fmla="*/ 60401 w 326242"/>
              <a:gd name="connsiteY9" fmla="*/ 223475 h 292586"/>
              <a:gd name="connsiteX10" fmla="*/ 65718 w 326242"/>
              <a:gd name="connsiteY10" fmla="*/ 239424 h 292586"/>
              <a:gd name="connsiteX11" fmla="*/ 86983 w 326242"/>
              <a:gd name="connsiteY11" fmla="*/ 244740 h 292586"/>
              <a:gd name="connsiteX12" fmla="*/ 102932 w 326242"/>
              <a:gd name="connsiteY12" fmla="*/ 250056 h 292586"/>
              <a:gd name="connsiteX13" fmla="*/ 219890 w 326242"/>
              <a:gd name="connsiteY13" fmla="*/ 244740 h 292586"/>
              <a:gd name="connsiteX14" fmla="*/ 235839 w 326242"/>
              <a:gd name="connsiteY14" fmla="*/ 239424 h 292586"/>
              <a:gd name="connsiteX15" fmla="*/ 241155 w 326242"/>
              <a:gd name="connsiteY15" fmla="*/ 218158 h 292586"/>
              <a:gd name="connsiteX16" fmla="*/ 235839 w 326242"/>
              <a:gd name="connsiteY16" fmla="*/ 164996 h 292586"/>
              <a:gd name="connsiteX17" fmla="*/ 209257 w 326242"/>
              <a:gd name="connsiteY17" fmla="*/ 133098 h 292586"/>
              <a:gd name="connsiteX18" fmla="*/ 193308 w 326242"/>
              <a:gd name="connsiteY18" fmla="*/ 127782 h 292586"/>
              <a:gd name="connsiteX19" fmla="*/ 156095 w 326242"/>
              <a:gd name="connsiteY19" fmla="*/ 133098 h 292586"/>
              <a:gd name="connsiteX20" fmla="*/ 156095 w 326242"/>
              <a:gd name="connsiteY20" fmla="*/ 175628 h 292586"/>
              <a:gd name="connsiteX21" fmla="*/ 283685 w 326242"/>
              <a:gd name="connsiteY21" fmla="*/ 154363 h 292586"/>
              <a:gd name="connsiteX22" fmla="*/ 289001 w 326242"/>
              <a:gd name="connsiteY22" fmla="*/ 138414 h 292586"/>
              <a:gd name="connsiteX23" fmla="*/ 273053 w 326242"/>
              <a:gd name="connsiteY23" fmla="*/ 85251 h 292586"/>
              <a:gd name="connsiteX24" fmla="*/ 257104 w 326242"/>
              <a:gd name="connsiteY24" fmla="*/ 79935 h 292586"/>
              <a:gd name="connsiteX25" fmla="*/ 230522 w 326242"/>
              <a:gd name="connsiteY25" fmla="*/ 85251 h 292586"/>
              <a:gd name="connsiteX26" fmla="*/ 241155 w 326242"/>
              <a:gd name="connsiteY26" fmla="*/ 111833 h 292586"/>
              <a:gd name="connsiteX27" fmla="*/ 283685 w 326242"/>
              <a:gd name="connsiteY27" fmla="*/ 117149 h 292586"/>
              <a:gd name="connsiteX28" fmla="*/ 320899 w 326242"/>
              <a:gd name="connsiteY28" fmla="*/ 111833 h 292586"/>
              <a:gd name="connsiteX29" fmla="*/ 294318 w 326242"/>
              <a:gd name="connsiteY29" fmla="*/ 42721 h 292586"/>
              <a:gd name="connsiteX30" fmla="*/ 278369 w 326242"/>
              <a:gd name="connsiteY30" fmla="*/ 37405 h 292586"/>
              <a:gd name="connsiteX31" fmla="*/ 203941 w 326242"/>
              <a:gd name="connsiteY31" fmla="*/ 42721 h 292586"/>
              <a:gd name="connsiteX32" fmla="*/ 187992 w 326242"/>
              <a:gd name="connsiteY32" fmla="*/ 48038 h 292586"/>
              <a:gd name="connsiteX33" fmla="*/ 172043 w 326242"/>
              <a:gd name="connsiteY33" fmla="*/ 63986 h 292586"/>
              <a:gd name="connsiteX34" fmla="*/ 156095 w 326242"/>
              <a:gd name="connsiteY34" fmla="*/ 74619 h 292586"/>
              <a:gd name="connsiteX35" fmla="*/ 145462 w 326242"/>
              <a:gd name="connsiteY35" fmla="*/ 95884 h 292586"/>
              <a:gd name="connsiteX36" fmla="*/ 129513 w 326242"/>
              <a:gd name="connsiteY36" fmla="*/ 106517 h 292586"/>
              <a:gd name="connsiteX37" fmla="*/ 113564 w 326242"/>
              <a:gd name="connsiteY37" fmla="*/ 143731 h 292586"/>
              <a:gd name="connsiteX38" fmla="*/ 97615 w 326242"/>
              <a:gd name="connsiteY38" fmla="*/ 149047 h 292586"/>
              <a:gd name="connsiteX39" fmla="*/ 86983 w 326242"/>
              <a:gd name="connsiteY39" fmla="*/ 164996 h 292586"/>
              <a:gd name="connsiteX40" fmla="*/ 55085 w 326242"/>
              <a:gd name="connsiteY40" fmla="*/ 180944 h 292586"/>
              <a:gd name="connsiteX41" fmla="*/ 33820 w 326242"/>
              <a:gd name="connsiteY41" fmla="*/ 186261 h 292586"/>
              <a:gd name="connsiteX42" fmla="*/ 1922 w 326242"/>
              <a:gd name="connsiteY42" fmla="*/ 180944 h 292586"/>
              <a:gd name="connsiteX43" fmla="*/ 7239 w 326242"/>
              <a:gd name="connsiteY43" fmla="*/ 154363 h 292586"/>
              <a:gd name="connsiteX44" fmla="*/ 23188 w 326242"/>
              <a:gd name="connsiteY44" fmla="*/ 122465 h 292586"/>
              <a:gd name="connsiteX45" fmla="*/ 28504 w 326242"/>
              <a:gd name="connsiteY45" fmla="*/ 101200 h 292586"/>
              <a:gd name="connsiteX46" fmla="*/ 44453 w 326242"/>
              <a:gd name="connsiteY46" fmla="*/ 85251 h 292586"/>
              <a:gd name="connsiteX47" fmla="*/ 81667 w 326242"/>
              <a:gd name="connsiteY47" fmla="*/ 69303 h 292586"/>
              <a:gd name="connsiteX48" fmla="*/ 118881 w 326242"/>
              <a:gd name="connsiteY48" fmla="*/ 63986 h 292586"/>
              <a:gd name="connsiteX49" fmla="*/ 134829 w 326242"/>
              <a:gd name="connsiteY49" fmla="*/ 58670 h 292586"/>
              <a:gd name="connsiteX50" fmla="*/ 166727 w 326242"/>
              <a:gd name="connsiteY50" fmla="*/ 37405 h 292586"/>
              <a:gd name="connsiteX51" fmla="*/ 145462 w 326242"/>
              <a:gd name="connsiteY51" fmla="*/ 191 h 292586"/>
              <a:gd name="connsiteX52" fmla="*/ 140146 w 326242"/>
              <a:gd name="connsiteY52" fmla="*/ 191 h 29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26242" h="292586">
                <a:moveTo>
                  <a:pt x="12555" y="218158"/>
                </a:moveTo>
                <a:cubicBezTo>
                  <a:pt x="14327" y="228791"/>
                  <a:pt x="13725" y="240106"/>
                  <a:pt x="17871" y="250056"/>
                </a:cubicBezTo>
                <a:cubicBezTo>
                  <a:pt x="29799" y="278683"/>
                  <a:pt x="34944" y="279159"/>
                  <a:pt x="55085" y="292586"/>
                </a:cubicBezTo>
                <a:cubicBezTo>
                  <a:pt x="81666" y="289042"/>
                  <a:pt x="108377" y="286362"/>
                  <a:pt x="134829" y="281954"/>
                </a:cubicBezTo>
                <a:cubicBezTo>
                  <a:pt x="140357" y="281033"/>
                  <a:pt x="146815" y="280600"/>
                  <a:pt x="150778" y="276638"/>
                </a:cubicBezTo>
                <a:cubicBezTo>
                  <a:pt x="154741" y="272675"/>
                  <a:pt x="154323" y="266005"/>
                  <a:pt x="156095" y="260689"/>
                </a:cubicBezTo>
                <a:cubicBezTo>
                  <a:pt x="148314" y="167334"/>
                  <a:pt x="171547" y="209937"/>
                  <a:pt x="134829" y="191577"/>
                </a:cubicBezTo>
                <a:cubicBezTo>
                  <a:pt x="129114" y="188720"/>
                  <a:pt x="124197" y="184488"/>
                  <a:pt x="118881" y="180944"/>
                </a:cubicBezTo>
                <a:cubicBezTo>
                  <a:pt x="93520" y="184568"/>
                  <a:pt x="78950" y="179055"/>
                  <a:pt x="65718" y="202210"/>
                </a:cubicBezTo>
                <a:cubicBezTo>
                  <a:pt x="62093" y="208554"/>
                  <a:pt x="62173" y="216387"/>
                  <a:pt x="60401" y="223475"/>
                </a:cubicBezTo>
                <a:cubicBezTo>
                  <a:pt x="62173" y="228791"/>
                  <a:pt x="61342" y="235923"/>
                  <a:pt x="65718" y="239424"/>
                </a:cubicBezTo>
                <a:cubicBezTo>
                  <a:pt x="71423" y="243988"/>
                  <a:pt x="79958" y="242733"/>
                  <a:pt x="86983" y="244740"/>
                </a:cubicBezTo>
                <a:cubicBezTo>
                  <a:pt x="92371" y="246279"/>
                  <a:pt x="97616" y="248284"/>
                  <a:pt x="102932" y="250056"/>
                </a:cubicBezTo>
                <a:cubicBezTo>
                  <a:pt x="141918" y="248284"/>
                  <a:pt x="180988" y="247852"/>
                  <a:pt x="219890" y="244740"/>
                </a:cubicBezTo>
                <a:cubicBezTo>
                  <a:pt x="225476" y="244293"/>
                  <a:pt x="232338" y="243800"/>
                  <a:pt x="235839" y="239424"/>
                </a:cubicBezTo>
                <a:cubicBezTo>
                  <a:pt x="240403" y="233718"/>
                  <a:pt x="239383" y="225247"/>
                  <a:pt x="241155" y="218158"/>
                </a:cubicBezTo>
                <a:cubicBezTo>
                  <a:pt x="239383" y="200437"/>
                  <a:pt x="239844" y="182349"/>
                  <a:pt x="235839" y="164996"/>
                </a:cubicBezTo>
                <a:cubicBezTo>
                  <a:pt x="234056" y="157270"/>
                  <a:pt x="214403" y="136529"/>
                  <a:pt x="209257" y="133098"/>
                </a:cubicBezTo>
                <a:cubicBezTo>
                  <a:pt x="204594" y="129990"/>
                  <a:pt x="198624" y="129554"/>
                  <a:pt x="193308" y="127782"/>
                </a:cubicBezTo>
                <a:cubicBezTo>
                  <a:pt x="180904" y="129554"/>
                  <a:pt x="167302" y="127494"/>
                  <a:pt x="156095" y="133098"/>
                </a:cubicBezTo>
                <a:cubicBezTo>
                  <a:pt x="144205" y="139043"/>
                  <a:pt x="155670" y="173504"/>
                  <a:pt x="156095" y="175628"/>
                </a:cubicBezTo>
                <a:cubicBezTo>
                  <a:pt x="203096" y="173390"/>
                  <a:pt x="255952" y="195963"/>
                  <a:pt x="283685" y="154363"/>
                </a:cubicBezTo>
                <a:cubicBezTo>
                  <a:pt x="286793" y="149700"/>
                  <a:pt x="287229" y="143730"/>
                  <a:pt x="289001" y="138414"/>
                </a:cubicBezTo>
                <a:cubicBezTo>
                  <a:pt x="286675" y="122130"/>
                  <a:pt x="288650" y="97729"/>
                  <a:pt x="273053" y="85251"/>
                </a:cubicBezTo>
                <a:cubicBezTo>
                  <a:pt x="268677" y="81750"/>
                  <a:pt x="262420" y="81707"/>
                  <a:pt x="257104" y="79935"/>
                </a:cubicBezTo>
                <a:cubicBezTo>
                  <a:pt x="248243" y="81707"/>
                  <a:pt x="238041" y="80239"/>
                  <a:pt x="230522" y="85251"/>
                </a:cubicBezTo>
                <a:cubicBezTo>
                  <a:pt x="212542" y="97237"/>
                  <a:pt x="232679" y="109521"/>
                  <a:pt x="241155" y="111833"/>
                </a:cubicBezTo>
                <a:cubicBezTo>
                  <a:pt x="254939" y="115592"/>
                  <a:pt x="269508" y="115377"/>
                  <a:pt x="283685" y="117149"/>
                </a:cubicBezTo>
                <a:cubicBezTo>
                  <a:pt x="296090" y="115377"/>
                  <a:pt x="316079" y="123400"/>
                  <a:pt x="320899" y="111833"/>
                </a:cubicBezTo>
                <a:cubicBezTo>
                  <a:pt x="335421" y="76980"/>
                  <a:pt x="318271" y="54698"/>
                  <a:pt x="294318" y="42721"/>
                </a:cubicBezTo>
                <a:cubicBezTo>
                  <a:pt x="289306" y="40215"/>
                  <a:pt x="283685" y="39177"/>
                  <a:pt x="278369" y="37405"/>
                </a:cubicBezTo>
                <a:cubicBezTo>
                  <a:pt x="253560" y="39177"/>
                  <a:pt x="228643" y="39815"/>
                  <a:pt x="203941" y="42721"/>
                </a:cubicBezTo>
                <a:cubicBezTo>
                  <a:pt x="198375" y="43376"/>
                  <a:pt x="192655" y="44930"/>
                  <a:pt x="187992" y="48038"/>
                </a:cubicBezTo>
                <a:cubicBezTo>
                  <a:pt x="181736" y="52208"/>
                  <a:pt x="177819" y="59173"/>
                  <a:pt x="172043" y="63986"/>
                </a:cubicBezTo>
                <a:cubicBezTo>
                  <a:pt x="167135" y="68076"/>
                  <a:pt x="161411" y="71075"/>
                  <a:pt x="156095" y="74619"/>
                </a:cubicBezTo>
                <a:cubicBezTo>
                  <a:pt x="152551" y="81707"/>
                  <a:pt x="150536" y="89796"/>
                  <a:pt x="145462" y="95884"/>
                </a:cubicBezTo>
                <a:cubicBezTo>
                  <a:pt x="141372" y="100793"/>
                  <a:pt x="133505" y="101528"/>
                  <a:pt x="129513" y="106517"/>
                </a:cubicBezTo>
                <a:cubicBezTo>
                  <a:pt x="104093" y="138291"/>
                  <a:pt x="151592" y="105703"/>
                  <a:pt x="113564" y="143731"/>
                </a:cubicBezTo>
                <a:cubicBezTo>
                  <a:pt x="109601" y="147694"/>
                  <a:pt x="102931" y="147275"/>
                  <a:pt x="97615" y="149047"/>
                </a:cubicBezTo>
                <a:cubicBezTo>
                  <a:pt x="94071" y="154363"/>
                  <a:pt x="91501" y="160478"/>
                  <a:pt x="86983" y="164996"/>
                </a:cubicBezTo>
                <a:cubicBezTo>
                  <a:pt x="77663" y="174316"/>
                  <a:pt x="67192" y="177485"/>
                  <a:pt x="55085" y="180944"/>
                </a:cubicBezTo>
                <a:cubicBezTo>
                  <a:pt x="48060" y="182951"/>
                  <a:pt x="40908" y="184489"/>
                  <a:pt x="33820" y="186261"/>
                </a:cubicBezTo>
                <a:cubicBezTo>
                  <a:pt x="23187" y="184489"/>
                  <a:pt x="8823" y="189225"/>
                  <a:pt x="1922" y="180944"/>
                </a:cubicBezTo>
                <a:cubicBezTo>
                  <a:pt x="-3863" y="174002"/>
                  <a:pt x="5047" y="163129"/>
                  <a:pt x="7239" y="154363"/>
                </a:cubicBezTo>
                <a:cubicBezTo>
                  <a:pt x="11642" y="136753"/>
                  <a:pt x="12791" y="138059"/>
                  <a:pt x="23188" y="122465"/>
                </a:cubicBezTo>
                <a:cubicBezTo>
                  <a:pt x="24960" y="115377"/>
                  <a:pt x="24879" y="107544"/>
                  <a:pt x="28504" y="101200"/>
                </a:cubicBezTo>
                <a:cubicBezTo>
                  <a:pt x="32234" y="94672"/>
                  <a:pt x="38335" y="89621"/>
                  <a:pt x="44453" y="85251"/>
                </a:cubicBezTo>
                <a:cubicBezTo>
                  <a:pt x="51178" y="80448"/>
                  <a:pt x="72026" y="71231"/>
                  <a:pt x="81667" y="69303"/>
                </a:cubicBezTo>
                <a:cubicBezTo>
                  <a:pt x="93954" y="66845"/>
                  <a:pt x="106476" y="65758"/>
                  <a:pt x="118881" y="63986"/>
                </a:cubicBezTo>
                <a:cubicBezTo>
                  <a:pt x="124197" y="62214"/>
                  <a:pt x="129931" y="61391"/>
                  <a:pt x="134829" y="58670"/>
                </a:cubicBezTo>
                <a:cubicBezTo>
                  <a:pt x="146000" y="52464"/>
                  <a:pt x="166727" y="37405"/>
                  <a:pt x="166727" y="37405"/>
                </a:cubicBezTo>
                <a:cubicBezTo>
                  <a:pt x="161219" y="4357"/>
                  <a:pt x="171258" y="6640"/>
                  <a:pt x="145462" y="191"/>
                </a:cubicBezTo>
                <a:cubicBezTo>
                  <a:pt x="143743" y="-239"/>
                  <a:pt x="141918" y="191"/>
                  <a:pt x="140146" y="191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Zakřivená spojnice 17"/>
          <p:cNvCxnSpPr/>
          <p:nvPr/>
        </p:nvCxnSpPr>
        <p:spPr>
          <a:xfrm>
            <a:off x="6166856" y="3709951"/>
            <a:ext cx="770818" cy="456207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Šipka doprava 39"/>
          <p:cNvSpPr/>
          <p:nvPr/>
        </p:nvSpPr>
        <p:spPr>
          <a:xfrm>
            <a:off x="8196222" y="15611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9434868" y="1373591"/>
            <a:ext cx="2698595" cy="95410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proteosynthesis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Nadpis 1"/>
          <p:cNvSpPr txBox="1">
            <a:spLocks/>
          </p:cNvSpPr>
          <p:nvPr/>
        </p:nvSpPr>
        <p:spPr>
          <a:xfrm>
            <a:off x="795343" y="569603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9274002" y="609600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endParaRPr lang="cs-CZ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Šipka doprava 32"/>
          <p:cNvSpPr/>
          <p:nvPr/>
        </p:nvSpPr>
        <p:spPr>
          <a:xfrm>
            <a:off x="8282596" y="784725"/>
            <a:ext cx="905691" cy="31350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4" name="Obrázek 3">
            <a:extLst>
              <a:ext uri="{FF2B5EF4-FFF2-40B4-BE49-F238E27FC236}">
                <a16:creationId xmlns:a16="http://schemas.microsoft.com/office/drawing/2014/main" id="{D220F039-2C53-4A8B-9227-F0BDEAF24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A5E993-92CA-45C8-A921-3B21281FBC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6309" y="2648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9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4.375E-6 1.85185E-6 C 0.00221 -0.00278 0.00469 -0.00486 0.00677 -0.00787 C 0.00781 -0.00903 0.00846 -0.01111 0.00938 -0.01227 C 0.01081 -0.01412 0.01224 -0.01551 0.01367 -0.0169 L 0.01719 -0.02616 C 0.01771 -0.02778 0.0181 -0.02986 0.01888 -0.03079 C 0.02148 -0.03379 0.02201 -0.03403 0.02409 -0.03842 C 0.02474 -0.03981 0.025 -0.04166 0.02578 -0.04305 C 0.02656 -0.04444 0.0276 -0.04491 0.02839 -0.04606 C 0.0293 -0.04745 0.02995 -0.0493 0.03099 -0.05069 C 0.03255 -0.05301 0.03412 -0.05602 0.0362 -0.05671 L 0.0405 -0.05833 C 0.04232 -0.0618 0.04323 -0.06389 0.04557 -0.06597 C 0.05143 -0.07129 0.04453 -0.06273 0.05169 -0.0706 C 0.05287 -0.07199 0.05391 -0.07384 0.05508 -0.07523 C 0.05586 -0.07592 0.0569 -0.07592 0.05768 -0.07685 C 0.05977 -0.0787 0.06172 -0.08079 0.06367 -0.08287 C 0.06888 -0.08842 0.06354 -0.08426 0.07148 -0.08912 L 0.07409 -0.09051 C 0.07565 -0.09861 0.07422 -0.09421 0.08008 -0.10139 C 0.08464 -0.10671 0.08073 -0.10278 0.08698 -0.10579 C 0.0888 -0.10671 0.09037 -0.10833 0.09219 -0.10903 C 0.10052 -0.1118 0.09505 -0.11018 0.10859 -0.11342 L 0.16979 -0.11204 C 0.1707 -0.11204 0.17188 -0.1118 0.1724 -0.11041 C 0.17318 -0.10833 0.17279 -0.10532 0.17318 -0.10278 C 0.17461 -0.09537 0.175 -0.09884 0.17578 -0.09213 C 0.17591 -0.09097 0.17578 -0.09004 0.17578 -0.08912 L 0.17578 -0.08912 " pathEditMode="relative" ptsTypes="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6.66667E-6 L 1.875E-6 6.66667E-6 C -0.00235 0.00186 -0.00456 0.00441 -0.0069 0.00603 C -0.00925 0.00741 -0.01159 0.00765 -0.0138 0.00904 L -0.01641 0.01066 C -0.02136 0.01945 -0.01641 0.01204 -0.02253 0.01667 C -0.02917 0.02177 -0.02071 0.0176 -0.02761 0.02431 C -0.0293 0.02593 -0.03281 0.02755 -0.03281 0.02755 C -0.03373 0.02894 -0.03451 0.03079 -0.03542 0.03218 C -0.0362 0.03334 -0.03724 0.0338 -0.03802 0.03519 C -0.03985 0.03797 -0.04323 0.04445 -0.04323 0.04445 C -0.04349 0.0463 -0.04349 0.04862 -0.04401 0.05047 C -0.04466 0.05232 -0.04597 0.05325 -0.04662 0.0551 C -0.04805 0.05904 -0.04922 0.06297 -0.05013 0.06737 L -0.05182 0.07663 C -0.05209 0.08265 -0.05235 0.0889 -0.05274 0.09491 C -0.05391 0.11621 -0.05287 0.09723 -0.05443 0.11181 C -0.05482 0.11529 -0.05495 0.11899 -0.05521 0.12246 C -0.05651 0.13751 -0.05547 0.12663 -0.05703 0.13635 C -0.05729 0.13843 -0.05729 0.14052 -0.05781 0.14237 C -0.05821 0.14376 -0.05899 0.14445 -0.05951 0.14561 L -0.05951 0.14561 " pathEditMode="relative" ptsTypes="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116 L -2.08333E-7 -0.00093 C 0.0026 -0.00162 0.00547 -0.00162 0.00807 -0.00255 C 0.00951 -0.00301 0.01042 -0.00487 0.01185 -0.00556 C 0.01289 -0.00625 0.01419 -0.00649 0.0155 -0.00718 C 0.01719 -0.00811 0.02096 -0.01019 0.02096 -0.00996 C 0.02435 -0.01366 0.02695 -0.0169 0.03112 -0.01899 L 0.03385 -0.02037 C 0.03867 -0.02848 0.03398 -0.02246 0.04206 -0.02662 C 0.04609 -0.02825 0.04505 -0.02963 0.04857 -0.03241 C 0.05026 -0.03403 0.05404 -0.03496 0.05586 -0.03519 C 0.0625 -0.03496 0.06927 -0.03519 0.07591 -0.03403 C 0.07734 -0.0338 0.07839 -0.03195 0.07969 -0.03102 C 0.08047 -0.03033 0.08151 -0.02987 0.08242 -0.0294 C 0.0832 -0.02848 0.08411 -0.02732 0.08503 -0.02662 C 0.08685 -0.025 0.08893 -0.02408 0.09063 -0.022 C 0.0918 -0.02037 0.09258 -0.01806 0.09336 -0.01598 C 0.09466 -0.01297 0.09583 -0.01019 0.09714 -0.00718 L 0.10065 0.00185 C 0.1013 0.00347 0.10156 0.00578 0.10247 0.00648 L 0.10534 0.00787 C 0.10599 0.00972 0.10625 0.01226 0.10703 0.01388 C 0.10781 0.01504 0.10911 0.0155 0.1099 0.01666 C 0.11068 0.01805 0.11107 0.0199 0.11185 0.02129 C 0.11133 0.02731 0.11185 0.03333 0.11081 0.03935 C 0.11055 0.04074 0.10859 0.0405 0.10807 0.04213 C 0.10755 0.04398 0.10807 0.04629 0.10807 0.04838 L 0.10807 0.04861 " pathEditMode="relative" rAng="0" ptsTypes="AAAAAAAAAAAAAAAAAAAAAAAAA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.04213 L 0.10768 0.04236 C 0.1099 0.04467 0.11198 0.04791 0.11458 0.04976 C 0.11641 0.05092 0.11862 0.05046 0.12057 0.05115 C 0.12148 0.05162 0.12227 0.05231 0.12318 0.05277 C 0.125 0.05601 0.1263 0.05763 0.12747 0.0618 C 0.12813 0.06458 0.12878 0.07013 0.12917 0.07268 C 0.12969 0.07569 0.13034 0.0787 0.13086 0.08171 C 0.13177 0.08657 0.13164 0.08773 0.13438 0.09097 C 0.13516 0.09189 0.13607 0.09213 0.13698 0.09259 C 0.14453 0.09629 0.13672 0.09189 0.14297 0.0956 L 0.14818 0.10162 L 0.15078 0.10486 C 0.15156 0.10578 0.15234 0.10717 0.15339 0.10787 C 0.15508 0.10879 0.15768 0.11041 0.15938 0.11088 C 0.16055 0.11111 0.16172 0.11088 0.16289 0.11088 L 0.16289 0.11111 " pathEditMode="relative" rAng="0" ptsTypes="AAAAAAAAAAAAAAA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344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4.79167E-6 0.00023 C 0.00157 0.00023 0.00326 -0.00024 0.00469 0.00069 C 0.00521 0.00092 0.00521 0.00231 0.0056 0.003 C 0.00599 0.00347 0.00652 0.00347 0.00691 0.0037 C 0.00925 0.00995 0.00625 0.00254 0.00912 0.00763 C 0.00951 0.00833 0.00951 0.00949 0.01003 0.00995 C 0.01081 0.01088 0.01172 0.01088 0.01264 0.01157 L 0.01433 0.01319 C 0.01667 0.01921 0.01355 0.0118 0.01654 0.01689 C 0.01693 0.01759 0.01693 0.01875 0.01745 0.01921 C 0.01862 0.02106 0.02019 0.02106 0.02175 0.02152 C 0.02201 0.02245 0.02227 0.02338 0.02266 0.02384 C 0.02305 0.02453 0.02344 0.02523 0.02396 0.02546 C 0.02527 0.02638 0.02657 0.02731 0.02787 0.02777 C 0.03047 0.0287 0.0293 0.02824 0.03139 0.02939 C 0.03178 0.03009 0.03217 0.03125 0.03269 0.03171 C 0.03347 0.0324 0.03529 0.03333 0.03529 0.03356 C 0.03581 0.03425 0.03633 0.03564 0.03698 0.03634 C 0.04115 0.04074 0.03829 0.03564 0.04089 0.03958 C 0.04141 0.04027 0.0418 0.0412 0.04232 0.04189 C 0.04284 0.04259 0.04349 0.04328 0.04402 0.04421 C 0.04441 0.0449 0.04441 0.04583 0.04493 0.04652 C 0.04519 0.04699 0.04571 0.04722 0.04623 0.04722 C 0.04753 0.04768 0.04883 0.04768 0.05014 0.04791 C 0.05053 0.04838 0.05105 0.04838 0.05144 0.04884 C 0.05183 0.0493 0.05222 0.05 0.05274 0.05046 C 0.05352 0.05092 0.05534 0.05185 0.05534 0.05208 C 0.05547 0.05277 0.05547 0.0537 0.05573 0.05416 C 0.05743 0.05717 0.06003 0.05532 0.06185 0.05509 C 0.06303 0.05486 0.0642 0.05439 0.06537 0.05416 C 0.06576 0.05393 0.06628 0.0537 0.06667 0.05347 C 0.06732 0.05324 0.06797 0.05347 0.06849 0.05277 C 0.06889 0.05185 0.06902 0.05069 0.06928 0.04953 C 0.06954 0.04884 0.06941 0.04791 0.0698 0.04722 C 0.07006 0.04675 0.07058 0.04675 0.0711 0.04652 C 0.07162 0.04606 0.07227 0.0456 0.07279 0.0449 C 0.07331 0.04444 0.07357 0.04375 0.07409 0.04328 C 0.07461 0.04305 0.07527 0.04282 0.07592 0.04259 C 0.0767 0.04166 0.07748 0.04004 0.07852 0.03958 C 0.07891 0.03912 0.07943 0.03912 0.07982 0.03865 C 0.08321 0.03564 0.07917 0.03842 0.08243 0.03634 C 0.08594 0.03657 0.08933 0.0368 0.09284 0.03726 C 0.09336 0.03726 0.09375 0.03773 0.09415 0.03796 C 0.09545 0.03842 0.09675 0.03842 0.09805 0.03865 C 0.09857 0.03888 0.09909 0.03888 0.09935 0.03958 C 0.10209 0.04421 0.09792 0.04004 0.10079 0.04259 L 0.10079 0.04282 " pathEditMode="relative" rAng="0" ptsTypes="AAAAAAAAAAAAAAAAAAAAAAAAAAAAAAAAAAAAAAAAAAAAAAAA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1 0.00046 0.00261 0.00092 0.00391 0.00139 C 0.0043 0.00162 0.00469 0.00208 0.00521 0.00231 C 0.00886 0.00278 0.0125 0.00278 0.01602 0.00301 C 0.0168 0.00347 0.01758 0.0037 0.01823 0.00463 C 0.01888 0.00532 0.01914 0.00648 0.01954 0.00764 C 0.02032 0.00995 0.01967 0.01041 0.02084 0.01227 C 0.02136 0.01296 0.02201 0.01342 0.02266 0.01389 C 0.0267 0.01713 0.02305 0.01412 0.02657 0.0162 C 0.02735 0.01666 0.028 0.01736 0.02878 0.01782 C 0.02995 0.01852 0.03295 0.01898 0.03399 0.01921 C 0.03594 0.01991 0.03816 0.0206 0.04011 0.02083 C 0.04414 0.02129 0.04818 0.02129 0.05235 0.02176 L 0.06316 0.02245 C 0.06381 0.02268 0.06433 0.02291 0.06498 0.02315 C 0.06576 0.02361 0.06758 0.02477 0.06758 0.02477 C 0.06797 0.02546 0.06836 0.02639 0.06888 0.02708 C 0.07344 0.03356 0.06967 0.02708 0.0767 0.03333 C 0.08204 0.03796 0.07943 0.0368 0.08412 0.03796 C 0.08477 0.03842 0.08516 0.03935 0.08581 0.03958 C 0.09258 0.04051 0.10599 0.0412 0.10599 0.0412 C 0.10743 0.04143 0.10886 0.04143 0.11029 0.0419 C 0.1112 0.04213 0.11237 0.04282 0.11342 0.04352 C 0.11706 0.04791 0.11237 0.04259 0.11602 0.04583 C 0.11758 0.04722 0.11719 0.04745 0.11862 0.04977 C 0.11901 0.05023 0.11941 0.05069 0.11993 0.05116 C 0.12097 0.05393 0.12084 0.05416 0.12253 0.05671 C 0.12292 0.05717 0.12344 0.05764 0.12383 0.0581 C 0.12396 0.05903 0.12396 0.05995 0.12422 0.06065 C 0.12552 0.06389 0.12644 0.06296 0.12813 0.06597 C 0.12956 0.06852 0.12943 0.06713 0.12943 0.06921 L 0.12943 0.06921 " pathEditMode="relative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0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10" grpId="0" animBg="1"/>
      <p:bldP spid="10" grpId="1" animBg="1"/>
      <p:bldP spid="40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8th_lecture_2022_with_comments (1)[20220408135124795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8651</TotalTime>
  <Words>1977</Words>
  <Application>Microsoft Office PowerPoint</Application>
  <PresentationFormat>Širokoúhlá obrazovka</PresentationFormat>
  <Paragraphs>492</Paragraphs>
  <Slides>43</Slides>
  <Notes>38</Notes>
  <HiddenSlides>0</HiddenSlides>
  <MMClips>44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Candara</vt:lpstr>
      <vt:lpstr>Times New Roman</vt:lpstr>
      <vt:lpstr>Motiv Office</vt:lpstr>
      <vt:lpstr>Prezentace aplikace PowerPoint</vt:lpstr>
      <vt:lpstr>Suprarenal glands - anatomy</vt:lpstr>
      <vt:lpstr>Adrenal cortex - physiology</vt:lpstr>
      <vt:lpstr>Steroid hormones biosynthesis - biochemistry</vt:lpstr>
      <vt:lpstr>Prezentace aplikace PowerPoint</vt:lpstr>
      <vt:lpstr>Prezentace aplikace PowerPoint</vt:lpstr>
      <vt:lpstr>Endogenous and exogenous cortisol secretion </vt:lpstr>
      <vt:lpstr>Prezentace aplikace PowerPoint</vt:lpstr>
      <vt:lpstr>Prezentace aplikace PowerPoint</vt:lpstr>
      <vt:lpstr>Glucocorticoids</vt:lpstr>
      <vt:lpstr>Prezentace aplikace PowerPoint</vt:lpstr>
      <vt:lpstr>Prezentace aplikace PowerPoint</vt:lpstr>
      <vt:lpstr>Prezentace aplikace PowerPoint</vt:lpstr>
      <vt:lpstr>Prezentace aplikace PowerPoint</vt:lpstr>
      <vt:lpstr>Anti-inflammatory – cascade inhibition of AA</vt:lpstr>
      <vt:lpstr>Anti-inflammatory effect</vt:lpstr>
      <vt:lpstr>Anti-inflammatory effect</vt:lpstr>
      <vt:lpstr>Immunosupressive effect</vt:lpstr>
      <vt:lpstr>Anti- proliferative effect</vt:lpstr>
      <vt:lpstr>Effect and equipotent doses of CSs</vt:lpstr>
      <vt:lpstr>Systemically administered GCs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Routes of administration</vt:lpstr>
      <vt:lpstr>Inhalation GCs in asthma treatment</vt:lpstr>
      <vt:lpstr>Therapeutic indications</vt:lpstr>
      <vt:lpstr>Therapeutic indications  Higher doses</vt:lpstr>
      <vt:lpstr>Acute rejection in transplant organs</vt:lpstr>
      <vt:lpstr>Corticoids in clinical practice </vt:lpstr>
      <vt:lpstr>Prezentace aplikace PowerPoint</vt:lpstr>
      <vt:lpstr>Prezentace aplikace PowerPoint</vt:lpstr>
      <vt:lpstr>MINERALOCORTICOIDS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Glukokortikoidy</dc:title>
  <dc:creator>Petra Řiháčková</dc:creator>
  <cp:lastModifiedBy>Leoš Landa</cp:lastModifiedBy>
  <cp:revision>370</cp:revision>
  <cp:lastPrinted>2016-05-03T09:32:32Z</cp:lastPrinted>
  <dcterms:created xsi:type="dcterms:W3CDTF">2016-02-19T10:42:33Z</dcterms:created>
  <dcterms:modified xsi:type="dcterms:W3CDTF">2024-04-30T11:00:42Z</dcterms:modified>
</cp:coreProperties>
</file>