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83" r:id="rId2"/>
    <p:sldId id="408" r:id="rId3"/>
    <p:sldId id="419" r:id="rId4"/>
    <p:sldId id="286" r:id="rId5"/>
    <p:sldId id="468" r:id="rId6"/>
    <p:sldId id="455" r:id="rId7"/>
    <p:sldId id="469" r:id="rId8"/>
    <p:sldId id="470" r:id="rId9"/>
    <p:sldId id="458" r:id="rId10"/>
    <p:sldId id="479" r:id="rId11"/>
    <p:sldId id="472" r:id="rId12"/>
    <p:sldId id="473" r:id="rId13"/>
    <p:sldId id="480" r:id="rId14"/>
    <p:sldId id="456" r:id="rId15"/>
    <p:sldId id="447" r:id="rId16"/>
    <p:sldId id="457" r:id="rId17"/>
    <p:sldId id="449" r:id="rId18"/>
    <p:sldId id="448" r:id="rId19"/>
    <p:sldId id="284" r:id="rId20"/>
    <p:sldId id="471" r:id="rId21"/>
    <p:sldId id="474" r:id="rId22"/>
    <p:sldId id="476" r:id="rId23"/>
    <p:sldId id="325" r:id="rId24"/>
    <p:sldId id="343" r:id="rId25"/>
    <p:sldId id="327" r:id="rId26"/>
    <p:sldId id="460" r:id="rId27"/>
    <p:sldId id="459" r:id="rId28"/>
    <p:sldId id="326" r:id="rId29"/>
    <p:sldId id="328" r:id="rId30"/>
    <p:sldId id="376" r:id="rId31"/>
    <p:sldId id="330" r:id="rId32"/>
    <p:sldId id="461" r:id="rId33"/>
    <p:sldId id="462" r:id="rId34"/>
    <p:sldId id="331" r:id="rId35"/>
    <p:sldId id="420" r:id="rId36"/>
    <p:sldId id="475" r:id="rId37"/>
    <p:sldId id="332" r:id="rId38"/>
    <p:sldId id="333" r:id="rId39"/>
    <p:sldId id="463" r:id="rId40"/>
    <p:sldId id="334" r:id="rId41"/>
    <p:sldId id="477" r:id="rId42"/>
    <p:sldId id="335" r:id="rId43"/>
    <p:sldId id="336" r:id="rId44"/>
    <p:sldId id="464" r:id="rId45"/>
    <p:sldId id="337" r:id="rId46"/>
    <p:sldId id="465" r:id="rId47"/>
    <p:sldId id="287" r:id="rId48"/>
    <p:sldId id="466" r:id="rId49"/>
    <p:sldId id="467" r:id="rId50"/>
    <p:sldId id="393" r:id="rId51"/>
    <p:sldId id="478" r:id="rId52"/>
    <p:sldId id="340" r:id="rId53"/>
    <p:sldId id="342" r:id="rId54"/>
    <p:sldId id="341" r:id="rId55"/>
    <p:sldId id="282" r:id="rId56"/>
    <p:sldId id="285" r:id="rId57"/>
    <p:sldId id="481" r:id="rId58"/>
    <p:sldId id="291" r:id="rId59"/>
    <p:sldId id="434" r:id="rId60"/>
  </p:sldIdLst>
  <p:sldSz cx="9144000" cy="6858000" type="screen4x3"/>
  <p:notesSz cx="6858000" cy="9144000"/>
  <p:custDataLst>
    <p:tags r:id="rId63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15" userDrawn="1">
          <p15:clr>
            <a:srgbClr val="A4A3A4"/>
          </p15:clr>
        </p15:guide>
        <p15:guide id="2" pos="2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99"/>
    <a:srgbClr val="FF9900"/>
    <a:srgbClr val="000000"/>
    <a:srgbClr val="000066"/>
    <a:srgbClr val="0000B0"/>
    <a:srgbClr val="FFFF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836" y="108"/>
      </p:cViewPr>
      <p:guideLst>
        <p:guide orient="horz" pos="4315"/>
        <p:guide pos="2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66656C-CA77-47EC-83A7-3E08DE383ED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FE77985-DCAB-47A8-83E9-A6E215867FB6}">
      <dgm:prSet phldrT="[Text]" custT="1"/>
      <dgm:spPr/>
      <dgm:t>
        <a:bodyPr/>
        <a:lstStyle/>
        <a:p>
          <a:pPr algn="ctr"/>
          <a:r>
            <a:rPr lang="en-US" sz="2000" b="1" kern="1200" noProof="0" dirty="0">
              <a:solidFill>
                <a:srgbClr val="0001D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Connective tissue (proper)</a:t>
          </a:r>
        </a:p>
      </dgm:t>
    </dgm:pt>
    <dgm:pt modelId="{BA1662A9-4B53-4444-AEB7-EBE3D9712CB2}" type="parTrans" cxnId="{52174B3F-BA4D-49FF-870D-0B01559DC6EF}">
      <dgm:prSet/>
      <dgm:spPr/>
      <dgm:t>
        <a:bodyPr/>
        <a:lstStyle/>
        <a:p>
          <a:endParaRPr lang="cs-CZ"/>
        </a:p>
      </dgm:t>
    </dgm:pt>
    <dgm:pt modelId="{906A9A9F-28F3-4416-A0DA-ADD2411A7B63}" type="sibTrans" cxnId="{52174B3F-BA4D-49FF-870D-0B01559DC6EF}">
      <dgm:prSet/>
      <dgm:spPr/>
      <dgm:t>
        <a:bodyPr/>
        <a:lstStyle/>
        <a:p>
          <a:endParaRPr lang="cs-CZ"/>
        </a:p>
      </dgm:t>
    </dgm:pt>
    <dgm:pt modelId="{4562B645-759C-4A4F-AB1F-3D0BBDFC844E}" type="asst">
      <dgm:prSet phldrT="[Text]" custT="1"/>
      <dgm:spPr/>
      <dgm:t>
        <a:bodyPr/>
        <a:lstStyle/>
        <a:p>
          <a:r>
            <a:rPr lang="en-US" sz="2000" b="1" kern="1200" noProof="0" dirty="0">
              <a:solidFill>
                <a:srgbClr val="0001D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Embryonic </a:t>
          </a:r>
          <a:r>
            <a:rPr lang="en-US" sz="2000" b="1" kern="1200" noProof="0" dirty="0" err="1">
              <a:solidFill>
                <a:srgbClr val="0001D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c.t.</a:t>
          </a:r>
          <a:endParaRPr lang="en-US" sz="2000" b="1" kern="1200" noProof="0" dirty="0">
            <a:solidFill>
              <a:srgbClr val="0001D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6A046F5-65ED-4D06-9DD5-ABD8C76041F7}" type="parTrans" cxnId="{EB1143A1-A6C9-4022-899F-417FA0A6BCFB}">
      <dgm:prSet/>
      <dgm:spPr/>
      <dgm:t>
        <a:bodyPr/>
        <a:lstStyle/>
        <a:p>
          <a:endParaRPr lang="en-US" noProof="0" dirty="0"/>
        </a:p>
      </dgm:t>
    </dgm:pt>
    <dgm:pt modelId="{63C20413-AFA2-4ADE-8129-666FA88F3C2D}" type="sibTrans" cxnId="{EB1143A1-A6C9-4022-899F-417FA0A6BCFB}">
      <dgm:prSet/>
      <dgm:spPr/>
      <dgm:t>
        <a:bodyPr/>
        <a:lstStyle/>
        <a:p>
          <a:endParaRPr lang="cs-CZ"/>
        </a:p>
      </dgm:t>
    </dgm:pt>
    <dgm:pt modelId="{E4B555C8-82B8-4839-B4F9-7B94386479A1}" type="asst">
      <dgm:prSet phldrT="[Text]" custT="1"/>
      <dgm:spPr/>
      <dgm:t>
        <a:bodyPr/>
        <a:lstStyle/>
        <a:p>
          <a:r>
            <a:rPr lang="en-US" sz="2000" b="1" kern="1200" noProof="0" dirty="0">
              <a:solidFill>
                <a:srgbClr val="0001D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Adult </a:t>
          </a:r>
          <a:r>
            <a:rPr lang="en-US" sz="2000" b="1" kern="1200" noProof="0" dirty="0" err="1">
              <a:solidFill>
                <a:srgbClr val="0001D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c.t.</a:t>
          </a:r>
          <a:endParaRPr lang="en-US" sz="2000" b="1" kern="1200" noProof="0" dirty="0">
            <a:solidFill>
              <a:srgbClr val="0001D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0E84FE4-1A56-4ABC-A919-99F52473802A}" type="parTrans" cxnId="{036C33EC-3030-4954-9EDB-B9D267388825}">
      <dgm:prSet/>
      <dgm:spPr/>
      <dgm:t>
        <a:bodyPr/>
        <a:lstStyle/>
        <a:p>
          <a:endParaRPr lang="en-US" noProof="0" dirty="0"/>
        </a:p>
      </dgm:t>
    </dgm:pt>
    <dgm:pt modelId="{869C70DC-CA79-4BA7-86F1-33DE6A18134B}" type="sibTrans" cxnId="{036C33EC-3030-4954-9EDB-B9D267388825}">
      <dgm:prSet/>
      <dgm:spPr/>
      <dgm:t>
        <a:bodyPr/>
        <a:lstStyle/>
        <a:p>
          <a:endParaRPr lang="cs-CZ"/>
        </a:p>
      </dgm:t>
    </dgm:pt>
    <dgm:pt modelId="{D7995755-E632-440A-8FDA-B00843572DA2}">
      <dgm:prSet/>
      <dgm:spPr/>
      <dgm:t>
        <a:bodyPr/>
        <a:lstStyle/>
        <a:p>
          <a:r>
            <a:rPr lang="en-US" b="1" noProof="0" dirty="0">
              <a:solidFill>
                <a:schemeClr val="tx1"/>
              </a:solidFill>
            </a:rPr>
            <a:t>Mesenchyme</a:t>
          </a:r>
        </a:p>
      </dgm:t>
    </dgm:pt>
    <dgm:pt modelId="{63060132-FB7C-46B9-9E0E-D07C8FC3C342}" type="parTrans" cxnId="{968E8F08-3AF8-4935-9907-A1B176FF36BF}">
      <dgm:prSet/>
      <dgm:spPr/>
      <dgm:t>
        <a:bodyPr/>
        <a:lstStyle/>
        <a:p>
          <a:endParaRPr lang="en-US" noProof="0" dirty="0"/>
        </a:p>
      </dgm:t>
    </dgm:pt>
    <dgm:pt modelId="{91138062-2A66-419D-8214-859D8C4AFDDD}" type="sibTrans" cxnId="{968E8F08-3AF8-4935-9907-A1B176FF36BF}">
      <dgm:prSet/>
      <dgm:spPr/>
      <dgm:t>
        <a:bodyPr/>
        <a:lstStyle/>
        <a:p>
          <a:endParaRPr lang="cs-CZ"/>
        </a:p>
      </dgm:t>
    </dgm:pt>
    <dgm:pt modelId="{072CFB55-84CE-4248-A1B2-C6DBBD9570DF}">
      <dgm:prSet/>
      <dgm:spPr/>
      <dgm:t>
        <a:bodyPr/>
        <a:lstStyle/>
        <a:p>
          <a:r>
            <a:rPr lang="en-US" b="1" noProof="0" dirty="0">
              <a:solidFill>
                <a:schemeClr val="tx1"/>
              </a:solidFill>
            </a:rPr>
            <a:t>Mucous</a:t>
          </a:r>
        </a:p>
      </dgm:t>
    </dgm:pt>
    <dgm:pt modelId="{A87F21AC-B015-475C-A42E-8BAE8EBD110F}" type="parTrans" cxnId="{5008D986-B319-4561-8089-9C729692CA98}">
      <dgm:prSet/>
      <dgm:spPr/>
      <dgm:t>
        <a:bodyPr/>
        <a:lstStyle/>
        <a:p>
          <a:endParaRPr lang="en-US" noProof="0" dirty="0"/>
        </a:p>
      </dgm:t>
    </dgm:pt>
    <dgm:pt modelId="{77A990D9-0CF3-4D0E-B41E-FB536B8330A9}" type="sibTrans" cxnId="{5008D986-B319-4561-8089-9C729692CA98}">
      <dgm:prSet/>
      <dgm:spPr/>
      <dgm:t>
        <a:bodyPr/>
        <a:lstStyle/>
        <a:p>
          <a:endParaRPr lang="cs-CZ"/>
        </a:p>
      </dgm:t>
    </dgm:pt>
    <dgm:pt modelId="{C16D667F-2ABE-42A9-B3D6-A8E7F65BC3D6}">
      <dgm:prSet/>
      <dgm:spPr/>
      <dgm:t>
        <a:bodyPr/>
        <a:lstStyle/>
        <a:p>
          <a:r>
            <a:rPr lang="en-US" b="1" noProof="0" dirty="0">
              <a:solidFill>
                <a:schemeClr val="tx1"/>
              </a:solidFill>
            </a:rPr>
            <a:t>Loose</a:t>
          </a:r>
          <a:r>
            <a:rPr lang="en-US" noProof="0" dirty="0">
              <a:solidFill>
                <a:schemeClr val="tx1"/>
              </a:solidFill>
            </a:rPr>
            <a:t> (areolar)</a:t>
          </a:r>
        </a:p>
      </dgm:t>
    </dgm:pt>
    <dgm:pt modelId="{EA2B36EC-7E59-4AA8-A474-32D4570C71CE}" type="parTrans" cxnId="{4F71F0B1-33F6-4170-B594-3E485567E8A1}">
      <dgm:prSet/>
      <dgm:spPr/>
      <dgm:t>
        <a:bodyPr/>
        <a:lstStyle/>
        <a:p>
          <a:endParaRPr lang="en-US" noProof="0" dirty="0"/>
        </a:p>
      </dgm:t>
    </dgm:pt>
    <dgm:pt modelId="{F0EA2BC1-DF33-4847-AA10-ABF73A44362C}" type="sibTrans" cxnId="{4F71F0B1-33F6-4170-B594-3E485567E8A1}">
      <dgm:prSet/>
      <dgm:spPr/>
      <dgm:t>
        <a:bodyPr/>
        <a:lstStyle/>
        <a:p>
          <a:endParaRPr lang="cs-CZ"/>
        </a:p>
      </dgm:t>
    </dgm:pt>
    <dgm:pt modelId="{2CD48A7E-2C6A-4372-8A6F-ECAE6228B66A}">
      <dgm:prSet/>
      <dgm:spPr/>
      <dgm:t>
        <a:bodyPr/>
        <a:lstStyle/>
        <a:p>
          <a:r>
            <a:rPr lang="en-US" b="1" noProof="0" dirty="0">
              <a:solidFill>
                <a:schemeClr val="tx1"/>
              </a:solidFill>
            </a:rPr>
            <a:t>Dense</a:t>
          </a:r>
        </a:p>
      </dgm:t>
    </dgm:pt>
    <dgm:pt modelId="{4B352136-C9FA-47F2-A961-42442B092883}" type="parTrans" cxnId="{12864A5E-D3CD-43CA-B643-5908B1219328}">
      <dgm:prSet/>
      <dgm:spPr/>
      <dgm:t>
        <a:bodyPr/>
        <a:lstStyle/>
        <a:p>
          <a:endParaRPr lang="en-US" noProof="0" dirty="0"/>
        </a:p>
      </dgm:t>
    </dgm:pt>
    <dgm:pt modelId="{0E85D692-8174-4A82-8721-EF1E8C0E5BB0}" type="sibTrans" cxnId="{12864A5E-D3CD-43CA-B643-5908B1219328}">
      <dgm:prSet/>
      <dgm:spPr/>
      <dgm:t>
        <a:bodyPr/>
        <a:lstStyle/>
        <a:p>
          <a:endParaRPr lang="cs-CZ"/>
        </a:p>
      </dgm:t>
    </dgm:pt>
    <dgm:pt modelId="{1E618B4F-1FB5-498C-B960-459B5E5D32DC}">
      <dgm:prSet/>
      <dgm:spPr/>
      <dgm:t>
        <a:bodyPr/>
        <a:lstStyle/>
        <a:p>
          <a:r>
            <a:rPr lang="en-US" b="1" noProof="0" dirty="0">
              <a:solidFill>
                <a:schemeClr val="tx1"/>
              </a:solidFill>
            </a:rPr>
            <a:t>Irregular</a:t>
          </a:r>
        </a:p>
      </dgm:t>
    </dgm:pt>
    <dgm:pt modelId="{225432F1-909E-4F4D-97BF-7180A41ABF3E}" type="parTrans" cxnId="{DF5227A6-5684-48F9-8CBE-ABB465AAC361}">
      <dgm:prSet/>
      <dgm:spPr/>
      <dgm:t>
        <a:bodyPr/>
        <a:lstStyle/>
        <a:p>
          <a:endParaRPr lang="en-US" noProof="0" dirty="0"/>
        </a:p>
      </dgm:t>
    </dgm:pt>
    <dgm:pt modelId="{2AF5832E-F29F-432B-BE75-EA94049DA7CB}" type="sibTrans" cxnId="{DF5227A6-5684-48F9-8CBE-ABB465AAC361}">
      <dgm:prSet/>
      <dgm:spPr/>
      <dgm:t>
        <a:bodyPr/>
        <a:lstStyle/>
        <a:p>
          <a:endParaRPr lang="cs-CZ"/>
        </a:p>
      </dgm:t>
    </dgm:pt>
    <dgm:pt modelId="{E35760DE-1208-44D5-AFC4-D5257FFB0F82}">
      <dgm:prSet/>
      <dgm:spPr/>
      <dgm:t>
        <a:bodyPr/>
        <a:lstStyle/>
        <a:p>
          <a:r>
            <a:rPr lang="en-US" b="1" noProof="0" dirty="0">
              <a:solidFill>
                <a:schemeClr val="tx1"/>
              </a:solidFill>
            </a:rPr>
            <a:t>Regular</a:t>
          </a:r>
        </a:p>
      </dgm:t>
    </dgm:pt>
    <dgm:pt modelId="{872B1895-0C05-4118-A34B-6DB21DE391CC}" type="parTrans" cxnId="{633A84C5-6AB0-4C25-B47B-18EE47E1DE06}">
      <dgm:prSet/>
      <dgm:spPr/>
      <dgm:t>
        <a:bodyPr/>
        <a:lstStyle/>
        <a:p>
          <a:endParaRPr lang="en-US" noProof="0" dirty="0"/>
        </a:p>
      </dgm:t>
    </dgm:pt>
    <dgm:pt modelId="{3ED13802-9553-42A5-9C4D-68300FC71DBC}" type="sibTrans" cxnId="{633A84C5-6AB0-4C25-B47B-18EE47E1DE06}">
      <dgm:prSet/>
      <dgm:spPr/>
      <dgm:t>
        <a:bodyPr/>
        <a:lstStyle/>
        <a:p>
          <a:endParaRPr lang="cs-CZ"/>
        </a:p>
      </dgm:t>
    </dgm:pt>
    <dgm:pt modelId="{DD72B4C5-FBCB-40F1-A419-B9E18F21ED25}">
      <dgm:prSet/>
      <dgm:spPr/>
      <dgm:t>
        <a:bodyPr/>
        <a:lstStyle/>
        <a:p>
          <a:r>
            <a:rPr lang="en-US" b="1" noProof="0" dirty="0">
              <a:solidFill>
                <a:schemeClr val="tx1"/>
              </a:solidFill>
            </a:rPr>
            <a:t>Specialized</a:t>
          </a:r>
        </a:p>
      </dgm:t>
    </dgm:pt>
    <dgm:pt modelId="{1BA4D588-E075-4934-A71C-BD5759350D3B}" type="parTrans" cxnId="{1F32DE16-8742-4886-8C21-A0C89799B583}">
      <dgm:prSet/>
      <dgm:spPr/>
      <dgm:t>
        <a:bodyPr/>
        <a:lstStyle/>
        <a:p>
          <a:endParaRPr lang="en-US" noProof="0" dirty="0"/>
        </a:p>
      </dgm:t>
    </dgm:pt>
    <dgm:pt modelId="{AD026B2C-5DB1-4792-9602-DBF760EBAC41}" type="sibTrans" cxnId="{1F32DE16-8742-4886-8C21-A0C89799B583}">
      <dgm:prSet/>
      <dgm:spPr/>
      <dgm:t>
        <a:bodyPr/>
        <a:lstStyle/>
        <a:p>
          <a:endParaRPr lang="cs-CZ"/>
        </a:p>
      </dgm:t>
    </dgm:pt>
    <dgm:pt modelId="{CF015C46-9A5C-4EFE-BD34-5199B0768490}">
      <dgm:prSet/>
      <dgm:spPr/>
      <dgm:t>
        <a:bodyPr/>
        <a:lstStyle/>
        <a:p>
          <a:r>
            <a:rPr lang="en-US" b="1" noProof="0" dirty="0">
              <a:solidFill>
                <a:schemeClr val="tx1"/>
              </a:solidFill>
            </a:rPr>
            <a:t>Reticular</a:t>
          </a:r>
        </a:p>
      </dgm:t>
    </dgm:pt>
    <dgm:pt modelId="{ACBC30D9-EDD3-4A45-AED7-AC87178D0ACA}" type="parTrans" cxnId="{6520A721-885F-4965-B0D7-A7BC8FBF3762}">
      <dgm:prSet/>
      <dgm:spPr/>
      <dgm:t>
        <a:bodyPr/>
        <a:lstStyle/>
        <a:p>
          <a:endParaRPr lang="en-US" noProof="0" dirty="0"/>
        </a:p>
      </dgm:t>
    </dgm:pt>
    <dgm:pt modelId="{55F7F34D-F83A-4A56-A769-B75B5577BE90}" type="sibTrans" cxnId="{6520A721-885F-4965-B0D7-A7BC8FBF3762}">
      <dgm:prSet/>
      <dgm:spPr/>
      <dgm:t>
        <a:bodyPr/>
        <a:lstStyle/>
        <a:p>
          <a:endParaRPr lang="cs-CZ"/>
        </a:p>
      </dgm:t>
    </dgm:pt>
    <dgm:pt modelId="{6E0C4EFC-F0F8-4AB0-B309-170ACB063BDF}">
      <dgm:prSet/>
      <dgm:spPr/>
      <dgm:t>
        <a:bodyPr/>
        <a:lstStyle/>
        <a:p>
          <a:r>
            <a:rPr lang="en-US" b="1" noProof="0" dirty="0">
              <a:solidFill>
                <a:schemeClr val="tx1"/>
              </a:solidFill>
            </a:rPr>
            <a:t>Adipose</a:t>
          </a:r>
        </a:p>
      </dgm:t>
    </dgm:pt>
    <dgm:pt modelId="{59CC3F6E-40DD-4D08-BE23-EF1E685973DC}" type="parTrans" cxnId="{84A8F226-3B77-49A2-A34A-A50E83A4FE70}">
      <dgm:prSet/>
      <dgm:spPr/>
      <dgm:t>
        <a:bodyPr/>
        <a:lstStyle/>
        <a:p>
          <a:endParaRPr lang="en-US" noProof="0" dirty="0"/>
        </a:p>
      </dgm:t>
    </dgm:pt>
    <dgm:pt modelId="{606C74E6-CA50-4CA0-B05B-AF9A811F7163}" type="sibTrans" cxnId="{84A8F226-3B77-49A2-A34A-A50E83A4FE70}">
      <dgm:prSet/>
      <dgm:spPr/>
      <dgm:t>
        <a:bodyPr/>
        <a:lstStyle/>
        <a:p>
          <a:endParaRPr lang="cs-CZ"/>
        </a:p>
      </dgm:t>
    </dgm:pt>
    <dgm:pt modelId="{805AA9A0-3331-4445-A16F-BE406DEFEEAD}">
      <dgm:prSet custT="1"/>
      <dgm:spPr/>
      <dgm:t>
        <a:bodyPr/>
        <a:lstStyle/>
        <a:p>
          <a:r>
            <a:rPr lang="cs-CZ" sz="1600" b="1" kern="1200" dirty="0" err="1">
              <a:solidFill>
                <a:srgbClr val="000000"/>
              </a:solidFill>
              <a:latin typeface="Arial"/>
              <a:ea typeface="+mn-ea"/>
              <a:cs typeface="Arial"/>
            </a:rPr>
            <a:t>Elastic</a:t>
          </a:r>
          <a:endParaRPr lang="cs-CZ" sz="1600" b="1" kern="1200" dirty="0">
            <a:solidFill>
              <a:srgbClr val="000000"/>
            </a:solidFill>
            <a:latin typeface="Arial"/>
            <a:ea typeface="+mn-ea"/>
            <a:cs typeface="Arial"/>
          </a:endParaRPr>
        </a:p>
      </dgm:t>
    </dgm:pt>
    <dgm:pt modelId="{343E6089-56D8-4A2A-AC9F-CC2A86F772DA}" type="parTrans" cxnId="{038B5F22-9D4F-4169-96BA-1147F430F7A7}">
      <dgm:prSet/>
      <dgm:spPr/>
      <dgm:t>
        <a:bodyPr/>
        <a:lstStyle/>
        <a:p>
          <a:endParaRPr lang="cs-CZ"/>
        </a:p>
      </dgm:t>
    </dgm:pt>
    <dgm:pt modelId="{C056DD82-E61A-4153-8759-41033F699FA0}" type="sibTrans" cxnId="{038B5F22-9D4F-4169-96BA-1147F430F7A7}">
      <dgm:prSet/>
      <dgm:spPr/>
      <dgm:t>
        <a:bodyPr/>
        <a:lstStyle/>
        <a:p>
          <a:endParaRPr lang="cs-CZ"/>
        </a:p>
      </dgm:t>
    </dgm:pt>
    <dgm:pt modelId="{FE04415D-E9E9-4A0E-A08D-71041F431A4F}" type="pres">
      <dgm:prSet presAssocID="{1766656C-CA77-47EC-83A7-3E08DE383ED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E928C30-1DB7-4141-87C2-CBD22779894D}" type="pres">
      <dgm:prSet presAssocID="{5FE77985-DCAB-47A8-83E9-A6E215867FB6}" presName="root1" presStyleCnt="0"/>
      <dgm:spPr/>
    </dgm:pt>
    <dgm:pt modelId="{F47CBCF3-72B6-4DFB-94F9-905D71DADA22}" type="pres">
      <dgm:prSet presAssocID="{5FE77985-DCAB-47A8-83E9-A6E215867FB6}" presName="LevelOneTextNode" presStyleLbl="node0" presStyleIdx="0" presStyleCnt="1" custScaleX="157263">
        <dgm:presLayoutVars>
          <dgm:chPref val="3"/>
        </dgm:presLayoutVars>
      </dgm:prSet>
      <dgm:spPr/>
    </dgm:pt>
    <dgm:pt modelId="{DC959EF4-E3B9-4F1E-BCB9-DB9FB881019C}" type="pres">
      <dgm:prSet presAssocID="{5FE77985-DCAB-47A8-83E9-A6E215867FB6}" presName="level2hierChild" presStyleCnt="0"/>
      <dgm:spPr/>
    </dgm:pt>
    <dgm:pt modelId="{E0CC31ED-7B02-4AAC-89EC-65E520E876ED}" type="pres">
      <dgm:prSet presAssocID="{B6A046F5-65ED-4D06-9DD5-ABD8C76041F7}" presName="conn2-1" presStyleLbl="parChTrans1D2" presStyleIdx="0" presStyleCnt="2"/>
      <dgm:spPr/>
    </dgm:pt>
    <dgm:pt modelId="{CED211E7-8481-441E-8408-742A0F505F5D}" type="pres">
      <dgm:prSet presAssocID="{B6A046F5-65ED-4D06-9DD5-ABD8C76041F7}" presName="connTx" presStyleLbl="parChTrans1D2" presStyleIdx="0" presStyleCnt="2"/>
      <dgm:spPr/>
    </dgm:pt>
    <dgm:pt modelId="{C12A76E3-FAB8-4CE5-975B-0F56176D5BC8}" type="pres">
      <dgm:prSet presAssocID="{4562B645-759C-4A4F-AB1F-3D0BBDFC844E}" presName="root2" presStyleCnt="0"/>
      <dgm:spPr/>
    </dgm:pt>
    <dgm:pt modelId="{9267A92F-BCCC-4659-BB31-288F3364F4CE}" type="pres">
      <dgm:prSet presAssocID="{4562B645-759C-4A4F-AB1F-3D0BBDFC844E}" presName="LevelTwoTextNode" presStyleLbl="asst1" presStyleIdx="0" presStyleCnt="2" custScaleX="124525" custLinFactNeighborX="-34857" custLinFactNeighborY="-46476">
        <dgm:presLayoutVars>
          <dgm:chPref val="3"/>
        </dgm:presLayoutVars>
      </dgm:prSet>
      <dgm:spPr/>
    </dgm:pt>
    <dgm:pt modelId="{4E4F79BD-8BA9-4D5C-962B-608429D08DE9}" type="pres">
      <dgm:prSet presAssocID="{4562B645-759C-4A4F-AB1F-3D0BBDFC844E}" presName="level3hierChild" presStyleCnt="0"/>
      <dgm:spPr/>
    </dgm:pt>
    <dgm:pt modelId="{FD56C0B4-AA78-4D22-997F-FE103505F588}" type="pres">
      <dgm:prSet presAssocID="{63060132-FB7C-46B9-9E0E-D07C8FC3C342}" presName="conn2-1" presStyleLbl="parChTrans1D3" presStyleIdx="0" presStyleCnt="5"/>
      <dgm:spPr/>
    </dgm:pt>
    <dgm:pt modelId="{AA5659B9-84E7-47EA-9FBB-56264BA7EE05}" type="pres">
      <dgm:prSet presAssocID="{63060132-FB7C-46B9-9E0E-D07C8FC3C342}" presName="connTx" presStyleLbl="parChTrans1D3" presStyleIdx="0" presStyleCnt="5"/>
      <dgm:spPr/>
    </dgm:pt>
    <dgm:pt modelId="{8AB2DF8B-8112-48AA-BAE4-B3E85D06F358}" type="pres">
      <dgm:prSet presAssocID="{D7995755-E632-440A-8FDA-B00843572DA2}" presName="root2" presStyleCnt="0"/>
      <dgm:spPr/>
    </dgm:pt>
    <dgm:pt modelId="{FC9B7DA2-5F72-4DF0-BBA0-84119DA9577D}" type="pres">
      <dgm:prSet presAssocID="{D7995755-E632-440A-8FDA-B00843572DA2}" presName="LevelTwoTextNode" presStyleLbl="node3" presStyleIdx="0" presStyleCnt="5" custLinFactNeighborX="-15900" custLinFactNeighborY="-68491">
        <dgm:presLayoutVars>
          <dgm:chPref val="3"/>
        </dgm:presLayoutVars>
      </dgm:prSet>
      <dgm:spPr/>
    </dgm:pt>
    <dgm:pt modelId="{3AC6D6D0-DA75-458F-B0ED-960B4AFC9ED7}" type="pres">
      <dgm:prSet presAssocID="{D7995755-E632-440A-8FDA-B00843572DA2}" presName="level3hierChild" presStyleCnt="0"/>
      <dgm:spPr/>
    </dgm:pt>
    <dgm:pt modelId="{58D8769E-2AB0-4386-8572-B57F173DF0C5}" type="pres">
      <dgm:prSet presAssocID="{A87F21AC-B015-475C-A42E-8BAE8EBD110F}" presName="conn2-1" presStyleLbl="parChTrans1D3" presStyleIdx="1" presStyleCnt="5"/>
      <dgm:spPr/>
    </dgm:pt>
    <dgm:pt modelId="{12CCA619-A330-4E41-B199-CAE7352E1943}" type="pres">
      <dgm:prSet presAssocID="{A87F21AC-B015-475C-A42E-8BAE8EBD110F}" presName="connTx" presStyleLbl="parChTrans1D3" presStyleIdx="1" presStyleCnt="5"/>
      <dgm:spPr/>
    </dgm:pt>
    <dgm:pt modelId="{21AE573F-B763-42C4-A45F-2F6403F3A1CA}" type="pres">
      <dgm:prSet presAssocID="{072CFB55-84CE-4248-A1B2-C6DBBD9570DF}" presName="root2" presStyleCnt="0"/>
      <dgm:spPr/>
    </dgm:pt>
    <dgm:pt modelId="{17E10B76-6D84-4507-A298-90563A9B38AF}" type="pres">
      <dgm:prSet presAssocID="{072CFB55-84CE-4248-A1B2-C6DBBD9570DF}" presName="LevelTwoTextNode" presStyleLbl="node3" presStyleIdx="1" presStyleCnt="5" custLinFactNeighborX="-16511" custLinFactNeighborY="-25684">
        <dgm:presLayoutVars>
          <dgm:chPref val="3"/>
        </dgm:presLayoutVars>
      </dgm:prSet>
      <dgm:spPr/>
    </dgm:pt>
    <dgm:pt modelId="{67200995-F847-458B-998D-3A34543C3361}" type="pres">
      <dgm:prSet presAssocID="{072CFB55-84CE-4248-A1B2-C6DBBD9570DF}" presName="level3hierChild" presStyleCnt="0"/>
      <dgm:spPr/>
    </dgm:pt>
    <dgm:pt modelId="{F641973C-888C-4821-8D33-9BDA6028C13F}" type="pres">
      <dgm:prSet presAssocID="{20E84FE4-1A56-4ABC-A919-99F52473802A}" presName="conn2-1" presStyleLbl="parChTrans1D2" presStyleIdx="1" presStyleCnt="2"/>
      <dgm:spPr/>
    </dgm:pt>
    <dgm:pt modelId="{8982ADDE-212D-41E1-8BDC-5D62E8000DDC}" type="pres">
      <dgm:prSet presAssocID="{20E84FE4-1A56-4ABC-A919-99F52473802A}" presName="connTx" presStyleLbl="parChTrans1D2" presStyleIdx="1" presStyleCnt="2"/>
      <dgm:spPr/>
    </dgm:pt>
    <dgm:pt modelId="{A86FCDB3-5130-4401-925B-DC77F7640EB4}" type="pres">
      <dgm:prSet presAssocID="{E4B555C8-82B8-4839-B4F9-7B94386479A1}" presName="root2" presStyleCnt="0"/>
      <dgm:spPr/>
    </dgm:pt>
    <dgm:pt modelId="{A5A3D5A2-9082-47C9-9BD0-4217C7DE7D7A}" type="pres">
      <dgm:prSet presAssocID="{E4B555C8-82B8-4839-B4F9-7B94386479A1}" presName="LevelTwoTextNode" presStyleLbl="asst1" presStyleIdx="1" presStyleCnt="2" custLinFactNeighborX="-36519" custLinFactNeighborY="72161">
        <dgm:presLayoutVars>
          <dgm:chPref val="3"/>
        </dgm:presLayoutVars>
      </dgm:prSet>
      <dgm:spPr/>
    </dgm:pt>
    <dgm:pt modelId="{3ED936A6-608C-4F92-BE0C-40FDF8CF1DBD}" type="pres">
      <dgm:prSet presAssocID="{E4B555C8-82B8-4839-B4F9-7B94386479A1}" presName="level3hierChild" presStyleCnt="0"/>
      <dgm:spPr/>
    </dgm:pt>
    <dgm:pt modelId="{9536936D-D158-435C-9D07-65729ED17701}" type="pres">
      <dgm:prSet presAssocID="{EA2B36EC-7E59-4AA8-A474-32D4570C71CE}" presName="conn2-1" presStyleLbl="parChTrans1D3" presStyleIdx="2" presStyleCnt="5"/>
      <dgm:spPr/>
    </dgm:pt>
    <dgm:pt modelId="{BB3DEE1E-3985-474F-8B01-5C5D09C1E596}" type="pres">
      <dgm:prSet presAssocID="{EA2B36EC-7E59-4AA8-A474-32D4570C71CE}" presName="connTx" presStyleLbl="parChTrans1D3" presStyleIdx="2" presStyleCnt="5"/>
      <dgm:spPr/>
    </dgm:pt>
    <dgm:pt modelId="{D3269804-F578-431A-9C18-A353B3B01012}" type="pres">
      <dgm:prSet presAssocID="{C16D667F-2ABE-42A9-B3D6-A8E7F65BC3D6}" presName="root2" presStyleCnt="0"/>
      <dgm:spPr/>
    </dgm:pt>
    <dgm:pt modelId="{5E4298A6-E636-4D3B-8EAF-ED38A3091107}" type="pres">
      <dgm:prSet presAssocID="{C16D667F-2ABE-42A9-B3D6-A8E7F65BC3D6}" presName="LevelTwoTextNode" presStyleLbl="node3" presStyleIdx="2" presStyleCnt="5" custLinFactNeighborX="611" custLinFactNeighborY="24461">
        <dgm:presLayoutVars>
          <dgm:chPref val="3"/>
        </dgm:presLayoutVars>
      </dgm:prSet>
      <dgm:spPr/>
    </dgm:pt>
    <dgm:pt modelId="{CCE8D37C-4C44-4105-A8B8-A1574D3C707A}" type="pres">
      <dgm:prSet presAssocID="{C16D667F-2ABE-42A9-B3D6-A8E7F65BC3D6}" presName="level3hierChild" presStyleCnt="0"/>
      <dgm:spPr/>
    </dgm:pt>
    <dgm:pt modelId="{26069DE2-19CD-432D-9DC7-757DA97B6E99}" type="pres">
      <dgm:prSet presAssocID="{4B352136-C9FA-47F2-A961-42442B092883}" presName="conn2-1" presStyleLbl="parChTrans1D3" presStyleIdx="3" presStyleCnt="5"/>
      <dgm:spPr/>
    </dgm:pt>
    <dgm:pt modelId="{DF3C808A-5C00-459A-A4FB-18FA6A2250DA}" type="pres">
      <dgm:prSet presAssocID="{4B352136-C9FA-47F2-A961-42442B092883}" presName="connTx" presStyleLbl="parChTrans1D3" presStyleIdx="3" presStyleCnt="5"/>
      <dgm:spPr/>
    </dgm:pt>
    <dgm:pt modelId="{B4FAED12-18BB-4873-9ACC-33A08F5A5F41}" type="pres">
      <dgm:prSet presAssocID="{2CD48A7E-2C6A-4372-8A6F-ECAE6228B66A}" presName="root2" presStyleCnt="0"/>
      <dgm:spPr/>
    </dgm:pt>
    <dgm:pt modelId="{06F4CC06-CB11-4823-A3F1-CCDFA2E8F2B5}" type="pres">
      <dgm:prSet presAssocID="{2CD48A7E-2C6A-4372-8A6F-ECAE6228B66A}" presName="LevelTwoTextNode" presStyleLbl="node3" presStyleIdx="3" presStyleCnt="5" custLinFactNeighborX="2447" custLinFactNeighborY="36691">
        <dgm:presLayoutVars>
          <dgm:chPref val="3"/>
        </dgm:presLayoutVars>
      </dgm:prSet>
      <dgm:spPr/>
    </dgm:pt>
    <dgm:pt modelId="{41EFCA3F-9244-4036-8731-F24B677ECAF7}" type="pres">
      <dgm:prSet presAssocID="{2CD48A7E-2C6A-4372-8A6F-ECAE6228B66A}" presName="level3hierChild" presStyleCnt="0"/>
      <dgm:spPr/>
    </dgm:pt>
    <dgm:pt modelId="{AAC4F757-F373-40D9-A89D-6D9EDCF47848}" type="pres">
      <dgm:prSet presAssocID="{225432F1-909E-4F4D-97BF-7180A41ABF3E}" presName="conn2-1" presStyleLbl="parChTrans1D4" presStyleIdx="0" presStyleCnt="5"/>
      <dgm:spPr/>
    </dgm:pt>
    <dgm:pt modelId="{03659189-EB0F-45C1-9D30-462B986EC4BE}" type="pres">
      <dgm:prSet presAssocID="{225432F1-909E-4F4D-97BF-7180A41ABF3E}" presName="connTx" presStyleLbl="parChTrans1D4" presStyleIdx="0" presStyleCnt="5"/>
      <dgm:spPr/>
    </dgm:pt>
    <dgm:pt modelId="{AD4FA1CD-F6FD-433C-A810-8EB2BFAC4FD1}" type="pres">
      <dgm:prSet presAssocID="{1E618B4F-1FB5-498C-B960-459B5E5D32DC}" presName="root2" presStyleCnt="0"/>
      <dgm:spPr/>
    </dgm:pt>
    <dgm:pt modelId="{B16D84BF-68B9-4249-8AAF-6707103A876B}" type="pres">
      <dgm:prSet presAssocID="{1E618B4F-1FB5-498C-B960-459B5E5D32DC}" presName="LevelTwoTextNode" presStyleLbl="node4" presStyleIdx="0" presStyleCnt="5" custLinFactNeighborX="1164" custLinFactNeighborY="33787">
        <dgm:presLayoutVars>
          <dgm:chPref val="3"/>
        </dgm:presLayoutVars>
      </dgm:prSet>
      <dgm:spPr/>
    </dgm:pt>
    <dgm:pt modelId="{94698216-D797-44BB-BDAD-5B1B9391E101}" type="pres">
      <dgm:prSet presAssocID="{1E618B4F-1FB5-498C-B960-459B5E5D32DC}" presName="level3hierChild" presStyleCnt="0"/>
      <dgm:spPr/>
    </dgm:pt>
    <dgm:pt modelId="{A06A8480-87A8-4D9E-BFBF-8587142766C3}" type="pres">
      <dgm:prSet presAssocID="{872B1895-0C05-4118-A34B-6DB21DE391CC}" presName="conn2-1" presStyleLbl="parChTrans1D4" presStyleIdx="1" presStyleCnt="5"/>
      <dgm:spPr/>
    </dgm:pt>
    <dgm:pt modelId="{3E176D70-9DDC-41C0-A999-6069C4A48439}" type="pres">
      <dgm:prSet presAssocID="{872B1895-0C05-4118-A34B-6DB21DE391CC}" presName="connTx" presStyleLbl="parChTrans1D4" presStyleIdx="1" presStyleCnt="5"/>
      <dgm:spPr/>
    </dgm:pt>
    <dgm:pt modelId="{627002A4-9AA3-4CAE-9D8F-202C4C45E7DE}" type="pres">
      <dgm:prSet presAssocID="{E35760DE-1208-44D5-AFC4-D5257FFB0F82}" presName="root2" presStyleCnt="0"/>
      <dgm:spPr/>
    </dgm:pt>
    <dgm:pt modelId="{2260F2BA-0FEF-4311-9B17-94B3A82061A7}" type="pres">
      <dgm:prSet presAssocID="{E35760DE-1208-44D5-AFC4-D5257FFB0F82}" presName="LevelTwoTextNode" presStyleLbl="node4" presStyleIdx="1" presStyleCnt="5" custLinFactNeighborX="1164" custLinFactNeighborY="42998">
        <dgm:presLayoutVars>
          <dgm:chPref val="3"/>
        </dgm:presLayoutVars>
      </dgm:prSet>
      <dgm:spPr/>
    </dgm:pt>
    <dgm:pt modelId="{BAF497BA-1B99-4B6E-8B41-B82D123838DA}" type="pres">
      <dgm:prSet presAssocID="{E35760DE-1208-44D5-AFC4-D5257FFB0F82}" presName="level3hierChild" presStyleCnt="0"/>
      <dgm:spPr/>
    </dgm:pt>
    <dgm:pt modelId="{FCDB1A0A-D40B-4B5C-9189-CFA0E14D023D}" type="pres">
      <dgm:prSet presAssocID="{1BA4D588-E075-4934-A71C-BD5759350D3B}" presName="conn2-1" presStyleLbl="parChTrans1D3" presStyleIdx="4" presStyleCnt="5"/>
      <dgm:spPr/>
    </dgm:pt>
    <dgm:pt modelId="{E3A18D82-3F9C-448E-8D7E-316B5D6AD520}" type="pres">
      <dgm:prSet presAssocID="{1BA4D588-E075-4934-A71C-BD5759350D3B}" presName="connTx" presStyleLbl="parChTrans1D3" presStyleIdx="4" presStyleCnt="5"/>
      <dgm:spPr/>
    </dgm:pt>
    <dgm:pt modelId="{67EC9F53-6343-46D8-94F4-CB4C735DE69A}" type="pres">
      <dgm:prSet presAssocID="{DD72B4C5-FBCB-40F1-A419-B9E18F21ED25}" presName="root2" presStyleCnt="0"/>
      <dgm:spPr/>
    </dgm:pt>
    <dgm:pt modelId="{53CED1F3-65ED-4217-A47B-899F9E176DA9}" type="pres">
      <dgm:prSet presAssocID="{DD72B4C5-FBCB-40F1-A419-B9E18F21ED25}" presName="LevelTwoTextNode" presStyleLbl="node3" presStyleIdx="4" presStyleCnt="5" custLinFactNeighborX="5503" custLinFactNeighborY="74607">
        <dgm:presLayoutVars>
          <dgm:chPref val="3"/>
        </dgm:presLayoutVars>
      </dgm:prSet>
      <dgm:spPr/>
    </dgm:pt>
    <dgm:pt modelId="{9C328D5D-315D-4FA9-A3FA-D5313F982E42}" type="pres">
      <dgm:prSet presAssocID="{DD72B4C5-FBCB-40F1-A419-B9E18F21ED25}" presName="level3hierChild" presStyleCnt="0"/>
      <dgm:spPr/>
    </dgm:pt>
    <dgm:pt modelId="{7E54AFEF-A01F-49FA-AF0E-90687346C5C6}" type="pres">
      <dgm:prSet presAssocID="{ACBC30D9-EDD3-4A45-AED7-AC87178D0ACA}" presName="conn2-1" presStyleLbl="parChTrans1D4" presStyleIdx="2" presStyleCnt="5"/>
      <dgm:spPr/>
    </dgm:pt>
    <dgm:pt modelId="{5F7BBD5D-210F-43EB-BE5C-755684532A38}" type="pres">
      <dgm:prSet presAssocID="{ACBC30D9-EDD3-4A45-AED7-AC87178D0ACA}" presName="connTx" presStyleLbl="parChTrans1D4" presStyleIdx="2" presStyleCnt="5"/>
      <dgm:spPr/>
    </dgm:pt>
    <dgm:pt modelId="{6FA23F6D-598E-4DFD-9A6E-28D1B178199B}" type="pres">
      <dgm:prSet presAssocID="{CF015C46-9A5C-4EFE-BD34-5199B0768490}" presName="root2" presStyleCnt="0"/>
      <dgm:spPr/>
    </dgm:pt>
    <dgm:pt modelId="{3579669F-2D83-4FD9-B881-E1250EBC196B}" type="pres">
      <dgm:prSet presAssocID="{CF015C46-9A5C-4EFE-BD34-5199B0768490}" presName="LevelTwoTextNode" presStyleLbl="node4" presStyleIdx="2" presStyleCnt="5" custLinFactNeighborX="1164" custLinFactNeighborY="50795">
        <dgm:presLayoutVars>
          <dgm:chPref val="3"/>
        </dgm:presLayoutVars>
      </dgm:prSet>
      <dgm:spPr/>
    </dgm:pt>
    <dgm:pt modelId="{E5FE500D-A32A-4A7B-B342-970314C6E7D8}" type="pres">
      <dgm:prSet presAssocID="{CF015C46-9A5C-4EFE-BD34-5199B0768490}" presName="level3hierChild" presStyleCnt="0"/>
      <dgm:spPr/>
    </dgm:pt>
    <dgm:pt modelId="{4D671C4C-E87C-4EA7-9D24-A385C55FC318}" type="pres">
      <dgm:prSet presAssocID="{59CC3F6E-40DD-4D08-BE23-EF1E685973DC}" presName="conn2-1" presStyleLbl="parChTrans1D4" presStyleIdx="3" presStyleCnt="5"/>
      <dgm:spPr/>
    </dgm:pt>
    <dgm:pt modelId="{6CB63454-F9A7-454B-9D29-CD778F848E01}" type="pres">
      <dgm:prSet presAssocID="{59CC3F6E-40DD-4D08-BE23-EF1E685973DC}" presName="connTx" presStyleLbl="parChTrans1D4" presStyleIdx="3" presStyleCnt="5"/>
      <dgm:spPr/>
    </dgm:pt>
    <dgm:pt modelId="{F9C239A3-BF17-46FE-901E-C1AC0F183A9A}" type="pres">
      <dgm:prSet presAssocID="{6E0C4EFC-F0F8-4AB0-B309-170ACB063BDF}" presName="root2" presStyleCnt="0"/>
      <dgm:spPr/>
    </dgm:pt>
    <dgm:pt modelId="{8CD42481-76AD-4F5B-A023-F981B8BBD086}" type="pres">
      <dgm:prSet presAssocID="{6E0C4EFC-F0F8-4AB0-B309-170ACB063BDF}" presName="LevelTwoTextNode" presStyleLbl="node4" presStyleIdx="3" presStyleCnt="5" custLinFactY="54527" custLinFactNeighborX="1164" custLinFactNeighborY="100000">
        <dgm:presLayoutVars>
          <dgm:chPref val="3"/>
        </dgm:presLayoutVars>
      </dgm:prSet>
      <dgm:spPr/>
    </dgm:pt>
    <dgm:pt modelId="{FF75EB96-2CBA-46AD-B978-6822D31EFE3A}" type="pres">
      <dgm:prSet presAssocID="{6E0C4EFC-F0F8-4AB0-B309-170ACB063BDF}" presName="level3hierChild" presStyleCnt="0"/>
      <dgm:spPr/>
    </dgm:pt>
    <dgm:pt modelId="{716CB73B-763E-4902-AD78-AE8B2D190510}" type="pres">
      <dgm:prSet presAssocID="{343E6089-56D8-4A2A-AC9F-CC2A86F772DA}" presName="conn2-1" presStyleLbl="parChTrans1D4" presStyleIdx="4" presStyleCnt="5"/>
      <dgm:spPr/>
    </dgm:pt>
    <dgm:pt modelId="{DC1C1C11-DF30-4714-AE0C-FF3735107207}" type="pres">
      <dgm:prSet presAssocID="{343E6089-56D8-4A2A-AC9F-CC2A86F772DA}" presName="connTx" presStyleLbl="parChTrans1D4" presStyleIdx="4" presStyleCnt="5"/>
      <dgm:spPr/>
    </dgm:pt>
    <dgm:pt modelId="{F31D9544-5326-4611-AB93-98F65B5CA039}" type="pres">
      <dgm:prSet presAssocID="{805AA9A0-3331-4445-A16F-BE406DEFEEAD}" presName="root2" presStyleCnt="0"/>
      <dgm:spPr/>
    </dgm:pt>
    <dgm:pt modelId="{9E654180-3F10-445B-915A-44CA2572ED53}" type="pres">
      <dgm:prSet presAssocID="{805AA9A0-3331-4445-A16F-BE406DEFEEAD}" presName="LevelTwoTextNode" presStyleLbl="node4" presStyleIdx="4" presStyleCnt="5" custLinFactNeighborX="1164" custLinFactNeighborY="-69294">
        <dgm:presLayoutVars>
          <dgm:chPref val="3"/>
        </dgm:presLayoutVars>
      </dgm:prSet>
      <dgm:spPr/>
    </dgm:pt>
    <dgm:pt modelId="{12101DBD-F4D2-409C-A3BC-E28EFD8E22CC}" type="pres">
      <dgm:prSet presAssocID="{805AA9A0-3331-4445-A16F-BE406DEFEEAD}" presName="level3hierChild" presStyleCnt="0"/>
      <dgm:spPr/>
    </dgm:pt>
  </dgm:ptLst>
  <dgm:cxnLst>
    <dgm:cxn modelId="{3FBB3D00-1A00-47ED-93F2-409E847F0279}" type="presOf" srcId="{C16D667F-2ABE-42A9-B3D6-A8E7F65BC3D6}" destId="{5E4298A6-E636-4D3B-8EAF-ED38A3091107}" srcOrd="0" destOrd="0" presId="urn:microsoft.com/office/officeart/2005/8/layout/hierarchy2"/>
    <dgm:cxn modelId="{968E8F08-3AF8-4935-9907-A1B176FF36BF}" srcId="{4562B645-759C-4A4F-AB1F-3D0BBDFC844E}" destId="{D7995755-E632-440A-8FDA-B00843572DA2}" srcOrd="0" destOrd="0" parTransId="{63060132-FB7C-46B9-9E0E-D07C8FC3C342}" sibTransId="{91138062-2A66-419D-8214-859D8C4AFDDD}"/>
    <dgm:cxn modelId="{F552870B-C06A-4FAB-8F86-9A89C46CE83E}" type="presOf" srcId="{872B1895-0C05-4118-A34B-6DB21DE391CC}" destId="{3E176D70-9DDC-41C0-A999-6069C4A48439}" srcOrd="1" destOrd="0" presId="urn:microsoft.com/office/officeart/2005/8/layout/hierarchy2"/>
    <dgm:cxn modelId="{405A9613-7033-4CE3-9DD0-6276E95FBFB5}" type="presOf" srcId="{EA2B36EC-7E59-4AA8-A474-32D4570C71CE}" destId="{9536936D-D158-435C-9D07-65729ED17701}" srcOrd="0" destOrd="0" presId="urn:microsoft.com/office/officeart/2005/8/layout/hierarchy2"/>
    <dgm:cxn modelId="{87909615-44F0-46BA-A8F0-7A9712AA1B04}" type="presOf" srcId="{EA2B36EC-7E59-4AA8-A474-32D4570C71CE}" destId="{BB3DEE1E-3985-474F-8B01-5C5D09C1E596}" srcOrd="1" destOrd="0" presId="urn:microsoft.com/office/officeart/2005/8/layout/hierarchy2"/>
    <dgm:cxn modelId="{0EECDF15-A664-40CF-A3A4-0C79509B1F48}" type="presOf" srcId="{1BA4D588-E075-4934-A71C-BD5759350D3B}" destId="{FCDB1A0A-D40B-4B5C-9189-CFA0E14D023D}" srcOrd="0" destOrd="0" presId="urn:microsoft.com/office/officeart/2005/8/layout/hierarchy2"/>
    <dgm:cxn modelId="{1F32DE16-8742-4886-8C21-A0C89799B583}" srcId="{E4B555C8-82B8-4839-B4F9-7B94386479A1}" destId="{DD72B4C5-FBCB-40F1-A419-B9E18F21ED25}" srcOrd="2" destOrd="0" parTransId="{1BA4D588-E075-4934-A71C-BD5759350D3B}" sibTransId="{AD026B2C-5DB1-4792-9602-DBF760EBAC41}"/>
    <dgm:cxn modelId="{6520A721-885F-4965-B0D7-A7BC8FBF3762}" srcId="{DD72B4C5-FBCB-40F1-A419-B9E18F21ED25}" destId="{CF015C46-9A5C-4EFE-BD34-5199B0768490}" srcOrd="0" destOrd="0" parTransId="{ACBC30D9-EDD3-4A45-AED7-AC87178D0ACA}" sibTransId="{55F7F34D-F83A-4A56-A769-B75B5577BE90}"/>
    <dgm:cxn modelId="{038B5F22-9D4F-4169-96BA-1147F430F7A7}" srcId="{DD72B4C5-FBCB-40F1-A419-B9E18F21ED25}" destId="{805AA9A0-3331-4445-A16F-BE406DEFEEAD}" srcOrd="2" destOrd="0" parTransId="{343E6089-56D8-4A2A-AC9F-CC2A86F772DA}" sibTransId="{C056DD82-E61A-4153-8759-41033F699FA0}"/>
    <dgm:cxn modelId="{84A8F226-3B77-49A2-A34A-A50E83A4FE70}" srcId="{DD72B4C5-FBCB-40F1-A419-B9E18F21ED25}" destId="{6E0C4EFC-F0F8-4AB0-B309-170ACB063BDF}" srcOrd="1" destOrd="0" parTransId="{59CC3F6E-40DD-4D08-BE23-EF1E685973DC}" sibTransId="{606C74E6-CA50-4CA0-B05B-AF9A811F7163}"/>
    <dgm:cxn modelId="{0796D12D-40B1-458E-9D08-F1DF3EAB61C9}" type="presOf" srcId="{A87F21AC-B015-475C-A42E-8BAE8EBD110F}" destId="{58D8769E-2AB0-4386-8572-B57F173DF0C5}" srcOrd="0" destOrd="0" presId="urn:microsoft.com/office/officeart/2005/8/layout/hierarchy2"/>
    <dgm:cxn modelId="{52B72B2F-EC02-4424-A12D-487ED0DF8AD8}" type="presOf" srcId="{2CD48A7E-2C6A-4372-8A6F-ECAE6228B66A}" destId="{06F4CC06-CB11-4823-A3F1-CCDFA2E8F2B5}" srcOrd="0" destOrd="0" presId="urn:microsoft.com/office/officeart/2005/8/layout/hierarchy2"/>
    <dgm:cxn modelId="{00C0742F-F6B2-4B1D-AE5F-CBCB13964713}" type="presOf" srcId="{ACBC30D9-EDD3-4A45-AED7-AC87178D0ACA}" destId="{5F7BBD5D-210F-43EB-BE5C-755684532A38}" srcOrd="1" destOrd="0" presId="urn:microsoft.com/office/officeart/2005/8/layout/hierarchy2"/>
    <dgm:cxn modelId="{30521D31-5A17-4FDA-93B8-47ED5FD4DAC3}" type="presOf" srcId="{20E84FE4-1A56-4ABC-A919-99F52473802A}" destId="{F641973C-888C-4821-8D33-9BDA6028C13F}" srcOrd="0" destOrd="0" presId="urn:microsoft.com/office/officeart/2005/8/layout/hierarchy2"/>
    <dgm:cxn modelId="{A2235835-FF4D-44AD-BA7A-89CF268139CE}" type="presOf" srcId="{A87F21AC-B015-475C-A42E-8BAE8EBD110F}" destId="{12CCA619-A330-4E41-B199-CAE7352E1943}" srcOrd="1" destOrd="0" presId="urn:microsoft.com/office/officeart/2005/8/layout/hierarchy2"/>
    <dgm:cxn modelId="{52174B3F-BA4D-49FF-870D-0B01559DC6EF}" srcId="{1766656C-CA77-47EC-83A7-3E08DE383ED3}" destId="{5FE77985-DCAB-47A8-83E9-A6E215867FB6}" srcOrd="0" destOrd="0" parTransId="{BA1662A9-4B53-4444-AEB7-EBE3D9712CB2}" sibTransId="{906A9A9F-28F3-4416-A0DA-ADD2411A7B63}"/>
    <dgm:cxn modelId="{12864A5E-D3CD-43CA-B643-5908B1219328}" srcId="{E4B555C8-82B8-4839-B4F9-7B94386479A1}" destId="{2CD48A7E-2C6A-4372-8A6F-ECAE6228B66A}" srcOrd="1" destOrd="0" parTransId="{4B352136-C9FA-47F2-A961-42442B092883}" sibTransId="{0E85D692-8174-4A82-8721-EF1E8C0E5BB0}"/>
    <dgm:cxn modelId="{63049A41-8C5C-4B2F-93BA-6D39B44FC321}" type="presOf" srcId="{4B352136-C9FA-47F2-A961-42442B092883}" destId="{DF3C808A-5C00-459A-A4FB-18FA6A2250DA}" srcOrd="1" destOrd="0" presId="urn:microsoft.com/office/officeart/2005/8/layout/hierarchy2"/>
    <dgm:cxn modelId="{B8970867-ECD7-44A8-971C-C063FC450142}" type="presOf" srcId="{20E84FE4-1A56-4ABC-A919-99F52473802A}" destId="{8982ADDE-212D-41E1-8BDC-5D62E8000DDC}" srcOrd="1" destOrd="0" presId="urn:microsoft.com/office/officeart/2005/8/layout/hierarchy2"/>
    <dgm:cxn modelId="{E29D0549-5130-4208-BCF1-EDCBC8E04D10}" type="presOf" srcId="{63060132-FB7C-46B9-9E0E-D07C8FC3C342}" destId="{FD56C0B4-AA78-4D22-997F-FE103505F588}" srcOrd="0" destOrd="0" presId="urn:microsoft.com/office/officeart/2005/8/layout/hierarchy2"/>
    <dgm:cxn modelId="{9B15AA6B-1BCF-4B90-8B33-7236C62DFBE5}" type="presOf" srcId="{225432F1-909E-4F4D-97BF-7180A41ABF3E}" destId="{03659189-EB0F-45C1-9D30-462B986EC4BE}" srcOrd="1" destOrd="0" presId="urn:microsoft.com/office/officeart/2005/8/layout/hierarchy2"/>
    <dgm:cxn modelId="{822D0557-6117-473E-92EA-E0095852E964}" type="presOf" srcId="{5FE77985-DCAB-47A8-83E9-A6E215867FB6}" destId="{F47CBCF3-72B6-4DFB-94F9-905D71DADA22}" srcOrd="0" destOrd="0" presId="urn:microsoft.com/office/officeart/2005/8/layout/hierarchy2"/>
    <dgm:cxn modelId="{CF6D3977-B5E4-4F55-8602-A0238BD78BC3}" type="presOf" srcId="{4562B645-759C-4A4F-AB1F-3D0BBDFC844E}" destId="{9267A92F-BCCC-4659-BB31-288F3364F4CE}" srcOrd="0" destOrd="0" presId="urn:microsoft.com/office/officeart/2005/8/layout/hierarchy2"/>
    <dgm:cxn modelId="{B7E49C58-E68D-490A-BD29-6C308AD07926}" type="presOf" srcId="{805AA9A0-3331-4445-A16F-BE406DEFEEAD}" destId="{9E654180-3F10-445B-915A-44CA2572ED53}" srcOrd="0" destOrd="0" presId="urn:microsoft.com/office/officeart/2005/8/layout/hierarchy2"/>
    <dgm:cxn modelId="{E0B78B7A-CD30-4C74-B2C4-DE19FA37074F}" type="presOf" srcId="{343E6089-56D8-4A2A-AC9F-CC2A86F772DA}" destId="{DC1C1C11-DF30-4714-AE0C-FF3735107207}" srcOrd="1" destOrd="0" presId="urn:microsoft.com/office/officeart/2005/8/layout/hierarchy2"/>
    <dgm:cxn modelId="{52FE767E-1F23-42D9-9162-917CC3A29024}" type="presOf" srcId="{E4B555C8-82B8-4839-B4F9-7B94386479A1}" destId="{A5A3D5A2-9082-47C9-9BD0-4217C7DE7D7A}" srcOrd="0" destOrd="0" presId="urn:microsoft.com/office/officeart/2005/8/layout/hierarchy2"/>
    <dgm:cxn modelId="{79CD4185-2A13-4A3C-8A0E-3C19B2E350A5}" type="presOf" srcId="{6E0C4EFC-F0F8-4AB0-B309-170ACB063BDF}" destId="{8CD42481-76AD-4F5B-A023-F981B8BBD086}" srcOrd="0" destOrd="0" presId="urn:microsoft.com/office/officeart/2005/8/layout/hierarchy2"/>
    <dgm:cxn modelId="{5008D986-B319-4561-8089-9C729692CA98}" srcId="{4562B645-759C-4A4F-AB1F-3D0BBDFC844E}" destId="{072CFB55-84CE-4248-A1B2-C6DBBD9570DF}" srcOrd="1" destOrd="0" parTransId="{A87F21AC-B015-475C-A42E-8BAE8EBD110F}" sibTransId="{77A990D9-0CF3-4D0E-B41E-FB536B8330A9}"/>
    <dgm:cxn modelId="{3C744C88-2785-4BE3-AC22-99906A92A261}" type="presOf" srcId="{59CC3F6E-40DD-4D08-BE23-EF1E685973DC}" destId="{4D671C4C-E87C-4EA7-9D24-A385C55FC318}" srcOrd="0" destOrd="0" presId="urn:microsoft.com/office/officeart/2005/8/layout/hierarchy2"/>
    <dgm:cxn modelId="{E0C4B98A-8A11-4689-AD37-45C6B118456D}" type="presOf" srcId="{4B352136-C9FA-47F2-A961-42442B092883}" destId="{26069DE2-19CD-432D-9DC7-757DA97B6E99}" srcOrd="0" destOrd="0" presId="urn:microsoft.com/office/officeart/2005/8/layout/hierarchy2"/>
    <dgm:cxn modelId="{FE583A90-A55A-4736-8C33-F62802EF2AA1}" type="presOf" srcId="{DD72B4C5-FBCB-40F1-A419-B9E18F21ED25}" destId="{53CED1F3-65ED-4217-A47B-899F9E176DA9}" srcOrd="0" destOrd="0" presId="urn:microsoft.com/office/officeart/2005/8/layout/hierarchy2"/>
    <dgm:cxn modelId="{A4CFE196-ED53-4390-8A31-69CE03D3BAB9}" type="presOf" srcId="{225432F1-909E-4F4D-97BF-7180A41ABF3E}" destId="{AAC4F757-F373-40D9-A89D-6D9EDCF47848}" srcOrd="0" destOrd="0" presId="urn:microsoft.com/office/officeart/2005/8/layout/hierarchy2"/>
    <dgm:cxn modelId="{E23B5697-DAA4-471B-91CD-2E9227778AEA}" type="presOf" srcId="{072CFB55-84CE-4248-A1B2-C6DBBD9570DF}" destId="{17E10B76-6D84-4507-A298-90563A9B38AF}" srcOrd="0" destOrd="0" presId="urn:microsoft.com/office/officeart/2005/8/layout/hierarchy2"/>
    <dgm:cxn modelId="{99310C9A-421D-4548-8A6E-05B553D98F0F}" type="presOf" srcId="{B6A046F5-65ED-4D06-9DD5-ABD8C76041F7}" destId="{CED211E7-8481-441E-8408-742A0F505F5D}" srcOrd="1" destOrd="0" presId="urn:microsoft.com/office/officeart/2005/8/layout/hierarchy2"/>
    <dgm:cxn modelId="{09E0499B-1970-497A-A504-FE3E6CFAD52D}" type="presOf" srcId="{1BA4D588-E075-4934-A71C-BD5759350D3B}" destId="{E3A18D82-3F9C-448E-8D7E-316B5D6AD520}" srcOrd="1" destOrd="0" presId="urn:microsoft.com/office/officeart/2005/8/layout/hierarchy2"/>
    <dgm:cxn modelId="{EB1143A1-A6C9-4022-899F-417FA0A6BCFB}" srcId="{5FE77985-DCAB-47A8-83E9-A6E215867FB6}" destId="{4562B645-759C-4A4F-AB1F-3D0BBDFC844E}" srcOrd="0" destOrd="0" parTransId="{B6A046F5-65ED-4D06-9DD5-ABD8C76041F7}" sibTransId="{63C20413-AFA2-4ADE-8129-666FA88F3C2D}"/>
    <dgm:cxn modelId="{DF5227A6-5684-48F9-8CBE-ABB465AAC361}" srcId="{2CD48A7E-2C6A-4372-8A6F-ECAE6228B66A}" destId="{1E618B4F-1FB5-498C-B960-459B5E5D32DC}" srcOrd="0" destOrd="0" parTransId="{225432F1-909E-4F4D-97BF-7180A41ABF3E}" sibTransId="{2AF5832E-F29F-432B-BE75-EA94049DA7CB}"/>
    <dgm:cxn modelId="{8D696EAB-B15F-402B-B4D9-C92AB45AF180}" type="presOf" srcId="{E35760DE-1208-44D5-AFC4-D5257FFB0F82}" destId="{2260F2BA-0FEF-4311-9B17-94B3A82061A7}" srcOrd="0" destOrd="0" presId="urn:microsoft.com/office/officeart/2005/8/layout/hierarchy2"/>
    <dgm:cxn modelId="{4F71F0B1-33F6-4170-B594-3E485567E8A1}" srcId="{E4B555C8-82B8-4839-B4F9-7B94386479A1}" destId="{C16D667F-2ABE-42A9-B3D6-A8E7F65BC3D6}" srcOrd="0" destOrd="0" parTransId="{EA2B36EC-7E59-4AA8-A474-32D4570C71CE}" sibTransId="{F0EA2BC1-DF33-4847-AA10-ABF73A44362C}"/>
    <dgm:cxn modelId="{8F3D5AB8-6F5D-45CD-A3BC-7DD916F466FA}" type="presOf" srcId="{343E6089-56D8-4A2A-AC9F-CC2A86F772DA}" destId="{716CB73B-763E-4902-AD78-AE8B2D190510}" srcOrd="0" destOrd="0" presId="urn:microsoft.com/office/officeart/2005/8/layout/hierarchy2"/>
    <dgm:cxn modelId="{AFF138BE-F752-4B02-8A52-5DB06EB862D5}" type="presOf" srcId="{ACBC30D9-EDD3-4A45-AED7-AC87178D0ACA}" destId="{7E54AFEF-A01F-49FA-AF0E-90687346C5C6}" srcOrd="0" destOrd="0" presId="urn:microsoft.com/office/officeart/2005/8/layout/hierarchy2"/>
    <dgm:cxn modelId="{633A84C5-6AB0-4C25-B47B-18EE47E1DE06}" srcId="{2CD48A7E-2C6A-4372-8A6F-ECAE6228B66A}" destId="{E35760DE-1208-44D5-AFC4-D5257FFB0F82}" srcOrd="1" destOrd="0" parTransId="{872B1895-0C05-4118-A34B-6DB21DE391CC}" sibTransId="{3ED13802-9553-42A5-9C4D-68300FC71DBC}"/>
    <dgm:cxn modelId="{D48402CC-E3E9-4200-A55E-67AA8B28316B}" type="presOf" srcId="{D7995755-E632-440A-8FDA-B00843572DA2}" destId="{FC9B7DA2-5F72-4DF0-BBA0-84119DA9577D}" srcOrd="0" destOrd="0" presId="urn:microsoft.com/office/officeart/2005/8/layout/hierarchy2"/>
    <dgm:cxn modelId="{399CDBCC-F410-47FA-869B-AFABB5696486}" type="presOf" srcId="{1766656C-CA77-47EC-83A7-3E08DE383ED3}" destId="{FE04415D-E9E9-4A0E-A08D-71041F431A4F}" srcOrd="0" destOrd="0" presId="urn:microsoft.com/office/officeart/2005/8/layout/hierarchy2"/>
    <dgm:cxn modelId="{C75BA6D0-2EA5-45BA-9965-9F21F900BC64}" type="presOf" srcId="{B6A046F5-65ED-4D06-9DD5-ABD8C76041F7}" destId="{E0CC31ED-7B02-4AAC-89EC-65E520E876ED}" srcOrd="0" destOrd="0" presId="urn:microsoft.com/office/officeart/2005/8/layout/hierarchy2"/>
    <dgm:cxn modelId="{6E2EFEDA-23E9-4E20-9142-A5D6BFDA2E31}" type="presOf" srcId="{1E618B4F-1FB5-498C-B960-459B5E5D32DC}" destId="{B16D84BF-68B9-4249-8AAF-6707103A876B}" srcOrd="0" destOrd="0" presId="urn:microsoft.com/office/officeart/2005/8/layout/hierarchy2"/>
    <dgm:cxn modelId="{A87334DD-E9E8-4D88-8593-574867140934}" type="presOf" srcId="{872B1895-0C05-4118-A34B-6DB21DE391CC}" destId="{A06A8480-87A8-4D9E-BFBF-8587142766C3}" srcOrd="0" destOrd="0" presId="urn:microsoft.com/office/officeart/2005/8/layout/hierarchy2"/>
    <dgm:cxn modelId="{3186B0DF-0FD8-43A0-9DF8-6A2A2C64CFEC}" type="presOf" srcId="{59CC3F6E-40DD-4D08-BE23-EF1E685973DC}" destId="{6CB63454-F9A7-454B-9D29-CD778F848E01}" srcOrd="1" destOrd="0" presId="urn:microsoft.com/office/officeart/2005/8/layout/hierarchy2"/>
    <dgm:cxn modelId="{E93127E7-2BB2-4DBC-99D9-158E959296BC}" type="presOf" srcId="{63060132-FB7C-46B9-9E0E-D07C8FC3C342}" destId="{AA5659B9-84E7-47EA-9FBB-56264BA7EE05}" srcOrd="1" destOrd="0" presId="urn:microsoft.com/office/officeart/2005/8/layout/hierarchy2"/>
    <dgm:cxn modelId="{036C33EC-3030-4954-9EDB-B9D267388825}" srcId="{5FE77985-DCAB-47A8-83E9-A6E215867FB6}" destId="{E4B555C8-82B8-4839-B4F9-7B94386479A1}" srcOrd="1" destOrd="0" parTransId="{20E84FE4-1A56-4ABC-A919-99F52473802A}" sibTransId="{869C70DC-CA79-4BA7-86F1-33DE6A18134B}"/>
    <dgm:cxn modelId="{728D7EF3-F1B2-4821-AF90-63F21D814192}" type="presOf" srcId="{CF015C46-9A5C-4EFE-BD34-5199B0768490}" destId="{3579669F-2D83-4FD9-B881-E1250EBC196B}" srcOrd="0" destOrd="0" presId="urn:microsoft.com/office/officeart/2005/8/layout/hierarchy2"/>
    <dgm:cxn modelId="{D60EE804-691B-4822-AF81-420592EBAC8D}" type="presParOf" srcId="{FE04415D-E9E9-4A0E-A08D-71041F431A4F}" destId="{CE928C30-1DB7-4141-87C2-CBD22779894D}" srcOrd="0" destOrd="0" presId="urn:microsoft.com/office/officeart/2005/8/layout/hierarchy2"/>
    <dgm:cxn modelId="{097EA97C-FBCD-47C7-AC66-510DBDFE42B6}" type="presParOf" srcId="{CE928C30-1DB7-4141-87C2-CBD22779894D}" destId="{F47CBCF3-72B6-4DFB-94F9-905D71DADA22}" srcOrd="0" destOrd="0" presId="urn:microsoft.com/office/officeart/2005/8/layout/hierarchy2"/>
    <dgm:cxn modelId="{4F75B47A-3038-4003-86B0-0F0AC017E4C3}" type="presParOf" srcId="{CE928C30-1DB7-4141-87C2-CBD22779894D}" destId="{DC959EF4-E3B9-4F1E-BCB9-DB9FB881019C}" srcOrd="1" destOrd="0" presId="urn:microsoft.com/office/officeart/2005/8/layout/hierarchy2"/>
    <dgm:cxn modelId="{C80780E5-BC2F-4651-B820-8310C572FF0B}" type="presParOf" srcId="{DC959EF4-E3B9-4F1E-BCB9-DB9FB881019C}" destId="{E0CC31ED-7B02-4AAC-89EC-65E520E876ED}" srcOrd="0" destOrd="0" presId="urn:microsoft.com/office/officeart/2005/8/layout/hierarchy2"/>
    <dgm:cxn modelId="{84B7B625-81CD-4F92-B61B-96D845668488}" type="presParOf" srcId="{E0CC31ED-7B02-4AAC-89EC-65E520E876ED}" destId="{CED211E7-8481-441E-8408-742A0F505F5D}" srcOrd="0" destOrd="0" presId="urn:microsoft.com/office/officeart/2005/8/layout/hierarchy2"/>
    <dgm:cxn modelId="{4F6E31A7-0754-4254-BE2D-DFE919D81E7A}" type="presParOf" srcId="{DC959EF4-E3B9-4F1E-BCB9-DB9FB881019C}" destId="{C12A76E3-FAB8-4CE5-975B-0F56176D5BC8}" srcOrd="1" destOrd="0" presId="urn:microsoft.com/office/officeart/2005/8/layout/hierarchy2"/>
    <dgm:cxn modelId="{30ACE1BB-C8C0-4D7F-9225-3BE264D5C698}" type="presParOf" srcId="{C12A76E3-FAB8-4CE5-975B-0F56176D5BC8}" destId="{9267A92F-BCCC-4659-BB31-288F3364F4CE}" srcOrd="0" destOrd="0" presId="urn:microsoft.com/office/officeart/2005/8/layout/hierarchy2"/>
    <dgm:cxn modelId="{A54C266D-AF9A-4224-A500-255A2B60473A}" type="presParOf" srcId="{C12A76E3-FAB8-4CE5-975B-0F56176D5BC8}" destId="{4E4F79BD-8BA9-4D5C-962B-608429D08DE9}" srcOrd="1" destOrd="0" presId="urn:microsoft.com/office/officeart/2005/8/layout/hierarchy2"/>
    <dgm:cxn modelId="{39022E12-31E3-44F6-A5B6-4B4B66FCD946}" type="presParOf" srcId="{4E4F79BD-8BA9-4D5C-962B-608429D08DE9}" destId="{FD56C0B4-AA78-4D22-997F-FE103505F588}" srcOrd="0" destOrd="0" presId="urn:microsoft.com/office/officeart/2005/8/layout/hierarchy2"/>
    <dgm:cxn modelId="{DEE3AF9D-1E22-45C8-BC2B-6EE08E85E14F}" type="presParOf" srcId="{FD56C0B4-AA78-4D22-997F-FE103505F588}" destId="{AA5659B9-84E7-47EA-9FBB-56264BA7EE05}" srcOrd="0" destOrd="0" presId="urn:microsoft.com/office/officeart/2005/8/layout/hierarchy2"/>
    <dgm:cxn modelId="{E92105AE-D580-4755-B81A-2324B38C1DF9}" type="presParOf" srcId="{4E4F79BD-8BA9-4D5C-962B-608429D08DE9}" destId="{8AB2DF8B-8112-48AA-BAE4-B3E85D06F358}" srcOrd="1" destOrd="0" presId="urn:microsoft.com/office/officeart/2005/8/layout/hierarchy2"/>
    <dgm:cxn modelId="{D483327B-8397-481B-93EB-E2A9CF166948}" type="presParOf" srcId="{8AB2DF8B-8112-48AA-BAE4-B3E85D06F358}" destId="{FC9B7DA2-5F72-4DF0-BBA0-84119DA9577D}" srcOrd="0" destOrd="0" presId="urn:microsoft.com/office/officeart/2005/8/layout/hierarchy2"/>
    <dgm:cxn modelId="{211F8BBD-53F4-47BA-98FD-C1E160C64770}" type="presParOf" srcId="{8AB2DF8B-8112-48AA-BAE4-B3E85D06F358}" destId="{3AC6D6D0-DA75-458F-B0ED-960B4AFC9ED7}" srcOrd="1" destOrd="0" presId="urn:microsoft.com/office/officeart/2005/8/layout/hierarchy2"/>
    <dgm:cxn modelId="{70CDF05A-803C-4217-B3E6-6D82E01B75B7}" type="presParOf" srcId="{4E4F79BD-8BA9-4D5C-962B-608429D08DE9}" destId="{58D8769E-2AB0-4386-8572-B57F173DF0C5}" srcOrd="2" destOrd="0" presId="urn:microsoft.com/office/officeart/2005/8/layout/hierarchy2"/>
    <dgm:cxn modelId="{98F836F4-7B6E-431C-9378-53260CD10F0B}" type="presParOf" srcId="{58D8769E-2AB0-4386-8572-B57F173DF0C5}" destId="{12CCA619-A330-4E41-B199-CAE7352E1943}" srcOrd="0" destOrd="0" presId="urn:microsoft.com/office/officeart/2005/8/layout/hierarchy2"/>
    <dgm:cxn modelId="{D57E97C5-11FC-423F-B8AE-AE4512E23B3C}" type="presParOf" srcId="{4E4F79BD-8BA9-4D5C-962B-608429D08DE9}" destId="{21AE573F-B763-42C4-A45F-2F6403F3A1CA}" srcOrd="3" destOrd="0" presId="urn:microsoft.com/office/officeart/2005/8/layout/hierarchy2"/>
    <dgm:cxn modelId="{B2CF2BF4-6A82-4E12-8384-DEDB70BD3821}" type="presParOf" srcId="{21AE573F-B763-42C4-A45F-2F6403F3A1CA}" destId="{17E10B76-6D84-4507-A298-90563A9B38AF}" srcOrd="0" destOrd="0" presId="urn:microsoft.com/office/officeart/2005/8/layout/hierarchy2"/>
    <dgm:cxn modelId="{4F143B3C-8A31-4BB4-901C-7C46CF80205E}" type="presParOf" srcId="{21AE573F-B763-42C4-A45F-2F6403F3A1CA}" destId="{67200995-F847-458B-998D-3A34543C3361}" srcOrd="1" destOrd="0" presId="urn:microsoft.com/office/officeart/2005/8/layout/hierarchy2"/>
    <dgm:cxn modelId="{F9C6FB46-E8B1-4740-82BB-2DD703670DCF}" type="presParOf" srcId="{DC959EF4-E3B9-4F1E-BCB9-DB9FB881019C}" destId="{F641973C-888C-4821-8D33-9BDA6028C13F}" srcOrd="2" destOrd="0" presId="urn:microsoft.com/office/officeart/2005/8/layout/hierarchy2"/>
    <dgm:cxn modelId="{888E12EE-AEC8-498C-A94D-F526795FF106}" type="presParOf" srcId="{F641973C-888C-4821-8D33-9BDA6028C13F}" destId="{8982ADDE-212D-41E1-8BDC-5D62E8000DDC}" srcOrd="0" destOrd="0" presId="urn:microsoft.com/office/officeart/2005/8/layout/hierarchy2"/>
    <dgm:cxn modelId="{4D9B55B2-0FFC-4D98-89C2-AD4659107ED4}" type="presParOf" srcId="{DC959EF4-E3B9-4F1E-BCB9-DB9FB881019C}" destId="{A86FCDB3-5130-4401-925B-DC77F7640EB4}" srcOrd="3" destOrd="0" presId="urn:microsoft.com/office/officeart/2005/8/layout/hierarchy2"/>
    <dgm:cxn modelId="{553164BA-1986-44D5-B09F-F6FAB4F4DC25}" type="presParOf" srcId="{A86FCDB3-5130-4401-925B-DC77F7640EB4}" destId="{A5A3D5A2-9082-47C9-9BD0-4217C7DE7D7A}" srcOrd="0" destOrd="0" presId="urn:microsoft.com/office/officeart/2005/8/layout/hierarchy2"/>
    <dgm:cxn modelId="{AF928B80-C94C-465D-9B74-BE2B5C068D4A}" type="presParOf" srcId="{A86FCDB3-5130-4401-925B-DC77F7640EB4}" destId="{3ED936A6-608C-4F92-BE0C-40FDF8CF1DBD}" srcOrd="1" destOrd="0" presId="urn:microsoft.com/office/officeart/2005/8/layout/hierarchy2"/>
    <dgm:cxn modelId="{C9F46BFF-DA1C-494E-9CE0-92FFC94C3800}" type="presParOf" srcId="{3ED936A6-608C-4F92-BE0C-40FDF8CF1DBD}" destId="{9536936D-D158-435C-9D07-65729ED17701}" srcOrd="0" destOrd="0" presId="urn:microsoft.com/office/officeart/2005/8/layout/hierarchy2"/>
    <dgm:cxn modelId="{724D31ED-C2DF-47BA-A1BD-3B54E4071F12}" type="presParOf" srcId="{9536936D-D158-435C-9D07-65729ED17701}" destId="{BB3DEE1E-3985-474F-8B01-5C5D09C1E596}" srcOrd="0" destOrd="0" presId="urn:microsoft.com/office/officeart/2005/8/layout/hierarchy2"/>
    <dgm:cxn modelId="{3CCA39B8-005A-4F7A-8A65-A240B65AE2BB}" type="presParOf" srcId="{3ED936A6-608C-4F92-BE0C-40FDF8CF1DBD}" destId="{D3269804-F578-431A-9C18-A353B3B01012}" srcOrd="1" destOrd="0" presId="urn:microsoft.com/office/officeart/2005/8/layout/hierarchy2"/>
    <dgm:cxn modelId="{5D6F08B1-8588-4270-B62C-3F8FB10AA236}" type="presParOf" srcId="{D3269804-F578-431A-9C18-A353B3B01012}" destId="{5E4298A6-E636-4D3B-8EAF-ED38A3091107}" srcOrd="0" destOrd="0" presId="urn:microsoft.com/office/officeart/2005/8/layout/hierarchy2"/>
    <dgm:cxn modelId="{6F12804C-4F62-4DA8-A7A5-D92E52572811}" type="presParOf" srcId="{D3269804-F578-431A-9C18-A353B3B01012}" destId="{CCE8D37C-4C44-4105-A8B8-A1574D3C707A}" srcOrd="1" destOrd="0" presId="urn:microsoft.com/office/officeart/2005/8/layout/hierarchy2"/>
    <dgm:cxn modelId="{AD591DD9-A006-4CB1-B5EF-96209C9D3712}" type="presParOf" srcId="{3ED936A6-608C-4F92-BE0C-40FDF8CF1DBD}" destId="{26069DE2-19CD-432D-9DC7-757DA97B6E99}" srcOrd="2" destOrd="0" presId="urn:microsoft.com/office/officeart/2005/8/layout/hierarchy2"/>
    <dgm:cxn modelId="{BDC2DAE3-0D60-4B64-B000-5A39A003CCD1}" type="presParOf" srcId="{26069DE2-19CD-432D-9DC7-757DA97B6E99}" destId="{DF3C808A-5C00-459A-A4FB-18FA6A2250DA}" srcOrd="0" destOrd="0" presId="urn:microsoft.com/office/officeart/2005/8/layout/hierarchy2"/>
    <dgm:cxn modelId="{D2B63EF3-FB6A-4100-8419-54B2B33491CC}" type="presParOf" srcId="{3ED936A6-608C-4F92-BE0C-40FDF8CF1DBD}" destId="{B4FAED12-18BB-4873-9ACC-33A08F5A5F41}" srcOrd="3" destOrd="0" presId="urn:microsoft.com/office/officeart/2005/8/layout/hierarchy2"/>
    <dgm:cxn modelId="{8B57194F-D6A1-4D94-8F2E-D6960B6B366F}" type="presParOf" srcId="{B4FAED12-18BB-4873-9ACC-33A08F5A5F41}" destId="{06F4CC06-CB11-4823-A3F1-CCDFA2E8F2B5}" srcOrd="0" destOrd="0" presId="urn:microsoft.com/office/officeart/2005/8/layout/hierarchy2"/>
    <dgm:cxn modelId="{BF8ECCE6-77AA-47A2-8FA3-0934095898F5}" type="presParOf" srcId="{B4FAED12-18BB-4873-9ACC-33A08F5A5F41}" destId="{41EFCA3F-9244-4036-8731-F24B677ECAF7}" srcOrd="1" destOrd="0" presId="urn:microsoft.com/office/officeart/2005/8/layout/hierarchy2"/>
    <dgm:cxn modelId="{8C6AEB91-6A3F-49CB-B706-1526E00B4618}" type="presParOf" srcId="{41EFCA3F-9244-4036-8731-F24B677ECAF7}" destId="{AAC4F757-F373-40D9-A89D-6D9EDCF47848}" srcOrd="0" destOrd="0" presId="urn:microsoft.com/office/officeart/2005/8/layout/hierarchy2"/>
    <dgm:cxn modelId="{74A1814C-FDFC-4252-9FD5-CB2DA38A623B}" type="presParOf" srcId="{AAC4F757-F373-40D9-A89D-6D9EDCF47848}" destId="{03659189-EB0F-45C1-9D30-462B986EC4BE}" srcOrd="0" destOrd="0" presId="urn:microsoft.com/office/officeart/2005/8/layout/hierarchy2"/>
    <dgm:cxn modelId="{29D7AFD0-513F-4CC5-AE2E-BCE35FABEA9F}" type="presParOf" srcId="{41EFCA3F-9244-4036-8731-F24B677ECAF7}" destId="{AD4FA1CD-F6FD-433C-A810-8EB2BFAC4FD1}" srcOrd="1" destOrd="0" presId="urn:microsoft.com/office/officeart/2005/8/layout/hierarchy2"/>
    <dgm:cxn modelId="{843EC6C3-DA14-4241-AE31-E94D0DB05E8E}" type="presParOf" srcId="{AD4FA1CD-F6FD-433C-A810-8EB2BFAC4FD1}" destId="{B16D84BF-68B9-4249-8AAF-6707103A876B}" srcOrd="0" destOrd="0" presId="urn:microsoft.com/office/officeart/2005/8/layout/hierarchy2"/>
    <dgm:cxn modelId="{04DC1E4A-EC9B-4C4C-8E1C-717C64BF2144}" type="presParOf" srcId="{AD4FA1CD-F6FD-433C-A810-8EB2BFAC4FD1}" destId="{94698216-D797-44BB-BDAD-5B1B9391E101}" srcOrd="1" destOrd="0" presId="urn:microsoft.com/office/officeart/2005/8/layout/hierarchy2"/>
    <dgm:cxn modelId="{69BA78BE-9F59-409B-B60A-79E95DEC8CD6}" type="presParOf" srcId="{41EFCA3F-9244-4036-8731-F24B677ECAF7}" destId="{A06A8480-87A8-4D9E-BFBF-8587142766C3}" srcOrd="2" destOrd="0" presId="urn:microsoft.com/office/officeart/2005/8/layout/hierarchy2"/>
    <dgm:cxn modelId="{4A4B102E-D0A0-4473-A9AB-F88A979131A9}" type="presParOf" srcId="{A06A8480-87A8-4D9E-BFBF-8587142766C3}" destId="{3E176D70-9DDC-41C0-A999-6069C4A48439}" srcOrd="0" destOrd="0" presId="urn:microsoft.com/office/officeart/2005/8/layout/hierarchy2"/>
    <dgm:cxn modelId="{23EB8305-619B-4B38-AEC7-928D0D2C54D1}" type="presParOf" srcId="{41EFCA3F-9244-4036-8731-F24B677ECAF7}" destId="{627002A4-9AA3-4CAE-9D8F-202C4C45E7DE}" srcOrd="3" destOrd="0" presId="urn:microsoft.com/office/officeart/2005/8/layout/hierarchy2"/>
    <dgm:cxn modelId="{666E276A-1630-46C4-84ED-B8AD48D04E90}" type="presParOf" srcId="{627002A4-9AA3-4CAE-9D8F-202C4C45E7DE}" destId="{2260F2BA-0FEF-4311-9B17-94B3A82061A7}" srcOrd="0" destOrd="0" presId="urn:microsoft.com/office/officeart/2005/8/layout/hierarchy2"/>
    <dgm:cxn modelId="{8C86B870-A8CE-4644-A1B1-215AAED92F65}" type="presParOf" srcId="{627002A4-9AA3-4CAE-9D8F-202C4C45E7DE}" destId="{BAF497BA-1B99-4B6E-8B41-B82D123838DA}" srcOrd="1" destOrd="0" presId="urn:microsoft.com/office/officeart/2005/8/layout/hierarchy2"/>
    <dgm:cxn modelId="{375148E2-3D0D-434F-AE28-5DDE0BCC6369}" type="presParOf" srcId="{3ED936A6-608C-4F92-BE0C-40FDF8CF1DBD}" destId="{FCDB1A0A-D40B-4B5C-9189-CFA0E14D023D}" srcOrd="4" destOrd="0" presId="urn:microsoft.com/office/officeart/2005/8/layout/hierarchy2"/>
    <dgm:cxn modelId="{C9D40037-41AD-46CA-82E9-4077114EE2B8}" type="presParOf" srcId="{FCDB1A0A-D40B-4B5C-9189-CFA0E14D023D}" destId="{E3A18D82-3F9C-448E-8D7E-316B5D6AD520}" srcOrd="0" destOrd="0" presId="urn:microsoft.com/office/officeart/2005/8/layout/hierarchy2"/>
    <dgm:cxn modelId="{56D800D7-32D8-4DAD-AEE4-11638FEBE888}" type="presParOf" srcId="{3ED936A6-608C-4F92-BE0C-40FDF8CF1DBD}" destId="{67EC9F53-6343-46D8-94F4-CB4C735DE69A}" srcOrd="5" destOrd="0" presId="urn:microsoft.com/office/officeart/2005/8/layout/hierarchy2"/>
    <dgm:cxn modelId="{32A80837-7891-4574-B32C-CBAE80E3B528}" type="presParOf" srcId="{67EC9F53-6343-46D8-94F4-CB4C735DE69A}" destId="{53CED1F3-65ED-4217-A47B-899F9E176DA9}" srcOrd="0" destOrd="0" presId="urn:microsoft.com/office/officeart/2005/8/layout/hierarchy2"/>
    <dgm:cxn modelId="{2C56312A-C7FA-4230-9EC8-6E585470959B}" type="presParOf" srcId="{67EC9F53-6343-46D8-94F4-CB4C735DE69A}" destId="{9C328D5D-315D-4FA9-A3FA-D5313F982E42}" srcOrd="1" destOrd="0" presId="urn:microsoft.com/office/officeart/2005/8/layout/hierarchy2"/>
    <dgm:cxn modelId="{CA283DAE-4804-4BEA-ABA1-CCFFB6F4CD93}" type="presParOf" srcId="{9C328D5D-315D-4FA9-A3FA-D5313F982E42}" destId="{7E54AFEF-A01F-49FA-AF0E-90687346C5C6}" srcOrd="0" destOrd="0" presId="urn:microsoft.com/office/officeart/2005/8/layout/hierarchy2"/>
    <dgm:cxn modelId="{C7CB295B-7759-4DD8-A917-EF82BA364801}" type="presParOf" srcId="{7E54AFEF-A01F-49FA-AF0E-90687346C5C6}" destId="{5F7BBD5D-210F-43EB-BE5C-755684532A38}" srcOrd="0" destOrd="0" presId="urn:microsoft.com/office/officeart/2005/8/layout/hierarchy2"/>
    <dgm:cxn modelId="{570407F6-4BB2-478E-988C-B1D29B9DB46B}" type="presParOf" srcId="{9C328D5D-315D-4FA9-A3FA-D5313F982E42}" destId="{6FA23F6D-598E-4DFD-9A6E-28D1B178199B}" srcOrd="1" destOrd="0" presId="urn:microsoft.com/office/officeart/2005/8/layout/hierarchy2"/>
    <dgm:cxn modelId="{E9B2DEC8-68B4-4293-8BD4-69C8B7860867}" type="presParOf" srcId="{6FA23F6D-598E-4DFD-9A6E-28D1B178199B}" destId="{3579669F-2D83-4FD9-B881-E1250EBC196B}" srcOrd="0" destOrd="0" presId="urn:microsoft.com/office/officeart/2005/8/layout/hierarchy2"/>
    <dgm:cxn modelId="{CED3FAD3-C41F-46F8-89B9-6B3922D98F23}" type="presParOf" srcId="{6FA23F6D-598E-4DFD-9A6E-28D1B178199B}" destId="{E5FE500D-A32A-4A7B-B342-970314C6E7D8}" srcOrd="1" destOrd="0" presId="urn:microsoft.com/office/officeart/2005/8/layout/hierarchy2"/>
    <dgm:cxn modelId="{B2F1D5EE-4F2C-4346-8E37-A0383C0656BA}" type="presParOf" srcId="{9C328D5D-315D-4FA9-A3FA-D5313F982E42}" destId="{4D671C4C-E87C-4EA7-9D24-A385C55FC318}" srcOrd="2" destOrd="0" presId="urn:microsoft.com/office/officeart/2005/8/layout/hierarchy2"/>
    <dgm:cxn modelId="{D9DC7552-F954-46CD-8ECB-F5FA7EC568B4}" type="presParOf" srcId="{4D671C4C-E87C-4EA7-9D24-A385C55FC318}" destId="{6CB63454-F9A7-454B-9D29-CD778F848E01}" srcOrd="0" destOrd="0" presId="urn:microsoft.com/office/officeart/2005/8/layout/hierarchy2"/>
    <dgm:cxn modelId="{C5DD94D2-358D-49BF-9E52-64C61083257F}" type="presParOf" srcId="{9C328D5D-315D-4FA9-A3FA-D5313F982E42}" destId="{F9C239A3-BF17-46FE-901E-C1AC0F183A9A}" srcOrd="3" destOrd="0" presId="urn:microsoft.com/office/officeart/2005/8/layout/hierarchy2"/>
    <dgm:cxn modelId="{5223408D-4D1B-4103-9CB1-56D76B0A8AC5}" type="presParOf" srcId="{F9C239A3-BF17-46FE-901E-C1AC0F183A9A}" destId="{8CD42481-76AD-4F5B-A023-F981B8BBD086}" srcOrd="0" destOrd="0" presId="urn:microsoft.com/office/officeart/2005/8/layout/hierarchy2"/>
    <dgm:cxn modelId="{5F54B773-71B5-470F-B38A-B437975F6EE7}" type="presParOf" srcId="{F9C239A3-BF17-46FE-901E-C1AC0F183A9A}" destId="{FF75EB96-2CBA-46AD-B978-6822D31EFE3A}" srcOrd="1" destOrd="0" presId="urn:microsoft.com/office/officeart/2005/8/layout/hierarchy2"/>
    <dgm:cxn modelId="{30162A01-A5D2-4C14-8521-A44C27BB37FD}" type="presParOf" srcId="{9C328D5D-315D-4FA9-A3FA-D5313F982E42}" destId="{716CB73B-763E-4902-AD78-AE8B2D190510}" srcOrd="4" destOrd="0" presId="urn:microsoft.com/office/officeart/2005/8/layout/hierarchy2"/>
    <dgm:cxn modelId="{304AA0FC-F136-424E-8123-7C9CE3CD1264}" type="presParOf" srcId="{716CB73B-763E-4902-AD78-AE8B2D190510}" destId="{DC1C1C11-DF30-4714-AE0C-FF3735107207}" srcOrd="0" destOrd="0" presId="urn:microsoft.com/office/officeart/2005/8/layout/hierarchy2"/>
    <dgm:cxn modelId="{B52E7AB6-A05D-4E8D-9F98-E5E0A4B23097}" type="presParOf" srcId="{9C328D5D-315D-4FA9-A3FA-D5313F982E42}" destId="{F31D9544-5326-4611-AB93-98F65B5CA039}" srcOrd="5" destOrd="0" presId="urn:microsoft.com/office/officeart/2005/8/layout/hierarchy2"/>
    <dgm:cxn modelId="{9C6D06BD-8F1D-48BA-93F4-51DE7F5F88C4}" type="presParOf" srcId="{F31D9544-5326-4611-AB93-98F65B5CA039}" destId="{9E654180-3F10-445B-915A-44CA2572ED53}" srcOrd="0" destOrd="0" presId="urn:microsoft.com/office/officeart/2005/8/layout/hierarchy2"/>
    <dgm:cxn modelId="{D5409256-9FD2-4A2D-BADA-060B1CD6AECA}" type="presParOf" srcId="{F31D9544-5326-4611-AB93-98F65B5CA039}" destId="{12101DBD-F4D2-409C-A3BC-E28EFD8E22C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7CBCF3-72B6-4DFB-94F9-905D71DADA22}">
      <dsp:nvSpPr>
        <dsp:cNvPr id="0" name=""/>
        <dsp:cNvSpPr/>
      </dsp:nvSpPr>
      <dsp:spPr>
        <a:xfrm>
          <a:off x="5323" y="1912204"/>
          <a:ext cx="2118468" cy="673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solidFill>
                <a:srgbClr val="0001D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Connective tissue (proper)</a:t>
          </a:r>
        </a:p>
      </dsp:txBody>
      <dsp:txXfrm>
        <a:off x="25050" y="1931931"/>
        <a:ext cx="2079014" cy="634089"/>
      </dsp:txXfrm>
    </dsp:sp>
    <dsp:sp modelId="{E0CC31ED-7B02-4AAC-89EC-65E520E876ED}">
      <dsp:nvSpPr>
        <dsp:cNvPr id="0" name=""/>
        <dsp:cNvSpPr/>
      </dsp:nvSpPr>
      <dsp:spPr>
        <a:xfrm rot="16351436">
          <a:off x="1371809" y="1453402"/>
          <a:ext cx="1573245" cy="19426"/>
        </a:xfrm>
        <a:custGeom>
          <a:avLst/>
          <a:gdLst/>
          <a:ahLst/>
          <a:cxnLst/>
          <a:rect l="0" t="0" r="0" b="0"/>
          <a:pathLst>
            <a:path>
              <a:moveTo>
                <a:pt x="0" y="9713"/>
              </a:moveTo>
              <a:lnTo>
                <a:pt x="1573245" y="97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/>
        </a:p>
      </dsp:txBody>
      <dsp:txXfrm>
        <a:off x="2119101" y="1423784"/>
        <a:ext cx="78662" cy="78662"/>
      </dsp:txXfrm>
    </dsp:sp>
    <dsp:sp modelId="{9267A92F-BCCC-4659-BB31-288F3364F4CE}">
      <dsp:nvSpPr>
        <dsp:cNvPr id="0" name=""/>
        <dsp:cNvSpPr/>
      </dsp:nvSpPr>
      <dsp:spPr>
        <a:xfrm>
          <a:off x="2193072" y="340484"/>
          <a:ext cx="1677459" cy="673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solidFill>
                <a:srgbClr val="0001D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Embryonic </a:t>
          </a:r>
          <a:r>
            <a:rPr lang="en-US" sz="2000" b="1" kern="1200" noProof="0" dirty="0" err="1">
              <a:solidFill>
                <a:srgbClr val="0001D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c.t.</a:t>
          </a:r>
          <a:endParaRPr lang="en-US" sz="2000" b="1" kern="1200" noProof="0" dirty="0">
            <a:solidFill>
              <a:srgbClr val="0001D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212799" y="360211"/>
        <a:ext cx="1638005" cy="634089"/>
      </dsp:txXfrm>
    </dsp:sp>
    <dsp:sp modelId="{FD56C0B4-AA78-4D22-997F-FE103505F588}">
      <dsp:nvSpPr>
        <dsp:cNvPr id="0" name=""/>
        <dsp:cNvSpPr/>
      </dsp:nvSpPr>
      <dsp:spPr>
        <a:xfrm rot="20207673">
          <a:off x="3835577" y="497300"/>
          <a:ext cx="864110" cy="19426"/>
        </a:xfrm>
        <a:custGeom>
          <a:avLst/>
          <a:gdLst/>
          <a:ahLst/>
          <a:cxnLst/>
          <a:rect l="0" t="0" r="0" b="0"/>
          <a:pathLst>
            <a:path>
              <a:moveTo>
                <a:pt x="0" y="9713"/>
              </a:moveTo>
              <a:lnTo>
                <a:pt x="864110" y="97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/>
        </a:p>
      </dsp:txBody>
      <dsp:txXfrm>
        <a:off x="4246029" y="485411"/>
        <a:ext cx="43205" cy="43205"/>
      </dsp:txXfrm>
    </dsp:sp>
    <dsp:sp modelId="{FC9B7DA2-5F72-4DF0-BBA0-84119DA9577D}">
      <dsp:nvSpPr>
        <dsp:cNvPr id="0" name=""/>
        <dsp:cNvSpPr/>
      </dsp:nvSpPr>
      <dsp:spPr>
        <a:xfrm>
          <a:off x="4664733" y="0"/>
          <a:ext cx="1347086" cy="673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chemeClr val="tx1"/>
              </a:solidFill>
            </a:rPr>
            <a:t>Mesenchyme</a:t>
          </a:r>
        </a:p>
      </dsp:txBody>
      <dsp:txXfrm>
        <a:off x="4684460" y="19727"/>
        <a:ext cx="1307632" cy="634089"/>
      </dsp:txXfrm>
    </dsp:sp>
    <dsp:sp modelId="{58D8769E-2AB0-4386-8572-B57F173DF0C5}">
      <dsp:nvSpPr>
        <dsp:cNvPr id="0" name=""/>
        <dsp:cNvSpPr/>
      </dsp:nvSpPr>
      <dsp:spPr>
        <a:xfrm rot="2031527">
          <a:off x="3790276" y="931208"/>
          <a:ext cx="946481" cy="19426"/>
        </a:xfrm>
        <a:custGeom>
          <a:avLst/>
          <a:gdLst/>
          <a:ahLst/>
          <a:cxnLst/>
          <a:rect l="0" t="0" r="0" b="0"/>
          <a:pathLst>
            <a:path>
              <a:moveTo>
                <a:pt x="0" y="9713"/>
              </a:moveTo>
              <a:lnTo>
                <a:pt x="946481" y="97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/>
        </a:p>
      </dsp:txBody>
      <dsp:txXfrm>
        <a:off x="4239855" y="917259"/>
        <a:ext cx="47324" cy="47324"/>
      </dsp:txXfrm>
    </dsp:sp>
    <dsp:sp modelId="{17E10B76-6D84-4507-A298-90563A9B38AF}">
      <dsp:nvSpPr>
        <dsp:cNvPr id="0" name=""/>
        <dsp:cNvSpPr/>
      </dsp:nvSpPr>
      <dsp:spPr>
        <a:xfrm>
          <a:off x="4656502" y="867815"/>
          <a:ext cx="1347086" cy="673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chemeClr val="tx1"/>
              </a:solidFill>
            </a:rPr>
            <a:t>Mucous</a:t>
          </a:r>
        </a:p>
      </dsp:txBody>
      <dsp:txXfrm>
        <a:off x="4676229" y="887542"/>
        <a:ext cx="1307632" cy="634089"/>
      </dsp:txXfrm>
    </dsp:sp>
    <dsp:sp modelId="{F641973C-888C-4821-8D33-9BDA6028C13F}">
      <dsp:nvSpPr>
        <dsp:cNvPr id="0" name=""/>
        <dsp:cNvSpPr/>
      </dsp:nvSpPr>
      <dsp:spPr>
        <a:xfrm rot="5307627">
          <a:off x="1274563" y="3111622"/>
          <a:ext cx="1745349" cy="19426"/>
        </a:xfrm>
        <a:custGeom>
          <a:avLst/>
          <a:gdLst/>
          <a:ahLst/>
          <a:cxnLst/>
          <a:rect l="0" t="0" r="0" b="0"/>
          <a:pathLst>
            <a:path>
              <a:moveTo>
                <a:pt x="0" y="9713"/>
              </a:moveTo>
              <a:lnTo>
                <a:pt x="1745349" y="97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>
        <a:off x="2103604" y="3077701"/>
        <a:ext cx="87267" cy="87267"/>
      </dsp:txXfrm>
    </dsp:sp>
    <dsp:sp modelId="{A5A3D5A2-9082-47C9-9BD0-4217C7DE7D7A}">
      <dsp:nvSpPr>
        <dsp:cNvPr id="0" name=""/>
        <dsp:cNvSpPr/>
      </dsp:nvSpPr>
      <dsp:spPr>
        <a:xfrm>
          <a:off x="2170683" y="3656923"/>
          <a:ext cx="1347086" cy="673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solidFill>
                <a:srgbClr val="0001D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Adult </a:t>
          </a:r>
          <a:r>
            <a:rPr lang="en-US" sz="2000" b="1" kern="1200" noProof="0" dirty="0" err="1">
              <a:solidFill>
                <a:srgbClr val="0001D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c.t.</a:t>
          </a:r>
          <a:endParaRPr lang="en-US" sz="2000" b="1" kern="1200" noProof="0" dirty="0">
            <a:solidFill>
              <a:srgbClr val="0001D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190410" y="3676650"/>
        <a:ext cx="1307632" cy="634089"/>
      </dsp:txXfrm>
    </dsp:sp>
    <dsp:sp modelId="{9536936D-D158-435C-9D07-65729ED17701}">
      <dsp:nvSpPr>
        <dsp:cNvPr id="0" name=""/>
        <dsp:cNvSpPr/>
      </dsp:nvSpPr>
      <dsp:spPr>
        <a:xfrm rot="18107047">
          <a:off x="3050974" y="3145589"/>
          <a:ext cx="1972599" cy="19426"/>
        </a:xfrm>
        <a:custGeom>
          <a:avLst/>
          <a:gdLst/>
          <a:ahLst/>
          <a:cxnLst/>
          <a:rect l="0" t="0" r="0" b="0"/>
          <a:pathLst>
            <a:path>
              <a:moveTo>
                <a:pt x="0" y="9713"/>
              </a:moveTo>
              <a:lnTo>
                <a:pt x="1972599" y="97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noProof="0" dirty="0"/>
        </a:p>
      </dsp:txBody>
      <dsp:txXfrm>
        <a:off x="3987959" y="3105987"/>
        <a:ext cx="98629" cy="98629"/>
      </dsp:txXfrm>
    </dsp:sp>
    <dsp:sp modelId="{5E4298A6-E636-4D3B-8EAF-ED38A3091107}">
      <dsp:nvSpPr>
        <dsp:cNvPr id="0" name=""/>
        <dsp:cNvSpPr/>
      </dsp:nvSpPr>
      <dsp:spPr>
        <a:xfrm>
          <a:off x="4556777" y="1980137"/>
          <a:ext cx="1347086" cy="673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chemeClr val="tx1"/>
              </a:solidFill>
            </a:rPr>
            <a:t>Loose</a:t>
          </a:r>
          <a:r>
            <a:rPr lang="en-US" sz="1600" kern="1200" noProof="0" dirty="0">
              <a:solidFill>
                <a:schemeClr val="tx1"/>
              </a:solidFill>
            </a:rPr>
            <a:t> (areolar)</a:t>
          </a:r>
        </a:p>
      </dsp:txBody>
      <dsp:txXfrm>
        <a:off x="4576504" y="1999864"/>
        <a:ext cx="1307632" cy="634089"/>
      </dsp:txXfrm>
    </dsp:sp>
    <dsp:sp modelId="{26069DE2-19CD-432D-9DC7-757DA97B6E99}">
      <dsp:nvSpPr>
        <dsp:cNvPr id="0" name=""/>
        <dsp:cNvSpPr/>
      </dsp:nvSpPr>
      <dsp:spPr>
        <a:xfrm rot="19342689">
          <a:off x="3378135" y="3574063"/>
          <a:ext cx="1343009" cy="19426"/>
        </a:xfrm>
        <a:custGeom>
          <a:avLst/>
          <a:gdLst/>
          <a:ahLst/>
          <a:cxnLst/>
          <a:rect l="0" t="0" r="0" b="0"/>
          <a:pathLst>
            <a:path>
              <a:moveTo>
                <a:pt x="0" y="9713"/>
              </a:moveTo>
              <a:lnTo>
                <a:pt x="1343009" y="97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/>
        </a:p>
      </dsp:txBody>
      <dsp:txXfrm>
        <a:off x="4016065" y="3550201"/>
        <a:ext cx="67150" cy="67150"/>
      </dsp:txXfrm>
    </dsp:sp>
    <dsp:sp modelId="{06F4CC06-CB11-4823-A3F1-CCDFA2E8F2B5}">
      <dsp:nvSpPr>
        <dsp:cNvPr id="0" name=""/>
        <dsp:cNvSpPr/>
      </dsp:nvSpPr>
      <dsp:spPr>
        <a:xfrm>
          <a:off x="4581510" y="2837086"/>
          <a:ext cx="1347086" cy="673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chemeClr val="tx1"/>
              </a:solidFill>
            </a:rPr>
            <a:t>Dense</a:t>
          </a:r>
        </a:p>
      </dsp:txBody>
      <dsp:txXfrm>
        <a:off x="4601237" y="2856813"/>
        <a:ext cx="1307632" cy="634089"/>
      </dsp:txXfrm>
    </dsp:sp>
    <dsp:sp modelId="{AAC4F757-F373-40D9-A89D-6D9EDCF47848}">
      <dsp:nvSpPr>
        <dsp:cNvPr id="0" name=""/>
        <dsp:cNvSpPr/>
      </dsp:nvSpPr>
      <dsp:spPr>
        <a:xfrm rot="19289076">
          <a:off x="5857527" y="2960721"/>
          <a:ext cx="653333" cy="19426"/>
        </a:xfrm>
        <a:custGeom>
          <a:avLst/>
          <a:gdLst/>
          <a:ahLst/>
          <a:cxnLst/>
          <a:rect l="0" t="0" r="0" b="0"/>
          <a:pathLst>
            <a:path>
              <a:moveTo>
                <a:pt x="0" y="9713"/>
              </a:moveTo>
              <a:lnTo>
                <a:pt x="653333" y="97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/>
        </a:p>
      </dsp:txBody>
      <dsp:txXfrm>
        <a:off x="6167860" y="2954101"/>
        <a:ext cx="32666" cy="32666"/>
      </dsp:txXfrm>
    </dsp:sp>
    <dsp:sp modelId="{B16D84BF-68B9-4249-8AAF-6707103A876B}">
      <dsp:nvSpPr>
        <dsp:cNvPr id="0" name=""/>
        <dsp:cNvSpPr/>
      </dsp:nvSpPr>
      <dsp:spPr>
        <a:xfrm>
          <a:off x="6439791" y="2430239"/>
          <a:ext cx="1347086" cy="673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chemeClr val="tx1"/>
              </a:solidFill>
            </a:rPr>
            <a:t>Irregular</a:t>
          </a:r>
        </a:p>
      </dsp:txBody>
      <dsp:txXfrm>
        <a:off x="6459518" y="2449966"/>
        <a:ext cx="1307632" cy="634089"/>
      </dsp:txXfrm>
    </dsp:sp>
    <dsp:sp modelId="{A06A8480-87A8-4D9E-BFBF-8587142766C3}">
      <dsp:nvSpPr>
        <dsp:cNvPr id="0" name=""/>
        <dsp:cNvSpPr/>
      </dsp:nvSpPr>
      <dsp:spPr>
        <a:xfrm rot="2403251">
          <a:off x="5850270" y="3379029"/>
          <a:ext cx="667847" cy="19426"/>
        </a:xfrm>
        <a:custGeom>
          <a:avLst/>
          <a:gdLst/>
          <a:ahLst/>
          <a:cxnLst/>
          <a:rect l="0" t="0" r="0" b="0"/>
          <a:pathLst>
            <a:path>
              <a:moveTo>
                <a:pt x="0" y="9713"/>
              </a:moveTo>
              <a:lnTo>
                <a:pt x="667847" y="97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/>
        </a:p>
      </dsp:txBody>
      <dsp:txXfrm>
        <a:off x="6167498" y="3372046"/>
        <a:ext cx="33392" cy="33392"/>
      </dsp:txXfrm>
    </dsp:sp>
    <dsp:sp modelId="{2260F2BA-0FEF-4311-9B17-94B3A82061A7}">
      <dsp:nvSpPr>
        <dsp:cNvPr id="0" name=""/>
        <dsp:cNvSpPr/>
      </dsp:nvSpPr>
      <dsp:spPr>
        <a:xfrm>
          <a:off x="6439791" y="3266854"/>
          <a:ext cx="1347086" cy="673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chemeClr val="tx1"/>
              </a:solidFill>
            </a:rPr>
            <a:t>Regular</a:t>
          </a:r>
        </a:p>
      </dsp:txBody>
      <dsp:txXfrm>
        <a:off x="6459518" y="3286581"/>
        <a:ext cx="1307632" cy="634089"/>
      </dsp:txXfrm>
    </dsp:sp>
    <dsp:sp modelId="{FCDB1A0A-D40B-4B5C-9189-CFA0E14D023D}">
      <dsp:nvSpPr>
        <dsp:cNvPr id="0" name=""/>
        <dsp:cNvSpPr/>
      </dsp:nvSpPr>
      <dsp:spPr>
        <a:xfrm rot="3069252">
          <a:off x="3189435" y="4669972"/>
          <a:ext cx="1761576" cy="19426"/>
        </a:xfrm>
        <a:custGeom>
          <a:avLst/>
          <a:gdLst/>
          <a:ahLst/>
          <a:cxnLst/>
          <a:rect l="0" t="0" r="0" b="0"/>
          <a:pathLst>
            <a:path>
              <a:moveTo>
                <a:pt x="0" y="9713"/>
              </a:moveTo>
              <a:lnTo>
                <a:pt x="1761576" y="97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>
        <a:off x="4026184" y="4635646"/>
        <a:ext cx="88078" cy="88078"/>
      </dsp:txXfrm>
    </dsp:sp>
    <dsp:sp modelId="{53CED1F3-65ED-4217-A47B-899F9E176DA9}">
      <dsp:nvSpPr>
        <dsp:cNvPr id="0" name=""/>
        <dsp:cNvSpPr/>
      </dsp:nvSpPr>
      <dsp:spPr>
        <a:xfrm>
          <a:off x="4622677" y="5028904"/>
          <a:ext cx="1347086" cy="673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chemeClr val="tx1"/>
              </a:solidFill>
            </a:rPr>
            <a:t>Specialized</a:t>
          </a:r>
        </a:p>
      </dsp:txBody>
      <dsp:txXfrm>
        <a:off x="4642404" y="5048631"/>
        <a:ext cx="1307632" cy="634089"/>
      </dsp:txXfrm>
    </dsp:sp>
    <dsp:sp modelId="{7E54AFEF-A01F-49FA-AF0E-90687346C5C6}">
      <dsp:nvSpPr>
        <dsp:cNvPr id="0" name=""/>
        <dsp:cNvSpPr/>
      </dsp:nvSpPr>
      <dsp:spPr>
        <a:xfrm rot="17801391">
          <a:off x="5681548" y="4888483"/>
          <a:ext cx="1046457" cy="19426"/>
        </a:xfrm>
        <a:custGeom>
          <a:avLst/>
          <a:gdLst/>
          <a:ahLst/>
          <a:cxnLst/>
          <a:rect l="0" t="0" r="0" b="0"/>
          <a:pathLst>
            <a:path>
              <a:moveTo>
                <a:pt x="0" y="9713"/>
              </a:moveTo>
              <a:lnTo>
                <a:pt x="1046457" y="97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/>
        </a:p>
      </dsp:txBody>
      <dsp:txXfrm>
        <a:off x="6178616" y="4872035"/>
        <a:ext cx="52322" cy="52322"/>
      </dsp:txXfrm>
    </dsp:sp>
    <dsp:sp modelId="{3579669F-2D83-4FD9-B881-E1250EBC196B}">
      <dsp:nvSpPr>
        <dsp:cNvPr id="0" name=""/>
        <dsp:cNvSpPr/>
      </dsp:nvSpPr>
      <dsp:spPr>
        <a:xfrm>
          <a:off x="6439791" y="4093945"/>
          <a:ext cx="1347086" cy="673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chemeClr val="tx1"/>
              </a:solidFill>
            </a:rPr>
            <a:t>Reticular</a:t>
          </a:r>
        </a:p>
      </dsp:txBody>
      <dsp:txXfrm>
        <a:off x="6459518" y="4113672"/>
        <a:ext cx="1307632" cy="634089"/>
      </dsp:txXfrm>
    </dsp:sp>
    <dsp:sp modelId="{4D671C4C-E87C-4EA7-9D24-A385C55FC318}">
      <dsp:nvSpPr>
        <dsp:cNvPr id="0" name=""/>
        <dsp:cNvSpPr/>
      </dsp:nvSpPr>
      <dsp:spPr>
        <a:xfrm rot="2932396">
          <a:off x="5847465" y="5625110"/>
          <a:ext cx="714624" cy="19426"/>
        </a:xfrm>
        <a:custGeom>
          <a:avLst/>
          <a:gdLst/>
          <a:ahLst/>
          <a:cxnLst/>
          <a:rect l="0" t="0" r="0" b="0"/>
          <a:pathLst>
            <a:path>
              <a:moveTo>
                <a:pt x="0" y="9713"/>
              </a:moveTo>
              <a:lnTo>
                <a:pt x="714624" y="97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/>
        </a:p>
      </dsp:txBody>
      <dsp:txXfrm>
        <a:off x="6186912" y="5616958"/>
        <a:ext cx="35731" cy="35731"/>
      </dsp:txXfrm>
    </dsp:sp>
    <dsp:sp modelId="{8CD42481-76AD-4F5B-A023-F981B8BBD086}">
      <dsp:nvSpPr>
        <dsp:cNvPr id="0" name=""/>
        <dsp:cNvSpPr/>
      </dsp:nvSpPr>
      <dsp:spPr>
        <a:xfrm>
          <a:off x="6439791" y="5567199"/>
          <a:ext cx="1347086" cy="673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chemeClr val="tx1"/>
              </a:solidFill>
            </a:rPr>
            <a:t>Adipose</a:t>
          </a:r>
        </a:p>
      </dsp:txBody>
      <dsp:txXfrm>
        <a:off x="6459518" y="5586926"/>
        <a:ext cx="1307632" cy="634089"/>
      </dsp:txXfrm>
    </dsp:sp>
    <dsp:sp modelId="{716CB73B-763E-4902-AD78-AE8B2D190510}">
      <dsp:nvSpPr>
        <dsp:cNvPr id="0" name=""/>
        <dsp:cNvSpPr/>
      </dsp:nvSpPr>
      <dsp:spPr>
        <a:xfrm rot="20250195">
          <a:off x="5950406" y="5258632"/>
          <a:ext cx="508742" cy="19426"/>
        </a:xfrm>
        <a:custGeom>
          <a:avLst/>
          <a:gdLst/>
          <a:ahLst/>
          <a:cxnLst/>
          <a:rect l="0" t="0" r="0" b="0"/>
          <a:pathLst>
            <a:path>
              <a:moveTo>
                <a:pt x="0" y="9713"/>
              </a:moveTo>
              <a:lnTo>
                <a:pt x="508742" y="97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6192059" y="5255626"/>
        <a:ext cx="25437" cy="25437"/>
      </dsp:txXfrm>
    </dsp:sp>
    <dsp:sp modelId="{9E654180-3F10-445B-915A-44CA2572ED53}">
      <dsp:nvSpPr>
        <dsp:cNvPr id="0" name=""/>
        <dsp:cNvSpPr/>
      </dsp:nvSpPr>
      <dsp:spPr>
        <a:xfrm>
          <a:off x="6439791" y="4834243"/>
          <a:ext cx="1347086" cy="673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 err="1">
              <a:solidFill>
                <a:srgbClr val="000000"/>
              </a:solidFill>
              <a:latin typeface="Arial"/>
              <a:ea typeface="+mn-ea"/>
              <a:cs typeface="Arial"/>
            </a:rPr>
            <a:t>Elastic</a:t>
          </a:r>
          <a:endParaRPr lang="cs-CZ" sz="1600" b="1" kern="1200" dirty="0">
            <a:solidFill>
              <a:srgbClr val="000000"/>
            </a:solidFill>
            <a:latin typeface="Arial"/>
            <a:ea typeface="+mn-ea"/>
            <a:cs typeface="Arial"/>
          </a:endParaRPr>
        </a:p>
      </dsp:txBody>
      <dsp:txXfrm>
        <a:off x="6459518" y="4853970"/>
        <a:ext cx="1307632" cy="634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93AC0-7CFC-4F62-A973-25C97D7A2607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9941C-0BF3-4A97-8A2D-ED18F2AC8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832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E980C91-EC8B-47FB-B67F-97B0D322E3A9}" type="datetimeFigureOut">
              <a:rPr lang="en-US"/>
              <a:pPr>
                <a:defRPr/>
              </a:pPr>
              <a:t>3/28/2024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94FEB48-DC50-430D-B6C6-4ED85B6F9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12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8DB035-C031-44EE-88C4-B9FFBF1529EA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1641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DB035-C031-44EE-88C4-B9FFBF1529EA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6901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8DB035-C031-44EE-88C4-B9FFBF1529EA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761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4B7E-78D7-4B03-9F12-98FE13115B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491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4CFEC-F127-4378-99DA-C2700B8B08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5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FE29F-4696-4DD8-BED1-DAC8C751EA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4663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3885C-4A45-406D-81F3-AB8895D2C7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51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174C8-4BB0-4FE5-80E7-E710950662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928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0AF2B-3A48-4104-BB24-A7B4F36F3E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8097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C293B-C6AD-47CC-BF97-C05DB25EAD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028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21538-2335-4AD0-9204-0448A9CD19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479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40FBC-07B4-497D-976A-B137BB46B6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069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E9E64-D22A-4859-B7D2-100678981C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647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0C08E-CF46-4006-95E3-EE29862AAF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1508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6939B-F2E2-4C2C-AD61-E1063C398D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1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627584A0-4196-453B-BECB-79F1984FFF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i.org/10.1164/ajrccm.161.5.9903102" TargetMode="External"/><Relationship Id="rId4" Type="http://schemas.openxmlformats.org/officeDocument/2006/relationships/hyperlink" Target="http://dx.doi.org/10.1038/nrm80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bioe.2020.00043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cancers15010266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n.ca/biology/desmid/brian/BIOL3530/DB_Ch02/DBNModel.html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hyperlink" Target="http://www.histology.med.muni.cz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129582" y="1305575"/>
            <a:ext cx="550287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392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solidFill>
                  <a:srgbClr val="0001DF"/>
                </a:solidFill>
              </a:rPr>
              <a:t>Connective</a:t>
            </a:r>
            <a:r>
              <a:rPr lang="cs-CZ" altLang="cs-CZ" sz="4400" dirty="0">
                <a:solidFill>
                  <a:srgbClr val="0001DF"/>
                </a:solidFill>
              </a:rPr>
              <a:t> </a:t>
            </a:r>
            <a:r>
              <a:rPr lang="cs-CZ" altLang="cs-CZ" sz="4400" dirty="0" err="1">
                <a:solidFill>
                  <a:srgbClr val="0001DF"/>
                </a:solidFill>
              </a:rPr>
              <a:t>tissue</a:t>
            </a:r>
            <a:r>
              <a:rPr lang="cs-CZ" altLang="cs-CZ" sz="4400" dirty="0">
                <a:solidFill>
                  <a:srgbClr val="0001DF"/>
                </a:solidFill>
              </a:rPr>
              <a:t>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>
                <a:solidFill>
                  <a:srgbClr val="0001DF"/>
                </a:solidFill>
              </a:rPr>
              <a:t>2024</a:t>
            </a:r>
          </a:p>
        </p:txBody>
      </p:sp>
      <p:pic>
        <p:nvPicPr>
          <p:cNvPr id="49155" name="Picture 7" descr="http://www.anatomybox.com/wp-content/uploads/2012/11/connective-tiss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9762"/>
            <a:ext cx="5317346" cy="381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9" descr="http://stevegallik.org/sites/histologyolm.stevegallik.org/images/areolar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347" y="0"/>
            <a:ext cx="3826654" cy="306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A1134A52-E293-BC8F-F1D3-A1DC8067A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346" y="3803472"/>
            <a:ext cx="382665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392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dirty="0" err="1">
                <a:solidFill>
                  <a:srgbClr val="0001DF"/>
                </a:solidFill>
              </a:rPr>
              <a:t>Connective</a:t>
            </a:r>
            <a:r>
              <a:rPr lang="cs-CZ" altLang="cs-CZ" sz="4000" dirty="0">
                <a:solidFill>
                  <a:srgbClr val="0001DF"/>
                </a:solidFill>
              </a:rPr>
              <a:t> </a:t>
            </a:r>
            <a:r>
              <a:rPr lang="cs-CZ" altLang="cs-CZ" sz="4000" dirty="0" err="1">
                <a:solidFill>
                  <a:srgbClr val="0001DF"/>
                </a:solidFill>
              </a:rPr>
              <a:t>tissue</a:t>
            </a:r>
            <a:r>
              <a:rPr lang="cs-CZ" altLang="cs-CZ" sz="4000" dirty="0">
                <a:solidFill>
                  <a:srgbClr val="0001DF"/>
                </a:solidFill>
              </a:rPr>
              <a:t> proper</a:t>
            </a:r>
          </a:p>
        </p:txBody>
      </p:sp>
      <p:pic>
        <p:nvPicPr>
          <p:cNvPr id="5" name="Obrázek 4" descr="Obsah obrázku text, Písmo, snímek obrazovky, Grafika&#10;&#10;Popis byl vytvořen automaticky">
            <a:extLst>
              <a:ext uri="{FF2B5EF4-FFF2-40B4-BE49-F238E27FC236}">
                <a16:creationId xmlns:a16="http://schemas.microsoft.com/office/drawing/2014/main" id="{9BC8DD4A-EAF1-BAE6-C940-286FBDFF71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62" y="5850"/>
            <a:ext cx="2778375" cy="1050083"/>
          </a:xfrm>
          <a:prstGeom prst="rect">
            <a:avLst/>
          </a:prstGeom>
        </p:spPr>
      </p:pic>
      <p:sp>
        <p:nvSpPr>
          <p:cNvPr id="6" name="Text Box 36">
            <a:extLst>
              <a:ext uri="{FF2B5EF4-FFF2-40B4-BE49-F238E27FC236}">
                <a16:creationId xmlns:a16="http://schemas.microsoft.com/office/drawing/2014/main" id="{BA1944CF-2FB4-8128-03B9-A583FEA42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2458" y="6438088"/>
            <a:ext cx="34057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cs-CZ" sz="1600" b="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cs-CZ" sz="1600" b="0" u="sng" dirty="0">
                <a:latin typeface="+mn-lt"/>
                <a:cs typeface="Arial" charset="0"/>
              </a:rPr>
              <a:t>pvanhara@med.muni.cz</a:t>
            </a:r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61A6C3AF-6DE0-BC6D-9035-1F2D1351E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4331" y="5868766"/>
            <a:ext cx="2051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0" dirty="0">
                <a:solidFill>
                  <a:srgbClr val="000000"/>
                </a:solidFill>
                <a:latin typeface="Tahoma" panose="020B0604030504040204" pitchFamily="34" charset="0"/>
              </a:rPr>
              <a:t>Petr Vaňhara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747B7B28-77D1-33ED-F450-B6994BB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7" y="3429000"/>
            <a:ext cx="5359095" cy="3429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48710F4-28D1-5808-3378-E23BDEE7BC73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DB0908E-A503-BDAF-92D8-90F8605274B0}"/>
              </a:ext>
            </a:extLst>
          </p:cNvPr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CELLS OF CONNECTIVE TISSUE PROPER</a:t>
            </a:r>
          </a:p>
        </p:txBody>
      </p:sp>
      <p:pic>
        <p:nvPicPr>
          <p:cNvPr id="6" name="Obrázek 5" descr="Obsah obrázku Organismus, text, Mořští bezobratlí&#10;&#10;Popis byl vytvořen automaticky">
            <a:extLst>
              <a:ext uri="{FF2B5EF4-FFF2-40B4-BE49-F238E27FC236}">
                <a16:creationId xmlns:a16="http://schemas.microsoft.com/office/drawing/2014/main" id="{91C748ED-F1D2-2C8C-0A93-DB4DE736C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82" y="762637"/>
            <a:ext cx="4096076" cy="315397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901F11B-879A-7EAB-1CFE-50611EB2A64F}"/>
              </a:ext>
            </a:extLst>
          </p:cNvPr>
          <p:cNvSpPr txBox="1"/>
          <p:nvPr/>
        </p:nvSpPr>
        <p:spPr>
          <a:xfrm>
            <a:off x="7725164" y="531483"/>
            <a:ext cx="15922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dirty="0"/>
              <a:t>DOI: </a:t>
            </a:r>
            <a:r>
              <a:rPr lang="cs-CZ" sz="1000" b="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10.1038/nrm809</a:t>
            </a:r>
            <a:endParaRPr lang="cs-CZ" sz="1000" b="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517AD4F-C380-FC91-ABD7-4221F8E7D1FE}"/>
              </a:ext>
            </a:extLst>
          </p:cNvPr>
          <p:cNvSpPr txBox="1"/>
          <p:nvPr/>
        </p:nvSpPr>
        <p:spPr>
          <a:xfrm>
            <a:off x="5356858" y="6582978"/>
            <a:ext cx="20602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10.1164/ajrccm.161.5.9903102</a:t>
            </a:r>
            <a:r>
              <a:rPr lang="cs-CZ" sz="1000" b="0" dirty="0"/>
              <a:t>      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99BC855-8978-5FCD-BEE8-B7521BD0CCB8}"/>
              </a:ext>
            </a:extLst>
          </p:cNvPr>
          <p:cNvSpPr txBox="1"/>
          <p:nvPr/>
        </p:nvSpPr>
        <p:spPr>
          <a:xfrm>
            <a:off x="246012" y="1514962"/>
            <a:ext cx="4884785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Features of fibroblasts and smooth muscle cells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Contractile cellular structures composed of actin microfilaments and myosin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Wound closure and healing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BFC92013-0795-3752-8244-E238AA348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12" y="844422"/>
            <a:ext cx="23727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err="1">
                <a:solidFill>
                  <a:srgbClr val="0001DF"/>
                </a:solidFill>
              </a:rPr>
              <a:t>Myofibroblasts</a:t>
            </a:r>
            <a:endParaRPr lang="cs-CZ" altLang="cs-CZ" sz="2400" dirty="0">
              <a:solidFill>
                <a:srgbClr val="0001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22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plíseň, černobílá&#10;&#10;Popis byl vytvořen automaticky">
            <a:extLst>
              <a:ext uri="{FF2B5EF4-FFF2-40B4-BE49-F238E27FC236}">
                <a16:creationId xmlns:a16="http://schemas.microsoft.com/office/drawing/2014/main" id="{234D240D-5E50-F393-51B1-42E6CEE270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420" y="2524125"/>
            <a:ext cx="5744803" cy="430860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BB79E13-9D62-883A-8205-0E71910BE69A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C377220-5E6C-760E-D5E3-16CD97F236F8}"/>
              </a:ext>
            </a:extLst>
          </p:cNvPr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CELLS OF CONNECTIVE TISSUE PROPER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C8724C-C79C-3BB8-7C6D-DCF0ACC00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12" y="1373276"/>
            <a:ext cx="46767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cs-CZ" sz="1600" b="0" dirty="0"/>
              <a:t>Histiocytes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cs-CZ" sz="1600" b="0" dirty="0"/>
              <a:t>Derived from circulating monocytes</a:t>
            </a:r>
            <a:r>
              <a:rPr lang="cs-CZ" altLang="cs-CZ" sz="1600" b="0" dirty="0"/>
              <a:t> (monocyte-</a:t>
            </a:r>
            <a:r>
              <a:rPr lang="cs-CZ" altLang="cs-CZ" sz="1600" b="0" dirty="0" err="1"/>
              <a:t>macrophage</a:t>
            </a:r>
            <a:r>
              <a:rPr lang="cs-CZ" altLang="cs-CZ" sz="1600" b="0" dirty="0"/>
              <a:t> </a:t>
            </a:r>
            <a:r>
              <a:rPr lang="cs-CZ" altLang="cs-CZ" sz="1600" b="0" dirty="0" err="1"/>
              <a:t>mononuclear</a:t>
            </a:r>
            <a:r>
              <a:rPr lang="cs-CZ" altLang="cs-CZ" sz="1600" b="0" dirty="0"/>
              <a:t> </a:t>
            </a:r>
            <a:r>
              <a:rPr lang="cs-CZ" altLang="cs-CZ" sz="1600" b="0" dirty="0" err="1"/>
              <a:t>system</a:t>
            </a:r>
            <a:r>
              <a:rPr lang="cs-CZ" altLang="cs-CZ" sz="1600" b="0" dirty="0"/>
              <a:t>)</a:t>
            </a:r>
            <a:endParaRPr lang="en-US" altLang="cs-CZ" sz="1600" b="0" dirty="0"/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cs-CZ" sz="1600" b="0" dirty="0">
                <a:sym typeface="Symbol" panose="05050102010706020507" pitchFamily="18" charset="2"/>
              </a:rPr>
              <a:t>Phagocytosis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cs-CZ" sz="1600" b="0" dirty="0">
                <a:sym typeface="Symbol" panose="05050102010706020507" pitchFamily="18" charset="2"/>
              </a:rPr>
              <a:t>Immunomodulation</a:t>
            </a:r>
          </a:p>
        </p:txBody>
      </p:sp>
      <p:pic>
        <p:nvPicPr>
          <p:cNvPr id="11" name="Obrázek 10" descr="Obsah obrázku houba, plíseň&#10;&#10;Popis byl vytvořen automaticky">
            <a:extLst>
              <a:ext uri="{FF2B5EF4-FFF2-40B4-BE49-F238E27FC236}">
                <a16:creationId xmlns:a16="http://schemas.microsoft.com/office/drawing/2014/main" id="{3E179386-45F6-1658-B843-5F9ECED3F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61673"/>
            <a:ext cx="2055164" cy="206245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7D10C63C-B82E-2C78-2C5D-E9EF3B78D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12" y="844422"/>
            <a:ext cx="21691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err="1">
                <a:solidFill>
                  <a:srgbClr val="0001DF"/>
                </a:solidFill>
              </a:rPr>
              <a:t>Macrophages</a:t>
            </a:r>
            <a:endParaRPr lang="cs-CZ" altLang="cs-CZ" sz="2400" dirty="0">
              <a:solidFill>
                <a:srgbClr val="0001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26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6BB79E13-9D62-883A-8205-0E71910BE69A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C377220-5E6C-760E-D5E3-16CD97F236F8}"/>
              </a:ext>
            </a:extLst>
          </p:cNvPr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CELLS OF CONNECTIVE TISSUE PROPER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C8724C-C79C-3BB8-7C6D-DCF0ACC00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12" y="1306087"/>
            <a:ext cx="3892020" cy="456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Large, oval, 20-30</a:t>
            </a:r>
            <a:r>
              <a:rPr lang="en-US" altLang="cs-CZ" sz="1600" b="0" dirty="0">
                <a:sym typeface="Symbol" panose="05050102010706020507" pitchFamily="18" charset="2"/>
              </a:rPr>
              <a:t>m</a:t>
            </a:r>
            <a:r>
              <a:rPr lang="en-US" altLang="cs-CZ" sz="1600" b="0" dirty="0"/>
              <a:t> 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Similar to other leukocytes with granules, but it is tissue resident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>
                <a:sym typeface="Symbol" panose="05050102010706020507" pitchFamily="18" charset="2"/>
              </a:rPr>
              <a:t>Granules</a:t>
            </a:r>
          </a:p>
          <a:p>
            <a:pPr marL="1028700" lvl="1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400" b="0" dirty="0">
                <a:sym typeface="Symbol" panose="05050102010706020507" pitchFamily="18" charset="2"/>
              </a:rPr>
              <a:t>heparin </a:t>
            </a:r>
          </a:p>
          <a:p>
            <a:pPr marL="1028700" lvl="1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400" b="0" dirty="0">
                <a:sym typeface="Symbol" panose="05050102010706020507" pitchFamily="18" charset="2"/>
              </a:rPr>
              <a:t>histamine</a:t>
            </a:r>
          </a:p>
          <a:p>
            <a:pPr marL="1028700" lvl="1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400" b="0" dirty="0">
                <a:sym typeface="Symbol" panose="05050102010706020507" pitchFamily="18" charset="2"/>
              </a:rPr>
              <a:t>serine proteases (inflammation regulators)</a:t>
            </a:r>
          </a:p>
          <a:p>
            <a:pPr marL="1028700" lvl="1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400" b="0" dirty="0">
                <a:sym typeface="Symbol" panose="05050102010706020507" pitchFamily="18" charset="2"/>
              </a:rPr>
              <a:t>eosinophil and neutrophil </a:t>
            </a:r>
            <a:r>
              <a:rPr lang="en-US" altLang="cs-CZ" sz="1400" b="0" dirty="0" err="1">
                <a:sym typeface="Symbol" panose="05050102010706020507" pitchFamily="18" charset="2"/>
              </a:rPr>
              <a:t>chemoattractants</a:t>
            </a:r>
            <a:endParaRPr lang="en-US" altLang="cs-CZ" sz="1400" b="0" dirty="0">
              <a:sym typeface="Symbol" panose="05050102010706020507" pitchFamily="18" charset="2"/>
            </a:endParaRPr>
          </a:p>
          <a:p>
            <a:pPr marL="1028700" lvl="1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400" b="0" dirty="0" err="1">
                <a:sym typeface="Symbol" panose="05050102010706020507" pitchFamily="18" charset="2"/>
              </a:rPr>
              <a:t>leukotriens</a:t>
            </a:r>
            <a:endParaRPr lang="en-US" altLang="cs-CZ" sz="1400" b="0" dirty="0">
              <a:sym typeface="Symbol" panose="05050102010706020507" pitchFamily="18" charset="2"/>
            </a:endParaRPr>
          </a:p>
          <a:p>
            <a:pPr indent="271463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>
                <a:sym typeface="Symbol" panose="05050102010706020507" pitchFamily="18" charset="2"/>
              </a:rPr>
              <a:t>Perivascular and mucosal mast cells</a:t>
            </a:r>
          </a:p>
          <a:p>
            <a:pPr marL="285750" eaLnBrk="1" hangingPunct="1">
              <a:lnSpc>
                <a:spcPct val="150000"/>
              </a:lnSpc>
              <a:spcBef>
                <a:spcPct val="0"/>
              </a:spcBef>
            </a:pPr>
            <a:endParaRPr lang="en-US" altLang="cs-CZ" sz="1800" b="0" dirty="0">
              <a:sym typeface="Symbol" panose="05050102010706020507" pitchFamily="18" charset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5977A7-6590-3A84-E9C3-EF023576F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63" y="757880"/>
            <a:ext cx="4626488" cy="357934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B930A53-DE22-56DC-5D51-C1B802E040E2}"/>
              </a:ext>
            </a:extLst>
          </p:cNvPr>
          <p:cNvSpPr txBox="1"/>
          <p:nvPr/>
        </p:nvSpPr>
        <p:spPr>
          <a:xfrm>
            <a:off x="4352963" y="4310002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dirty="0"/>
              <a:t>T. Clark </a:t>
            </a:r>
            <a:r>
              <a:rPr lang="cs-CZ" sz="1000" b="0" dirty="0" err="1"/>
              <a:t>Brelje</a:t>
            </a:r>
            <a:r>
              <a:rPr lang="cs-CZ" sz="1000" b="0" dirty="0"/>
              <a:t> and Robert L. </a:t>
            </a:r>
            <a:r>
              <a:rPr lang="cs-CZ" sz="1000" b="0" dirty="0" err="1"/>
              <a:t>Sorenson</a:t>
            </a:r>
            <a:r>
              <a:rPr lang="cs-CZ" sz="1000" b="0" dirty="0"/>
              <a:t>, Minneapolis, Minnesota, USA.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A52F67A-7854-1420-FA32-E18A22DF3EAE}"/>
              </a:ext>
            </a:extLst>
          </p:cNvPr>
          <p:cNvSpPr txBox="1"/>
          <p:nvPr/>
        </p:nvSpPr>
        <p:spPr>
          <a:xfrm>
            <a:off x="219037" y="5840121"/>
            <a:ext cx="7356387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cs-CZ" sz="1600" b="0" dirty="0">
                <a:sym typeface="Symbol" panose="05050102010706020507" pitchFamily="18" charset="2"/>
              </a:rPr>
              <a:t>Mediators of immediate hypersensitivity reaction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54716F5C-DD37-C6C8-BB1F-586E37927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12" y="844422"/>
            <a:ext cx="16562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>
                <a:solidFill>
                  <a:srgbClr val="0001DF"/>
                </a:solidFill>
              </a:rPr>
              <a:t>Mast </a:t>
            </a:r>
            <a:r>
              <a:rPr lang="cs-CZ" altLang="cs-CZ" sz="2400" dirty="0" err="1">
                <a:solidFill>
                  <a:srgbClr val="0001DF"/>
                </a:solidFill>
              </a:rPr>
              <a:t>cells</a:t>
            </a:r>
            <a:endParaRPr lang="cs-CZ" altLang="cs-CZ" sz="2400" dirty="0">
              <a:solidFill>
                <a:srgbClr val="0001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79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6BB79E13-9D62-883A-8205-0E71910BE69A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C377220-5E6C-760E-D5E3-16CD97F236F8}"/>
              </a:ext>
            </a:extLst>
          </p:cNvPr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CELLS OF CONNECTIVE TISSUE PROPER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C8724C-C79C-3BB8-7C6D-DCF0ACC00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12" y="914861"/>
            <a:ext cx="7515124" cy="226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Large, ovoid cells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derived from B-lymphocytes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Basophilic cytoplasm – RER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>
                <a:sym typeface="Symbol" panose="05050102010706020507" pitchFamily="18" charset="2"/>
              </a:rPr>
              <a:t>Clockface nucleus (alternating heterochromatin and euchromatin)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>
                <a:sym typeface="Symbol" panose="05050102010706020507" pitchFamily="18" charset="2"/>
              </a:rPr>
              <a:t>Produce antibodies (immunoglobulins)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>
                <a:sym typeface="Symbol" panose="05050102010706020507" pitchFamily="18" charset="2"/>
              </a:rPr>
              <a:t>Short lifespan (10-20 days)</a:t>
            </a:r>
            <a:endParaRPr lang="en-US" altLang="cs-CZ" sz="1600" b="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B930A53-DE22-56DC-5D51-C1B802E040E2}"/>
              </a:ext>
            </a:extLst>
          </p:cNvPr>
          <p:cNvSpPr txBox="1"/>
          <p:nvPr/>
        </p:nvSpPr>
        <p:spPr>
          <a:xfrm>
            <a:off x="4352963" y="4310002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dirty="0"/>
              <a:t>T. Clark </a:t>
            </a:r>
            <a:r>
              <a:rPr lang="cs-CZ" sz="1000" b="0" dirty="0" err="1"/>
              <a:t>Brelje</a:t>
            </a:r>
            <a:r>
              <a:rPr lang="cs-CZ" sz="1000" b="0" dirty="0"/>
              <a:t> and Robert L. </a:t>
            </a:r>
            <a:r>
              <a:rPr lang="cs-CZ" sz="1000" b="0" dirty="0" err="1"/>
              <a:t>Sorenson</a:t>
            </a:r>
            <a:r>
              <a:rPr lang="cs-CZ" sz="1000" b="0" dirty="0"/>
              <a:t>, Minneapolis, Minnesota, USA.</a:t>
            </a:r>
          </a:p>
        </p:txBody>
      </p:sp>
      <p:pic>
        <p:nvPicPr>
          <p:cNvPr id="6" name="Obrázek 5" descr="Obsah obrázku umění, kresba, černobílá, potisk&#10;&#10;Popis byl vytvořen automaticky">
            <a:extLst>
              <a:ext uri="{FF2B5EF4-FFF2-40B4-BE49-F238E27FC236}">
                <a16:creationId xmlns:a16="http://schemas.microsoft.com/office/drawing/2014/main" id="{DC79D477-4906-4C7C-0676-C0AFE7859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77" y="2725738"/>
            <a:ext cx="5361623" cy="412432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F777133-101A-0DB5-E460-877CD2DA4B9E}"/>
              </a:ext>
            </a:extLst>
          </p:cNvPr>
          <p:cNvSpPr txBox="1"/>
          <p:nvPr/>
        </p:nvSpPr>
        <p:spPr>
          <a:xfrm>
            <a:off x="3905250" y="651917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0" dirty="0"/>
              <a:t>https://www1.udel.edu/biology/Wags/histopage/histopage.htm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96EDED03-DEE4-A500-3077-3E54CBC1F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12" y="566502"/>
            <a:ext cx="20329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>
                <a:solidFill>
                  <a:srgbClr val="0001DF"/>
                </a:solidFill>
              </a:rPr>
              <a:t>Plasma </a:t>
            </a:r>
            <a:r>
              <a:rPr lang="cs-CZ" altLang="cs-CZ" sz="2400" dirty="0" err="1">
                <a:solidFill>
                  <a:srgbClr val="0001DF"/>
                </a:solidFill>
              </a:rPr>
              <a:t>cells</a:t>
            </a:r>
            <a:endParaRPr lang="cs-CZ" altLang="cs-CZ" sz="2400" dirty="0">
              <a:solidFill>
                <a:srgbClr val="0001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72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5726DDB-68A0-1B7E-B547-025ED4CFDD87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46012" y="1132736"/>
            <a:ext cx="401082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0" dirty="0"/>
              <a:t>Mesenchymal origin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b="0" dirty="0" err="1"/>
              <a:t>Adult</a:t>
            </a:r>
            <a:r>
              <a:rPr lang="cs-CZ" sz="1600" b="0" dirty="0"/>
              <a:t> </a:t>
            </a:r>
            <a:r>
              <a:rPr lang="cs-CZ" sz="1600" b="0" dirty="0" err="1"/>
              <a:t>tissues</a:t>
            </a:r>
            <a:endParaRPr lang="cs-CZ" sz="1600" b="0" dirty="0"/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0" dirty="0"/>
              <a:t>Differentiate to many cells of CT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sz="1800" b="0" dirty="0"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sz="1800" b="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CELLS OF CONNECTIVE TISSUE PROPER</a:t>
            </a:r>
          </a:p>
        </p:txBody>
      </p:sp>
      <p:pic>
        <p:nvPicPr>
          <p:cNvPr id="11" name="Picture 4" descr="VÃ½sledek obrÃ¡zku pro mesenchymal stem cel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7" y="2557305"/>
            <a:ext cx="3980681" cy="298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 descr="Obsah obrázku diagram&#10;&#10;Popis byl vytvořen automaticky">
            <a:extLst>
              <a:ext uri="{FF2B5EF4-FFF2-40B4-BE49-F238E27FC236}">
                <a16:creationId xmlns:a16="http://schemas.microsoft.com/office/drawing/2014/main" id="{69EE360E-F220-18B2-7617-1C0F435FC1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4"/>
          <a:stretch/>
        </p:blipFill>
        <p:spPr>
          <a:xfrm>
            <a:off x="4256834" y="2857498"/>
            <a:ext cx="4705489" cy="3103685"/>
          </a:xfrm>
          <a:prstGeom prst="rect">
            <a:avLst/>
          </a:prstGeom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205DE911-C351-2CC4-24C9-CB1E84116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12" y="566502"/>
            <a:ext cx="51635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srgbClr val="0001DF"/>
                </a:solidFill>
              </a:rPr>
              <a:t>Me</a:t>
            </a:r>
            <a:r>
              <a:rPr lang="cs-CZ" sz="2400" dirty="0">
                <a:solidFill>
                  <a:srgbClr val="0001DF"/>
                </a:solidFill>
              </a:rPr>
              <a:t>s</a:t>
            </a:r>
            <a:r>
              <a:rPr lang="en-US" sz="2400" dirty="0" err="1">
                <a:solidFill>
                  <a:srgbClr val="0001DF"/>
                </a:solidFill>
              </a:rPr>
              <a:t>enchym</a:t>
            </a:r>
            <a:r>
              <a:rPr lang="cs-CZ" sz="2400" dirty="0">
                <a:solidFill>
                  <a:srgbClr val="0001DF"/>
                </a:solidFill>
              </a:rPr>
              <a:t>al stem (</a:t>
            </a:r>
            <a:r>
              <a:rPr lang="cs-CZ" sz="2400" dirty="0" err="1">
                <a:solidFill>
                  <a:srgbClr val="0001DF"/>
                </a:solidFill>
              </a:rPr>
              <a:t>stromal</a:t>
            </a:r>
            <a:r>
              <a:rPr lang="cs-CZ" sz="2400" dirty="0">
                <a:solidFill>
                  <a:srgbClr val="0001DF"/>
                </a:solidFill>
              </a:rPr>
              <a:t>) </a:t>
            </a:r>
            <a:r>
              <a:rPr lang="cs-CZ" sz="2400" dirty="0" err="1">
                <a:solidFill>
                  <a:srgbClr val="0001DF"/>
                </a:solidFill>
              </a:rPr>
              <a:t>cells</a:t>
            </a:r>
            <a:endParaRPr lang="cs-CZ" altLang="cs-CZ" sz="2400" dirty="0">
              <a:solidFill>
                <a:srgbClr val="0001D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094643F-F973-29F7-8549-994A5AD66CB2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3781" y="61823"/>
            <a:ext cx="8558926" cy="4277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sz="2000" b="0" dirty="0"/>
              <a:t>DERIVATIVES OF MESENCHYME</a:t>
            </a:r>
            <a:endParaRPr lang="en-US" altLang="cs-CZ" sz="2000" b="0" i="1" dirty="0"/>
          </a:p>
        </p:txBody>
      </p:sp>
      <p:pic>
        <p:nvPicPr>
          <p:cNvPr id="1026" name="Picture 2" descr="Sources of mesenchymal stem cells. | Download Scientific Diagram">
            <a:extLst>
              <a:ext uri="{FF2B5EF4-FFF2-40B4-BE49-F238E27FC236}">
                <a16:creationId xmlns:a16="http://schemas.microsoft.com/office/drawing/2014/main" id="{A3F32B21-9B0A-46CE-9130-B31E2BEE4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198" y="1105100"/>
            <a:ext cx="6500813" cy="479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C09050FE-E937-729C-C930-6AC96F01B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12" y="566502"/>
            <a:ext cx="51635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srgbClr val="0001DF"/>
                </a:solidFill>
              </a:rPr>
              <a:t>Me</a:t>
            </a:r>
            <a:r>
              <a:rPr lang="cs-CZ" sz="2400" dirty="0">
                <a:solidFill>
                  <a:srgbClr val="0001DF"/>
                </a:solidFill>
              </a:rPr>
              <a:t>s</a:t>
            </a:r>
            <a:r>
              <a:rPr lang="en-US" sz="2400" dirty="0" err="1">
                <a:solidFill>
                  <a:srgbClr val="0001DF"/>
                </a:solidFill>
              </a:rPr>
              <a:t>enchym</a:t>
            </a:r>
            <a:r>
              <a:rPr lang="cs-CZ" sz="2400" dirty="0">
                <a:solidFill>
                  <a:srgbClr val="0001DF"/>
                </a:solidFill>
              </a:rPr>
              <a:t>al stem (</a:t>
            </a:r>
            <a:r>
              <a:rPr lang="cs-CZ" sz="2400" dirty="0" err="1">
                <a:solidFill>
                  <a:srgbClr val="0001DF"/>
                </a:solidFill>
              </a:rPr>
              <a:t>stromal</a:t>
            </a:r>
            <a:r>
              <a:rPr lang="cs-CZ" sz="2400" dirty="0">
                <a:solidFill>
                  <a:srgbClr val="0001DF"/>
                </a:solidFill>
              </a:rPr>
              <a:t>) </a:t>
            </a:r>
            <a:r>
              <a:rPr lang="cs-CZ" sz="2400" dirty="0" err="1">
                <a:solidFill>
                  <a:srgbClr val="0001DF"/>
                </a:solidFill>
              </a:rPr>
              <a:t>cells</a:t>
            </a:r>
            <a:endParaRPr lang="cs-CZ" altLang="cs-CZ" sz="2400" dirty="0">
              <a:solidFill>
                <a:srgbClr val="0001D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42BCB0-5468-A68E-C86D-2423794E7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09" y="5979681"/>
            <a:ext cx="807214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1DF"/>
                </a:solidFill>
                <a:latin typeface="+mn-lt"/>
                <a:cs typeface="+mn-cs"/>
              </a:rPr>
              <a:t>Mesenchymal stem cells are different in different tissues</a:t>
            </a:r>
            <a:endParaRPr lang="en-US" sz="1800" dirty="0">
              <a:solidFill>
                <a:srgbClr val="0001DF"/>
              </a:solidFill>
              <a:latin typeface="+mn-lt"/>
              <a:cs typeface="+mn-cs"/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6013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90784" y="4488247"/>
            <a:ext cx="35484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b="0" dirty="0"/>
              <a:t>Mesenchymal stem cells are important tools for tissue engineering and understanding tissue biology</a:t>
            </a:r>
            <a:endParaRPr lang="en-US" sz="1600" b="0" dirty="0"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sz="1600" b="0" dirty="0"/>
          </a:p>
        </p:txBody>
      </p:sp>
      <p:pic>
        <p:nvPicPr>
          <p:cNvPr id="13" name="Picture 2" descr="VÃ½sledek obrÃ¡zku pro mesenchymal stem cells">
            <a:extLst>
              <a:ext uri="{FF2B5EF4-FFF2-40B4-BE49-F238E27FC236}">
                <a16:creationId xmlns:a16="http://schemas.microsoft.com/office/drawing/2014/main" id="{09BC614B-CE85-88E1-BE82-858F0E53F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92" y="2545491"/>
            <a:ext cx="5095524" cy="37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VÃ½sledek obrÃ¡zku pro mesenchymal stem cel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4" y="1175334"/>
            <a:ext cx="3980681" cy="298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1F0C644B-639A-EEE3-21CC-1B9A7343F37F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3AA5A65-0F9F-3EB6-91A9-9E4859814352}"/>
              </a:ext>
            </a:extLst>
          </p:cNvPr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CELLS OF CONNECTIVE TISSUE PROPER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458E76DD-A841-B20C-262B-2439854C6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12" y="566502"/>
            <a:ext cx="51635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srgbClr val="0001DF"/>
                </a:solidFill>
              </a:rPr>
              <a:t>Me</a:t>
            </a:r>
            <a:r>
              <a:rPr lang="cs-CZ" sz="2400" dirty="0">
                <a:solidFill>
                  <a:srgbClr val="0001DF"/>
                </a:solidFill>
              </a:rPr>
              <a:t>s</a:t>
            </a:r>
            <a:r>
              <a:rPr lang="en-US" sz="2400" dirty="0" err="1">
                <a:solidFill>
                  <a:srgbClr val="0001DF"/>
                </a:solidFill>
              </a:rPr>
              <a:t>enchym</a:t>
            </a:r>
            <a:r>
              <a:rPr lang="cs-CZ" sz="2400" dirty="0">
                <a:solidFill>
                  <a:srgbClr val="0001DF"/>
                </a:solidFill>
              </a:rPr>
              <a:t>al stem (</a:t>
            </a:r>
            <a:r>
              <a:rPr lang="cs-CZ" sz="2400" dirty="0" err="1">
                <a:solidFill>
                  <a:srgbClr val="0001DF"/>
                </a:solidFill>
              </a:rPr>
              <a:t>stromal</a:t>
            </a:r>
            <a:r>
              <a:rPr lang="cs-CZ" sz="2400" dirty="0">
                <a:solidFill>
                  <a:srgbClr val="0001DF"/>
                </a:solidFill>
              </a:rPr>
              <a:t>) </a:t>
            </a:r>
            <a:r>
              <a:rPr lang="cs-CZ" sz="2400" dirty="0" err="1">
                <a:solidFill>
                  <a:srgbClr val="0001DF"/>
                </a:solidFill>
              </a:rPr>
              <a:t>cells</a:t>
            </a:r>
            <a:endParaRPr lang="cs-CZ" altLang="cs-CZ" sz="2400" dirty="0">
              <a:solidFill>
                <a:srgbClr val="0001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019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5493365-3418-C2B1-7700-2BCCEF8CA9FB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4" name="TextovéPole 13"/>
          <p:cNvSpPr txBox="1"/>
          <p:nvPr/>
        </p:nvSpPr>
        <p:spPr>
          <a:xfrm>
            <a:off x="63781" y="61823"/>
            <a:ext cx="8558926" cy="4277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sz="2000" b="0" dirty="0"/>
              <a:t>MESENCHYMAL STEM CELLS – CLINICAL CONTEXT</a:t>
            </a:r>
            <a:endParaRPr lang="en-US" altLang="cs-CZ" sz="2000" b="0" i="1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EBC50F7-C025-4357-AF2E-5D85487E9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00188"/>
            <a:ext cx="6096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F37014B-D88F-44A9-87E8-51DCCB0F3AE1}"/>
              </a:ext>
            </a:extLst>
          </p:cNvPr>
          <p:cNvSpPr txBox="1"/>
          <p:nvPr/>
        </p:nvSpPr>
        <p:spPr>
          <a:xfrm>
            <a:off x="5484395" y="6368432"/>
            <a:ext cx="3539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latin typeface="MuseoSans"/>
              </a:rPr>
              <a:t>DOI: 10.3389/fsurg.2015.00001</a:t>
            </a:r>
          </a:p>
        </p:txBody>
      </p:sp>
    </p:spTree>
    <p:extLst>
      <p:ext uri="{BB962C8B-B14F-4D97-AF65-F5344CB8AC3E}">
        <p14:creationId xmlns:p14="http://schemas.microsoft.com/office/powerpoint/2010/main" val="3922398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059F710-395C-C8E2-5C58-67DCAB0400EC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3781" y="61823"/>
            <a:ext cx="8558926" cy="4277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sz="2000" b="0" dirty="0"/>
              <a:t>POTENTIAL APPLICATIONS OF MESENCHYMAL STEM CELLS</a:t>
            </a:r>
            <a:endParaRPr lang="en-US" altLang="cs-CZ" sz="2000" b="0" i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40710D-F3EE-4EEF-88C7-4C077B8A4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925"/>
            <a:ext cx="9144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DD704BA-0747-49F7-BFBB-8BD6126656BD}"/>
              </a:ext>
            </a:extLst>
          </p:cNvPr>
          <p:cNvSpPr txBox="1"/>
          <p:nvPr/>
        </p:nvSpPr>
        <p:spPr>
          <a:xfrm>
            <a:off x="4993106" y="6368431"/>
            <a:ext cx="462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u="none" strike="noStrike" dirty="0">
                <a:effectLst/>
                <a:latin typeface="Museo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https://doi.org/10.3389/fbioe.2020.00043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5396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5C10D9F-11C6-18B1-45DB-D89D215B3469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1" name="Podnadpis 2"/>
          <p:cNvSpPr txBox="1">
            <a:spLocks/>
          </p:cNvSpPr>
          <p:nvPr/>
        </p:nvSpPr>
        <p:spPr bwMode="auto">
          <a:xfrm>
            <a:off x="248588" y="738350"/>
            <a:ext cx="8893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300" dirty="0">
                <a:solidFill>
                  <a:srgbClr val="0001DF"/>
                </a:solidFill>
              </a:rPr>
              <a:t>ECM = </a:t>
            </a:r>
            <a:r>
              <a:rPr lang="cs-CZ" altLang="cs-CZ" sz="2300" dirty="0" err="1">
                <a:solidFill>
                  <a:srgbClr val="0001DF"/>
                </a:solidFill>
              </a:rPr>
              <a:t>fibers</a:t>
            </a:r>
            <a:r>
              <a:rPr lang="cs-CZ" altLang="cs-CZ" sz="2300" dirty="0">
                <a:solidFill>
                  <a:srgbClr val="0001DF"/>
                </a:solidFill>
              </a:rPr>
              <a:t> + </a:t>
            </a:r>
            <a:r>
              <a:rPr lang="cs-CZ" altLang="cs-CZ" sz="2300" dirty="0" err="1">
                <a:solidFill>
                  <a:srgbClr val="0001DF"/>
                </a:solidFill>
              </a:rPr>
              <a:t>ground</a:t>
            </a:r>
            <a:r>
              <a:rPr lang="cs-CZ" altLang="cs-CZ" sz="2300" dirty="0">
                <a:solidFill>
                  <a:srgbClr val="0001DF"/>
                </a:solidFill>
              </a:rPr>
              <a:t> substance</a:t>
            </a:r>
          </a:p>
          <a:p>
            <a:pPr eaLnBrk="1" hangingPunct="1"/>
            <a:endParaRPr lang="cs-CZ" altLang="cs-CZ" sz="23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ECM OF CONNECTIVE TISSUE PROPER</a:t>
            </a:r>
          </a:p>
        </p:txBody>
      </p:sp>
      <p:pic>
        <p:nvPicPr>
          <p:cNvPr id="4" name="Obrázek 3" descr="Obsah obrázku text, diagram, snímek obrazovky, mapa&#10;&#10;Popis byl vytvořen automaticky">
            <a:extLst>
              <a:ext uri="{FF2B5EF4-FFF2-40B4-BE49-F238E27FC236}">
                <a16:creationId xmlns:a16="http://schemas.microsoft.com/office/drawing/2014/main" id="{D98210D7-2F16-C470-1043-CDC8FB4C3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24" y="1548167"/>
            <a:ext cx="7537076" cy="496693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8DA7260-A65F-3221-D2BF-DE54707DD88A}"/>
              </a:ext>
            </a:extLst>
          </p:cNvPr>
          <p:cNvSpPr/>
          <p:nvPr/>
        </p:nvSpPr>
        <p:spPr bwMode="auto">
          <a:xfrm>
            <a:off x="1424354" y="2514600"/>
            <a:ext cx="1046284" cy="668215"/>
          </a:xfrm>
          <a:prstGeom prst="rect">
            <a:avLst/>
          </a:prstGeom>
          <a:noFill/>
          <a:ln w="44450" cap="flat" cmpd="sng" algn="ctr">
            <a:solidFill>
              <a:srgbClr val="0001D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rgbClr val="0001D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1A55AF6-F6E3-7E9E-5C55-97521B17B19C}"/>
              </a:ext>
            </a:extLst>
          </p:cNvPr>
          <p:cNvSpPr/>
          <p:nvPr/>
        </p:nvSpPr>
        <p:spPr bwMode="auto">
          <a:xfrm>
            <a:off x="6773008" y="3004037"/>
            <a:ext cx="1046284" cy="668215"/>
          </a:xfrm>
          <a:prstGeom prst="rect">
            <a:avLst/>
          </a:prstGeom>
          <a:noFill/>
          <a:ln w="44450" cap="flat" cmpd="sng" algn="ctr">
            <a:solidFill>
              <a:srgbClr val="0001D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rgbClr val="0001D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BF72F53-EE2F-3C49-348E-AB72D1139048}"/>
              </a:ext>
            </a:extLst>
          </p:cNvPr>
          <p:cNvSpPr/>
          <p:nvPr/>
        </p:nvSpPr>
        <p:spPr bwMode="auto">
          <a:xfrm>
            <a:off x="1280746" y="4975725"/>
            <a:ext cx="1189892" cy="668215"/>
          </a:xfrm>
          <a:prstGeom prst="rect">
            <a:avLst/>
          </a:prstGeom>
          <a:noFill/>
          <a:ln w="44450" cap="flat" cmpd="sng" algn="ctr">
            <a:solidFill>
              <a:srgbClr val="0001D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rgbClr val="0001D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66FC6053-0A72-C2FE-1326-BF35AF64FB39}"/>
              </a:ext>
            </a:extLst>
          </p:cNvPr>
          <p:cNvSpPr/>
          <p:nvPr/>
        </p:nvSpPr>
        <p:spPr bwMode="auto">
          <a:xfrm>
            <a:off x="1195753" y="5785542"/>
            <a:ext cx="1354015" cy="668215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rgbClr val="0001D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41217F4-0242-E675-F054-49A69AB2149E}"/>
              </a:ext>
            </a:extLst>
          </p:cNvPr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77513" y="1873808"/>
            <a:ext cx="24117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0" dirty="0" err="1"/>
              <a:t>Epitheli</a:t>
            </a:r>
            <a:r>
              <a:rPr lang="cs-CZ" altLang="cs-CZ" sz="2000" b="0" dirty="0"/>
              <a:t>al </a:t>
            </a:r>
            <a:r>
              <a:rPr lang="cs-CZ" altLang="cs-CZ" sz="2000" b="0" dirty="0" err="1"/>
              <a:t>tissue</a:t>
            </a:r>
            <a:endParaRPr lang="en-US" altLang="cs-CZ" sz="2000" b="0" dirty="0"/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112206" y="863268"/>
            <a:ext cx="6395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err="1"/>
              <a:t>Tissue</a:t>
            </a:r>
            <a:r>
              <a:rPr lang="cs-CZ" altLang="cs-CZ" sz="1800" b="0" dirty="0"/>
              <a:t> </a:t>
            </a:r>
            <a:r>
              <a:rPr lang="cs-CZ" altLang="cs-CZ" sz="1800" b="0" dirty="0" err="1"/>
              <a:t>classification</a:t>
            </a:r>
            <a:r>
              <a:rPr lang="cs-CZ" altLang="cs-CZ" sz="1800" b="0" dirty="0"/>
              <a:t> </a:t>
            </a:r>
            <a:r>
              <a:rPr lang="cs-CZ" altLang="cs-CZ" sz="1800" b="0" dirty="0" err="1"/>
              <a:t>is</a:t>
            </a:r>
            <a:r>
              <a:rPr lang="cs-CZ" altLang="cs-CZ" sz="1800" b="0" dirty="0"/>
              <a:t> </a:t>
            </a:r>
            <a:r>
              <a:rPr lang="cs-CZ" altLang="cs-CZ" sz="1800" b="0" dirty="0" err="1"/>
              <a:t>based</a:t>
            </a:r>
            <a:r>
              <a:rPr lang="cs-CZ" altLang="cs-CZ" sz="1800" b="0" dirty="0"/>
              <a:t> on </a:t>
            </a:r>
            <a:r>
              <a:rPr lang="cs-CZ" altLang="cs-CZ" sz="1800" dirty="0" err="1">
                <a:solidFill>
                  <a:srgbClr val="0001DF"/>
                </a:solidFill>
              </a:rPr>
              <a:t>morphology</a:t>
            </a:r>
            <a:r>
              <a:rPr lang="cs-CZ" altLang="cs-CZ" sz="1800" dirty="0"/>
              <a:t> and </a:t>
            </a:r>
            <a:r>
              <a:rPr lang="cs-CZ" altLang="cs-CZ" sz="1800" dirty="0" err="1">
                <a:solidFill>
                  <a:srgbClr val="0001DF"/>
                </a:solidFill>
              </a:rPr>
              <a:t>function</a:t>
            </a:r>
            <a:r>
              <a:rPr lang="cs-CZ" altLang="cs-CZ" sz="1800" dirty="0"/>
              <a:t>:</a:t>
            </a:r>
            <a:endParaRPr lang="en-US" altLang="cs-CZ" sz="1800" dirty="0"/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3892550" y="2925763"/>
            <a:ext cx="44513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0" dirty="0"/>
              <a:t>Myofibrils </a:t>
            </a:r>
            <a:r>
              <a:rPr lang="en-US" altLang="cs-CZ" sz="1600" b="0" dirty="0">
                <a:sym typeface="Wingdings" panose="05000000000000000000" pitchFamily="2" charset="2"/>
              </a:rPr>
              <a:t> contraction</a:t>
            </a:r>
            <a:endParaRPr lang="en-US" altLang="cs-CZ" sz="1600" b="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0" dirty="0"/>
              <a:t>Mesoderm </a:t>
            </a:r>
            <a:r>
              <a:rPr lang="en-US" altLang="cs-CZ" sz="1200" b="0" dirty="0"/>
              <a:t>– skeletal muscle, </a:t>
            </a:r>
            <a:r>
              <a:rPr lang="en-US" altLang="cs-CZ" sz="1200" b="0" dirty="0" err="1"/>
              <a:t>myocard</a:t>
            </a:r>
            <a:r>
              <a:rPr lang="en-US" altLang="cs-CZ" sz="1600" b="0" dirty="0"/>
              <a:t>, me</a:t>
            </a:r>
            <a:r>
              <a:rPr lang="cs-CZ" altLang="cs-CZ" sz="1600" b="0" dirty="0"/>
              <a:t>s</a:t>
            </a:r>
            <a:r>
              <a:rPr lang="en-US" altLang="cs-CZ" sz="1600" b="0" dirty="0" err="1"/>
              <a:t>enchyme</a:t>
            </a:r>
            <a:r>
              <a:rPr lang="en-US" altLang="cs-CZ" sz="1600" b="0" dirty="0"/>
              <a:t> – </a:t>
            </a:r>
            <a:r>
              <a:rPr lang="en-US" altLang="cs-CZ" sz="1200" b="0" dirty="0"/>
              <a:t>smooth muscles</a:t>
            </a:r>
          </a:p>
        </p:txBody>
      </p:sp>
      <p:sp>
        <p:nvSpPr>
          <p:cNvPr id="9222" name="Text Box 9"/>
          <p:cNvSpPr txBox="1">
            <a:spLocks noChangeArrowheads="1"/>
          </p:cNvSpPr>
          <p:nvPr/>
        </p:nvSpPr>
        <p:spPr bwMode="auto">
          <a:xfrm>
            <a:off x="3887788" y="4295030"/>
            <a:ext cx="48990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0" dirty="0"/>
              <a:t>Neurons and neuroglia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0" dirty="0"/>
              <a:t>Reception and transmission of electric signals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0" dirty="0"/>
              <a:t>Ectoderm</a:t>
            </a:r>
            <a:endParaRPr lang="en-US" altLang="cs-CZ" sz="1200" b="0" dirty="0"/>
          </a:p>
        </p:txBody>
      </p:sp>
      <p:sp>
        <p:nvSpPr>
          <p:cNvPr id="9223" name="Text Box 10"/>
          <p:cNvSpPr txBox="1">
            <a:spLocks noChangeArrowheads="1"/>
          </p:cNvSpPr>
          <p:nvPr/>
        </p:nvSpPr>
        <p:spPr bwMode="auto">
          <a:xfrm>
            <a:off x="3867150" y="5654676"/>
            <a:ext cx="47942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dirty="0"/>
              <a:t>Dominant e</a:t>
            </a:r>
            <a:r>
              <a:rPr lang="en-US" altLang="cs-CZ" sz="1600" b="0" dirty="0" err="1"/>
              <a:t>xtracellular</a:t>
            </a:r>
            <a:r>
              <a:rPr lang="en-US" altLang="cs-CZ" sz="1600" b="0" dirty="0"/>
              <a:t> matrix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0" dirty="0"/>
              <a:t>Connective tissue, cartilage, bone…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0" dirty="0"/>
              <a:t>Me</a:t>
            </a:r>
            <a:r>
              <a:rPr lang="cs-CZ" altLang="cs-CZ" sz="1600" b="0" dirty="0"/>
              <a:t>s</a:t>
            </a:r>
            <a:r>
              <a:rPr lang="en-US" altLang="cs-CZ" sz="1600" b="0" dirty="0" err="1"/>
              <a:t>enchyme</a:t>
            </a:r>
            <a:endParaRPr lang="en-US" altLang="cs-CZ" sz="1600" b="0" dirty="0"/>
          </a:p>
        </p:txBody>
      </p:sp>
      <p:sp>
        <p:nvSpPr>
          <p:cNvPr id="9224" name="Text Box 13"/>
          <p:cNvSpPr txBox="1">
            <a:spLocks noChangeArrowheads="1"/>
          </p:cNvSpPr>
          <p:nvPr/>
        </p:nvSpPr>
        <p:spPr bwMode="auto">
          <a:xfrm>
            <a:off x="3892550" y="1652141"/>
            <a:ext cx="516123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0" dirty="0"/>
              <a:t>Continual, avascular layers of cells with different function, oriented to open space, with specific junctions and minimum of ECM and intercellular space</a:t>
            </a:r>
            <a:r>
              <a:rPr lang="cs-CZ" altLang="cs-CZ" sz="1600" b="0" dirty="0"/>
              <a:t>.</a:t>
            </a:r>
            <a:endParaRPr lang="en-US" altLang="cs-CZ" sz="1600" b="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0" dirty="0"/>
              <a:t>Derivates of all three germ layers</a:t>
            </a:r>
          </a:p>
        </p:txBody>
      </p:sp>
      <p:pic>
        <p:nvPicPr>
          <p:cNvPr id="9225" name="Picture 2" descr="http://www.arthursclipart.org/medical/humanbody/muscle%20tissu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9091" r="42357" b="15152"/>
          <a:stretch>
            <a:fillRect/>
          </a:stretch>
        </p:blipFill>
        <p:spPr bwMode="auto">
          <a:xfrm>
            <a:off x="2105025" y="2889251"/>
            <a:ext cx="1736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4" descr="http://djpowell.files.wordpress.com/2009/02/neuron-network.jp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4116388"/>
            <a:ext cx="1762125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6" descr="http://www.technion.ac.il/~mdcourse/274203/slides/Connective%20%20Tissue/2-Loose%20Connective%20Tissue-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20839" r="24135" b="12607"/>
          <a:stretch>
            <a:fillRect/>
          </a:stretch>
        </p:blipFill>
        <p:spPr bwMode="auto">
          <a:xfrm>
            <a:off x="2105025" y="5513388"/>
            <a:ext cx="1754188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4" descr="http://www.temple.edu/dentistry/admissions/Images/epitheli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614488"/>
            <a:ext cx="17303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0" y="57428"/>
            <a:ext cx="55872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cs-CZ" sz="2000" b="0" dirty="0"/>
              <a:t>CONTEMPORARY TISSUE CLASSIFICATION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75681C4-432C-2547-B0F3-DFF04E71260C}"/>
              </a:ext>
            </a:extLst>
          </p:cNvPr>
          <p:cNvSpPr txBox="1"/>
          <p:nvPr/>
        </p:nvSpPr>
        <p:spPr>
          <a:xfrm>
            <a:off x="56679" y="5621150"/>
            <a:ext cx="2220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solidFill>
                  <a:srgbClr val="0001DF"/>
                </a:solidFill>
              </a:rPr>
              <a:t>Connective</a:t>
            </a:r>
            <a:r>
              <a:rPr lang="cs-CZ" altLang="cs-CZ" sz="2400" b="1" dirty="0">
                <a:solidFill>
                  <a:srgbClr val="0001DF"/>
                </a:solidFill>
              </a:rPr>
              <a:t> </a:t>
            </a:r>
            <a:r>
              <a:rPr lang="cs-CZ" altLang="cs-CZ" sz="2400" b="1" dirty="0" err="1">
                <a:solidFill>
                  <a:srgbClr val="0001DF"/>
                </a:solidFill>
              </a:rPr>
              <a:t>tissue</a:t>
            </a:r>
            <a:endParaRPr lang="en-US" altLang="cs-CZ" sz="2400" b="1" dirty="0">
              <a:solidFill>
                <a:srgbClr val="0001DF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0C1F643-3BB3-8C9C-7E10-C9CBF2621DBA}"/>
              </a:ext>
            </a:extLst>
          </p:cNvPr>
          <p:cNvSpPr txBox="1"/>
          <p:nvPr/>
        </p:nvSpPr>
        <p:spPr>
          <a:xfrm>
            <a:off x="56679" y="4295030"/>
            <a:ext cx="17621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cs-CZ" sz="2000" b="0" dirty="0"/>
              <a:t>Nerve</a:t>
            </a:r>
            <a:r>
              <a:rPr lang="cs-CZ" altLang="cs-CZ" sz="2000" b="0" dirty="0"/>
              <a:t> </a:t>
            </a:r>
            <a:r>
              <a:rPr lang="cs-CZ" altLang="cs-CZ" sz="2000" b="0" dirty="0" err="1"/>
              <a:t>tissue</a:t>
            </a:r>
            <a:endParaRPr lang="cs-CZ" sz="2000" b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F351B4-D513-F4A8-9A82-046A88EA5545}"/>
              </a:ext>
            </a:extLst>
          </p:cNvPr>
          <p:cNvSpPr txBox="1"/>
          <p:nvPr/>
        </p:nvSpPr>
        <p:spPr>
          <a:xfrm>
            <a:off x="56679" y="3091042"/>
            <a:ext cx="20483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cs-CZ" sz="2000" b="0" dirty="0"/>
              <a:t>Muscle</a:t>
            </a:r>
            <a:r>
              <a:rPr lang="cs-CZ" altLang="cs-CZ" sz="2000" b="0" dirty="0"/>
              <a:t> </a:t>
            </a:r>
            <a:r>
              <a:rPr lang="cs-CZ" altLang="cs-CZ" sz="2000" b="0" dirty="0" err="1"/>
              <a:t>tissue</a:t>
            </a:r>
            <a:endParaRPr lang="cs-CZ" altLang="cs-CZ" sz="2000" b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6BB79E13-9D62-883A-8205-0E71910BE69A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C377220-5E6C-760E-D5E3-16CD97F236F8}"/>
              </a:ext>
            </a:extLst>
          </p:cNvPr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ECM OF CONNECTIVE TISSUE PROPER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C8724C-C79C-3BB8-7C6D-DCF0ACC00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1" y="620909"/>
            <a:ext cx="9036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0001DF"/>
                </a:solidFill>
              </a:rPr>
              <a:t>Composition</a:t>
            </a:r>
            <a:r>
              <a:rPr lang="cs-CZ" altLang="cs-CZ" sz="1800" dirty="0">
                <a:solidFill>
                  <a:srgbClr val="0001DF"/>
                </a:solidFill>
              </a:rPr>
              <a:t> </a:t>
            </a:r>
            <a:r>
              <a:rPr lang="cs-CZ" altLang="cs-CZ" sz="1800" dirty="0" err="1">
                <a:solidFill>
                  <a:srgbClr val="0001DF"/>
                </a:solidFill>
              </a:rPr>
              <a:t>of</a:t>
            </a:r>
            <a:r>
              <a:rPr lang="cs-CZ" altLang="cs-CZ" sz="1800" dirty="0">
                <a:solidFill>
                  <a:srgbClr val="0001DF"/>
                </a:solidFill>
              </a:rPr>
              <a:t> ECM </a:t>
            </a:r>
            <a:r>
              <a:rPr lang="cs-CZ" altLang="cs-CZ" sz="1800" dirty="0" err="1">
                <a:solidFill>
                  <a:srgbClr val="0001DF"/>
                </a:solidFill>
              </a:rPr>
              <a:t>determines</a:t>
            </a:r>
            <a:r>
              <a:rPr lang="cs-CZ" altLang="cs-CZ" sz="1800" dirty="0">
                <a:solidFill>
                  <a:srgbClr val="0001DF"/>
                </a:solidFill>
              </a:rPr>
              <a:t> </a:t>
            </a:r>
            <a:r>
              <a:rPr lang="cs-CZ" altLang="cs-CZ" sz="1800" dirty="0" err="1">
                <a:solidFill>
                  <a:srgbClr val="0001DF"/>
                </a:solidFill>
              </a:rPr>
              <a:t>biochemical</a:t>
            </a:r>
            <a:r>
              <a:rPr lang="cs-CZ" altLang="cs-CZ" sz="1800" dirty="0">
                <a:solidFill>
                  <a:srgbClr val="0001DF"/>
                </a:solidFill>
              </a:rPr>
              <a:t> and </a:t>
            </a:r>
            <a:r>
              <a:rPr lang="cs-CZ" altLang="cs-CZ" sz="1800" dirty="0" err="1">
                <a:solidFill>
                  <a:srgbClr val="0001DF"/>
                </a:solidFill>
              </a:rPr>
              <a:t>biophysical</a:t>
            </a:r>
            <a:r>
              <a:rPr lang="cs-CZ" altLang="cs-CZ" sz="1800" dirty="0">
                <a:solidFill>
                  <a:srgbClr val="0001DF"/>
                </a:solidFill>
              </a:rPr>
              <a:t> </a:t>
            </a:r>
            <a:r>
              <a:rPr lang="cs-CZ" altLang="cs-CZ" sz="1800" dirty="0" err="1">
                <a:solidFill>
                  <a:srgbClr val="0001DF"/>
                </a:solidFill>
              </a:rPr>
              <a:t>properties</a:t>
            </a:r>
            <a:r>
              <a:rPr lang="cs-CZ" altLang="cs-CZ" sz="1800" dirty="0">
                <a:solidFill>
                  <a:srgbClr val="0001DF"/>
                </a:solidFill>
              </a:rPr>
              <a:t> </a:t>
            </a:r>
            <a:r>
              <a:rPr lang="cs-CZ" altLang="cs-CZ" sz="1800" dirty="0" err="1">
                <a:solidFill>
                  <a:srgbClr val="0001DF"/>
                </a:solidFill>
              </a:rPr>
              <a:t>of</a:t>
            </a:r>
            <a:r>
              <a:rPr lang="cs-CZ" altLang="cs-CZ" sz="1800" dirty="0">
                <a:solidFill>
                  <a:srgbClr val="0001DF"/>
                </a:solidFill>
              </a:rPr>
              <a:t> c.t. </a:t>
            </a:r>
            <a:endParaRPr lang="cs-CZ" altLang="cs-CZ" sz="1800" dirty="0">
              <a:solidFill>
                <a:srgbClr val="0001DF"/>
              </a:solidFill>
              <a:sym typeface="Symbol" panose="05050102010706020507" pitchFamily="18" charset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917438-8676-C1F5-C87F-72CB86EB0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49218"/>
            <a:ext cx="9036050" cy="4849016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C108399A-D843-1949-BA16-AE826C3C2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1" y="6065870"/>
            <a:ext cx="884132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0" dirty="0"/>
              <a:t>ECM of connective tissue is produced by fibroblasts (or chondrocytes, osteoblasts).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0" dirty="0"/>
              <a:t>However, specific ECM can be produced by virtually any cell of our body (</a:t>
            </a:r>
            <a:r>
              <a:rPr lang="en-US" altLang="cs-CZ" sz="1400" b="0" dirty="0" err="1"/>
              <a:t>eg.</a:t>
            </a:r>
            <a:r>
              <a:rPr lang="en-US" altLang="cs-CZ" sz="1400" b="0" dirty="0"/>
              <a:t> epithelial and muscle cells producing basal lamina). </a:t>
            </a:r>
            <a:endParaRPr lang="en-US" altLang="cs-CZ" sz="1400" b="0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5490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6E334664-DD40-042B-076F-746284CFEA70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ECM OF CONNECTIVE TISSUE PROPER</a:t>
            </a:r>
          </a:p>
        </p:txBody>
      </p:sp>
      <p:pic>
        <p:nvPicPr>
          <p:cNvPr id="5" name="Obrázek 4" descr="Obsah obrázku text, diagram, mapa&#10;&#10;Popis byl vytvořen automaticky">
            <a:extLst>
              <a:ext uri="{FF2B5EF4-FFF2-40B4-BE49-F238E27FC236}">
                <a16:creationId xmlns:a16="http://schemas.microsoft.com/office/drawing/2014/main" id="{58902A37-A006-97FB-FFEE-FA209313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99" y="887991"/>
            <a:ext cx="4800183" cy="360013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D53EDAA-5CAF-C599-CB28-3D51BD1B1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749" y="4159391"/>
            <a:ext cx="2919569" cy="2335655"/>
          </a:xfrm>
          <a:prstGeom prst="rect">
            <a:avLst/>
          </a:prstGeom>
        </p:spPr>
      </p:pic>
      <p:sp>
        <p:nvSpPr>
          <p:cNvPr id="56326" name="Rectangle 7"/>
          <p:cNvSpPr>
            <a:spLocks noChangeArrowheads="1"/>
          </p:cNvSpPr>
          <p:nvPr/>
        </p:nvSpPr>
        <p:spPr bwMode="auto">
          <a:xfrm>
            <a:off x="243437" y="665105"/>
            <a:ext cx="45624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err="1">
                <a:solidFill>
                  <a:srgbClr val="0001DF"/>
                </a:solidFill>
              </a:rPr>
              <a:t>Extracellular</a:t>
            </a:r>
            <a:r>
              <a:rPr lang="cs-CZ" altLang="cs-CZ" sz="3600" dirty="0">
                <a:solidFill>
                  <a:srgbClr val="0001DF"/>
                </a:solidFill>
              </a:rPr>
              <a:t> matrix</a:t>
            </a:r>
            <a:endParaRPr lang="cs-CZ" altLang="cs-CZ" sz="2000" dirty="0">
              <a:solidFill>
                <a:srgbClr val="FF00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54F71AA-63AD-439C-BA7F-3325AA778851}"/>
              </a:ext>
            </a:extLst>
          </p:cNvPr>
          <p:cNvSpPr txBox="1"/>
          <p:nvPr/>
        </p:nvSpPr>
        <p:spPr>
          <a:xfrm>
            <a:off x="342900" y="1737494"/>
            <a:ext cx="4572000" cy="3924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cs-CZ" dirty="0"/>
              <a:t>Fibrous component 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b="0" dirty="0"/>
              <a:t>C</a:t>
            </a:r>
            <a:r>
              <a:rPr lang="en-US" altLang="cs-CZ" sz="1600" b="0" dirty="0" err="1"/>
              <a:t>ollagen</a:t>
            </a:r>
            <a:r>
              <a:rPr lang="en-US" altLang="cs-CZ" sz="1600" b="0" dirty="0"/>
              <a:t> </a:t>
            </a:r>
            <a:r>
              <a:rPr lang="cs-CZ" altLang="cs-CZ" sz="1600" b="0" dirty="0" err="1"/>
              <a:t>fibers</a:t>
            </a:r>
            <a:r>
              <a:rPr lang="cs-CZ" altLang="cs-CZ" sz="1600" b="0" dirty="0"/>
              <a:t> (</a:t>
            </a:r>
            <a:r>
              <a:rPr lang="cs-CZ" altLang="cs-CZ" sz="1600" b="0" dirty="0" err="1"/>
              <a:t>e.g</a:t>
            </a:r>
            <a:r>
              <a:rPr lang="cs-CZ" altLang="cs-CZ" sz="1600" b="0" dirty="0"/>
              <a:t>. col. I, II)</a:t>
            </a:r>
            <a:endParaRPr lang="en-US" altLang="cs-CZ" sz="1600" b="0" dirty="0"/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b="0" dirty="0"/>
              <a:t>R</a:t>
            </a:r>
            <a:r>
              <a:rPr lang="en-US" altLang="cs-CZ" sz="1600" b="0" dirty="0" err="1"/>
              <a:t>eticular</a:t>
            </a:r>
            <a:endParaRPr lang="en-US" altLang="cs-CZ" sz="1600" b="0" dirty="0"/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b="0" dirty="0"/>
              <a:t>E</a:t>
            </a:r>
            <a:r>
              <a:rPr lang="en-US" altLang="cs-CZ" sz="1600" b="0" dirty="0" err="1"/>
              <a:t>lastic</a:t>
            </a:r>
            <a:endParaRPr lang="en-US" altLang="cs-CZ" sz="1600" b="0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cs-CZ" sz="1800" dirty="0"/>
              <a:t>Amorphous component</a:t>
            </a:r>
            <a:r>
              <a:rPr lang="en-US" altLang="cs-CZ" sz="1800" b="0" dirty="0"/>
              <a:t> (ground substance)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800" b="0" dirty="0"/>
              <a:t>Complex matrix consisting of </a:t>
            </a:r>
            <a:endParaRPr lang="cs-CZ" altLang="cs-CZ" sz="1800" b="0" dirty="0"/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b="0" dirty="0"/>
              <a:t>G</a:t>
            </a:r>
            <a:r>
              <a:rPr lang="en-US" altLang="cs-CZ" sz="1600" b="0" dirty="0" err="1"/>
              <a:t>lycosaminoglycans</a:t>
            </a:r>
            <a:r>
              <a:rPr lang="en-US" altLang="cs-CZ" sz="1600" b="0" dirty="0"/>
              <a:t> </a:t>
            </a:r>
            <a:endParaRPr lang="cs-CZ" altLang="cs-CZ" sz="1600" b="0" dirty="0"/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b="0" dirty="0"/>
              <a:t>G</a:t>
            </a:r>
            <a:r>
              <a:rPr lang="en-US" altLang="cs-CZ" sz="1600" b="0" dirty="0" err="1"/>
              <a:t>lycoproteins</a:t>
            </a:r>
            <a:r>
              <a:rPr lang="en-US" altLang="cs-CZ" sz="1600" b="0" dirty="0"/>
              <a:t> </a:t>
            </a:r>
            <a:endParaRPr lang="cs-CZ" altLang="cs-CZ" sz="1600" b="0" dirty="0"/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b="0" dirty="0"/>
              <a:t>P</a:t>
            </a:r>
            <a:r>
              <a:rPr lang="en-US" altLang="cs-CZ" sz="1600" b="0" dirty="0" err="1"/>
              <a:t>roteoglycans</a:t>
            </a:r>
            <a:r>
              <a:rPr lang="en-US" altLang="cs-CZ" sz="1600" b="0" dirty="0"/>
              <a:t>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61690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5C10D9F-11C6-18B1-45DB-D89D215B3469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1" name="Podnadpis 2"/>
          <p:cNvSpPr txBox="1">
            <a:spLocks/>
          </p:cNvSpPr>
          <p:nvPr/>
        </p:nvSpPr>
        <p:spPr bwMode="auto">
          <a:xfrm>
            <a:off x="248588" y="738350"/>
            <a:ext cx="8893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300" dirty="0" err="1">
                <a:solidFill>
                  <a:srgbClr val="0001DF"/>
                </a:solidFill>
              </a:rPr>
              <a:t>Fibers</a:t>
            </a:r>
            <a:endParaRPr lang="cs-CZ" altLang="cs-CZ" sz="2300" dirty="0">
              <a:solidFill>
                <a:srgbClr val="0001DF"/>
              </a:solidFill>
            </a:endParaRPr>
          </a:p>
          <a:p>
            <a:pPr eaLnBrk="1" hangingPunct="1"/>
            <a:endParaRPr lang="cs-CZ" altLang="cs-CZ" sz="23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ECM OF CONNECTIVE TISSUE PROPER</a:t>
            </a:r>
          </a:p>
        </p:txBody>
      </p:sp>
      <p:pic>
        <p:nvPicPr>
          <p:cNvPr id="4" name="Obrázek 3" descr="Obsah obrázku text, diagram, snímek obrazovky, mapa&#10;&#10;Popis byl vytvořen automaticky">
            <a:extLst>
              <a:ext uri="{FF2B5EF4-FFF2-40B4-BE49-F238E27FC236}">
                <a16:creationId xmlns:a16="http://schemas.microsoft.com/office/drawing/2014/main" id="{D98210D7-2F16-C470-1043-CDC8FB4C3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24" y="1548167"/>
            <a:ext cx="7537076" cy="496693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8DA7260-A65F-3221-D2BF-DE54707DD88A}"/>
              </a:ext>
            </a:extLst>
          </p:cNvPr>
          <p:cNvSpPr/>
          <p:nvPr/>
        </p:nvSpPr>
        <p:spPr bwMode="auto">
          <a:xfrm>
            <a:off x="1424354" y="2514600"/>
            <a:ext cx="1046284" cy="668215"/>
          </a:xfrm>
          <a:prstGeom prst="rect">
            <a:avLst/>
          </a:prstGeom>
          <a:noFill/>
          <a:ln w="44450" cap="flat" cmpd="sng" algn="ctr">
            <a:solidFill>
              <a:srgbClr val="0001D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rgbClr val="0001D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1A55AF6-F6E3-7E9E-5C55-97521B17B19C}"/>
              </a:ext>
            </a:extLst>
          </p:cNvPr>
          <p:cNvSpPr/>
          <p:nvPr/>
        </p:nvSpPr>
        <p:spPr bwMode="auto">
          <a:xfrm>
            <a:off x="6773008" y="3004037"/>
            <a:ext cx="1046284" cy="668215"/>
          </a:xfrm>
          <a:prstGeom prst="rect">
            <a:avLst/>
          </a:prstGeom>
          <a:noFill/>
          <a:ln w="44450" cap="flat" cmpd="sng" algn="ctr">
            <a:solidFill>
              <a:srgbClr val="0001D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rgbClr val="0001D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66FC6053-0A72-C2FE-1326-BF35AF64FB39}"/>
              </a:ext>
            </a:extLst>
          </p:cNvPr>
          <p:cNvSpPr/>
          <p:nvPr/>
        </p:nvSpPr>
        <p:spPr bwMode="auto">
          <a:xfrm>
            <a:off x="1195753" y="5785542"/>
            <a:ext cx="1354015" cy="668215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rgbClr val="0001D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240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1C21A88-77A9-9B7E-2CC6-1D12A3B18B79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23" name="Podnadpis 2"/>
          <p:cNvSpPr txBox="1">
            <a:spLocks/>
          </p:cNvSpPr>
          <p:nvPr/>
        </p:nvSpPr>
        <p:spPr bwMode="auto">
          <a:xfrm>
            <a:off x="250825" y="745085"/>
            <a:ext cx="86423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cs-CZ" sz="2400" dirty="0">
                <a:solidFill>
                  <a:srgbClr val="0001DF"/>
                </a:solidFill>
              </a:rPr>
              <a:t>Collagen fibers</a:t>
            </a:r>
          </a:p>
          <a:p>
            <a:pPr eaLnBrk="1" hangingPunct="1"/>
            <a:endParaRPr lang="en-US" altLang="cs-CZ" sz="2300" dirty="0"/>
          </a:p>
        </p:txBody>
      </p:sp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2924175"/>
            <a:ext cx="4910137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Obdélník 2"/>
          <p:cNvSpPr>
            <a:spLocks noChangeArrowheads="1"/>
          </p:cNvSpPr>
          <p:nvPr/>
        </p:nvSpPr>
        <p:spPr bwMode="auto">
          <a:xfrm>
            <a:off x="261937" y="1400168"/>
            <a:ext cx="8748713" cy="152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family of fibrous proteins encoded by &gt;35 genes </a:t>
            </a:r>
            <a:endParaRPr lang="cs-CZ" altLang="cs-CZ" sz="1600" b="0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polymer – subunit = </a:t>
            </a:r>
            <a:r>
              <a:rPr lang="cs-CZ" altLang="cs-CZ" sz="1600" b="0" dirty="0" err="1"/>
              <a:t>procollagen</a:t>
            </a:r>
            <a:r>
              <a:rPr lang="cs-CZ" altLang="cs-CZ" sz="1600" b="0" dirty="0"/>
              <a:t> and </a:t>
            </a:r>
            <a:r>
              <a:rPr lang="en-US" altLang="cs-CZ" sz="1600" b="0" dirty="0"/>
              <a:t>tropocollagen; triple helix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different structural and mechanical properties (strength, elasticity, pliability…)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most abundant protein in human body ( 30% dry weight)</a:t>
            </a:r>
          </a:p>
        </p:txBody>
      </p:sp>
      <p:pic>
        <p:nvPicPr>
          <p:cNvPr id="56326" name="Picture 2" descr="http://www.arserrc.gov/ctmi/1948collagen.gif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0"/>
          <a:stretch>
            <a:fillRect/>
          </a:stretch>
        </p:blipFill>
        <p:spPr bwMode="auto">
          <a:xfrm>
            <a:off x="365125" y="4005263"/>
            <a:ext cx="28829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ovací šipka 8"/>
          <p:cNvCxnSpPr/>
          <p:nvPr/>
        </p:nvCxnSpPr>
        <p:spPr>
          <a:xfrm flipV="1">
            <a:off x="3419475" y="4292600"/>
            <a:ext cx="1512888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</a:t>
            </a:r>
            <a:r>
              <a:rPr lang="en-US" altLang="cs-CZ" sz="2000" b="0" dirty="0"/>
              <a:t>XTRACELLULAR MATRIX – FIBROUS COMPONENT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F479E20-C831-1A7A-A01A-C7FA5400F01A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95" name="Text Box 5"/>
          <p:cNvSpPr txBox="1">
            <a:spLocks noChangeArrowheads="1"/>
          </p:cNvSpPr>
          <p:nvPr/>
        </p:nvSpPr>
        <p:spPr bwMode="auto">
          <a:xfrm>
            <a:off x="257175" y="1190625"/>
            <a:ext cx="8886825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</a:pPr>
            <a:r>
              <a:rPr lang="en-US" altLang="cs-CZ" sz="1600" b="0" dirty="0"/>
              <a:t>Polyribosomes bind to RER and synthetize peptide chains </a:t>
            </a:r>
            <a:r>
              <a:rPr lang="en-US" altLang="cs-CZ" sz="1600" b="0" dirty="0">
                <a:sym typeface="Symbol" panose="05050102010706020507" pitchFamily="18" charset="2"/>
              </a:rPr>
              <a:t>1 a 2 </a:t>
            </a:r>
            <a:r>
              <a:rPr lang="en-US" altLang="cs-CZ" sz="1600" b="0" dirty="0"/>
              <a:t>(~250 AA, 28kDa)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600" b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600" b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600" b="0" dirty="0"/>
          </a:p>
          <a:p>
            <a:pPr marL="285750" indent="-285750" eaLnBrk="1" hangingPunct="1">
              <a:spcBef>
                <a:spcPct val="50000"/>
              </a:spcBef>
            </a:pPr>
            <a:r>
              <a:rPr lang="en-US" altLang="cs-CZ" sz="1600" b="0" dirty="0"/>
              <a:t>In RER peptide chains are modified (hydroxylation of proline and lysine – co-factor vitamin C)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 dirty="0"/>
              <a:t>Chains assemble into triple helix - </a:t>
            </a:r>
            <a:r>
              <a:rPr lang="en-US" altLang="cs-CZ" sz="1600" dirty="0"/>
              <a:t>procollagen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600" b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600" b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600" b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600" b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600" b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600" b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600" b="0" dirty="0"/>
          </a:p>
          <a:p>
            <a:pPr marL="285750" indent="-285750" eaLnBrk="1" hangingPunct="1">
              <a:spcBef>
                <a:spcPct val="50000"/>
              </a:spcBef>
            </a:pPr>
            <a:r>
              <a:rPr lang="en-US" altLang="cs-CZ" sz="1600" b="0" dirty="0"/>
              <a:t>In GA, procollagen is further modified and secreted from cells</a:t>
            </a:r>
          </a:p>
        </p:txBody>
      </p:sp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78213"/>
            <a:ext cx="83820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66863"/>
            <a:ext cx="2600325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</a:t>
            </a:r>
            <a:r>
              <a:rPr lang="en-US" altLang="cs-CZ" sz="2000" b="0" dirty="0"/>
              <a:t>XTRACELLULAR MATRIX – FIBROUS COMPONENT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0BF68B-8673-48C0-BD6B-9C38AF7C38F2}"/>
              </a:ext>
            </a:extLst>
          </p:cNvPr>
          <p:cNvSpPr txBox="1">
            <a:spLocks/>
          </p:cNvSpPr>
          <p:nvPr/>
        </p:nvSpPr>
        <p:spPr bwMode="auto">
          <a:xfrm>
            <a:off x="248589" y="578644"/>
            <a:ext cx="86423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cs-CZ" sz="2400" dirty="0">
                <a:solidFill>
                  <a:srgbClr val="0001DF"/>
                </a:solidFill>
              </a:rPr>
              <a:t>Collagen </a:t>
            </a:r>
            <a:r>
              <a:rPr lang="cs-CZ" altLang="cs-CZ" sz="2400" dirty="0" err="1">
                <a:solidFill>
                  <a:srgbClr val="0001DF"/>
                </a:solidFill>
              </a:rPr>
              <a:t>synthesis</a:t>
            </a:r>
            <a:endParaRPr lang="en-US" altLang="cs-CZ" sz="2400" dirty="0">
              <a:solidFill>
                <a:srgbClr val="0001DF"/>
              </a:solidFill>
            </a:endParaRPr>
          </a:p>
          <a:p>
            <a:pPr eaLnBrk="1" hangingPunct="1"/>
            <a:endParaRPr lang="en-US" altLang="cs-CZ" sz="23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0356D29C-3806-494E-B3F2-2BA6F0C11F24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346" name="Picture 5" descr="D:\Documents\Science\Výuka\Histology Resources\Connective Tissue\Netter's Histology\Collag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571" y="2071098"/>
            <a:ext cx="5519295" cy="468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</a:t>
            </a:r>
            <a:r>
              <a:rPr lang="en-US" altLang="cs-CZ" sz="2000" b="0" dirty="0"/>
              <a:t>XTRACELLULAR MATRIX – FIBROUS COMPONENT</a:t>
            </a:r>
          </a:p>
        </p:txBody>
      </p:sp>
      <p:sp>
        <p:nvSpPr>
          <p:cNvPr id="3" name="Šipka doprava 2"/>
          <p:cNvSpPr/>
          <p:nvPr/>
        </p:nvSpPr>
        <p:spPr bwMode="auto">
          <a:xfrm>
            <a:off x="1272871" y="3216663"/>
            <a:ext cx="278296" cy="32600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Šipka doprava 9"/>
          <p:cNvSpPr/>
          <p:nvPr/>
        </p:nvSpPr>
        <p:spPr bwMode="auto">
          <a:xfrm>
            <a:off x="855807" y="3831898"/>
            <a:ext cx="278296" cy="32600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Šipka doprava 10"/>
          <p:cNvSpPr/>
          <p:nvPr/>
        </p:nvSpPr>
        <p:spPr bwMode="auto">
          <a:xfrm>
            <a:off x="994575" y="5766333"/>
            <a:ext cx="278296" cy="32600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Šipka doprava 11"/>
          <p:cNvSpPr/>
          <p:nvPr/>
        </p:nvSpPr>
        <p:spPr bwMode="auto">
          <a:xfrm rot="10800000">
            <a:off x="6851880" y="2944308"/>
            <a:ext cx="278296" cy="32600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Šipka doprava 12"/>
          <p:cNvSpPr/>
          <p:nvPr/>
        </p:nvSpPr>
        <p:spPr bwMode="auto">
          <a:xfrm rot="10800000">
            <a:off x="6824866" y="4474391"/>
            <a:ext cx="278296" cy="32600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343244" y="6579414"/>
            <a:ext cx="50172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>
                <a:solidFill>
                  <a:srgbClr val="FF0000"/>
                </a:solidFill>
              </a:rPr>
              <a:t>further study: </a:t>
            </a:r>
            <a:r>
              <a:rPr lang="cs-CZ" sz="1200"/>
              <a:t>https://www.ncbi.nlm.nih.gov/books/NBK507709/</a:t>
            </a:r>
            <a:endParaRPr lang="en-US" sz="1200"/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5515090F-BDD8-D241-7E9F-20B9FE202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89" y="1060555"/>
            <a:ext cx="80962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dirty="0"/>
              <a:t>Procollagen</a:t>
            </a:r>
            <a:r>
              <a:rPr lang="en-US" altLang="cs-CZ" sz="1600" b="0" dirty="0"/>
              <a:t> is then modified to </a:t>
            </a:r>
            <a:r>
              <a:rPr lang="en-US" altLang="cs-CZ" sz="1600" dirty="0"/>
              <a:t>tropocollagen</a:t>
            </a:r>
            <a:r>
              <a:rPr lang="en-US" altLang="cs-CZ" sz="1600" b="0" dirty="0"/>
              <a:t> (by </a:t>
            </a:r>
            <a:r>
              <a:rPr lang="en-US" altLang="cs-CZ" sz="1600" b="0" dirty="0" err="1"/>
              <a:t>procollagenpeptidase</a:t>
            </a:r>
            <a:r>
              <a:rPr lang="en-US" altLang="cs-CZ" sz="1600" b="0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 dirty="0"/>
              <a:t>Tropocollagen is organized to higher fibrillar structures in ECM (fibrils, fibers)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 dirty="0"/>
              <a:t>Individual collagen molecules are connected (</a:t>
            </a:r>
            <a:r>
              <a:rPr lang="en-US" altLang="cs-CZ" sz="1600" b="0" dirty="0" err="1"/>
              <a:t>lysyloxidases</a:t>
            </a:r>
            <a:r>
              <a:rPr lang="en-US" altLang="cs-CZ" sz="1600" b="0" dirty="0"/>
              <a:t>)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02F501BC-6D68-930C-1168-53477606EBAC}"/>
              </a:ext>
            </a:extLst>
          </p:cNvPr>
          <p:cNvSpPr txBox="1">
            <a:spLocks/>
          </p:cNvSpPr>
          <p:nvPr/>
        </p:nvSpPr>
        <p:spPr bwMode="auto">
          <a:xfrm>
            <a:off x="248589" y="578644"/>
            <a:ext cx="86423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cs-CZ" sz="2400" dirty="0">
                <a:solidFill>
                  <a:srgbClr val="0001DF"/>
                </a:solidFill>
              </a:rPr>
              <a:t>Collagen synthesis</a:t>
            </a:r>
          </a:p>
          <a:p>
            <a:pPr eaLnBrk="1" hangingPunct="1"/>
            <a:endParaRPr lang="en-US" altLang="cs-CZ" sz="23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6BEE0A11-8B7F-1333-2F72-D923A68EB73C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</a:t>
            </a:r>
            <a:r>
              <a:rPr lang="en-US" altLang="cs-CZ" sz="2000" b="0" dirty="0"/>
              <a:t>XTRACELLULAR MATRIX – FIBROUS COMPONENT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7543E09-3EE3-79C0-A746-AC4344FE4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220" y="461933"/>
            <a:ext cx="5064206" cy="6376620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6C09F7C6-D679-04D8-9B58-5B3493C4554A}"/>
              </a:ext>
            </a:extLst>
          </p:cNvPr>
          <p:cNvSpPr txBox="1">
            <a:spLocks/>
          </p:cNvSpPr>
          <p:nvPr/>
        </p:nvSpPr>
        <p:spPr bwMode="auto">
          <a:xfrm>
            <a:off x="248589" y="1788319"/>
            <a:ext cx="86423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cs-CZ" sz="2400" dirty="0">
                <a:solidFill>
                  <a:srgbClr val="0001DF"/>
                </a:solidFill>
              </a:rPr>
              <a:t>Collagen </a:t>
            </a:r>
            <a:r>
              <a:rPr lang="cs-CZ" altLang="cs-CZ" sz="2400" dirty="0" err="1">
                <a:solidFill>
                  <a:srgbClr val="0001DF"/>
                </a:solidFill>
              </a:rPr>
              <a:t>synthesis</a:t>
            </a:r>
            <a:endParaRPr lang="en-US" altLang="cs-CZ" sz="2400" dirty="0">
              <a:solidFill>
                <a:srgbClr val="0001DF"/>
              </a:solidFill>
            </a:endParaRPr>
          </a:p>
          <a:p>
            <a:pPr eaLnBrk="1" hangingPunct="1"/>
            <a:endParaRPr lang="en-US" altLang="cs-CZ" sz="2300" dirty="0"/>
          </a:p>
        </p:txBody>
      </p:sp>
    </p:spTree>
    <p:extLst>
      <p:ext uri="{BB962C8B-B14F-4D97-AF65-F5344CB8AC3E}">
        <p14:creationId xmlns:p14="http://schemas.microsoft.com/office/powerpoint/2010/main" val="3488336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20C64F59-D87E-FDE2-7A0D-0F241410B62F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CLINICAL CONTEXT</a:t>
            </a:r>
          </a:p>
        </p:txBody>
      </p:sp>
      <p:pic>
        <p:nvPicPr>
          <p:cNvPr id="5" name="Obrázek 4" descr="Obsah obrázku Lidská tvář, oblečení, osoba, obraz&#10;&#10;Popis byl vytvořen automaticky">
            <a:extLst>
              <a:ext uri="{FF2B5EF4-FFF2-40B4-BE49-F238E27FC236}">
                <a16:creationId xmlns:a16="http://schemas.microsoft.com/office/drawing/2014/main" id="{B8894166-27B6-5917-3F9E-541955269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5" y="567743"/>
            <a:ext cx="3188784" cy="375431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2B5818F-AECE-087F-D732-63B820A1A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1" y="4475286"/>
            <a:ext cx="8816050" cy="232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Obsah obrázku Zub, jazyk, zuby, osoba&#10;&#10;Popis byl vytvořen automaticky">
            <a:extLst>
              <a:ext uri="{FF2B5EF4-FFF2-40B4-BE49-F238E27FC236}">
                <a16:creationId xmlns:a16="http://schemas.microsoft.com/office/drawing/2014/main" id="{B30A71D2-74E9-AB6E-97F1-8A884B8C1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607" y="694592"/>
            <a:ext cx="3578469" cy="250492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D6DEF47-80D5-F029-2CBC-0A43CF03BF4C}"/>
              </a:ext>
            </a:extLst>
          </p:cNvPr>
          <p:cNvSpPr txBox="1"/>
          <p:nvPr/>
        </p:nvSpPr>
        <p:spPr>
          <a:xfrm>
            <a:off x="5477607" y="3213556"/>
            <a:ext cx="357846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b="0" dirty="0"/>
              <a:t>Autor: BIOPHOTO ASSOCIATES/SCIENCE PHOTO LIBRARY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5464E9A-F366-E278-3693-B53FCB3BA904}"/>
              </a:ext>
            </a:extLst>
          </p:cNvPr>
          <p:cNvSpPr txBox="1"/>
          <p:nvPr/>
        </p:nvSpPr>
        <p:spPr>
          <a:xfrm>
            <a:off x="270345" y="567743"/>
            <a:ext cx="3445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dirty="0">
                <a:solidFill>
                  <a:schemeClr val="bg1"/>
                </a:solidFill>
              </a:rPr>
              <a:t>James Lind 1747</a:t>
            </a:r>
          </a:p>
        </p:txBody>
      </p:sp>
    </p:spTree>
    <p:extLst>
      <p:ext uri="{BB962C8B-B14F-4D97-AF65-F5344CB8AC3E}">
        <p14:creationId xmlns:p14="http://schemas.microsoft.com/office/powerpoint/2010/main" val="3397384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9433ED4-41DB-0E62-1210-47DDF6FBA9B8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805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35483"/>
              </p:ext>
            </p:extLst>
          </p:nvPr>
        </p:nvGraphicFramePr>
        <p:xfrm>
          <a:off x="195263" y="754063"/>
          <a:ext cx="8588375" cy="5629277"/>
        </p:xfrm>
        <a:graphic>
          <a:graphicData uri="http://schemas.openxmlformats.org/drawingml/2006/table">
            <a:tbl>
              <a:tblPr/>
              <a:tblGrid>
                <a:gridCol w="623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8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Type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Localization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Structure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 function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Bone, tendons, meniscus, dentin, dermis, capsules of organs, loose CT 90% of type I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Fibrils (75nm) – fibers (1-20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in pull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Hyaline and elastic cartilage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Fibrils (20nm)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in pressure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1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Skin, veins, smooth muscles, uterus, liver, spleen, kidney, lung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Like I, high content of proteoglycans and glycoprotiens, reticular network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Shape formation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IV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Basal lamina of epithelium and endtohelium, basal membranes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fibrils or fibers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Mechanical support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Lamina of muscle cells and adipocytes, fetal membranes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Like IV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7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Interstitial tissue, chondrocytes – adhesion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Connecting dermis and epidermis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Basal membrane of epithelium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VIII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Some endothel</a:t>
                      </a: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ia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(Cornea)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7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IX,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Growth plate, </a:t>
                      </a: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hypertrophic and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mineralized cartilage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Growth of bones, mineralization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COLLAGEN FAMILY</a:t>
            </a:r>
            <a:endParaRPr lang="en-US" altLang="cs-CZ" sz="2000" b="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991AEC8-4A5D-DB65-CDC4-F008F3FBEBA5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4" name="Picture 4" descr="aza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7" y="621756"/>
            <a:ext cx="467995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5" descr="HP_img6-15-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157538"/>
            <a:ext cx="4932362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6" descr="HP_img6-15-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52197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Line 8"/>
          <p:cNvSpPr>
            <a:spLocks noChangeShapeType="1"/>
          </p:cNvSpPr>
          <p:nvPr/>
        </p:nvSpPr>
        <p:spPr bwMode="auto">
          <a:xfrm>
            <a:off x="1042988" y="1773238"/>
            <a:ext cx="504825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9"/>
          <p:cNvSpPr>
            <a:spLocks noChangeShapeType="1"/>
          </p:cNvSpPr>
          <p:nvPr/>
        </p:nvSpPr>
        <p:spPr bwMode="auto">
          <a:xfrm flipV="1">
            <a:off x="1763713" y="1341438"/>
            <a:ext cx="30241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Line 10"/>
          <p:cNvSpPr>
            <a:spLocks noChangeShapeType="1"/>
          </p:cNvSpPr>
          <p:nvPr/>
        </p:nvSpPr>
        <p:spPr bwMode="auto">
          <a:xfrm>
            <a:off x="1547813" y="1773238"/>
            <a:ext cx="4392612" cy="2665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1" name="Text Box 11"/>
          <p:cNvSpPr txBox="1">
            <a:spLocks noChangeArrowheads="1"/>
          </p:cNvSpPr>
          <p:nvPr/>
        </p:nvSpPr>
        <p:spPr bwMode="auto">
          <a:xfrm>
            <a:off x="3490913" y="1441450"/>
            <a:ext cx="86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/>
              <a:t>AZAN</a:t>
            </a:r>
          </a:p>
        </p:txBody>
      </p:sp>
      <p:sp>
        <p:nvSpPr>
          <p:cNvPr id="59402" name="Text Box 12"/>
          <p:cNvSpPr txBox="1">
            <a:spLocks noChangeArrowheads="1"/>
          </p:cNvSpPr>
          <p:nvPr/>
        </p:nvSpPr>
        <p:spPr bwMode="auto">
          <a:xfrm>
            <a:off x="2387600" y="1908175"/>
            <a:ext cx="792163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/>
              <a:t>HES</a:t>
            </a:r>
          </a:p>
        </p:txBody>
      </p:sp>
      <p:sp>
        <p:nvSpPr>
          <p:cNvPr id="59403" name="Text Box 13"/>
          <p:cNvSpPr txBox="1">
            <a:spLocks noChangeArrowheads="1"/>
          </p:cNvSpPr>
          <p:nvPr/>
        </p:nvSpPr>
        <p:spPr bwMode="auto">
          <a:xfrm>
            <a:off x="503238" y="1771650"/>
            <a:ext cx="503237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/>
              <a:t>HE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5050" y="80359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COLLAGEN IN LIGHT MICROSCOPE</a:t>
            </a:r>
            <a:endParaRPr lang="en-US" altLang="cs-CZ" sz="2000" b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25BE943-C81D-BC91-4B77-CC0B287D120F}"/>
              </a:ext>
            </a:extLst>
          </p:cNvPr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342900" y="825114"/>
            <a:ext cx="6038850" cy="398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solidFill>
                  <a:srgbClr val="0001DF"/>
                </a:solidFill>
              </a:rPr>
              <a:t>Various functions of connective tissue</a:t>
            </a:r>
            <a:r>
              <a:rPr lang="cs-CZ" altLang="cs-CZ" sz="2000" dirty="0">
                <a:solidFill>
                  <a:srgbClr val="0001DF"/>
                </a:solidFill>
              </a:rPr>
              <a:t>s</a:t>
            </a:r>
            <a:r>
              <a:rPr lang="en-US" altLang="cs-CZ" sz="2000" dirty="0">
                <a:solidFill>
                  <a:srgbClr val="0001DF"/>
                </a:solidFill>
              </a:rPr>
              <a:t> depend on its mechanical and biological properties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b="0" dirty="0"/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surrounds other tissues and provides structural support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compartmentalization 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physical-chemical environment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nutrition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innervation </a:t>
            </a:r>
            <a:endParaRPr lang="cs-CZ" altLang="cs-CZ" sz="1600" b="0" dirty="0"/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immunological support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storage of energy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cell signaling and tissue regeneration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781" y="61823"/>
            <a:ext cx="8558926" cy="4277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sz="2000" b="0" dirty="0"/>
              <a:t>CONNECTIVE TISSUE</a:t>
            </a:r>
            <a:endParaRPr lang="en-US" altLang="cs-CZ" sz="2000" b="0" i="1" dirty="0"/>
          </a:p>
        </p:txBody>
      </p:sp>
      <p:pic>
        <p:nvPicPr>
          <p:cNvPr id="3" name="Obrázek 2" descr="Obsah obrázku kresba, skica, umění&#10;&#10;Popis byl vytvořen automaticky">
            <a:extLst>
              <a:ext uri="{FF2B5EF4-FFF2-40B4-BE49-F238E27FC236}">
                <a16:creationId xmlns:a16="http://schemas.microsoft.com/office/drawing/2014/main" id="{95F99AC4-4862-F58A-50EE-97600DEDB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92" y="2298356"/>
            <a:ext cx="4949408" cy="455964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33E0C37-91E3-7DF3-43BE-2D7711E677EE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418" name="Picture 4" descr="File:Unraveling Collag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471488"/>
            <a:ext cx="625157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Obdélník 3"/>
          <p:cNvSpPr>
            <a:spLocks noChangeArrowheads="1"/>
          </p:cNvSpPr>
          <p:nvPr/>
        </p:nvSpPr>
        <p:spPr bwMode="auto">
          <a:xfrm>
            <a:off x="250825" y="2611438"/>
            <a:ext cx="6265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romanUcPeriod"/>
            </a:pPr>
            <a:endParaRPr lang="cs-CZ" altLang="cs-CZ" sz="2800"/>
          </a:p>
        </p:txBody>
      </p:sp>
      <p:sp>
        <p:nvSpPr>
          <p:cNvPr id="60420" name="Obdélník 7"/>
          <p:cNvSpPr>
            <a:spLocks noChangeArrowheads="1"/>
          </p:cNvSpPr>
          <p:nvPr/>
        </p:nvSpPr>
        <p:spPr bwMode="auto">
          <a:xfrm>
            <a:off x="-22226" y="719138"/>
            <a:ext cx="3019867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solidFill>
                  <a:srgbClr val="FF0000"/>
                </a:solidFill>
              </a:rPr>
              <a:t>Julian Voss-Andreae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solidFill>
                  <a:srgbClr val="FF0000"/>
                </a:solidFill>
              </a:rPr>
              <a:t>"Unraveling</a:t>
            </a:r>
            <a:r>
              <a:rPr lang="cs-CZ" altLang="cs-CZ" sz="2000">
                <a:solidFill>
                  <a:srgbClr val="FF0000"/>
                </a:solidFill>
              </a:rPr>
              <a:t> </a:t>
            </a:r>
            <a:r>
              <a:rPr lang="en-US" altLang="cs-CZ" sz="2000">
                <a:solidFill>
                  <a:srgbClr val="FF0000"/>
                </a:solidFill>
              </a:rPr>
              <a:t>Collagen" </a:t>
            </a:r>
            <a:endParaRPr lang="cs-CZ" altLang="cs-CZ" sz="20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solidFill>
                  <a:srgbClr val="FF0000"/>
                </a:solidFill>
              </a:rPr>
              <a:t>2005 </a:t>
            </a:r>
            <a:endParaRPr lang="cs-CZ" altLang="cs-CZ" sz="2000" b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900" b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900" b="0"/>
              <a:t>Orange Memorial Park Sculpture Garden, City of </a:t>
            </a:r>
            <a:endParaRPr lang="cs-CZ" altLang="cs-CZ" sz="1900" b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900" b="0"/>
              <a:t>South San Francisco, CA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COLLAGEN IN ART</a:t>
            </a:r>
            <a:endParaRPr lang="en-US" altLang="cs-CZ" sz="2000" b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625F1DE-FEB5-83DE-AD0F-BD9E65E76FEE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43" name="Obdélník 2"/>
          <p:cNvSpPr>
            <a:spLocks noChangeArrowheads="1"/>
          </p:cNvSpPr>
          <p:nvPr/>
        </p:nvSpPr>
        <p:spPr bwMode="auto">
          <a:xfrm>
            <a:off x="312738" y="1421161"/>
            <a:ext cx="91440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cs-CZ" sz="1600" b="0" dirty="0"/>
              <a:t>less abundant than collagen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sz="1600" b="0" dirty="0"/>
              <a:t>polymer – </a:t>
            </a:r>
            <a:r>
              <a:rPr lang="en-US" altLang="cs-CZ" sz="1800" dirty="0" err="1">
                <a:solidFill>
                  <a:srgbClr val="0001DF"/>
                </a:solidFill>
                <a:latin typeface="+mn-lt"/>
                <a:cs typeface="+mn-cs"/>
              </a:rPr>
              <a:t>tropoelastin</a:t>
            </a:r>
            <a:endParaRPr lang="en-US" altLang="cs-CZ" sz="1800" dirty="0">
              <a:solidFill>
                <a:srgbClr val="0001DF"/>
              </a:solidFill>
              <a:latin typeface="+mn-lt"/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cs-CZ" sz="1600" b="0" dirty="0"/>
              <a:t>minimal tensile resistance, loss of elasticity if overstretched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sz="1600" b="0" dirty="0"/>
              <a:t>reduction of hysteresis = allow return back to original state after mechanic change</a:t>
            </a:r>
            <a:endParaRPr lang="cs-CZ" altLang="cs-CZ" sz="1600" b="0" dirty="0"/>
          </a:p>
          <a:p>
            <a:pPr eaLnBrk="1" hangingPunct="1">
              <a:spcBef>
                <a:spcPct val="0"/>
              </a:spcBef>
            </a:pPr>
            <a:r>
              <a:rPr lang="cs-CZ" altLang="cs-CZ" sz="1600" b="0" dirty="0" err="1"/>
              <a:t>staining</a:t>
            </a:r>
            <a:r>
              <a:rPr lang="cs-CZ" altLang="cs-CZ" sz="1600" b="0" dirty="0"/>
              <a:t> – </a:t>
            </a:r>
            <a:r>
              <a:rPr lang="cs-CZ" altLang="cs-CZ" sz="1600" b="0" dirty="0" err="1"/>
              <a:t>orcein</a:t>
            </a:r>
            <a:r>
              <a:rPr lang="cs-CZ" altLang="cs-CZ" sz="1600" b="0" dirty="0"/>
              <a:t>, aldehyde fuchsin</a:t>
            </a:r>
            <a:endParaRPr lang="en-US" altLang="cs-CZ" sz="1600" b="0" dirty="0"/>
          </a:p>
        </p:txBody>
      </p:sp>
      <p:pic>
        <p:nvPicPr>
          <p:cNvPr id="61444" name="Picture 2" descr="http://legacy.owensboro.kctcs.edu/gcaplan/anat/Histology/elasti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38" b="17314"/>
          <a:stretch>
            <a:fillRect/>
          </a:stretch>
        </p:blipFill>
        <p:spPr bwMode="auto">
          <a:xfrm>
            <a:off x="5508625" y="3635375"/>
            <a:ext cx="3203575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4" descr="http://www.udel.edu/Biology/Wags/histopage/empage/ect/ect3.gif"/>
          <p:cNvPicPr>
            <a:picLocks noChangeAspect="1" noChangeArrowheads="1"/>
          </p:cNvPicPr>
          <p:nvPr/>
        </p:nvPicPr>
        <p:blipFill>
          <a:blip r:embed="rId3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546475"/>
            <a:ext cx="4132263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9307" y="33236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</a:t>
            </a:r>
            <a:r>
              <a:rPr lang="en-US" altLang="cs-CZ" sz="2000" b="0" dirty="0"/>
              <a:t>XTRACELLULAR MATRIX – FIBROUS COMPONENT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9943F1E-1148-FC4E-9E6F-A9C52E0A06DA}"/>
              </a:ext>
            </a:extLst>
          </p:cNvPr>
          <p:cNvSpPr txBox="1">
            <a:spLocks/>
          </p:cNvSpPr>
          <p:nvPr/>
        </p:nvSpPr>
        <p:spPr bwMode="auto">
          <a:xfrm>
            <a:off x="250825" y="745085"/>
            <a:ext cx="86423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400" dirty="0" err="1">
                <a:solidFill>
                  <a:srgbClr val="0001DF"/>
                </a:solidFill>
              </a:rPr>
              <a:t>Elastic</a:t>
            </a:r>
            <a:r>
              <a:rPr lang="en-US" altLang="cs-CZ" sz="2400" dirty="0">
                <a:solidFill>
                  <a:srgbClr val="0001DF"/>
                </a:solidFill>
              </a:rPr>
              <a:t> fibers</a:t>
            </a:r>
          </a:p>
          <a:p>
            <a:pPr eaLnBrk="1" hangingPunct="1"/>
            <a:endParaRPr lang="en-US" altLang="cs-CZ" sz="23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2">
            <a:extLst>
              <a:ext uri="{FF2B5EF4-FFF2-40B4-BE49-F238E27FC236}">
                <a16:creationId xmlns:a16="http://schemas.microsoft.com/office/drawing/2014/main" id="{B07BD117-9CE5-0EE7-6E41-30A70BE44E3B}"/>
              </a:ext>
            </a:extLst>
          </p:cNvPr>
          <p:cNvSpPr txBox="1">
            <a:spLocks/>
          </p:cNvSpPr>
          <p:nvPr/>
        </p:nvSpPr>
        <p:spPr bwMode="auto">
          <a:xfrm>
            <a:off x="216192" y="717656"/>
            <a:ext cx="25797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400" dirty="0" err="1">
                <a:solidFill>
                  <a:srgbClr val="0001DF"/>
                </a:solidFill>
              </a:rPr>
              <a:t>Elastic</a:t>
            </a:r>
            <a:r>
              <a:rPr lang="cs-CZ" altLang="cs-CZ" sz="2400" dirty="0">
                <a:solidFill>
                  <a:srgbClr val="0001DF"/>
                </a:solidFill>
              </a:rPr>
              <a:t> </a:t>
            </a:r>
            <a:r>
              <a:rPr lang="cs-CZ" altLang="cs-CZ" sz="2400" dirty="0" err="1">
                <a:solidFill>
                  <a:srgbClr val="0001DF"/>
                </a:solidFill>
              </a:rPr>
              <a:t>fibers</a:t>
            </a:r>
            <a:endParaRPr lang="cs-CZ" altLang="cs-CZ" sz="2400" dirty="0">
              <a:solidFill>
                <a:srgbClr val="0001DF"/>
              </a:solidFill>
            </a:endParaRPr>
          </a:p>
          <a:p>
            <a:pPr eaLnBrk="1" hangingPunct="1"/>
            <a:endParaRPr lang="cs-CZ" altLang="cs-CZ" sz="2300" b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E105095-0EE1-9BD2-F7D2-57CB65922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4" y="1251056"/>
            <a:ext cx="4229100" cy="4705350"/>
          </a:xfrm>
          <a:prstGeom prst="rect">
            <a:avLst/>
          </a:prstGeom>
        </p:spPr>
      </p:pic>
      <p:pic>
        <p:nvPicPr>
          <p:cNvPr id="9" name="Obrázek 8" descr="Obsah obrázku text, zelenina&#10;&#10;Popis byl vytvořen automaticky">
            <a:extLst>
              <a:ext uri="{FF2B5EF4-FFF2-40B4-BE49-F238E27FC236}">
                <a16:creationId xmlns:a16="http://schemas.microsoft.com/office/drawing/2014/main" id="{08F65713-C9DE-F57E-23D2-15C4698B7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95" y="1251056"/>
            <a:ext cx="4035697" cy="4295775"/>
          </a:xfrm>
          <a:prstGeom prst="rect">
            <a:avLst/>
          </a:prstGeom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A3321761-3B11-51F9-003A-0AC3E823FE86}"/>
              </a:ext>
            </a:extLst>
          </p:cNvPr>
          <p:cNvCxnSpPr/>
          <p:nvPr/>
        </p:nvCxnSpPr>
        <p:spPr bwMode="auto">
          <a:xfrm flipV="1">
            <a:off x="2228694" y="4598377"/>
            <a:ext cx="136436" cy="5275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A701786-49C5-9EFF-9468-24AF2F1F28DD}"/>
              </a:ext>
            </a:extLst>
          </p:cNvPr>
          <p:cNvCxnSpPr/>
          <p:nvPr/>
        </p:nvCxnSpPr>
        <p:spPr bwMode="auto">
          <a:xfrm flipV="1">
            <a:off x="1642540" y="3801207"/>
            <a:ext cx="136436" cy="5275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55CF7C9D-06C3-28D2-B4A1-32BDF560EBBC}"/>
              </a:ext>
            </a:extLst>
          </p:cNvPr>
          <p:cNvCxnSpPr/>
          <p:nvPr/>
        </p:nvCxnSpPr>
        <p:spPr bwMode="auto">
          <a:xfrm flipV="1">
            <a:off x="5347032" y="3801207"/>
            <a:ext cx="136436" cy="5275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677F47D8-2A73-B8A0-AEB8-FEAEE6825379}"/>
              </a:ext>
            </a:extLst>
          </p:cNvPr>
          <p:cNvCxnSpPr/>
          <p:nvPr/>
        </p:nvCxnSpPr>
        <p:spPr bwMode="auto">
          <a:xfrm flipV="1">
            <a:off x="6656965" y="3603731"/>
            <a:ext cx="136436" cy="5275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228957E3-143B-8BFA-0E15-230D77B75289}"/>
              </a:ext>
            </a:extLst>
          </p:cNvPr>
          <p:cNvCxnSpPr/>
          <p:nvPr/>
        </p:nvCxnSpPr>
        <p:spPr bwMode="auto">
          <a:xfrm flipV="1">
            <a:off x="5380305" y="3270738"/>
            <a:ext cx="136436" cy="5275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4CDE353F-6BF9-714F-5ED2-EEB6BD1BACE0}"/>
              </a:ext>
            </a:extLst>
          </p:cNvPr>
          <p:cNvCxnSpPr/>
          <p:nvPr/>
        </p:nvCxnSpPr>
        <p:spPr bwMode="auto">
          <a:xfrm flipV="1">
            <a:off x="6389576" y="4460631"/>
            <a:ext cx="136436" cy="5275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9CC6C4F1-9A85-33BC-C861-7DFE8B22A0B4}"/>
              </a:ext>
            </a:extLst>
          </p:cNvPr>
          <p:cNvCxnSpPr/>
          <p:nvPr/>
        </p:nvCxnSpPr>
        <p:spPr bwMode="auto">
          <a:xfrm flipV="1">
            <a:off x="2033064" y="3339961"/>
            <a:ext cx="136436" cy="5275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552434D7-6EC0-AA9C-B5F9-B5BDA7F504D0}"/>
              </a:ext>
            </a:extLst>
          </p:cNvPr>
          <p:cNvCxnSpPr/>
          <p:nvPr/>
        </p:nvCxnSpPr>
        <p:spPr bwMode="auto">
          <a:xfrm flipV="1">
            <a:off x="1574322" y="1999312"/>
            <a:ext cx="136436" cy="5275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B83C26DA-A5F2-1D78-E9B3-150E4252A854}"/>
              </a:ext>
            </a:extLst>
          </p:cNvPr>
          <p:cNvCxnSpPr/>
          <p:nvPr/>
        </p:nvCxnSpPr>
        <p:spPr bwMode="auto">
          <a:xfrm flipV="1">
            <a:off x="4934907" y="5956406"/>
            <a:ext cx="136436" cy="5275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F92C74F5-922B-39DB-95D8-B0C2C263F6F3}"/>
              </a:ext>
            </a:extLst>
          </p:cNvPr>
          <p:cNvCxnSpPr/>
          <p:nvPr/>
        </p:nvCxnSpPr>
        <p:spPr bwMode="auto">
          <a:xfrm flipV="1">
            <a:off x="7003219" y="5925649"/>
            <a:ext cx="136436" cy="5275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Podnadpis 2">
            <a:extLst>
              <a:ext uri="{FF2B5EF4-FFF2-40B4-BE49-F238E27FC236}">
                <a16:creationId xmlns:a16="http://schemas.microsoft.com/office/drawing/2014/main" id="{E12682E0-5D42-BCE5-9B66-2EB2C345AB7F}"/>
              </a:ext>
            </a:extLst>
          </p:cNvPr>
          <p:cNvSpPr txBox="1">
            <a:spLocks/>
          </p:cNvSpPr>
          <p:nvPr/>
        </p:nvSpPr>
        <p:spPr bwMode="auto">
          <a:xfrm>
            <a:off x="5071343" y="6081728"/>
            <a:ext cx="119757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300" dirty="0"/>
              <a:t>Elastin</a:t>
            </a:r>
          </a:p>
          <a:p>
            <a:pPr eaLnBrk="1" hangingPunct="1"/>
            <a:endParaRPr lang="cs-CZ" altLang="cs-CZ" sz="2300" b="0" dirty="0"/>
          </a:p>
        </p:txBody>
      </p:sp>
      <p:sp>
        <p:nvSpPr>
          <p:cNvPr id="23" name="Podnadpis 2">
            <a:extLst>
              <a:ext uri="{FF2B5EF4-FFF2-40B4-BE49-F238E27FC236}">
                <a16:creationId xmlns:a16="http://schemas.microsoft.com/office/drawing/2014/main" id="{EF15C5E5-09D1-1533-5507-2FE3F5D33F6D}"/>
              </a:ext>
            </a:extLst>
          </p:cNvPr>
          <p:cNvSpPr txBox="1">
            <a:spLocks/>
          </p:cNvSpPr>
          <p:nvPr/>
        </p:nvSpPr>
        <p:spPr bwMode="auto">
          <a:xfrm>
            <a:off x="7425134" y="6049807"/>
            <a:ext cx="150375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300" dirty="0" err="1"/>
              <a:t>Collagen</a:t>
            </a:r>
            <a:endParaRPr lang="cs-CZ" altLang="cs-CZ" sz="2300" dirty="0"/>
          </a:p>
          <a:p>
            <a:pPr eaLnBrk="1" hangingPunct="1"/>
            <a:endParaRPr lang="cs-CZ" altLang="cs-CZ" sz="2300" b="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4DFD8AC-C383-B61E-6B3E-7C1ADEB89617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64BC40F-6436-679D-5CC0-88ECD130E131}"/>
              </a:ext>
            </a:extLst>
          </p:cNvPr>
          <p:cNvSpPr txBox="1"/>
          <p:nvPr/>
        </p:nvSpPr>
        <p:spPr>
          <a:xfrm>
            <a:off x="19307" y="33236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</a:t>
            </a:r>
            <a:r>
              <a:rPr lang="en-US" altLang="cs-CZ" sz="2000" b="0" dirty="0"/>
              <a:t>XTRACELLULAR MATRIX – FIBROUS COMPONENT</a:t>
            </a:r>
          </a:p>
        </p:txBody>
      </p:sp>
    </p:spTree>
    <p:extLst>
      <p:ext uri="{BB962C8B-B14F-4D97-AF65-F5344CB8AC3E}">
        <p14:creationId xmlns:p14="http://schemas.microsoft.com/office/powerpoint/2010/main" val="2105401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2">
            <a:extLst>
              <a:ext uri="{FF2B5EF4-FFF2-40B4-BE49-F238E27FC236}">
                <a16:creationId xmlns:a16="http://schemas.microsoft.com/office/drawing/2014/main" id="{B07BD117-9CE5-0EE7-6E41-30A70BE44E3B}"/>
              </a:ext>
            </a:extLst>
          </p:cNvPr>
          <p:cNvSpPr txBox="1">
            <a:spLocks/>
          </p:cNvSpPr>
          <p:nvPr/>
        </p:nvSpPr>
        <p:spPr bwMode="auto">
          <a:xfrm>
            <a:off x="216192" y="717656"/>
            <a:ext cx="25797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cs-CZ" altLang="cs-CZ" sz="2400" dirty="0" err="1">
                <a:solidFill>
                  <a:srgbClr val="0001DF"/>
                </a:solidFill>
              </a:rPr>
              <a:t>Elastic</a:t>
            </a:r>
            <a:r>
              <a:rPr lang="cs-CZ" altLang="cs-CZ" sz="2400" dirty="0">
                <a:solidFill>
                  <a:srgbClr val="0001DF"/>
                </a:solidFill>
              </a:rPr>
              <a:t> </a:t>
            </a:r>
            <a:r>
              <a:rPr lang="cs-CZ" altLang="cs-CZ" sz="2400" dirty="0" err="1">
                <a:solidFill>
                  <a:srgbClr val="0001DF"/>
                </a:solidFill>
              </a:rPr>
              <a:t>fibers</a:t>
            </a:r>
            <a:endParaRPr lang="cs-CZ" altLang="cs-CZ" sz="2400" dirty="0">
              <a:solidFill>
                <a:srgbClr val="0001DF"/>
              </a:solidFill>
            </a:endParaRPr>
          </a:p>
          <a:p>
            <a:pPr eaLnBrk="1" hangingPunct="1"/>
            <a:endParaRPr lang="cs-CZ" altLang="cs-CZ" sz="2300" b="0" dirty="0"/>
          </a:p>
        </p:txBody>
      </p:sp>
      <p:pic>
        <p:nvPicPr>
          <p:cNvPr id="4" name="Obrázek 3" descr="Obsah obrázku text, venku, území&#10;&#10;Popis byl vytvořen automaticky">
            <a:extLst>
              <a:ext uri="{FF2B5EF4-FFF2-40B4-BE49-F238E27FC236}">
                <a16:creationId xmlns:a16="http://schemas.microsoft.com/office/drawing/2014/main" id="{3EF4196E-9975-7AA2-E32F-58356CECC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" y="1336430"/>
            <a:ext cx="2909832" cy="3470763"/>
          </a:xfrm>
          <a:prstGeom prst="rect">
            <a:avLst/>
          </a:prstGeom>
        </p:spPr>
      </p:pic>
      <p:pic>
        <p:nvPicPr>
          <p:cNvPr id="10" name="Obrázek 9" descr="Obsah obrázku bílé, čokoláda&#10;&#10;Popis byl vytvořen automaticky">
            <a:extLst>
              <a:ext uri="{FF2B5EF4-FFF2-40B4-BE49-F238E27FC236}">
                <a16:creationId xmlns:a16="http://schemas.microsoft.com/office/drawing/2014/main" id="{8398BD88-94A0-8550-ADBD-16C16FDF9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75" y="1336430"/>
            <a:ext cx="2909832" cy="349179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0650386F-B674-0B48-2F53-7A0F6A951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768" y="1354626"/>
            <a:ext cx="2845085" cy="3414102"/>
          </a:xfrm>
          <a:prstGeom prst="rect">
            <a:avLst/>
          </a:prstGeom>
        </p:spPr>
      </p:pic>
      <p:sp>
        <p:nvSpPr>
          <p:cNvPr id="25" name="Obdélník 2">
            <a:extLst>
              <a:ext uri="{FF2B5EF4-FFF2-40B4-BE49-F238E27FC236}">
                <a16:creationId xmlns:a16="http://schemas.microsoft.com/office/drawing/2014/main" id="{A452E990-BFD6-4C47-5CD5-FC47E09E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450766"/>
            <a:ext cx="8203223" cy="90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en-US" altLang="cs-CZ" sz="1400" b="0" dirty="0"/>
              <a:t>Similarly to collagen, elastin precursors are secreted and polymerize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en-US" altLang="cs-CZ" sz="1400" b="0" dirty="0"/>
              <a:t>Deposition of elastin aggregate along fibers of protein fibrillin 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en-US" altLang="cs-CZ" sz="1400" b="0" dirty="0"/>
              <a:t>Amount of fibrillin (nonelastic) and elastin (elastic) determines elasticity of CT</a:t>
            </a:r>
          </a:p>
        </p:txBody>
      </p:sp>
      <p:sp>
        <p:nvSpPr>
          <p:cNvPr id="26" name="Podnadpis 2">
            <a:extLst>
              <a:ext uri="{FF2B5EF4-FFF2-40B4-BE49-F238E27FC236}">
                <a16:creationId xmlns:a16="http://schemas.microsoft.com/office/drawing/2014/main" id="{6FFDEB5A-0B1C-CA5E-7BB8-9172C248F707}"/>
              </a:ext>
            </a:extLst>
          </p:cNvPr>
          <p:cNvSpPr txBox="1">
            <a:spLocks/>
          </p:cNvSpPr>
          <p:nvPr/>
        </p:nvSpPr>
        <p:spPr bwMode="auto">
          <a:xfrm>
            <a:off x="867641" y="1487332"/>
            <a:ext cx="987535" cy="342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600" dirty="0" err="1"/>
              <a:t>Fibrillin</a:t>
            </a:r>
            <a:endParaRPr lang="cs-CZ" altLang="cs-CZ" sz="1600" dirty="0"/>
          </a:p>
          <a:p>
            <a:pPr eaLnBrk="1" hangingPunct="1"/>
            <a:endParaRPr lang="cs-CZ" altLang="cs-CZ" sz="1600" b="0" dirty="0"/>
          </a:p>
        </p:txBody>
      </p:sp>
      <p:sp>
        <p:nvSpPr>
          <p:cNvPr id="27" name="Podnadpis 2">
            <a:extLst>
              <a:ext uri="{FF2B5EF4-FFF2-40B4-BE49-F238E27FC236}">
                <a16:creationId xmlns:a16="http://schemas.microsoft.com/office/drawing/2014/main" id="{746E1CC8-46F2-17BA-9E6F-B1D38C009C5B}"/>
              </a:ext>
            </a:extLst>
          </p:cNvPr>
          <p:cNvSpPr txBox="1">
            <a:spLocks/>
          </p:cNvSpPr>
          <p:nvPr/>
        </p:nvSpPr>
        <p:spPr bwMode="auto">
          <a:xfrm>
            <a:off x="6896235" y="2592963"/>
            <a:ext cx="138039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600" dirty="0">
                <a:solidFill>
                  <a:srgbClr val="FFFF00"/>
                </a:solidFill>
              </a:rPr>
              <a:t>Elastin</a:t>
            </a:r>
          </a:p>
          <a:p>
            <a:pPr eaLnBrk="1" hangingPunct="1"/>
            <a:endParaRPr lang="cs-CZ" altLang="cs-CZ" sz="1600" b="0" dirty="0">
              <a:solidFill>
                <a:srgbClr val="FFFF00"/>
              </a:solidFill>
            </a:endParaRPr>
          </a:p>
        </p:txBody>
      </p:sp>
      <p:sp>
        <p:nvSpPr>
          <p:cNvPr id="28" name="Podnadpis 2">
            <a:extLst>
              <a:ext uri="{FF2B5EF4-FFF2-40B4-BE49-F238E27FC236}">
                <a16:creationId xmlns:a16="http://schemas.microsoft.com/office/drawing/2014/main" id="{5F0389A4-B2BB-E894-CD4F-A6C3334DEF08}"/>
              </a:ext>
            </a:extLst>
          </p:cNvPr>
          <p:cNvSpPr txBox="1">
            <a:spLocks/>
          </p:cNvSpPr>
          <p:nvPr/>
        </p:nvSpPr>
        <p:spPr bwMode="auto">
          <a:xfrm>
            <a:off x="4004325" y="2794977"/>
            <a:ext cx="138039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600" dirty="0">
                <a:solidFill>
                  <a:srgbClr val="FFFF00"/>
                </a:solidFill>
              </a:rPr>
              <a:t>Elastin</a:t>
            </a:r>
          </a:p>
          <a:p>
            <a:pPr eaLnBrk="1" hangingPunct="1"/>
            <a:endParaRPr lang="cs-CZ" altLang="cs-CZ" sz="1600" b="0" dirty="0">
              <a:solidFill>
                <a:srgbClr val="FFFF0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F6A5164-D456-E8A7-A1A4-FA95AF0ECAB7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8AEFE4D-90D0-4900-EDD8-DEEA9E6BCA6C}"/>
              </a:ext>
            </a:extLst>
          </p:cNvPr>
          <p:cNvSpPr txBox="1"/>
          <p:nvPr/>
        </p:nvSpPr>
        <p:spPr>
          <a:xfrm>
            <a:off x="19307" y="33236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</a:t>
            </a:r>
            <a:r>
              <a:rPr lang="en-US" altLang="cs-CZ" sz="2000" b="0" dirty="0"/>
              <a:t>XTRACELLULAR MATRIX – FIBROUS COMPONENT</a:t>
            </a:r>
          </a:p>
        </p:txBody>
      </p:sp>
    </p:spTree>
    <p:extLst>
      <p:ext uri="{BB962C8B-B14F-4D97-AF65-F5344CB8AC3E}">
        <p14:creationId xmlns:p14="http://schemas.microsoft.com/office/powerpoint/2010/main" val="533733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Obdélník 2"/>
          <p:cNvSpPr>
            <a:spLocks noChangeArrowheads="1"/>
          </p:cNvSpPr>
          <p:nvPr/>
        </p:nvSpPr>
        <p:spPr bwMode="auto">
          <a:xfrm>
            <a:off x="63781" y="1397675"/>
            <a:ext cx="332197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cs-CZ" sz="1800" b="0" dirty="0">
                <a:latin typeface="Calibri" panose="020F0502020204030204" pitchFamily="34" charset="0"/>
              </a:rPr>
              <a:t>collagen 3D meshwork	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sz="1800" b="0" dirty="0">
                <a:latin typeface="Calibri" panose="020F0502020204030204" pitchFamily="34" charset="0"/>
              </a:rPr>
              <a:t>bone marrow, spleen, lymphatic nodules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sz="1800" b="0" dirty="0">
                <a:latin typeface="Calibri" panose="020F0502020204030204" pitchFamily="34" charset="0"/>
              </a:rPr>
              <a:t>microenvironment for e.g. hematopoietic stem cells and progenitors</a:t>
            </a:r>
          </a:p>
          <a:p>
            <a:pPr eaLnBrk="1" hangingPunct="1">
              <a:spcBef>
                <a:spcPct val="0"/>
              </a:spcBef>
            </a:pPr>
            <a:endParaRPr lang="en-US" altLang="cs-CZ" sz="1800" b="0" dirty="0">
              <a:latin typeface="Calibri" panose="020F0502020204030204" pitchFamily="34" charset="0"/>
            </a:endParaRPr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214" y="2095500"/>
            <a:ext cx="5543550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 descr="Obsah obrázku text, látka&#10;&#10;Popis byl vytvořen automaticky">
            <a:extLst>
              <a:ext uri="{FF2B5EF4-FFF2-40B4-BE49-F238E27FC236}">
                <a16:creationId xmlns:a16="http://schemas.microsoft.com/office/drawing/2014/main" id="{041E997A-94A4-FE81-9B03-014031F56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" y="3429000"/>
            <a:ext cx="3032726" cy="3367176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A430DDD-D617-C4F3-FEA1-8D34654598E5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A11DD32-4562-78B3-64CA-7B73D82EE337}"/>
              </a:ext>
            </a:extLst>
          </p:cNvPr>
          <p:cNvSpPr txBox="1"/>
          <p:nvPr/>
        </p:nvSpPr>
        <p:spPr>
          <a:xfrm>
            <a:off x="19307" y="33236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</a:t>
            </a:r>
            <a:r>
              <a:rPr lang="en-US" altLang="cs-CZ" sz="2000" b="0" dirty="0"/>
              <a:t>XTRACELLULAR MATRIX – FIBROUS COMPONENT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7C67DD4C-806E-C554-2E08-FFFC399DA0F4}"/>
              </a:ext>
            </a:extLst>
          </p:cNvPr>
          <p:cNvSpPr txBox="1">
            <a:spLocks/>
          </p:cNvSpPr>
          <p:nvPr/>
        </p:nvSpPr>
        <p:spPr bwMode="auto">
          <a:xfrm>
            <a:off x="216192" y="717656"/>
            <a:ext cx="25797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cs-CZ" altLang="cs-CZ" sz="2400" dirty="0" err="1">
                <a:solidFill>
                  <a:srgbClr val="0001DF"/>
                </a:solidFill>
              </a:rPr>
              <a:t>Reticular</a:t>
            </a:r>
            <a:r>
              <a:rPr lang="cs-CZ" altLang="cs-CZ" sz="2400" dirty="0">
                <a:solidFill>
                  <a:srgbClr val="0001DF"/>
                </a:solidFill>
              </a:rPr>
              <a:t> </a:t>
            </a:r>
            <a:r>
              <a:rPr lang="cs-CZ" altLang="cs-CZ" sz="2400" dirty="0" err="1">
                <a:solidFill>
                  <a:srgbClr val="0001DF"/>
                </a:solidFill>
              </a:rPr>
              <a:t>fibers</a:t>
            </a:r>
            <a:endParaRPr lang="cs-CZ" altLang="cs-CZ" sz="2400" dirty="0">
              <a:solidFill>
                <a:srgbClr val="0001DF"/>
              </a:solidFill>
            </a:endParaRPr>
          </a:p>
          <a:p>
            <a:pPr eaLnBrk="1" hangingPunct="1"/>
            <a:endParaRPr lang="cs-CZ" altLang="cs-CZ" sz="2300" b="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20231B79-F46D-C469-5E24-EC925C28CDD4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RETICULAR CONNECTIVE TISSUE</a:t>
            </a:r>
            <a:endParaRPr lang="en-US" altLang="cs-CZ" sz="2000" b="0"/>
          </a:p>
        </p:txBody>
      </p:sp>
      <p:pic>
        <p:nvPicPr>
          <p:cNvPr id="63490" name="Picture 4" descr="0072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t="41933" r="8514" b="19281"/>
          <a:stretch>
            <a:fillRect/>
          </a:stretch>
        </p:blipFill>
        <p:spPr bwMode="auto">
          <a:xfrm>
            <a:off x="342900" y="707349"/>
            <a:ext cx="84963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5C10D9F-11C6-18B1-45DB-D89D215B3469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1" name="Podnadpis 2"/>
          <p:cNvSpPr txBox="1">
            <a:spLocks/>
          </p:cNvSpPr>
          <p:nvPr/>
        </p:nvSpPr>
        <p:spPr bwMode="auto">
          <a:xfrm>
            <a:off x="248588" y="738350"/>
            <a:ext cx="8893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300" dirty="0" err="1">
                <a:solidFill>
                  <a:srgbClr val="0001DF"/>
                </a:solidFill>
              </a:rPr>
              <a:t>Ground</a:t>
            </a:r>
            <a:r>
              <a:rPr lang="cs-CZ" altLang="cs-CZ" sz="2300" dirty="0">
                <a:solidFill>
                  <a:srgbClr val="0001DF"/>
                </a:solidFill>
              </a:rPr>
              <a:t> substance</a:t>
            </a:r>
          </a:p>
          <a:p>
            <a:pPr eaLnBrk="1" hangingPunct="1"/>
            <a:endParaRPr lang="cs-CZ" altLang="cs-CZ" sz="23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ECM OF CONNECTIVE TISSUE PROPER</a:t>
            </a:r>
          </a:p>
        </p:txBody>
      </p:sp>
      <p:pic>
        <p:nvPicPr>
          <p:cNvPr id="4" name="Obrázek 3" descr="Obsah obrázku text, diagram, snímek obrazovky, mapa&#10;&#10;Popis byl vytvořen automaticky">
            <a:extLst>
              <a:ext uri="{FF2B5EF4-FFF2-40B4-BE49-F238E27FC236}">
                <a16:creationId xmlns:a16="http://schemas.microsoft.com/office/drawing/2014/main" id="{D98210D7-2F16-C470-1043-CDC8FB4C3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24" y="1548167"/>
            <a:ext cx="7537076" cy="496693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8DA7260-A65F-3221-D2BF-DE54707DD88A}"/>
              </a:ext>
            </a:extLst>
          </p:cNvPr>
          <p:cNvSpPr/>
          <p:nvPr/>
        </p:nvSpPr>
        <p:spPr bwMode="auto">
          <a:xfrm>
            <a:off x="1195752" y="4975725"/>
            <a:ext cx="1354015" cy="668215"/>
          </a:xfrm>
          <a:prstGeom prst="rect">
            <a:avLst/>
          </a:prstGeom>
          <a:noFill/>
          <a:ln w="44450" cap="flat" cmpd="sng" algn="ctr">
            <a:solidFill>
              <a:srgbClr val="0001D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rgbClr val="0001D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66FC6053-0A72-C2FE-1326-BF35AF64FB39}"/>
              </a:ext>
            </a:extLst>
          </p:cNvPr>
          <p:cNvSpPr/>
          <p:nvPr/>
        </p:nvSpPr>
        <p:spPr bwMode="auto">
          <a:xfrm>
            <a:off x="1195753" y="5785542"/>
            <a:ext cx="1354015" cy="668215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rgbClr val="0001D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539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6D2D01D-2FD7-32CA-D595-56EB686621C0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14" name="Obdélník 1"/>
          <p:cNvSpPr>
            <a:spLocks noChangeArrowheads="1"/>
          </p:cNvSpPr>
          <p:nvPr/>
        </p:nvSpPr>
        <p:spPr bwMode="auto">
          <a:xfrm>
            <a:off x="269282" y="1397380"/>
            <a:ext cx="8353425" cy="132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800" b="0" dirty="0"/>
              <a:t>Amorphous extracellular matrix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800" b="0" dirty="0"/>
              <a:t>Colorless, transparent, homogenous substance consisting o</a:t>
            </a:r>
            <a:r>
              <a:rPr lang="cs-CZ" altLang="cs-CZ" sz="1800" b="0" dirty="0"/>
              <a:t>f:</a:t>
            </a:r>
            <a:r>
              <a:rPr lang="en-US" altLang="cs-CZ" sz="1800" b="0" dirty="0"/>
              <a:t> </a:t>
            </a:r>
            <a:r>
              <a:rPr lang="en-US" altLang="cs-CZ" sz="2000" dirty="0" err="1">
                <a:solidFill>
                  <a:srgbClr val="0001DF"/>
                </a:solidFill>
              </a:rPr>
              <a:t>glycosaminglycans</a:t>
            </a:r>
            <a:r>
              <a:rPr lang="en-US" altLang="cs-CZ" sz="1800" b="0" dirty="0"/>
              <a:t>, </a:t>
            </a:r>
            <a:r>
              <a:rPr lang="en-US" altLang="cs-CZ" sz="2000" dirty="0">
                <a:solidFill>
                  <a:srgbClr val="0001DF"/>
                </a:solidFill>
              </a:rPr>
              <a:t>proteoglycans</a:t>
            </a:r>
            <a:r>
              <a:rPr lang="en-US" altLang="cs-CZ" sz="1800" b="0" dirty="0"/>
              <a:t> and </a:t>
            </a:r>
            <a:r>
              <a:rPr lang="en-US" altLang="cs-CZ" sz="2000" dirty="0">
                <a:solidFill>
                  <a:srgbClr val="0001DF"/>
                </a:solidFill>
              </a:rPr>
              <a:t>structural glycoproteins</a:t>
            </a:r>
          </a:p>
        </p:txBody>
      </p:sp>
      <p:pic>
        <p:nvPicPr>
          <p:cNvPr id="64515" name="Picture 5" descr="imag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3429000"/>
            <a:ext cx="53244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44900"/>
            <a:ext cx="303053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EXTRACELLULAR MATRIX – GROUND SUBSTANCE</a:t>
            </a:r>
            <a:endParaRPr lang="en-US" altLang="cs-CZ" sz="2000" b="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BB3EFA-F2FE-F668-497F-2D1504E37728}"/>
              </a:ext>
            </a:extLst>
          </p:cNvPr>
          <p:cNvSpPr txBox="1">
            <a:spLocks/>
          </p:cNvSpPr>
          <p:nvPr/>
        </p:nvSpPr>
        <p:spPr bwMode="auto">
          <a:xfrm>
            <a:off x="248588" y="738350"/>
            <a:ext cx="8893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300" dirty="0" err="1">
                <a:solidFill>
                  <a:srgbClr val="0001DF"/>
                </a:solidFill>
              </a:rPr>
              <a:t>Ground</a:t>
            </a:r>
            <a:r>
              <a:rPr lang="cs-CZ" altLang="cs-CZ" sz="2300" dirty="0">
                <a:solidFill>
                  <a:srgbClr val="0001DF"/>
                </a:solidFill>
              </a:rPr>
              <a:t> substance</a:t>
            </a:r>
          </a:p>
          <a:p>
            <a:pPr eaLnBrk="1" hangingPunct="1"/>
            <a:endParaRPr lang="cs-CZ" altLang="cs-CZ" sz="2300" b="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74FE8D7-70B1-357D-9432-0C2A1DE9B496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14" name="Obdélník 2"/>
          <p:cNvSpPr>
            <a:spLocks noChangeArrowheads="1"/>
          </p:cNvSpPr>
          <p:nvPr/>
        </p:nvSpPr>
        <p:spPr bwMode="auto">
          <a:xfrm>
            <a:off x="250825" y="1570684"/>
            <a:ext cx="871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b="0" dirty="0"/>
              <a:t>linear polysaccharides composed of two disaccharide subunits </a:t>
            </a:r>
            <a:endParaRPr lang="cs-CZ" sz="1800" b="0" dirty="0"/>
          </a:p>
          <a:p>
            <a:pPr eaLnBrk="1" hangingPunct="1">
              <a:defRPr/>
            </a:pPr>
            <a:r>
              <a:rPr lang="en-US" sz="1800" b="0" dirty="0"/>
              <a:t>– </a:t>
            </a:r>
            <a:r>
              <a:rPr lang="en-US" sz="1800" dirty="0" err="1">
                <a:solidFill>
                  <a:srgbClr val="0001DF"/>
                </a:solidFill>
              </a:rPr>
              <a:t>uronic</a:t>
            </a:r>
            <a:r>
              <a:rPr lang="en-US" sz="1800" dirty="0">
                <a:solidFill>
                  <a:srgbClr val="0001DF"/>
                </a:solidFill>
              </a:rPr>
              <a:t> acid </a:t>
            </a:r>
            <a:r>
              <a:rPr lang="en-US" sz="1800" b="0" dirty="0"/>
              <a:t>and</a:t>
            </a:r>
            <a:r>
              <a:rPr lang="en-US" sz="1800" b="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0001DF"/>
                </a:solidFill>
              </a:rPr>
              <a:t>hexosamine</a:t>
            </a:r>
          </a:p>
        </p:txBody>
      </p:sp>
      <p:pic>
        <p:nvPicPr>
          <p:cNvPr id="65539" name="Picture 4" descr="http://de.academic.ru/pictures/dewiki/72/Hyaluronsa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3705225"/>
            <a:ext cx="32575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Obdélník 4"/>
          <p:cNvSpPr>
            <a:spLocks noChangeArrowheads="1"/>
          </p:cNvSpPr>
          <p:nvPr/>
        </p:nvSpPr>
        <p:spPr bwMode="auto">
          <a:xfrm>
            <a:off x="4940300" y="5876925"/>
            <a:ext cx="362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>
                <a:latin typeface="Calibri" panose="020F0502020204030204" pitchFamily="34" charset="0"/>
              </a:rPr>
              <a:t>glucosamin or galactosamin</a:t>
            </a:r>
          </a:p>
        </p:txBody>
      </p:sp>
      <p:sp>
        <p:nvSpPr>
          <p:cNvPr id="65541" name="Obdélník 5"/>
          <p:cNvSpPr>
            <a:spLocks noChangeArrowheads="1"/>
          </p:cNvSpPr>
          <p:nvPr/>
        </p:nvSpPr>
        <p:spPr bwMode="auto">
          <a:xfrm>
            <a:off x="250825" y="2967038"/>
            <a:ext cx="3532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>
                <a:latin typeface="Calibri" panose="020F0502020204030204" pitchFamily="34" charset="0"/>
              </a:rPr>
              <a:t>glucuronic  or iduronic acid</a:t>
            </a:r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611188" y="3705225"/>
            <a:ext cx="1800225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 rot="10800000">
            <a:off x="6786563" y="5467350"/>
            <a:ext cx="919162" cy="3603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EXTRACELLULAR MATRIX – GROUND SUBSTANCE</a:t>
            </a:r>
            <a:endParaRPr lang="en-US" altLang="cs-CZ" sz="2000" b="0" dirty="0"/>
          </a:p>
        </p:txBody>
      </p:sp>
      <p:sp>
        <p:nvSpPr>
          <p:cNvPr id="3" name="Šestiúhelník 2">
            <a:extLst>
              <a:ext uri="{FF2B5EF4-FFF2-40B4-BE49-F238E27FC236}">
                <a16:creationId xmlns:a16="http://schemas.microsoft.com/office/drawing/2014/main" id="{0DB19EF2-4223-9710-CDF3-2D644741DBA2}"/>
              </a:ext>
            </a:extLst>
          </p:cNvPr>
          <p:cNvSpPr/>
          <p:nvPr/>
        </p:nvSpPr>
        <p:spPr bwMode="auto">
          <a:xfrm>
            <a:off x="590550" y="2433059"/>
            <a:ext cx="790575" cy="390525"/>
          </a:xfrm>
          <a:prstGeom prst="hexagon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Šestiúhelník 3">
            <a:extLst>
              <a:ext uri="{FF2B5EF4-FFF2-40B4-BE49-F238E27FC236}">
                <a16:creationId xmlns:a16="http://schemas.microsoft.com/office/drawing/2014/main" id="{D9AA35C9-D9D0-5C03-001E-7F80365BC153}"/>
              </a:ext>
            </a:extLst>
          </p:cNvPr>
          <p:cNvSpPr/>
          <p:nvPr/>
        </p:nvSpPr>
        <p:spPr bwMode="auto">
          <a:xfrm>
            <a:off x="1381125" y="2435440"/>
            <a:ext cx="790575" cy="390525"/>
          </a:xfrm>
          <a:prstGeom prst="hexagon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Šestiúhelník 4">
            <a:extLst>
              <a:ext uri="{FF2B5EF4-FFF2-40B4-BE49-F238E27FC236}">
                <a16:creationId xmlns:a16="http://schemas.microsoft.com/office/drawing/2014/main" id="{B9C1F6CC-8965-CB89-AAB1-87210B403779}"/>
              </a:ext>
            </a:extLst>
          </p:cNvPr>
          <p:cNvSpPr/>
          <p:nvPr/>
        </p:nvSpPr>
        <p:spPr bwMode="auto">
          <a:xfrm>
            <a:off x="2171700" y="2430678"/>
            <a:ext cx="790575" cy="390525"/>
          </a:xfrm>
          <a:prstGeom prst="hexagon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Šestiúhelník 5">
            <a:extLst>
              <a:ext uri="{FF2B5EF4-FFF2-40B4-BE49-F238E27FC236}">
                <a16:creationId xmlns:a16="http://schemas.microsoft.com/office/drawing/2014/main" id="{0715BFB4-3BFC-B99F-DAF0-BEEFCEA67993}"/>
              </a:ext>
            </a:extLst>
          </p:cNvPr>
          <p:cNvSpPr/>
          <p:nvPr/>
        </p:nvSpPr>
        <p:spPr bwMode="auto">
          <a:xfrm>
            <a:off x="2962275" y="2433059"/>
            <a:ext cx="790575" cy="390525"/>
          </a:xfrm>
          <a:prstGeom prst="hexagon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Šestiúhelník 6">
            <a:extLst>
              <a:ext uri="{FF2B5EF4-FFF2-40B4-BE49-F238E27FC236}">
                <a16:creationId xmlns:a16="http://schemas.microsoft.com/office/drawing/2014/main" id="{343DB213-739E-9D17-6A18-490CF7027925}"/>
              </a:ext>
            </a:extLst>
          </p:cNvPr>
          <p:cNvSpPr/>
          <p:nvPr/>
        </p:nvSpPr>
        <p:spPr bwMode="auto">
          <a:xfrm>
            <a:off x="3752850" y="2428297"/>
            <a:ext cx="790575" cy="390525"/>
          </a:xfrm>
          <a:prstGeom prst="hexagon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Šestiúhelník 9">
            <a:extLst>
              <a:ext uri="{FF2B5EF4-FFF2-40B4-BE49-F238E27FC236}">
                <a16:creationId xmlns:a16="http://schemas.microsoft.com/office/drawing/2014/main" id="{39ABA093-2605-8709-88DB-2A757BF5EAC3}"/>
              </a:ext>
            </a:extLst>
          </p:cNvPr>
          <p:cNvSpPr/>
          <p:nvPr/>
        </p:nvSpPr>
        <p:spPr bwMode="auto">
          <a:xfrm>
            <a:off x="4543425" y="2430678"/>
            <a:ext cx="790575" cy="390525"/>
          </a:xfrm>
          <a:prstGeom prst="hexagon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Šestiúhelník 11">
            <a:extLst>
              <a:ext uri="{FF2B5EF4-FFF2-40B4-BE49-F238E27FC236}">
                <a16:creationId xmlns:a16="http://schemas.microsoft.com/office/drawing/2014/main" id="{D369AFCD-A564-7CDD-660B-DF3934CE99FD}"/>
              </a:ext>
            </a:extLst>
          </p:cNvPr>
          <p:cNvSpPr/>
          <p:nvPr/>
        </p:nvSpPr>
        <p:spPr bwMode="auto">
          <a:xfrm>
            <a:off x="5334000" y="2425916"/>
            <a:ext cx="790575" cy="390525"/>
          </a:xfrm>
          <a:prstGeom prst="hexagon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Šestiúhelník 12">
            <a:extLst>
              <a:ext uri="{FF2B5EF4-FFF2-40B4-BE49-F238E27FC236}">
                <a16:creationId xmlns:a16="http://schemas.microsoft.com/office/drawing/2014/main" id="{D5874894-6B37-3659-2FF2-CC341CC5FA39}"/>
              </a:ext>
            </a:extLst>
          </p:cNvPr>
          <p:cNvSpPr/>
          <p:nvPr/>
        </p:nvSpPr>
        <p:spPr bwMode="auto">
          <a:xfrm>
            <a:off x="6124575" y="2428297"/>
            <a:ext cx="790575" cy="390525"/>
          </a:xfrm>
          <a:prstGeom prst="hexagon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Šestiúhelník 13">
            <a:extLst>
              <a:ext uri="{FF2B5EF4-FFF2-40B4-BE49-F238E27FC236}">
                <a16:creationId xmlns:a16="http://schemas.microsoft.com/office/drawing/2014/main" id="{DBC57E93-C3CB-BA82-4D82-1341DFD74F0D}"/>
              </a:ext>
            </a:extLst>
          </p:cNvPr>
          <p:cNvSpPr/>
          <p:nvPr/>
        </p:nvSpPr>
        <p:spPr bwMode="auto">
          <a:xfrm>
            <a:off x="6915150" y="2423535"/>
            <a:ext cx="790575" cy="390525"/>
          </a:xfrm>
          <a:prstGeom prst="hexagon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Šestiúhelník 14">
            <a:extLst>
              <a:ext uri="{FF2B5EF4-FFF2-40B4-BE49-F238E27FC236}">
                <a16:creationId xmlns:a16="http://schemas.microsoft.com/office/drawing/2014/main" id="{5D4065A8-6EF2-3AEA-426B-CDF703C35BE4}"/>
              </a:ext>
            </a:extLst>
          </p:cNvPr>
          <p:cNvSpPr/>
          <p:nvPr/>
        </p:nvSpPr>
        <p:spPr bwMode="auto">
          <a:xfrm>
            <a:off x="7705725" y="2425916"/>
            <a:ext cx="790575" cy="390525"/>
          </a:xfrm>
          <a:prstGeom prst="hexagon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Podnadpis 2">
            <a:extLst>
              <a:ext uri="{FF2B5EF4-FFF2-40B4-BE49-F238E27FC236}">
                <a16:creationId xmlns:a16="http://schemas.microsoft.com/office/drawing/2014/main" id="{0B97727A-B9EF-A3F2-EF8B-CE118658D6C2}"/>
              </a:ext>
            </a:extLst>
          </p:cNvPr>
          <p:cNvSpPr txBox="1">
            <a:spLocks/>
          </p:cNvSpPr>
          <p:nvPr/>
        </p:nvSpPr>
        <p:spPr bwMode="auto">
          <a:xfrm>
            <a:off x="248588" y="738350"/>
            <a:ext cx="8893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300" dirty="0" err="1">
                <a:solidFill>
                  <a:srgbClr val="0001DF"/>
                </a:solidFill>
              </a:rPr>
              <a:t>Glycosaminoglycans</a:t>
            </a:r>
            <a:r>
              <a:rPr lang="cs-CZ" altLang="cs-CZ" sz="2300" dirty="0">
                <a:solidFill>
                  <a:srgbClr val="0001DF"/>
                </a:solidFill>
              </a:rPr>
              <a:t> (</a:t>
            </a:r>
            <a:r>
              <a:rPr lang="cs-CZ" altLang="cs-CZ" sz="2300" dirty="0" err="1">
                <a:solidFill>
                  <a:srgbClr val="0001DF"/>
                </a:solidFill>
              </a:rPr>
              <a:t>GAGs</a:t>
            </a:r>
            <a:r>
              <a:rPr lang="cs-CZ" altLang="cs-CZ" sz="2300" dirty="0">
                <a:solidFill>
                  <a:srgbClr val="0001DF"/>
                </a:solidFill>
              </a:rPr>
              <a:t>)</a:t>
            </a:r>
          </a:p>
          <a:p>
            <a:pPr eaLnBrk="1" hangingPunct="1"/>
            <a:endParaRPr lang="cs-CZ" altLang="cs-CZ" sz="2300" b="0" dirty="0"/>
          </a:p>
        </p:txBody>
      </p:sp>
      <p:sp>
        <p:nvSpPr>
          <p:cNvPr id="17" name="Levá jednoduchá závorka 16">
            <a:extLst>
              <a:ext uri="{FF2B5EF4-FFF2-40B4-BE49-F238E27FC236}">
                <a16:creationId xmlns:a16="http://schemas.microsoft.com/office/drawing/2014/main" id="{652D1B39-BCE3-F406-EAD0-478CDD862CA6}"/>
              </a:ext>
            </a:extLst>
          </p:cNvPr>
          <p:cNvSpPr/>
          <p:nvPr/>
        </p:nvSpPr>
        <p:spPr bwMode="auto">
          <a:xfrm flipH="1">
            <a:off x="6563701" y="1951314"/>
            <a:ext cx="351449" cy="1334965"/>
          </a:xfrm>
          <a:prstGeom prst="leftBracket">
            <a:avLst>
              <a:gd name="adj" fmla="val 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evá jednoduchá závorka 17">
            <a:extLst>
              <a:ext uri="{FF2B5EF4-FFF2-40B4-BE49-F238E27FC236}">
                <a16:creationId xmlns:a16="http://schemas.microsoft.com/office/drawing/2014/main" id="{9A4C535A-F239-C316-297B-24EDA4509EFD}"/>
              </a:ext>
            </a:extLst>
          </p:cNvPr>
          <p:cNvSpPr/>
          <p:nvPr/>
        </p:nvSpPr>
        <p:spPr bwMode="auto">
          <a:xfrm>
            <a:off x="5334000" y="1960685"/>
            <a:ext cx="351449" cy="1334965"/>
          </a:xfrm>
          <a:prstGeom prst="leftBracket">
            <a:avLst>
              <a:gd name="adj" fmla="val 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EBE9B66-0631-3B11-B474-C530E348A8ED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délník 2"/>
          <p:cNvSpPr/>
          <p:nvPr/>
        </p:nvSpPr>
        <p:spPr>
          <a:xfrm>
            <a:off x="248589" y="1306013"/>
            <a:ext cx="87122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sz="1800" b="0" dirty="0">
              <a:latin typeface="+mn-lt"/>
              <a:cs typeface="+mn-cs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b="0" dirty="0"/>
              <a:t>linear polysaccharides composed of two disaccharide subunits </a:t>
            </a:r>
            <a:endParaRPr lang="cs-CZ" sz="1800" b="0" dirty="0"/>
          </a:p>
          <a:p>
            <a:pPr eaLnBrk="1" hangingPunct="1">
              <a:defRPr/>
            </a:pPr>
            <a:r>
              <a:rPr lang="en-US" sz="1800" b="0" dirty="0"/>
              <a:t>– </a:t>
            </a:r>
            <a:r>
              <a:rPr lang="en-US" sz="1800" dirty="0" err="1">
                <a:solidFill>
                  <a:srgbClr val="0001DF"/>
                </a:solidFill>
              </a:rPr>
              <a:t>uronic</a:t>
            </a:r>
            <a:r>
              <a:rPr lang="en-US" sz="1800" dirty="0">
                <a:solidFill>
                  <a:srgbClr val="0001DF"/>
                </a:solidFill>
              </a:rPr>
              <a:t> acid </a:t>
            </a:r>
            <a:r>
              <a:rPr lang="en-US" sz="1800" b="0" dirty="0"/>
              <a:t>and</a:t>
            </a:r>
            <a:r>
              <a:rPr lang="en-US" sz="1800" b="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0001DF"/>
                </a:solidFill>
              </a:rPr>
              <a:t>hexosamine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EXTRACELLULAR MATRIX – GROUND SUBSTANCE</a:t>
            </a:r>
            <a:endParaRPr lang="en-US" altLang="cs-CZ" sz="2000" b="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2919F63-98E0-6EF1-B262-18B462BBA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6" y="2686446"/>
            <a:ext cx="9144000" cy="32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623C7E8-9072-A0FD-4868-5A56FF7C8B0D}"/>
              </a:ext>
            </a:extLst>
          </p:cNvPr>
          <p:cNvSpPr txBox="1"/>
          <p:nvPr/>
        </p:nvSpPr>
        <p:spPr>
          <a:xfrm>
            <a:off x="4572000" y="6490842"/>
            <a:ext cx="46335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200" b="0" i="0" u="none" strike="noStrike" dirty="0"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https://doi.org/10.3390/cancers15010266</a:t>
            </a:r>
            <a:endParaRPr lang="cs-CZ" sz="1200" b="0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650D96AA-896B-564E-A1D8-2F140D33CB5E}"/>
              </a:ext>
            </a:extLst>
          </p:cNvPr>
          <p:cNvSpPr txBox="1">
            <a:spLocks/>
          </p:cNvSpPr>
          <p:nvPr/>
        </p:nvSpPr>
        <p:spPr bwMode="auto">
          <a:xfrm>
            <a:off x="250825" y="772613"/>
            <a:ext cx="8893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300" dirty="0" err="1">
                <a:solidFill>
                  <a:srgbClr val="0001DF"/>
                </a:solidFill>
              </a:rPr>
              <a:t>Glycosaminoglycans</a:t>
            </a:r>
            <a:r>
              <a:rPr lang="cs-CZ" altLang="cs-CZ" sz="2300" dirty="0">
                <a:solidFill>
                  <a:srgbClr val="0001DF"/>
                </a:solidFill>
              </a:rPr>
              <a:t> (</a:t>
            </a:r>
            <a:r>
              <a:rPr lang="cs-CZ" altLang="cs-CZ" sz="2300" dirty="0" err="1">
                <a:solidFill>
                  <a:srgbClr val="0001DF"/>
                </a:solidFill>
              </a:rPr>
              <a:t>GAGs</a:t>
            </a:r>
            <a:r>
              <a:rPr lang="cs-CZ" altLang="cs-CZ" sz="2300" dirty="0">
                <a:solidFill>
                  <a:srgbClr val="0001DF"/>
                </a:solidFill>
              </a:rPr>
              <a:t>)</a:t>
            </a:r>
          </a:p>
          <a:p>
            <a:pPr eaLnBrk="1" hangingPunct="1"/>
            <a:endParaRPr lang="cs-CZ" altLang="cs-CZ" sz="2300" b="0" dirty="0"/>
          </a:p>
        </p:txBody>
      </p:sp>
    </p:spTree>
    <p:extLst>
      <p:ext uri="{BB962C8B-B14F-4D97-AF65-F5344CB8AC3E}">
        <p14:creationId xmlns:p14="http://schemas.microsoft.com/office/powerpoint/2010/main" val="942553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DB03304-AAFA-C065-1DB1-A6555C732EDC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81" name="Text Box 10"/>
          <p:cNvSpPr txBox="1">
            <a:spLocks noChangeArrowheads="1"/>
          </p:cNvSpPr>
          <p:nvPr/>
        </p:nvSpPr>
        <p:spPr bwMode="auto">
          <a:xfrm>
            <a:off x="4497859" y="1559001"/>
            <a:ext cx="4572000" cy="392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2400" dirty="0">
                <a:solidFill>
                  <a:srgbClr val="0001DF"/>
                </a:solidFill>
              </a:rPr>
              <a:t>ECM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cs-CZ" sz="1600" dirty="0"/>
              <a:t>Fibrous component 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collagen </a:t>
            </a:r>
            <a:r>
              <a:rPr lang="cs-CZ" altLang="cs-CZ" sz="1600" b="0" dirty="0" err="1"/>
              <a:t>fibers</a:t>
            </a:r>
            <a:r>
              <a:rPr lang="cs-CZ" altLang="cs-CZ" sz="1600" b="0" dirty="0"/>
              <a:t> (</a:t>
            </a:r>
            <a:r>
              <a:rPr lang="en-US" altLang="cs-CZ" sz="1600" b="0" dirty="0"/>
              <a:t>prototypically</a:t>
            </a:r>
            <a:r>
              <a:rPr lang="cs-CZ" altLang="cs-CZ" sz="1600" b="0" dirty="0"/>
              <a:t> col. I, II)</a:t>
            </a:r>
            <a:endParaRPr lang="en-US" altLang="cs-CZ" sz="1600" b="0" dirty="0"/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reticular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elastic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cs-CZ" sz="1600" dirty="0"/>
              <a:t>Amorphous component</a:t>
            </a:r>
            <a:r>
              <a:rPr lang="en-US" altLang="cs-CZ" sz="1600" b="0" dirty="0"/>
              <a:t> (ground substance)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cs-CZ" sz="1600" b="0" dirty="0"/>
              <a:t>Complex matrix consisting of </a:t>
            </a:r>
            <a:endParaRPr lang="cs-CZ" altLang="cs-CZ" sz="1600" b="0" dirty="0"/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glycosaminoglycans </a:t>
            </a:r>
            <a:endParaRPr lang="cs-CZ" altLang="cs-CZ" sz="1600" b="0" dirty="0"/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glycoproteins </a:t>
            </a:r>
            <a:endParaRPr lang="cs-CZ" altLang="cs-CZ" sz="1600" b="0" dirty="0"/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proteoglycans </a:t>
            </a:r>
            <a:endParaRPr lang="cs-CZ" altLang="cs-CZ" sz="1600" b="0" dirty="0"/>
          </a:p>
        </p:txBody>
      </p:sp>
      <p:sp>
        <p:nvSpPr>
          <p:cNvPr id="24582" name="Text Box 11"/>
          <p:cNvSpPr txBox="1">
            <a:spLocks noChangeArrowheads="1"/>
          </p:cNvSpPr>
          <p:nvPr/>
        </p:nvSpPr>
        <p:spPr bwMode="auto">
          <a:xfrm>
            <a:off x="342900" y="594573"/>
            <a:ext cx="8726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cs-CZ" sz="2000" b="0" dirty="0"/>
              <a:t>All </a:t>
            </a:r>
            <a:r>
              <a:rPr lang="cs-CZ" altLang="cs-CZ" sz="2000" b="0" dirty="0" err="1"/>
              <a:t>tissues</a:t>
            </a:r>
            <a:r>
              <a:rPr lang="cs-CZ" altLang="cs-CZ" sz="2000" b="0" dirty="0"/>
              <a:t> are </a:t>
            </a:r>
            <a:r>
              <a:rPr lang="cs-CZ" altLang="cs-CZ" sz="2000" b="0" dirty="0" err="1"/>
              <a:t>composed</a:t>
            </a:r>
            <a:r>
              <a:rPr lang="cs-CZ" altLang="cs-CZ" sz="2000" b="0" dirty="0"/>
              <a:t> </a:t>
            </a:r>
            <a:r>
              <a:rPr lang="cs-CZ" altLang="cs-CZ" sz="2000" b="0" dirty="0" err="1"/>
              <a:t>of</a:t>
            </a:r>
            <a:r>
              <a:rPr lang="cs-CZ" altLang="cs-CZ" sz="2000" b="0" dirty="0"/>
              <a:t> </a:t>
            </a:r>
            <a:r>
              <a:rPr lang="cs-CZ" altLang="cs-CZ" sz="2000" dirty="0" err="1">
                <a:solidFill>
                  <a:srgbClr val="0001DF"/>
                </a:solidFill>
              </a:rPr>
              <a:t>cells</a:t>
            </a:r>
            <a:r>
              <a:rPr lang="cs-CZ" altLang="cs-CZ" sz="2800" dirty="0">
                <a:solidFill>
                  <a:srgbClr val="FF0000"/>
                </a:solidFill>
              </a:rPr>
              <a:t> </a:t>
            </a:r>
            <a:r>
              <a:rPr lang="cs-CZ" altLang="cs-CZ" sz="2000" b="0" dirty="0"/>
              <a:t>and</a:t>
            </a:r>
            <a:r>
              <a:rPr lang="cs-CZ" altLang="cs-CZ" sz="2800" dirty="0">
                <a:solidFill>
                  <a:srgbClr val="FF0000"/>
                </a:solidFill>
              </a:rPr>
              <a:t> </a:t>
            </a:r>
            <a:r>
              <a:rPr lang="cs-CZ" altLang="cs-CZ" sz="2000" dirty="0" err="1">
                <a:solidFill>
                  <a:srgbClr val="0001DF"/>
                </a:solidFill>
              </a:rPr>
              <a:t>extracellular</a:t>
            </a:r>
            <a:r>
              <a:rPr lang="cs-CZ" altLang="cs-CZ" sz="2000" dirty="0">
                <a:solidFill>
                  <a:srgbClr val="0001DF"/>
                </a:solidFill>
              </a:rPr>
              <a:t> matrix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cs-CZ" sz="2000" b="0" dirty="0"/>
              <a:t>In </a:t>
            </a:r>
            <a:r>
              <a:rPr lang="cs-CZ" altLang="cs-CZ" sz="2000" b="0" dirty="0" err="1"/>
              <a:t>connective</a:t>
            </a:r>
            <a:r>
              <a:rPr lang="cs-CZ" altLang="cs-CZ" sz="2000" b="0" dirty="0"/>
              <a:t> </a:t>
            </a:r>
            <a:r>
              <a:rPr lang="cs-CZ" altLang="cs-CZ" sz="2000" b="0" dirty="0" err="1"/>
              <a:t>tissue</a:t>
            </a:r>
            <a:r>
              <a:rPr lang="cs-CZ" altLang="cs-CZ" sz="2000" b="0" dirty="0"/>
              <a:t>, </a:t>
            </a:r>
            <a:r>
              <a:rPr lang="cs-CZ" altLang="cs-CZ" sz="2000" b="0" dirty="0" err="1"/>
              <a:t>the</a:t>
            </a:r>
            <a:r>
              <a:rPr lang="cs-CZ" altLang="cs-CZ" sz="2000" b="0" dirty="0"/>
              <a:t> </a:t>
            </a:r>
            <a:r>
              <a:rPr lang="cs-CZ" altLang="cs-CZ" sz="2000" dirty="0">
                <a:solidFill>
                  <a:srgbClr val="0001DF"/>
                </a:solidFill>
              </a:rPr>
              <a:t>ECM </a:t>
            </a:r>
            <a:r>
              <a:rPr lang="cs-CZ" altLang="cs-CZ" sz="2000" dirty="0" err="1">
                <a:solidFill>
                  <a:srgbClr val="0001DF"/>
                </a:solidFill>
              </a:rPr>
              <a:t>is</a:t>
            </a:r>
            <a:r>
              <a:rPr lang="cs-CZ" altLang="cs-CZ" sz="2000" dirty="0">
                <a:solidFill>
                  <a:srgbClr val="0001DF"/>
                </a:solidFill>
              </a:rPr>
              <a:t> dominant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781" y="61823"/>
            <a:ext cx="85589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sz="2000" b="0" dirty="0"/>
              <a:t>GENERAL COMPOSITION OF CONNECTIVE TISSUE</a:t>
            </a:r>
            <a:endParaRPr lang="en-US" altLang="cs-CZ" sz="2000" b="0" i="1" dirty="0"/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1D1862AA-8D49-0F26-41E1-A1E480F37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4" y="1559001"/>
            <a:ext cx="4303241" cy="429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2400" dirty="0">
                <a:solidFill>
                  <a:srgbClr val="0001DF"/>
                </a:solidFill>
              </a:rPr>
              <a:t>Cells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600" dirty="0"/>
              <a:t>Permanent</a:t>
            </a:r>
            <a:r>
              <a:rPr lang="en-US" altLang="cs-CZ" sz="1600" b="0" dirty="0"/>
              <a:t> and </a:t>
            </a:r>
            <a:r>
              <a:rPr lang="en-US" altLang="cs-CZ" sz="1600" dirty="0"/>
              <a:t>temporary cell populations</a:t>
            </a:r>
            <a:endParaRPr lang="en-US" altLang="cs-CZ" sz="1600" b="0" dirty="0"/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fibroblasts/myofibroblasts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immune cells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phagocytes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adipocytes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adult stem cells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specialized cells of cartilage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cs-CZ" sz="1600" b="0" dirty="0"/>
              <a:t>(chondroblasts/chondrocytes)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specialized cells of bone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600" b="0" dirty="0"/>
              <a:t>(osteoblasts/osteocytes/osteoclasts)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AC4E85D-2A06-9539-D785-CE303660E683}"/>
              </a:ext>
            </a:extLst>
          </p:cNvPr>
          <p:cNvSpPr txBox="1"/>
          <p:nvPr/>
        </p:nvSpPr>
        <p:spPr>
          <a:xfrm>
            <a:off x="178570" y="5934403"/>
            <a:ext cx="87823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None/>
            </a:pPr>
            <a:r>
              <a:rPr lang="cs-CZ" altLang="cs-CZ" sz="1800" b="0" dirty="0" err="1"/>
              <a:t>Specific</a:t>
            </a:r>
            <a:r>
              <a:rPr lang="cs-CZ" altLang="cs-CZ" sz="1800" b="0" dirty="0"/>
              <a:t> </a:t>
            </a:r>
            <a:r>
              <a:rPr lang="cs-CZ" altLang="cs-CZ" sz="1800" b="0" dirty="0" err="1"/>
              <a:t>composition</a:t>
            </a:r>
            <a:r>
              <a:rPr lang="cs-CZ" altLang="cs-CZ" sz="1800" b="0" dirty="0"/>
              <a:t> and </a:t>
            </a:r>
            <a:r>
              <a:rPr lang="cs-CZ" altLang="cs-CZ" sz="1800" b="0" dirty="0" err="1"/>
              <a:t>properties</a:t>
            </a:r>
            <a:r>
              <a:rPr lang="cs-CZ" altLang="cs-CZ" sz="1800" b="0" dirty="0"/>
              <a:t> </a:t>
            </a:r>
            <a:r>
              <a:rPr lang="cs-CZ" altLang="cs-CZ" sz="1800" b="0" dirty="0" err="1"/>
              <a:t>is</a:t>
            </a:r>
            <a:r>
              <a:rPr lang="cs-CZ" altLang="cs-CZ" sz="1800" b="0" dirty="0"/>
              <a:t> </a:t>
            </a:r>
            <a:r>
              <a:rPr lang="en-US" altLang="cs-CZ" sz="1800" b="0" dirty="0"/>
              <a:t>depend</a:t>
            </a:r>
            <a:r>
              <a:rPr lang="cs-CZ" altLang="cs-CZ" sz="1800" b="0" dirty="0" err="1"/>
              <a:t>ent</a:t>
            </a:r>
            <a:r>
              <a:rPr lang="en-US" altLang="cs-CZ" sz="1800" b="0" dirty="0"/>
              <a:t> on </a:t>
            </a:r>
            <a:r>
              <a:rPr lang="cs-CZ" altLang="cs-CZ" b="0" dirty="0" err="1"/>
              <a:t>the</a:t>
            </a:r>
            <a:r>
              <a:rPr lang="cs-CZ" altLang="cs-CZ" sz="1800" b="0" dirty="0"/>
              <a:t> </a:t>
            </a:r>
            <a:r>
              <a:rPr lang="en-US" altLang="cs-CZ" sz="1800" b="0" dirty="0"/>
              <a:t>tissue</a:t>
            </a:r>
            <a:r>
              <a:rPr lang="cs-CZ" altLang="cs-CZ" sz="1800" b="0" dirty="0"/>
              <a:t> </a:t>
            </a:r>
            <a:r>
              <a:rPr lang="en-US" altLang="cs-CZ" sz="1800" b="0" dirty="0"/>
              <a:t>type </a:t>
            </a:r>
            <a:endParaRPr lang="cs-CZ" altLang="cs-CZ" sz="1800" b="0" dirty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cs-CZ" sz="1800" b="0" dirty="0"/>
              <a:t>(connective </a:t>
            </a:r>
            <a:r>
              <a:rPr lang="en-US" altLang="cs-CZ" sz="1800" b="0" dirty="0">
                <a:sym typeface="Symbol" panose="05050102010706020507" pitchFamily="18" charset="2"/>
              </a:rPr>
              <a:t></a:t>
            </a:r>
            <a:r>
              <a:rPr lang="en-US" altLang="cs-CZ" sz="3200" b="0" dirty="0">
                <a:sym typeface="Symbol" panose="05050102010706020507" pitchFamily="18" charset="2"/>
              </a:rPr>
              <a:t> </a:t>
            </a:r>
            <a:r>
              <a:rPr lang="en-US" altLang="cs-CZ" sz="1800" b="0" dirty="0"/>
              <a:t>ligament </a:t>
            </a:r>
            <a:r>
              <a:rPr lang="en-US" altLang="cs-CZ" sz="1800" b="0" dirty="0">
                <a:sym typeface="Symbol" panose="05050102010706020507" pitchFamily="18" charset="2"/>
              </a:rPr>
              <a:t> cartilage  bone)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EB34BD7-B726-6040-5509-CFDA8555C759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421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3102"/>
              </p:ext>
            </p:extLst>
          </p:nvPr>
        </p:nvGraphicFramePr>
        <p:xfrm>
          <a:off x="395288" y="2636838"/>
          <a:ext cx="8748712" cy="2582900"/>
        </p:xfrm>
        <a:graphic>
          <a:graphicData uri="http://schemas.openxmlformats.org/drawingml/2006/table">
            <a:tbl>
              <a:tblPr/>
              <a:tblGrid>
                <a:gridCol w="3240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Glycosaminoglycan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Localization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kern="1200" dirty="0">
                          <a:solidFill>
                            <a:srgbClr val="0001D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Hyaluronic acid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Umbilical cord, synovial fluid, fluid of corpus vitreum, cartilage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kern="1200" dirty="0" err="1">
                          <a:solidFill>
                            <a:srgbClr val="0001D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Chondroitinsul</a:t>
                      </a:r>
                      <a:r>
                        <a:rPr lang="cs-CZ" sz="1800" b="1" kern="1200" dirty="0">
                          <a:solidFill>
                            <a:srgbClr val="0001D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800" b="1" kern="1200" dirty="0">
                          <a:solidFill>
                            <a:srgbClr val="0001D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ate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Cartilage, bone, cornea, skin, notochord, aorta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kern="1200" dirty="0" err="1">
                          <a:solidFill>
                            <a:srgbClr val="0001D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Dermatansul</a:t>
                      </a:r>
                      <a:r>
                        <a:rPr lang="cs-CZ" sz="1800" b="1" kern="1200" dirty="0">
                          <a:solidFill>
                            <a:srgbClr val="0001D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800" b="1" kern="1200" dirty="0">
                          <a:solidFill>
                            <a:srgbClr val="0001D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ate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Skin, ligaments, adventitia of aorta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kern="1200" dirty="0" err="1">
                          <a:solidFill>
                            <a:srgbClr val="0001D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Heparansul</a:t>
                      </a:r>
                      <a:r>
                        <a:rPr lang="cs-CZ" sz="1800" b="1" kern="1200" dirty="0">
                          <a:solidFill>
                            <a:srgbClr val="0001D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800" b="1" kern="1200" dirty="0">
                          <a:solidFill>
                            <a:srgbClr val="0001D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ate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Aorta, lungs, liver, basal membranes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kern="1200" dirty="0" err="1">
                          <a:solidFill>
                            <a:srgbClr val="0001D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Keratansul</a:t>
                      </a:r>
                      <a:r>
                        <a:rPr lang="cs-CZ" sz="1800" b="1" kern="1200" dirty="0">
                          <a:solidFill>
                            <a:srgbClr val="0001D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800" b="1" kern="1200" dirty="0">
                          <a:solidFill>
                            <a:srgbClr val="0001D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ate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Iris, cartilage, nucleus pulposus, anulus fibrosus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9951" name="Obdélník 3"/>
          <p:cNvSpPr>
            <a:spLocks noChangeArrowheads="1"/>
          </p:cNvSpPr>
          <p:nvPr/>
        </p:nvSpPr>
        <p:spPr bwMode="auto">
          <a:xfrm>
            <a:off x="250825" y="1447966"/>
            <a:ext cx="871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sz="1800" b="0" dirty="0"/>
              <a:t>bind to protein</a:t>
            </a:r>
            <a:r>
              <a:rPr lang="cs-CZ" sz="1800" b="0" dirty="0"/>
              <a:t>s </a:t>
            </a:r>
            <a:r>
              <a:rPr lang="en-US" sz="1800" b="0" dirty="0"/>
              <a:t>(except for hyaluronic acid)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EXTRACELLULAR MATRIX – GROUND SUBSTANCE</a:t>
            </a:r>
            <a:endParaRPr lang="en-US" altLang="cs-CZ" sz="2000" b="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A4CDE2B-830E-D282-F1A7-B6827B3E73A3}"/>
              </a:ext>
            </a:extLst>
          </p:cNvPr>
          <p:cNvSpPr txBox="1">
            <a:spLocks/>
          </p:cNvSpPr>
          <p:nvPr/>
        </p:nvSpPr>
        <p:spPr bwMode="auto">
          <a:xfrm>
            <a:off x="250825" y="772613"/>
            <a:ext cx="8893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300" dirty="0" err="1">
                <a:solidFill>
                  <a:srgbClr val="0001DF"/>
                </a:solidFill>
              </a:rPr>
              <a:t>Glycosaminoglycans</a:t>
            </a:r>
            <a:r>
              <a:rPr lang="cs-CZ" altLang="cs-CZ" sz="2300" dirty="0">
                <a:solidFill>
                  <a:srgbClr val="0001DF"/>
                </a:solidFill>
              </a:rPr>
              <a:t> (</a:t>
            </a:r>
            <a:r>
              <a:rPr lang="cs-CZ" altLang="cs-CZ" sz="2300" dirty="0" err="1">
                <a:solidFill>
                  <a:srgbClr val="0001DF"/>
                </a:solidFill>
              </a:rPr>
              <a:t>GAGs</a:t>
            </a:r>
            <a:r>
              <a:rPr lang="cs-CZ" altLang="cs-CZ" sz="2300" dirty="0">
                <a:solidFill>
                  <a:srgbClr val="0001DF"/>
                </a:solidFill>
              </a:rPr>
              <a:t>)</a:t>
            </a:r>
          </a:p>
          <a:p>
            <a:pPr eaLnBrk="1" hangingPunct="1"/>
            <a:endParaRPr lang="cs-CZ" altLang="cs-CZ" sz="2300" b="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0D6D8096-52AC-1262-C42E-9DCC4166DDC5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CLINICAL CONTEXT</a:t>
            </a:r>
          </a:p>
        </p:txBody>
      </p:sp>
      <p:sp>
        <p:nvSpPr>
          <p:cNvPr id="68616" name="Obdélník 10"/>
          <p:cNvSpPr>
            <a:spLocks noChangeArrowheads="1"/>
          </p:cNvSpPr>
          <p:nvPr/>
        </p:nvSpPr>
        <p:spPr bwMode="auto">
          <a:xfrm>
            <a:off x="250826" y="567743"/>
            <a:ext cx="8476716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r>
              <a:rPr lang="en-US" altLang="cs-CZ" sz="1800" b="0" dirty="0">
                <a:solidFill>
                  <a:srgbClr val="0001DF"/>
                </a:solidFill>
                <a:latin typeface="+mn-lt"/>
              </a:rPr>
              <a:t>glycosaminoglycans</a:t>
            </a:r>
            <a:r>
              <a:rPr lang="en-US" altLang="cs-CZ" sz="1800" b="0" dirty="0">
                <a:latin typeface="+mn-lt"/>
              </a:rPr>
              <a:t> = </a:t>
            </a:r>
            <a:r>
              <a:rPr lang="en-US" altLang="cs-CZ" sz="1800" b="0" dirty="0">
                <a:solidFill>
                  <a:srgbClr val="0001DF"/>
                </a:solidFill>
                <a:latin typeface="+mn-lt"/>
              </a:rPr>
              <a:t>acid mucopolysaccharides (</a:t>
            </a:r>
            <a:r>
              <a:rPr lang="en-US" altLang="cs-CZ" sz="1800" b="0" dirty="0">
                <a:latin typeface="+mn-lt"/>
              </a:rPr>
              <a:t>polysaccharides rich in hexosamines)</a:t>
            </a:r>
            <a:endParaRPr lang="en-US" altLang="cs-CZ" sz="1800" b="0" dirty="0">
              <a:solidFill>
                <a:srgbClr val="0001DF"/>
              </a:solidFill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</a:pPr>
            <a:endParaRPr lang="en-US" altLang="cs-CZ" sz="1800" b="0" dirty="0">
              <a:solidFill>
                <a:srgbClr val="0001DF"/>
              </a:solidFill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cs-CZ" sz="1800" b="0" dirty="0">
                <a:latin typeface="+mn-lt"/>
              </a:rPr>
              <a:t>group of rare genetic diseases  – </a:t>
            </a:r>
            <a:r>
              <a:rPr lang="en-US" altLang="cs-CZ" sz="1800" dirty="0">
                <a:solidFill>
                  <a:srgbClr val="0001DF"/>
                </a:solidFill>
                <a:latin typeface="+mn-lt"/>
              </a:rPr>
              <a:t>mucopolysaccharidoses</a:t>
            </a:r>
            <a:r>
              <a:rPr lang="en-US" altLang="cs-CZ" sz="1800" b="0" dirty="0">
                <a:solidFill>
                  <a:srgbClr val="0001DF"/>
                </a:solidFill>
                <a:latin typeface="+mn-lt"/>
              </a:rPr>
              <a:t> </a:t>
            </a:r>
          </a:p>
          <a:p>
            <a:pPr marL="1085850" lvl="1" indent="-342900" eaLnBrk="1" hangingPunct="1">
              <a:spcBef>
                <a:spcPct val="0"/>
              </a:spcBef>
            </a:pPr>
            <a:r>
              <a:rPr lang="en-US" altLang="cs-CZ" sz="1400" b="0" dirty="0">
                <a:latin typeface="+mn-lt"/>
              </a:rPr>
              <a:t>autosomal recessive disease caused by mutation in genes coding for enzymes of GAG metabolism</a:t>
            </a:r>
          </a:p>
          <a:p>
            <a:pPr marL="1085850" lvl="1" indent="-342900" eaLnBrk="1" hangingPunct="1">
              <a:spcBef>
                <a:spcPct val="0"/>
              </a:spcBef>
            </a:pPr>
            <a:r>
              <a:rPr lang="en-US" altLang="cs-CZ" sz="1400" b="0" dirty="0">
                <a:latin typeface="+mn-lt"/>
              </a:rPr>
              <a:t>broad spectrum of problems</a:t>
            </a:r>
          </a:p>
          <a:p>
            <a:pPr marL="1085850" lvl="1" indent="-342900" eaLnBrk="1" hangingPunct="1">
              <a:spcBef>
                <a:spcPct val="0"/>
              </a:spcBef>
            </a:pPr>
            <a:r>
              <a:rPr lang="en-US" altLang="cs-CZ" sz="1400" b="0" dirty="0">
                <a:latin typeface="+mn-lt"/>
              </a:rPr>
              <a:t>typical symptoms  – craniofacial dysmorphia, cardiomyopathy, splenomegaly, slow growth and p</a:t>
            </a:r>
            <a:r>
              <a:rPr lang="en-US" sz="1400" b="0" dirty="0">
                <a:latin typeface="+mn-lt"/>
              </a:rPr>
              <a:t>sychomotor development</a:t>
            </a:r>
            <a:r>
              <a:rPr lang="en-US" altLang="cs-CZ" sz="1400" b="0" dirty="0">
                <a:latin typeface="+mn-lt"/>
              </a:rPr>
              <a:t> </a:t>
            </a:r>
          </a:p>
          <a:p>
            <a:pPr marL="1085850" lvl="1" indent="-342900" eaLnBrk="1" hangingPunct="1">
              <a:spcBef>
                <a:spcPct val="0"/>
              </a:spcBef>
            </a:pPr>
            <a:endParaRPr lang="en-US" altLang="cs-CZ" sz="1400" b="0" dirty="0">
              <a:latin typeface="+mn-lt"/>
            </a:endParaRPr>
          </a:p>
        </p:txBody>
      </p:sp>
      <p:pic>
        <p:nvPicPr>
          <p:cNvPr id="7" name="Obrázek 6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E018E828-E1DC-41C2-23DC-6A8A91CD7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6" y="3060733"/>
            <a:ext cx="4801009" cy="212938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C6582B9-EB7C-9992-17DC-9F8C9B36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250" y="4338212"/>
            <a:ext cx="4447923" cy="231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44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222250"/>
            <a:ext cx="4103687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8D3BE5F0-D365-3D02-4951-2F9E20D4B82C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evá jednoduchá závorka 3"/>
          <p:cNvSpPr/>
          <p:nvPr/>
        </p:nvSpPr>
        <p:spPr>
          <a:xfrm>
            <a:off x="6228184" y="1628800"/>
            <a:ext cx="216024" cy="216024"/>
          </a:xfrm>
          <a:prstGeom prst="leftBracket">
            <a:avLst/>
          </a:prstGeom>
          <a:ln w="25400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b="0"/>
          </a:p>
        </p:txBody>
      </p:sp>
      <p:sp>
        <p:nvSpPr>
          <p:cNvPr id="7" name="Levá jednoduchá závorka 6"/>
          <p:cNvSpPr/>
          <p:nvPr/>
        </p:nvSpPr>
        <p:spPr>
          <a:xfrm>
            <a:off x="5039544" y="620688"/>
            <a:ext cx="216024" cy="5400600"/>
          </a:xfrm>
          <a:prstGeom prst="leftBracket">
            <a:avLst/>
          </a:prstGeom>
          <a:ln w="25400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b="0"/>
          </a:p>
        </p:txBody>
      </p:sp>
      <p:sp>
        <p:nvSpPr>
          <p:cNvPr id="40965" name="Obdélník 1"/>
          <p:cNvSpPr>
            <a:spLocks noChangeArrowheads="1"/>
          </p:cNvSpPr>
          <p:nvPr/>
        </p:nvSpPr>
        <p:spPr bwMode="auto">
          <a:xfrm>
            <a:off x="250825" y="1180949"/>
            <a:ext cx="492601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b="0" dirty="0"/>
              <a:t>protein </a:t>
            </a:r>
            <a:r>
              <a:rPr lang="cs-CZ" sz="1800" b="0" dirty="0" err="1"/>
              <a:t>core</a:t>
            </a:r>
            <a:r>
              <a:rPr lang="cs-CZ" sz="1800" b="0" dirty="0"/>
              <a:t> </a:t>
            </a:r>
            <a:r>
              <a:rPr lang="en-US" sz="1800" b="0" dirty="0"/>
              <a:t>+ dominant </a:t>
            </a:r>
            <a:r>
              <a:rPr lang="en-US" sz="1800" b="0" u="sng" dirty="0"/>
              <a:t>linear</a:t>
            </a:r>
            <a:r>
              <a:rPr lang="en-US" sz="1800" b="0" dirty="0"/>
              <a:t> saccharide component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b="0" dirty="0"/>
              <a:t>proteoglycan aggregates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b="0" dirty="0"/>
              <a:t>water-binding, volume dependent of </a:t>
            </a:r>
            <a:r>
              <a:rPr lang="en-US" sz="1800" b="0" dirty="0" err="1"/>
              <a:t>hydratation</a:t>
            </a:r>
            <a:endParaRPr lang="en-US" sz="1800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sz="1800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b="0" dirty="0"/>
              <a:t> </a:t>
            </a:r>
            <a:r>
              <a:rPr lang="en-US" sz="1800" b="0" dirty="0" err="1"/>
              <a:t>aggrecan</a:t>
            </a:r>
            <a:r>
              <a:rPr lang="en-US" sz="1800" b="0" dirty="0"/>
              <a:t> (cartilage)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b="0" dirty="0"/>
              <a:t> </a:t>
            </a:r>
            <a:r>
              <a:rPr lang="en-US" sz="1800" b="0" dirty="0" err="1"/>
              <a:t>synde</a:t>
            </a:r>
            <a:r>
              <a:rPr lang="cs-CZ" sz="1800" b="0" dirty="0"/>
              <a:t>c</a:t>
            </a:r>
            <a:r>
              <a:rPr lang="en-US" sz="1800" b="0" dirty="0"/>
              <a:t>an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b="0" dirty="0"/>
              <a:t> </a:t>
            </a:r>
            <a:r>
              <a:rPr lang="en-US" sz="1800" b="0" dirty="0" err="1"/>
              <a:t>fibrogly</a:t>
            </a:r>
            <a:r>
              <a:rPr lang="cs-CZ" sz="1800" b="0" dirty="0"/>
              <a:t>c</a:t>
            </a:r>
            <a:r>
              <a:rPr lang="en-US" sz="1800" b="0" dirty="0"/>
              <a:t>an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sz="18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EXTRACELLULAR MATRIX – GROUND SUBSTANCE</a:t>
            </a:r>
            <a:endParaRPr lang="en-US" altLang="cs-CZ" sz="2000" b="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516BB8B-E920-1152-14EB-9AED3867F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062" y="3594309"/>
            <a:ext cx="2681938" cy="3177328"/>
          </a:xfrm>
          <a:prstGeom prst="rect">
            <a:avLst/>
          </a:prstGeom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973F044B-57BD-EF2C-83CB-ADCFA61A29CE}"/>
              </a:ext>
            </a:extLst>
          </p:cNvPr>
          <p:cNvSpPr txBox="1">
            <a:spLocks/>
          </p:cNvSpPr>
          <p:nvPr/>
        </p:nvSpPr>
        <p:spPr bwMode="auto">
          <a:xfrm>
            <a:off x="250825" y="633733"/>
            <a:ext cx="8893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300" dirty="0" err="1">
                <a:solidFill>
                  <a:srgbClr val="0001DF"/>
                </a:solidFill>
              </a:rPr>
              <a:t>Proteoglycans</a:t>
            </a:r>
            <a:endParaRPr lang="cs-CZ" altLang="cs-CZ" sz="2300" dirty="0">
              <a:solidFill>
                <a:srgbClr val="0001D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8C37132-D5D8-80A0-BC54-01D6A06B623E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610" name="Obdélník 1"/>
          <p:cNvSpPr>
            <a:spLocks noChangeArrowheads="1"/>
          </p:cNvSpPr>
          <p:nvPr/>
        </p:nvSpPr>
        <p:spPr bwMode="auto">
          <a:xfrm>
            <a:off x="213664" y="1096517"/>
            <a:ext cx="8712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 b="0" dirty="0"/>
          </a:p>
          <a:p>
            <a:pPr eaLnBrk="1" hangingPunct="1">
              <a:spcBef>
                <a:spcPct val="0"/>
              </a:spcBef>
            </a:pPr>
            <a:r>
              <a:rPr lang="en-US" altLang="cs-CZ" sz="1800" b="0" dirty="0"/>
              <a:t> dominant protein + </a:t>
            </a:r>
            <a:r>
              <a:rPr lang="en-US" altLang="cs-CZ" sz="1800" b="0" u="sng" dirty="0"/>
              <a:t>branched saccharide component</a:t>
            </a:r>
            <a:endParaRPr lang="en-US" altLang="cs-CZ" sz="1800" b="0" dirty="0"/>
          </a:p>
          <a:p>
            <a:pPr eaLnBrk="1" hangingPunct="1">
              <a:spcBef>
                <a:spcPct val="0"/>
              </a:spcBef>
            </a:pPr>
            <a:r>
              <a:rPr lang="en-US" altLang="cs-CZ" sz="1800" b="0" dirty="0"/>
              <a:t> interaction between cells and ECM</a:t>
            </a:r>
          </a:p>
        </p:txBody>
      </p:sp>
      <p:pic>
        <p:nvPicPr>
          <p:cNvPr id="68611" name="Picture 2" descr="http://www.fz-juelich.de/cae/servlet/contentblob/899194/normal/3412/NWG_Glykosylieru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193" y="980282"/>
            <a:ext cx="2124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Obdélník 5"/>
          <p:cNvSpPr>
            <a:spLocks noChangeArrowheads="1"/>
          </p:cNvSpPr>
          <p:nvPr/>
        </p:nvSpPr>
        <p:spPr bwMode="auto">
          <a:xfrm>
            <a:off x="0" y="2622550"/>
            <a:ext cx="4875213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 b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Char char="―"/>
            </a:pPr>
            <a:r>
              <a:rPr lang="en-US" altLang="cs-CZ" sz="1800" b="0"/>
              <a:t> </a:t>
            </a:r>
            <a:r>
              <a:rPr lang="en-US" altLang="cs-CZ" sz="1800"/>
              <a:t>fibronectin</a:t>
            </a:r>
            <a:r>
              <a:rPr lang="en-US" altLang="cs-CZ" sz="1800" b="0"/>
              <a:t> – connects collagen fibers and glykosaminoglycans, cell adhesion and migration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Char char="―"/>
            </a:pPr>
            <a:r>
              <a:rPr lang="en-US" altLang="cs-CZ" sz="1800" b="0"/>
              <a:t> </a:t>
            </a:r>
            <a:r>
              <a:rPr lang="en-US" altLang="cs-CZ" sz="1800"/>
              <a:t>laminin</a:t>
            </a:r>
            <a:r>
              <a:rPr lang="en-US" altLang="cs-CZ" sz="1800" b="0"/>
              <a:t> – basal lamina – epithelial integrity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Char char="―"/>
            </a:pPr>
            <a:r>
              <a:rPr lang="en-US" altLang="cs-CZ" sz="1800" b="0"/>
              <a:t> </a:t>
            </a:r>
            <a:r>
              <a:rPr lang="en-US" altLang="cs-CZ" sz="1800"/>
              <a:t>chondronectin</a:t>
            </a:r>
            <a:r>
              <a:rPr lang="en-US" altLang="cs-CZ" sz="1800" b="0"/>
              <a:t> – cartilage – adhesion of chond</a:t>
            </a:r>
            <a:r>
              <a:rPr lang="cs-CZ" altLang="cs-CZ" sz="1800" b="0"/>
              <a:t>r</a:t>
            </a:r>
            <a:r>
              <a:rPr lang="en-US" altLang="cs-CZ" sz="1800" b="0"/>
              <a:t>ocytes to collagen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EXTRACELLULAR MATRIX – GROUND SUBSTANCE</a:t>
            </a:r>
            <a:endParaRPr lang="en-US" altLang="cs-CZ" sz="2000" b="0" dirty="0"/>
          </a:p>
        </p:txBody>
      </p:sp>
      <p:pic>
        <p:nvPicPr>
          <p:cNvPr id="4" name="Obrázek 3" descr="Obsah obrázku světlo, Barevnost, zelené, Výrazná modrá&#10;&#10;Popis byl vytvořen automaticky">
            <a:extLst>
              <a:ext uri="{FF2B5EF4-FFF2-40B4-BE49-F238E27FC236}">
                <a16:creationId xmlns:a16="http://schemas.microsoft.com/office/drawing/2014/main" id="{264B2D9C-C44B-556C-1410-2E293BF6C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86" y="3429000"/>
            <a:ext cx="4048478" cy="29781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8799621-FE25-8D9D-891C-A9BA21650EC4}"/>
              </a:ext>
            </a:extLst>
          </p:cNvPr>
          <p:cNvSpPr txBox="1"/>
          <p:nvPr/>
        </p:nvSpPr>
        <p:spPr>
          <a:xfrm>
            <a:off x="4992130" y="6407191"/>
            <a:ext cx="41496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dirty="0"/>
              <a:t>human mesenchymal stem cells (MSC)</a:t>
            </a:r>
            <a:r>
              <a:rPr lang="cs-CZ" sz="800" b="0" dirty="0"/>
              <a:t>, BD, </a:t>
            </a:r>
            <a:r>
              <a:rPr lang="en-US" sz="800" b="0" dirty="0"/>
              <a:t>Alexa Fluor® 488 Mouse Anti-Fibronectin</a:t>
            </a:r>
            <a:endParaRPr lang="cs-CZ" sz="800" b="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B0C2EA1-EB9E-AC5D-78A3-5F147C725305}"/>
              </a:ext>
            </a:extLst>
          </p:cNvPr>
          <p:cNvSpPr txBox="1">
            <a:spLocks/>
          </p:cNvSpPr>
          <p:nvPr/>
        </p:nvSpPr>
        <p:spPr bwMode="auto">
          <a:xfrm>
            <a:off x="250825" y="633733"/>
            <a:ext cx="8893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300" dirty="0" err="1">
                <a:solidFill>
                  <a:srgbClr val="0001DF"/>
                </a:solidFill>
              </a:rPr>
              <a:t>Structural</a:t>
            </a:r>
            <a:r>
              <a:rPr lang="cs-CZ" altLang="cs-CZ" sz="2300" dirty="0">
                <a:solidFill>
                  <a:srgbClr val="0001DF"/>
                </a:solidFill>
              </a:rPr>
              <a:t> </a:t>
            </a:r>
            <a:r>
              <a:rPr lang="cs-CZ" altLang="cs-CZ" sz="2300" dirty="0" err="1">
                <a:solidFill>
                  <a:srgbClr val="0001DF"/>
                </a:solidFill>
              </a:rPr>
              <a:t>glycoproteins</a:t>
            </a:r>
            <a:endParaRPr lang="cs-CZ" altLang="cs-CZ" sz="2300" dirty="0">
              <a:solidFill>
                <a:srgbClr val="0001D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A5050F6A-08AA-3E51-704E-874EAF0DB82C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682" name="Obdélník 1"/>
          <p:cNvSpPr>
            <a:spLocks noChangeArrowheads="1"/>
          </p:cNvSpPr>
          <p:nvPr/>
        </p:nvSpPr>
        <p:spPr bwMode="auto">
          <a:xfrm>
            <a:off x="215900" y="708025"/>
            <a:ext cx="87122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dirty="0" err="1">
                <a:solidFill>
                  <a:srgbClr val="0001DF"/>
                </a:solidFill>
              </a:rPr>
              <a:t>Glycoproteins</a:t>
            </a:r>
            <a:r>
              <a:rPr lang="cs-CZ" altLang="cs-CZ" sz="2300" dirty="0">
                <a:solidFill>
                  <a:srgbClr val="0001DF"/>
                </a:solidFill>
              </a:rPr>
              <a:t> vs. </a:t>
            </a:r>
            <a:r>
              <a:rPr lang="cs-CZ" altLang="cs-CZ" sz="2300" dirty="0" err="1">
                <a:solidFill>
                  <a:srgbClr val="0001DF"/>
                </a:solidFill>
              </a:rPr>
              <a:t>proteoglycans</a:t>
            </a:r>
            <a:endParaRPr lang="cs-CZ" altLang="cs-CZ" sz="2300" dirty="0">
              <a:solidFill>
                <a:srgbClr val="0001DF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EXTRACELLULAR MATRIX – GROUND SUBSTANCE</a:t>
            </a:r>
            <a:endParaRPr lang="en-US" altLang="cs-CZ" sz="2000" b="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429F33C-BE3B-550B-5971-173354D30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1" y="2085664"/>
            <a:ext cx="6325333" cy="4710513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0683EC5-F675-6017-BE1A-24C1CA415C00}"/>
              </a:ext>
            </a:extLst>
          </p:cNvPr>
          <p:cNvSpPr/>
          <p:nvPr/>
        </p:nvSpPr>
        <p:spPr bwMode="auto">
          <a:xfrm>
            <a:off x="2567354" y="5037992"/>
            <a:ext cx="1327638" cy="272562"/>
          </a:xfrm>
          <a:prstGeom prst="rect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F7FD1AA-F4A6-7B30-138D-3F45672F8B6F}"/>
              </a:ext>
            </a:extLst>
          </p:cNvPr>
          <p:cNvSpPr/>
          <p:nvPr/>
        </p:nvSpPr>
        <p:spPr bwMode="auto">
          <a:xfrm>
            <a:off x="4411172" y="2455984"/>
            <a:ext cx="1327638" cy="272562"/>
          </a:xfrm>
          <a:prstGeom prst="rect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958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F863693-D6BA-AA80-E972-FF25BF39A64E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96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39875"/>
            <a:ext cx="4922838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3" y="690563"/>
            <a:ext cx="3268662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COMPOSITION OF ECM</a:t>
            </a:r>
            <a:endParaRPr lang="en-US" altLang="cs-CZ" sz="2000" b="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A52A793C-9A48-C0C9-AB84-BE8E4AC68DEF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BBC0317-D964-4198-5BB6-A311FF7BE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05" y="1154300"/>
            <a:ext cx="7843894" cy="552607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23C4357-ACC8-5BBB-FD37-268AD0D6C775}"/>
              </a:ext>
            </a:extLst>
          </p:cNvPr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COMPOSITION OF ECM</a:t>
            </a:r>
            <a:endParaRPr lang="en-US" altLang="cs-CZ" sz="2000" b="0" dirty="0"/>
          </a:p>
        </p:txBody>
      </p:sp>
      <p:sp>
        <p:nvSpPr>
          <p:cNvPr id="3" name="Obdélník 1">
            <a:extLst>
              <a:ext uri="{FF2B5EF4-FFF2-40B4-BE49-F238E27FC236}">
                <a16:creationId xmlns:a16="http://schemas.microsoft.com/office/drawing/2014/main" id="{52EA41C6-C94B-5A6C-CDB2-824EA683B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708025"/>
            <a:ext cx="87122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dirty="0">
                <a:solidFill>
                  <a:srgbClr val="0001DF"/>
                </a:solidFill>
              </a:rPr>
              <a:t>Cell – ECM </a:t>
            </a:r>
            <a:r>
              <a:rPr lang="cs-CZ" altLang="cs-CZ" sz="2300" dirty="0" err="1">
                <a:solidFill>
                  <a:srgbClr val="0001DF"/>
                </a:solidFill>
              </a:rPr>
              <a:t>interactions</a:t>
            </a:r>
            <a:endParaRPr lang="cs-CZ" altLang="cs-CZ" sz="2300" dirty="0">
              <a:solidFill>
                <a:srgbClr val="0001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051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6127BDD-196E-D000-45AC-43D1565E9204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HISTOLOGICAL CLASSIFICATION OF CT PROPER</a:t>
            </a:r>
          </a:p>
        </p:txBody>
      </p:sp>
      <p:pic>
        <p:nvPicPr>
          <p:cNvPr id="4" name="Picture 7" descr="vaz 6">
            <a:extLst>
              <a:ext uri="{FF2B5EF4-FFF2-40B4-BE49-F238E27FC236}">
                <a16:creationId xmlns:a16="http://schemas.microsoft.com/office/drawing/2014/main" id="{5FCF9091-4231-2D10-0F65-69B103E36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085" y="3002304"/>
            <a:ext cx="3771900" cy="309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613ABA1-25A1-48F9-A0C9-854F03C19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77" y="3002304"/>
            <a:ext cx="4126523" cy="309489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2A37AEB-AFD1-581A-415F-46984475E590}"/>
              </a:ext>
            </a:extLst>
          </p:cNvPr>
          <p:cNvSpPr txBox="1"/>
          <p:nvPr/>
        </p:nvSpPr>
        <p:spPr>
          <a:xfrm>
            <a:off x="369276" y="6097379"/>
            <a:ext cx="36963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 err="1"/>
              <a:t>Embryonic</a:t>
            </a:r>
            <a:r>
              <a:rPr lang="cs-CZ" sz="1400" dirty="0"/>
              <a:t> mesenchyme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7D0F879-6134-3E81-7C79-17ECCA1A7182}"/>
              </a:ext>
            </a:extLst>
          </p:cNvPr>
          <p:cNvSpPr txBox="1"/>
          <p:nvPr/>
        </p:nvSpPr>
        <p:spPr>
          <a:xfrm>
            <a:off x="5078414" y="6145411"/>
            <a:ext cx="36963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 err="1"/>
              <a:t>Wharton</a:t>
            </a:r>
            <a:r>
              <a:rPr lang="en-US" sz="1400" dirty="0"/>
              <a:t>’s</a:t>
            </a:r>
            <a:r>
              <a:rPr lang="cs-CZ" sz="1400" dirty="0"/>
              <a:t> </a:t>
            </a:r>
            <a:r>
              <a:rPr lang="cs-CZ" sz="1400" dirty="0" err="1"/>
              <a:t>jelly</a:t>
            </a:r>
            <a:endParaRPr lang="cs-CZ" sz="1400" dirty="0"/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46F8F16A-CCD1-22B0-55DB-417EEBCAF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506351"/>
            <a:ext cx="7740736" cy="242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cs-CZ" altLang="cs-CZ" sz="1600" dirty="0" err="1"/>
              <a:t>Embryonic</a:t>
            </a:r>
            <a:r>
              <a:rPr lang="cs-CZ" altLang="cs-CZ" sz="1600" dirty="0"/>
              <a:t>: </a:t>
            </a:r>
          </a:p>
          <a:p>
            <a:pPr marL="285750" indent="-285750"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cs-CZ" sz="1600" dirty="0">
                <a:solidFill>
                  <a:srgbClr val="0001DF"/>
                </a:solidFill>
              </a:rPr>
              <a:t>Embryonic mesenchyme </a:t>
            </a:r>
            <a:r>
              <a:rPr lang="en-US" altLang="cs-CZ" sz="1600" b="0" dirty="0"/>
              <a:t>and </a:t>
            </a:r>
            <a:r>
              <a:rPr lang="cs-CZ" altLang="cs-CZ" sz="1600" dirty="0" err="1">
                <a:solidFill>
                  <a:srgbClr val="0001DF"/>
                </a:solidFill>
              </a:rPr>
              <a:t>mucous</a:t>
            </a:r>
            <a:r>
              <a:rPr lang="cs-CZ" altLang="cs-CZ" sz="1600" dirty="0">
                <a:solidFill>
                  <a:srgbClr val="0001DF"/>
                </a:solidFill>
              </a:rPr>
              <a:t> c.t</a:t>
            </a:r>
            <a:r>
              <a:rPr lang="cs-CZ" altLang="cs-CZ" sz="1600" b="0" dirty="0"/>
              <a:t>. (</a:t>
            </a:r>
            <a:r>
              <a:rPr lang="en-US" altLang="cs-CZ" sz="1600" b="0" dirty="0"/>
              <a:t>Wharton’s jelly</a:t>
            </a:r>
            <a:r>
              <a:rPr lang="cs-CZ" altLang="cs-CZ" sz="1600" b="0" dirty="0"/>
              <a:t>)</a:t>
            </a:r>
            <a:r>
              <a:rPr lang="en-US" altLang="cs-CZ" sz="1600" b="0" dirty="0"/>
              <a:t> of umbilical</a:t>
            </a:r>
            <a:r>
              <a:rPr lang="cs-CZ" altLang="cs-CZ" sz="1600" b="0" dirty="0"/>
              <a:t> </a:t>
            </a:r>
            <a:r>
              <a:rPr lang="cs-CZ" altLang="cs-CZ" sz="1600" b="0" dirty="0" err="1"/>
              <a:t>cord</a:t>
            </a:r>
            <a:endParaRPr lang="cs-CZ" altLang="cs-CZ" sz="1600" dirty="0">
              <a:solidFill>
                <a:srgbClr val="0001DF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cs-CZ" altLang="cs-CZ" sz="1600" dirty="0" err="1"/>
              <a:t>Postnatal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adult</a:t>
            </a:r>
            <a:r>
              <a:rPr lang="cs-CZ" altLang="cs-CZ" sz="1600" dirty="0"/>
              <a:t>):</a:t>
            </a:r>
          </a:p>
          <a:p>
            <a:pPr marL="285750" indent="-285750"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altLang="cs-CZ" sz="1600" dirty="0">
                <a:solidFill>
                  <a:srgbClr val="0001DF"/>
                </a:solidFill>
              </a:rPr>
              <a:t>L</a:t>
            </a:r>
            <a:r>
              <a:rPr lang="en-US" altLang="cs-CZ" sz="1600" dirty="0" err="1">
                <a:solidFill>
                  <a:srgbClr val="0001DF"/>
                </a:solidFill>
              </a:rPr>
              <a:t>oose</a:t>
            </a:r>
            <a:r>
              <a:rPr lang="en-US" altLang="cs-CZ" sz="1600" dirty="0">
                <a:solidFill>
                  <a:srgbClr val="0001DF"/>
                </a:solidFill>
              </a:rPr>
              <a:t> collagen</a:t>
            </a:r>
            <a:r>
              <a:rPr lang="cs-CZ" altLang="cs-CZ" sz="1600" dirty="0">
                <a:solidFill>
                  <a:srgbClr val="0001DF"/>
                </a:solidFill>
              </a:rPr>
              <a:t> c.t. </a:t>
            </a:r>
            <a:r>
              <a:rPr lang="cs-CZ" altLang="cs-CZ" sz="1600" b="0" dirty="0"/>
              <a:t>(</a:t>
            </a:r>
            <a:r>
              <a:rPr lang="cs-CZ" altLang="cs-CZ" sz="1600" b="0" dirty="0" err="1"/>
              <a:t>areolar</a:t>
            </a:r>
            <a:r>
              <a:rPr lang="cs-CZ" altLang="cs-CZ" sz="1600" b="0" dirty="0"/>
              <a:t>, </a:t>
            </a:r>
            <a:r>
              <a:rPr lang="en-US" altLang="cs-CZ" sz="1600" b="0" dirty="0"/>
              <a:t>interstitial) </a:t>
            </a:r>
            <a:endParaRPr lang="cs-CZ" altLang="cs-CZ" sz="1600" b="0" dirty="0"/>
          </a:p>
          <a:p>
            <a:pPr marL="285750" indent="-285750"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altLang="cs-CZ" sz="1600" dirty="0" err="1">
                <a:solidFill>
                  <a:srgbClr val="0001DF"/>
                </a:solidFill>
              </a:rPr>
              <a:t>Dense</a:t>
            </a:r>
            <a:r>
              <a:rPr lang="cs-CZ" altLang="cs-CZ" sz="1600" dirty="0">
                <a:solidFill>
                  <a:srgbClr val="0001DF"/>
                </a:solidFill>
              </a:rPr>
              <a:t> </a:t>
            </a:r>
            <a:r>
              <a:rPr lang="cs-CZ" altLang="cs-CZ" sz="1600" dirty="0" err="1">
                <a:solidFill>
                  <a:srgbClr val="0001DF"/>
                </a:solidFill>
              </a:rPr>
              <a:t>collagen</a:t>
            </a:r>
            <a:r>
              <a:rPr lang="cs-CZ" altLang="cs-CZ" sz="1600" dirty="0">
                <a:solidFill>
                  <a:srgbClr val="0001DF"/>
                </a:solidFill>
              </a:rPr>
              <a:t> </a:t>
            </a:r>
            <a:r>
              <a:rPr lang="cs-CZ" altLang="cs-CZ" sz="1600" dirty="0" err="1">
                <a:solidFill>
                  <a:srgbClr val="0001DF"/>
                </a:solidFill>
              </a:rPr>
              <a:t>regular</a:t>
            </a:r>
            <a:r>
              <a:rPr lang="cs-CZ" altLang="cs-CZ" sz="1600" dirty="0">
                <a:solidFill>
                  <a:srgbClr val="0001DF"/>
                </a:solidFill>
              </a:rPr>
              <a:t> </a:t>
            </a:r>
            <a:r>
              <a:rPr lang="cs-CZ" altLang="cs-CZ" sz="1600" b="0" dirty="0"/>
              <a:t>and</a:t>
            </a:r>
            <a:r>
              <a:rPr lang="cs-CZ" altLang="cs-CZ" sz="1600" dirty="0">
                <a:solidFill>
                  <a:srgbClr val="0001DF"/>
                </a:solidFill>
              </a:rPr>
              <a:t> </a:t>
            </a:r>
            <a:r>
              <a:rPr lang="cs-CZ" altLang="cs-CZ" sz="1600" dirty="0" err="1">
                <a:solidFill>
                  <a:srgbClr val="0001DF"/>
                </a:solidFill>
              </a:rPr>
              <a:t>irregular</a:t>
            </a:r>
            <a:r>
              <a:rPr lang="cs-CZ" altLang="cs-CZ" sz="1600" dirty="0">
                <a:solidFill>
                  <a:srgbClr val="0001DF"/>
                </a:solidFill>
              </a:rPr>
              <a:t> c.t. </a:t>
            </a:r>
          </a:p>
          <a:p>
            <a:pPr marL="285750" indent="-285750"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altLang="cs-CZ" sz="1600" dirty="0" err="1">
                <a:solidFill>
                  <a:srgbClr val="0001DF"/>
                </a:solidFill>
              </a:rPr>
              <a:t>Elastic</a:t>
            </a:r>
            <a:r>
              <a:rPr lang="cs-CZ" altLang="cs-CZ" sz="1600" dirty="0">
                <a:solidFill>
                  <a:srgbClr val="0001DF"/>
                </a:solidFill>
              </a:rPr>
              <a:t> c.t.</a:t>
            </a:r>
          </a:p>
          <a:p>
            <a:pPr marL="285750" indent="-285750"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altLang="cs-CZ" sz="1600" dirty="0" err="1">
                <a:solidFill>
                  <a:srgbClr val="0001DF"/>
                </a:solidFill>
              </a:rPr>
              <a:t>Reticular</a:t>
            </a:r>
            <a:r>
              <a:rPr lang="cs-CZ" altLang="cs-CZ" sz="1600" dirty="0">
                <a:solidFill>
                  <a:srgbClr val="0001DF"/>
                </a:solidFill>
              </a:rPr>
              <a:t> c.t.</a:t>
            </a:r>
          </a:p>
          <a:p>
            <a:pPr marL="285750" indent="-285750"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altLang="cs-CZ" sz="1600" dirty="0" err="1">
                <a:solidFill>
                  <a:srgbClr val="0001DF"/>
                </a:solidFill>
              </a:rPr>
              <a:t>Adipose</a:t>
            </a:r>
            <a:r>
              <a:rPr lang="cs-CZ" altLang="cs-CZ" sz="1600" dirty="0">
                <a:solidFill>
                  <a:srgbClr val="0001DF"/>
                </a:solidFill>
              </a:rPr>
              <a:t> c.t.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49FDF99-455B-C7C2-E6E5-DD22350DA254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HISTOLOGICAL CLASSIFICATION OF CT PROPER</a:t>
            </a:r>
          </a:p>
        </p:txBody>
      </p:sp>
      <p:pic>
        <p:nvPicPr>
          <p:cNvPr id="10" name="Picture 9" descr="HP_img6-15-6a">
            <a:extLst>
              <a:ext uri="{FF2B5EF4-FFF2-40B4-BE49-F238E27FC236}">
                <a16:creationId xmlns:a16="http://schemas.microsoft.com/office/drawing/2014/main" id="{1E6C36E8-DE45-9D7C-D4DB-3DE2638C4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7" y="1284900"/>
            <a:ext cx="3208252" cy="240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167E1C68-36CB-FA6B-4B52-82443912F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" b="4851"/>
          <a:stretch>
            <a:fillRect/>
          </a:stretch>
        </p:blipFill>
        <p:spPr bwMode="auto">
          <a:xfrm>
            <a:off x="4404947" y="547591"/>
            <a:ext cx="4625365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930D65E-6861-D160-0B53-1FAEC301760B}"/>
              </a:ext>
            </a:extLst>
          </p:cNvPr>
          <p:cNvSpPr txBox="1"/>
          <p:nvPr/>
        </p:nvSpPr>
        <p:spPr>
          <a:xfrm>
            <a:off x="63781" y="5295910"/>
            <a:ext cx="5090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Permanent fibroblasts, macrophages (histiocytes), occasionally adipocytes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Other transient cell types (leukocytes)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21585F0-36E2-627E-937B-93373644A537}"/>
              </a:ext>
            </a:extLst>
          </p:cNvPr>
          <p:cNvSpPr txBox="1"/>
          <p:nvPr/>
        </p:nvSpPr>
        <p:spPr>
          <a:xfrm>
            <a:off x="63781" y="6249290"/>
            <a:ext cx="4429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Collagen and elastic fibers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Amorphous ground substance is dominant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43B458B-99D0-C50D-318F-2A715DB092D5}"/>
              </a:ext>
            </a:extLst>
          </p:cNvPr>
          <p:cNvSpPr txBox="1"/>
          <p:nvPr/>
        </p:nvSpPr>
        <p:spPr>
          <a:xfrm>
            <a:off x="71018" y="3761053"/>
            <a:ext cx="3752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Most abundant type of 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Rich vascularization and innervation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3931D31-DE67-52CB-F461-E56FE3F59748}"/>
              </a:ext>
            </a:extLst>
          </p:cNvPr>
          <p:cNvSpPr txBox="1"/>
          <p:nvPr/>
        </p:nvSpPr>
        <p:spPr>
          <a:xfrm>
            <a:off x="63781" y="4515027"/>
            <a:ext cx="4928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Walls of hollow organs, </a:t>
            </a:r>
            <a:r>
              <a:rPr lang="en-US" sz="1600" b="0" dirty="0" err="1"/>
              <a:t>interstitium</a:t>
            </a:r>
            <a:r>
              <a:rPr lang="en-US" sz="1600" b="0" dirty="0"/>
              <a:t>, mucosal and submucosal CT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5BFE688-2DB8-5FA1-72EF-1F3F4DD75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110138"/>
            <a:ext cx="3810000" cy="2743200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A928885B-2F13-23D1-43CD-71087885B4CF}"/>
              </a:ext>
            </a:extLst>
          </p:cNvPr>
          <p:cNvSpPr txBox="1"/>
          <p:nvPr/>
        </p:nvSpPr>
        <p:spPr>
          <a:xfrm>
            <a:off x="5334000" y="6648526"/>
            <a:ext cx="36963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dirty="0"/>
              <a:t>http://medsci.indiana.edu/a215/virtualscope/docs/chap2_1.htm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7C52C09-199E-2E1E-C311-0C7E653C2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708025"/>
            <a:ext cx="87122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dirty="0" err="1">
                <a:solidFill>
                  <a:srgbClr val="0001DF"/>
                </a:solidFill>
              </a:rPr>
              <a:t>Loose</a:t>
            </a:r>
            <a:r>
              <a:rPr lang="cs-CZ" altLang="cs-CZ" sz="2300" dirty="0">
                <a:solidFill>
                  <a:srgbClr val="0001DF"/>
                </a:solidFill>
              </a:rPr>
              <a:t> </a:t>
            </a:r>
            <a:r>
              <a:rPr lang="cs-CZ" altLang="cs-CZ" sz="2300" dirty="0" err="1">
                <a:solidFill>
                  <a:srgbClr val="0001DF"/>
                </a:solidFill>
              </a:rPr>
              <a:t>collagen</a:t>
            </a:r>
            <a:r>
              <a:rPr lang="cs-CZ" altLang="cs-CZ" sz="2300" dirty="0">
                <a:solidFill>
                  <a:srgbClr val="0001DF"/>
                </a:solidFill>
              </a:rPr>
              <a:t> c.t.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53B0308-493A-CD9D-AA9A-A69213D421D9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HISTOLOGICAL CLASSIFICATION OF CT PROPER</a:t>
            </a:r>
          </a:p>
        </p:txBody>
      </p:sp>
      <p:pic>
        <p:nvPicPr>
          <p:cNvPr id="1026" name="Picture 2" descr="Difference Between Dense Regular and Dense Irregular Connective Tissue ">
            <a:extLst>
              <a:ext uri="{FF2B5EF4-FFF2-40B4-BE49-F238E27FC236}">
                <a16:creationId xmlns:a16="http://schemas.microsoft.com/office/drawing/2014/main" id="{B93954AE-EA12-438F-AC2A-91FE06753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42" y="884584"/>
            <a:ext cx="7935865" cy="551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38381F9-54E0-09CD-E6C3-8CC8CC08C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708025"/>
            <a:ext cx="87122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dirty="0" err="1">
                <a:solidFill>
                  <a:srgbClr val="0001DF"/>
                </a:solidFill>
              </a:rPr>
              <a:t>Dense</a:t>
            </a:r>
            <a:r>
              <a:rPr lang="cs-CZ" altLang="cs-CZ" sz="2300" dirty="0">
                <a:solidFill>
                  <a:srgbClr val="0001DF"/>
                </a:solidFill>
              </a:rPr>
              <a:t> </a:t>
            </a:r>
            <a:r>
              <a:rPr lang="cs-CZ" altLang="cs-CZ" sz="2300" dirty="0" err="1">
                <a:solidFill>
                  <a:srgbClr val="0001DF"/>
                </a:solidFill>
              </a:rPr>
              <a:t>collagen</a:t>
            </a:r>
            <a:r>
              <a:rPr lang="cs-CZ" altLang="cs-CZ" sz="2300" dirty="0">
                <a:solidFill>
                  <a:srgbClr val="0001DF"/>
                </a:solidFill>
              </a:rPr>
              <a:t> c.t.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0BF6687-BDE5-0C34-769A-6BD70E27AF74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3781" y="61823"/>
            <a:ext cx="8558926" cy="4277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cs-CZ" sz="2000" b="0" dirty="0"/>
              <a:t>GENERAL CLASSIFICATION OF CONNECTIVE TISSUE</a:t>
            </a:r>
            <a:endParaRPr lang="en-US" altLang="cs-CZ" sz="2000" b="0" i="1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2EDBB53-B370-789B-0462-A607CC3696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7329905"/>
              </p:ext>
            </p:extLst>
          </p:nvPr>
        </p:nvGraphicFramePr>
        <p:xfrm>
          <a:off x="825469" y="555432"/>
          <a:ext cx="7786878" cy="6240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40FFC51-9E28-06B2-BDE9-1EDD37AB3817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HISTOLOGICAL CLASSIFICATION OF CT PROPER</a:t>
            </a:r>
          </a:p>
        </p:txBody>
      </p:sp>
      <p:pic>
        <p:nvPicPr>
          <p:cNvPr id="6" name="Obrázek 5" descr="Obsah obrázku vzor, látka&#10;&#10;Popis byl vytvořen automaticky">
            <a:extLst>
              <a:ext uri="{FF2B5EF4-FFF2-40B4-BE49-F238E27FC236}">
                <a16:creationId xmlns:a16="http://schemas.microsoft.com/office/drawing/2014/main" id="{DCEB7B5F-0F03-7813-0A16-DB154306E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3" y="905607"/>
            <a:ext cx="4513384" cy="338503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8AC3242-4822-C9A6-298A-B7BB88B7D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862" y="798700"/>
            <a:ext cx="2841917" cy="579441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1B38BD3-B219-475E-A43B-18F3DB028BF1}"/>
              </a:ext>
            </a:extLst>
          </p:cNvPr>
          <p:cNvSpPr txBox="1"/>
          <p:nvPr/>
        </p:nvSpPr>
        <p:spPr>
          <a:xfrm>
            <a:off x="200221" y="4382238"/>
            <a:ext cx="268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0" dirty="0" err="1"/>
              <a:t>Elastic</a:t>
            </a:r>
            <a:r>
              <a:rPr lang="cs-CZ" sz="1600" b="0" dirty="0"/>
              <a:t> </a:t>
            </a:r>
            <a:r>
              <a:rPr lang="cs-CZ" sz="1600" b="0" dirty="0" err="1"/>
              <a:t>membranes</a:t>
            </a:r>
            <a:r>
              <a:rPr lang="cs-CZ" sz="1600" b="0" dirty="0"/>
              <a:t> </a:t>
            </a:r>
            <a:r>
              <a:rPr lang="cs-CZ" sz="1600" b="0" dirty="0" err="1"/>
              <a:t>of</a:t>
            </a:r>
            <a:r>
              <a:rPr lang="cs-CZ" sz="1600" b="0" dirty="0"/>
              <a:t> aorta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E7B8243-51D3-03C1-BC2B-CE0108688A40}"/>
              </a:ext>
            </a:extLst>
          </p:cNvPr>
          <p:cNvSpPr txBox="1"/>
          <p:nvPr/>
        </p:nvSpPr>
        <p:spPr>
          <a:xfrm>
            <a:off x="5096459" y="79870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0" dirty="0"/>
              <a:t>Lig. </a:t>
            </a:r>
            <a:r>
              <a:rPr lang="cs-CZ" sz="1600" b="0" dirty="0" err="1"/>
              <a:t>flava</a:t>
            </a:r>
            <a:endParaRPr lang="cs-CZ" sz="1600" b="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3D997A4-7577-62E4-2A21-F8609D656770}"/>
              </a:ext>
            </a:extLst>
          </p:cNvPr>
          <p:cNvSpPr txBox="1"/>
          <p:nvPr/>
        </p:nvSpPr>
        <p:spPr>
          <a:xfrm>
            <a:off x="6101862" y="798700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0" dirty="0"/>
              <a:t>HE 50X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0BE7382-DD5C-4079-1989-B13369F28C6C}"/>
              </a:ext>
            </a:extLst>
          </p:cNvPr>
          <p:cNvSpPr txBox="1"/>
          <p:nvPr/>
        </p:nvSpPr>
        <p:spPr>
          <a:xfrm>
            <a:off x="6101862" y="3695907"/>
            <a:ext cx="1367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0" dirty="0" err="1">
                <a:solidFill>
                  <a:schemeClr val="bg1"/>
                </a:solidFill>
              </a:rPr>
              <a:t>Weigert</a:t>
            </a:r>
            <a:r>
              <a:rPr lang="cs-CZ" sz="1600" b="0" dirty="0">
                <a:solidFill>
                  <a:schemeClr val="bg1"/>
                </a:solidFill>
              </a:rPr>
              <a:t>, 50X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BBCC17E-A056-64D3-F380-1C928D652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708025"/>
            <a:ext cx="87122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dirty="0" err="1">
                <a:solidFill>
                  <a:srgbClr val="0001DF"/>
                </a:solidFill>
              </a:rPr>
              <a:t>Elastic</a:t>
            </a:r>
            <a:r>
              <a:rPr lang="cs-CZ" altLang="cs-CZ" sz="2300" dirty="0">
                <a:solidFill>
                  <a:srgbClr val="0001DF"/>
                </a:solidFill>
              </a:rPr>
              <a:t> c.t.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40FFC51-9E28-06B2-BDE9-1EDD37AB3817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562" name="Picture 4" descr="0072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t="41933" r="8514" b="19281"/>
          <a:stretch>
            <a:fillRect/>
          </a:stretch>
        </p:blipFill>
        <p:spPr bwMode="auto">
          <a:xfrm>
            <a:off x="1045939" y="1219199"/>
            <a:ext cx="7694257" cy="535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HISTOLOGICAL CLASSIFICATION OF CT PROPER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993EFF5-E98B-5C83-F868-D3BC574B21F6}"/>
              </a:ext>
            </a:extLst>
          </p:cNvPr>
          <p:cNvSpPr txBox="1"/>
          <p:nvPr/>
        </p:nvSpPr>
        <p:spPr>
          <a:xfrm>
            <a:off x="6481245" y="6196873"/>
            <a:ext cx="2258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0" dirty="0" err="1">
                <a:solidFill>
                  <a:schemeClr val="bg1"/>
                </a:solidFill>
              </a:rPr>
              <a:t>Niche</a:t>
            </a:r>
            <a:r>
              <a:rPr lang="cs-CZ" sz="1600" b="0" dirty="0">
                <a:solidFill>
                  <a:schemeClr val="bg1"/>
                </a:solidFill>
              </a:rPr>
              <a:t> </a:t>
            </a:r>
            <a:r>
              <a:rPr lang="cs-CZ" sz="1600" b="0" dirty="0" err="1">
                <a:solidFill>
                  <a:schemeClr val="bg1"/>
                </a:solidFill>
              </a:rPr>
              <a:t>for</a:t>
            </a:r>
            <a:r>
              <a:rPr lang="cs-CZ" sz="1600" b="0" dirty="0">
                <a:solidFill>
                  <a:schemeClr val="bg1"/>
                </a:solidFill>
              </a:rPr>
              <a:t> </a:t>
            </a:r>
            <a:r>
              <a:rPr lang="cs-CZ" sz="1600" b="0" dirty="0" err="1">
                <a:solidFill>
                  <a:schemeClr val="bg1"/>
                </a:solidFill>
              </a:rPr>
              <a:t>immune</a:t>
            </a:r>
            <a:r>
              <a:rPr lang="cs-CZ" sz="1600" b="0" dirty="0">
                <a:solidFill>
                  <a:schemeClr val="bg1"/>
                </a:solidFill>
              </a:rPr>
              <a:t> </a:t>
            </a:r>
            <a:r>
              <a:rPr lang="cs-CZ" sz="1600" b="0" dirty="0" err="1">
                <a:solidFill>
                  <a:schemeClr val="bg1"/>
                </a:solidFill>
              </a:rPr>
              <a:t>cells</a:t>
            </a:r>
            <a:endParaRPr lang="cs-CZ" sz="1600" b="0" dirty="0">
              <a:solidFill>
                <a:schemeClr val="bg1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C712998-2DDF-4C32-8C40-E51B400FF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708025"/>
            <a:ext cx="87122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dirty="0" err="1">
                <a:solidFill>
                  <a:srgbClr val="0001DF"/>
                </a:solidFill>
              </a:rPr>
              <a:t>Reticular</a:t>
            </a:r>
            <a:r>
              <a:rPr lang="cs-CZ" altLang="cs-CZ" sz="2300" dirty="0">
                <a:solidFill>
                  <a:srgbClr val="0001DF"/>
                </a:solidFill>
              </a:rPr>
              <a:t> c.t.</a:t>
            </a:r>
          </a:p>
        </p:txBody>
      </p:sp>
    </p:spTree>
    <p:extLst>
      <p:ext uri="{BB962C8B-B14F-4D97-AF65-F5344CB8AC3E}">
        <p14:creationId xmlns:p14="http://schemas.microsoft.com/office/powerpoint/2010/main" val="1539845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7D0ECDD-544A-57CF-DD7D-07718F2E875B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683" name="Obdélník 2"/>
          <p:cNvSpPr>
            <a:spLocks noChangeArrowheads="1"/>
          </p:cNvSpPr>
          <p:nvPr/>
        </p:nvSpPr>
        <p:spPr bwMode="auto">
          <a:xfrm>
            <a:off x="262731" y="1430319"/>
            <a:ext cx="89995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cs-CZ" sz="1800" b="0" dirty="0"/>
              <a:t>A</a:t>
            </a:r>
            <a:r>
              <a:rPr lang="cs-CZ" altLang="cs-CZ" sz="1800" b="0" dirty="0" err="1"/>
              <a:t>dipocyt</a:t>
            </a:r>
            <a:r>
              <a:rPr lang="en-US" altLang="cs-CZ" sz="1800" b="0" dirty="0"/>
              <a:t>es</a:t>
            </a:r>
            <a:r>
              <a:rPr lang="cs-CZ" altLang="cs-CZ" sz="1800" b="0" dirty="0"/>
              <a:t>, fibroblast</a:t>
            </a:r>
            <a:r>
              <a:rPr lang="en-US" altLang="cs-CZ" sz="1800" b="0" dirty="0"/>
              <a:t>s</a:t>
            </a:r>
            <a:r>
              <a:rPr lang="cs-CZ" altLang="cs-CZ" sz="1800" b="0" dirty="0"/>
              <a:t>, </a:t>
            </a:r>
            <a:r>
              <a:rPr lang="cs-CZ" altLang="cs-CZ" sz="1800" b="0" dirty="0" err="1"/>
              <a:t>reti</a:t>
            </a:r>
            <a:r>
              <a:rPr lang="en-US" altLang="cs-CZ" sz="1800" b="0" dirty="0"/>
              <a:t>c</a:t>
            </a:r>
            <a:r>
              <a:rPr lang="cs-CZ" altLang="cs-CZ" sz="1800" b="0" dirty="0"/>
              <a:t>ul</a:t>
            </a:r>
            <a:r>
              <a:rPr lang="en-US" altLang="cs-CZ" sz="1800" b="0" dirty="0"/>
              <a:t>a</a:t>
            </a:r>
            <a:r>
              <a:rPr lang="cs-CZ" altLang="cs-CZ" sz="1800" b="0" dirty="0"/>
              <a:t>r, </a:t>
            </a:r>
            <a:r>
              <a:rPr lang="en-US" altLang="cs-CZ" sz="1800" b="0" dirty="0"/>
              <a:t>c</a:t>
            </a:r>
            <a:r>
              <a:rPr lang="cs-CZ" altLang="cs-CZ" sz="1800" b="0" dirty="0" err="1"/>
              <a:t>ol</a:t>
            </a:r>
            <a:r>
              <a:rPr lang="en-US" altLang="cs-CZ" sz="1800" b="0" dirty="0"/>
              <a:t>l</a:t>
            </a:r>
            <a:r>
              <a:rPr lang="cs-CZ" altLang="cs-CZ" sz="1800" b="0" dirty="0" err="1"/>
              <a:t>agen</a:t>
            </a:r>
            <a:r>
              <a:rPr lang="cs-CZ" altLang="cs-CZ" sz="1800" b="0" dirty="0"/>
              <a:t> a</a:t>
            </a:r>
            <a:r>
              <a:rPr lang="en-US" altLang="cs-CZ" sz="1800" b="0" dirty="0" err="1"/>
              <a:t>nd</a:t>
            </a:r>
            <a:r>
              <a:rPr lang="cs-CZ" altLang="cs-CZ" sz="1800" b="0" dirty="0"/>
              <a:t> </a:t>
            </a:r>
            <a:r>
              <a:rPr lang="cs-CZ" altLang="cs-CZ" sz="1800" b="0" dirty="0" err="1"/>
              <a:t>elastic</a:t>
            </a:r>
            <a:r>
              <a:rPr lang="en-US" altLang="cs-CZ" sz="1800" b="0" dirty="0"/>
              <a:t> fibers</a:t>
            </a:r>
            <a:r>
              <a:rPr lang="cs-CZ" altLang="cs-CZ" sz="1800" b="0" dirty="0"/>
              <a:t>, </a:t>
            </a:r>
            <a:r>
              <a:rPr lang="en-US" altLang="cs-CZ" sz="1800" b="0" dirty="0" err="1"/>
              <a:t>capillarie</a:t>
            </a:r>
            <a:r>
              <a:rPr lang="cs-CZ" altLang="cs-CZ" sz="1800" b="0" dirty="0"/>
              <a:t>s</a:t>
            </a:r>
            <a:endParaRPr lang="en-US" altLang="cs-CZ" sz="1800" b="0" dirty="0"/>
          </a:p>
          <a:p>
            <a:pPr eaLnBrk="1" hangingPunct="1">
              <a:spcBef>
                <a:spcPct val="0"/>
              </a:spcBef>
            </a:pPr>
            <a:r>
              <a:rPr lang="en-US" altLang="cs-CZ" sz="1800" b="0" dirty="0"/>
              <a:t>White and brown adipose tissue</a:t>
            </a:r>
            <a:endParaRPr lang="cs-CZ" altLang="cs-CZ" sz="1800" b="0" dirty="0"/>
          </a:p>
          <a:p>
            <a:pPr eaLnBrk="1" hangingPunct="1">
              <a:spcBef>
                <a:spcPct val="0"/>
              </a:spcBef>
            </a:pPr>
            <a:endParaRPr lang="cs-CZ" altLang="cs-CZ" sz="2000" b="0" dirty="0"/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354263"/>
            <a:ext cx="58547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HISTOLOGICAL CLASSIFICATION OF CT PROPER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E300EAB-2ED3-B84B-B046-CF07CF627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" y="735258"/>
            <a:ext cx="87122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dirty="0" err="1">
                <a:solidFill>
                  <a:srgbClr val="0001DF"/>
                </a:solidFill>
              </a:rPr>
              <a:t>Adipose</a:t>
            </a:r>
            <a:r>
              <a:rPr lang="cs-CZ" altLang="cs-CZ" sz="2300" dirty="0">
                <a:solidFill>
                  <a:srgbClr val="0001DF"/>
                </a:solidFill>
              </a:rPr>
              <a:t> c.t.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6AD884F-971E-ACBA-6350-4FDE24185FD8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28" y="2924432"/>
            <a:ext cx="5705071" cy="388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ovéPole 3"/>
          <p:cNvSpPr txBox="1">
            <a:spLocks noChangeArrowheads="1"/>
          </p:cNvSpPr>
          <p:nvPr/>
        </p:nvSpPr>
        <p:spPr bwMode="auto">
          <a:xfrm>
            <a:off x="238125" y="1299863"/>
            <a:ext cx="5473700" cy="128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sz="1800" b="0" dirty="0"/>
              <a:t> </a:t>
            </a:r>
            <a:r>
              <a:rPr lang="en-US" altLang="cs-CZ" sz="1800" b="0" dirty="0"/>
              <a:t>rich </a:t>
            </a:r>
            <a:r>
              <a:rPr lang="en-US" altLang="cs-CZ" sz="1800" b="0" dirty="0" err="1"/>
              <a:t>vasculari</a:t>
            </a:r>
            <a:r>
              <a:rPr lang="cs-CZ" altLang="cs-CZ" sz="1800" b="0" dirty="0"/>
              <a:t>z</a:t>
            </a:r>
            <a:r>
              <a:rPr lang="en-US" altLang="cs-CZ" sz="1800" b="0" dirty="0" err="1"/>
              <a:t>ation</a:t>
            </a:r>
            <a:endParaRPr lang="en-US" altLang="cs-CZ" sz="1800" b="0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800" b="0" dirty="0"/>
              <a:t> </a:t>
            </a:r>
            <a:r>
              <a:rPr lang="cs-CZ" altLang="cs-CZ" sz="1800" b="0" dirty="0" err="1"/>
              <a:t>unilocular</a:t>
            </a:r>
            <a:r>
              <a:rPr lang="cs-CZ" altLang="cs-CZ" sz="1800" b="0" dirty="0"/>
              <a:t> </a:t>
            </a:r>
            <a:r>
              <a:rPr lang="en-US" altLang="cs-CZ" sz="1800" b="0" dirty="0"/>
              <a:t>adipocytes with only one lipid droplet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sz="1800" b="0" dirty="0"/>
              <a:t> </a:t>
            </a:r>
            <a:r>
              <a:rPr lang="cs-CZ" altLang="cs-CZ" sz="1800" b="0" dirty="0" err="1"/>
              <a:t>endocrine</a:t>
            </a:r>
            <a:r>
              <a:rPr lang="cs-CZ" altLang="cs-CZ" sz="1800" b="0" dirty="0"/>
              <a:t> </a:t>
            </a:r>
            <a:r>
              <a:rPr lang="cs-CZ" altLang="cs-CZ" sz="1800" b="0" dirty="0" err="1"/>
              <a:t>activity</a:t>
            </a:r>
            <a:r>
              <a:rPr lang="cs-CZ" altLang="cs-CZ" sz="1800" b="0" dirty="0"/>
              <a:t> - </a:t>
            </a:r>
            <a:r>
              <a:rPr lang="en-US" altLang="cs-CZ" sz="1800" b="0" dirty="0"/>
              <a:t>leptin</a:t>
            </a:r>
            <a:r>
              <a:rPr lang="cs-CZ" altLang="cs-CZ" sz="1800" b="0" dirty="0"/>
              <a:t>s</a:t>
            </a:r>
            <a:r>
              <a:rPr lang="en-US" altLang="cs-CZ" sz="1800" b="0" dirty="0"/>
              <a:t> (</a:t>
            </a:r>
            <a:r>
              <a:rPr lang="en-US" altLang="cs-CZ" sz="1800" b="0" dirty="0" err="1"/>
              <a:t>adipokinins</a:t>
            </a:r>
            <a:r>
              <a:rPr lang="en-US" altLang="cs-CZ" sz="1800" b="0" dirty="0"/>
              <a:t>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4925" y="84478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HISTOLOGICAL CLASSIFICATION OF CT PROPER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3E78E72-4EA7-FCAC-29ED-823073EB1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3101770"/>
            <a:ext cx="3186166" cy="293409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0E0FE44-C953-C6EA-7EB1-CEE5EE3E72D6}"/>
              </a:ext>
            </a:extLst>
          </p:cNvPr>
          <p:cNvSpPr txBox="1"/>
          <p:nvPr/>
        </p:nvSpPr>
        <p:spPr>
          <a:xfrm>
            <a:off x="316523" y="5977735"/>
            <a:ext cx="31030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0" dirty="0"/>
              <a:t>10.1038/s42255-019-0095-y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3B11CDF-3FCF-6227-4E54-3893F1F1A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" y="735258"/>
            <a:ext cx="87122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dirty="0" err="1">
                <a:solidFill>
                  <a:srgbClr val="0001DF"/>
                </a:solidFill>
              </a:rPr>
              <a:t>White</a:t>
            </a:r>
            <a:r>
              <a:rPr lang="cs-CZ" altLang="cs-CZ" sz="2300" dirty="0">
                <a:solidFill>
                  <a:srgbClr val="0001DF"/>
                </a:solidFill>
              </a:rPr>
              <a:t> </a:t>
            </a:r>
            <a:r>
              <a:rPr lang="cs-CZ" altLang="cs-CZ" sz="2300" dirty="0" err="1">
                <a:solidFill>
                  <a:srgbClr val="0001DF"/>
                </a:solidFill>
              </a:rPr>
              <a:t>adipose</a:t>
            </a:r>
            <a:r>
              <a:rPr lang="cs-CZ" altLang="cs-CZ" sz="2300" dirty="0">
                <a:solidFill>
                  <a:srgbClr val="0001DF"/>
                </a:solidFill>
              </a:rPr>
              <a:t> c.t.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A5C1C73-4C75-61E2-4670-7FFA6B17D45C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309" y="2638425"/>
            <a:ext cx="4950823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ovéPole 3"/>
          <p:cNvSpPr txBox="1">
            <a:spLocks noChangeArrowheads="1"/>
          </p:cNvSpPr>
          <p:nvPr/>
        </p:nvSpPr>
        <p:spPr bwMode="auto">
          <a:xfrm>
            <a:off x="250305" y="1157191"/>
            <a:ext cx="8638918" cy="200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700" b="0" dirty="0"/>
              <a:t> small cells with numerous fat droplets</a:t>
            </a:r>
            <a:endParaRPr lang="cs-CZ" altLang="cs-CZ" sz="1700" b="0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700" b="0" dirty="0"/>
              <a:t> typical localization – between shoulder blades, axilla, mediastinum, around kidneys, pancreas, small intestine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sz="1700" b="0" dirty="0"/>
              <a:t> </a:t>
            </a:r>
            <a:r>
              <a:rPr lang="en-US" altLang="cs-CZ" sz="1700" b="0" dirty="0"/>
              <a:t>fetus and child</a:t>
            </a:r>
            <a:r>
              <a:rPr lang="cs-CZ" altLang="cs-CZ" sz="1700" b="0" dirty="0" err="1"/>
              <a:t>ren</a:t>
            </a:r>
            <a:r>
              <a:rPr lang="en-US" altLang="cs-CZ" sz="1700" b="0" dirty="0"/>
              <a:t> </a:t>
            </a:r>
            <a:r>
              <a:rPr lang="cs-CZ" altLang="cs-CZ" sz="1700" b="0" dirty="0"/>
              <a:t>up </a:t>
            </a:r>
            <a:r>
              <a:rPr lang="en-US" altLang="cs-CZ" sz="1700" b="0" dirty="0"/>
              <a:t>to 1</a:t>
            </a:r>
            <a:r>
              <a:rPr lang="en-US" altLang="cs-CZ" sz="1700" b="0" baseline="30000" dirty="0"/>
              <a:t>st</a:t>
            </a:r>
            <a:r>
              <a:rPr lang="en-US" altLang="cs-CZ" sz="1700" b="0" dirty="0"/>
              <a:t> year of life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700" b="0" dirty="0"/>
              <a:t> fast source of energy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4925" y="84478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HISTOLOGICAL CLASSIFICATION OF CT PROPER</a:t>
            </a:r>
          </a:p>
        </p:txBody>
      </p:sp>
      <p:pic>
        <p:nvPicPr>
          <p:cNvPr id="1026" name="Picture 2" descr="Image result for hibernation dorm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7" y="3585207"/>
            <a:ext cx="4726677" cy="31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6F9E50DF-286B-5C7D-6068-531FCC0AF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" y="735258"/>
            <a:ext cx="87122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dirty="0">
                <a:solidFill>
                  <a:srgbClr val="0001DF"/>
                </a:solidFill>
              </a:rPr>
              <a:t>Brown </a:t>
            </a:r>
            <a:r>
              <a:rPr lang="cs-CZ" altLang="cs-CZ" sz="2300" dirty="0" err="1">
                <a:solidFill>
                  <a:srgbClr val="0001DF"/>
                </a:solidFill>
              </a:rPr>
              <a:t>adipose</a:t>
            </a:r>
            <a:r>
              <a:rPr lang="cs-CZ" altLang="cs-CZ" sz="2300" dirty="0">
                <a:solidFill>
                  <a:srgbClr val="0001DF"/>
                </a:solidFill>
              </a:rPr>
              <a:t> c.t.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07148769-5366-2CA2-95F6-ED9F9B1852DB}"/>
              </a:ext>
            </a:extLst>
          </p:cNvPr>
          <p:cNvSpPr/>
          <p:nvPr/>
        </p:nvSpPr>
        <p:spPr>
          <a:xfrm>
            <a:off x="150164" y="108413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0C41E4E-2F02-858A-1BDC-408151774B6D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227" name="Podnadpis 2"/>
          <p:cNvSpPr txBox="1">
            <a:spLocks/>
          </p:cNvSpPr>
          <p:nvPr/>
        </p:nvSpPr>
        <p:spPr bwMode="auto">
          <a:xfrm>
            <a:off x="250825" y="1227237"/>
            <a:ext cx="8642350" cy="122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1600" b="0" dirty="0"/>
              <a:t>Mesenchyme = loose tissue between germ layers</a:t>
            </a:r>
          </a:p>
          <a:p>
            <a:pPr eaLnBrk="1" hangingPunct="1"/>
            <a:r>
              <a:rPr lang="en-US" altLang="cs-CZ" sz="1600" b="0" dirty="0"/>
              <a:t>Complex network of small, undifferentiated star- or spindle-shaped cells</a:t>
            </a:r>
          </a:p>
          <a:p>
            <a:pPr eaLnBrk="1" hangingPunct="1"/>
            <a:r>
              <a:rPr lang="en-US" altLang="cs-CZ" sz="1600" b="0" dirty="0"/>
              <a:t>Jelly-like amorphous ground substance rich in hyaluronic acid</a:t>
            </a:r>
          </a:p>
          <a:p>
            <a:pPr eaLnBrk="1" hangingPunct="1"/>
            <a:r>
              <a:rPr lang="en-US" altLang="cs-CZ" sz="1600" b="0" dirty="0"/>
              <a:t>Origin in mesoderm (=germ layer) or neural crest </a:t>
            </a:r>
          </a:p>
        </p:txBody>
      </p:sp>
      <p:pic>
        <p:nvPicPr>
          <p:cNvPr id="33798" name="Picture 9" descr="http://www.mun.ca/biology/desmid/brian/BIOL3530/DB_Ch02/fig2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t="2907" r="3012" b="5002"/>
          <a:stretch>
            <a:fillRect/>
          </a:stretch>
        </p:blipFill>
        <p:spPr bwMode="auto">
          <a:xfrm>
            <a:off x="5261769" y="2412604"/>
            <a:ext cx="3865562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Obdélník 8"/>
          <p:cNvSpPr>
            <a:spLocks noChangeArrowheads="1"/>
          </p:cNvSpPr>
          <p:nvPr/>
        </p:nvSpPr>
        <p:spPr bwMode="auto">
          <a:xfrm>
            <a:off x="0" y="6634163"/>
            <a:ext cx="4572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800" b="0">
                <a:latin typeface="Verdana" panose="020B0604030504040204" pitchFamily="34" charset="0"/>
                <a:hlinkClick r:id="rId3"/>
              </a:rPr>
              <a:t>http://www.mun.ca/biology/desmid/brian/BIOL3530/DB_Ch02/DBNModel.html</a:t>
            </a:r>
            <a:endParaRPr lang="en-US" altLang="cs-CZ" sz="800" b="0">
              <a:latin typeface="Verdana" panose="020B0604030504040204" pitchFamily="34" charset="0"/>
            </a:endParaRPr>
          </a:p>
        </p:txBody>
      </p:sp>
      <p:sp>
        <p:nvSpPr>
          <p:cNvPr id="52230" name="TextovéPole 5"/>
          <p:cNvSpPr txBox="1">
            <a:spLocks noChangeArrowheads="1"/>
          </p:cNvSpPr>
          <p:nvPr/>
        </p:nvSpPr>
        <p:spPr bwMode="auto">
          <a:xfrm>
            <a:off x="342900" y="2933700"/>
            <a:ext cx="421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err="1"/>
              <a:t>Trilaminar</a:t>
            </a:r>
            <a:r>
              <a:rPr lang="cs-CZ" altLang="cs-CZ" sz="1800" b="0" dirty="0"/>
              <a:t> </a:t>
            </a:r>
            <a:r>
              <a:rPr lang="cs-CZ" altLang="cs-CZ" sz="1800" b="0" dirty="0" err="1"/>
              <a:t>germ</a:t>
            </a:r>
            <a:r>
              <a:rPr lang="cs-CZ" altLang="cs-CZ" sz="1800" b="0" dirty="0"/>
              <a:t> </a:t>
            </a:r>
            <a:r>
              <a:rPr lang="cs-CZ" altLang="cs-CZ" sz="1800" b="0" dirty="0" err="1"/>
              <a:t>disc</a:t>
            </a:r>
            <a:endParaRPr lang="en-US" altLang="cs-CZ" sz="1800" b="0" dirty="0"/>
          </a:p>
        </p:txBody>
      </p:sp>
      <p:pic>
        <p:nvPicPr>
          <p:cNvPr id="52231" name="Picture 6" descr="http://embryology.med.unsw.edu.au/wwwhuman/Stages/Images/CSt9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640138"/>
            <a:ext cx="3022600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" r="9389" b="36047"/>
          <a:stretch>
            <a:fillRect/>
          </a:stretch>
        </p:blipFill>
        <p:spPr bwMode="auto">
          <a:xfrm>
            <a:off x="5653089" y="4675188"/>
            <a:ext cx="3371850" cy="2173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4" name="AutoShape 12"/>
          <p:cNvSpPr>
            <a:spLocks noChangeArrowheads="1"/>
          </p:cNvSpPr>
          <p:nvPr/>
        </p:nvSpPr>
        <p:spPr bwMode="auto">
          <a:xfrm rot="5400000">
            <a:off x="7123113" y="5008206"/>
            <a:ext cx="1085850" cy="238125"/>
          </a:xfrm>
          <a:prstGeom prst="rightArrow">
            <a:avLst>
              <a:gd name="adj1" fmla="val 33333"/>
              <a:gd name="adj2" fmla="val 81341"/>
            </a:avLst>
          </a:prstGeom>
          <a:solidFill>
            <a:srgbClr val="FF5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800"/>
          </a:p>
        </p:txBody>
      </p:sp>
      <p:cxnSp>
        <p:nvCxnSpPr>
          <p:cNvPr id="33805" name="AutoShape 13"/>
          <p:cNvCxnSpPr>
            <a:cxnSpLocks noChangeShapeType="1"/>
          </p:cNvCxnSpPr>
          <p:nvPr/>
        </p:nvCxnSpPr>
        <p:spPr bwMode="auto">
          <a:xfrm>
            <a:off x="2305050" y="3933825"/>
            <a:ext cx="9525" cy="1657350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6" name="AutoShape 14"/>
          <p:cNvSpPr>
            <a:spLocks noChangeArrowheads="1"/>
          </p:cNvSpPr>
          <p:nvPr/>
        </p:nvSpPr>
        <p:spPr bwMode="auto">
          <a:xfrm rot="-1536172">
            <a:off x="2886075" y="4116388"/>
            <a:ext cx="2335213" cy="238125"/>
          </a:xfrm>
          <a:prstGeom prst="rightArrow">
            <a:avLst>
              <a:gd name="adj1" fmla="val 33333"/>
              <a:gd name="adj2" fmla="val 174931"/>
            </a:avLst>
          </a:prstGeom>
          <a:solidFill>
            <a:srgbClr val="FF5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800"/>
          </a:p>
        </p:txBody>
      </p:sp>
      <p:sp>
        <p:nvSpPr>
          <p:cNvPr id="13" name="TextovéPole 12"/>
          <p:cNvSpPr txBox="1"/>
          <p:nvPr/>
        </p:nvSpPr>
        <p:spPr>
          <a:xfrm>
            <a:off x="63781" y="61823"/>
            <a:ext cx="85589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sz="2000" b="0" dirty="0"/>
              <a:t>EMBRYONIC ORIGIN OF CONNECTIVE TISSUE</a:t>
            </a:r>
            <a:endParaRPr lang="en-US" altLang="cs-CZ" sz="2000" b="0" i="1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3EDF6E2-1695-7AA4-84EF-EA86EB67F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" y="735258"/>
            <a:ext cx="87122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dirty="0">
                <a:solidFill>
                  <a:srgbClr val="0001DF"/>
                </a:solidFill>
              </a:rPr>
              <a:t>Mesenchyme</a:t>
            </a:r>
          </a:p>
        </p:txBody>
      </p:sp>
    </p:spTree>
    <p:extLst>
      <p:ext uri="{BB962C8B-B14F-4D97-AF65-F5344CB8AC3E}">
        <p14:creationId xmlns:p14="http://schemas.microsoft.com/office/powerpoint/2010/main" val="45352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4" grpId="0" animBg="1"/>
      <p:bldP spid="3380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CA4A4E5-61E4-6EB2-F98F-0DEFF0833679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2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89" b="10136"/>
          <a:stretch>
            <a:fillRect/>
          </a:stretch>
        </p:blipFill>
        <p:spPr bwMode="auto">
          <a:xfrm>
            <a:off x="5884863" y="608013"/>
            <a:ext cx="3019425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/>
          <a:stretch>
            <a:fillRect/>
          </a:stretch>
        </p:blipFill>
        <p:spPr bwMode="auto">
          <a:xfrm>
            <a:off x="152400" y="3478213"/>
            <a:ext cx="3068638" cy="3295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3467100"/>
            <a:ext cx="2532063" cy="330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3476625"/>
            <a:ext cx="2894013" cy="3287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5" name="TextovéPole 6"/>
          <p:cNvSpPr txBox="1">
            <a:spLocks noChangeArrowheads="1"/>
          </p:cNvSpPr>
          <p:nvPr/>
        </p:nvSpPr>
        <p:spPr bwMode="auto">
          <a:xfrm>
            <a:off x="1652980" y="6372165"/>
            <a:ext cx="15680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/>
              <a:t>Connective</a:t>
            </a:r>
          </a:p>
        </p:txBody>
      </p:sp>
      <p:sp>
        <p:nvSpPr>
          <p:cNvPr id="53256" name="TextovéPole 7"/>
          <p:cNvSpPr txBox="1">
            <a:spLocks noChangeArrowheads="1"/>
          </p:cNvSpPr>
          <p:nvPr/>
        </p:nvSpPr>
        <p:spPr bwMode="auto">
          <a:xfrm>
            <a:off x="7100888" y="6375400"/>
            <a:ext cx="180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2000"/>
              <a:t>Bone</a:t>
            </a:r>
          </a:p>
        </p:txBody>
      </p:sp>
      <p:sp>
        <p:nvSpPr>
          <p:cNvPr id="53257" name="TextovéPole 8"/>
          <p:cNvSpPr txBox="1">
            <a:spLocks noChangeArrowheads="1"/>
          </p:cNvSpPr>
          <p:nvPr/>
        </p:nvSpPr>
        <p:spPr bwMode="auto">
          <a:xfrm>
            <a:off x="4997485" y="6372165"/>
            <a:ext cx="12811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/>
              <a:t>Cartilage</a:t>
            </a:r>
          </a:p>
        </p:txBody>
      </p:sp>
      <p:pic>
        <p:nvPicPr>
          <p:cNvPr id="53258" name="Picture 9" descr="http://www.mun.ca/biology/desmid/brian/BIOL3530/DB_Ch02/fig2_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t="2907" r="3012" b="5002"/>
          <a:stretch>
            <a:fillRect/>
          </a:stretch>
        </p:blipFill>
        <p:spPr bwMode="auto">
          <a:xfrm>
            <a:off x="119063" y="963613"/>
            <a:ext cx="3954462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AutoShape 15"/>
          <p:cNvSpPr>
            <a:spLocks noChangeArrowheads="1"/>
          </p:cNvSpPr>
          <p:nvPr/>
        </p:nvSpPr>
        <p:spPr bwMode="auto">
          <a:xfrm>
            <a:off x="4133850" y="1820863"/>
            <a:ext cx="1466850" cy="409575"/>
          </a:xfrm>
          <a:prstGeom prst="rightArrow">
            <a:avLst>
              <a:gd name="adj1" fmla="val 50000"/>
              <a:gd name="adj2" fmla="val 89535"/>
            </a:avLst>
          </a:prstGeom>
          <a:solidFill>
            <a:srgbClr val="FF5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800"/>
          </a:p>
        </p:txBody>
      </p:sp>
      <p:sp>
        <p:nvSpPr>
          <p:cNvPr id="53260" name="TextovéPole 6"/>
          <p:cNvSpPr txBox="1">
            <a:spLocks noChangeArrowheads="1"/>
          </p:cNvSpPr>
          <p:nvPr/>
        </p:nvSpPr>
        <p:spPr bwMode="auto">
          <a:xfrm>
            <a:off x="5884863" y="2963833"/>
            <a:ext cx="17956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/>
              <a:t>Mesenchyme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3781" y="61823"/>
            <a:ext cx="8558926" cy="4277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sz="2000" b="0" dirty="0"/>
              <a:t>EMBRYONIC ORIGIN OF CONNECTIVE TISSUE</a:t>
            </a:r>
            <a:endParaRPr lang="en-US" altLang="cs-CZ" sz="2000" b="0" i="1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E2F9857-BF10-4BF9-8A4F-1DC1ACF8A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1" y="517337"/>
            <a:ext cx="87122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dirty="0">
                <a:solidFill>
                  <a:srgbClr val="0001DF"/>
                </a:solidFill>
              </a:rPr>
              <a:t>C.t. </a:t>
            </a:r>
            <a:r>
              <a:rPr lang="cs-CZ" altLang="cs-CZ" sz="2300" dirty="0" err="1">
                <a:solidFill>
                  <a:srgbClr val="0001DF"/>
                </a:solidFill>
              </a:rPr>
              <a:t>derivatives</a:t>
            </a:r>
            <a:r>
              <a:rPr lang="cs-CZ" altLang="cs-CZ" sz="2300" dirty="0">
                <a:solidFill>
                  <a:srgbClr val="0001DF"/>
                </a:solidFill>
              </a:rPr>
              <a:t> </a:t>
            </a:r>
            <a:r>
              <a:rPr lang="cs-CZ" altLang="cs-CZ" sz="2300" dirty="0" err="1">
                <a:solidFill>
                  <a:srgbClr val="0001DF"/>
                </a:solidFill>
              </a:rPr>
              <a:t>of</a:t>
            </a:r>
            <a:r>
              <a:rPr lang="cs-CZ" altLang="cs-CZ" sz="2300" dirty="0">
                <a:solidFill>
                  <a:srgbClr val="0001DF"/>
                </a:solidFill>
              </a:rPr>
              <a:t> mesenchyme</a:t>
            </a:r>
          </a:p>
        </p:txBody>
      </p:sp>
    </p:spTree>
    <p:extLst>
      <p:ext uri="{BB962C8B-B14F-4D97-AF65-F5344CB8AC3E}">
        <p14:creationId xmlns:p14="http://schemas.microsoft.com/office/powerpoint/2010/main" val="29036338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2002AEA-9503-048D-812A-3E460A4B0CD5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/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MESENCHYME </a:t>
            </a:r>
          </a:p>
        </p:txBody>
      </p:sp>
      <p:pic>
        <p:nvPicPr>
          <p:cNvPr id="4" name="Obrázek 3" descr="Obsah obrázku text, snímek obrazovky, diagram&#10;&#10;Popis byl vytvořen automaticky">
            <a:extLst>
              <a:ext uri="{FF2B5EF4-FFF2-40B4-BE49-F238E27FC236}">
                <a16:creationId xmlns:a16="http://schemas.microsoft.com/office/drawing/2014/main" id="{026907C1-3AAF-B4B7-F934-9E1A4A86F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" y="3260953"/>
            <a:ext cx="9144000" cy="2702636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413C46AB-803D-D520-6553-7FF879413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84225"/>
            <a:ext cx="8598633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solidFill>
                  <a:srgbClr val="0001DF"/>
                </a:solidFill>
              </a:rPr>
              <a:t>Mesenchyme as embryonic </a:t>
            </a:r>
            <a:r>
              <a:rPr lang="en-US" altLang="cs-CZ" sz="1800" dirty="0" err="1">
                <a:solidFill>
                  <a:srgbClr val="0001DF"/>
                </a:solidFill>
              </a:rPr>
              <a:t>c.t.</a:t>
            </a:r>
            <a:r>
              <a:rPr lang="en-US" altLang="cs-CZ" sz="1800" dirty="0">
                <a:solidFill>
                  <a:srgbClr val="0001DF"/>
                </a:solidFill>
              </a:rPr>
              <a:t> and a cellular phenotype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cs-CZ" sz="1600" dirty="0">
              <a:solidFill>
                <a:srgbClr val="FF0000"/>
              </a:solidFill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cs-CZ" sz="1800" dirty="0">
                <a:solidFill>
                  <a:srgbClr val="0001DF"/>
                </a:solidFill>
              </a:rPr>
              <a:t>Embryonic mesenchyme </a:t>
            </a:r>
            <a:r>
              <a:rPr lang="en-US" altLang="cs-CZ" sz="1600" b="0" dirty="0"/>
              <a:t>– undifferentiated embryonic cell population</a:t>
            </a:r>
            <a:endParaRPr lang="cs-CZ" altLang="cs-CZ" sz="1600" b="0" dirty="0"/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600" b="0" i="1" dirty="0"/>
              <a:t>Term </a:t>
            </a:r>
            <a:r>
              <a:rPr lang="cs-CZ" altLang="cs-CZ" sz="1600" b="0" i="1" dirty="0" err="1"/>
              <a:t>from</a:t>
            </a:r>
            <a:r>
              <a:rPr lang="cs-CZ" altLang="cs-CZ" sz="1600" b="0" i="1" dirty="0"/>
              <a:t> embryology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cs-CZ" sz="1600" b="0" i="1" dirty="0"/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cs-CZ" sz="1800" dirty="0">
                <a:solidFill>
                  <a:srgbClr val="0001DF"/>
                </a:solidFill>
              </a:rPr>
              <a:t>Mesenchymal phenotype </a:t>
            </a:r>
            <a:r>
              <a:rPr lang="en-US" altLang="cs-CZ" sz="1600" b="0" dirty="0"/>
              <a:t>– set of cell properties: ECM production and remodeling, migration, absence of epithelial polarity and intercellular junctions</a:t>
            </a:r>
            <a:endParaRPr lang="cs-CZ" altLang="cs-CZ" sz="1600" b="0" dirty="0"/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600" b="0" i="1" dirty="0"/>
              <a:t>Term </a:t>
            </a:r>
            <a:r>
              <a:rPr lang="cs-CZ" altLang="cs-CZ" sz="1600" b="0" i="1" dirty="0" err="1"/>
              <a:t>from</a:t>
            </a:r>
            <a:r>
              <a:rPr lang="cs-CZ" altLang="cs-CZ" sz="1600" b="0" i="1" dirty="0"/>
              <a:t> cell biology</a:t>
            </a:r>
            <a:r>
              <a:rPr lang="en-US" altLang="cs-CZ" sz="1600" b="0" i="1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851BE17-B430-0DCA-687A-4026D0951E6B}"/>
              </a:ext>
            </a:extLst>
          </p:cNvPr>
          <p:cNvSpPr txBox="1"/>
          <p:nvPr/>
        </p:nvSpPr>
        <p:spPr>
          <a:xfrm>
            <a:off x="4569764" y="6314688"/>
            <a:ext cx="4592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200" b="0" dirty="0"/>
              <a:t>https://doi.org/10.1172/JCI39104. </a:t>
            </a:r>
          </a:p>
        </p:txBody>
      </p:sp>
    </p:spTree>
    <p:extLst>
      <p:ext uri="{BB962C8B-B14F-4D97-AF65-F5344CB8AC3E}">
        <p14:creationId xmlns:p14="http://schemas.microsoft.com/office/powerpoint/2010/main" val="27552884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D3D0C3E-07AC-AD22-6A37-127328EE57DA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ovéPole 12"/>
          <p:cNvSpPr txBox="1"/>
          <p:nvPr/>
        </p:nvSpPr>
        <p:spPr>
          <a:xfrm>
            <a:off x="63781" y="61823"/>
            <a:ext cx="8558926" cy="4277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sz="2000" b="0" dirty="0"/>
              <a:t>SUMMARY OF CONNECTIVE TISSUE</a:t>
            </a:r>
            <a:endParaRPr lang="en-US" altLang="cs-CZ" sz="2000" b="0" i="1" dirty="0"/>
          </a:p>
        </p:txBody>
      </p:sp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00854416-D324-4FBE-9AB5-0EE0F196AF7D}"/>
              </a:ext>
            </a:extLst>
          </p:cNvPr>
          <p:cNvGraphicFramePr>
            <a:graphicFrameLocks noGrp="1"/>
          </p:cNvGraphicFramePr>
          <p:nvPr/>
        </p:nvGraphicFramePr>
        <p:xfrm>
          <a:off x="-1" y="523488"/>
          <a:ext cx="9080219" cy="6233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1396">
                  <a:extLst>
                    <a:ext uri="{9D8B030D-6E8A-4147-A177-3AD203B41FA5}">
                      <a16:colId xmlns:a16="http://schemas.microsoft.com/office/drawing/2014/main" val="2009458316"/>
                    </a:ext>
                  </a:extLst>
                </a:gridCol>
                <a:gridCol w="3626206">
                  <a:extLst>
                    <a:ext uri="{9D8B030D-6E8A-4147-A177-3AD203B41FA5}">
                      <a16:colId xmlns:a16="http://schemas.microsoft.com/office/drawing/2014/main" val="1768002150"/>
                    </a:ext>
                  </a:extLst>
                </a:gridCol>
                <a:gridCol w="3152617">
                  <a:extLst>
                    <a:ext uri="{9D8B030D-6E8A-4147-A177-3AD203B41FA5}">
                      <a16:colId xmlns:a16="http://schemas.microsoft.com/office/drawing/2014/main" val="28771367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300" b="1" noProof="0"/>
                        <a:t>Collagen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noProof="0"/>
                        <a:t>Structure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noProof="0"/>
                        <a:t>Function and distribution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5096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noProof="0"/>
                        <a:t>Loose collagen CT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 dirty="0"/>
                        <a:t>Abundant ground substance, collagen fibers with random arrangement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Microvascularisation</a:t>
                      </a:r>
                    </a:p>
                    <a:p>
                      <a:r>
                        <a:rPr lang="en-US" sz="1300" noProof="0"/>
                        <a:t>Innervation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1148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0" u="sng" noProof="0"/>
                        <a:t>Irregular dense </a:t>
                      </a:r>
                      <a:r>
                        <a:rPr lang="en-US" sz="1300" noProof="0"/>
                        <a:t>collagen CT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Few ground substance, few cells, many collagen fibers, random arrangement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Mechanically resistant organ capsules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70841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u="sng" noProof="0"/>
                        <a:t>Regular dense </a:t>
                      </a:r>
                      <a:r>
                        <a:rPr lang="en-US" sz="1300" noProof="0"/>
                        <a:t>collagen CT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Tightly arranged collagen fibers with fibroblasts intercalated between them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Part of musculoskeletal system. Tendons, ligaments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6594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1" noProof="0"/>
                        <a:t>Embryonic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noProof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noProof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2726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noProof="0"/>
                        <a:t>Mesenchyme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Undifferentiated cells uniformly dispersed in ground substance, few collagen fibers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Undifferentiated progenitors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581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noProof="0"/>
                        <a:t>Wharton’s jelly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Viscous amorphous matrix with collagen fibers. ECM-producing stromal cells with MSC properties.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Matrix of umbilical cord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339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1" noProof="0"/>
                        <a:t>Special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noProof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noProof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9898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noProof="0"/>
                        <a:t>Reticular CT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Network of collagen III fibers and reticular cells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Support of hematopoietic and lymphatic cells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8492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noProof="0"/>
                        <a:t>Elastic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Rich in elastic fibers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Lig. flava, lig. vocale. Lung interstitium, flexible support to elastic arteries and aorta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9051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noProof="0"/>
                        <a:t>Adipose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Adipocytes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Energy storage (white fat), heat production (brown fat)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4795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noProof="0"/>
                        <a:t>Cartilage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Chondroblasts, chondrocytes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Mechanical support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2478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noProof="0"/>
                        <a:t>Bone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Osteoblasts, ostecoytes, osteoclasts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noProof="0"/>
                        <a:t>Mechanical support, calcium and phospate metabolism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0405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noProof="0"/>
                        <a:t>Blood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See lecture on blood &amp; hematopoiesis this semester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300" noProof="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570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0209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F34EEB0-D407-8002-FE2E-3ABEEF54C6F0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275" y="3436938"/>
            <a:ext cx="1804987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275" y="905135"/>
            <a:ext cx="1747838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06" y="3436938"/>
            <a:ext cx="1690936" cy="232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06" y="917060"/>
            <a:ext cx="1827212" cy="2335212"/>
          </a:xfrm>
          <a:prstGeom prst="rect">
            <a:avLst/>
          </a:prstGeom>
          <a:noFill/>
          <a:ln w="762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Guide to General Histology and Microscopy Anatom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556" y="853920"/>
            <a:ext cx="2147160" cy="269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4925" y="84478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FURTHER STUDY</a:t>
            </a:r>
            <a:endParaRPr lang="en-US" altLang="cs-CZ" sz="2000" b="0"/>
          </a:p>
        </p:txBody>
      </p:sp>
      <p:sp>
        <p:nvSpPr>
          <p:cNvPr id="96264" name="Rectangle 9"/>
          <p:cNvSpPr>
            <a:spLocks noChangeArrowheads="1"/>
          </p:cNvSpPr>
          <p:nvPr/>
        </p:nvSpPr>
        <p:spPr bwMode="auto">
          <a:xfrm>
            <a:off x="5123935" y="3976063"/>
            <a:ext cx="357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0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</a:t>
            </a:r>
            <a:r>
              <a:rPr lang="cs-CZ" altLang="cs-CZ" sz="1800" b="0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histology.</a:t>
            </a:r>
            <a:r>
              <a:rPr lang="en-US" altLang="cs-CZ" sz="1800" b="0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med.muni.cz</a:t>
            </a:r>
            <a:endParaRPr lang="cs-CZ" altLang="cs-CZ" sz="1800" b="0" u="sng" dirty="0"/>
          </a:p>
        </p:txBody>
      </p:sp>
      <p:sp>
        <p:nvSpPr>
          <p:cNvPr id="11" name="TextovéPole 1">
            <a:extLst>
              <a:ext uri="{FF2B5EF4-FFF2-40B4-BE49-F238E27FC236}">
                <a16:creationId xmlns:a16="http://schemas.microsoft.com/office/drawing/2014/main" id="{D15DA457-25B0-4185-8A0F-F68D18E06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895" y="5940940"/>
            <a:ext cx="58817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dirty="0">
                <a:solidFill>
                  <a:srgbClr val="0001DF"/>
                </a:solidFill>
              </a:rPr>
              <a:t>Thank you for attention</a:t>
            </a:r>
          </a:p>
        </p:txBody>
      </p:sp>
      <p:sp>
        <p:nvSpPr>
          <p:cNvPr id="13" name="TextovéPole 2">
            <a:extLst>
              <a:ext uri="{FF2B5EF4-FFF2-40B4-BE49-F238E27FC236}">
                <a16:creationId xmlns:a16="http://schemas.microsoft.com/office/drawing/2014/main" id="{7EE7DE40-61D5-4D65-8559-F60104009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056" y="4583133"/>
            <a:ext cx="26885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b="0" i="1" dirty="0"/>
              <a:t>pvanhara@med.muni.cz</a:t>
            </a:r>
          </a:p>
        </p:txBody>
      </p:sp>
    </p:spTree>
    <p:extLst>
      <p:ext uri="{BB962C8B-B14F-4D97-AF65-F5344CB8AC3E}">
        <p14:creationId xmlns:p14="http://schemas.microsoft.com/office/powerpoint/2010/main" val="2083654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6E334664-DD40-042B-076F-746284CFEA70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26962" y="1617127"/>
            <a:ext cx="4268788" cy="1283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57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cs-CZ" altLang="cs-CZ" sz="1800" dirty="0"/>
              <a:t>Permanent</a:t>
            </a:r>
          </a:p>
          <a:p>
            <a:pPr marL="371475" indent="-285750"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altLang="cs-CZ" sz="1600" b="0" dirty="0" err="1"/>
              <a:t>Fibroblasts</a:t>
            </a:r>
            <a:r>
              <a:rPr lang="cs-CZ" altLang="cs-CZ" sz="1600" b="0" dirty="0"/>
              <a:t>/</a:t>
            </a:r>
            <a:r>
              <a:rPr lang="cs-CZ" altLang="cs-CZ" sz="1600" b="0" dirty="0" err="1"/>
              <a:t>fibrocytes</a:t>
            </a:r>
            <a:r>
              <a:rPr lang="cs-CZ" altLang="cs-CZ" sz="1600" b="0" dirty="0"/>
              <a:t>/</a:t>
            </a:r>
            <a:r>
              <a:rPr lang="cs-CZ" altLang="cs-CZ" sz="1600" b="0" dirty="0" err="1"/>
              <a:t>myofibroblasts</a:t>
            </a:r>
            <a:endParaRPr lang="cs-CZ" altLang="cs-CZ" sz="1600" b="0" dirty="0"/>
          </a:p>
          <a:p>
            <a:pPr marL="371475" indent="-285750"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altLang="cs-CZ" sz="1600" b="0" dirty="0" err="1"/>
              <a:t>Adipocytes</a:t>
            </a:r>
            <a:endParaRPr lang="cs-CZ" altLang="cs-CZ" sz="1600" b="0" dirty="0"/>
          </a:p>
          <a:p>
            <a:pPr marL="371475" indent="-285750"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altLang="cs-CZ" sz="1600" b="0" dirty="0" err="1"/>
              <a:t>Adult</a:t>
            </a:r>
            <a:r>
              <a:rPr lang="cs-CZ" altLang="cs-CZ" sz="1600" b="0" dirty="0"/>
              <a:t> stem </a:t>
            </a:r>
            <a:r>
              <a:rPr lang="cs-CZ" altLang="cs-CZ" sz="1600" b="0" dirty="0" err="1"/>
              <a:t>cells</a:t>
            </a:r>
            <a:endParaRPr lang="cs-CZ" altLang="cs-CZ" sz="1600" b="0" dirty="0"/>
          </a:p>
        </p:txBody>
      </p:sp>
      <p:sp>
        <p:nvSpPr>
          <p:cNvPr id="56327" name="Rectangle 9"/>
          <p:cNvSpPr>
            <a:spLocks noChangeArrowheads="1"/>
          </p:cNvSpPr>
          <p:nvPr/>
        </p:nvSpPr>
        <p:spPr bwMode="auto">
          <a:xfrm>
            <a:off x="226962" y="3267693"/>
            <a:ext cx="23519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1800" dirty="0" err="1"/>
              <a:t>Transiet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migratory</a:t>
            </a:r>
            <a:r>
              <a:rPr lang="cs-CZ" altLang="cs-CZ" sz="1800" dirty="0"/>
              <a:t>)</a:t>
            </a:r>
            <a:endParaRPr lang="cs-CZ" altLang="cs-CZ" sz="1800" b="0" dirty="0"/>
          </a:p>
        </p:txBody>
      </p:sp>
      <p:sp>
        <p:nvSpPr>
          <p:cNvPr id="56328" name="Rectangle 10"/>
          <p:cNvSpPr>
            <a:spLocks noChangeArrowheads="1"/>
          </p:cNvSpPr>
          <p:nvPr/>
        </p:nvSpPr>
        <p:spPr bwMode="auto">
          <a:xfrm>
            <a:off x="297715" y="3665160"/>
            <a:ext cx="4562475" cy="152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altLang="cs-CZ" sz="1600" b="0" dirty="0" err="1">
                <a:sym typeface="Symbol" panose="05050102010706020507" pitchFamily="18" charset="2"/>
              </a:rPr>
              <a:t>Macrophages</a:t>
            </a:r>
            <a:r>
              <a:rPr lang="cs-CZ" altLang="cs-CZ" sz="1600" b="0" dirty="0">
                <a:sym typeface="Symbol" panose="05050102010706020507" pitchFamily="18" charset="2"/>
              </a:rPr>
              <a:t> </a:t>
            </a:r>
            <a:r>
              <a:rPr lang="cs-CZ" altLang="cs-CZ" sz="1600" b="0" dirty="0" err="1">
                <a:sym typeface="Symbol" panose="05050102010706020507" pitchFamily="18" charset="2"/>
              </a:rPr>
              <a:t>of</a:t>
            </a:r>
            <a:r>
              <a:rPr lang="cs-CZ" altLang="cs-CZ" sz="1600" b="0" dirty="0">
                <a:sym typeface="Symbol" panose="05050102010706020507" pitchFamily="18" charset="2"/>
              </a:rPr>
              <a:t> c.t. /</a:t>
            </a:r>
            <a:r>
              <a:rPr lang="cs-CZ" altLang="cs-CZ" sz="1600" b="0" dirty="0" err="1">
                <a:sym typeface="Symbol" panose="05050102010706020507" pitchFamily="18" charset="2"/>
              </a:rPr>
              <a:t>histiocytes</a:t>
            </a:r>
            <a:r>
              <a:rPr lang="cs-CZ" altLang="cs-CZ" sz="1600" b="0" dirty="0">
                <a:sym typeface="Symbol" panose="05050102010706020507" pitchFamily="18" charset="2"/>
              </a:rPr>
              <a:t>)</a:t>
            </a:r>
          </a:p>
          <a:p>
            <a:pPr marL="285750" indent="-285750"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altLang="cs-CZ" sz="1600" b="0" dirty="0"/>
              <a:t>Mast </a:t>
            </a:r>
            <a:r>
              <a:rPr lang="cs-CZ" altLang="cs-CZ" sz="1600" b="0" dirty="0" err="1"/>
              <a:t>cells</a:t>
            </a:r>
            <a:endParaRPr lang="cs-CZ" altLang="cs-CZ" sz="1600" b="0" dirty="0"/>
          </a:p>
          <a:p>
            <a:pPr marL="285750" indent="-285750"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altLang="cs-CZ" sz="1600" b="0" dirty="0">
                <a:sym typeface="Symbol" panose="05050102010706020507" pitchFamily="18" charset="2"/>
              </a:rPr>
              <a:t>Plasma </a:t>
            </a:r>
            <a:r>
              <a:rPr lang="cs-CZ" altLang="cs-CZ" sz="1600" b="0" dirty="0" err="1">
                <a:sym typeface="Symbol" panose="05050102010706020507" pitchFamily="18" charset="2"/>
              </a:rPr>
              <a:t>cells</a:t>
            </a:r>
            <a:endParaRPr lang="cs-CZ" altLang="cs-CZ" sz="1600" b="0" dirty="0">
              <a:sym typeface="Symbol" panose="05050102010706020507" pitchFamily="18" charset="2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ct val="0"/>
              </a:spcBef>
            </a:pPr>
            <a:r>
              <a:rPr lang="cs-CZ" altLang="cs-CZ" sz="1600" b="0" dirty="0" err="1">
                <a:sym typeface="Symbol" panose="05050102010706020507" pitchFamily="18" charset="2"/>
              </a:rPr>
              <a:t>Lymphocytes</a:t>
            </a:r>
            <a:r>
              <a:rPr lang="cs-CZ" altLang="cs-CZ" sz="1600" b="0" dirty="0">
                <a:sym typeface="Symbol" panose="05050102010706020507" pitchFamily="18" charset="2"/>
              </a:rPr>
              <a:t>, </a:t>
            </a:r>
            <a:r>
              <a:rPr lang="cs-CZ" altLang="cs-CZ" sz="1600" b="0" dirty="0" err="1">
                <a:sym typeface="Symbol" panose="05050102010706020507" pitchFamily="18" charset="2"/>
              </a:rPr>
              <a:t>granulocytes</a:t>
            </a:r>
            <a:endParaRPr lang="cs-CZ" altLang="cs-CZ" sz="1600" b="0" dirty="0">
              <a:sym typeface="Symbol" panose="05050102010706020507" pitchFamily="18" charset="2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cs-CZ" sz="1600" b="0" dirty="0"/>
              <a:t>…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CELLS OF CONNECTIVE TISSUE PROPER</a:t>
            </a:r>
          </a:p>
        </p:txBody>
      </p:sp>
      <p:pic>
        <p:nvPicPr>
          <p:cNvPr id="5" name="Obrázek 4" descr="Obsah obrázku text, diagram, mapa&#10;&#10;Popis byl vytvořen automaticky">
            <a:extLst>
              <a:ext uri="{FF2B5EF4-FFF2-40B4-BE49-F238E27FC236}">
                <a16:creationId xmlns:a16="http://schemas.microsoft.com/office/drawing/2014/main" id="{58902A37-A006-97FB-FFEE-FA209313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99" y="887991"/>
            <a:ext cx="4800183" cy="360013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D53EDAA-5CAF-C599-CB28-3D51BD1B1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749" y="4159391"/>
            <a:ext cx="2919569" cy="2335655"/>
          </a:xfrm>
          <a:prstGeom prst="rect">
            <a:avLst/>
          </a:prstGeom>
        </p:spPr>
      </p:pic>
      <p:sp>
        <p:nvSpPr>
          <p:cNvPr id="56326" name="Rectangle 7"/>
          <p:cNvSpPr>
            <a:spLocks noChangeArrowheads="1"/>
          </p:cNvSpPr>
          <p:nvPr/>
        </p:nvSpPr>
        <p:spPr bwMode="auto">
          <a:xfrm>
            <a:off x="226962" y="776548"/>
            <a:ext cx="45624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err="1">
                <a:solidFill>
                  <a:srgbClr val="0001DF"/>
                </a:solidFill>
              </a:rPr>
              <a:t>Cells</a:t>
            </a:r>
            <a:r>
              <a:rPr lang="cs-CZ" altLang="cs-CZ" sz="3600" dirty="0">
                <a:solidFill>
                  <a:srgbClr val="0001DF"/>
                </a:solidFill>
              </a:rPr>
              <a:t> </a:t>
            </a:r>
            <a:r>
              <a:rPr lang="cs-CZ" altLang="cs-CZ" sz="3600" dirty="0" err="1">
                <a:solidFill>
                  <a:srgbClr val="0001DF"/>
                </a:solidFill>
              </a:rPr>
              <a:t>of</a:t>
            </a:r>
            <a:r>
              <a:rPr lang="cs-CZ" altLang="cs-CZ" sz="3600" dirty="0">
                <a:solidFill>
                  <a:srgbClr val="0001DF"/>
                </a:solidFill>
              </a:rPr>
              <a:t> c.t. proper</a:t>
            </a:r>
            <a:endParaRPr lang="cs-CZ" altLang="cs-CZ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048710F4-28D1-5808-3378-E23BDEE7BC73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DB0908E-A503-BDAF-92D8-90F8605274B0}"/>
              </a:ext>
            </a:extLst>
          </p:cNvPr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CELLS OF CONNECTIVE TISSUE PROPER</a:t>
            </a:r>
          </a:p>
        </p:txBody>
      </p:sp>
      <p:pic>
        <p:nvPicPr>
          <p:cNvPr id="11" name="Obrázek 10" descr="Obsah obrázku plíseň&#10;&#10;Popis byl vytvořen automaticky">
            <a:extLst>
              <a:ext uri="{FF2B5EF4-FFF2-40B4-BE49-F238E27FC236}">
                <a16:creationId xmlns:a16="http://schemas.microsoft.com/office/drawing/2014/main" id="{144ADDA7-3B04-6F33-A398-48C0F3AB07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79" y="461933"/>
            <a:ext cx="4360985" cy="3270738"/>
          </a:xfrm>
          <a:prstGeom prst="rect">
            <a:avLst/>
          </a:prstGeom>
        </p:spPr>
      </p:pic>
      <p:pic>
        <p:nvPicPr>
          <p:cNvPr id="20" name="Obrázek 19" descr="Obsah obrázku skica, kresba, umění&#10;&#10;Popis byl vytvořen automaticky">
            <a:extLst>
              <a:ext uri="{FF2B5EF4-FFF2-40B4-BE49-F238E27FC236}">
                <a16:creationId xmlns:a16="http://schemas.microsoft.com/office/drawing/2014/main" id="{5D2960ED-60DB-C35A-9EF5-12444A22A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15" y="3579325"/>
            <a:ext cx="4360985" cy="3270738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C89FC9FE-E954-85C4-1A4D-AB141AE93DDA}"/>
              </a:ext>
            </a:extLst>
          </p:cNvPr>
          <p:cNvSpPr txBox="1"/>
          <p:nvPr/>
        </p:nvSpPr>
        <p:spPr>
          <a:xfrm>
            <a:off x="241788" y="1330990"/>
            <a:ext cx="4360985" cy="410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Principal </a:t>
            </a:r>
            <a:r>
              <a:rPr lang="en-US" sz="1600" b="0" dirty="0" err="1"/>
              <a:t>c.t.</a:t>
            </a:r>
            <a:r>
              <a:rPr lang="en-US" sz="1600" b="0" dirty="0"/>
              <a:t> cells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ECM producers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Originate from mesenchyme and resides in the </a:t>
            </a:r>
            <a:r>
              <a:rPr lang="en-US" sz="1600" b="0" dirty="0" err="1"/>
              <a:t>c.t.</a:t>
            </a:r>
            <a:r>
              <a:rPr lang="en-US" sz="1600" b="0" dirty="0"/>
              <a:t> permanently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Lack typical epithelial polarity</a:t>
            </a:r>
            <a:endParaRPr lang="cs-CZ" sz="1600" b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0" dirty="0"/>
              <a:t>M</a:t>
            </a:r>
            <a:r>
              <a:rPr lang="en-US" sz="1600" b="0" dirty="0" err="1"/>
              <a:t>igration</a:t>
            </a:r>
            <a:endParaRPr lang="en-US" sz="1600" b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Fibrocyte </a:t>
            </a:r>
            <a:r>
              <a:rPr lang="en-US" sz="1600" b="0" dirty="0">
                <a:sym typeface="Symbol" panose="05050102010706020507" pitchFamily="18" charset="2"/>
              </a:rPr>
              <a:t> fibroblast</a:t>
            </a:r>
            <a:endParaRPr lang="en-US" sz="1600" b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Myofibroblasts</a:t>
            </a:r>
            <a:endParaRPr lang="cs-CZ" sz="1600" b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Different tissues contain fibroblasts with different biological properties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0" dirty="0"/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B8F3497F-F91E-8716-2673-E1B0E4217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12" y="844422"/>
            <a:ext cx="18421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err="1">
                <a:solidFill>
                  <a:srgbClr val="0001DF"/>
                </a:solidFill>
              </a:rPr>
              <a:t>Fibroblasts</a:t>
            </a:r>
            <a:endParaRPr lang="cs-CZ" altLang="cs-CZ" sz="2400" dirty="0">
              <a:solidFill>
                <a:srgbClr val="0001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31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048710F4-28D1-5808-3378-E23BDEE7BC73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DB0908E-A503-BDAF-92D8-90F8605274B0}"/>
              </a:ext>
            </a:extLst>
          </p:cNvPr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CELLS OF CONNECTIVE TISSUE PROPER</a:t>
            </a:r>
          </a:p>
        </p:txBody>
      </p:sp>
      <p:pic>
        <p:nvPicPr>
          <p:cNvPr id="16" name="Cell Migrating Through Collagen Matrix">
            <a:hlinkClick r:id="" action="ppaction://media"/>
            <a:extLst>
              <a:ext uri="{FF2B5EF4-FFF2-40B4-BE49-F238E27FC236}">
                <a16:creationId xmlns:a16="http://schemas.microsoft.com/office/drawing/2014/main" id="{C6F2AEAC-87D8-E273-1461-5FE6F512BC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4895" y="1075254"/>
            <a:ext cx="5086869" cy="4707642"/>
          </a:xfrm>
          <a:prstGeom prst="rect">
            <a:avLst/>
          </a:prstGeom>
        </p:spPr>
      </p:pic>
      <p:pic>
        <p:nvPicPr>
          <p:cNvPr id="18" name="Obrázek 17" descr="Obsah obrázku text, snímek obrazovky, design&#10;&#10;Popis byl vytvořen automaticky">
            <a:extLst>
              <a:ext uri="{FF2B5EF4-FFF2-40B4-BE49-F238E27FC236}">
                <a16:creationId xmlns:a16="http://schemas.microsoft.com/office/drawing/2014/main" id="{813EB696-40D7-1A86-8B33-CBE3906CD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9" y="1552574"/>
            <a:ext cx="3274433" cy="5054205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9920F2C9-E80E-CD73-7BB7-ECA350922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12" y="844422"/>
            <a:ext cx="3600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err="1">
                <a:solidFill>
                  <a:srgbClr val="0001DF"/>
                </a:solidFill>
              </a:rPr>
              <a:t>Migration</a:t>
            </a:r>
            <a:r>
              <a:rPr lang="cs-CZ" altLang="cs-CZ" sz="2400" dirty="0">
                <a:solidFill>
                  <a:srgbClr val="0001DF"/>
                </a:solidFill>
              </a:rPr>
              <a:t> </a:t>
            </a:r>
            <a:r>
              <a:rPr lang="cs-CZ" altLang="cs-CZ" sz="2400" dirty="0" err="1">
                <a:solidFill>
                  <a:srgbClr val="0001DF"/>
                </a:solidFill>
              </a:rPr>
              <a:t>of</a:t>
            </a:r>
            <a:r>
              <a:rPr lang="cs-CZ" altLang="cs-CZ" sz="2400" dirty="0">
                <a:solidFill>
                  <a:srgbClr val="0001DF"/>
                </a:solidFill>
              </a:rPr>
              <a:t> </a:t>
            </a:r>
            <a:r>
              <a:rPr lang="cs-CZ" altLang="cs-CZ" sz="2400" dirty="0" err="1">
                <a:solidFill>
                  <a:srgbClr val="0001DF"/>
                </a:solidFill>
              </a:rPr>
              <a:t>fibroblasts</a:t>
            </a:r>
            <a:endParaRPr lang="cs-CZ" altLang="cs-CZ" sz="2400" dirty="0">
              <a:solidFill>
                <a:srgbClr val="0001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45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AF58DA31-7362-DE62-B537-20A070149FDF}"/>
              </a:ext>
            </a:extLst>
          </p:cNvPr>
          <p:cNvSpPr/>
          <p:nvPr/>
        </p:nvSpPr>
        <p:spPr>
          <a:xfrm>
            <a:off x="-2236" y="-4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92D050"/>
              </a:gs>
              <a:gs pos="100000">
                <a:srgbClr val="0000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DB0908E-A503-BDAF-92D8-90F8605274B0}"/>
              </a:ext>
            </a:extLst>
          </p:cNvPr>
          <p:cNvSpPr txBox="1"/>
          <p:nvPr/>
        </p:nvSpPr>
        <p:spPr>
          <a:xfrm>
            <a:off x="63781" y="6182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 dirty="0"/>
              <a:t>CELLS OF CONNECTIVE TISSUE PROPER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445170A-5578-561C-5CC2-F0180A34C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35"/>
            <a:ext cx="9144000" cy="538353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40B0FD6-D64F-6303-7F0F-285491DD0834}"/>
              </a:ext>
            </a:extLst>
          </p:cNvPr>
          <p:cNvSpPr txBox="1"/>
          <p:nvPr/>
        </p:nvSpPr>
        <p:spPr>
          <a:xfrm>
            <a:off x="5189660" y="6549956"/>
            <a:ext cx="45763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dirty="0"/>
              <a:t>https://www.sciencephoto.com/media/1232046/view/fibroblast-tem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A988A1D-12AF-C0D0-E85A-2114E928C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52510"/>
            <a:ext cx="1688123" cy="20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349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TISSUE CONCEPT AND CLASSIFICATION_CONNECTIVE_2019[20190326130032967].mdb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12310</TotalTime>
  <Words>2327</Words>
  <Application>Microsoft Office PowerPoint</Application>
  <PresentationFormat>Předvádění na obrazovce (4:3)</PresentationFormat>
  <Paragraphs>453</Paragraphs>
  <Slides>59</Slides>
  <Notes>3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7" baseType="lpstr">
      <vt:lpstr>Arial</vt:lpstr>
      <vt:lpstr>Calibri</vt:lpstr>
      <vt:lpstr>MuseoSans</vt:lpstr>
      <vt:lpstr>Symbol</vt:lpstr>
      <vt:lpstr>Tahoma</vt:lpstr>
      <vt:lpstr>Verdana</vt:lpstr>
      <vt:lpstr>Wingdings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Petr</dc:creator>
  <cp:lastModifiedBy>Petr Vaňhara</cp:lastModifiedBy>
  <cp:revision>150</cp:revision>
  <dcterms:created xsi:type="dcterms:W3CDTF">2012-01-06T11:04:05Z</dcterms:created>
  <dcterms:modified xsi:type="dcterms:W3CDTF">2024-03-28T13:58:25Z</dcterms:modified>
</cp:coreProperties>
</file>