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0"/>
  </p:notesMasterIdLst>
  <p:handoutMasterIdLst>
    <p:handoutMasterId r:id="rId61"/>
  </p:handoutMasterIdLst>
  <p:sldIdLst>
    <p:sldId id="256" r:id="rId5"/>
    <p:sldId id="320" r:id="rId6"/>
    <p:sldId id="321" r:id="rId7"/>
    <p:sldId id="296" r:id="rId8"/>
    <p:sldId id="312" r:id="rId9"/>
    <p:sldId id="313" r:id="rId10"/>
    <p:sldId id="314" r:id="rId11"/>
    <p:sldId id="300" r:id="rId12"/>
    <p:sldId id="349" r:id="rId13"/>
    <p:sldId id="350" r:id="rId14"/>
    <p:sldId id="351" r:id="rId15"/>
    <p:sldId id="342" r:id="rId16"/>
    <p:sldId id="343" r:id="rId17"/>
    <p:sldId id="344" r:id="rId18"/>
    <p:sldId id="345" r:id="rId19"/>
    <p:sldId id="315" r:id="rId20"/>
    <p:sldId id="316" r:id="rId21"/>
    <p:sldId id="317" r:id="rId22"/>
    <p:sldId id="318" r:id="rId23"/>
    <p:sldId id="319" r:id="rId24"/>
    <p:sldId id="356" r:id="rId25"/>
    <p:sldId id="311" r:id="rId26"/>
    <p:sldId id="346" r:id="rId27"/>
    <p:sldId id="329" r:id="rId28"/>
    <p:sldId id="352" r:id="rId29"/>
    <p:sldId id="353" r:id="rId30"/>
    <p:sldId id="354" r:id="rId31"/>
    <p:sldId id="355" r:id="rId32"/>
    <p:sldId id="347" r:id="rId33"/>
    <p:sldId id="326" r:id="rId34"/>
    <p:sldId id="328" r:id="rId35"/>
    <p:sldId id="327" r:id="rId36"/>
    <p:sldId id="295" r:id="rId37"/>
    <p:sldId id="331" r:id="rId38"/>
    <p:sldId id="332" r:id="rId39"/>
    <p:sldId id="333" r:id="rId40"/>
    <p:sldId id="297" r:id="rId41"/>
    <p:sldId id="334" r:id="rId42"/>
    <p:sldId id="330" r:id="rId43"/>
    <p:sldId id="299" r:id="rId44"/>
    <p:sldId id="310" r:id="rId45"/>
    <p:sldId id="335" r:id="rId46"/>
    <p:sldId id="336" r:id="rId47"/>
    <p:sldId id="309" r:id="rId48"/>
    <p:sldId id="337" r:id="rId49"/>
    <p:sldId id="357" r:id="rId50"/>
    <p:sldId id="358" r:id="rId51"/>
    <p:sldId id="359" r:id="rId52"/>
    <p:sldId id="360" r:id="rId53"/>
    <p:sldId id="303" r:id="rId54"/>
    <p:sldId id="338" r:id="rId55"/>
    <p:sldId id="304" r:id="rId56"/>
    <p:sldId id="339" r:id="rId57"/>
    <p:sldId id="340" r:id="rId58"/>
    <p:sldId id="341" r:id="rId5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015BBB"/>
    <a:srgbClr val="BD0026"/>
    <a:srgbClr val="AE401E"/>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754" autoAdjust="0"/>
  </p:normalViewPr>
  <p:slideViewPr>
    <p:cSldViewPr snapToGrid="0">
      <p:cViewPr varScale="1">
        <p:scale>
          <a:sx n="104" d="100"/>
          <a:sy n="104" d="100"/>
        </p:scale>
        <p:origin x="126" y="14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anoub Riad" userId="3eee0ade-b52f-4e10-8f1f-a69fed49e18a" providerId="ADAL" clId="{5D59E015-7943-4101-9FCD-742E3CE2380A}"/>
    <pc:docChg chg="undo custSel addSld delSld modSld sldOrd">
      <pc:chgData name="Abanoub Riad" userId="3eee0ade-b52f-4e10-8f1f-a69fed49e18a" providerId="ADAL" clId="{5D59E015-7943-4101-9FCD-742E3CE2380A}" dt="2024-03-20T08:34:34.905" v="108"/>
      <pc:docMkLst>
        <pc:docMk/>
      </pc:docMkLst>
      <pc:sldChg chg="modSp modTransition">
        <pc:chgData name="Abanoub Riad" userId="3eee0ade-b52f-4e10-8f1f-a69fed49e18a" providerId="ADAL" clId="{5D59E015-7943-4101-9FCD-742E3CE2380A}" dt="2024-03-20T08:34:14.327" v="104"/>
        <pc:sldMkLst>
          <pc:docMk/>
          <pc:sldMk cId="401170139" sldId="256"/>
        </pc:sldMkLst>
        <pc:spChg chg="mod">
          <ac:chgData name="Abanoub Riad" userId="3eee0ade-b52f-4e10-8f1f-a69fed49e18a" providerId="ADAL" clId="{5D59E015-7943-4101-9FCD-742E3CE2380A}" dt="2024-03-20T08:03:58.771" v="28"/>
          <ac:spMkLst>
            <pc:docMk/>
            <pc:sldMk cId="401170139" sldId="256"/>
            <ac:spMk id="2" creationId="{2059F203-74D7-444B-BF61-95A819D36F64}"/>
          </ac:spMkLst>
        </pc:spChg>
        <pc:spChg chg="mod">
          <ac:chgData name="Abanoub Riad" userId="3eee0ade-b52f-4e10-8f1f-a69fed49e18a" providerId="ADAL" clId="{5D59E015-7943-4101-9FCD-742E3CE2380A}" dt="2024-03-20T08:01:36.927" v="2"/>
          <ac:spMkLst>
            <pc:docMk/>
            <pc:sldMk cId="401170139" sldId="256"/>
            <ac:spMk id="6" creationId="{592B015E-9EDF-4CEF-9877-81E8E262CF65}"/>
          </ac:spMkLst>
        </pc:spChg>
      </pc:sldChg>
      <pc:sldChg chg="modSp del">
        <pc:chgData name="Abanoub Riad" userId="3eee0ade-b52f-4e10-8f1f-a69fed49e18a" providerId="ADAL" clId="{5D59E015-7943-4101-9FCD-742E3CE2380A}" dt="2024-03-20T08:02:00.497" v="9" actId="2696"/>
        <pc:sldMkLst>
          <pc:docMk/>
          <pc:sldMk cId="306887976" sldId="258"/>
        </pc:sldMkLst>
        <pc:spChg chg="mod">
          <ac:chgData name="Abanoub Riad" userId="3eee0ade-b52f-4e10-8f1f-a69fed49e18a" providerId="ADAL" clId="{5D59E015-7943-4101-9FCD-742E3CE2380A}" dt="2024-03-20T08:01:36.927" v="2"/>
          <ac:spMkLst>
            <pc:docMk/>
            <pc:sldMk cId="306887976" sldId="258"/>
            <ac:spMk id="2" creationId="{6436ABD0-9B60-4E63-A33F-F26A6125D63A}"/>
          </ac:spMkLst>
        </pc:spChg>
      </pc:sldChg>
      <pc:sldChg chg="delSp modSp ord modTransition delAnim">
        <pc:chgData name="Abanoub Riad" userId="3eee0ade-b52f-4e10-8f1f-a69fed49e18a" providerId="ADAL" clId="{5D59E015-7943-4101-9FCD-742E3CE2380A}" dt="2024-03-20T08:34:14.327" v="104"/>
        <pc:sldMkLst>
          <pc:docMk/>
          <pc:sldMk cId="1929594849" sldId="295"/>
        </pc:sldMkLst>
        <pc:spChg chg="mod">
          <ac:chgData name="Abanoub Riad" userId="3eee0ade-b52f-4e10-8f1f-a69fed49e18a" providerId="ADAL" clId="{5D59E015-7943-4101-9FCD-742E3CE2380A}" dt="2024-03-20T08:03:58.771" v="28"/>
          <ac:spMkLst>
            <pc:docMk/>
            <pc:sldMk cId="1929594849" sldId="295"/>
            <ac:spMk id="2" creationId="{6436ABD0-9B60-4E63-A33F-F26A6125D63A}"/>
          </ac:spMkLst>
        </pc:spChg>
        <pc:spChg chg="mod">
          <ac:chgData name="Abanoub Riad" userId="3eee0ade-b52f-4e10-8f1f-a69fed49e18a" providerId="ADAL" clId="{5D59E015-7943-4101-9FCD-742E3CE2380A}" dt="2024-03-20T08:02:36.167" v="26" actId="404"/>
          <ac:spMkLst>
            <pc:docMk/>
            <pc:sldMk cId="1929594849" sldId="295"/>
            <ac:spMk id="4" creationId="{8A757585-2C84-462C-8C31-713BCFFF408D}"/>
          </ac:spMkLst>
        </pc:spChg>
        <pc:spChg chg="del">
          <ac:chgData name="Abanoub Riad" userId="3eee0ade-b52f-4e10-8f1f-a69fed49e18a" providerId="ADAL" clId="{5D59E015-7943-4101-9FCD-742E3CE2380A}" dt="2024-03-20T08:02:22.999" v="12" actId="478"/>
          <ac:spMkLst>
            <pc:docMk/>
            <pc:sldMk cId="1929594849" sldId="295"/>
            <ac:spMk id="42" creationId="{7D0134DD-C1FA-461D-A0AA-4538B33D51C0}"/>
          </ac:spMkLst>
        </pc:spChg>
        <pc:picChg chg="del">
          <ac:chgData name="Abanoub Riad" userId="3eee0ade-b52f-4e10-8f1f-a69fed49e18a" providerId="ADAL" clId="{5D59E015-7943-4101-9FCD-742E3CE2380A}" dt="2024-03-20T08:02:22.999" v="12" actId="478"/>
          <ac:picMkLst>
            <pc:docMk/>
            <pc:sldMk cId="1929594849" sldId="295"/>
            <ac:picMk id="35" creationId="{7A05F223-18B2-45B7-9B1C-7CBD3A25CBFE}"/>
          </ac:picMkLst>
        </pc:picChg>
        <pc:picChg chg="del">
          <ac:chgData name="Abanoub Riad" userId="3eee0ade-b52f-4e10-8f1f-a69fed49e18a" providerId="ADAL" clId="{5D59E015-7943-4101-9FCD-742E3CE2380A}" dt="2024-03-20T08:02:22.999" v="12" actId="478"/>
          <ac:picMkLst>
            <pc:docMk/>
            <pc:sldMk cId="1929594849" sldId="295"/>
            <ac:picMk id="39" creationId="{C8792D5C-4914-4420-A107-7AD61F4078E7}"/>
          </ac:picMkLst>
        </pc:picChg>
      </pc:sldChg>
      <pc:sldChg chg="modSp modTransition">
        <pc:chgData name="Abanoub Riad" userId="3eee0ade-b52f-4e10-8f1f-a69fed49e18a" providerId="ADAL" clId="{5D59E015-7943-4101-9FCD-742E3CE2380A}" dt="2024-03-20T08:34:14.327" v="104"/>
        <pc:sldMkLst>
          <pc:docMk/>
          <pc:sldMk cId="289764410" sldId="296"/>
        </pc:sldMkLst>
        <pc:spChg chg="mod">
          <ac:chgData name="Abanoub Riad" userId="3eee0ade-b52f-4e10-8f1f-a69fed49e18a" providerId="ADAL" clId="{5D59E015-7943-4101-9FCD-742E3CE2380A}" dt="2024-03-20T08:03:58.771" v="28"/>
          <ac:spMkLst>
            <pc:docMk/>
            <pc:sldMk cId="289764410" sldId="296"/>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1711761355" sldId="297"/>
        </pc:sldMkLst>
        <pc:spChg chg="mod">
          <ac:chgData name="Abanoub Riad" userId="3eee0ade-b52f-4e10-8f1f-a69fed49e18a" providerId="ADAL" clId="{5D59E015-7943-4101-9FCD-742E3CE2380A}" dt="2024-03-20T08:03:58.771" v="28"/>
          <ac:spMkLst>
            <pc:docMk/>
            <pc:sldMk cId="1711761355" sldId="297"/>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2724280033" sldId="299"/>
        </pc:sldMkLst>
        <pc:spChg chg="mod">
          <ac:chgData name="Abanoub Riad" userId="3eee0ade-b52f-4e10-8f1f-a69fed49e18a" providerId="ADAL" clId="{5D59E015-7943-4101-9FCD-742E3CE2380A}" dt="2024-03-20T08:03:58.771" v="28"/>
          <ac:spMkLst>
            <pc:docMk/>
            <pc:sldMk cId="2724280033" sldId="299"/>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568481950" sldId="300"/>
        </pc:sldMkLst>
        <pc:spChg chg="mod">
          <ac:chgData name="Abanoub Riad" userId="3eee0ade-b52f-4e10-8f1f-a69fed49e18a" providerId="ADAL" clId="{5D59E015-7943-4101-9FCD-742E3CE2380A}" dt="2024-03-20T08:03:58.771" v="28"/>
          <ac:spMkLst>
            <pc:docMk/>
            <pc:sldMk cId="568481950" sldId="300"/>
            <ac:spMk id="2" creationId="{6436ABD0-9B60-4E63-A33F-F26A6125D63A}"/>
          </ac:spMkLst>
        </pc:spChg>
      </pc:sldChg>
      <pc:sldChg chg="modSp del">
        <pc:chgData name="Abanoub Riad" userId="3eee0ade-b52f-4e10-8f1f-a69fed49e18a" providerId="ADAL" clId="{5D59E015-7943-4101-9FCD-742E3CE2380A}" dt="2024-03-20T08:22:40.900" v="35" actId="2696"/>
        <pc:sldMkLst>
          <pc:docMk/>
          <pc:sldMk cId="1612456034" sldId="301"/>
        </pc:sldMkLst>
        <pc:spChg chg="mod">
          <ac:chgData name="Abanoub Riad" userId="3eee0ade-b52f-4e10-8f1f-a69fed49e18a" providerId="ADAL" clId="{5D59E015-7943-4101-9FCD-742E3CE2380A}" dt="2024-03-20T08:03:58.771" v="28"/>
          <ac:spMkLst>
            <pc:docMk/>
            <pc:sldMk cId="1612456034" sldId="301"/>
            <ac:spMk id="2" creationId="{6436ABD0-9B60-4E63-A33F-F26A6125D63A}"/>
          </ac:spMkLst>
        </pc:spChg>
      </pc:sldChg>
      <pc:sldChg chg="modSp del">
        <pc:chgData name="Abanoub Riad" userId="3eee0ade-b52f-4e10-8f1f-a69fed49e18a" providerId="ADAL" clId="{5D59E015-7943-4101-9FCD-742E3CE2380A}" dt="2024-03-20T08:22:40.892" v="33" actId="2696"/>
        <pc:sldMkLst>
          <pc:docMk/>
          <pc:sldMk cId="2266753975" sldId="302"/>
        </pc:sldMkLst>
        <pc:spChg chg="mod">
          <ac:chgData name="Abanoub Riad" userId="3eee0ade-b52f-4e10-8f1f-a69fed49e18a" providerId="ADAL" clId="{5D59E015-7943-4101-9FCD-742E3CE2380A}" dt="2024-03-20T08:03:58.771" v="28"/>
          <ac:spMkLst>
            <pc:docMk/>
            <pc:sldMk cId="2266753975" sldId="302"/>
            <ac:spMk id="2" creationId="{6436ABD0-9B60-4E63-A33F-F26A6125D63A}"/>
          </ac:spMkLst>
        </pc:spChg>
      </pc:sldChg>
      <pc:sldChg chg="modSp add ord modTransition">
        <pc:chgData name="Abanoub Riad" userId="3eee0ade-b52f-4e10-8f1f-a69fed49e18a" providerId="ADAL" clId="{5D59E015-7943-4101-9FCD-742E3CE2380A}" dt="2024-03-20T08:34:14.327" v="104"/>
        <pc:sldMkLst>
          <pc:docMk/>
          <pc:sldMk cId="852655294" sldId="303"/>
        </pc:sldMkLst>
        <pc:spChg chg="mod">
          <ac:chgData name="Abanoub Riad" userId="3eee0ade-b52f-4e10-8f1f-a69fed49e18a" providerId="ADAL" clId="{5D59E015-7943-4101-9FCD-742E3CE2380A}" dt="2024-03-20T08:03:58.771" v="28"/>
          <ac:spMkLst>
            <pc:docMk/>
            <pc:sldMk cId="852655294" sldId="303"/>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3516452675" sldId="304"/>
        </pc:sldMkLst>
        <pc:spChg chg="mod">
          <ac:chgData name="Abanoub Riad" userId="3eee0ade-b52f-4e10-8f1f-a69fed49e18a" providerId="ADAL" clId="{5D59E015-7943-4101-9FCD-742E3CE2380A}" dt="2024-03-20T08:03:58.771" v="28"/>
          <ac:spMkLst>
            <pc:docMk/>
            <pc:sldMk cId="3516452675" sldId="304"/>
            <ac:spMk id="2" creationId="{6436ABD0-9B60-4E63-A33F-F26A6125D63A}"/>
          </ac:spMkLst>
        </pc:spChg>
      </pc:sldChg>
      <pc:sldChg chg="modSp del">
        <pc:chgData name="Abanoub Riad" userId="3eee0ade-b52f-4e10-8f1f-a69fed49e18a" providerId="ADAL" clId="{5D59E015-7943-4101-9FCD-742E3CE2380A}" dt="2024-03-20T08:23:22.458" v="36" actId="2696"/>
        <pc:sldMkLst>
          <pc:docMk/>
          <pc:sldMk cId="1422927148" sldId="305"/>
        </pc:sldMkLst>
        <pc:spChg chg="mod">
          <ac:chgData name="Abanoub Riad" userId="3eee0ade-b52f-4e10-8f1f-a69fed49e18a" providerId="ADAL" clId="{5D59E015-7943-4101-9FCD-742E3CE2380A}" dt="2024-03-20T08:03:58.771" v="28"/>
          <ac:spMkLst>
            <pc:docMk/>
            <pc:sldMk cId="1422927148" sldId="305"/>
            <ac:spMk id="2" creationId="{6436ABD0-9B60-4E63-A33F-F26A6125D63A}"/>
          </ac:spMkLst>
        </pc:spChg>
      </pc:sldChg>
      <pc:sldChg chg="modSp del">
        <pc:chgData name="Abanoub Riad" userId="3eee0ade-b52f-4e10-8f1f-a69fed49e18a" providerId="ADAL" clId="{5D59E015-7943-4101-9FCD-742E3CE2380A}" dt="2024-03-20T08:23:22.480" v="38" actId="2696"/>
        <pc:sldMkLst>
          <pc:docMk/>
          <pc:sldMk cId="3166339768" sldId="306"/>
        </pc:sldMkLst>
        <pc:spChg chg="mod">
          <ac:chgData name="Abanoub Riad" userId="3eee0ade-b52f-4e10-8f1f-a69fed49e18a" providerId="ADAL" clId="{5D59E015-7943-4101-9FCD-742E3CE2380A}" dt="2024-03-20T08:03:58.771" v="28"/>
          <ac:spMkLst>
            <pc:docMk/>
            <pc:sldMk cId="3166339768" sldId="306"/>
            <ac:spMk id="2" creationId="{6436ABD0-9B60-4E63-A33F-F26A6125D63A}"/>
          </ac:spMkLst>
        </pc:spChg>
      </pc:sldChg>
      <pc:sldChg chg="modSp del">
        <pc:chgData name="Abanoub Riad" userId="3eee0ade-b52f-4e10-8f1f-a69fed49e18a" providerId="ADAL" clId="{5D59E015-7943-4101-9FCD-742E3CE2380A}" dt="2024-03-20T08:23:22.469" v="37" actId="2696"/>
        <pc:sldMkLst>
          <pc:docMk/>
          <pc:sldMk cId="333642433" sldId="307"/>
        </pc:sldMkLst>
        <pc:spChg chg="mod">
          <ac:chgData name="Abanoub Riad" userId="3eee0ade-b52f-4e10-8f1f-a69fed49e18a" providerId="ADAL" clId="{5D59E015-7943-4101-9FCD-742E3CE2380A}" dt="2024-03-20T08:03:58.771" v="28"/>
          <ac:spMkLst>
            <pc:docMk/>
            <pc:sldMk cId="333642433" sldId="307"/>
            <ac:spMk id="2" creationId="{6436ABD0-9B60-4E63-A33F-F26A6125D63A}"/>
          </ac:spMkLst>
        </pc:spChg>
      </pc:sldChg>
      <pc:sldChg chg="modSp del">
        <pc:chgData name="Abanoub Riad" userId="3eee0ade-b52f-4e10-8f1f-a69fed49e18a" providerId="ADAL" clId="{5D59E015-7943-4101-9FCD-742E3CE2380A}" dt="2024-03-20T08:23:22.499" v="39" actId="2696"/>
        <pc:sldMkLst>
          <pc:docMk/>
          <pc:sldMk cId="874155122" sldId="308"/>
        </pc:sldMkLst>
        <pc:spChg chg="mod">
          <ac:chgData name="Abanoub Riad" userId="3eee0ade-b52f-4e10-8f1f-a69fed49e18a" providerId="ADAL" clId="{5D59E015-7943-4101-9FCD-742E3CE2380A}" dt="2024-03-20T08:03:58.771" v="28"/>
          <ac:spMkLst>
            <pc:docMk/>
            <pc:sldMk cId="874155122" sldId="308"/>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2994540512" sldId="309"/>
        </pc:sldMkLst>
        <pc:spChg chg="mod">
          <ac:chgData name="Abanoub Riad" userId="3eee0ade-b52f-4e10-8f1f-a69fed49e18a" providerId="ADAL" clId="{5D59E015-7943-4101-9FCD-742E3CE2380A}" dt="2024-03-20T08:03:58.771" v="28"/>
          <ac:spMkLst>
            <pc:docMk/>
            <pc:sldMk cId="2994540512" sldId="309"/>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1302122005" sldId="310"/>
        </pc:sldMkLst>
        <pc:spChg chg="mod">
          <ac:chgData name="Abanoub Riad" userId="3eee0ade-b52f-4e10-8f1f-a69fed49e18a" providerId="ADAL" clId="{5D59E015-7943-4101-9FCD-742E3CE2380A}" dt="2024-03-20T08:03:58.771" v="28"/>
          <ac:spMkLst>
            <pc:docMk/>
            <pc:sldMk cId="1302122005" sldId="310"/>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622498178" sldId="311"/>
        </pc:sldMkLst>
        <pc:spChg chg="mod">
          <ac:chgData name="Abanoub Riad" userId="3eee0ade-b52f-4e10-8f1f-a69fed49e18a" providerId="ADAL" clId="{5D59E015-7943-4101-9FCD-742E3CE2380A}" dt="2024-03-20T08:03:58.771" v="28"/>
          <ac:spMkLst>
            <pc:docMk/>
            <pc:sldMk cId="622498178" sldId="311"/>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1515887950" sldId="312"/>
        </pc:sldMkLst>
        <pc:spChg chg="mod">
          <ac:chgData name="Abanoub Riad" userId="3eee0ade-b52f-4e10-8f1f-a69fed49e18a" providerId="ADAL" clId="{5D59E015-7943-4101-9FCD-742E3CE2380A}" dt="2024-03-20T08:03:58.771" v="28"/>
          <ac:spMkLst>
            <pc:docMk/>
            <pc:sldMk cId="1515887950" sldId="312"/>
            <ac:spMk id="2" creationId="{AD98CB24-D1AF-412A-AD58-7C5E892FD709}"/>
          </ac:spMkLst>
        </pc:spChg>
      </pc:sldChg>
      <pc:sldChg chg="modSp modTransition">
        <pc:chgData name="Abanoub Riad" userId="3eee0ade-b52f-4e10-8f1f-a69fed49e18a" providerId="ADAL" clId="{5D59E015-7943-4101-9FCD-742E3CE2380A}" dt="2024-03-20T08:34:14.327" v="104"/>
        <pc:sldMkLst>
          <pc:docMk/>
          <pc:sldMk cId="2036160875" sldId="313"/>
        </pc:sldMkLst>
        <pc:spChg chg="mod">
          <ac:chgData name="Abanoub Riad" userId="3eee0ade-b52f-4e10-8f1f-a69fed49e18a" providerId="ADAL" clId="{5D59E015-7943-4101-9FCD-742E3CE2380A}" dt="2024-03-20T08:03:58.771" v="28"/>
          <ac:spMkLst>
            <pc:docMk/>
            <pc:sldMk cId="2036160875" sldId="313"/>
            <ac:spMk id="2" creationId="{AD98CB24-D1AF-412A-AD58-7C5E892FD709}"/>
          </ac:spMkLst>
        </pc:spChg>
      </pc:sldChg>
      <pc:sldChg chg="modSp modTransition">
        <pc:chgData name="Abanoub Riad" userId="3eee0ade-b52f-4e10-8f1f-a69fed49e18a" providerId="ADAL" clId="{5D59E015-7943-4101-9FCD-742E3CE2380A}" dt="2024-03-20T08:34:14.327" v="104"/>
        <pc:sldMkLst>
          <pc:docMk/>
          <pc:sldMk cId="1897148003" sldId="314"/>
        </pc:sldMkLst>
        <pc:spChg chg="mod">
          <ac:chgData name="Abanoub Riad" userId="3eee0ade-b52f-4e10-8f1f-a69fed49e18a" providerId="ADAL" clId="{5D59E015-7943-4101-9FCD-742E3CE2380A}" dt="2024-03-20T08:03:58.771" v="28"/>
          <ac:spMkLst>
            <pc:docMk/>
            <pc:sldMk cId="1897148003" sldId="314"/>
            <ac:spMk id="2" creationId="{AD98CB24-D1AF-412A-AD58-7C5E892FD709}"/>
          </ac:spMkLst>
        </pc:spChg>
      </pc:sldChg>
      <pc:sldChg chg="modSp modTransition">
        <pc:chgData name="Abanoub Riad" userId="3eee0ade-b52f-4e10-8f1f-a69fed49e18a" providerId="ADAL" clId="{5D59E015-7943-4101-9FCD-742E3CE2380A}" dt="2024-03-20T08:34:14.327" v="104"/>
        <pc:sldMkLst>
          <pc:docMk/>
          <pc:sldMk cId="475401201" sldId="315"/>
        </pc:sldMkLst>
        <pc:spChg chg="mod">
          <ac:chgData name="Abanoub Riad" userId="3eee0ade-b52f-4e10-8f1f-a69fed49e18a" providerId="ADAL" clId="{5D59E015-7943-4101-9FCD-742E3CE2380A}" dt="2024-03-20T08:03:58.771" v="28"/>
          <ac:spMkLst>
            <pc:docMk/>
            <pc:sldMk cId="475401201" sldId="315"/>
            <ac:spMk id="2" creationId="{6436ABD0-9B60-4E63-A33F-F26A6125D63A}"/>
          </ac:spMkLst>
        </pc:spChg>
      </pc:sldChg>
      <pc:sldChg chg="modSp add del modTransition">
        <pc:chgData name="Abanoub Riad" userId="3eee0ade-b52f-4e10-8f1f-a69fed49e18a" providerId="ADAL" clId="{5D59E015-7943-4101-9FCD-742E3CE2380A}" dt="2024-03-20T08:34:14.327" v="104"/>
        <pc:sldMkLst>
          <pc:docMk/>
          <pc:sldMk cId="3781473005" sldId="316"/>
        </pc:sldMkLst>
        <pc:spChg chg="mod">
          <ac:chgData name="Abanoub Riad" userId="3eee0ade-b52f-4e10-8f1f-a69fed49e18a" providerId="ADAL" clId="{5D59E015-7943-4101-9FCD-742E3CE2380A}" dt="2024-03-20T08:03:58.771" v="28"/>
          <ac:spMkLst>
            <pc:docMk/>
            <pc:sldMk cId="3781473005" sldId="316"/>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3672072308" sldId="317"/>
        </pc:sldMkLst>
        <pc:spChg chg="mod">
          <ac:chgData name="Abanoub Riad" userId="3eee0ade-b52f-4e10-8f1f-a69fed49e18a" providerId="ADAL" clId="{5D59E015-7943-4101-9FCD-742E3CE2380A}" dt="2024-03-20T08:03:58.771" v="28"/>
          <ac:spMkLst>
            <pc:docMk/>
            <pc:sldMk cId="3672072308" sldId="317"/>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1680618433" sldId="318"/>
        </pc:sldMkLst>
        <pc:spChg chg="mod">
          <ac:chgData name="Abanoub Riad" userId="3eee0ade-b52f-4e10-8f1f-a69fed49e18a" providerId="ADAL" clId="{5D59E015-7943-4101-9FCD-742E3CE2380A}" dt="2024-03-20T08:03:58.771" v="28"/>
          <ac:spMkLst>
            <pc:docMk/>
            <pc:sldMk cId="1680618433" sldId="318"/>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4054647579" sldId="319"/>
        </pc:sldMkLst>
        <pc:spChg chg="mod">
          <ac:chgData name="Abanoub Riad" userId="3eee0ade-b52f-4e10-8f1f-a69fed49e18a" providerId="ADAL" clId="{5D59E015-7943-4101-9FCD-742E3CE2380A}" dt="2024-03-20T08:03:58.771" v="28"/>
          <ac:spMkLst>
            <pc:docMk/>
            <pc:sldMk cId="4054647579" sldId="319"/>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2036211090" sldId="320"/>
        </pc:sldMkLst>
        <pc:spChg chg="mod">
          <ac:chgData name="Abanoub Riad" userId="3eee0ade-b52f-4e10-8f1f-a69fed49e18a" providerId="ADAL" clId="{5D59E015-7943-4101-9FCD-742E3CE2380A}" dt="2024-03-20T08:03:58.771" v="28"/>
          <ac:spMkLst>
            <pc:docMk/>
            <pc:sldMk cId="2036211090" sldId="320"/>
            <ac:spMk id="2" creationId="{AD98CB24-D1AF-412A-AD58-7C5E892FD709}"/>
          </ac:spMkLst>
        </pc:spChg>
      </pc:sldChg>
      <pc:sldChg chg="addSp delSp modSp ord modTransition delAnim modAnim">
        <pc:chgData name="Abanoub Riad" userId="3eee0ade-b52f-4e10-8f1f-a69fed49e18a" providerId="ADAL" clId="{5D59E015-7943-4101-9FCD-742E3CE2380A}" dt="2024-03-20T08:34:14.327" v="104"/>
        <pc:sldMkLst>
          <pc:docMk/>
          <pc:sldMk cId="3384216823" sldId="321"/>
        </pc:sldMkLst>
        <pc:spChg chg="mod">
          <ac:chgData name="Abanoub Riad" userId="3eee0ade-b52f-4e10-8f1f-a69fed49e18a" providerId="ADAL" clId="{5D59E015-7943-4101-9FCD-742E3CE2380A}" dt="2024-03-20T08:03:58.771" v="28"/>
          <ac:spMkLst>
            <pc:docMk/>
            <pc:sldMk cId="3384216823" sldId="321"/>
            <ac:spMk id="2" creationId="{AD98CB24-D1AF-412A-AD58-7C5E892FD709}"/>
          </ac:spMkLst>
        </pc:spChg>
        <pc:spChg chg="del">
          <ac:chgData name="Abanoub Riad" userId="3eee0ade-b52f-4e10-8f1f-a69fed49e18a" providerId="ADAL" clId="{5D59E015-7943-4101-9FCD-742E3CE2380A}" dt="2024-03-20T08:25:33.043" v="55" actId="478"/>
          <ac:spMkLst>
            <pc:docMk/>
            <pc:sldMk cId="3384216823" sldId="321"/>
            <ac:spMk id="6" creationId="{04F337D5-7AD9-47D5-B412-2083AC2F7C28}"/>
          </ac:spMkLst>
        </pc:spChg>
        <pc:spChg chg="add del mod">
          <ac:chgData name="Abanoub Riad" userId="3eee0ade-b52f-4e10-8f1f-a69fed49e18a" providerId="ADAL" clId="{5D59E015-7943-4101-9FCD-742E3CE2380A}" dt="2024-03-20T08:25:35.859" v="56" actId="478"/>
          <ac:spMkLst>
            <pc:docMk/>
            <pc:sldMk cId="3384216823" sldId="321"/>
            <ac:spMk id="8" creationId="{B68068CB-3B6E-443C-A7A7-62E51A02E214}"/>
          </ac:spMkLst>
        </pc:spChg>
        <pc:spChg chg="add">
          <ac:chgData name="Abanoub Riad" userId="3eee0ade-b52f-4e10-8f1f-a69fed49e18a" providerId="ADAL" clId="{5D59E015-7943-4101-9FCD-742E3CE2380A}" dt="2024-03-20T08:25:40.423" v="57"/>
          <ac:spMkLst>
            <pc:docMk/>
            <pc:sldMk cId="3384216823" sldId="321"/>
            <ac:spMk id="9" creationId="{673E7B4E-AE1F-44DF-B071-0E3D4BA01058}"/>
          </ac:spMkLst>
        </pc:spChg>
      </pc:sldChg>
      <pc:sldChg chg="modSp del">
        <pc:chgData name="Abanoub Riad" userId="3eee0ade-b52f-4e10-8f1f-a69fed49e18a" providerId="ADAL" clId="{5D59E015-7943-4101-9FCD-742E3CE2380A}" dt="2024-03-20T08:22:40.896" v="34" actId="2696"/>
        <pc:sldMkLst>
          <pc:docMk/>
          <pc:sldMk cId="2292086600" sldId="322"/>
        </pc:sldMkLst>
        <pc:spChg chg="mod">
          <ac:chgData name="Abanoub Riad" userId="3eee0ade-b52f-4e10-8f1f-a69fed49e18a" providerId="ADAL" clId="{5D59E015-7943-4101-9FCD-742E3CE2380A}" dt="2024-03-20T08:03:58.771" v="28"/>
          <ac:spMkLst>
            <pc:docMk/>
            <pc:sldMk cId="2292086600" sldId="322"/>
            <ac:spMk id="2" creationId="{6436ABD0-9B60-4E63-A33F-F26A6125D63A}"/>
          </ac:spMkLst>
        </pc:spChg>
      </pc:sldChg>
      <pc:sldChg chg="modSp del">
        <pc:chgData name="Abanoub Riad" userId="3eee0ade-b52f-4e10-8f1f-a69fed49e18a" providerId="ADAL" clId="{5D59E015-7943-4101-9FCD-742E3CE2380A}" dt="2024-03-20T08:23:22.514" v="40" actId="2696"/>
        <pc:sldMkLst>
          <pc:docMk/>
          <pc:sldMk cId="952376430" sldId="323"/>
        </pc:sldMkLst>
        <pc:spChg chg="mod">
          <ac:chgData name="Abanoub Riad" userId="3eee0ade-b52f-4e10-8f1f-a69fed49e18a" providerId="ADAL" clId="{5D59E015-7943-4101-9FCD-742E3CE2380A}" dt="2024-03-20T08:03:58.771" v="28"/>
          <ac:spMkLst>
            <pc:docMk/>
            <pc:sldMk cId="952376430" sldId="323"/>
            <ac:spMk id="2" creationId="{6436ABD0-9B60-4E63-A33F-F26A6125D63A}"/>
          </ac:spMkLst>
        </pc:spChg>
      </pc:sldChg>
      <pc:sldChg chg="modSp del">
        <pc:chgData name="Abanoub Riad" userId="3eee0ade-b52f-4e10-8f1f-a69fed49e18a" providerId="ADAL" clId="{5D59E015-7943-4101-9FCD-742E3CE2380A}" dt="2024-03-20T08:23:22.520" v="41" actId="2696"/>
        <pc:sldMkLst>
          <pc:docMk/>
          <pc:sldMk cId="1741838137" sldId="324"/>
        </pc:sldMkLst>
        <pc:spChg chg="mod">
          <ac:chgData name="Abanoub Riad" userId="3eee0ade-b52f-4e10-8f1f-a69fed49e18a" providerId="ADAL" clId="{5D59E015-7943-4101-9FCD-742E3CE2380A}" dt="2024-03-20T08:03:58.771" v="28"/>
          <ac:spMkLst>
            <pc:docMk/>
            <pc:sldMk cId="1741838137" sldId="324"/>
            <ac:spMk id="2" creationId="{6436ABD0-9B60-4E63-A33F-F26A6125D63A}"/>
          </ac:spMkLst>
        </pc:spChg>
      </pc:sldChg>
      <pc:sldChg chg="modSp del modTransition">
        <pc:chgData name="Abanoub Riad" userId="3eee0ade-b52f-4e10-8f1f-a69fed49e18a" providerId="ADAL" clId="{5D59E015-7943-4101-9FCD-742E3CE2380A}" dt="2024-03-20T08:28:49.712" v="69" actId="2696"/>
        <pc:sldMkLst>
          <pc:docMk/>
          <pc:sldMk cId="2283240374" sldId="325"/>
        </pc:sldMkLst>
        <pc:spChg chg="mod">
          <ac:chgData name="Abanoub Riad" userId="3eee0ade-b52f-4e10-8f1f-a69fed49e18a" providerId="ADAL" clId="{5D59E015-7943-4101-9FCD-742E3CE2380A}" dt="2024-03-20T08:03:58.771" v="28"/>
          <ac:spMkLst>
            <pc:docMk/>
            <pc:sldMk cId="2283240374" sldId="325"/>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212432433" sldId="326"/>
        </pc:sldMkLst>
        <pc:spChg chg="mod">
          <ac:chgData name="Abanoub Riad" userId="3eee0ade-b52f-4e10-8f1f-a69fed49e18a" providerId="ADAL" clId="{5D59E015-7943-4101-9FCD-742E3CE2380A}" dt="2024-03-20T08:03:58.771" v="28"/>
          <ac:spMkLst>
            <pc:docMk/>
            <pc:sldMk cId="212432433" sldId="326"/>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1546636501" sldId="327"/>
        </pc:sldMkLst>
        <pc:spChg chg="mod">
          <ac:chgData name="Abanoub Riad" userId="3eee0ade-b52f-4e10-8f1f-a69fed49e18a" providerId="ADAL" clId="{5D59E015-7943-4101-9FCD-742E3CE2380A}" dt="2024-03-20T08:03:58.771" v="28"/>
          <ac:spMkLst>
            <pc:docMk/>
            <pc:sldMk cId="1546636501" sldId="327"/>
            <ac:spMk id="2" creationId="{6436ABD0-9B60-4E63-A33F-F26A6125D63A}"/>
          </ac:spMkLst>
        </pc:spChg>
      </pc:sldChg>
      <pc:sldChg chg="modSp modTransition">
        <pc:chgData name="Abanoub Riad" userId="3eee0ade-b52f-4e10-8f1f-a69fed49e18a" providerId="ADAL" clId="{5D59E015-7943-4101-9FCD-742E3CE2380A}" dt="2024-03-20T08:34:14.327" v="104"/>
        <pc:sldMkLst>
          <pc:docMk/>
          <pc:sldMk cId="1340570933" sldId="328"/>
        </pc:sldMkLst>
        <pc:spChg chg="mod">
          <ac:chgData name="Abanoub Riad" userId="3eee0ade-b52f-4e10-8f1f-a69fed49e18a" providerId="ADAL" clId="{5D59E015-7943-4101-9FCD-742E3CE2380A}" dt="2024-03-20T08:03:58.771" v="28"/>
          <ac:spMkLst>
            <pc:docMk/>
            <pc:sldMk cId="1340570933" sldId="328"/>
            <ac:spMk id="2" creationId="{AD98CB24-D1AF-412A-AD58-7C5E892FD709}"/>
          </ac:spMkLst>
        </pc:spChg>
      </pc:sldChg>
      <pc:sldChg chg="addSp delSp add modTransition">
        <pc:chgData name="Abanoub Riad" userId="3eee0ade-b52f-4e10-8f1f-a69fed49e18a" providerId="ADAL" clId="{5D59E015-7943-4101-9FCD-742E3CE2380A}" dt="2024-03-20T08:34:14.327" v="104"/>
        <pc:sldMkLst>
          <pc:docMk/>
          <pc:sldMk cId="2797701312" sldId="329"/>
        </pc:sldMkLst>
        <pc:spChg chg="del">
          <ac:chgData name="Abanoub Riad" userId="3eee0ade-b52f-4e10-8f1f-a69fed49e18a" providerId="ADAL" clId="{5D59E015-7943-4101-9FCD-742E3CE2380A}" dt="2024-03-20T08:24:59.405" v="53" actId="478"/>
          <ac:spMkLst>
            <pc:docMk/>
            <pc:sldMk cId="2797701312" sldId="329"/>
            <ac:spMk id="2" creationId="{AD98CB24-D1AF-412A-AD58-7C5E892FD709}"/>
          </ac:spMkLst>
        </pc:spChg>
        <pc:spChg chg="add">
          <ac:chgData name="Abanoub Riad" userId="3eee0ade-b52f-4e10-8f1f-a69fed49e18a" providerId="ADAL" clId="{5D59E015-7943-4101-9FCD-742E3CE2380A}" dt="2024-03-20T08:24:59.827" v="54"/>
          <ac:spMkLst>
            <pc:docMk/>
            <pc:sldMk cId="2797701312" sldId="329"/>
            <ac:spMk id="7" creationId="{4570E8A0-0D36-4BBE-842C-D3401CECFA76}"/>
          </ac:spMkLst>
        </pc:spChg>
      </pc:sldChg>
      <pc:sldChg chg="modSp add del">
        <pc:chgData name="Abanoub Riad" userId="3eee0ade-b52f-4e10-8f1f-a69fed49e18a" providerId="ADAL" clId="{5D59E015-7943-4101-9FCD-742E3CE2380A}" dt="2024-03-20T08:02:00.517" v="11" actId="2696"/>
        <pc:sldMkLst>
          <pc:docMk/>
          <pc:sldMk cId="3825735238" sldId="329"/>
        </pc:sldMkLst>
        <pc:spChg chg="mod">
          <ac:chgData name="Abanoub Riad" userId="3eee0ade-b52f-4e10-8f1f-a69fed49e18a" providerId="ADAL" clId="{5D59E015-7943-4101-9FCD-742E3CE2380A}" dt="2024-03-20T08:01:36.927" v="2"/>
          <ac:spMkLst>
            <pc:docMk/>
            <pc:sldMk cId="3825735238" sldId="329"/>
            <ac:spMk id="2" creationId="{2059F203-74D7-444B-BF61-95A819D36F64}"/>
          </ac:spMkLst>
        </pc:spChg>
        <pc:spChg chg="mod">
          <ac:chgData name="Abanoub Riad" userId="3eee0ade-b52f-4e10-8f1f-a69fed49e18a" providerId="ADAL" clId="{5D59E015-7943-4101-9FCD-742E3CE2380A}" dt="2024-03-20T08:01:29.401" v="1"/>
          <ac:spMkLst>
            <pc:docMk/>
            <pc:sldMk cId="3825735238" sldId="329"/>
            <ac:spMk id="6" creationId="{592B015E-9EDF-4CEF-9877-81E8E262CF65}"/>
          </ac:spMkLst>
        </pc:spChg>
      </pc:sldChg>
      <pc:sldChg chg="addSp delSp add modTransition modAnim">
        <pc:chgData name="Abanoub Riad" userId="3eee0ade-b52f-4e10-8f1f-a69fed49e18a" providerId="ADAL" clId="{5D59E015-7943-4101-9FCD-742E3CE2380A}" dt="2024-03-20T08:34:34.905" v="108"/>
        <pc:sldMkLst>
          <pc:docMk/>
          <pc:sldMk cId="835847759" sldId="330"/>
        </pc:sldMkLst>
        <pc:spChg chg="del">
          <ac:chgData name="Abanoub Riad" userId="3eee0ade-b52f-4e10-8f1f-a69fed49e18a" providerId="ADAL" clId="{5D59E015-7943-4101-9FCD-742E3CE2380A}" dt="2024-03-20T08:34:34.489" v="107" actId="478"/>
          <ac:spMkLst>
            <pc:docMk/>
            <pc:sldMk cId="835847759" sldId="330"/>
            <ac:spMk id="2" creationId="{AD98CB24-D1AF-412A-AD58-7C5E892FD709}"/>
          </ac:spMkLst>
        </pc:spChg>
        <pc:spChg chg="add">
          <ac:chgData name="Abanoub Riad" userId="3eee0ade-b52f-4e10-8f1f-a69fed49e18a" providerId="ADAL" clId="{5D59E015-7943-4101-9FCD-742E3CE2380A}" dt="2024-03-20T08:34:34.905" v="108"/>
          <ac:spMkLst>
            <pc:docMk/>
            <pc:sldMk cId="835847759" sldId="330"/>
            <ac:spMk id="7" creationId="{8B1B6C1A-2595-4CEA-A5F7-2A5055F173AA}"/>
          </ac:spMkLst>
        </pc:spChg>
        <pc:picChg chg="del">
          <ac:chgData name="Abanoub Riad" userId="3eee0ade-b52f-4e10-8f1f-a69fed49e18a" providerId="ADAL" clId="{5D59E015-7943-4101-9FCD-742E3CE2380A}" dt="2024-03-20T08:34:14.327" v="104"/>
          <ac:picMkLst>
            <pc:docMk/>
            <pc:sldMk cId="835847759" sldId="330"/>
            <ac:picMk id="4" creationId="{324FD6DB-08D9-4399-957D-86655974EFCD}"/>
          </ac:picMkLst>
        </pc:picChg>
      </pc:sldChg>
      <pc:sldChg chg="modSp add del">
        <pc:chgData name="Abanoub Riad" userId="3eee0ade-b52f-4e10-8f1f-a69fed49e18a" providerId="ADAL" clId="{5D59E015-7943-4101-9FCD-742E3CE2380A}" dt="2024-03-20T08:02:00.514" v="10" actId="2696"/>
        <pc:sldMkLst>
          <pc:docMk/>
          <pc:sldMk cId="3805332967" sldId="330"/>
        </pc:sldMkLst>
        <pc:spChg chg="mod">
          <ac:chgData name="Abanoub Riad" userId="3eee0ade-b52f-4e10-8f1f-a69fed49e18a" providerId="ADAL" clId="{5D59E015-7943-4101-9FCD-742E3CE2380A}" dt="2024-03-20T08:01:29.401" v="1"/>
          <ac:spMkLst>
            <pc:docMk/>
            <pc:sldMk cId="3805332967" sldId="330"/>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2530756307" sldId="331"/>
        </pc:sldMkLst>
        <pc:spChg chg="mod">
          <ac:chgData name="Abanoub Riad" userId="3eee0ade-b52f-4e10-8f1f-a69fed49e18a" providerId="ADAL" clId="{5D59E015-7943-4101-9FCD-742E3CE2380A}" dt="2024-03-20T08:03:58.771" v="28"/>
          <ac:spMkLst>
            <pc:docMk/>
            <pc:sldMk cId="2530756307" sldId="331"/>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1769722104" sldId="332"/>
        </pc:sldMkLst>
        <pc:spChg chg="mod">
          <ac:chgData name="Abanoub Riad" userId="3eee0ade-b52f-4e10-8f1f-a69fed49e18a" providerId="ADAL" clId="{5D59E015-7943-4101-9FCD-742E3CE2380A}" dt="2024-03-20T08:03:58.771" v="28"/>
          <ac:spMkLst>
            <pc:docMk/>
            <pc:sldMk cId="1769722104" sldId="332"/>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2830928174" sldId="333"/>
        </pc:sldMkLst>
        <pc:spChg chg="mod">
          <ac:chgData name="Abanoub Riad" userId="3eee0ade-b52f-4e10-8f1f-a69fed49e18a" providerId="ADAL" clId="{5D59E015-7943-4101-9FCD-742E3CE2380A}" dt="2024-03-20T08:03:58.771" v="28"/>
          <ac:spMkLst>
            <pc:docMk/>
            <pc:sldMk cId="2830928174" sldId="333"/>
            <ac:spMk id="2" creationId="{6436ABD0-9B60-4E63-A33F-F26A6125D63A}"/>
          </ac:spMkLst>
        </pc:spChg>
      </pc:sldChg>
      <pc:sldChg chg="addSp delSp modSp add modTransition">
        <pc:chgData name="Abanoub Riad" userId="3eee0ade-b52f-4e10-8f1f-a69fed49e18a" providerId="ADAL" clId="{5D59E015-7943-4101-9FCD-742E3CE2380A}" dt="2024-03-20T08:34:14.327" v="104"/>
        <pc:sldMkLst>
          <pc:docMk/>
          <pc:sldMk cId="3657889703" sldId="334"/>
        </pc:sldMkLst>
        <pc:spChg chg="mod">
          <ac:chgData name="Abanoub Riad" userId="3eee0ade-b52f-4e10-8f1f-a69fed49e18a" providerId="ADAL" clId="{5D59E015-7943-4101-9FCD-742E3CE2380A}" dt="2024-03-20T08:03:58.771" v="28"/>
          <ac:spMkLst>
            <pc:docMk/>
            <pc:sldMk cId="3657889703" sldId="334"/>
            <ac:spMk id="2" creationId="{6436ABD0-9B60-4E63-A33F-F26A6125D63A}"/>
          </ac:spMkLst>
        </pc:spChg>
        <pc:spChg chg="mod">
          <ac:chgData name="Abanoub Riad" userId="3eee0ade-b52f-4e10-8f1f-a69fed49e18a" providerId="ADAL" clId="{5D59E015-7943-4101-9FCD-742E3CE2380A}" dt="2024-03-20T08:31:09.635" v="89" actId="20577"/>
          <ac:spMkLst>
            <pc:docMk/>
            <pc:sldMk cId="3657889703" sldId="334"/>
            <ac:spMk id="12" creationId="{2087AF64-396B-4F70-8391-1A1FFED35CFC}"/>
          </ac:spMkLst>
        </pc:spChg>
        <pc:spChg chg="mod">
          <ac:chgData name="Abanoub Riad" userId="3eee0ade-b52f-4e10-8f1f-a69fed49e18a" providerId="ADAL" clId="{5D59E015-7943-4101-9FCD-742E3CE2380A}" dt="2024-03-20T08:31:39.856" v="92" actId="1076"/>
          <ac:spMkLst>
            <pc:docMk/>
            <pc:sldMk cId="3657889703" sldId="334"/>
            <ac:spMk id="17" creationId="{ABE99C28-2CB7-483C-B4E5-BE0C060A0EE0}"/>
          </ac:spMkLst>
        </pc:spChg>
        <pc:spChg chg="del">
          <ac:chgData name="Abanoub Riad" userId="3eee0ade-b52f-4e10-8f1f-a69fed49e18a" providerId="ADAL" clId="{5D59E015-7943-4101-9FCD-742E3CE2380A}" dt="2024-03-20T08:31:04.074" v="82" actId="478"/>
          <ac:spMkLst>
            <pc:docMk/>
            <pc:sldMk cId="3657889703" sldId="334"/>
            <ac:spMk id="19" creationId="{1893DEEA-5045-4149-8AD3-D03B4A2EC54C}"/>
          </ac:spMkLst>
        </pc:spChg>
        <pc:spChg chg="del">
          <ac:chgData name="Abanoub Riad" userId="3eee0ade-b52f-4e10-8f1f-a69fed49e18a" providerId="ADAL" clId="{5D59E015-7943-4101-9FCD-742E3CE2380A}" dt="2024-03-20T08:31:04.074" v="82" actId="478"/>
          <ac:spMkLst>
            <pc:docMk/>
            <pc:sldMk cId="3657889703" sldId="334"/>
            <ac:spMk id="21" creationId="{91A5D62D-FC27-4151-8468-9878E5B9F885}"/>
          </ac:spMkLst>
        </pc:spChg>
        <pc:spChg chg="del">
          <ac:chgData name="Abanoub Riad" userId="3eee0ade-b52f-4e10-8f1f-a69fed49e18a" providerId="ADAL" clId="{5D59E015-7943-4101-9FCD-742E3CE2380A}" dt="2024-03-20T08:31:04.074" v="82" actId="478"/>
          <ac:spMkLst>
            <pc:docMk/>
            <pc:sldMk cId="3657889703" sldId="334"/>
            <ac:spMk id="23" creationId="{8EE4CA19-5D40-4F0F-869C-C2FA9FEFD74B}"/>
          </ac:spMkLst>
        </pc:spChg>
        <pc:spChg chg="add mod">
          <ac:chgData name="Abanoub Riad" userId="3eee0ade-b52f-4e10-8f1f-a69fed49e18a" providerId="ADAL" clId="{5D59E015-7943-4101-9FCD-742E3CE2380A}" dt="2024-03-20T08:31:44.219" v="93" actId="20577"/>
          <ac:spMkLst>
            <pc:docMk/>
            <pc:sldMk cId="3657889703" sldId="334"/>
            <ac:spMk id="24" creationId="{6925C419-37ED-44E4-A122-4B6F0E599D54}"/>
          </ac:spMkLst>
        </pc:spChg>
        <pc:picChg chg="mod">
          <ac:chgData name="Abanoub Riad" userId="3eee0ade-b52f-4e10-8f1f-a69fed49e18a" providerId="ADAL" clId="{5D59E015-7943-4101-9FCD-742E3CE2380A}" dt="2024-03-20T08:31:39.856" v="92" actId="1076"/>
          <ac:picMkLst>
            <pc:docMk/>
            <pc:sldMk cId="3657889703" sldId="334"/>
            <ac:picMk id="16" creationId="{8AEB38C0-6929-4DC3-AE64-0E26CCF44A5B}"/>
          </ac:picMkLst>
        </pc:picChg>
        <pc:picChg chg="del">
          <ac:chgData name="Abanoub Riad" userId="3eee0ade-b52f-4e10-8f1f-a69fed49e18a" providerId="ADAL" clId="{5D59E015-7943-4101-9FCD-742E3CE2380A}" dt="2024-03-20T08:31:04.074" v="82" actId="478"/>
          <ac:picMkLst>
            <pc:docMk/>
            <pc:sldMk cId="3657889703" sldId="334"/>
            <ac:picMk id="18" creationId="{F37CD609-21AD-4011-BF9A-CE8234E77B67}"/>
          </ac:picMkLst>
        </pc:picChg>
        <pc:picChg chg="del">
          <ac:chgData name="Abanoub Riad" userId="3eee0ade-b52f-4e10-8f1f-a69fed49e18a" providerId="ADAL" clId="{5D59E015-7943-4101-9FCD-742E3CE2380A}" dt="2024-03-20T08:31:04.074" v="82" actId="478"/>
          <ac:picMkLst>
            <pc:docMk/>
            <pc:sldMk cId="3657889703" sldId="334"/>
            <ac:picMk id="20" creationId="{8C9DBE95-AE9A-499D-AC75-72649D7897B5}"/>
          </ac:picMkLst>
        </pc:picChg>
        <pc:picChg chg="del">
          <ac:chgData name="Abanoub Riad" userId="3eee0ade-b52f-4e10-8f1f-a69fed49e18a" providerId="ADAL" clId="{5D59E015-7943-4101-9FCD-742E3CE2380A}" dt="2024-03-20T08:31:04.074" v="82" actId="478"/>
          <ac:picMkLst>
            <pc:docMk/>
            <pc:sldMk cId="3657889703" sldId="334"/>
            <ac:picMk id="22" creationId="{DB770619-24C4-4921-BCFE-74EC9AB31544}"/>
          </ac:picMkLst>
        </pc:picChg>
        <pc:picChg chg="add mod">
          <ac:chgData name="Abanoub Riad" userId="3eee0ade-b52f-4e10-8f1f-a69fed49e18a" providerId="ADAL" clId="{5D59E015-7943-4101-9FCD-742E3CE2380A}" dt="2024-03-20T08:31:31.241" v="91" actId="1076"/>
          <ac:picMkLst>
            <pc:docMk/>
            <pc:sldMk cId="3657889703" sldId="334"/>
            <ac:picMk id="25" creationId="{6D5C74C8-F7E9-4F1D-82BF-A4CE2720430A}"/>
          </ac:picMkLst>
        </pc:picChg>
      </pc:sldChg>
      <pc:sldChg chg="modSp add modTransition">
        <pc:chgData name="Abanoub Riad" userId="3eee0ade-b52f-4e10-8f1f-a69fed49e18a" providerId="ADAL" clId="{5D59E015-7943-4101-9FCD-742E3CE2380A}" dt="2024-03-20T08:34:14.327" v="104"/>
        <pc:sldMkLst>
          <pc:docMk/>
          <pc:sldMk cId="1418865253" sldId="335"/>
        </pc:sldMkLst>
        <pc:spChg chg="mod">
          <ac:chgData name="Abanoub Riad" userId="3eee0ade-b52f-4e10-8f1f-a69fed49e18a" providerId="ADAL" clId="{5D59E015-7943-4101-9FCD-742E3CE2380A}" dt="2024-03-20T08:03:58.771" v="28"/>
          <ac:spMkLst>
            <pc:docMk/>
            <pc:sldMk cId="1418865253" sldId="335"/>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811185698" sldId="336"/>
        </pc:sldMkLst>
        <pc:spChg chg="mod">
          <ac:chgData name="Abanoub Riad" userId="3eee0ade-b52f-4e10-8f1f-a69fed49e18a" providerId="ADAL" clId="{5D59E015-7943-4101-9FCD-742E3CE2380A}" dt="2024-03-20T08:03:58.771" v="28"/>
          <ac:spMkLst>
            <pc:docMk/>
            <pc:sldMk cId="811185698" sldId="336"/>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2791539418" sldId="337"/>
        </pc:sldMkLst>
        <pc:spChg chg="mod">
          <ac:chgData name="Abanoub Riad" userId="3eee0ade-b52f-4e10-8f1f-a69fed49e18a" providerId="ADAL" clId="{5D59E015-7943-4101-9FCD-742E3CE2380A}" dt="2024-03-20T08:03:58.771" v="28"/>
          <ac:spMkLst>
            <pc:docMk/>
            <pc:sldMk cId="2791539418" sldId="337"/>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355810436" sldId="338"/>
        </pc:sldMkLst>
        <pc:spChg chg="mod">
          <ac:chgData name="Abanoub Riad" userId="3eee0ade-b52f-4e10-8f1f-a69fed49e18a" providerId="ADAL" clId="{5D59E015-7943-4101-9FCD-742E3CE2380A}" dt="2024-03-20T08:03:58.771" v="28"/>
          <ac:spMkLst>
            <pc:docMk/>
            <pc:sldMk cId="355810436" sldId="338"/>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2655108961" sldId="339"/>
        </pc:sldMkLst>
        <pc:spChg chg="mod">
          <ac:chgData name="Abanoub Riad" userId="3eee0ade-b52f-4e10-8f1f-a69fed49e18a" providerId="ADAL" clId="{5D59E015-7943-4101-9FCD-742E3CE2380A}" dt="2024-03-20T08:03:58.771" v="28"/>
          <ac:spMkLst>
            <pc:docMk/>
            <pc:sldMk cId="2655108961" sldId="339"/>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3692381605" sldId="340"/>
        </pc:sldMkLst>
        <pc:spChg chg="mod">
          <ac:chgData name="Abanoub Riad" userId="3eee0ade-b52f-4e10-8f1f-a69fed49e18a" providerId="ADAL" clId="{5D59E015-7943-4101-9FCD-742E3CE2380A}" dt="2024-03-20T08:03:58.771" v="28"/>
          <ac:spMkLst>
            <pc:docMk/>
            <pc:sldMk cId="3692381605" sldId="340"/>
            <ac:spMk id="2" creationId="{6436ABD0-9B60-4E63-A33F-F26A6125D63A}"/>
          </ac:spMkLst>
        </pc:spChg>
      </pc:sldChg>
      <pc:sldChg chg="modSp add modTransition">
        <pc:chgData name="Abanoub Riad" userId="3eee0ade-b52f-4e10-8f1f-a69fed49e18a" providerId="ADAL" clId="{5D59E015-7943-4101-9FCD-742E3CE2380A}" dt="2024-03-20T08:34:14.327" v="104"/>
        <pc:sldMkLst>
          <pc:docMk/>
          <pc:sldMk cId="3052100299" sldId="341"/>
        </pc:sldMkLst>
        <pc:spChg chg="mod">
          <ac:chgData name="Abanoub Riad" userId="3eee0ade-b52f-4e10-8f1f-a69fed49e18a" providerId="ADAL" clId="{5D59E015-7943-4101-9FCD-742E3CE2380A}" dt="2024-03-20T08:03:58.771" v="28"/>
          <ac:spMkLst>
            <pc:docMk/>
            <pc:sldMk cId="3052100299" sldId="341"/>
            <ac:spMk id="2" creationId="{6436ABD0-9B60-4E63-A33F-F26A6125D63A}"/>
          </ac:spMkLst>
        </pc:spChg>
      </pc:sldChg>
      <pc:sldChg chg="add del">
        <pc:chgData name="Abanoub Riad" userId="3eee0ade-b52f-4e10-8f1f-a69fed49e18a" providerId="ADAL" clId="{5D59E015-7943-4101-9FCD-742E3CE2380A}" dt="2024-03-20T08:22:17.634" v="31" actId="2696"/>
        <pc:sldMkLst>
          <pc:docMk/>
          <pc:sldMk cId="529151264" sldId="342"/>
        </pc:sldMkLst>
      </pc:sldChg>
      <pc:sldChg chg="addSp delSp add modTransition">
        <pc:chgData name="Abanoub Riad" userId="3eee0ade-b52f-4e10-8f1f-a69fed49e18a" providerId="ADAL" clId="{5D59E015-7943-4101-9FCD-742E3CE2380A}" dt="2024-03-20T08:34:14.327" v="104"/>
        <pc:sldMkLst>
          <pc:docMk/>
          <pc:sldMk cId="4056731733" sldId="342"/>
        </pc:sldMkLst>
        <pc:spChg chg="del">
          <ac:chgData name="Abanoub Riad" userId="3eee0ade-b52f-4e10-8f1f-a69fed49e18a" providerId="ADAL" clId="{5D59E015-7943-4101-9FCD-742E3CE2380A}" dt="2024-03-20T08:24:45.212" v="51" actId="478"/>
          <ac:spMkLst>
            <pc:docMk/>
            <pc:sldMk cId="4056731733" sldId="342"/>
            <ac:spMk id="2" creationId="{AD98CB24-D1AF-412A-AD58-7C5E892FD709}"/>
          </ac:spMkLst>
        </pc:spChg>
        <pc:spChg chg="add">
          <ac:chgData name="Abanoub Riad" userId="3eee0ade-b52f-4e10-8f1f-a69fed49e18a" providerId="ADAL" clId="{5D59E015-7943-4101-9FCD-742E3CE2380A}" dt="2024-03-20T08:24:45.609" v="52"/>
          <ac:spMkLst>
            <pc:docMk/>
            <pc:sldMk cId="4056731733" sldId="342"/>
            <ac:spMk id="7" creationId="{DB867A40-376C-4101-9701-E759276C9CBF}"/>
          </ac:spMkLst>
        </pc:spChg>
      </pc:sldChg>
      <pc:sldChg chg="addSp delSp add modTransition">
        <pc:chgData name="Abanoub Riad" userId="3eee0ade-b52f-4e10-8f1f-a69fed49e18a" providerId="ADAL" clId="{5D59E015-7943-4101-9FCD-742E3CE2380A}" dt="2024-03-20T08:34:14.327" v="104"/>
        <pc:sldMkLst>
          <pc:docMk/>
          <pc:sldMk cId="644544862" sldId="343"/>
        </pc:sldMkLst>
        <pc:spChg chg="del">
          <ac:chgData name="Abanoub Riad" userId="3eee0ade-b52f-4e10-8f1f-a69fed49e18a" providerId="ADAL" clId="{5D59E015-7943-4101-9FCD-742E3CE2380A}" dt="2024-03-20T08:24:40.583" v="49" actId="478"/>
          <ac:spMkLst>
            <pc:docMk/>
            <pc:sldMk cId="644544862" sldId="343"/>
            <ac:spMk id="2" creationId="{AD98CB24-D1AF-412A-AD58-7C5E892FD709}"/>
          </ac:spMkLst>
        </pc:spChg>
        <pc:spChg chg="add">
          <ac:chgData name="Abanoub Riad" userId="3eee0ade-b52f-4e10-8f1f-a69fed49e18a" providerId="ADAL" clId="{5D59E015-7943-4101-9FCD-742E3CE2380A}" dt="2024-03-20T08:24:41.016" v="50"/>
          <ac:spMkLst>
            <pc:docMk/>
            <pc:sldMk cId="644544862" sldId="343"/>
            <ac:spMk id="16" creationId="{A95BF48D-B3AF-4B5A-8B0F-FD9CECB81B39}"/>
          </ac:spMkLst>
        </pc:spChg>
      </pc:sldChg>
      <pc:sldChg chg="addSp delSp add modTransition">
        <pc:chgData name="Abanoub Riad" userId="3eee0ade-b52f-4e10-8f1f-a69fed49e18a" providerId="ADAL" clId="{5D59E015-7943-4101-9FCD-742E3CE2380A}" dt="2024-03-20T08:34:14.327" v="104"/>
        <pc:sldMkLst>
          <pc:docMk/>
          <pc:sldMk cId="3560807682" sldId="344"/>
        </pc:sldMkLst>
        <pc:spChg chg="del">
          <ac:chgData name="Abanoub Riad" userId="3eee0ade-b52f-4e10-8f1f-a69fed49e18a" providerId="ADAL" clId="{5D59E015-7943-4101-9FCD-742E3CE2380A}" dt="2024-03-20T08:24:34.835" v="47" actId="478"/>
          <ac:spMkLst>
            <pc:docMk/>
            <pc:sldMk cId="3560807682" sldId="344"/>
            <ac:spMk id="2" creationId="{AD98CB24-D1AF-412A-AD58-7C5E892FD709}"/>
          </ac:spMkLst>
        </pc:spChg>
        <pc:spChg chg="add">
          <ac:chgData name="Abanoub Riad" userId="3eee0ade-b52f-4e10-8f1f-a69fed49e18a" providerId="ADAL" clId="{5D59E015-7943-4101-9FCD-742E3CE2380A}" dt="2024-03-20T08:24:35.556" v="48"/>
          <ac:spMkLst>
            <pc:docMk/>
            <pc:sldMk cId="3560807682" sldId="344"/>
            <ac:spMk id="12" creationId="{28000F10-62DB-4D7F-BA37-BD7788D634F4}"/>
          </ac:spMkLst>
        </pc:spChg>
      </pc:sldChg>
      <pc:sldChg chg="addSp delSp add modTransition">
        <pc:chgData name="Abanoub Riad" userId="3eee0ade-b52f-4e10-8f1f-a69fed49e18a" providerId="ADAL" clId="{5D59E015-7943-4101-9FCD-742E3CE2380A}" dt="2024-03-20T08:34:14.327" v="104"/>
        <pc:sldMkLst>
          <pc:docMk/>
          <pc:sldMk cId="1376488972" sldId="345"/>
        </pc:sldMkLst>
        <pc:spChg chg="del">
          <ac:chgData name="Abanoub Riad" userId="3eee0ade-b52f-4e10-8f1f-a69fed49e18a" providerId="ADAL" clId="{5D59E015-7943-4101-9FCD-742E3CE2380A}" dt="2024-03-20T08:24:23.396" v="43" actId="478"/>
          <ac:spMkLst>
            <pc:docMk/>
            <pc:sldMk cId="1376488972" sldId="345"/>
            <ac:spMk id="2" creationId="{AD98CB24-D1AF-412A-AD58-7C5E892FD709}"/>
          </ac:spMkLst>
        </pc:spChg>
        <pc:spChg chg="add del">
          <ac:chgData name="Abanoub Riad" userId="3eee0ade-b52f-4e10-8f1f-a69fed49e18a" providerId="ADAL" clId="{5D59E015-7943-4101-9FCD-742E3CE2380A}" dt="2024-03-20T08:24:26.276" v="45"/>
          <ac:spMkLst>
            <pc:docMk/>
            <pc:sldMk cId="1376488972" sldId="345"/>
            <ac:spMk id="4" creationId="{C2BE62EA-9A33-4903-9154-C67A70C95ECE}"/>
          </ac:spMkLst>
        </pc:spChg>
        <pc:spChg chg="add">
          <ac:chgData name="Abanoub Riad" userId="3eee0ade-b52f-4e10-8f1f-a69fed49e18a" providerId="ADAL" clId="{5D59E015-7943-4101-9FCD-742E3CE2380A}" dt="2024-03-20T08:24:30.822" v="46"/>
          <ac:spMkLst>
            <pc:docMk/>
            <pc:sldMk cId="1376488972" sldId="345"/>
            <ac:spMk id="44" creationId="{34A7C7C4-AED1-43DB-A45F-3DFE3857CA3B}"/>
          </ac:spMkLst>
        </pc:spChg>
      </pc:sldChg>
      <pc:sldChg chg="add modTransition">
        <pc:chgData name="Abanoub Riad" userId="3eee0ade-b52f-4e10-8f1f-a69fed49e18a" providerId="ADAL" clId="{5D59E015-7943-4101-9FCD-742E3CE2380A}" dt="2024-03-20T08:34:14.327" v="104"/>
        <pc:sldMkLst>
          <pc:docMk/>
          <pc:sldMk cId="4076896293" sldId="346"/>
        </pc:sldMkLst>
      </pc:sldChg>
      <pc:sldChg chg="addSp delSp add modTransition modAnim">
        <pc:chgData name="Abanoub Riad" userId="3eee0ade-b52f-4e10-8f1f-a69fed49e18a" providerId="ADAL" clId="{5D59E015-7943-4101-9FCD-742E3CE2380A}" dt="2024-03-20T08:34:14.327" v="104"/>
        <pc:sldMkLst>
          <pc:docMk/>
          <pc:sldMk cId="811828803" sldId="347"/>
        </pc:sldMkLst>
        <pc:spChg chg="del">
          <ac:chgData name="Abanoub Riad" userId="3eee0ade-b52f-4e10-8f1f-a69fed49e18a" providerId="ADAL" clId="{5D59E015-7943-4101-9FCD-742E3CE2380A}" dt="2024-03-20T08:29:25.186" v="79" actId="478"/>
          <ac:spMkLst>
            <pc:docMk/>
            <pc:sldMk cId="811828803" sldId="347"/>
            <ac:spMk id="2" creationId="{AD98CB24-D1AF-412A-AD58-7C5E892FD709}"/>
          </ac:spMkLst>
        </pc:spChg>
        <pc:spChg chg="add">
          <ac:chgData name="Abanoub Riad" userId="3eee0ade-b52f-4e10-8f1f-a69fed49e18a" providerId="ADAL" clId="{5D59E015-7943-4101-9FCD-742E3CE2380A}" dt="2024-03-20T08:29:25.608" v="80"/>
          <ac:spMkLst>
            <pc:docMk/>
            <pc:sldMk cId="811828803" sldId="347"/>
            <ac:spMk id="11" creationId="{EDF06245-95CD-4AA7-81CB-D9F7929126DA}"/>
          </ac:spMkLst>
        </pc:spChg>
        <pc:picChg chg="del">
          <ac:chgData name="Abanoub Riad" userId="3eee0ade-b52f-4e10-8f1f-a69fed49e18a" providerId="ADAL" clId="{5D59E015-7943-4101-9FCD-742E3CE2380A}" dt="2024-03-20T08:28:56.935" v="70"/>
          <ac:picMkLst>
            <pc:docMk/>
            <pc:sldMk cId="811828803" sldId="347"/>
            <ac:picMk id="14" creationId="{2656AD8C-7C5B-4168-9DB0-D800CCBACE3E}"/>
          </ac:picMkLst>
        </pc:picChg>
      </pc:sldChg>
      <pc:sldChg chg="addSp delSp add modTransition modAnim">
        <pc:chgData name="Abanoub Riad" userId="3eee0ade-b52f-4e10-8f1f-a69fed49e18a" providerId="ADAL" clId="{5D59E015-7943-4101-9FCD-742E3CE2380A}" dt="2024-03-20T08:34:14.327" v="104"/>
        <pc:sldMkLst>
          <pc:docMk/>
          <pc:sldMk cId="3497483293" sldId="349"/>
        </pc:sldMkLst>
        <pc:spChg chg="del">
          <ac:chgData name="Abanoub Riad" userId="3eee0ade-b52f-4e10-8f1f-a69fed49e18a" providerId="ADAL" clId="{5D59E015-7943-4101-9FCD-742E3CE2380A}" dt="2024-03-20T08:26:55.291" v="60" actId="478"/>
          <ac:spMkLst>
            <pc:docMk/>
            <pc:sldMk cId="3497483293" sldId="349"/>
            <ac:spMk id="2" creationId="{AD98CB24-D1AF-412A-AD58-7C5E892FD709}"/>
          </ac:spMkLst>
        </pc:spChg>
        <pc:spChg chg="add">
          <ac:chgData name="Abanoub Riad" userId="3eee0ade-b52f-4e10-8f1f-a69fed49e18a" providerId="ADAL" clId="{5D59E015-7943-4101-9FCD-742E3CE2380A}" dt="2024-03-20T08:26:55.850" v="61"/>
          <ac:spMkLst>
            <pc:docMk/>
            <pc:sldMk cId="3497483293" sldId="349"/>
            <ac:spMk id="60" creationId="{9C27A4F2-1816-468B-AD41-AEC5EAB6B8D6}"/>
          </ac:spMkLst>
        </pc:spChg>
        <pc:picChg chg="del">
          <ac:chgData name="Abanoub Riad" userId="3eee0ade-b52f-4e10-8f1f-a69fed49e18a" providerId="ADAL" clId="{5D59E015-7943-4101-9FCD-742E3CE2380A}" dt="2024-03-20T08:26:38.862" v="59"/>
          <ac:picMkLst>
            <pc:docMk/>
            <pc:sldMk cId="3497483293" sldId="349"/>
            <ac:picMk id="59" creationId="{AECE2CE4-5347-4B91-8A6D-88CCD676E9E0}"/>
          </ac:picMkLst>
        </pc:picChg>
      </pc:sldChg>
      <pc:sldChg chg="addSp delSp add modTransition modAnim">
        <pc:chgData name="Abanoub Riad" userId="3eee0ade-b52f-4e10-8f1f-a69fed49e18a" providerId="ADAL" clId="{5D59E015-7943-4101-9FCD-742E3CE2380A}" dt="2024-03-20T08:34:14.327" v="104"/>
        <pc:sldMkLst>
          <pc:docMk/>
          <pc:sldMk cId="4027374149" sldId="350"/>
        </pc:sldMkLst>
        <pc:spChg chg="del">
          <ac:chgData name="Abanoub Riad" userId="3eee0ade-b52f-4e10-8f1f-a69fed49e18a" providerId="ADAL" clId="{5D59E015-7943-4101-9FCD-742E3CE2380A}" dt="2024-03-20T08:26:59.691" v="62" actId="478"/>
          <ac:spMkLst>
            <pc:docMk/>
            <pc:sldMk cId="4027374149" sldId="350"/>
            <ac:spMk id="2" creationId="{AD98CB24-D1AF-412A-AD58-7C5E892FD709}"/>
          </ac:spMkLst>
        </pc:spChg>
        <pc:spChg chg="add">
          <ac:chgData name="Abanoub Riad" userId="3eee0ade-b52f-4e10-8f1f-a69fed49e18a" providerId="ADAL" clId="{5D59E015-7943-4101-9FCD-742E3CE2380A}" dt="2024-03-20T08:27:00.206" v="63"/>
          <ac:spMkLst>
            <pc:docMk/>
            <pc:sldMk cId="4027374149" sldId="350"/>
            <ac:spMk id="8" creationId="{2C165AF3-ED55-4B82-BAB7-8083C2BAD8F0}"/>
          </ac:spMkLst>
        </pc:spChg>
        <pc:picChg chg="del">
          <ac:chgData name="Abanoub Riad" userId="3eee0ade-b52f-4e10-8f1f-a69fed49e18a" providerId="ADAL" clId="{5D59E015-7943-4101-9FCD-742E3CE2380A}" dt="2024-03-20T08:26:38.862" v="59"/>
          <ac:picMkLst>
            <pc:docMk/>
            <pc:sldMk cId="4027374149" sldId="350"/>
            <ac:picMk id="4" creationId="{224740C0-F2D6-4A3F-A64D-D57ADB632158}"/>
          </ac:picMkLst>
        </pc:picChg>
      </pc:sldChg>
      <pc:sldChg chg="addSp delSp add modTransition modAnim">
        <pc:chgData name="Abanoub Riad" userId="3eee0ade-b52f-4e10-8f1f-a69fed49e18a" providerId="ADAL" clId="{5D59E015-7943-4101-9FCD-742E3CE2380A}" dt="2024-03-20T08:34:14.327" v="104"/>
        <pc:sldMkLst>
          <pc:docMk/>
          <pc:sldMk cId="908938619" sldId="351"/>
        </pc:sldMkLst>
        <pc:spChg chg="del">
          <ac:chgData name="Abanoub Riad" userId="3eee0ade-b52f-4e10-8f1f-a69fed49e18a" providerId="ADAL" clId="{5D59E015-7943-4101-9FCD-742E3CE2380A}" dt="2024-03-20T08:27:05.938" v="64" actId="478"/>
          <ac:spMkLst>
            <pc:docMk/>
            <pc:sldMk cId="908938619" sldId="351"/>
            <ac:spMk id="2" creationId="{AD98CB24-D1AF-412A-AD58-7C5E892FD709}"/>
          </ac:spMkLst>
        </pc:spChg>
        <pc:spChg chg="add">
          <ac:chgData name="Abanoub Riad" userId="3eee0ade-b52f-4e10-8f1f-a69fed49e18a" providerId="ADAL" clId="{5D59E015-7943-4101-9FCD-742E3CE2380A}" dt="2024-03-20T08:27:07.200" v="65"/>
          <ac:spMkLst>
            <pc:docMk/>
            <pc:sldMk cId="908938619" sldId="351"/>
            <ac:spMk id="9" creationId="{1CD2F77B-72AA-4309-8701-9B7A153C2002}"/>
          </ac:spMkLst>
        </pc:spChg>
        <pc:picChg chg="del">
          <ac:chgData name="Abanoub Riad" userId="3eee0ade-b52f-4e10-8f1f-a69fed49e18a" providerId="ADAL" clId="{5D59E015-7943-4101-9FCD-742E3CE2380A}" dt="2024-03-20T08:26:38.862" v="59"/>
          <ac:picMkLst>
            <pc:docMk/>
            <pc:sldMk cId="908938619" sldId="351"/>
            <ac:picMk id="4" creationId="{E140B23F-1B17-4AF9-BFE9-243235B9E50B}"/>
          </ac:picMkLst>
        </pc:picChg>
      </pc:sldChg>
      <pc:sldChg chg="addSp delSp add modTransition modAnim">
        <pc:chgData name="Abanoub Riad" userId="3eee0ade-b52f-4e10-8f1f-a69fed49e18a" providerId="ADAL" clId="{5D59E015-7943-4101-9FCD-742E3CE2380A}" dt="2024-03-20T08:34:14.327" v="104"/>
        <pc:sldMkLst>
          <pc:docMk/>
          <pc:sldMk cId="2171091427" sldId="352"/>
        </pc:sldMkLst>
        <pc:spChg chg="del">
          <ac:chgData name="Abanoub Riad" userId="3eee0ade-b52f-4e10-8f1f-a69fed49e18a" providerId="ADAL" clId="{5D59E015-7943-4101-9FCD-742E3CE2380A}" dt="2024-03-20T08:29:08.099" v="71" actId="478"/>
          <ac:spMkLst>
            <pc:docMk/>
            <pc:sldMk cId="2171091427" sldId="352"/>
            <ac:spMk id="2" creationId="{AD98CB24-D1AF-412A-AD58-7C5E892FD709}"/>
          </ac:spMkLst>
        </pc:spChg>
        <pc:spChg chg="add">
          <ac:chgData name="Abanoub Riad" userId="3eee0ade-b52f-4e10-8f1f-a69fed49e18a" providerId="ADAL" clId="{5D59E015-7943-4101-9FCD-742E3CE2380A}" dt="2024-03-20T08:29:08.545" v="72"/>
          <ac:spMkLst>
            <pc:docMk/>
            <pc:sldMk cId="2171091427" sldId="352"/>
            <ac:spMk id="9" creationId="{4A2EA5EC-A53C-4E8F-8681-65A81916DF51}"/>
          </ac:spMkLst>
        </pc:spChg>
        <pc:picChg chg="del">
          <ac:chgData name="Abanoub Riad" userId="3eee0ade-b52f-4e10-8f1f-a69fed49e18a" providerId="ADAL" clId="{5D59E015-7943-4101-9FCD-742E3CE2380A}" dt="2024-03-20T08:28:56.935" v="70"/>
          <ac:picMkLst>
            <pc:docMk/>
            <pc:sldMk cId="2171091427" sldId="352"/>
            <ac:picMk id="7" creationId="{899C3282-5192-4D8A-ABD9-B543F36545ED}"/>
          </ac:picMkLst>
        </pc:picChg>
      </pc:sldChg>
      <pc:sldChg chg="addSp delSp add modTransition modAnim">
        <pc:chgData name="Abanoub Riad" userId="3eee0ade-b52f-4e10-8f1f-a69fed49e18a" providerId="ADAL" clId="{5D59E015-7943-4101-9FCD-742E3CE2380A}" dt="2024-03-20T08:34:14.327" v="104"/>
        <pc:sldMkLst>
          <pc:docMk/>
          <pc:sldMk cId="3877143847" sldId="353"/>
        </pc:sldMkLst>
        <pc:spChg chg="del">
          <ac:chgData name="Abanoub Riad" userId="3eee0ade-b52f-4e10-8f1f-a69fed49e18a" providerId="ADAL" clId="{5D59E015-7943-4101-9FCD-742E3CE2380A}" dt="2024-03-20T08:29:12.483" v="73" actId="478"/>
          <ac:spMkLst>
            <pc:docMk/>
            <pc:sldMk cId="3877143847" sldId="353"/>
            <ac:spMk id="2" creationId="{AD98CB24-D1AF-412A-AD58-7C5E892FD709}"/>
          </ac:spMkLst>
        </pc:spChg>
        <pc:spChg chg="add">
          <ac:chgData name="Abanoub Riad" userId="3eee0ade-b52f-4e10-8f1f-a69fed49e18a" providerId="ADAL" clId="{5D59E015-7943-4101-9FCD-742E3CE2380A}" dt="2024-03-20T08:29:12.909" v="74"/>
          <ac:spMkLst>
            <pc:docMk/>
            <pc:sldMk cId="3877143847" sldId="353"/>
            <ac:spMk id="20" creationId="{79D638D8-4F4B-4E2F-93A1-439308761478}"/>
          </ac:spMkLst>
        </pc:spChg>
        <pc:picChg chg="del">
          <ac:chgData name="Abanoub Riad" userId="3eee0ade-b52f-4e10-8f1f-a69fed49e18a" providerId="ADAL" clId="{5D59E015-7943-4101-9FCD-742E3CE2380A}" dt="2024-03-20T08:28:56.935" v="70"/>
          <ac:picMkLst>
            <pc:docMk/>
            <pc:sldMk cId="3877143847" sldId="353"/>
            <ac:picMk id="27" creationId="{AFBD519E-B6A8-49C4-A738-E08951D6191F}"/>
          </ac:picMkLst>
        </pc:picChg>
      </pc:sldChg>
      <pc:sldChg chg="addSp delSp add modTransition modAnim">
        <pc:chgData name="Abanoub Riad" userId="3eee0ade-b52f-4e10-8f1f-a69fed49e18a" providerId="ADAL" clId="{5D59E015-7943-4101-9FCD-742E3CE2380A}" dt="2024-03-20T08:34:14.327" v="104"/>
        <pc:sldMkLst>
          <pc:docMk/>
          <pc:sldMk cId="1597827763" sldId="354"/>
        </pc:sldMkLst>
        <pc:spChg chg="del">
          <ac:chgData name="Abanoub Riad" userId="3eee0ade-b52f-4e10-8f1f-a69fed49e18a" providerId="ADAL" clId="{5D59E015-7943-4101-9FCD-742E3CE2380A}" dt="2024-03-20T08:29:16.603" v="75" actId="478"/>
          <ac:spMkLst>
            <pc:docMk/>
            <pc:sldMk cId="1597827763" sldId="354"/>
            <ac:spMk id="2" creationId="{AD98CB24-D1AF-412A-AD58-7C5E892FD709}"/>
          </ac:spMkLst>
        </pc:spChg>
        <pc:spChg chg="add">
          <ac:chgData name="Abanoub Riad" userId="3eee0ade-b52f-4e10-8f1f-a69fed49e18a" providerId="ADAL" clId="{5D59E015-7943-4101-9FCD-742E3CE2380A}" dt="2024-03-20T08:29:17.024" v="76"/>
          <ac:spMkLst>
            <pc:docMk/>
            <pc:sldMk cId="1597827763" sldId="354"/>
            <ac:spMk id="14" creationId="{D25161FC-3560-409D-9651-09E0FACCB3CC}"/>
          </ac:spMkLst>
        </pc:spChg>
        <pc:picChg chg="del">
          <ac:chgData name="Abanoub Riad" userId="3eee0ade-b52f-4e10-8f1f-a69fed49e18a" providerId="ADAL" clId="{5D59E015-7943-4101-9FCD-742E3CE2380A}" dt="2024-03-20T08:28:56.935" v="70"/>
          <ac:picMkLst>
            <pc:docMk/>
            <pc:sldMk cId="1597827763" sldId="354"/>
            <ac:picMk id="34" creationId="{DBE10BF2-B2A3-4715-82B8-0438EA141E92}"/>
          </ac:picMkLst>
        </pc:picChg>
      </pc:sldChg>
      <pc:sldChg chg="addSp delSp add modTransition modAnim">
        <pc:chgData name="Abanoub Riad" userId="3eee0ade-b52f-4e10-8f1f-a69fed49e18a" providerId="ADAL" clId="{5D59E015-7943-4101-9FCD-742E3CE2380A}" dt="2024-03-20T08:34:14.327" v="104"/>
        <pc:sldMkLst>
          <pc:docMk/>
          <pc:sldMk cId="2213305280" sldId="355"/>
        </pc:sldMkLst>
        <pc:spChg chg="del">
          <ac:chgData name="Abanoub Riad" userId="3eee0ade-b52f-4e10-8f1f-a69fed49e18a" providerId="ADAL" clId="{5D59E015-7943-4101-9FCD-742E3CE2380A}" dt="2024-03-20T08:29:21.502" v="77" actId="478"/>
          <ac:spMkLst>
            <pc:docMk/>
            <pc:sldMk cId="2213305280" sldId="355"/>
            <ac:spMk id="2" creationId="{AD98CB24-D1AF-412A-AD58-7C5E892FD709}"/>
          </ac:spMkLst>
        </pc:spChg>
        <pc:spChg chg="add">
          <ac:chgData name="Abanoub Riad" userId="3eee0ade-b52f-4e10-8f1f-a69fed49e18a" providerId="ADAL" clId="{5D59E015-7943-4101-9FCD-742E3CE2380A}" dt="2024-03-20T08:29:21.935" v="78"/>
          <ac:spMkLst>
            <pc:docMk/>
            <pc:sldMk cId="2213305280" sldId="355"/>
            <ac:spMk id="20" creationId="{37F1191F-F258-4826-B3CE-A05D04A35C8C}"/>
          </ac:spMkLst>
        </pc:spChg>
        <pc:picChg chg="del">
          <ac:chgData name="Abanoub Riad" userId="3eee0ade-b52f-4e10-8f1f-a69fed49e18a" providerId="ADAL" clId="{5D59E015-7943-4101-9FCD-742E3CE2380A}" dt="2024-03-20T08:28:56.935" v="70"/>
          <ac:picMkLst>
            <pc:docMk/>
            <pc:sldMk cId="2213305280" sldId="355"/>
            <ac:picMk id="35" creationId="{72D3BE42-2A30-4499-9F3C-45337A24E828}"/>
          </ac:picMkLst>
        </pc:picChg>
      </pc:sldChg>
      <pc:sldChg chg="add modTransition">
        <pc:chgData name="Abanoub Riad" userId="3eee0ade-b52f-4e10-8f1f-a69fed49e18a" providerId="ADAL" clId="{5D59E015-7943-4101-9FCD-742E3CE2380A}" dt="2024-03-20T08:34:14.327" v="104"/>
        <pc:sldMkLst>
          <pc:docMk/>
          <pc:sldMk cId="3298455737" sldId="356"/>
        </pc:sldMkLst>
      </pc:sldChg>
      <pc:sldChg chg="addSp delSp add ord modTransition modAnim">
        <pc:chgData name="Abanoub Riad" userId="3eee0ade-b52f-4e10-8f1f-a69fed49e18a" providerId="ADAL" clId="{5D59E015-7943-4101-9FCD-742E3CE2380A}" dt="2024-03-20T08:34:21.641" v="106"/>
        <pc:sldMkLst>
          <pc:docMk/>
          <pc:sldMk cId="4054037463" sldId="357"/>
        </pc:sldMkLst>
        <pc:spChg chg="del">
          <ac:chgData name="Abanoub Riad" userId="3eee0ade-b52f-4e10-8f1f-a69fed49e18a" providerId="ADAL" clId="{5D59E015-7943-4101-9FCD-742E3CE2380A}" dt="2024-03-20T08:34:20.974" v="105" actId="478"/>
          <ac:spMkLst>
            <pc:docMk/>
            <pc:sldMk cId="4054037463" sldId="357"/>
            <ac:spMk id="2" creationId="{AD98CB24-D1AF-412A-AD58-7C5E892FD709}"/>
          </ac:spMkLst>
        </pc:spChg>
        <pc:spChg chg="add">
          <ac:chgData name="Abanoub Riad" userId="3eee0ade-b52f-4e10-8f1f-a69fed49e18a" providerId="ADAL" clId="{5D59E015-7943-4101-9FCD-742E3CE2380A}" dt="2024-03-20T08:34:21.641" v="106"/>
          <ac:spMkLst>
            <pc:docMk/>
            <pc:sldMk cId="4054037463" sldId="357"/>
            <ac:spMk id="10" creationId="{7BE0C50A-EDB9-4B62-A248-E9C47FFC005A}"/>
          </ac:spMkLst>
        </pc:spChg>
        <pc:picChg chg="del">
          <ac:chgData name="Abanoub Riad" userId="3eee0ade-b52f-4e10-8f1f-a69fed49e18a" providerId="ADAL" clId="{5D59E015-7943-4101-9FCD-742E3CE2380A}" dt="2024-03-20T08:34:14.327" v="104"/>
          <ac:picMkLst>
            <pc:docMk/>
            <pc:sldMk cId="4054037463" sldId="357"/>
            <ac:picMk id="4" creationId="{D317D4F2-3AB5-4733-A053-8A29254C4794}"/>
          </ac:picMkLst>
        </pc:picChg>
      </pc:sldChg>
      <pc:sldChg chg="addSp delSp add ord modTransition modAnim">
        <pc:chgData name="Abanoub Riad" userId="3eee0ade-b52f-4e10-8f1f-a69fed49e18a" providerId="ADAL" clId="{5D59E015-7943-4101-9FCD-742E3CE2380A}" dt="2024-03-20T08:34:14.327" v="104"/>
        <pc:sldMkLst>
          <pc:docMk/>
          <pc:sldMk cId="1597671504" sldId="358"/>
        </pc:sldMkLst>
        <pc:spChg chg="del">
          <ac:chgData name="Abanoub Riad" userId="3eee0ade-b52f-4e10-8f1f-a69fed49e18a" providerId="ADAL" clId="{5D59E015-7943-4101-9FCD-742E3CE2380A}" dt="2024-03-20T08:34:06.426" v="102" actId="478"/>
          <ac:spMkLst>
            <pc:docMk/>
            <pc:sldMk cId="1597671504" sldId="358"/>
            <ac:spMk id="2" creationId="{AD98CB24-D1AF-412A-AD58-7C5E892FD709}"/>
          </ac:spMkLst>
        </pc:spChg>
        <pc:spChg chg="add">
          <ac:chgData name="Abanoub Riad" userId="3eee0ade-b52f-4e10-8f1f-a69fed49e18a" providerId="ADAL" clId="{5D59E015-7943-4101-9FCD-742E3CE2380A}" dt="2024-03-20T08:34:06.924" v="103"/>
          <ac:spMkLst>
            <pc:docMk/>
            <pc:sldMk cId="1597671504" sldId="358"/>
            <ac:spMk id="13" creationId="{282AE301-44AC-4BA8-B822-04456289A0E9}"/>
          </ac:spMkLst>
        </pc:spChg>
        <pc:picChg chg="del">
          <ac:chgData name="Abanoub Riad" userId="3eee0ade-b52f-4e10-8f1f-a69fed49e18a" providerId="ADAL" clId="{5D59E015-7943-4101-9FCD-742E3CE2380A}" dt="2024-03-20T08:34:14.327" v="104"/>
          <ac:picMkLst>
            <pc:docMk/>
            <pc:sldMk cId="1597671504" sldId="358"/>
            <ac:picMk id="4" creationId="{D7A3235C-4DA9-4B1B-AEB4-2C9A4EC87FEC}"/>
          </ac:picMkLst>
        </pc:picChg>
      </pc:sldChg>
      <pc:sldChg chg="addSp delSp add ord modTransition modAnim">
        <pc:chgData name="Abanoub Riad" userId="3eee0ade-b52f-4e10-8f1f-a69fed49e18a" providerId="ADAL" clId="{5D59E015-7943-4101-9FCD-742E3CE2380A}" dt="2024-03-20T08:34:14.327" v="104"/>
        <pc:sldMkLst>
          <pc:docMk/>
          <pc:sldMk cId="2072916517" sldId="359"/>
        </pc:sldMkLst>
        <pc:spChg chg="del">
          <ac:chgData name="Abanoub Riad" userId="3eee0ade-b52f-4e10-8f1f-a69fed49e18a" providerId="ADAL" clId="{5D59E015-7943-4101-9FCD-742E3CE2380A}" dt="2024-03-20T08:34:01.417" v="100" actId="478"/>
          <ac:spMkLst>
            <pc:docMk/>
            <pc:sldMk cId="2072916517" sldId="359"/>
            <ac:spMk id="2" creationId="{AD98CB24-D1AF-412A-AD58-7C5E892FD709}"/>
          </ac:spMkLst>
        </pc:spChg>
        <pc:spChg chg="add">
          <ac:chgData name="Abanoub Riad" userId="3eee0ade-b52f-4e10-8f1f-a69fed49e18a" providerId="ADAL" clId="{5D59E015-7943-4101-9FCD-742E3CE2380A}" dt="2024-03-20T08:34:01.901" v="101"/>
          <ac:spMkLst>
            <pc:docMk/>
            <pc:sldMk cId="2072916517" sldId="359"/>
            <ac:spMk id="8" creationId="{6A99C8DA-B73C-4EB3-82C8-2D0E20DFEC05}"/>
          </ac:spMkLst>
        </pc:spChg>
        <pc:picChg chg="del">
          <ac:chgData name="Abanoub Riad" userId="3eee0ade-b52f-4e10-8f1f-a69fed49e18a" providerId="ADAL" clId="{5D59E015-7943-4101-9FCD-742E3CE2380A}" dt="2024-03-20T08:34:14.327" v="104"/>
          <ac:picMkLst>
            <pc:docMk/>
            <pc:sldMk cId="2072916517" sldId="359"/>
            <ac:picMk id="4" creationId="{453FE36B-5DBA-4613-8C77-C97BE55488C0}"/>
          </ac:picMkLst>
        </pc:picChg>
      </pc:sldChg>
      <pc:sldChg chg="addSp delSp add ord modTransition modAnim">
        <pc:chgData name="Abanoub Riad" userId="3eee0ade-b52f-4e10-8f1f-a69fed49e18a" providerId="ADAL" clId="{5D59E015-7943-4101-9FCD-742E3CE2380A}" dt="2024-03-20T08:34:14.327" v="104"/>
        <pc:sldMkLst>
          <pc:docMk/>
          <pc:sldMk cId="402753226" sldId="360"/>
        </pc:sldMkLst>
        <pc:spChg chg="del">
          <ac:chgData name="Abanoub Riad" userId="3eee0ade-b52f-4e10-8f1f-a69fed49e18a" providerId="ADAL" clId="{5D59E015-7943-4101-9FCD-742E3CE2380A}" dt="2024-03-20T08:33:55.258" v="98" actId="478"/>
          <ac:spMkLst>
            <pc:docMk/>
            <pc:sldMk cId="402753226" sldId="360"/>
            <ac:spMk id="2" creationId="{AD98CB24-D1AF-412A-AD58-7C5E892FD709}"/>
          </ac:spMkLst>
        </pc:spChg>
        <pc:spChg chg="add">
          <ac:chgData name="Abanoub Riad" userId="3eee0ade-b52f-4e10-8f1f-a69fed49e18a" providerId="ADAL" clId="{5D59E015-7943-4101-9FCD-742E3CE2380A}" dt="2024-03-20T08:33:55.723" v="99"/>
          <ac:spMkLst>
            <pc:docMk/>
            <pc:sldMk cId="402753226" sldId="360"/>
            <ac:spMk id="8" creationId="{3BF83612-ACD7-499B-9678-6CBD7F26EF81}"/>
          </ac:spMkLst>
        </pc:spChg>
        <pc:picChg chg="del">
          <ac:chgData name="Abanoub Riad" userId="3eee0ade-b52f-4e10-8f1f-a69fed49e18a" providerId="ADAL" clId="{5D59E015-7943-4101-9FCD-742E3CE2380A}" dt="2024-03-20T08:34:14.327" v="104"/>
          <ac:picMkLst>
            <pc:docMk/>
            <pc:sldMk cId="402753226" sldId="360"/>
            <ac:picMk id="4" creationId="{1D80A2B1-2566-40DF-B557-DB0D0EA41760}"/>
          </ac:picMkLst>
        </pc:picChg>
      </pc:sldChg>
    </pc:docChg>
  </pc:docChgLst>
  <pc:docChgLst>
    <pc:chgData name="Abanoub Riad" userId="3eee0ade-b52f-4e10-8f1f-a69fed49e18a" providerId="ADAL" clId="{F87071CF-9AEC-4C2F-8C75-7DD780B91EF5}"/>
  </pc:docChgLst>
  <pc:docChgLst>
    <pc:chgData name="Abanoub Riad" userId="3eee0ade-b52f-4e10-8f1f-a69fed49e18a" providerId="ADAL" clId="{3D46C0AF-0DD7-4F6C-95E3-99D063E93D05}"/>
  </pc:docChgLst>
  <pc:docChgLst>
    <pc:chgData name="Abanoub Riad" userId="3eee0ade-b52f-4e10-8f1f-a69fed49e18a" providerId="ADAL" clId="{C126AC41-7FC9-498D-9159-F10B7467C838}"/>
  </pc:docChgLst>
  <pc:docChgLst>
    <pc:chgData name="Abanoub Riad" userId="3eee0ade-b52f-4e10-8f1f-a69fed49e18a" providerId="ADAL" clId="{327FD66F-EB55-45EB-BDB7-97F4D73C308A}"/>
  </pc:docChgLst>
  <pc:docChgLst>
    <pc:chgData name="Abanoub Riad" userId="3eee0ade-b52f-4e10-8f1f-a69fed49e18a" providerId="ADAL" clId="{B8AC4ADC-FE2C-41CE-A088-BF2976CAF281}"/>
  </pc:docChgLst>
  <pc:docChgLst>
    <pc:chgData name="Abanoub Riad" userId="3eee0ade-b52f-4e10-8f1f-a69fed49e18a" providerId="ADAL" clId="{045A0E43-44AB-4A0C-ADA0-6C62BB6C1E10}"/>
  </pc:docChgLst>
  <pc:docChgLst>
    <pc:chgData name="Abanoub Riad" userId="3eee0ade-b52f-4e10-8f1f-a69fed49e18a" providerId="ADAL" clId="{6167D6DA-7FC4-448C-B739-497793CE0E20}"/>
  </pc:docChgLst>
  <pc:docChgLst>
    <pc:chgData name="Abanoub Riad" userId="3eee0ade-b52f-4e10-8f1f-a69fed49e18a" providerId="ADAL" clId="{CA005D30-B0DB-4582-A3C2-909D1B2E12D3}"/>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890088" cy="226013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ebm.bmj.com/content/11/5/133.full" TargetMode="External"/><Relationship Id="rId13" Type="http://schemas.openxmlformats.org/officeDocument/2006/relationships/image" Target="../media/image16.jp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jfif"/><Relationship Id="rId11" Type="http://schemas.openxmlformats.org/officeDocument/2006/relationships/image" Target="../media/image14.png"/><Relationship Id="rId5" Type="http://schemas.openxmlformats.org/officeDocument/2006/relationships/image" Target="../media/image9.jpg"/><Relationship Id="rId10" Type="http://schemas.openxmlformats.org/officeDocument/2006/relationships/image" Target="../media/image13.png"/><Relationship Id="rId4" Type="http://schemas.openxmlformats.org/officeDocument/2006/relationships/image" Target="../media/image8.jfif"/><Relationship Id="rId9" Type="http://schemas.openxmlformats.org/officeDocument/2006/relationships/image" Target="../media/image12.jpe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g"/><Relationship Id="rId2" Type="http://schemas.openxmlformats.org/officeDocument/2006/relationships/image" Target="../media/image63.jpg"/><Relationship Id="rId1" Type="http://schemas.openxmlformats.org/officeDocument/2006/relationships/slideLayout" Target="../slideLayouts/slideLayout1.xml"/><Relationship Id="rId6" Type="http://schemas.openxmlformats.org/officeDocument/2006/relationships/image" Target="../media/image67.jpg"/><Relationship Id="rId11" Type="http://schemas.openxmlformats.org/officeDocument/2006/relationships/image" Target="../media/image72.jpg"/><Relationship Id="rId5" Type="http://schemas.openxmlformats.org/officeDocument/2006/relationships/image" Target="../media/image66.jpg"/><Relationship Id="rId10" Type="http://schemas.openxmlformats.org/officeDocument/2006/relationships/image" Target="../media/image71.jfif"/><Relationship Id="rId4" Type="http://schemas.openxmlformats.org/officeDocument/2006/relationships/image" Target="../media/image65.jp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bmj.com/content/312/7023/71"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cochranelibrary.com/cdsr/doi/10.1002/14651858.CD014963/appendices#CD014963-sec-0133" TargetMode="External"/><Relationship Id="rId5" Type="http://schemas.openxmlformats.org/officeDocument/2006/relationships/image" Target="../media/image73.jp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hyperlink" Target="https://www.cochranelibrary.com/cdsr/doi/10.1002/14651858.CD015025/appendices#CD015025-sec-0117"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f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8" Type="http://schemas.openxmlformats.org/officeDocument/2006/relationships/image" Target="../media/image24.jfif"/><Relationship Id="rId13" Type="http://schemas.openxmlformats.org/officeDocument/2006/relationships/image" Target="../media/image28.jpeg"/><Relationship Id="rId3" Type="http://schemas.openxmlformats.org/officeDocument/2006/relationships/image" Target="../media/image19.png"/><Relationship Id="rId7" Type="http://schemas.openxmlformats.org/officeDocument/2006/relationships/image" Target="../media/image23.jpg"/><Relationship Id="rId12" Type="http://schemas.openxmlformats.org/officeDocument/2006/relationships/image" Target="../media/image27.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jpg"/><Relationship Id="rId11" Type="http://schemas.openxmlformats.org/officeDocument/2006/relationships/hyperlink" Target="https://www.jameslindlibrary.org/lind-j-1753/" TargetMode="External"/><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hyperlink" Target="https://s4be.cochrane.org/blog/2016/07/11/tutorial-read-forest-plot/" TargetMode="External"/><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4.jpg"/></Relationships>
</file>

<file path=ppt/slides/_rels/slide41.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09.jpg"/><Relationship Id="rId2" Type="http://schemas.openxmlformats.org/officeDocument/2006/relationships/image" Target="../media/image105.jpg"/><Relationship Id="rId1" Type="http://schemas.openxmlformats.org/officeDocument/2006/relationships/slideLayout" Target="../slideLayouts/slideLayout1.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hyperlink" Target="https://s4be.cochrane.org/blog/2016/07/11/tutorial-read-forest-plo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hyperlink" Target="https://s4be.cochrane.org/blog/2016/07/11/tutorial-read-forest-plot" TargetMode="External"/><Relationship Id="rId1" Type="http://schemas.openxmlformats.org/officeDocument/2006/relationships/slideLayout" Target="../slideLayouts/slideLayout1.xml"/><Relationship Id="rId5" Type="http://schemas.openxmlformats.org/officeDocument/2006/relationships/image" Target="../media/image112.jpg"/><Relationship Id="rId4" Type="http://schemas.openxmlformats.org/officeDocument/2006/relationships/image" Target="../media/image111.jpg"/></Relationships>
</file>

<file path=ppt/slides/_rels/slide43.xml.rels><?xml version="1.0" encoding="UTF-8" standalone="yes"?>
<Relationships xmlns="http://schemas.openxmlformats.org/package/2006/relationships"><Relationship Id="rId3" Type="http://schemas.openxmlformats.org/officeDocument/2006/relationships/hyperlink" Target="https://s4be.cochrane.org/blog/2016/07/11/tutorial-read-forest-plot" TargetMode="External"/><Relationship Id="rId2" Type="http://schemas.openxmlformats.org/officeDocument/2006/relationships/image" Target="../media/image113.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4" Type="http://schemas.openxmlformats.org/officeDocument/2006/relationships/image" Target="../media/image117.jp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21.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hyperlink" Target="https://jbi-global-wiki.refined.site/space/JHEI" TargetMode="Externa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hyperlink" Target="https://jbi-global-wiki.refined.site/space/JHEI" TargetMode="Externa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s://www.journals.elsevier.com/journal-of-evidence-based-dental-practice"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s://www.springer.com/gp/book/9783319457314" TargetMode="External"/><Relationship Id="rId3" Type="http://schemas.openxmlformats.org/officeDocument/2006/relationships/hyperlink" Target="https://www.nature.com/ebd" TargetMode="External"/><Relationship Id="rId7" Type="http://schemas.openxmlformats.org/officeDocument/2006/relationships/image" Target="../media/image134.jpeg"/><Relationship Id="rId2" Type="http://schemas.openxmlformats.org/officeDocument/2006/relationships/image" Target="../media/image131.jpg"/><Relationship Id="rId1" Type="http://schemas.openxmlformats.org/officeDocument/2006/relationships/slideLayout" Target="../slideLayouts/slideLayout1.xml"/><Relationship Id="rId6" Type="http://schemas.openxmlformats.org/officeDocument/2006/relationships/hyperlink" Target="https://www.cebd.org/" TargetMode="External"/><Relationship Id="rId5" Type="http://schemas.openxmlformats.org/officeDocument/2006/relationships/image" Target="../media/image133.gif"/><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61.jp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g"/><Relationship Id="rId3" Type="http://schemas.openxmlformats.org/officeDocument/2006/relationships/image" Target="../media/image41.png"/><Relationship Id="rId7" Type="http://schemas.openxmlformats.org/officeDocument/2006/relationships/image" Target="../media/image45.jpg"/><Relationship Id="rId12"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059F203-74D7-444B-BF61-95A819D36F64}"/>
              </a:ext>
            </a:extLst>
          </p:cNvPr>
          <p:cNvSpPr>
            <a:spLocks noGrp="1"/>
          </p:cNvSpPr>
          <p:nvPr>
            <p:ph type="ftr" sz="quarter" idx="10"/>
          </p:nvPr>
        </p:nvSpPr>
        <p:spPr/>
        <p:txBody>
          <a:bodyPr/>
          <a:lstStyle/>
          <a:p>
            <a:r>
              <a:rPr lang="en-GB" noProof="0" dirty="0"/>
              <a:t>Riad, A. Evidence-Based Dentistry. </a:t>
            </a:r>
            <a:r>
              <a:rPr lang="en-GB" i="1" noProof="0" dirty="0"/>
              <a:t>Dental Public Health I</a:t>
            </a:r>
            <a:r>
              <a:rPr lang="en-GB" noProof="0" dirty="0"/>
              <a:t>. March 2024</a:t>
            </a:r>
          </a:p>
        </p:txBody>
      </p:sp>
      <p:sp>
        <p:nvSpPr>
          <p:cNvPr id="3" name="Zástupný symbol pro číslo snímku 2">
            <a:extLst>
              <a:ext uri="{FF2B5EF4-FFF2-40B4-BE49-F238E27FC236}">
                <a16:creationId xmlns:a16="http://schemas.microsoft.com/office/drawing/2014/main" id="{828AD60A-F679-40CE-BB8A-8819878042F7}"/>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6" name="Title 5">
            <a:extLst>
              <a:ext uri="{FF2B5EF4-FFF2-40B4-BE49-F238E27FC236}">
                <a16:creationId xmlns:a16="http://schemas.microsoft.com/office/drawing/2014/main" id="{592B015E-9EDF-4CEF-9877-81E8E262CF65}"/>
              </a:ext>
            </a:extLst>
          </p:cNvPr>
          <p:cNvSpPr>
            <a:spLocks noGrp="1"/>
          </p:cNvSpPr>
          <p:nvPr>
            <p:ph type="title"/>
          </p:nvPr>
        </p:nvSpPr>
        <p:spPr/>
        <p:txBody>
          <a:bodyPr/>
          <a:lstStyle/>
          <a:p>
            <a:r>
              <a:rPr lang="en-US" dirty="0"/>
              <a:t>Evidence-Based Dentistry</a:t>
            </a:r>
          </a:p>
        </p:txBody>
      </p:sp>
      <p:sp>
        <p:nvSpPr>
          <p:cNvPr id="7" name="Subtitle 6">
            <a:extLst>
              <a:ext uri="{FF2B5EF4-FFF2-40B4-BE49-F238E27FC236}">
                <a16:creationId xmlns:a16="http://schemas.microsoft.com/office/drawing/2014/main" id="{67DF0647-B63A-4BFF-B018-3803FDE5AE8A}"/>
              </a:ext>
            </a:extLst>
          </p:cNvPr>
          <p:cNvSpPr>
            <a:spLocks noGrp="1"/>
          </p:cNvSpPr>
          <p:nvPr>
            <p:ph type="subTitle" idx="1"/>
          </p:nvPr>
        </p:nvSpPr>
        <p:spPr/>
        <p:txBody>
          <a:bodyPr/>
          <a:lstStyle/>
          <a:p>
            <a:r>
              <a:rPr lang="en-GB" dirty="0"/>
              <a:t>Dental Public Health I</a:t>
            </a:r>
            <a:endParaRPr lang="en-US" dirty="0"/>
          </a:p>
        </p:txBody>
      </p:sp>
    </p:spTree>
    <p:extLst>
      <p:ext uri="{BB962C8B-B14F-4D97-AF65-F5344CB8AC3E}">
        <p14:creationId xmlns:p14="http://schemas.microsoft.com/office/powerpoint/2010/main" val="4011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E318245B-C43B-4B1B-A47E-B0291EA2E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550" y="2047434"/>
            <a:ext cx="6191250" cy="3747838"/>
          </a:xfrm>
          <a:prstGeom prst="rect">
            <a:avLst/>
          </a:prstGeom>
        </p:spPr>
      </p:pic>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10</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GB" dirty="0"/>
              <a:t>Systematic Review</a:t>
            </a:r>
            <a:endParaRPr lang="en-US" dirty="0"/>
          </a:p>
        </p:txBody>
      </p:sp>
      <p:sp>
        <p:nvSpPr>
          <p:cNvPr id="5" name="Title 8">
            <a:extLst>
              <a:ext uri="{FF2B5EF4-FFF2-40B4-BE49-F238E27FC236}">
                <a16:creationId xmlns:a16="http://schemas.microsoft.com/office/drawing/2014/main" id="{A38A2656-4FD3-47D1-8EF2-DB158FDCED60}"/>
              </a:ext>
            </a:extLst>
          </p:cNvPr>
          <p:cNvSpPr txBox="1">
            <a:spLocks/>
          </p:cNvSpPr>
          <p:nvPr/>
        </p:nvSpPr>
        <p:spPr>
          <a:xfrm>
            <a:off x="475321" y="2837397"/>
            <a:ext cx="5554004" cy="32949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800" b="0" kern="0" dirty="0"/>
              <a:t>Systematic reviews are rigorous reviews of the evidence bearing on specific clinical questions.</a:t>
            </a:r>
          </a:p>
          <a:p>
            <a:pPr marL="285750" indent="-285750" algn="just">
              <a:lnSpc>
                <a:spcPct val="150000"/>
              </a:lnSpc>
              <a:buFont typeface="Arial" panose="020B0604020202020204" pitchFamily="34" charset="0"/>
              <a:buChar char="•"/>
            </a:pPr>
            <a:r>
              <a:rPr lang="en-GB" sz="1800" b="0" kern="0" dirty="0"/>
              <a:t>They are “</a:t>
            </a:r>
            <a:r>
              <a:rPr lang="en-GB" sz="1800" kern="0" dirty="0"/>
              <a:t>systematic</a:t>
            </a:r>
            <a:r>
              <a:rPr lang="en-GB" sz="1800" b="0" kern="0" dirty="0"/>
              <a:t>” because they summarize original research following a scientifically based plan that has been decided on in advance and made explicit at every step. </a:t>
            </a:r>
            <a:endParaRPr lang="en-US" sz="1800" b="0" kern="0" dirty="0"/>
          </a:p>
        </p:txBody>
      </p:sp>
      <p:sp>
        <p:nvSpPr>
          <p:cNvPr id="8" name="Footer Placeholder 1">
            <a:extLst>
              <a:ext uri="{FF2B5EF4-FFF2-40B4-BE49-F238E27FC236}">
                <a16:creationId xmlns:a16="http://schemas.microsoft.com/office/drawing/2014/main" id="{2C165AF3-ED55-4B82-BAB7-8083C2BAD8F0}"/>
              </a:ext>
            </a:extLst>
          </p:cNvPr>
          <p:cNvSpPr>
            <a:spLocks noGrp="1"/>
          </p:cNvSpPr>
          <p:nvPr>
            <p:ph type="ftr" sz="quarter" idx="10"/>
          </p:nvPr>
        </p:nvSpPr>
        <p:spPr>
          <a:xfrm>
            <a:off x="720000" y="6228000"/>
            <a:ext cx="7920000" cy="252000"/>
          </a:xfrm>
        </p:spPr>
        <p:txBody>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40273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11</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GB" dirty="0"/>
              <a:t>Systematic Review</a:t>
            </a:r>
            <a:endParaRPr lang="en-US" dirty="0"/>
          </a:p>
        </p:txBody>
      </p:sp>
      <p:sp>
        <p:nvSpPr>
          <p:cNvPr id="5" name="Title 8">
            <a:extLst>
              <a:ext uri="{FF2B5EF4-FFF2-40B4-BE49-F238E27FC236}">
                <a16:creationId xmlns:a16="http://schemas.microsoft.com/office/drawing/2014/main" id="{A38A2656-4FD3-47D1-8EF2-DB158FDCED60}"/>
              </a:ext>
            </a:extLst>
          </p:cNvPr>
          <p:cNvSpPr txBox="1">
            <a:spLocks/>
          </p:cNvSpPr>
          <p:nvPr/>
        </p:nvSpPr>
        <p:spPr>
          <a:xfrm>
            <a:off x="414000" y="2955639"/>
            <a:ext cx="5554004" cy="295151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800" b="0" kern="0" dirty="0"/>
              <a:t>The workflow of systematic reviews can be summarised using the Preferred Reporting Items for Systematic Reviews and Meta-Analyses (</a:t>
            </a:r>
            <a:r>
              <a:rPr lang="en-GB" sz="1800" kern="0" dirty="0"/>
              <a:t>PRISMA</a:t>
            </a:r>
            <a:r>
              <a:rPr lang="en-GB" sz="1800" b="0" kern="0" dirty="0"/>
              <a:t>) flow diagram.</a:t>
            </a:r>
          </a:p>
          <a:p>
            <a:pPr marL="285750" indent="-285750" algn="just">
              <a:lnSpc>
                <a:spcPct val="150000"/>
              </a:lnSpc>
              <a:buFont typeface="Arial" panose="020B0604020202020204" pitchFamily="34" charset="0"/>
              <a:buChar char="•"/>
            </a:pPr>
            <a:r>
              <a:rPr lang="en-GB" sz="1800" b="0" kern="0" dirty="0"/>
              <a:t>The </a:t>
            </a:r>
            <a:r>
              <a:rPr lang="en-GB" sz="1800" kern="0" dirty="0"/>
              <a:t>quality </a:t>
            </a:r>
            <a:r>
              <a:rPr lang="en-GB" sz="1800" b="0" kern="0" dirty="0"/>
              <a:t>of the evidence obtained by SR is proportionate to the quality of the individual (primary) trials included.</a:t>
            </a:r>
            <a:endParaRPr lang="en-US" sz="1800" b="0" kern="0" dirty="0"/>
          </a:p>
        </p:txBody>
      </p:sp>
      <p:pic>
        <p:nvPicPr>
          <p:cNvPr id="8" name="Picture 7" descr="Diagram&#10;&#10;Description automatically generated">
            <a:extLst>
              <a:ext uri="{FF2B5EF4-FFF2-40B4-BE49-F238E27FC236}">
                <a16:creationId xmlns:a16="http://schemas.microsoft.com/office/drawing/2014/main" id="{68E07399-141E-4DA8-AF15-B48F03615A96}"/>
              </a:ext>
            </a:extLst>
          </p:cNvPr>
          <p:cNvPicPr>
            <a:picLocks noChangeAspect="1"/>
          </p:cNvPicPr>
          <p:nvPr/>
        </p:nvPicPr>
        <p:blipFill rotWithShape="1">
          <a:blip r:embed="rId3">
            <a:extLst>
              <a:ext uri="{28A0092B-C50C-407E-A947-70E740481C1C}">
                <a14:useLocalDpi xmlns:a14="http://schemas.microsoft.com/office/drawing/2010/main" val="0"/>
              </a:ext>
            </a:extLst>
          </a:blip>
          <a:srcRect l="14118" r="13529"/>
          <a:stretch/>
        </p:blipFill>
        <p:spPr>
          <a:xfrm>
            <a:off x="6334125" y="0"/>
            <a:ext cx="5857875" cy="6800850"/>
          </a:xfrm>
          <a:prstGeom prst="rect">
            <a:avLst/>
          </a:prstGeom>
        </p:spPr>
      </p:pic>
      <p:sp>
        <p:nvSpPr>
          <p:cNvPr id="9" name="Footer Placeholder 1">
            <a:extLst>
              <a:ext uri="{FF2B5EF4-FFF2-40B4-BE49-F238E27FC236}">
                <a16:creationId xmlns:a16="http://schemas.microsoft.com/office/drawing/2014/main" id="{1CD2F77B-72AA-4309-8701-9B7A153C2002}"/>
              </a:ext>
            </a:extLst>
          </p:cNvPr>
          <p:cNvSpPr>
            <a:spLocks noGrp="1"/>
          </p:cNvSpPr>
          <p:nvPr>
            <p:ph type="ftr" sz="quarter" idx="10"/>
          </p:nvPr>
        </p:nvSpPr>
        <p:spPr>
          <a:xfrm>
            <a:off x="720000" y="6228000"/>
            <a:ext cx="7920000" cy="252000"/>
          </a:xfrm>
        </p:spPr>
        <p:txBody>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9089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12</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GB" dirty="0"/>
              <a:t>EBM Approach</a:t>
            </a:r>
            <a:endParaRPr lang="en-US" dirty="0"/>
          </a:p>
        </p:txBody>
      </p:sp>
      <p:sp>
        <p:nvSpPr>
          <p:cNvPr id="16" name="Title 8">
            <a:extLst>
              <a:ext uri="{FF2B5EF4-FFF2-40B4-BE49-F238E27FC236}">
                <a16:creationId xmlns:a16="http://schemas.microsoft.com/office/drawing/2014/main" id="{ADD8247E-9DB9-4EE0-9705-957142AFF3F1}"/>
              </a:ext>
            </a:extLst>
          </p:cNvPr>
          <p:cNvSpPr txBox="1">
            <a:spLocks/>
          </p:cNvSpPr>
          <p:nvPr/>
        </p:nvSpPr>
        <p:spPr>
          <a:xfrm>
            <a:off x="414000" y="2720482"/>
            <a:ext cx="6482100" cy="320808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200000"/>
              </a:lnSpc>
              <a:buFont typeface="Arial" panose="020B0604020202020204" pitchFamily="34" charset="0"/>
              <a:buChar char="•"/>
            </a:pPr>
            <a:r>
              <a:rPr lang="en-GB" sz="1800" b="0" kern="0" dirty="0"/>
              <a:t>The general steps (5 A) of EBM are as follows:</a:t>
            </a:r>
          </a:p>
          <a:p>
            <a:pPr marL="342900" indent="-342900" algn="just">
              <a:lnSpc>
                <a:spcPct val="200000"/>
              </a:lnSpc>
              <a:buFont typeface="+mj-lt"/>
              <a:buAutoNum type="arabicPeriod"/>
            </a:pPr>
            <a:r>
              <a:rPr lang="en-GB" sz="1800" kern="0" dirty="0"/>
              <a:t>Ask: Generate Clinical Question</a:t>
            </a:r>
          </a:p>
          <a:p>
            <a:pPr marL="342900" indent="-342900" algn="just">
              <a:lnSpc>
                <a:spcPct val="200000"/>
              </a:lnSpc>
              <a:buFont typeface="+mj-lt"/>
              <a:buAutoNum type="arabicPeriod"/>
            </a:pPr>
            <a:r>
              <a:rPr lang="en-GB" sz="1800" kern="0" dirty="0"/>
              <a:t>Acquire: Find Best Evidence</a:t>
            </a:r>
          </a:p>
          <a:p>
            <a:pPr marL="342900" indent="-342900" algn="just">
              <a:lnSpc>
                <a:spcPct val="200000"/>
              </a:lnSpc>
              <a:buFont typeface="+mj-lt"/>
              <a:buAutoNum type="arabicPeriod"/>
            </a:pPr>
            <a:r>
              <a:rPr lang="en-GB" sz="1800" kern="0" dirty="0"/>
              <a:t>Appraise: Critical Appraisal</a:t>
            </a:r>
          </a:p>
          <a:p>
            <a:pPr marL="342900" indent="-342900" algn="just">
              <a:lnSpc>
                <a:spcPct val="200000"/>
              </a:lnSpc>
              <a:buFont typeface="+mj-lt"/>
              <a:buAutoNum type="arabicPeriod"/>
            </a:pPr>
            <a:r>
              <a:rPr lang="en-GB" sz="1800" kern="0" dirty="0"/>
              <a:t>Apply: Apply the Evidence</a:t>
            </a:r>
          </a:p>
          <a:p>
            <a:pPr marL="342900" indent="-342900" algn="just">
              <a:lnSpc>
                <a:spcPct val="200000"/>
              </a:lnSpc>
              <a:buFont typeface="+mj-lt"/>
              <a:buAutoNum type="arabicPeriod"/>
            </a:pPr>
            <a:r>
              <a:rPr lang="en-GB" sz="1800" kern="0" dirty="0"/>
              <a:t>Analyse: Evaluate</a:t>
            </a:r>
            <a:endParaRPr lang="en-GB" sz="1800" kern="0" dirty="0">
              <a:solidFill>
                <a:srgbClr val="0000DC"/>
              </a:solidFill>
            </a:endParaRPr>
          </a:p>
        </p:txBody>
      </p:sp>
      <p:pic>
        <p:nvPicPr>
          <p:cNvPr id="10" name="Picture 9" descr="Chart&#10;&#10;Description automatically generated">
            <a:extLst>
              <a:ext uri="{FF2B5EF4-FFF2-40B4-BE49-F238E27FC236}">
                <a16:creationId xmlns:a16="http://schemas.microsoft.com/office/drawing/2014/main" id="{92CD065F-4103-4EB5-8FB4-661ED54FC635}"/>
              </a:ext>
            </a:extLst>
          </p:cNvPr>
          <p:cNvPicPr>
            <a:picLocks noChangeAspect="1"/>
          </p:cNvPicPr>
          <p:nvPr/>
        </p:nvPicPr>
        <p:blipFill rotWithShape="1">
          <a:blip r:embed="rId2">
            <a:extLst>
              <a:ext uri="{28A0092B-C50C-407E-A947-70E740481C1C}">
                <a14:useLocalDpi xmlns:a14="http://schemas.microsoft.com/office/drawing/2010/main" val="0"/>
              </a:ext>
            </a:extLst>
          </a:blip>
          <a:srcRect l="16844" t="14312" r="18794" b="6974"/>
          <a:stretch/>
        </p:blipFill>
        <p:spPr>
          <a:xfrm>
            <a:off x="6950100" y="830938"/>
            <a:ext cx="5241900" cy="5397062"/>
          </a:xfrm>
          <a:prstGeom prst="rect">
            <a:avLst/>
          </a:prstGeom>
        </p:spPr>
      </p:pic>
      <p:sp>
        <p:nvSpPr>
          <p:cNvPr id="7" name="Footer Placeholder 1">
            <a:extLst>
              <a:ext uri="{FF2B5EF4-FFF2-40B4-BE49-F238E27FC236}">
                <a16:creationId xmlns:a16="http://schemas.microsoft.com/office/drawing/2014/main" id="{DB867A40-376C-4101-9701-E759276C9CBF}"/>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extLst>
      <p:ext uri="{BB962C8B-B14F-4D97-AF65-F5344CB8AC3E}">
        <p14:creationId xmlns:p14="http://schemas.microsoft.com/office/powerpoint/2010/main" val="40567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13</a:t>
            </a:fld>
            <a:endParaRPr lang="cs-CZ" altLang="cs-CZ" dirty="0"/>
          </a:p>
        </p:txBody>
      </p:sp>
      <p:sp>
        <p:nvSpPr>
          <p:cNvPr id="10" name="Title 8">
            <a:extLst>
              <a:ext uri="{FF2B5EF4-FFF2-40B4-BE49-F238E27FC236}">
                <a16:creationId xmlns:a16="http://schemas.microsoft.com/office/drawing/2014/main" id="{A171DB66-D85B-4363-B0A1-BC3BE7AB34B8}"/>
              </a:ext>
            </a:extLst>
          </p:cNvPr>
          <p:cNvSpPr>
            <a:spLocks noGrp="1"/>
          </p:cNvSpPr>
          <p:nvPr>
            <p:ph type="title"/>
          </p:nvPr>
        </p:nvSpPr>
        <p:spPr>
          <a:xfrm>
            <a:off x="414000" y="1947785"/>
            <a:ext cx="11361600" cy="486041"/>
          </a:xfrm>
        </p:spPr>
        <p:txBody>
          <a:bodyPr/>
          <a:lstStyle/>
          <a:p>
            <a:r>
              <a:rPr lang="en-GB" dirty="0"/>
              <a:t>Generate Clinical Question</a:t>
            </a:r>
            <a:endParaRPr lang="en-US" dirty="0"/>
          </a:p>
        </p:txBody>
      </p:sp>
      <p:sp>
        <p:nvSpPr>
          <p:cNvPr id="11" name="Title 8">
            <a:extLst>
              <a:ext uri="{FF2B5EF4-FFF2-40B4-BE49-F238E27FC236}">
                <a16:creationId xmlns:a16="http://schemas.microsoft.com/office/drawing/2014/main" id="{D0015198-D6FF-4193-9623-CC56DED5687D}"/>
              </a:ext>
            </a:extLst>
          </p:cNvPr>
          <p:cNvSpPr txBox="1">
            <a:spLocks/>
          </p:cNvSpPr>
          <p:nvPr/>
        </p:nvSpPr>
        <p:spPr>
          <a:xfrm>
            <a:off x="414000" y="2629188"/>
            <a:ext cx="6786900" cy="320808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600" b="0" kern="0" dirty="0"/>
              <a:t>The initial step in the practice of EBM involves the meticulous formulation of clinical questions. This </a:t>
            </a:r>
            <a:r>
              <a:rPr lang="en-US" sz="1600" kern="0" dirty="0">
                <a:solidFill>
                  <a:srgbClr val="FF0000"/>
                </a:solidFill>
              </a:rPr>
              <a:t>skill</a:t>
            </a:r>
            <a:r>
              <a:rPr lang="en-US" sz="1600" b="0" kern="0" dirty="0"/>
              <a:t> is indispensable for physicians committed to employing EBM.</a:t>
            </a:r>
          </a:p>
          <a:p>
            <a:pPr marL="285750" indent="-285750" algn="just">
              <a:lnSpc>
                <a:spcPct val="150000"/>
              </a:lnSpc>
              <a:buFont typeface="Arial" panose="020B0604020202020204" pitchFamily="34" charset="0"/>
              <a:buChar char="•"/>
            </a:pPr>
            <a:r>
              <a:rPr lang="en-US" sz="1600" b="0" kern="0" dirty="0">
                <a:solidFill>
                  <a:srgbClr val="0000DC"/>
                </a:solidFill>
              </a:rPr>
              <a:t>Medical questions can be </a:t>
            </a:r>
            <a:r>
              <a:rPr lang="en-US" sz="1600" b="0" kern="0" dirty="0" err="1">
                <a:solidFill>
                  <a:srgbClr val="0000DC"/>
                </a:solidFill>
              </a:rPr>
              <a:t>categorised</a:t>
            </a:r>
            <a:r>
              <a:rPr lang="en-US" sz="1600" b="0" kern="0" dirty="0">
                <a:solidFill>
                  <a:srgbClr val="0000DC"/>
                </a:solidFill>
              </a:rPr>
              <a:t> into two primary types: '</a:t>
            </a:r>
            <a:r>
              <a:rPr lang="en-US" sz="1600" kern="0" dirty="0">
                <a:solidFill>
                  <a:srgbClr val="0000DC"/>
                </a:solidFill>
              </a:rPr>
              <a:t>background questions</a:t>
            </a:r>
            <a:r>
              <a:rPr lang="en-US" sz="1600" b="0" kern="0" dirty="0">
                <a:solidFill>
                  <a:srgbClr val="0000DC"/>
                </a:solidFill>
              </a:rPr>
              <a:t>', commonly posed by medical students and those new to a subject, and '</a:t>
            </a:r>
            <a:r>
              <a:rPr lang="en-US" sz="1600" kern="0" dirty="0">
                <a:solidFill>
                  <a:srgbClr val="0000DC"/>
                </a:solidFill>
              </a:rPr>
              <a:t>foreground questions</a:t>
            </a:r>
            <a:r>
              <a:rPr lang="en-US" sz="1600" b="0" kern="0" dirty="0">
                <a:solidFill>
                  <a:srgbClr val="0000DC"/>
                </a:solidFill>
              </a:rPr>
              <a:t>', which are more specific and arise during problem-solving or in-depth research.</a:t>
            </a:r>
          </a:p>
          <a:p>
            <a:pPr marL="285750" indent="-285750" algn="just">
              <a:lnSpc>
                <a:spcPct val="150000"/>
              </a:lnSpc>
              <a:buFont typeface="Arial" panose="020B0604020202020204" pitchFamily="34" charset="0"/>
              <a:buChar char="•"/>
            </a:pPr>
            <a:r>
              <a:rPr lang="en-US" sz="1600" b="0" kern="0" dirty="0">
                <a:solidFill>
                  <a:srgbClr val="0000DC"/>
                </a:solidFill>
              </a:rPr>
              <a:t>It is crucial to dissect the clinical question into its essential elements, such as </a:t>
            </a:r>
            <a:r>
              <a:rPr lang="en-US" sz="1600" kern="0" dirty="0">
                <a:solidFill>
                  <a:srgbClr val="0000DC"/>
                </a:solidFill>
              </a:rPr>
              <a:t>PICO</a:t>
            </a:r>
            <a:r>
              <a:rPr lang="en-US" sz="1600" b="0" kern="0" dirty="0">
                <a:solidFill>
                  <a:srgbClr val="0000DC"/>
                </a:solidFill>
              </a:rPr>
              <a:t> framework (Patient, Intervention, Comparison, Outcome).</a:t>
            </a:r>
          </a:p>
        </p:txBody>
      </p:sp>
      <p:pic>
        <p:nvPicPr>
          <p:cNvPr id="12" name="Picture 11">
            <a:extLst>
              <a:ext uri="{FF2B5EF4-FFF2-40B4-BE49-F238E27FC236}">
                <a16:creationId xmlns:a16="http://schemas.microsoft.com/office/drawing/2014/main" id="{DF440616-BE84-4C7F-BDF4-DEE781932ED7}"/>
              </a:ext>
            </a:extLst>
          </p:cNvPr>
          <p:cNvPicPr>
            <a:picLocks noChangeAspect="1"/>
          </p:cNvPicPr>
          <p:nvPr/>
        </p:nvPicPr>
        <p:blipFill rotWithShape="1">
          <a:blip r:embed="rId2"/>
          <a:srcRect l="18072" t="14009" r="20482"/>
          <a:stretch/>
        </p:blipFill>
        <p:spPr>
          <a:xfrm>
            <a:off x="8896351" y="93832"/>
            <a:ext cx="3152774" cy="3512989"/>
          </a:xfrm>
          <a:prstGeom prst="rect">
            <a:avLst/>
          </a:prstGeom>
        </p:spPr>
      </p:pic>
      <p:sp>
        <p:nvSpPr>
          <p:cNvPr id="13" name="Flowchart: Alternate Process 12">
            <a:extLst>
              <a:ext uri="{FF2B5EF4-FFF2-40B4-BE49-F238E27FC236}">
                <a16:creationId xmlns:a16="http://schemas.microsoft.com/office/drawing/2014/main" id="{4DD23EC2-C44B-4E8B-8DBE-9FA02A855951}"/>
              </a:ext>
            </a:extLst>
          </p:cNvPr>
          <p:cNvSpPr/>
          <p:nvPr/>
        </p:nvSpPr>
        <p:spPr bwMode="auto">
          <a:xfrm>
            <a:off x="7454449" y="3846136"/>
            <a:ext cx="1441901" cy="2903456"/>
          </a:xfrm>
          <a:prstGeom prst="flowChartAlternateProcess">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vert270"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rgbClr val="0000DC"/>
                </a:solidFill>
                <a:effectLst/>
                <a:latin typeface="+mn-lt"/>
              </a:rPr>
              <a:t>Background</a:t>
            </a:r>
          </a:p>
          <a:p>
            <a:pPr marL="0" marR="0" indent="0" algn="ctr" defTabSz="914400" rtl="0" eaLnBrk="1" fontAlgn="base" latinLnBrk="0" hangingPunct="1">
              <a:lnSpc>
                <a:spcPct val="100000"/>
              </a:lnSpc>
              <a:spcBef>
                <a:spcPct val="0"/>
              </a:spcBef>
              <a:spcAft>
                <a:spcPct val="0"/>
              </a:spcAft>
              <a:buClrTx/>
              <a:buSzTx/>
              <a:buFontTx/>
              <a:buNone/>
              <a:tabLst/>
            </a:pPr>
            <a:r>
              <a:rPr lang="en-GB" sz="2800" b="1" dirty="0">
                <a:solidFill>
                  <a:srgbClr val="0000DC"/>
                </a:solidFill>
              </a:rPr>
              <a:t>Question</a:t>
            </a:r>
            <a:endParaRPr kumimoji="0" lang="en-GB" sz="2800" b="1" i="0" u="none" strike="noStrike" cap="none" normalizeH="0" baseline="0" dirty="0">
              <a:ln>
                <a:noFill/>
              </a:ln>
              <a:solidFill>
                <a:srgbClr val="0000DC"/>
              </a:solidFill>
              <a:effectLst/>
              <a:latin typeface="+mn-lt"/>
            </a:endParaRPr>
          </a:p>
        </p:txBody>
      </p:sp>
      <p:sp>
        <p:nvSpPr>
          <p:cNvPr id="14" name="Flowchart: Alternate Process 13">
            <a:extLst>
              <a:ext uri="{FF2B5EF4-FFF2-40B4-BE49-F238E27FC236}">
                <a16:creationId xmlns:a16="http://schemas.microsoft.com/office/drawing/2014/main" id="{A42B5062-7BB0-4EA4-9ED7-55F15FB3A3F5}"/>
              </a:ext>
            </a:extLst>
          </p:cNvPr>
          <p:cNvSpPr/>
          <p:nvPr/>
        </p:nvSpPr>
        <p:spPr bwMode="auto">
          <a:xfrm>
            <a:off x="9303773" y="4327753"/>
            <a:ext cx="1168965" cy="1940222"/>
          </a:xfrm>
          <a:prstGeom prst="flowChartAlternateProcess">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vert270"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effectLst/>
                <a:latin typeface="+mn-lt"/>
              </a:rPr>
              <a:t>Foreground</a:t>
            </a:r>
          </a:p>
          <a:p>
            <a:pPr marL="0" marR="0" indent="0" algn="ctr" defTabSz="914400" eaLnBrk="1" fontAlgn="base" latinLnBrk="0" hangingPunct="1">
              <a:lnSpc>
                <a:spcPct val="100000"/>
              </a:lnSpc>
              <a:spcBef>
                <a:spcPct val="0"/>
              </a:spcBef>
              <a:spcAft>
                <a:spcPct val="0"/>
              </a:spcAft>
              <a:buClrTx/>
              <a:buSzTx/>
              <a:buFontTx/>
              <a:buNone/>
              <a:tabLst/>
            </a:pPr>
            <a:r>
              <a:rPr lang="en-GB" sz="2000" b="1" dirty="0"/>
              <a:t>Question</a:t>
            </a:r>
            <a:endParaRPr kumimoji="0" lang="en-GB" sz="2000" b="1" i="0" u="none" strike="noStrike" cap="none" normalizeH="0" baseline="0" dirty="0">
              <a:ln>
                <a:noFill/>
              </a:ln>
              <a:effectLst/>
              <a:latin typeface="+mn-lt"/>
            </a:endParaRPr>
          </a:p>
        </p:txBody>
      </p:sp>
      <p:sp>
        <p:nvSpPr>
          <p:cNvPr id="15" name="Flowchart: Alternate Process 14">
            <a:extLst>
              <a:ext uri="{FF2B5EF4-FFF2-40B4-BE49-F238E27FC236}">
                <a16:creationId xmlns:a16="http://schemas.microsoft.com/office/drawing/2014/main" id="{3837ECE4-7A66-4582-835F-AAFA1305C8FE}"/>
              </a:ext>
            </a:extLst>
          </p:cNvPr>
          <p:cNvSpPr/>
          <p:nvPr/>
        </p:nvSpPr>
        <p:spPr bwMode="auto">
          <a:xfrm>
            <a:off x="10889588" y="4736969"/>
            <a:ext cx="1168965" cy="1121790"/>
          </a:xfrm>
          <a:prstGeom prst="flowChartAlternateProcess">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i="0" u="none" strike="noStrike" cap="none" normalizeH="0" baseline="0" dirty="0">
                <a:ln>
                  <a:noFill/>
                </a:ln>
                <a:effectLst/>
                <a:latin typeface="+mn-lt"/>
              </a:rPr>
              <a:t>Clinical</a:t>
            </a:r>
          </a:p>
          <a:p>
            <a:pPr marL="0" marR="0" indent="0" algn="ctr" defTabSz="914400" eaLnBrk="1" fontAlgn="base" latinLnBrk="0" hangingPunct="1">
              <a:lnSpc>
                <a:spcPct val="100000"/>
              </a:lnSpc>
              <a:spcBef>
                <a:spcPct val="0"/>
              </a:spcBef>
              <a:spcAft>
                <a:spcPct val="0"/>
              </a:spcAft>
              <a:buClrTx/>
              <a:buSzTx/>
              <a:buFontTx/>
              <a:buNone/>
              <a:tabLst/>
            </a:pPr>
            <a:r>
              <a:rPr lang="en-GB" sz="1400" dirty="0"/>
              <a:t>Question</a:t>
            </a:r>
            <a:endParaRPr kumimoji="0" lang="en-GB" sz="1400" i="0" u="none" strike="noStrike" cap="none" normalizeH="0" baseline="0" dirty="0">
              <a:ln>
                <a:noFill/>
              </a:ln>
              <a:effectLst/>
              <a:latin typeface="+mn-lt"/>
            </a:endParaRPr>
          </a:p>
        </p:txBody>
      </p:sp>
      <p:sp>
        <p:nvSpPr>
          <p:cNvPr id="17" name="Arrow: Right 16">
            <a:extLst>
              <a:ext uri="{FF2B5EF4-FFF2-40B4-BE49-F238E27FC236}">
                <a16:creationId xmlns:a16="http://schemas.microsoft.com/office/drawing/2014/main" id="{4173520F-70F4-4819-8686-7CCF9BD444A1}"/>
              </a:ext>
            </a:extLst>
          </p:cNvPr>
          <p:cNvSpPr/>
          <p:nvPr/>
        </p:nvSpPr>
        <p:spPr bwMode="auto">
          <a:xfrm>
            <a:off x="8905295" y="5101706"/>
            <a:ext cx="386499" cy="359068"/>
          </a:xfrm>
          <a:prstGeom prst="rightArrow">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18" name="Arrow: Right 17">
            <a:extLst>
              <a:ext uri="{FF2B5EF4-FFF2-40B4-BE49-F238E27FC236}">
                <a16:creationId xmlns:a16="http://schemas.microsoft.com/office/drawing/2014/main" id="{BB0A5667-DC02-4D0A-A223-E1C8F7D1028A}"/>
              </a:ext>
            </a:extLst>
          </p:cNvPr>
          <p:cNvSpPr/>
          <p:nvPr/>
        </p:nvSpPr>
        <p:spPr bwMode="auto">
          <a:xfrm>
            <a:off x="10497934" y="5101706"/>
            <a:ext cx="386499" cy="359068"/>
          </a:xfrm>
          <a:prstGeom prst="rightArrow">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16" name="Footer Placeholder 1">
            <a:extLst>
              <a:ext uri="{FF2B5EF4-FFF2-40B4-BE49-F238E27FC236}">
                <a16:creationId xmlns:a16="http://schemas.microsoft.com/office/drawing/2014/main" id="{A95BF48D-B3AF-4B5A-8B0F-FD9CECB81B39}"/>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extLst>
      <p:ext uri="{BB962C8B-B14F-4D97-AF65-F5344CB8AC3E}">
        <p14:creationId xmlns:p14="http://schemas.microsoft.com/office/powerpoint/2010/main" val="64454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fade">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3" grpId="0" animBg="1"/>
      <p:bldP spid="14" grpId="0" animBg="1"/>
      <p:bldP spid="15"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14</a:t>
            </a:fld>
            <a:endParaRPr lang="cs-CZ" altLang="cs-CZ" dirty="0"/>
          </a:p>
        </p:txBody>
      </p:sp>
      <p:sp>
        <p:nvSpPr>
          <p:cNvPr id="10" name="Title 8">
            <a:extLst>
              <a:ext uri="{FF2B5EF4-FFF2-40B4-BE49-F238E27FC236}">
                <a16:creationId xmlns:a16="http://schemas.microsoft.com/office/drawing/2014/main" id="{A171DB66-D85B-4363-B0A1-BC3BE7AB34B8}"/>
              </a:ext>
            </a:extLst>
          </p:cNvPr>
          <p:cNvSpPr>
            <a:spLocks noGrp="1"/>
          </p:cNvSpPr>
          <p:nvPr>
            <p:ph type="title"/>
          </p:nvPr>
        </p:nvSpPr>
        <p:spPr>
          <a:xfrm>
            <a:off x="415200" y="1768038"/>
            <a:ext cx="11361600" cy="486041"/>
          </a:xfrm>
        </p:spPr>
        <p:txBody>
          <a:bodyPr/>
          <a:lstStyle/>
          <a:p>
            <a:r>
              <a:rPr lang="en-GB" dirty="0"/>
              <a:t>Generate Clinical Question</a:t>
            </a:r>
            <a:endParaRPr lang="en-US" dirty="0"/>
          </a:p>
        </p:txBody>
      </p:sp>
      <p:sp>
        <p:nvSpPr>
          <p:cNvPr id="11" name="Title 8">
            <a:extLst>
              <a:ext uri="{FF2B5EF4-FFF2-40B4-BE49-F238E27FC236}">
                <a16:creationId xmlns:a16="http://schemas.microsoft.com/office/drawing/2014/main" id="{D0015198-D6FF-4193-9623-CC56DED5687D}"/>
              </a:ext>
            </a:extLst>
          </p:cNvPr>
          <p:cNvSpPr txBox="1">
            <a:spLocks/>
          </p:cNvSpPr>
          <p:nvPr/>
        </p:nvSpPr>
        <p:spPr>
          <a:xfrm>
            <a:off x="414000" y="2389255"/>
            <a:ext cx="11701114" cy="320808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600" kern="0" dirty="0"/>
              <a:t>Background Question: </a:t>
            </a:r>
            <a:r>
              <a:rPr lang="en-US" sz="1600" b="0" kern="0" dirty="0">
                <a:solidFill>
                  <a:srgbClr val="FF0000"/>
                </a:solidFill>
              </a:rPr>
              <a:t>What is hypertension and how is it managed in adults?</a:t>
            </a:r>
          </a:p>
          <a:p>
            <a:pPr marL="285750" indent="-285750" algn="just">
              <a:lnSpc>
                <a:spcPct val="150000"/>
              </a:lnSpc>
              <a:buFont typeface="Arial" panose="020B0604020202020204" pitchFamily="34" charset="0"/>
              <a:buChar char="•"/>
            </a:pPr>
            <a:r>
              <a:rPr lang="en-US" sz="1400" b="0" kern="0" dirty="0"/>
              <a:t>This type of question often provides </a:t>
            </a:r>
            <a:r>
              <a:rPr lang="en-US" sz="1400" kern="0" dirty="0"/>
              <a:t>foundational</a:t>
            </a:r>
            <a:r>
              <a:rPr lang="en-US" sz="1400" b="0" kern="0" dirty="0"/>
              <a:t> knowledge and is typical of those who are new to the subject matter. It is broad and usually seeks general information.</a:t>
            </a:r>
          </a:p>
          <a:p>
            <a:pPr marL="285750" indent="-285750" algn="just">
              <a:lnSpc>
                <a:spcPct val="150000"/>
              </a:lnSpc>
              <a:buFont typeface="Arial" panose="020B0604020202020204" pitchFamily="34" charset="0"/>
              <a:buChar char="•"/>
            </a:pPr>
            <a:r>
              <a:rPr lang="en-US" sz="1600" kern="0" dirty="0">
                <a:solidFill>
                  <a:srgbClr val="0000DC"/>
                </a:solidFill>
              </a:rPr>
              <a:t>Foreground Question: </a:t>
            </a:r>
            <a:r>
              <a:rPr lang="en-US" sz="1600" b="0" kern="0" dirty="0">
                <a:solidFill>
                  <a:srgbClr val="FF0000"/>
                </a:solidFill>
              </a:rPr>
              <a:t>What is the efficacy of thiazide diuretics compared to beta-blockers in lowering blood pressure in adults with hypertension?</a:t>
            </a:r>
          </a:p>
          <a:p>
            <a:pPr marL="285750" indent="-285750" algn="just">
              <a:lnSpc>
                <a:spcPct val="150000"/>
              </a:lnSpc>
              <a:buFont typeface="Arial" panose="020B0604020202020204" pitchFamily="34" charset="0"/>
              <a:buChar char="•"/>
            </a:pPr>
            <a:r>
              <a:rPr lang="en-US" sz="1400" b="0" kern="0" dirty="0"/>
              <a:t>Foreground questions are </a:t>
            </a:r>
            <a:r>
              <a:rPr lang="en-US" sz="1400" kern="0" dirty="0"/>
              <a:t>more specific </a:t>
            </a:r>
            <a:r>
              <a:rPr lang="en-US" sz="1400" b="0" kern="0" dirty="0"/>
              <a:t>and are usually asked when a clinician is seeking to make decisions about a specific patient's care. They often include comparisons between different interventions.</a:t>
            </a:r>
          </a:p>
          <a:p>
            <a:pPr marL="285750" indent="-285750" algn="just">
              <a:lnSpc>
                <a:spcPct val="150000"/>
              </a:lnSpc>
              <a:buFont typeface="Arial" panose="020B0604020202020204" pitchFamily="34" charset="0"/>
              <a:buChar char="•"/>
            </a:pPr>
            <a:r>
              <a:rPr lang="en-US" sz="1600" kern="0" dirty="0">
                <a:solidFill>
                  <a:srgbClr val="0000DC"/>
                </a:solidFill>
              </a:rPr>
              <a:t>Clinical Question: </a:t>
            </a:r>
            <a:r>
              <a:rPr lang="en-US" sz="1600" kern="0" dirty="0">
                <a:solidFill>
                  <a:srgbClr val="FF0000"/>
                </a:solidFill>
              </a:rPr>
              <a:t>Patient</a:t>
            </a:r>
            <a:r>
              <a:rPr lang="en-US" sz="1600" b="0" kern="0" dirty="0">
                <a:solidFill>
                  <a:srgbClr val="0000DC"/>
                </a:solidFill>
              </a:rPr>
              <a:t> (Adults diagnosed with hypertension); </a:t>
            </a:r>
            <a:r>
              <a:rPr lang="en-US" sz="1600" kern="0" dirty="0">
                <a:solidFill>
                  <a:srgbClr val="FF0000"/>
                </a:solidFill>
              </a:rPr>
              <a:t>Intervention</a:t>
            </a:r>
            <a:r>
              <a:rPr lang="en-US" sz="1600" b="0" kern="0" dirty="0">
                <a:solidFill>
                  <a:srgbClr val="0000DC"/>
                </a:solidFill>
              </a:rPr>
              <a:t> (Thiazide diuretics); </a:t>
            </a:r>
            <a:r>
              <a:rPr lang="en-US" sz="1600" kern="0" dirty="0">
                <a:solidFill>
                  <a:srgbClr val="FF0000"/>
                </a:solidFill>
              </a:rPr>
              <a:t>Comparison</a:t>
            </a:r>
            <a:r>
              <a:rPr lang="en-US" sz="1600" b="0" kern="0" dirty="0">
                <a:solidFill>
                  <a:srgbClr val="0000DC"/>
                </a:solidFill>
              </a:rPr>
              <a:t> (Beta-blockers); </a:t>
            </a:r>
            <a:r>
              <a:rPr lang="en-US" sz="1600" kern="0" dirty="0">
                <a:solidFill>
                  <a:srgbClr val="FF0000"/>
                </a:solidFill>
              </a:rPr>
              <a:t>Outcome</a:t>
            </a:r>
            <a:r>
              <a:rPr lang="en-US" sz="1600" b="0" kern="0" dirty="0">
                <a:solidFill>
                  <a:srgbClr val="0000DC"/>
                </a:solidFill>
              </a:rPr>
              <a:t> (Reduction in systolic and diastolic blood pressure)</a:t>
            </a:r>
          </a:p>
          <a:p>
            <a:pPr marL="285750" indent="-285750" algn="just">
              <a:lnSpc>
                <a:spcPct val="150000"/>
              </a:lnSpc>
              <a:buFont typeface="Arial" panose="020B0604020202020204" pitchFamily="34" charset="0"/>
              <a:buChar char="•"/>
            </a:pPr>
            <a:r>
              <a:rPr lang="en-US" sz="1600" kern="0" dirty="0">
                <a:solidFill>
                  <a:srgbClr val="FF0000"/>
                </a:solidFill>
              </a:rPr>
              <a:t>In adults diagnosed with hypertension, how effective are thiazide diuretics compared to beta-blockers in reducing systolic and diastolic blood pressure?</a:t>
            </a:r>
          </a:p>
        </p:txBody>
      </p:sp>
      <p:sp>
        <p:nvSpPr>
          <p:cNvPr id="13" name="Flowchart: Alternate Process 12">
            <a:extLst>
              <a:ext uri="{FF2B5EF4-FFF2-40B4-BE49-F238E27FC236}">
                <a16:creationId xmlns:a16="http://schemas.microsoft.com/office/drawing/2014/main" id="{4DD23EC2-C44B-4E8B-8DBE-9FA02A855951}"/>
              </a:ext>
            </a:extLst>
          </p:cNvPr>
          <p:cNvSpPr/>
          <p:nvPr/>
        </p:nvSpPr>
        <p:spPr bwMode="auto">
          <a:xfrm>
            <a:off x="7870396" y="39092"/>
            <a:ext cx="1324864" cy="2667786"/>
          </a:xfrm>
          <a:prstGeom prst="flowChartAlternateProcess">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vert270"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rgbClr val="0000DC"/>
                </a:solidFill>
                <a:effectLst/>
              </a:rPr>
              <a:t>Background</a:t>
            </a:r>
          </a:p>
          <a:p>
            <a:pPr marL="0" marR="0" indent="0" algn="ctr" defTabSz="914400" rtl="0" eaLnBrk="1" fontAlgn="base" latinLnBrk="0" hangingPunct="1">
              <a:lnSpc>
                <a:spcPct val="100000"/>
              </a:lnSpc>
              <a:spcBef>
                <a:spcPct val="0"/>
              </a:spcBef>
              <a:spcAft>
                <a:spcPct val="0"/>
              </a:spcAft>
              <a:buClrTx/>
              <a:buSzTx/>
              <a:buFontTx/>
              <a:buNone/>
              <a:tabLst/>
            </a:pPr>
            <a:r>
              <a:rPr lang="en-GB" b="1" dirty="0">
                <a:solidFill>
                  <a:srgbClr val="0000DC"/>
                </a:solidFill>
              </a:rPr>
              <a:t>Question</a:t>
            </a:r>
            <a:endParaRPr kumimoji="0" lang="en-GB" b="1" i="0" u="none" strike="noStrike" cap="none" normalizeH="0" baseline="0" dirty="0">
              <a:ln>
                <a:noFill/>
              </a:ln>
              <a:solidFill>
                <a:srgbClr val="0000DC"/>
              </a:solidFill>
              <a:effectLst/>
            </a:endParaRPr>
          </a:p>
        </p:txBody>
      </p:sp>
      <p:sp>
        <p:nvSpPr>
          <p:cNvPr id="14" name="Flowchart: Alternate Process 13">
            <a:extLst>
              <a:ext uri="{FF2B5EF4-FFF2-40B4-BE49-F238E27FC236}">
                <a16:creationId xmlns:a16="http://schemas.microsoft.com/office/drawing/2014/main" id="{A42B5062-7BB0-4EA4-9ED7-55F15FB3A3F5}"/>
              </a:ext>
            </a:extLst>
          </p:cNvPr>
          <p:cNvSpPr/>
          <p:nvPr/>
        </p:nvSpPr>
        <p:spPr bwMode="auto">
          <a:xfrm>
            <a:off x="9588217" y="481617"/>
            <a:ext cx="1074082" cy="1782737"/>
          </a:xfrm>
          <a:prstGeom prst="flowChartAlternateProcess">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vert270"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effectLst/>
              </a:rPr>
              <a:t>Foreground</a:t>
            </a:r>
          </a:p>
          <a:p>
            <a:pPr marL="0" marR="0" indent="0" algn="ctr" defTabSz="914400" eaLnBrk="1" fontAlgn="base" latinLnBrk="0" hangingPunct="1">
              <a:lnSpc>
                <a:spcPct val="100000"/>
              </a:lnSpc>
              <a:spcBef>
                <a:spcPct val="0"/>
              </a:spcBef>
              <a:spcAft>
                <a:spcPct val="0"/>
              </a:spcAft>
              <a:buClrTx/>
              <a:buSzTx/>
              <a:buFontTx/>
              <a:buNone/>
              <a:tabLst/>
            </a:pPr>
            <a:r>
              <a:rPr lang="en-GB" sz="1800" b="1" dirty="0"/>
              <a:t>Question</a:t>
            </a:r>
            <a:endParaRPr kumimoji="0" lang="en-GB" sz="1800" b="1" i="0" u="none" strike="noStrike" cap="none" normalizeH="0" baseline="0" dirty="0">
              <a:ln>
                <a:noFill/>
              </a:ln>
              <a:effectLst/>
            </a:endParaRPr>
          </a:p>
        </p:txBody>
      </p:sp>
      <p:sp>
        <p:nvSpPr>
          <p:cNvPr id="15" name="Flowchart: Alternate Process 14">
            <a:extLst>
              <a:ext uri="{FF2B5EF4-FFF2-40B4-BE49-F238E27FC236}">
                <a16:creationId xmlns:a16="http://schemas.microsoft.com/office/drawing/2014/main" id="{3837ECE4-7A66-4582-835F-AAFA1305C8FE}"/>
              </a:ext>
            </a:extLst>
          </p:cNvPr>
          <p:cNvSpPr/>
          <p:nvPr/>
        </p:nvSpPr>
        <p:spPr bwMode="auto">
          <a:xfrm>
            <a:off x="11041032" y="975674"/>
            <a:ext cx="1074082" cy="1030736"/>
          </a:xfrm>
          <a:prstGeom prst="flowChartAlternateProcess">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i="0" u="none" strike="noStrike" cap="none" normalizeH="0" baseline="0" dirty="0">
                <a:ln>
                  <a:noFill/>
                </a:ln>
                <a:effectLst/>
                <a:latin typeface="+mn-lt"/>
              </a:rPr>
              <a:t>Clinical</a:t>
            </a:r>
          </a:p>
          <a:p>
            <a:pPr marL="0" marR="0" indent="0" algn="ctr" defTabSz="914400" eaLnBrk="1" fontAlgn="base" latinLnBrk="0" hangingPunct="1">
              <a:lnSpc>
                <a:spcPct val="100000"/>
              </a:lnSpc>
              <a:spcBef>
                <a:spcPct val="0"/>
              </a:spcBef>
              <a:spcAft>
                <a:spcPct val="0"/>
              </a:spcAft>
              <a:buClrTx/>
              <a:buSzTx/>
              <a:buFontTx/>
              <a:buNone/>
              <a:tabLst/>
            </a:pPr>
            <a:r>
              <a:rPr lang="en-GB" sz="1400" dirty="0"/>
              <a:t>Question</a:t>
            </a:r>
            <a:endParaRPr kumimoji="0" lang="en-GB" sz="1400" i="0" u="none" strike="noStrike" cap="none" normalizeH="0" baseline="0" dirty="0">
              <a:ln>
                <a:noFill/>
              </a:ln>
              <a:effectLst/>
              <a:latin typeface="+mn-lt"/>
            </a:endParaRPr>
          </a:p>
        </p:txBody>
      </p:sp>
      <p:sp>
        <p:nvSpPr>
          <p:cNvPr id="17" name="Arrow: Right 16">
            <a:extLst>
              <a:ext uri="{FF2B5EF4-FFF2-40B4-BE49-F238E27FC236}">
                <a16:creationId xmlns:a16="http://schemas.microsoft.com/office/drawing/2014/main" id="{4173520F-70F4-4819-8686-7CCF9BD444A1}"/>
              </a:ext>
            </a:extLst>
          </p:cNvPr>
          <p:cNvSpPr/>
          <p:nvPr/>
        </p:nvSpPr>
        <p:spPr bwMode="auto">
          <a:xfrm>
            <a:off x="9207870" y="1255570"/>
            <a:ext cx="355127" cy="329923"/>
          </a:xfrm>
          <a:prstGeom prst="rightArrow">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18" name="Arrow: Right 17">
            <a:extLst>
              <a:ext uri="{FF2B5EF4-FFF2-40B4-BE49-F238E27FC236}">
                <a16:creationId xmlns:a16="http://schemas.microsoft.com/office/drawing/2014/main" id="{BB0A5667-DC02-4D0A-A223-E1C8F7D1028A}"/>
              </a:ext>
            </a:extLst>
          </p:cNvPr>
          <p:cNvSpPr/>
          <p:nvPr/>
        </p:nvSpPr>
        <p:spPr bwMode="auto">
          <a:xfrm>
            <a:off x="10681526" y="1255570"/>
            <a:ext cx="355127" cy="329923"/>
          </a:xfrm>
          <a:prstGeom prst="rightArrow">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12" name="Footer Placeholder 1">
            <a:extLst>
              <a:ext uri="{FF2B5EF4-FFF2-40B4-BE49-F238E27FC236}">
                <a16:creationId xmlns:a16="http://schemas.microsoft.com/office/drawing/2014/main" id="{28000F10-62DB-4D7F-BA37-BD7788D634F4}"/>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extLst>
      <p:ext uri="{BB962C8B-B14F-4D97-AF65-F5344CB8AC3E}">
        <p14:creationId xmlns:p14="http://schemas.microsoft.com/office/powerpoint/2010/main" val="35608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15</a:t>
            </a:fld>
            <a:endParaRPr lang="cs-CZ" altLang="cs-CZ" dirty="0"/>
          </a:p>
        </p:txBody>
      </p:sp>
      <p:sp>
        <p:nvSpPr>
          <p:cNvPr id="16" name="Title 8">
            <a:extLst>
              <a:ext uri="{FF2B5EF4-FFF2-40B4-BE49-F238E27FC236}">
                <a16:creationId xmlns:a16="http://schemas.microsoft.com/office/drawing/2014/main" id="{C19D55F6-88CD-42D9-A932-4F4E922BF44D}"/>
              </a:ext>
            </a:extLst>
          </p:cNvPr>
          <p:cNvSpPr>
            <a:spLocks noGrp="1"/>
          </p:cNvSpPr>
          <p:nvPr>
            <p:ph type="title"/>
          </p:nvPr>
        </p:nvSpPr>
        <p:spPr>
          <a:xfrm>
            <a:off x="4251908" y="488348"/>
            <a:ext cx="5033493" cy="486041"/>
          </a:xfrm>
        </p:spPr>
        <p:txBody>
          <a:bodyPr/>
          <a:lstStyle/>
          <a:p>
            <a:r>
              <a:rPr lang="en-GB" dirty="0"/>
              <a:t>Clinical Questions</a:t>
            </a:r>
            <a:endParaRPr lang="en-US" dirty="0"/>
          </a:p>
        </p:txBody>
      </p:sp>
      <p:sp>
        <p:nvSpPr>
          <p:cNvPr id="19" name="Title 8">
            <a:extLst>
              <a:ext uri="{FF2B5EF4-FFF2-40B4-BE49-F238E27FC236}">
                <a16:creationId xmlns:a16="http://schemas.microsoft.com/office/drawing/2014/main" id="{0193E9AE-F923-4C2D-A0EB-832DC26A79B2}"/>
              </a:ext>
            </a:extLst>
          </p:cNvPr>
          <p:cNvSpPr txBox="1">
            <a:spLocks/>
          </p:cNvSpPr>
          <p:nvPr/>
        </p:nvSpPr>
        <p:spPr>
          <a:xfrm>
            <a:off x="4074369" y="0"/>
            <a:ext cx="5033493" cy="382346"/>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1800" b="0" kern="0" dirty="0">
                <a:solidFill>
                  <a:schemeClr val="accent2"/>
                </a:solidFill>
              </a:rPr>
              <a:t>Types </a:t>
            </a:r>
            <a:r>
              <a:rPr lang="en-GB" sz="1800" b="0" i="1" kern="0" dirty="0">
                <a:solidFill>
                  <a:schemeClr val="accent2"/>
                </a:solidFill>
              </a:rPr>
              <a:t>of</a:t>
            </a:r>
            <a:endParaRPr lang="en-US" sz="1800" b="0" i="1" kern="0" dirty="0">
              <a:solidFill>
                <a:schemeClr val="accent2"/>
              </a:solidFill>
            </a:endParaRPr>
          </a:p>
        </p:txBody>
      </p:sp>
      <p:sp>
        <p:nvSpPr>
          <p:cNvPr id="20" name="Title 8">
            <a:extLst>
              <a:ext uri="{FF2B5EF4-FFF2-40B4-BE49-F238E27FC236}">
                <a16:creationId xmlns:a16="http://schemas.microsoft.com/office/drawing/2014/main" id="{32FA867E-B940-484F-AE61-8429A73E38B0}"/>
              </a:ext>
            </a:extLst>
          </p:cNvPr>
          <p:cNvSpPr txBox="1">
            <a:spLocks/>
          </p:cNvSpPr>
          <p:nvPr/>
        </p:nvSpPr>
        <p:spPr>
          <a:xfrm>
            <a:off x="414001" y="1761266"/>
            <a:ext cx="6260772" cy="398503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50000"/>
              </a:lnSpc>
              <a:buFont typeface="Arial" panose="020B0604020202020204" pitchFamily="34" charset="0"/>
              <a:buChar char="•"/>
            </a:pPr>
            <a:r>
              <a:rPr lang="en-GB" sz="3600" kern="0" dirty="0"/>
              <a:t>Effectiveness</a:t>
            </a:r>
          </a:p>
          <a:p>
            <a:pPr marL="571500" indent="-571500">
              <a:lnSpc>
                <a:spcPct val="150000"/>
              </a:lnSpc>
              <a:buFont typeface="Arial" panose="020B0604020202020204" pitchFamily="34" charset="0"/>
              <a:buChar char="•"/>
            </a:pPr>
            <a:r>
              <a:rPr lang="en-GB" sz="3600" kern="0" dirty="0"/>
              <a:t>Diagnostic Test Accuracy</a:t>
            </a:r>
          </a:p>
          <a:p>
            <a:pPr marL="571500" indent="-571500">
              <a:lnSpc>
                <a:spcPct val="150000"/>
              </a:lnSpc>
              <a:buFont typeface="Arial" panose="020B0604020202020204" pitchFamily="34" charset="0"/>
              <a:buChar char="•"/>
            </a:pPr>
            <a:r>
              <a:rPr lang="en-GB" sz="3600" kern="0" dirty="0"/>
              <a:t>Etiology &amp; Risk Factor</a:t>
            </a:r>
          </a:p>
          <a:p>
            <a:pPr marL="571500" indent="-571500">
              <a:lnSpc>
                <a:spcPct val="150000"/>
              </a:lnSpc>
              <a:buFont typeface="Arial" panose="020B0604020202020204" pitchFamily="34" charset="0"/>
              <a:buChar char="•"/>
            </a:pPr>
            <a:r>
              <a:rPr lang="en-GB" sz="3600" kern="0" dirty="0"/>
              <a:t>Prevalence &amp; Incidence</a:t>
            </a:r>
          </a:p>
          <a:p>
            <a:pPr marL="571500" indent="-571500">
              <a:lnSpc>
                <a:spcPct val="150000"/>
              </a:lnSpc>
              <a:buFont typeface="Arial" panose="020B0604020202020204" pitchFamily="34" charset="0"/>
              <a:buChar char="•"/>
            </a:pPr>
            <a:r>
              <a:rPr lang="en-GB" sz="3600" kern="0" dirty="0"/>
              <a:t>Qualitative </a:t>
            </a:r>
            <a:endParaRPr lang="en-US" sz="3600" kern="0" dirty="0"/>
          </a:p>
        </p:txBody>
      </p:sp>
      <p:sp>
        <p:nvSpPr>
          <p:cNvPr id="21" name="Title 8">
            <a:extLst>
              <a:ext uri="{FF2B5EF4-FFF2-40B4-BE49-F238E27FC236}">
                <a16:creationId xmlns:a16="http://schemas.microsoft.com/office/drawing/2014/main" id="{BFE5F968-182C-4ACD-8D76-05CFDE566718}"/>
              </a:ext>
            </a:extLst>
          </p:cNvPr>
          <p:cNvSpPr txBox="1">
            <a:spLocks/>
          </p:cNvSpPr>
          <p:nvPr/>
        </p:nvSpPr>
        <p:spPr>
          <a:xfrm>
            <a:off x="7466822" y="1761266"/>
            <a:ext cx="4672918" cy="398503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50000"/>
              </a:lnSpc>
              <a:buFont typeface="Arial" panose="020B0604020202020204" pitchFamily="34" charset="0"/>
              <a:buChar char="•"/>
            </a:pPr>
            <a:r>
              <a:rPr lang="en-GB" sz="3600" kern="0" dirty="0"/>
              <a:t>P		I	C	O</a:t>
            </a:r>
          </a:p>
          <a:p>
            <a:pPr marL="571500" indent="-571500">
              <a:lnSpc>
                <a:spcPct val="150000"/>
              </a:lnSpc>
              <a:buFont typeface="Arial" panose="020B0604020202020204" pitchFamily="34" charset="0"/>
              <a:buChar char="•"/>
            </a:pPr>
            <a:r>
              <a:rPr lang="en-GB" sz="3600" kern="0" dirty="0"/>
              <a:t>P		I	R	D</a:t>
            </a:r>
          </a:p>
          <a:p>
            <a:pPr marL="571500" indent="-571500">
              <a:lnSpc>
                <a:spcPct val="150000"/>
              </a:lnSpc>
              <a:buFont typeface="Arial" panose="020B0604020202020204" pitchFamily="34" charset="0"/>
              <a:buChar char="•"/>
            </a:pPr>
            <a:r>
              <a:rPr lang="en-GB" sz="3600" kern="0" dirty="0"/>
              <a:t>P		E	O</a:t>
            </a:r>
          </a:p>
          <a:p>
            <a:pPr marL="571500" indent="-571500">
              <a:lnSpc>
                <a:spcPct val="150000"/>
              </a:lnSpc>
              <a:buFont typeface="Arial" panose="020B0604020202020204" pitchFamily="34" charset="0"/>
              <a:buChar char="•"/>
            </a:pPr>
            <a:r>
              <a:rPr lang="en-GB" sz="3600" kern="0" dirty="0"/>
              <a:t>Co	Co		Pop</a:t>
            </a:r>
          </a:p>
          <a:p>
            <a:pPr marL="571500" indent="-571500">
              <a:lnSpc>
                <a:spcPct val="150000"/>
              </a:lnSpc>
              <a:buFont typeface="Arial" panose="020B0604020202020204" pitchFamily="34" charset="0"/>
              <a:buChar char="•"/>
            </a:pPr>
            <a:r>
              <a:rPr lang="en-GB" sz="3600" kern="0" dirty="0"/>
              <a:t>P		I	Co</a:t>
            </a:r>
            <a:endParaRPr lang="en-US" sz="3600" kern="0" dirty="0"/>
          </a:p>
        </p:txBody>
      </p:sp>
      <p:sp>
        <p:nvSpPr>
          <p:cNvPr id="22" name="Arrow: Right 21">
            <a:extLst>
              <a:ext uri="{FF2B5EF4-FFF2-40B4-BE49-F238E27FC236}">
                <a16:creationId xmlns:a16="http://schemas.microsoft.com/office/drawing/2014/main" id="{868DC466-C46B-4277-A7AB-078003EDD8E9}"/>
              </a:ext>
            </a:extLst>
          </p:cNvPr>
          <p:cNvSpPr/>
          <p:nvPr/>
        </p:nvSpPr>
        <p:spPr bwMode="auto">
          <a:xfrm>
            <a:off x="6787298" y="2092751"/>
            <a:ext cx="386499" cy="252000"/>
          </a:xfrm>
          <a:prstGeom prst="rightArrow">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23" name="Arrow: Right 22">
            <a:extLst>
              <a:ext uri="{FF2B5EF4-FFF2-40B4-BE49-F238E27FC236}">
                <a16:creationId xmlns:a16="http://schemas.microsoft.com/office/drawing/2014/main" id="{1E9E5D49-0CA0-4C2C-8525-FD134D65D0E3}"/>
              </a:ext>
            </a:extLst>
          </p:cNvPr>
          <p:cNvSpPr/>
          <p:nvPr/>
        </p:nvSpPr>
        <p:spPr bwMode="auto">
          <a:xfrm>
            <a:off x="6788301" y="2891482"/>
            <a:ext cx="386499" cy="252000"/>
          </a:xfrm>
          <a:prstGeom prst="rightArrow">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24" name="Arrow: Right 23">
            <a:extLst>
              <a:ext uri="{FF2B5EF4-FFF2-40B4-BE49-F238E27FC236}">
                <a16:creationId xmlns:a16="http://schemas.microsoft.com/office/drawing/2014/main" id="{C26F7F4E-B0BF-4B9B-9C1D-C57BFB91B30A}"/>
              </a:ext>
            </a:extLst>
          </p:cNvPr>
          <p:cNvSpPr/>
          <p:nvPr/>
        </p:nvSpPr>
        <p:spPr bwMode="auto">
          <a:xfrm>
            <a:off x="6786295" y="3727659"/>
            <a:ext cx="386499" cy="252000"/>
          </a:xfrm>
          <a:prstGeom prst="rightArrow">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25" name="Arrow: Right 24">
            <a:extLst>
              <a:ext uri="{FF2B5EF4-FFF2-40B4-BE49-F238E27FC236}">
                <a16:creationId xmlns:a16="http://schemas.microsoft.com/office/drawing/2014/main" id="{93F0A326-B0DE-41C3-A11F-23F3C7936479}"/>
              </a:ext>
            </a:extLst>
          </p:cNvPr>
          <p:cNvSpPr/>
          <p:nvPr/>
        </p:nvSpPr>
        <p:spPr bwMode="auto">
          <a:xfrm>
            <a:off x="6787298" y="4526390"/>
            <a:ext cx="386499" cy="252000"/>
          </a:xfrm>
          <a:prstGeom prst="rightArrow">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26" name="Arrow: Right 25">
            <a:extLst>
              <a:ext uri="{FF2B5EF4-FFF2-40B4-BE49-F238E27FC236}">
                <a16:creationId xmlns:a16="http://schemas.microsoft.com/office/drawing/2014/main" id="{9A957097-1F91-4B6E-A374-279F09AB125B}"/>
              </a:ext>
            </a:extLst>
          </p:cNvPr>
          <p:cNvSpPr/>
          <p:nvPr/>
        </p:nvSpPr>
        <p:spPr bwMode="auto">
          <a:xfrm>
            <a:off x="6786295" y="5362567"/>
            <a:ext cx="386499" cy="252000"/>
          </a:xfrm>
          <a:prstGeom prst="rightArrow">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27" name="Title 8">
            <a:extLst>
              <a:ext uri="{FF2B5EF4-FFF2-40B4-BE49-F238E27FC236}">
                <a16:creationId xmlns:a16="http://schemas.microsoft.com/office/drawing/2014/main" id="{91947E98-A724-48DB-9763-1250F0D1DD26}"/>
              </a:ext>
            </a:extLst>
          </p:cNvPr>
          <p:cNvSpPr txBox="1">
            <a:spLocks/>
          </p:cNvSpPr>
          <p:nvPr/>
        </p:nvSpPr>
        <p:spPr>
          <a:xfrm>
            <a:off x="7862351" y="1689495"/>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Population</a:t>
            </a:r>
            <a:endParaRPr lang="en-US" sz="1400" b="0" i="1" kern="0" dirty="0">
              <a:solidFill>
                <a:schemeClr val="accent2"/>
              </a:solidFill>
            </a:endParaRPr>
          </a:p>
        </p:txBody>
      </p:sp>
      <p:sp>
        <p:nvSpPr>
          <p:cNvPr id="28" name="Title 8">
            <a:extLst>
              <a:ext uri="{FF2B5EF4-FFF2-40B4-BE49-F238E27FC236}">
                <a16:creationId xmlns:a16="http://schemas.microsoft.com/office/drawing/2014/main" id="{4BE769C2-AF76-4A7A-B169-EAB81B3DA942}"/>
              </a:ext>
            </a:extLst>
          </p:cNvPr>
          <p:cNvSpPr txBox="1">
            <a:spLocks/>
          </p:cNvSpPr>
          <p:nvPr/>
        </p:nvSpPr>
        <p:spPr>
          <a:xfrm>
            <a:off x="8945640" y="1689495"/>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Intervention</a:t>
            </a:r>
            <a:endParaRPr lang="en-US" sz="1400" b="0" i="1" kern="0" dirty="0">
              <a:solidFill>
                <a:schemeClr val="accent2"/>
              </a:solidFill>
            </a:endParaRPr>
          </a:p>
        </p:txBody>
      </p:sp>
      <p:sp>
        <p:nvSpPr>
          <p:cNvPr id="29" name="Title 8">
            <a:extLst>
              <a:ext uri="{FF2B5EF4-FFF2-40B4-BE49-F238E27FC236}">
                <a16:creationId xmlns:a16="http://schemas.microsoft.com/office/drawing/2014/main" id="{60AADF41-9CDE-47D4-9AEA-DD731F882836}"/>
              </a:ext>
            </a:extLst>
          </p:cNvPr>
          <p:cNvSpPr txBox="1">
            <a:spLocks/>
          </p:cNvSpPr>
          <p:nvPr/>
        </p:nvSpPr>
        <p:spPr>
          <a:xfrm>
            <a:off x="10028929" y="1689495"/>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Comparison</a:t>
            </a:r>
            <a:endParaRPr lang="en-US" sz="1400" b="0" i="1" kern="0" dirty="0">
              <a:solidFill>
                <a:schemeClr val="accent2"/>
              </a:solidFill>
            </a:endParaRPr>
          </a:p>
        </p:txBody>
      </p:sp>
      <p:sp>
        <p:nvSpPr>
          <p:cNvPr id="30" name="Title 8">
            <a:extLst>
              <a:ext uri="{FF2B5EF4-FFF2-40B4-BE49-F238E27FC236}">
                <a16:creationId xmlns:a16="http://schemas.microsoft.com/office/drawing/2014/main" id="{1FB07696-FE02-4E9A-BAEE-B6C635BAB7A3}"/>
              </a:ext>
            </a:extLst>
          </p:cNvPr>
          <p:cNvSpPr txBox="1">
            <a:spLocks/>
          </p:cNvSpPr>
          <p:nvPr/>
        </p:nvSpPr>
        <p:spPr>
          <a:xfrm>
            <a:off x="11112218" y="1689495"/>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Outcome</a:t>
            </a:r>
            <a:endParaRPr lang="en-US" sz="1400" b="0" i="1" kern="0" dirty="0">
              <a:solidFill>
                <a:schemeClr val="accent2"/>
              </a:solidFill>
            </a:endParaRPr>
          </a:p>
        </p:txBody>
      </p:sp>
      <p:sp>
        <p:nvSpPr>
          <p:cNvPr id="31" name="Title 8">
            <a:extLst>
              <a:ext uri="{FF2B5EF4-FFF2-40B4-BE49-F238E27FC236}">
                <a16:creationId xmlns:a16="http://schemas.microsoft.com/office/drawing/2014/main" id="{40A4E320-ECEA-4E76-A0B2-3DF84999342B}"/>
              </a:ext>
            </a:extLst>
          </p:cNvPr>
          <p:cNvSpPr txBox="1">
            <a:spLocks/>
          </p:cNvSpPr>
          <p:nvPr/>
        </p:nvSpPr>
        <p:spPr>
          <a:xfrm>
            <a:off x="7862351" y="2586720"/>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Population</a:t>
            </a:r>
            <a:endParaRPr lang="en-US" sz="1400" b="0" i="1" kern="0" dirty="0">
              <a:solidFill>
                <a:schemeClr val="accent2"/>
              </a:solidFill>
            </a:endParaRPr>
          </a:p>
        </p:txBody>
      </p:sp>
      <p:sp>
        <p:nvSpPr>
          <p:cNvPr id="32" name="Title 8">
            <a:extLst>
              <a:ext uri="{FF2B5EF4-FFF2-40B4-BE49-F238E27FC236}">
                <a16:creationId xmlns:a16="http://schemas.microsoft.com/office/drawing/2014/main" id="{A58D3233-30FE-4BEE-91C9-0D4C0385C41F}"/>
              </a:ext>
            </a:extLst>
          </p:cNvPr>
          <p:cNvSpPr txBox="1">
            <a:spLocks/>
          </p:cNvSpPr>
          <p:nvPr/>
        </p:nvSpPr>
        <p:spPr>
          <a:xfrm>
            <a:off x="8945640" y="2586720"/>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Index Test</a:t>
            </a:r>
            <a:endParaRPr lang="en-US" sz="1400" b="0" i="1" kern="0" dirty="0">
              <a:solidFill>
                <a:schemeClr val="accent2"/>
              </a:solidFill>
            </a:endParaRPr>
          </a:p>
        </p:txBody>
      </p:sp>
      <p:sp>
        <p:nvSpPr>
          <p:cNvPr id="33" name="Title 8">
            <a:extLst>
              <a:ext uri="{FF2B5EF4-FFF2-40B4-BE49-F238E27FC236}">
                <a16:creationId xmlns:a16="http://schemas.microsoft.com/office/drawing/2014/main" id="{D925C906-FCA7-4930-9DC2-C9F84D94F47D}"/>
              </a:ext>
            </a:extLst>
          </p:cNvPr>
          <p:cNvSpPr txBox="1">
            <a:spLocks/>
          </p:cNvSpPr>
          <p:nvPr/>
        </p:nvSpPr>
        <p:spPr>
          <a:xfrm>
            <a:off x="9913824" y="2581069"/>
            <a:ext cx="1236102"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Reference Test</a:t>
            </a:r>
            <a:endParaRPr lang="en-US" sz="1400" b="0" i="1" kern="0" dirty="0">
              <a:solidFill>
                <a:schemeClr val="accent2"/>
              </a:solidFill>
            </a:endParaRPr>
          </a:p>
        </p:txBody>
      </p:sp>
      <p:sp>
        <p:nvSpPr>
          <p:cNvPr id="34" name="Title 8">
            <a:extLst>
              <a:ext uri="{FF2B5EF4-FFF2-40B4-BE49-F238E27FC236}">
                <a16:creationId xmlns:a16="http://schemas.microsoft.com/office/drawing/2014/main" id="{76A0DEEB-76E6-4B4C-B7C3-9DA9A3E0E8C3}"/>
              </a:ext>
            </a:extLst>
          </p:cNvPr>
          <p:cNvSpPr txBox="1">
            <a:spLocks/>
          </p:cNvSpPr>
          <p:nvPr/>
        </p:nvSpPr>
        <p:spPr>
          <a:xfrm>
            <a:off x="11216508" y="2581069"/>
            <a:ext cx="818940"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Diagnosis</a:t>
            </a:r>
            <a:endParaRPr lang="en-US" sz="1400" b="0" i="1" kern="0" dirty="0">
              <a:solidFill>
                <a:schemeClr val="accent2"/>
              </a:solidFill>
            </a:endParaRPr>
          </a:p>
        </p:txBody>
      </p:sp>
      <p:sp>
        <p:nvSpPr>
          <p:cNvPr id="35" name="Title 8">
            <a:extLst>
              <a:ext uri="{FF2B5EF4-FFF2-40B4-BE49-F238E27FC236}">
                <a16:creationId xmlns:a16="http://schemas.microsoft.com/office/drawing/2014/main" id="{CACE09A7-B236-49BD-AF64-DD20927673F2}"/>
              </a:ext>
            </a:extLst>
          </p:cNvPr>
          <p:cNvSpPr txBox="1">
            <a:spLocks/>
          </p:cNvSpPr>
          <p:nvPr/>
        </p:nvSpPr>
        <p:spPr>
          <a:xfrm>
            <a:off x="7862351" y="3403559"/>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Population</a:t>
            </a:r>
            <a:endParaRPr lang="en-US" sz="1400" b="0" i="1" kern="0" dirty="0">
              <a:solidFill>
                <a:schemeClr val="accent2"/>
              </a:solidFill>
            </a:endParaRPr>
          </a:p>
        </p:txBody>
      </p:sp>
      <p:sp>
        <p:nvSpPr>
          <p:cNvPr id="36" name="Title 8">
            <a:extLst>
              <a:ext uri="{FF2B5EF4-FFF2-40B4-BE49-F238E27FC236}">
                <a16:creationId xmlns:a16="http://schemas.microsoft.com/office/drawing/2014/main" id="{1350EB96-7CA3-4CE3-9C3B-322A4641E04D}"/>
              </a:ext>
            </a:extLst>
          </p:cNvPr>
          <p:cNvSpPr txBox="1">
            <a:spLocks/>
          </p:cNvSpPr>
          <p:nvPr/>
        </p:nvSpPr>
        <p:spPr>
          <a:xfrm>
            <a:off x="9042637" y="3403559"/>
            <a:ext cx="1555820"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Exposure</a:t>
            </a:r>
            <a:endParaRPr lang="en-US" sz="1400" b="0" i="1" kern="0" dirty="0">
              <a:solidFill>
                <a:schemeClr val="accent2"/>
              </a:solidFill>
            </a:endParaRPr>
          </a:p>
        </p:txBody>
      </p:sp>
      <p:sp>
        <p:nvSpPr>
          <p:cNvPr id="37" name="Title 8">
            <a:extLst>
              <a:ext uri="{FF2B5EF4-FFF2-40B4-BE49-F238E27FC236}">
                <a16:creationId xmlns:a16="http://schemas.microsoft.com/office/drawing/2014/main" id="{E4DCBDB6-017D-4359-9390-5B966F2F5037}"/>
              </a:ext>
            </a:extLst>
          </p:cNvPr>
          <p:cNvSpPr txBox="1">
            <a:spLocks/>
          </p:cNvSpPr>
          <p:nvPr/>
        </p:nvSpPr>
        <p:spPr>
          <a:xfrm>
            <a:off x="10084697" y="3403559"/>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Outcome</a:t>
            </a:r>
            <a:endParaRPr lang="en-US" sz="1400" b="0" i="1" kern="0" dirty="0">
              <a:solidFill>
                <a:schemeClr val="accent2"/>
              </a:solidFill>
            </a:endParaRPr>
          </a:p>
        </p:txBody>
      </p:sp>
      <p:sp>
        <p:nvSpPr>
          <p:cNvPr id="38" name="Title 8">
            <a:extLst>
              <a:ext uri="{FF2B5EF4-FFF2-40B4-BE49-F238E27FC236}">
                <a16:creationId xmlns:a16="http://schemas.microsoft.com/office/drawing/2014/main" id="{4F5BAB10-7082-4C6F-B80B-2C9F9FD14CD5}"/>
              </a:ext>
            </a:extLst>
          </p:cNvPr>
          <p:cNvSpPr txBox="1">
            <a:spLocks/>
          </p:cNvSpPr>
          <p:nvPr/>
        </p:nvSpPr>
        <p:spPr>
          <a:xfrm>
            <a:off x="7918119" y="4214127"/>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Condition</a:t>
            </a:r>
            <a:endParaRPr lang="en-US" sz="1400" b="0" i="1" kern="0" dirty="0">
              <a:solidFill>
                <a:schemeClr val="accent2"/>
              </a:solidFill>
            </a:endParaRPr>
          </a:p>
        </p:txBody>
      </p:sp>
      <p:sp>
        <p:nvSpPr>
          <p:cNvPr id="39" name="Title 8">
            <a:extLst>
              <a:ext uri="{FF2B5EF4-FFF2-40B4-BE49-F238E27FC236}">
                <a16:creationId xmlns:a16="http://schemas.microsoft.com/office/drawing/2014/main" id="{7E54693B-1D69-4603-ADFD-804C8BD78892}"/>
              </a:ext>
            </a:extLst>
          </p:cNvPr>
          <p:cNvSpPr txBox="1">
            <a:spLocks/>
          </p:cNvSpPr>
          <p:nvPr/>
        </p:nvSpPr>
        <p:spPr>
          <a:xfrm>
            <a:off x="9219202" y="4214127"/>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Context</a:t>
            </a:r>
            <a:endParaRPr lang="en-US" sz="1400" b="0" i="1" kern="0" dirty="0">
              <a:solidFill>
                <a:schemeClr val="accent2"/>
              </a:solidFill>
            </a:endParaRPr>
          </a:p>
        </p:txBody>
      </p:sp>
      <p:sp>
        <p:nvSpPr>
          <p:cNvPr id="40" name="Title 8">
            <a:extLst>
              <a:ext uri="{FF2B5EF4-FFF2-40B4-BE49-F238E27FC236}">
                <a16:creationId xmlns:a16="http://schemas.microsoft.com/office/drawing/2014/main" id="{A5A6DC0A-BCA8-40D8-A258-FB47E97C59EE}"/>
              </a:ext>
            </a:extLst>
          </p:cNvPr>
          <p:cNvSpPr txBox="1">
            <a:spLocks/>
          </p:cNvSpPr>
          <p:nvPr/>
        </p:nvSpPr>
        <p:spPr>
          <a:xfrm>
            <a:off x="11056450" y="4214127"/>
            <a:ext cx="1083290"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Population</a:t>
            </a:r>
            <a:endParaRPr lang="en-US" sz="1400" b="0" i="1" kern="0" dirty="0">
              <a:solidFill>
                <a:schemeClr val="accent2"/>
              </a:solidFill>
            </a:endParaRPr>
          </a:p>
        </p:txBody>
      </p:sp>
      <p:sp>
        <p:nvSpPr>
          <p:cNvPr id="41" name="Title 8">
            <a:extLst>
              <a:ext uri="{FF2B5EF4-FFF2-40B4-BE49-F238E27FC236}">
                <a16:creationId xmlns:a16="http://schemas.microsoft.com/office/drawing/2014/main" id="{4E8EBEAF-19D1-436B-9640-E9BB97E2A92E}"/>
              </a:ext>
            </a:extLst>
          </p:cNvPr>
          <p:cNvSpPr txBox="1">
            <a:spLocks/>
          </p:cNvSpPr>
          <p:nvPr/>
        </p:nvSpPr>
        <p:spPr>
          <a:xfrm>
            <a:off x="7862351" y="5058935"/>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Population</a:t>
            </a:r>
            <a:endParaRPr lang="en-US" sz="1400" b="0" i="1" kern="0" dirty="0">
              <a:solidFill>
                <a:schemeClr val="accent2"/>
              </a:solidFill>
            </a:endParaRPr>
          </a:p>
        </p:txBody>
      </p:sp>
      <p:sp>
        <p:nvSpPr>
          <p:cNvPr id="42" name="Title 8">
            <a:extLst>
              <a:ext uri="{FF2B5EF4-FFF2-40B4-BE49-F238E27FC236}">
                <a16:creationId xmlns:a16="http://schemas.microsoft.com/office/drawing/2014/main" id="{C59EE1FE-B16D-4654-8ADD-3BA12A7480C7}"/>
              </a:ext>
            </a:extLst>
          </p:cNvPr>
          <p:cNvSpPr txBox="1">
            <a:spLocks/>
          </p:cNvSpPr>
          <p:nvPr/>
        </p:nvSpPr>
        <p:spPr>
          <a:xfrm>
            <a:off x="8973524" y="4894362"/>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Phenomena of Interest</a:t>
            </a:r>
            <a:endParaRPr lang="en-US" sz="1400" b="0" i="1" kern="0" dirty="0">
              <a:solidFill>
                <a:schemeClr val="accent2"/>
              </a:solidFill>
            </a:endParaRPr>
          </a:p>
        </p:txBody>
      </p:sp>
      <p:sp>
        <p:nvSpPr>
          <p:cNvPr id="43" name="Title 8">
            <a:extLst>
              <a:ext uri="{FF2B5EF4-FFF2-40B4-BE49-F238E27FC236}">
                <a16:creationId xmlns:a16="http://schemas.microsoft.com/office/drawing/2014/main" id="{F836E51D-B064-44BD-8E18-28C366D82635}"/>
              </a:ext>
            </a:extLst>
          </p:cNvPr>
          <p:cNvSpPr txBox="1">
            <a:spLocks/>
          </p:cNvSpPr>
          <p:nvPr/>
        </p:nvSpPr>
        <p:spPr>
          <a:xfrm>
            <a:off x="10166806" y="5058935"/>
            <a:ext cx="1027521" cy="28492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400" b="0" kern="0" dirty="0">
                <a:solidFill>
                  <a:schemeClr val="accent2"/>
                </a:solidFill>
              </a:rPr>
              <a:t>Context</a:t>
            </a:r>
            <a:endParaRPr lang="en-US" sz="1400" b="0" i="1" kern="0" dirty="0">
              <a:solidFill>
                <a:schemeClr val="accent2"/>
              </a:solidFill>
            </a:endParaRPr>
          </a:p>
        </p:txBody>
      </p:sp>
      <p:sp>
        <p:nvSpPr>
          <p:cNvPr id="44" name="Footer Placeholder 1">
            <a:extLst>
              <a:ext uri="{FF2B5EF4-FFF2-40B4-BE49-F238E27FC236}">
                <a16:creationId xmlns:a16="http://schemas.microsoft.com/office/drawing/2014/main" id="{34A7C7C4-AED1-43DB-A45F-3DFE3857CA3B}"/>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extLst>
      <p:ext uri="{BB962C8B-B14F-4D97-AF65-F5344CB8AC3E}">
        <p14:creationId xmlns:p14="http://schemas.microsoft.com/office/powerpoint/2010/main" val="13764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Effect transition="in" filter="fade">
                                      <p:cBhvr>
                                        <p:cTn id="44" dur="500"/>
                                        <p:tgtEl>
                                          <p:spTgt spid="2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xEl>
                                              <p:pRg st="1" end="1"/>
                                            </p:txEl>
                                          </p:spTgt>
                                        </p:tgtEl>
                                        <p:attrNameLst>
                                          <p:attrName>style.visibility</p:attrName>
                                        </p:attrNameLst>
                                      </p:cBhvr>
                                      <p:to>
                                        <p:strVal val="visible"/>
                                      </p:to>
                                    </p:set>
                                    <p:animEffect transition="in" filter="fade">
                                      <p:cBhvr>
                                        <p:cTn id="54" dur="500"/>
                                        <p:tgtEl>
                                          <p:spTgt spid="21">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0">
                                            <p:txEl>
                                              <p:pRg st="2" end="2"/>
                                            </p:txEl>
                                          </p:spTgt>
                                        </p:tgtEl>
                                        <p:attrNameLst>
                                          <p:attrName>style.visibility</p:attrName>
                                        </p:attrNameLst>
                                      </p:cBhvr>
                                      <p:to>
                                        <p:strVal val="visible"/>
                                      </p:to>
                                    </p:set>
                                    <p:animEffect transition="in" filter="fade">
                                      <p:cBhvr>
                                        <p:cTn id="73" dur="500"/>
                                        <p:tgtEl>
                                          <p:spTgt spid="20">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1">
                                            <p:txEl>
                                              <p:pRg st="2" end="2"/>
                                            </p:txEl>
                                          </p:spTgt>
                                        </p:tgtEl>
                                        <p:attrNameLst>
                                          <p:attrName>style.visibility</p:attrName>
                                        </p:attrNameLst>
                                      </p:cBhvr>
                                      <p:to>
                                        <p:strVal val="visible"/>
                                      </p:to>
                                    </p:set>
                                    <p:animEffect transition="in" filter="fade">
                                      <p:cBhvr>
                                        <p:cTn id="83" dur="500"/>
                                        <p:tgtEl>
                                          <p:spTgt spid="21">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0">
                                            <p:txEl>
                                              <p:pRg st="3" end="3"/>
                                            </p:txEl>
                                          </p:spTgt>
                                        </p:tgtEl>
                                        <p:attrNameLst>
                                          <p:attrName>style.visibility</p:attrName>
                                        </p:attrNameLst>
                                      </p:cBhvr>
                                      <p:to>
                                        <p:strVal val="visible"/>
                                      </p:to>
                                    </p:set>
                                    <p:animEffect transition="in" filter="fade">
                                      <p:cBhvr>
                                        <p:cTn id="99" dur="500"/>
                                        <p:tgtEl>
                                          <p:spTgt spid="20">
                                            <p:txEl>
                                              <p:pRg st="3" end="3"/>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xEl>
                                              <p:pRg st="3" end="3"/>
                                            </p:txEl>
                                          </p:spTgt>
                                        </p:tgtEl>
                                        <p:attrNameLst>
                                          <p:attrName>style.visibility</p:attrName>
                                        </p:attrNameLst>
                                      </p:cBhvr>
                                      <p:to>
                                        <p:strVal val="visible"/>
                                      </p:to>
                                    </p:set>
                                    <p:animEffect transition="in" filter="fade">
                                      <p:cBhvr>
                                        <p:cTn id="109" dur="500"/>
                                        <p:tgtEl>
                                          <p:spTgt spid="21">
                                            <p:txEl>
                                              <p:pRg st="3" end="3"/>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fade">
                                      <p:cBhvr>
                                        <p:cTn id="120" dur="500"/>
                                        <p:tgtEl>
                                          <p:spTgt spid="4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0">
                                            <p:txEl>
                                              <p:pRg st="4" end="4"/>
                                            </p:txEl>
                                          </p:spTgt>
                                        </p:tgtEl>
                                        <p:attrNameLst>
                                          <p:attrName>style.visibility</p:attrName>
                                        </p:attrNameLst>
                                      </p:cBhvr>
                                      <p:to>
                                        <p:strVal val="visible"/>
                                      </p:to>
                                    </p:set>
                                    <p:animEffect transition="in" filter="fade">
                                      <p:cBhvr>
                                        <p:cTn id="125" dur="500"/>
                                        <p:tgtEl>
                                          <p:spTgt spid="20">
                                            <p:txEl>
                                              <p:pRg st="4" end="4"/>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fade">
                                      <p:cBhvr>
                                        <p:cTn id="130" dur="500"/>
                                        <p:tgtEl>
                                          <p:spTgt spid="26"/>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1">
                                            <p:txEl>
                                              <p:pRg st="4" end="4"/>
                                            </p:txEl>
                                          </p:spTgt>
                                        </p:tgtEl>
                                        <p:attrNameLst>
                                          <p:attrName>style.visibility</p:attrName>
                                        </p:attrNameLst>
                                      </p:cBhvr>
                                      <p:to>
                                        <p:strVal val="visible"/>
                                      </p:to>
                                    </p:set>
                                    <p:animEffect transition="in" filter="fade">
                                      <p:cBhvr>
                                        <p:cTn id="135" dur="500"/>
                                        <p:tgtEl>
                                          <p:spTgt spid="21">
                                            <p:txEl>
                                              <p:pRg st="4" end="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fade">
                                      <p:cBhvr>
                                        <p:cTn id="140" dur="500"/>
                                        <p:tgtEl>
                                          <p:spTgt spid="4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fade">
                                      <p:cBhvr>
                                        <p:cTn id="143" dur="500"/>
                                        <p:tgtEl>
                                          <p:spTgt spid="4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3"/>
                                        </p:tgtEl>
                                        <p:attrNameLst>
                                          <p:attrName>style.visibility</p:attrName>
                                        </p:attrNameLst>
                                      </p:cBhvr>
                                      <p:to>
                                        <p:strVal val="visible"/>
                                      </p:to>
                                    </p:set>
                                    <p:animEffect transition="in" filter="fade">
                                      <p:cBhvr>
                                        <p:cTn id="1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uiExpand="1" build="p"/>
      <p:bldP spid="21" grpId="0" uiExpand="1" build="p"/>
      <p:bldP spid="22" grpId="0" animBg="1"/>
      <p:bldP spid="23" grpId="0" animBg="1"/>
      <p:bldP spid="24" grpId="0" animBg="1"/>
      <p:bldP spid="25" grpId="0" animBg="1"/>
      <p:bldP spid="26"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16</a:t>
            </a:fld>
            <a:endParaRPr lang="cs-CZ" altLang="cs-CZ"/>
          </a:p>
        </p:txBody>
      </p:sp>
      <p:sp>
        <p:nvSpPr>
          <p:cNvPr id="10" name="Title 8">
            <a:extLst>
              <a:ext uri="{FF2B5EF4-FFF2-40B4-BE49-F238E27FC236}">
                <a16:creationId xmlns:a16="http://schemas.microsoft.com/office/drawing/2014/main" id="{4BD6D30B-0406-41FC-9100-8BE18CA2AAD6}"/>
              </a:ext>
            </a:extLst>
          </p:cNvPr>
          <p:cNvSpPr>
            <a:spLocks noGrp="1"/>
          </p:cNvSpPr>
          <p:nvPr>
            <p:ph type="title"/>
          </p:nvPr>
        </p:nvSpPr>
        <p:spPr>
          <a:xfrm>
            <a:off x="414000" y="1947785"/>
            <a:ext cx="11361600" cy="486041"/>
          </a:xfrm>
        </p:spPr>
        <p:txBody>
          <a:bodyPr/>
          <a:lstStyle/>
          <a:p>
            <a:r>
              <a:rPr lang="en-GB" dirty="0"/>
              <a:t>Exercise I</a:t>
            </a:r>
            <a:endParaRPr lang="en-US" dirty="0"/>
          </a:p>
        </p:txBody>
      </p:sp>
      <p:sp>
        <p:nvSpPr>
          <p:cNvPr id="11" name="Title 8">
            <a:extLst>
              <a:ext uri="{FF2B5EF4-FFF2-40B4-BE49-F238E27FC236}">
                <a16:creationId xmlns:a16="http://schemas.microsoft.com/office/drawing/2014/main" id="{592769EF-DF28-432C-9A0F-EE71E274D62E}"/>
              </a:ext>
            </a:extLst>
          </p:cNvPr>
          <p:cNvSpPr txBox="1">
            <a:spLocks/>
          </p:cNvSpPr>
          <p:nvPr/>
        </p:nvSpPr>
        <p:spPr>
          <a:xfrm>
            <a:off x="414000" y="2629188"/>
            <a:ext cx="3535831" cy="5759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Clinical Question</a:t>
            </a:r>
            <a:endParaRPr lang="en-GB" sz="1800" kern="0" dirty="0">
              <a:solidFill>
                <a:srgbClr val="0000DC"/>
              </a:solidFill>
            </a:endParaRPr>
          </a:p>
        </p:txBody>
      </p:sp>
      <p:sp>
        <p:nvSpPr>
          <p:cNvPr id="12" name="Title 8">
            <a:extLst>
              <a:ext uri="{FF2B5EF4-FFF2-40B4-BE49-F238E27FC236}">
                <a16:creationId xmlns:a16="http://schemas.microsoft.com/office/drawing/2014/main" id="{72011806-FBDC-4FC1-B6BB-EB17CF3DAA7B}"/>
              </a:ext>
            </a:extLst>
          </p:cNvPr>
          <p:cNvSpPr txBox="1">
            <a:spLocks/>
          </p:cNvSpPr>
          <p:nvPr/>
        </p:nvSpPr>
        <p:spPr>
          <a:xfrm>
            <a:off x="413998" y="3362727"/>
            <a:ext cx="4610489"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Isobel is a 40 year old woman who asks you for advice on natural ways of resolving her depression. She's particularly interested in whether she'd gain any benefits to her mental health from exercising.</a:t>
            </a:r>
          </a:p>
        </p:txBody>
      </p:sp>
      <p:sp>
        <p:nvSpPr>
          <p:cNvPr id="13" name="Title 8">
            <a:extLst>
              <a:ext uri="{FF2B5EF4-FFF2-40B4-BE49-F238E27FC236}">
                <a16:creationId xmlns:a16="http://schemas.microsoft.com/office/drawing/2014/main" id="{057DA46E-7C31-456A-A36E-DB6060D7FD7D}"/>
              </a:ext>
            </a:extLst>
          </p:cNvPr>
          <p:cNvSpPr txBox="1">
            <a:spLocks/>
          </p:cNvSpPr>
          <p:nvPr/>
        </p:nvSpPr>
        <p:spPr>
          <a:xfrm>
            <a:off x="6096000" y="687225"/>
            <a:ext cx="5260214"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2400" kern="0" dirty="0"/>
              <a:t>P </a:t>
            </a:r>
            <a:r>
              <a:rPr lang="en-GB" sz="2400" b="0" kern="0" dirty="0"/>
              <a:t>= female patients with depression</a:t>
            </a:r>
          </a:p>
          <a:p>
            <a:pPr marL="285750" indent="-285750" algn="just">
              <a:lnSpc>
                <a:spcPct val="150000"/>
              </a:lnSpc>
              <a:buFont typeface="Arial" panose="020B0604020202020204" pitchFamily="34" charset="0"/>
              <a:buChar char="•"/>
            </a:pPr>
            <a:r>
              <a:rPr lang="en-GB" sz="2400" kern="0" dirty="0">
                <a:solidFill>
                  <a:schemeClr val="accent6"/>
                </a:solidFill>
              </a:rPr>
              <a:t>I </a:t>
            </a:r>
            <a:r>
              <a:rPr lang="en-GB" sz="2400" b="0" kern="0" dirty="0">
                <a:solidFill>
                  <a:schemeClr val="accent6"/>
                </a:solidFill>
              </a:rPr>
              <a:t>= physical exercise</a:t>
            </a:r>
          </a:p>
          <a:p>
            <a:pPr marL="285750" indent="-285750" algn="just">
              <a:lnSpc>
                <a:spcPct val="150000"/>
              </a:lnSpc>
              <a:buFont typeface="Arial" panose="020B0604020202020204" pitchFamily="34" charset="0"/>
              <a:buChar char="•"/>
            </a:pPr>
            <a:r>
              <a:rPr lang="en-GB" sz="2400" kern="0" dirty="0">
                <a:solidFill>
                  <a:srgbClr val="00B050"/>
                </a:solidFill>
              </a:rPr>
              <a:t>C </a:t>
            </a:r>
            <a:r>
              <a:rPr lang="en-GB" sz="2400" b="0" kern="0" dirty="0">
                <a:solidFill>
                  <a:srgbClr val="00B050"/>
                </a:solidFill>
              </a:rPr>
              <a:t>= antidepressants</a:t>
            </a:r>
          </a:p>
          <a:p>
            <a:pPr marL="285750" indent="-285750" algn="just">
              <a:lnSpc>
                <a:spcPct val="150000"/>
              </a:lnSpc>
              <a:buFont typeface="Arial" panose="020B0604020202020204" pitchFamily="34" charset="0"/>
              <a:buChar char="•"/>
            </a:pPr>
            <a:r>
              <a:rPr lang="en-GB" sz="2400" kern="0" dirty="0">
                <a:solidFill>
                  <a:srgbClr val="FF0000"/>
                </a:solidFill>
              </a:rPr>
              <a:t>O </a:t>
            </a:r>
            <a:r>
              <a:rPr lang="en-GB" sz="2400" b="0" kern="0" dirty="0">
                <a:solidFill>
                  <a:srgbClr val="FF0000"/>
                </a:solidFill>
              </a:rPr>
              <a:t>= reduced depression</a:t>
            </a:r>
          </a:p>
        </p:txBody>
      </p:sp>
      <p:sp>
        <p:nvSpPr>
          <p:cNvPr id="14" name="Title 8">
            <a:extLst>
              <a:ext uri="{FF2B5EF4-FFF2-40B4-BE49-F238E27FC236}">
                <a16:creationId xmlns:a16="http://schemas.microsoft.com/office/drawing/2014/main" id="{102F897E-6361-4BD9-88DA-F728DC996C0D}"/>
              </a:ext>
            </a:extLst>
          </p:cNvPr>
          <p:cNvSpPr txBox="1">
            <a:spLocks/>
          </p:cNvSpPr>
          <p:nvPr/>
        </p:nvSpPr>
        <p:spPr>
          <a:xfrm>
            <a:off x="6096000" y="3089065"/>
            <a:ext cx="5914948" cy="105873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How does the use of </a:t>
            </a:r>
            <a:r>
              <a:rPr lang="en-GB" sz="1800" kern="0" dirty="0">
                <a:solidFill>
                  <a:schemeClr val="accent6"/>
                </a:solidFill>
              </a:rPr>
              <a:t>exercise</a:t>
            </a:r>
            <a:r>
              <a:rPr lang="en-GB" sz="1800" b="0" kern="0" dirty="0"/>
              <a:t> compared to </a:t>
            </a:r>
            <a:r>
              <a:rPr lang="en-GB" sz="1800" kern="0" dirty="0">
                <a:solidFill>
                  <a:srgbClr val="00B050"/>
                </a:solidFill>
              </a:rPr>
              <a:t>medication</a:t>
            </a:r>
            <a:r>
              <a:rPr lang="en-GB" sz="1800" b="0" kern="0" dirty="0"/>
              <a:t> help in </a:t>
            </a:r>
            <a:r>
              <a:rPr lang="en-GB" sz="1800" kern="0" dirty="0">
                <a:solidFill>
                  <a:srgbClr val="FF0000"/>
                </a:solidFill>
              </a:rPr>
              <a:t>treating depression </a:t>
            </a:r>
            <a:r>
              <a:rPr lang="en-GB" sz="1800" b="0" kern="0" dirty="0"/>
              <a:t>in </a:t>
            </a:r>
            <a:r>
              <a:rPr lang="en-GB" sz="1800" kern="0" dirty="0"/>
              <a:t>middle-aged women</a:t>
            </a:r>
            <a:r>
              <a:rPr lang="en-GB" sz="1800" b="0" kern="0" dirty="0"/>
              <a:t>?</a:t>
            </a:r>
          </a:p>
        </p:txBody>
      </p:sp>
      <p:pic>
        <p:nvPicPr>
          <p:cNvPr id="15" name="Picture 14" descr="A person with her hand on her chin&#10;&#10;Description automatically generated with medium confidence">
            <a:extLst>
              <a:ext uri="{FF2B5EF4-FFF2-40B4-BE49-F238E27FC236}">
                <a16:creationId xmlns:a16="http://schemas.microsoft.com/office/drawing/2014/main" id="{D274249F-D36F-4C01-B923-97942D83B33F}"/>
              </a:ext>
            </a:extLst>
          </p:cNvPr>
          <p:cNvPicPr>
            <a:picLocks noChangeAspect="1"/>
          </p:cNvPicPr>
          <p:nvPr/>
        </p:nvPicPr>
        <p:blipFill rotWithShape="1">
          <a:blip r:embed="rId2">
            <a:extLst>
              <a:ext uri="{28A0092B-C50C-407E-A947-70E740481C1C}">
                <a14:useLocalDpi xmlns:a14="http://schemas.microsoft.com/office/drawing/2010/main" val="0"/>
              </a:ext>
            </a:extLst>
          </a:blip>
          <a:srcRect b="876"/>
          <a:stretch/>
        </p:blipFill>
        <p:spPr>
          <a:xfrm>
            <a:off x="7673420" y="4169423"/>
            <a:ext cx="4518580" cy="2688577"/>
          </a:xfrm>
          <a:prstGeom prst="rect">
            <a:avLst/>
          </a:prstGeom>
        </p:spPr>
      </p:pic>
    </p:spTree>
    <p:extLst>
      <p:ext uri="{BB962C8B-B14F-4D97-AF65-F5344CB8AC3E}">
        <p14:creationId xmlns:p14="http://schemas.microsoft.com/office/powerpoint/2010/main" val="47540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fade">
                                      <p:cBhvr>
                                        <p:cTn id="34" dur="500"/>
                                        <p:tgtEl>
                                          <p:spTgt spid="1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17</a:t>
            </a:fld>
            <a:endParaRPr lang="cs-CZ" altLang="cs-CZ"/>
          </a:p>
        </p:txBody>
      </p:sp>
      <p:sp>
        <p:nvSpPr>
          <p:cNvPr id="16" name="Title 8">
            <a:extLst>
              <a:ext uri="{FF2B5EF4-FFF2-40B4-BE49-F238E27FC236}">
                <a16:creationId xmlns:a16="http://schemas.microsoft.com/office/drawing/2014/main" id="{2DA22553-2AA8-437A-ADE6-E2266079C32F}"/>
              </a:ext>
            </a:extLst>
          </p:cNvPr>
          <p:cNvSpPr txBox="1">
            <a:spLocks/>
          </p:cNvSpPr>
          <p:nvPr/>
        </p:nvSpPr>
        <p:spPr>
          <a:xfrm>
            <a:off x="414000" y="1947785"/>
            <a:ext cx="11361600"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a:t>Exercise II</a:t>
            </a:r>
            <a:endParaRPr lang="en-US" kern="0" dirty="0"/>
          </a:p>
        </p:txBody>
      </p:sp>
      <p:sp>
        <p:nvSpPr>
          <p:cNvPr id="17" name="Title 8">
            <a:extLst>
              <a:ext uri="{FF2B5EF4-FFF2-40B4-BE49-F238E27FC236}">
                <a16:creationId xmlns:a16="http://schemas.microsoft.com/office/drawing/2014/main" id="{4CE930AD-A60B-4902-ACA9-DE68101441CD}"/>
              </a:ext>
            </a:extLst>
          </p:cNvPr>
          <p:cNvSpPr txBox="1">
            <a:spLocks/>
          </p:cNvSpPr>
          <p:nvPr/>
        </p:nvSpPr>
        <p:spPr>
          <a:xfrm>
            <a:off x="414000" y="2629188"/>
            <a:ext cx="3535831" cy="5759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Clinical Question</a:t>
            </a:r>
            <a:endParaRPr lang="en-GB" sz="1800" kern="0" dirty="0">
              <a:solidFill>
                <a:srgbClr val="0000DC"/>
              </a:solidFill>
            </a:endParaRPr>
          </a:p>
        </p:txBody>
      </p:sp>
      <p:sp>
        <p:nvSpPr>
          <p:cNvPr id="18" name="Title 8">
            <a:extLst>
              <a:ext uri="{FF2B5EF4-FFF2-40B4-BE49-F238E27FC236}">
                <a16:creationId xmlns:a16="http://schemas.microsoft.com/office/drawing/2014/main" id="{D3B88C5E-1F68-4E0D-BCAE-BE9D817D3023}"/>
              </a:ext>
            </a:extLst>
          </p:cNvPr>
          <p:cNvSpPr txBox="1">
            <a:spLocks/>
          </p:cNvSpPr>
          <p:nvPr/>
        </p:nvSpPr>
        <p:spPr>
          <a:xfrm>
            <a:off x="411826" y="3362727"/>
            <a:ext cx="4610489"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Fred is 72, and is undertaking therapy for recovery from a stroke which affected his mobility.  His daughter is a strong advocate of acupuncture, and has suggested he ask about it at his next appointment with you.</a:t>
            </a:r>
          </a:p>
        </p:txBody>
      </p:sp>
      <p:sp>
        <p:nvSpPr>
          <p:cNvPr id="19" name="Title 8">
            <a:extLst>
              <a:ext uri="{FF2B5EF4-FFF2-40B4-BE49-F238E27FC236}">
                <a16:creationId xmlns:a16="http://schemas.microsoft.com/office/drawing/2014/main" id="{DD091DE1-1663-41D7-988F-F679AE10D5F2}"/>
              </a:ext>
            </a:extLst>
          </p:cNvPr>
          <p:cNvSpPr txBox="1">
            <a:spLocks/>
          </p:cNvSpPr>
          <p:nvPr/>
        </p:nvSpPr>
        <p:spPr>
          <a:xfrm>
            <a:off x="6094800" y="326175"/>
            <a:ext cx="5914948"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2400" kern="0" dirty="0"/>
              <a:t>P </a:t>
            </a:r>
            <a:r>
              <a:rPr lang="en-GB" sz="2400" b="0" kern="0" dirty="0"/>
              <a:t>= male stroke survivors</a:t>
            </a:r>
          </a:p>
          <a:p>
            <a:pPr marL="285750" indent="-285750" algn="just">
              <a:lnSpc>
                <a:spcPct val="150000"/>
              </a:lnSpc>
              <a:buFont typeface="Arial" panose="020B0604020202020204" pitchFamily="34" charset="0"/>
              <a:buChar char="•"/>
            </a:pPr>
            <a:r>
              <a:rPr lang="en-GB" sz="2400" kern="0" dirty="0">
                <a:solidFill>
                  <a:schemeClr val="accent6"/>
                </a:solidFill>
              </a:rPr>
              <a:t>I </a:t>
            </a:r>
            <a:r>
              <a:rPr lang="en-GB" sz="2400" b="0" kern="0" dirty="0">
                <a:solidFill>
                  <a:schemeClr val="accent6"/>
                </a:solidFill>
              </a:rPr>
              <a:t>= acupuncture</a:t>
            </a:r>
          </a:p>
          <a:p>
            <a:pPr marL="285750" indent="-285750" algn="just">
              <a:lnSpc>
                <a:spcPct val="150000"/>
              </a:lnSpc>
              <a:buFont typeface="Arial" panose="020B0604020202020204" pitchFamily="34" charset="0"/>
              <a:buChar char="•"/>
            </a:pPr>
            <a:r>
              <a:rPr lang="en-GB" sz="2400" kern="0" dirty="0">
                <a:solidFill>
                  <a:srgbClr val="00B050"/>
                </a:solidFill>
              </a:rPr>
              <a:t>C </a:t>
            </a:r>
            <a:r>
              <a:rPr lang="en-GB" sz="2400" b="0" kern="0" dirty="0">
                <a:solidFill>
                  <a:srgbClr val="00B050"/>
                </a:solidFill>
              </a:rPr>
              <a:t>= standard stroke therapy </a:t>
            </a:r>
            <a:r>
              <a:rPr lang="en-GB" sz="1100" b="0" kern="0" dirty="0">
                <a:solidFill>
                  <a:srgbClr val="00B050"/>
                </a:solidFill>
              </a:rPr>
              <a:t>(e.g. antihypertensive meds)</a:t>
            </a:r>
            <a:endParaRPr lang="en-GB" sz="2400" b="0" kern="0" dirty="0">
              <a:solidFill>
                <a:srgbClr val="00B050"/>
              </a:solidFill>
            </a:endParaRPr>
          </a:p>
          <a:p>
            <a:pPr marL="285750" indent="-285750" algn="just">
              <a:lnSpc>
                <a:spcPct val="150000"/>
              </a:lnSpc>
              <a:buFont typeface="Arial" panose="020B0604020202020204" pitchFamily="34" charset="0"/>
              <a:buChar char="•"/>
            </a:pPr>
            <a:r>
              <a:rPr lang="en-GB" sz="2400" kern="0" dirty="0">
                <a:solidFill>
                  <a:srgbClr val="FF0000"/>
                </a:solidFill>
              </a:rPr>
              <a:t>O </a:t>
            </a:r>
            <a:r>
              <a:rPr lang="en-GB" sz="2400" b="0" kern="0" dirty="0">
                <a:solidFill>
                  <a:srgbClr val="FF0000"/>
                </a:solidFill>
              </a:rPr>
              <a:t>= improved recovery</a:t>
            </a:r>
          </a:p>
        </p:txBody>
      </p:sp>
      <p:sp>
        <p:nvSpPr>
          <p:cNvPr id="20" name="Title 8">
            <a:extLst>
              <a:ext uri="{FF2B5EF4-FFF2-40B4-BE49-F238E27FC236}">
                <a16:creationId xmlns:a16="http://schemas.microsoft.com/office/drawing/2014/main" id="{92588D4F-5D8F-4833-9C79-FBB55D2AE32D}"/>
              </a:ext>
            </a:extLst>
          </p:cNvPr>
          <p:cNvSpPr txBox="1">
            <a:spLocks/>
          </p:cNvSpPr>
          <p:nvPr/>
        </p:nvSpPr>
        <p:spPr>
          <a:xfrm>
            <a:off x="6094800" y="2907704"/>
            <a:ext cx="5914948" cy="89647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How effective is </a:t>
            </a:r>
            <a:r>
              <a:rPr lang="en-GB" sz="1800" kern="0" dirty="0">
                <a:solidFill>
                  <a:schemeClr val="accent6"/>
                </a:solidFill>
              </a:rPr>
              <a:t>acupuncture</a:t>
            </a:r>
            <a:r>
              <a:rPr lang="en-GB" sz="1800" b="0" kern="0" dirty="0"/>
              <a:t> in </a:t>
            </a:r>
            <a:r>
              <a:rPr lang="en-GB" sz="1800" kern="0" dirty="0">
                <a:solidFill>
                  <a:schemeClr val="accent2"/>
                </a:solidFill>
              </a:rPr>
              <a:t>improving mobility </a:t>
            </a:r>
            <a:r>
              <a:rPr lang="en-GB" sz="1800" b="0" kern="0" dirty="0"/>
              <a:t>in </a:t>
            </a:r>
            <a:r>
              <a:rPr lang="en-GB" sz="1800" kern="0" dirty="0"/>
              <a:t>elderly male stroke patients </a:t>
            </a:r>
            <a:r>
              <a:rPr lang="en-GB" sz="1800" b="0" kern="0" dirty="0"/>
              <a:t>in comparison to </a:t>
            </a:r>
            <a:r>
              <a:rPr lang="en-GB" sz="1800" kern="0" dirty="0">
                <a:solidFill>
                  <a:srgbClr val="00B050"/>
                </a:solidFill>
              </a:rPr>
              <a:t>standard stroke therapy</a:t>
            </a:r>
            <a:r>
              <a:rPr lang="en-GB" sz="1800" b="0" kern="0" dirty="0"/>
              <a:t>?</a:t>
            </a:r>
          </a:p>
        </p:txBody>
      </p:sp>
      <p:pic>
        <p:nvPicPr>
          <p:cNvPr id="21" name="Picture 20" descr="A picture containing person, person, indoor, close&#10;&#10;Description automatically generated">
            <a:extLst>
              <a:ext uri="{FF2B5EF4-FFF2-40B4-BE49-F238E27FC236}">
                <a16:creationId xmlns:a16="http://schemas.microsoft.com/office/drawing/2014/main" id="{3E3310E7-88A0-4FE7-9AAE-7F82D0BAE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173" y="4210114"/>
            <a:ext cx="3971827" cy="2647885"/>
          </a:xfrm>
          <a:prstGeom prst="rect">
            <a:avLst/>
          </a:prstGeom>
        </p:spPr>
      </p:pic>
    </p:spTree>
    <p:extLst>
      <p:ext uri="{BB962C8B-B14F-4D97-AF65-F5344CB8AC3E}">
        <p14:creationId xmlns:p14="http://schemas.microsoft.com/office/powerpoint/2010/main" val="378147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fade">
                                      <p:cBhvr>
                                        <p:cTn id="29" dur="500"/>
                                        <p:tgtEl>
                                          <p:spTgt spid="1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xEl>
                                              <p:pRg st="3" end="3"/>
                                            </p:txEl>
                                          </p:spTgt>
                                        </p:tgtEl>
                                        <p:attrNameLst>
                                          <p:attrName>style.visibility</p:attrName>
                                        </p:attrNameLst>
                                      </p:cBhvr>
                                      <p:to>
                                        <p:strVal val="visible"/>
                                      </p:to>
                                    </p:set>
                                    <p:animEffect transition="in" filter="fade">
                                      <p:cBhvr>
                                        <p:cTn id="34" dur="500"/>
                                        <p:tgtEl>
                                          <p:spTgt spid="1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18</a:t>
            </a:fld>
            <a:endParaRPr lang="cs-CZ" altLang="cs-CZ"/>
          </a:p>
        </p:txBody>
      </p:sp>
      <p:sp>
        <p:nvSpPr>
          <p:cNvPr id="10" name="Title 8">
            <a:extLst>
              <a:ext uri="{FF2B5EF4-FFF2-40B4-BE49-F238E27FC236}">
                <a16:creationId xmlns:a16="http://schemas.microsoft.com/office/drawing/2014/main" id="{B2E8B822-E8AE-4009-8CEF-A7B43793AB16}"/>
              </a:ext>
            </a:extLst>
          </p:cNvPr>
          <p:cNvSpPr>
            <a:spLocks noGrp="1"/>
          </p:cNvSpPr>
          <p:nvPr>
            <p:ph type="title"/>
          </p:nvPr>
        </p:nvSpPr>
        <p:spPr>
          <a:xfrm>
            <a:off x="414000" y="1947785"/>
            <a:ext cx="11361600" cy="486041"/>
          </a:xfrm>
        </p:spPr>
        <p:txBody>
          <a:bodyPr/>
          <a:lstStyle/>
          <a:p>
            <a:r>
              <a:rPr lang="en-GB" dirty="0"/>
              <a:t>Exercise III</a:t>
            </a:r>
            <a:endParaRPr lang="en-US" dirty="0"/>
          </a:p>
        </p:txBody>
      </p:sp>
      <p:sp>
        <p:nvSpPr>
          <p:cNvPr id="11" name="Title 8">
            <a:extLst>
              <a:ext uri="{FF2B5EF4-FFF2-40B4-BE49-F238E27FC236}">
                <a16:creationId xmlns:a16="http://schemas.microsoft.com/office/drawing/2014/main" id="{AFD7161E-E10A-48CC-B206-2C01358BCFF0}"/>
              </a:ext>
            </a:extLst>
          </p:cNvPr>
          <p:cNvSpPr txBox="1">
            <a:spLocks/>
          </p:cNvSpPr>
          <p:nvPr/>
        </p:nvSpPr>
        <p:spPr>
          <a:xfrm>
            <a:off x="414000" y="2629188"/>
            <a:ext cx="3535831" cy="5759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Clinical Question</a:t>
            </a:r>
            <a:endParaRPr lang="en-GB" sz="1800" kern="0" dirty="0">
              <a:solidFill>
                <a:srgbClr val="0000DC"/>
              </a:solidFill>
            </a:endParaRPr>
          </a:p>
        </p:txBody>
      </p:sp>
      <p:sp>
        <p:nvSpPr>
          <p:cNvPr id="12" name="Title 8">
            <a:extLst>
              <a:ext uri="{FF2B5EF4-FFF2-40B4-BE49-F238E27FC236}">
                <a16:creationId xmlns:a16="http://schemas.microsoft.com/office/drawing/2014/main" id="{6C3854FF-F0AD-4713-B45F-E8CE7BDA97B7}"/>
              </a:ext>
            </a:extLst>
          </p:cNvPr>
          <p:cNvSpPr txBox="1">
            <a:spLocks/>
          </p:cNvSpPr>
          <p:nvPr/>
        </p:nvSpPr>
        <p:spPr>
          <a:xfrm>
            <a:off x="411826" y="3362727"/>
            <a:ext cx="4610489"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A 10-year-old boy had an appointment with the dentist for treatment of his caries. After the completion of the visit, the father asked the dentist: “Doctor, we see a lot of ads about sugar-free chewing gums. Are they good for my child?”.</a:t>
            </a:r>
          </a:p>
        </p:txBody>
      </p:sp>
      <p:sp>
        <p:nvSpPr>
          <p:cNvPr id="13" name="Title 8">
            <a:extLst>
              <a:ext uri="{FF2B5EF4-FFF2-40B4-BE49-F238E27FC236}">
                <a16:creationId xmlns:a16="http://schemas.microsoft.com/office/drawing/2014/main" id="{3C1EF0F8-D84D-42F8-981B-E1357A8FA2F6}"/>
              </a:ext>
            </a:extLst>
          </p:cNvPr>
          <p:cNvSpPr txBox="1">
            <a:spLocks/>
          </p:cNvSpPr>
          <p:nvPr/>
        </p:nvSpPr>
        <p:spPr>
          <a:xfrm>
            <a:off x="6094800" y="326175"/>
            <a:ext cx="5914948"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2400" kern="0" dirty="0"/>
              <a:t>P </a:t>
            </a:r>
            <a:r>
              <a:rPr lang="en-GB" sz="2400" b="0" kern="0" dirty="0"/>
              <a:t>= children with deciduous teeth</a:t>
            </a:r>
          </a:p>
          <a:p>
            <a:pPr marL="285750" indent="-285750" algn="just">
              <a:lnSpc>
                <a:spcPct val="150000"/>
              </a:lnSpc>
              <a:buFont typeface="Arial" panose="020B0604020202020204" pitchFamily="34" charset="0"/>
              <a:buChar char="•"/>
            </a:pPr>
            <a:r>
              <a:rPr lang="en-GB" sz="2400" kern="0" dirty="0">
                <a:solidFill>
                  <a:schemeClr val="accent6"/>
                </a:solidFill>
              </a:rPr>
              <a:t>I </a:t>
            </a:r>
            <a:r>
              <a:rPr lang="en-GB" sz="2400" b="0" kern="0" dirty="0">
                <a:solidFill>
                  <a:schemeClr val="accent6"/>
                </a:solidFill>
              </a:rPr>
              <a:t>= xylitol gum</a:t>
            </a:r>
          </a:p>
          <a:p>
            <a:pPr marL="285750" indent="-285750" algn="just">
              <a:lnSpc>
                <a:spcPct val="150000"/>
              </a:lnSpc>
              <a:buFont typeface="Arial" panose="020B0604020202020204" pitchFamily="34" charset="0"/>
              <a:buChar char="•"/>
            </a:pPr>
            <a:r>
              <a:rPr lang="en-GB" sz="2400" kern="0" dirty="0">
                <a:solidFill>
                  <a:srgbClr val="00B050"/>
                </a:solidFill>
              </a:rPr>
              <a:t>C </a:t>
            </a:r>
            <a:r>
              <a:rPr lang="en-GB" sz="2400" b="0" kern="0" dirty="0">
                <a:solidFill>
                  <a:srgbClr val="00B050"/>
                </a:solidFill>
              </a:rPr>
              <a:t>= normal gum</a:t>
            </a:r>
          </a:p>
          <a:p>
            <a:pPr marL="285750" indent="-285750" algn="just">
              <a:lnSpc>
                <a:spcPct val="150000"/>
              </a:lnSpc>
              <a:buFont typeface="Arial" panose="020B0604020202020204" pitchFamily="34" charset="0"/>
              <a:buChar char="•"/>
            </a:pPr>
            <a:r>
              <a:rPr lang="en-GB" sz="2400" kern="0" dirty="0">
                <a:solidFill>
                  <a:srgbClr val="FF0000"/>
                </a:solidFill>
              </a:rPr>
              <a:t>O </a:t>
            </a:r>
            <a:r>
              <a:rPr lang="en-GB" sz="2400" b="0" kern="0" dirty="0">
                <a:solidFill>
                  <a:srgbClr val="FF0000"/>
                </a:solidFill>
              </a:rPr>
              <a:t>= lower caries incidence</a:t>
            </a:r>
          </a:p>
        </p:txBody>
      </p:sp>
      <p:sp>
        <p:nvSpPr>
          <p:cNvPr id="14" name="Title 8">
            <a:extLst>
              <a:ext uri="{FF2B5EF4-FFF2-40B4-BE49-F238E27FC236}">
                <a16:creationId xmlns:a16="http://schemas.microsoft.com/office/drawing/2014/main" id="{F957BF74-6977-4921-8AFB-387D8CEF5C85}"/>
              </a:ext>
            </a:extLst>
          </p:cNvPr>
          <p:cNvSpPr txBox="1">
            <a:spLocks/>
          </p:cNvSpPr>
          <p:nvPr/>
        </p:nvSpPr>
        <p:spPr>
          <a:xfrm>
            <a:off x="6094800" y="2907704"/>
            <a:ext cx="5914948" cy="89647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Do </a:t>
            </a:r>
            <a:r>
              <a:rPr lang="en-GB" sz="1800" kern="0" dirty="0"/>
              <a:t>children with deciduous teeth </a:t>
            </a:r>
            <a:r>
              <a:rPr lang="en-GB" sz="1800" b="0" kern="0" dirty="0"/>
              <a:t>who consume </a:t>
            </a:r>
            <a:r>
              <a:rPr lang="en-GB" sz="1800" kern="0" dirty="0">
                <a:solidFill>
                  <a:schemeClr val="accent6"/>
                </a:solidFill>
              </a:rPr>
              <a:t>xylitol chewing gum</a:t>
            </a:r>
            <a:r>
              <a:rPr lang="en-GB" sz="1800" b="0" kern="0" dirty="0"/>
              <a:t>, compared to </a:t>
            </a:r>
            <a:r>
              <a:rPr lang="en-GB" sz="1800" kern="0" dirty="0">
                <a:solidFill>
                  <a:srgbClr val="00B050"/>
                </a:solidFill>
              </a:rPr>
              <a:t>children who do not</a:t>
            </a:r>
            <a:r>
              <a:rPr lang="en-GB" sz="1800" b="0" kern="0" dirty="0"/>
              <a:t>, have </a:t>
            </a:r>
            <a:r>
              <a:rPr lang="en-GB" sz="1800" kern="0" dirty="0">
                <a:solidFill>
                  <a:schemeClr val="accent2"/>
                </a:solidFill>
              </a:rPr>
              <a:t>lower incidence of dental caries</a:t>
            </a:r>
            <a:r>
              <a:rPr lang="en-GB" sz="1800" b="0" kern="0" dirty="0"/>
              <a:t>?</a:t>
            </a:r>
          </a:p>
        </p:txBody>
      </p:sp>
      <p:pic>
        <p:nvPicPr>
          <p:cNvPr id="15" name="Picture 14" descr="A picture containing text, person, indoor, child&#10;&#10;Description automatically generated">
            <a:extLst>
              <a:ext uri="{FF2B5EF4-FFF2-40B4-BE49-F238E27FC236}">
                <a16:creationId xmlns:a16="http://schemas.microsoft.com/office/drawing/2014/main" id="{B6A32E38-7ECB-45CD-9AAA-82FB4D371CF0}"/>
              </a:ext>
            </a:extLst>
          </p:cNvPr>
          <p:cNvPicPr>
            <a:picLocks noChangeAspect="1"/>
          </p:cNvPicPr>
          <p:nvPr/>
        </p:nvPicPr>
        <p:blipFill rotWithShape="1">
          <a:blip r:embed="rId2">
            <a:extLst>
              <a:ext uri="{28A0092B-C50C-407E-A947-70E740481C1C}">
                <a14:useLocalDpi xmlns:a14="http://schemas.microsoft.com/office/drawing/2010/main" val="0"/>
              </a:ext>
            </a:extLst>
          </a:blip>
          <a:srcRect b="9970"/>
          <a:stretch/>
        </p:blipFill>
        <p:spPr>
          <a:xfrm>
            <a:off x="7791450" y="4456906"/>
            <a:ext cx="4400550" cy="2401094"/>
          </a:xfrm>
          <a:prstGeom prst="rect">
            <a:avLst/>
          </a:prstGeom>
        </p:spPr>
      </p:pic>
    </p:spTree>
    <p:extLst>
      <p:ext uri="{BB962C8B-B14F-4D97-AF65-F5344CB8AC3E}">
        <p14:creationId xmlns:p14="http://schemas.microsoft.com/office/powerpoint/2010/main" val="367207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fade">
                                      <p:cBhvr>
                                        <p:cTn id="34" dur="500"/>
                                        <p:tgtEl>
                                          <p:spTgt spid="1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19</a:t>
            </a:fld>
            <a:endParaRPr lang="cs-CZ" altLang="cs-CZ"/>
          </a:p>
        </p:txBody>
      </p:sp>
      <p:sp>
        <p:nvSpPr>
          <p:cNvPr id="16" name="Title 8">
            <a:extLst>
              <a:ext uri="{FF2B5EF4-FFF2-40B4-BE49-F238E27FC236}">
                <a16:creationId xmlns:a16="http://schemas.microsoft.com/office/drawing/2014/main" id="{915F256D-28D9-48F4-814E-1E94CDD7F644}"/>
              </a:ext>
            </a:extLst>
          </p:cNvPr>
          <p:cNvSpPr>
            <a:spLocks noGrp="1"/>
          </p:cNvSpPr>
          <p:nvPr>
            <p:ph type="title"/>
          </p:nvPr>
        </p:nvSpPr>
        <p:spPr>
          <a:xfrm>
            <a:off x="414000" y="1947785"/>
            <a:ext cx="11361600" cy="486041"/>
          </a:xfrm>
        </p:spPr>
        <p:txBody>
          <a:bodyPr/>
          <a:lstStyle/>
          <a:p>
            <a:r>
              <a:rPr lang="en-GB" dirty="0"/>
              <a:t>Exercise IV</a:t>
            </a:r>
            <a:endParaRPr lang="en-US" dirty="0"/>
          </a:p>
        </p:txBody>
      </p:sp>
      <p:sp>
        <p:nvSpPr>
          <p:cNvPr id="17" name="Title 8">
            <a:extLst>
              <a:ext uri="{FF2B5EF4-FFF2-40B4-BE49-F238E27FC236}">
                <a16:creationId xmlns:a16="http://schemas.microsoft.com/office/drawing/2014/main" id="{7F180336-1810-43CE-8F1B-E652D2EFC1FF}"/>
              </a:ext>
            </a:extLst>
          </p:cNvPr>
          <p:cNvSpPr txBox="1">
            <a:spLocks/>
          </p:cNvSpPr>
          <p:nvPr/>
        </p:nvSpPr>
        <p:spPr>
          <a:xfrm>
            <a:off x="414000" y="2629188"/>
            <a:ext cx="3535831" cy="5759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Clinical Question</a:t>
            </a:r>
            <a:endParaRPr lang="en-GB" sz="1800" kern="0" dirty="0">
              <a:solidFill>
                <a:srgbClr val="0000DC"/>
              </a:solidFill>
            </a:endParaRPr>
          </a:p>
        </p:txBody>
      </p:sp>
      <p:sp>
        <p:nvSpPr>
          <p:cNvPr id="18" name="Title 8">
            <a:extLst>
              <a:ext uri="{FF2B5EF4-FFF2-40B4-BE49-F238E27FC236}">
                <a16:creationId xmlns:a16="http://schemas.microsoft.com/office/drawing/2014/main" id="{F5EA5A25-9C67-4C90-ABD4-368F131ADEA5}"/>
              </a:ext>
            </a:extLst>
          </p:cNvPr>
          <p:cNvSpPr txBox="1">
            <a:spLocks/>
          </p:cNvSpPr>
          <p:nvPr/>
        </p:nvSpPr>
        <p:spPr>
          <a:xfrm>
            <a:off x="414000" y="3355943"/>
            <a:ext cx="4610489" cy="13129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Sarah is a 49 year old woman who asks you for advice whether to undertake a yearly mammogram instead of every 3 years to be assured regarding her risk of developing breast cancer.</a:t>
            </a:r>
          </a:p>
        </p:txBody>
      </p:sp>
      <p:sp>
        <p:nvSpPr>
          <p:cNvPr id="19" name="Title 8">
            <a:extLst>
              <a:ext uri="{FF2B5EF4-FFF2-40B4-BE49-F238E27FC236}">
                <a16:creationId xmlns:a16="http://schemas.microsoft.com/office/drawing/2014/main" id="{7B9E1FFD-F2F2-4904-B099-F94899218828}"/>
              </a:ext>
            </a:extLst>
          </p:cNvPr>
          <p:cNvSpPr txBox="1">
            <a:spLocks/>
          </p:cNvSpPr>
          <p:nvPr/>
        </p:nvSpPr>
        <p:spPr>
          <a:xfrm>
            <a:off x="6094800" y="326175"/>
            <a:ext cx="5914948"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2400" kern="0" dirty="0"/>
              <a:t>P </a:t>
            </a:r>
            <a:r>
              <a:rPr lang="en-GB" sz="2400" b="0" kern="0" dirty="0"/>
              <a:t>= middle age females</a:t>
            </a:r>
          </a:p>
          <a:p>
            <a:pPr marL="285750" indent="-285750" algn="just">
              <a:lnSpc>
                <a:spcPct val="150000"/>
              </a:lnSpc>
              <a:buFont typeface="Arial" panose="020B0604020202020204" pitchFamily="34" charset="0"/>
              <a:buChar char="•"/>
            </a:pPr>
            <a:r>
              <a:rPr lang="en-GB" sz="2400" kern="0" dirty="0">
                <a:solidFill>
                  <a:schemeClr val="accent6"/>
                </a:solidFill>
              </a:rPr>
              <a:t>I </a:t>
            </a:r>
            <a:r>
              <a:rPr lang="en-GB" sz="2400" b="0" kern="0" dirty="0">
                <a:solidFill>
                  <a:schemeClr val="accent6"/>
                </a:solidFill>
              </a:rPr>
              <a:t>= annual mammogram</a:t>
            </a:r>
          </a:p>
          <a:p>
            <a:pPr marL="285750" indent="-285750" algn="just">
              <a:lnSpc>
                <a:spcPct val="150000"/>
              </a:lnSpc>
              <a:buFont typeface="Arial" panose="020B0604020202020204" pitchFamily="34" charset="0"/>
              <a:buChar char="•"/>
            </a:pPr>
            <a:r>
              <a:rPr lang="en-GB" sz="2400" kern="0" dirty="0">
                <a:solidFill>
                  <a:srgbClr val="00B050"/>
                </a:solidFill>
              </a:rPr>
              <a:t>R </a:t>
            </a:r>
            <a:r>
              <a:rPr lang="en-GB" sz="2400" b="0" kern="0" dirty="0">
                <a:solidFill>
                  <a:srgbClr val="00B050"/>
                </a:solidFill>
              </a:rPr>
              <a:t>= triennial mammogram</a:t>
            </a:r>
          </a:p>
          <a:p>
            <a:pPr marL="285750" indent="-285750" algn="just">
              <a:lnSpc>
                <a:spcPct val="150000"/>
              </a:lnSpc>
              <a:buFont typeface="Arial" panose="020B0604020202020204" pitchFamily="34" charset="0"/>
              <a:buChar char="•"/>
            </a:pPr>
            <a:r>
              <a:rPr lang="en-GB" sz="2400" kern="0" dirty="0">
                <a:solidFill>
                  <a:srgbClr val="FF0000"/>
                </a:solidFill>
              </a:rPr>
              <a:t>D </a:t>
            </a:r>
            <a:r>
              <a:rPr lang="en-GB" sz="2400" b="0" kern="0" dirty="0">
                <a:solidFill>
                  <a:srgbClr val="FF0000"/>
                </a:solidFill>
              </a:rPr>
              <a:t>= breast cancer</a:t>
            </a:r>
          </a:p>
        </p:txBody>
      </p:sp>
      <p:sp>
        <p:nvSpPr>
          <p:cNvPr id="20" name="Title 8">
            <a:extLst>
              <a:ext uri="{FF2B5EF4-FFF2-40B4-BE49-F238E27FC236}">
                <a16:creationId xmlns:a16="http://schemas.microsoft.com/office/drawing/2014/main" id="{B343DA90-A966-499B-806B-282AE59FDA6B}"/>
              </a:ext>
            </a:extLst>
          </p:cNvPr>
          <p:cNvSpPr txBox="1">
            <a:spLocks/>
          </p:cNvSpPr>
          <p:nvPr/>
        </p:nvSpPr>
        <p:spPr>
          <a:xfrm>
            <a:off x="6094800" y="2756874"/>
            <a:ext cx="5914948" cy="89647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Is a </a:t>
            </a:r>
            <a:r>
              <a:rPr lang="en-GB" sz="1800" kern="0" dirty="0">
                <a:solidFill>
                  <a:schemeClr val="accent6"/>
                </a:solidFill>
              </a:rPr>
              <a:t>yearly mammogram </a:t>
            </a:r>
            <a:r>
              <a:rPr lang="en-GB" sz="1800" b="0" kern="0" dirty="0"/>
              <a:t>more effective in detecting </a:t>
            </a:r>
            <a:r>
              <a:rPr lang="en-GB" sz="1800" kern="0" dirty="0">
                <a:solidFill>
                  <a:schemeClr val="accent2"/>
                </a:solidFill>
              </a:rPr>
              <a:t>breast cancer </a:t>
            </a:r>
            <a:r>
              <a:rPr lang="en-GB" sz="1800" b="0" kern="0" dirty="0"/>
              <a:t>compared with a mammogram </a:t>
            </a:r>
            <a:r>
              <a:rPr lang="en-GB" sz="1800" kern="0" dirty="0">
                <a:solidFill>
                  <a:srgbClr val="00B050"/>
                </a:solidFill>
              </a:rPr>
              <a:t>every 3 years</a:t>
            </a:r>
            <a:r>
              <a:rPr lang="en-GB" sz="1800" b="0" kern="0" dirty="0"/>
              <a:t> in </a:t>
            </a:r>
            <a:r>
              <a:rPr lang="en-GB" sz="1800" kern="0" dirty="0"/>
              <a:t>women under age 50</a:t>
            </a:r>
            <a:r>
              <a:rPr lang="en-GB" sz="1800" b="0" kern="0" dirty="0"/>
              <a:t>?</a:t>
            </a:r>
          </a:p>
        </p:txBody>
      </p:sp>
      <p:pic>
        <p:nvPicPr>
          <p:cNvPr id="21" name="Picture 20" descr="A picture containing text&#10;&#10;Description automatically generated">
            <a:extLst>
              <a:ext uri="{FF2B5EF4-FFF2-40B4-BE49-F238E27FC236}">
                <a16:creationId xmlns:a16="http://schemas.microsoft.com/office/drawing/2014/main" id="{2FC19E37-2248-405F-B372-BB924D6F4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1510" y="4275272"/>
            <a:ext cx="4610490" cy="2582728"/>
          </a:xfrm>
          <a:prstGeom prst="rect">
            <a:avLst/>
          </a:prstGeom>
        </p:spPr>
      </p:pic>
    </p:spTree>
    <p:extLst>
      <p:ext uri="{BB962C8B-B14F-4D97-AF65-F5344CB8AC3E}">
        <p14:creationId xmlns:p14="http://schemas.microsoft.com/office/powerpoint/2010/main" val="168061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fade">
                                      <p:cBhvr>
                                        <p:cTn id="29" dur="500"/>
                                        <p:tgtEl>
                                          <p:spTgt spid="1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xEl>
                                              <p:pRg st="3" end="3"/>
                                            </p:txEl>
                                          </p:spTgt>
                                        </p:tgtEl>
                                        <p:attrNameLst>
                                          <p:attrName>style.visibility</p:attrName>
                                        </p:attrNameLst>
                                      </p:cBhvr>
                                      <p:to>
                                        <p:strVal val="visible"/>
                                      </p:to>
                                    </p:set>
                                    <p:animEffect transition="in" filter="fade">
                                      <p:cBhvr>
                                        <p:cTn id="34" dur="500"/>
                                        <p:tgtEl>
                                          <p:spTgt spid="1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pic>
        <p:nvPicPr>
          <p:cNvPr id="11" name="Picture 10" descr="A red and white sign&#10;&#10;Description automatically generated with low confidence">
            <a:extLst>
              <a:ext uri="{FF2B5EF4-FFF2-40B4-BE49-F238E27FC236}">
                <a16:creationId xmlns:a16="http://schemas.microsoft.com/office/drawing/2014/main" id="{8EB12F11-EB75-448A-B80E-16501374F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309" y="5186262"/>
            <a:ext cx="740523" cy="191242"/>
          </a:xfrm>
          <a:prstGeom prst="rect">
            <a:avLst/>
          </a:prstGeom>
        </p:spPr>
      </p:pic>
      <p:pic>
        <p:nvPicPr>
          <p:cNvPr id="12" name="Picture 11" descr="Logo&#10;&#10;Description automatically generated">
            <a:extLst>
              <a:ext uri="{FF2B5EF4-FFF2-40B4-BE49-F238E27FC236}">
                <a16:creationId xmlns:a16="http://schemas.microsoft.com/office/drawing/2014/main" id="{A02908D9-2EF4-4F43-8EDC-9219216EB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8665">
            <a:off x="2030691" y="4349402"/>
            <a:ext cx="1214523" cy="810633"/>
          </a:xfrm>
          <a:prstGeom prst="rect">
            <a:avLst/>
          </a:prstGeom>
        </p:spPr>
      </p:pic>
      <p:pic>
        <p:nvPicPr>
          <p:cNvPr id="13" name="Picture 12" descr="A red and white sign&#10;&#10;Description automatically generated with low confidence">
            <a:extLst>
              <a:ext uri="{FF2B5EF4-FFF2-40B4-BE49-F238E27FC236}">
                <a16:creationId xmlns:a16="http://schemas.microsoft.com/office/drawing/2014/main" id="{52EAF105-6DFD-4520-8900-E4213F9FA5C7}"/>
              </a:ext>
            </a:extLst>
          </p:cNvPr>
          <p:cNvPicPr>
            <a:picLocks noChangeAspect="1"/>
          </p:cNvPicPr>
          <p:nvPr/>
        </p:nvPicPr>
        <p:blipFill rotWithShape="1">
          <a:blip r:embed="rId4">
            <a:extLst>
              <a:ext uri="{28A0092B-C50C-407E-A947-70E740481C1C}">
                <a14:useLocalDpi xmlns:a14="http://schemas.microsoft.com/office/drawing/2010/main" val="0"/>
              </a:ext>
            </a:extLst>
          </a:blip>
          <a:srcRect l="5906" t="15982" r="4973" b="29370"/>
          <a:stretch/>
        </p:blipFill>
        <p:spPr>
          <a:xfrm rot="20957221">
            <a:off x="320416" y="5570677"/>
            <a:ext cx="1108966" cy="38250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1A9237A1-42FF-45CA-A6A8-F6DC84A7E59E}"/>
              </a:ext>
            </a:extLst>
          </p:cNvPr>
          <p:cNvPicPr>
            <a:picLocks noChangeAspect="1"/>
          </p:cNvPicPr>
          <p:nvPr/>
        </p:nvPicPr>
        <p:blipFill rotWithShape="1">
          <a:blip r:embed="rId5">
            <a:extLst>
              <a:ext uri="{28A0092B-C50C-407E-A947-70E740481C1C}">
                <a14:useLocalDpi xmlns:a14="http://schemas.microsoft.com/office/drawing/2010/main" val="0"/>
              </a:ext>
            </a:extLst>
          </a:blip>
          <a:srcRect l="4513" t="26645" b="26645"/>
          <a:stretch/>
        </p:blipFill>
        <p:spPr>
          <a:xfrm rot="21158245">
            <a:off x="1891819" y="5731698"/>
            <a:ext cx="1330243" cy="432532"/>
          </a:xfrm>
          <a:prstGeom prst="rect">
            <a:avLst/>
          </a:prstGeom>
        </p:spPr>
      </p:pic>
      <p:pic>
        <p:nvPicPr>
          <p:cNvPr id="15" name="Picture 14" descr="A picture containing person, person, wearing, suit&#10;&#10;Description automatically generated">
            <a:extLst>
              <a:ext uri="{FF2B5EF4-FFF2-40B4-BE49-F238E27FC236}">
                <a16:creationId xmlns:a16="http://schemas.microsoft.com/office/drawing/2014/main" id="{51B4ED2B-EAF8-40B4-84EF-908A7C088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3621" y="1425727"/>
            <a:ext cx="2557806" cy="3233547"/>
          </a:xfrm>
          <a:prstGeom prst="rect">
            <a:avLst/>
          </a:prstGeom>
        </p:spPr>
      </p:pic>
      <p:sp>
        <p:nvSpPr>
          <p:cNvPr id="16" name="Title 8">
            <a:extLst>
              <a:ext uri="{FF2B5EF4-FFF2-40B4-BE49-F238E27FC236}">
                <a16:creationId xmlns:a16="http://schemas.microsoft.com/office/drawing/2014/main" id="{D44CFF36-95A0-4484-8DB3-A007D8600C1C}"/>
              </a:ext>
            </a:extLst>
          </p:cNvPr>
          <p:cNvSpPr>
            <a:spLocks noGrp="1"/>
          </p:cNvSpPr>
          <p:nvPr>
            <p:ph type="title"/>
          </p:nvPr>
        </p:nvSpPr>
        <p:spPr>
          <a:xfrm>
            <a:off x="414000" y="1750114"/>
            <a:ext cx="9220194" cy="648170"/>
          </a:xfrm>
        </p:spPr>
        <p:txBody>
          <a:bodyPr/>
          <a:lstStyle/>
          <a:p>
            <a:pPr algn="just"/>
            <a:r>
              <a:rPr lang="en-GB" sz="2400" dirty="0">
                <a:solidFill>
                  <a:srgbClr val="FF0000"/>
                </a:solidFill>
              </a:rPr>
              <a:t>“Can a physician practice medicine without knowing EBM?”</a:t>
            </a:r>
            <a:endParaRPr lang="en-US" sz="2400" dirty="0">
              <a:solidFill>
                <a:srgbClr val="FF0000"/>
              </a:solidFill>
            </a:endParaRPr>
          </a:p>
        </p:txBody>
      </p:sp>
      <p:sp>
        <p:nvSpPr>
          <p:cNvPr id="17" name="Title 8">
            <a:extLst>
              <a:ext uri="{FF2B5EF4-FFF2-40B4-BE49-F238E27FC236}">
                <a16:creationId xmlns:a16="http://schemas.microsoft.com/office/drawing/2014/main" id="{5A9834EC-F0C2-438C-86BE-219DAD550F3A}"/>
              </a:ext>
            </a:extLst>
          </p:cNvPr>
          <p:cNvSpPr txBox="1">
            <a:spLocks/>
          </p:cNvSpPr>
          <p:nvPr/>
        </p:nvSpPr>
        <p:spPr>
          <a:xfrm>
            <a:off x="2494564" y="2453432"/>
            <a:ext cx="7060678" cy="6481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2400" kern="0" dirty="0">
                <a:solidFill>
                  <a:srgbClr val="0000DC"/>
                </a:solidFill>
              </a:rPr>
              <a:t>“In medicine, we are continually making decisions, and if medicine is to be a science or a ‘‘learned’’ profession, we need to think critically about HOW and WHY we make those decisions.”</a:t>
            </a:r>
            <a:endParaRPr lang="en-US" sz="2400" kern="0" dirty="0">
              <a:solidFill>
                <a:srgbClr val="0000DC"/>
              </a:solidFill>
            </a:endParaRPr>
          </a:p>
        </p:txBody>
      </p:sp>
      <p:sp>
        <p:nvSpPr>
          <p:cNvPr id="18" name="Title 8">
            <a:extLst>
              <a:ext uri="{FF2B5EF4-FFF2-40B4-BE49-F238E27FC236}">
                <a16:creationId xmlns:a16="http://schemas.microsoft.com/office/drawing/2014/main" id="{B6C1B48C-1CAC-4D5F-BB7B-11C66F1D3283}"/>
              </a:ext>
            </a:extLst>
          </p:cNvPr>
          <p:cNvSpPr txBox="1">
            <a:spLocks/>
          </p:cNvSpPr>
          <p:nvPr/>
        </p:nvSpPr>
        <p:spPr>
          <a:xfrm>
            <a:off x="9643621" y="4685855"/>
            <a:ext cx="2399900" cy="21608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1200" kern="0" dirty="0">
                <a:solidFill>
                  <a:srgbClr val="0000DC"/>
                </a:solidFill>
              </a:rPr>
              <a:t>Prof. Paul Glasziou, MBBS, PhD</a:t>
            </a:r>
            <a:endParaRPr lang="en-US" sz="1200" kern="0" dirty="0">
              <a:solidFill>
                <a:srgbClr val="0000DC"/>
              </a:solidFill>
            </a:endParaRPr>
          </a:p>
        </p:txBody>
      </p:sp>
      <p:pic>
        <p:nvPicPr>
          <p:cNvPr id="19" name="Picture 18">
            <a:extLst>
              <a:ext uri="{FF2B5EF4-FFF2-40B4-BE49-F238E27FC236}">
                <a16:creationId xmlns:a16="http://schemas.microsoft.com/office/drawing/2014/main" id="{C4B9208D-15FA-482E-90B3-F635B3D93813}"/>
              </a:ext>
            </a:extLst>
          </p:cNvPr>
          <p:cNvPicPr>
            <a:picLocks noChangeAspect="1"/>
          </p:cNvPicPr>
          <p:nvPr/>
        </p:nvPicPr>
        <p:blipFill>
          <a:blip r:embed="rId7"/>
          <a:stretch>
            <a:fillRect/>
          </a:stretch>
        </p:blipFill>
        <p:spPr>
          <a:xfrm>
            <a:off x="9638105" y="6023729"/>
            <a:ext cx="2553895" cy="834272"/>
          </a:xfrm>
          <a:prstGeom prst="rect">
            <a:avLst/>
          </a:prstGeom>
        </p:spPr>
      </p:pic>
      <p:sp>
        <p:nvSpPr>
          <p:cNvPr id="20" name="Title 8">
            <a:extLst>
              <a:ext uri="{FF2B5EF4-FFF2-40B4-BE49-F238E27FC236}">
                <a16:creationId xmlns:a16="http://schemas.microsoft.com/office/drawing/2014/main" id="{C3CD27C6-256A-491C-8AEC-39A32714B6CA}"/>
              </a:ext>
            </a:extLst>
          </p:cNvPr>
          <p:cNvSpPr txBox="1">
            <a:spLocks/>
          </p:cNvSpPr>
          <p:nvPr/>
        </p:nvSpPr>
        <p:spPr>
          <a:xfrm>
            <a:off x="9643621" y="5845835"/>
            <a:ext cx="2553894" cy="24266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1000" b="0" kern="0" dirty="0">
                <a:solidFill>
                  <a:srgbClr val="0000DC"/>
                </a:solidFill>
                <a:hlinkClick r:id="rId8"/>
              </a:rPr>
              <a:t>Why is evidence-based medicine important?</a:t>
            </a:r>
            <a:endParaRPr lang="en-US" sz="1000" b="0" kern="0" dirty="0">
              <a:solidFill>
                <a:srgbClr val="0000DC"/>
              </a:solidFill>
            </a:endParaRPr>
          </a:p>
        </p:txBody>
      </p:sp>
      <p:pic>
        <p:nvPicPr>
          <p:cNvPr id="21" name="Picture 20" descr="Text&#10;&#10;Description automatically generated">
            <a:extLst>
              <a:ext uri="{FF2B5EF4-FFF2-40B4-BE49-F238E27FC236}">
                <a16:creationId xmlns:a16="http://schemas.microsoft.com/office/drawing/2014/main" id="{9722EDF2-D592-4264-A914-BCFB976C3B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439" y="4805181"/>
            <a:ext cx="1268554" cy="714473"/>
          </a:xfrm>
          <a:prstGeom prst="rect">
            <a:avLst/>
          </a:prstGeom>
        </p:spPr>
      </p:pic>
      <p:pic>
        <p:nvPicPr>
          <p:cNvPr id="22" name="Picture 21" descr="A red and white logo&#10;&#10;Description automatically generated with low confidence">
            <a:extLst>
              <a:ext uri="{FF2B5EF4-FFF2-40B4-BE49-F238E27FC236}">
                <a16:creationId xmlns:a16="http://schemas.microsoft.com/office/drawing/2014/main" id="{8D42E280-1426-45BA-A8C3-3C36DB0C68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239719">
            <a:off x="292517" y="4646287"/>
            <a:ext cx="854964" cy="854964"/>
          </a:xfrm>
          <a:prstGeom prst="rect">
            <a:avLst/>
          </a:prstGeom>
        </p:spPr>
      </p:pic>
      <p:pic>
        <p:nvPicPr>
          <p:cNvPr id="23" name="Picture 22" descr="A picture containing text, sign&#10;&#10;Description automatically generated">
            <a:extLst>
              <a:ext uri="{FF2B5EF4-FFF2-40B4-BE49-F238E27FC236}">
                <a16:creationId xmlns:a16="http://schemas.microsoft.com/office/drawing/2014/main" id="{E2A12FC9-C848-4BA2-BA57-81F96B81BEB6}"/>
              </a:ext>
            </a:extLst>
          </p:cNvPr>
          <p:cNvPicPr>
            <a:picLocks noChangeAspect="1"/>
          </p:cNvPicPr>
          <p:nvPr/>
        </p:nvPicPr>
        <p:blipFill rotWithShape="1">
          <a:blip r:embed="rId11">
            <a:extLst>
              <a:ext uri="{28A0092B-C50C-407E-A947-70E740481C1C}">
                <a14:useLocalDpi xmlns:a14="http://schemas.microsoft.com/office/drawing/2010/main" val="0"/>
              </a:ext>
            </a:extLst>
          </a:blip>
          <a:srcRect l="22417" t="16632" r="21913" b="13540"/>
          <a:stretch/>
        </p:blipFill>
        <p:spPr>
          <a:xfrm rot="513741">
            <a:off x="1405730" y="5473396"/>
            <a:ext cx="516749" cy="648170"/>
          </a:xfrm>
          <a:prstGeom prst="rect">
            <a:avLst/>
          </a:prstGeom>
        </p:spPr>
      </p:pic>
      <p:pic>
        <p:nvPicPr>
          <p:cNvPr id="24" name="Picture 23" descr="Text&#10;&#10;Description automatically generated">
            <a:extLst>
              <a:ext uri="{FF2B5EF4-FFF2-40B4-BE49-F238E27FC236}">
                <a16:creationId xmlns:a16="http://schemas.microsoft.com/office/drawing/2014/main" id="{9E4CEDA8-8402-4760-AB40-E7504C8237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16410">
            <a:off x="1186440" y="4544814"/>
            <a:ext cx="772659" cy="405646"/>
          </a:xfrm>
          <a:prstGeom prst="rect">
            <a:avLst/>
          </a:prstGeom>
        </p:spPr>
      </p:pic>
      <p:pic>
        <p:nvPicPr>
          <p:cNvPr id="25" name="Picture 24" descr="Logo&#10;&#10;Description automatically generated">
            <a:extLst>
              <a:ext uri="{FF2B5EF4-FFF2-40B4-BE49-F238E27FC236}">
                <a16:creationId xmlns:a16="http://schemas.microsoft.com/office/drawing/2014/main" id="{A0207EA6-45DB-4EA0-A8A0-228409A335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71417">
            <a:off x="1933686" y="5360321"/>
            <a:ext cx="1121756" cy="342125"/>
          </a:xfrm>
          <a:prstGeom prst="rect">
            <a:avLst/>
          </a:prstGeom>
        </p:spPr>
      </p:pic>
      <p:sp>
        <p:nvSpPr>
          <p:cNvPr id="26" name="Title 8">
            <a:extLst>
              <a:ext uri="{FF2B5EF4-FFF2-40B4-BE49-F238E27FC236}">
                <a16:creationId xmlns:a16="http://schemas.microsoft.com/office/drawing/2014/main" id="{6F0CE403-4BF1-4D3E-9C62-17B0DCF27731}"/>
              </a:ext>
            </a:extLst>
          </p:cNvPr>
          <p:cNvSpPr txBox="1">
            <a:spLocks/>
          </p:cNvSpPr>
          <p:nvPr/>
        </p:nvSpPr>
        <p:spPr>
          <a:xfrm>
            <a:off x="4103921" y="4162966"/>
            <a:ext cx="1318943" cy="6481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GB" sz="13800" kern="0" dirty="0">
                <a:solidFill>
                  <a:srgbClr val="0000DC"/>
                </a:solidFill>
              </a:rPr>
              <a:t>=</a:t>
            </a:r>
            <a:endParaRPr lang="en-US" sz="8000" kern="0" dirty="0">
              <a:solidFill>
                <a:srgbClr val="0000DC"/>
              </a:solidFill>
            </a:endParaRPr>
          </a:p>
        </p:txBody>
      </p:sp>
      <p:pic>
        <p:nvPicPr>
          <p:cNvPr id="27" name="Picture 26" descr="A person holding a stethoscope&#10;&#10;Description automatically generated with low confidence">
            <a:extLst>
              <a:ext uri="{FF2B5EF4-FFF2-40B4-BE49-F238E27FC236}">
                <a16:creationId xmlns:a16="http://schemas.microsoft.com/office/drawing/2014/main" id="{DDA3223D-32BD-4CFB-A09C-CE86154345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31025" y="4379827"/>
            <a:ext cx="2918205" cy="1995354"/>
          </a:xfrm>
          <a:prstGeom prst="rect">
            <a:avLst/>
          </a:prstGeom>
        </p:spPr>
      </p:pic>
      <p:sp>
        <p:nvSpPr>
          <p:cNvPr id="28" name="Multiplication Sign 27">
            <a:extLst>
              <a:ext uri="{FF2B5EF4-FFF2-40B4-BE49-F238E27FC236}">
                <a16:creationId xmlns:a16="http://schemas.microsoft.com/office/drawing/2014/main" id="{7B1465FD-1AE6-4FC3-A098-518D7033CBF9}"/>
              </a:ext>
            </a:extLst>
          </p:cNvPr>
          <p:cNvSpPr/>
          <p:nvPr/>
        </p:nvSpPr>
        <p:spPr bwMode="auto">
          <a:xfrm>
            <a:off x="629297" y="4181417"/>
            <a:ext cx="2066264" cy="2066264"/>
          </a:xfrm>
          <a:prstGeom prst="mathMultiply">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29" name="Multiplication Sign 28">
            <a:extLst>
              <a:ext uri="{FF2B5EF4-FFF2-40B4-BE49-F238E27FC236}">
                <a16:creationId xmlns:a16="http://schemas.microsoft.com/office/drawing/2014/main" id="{8A7C026F-0DC2-4848-8C61-4F0B3A67593B}"/>
              </a:ext>
            </a:extLst>
          </p:cNvPr>
          <p:cNvSpPr/>
          <p:nvPr/>
        </p:nvSpPr>
        <p:spPr bwMode="auto">
          <a:xfrm>
            <a:off x="6654873" y="4210425"/>
            <a:ext cx="2066264" cy="2066264"/>
          </a:xfrm>
          <a:prstGeom prst="mathMultiply">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0362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par>
                                <p:cTn id="94" presetID="53" presetClass="entr" presetSubtype="16"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p:cTn id="96" dur="500" fill="hold"/>
                                        <p:tgtEl>
                                          <p:spTgt spid="27"/>
                                        </p:tgtEl>
                                        <p:attrNameLst>
                                          <p:attrName>ppt_w</p:attrName>
                                        </p:attrNameLst>
                                      </p:cBhvr>
                                      <p:tavLst>
                                        <p:tav tm="0">
                                          <p:val>
                                            <p:fltVal val="0"/>
                                          </p:val>
                                        </p:tav>
                                        <p:tav tm="100000">
                                          <p:val>
                                            <p:strVal val="#ppt_w"/>
                                          </p:val>
                                        </p:tav>
                                      </p:tavLst>
                                    </p:anim>
                                    <p:anim calcmode="lin" valueType="num">
                                      <p:cBhvr>
                                        <p:cTn id="97" dur="500" fill="hold"/>
                                        <p:tgtEl>
                                          <p:spTgt spid="27"/>
                                        </p:tgtEl>
                                        <p:attrNameLst>
                                          <p:attrName>ppt_h</p:attrName>
                                        </p:attrNameLst>
                                      </p:cBhvr>
                                      <p:tavLst>
                                        <p:tav tm="0">
                                          <p:val>
                                            <p:fltVal val="0"/>
                                          </p:val>
                                        </p:tav>
                                        <p:tav tm="100000">
                                          <p:val>
                                            <p:strVal val="#ppt_h"/>
                                          </p:val>
                                        </p:tav>
                                      </p:tavLst>
                                    </p:anim>
                                    <p:animEffect transition="in" filter="fade">
                                      <p:cBhvr>
                                        <p:cTn id="98" dur="500"/>
                                        <p:tgtEl>
                                          <p:spTgt spid="2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p:cTn id="101" dur="500" fill="hold"/>
                                        <p:tgtEl>
                                          <p:spTgt spid="29"/>
                                        </p:tgtEl>
                                        <p:attrNameLst>
                                          <p:attrName>ppt_w</p:attrName>
                                        </p:attrNameLst>
                                      </p:cBhvr>
                                      <p:tavLst>
                                        <p:tav tm="0">
                                          <p:val>
                                            <p:fltVal val="0"/>
                                          </p:val>
                                        </p:tav>
                                        <p:tav tm="100000">
                                          <p:val>
                                            <p:strVal val="#ppt_w"/>
                                          </p:val>
                                        </p:tav>
                                      </p:tavLst>
                                    </p:anim>
                                    <p:anim calcmode="lin" valueType="num">
                                      <p:cBhvr>
                                        <p:cTn id="102" dur="500" fill="hold"/>
                                        <p:tgtEl>
                                          <p:spTgt spid="29"/>
                                        </p:tgtEl>
                                        <p:attrNameLst>
                                          <p:attrName>ppt_h</p:attrName>
                                        </p:attrNameLst>
                                      </p:cBhvr>
                                      <p:tavLst>
                                        <p:tav tm="0">
                                          <p:val>
                                            <p:fltVal val="0"/>
                                          </p:val>
                                        </p:tav>
                                        <p:tav tm="100000">
                                          <p:val>
                                            <p:strVal val="#ppt_h"/>
                                          </p:val>
                                        </p:tav>
                                      </p:tavLst>
                                    </p:anim>
                                    <p:animEffect transition="in" filter="fade">
                                      <p:cBhvr>
                                        <p:cTn id="10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6" grpId="0"/>
      <p:bldP spid="28"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20</a:t>
            </a:fld>
            <a:endParaRPr lang="cs-CZ" altLang="cs-CZ"/>
          </a:p>
        </p:txBody>
      </p:sp>
      <p:sp>
        <p:nvSpPr>
          <p:cNvPr id="12" name="Title 8">
            <a:extLst>
              <a:ext uri="{FF2B5EF4-FFF2-40B4-BE49-F238E27FC236}">
                <a16:creationId xmlns:a16="http://schemas.microsoft.com/office/drawing/2014/main" id="{E02BB379-A591-48BF-AF72-5295478488F9}"/>
              </a:ext>
            </a:extLst>
          </p:cNvPr>
          <p:cNvSpPr>
            <a:spLocks noGrp="1"/>
          </p:cNvSpPr>
          <p:nvPr>
            <p:ph type="title"/>
          </p:nvPr>
        </p:nvSpPr>
        <p:spPr>
          <a:xfrm>
            <a:off x="414000" y="1947785"/>
            <a:ext cx="11361600" cy="486041"/>
          </a:xfrm>
        </p:spPr>
        <p:txBody>
          <a:bodyPr/>
          <a:lstStyle/>
          <a:p>
            <a:r>
              <a:rPr lang="en-GB" dirty="0"/>
              <a:t>Exercise V</a:t>
            </a:r>
            <a:endParaRPr lang="en-US" dirty="0"/>
          </a:p>
        </p:txBody>
      </p:sp>
      <p:sp>
        <p:nvSpPr>
          <p:cNvPr id="13" name="Title 8">
            <a:extLst>
              <a:ext uri="{FF2B5EF4-FFF2-40B4-BE49-F238E27FC236}">
                <a16:creationId xmlns:a16="http://schemas.microsoft.com/office/drawing/2014/main" id="{3EE10AF8-FD5D-422A-AB56-5E7A067E4D74}"/>
              </a:ext>
            </a:extLst>
          </p:cNvPr>
          <p:cNvSpPr txBox="1">
            <a:spLocks/>
          </p:cNvSpPr>
          <p:nvPr/>
        </p:nvSpPr>
        <p:spPr>
          <a:xfrm>
            <a:off x="414000" y="2629188"/>
            <a:ext cx="3535831" cy="5759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Clinical Question</a:t>
            </a:r>
            <a:endParaRPr lang="en-GB" sz="1800" kern="0" dirty="0">
              <a:solidFill>
                <a:srgbClr val="0000DC"/>
              </a:solidFill>
            </a:endParaRPr>
          </a:p>
        </p:txBody>
      </p:sp>
      <p:sp>
        <p:nvSpPr>
          <p:cNvPr id="14" name="Title 8">
            <a:extLst>
              <a:ext uri="{FF2B5EF4-FFF2-40B4-BE49-F238E27FC236}">
                <a16:creationId xmlns:a16="http://schemas.microsoft.com/office/drawing/2014/main" id="{3197339A-55CC-4A3A-9F2C-64C4448C0F29}"/>
              </a:ext>
            </a:extLst>
          </p:cNvPr>
          <p:cNvSpPr txBox="1">
            <a:spLocks/>
          </p:cNvSpPr>
          <p:nvPr/>
        </p:nvSpPr>
        <p:spPr>
          <a:xfrm>
            <a:off x="414000" y="3205113"/>
            <a:ext cx="4968705" cy="13129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Considering the invasiveness of nasopharyngeal samples harvested to test for COVID-19 positivity, salivary samples were proposed as a less invasive technique. Last year, public health researchers had been challenged by this situation due to lack of evidence regarding the accuracy of salivary samples.</a:t>
            </a:r>
          </a:p>
        </p:txBody>
      </p:sp>
      <p:sp>
        <p:nvSpPr>
          <p:cNvPr id="15" name="Title 8">
            <a:extLst>
              <a:ext uri="{FF2B5EF4-FFF2-40B4-BE49-F238E27FC236}">
                <a16:creationId xmlns:a16="http://schemas.microsoft.com/office/drawing/2014/main" id="{0DDA55C3-8CFE-42F3-AF07-2F2657D8B88F}"/>
              </a:ext>
            </a:extLst>
          </p:cNvPr>
          <p:cNvSpPr txBox="1">
            <a:spLocks/>
          </p:cNvSpPr>
          <p:nvPr/>
        </p:nvSpPr>
        <p:spPr>
          <a:xfrm>
            <a:off x="6094800" y="326175"/>
            <a:ext cx="5914948"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2400" kern="0" dirty="0"/>
              <a:t>P </a:t>
            </a:r>
            <a:r>
              <a:rPr lang="en-GB" sz="2400" b="0" kern="0" dirty="0"/>
              <a:t>= healthy population</a:t>
            </a:r>
          </a:p>
          <a:p>
            <a:pPr marL="285750" indent="-285750" algn="just">
              <a:lnSpc>
                <a:spcPct val="150000"/>
              </a:lnSpc>
              <a:buFont typeface="Arial" panose="020B0604020202020204" pitchFamily="34" charset="0"/>
              <a:buChar char="•"/>
            </a:pPr>
            <a:r>
              <a:rPr lang="en-GB" sz="2400" kern="0" dirty="0">
                <a:solidFill>
                  <a:schemeClr val="accent6"/>
                </a:solidFill>
              </a:rPr>
              <a:t>I </a:t>
            </a:r>
            <a:r>
              <a:rPr lang="en-GB" sz="2400" b="0" kern="0" dirty="0">
                <a:solidFill>
                  <a:schemeClr val="accent6"/>
                </a:solidFill>
              </a:rPr>
              <a:t>= salivary PCR</a:t>
            </a:r>
          </a:p>
          <a:p>
            <a:pPr marL="285750" indent="-285750" algn="just">
              <a:lnSpc>
                <a:spcPct val="150000"/>
              </a:lnSpc>
              <a:buFont typeface="Arial" panose="020B0604020202020204" pitchFamily="34" charset="0"/>
              <a:buChar char="•"/>
            </a:pPr>
            <a:r>
              <a:rPr lang="en-GB" sz="2400" kern="0" dirty="0">
                <a:solidFill>
                  <a:srgbClr val="00B050"/>
                </a:solidFill>
              </a:rPr>
              <a:t>R </a:t>
            </a:r>
            <a:r>
              <a:rPr lang="en-GB" sz="2400" b="0" kern="0" dirty="0">
                <a:solidFill>
                  <a:srgbClr val="00B050"/>
                </a:solidFill>
              </a:rPr>
              <a:t>= nasopharyngeal PCR</a:t>
            </a:r>
          </a:p>
          <a:p>
            <a:pPr marL="285750" indent="-285750" algn="just">
              <a:lnSpc>
                <a:spcPct val="150000"/>
              </a:lnSpc>
              <a:buFont typeface="Arial" panose="020B0604020202020204" pitchFamily="34" charset="0"/>
              <a:buChar char="•"/>
            </a:pPr>
            <a:r>
              <a:rPr lang="en-GB" sz="2400" kern="0" dirty="0">
                <a:solidFill>
                  <a:srgbClr val="FF0000"/>
                </a:solidFill>
              </a:rPr>
              <a:t>D </a:t>
            </a:r>
            <a:r>
              <a:rPr lang="en-GB" sz="2400" b="0" kern="0" dirty="0">
                <a:solidFill>
                  <a:srgbClr val="FF0000"/>
                </a:solidFill>
              </a:rPr>
              <a:t>= COVID-19 infection</a:t>
            </a:r>
          </a:p>
        </p:txBody>
      </p:sp>
      <p:sp>
        <p:nvSpPr>
          <p:cNvPr id="22" name="Title 8">
            <a:extLst>
              <a:ext uri="{FF2B5EF4-FFF2-40B4-BE49-F238E27FC236}">
                <a16:creationId xmlns:a16="http://schemas.microsoft.com/office/drawing/2014/main" id="{5BD3B0E0-8B96-4741-90BD-BADCA3892D57}"/>
              </a:ext>
            </a:extLst>
          </p:cNvPr>
          <p:cNvSpPr txBox="1">
            <a:spLocks/>
          </p:cNvSpPr>
          <p:nvPr/>
        </p:nvSpPr>
        <p:spPr>
          <a:xfrm>
            <a:off x="6094800" y="2756874"/>
            <a:ext cx="5914948" cy="89647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solidFill>
                  <a:srgbClr val="0000DC"/>
                </a:solidFill>
              </a:rPr>
              <a:t>Is </a:t>
            </a:r>
            <a:r>
              <a:rPr lang="en-GB" sz="1800" kern="0" dirty="0">
                <a:solidFill>
                  <a:schemeClr val="accent6"/>
                </a:solidFill>
              </a:rPr>
              <a:t>salivary PCR</a:t>
            </a:r>
            <a:r>
              <a:rPr lang="en-GB" sz="1800" b="0" kern="0" dirty="0">
                <a:solidFill>
                  <a:srgbClr val="0000DC"/>
                </a:solidFill>
              </a:rPr>
              <a:t> accurate in detecting </a:t>
            </a:r>
            <a:r>
              <a:rPr lang="en-GB" sz="1800" kern="0" dirty="0">
                <a:solidFill>
                  <a:schemeClr val="accent2"/>
                </a:solidFill>
              </a:rPr>
              <a:t>SARS-CoV-2</a:t>
            </a:r>
            <a:r>
              <a:rPr lang="en-GB" sz="1800" b="0" kern="0" dirty="0">
                <a:solidFill>
                  <a:srgbClr val="0000DC"/>
                </a:solidFill>
              </a:rPr>
              <a:t> compared to </a:t>
            </a:r>
            <a:r>
              <a:rPr lang="en-GB" sz="1800" kern="0" dirty="0">
                <a:solidFill>
                  <a:srgbClr val="00B050"/>
                </a:solidFill>
              </a:rPr>
              <a:t>nasopharyngeal PCR </a:t>
            </a:r>
            <a:r>
              <a:rPr lang="en-GB" sz="1800" b="0" kern="0" dirty="0">
                <a:solidFill>
                  <a:srgbClr val="0000DC"/>
                </a:solidFill>
              </a:rPr>
              <a:t>in </a:t>
            </a:r>
            <a:r>
              <a:rPr lang="en-GB" sz="1800" kern="0" dirty="0">
                <a:solidFill>
                  <a:srgbClr val="0000DC"/>
                </a:solidFill>
              </a:rPr>
              <a:t>health individuals</a:t>
            </a:r>
            <a:r>
              <a:rPr lang="en-GB" sz="1800" b="0" kern="0" dirty="0">
                <a:solidFill>
                  <a:srgbClr val="0000DC"/>
                </a:solidFill>
              </a:rPr>
              <a:t>?</a:t>
            </a:r>
          </a:p>
        </p:txBody>
      </p:sp>
      <p:pic>
        <p:nvPicPr>
          <p:cNvPr id="23" name="Picture 22" descr="A picture containing hospital room, hat, room&#10;&#10;Description automatically generated">
            <a:extLst>
              <a:ext uri="{FF2B5EF4-FFF2-40B4-BE49-F238E27FC236}">
                <a16:creationId xmlns:a16="http://schemas.microsoft.com/office/drawing/2014/main" id="{816014A7-A94B-4D8F-ADBF-2988692F7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436" y="4055436"/>
            <a:ext cx="2802564" cy="2802564"/>
          </a:xfrm>
          <a:prstGeom prst="rect">
            <a:avLst/>
          </a:prstGeom>
        </p:spPr>
      </p:pic>
    </p:spTree>
    <p:extLst>
      <p:ext uri="{BB962C8B-B14F-4D97-AF65-F5344CB8AC3E}">
        <p14:creationId xmlns:p14="http://schemas.microsoft.com/office/powerpoint/2010/main" val="40546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fade">
                                      <p:cBhvr>
                                        <p:cTn id="24" dur="500"/>
                                        <p:tgtEl>
                                          <p:spTgt spid="1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fade">
                                      <p:cBhvr>
                                        <p:cTn id="29" dur="500"/>
                                        <p:tgtEl>
                                          <p:spTgt spid="1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xEl>
                                              <p:pRg st="3" end="3"/>
                                            </p:txEl>
                                          </p:spTgt>
                                        </p:tgtEl>
                                        <p:attrNameLst>
                                          <p:attrName>style.visibility</p:attrName>
                                        </p:attrNameLst>
                                      </p:cBhvr>
                                      <p:to>
                                        <p:strVal val="visible"/>
                                      </p:to>
                                    </p:set>
                                    <p:animEffect transition="in" filter="fade">
                                      <p:cBhvr>
                                        <p:cTn id="34" dur="500"/>
                                        <p:tgtEl>
                                          <p:spTgt spid="1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4647" y="0"/>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21</a:t>
            </a:fld>
            <a:endParaRPr lang="cs-CZ" altLang="cs-CZ"/>
          </a:p>
        </p:txBody>
      </p:sp>
      <p:sp>
        <p:nvSpPr>
          <p:cNvPr id="4" name="TextBox 3">
            <a:extLst>
              <a:ext uri="{FF2B5EF4-FFF2-40B4-BE49-F238E27FC236}">
                <a16:creationId xmlns:a16="http://schemas.microsoft.com/office/drawing/2014/main" id="{8A757585-2C84-462C-8C31-713BCFFF408D}"/>
              </a:ext>
            </a:extLst>
          </p:cNvPr>
          <p:cNvSpPr txBox="1"/>
          <p:nvPr/>
        </p:nvSpPr>
        <p:spPr>
          <a:xfrm>
            <a:off x="-4647" y="2379355"/>
            <a:ext cx="12190772" cy="1862048"/>
          </a:xfrm>
          <a:prstGeom prst="rect">
            <a:avLst/>
          </a:prstGeom>
          <a:noFill/>
        </p:spPr>
        <p:txBody>
          <a:bodyPr wrap="square" rtlCol="0">
            <a:spAutoFit/>
          </a:bodyPr>
          <a:lstStyle/>
          <a:p>
            <a:pPr algn="ctr"/>
            <a:r>
              <a:rPr lang="en-US" sz="11500" b="1" dirty="0">
                <a:solidFill>
                  <a:srgbClr val="0000DC"/>
                </a:solidFill>
                <a:latin typeface="+mn-lt"/>
              </a:rPr>
              <a:t>BREAK</a:t>
            </a:r>
            <a:endParaRPr lang="en-GB" sz="11500" b="1" dirty="0" err="1">
              <a:solidFill>
                <a:srgbClr val="0000DC"/>
              </a:solidFill>
              <a:latin typeface="+mn-lt"/>
            </a:endParaRPr>
          </a:p>
        </p:txBody>
      </p:sp>
    </p:spTree>
    <p:extLst>
      <p:ext uri="{BB962C8B-B14F-4D97-AF65-F5344CB8AC3E}">
        <p14:creationId xmlns:p14="http://schemas.microsoft.com/office/powerpoint/2010/main" val="3298455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1 from How to Write a Systematic Review : A Step-by-Step Guide |  Semantic Scholar">
            <a:extLst>
              <a:ext uri="{FF2B5EF4-FFF2-40B4-BE49-F238E27FC236}">
                <a16:creationId xmlns:a16="http://schemas.microsoft.com/office/drawing/2014/main" id="{7FB94D47-7920-4919-9312-EB5C23D00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987" y="0"/>
            <a:ext cx="6450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22</a:t>
            </a:fld>
            <a:endParaRPr lang="cs-CZ" altLang="cs-CZ"/>
          </a:p>
        </p:txBody>
      </p:sp>
      <p:sp>
        <p:nvSpPr>
          <p:cNvPr id="11" name="Title 8">
            <a:extLst>
              <a:ext uri="{FF2B5EF4-FFF2-40B4-BE49-F238E27FC236}">
                <a16:creationId xmlns:a16="http://schemas.microsoft.com/office/drawing/2014/main" id="{21716733-BAF0-41EB-94EF-677B3E37FDE1}"/>
              </a:ext>
            </a:extLst>
          </p:cNvPr>
          <p:cNvSpPr>
            <a:spLocks noGrp="1"/>
          </p:cNvSpPr>
          <p:nvPr>
            <p:ph type="title"/>
          </p:nvPr>
        </p:nvSpPr>
        <p:spPr>
          <a:xfrm>
            <a:off x="877434" y="2309291"/>
            <a:ext cx="3802566" cy="2239417"/>
          </a:xfrm>
        </p:spPr>
        <p:txBody>
          <a:bodyPr/>
          <a:lstStyle/>
          <a:p>
            <a:pPr algn="just"/>
            <a:r>
              <a:rPr lang="en-US" dirty="0"/>
              <a:t>PRISMA</a:t>
            </a:r>
            <a:br>
              <a:rPr lang="en-US" dirty="0"/>
            </a:br>
            <a:r>
              <a:rPr lang="en-GB" sz="2400" b="0" dirty="0"/>
              <a:t>Preferred Reporting Items for Systematic Reviews and Meta-Analyses</a:t>
            </a:r>
            <a:br>
              <a:rPr lang="en-GB" sz="2400" b="0" dirty="0"/>
            </a:br>
            <a:endParaRPr lang="en-US" b="0" dirty="0"/>
          </a:p>
        </p:txBody>
      </p:sp>
    </p:spTree>
    <p:extLst>
      <p:ext uri="{BB962C8B-B14F-4D97-AF65-F5344CB8AC3E}">
        <p14:creationId xmlns:p14="http://schemas.microsoft.com/office/powerpoint/2010/main" val="6224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Evidence-Based Medicine.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23</a:t>
            </a:fld>
            <a:endParaRPr lang="cs-CZ" altLang="cs-CZ" dirty="0"/>
          </a:p>
        </p:txBody>
      </p:sp>
      <p:sp>
        <p:nvSpPr>
          <p:cNvPr id="9" name="Title 8">
            <a:extLst>
              <a:ext uri="{FF2B5EF4-FFF2-40B4-BE49-F238E27FC236}">
                <a16:creationId xmlns:a16="http://schemas.microsoft.com/office/drawing/2014/main" id="{AD2ECF68-CF5C-49CF-BB09-D6D14E687C2E}"/>
              </a:ext>
            </a:extLst>
          </p:cNvPr>
          <p:cNvSpPr>
            <a:spLocks noGrp="1"/>
          </p:cNvSpPr>
          <p:nvPr>
            <p:ph type="title"/>
          </p:nvPr>
        </p:nvSpPr>
        <p:spPr>
          <a:xfrm>
            <a:off x="415200" y="1702346"/>
            <a:ext cx="11361600" cy="486041"/>
          </a:xfrm>
        </p:spPr>
        <p:txBody>
          <a:bodyPr/>
          <a:lstStyle/>
          <a:p>
            <a:r>
              <a:rPr lang="en-GB" dirty="0"/>
              <a:t>Find Best Evidence</a:t>
            </a:r>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328E1F96-DA28-45E6-8DF8-C9E7315A4C72}"/>
              </a:ext>
            </a:extLst>
          </p:cNvPr>
          <p:cNvPicPr>
            <a:picLocks noChangeAspect="1"/>
          </p:cNvPicPr>
          <p:nvPr/>
        </p:nvPicPr>
        <p:blipFill rotWithShape="1">
          <a:blip r:embed="rId2">
            <a:extLst>
              <a:ext uri="{28A0092B-C50C-407E-A947-70E740481C1C}">
                <a14:useLocalDpi xmlns:a14="http://schemas.microsoft.com/office/drawing/2010/main" val="0"/>
              </a:ext>
            </a:extLst>
          </a:blip>
          <a:srcRect l="49045" r="398"/>
          <a:stretch/>
        </p:blipFill>
        <p:spPr>
          <a:xfrm>
            <a:off x="10112118" y="1396685"/>
            <a:ext cx="1353429" cy="1147292"/>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D9E25492-03E8-4DA0-98B5-970BF5780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695" y="1000055"/>
            <a:ext cx="1063564" cy="797673"/>
          </a:xfrm>
          <a:prstGeom prst="rect">
            <a:avLst/>
          </a:prstGeom>
        </p:spPr>
      </p:pic>
      <p:pic>
        <p:nvPicPr>
          <p:cNvPr id="13" name="Picture 12" descr="Logo, company name&#10;&#10;Description automatically generated">
            <a:extLst>
              <a:ext uri="{FF2B5EF4-FFF2-40B4-BE49-F238E27FC236}">
                <a16:creationId xmlns:a16="http://schemas.microsoft.com/office/drawing/2014/main" id="{D0FFB609-BB0F-41F3-8F97-9238825D6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868" y="1223"/>
            <a:ext cx="959572" cy="697289"/>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C4A1446-6F5E-4C32-A33B-50D563CA2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9094" y="0"/>
            <a:ext cx="1452906" cy="698512"/>
          </a:xfrm>
          <a:prstGeom prst="rect">
            <a:avLst/>
          </a:prstGeom>
        </p:spPr>
      </p:pic>
      <p:sp>
        <p:nvSpPr>
          <p:cNvPr id="15" name="Title 8">
            <a:extLst>
              <a:ext uri="{FF2B5EF4-FFF2-40B4-BE49-F238E27FC236}">
                <a16:creationId xmlns:a16="http://schemas.microsoft.com/office/drawing/2014/main" id="{E356D0DC-CC98-420C-BFEB-C8134AA1A31F}"/>
              </a:ext>
            </a:extLst>
          </p:cNvPr>
          <p:cNvSpPr txBox="1">
            <a:spLocks/>
          </p:cNvSpPr>
          <p:nvPr/>
        </p:nvSpPr>
        <p:spPr>
          <a:xfrm>
            <a:off x="540000" y="2567615"/>
            <a:ext cx="6948825" cy="223678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800" b="0" kern="0" dirty="0"/>
              <a:t>What is good evidence?</a:t>
            </a:r>
          </a:p>
          <a:p>
            <a:pPr marL="285750" indent="-285750" algn="just">
              <a:lnSpc>
                <a:spcPct val="150000"/>
              </a:lnSpc>
              <a:buFont typeface="Arial" panose="020B0604020202020204" pitchFamily="34" charset="0"/>
              <a:buChar char="•"/>
            </a:pPr>
            <a:r>
              <a:rPr lang="en-GB" sz="1800" b="0" kern="0" dirty="0"/>
              <a:t>Where to find it?</a:t>
            </a:r>
          </a:p>
          <a:p>
            <a:pPr marL="285750" indent="-285750" algn="just">
              <a:lnSpc>
                <a:spcPct val="150000"/>
              </a:lnSpc>
              <a:buFont typeface="Arial" panose="020B0604020202020204" pitchFamily="34" charset="0"/>
              <a:buChar char="•"/>
            </a:pPr>
            <a:r>
              <a:rPr lang="en-GB" sz="1800" b="0" kern="0" dirty="0"/>
              <a:t>The conditions for the evidence acquired in EBM are that the evidence should be </a:t>
            </a:r>
            <a:r>
              <a:rPr lang="en-GB" sz="1800" kern="0" dirty="0">
                <a:solidFill>
                  <a:srgbClr val="FF0000"/>
                </a:solidFill>
              </a:rPr>
              <a:t>attainable</a:t>
            </a:r>
            <a:r>
              <a:rPr lang="en-GB" sz="1800" b="0" kern="0" dirty="0"/>
              <a:t>, </a:t>
            </a:r>
            <a:r>
              <a:rPr lang="en-GB" sz="1800" kern="0" dirty="0">
                <a:solidFill>
                  <a:srgbClr val="FF0000"/>
                </a:solidFill>
              </a:rPr>
              <a:t>obtained externally from research</a:t>
            </a:r>
            <a:r>
              <a:rPr lang="en-GB" sz="1800" b="0" kern="0" dirty="0"/>
              <a:t>, </a:t>
            </a:r>
            <a:r>
              <a:rPr lang="en-GB" sz="1800" kern="0" dirty="0">
                <a:solidFill>
                  <a:srgbClr val="FF0000"/>
                </a:solidFill>
              </a:rPr>
              <a:t>up-to-date</a:t>
            </a:r>
            <a:r>
              <a:rPr lang="en-GB" sz="1800" b="0" kern="0" dirty="0"/>
              <a:t>, </a:t>
            </a:r>
            <a:r>
              <a:rPr lang="en-GB" sz="1800" kern="0" dirty="0">
                <a:solidFill>
                  <a:srgbClr val="FF0000"/>
                </a:solidFill>
              </a:rPr>
              <a:t>timely</a:t>
            </a:r>
            <a:r>
              <a:rPr lang="en-GB" sz="1800" b="0" kern="0" dirty="0"/>
              <a:t>, </a:t>
            </a:r>
            <a:r>
              <a:rPr lang="en-GB" sz="1800" kern="0" dirty="0">
                <a:solidFill>
                  <a:srgbClr val="FF0000"/>
                </a:solidFill>
              </a:rPr>
              <a:t>of high quality</a:t>
            </a:r>
            <a:r>
              <a:rPr lang="en-GB" sz="1800" b="0" kern="0" dirty="0"/>
              <a:t>, </a:t>
            </a:r>
            <a:r>
              <a:rPr lang="en-GB" sz="1800" kern="0" dirty="0">
                <a:solidFill>
                  <a:srgbClr val="FF0000"/>
                </a:solidFill>
              </a:rPr>
              <a:t>applicable to individual patients</a:t>
            </a:r>
            <a:r>
              <a:rPr lang="en-GB" sz="1800" b="0" kern="0" dirty="0"/>
              <a:t>, and </a:t>
            </a:r>
            <a:r>
              <a:rPr lang="en-GB" sz="1800" kern="0" dirty="0">
                <a:solidFill>
                  <a:srgbClr val="FF0000"/>
                </a:solidFill>
              </a:rPr>
              <a:t>appropriately the best</a:t>
            </a:r>
            <a:r>
              <a:rPr lang="en-GB" sz="1800" b="0" kern="0" dirty="0"/>
              <a:t>.</a:t>
            </a:r>
          </a:p>
          <a:p>
            <a:pPr marL="285750" indent="-285750" algn="just">
              <a:lnSpc>
                <a:spcPct val="150000"/>
              </a:lnSpc>
              <a:buFont typeface="Arial" panose="020B0604020202020204" pitchFamily="34" charset="0"/>
              <a:buChar char="•"/>
            </a:pPr>
            <a:r>
              <a:rPr lang="en-GB" sz="1800" b="0" kern="0" dirty="0"/>
              <a:t>The U.S. NLM provides the scope for a literature survey, which is the </a:t>
            </a:r>
            <a:r>
              <a:rPr lang="en-GB" sz="1800" kern="0" dirty="0">
                <a:solidFill>
                  <a:srgbClr val="0000DC"/>
                </a:solidFill>
              </a:rPr>
              <a:t>COSI (Core, Standard, Ideal) </a:t>
            </a:r>
            <a:r>
              <a:rPr lang="en-GB" sz="1800" b="0" kern="0" dirty="0"/>
              <a:t>model.</a:t>
            </a:r>
          </a:p>
        </p:txBody>
      </p:sp>
      <p:pic>
        <p:nvPicPr>
          <p:cNvPr id="17" name="Picture 16" descr="Diagram&#10;&#10;Description automatically generated">
            <a:extLst>
              <a:ext uri="{FF2B5EF4-FFF2-40B4-BE49-F238E27FC236}">
                <a16:creationId xmlns:a16="http://schemas.microsoft.com/office/drawing/2014/main" id="{15096C26-AF21-4542-857C-71E8E2FB7560}"/>
              </a:ext>
            </a:extLst>
          </p:cNvPr>
          <p:cNvPicPr>
            <a:picLocks noChangeAspect="1"/>
          </p:cNvPicPr>
          <p:nvPr/>
        </p:nvPicPr>
        <p:blipFill rotWithShape="1">
          <a:blip r:embed="rId6">
            <a:extLst>
              <a:ext uri="{28A0092B-C50C-407E-A947-70E740481C1C}">
                <a14:useLocalDpi xmlns:a14="http://schemas.microsoft.com/office/drawing/2010/main" val="0"/>
              </a:ext>
            </a:extLst>
          </a:blip>
          <a:srcRect b="9406"/>
          <a:stretch/>
        </p:blipFill>
        <p:spPr>
          <a:xfrm>
            <a:off x="8697816" y="2919599"/>
            <a:ext cx="3495675" cy="3434401"/>
          </a:xfrm>
          <a:prstGeom prst="rect">
            <a:avLst/>
          </a:prstGeom>
        </p:spPr>
      </p:pic>
      <p:pic>
        <p:nvPicPr>
          <p:cNvPr id="18" name="Picture 17" descr="Logo&#10;&#10;Description automatically generated">
            <a:extLst>
              <a:ext uri="{FF2B5EF4-FFF2-40B4-BE49-F238E27FC236}">
                <a16:creationId xmlns:a16="http://schemas.microsoft.com/office/drawing/2014/main" id="{1879130C-1270-435C-B893-E9AAD5687B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7566" y="375518"/>
            <a:ext cx="2251267" cy="800255"/>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511DC0EC-8322-4937-8C47-B70087DB81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4164" y="630773"/>
            <a:ext cx="2529860" cy="852453"/>
          </a:xfrm>
          <a:prstGeom prst="rect">
            <a:avLst/>
          </a:prstGeom>
        </p:spPr>
      </p:pic>
      <p:pic>
        <p:nvPicPr>
          <p:cNvPr id="20" name="Picture 19">
            <a:extLst>
              <a:ext uri="{FF2B5EF4-FFF2-40B4-BE49-F238E27FC236}">
                <a16:creationId xmlns:a16="http://schemas.microsoft.com/office/drawing/2014/main" id="{51DFA8F5-12A7-406F-A713-775BE6306B7D}"/>
              </a:ext>
            </a:extLst>
          </p:cNvPr>
          <p:cNvPicPr>
            <a:picLocks noChangeAspect="1"/>
          </p:cNvPicPr>
          <p:nvPr/>
        </p:nvPicPr>
        <p:blipFill>
          <a:blip r:embed="rId9"/>
          <a:stretch>
            <a:fillRect/>
          </a:stretch>
        </p:blipFill>
        <p:spPr>
          <a:xfrm>
            <a:off x="5742415" y="1398190"/>
            <a:ext cx="1353429" cy="1146147"/>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25E83CCF-D2BB-41D1-B70C-530DFE0F93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4150" y="1020508"/>
            <a:ext cx="1106832" cy="385656"/>
          </a:xfrm>
          <a:prstGeom prst="rect">
            <a:avLst/>
          </a:prstGeom>
        </p:spPr>
      </p:pic>
      <p:pic>
        <p:nvPicPr>
          <p:cNvPr id="22" name="Picture 21" descr="Logo&#10;&#10;Description automatically generated with low confidence">
            <a:extLst>
              <a:ext uri="{FF2B5EF4-FFF2-40B4-BE49-F238E27FC236}">
                <a16:creationId xmlns:a16="http://schemas.microsoft.com/office/drawing/2014/main" id="{B512DC01-66C5-4A4B-AFF2-94BA741DB7D2}"/>
              </a:ext>
            </a:extLst>
          </p:cNvPr>
          <p:cNvPicPr>
            <a:picLocks noChangeAspect="1"/>
          </p:cNvPicPr>
          <p:nvPr/>
        </p:nvPicPr>
        <p:blipFill rotWithShape="1">
          <a:blip r:embed="rId11">
            <a:extLst>
              <a:ext uri="{28A0092B-C50C-407E-A947-70E740481C1C}">
                <a14:useLocalDpi xmlns:a14="http://schemas.microsoft.com/office/drawing/2010/main" val="0"/>
              </a:ext>
            </a:extLst>
          </a:blip>
          <a:srcRect t="27620" b="27256"/>
          <a:stretch/>
        </p:blipFill>
        <p:spPr>
          <a:xfrm>
            <a:off x="4133392" y="0"/>
            <a:ext cx="1893814" cy="569709"/>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C0EE1DB0-633B-4B2A-8606-D88639FFC6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72620" y="0"/>
            <a:ext cx="1452905" cy="457396"/>
          </a:xfrm>
          <a:prstGeom prst="rect">
            <a:avLst/>
          </a:prstGeom>
        </p:spPr>
      </p:pic>
      <p:pic>
        <p:nvPicPr>
          <p:cNvPr id="24" name="Picture 23">
            <a:extLst>
              <a:ext uri="{FF2B5EF4-FFF2-40B4-BE49-F238E27FC236}">
                <a16:creationId xmlns:a16="http://schemas.microsoft.com/office/drawing/2014/main" id="{ADF8742C-CB43-4F6F-B807-36C1AEF65A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421714">
            <a:off x="9057443" y="1203607"/>
            <a:ext cx="1106833" cy="1271013"/>
          </a:xfrm>
          <a:prstGeom prst="rect">
            <a:avLst/>
          </a:prstGeom>
        </p:spPr>
      </p:pic>
    </p:spTree>
    <p:extLst>
      <p:ext uri="{BB962C8B-B14F-4D97-AF65-F5344CB8AC3E}">
        <p14:creationId xmlns:p14="http://schemas.microsoft.com/office/powerpoint/2010/main" val="407689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fltVal val="0"/>
                                          </p:val>
                                        </p:tav>
                                        <p:tav tm="100000">
                                          <p:val>
                                            <p:strVal val="#ppt_w"/>
                                          </p:val>
                                        </p:tav>
                                      </p:tavLst>
                                    </p:anim>
                                    <p:anim calcmode="lin" valueType="num">
                                      <p:cBhvr>
                                        <p:cTn id="45" dur="1000" fill="hold"/>
                                        <p:tgtEl>
                                          <p:spTgt spid="24"/>
                                        </p:tgtEl>
                                        <p:attrNameLst>
                                          <p:attrName>ppt_h</p:attrName>
                                        </p:attrNameLst>
                                      </p:cBhvr>
                                      <p:tavLst>
                                        <p:tav tm="0">
                                          <p:val>
                                            <p:fltVal val="0"/>
                                          </p:val>
                                        </p:tav>
                                        <p:tav tm="100000">
                                          <p:val>
                                            <p:strVal val="#ppt_h"/>
                                          </p:val>
                                        </p:tav>
                                      </p:tavLst>
                                    </p:anim>
                                    <p:anim calcmode="lin" valueType="num">
                                      <p:cBhvr>
                                        <p:cTn id="46" dur="1000" fill="hold"/>
                                        <p:tgtEl>
                                          <p:spTgt spid="24"/>
                                        </p:tgtEl>
                                        <p:attrNameLst>
                                          <p:attrName>style.rotation</p:attrName>
                                        </p:attrNameLst>
                                      </p:cBhvr>
                                      <p:tavLst>
                                        <p:tav tm="0">
                                          <p:val>
                                            <p:fltVal val="90"/>
                                          </p:val>
                                        </p:tav>
                                        <p:tav tm="100000">
                                          <p:val>
                                            <p:fltVal val="0"/>
                                          </p:val>
                                        </p:tav>
                                      </p:tavLst>
                                    </p:anim>
                                    <p:animEffect transition="in" filter="fade">
                                      <p:cBhvr>
                                        <p:cTn id="47" dur="1000"/>
                                        <p:tgtEl>
                                          <p:spTgt spid="24"/>
                                        </p:tgtEl>
                                      </p:cBhvr>
                                    </p:animEffect>
                                  </p:childTnLst>
                                </p:cTn>
                              </p:par>
                              <p:par>
                                <p:cTn id="48" presetID="3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fltVal val="0"/>
                                          </p:val>
                                        </p:tav>
                                        <p:tav tm="100000">
                                          <p:val>
                                            <p:strVal val="#ppt_w"/>
                                          </p:val>
                                        </p:tav>
                                      </p:tavLst>
                                    </p:anim>
                                    <p:anim calcmode="lin" valueType="num">
                                      <p:cBhvr>
                                        <p:cTn id="51" dur="1000" fill="hold"/>
                                        <p:tgtEl>
                                          <p:spTgt spid="19"/>
                                        </p:tgtEl>
                                        <p:attrNameLst>
                                          <p:attrName>ppt_h</p:attrName>
                                        </p:attrNameLst>
                                      </p:cBhvr>
                                      <p:tavLst>
                                        <p:tav tm="0">
                                          <p:val>
                                            <p:fltVal val="0"/>
                                          </p:val>
                                        </p:tav>
                                        <p:tav tm="100000">
                                          <p:val>
                                            <p:strVal val="#ppt_h"/>
                                          </p:val>
                                        </p:tav>
                                      </p:tavLst>
                                    </p:anim>
                                    <p:anim calcmode="lin" valueType="num">
                                      <p:cBhvr>
                                        <p:cTn id="52" dur="1000" fill="hold"/>
                                        <p:tgtEl>
                                          <p:spTgt spid="19"/>
                                        </p:tgtEl>
                                        <p:attrNameLst>
                                          <p:attrName>style.rotation</p:attrName>
                                        </p:attrNameLst>
                                      </p:cBhvr>
                                      <p:tavLst>
                                        <p:tav tm="0">
                                          <p:val>
                                            <p:fltVal val="90"/>
                                          </p:val>
                                        </p:tav>
                                        <p:tav tm="100000">
                                          <p:val>
                                            <p:fltVal val="0"/>
                                          </p:val>
                                        </p:tav>
                                      </p:tavLst>
                                    </p:anim>
                                    <p:animEffect transition="in" filter="fade">
                                      <p:cBhvr>
                                        <p:cTn id="53" dur="1000"/>
                                        <p:tgtEl>
                                          <p:spTgt spid="19"/>
                                        </p:tgtEl>
                                      </p:cBhvr>
                                    </p:animEffect>
                                  </p:childTnLst>
                                </p:cTn>
                              </p:par>
                              <p:par>
                                <p:cTn id="54" presetID="3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par>
                                <p:cTn id="60" presetID="31"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1000" fill="hold"/>
                                        <p:tgtEl>
                                          <p:spTgt spid="14"/>
                                        </p:tgtEl>
                                        <p:attrNameLst>
                                          <p:attrName>ppt_w</p:attrName>
                                        </p:attrNameLst>
                                      </p:cBhvr>
                                      <p:tavLst>
                                        <p:tav tm="0">
                                          <p:val>
                                            <p:fltVal val="0"/>
                                          </p:val>
                                        </p:tav>
                                        <p:tav tm="100000">
                                          <p:val>
                                            <p:strVal val="#ppt_w"/>
                                          </p:val>
                                        </p:tav>
                                      </p:tavLst>
                                    </p:anim>
                                    <p:anim calcmode="lin" valueType="num">
                                      <p:cBhvr>
                                        <p:cTn id="63" dur="1000" fill="hold"/>
                                        <p:tgtEl>
                                          <p:spTgt spid="14"/>
                                        </p:tgtEl>
                                        <p:attrNameLst>
                                          <p:attrName>ppt_h</p:attrName>
                                        </p:attrNameLst>
                                      </p:cBhvr>
                                      <p:tavLst>
                                        <p:tav tm="0">
                                          <p:val>
                                            <p:fltVal val="0"/>
                                          </p:val>
                                        </p:tav>
                                        <p:tav tm="100000">
                                          <p:val>
                                            <p:strVal val="#ppt_h"/>
                                          </p:val>
                                        </p:tav>
                                      </p:tavLst>
                                    </p:anim>
                                    <p:anim calcmode="lin" valueType="num">
                                      <p:cBhvr>
                                        <p:cTn id="64" dur="1000" fill="hold"/>
                                        <p:tgtEl>
                                          <p:spTgt spid="14"/>
                                        </p:tgtEl>
                                        <p:attrNameLst>
                                          <p:attrName>style.rotation</p:attrName>
                                        </p:attrNameLst>
                                      </p:cBhvr>
                                      <p:tavLst>
                                        <p:tav tm="0">
                                          <p:val>
                                            <p:fltVal val="90"/>
                                          </p:val>
                                        </p:tav>
                                        <p:tav tm="100000">
                                          <p:val>
                                            <p:fltVal val="0"/>
                                          </p:val>
                                        </p:tav>
                                      </p:tavLst>
                                    </p:anim>
                                    <p:animEffect transition="in" filter="fade">
                                      <p:cBhvr>
                                        <p:cTn id="65" dur="10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animEffect transition="in" filter="fade">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5">
                                            <p:txEl>
                                              <p:pRg st="2" end="2"/>
                                            </p:txEl>
                                          </p:spTgt>
                                        </p:tgtEl>
                                        <p:attrNameLst>
                                          <p:attrName>style.visibility</p:attrName>
                                        </p:attrNameLst>
                                      </p:cBhvr>
                                      <p:to>
                                        <p:strVal val="visible"/>
                                      </p:to>
                                    </p:set>
                                    <p:animEffect transition="in" filter="fade">
                                      <p:cBhvr>
                                        <p:cTn id="84" dur="500"/>
                                        <p:tgtEl>
                                          <p:spTgt spid="15">
                                            <p:txEl>
                                              <p:pRg st="2" end="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5">
                                            <p:txEl>
                                              <p:pRg st="3" end="3"/>
                                            </p:txEl>
                                          </p:spTgt>
                                        </p:tgtEl>
                                        <p:attrNameLst>
                                          <p:attrName>style.visibility</p:attrName>
                                        </p:attrNameLst>
                                      </p:cBhvr>
                                      <p:to>
                                        <p:strVal val="visible"/>
                                      </p:to>
                                    </p:set>
                                    <p:animEffect transition="in" filter="fade">
                                      <p:cBhvr>
                                        <p:cTn id="89" dur="500"/>
                                        <p:tgtEl>
                                          <p:spTgt spid="15">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Effect transition="in" filter="fade">
                                      <p:cBhvr>
                                        <p:cTn id="9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24</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1702346"/>
            <a:ext cx="11361600" cy="486041"/>
          </a:xfrm>
        </p:spPr>
        <p:txBody>
          <a:bodyPr/>
          <a:lstStyle/>
          <a:p>
            <a:r>
              <a:rPr lang="en-GB" dirty="0"/>
              <a:t>Find Best Evidence</a:t>
            </a:r>
            <a:endParaRPr lang="en-US" dirty="0"/>
          </a:p>
        </p:txBody>
      </p:sp>
      <p:sp>
        <p:nvSpPr>
          <p:cNvPr id="16" name="Title 8">
            <a:extLst>
              <a:ext uri="{FF2B5EF4-FFF2-40B4-BE49-F238E27FC236}">
                <a16:creationId xmlns:a16="http://schemas.microsoft.com/office/drawing/2014/main" id="{ADD8247E-9DB9-4EE0-9705-957142AFF3F1}"/>
              </a:ext>
            </a:extLst>
          </p:cNvPr>
          <p:cNvSpPr txBox="1">
            <a:spLocks/>
          </p:cNvSpPr>
          <p:nvPr/>
        </p:nvSpPr>
        <p:spPr>
          <a:xfrm>
            <a:off x="414000" y="2432830"/>
            <a:ext cx="6948825" cy="371344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00000"/>
              </a:lnSpc>
              <a:buFont typeface="Arial" panose="020B0604020202020204" pitchFamily="34" charset="0"/>
              <a:buChar char="•"/>
            </a:pPr>
            <a:r>
              <a:rPr lang="en-GB" sz="2000" b="0" kern="0" dirty="0"/>
              <a:t>The term </a:t>
            </a:r>
            <a:r>
              <a:rPr lang="en-GB" sz="2000" kern="0" dirty="0">
                <a:solidFill>
                  <a:srgbClr val="FF0000"/>
                </a:solidFill>
              </a:rPr>
              <a:t>"core" </a:t>
            </a:r>
            <a:r>
              <a:rPr lang="en-GB" sz="2000" b="0" kern="0" dirty="0"/>
              <a:t>means the essence of a literature survey, which is the minimal database required to find the best results rapidly and simply. Therefore, the "core" database is what must be searched. The group of "core" databases includes MEDLINE, EMBASE, and CENTRAL.</a:t>
            </a:r>
          </a:p>
          <a:p>
            <a:pPr marL="285750" indent="-285750" algn="just">
              <a:lnSpc>
                <a:spcPct val="100000"/>
              </a:lnSpc>
              <a:buFont typeface="Arial" panose="020B0604020202020204" pitchFamily="34" charset="0"/>
              <a:buChar char="•"/>
            </a:pPr>
            <a:r>
              <a:rPr lang="en-GB" sz="2000" b="0" kern="0" dirty="0"/>
              <a:t>The term </a:t>
            </a:r>
            <a:r>
              <a:rPr lang="en-GB" sz="2000" kern="0" dirty="0">
                <a:solidFill>
                  <a:srgbClr val="FF0000"/>
                </a:solidFill>
              </a:rPr>
              <a:t>"standard" </a:t>
            </a:r>
            <a:r>
              <a:rPr lang="en-GB" sz="2000" b="0" kern="0" dirty="0"/>
              <a:t>represents the standard scope of a literature survey, includes a manual search of core journals and the search of databases that are not "core" (DARE, CINAHL, and PsycINFO).</a:t>
            </a:r>
          </a:p>
          <a:p>
            <a:pPr marL="285750" indent="-285750" algn="just">
              <a:lnSpc>
                <a:spcPct val="100000"/>
              </a:lnSpc>
              <a:buFont typeface="Arial" panose="020B0604020202020204" pitchFamily="34" charset="0"/>
              <a:buChar char="•"/>
            </a:pPr>
            <a:r>
              <a:rPr lang="en-GB" sz="2000" b="0" kern="0" dirty="0"/>
              <a:t>The </a:t>
            </a:r>
            <a:r>
              <a:rPr lang="en-GB" sz="2000" kern="0" dirty="0">
                <a:solidFill>
                  <a:srgbClr val="FF0000"/>
                </a:solidFill>
              </a:rPr>
              <a:t>"ideal" </a:t>
            </a:r>
            <a:r>
              <a:rPr lang="en-GB" sz="2000" b="0" kern="0" dirty="0"/>
              <a:t>part includes conference proceedings, grey literature, unpublished articles, and clinical trials currently in process.</a:t>
            </a:r>
          </a:p>
        </p:txBody>
      </p:sp>
      <p:pic>
        <p:nvPicPr>
          <p:cNvPr id="11" name="Picture 10" descr="Diagram&#10;&#10;Description automatically generated">
            <a:extLst>
              <a:ext uri="{FF2B5EF4-FFF2-40B4-BE49-F238E27FC236}">
                <a16:creationId xmlns:a16="http://schemas.microsoft.com/office/drawing/2014/main" id="{8C945340-3F64-4A09-B35F-7F5AC5D77B74}"/>
              </a:ext>
            </a:extLst>
          </p:cNvPr>
          <p:cNvPicPr>
            <a:picLocks noChangeAspect="1"/>
          </p:cNvPicPr>
          <p:nvPr/>
        </p:nvPicPr>
        <p:blipFill rotWithShape="1">
          <a:blip r:embed="rId2">
            <a:extLst>
              <a:ext uri="{28A0092B-C50C-407E-A947-70E740481C1C}">
                <a14:useLocalDpi xmlns:a14="http://schemas.microsoft.com/office/drawing/2010/main" val="0"/>
              </a:ext>
            </a:extLst>
          </a:blip>
          <a:srcRect b="5357"/>
          <a:stretch/>
        </p:blipFill>
        <p:spPr>
          <a:xfrm>
            <a:off x="7499502" y="2469729"/>
            <a:ext cx="4692498" cy="3356571"/>
          </a:xfrm>
          <a:prstGeom prst="rect">
            <a:avLst/>
          </a:prstGeom>
        </p:spPr>
      </p:pic>
      <p:sp>
        <p:nvSpPr>
          <p:cNvPr id="7" name="Footer Placeholder 1">
            <a:extLst>
              <a:ext uri="{FF2B5EF4-FFF2-40B4-BE49-F238E27FC236}">
                <a16:creationId xmlns:a16="http://schemas.microsoft.com/office/drawing/2014/main" id="{4570E8A0-0D36-4BBE-842C-D3401CECFA76}"/>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extLst>
      <p:ext uri="{BB962C8B-B14F-4D97-AF65-F5344CB8AC3E}">
        <p14:creationId xmlns:p14="http://schemas.microsoft.com/office/powerpoint/2010/main" val="279770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25</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97064"/>
            <a:ext cx="5298643" cy="486041"/>
          </a:xfrm>
        </p:spPr>
        <p:txBody>
          <a:bodyPr/>
          <a:lstStyle/>
          <a:p>
            <a:r>
              <a:rPr lang="en-GB" sz="4400" kern="0" dirty="0"/>
              <a:t>Find Best Evidence</a:t>
            </a:r>
            <a:endParaRPr lang="en-US" dirty="0"/>
          </a:p>
        </p:txBody>
      </p:sp>
      <p:sp>
        <p:nvSpPr>
          <p:cNvPr id="10" name="Title 8">
            <a:extLst>
              <a:ext uri="{FF2B5EF4-FFF2-40B4-BE49-F238E27FC236}">
                <a16:creationId xmlns:a16="http://schemas.microsoft.com/office/drawing/2014/main" id="{17202536-A2E9-424F-91FD-9B7D3937B5E4}"/>
              </a:ext>
            </a:extLst>
          </p:cNvPr>
          <p:cNvSpPr txBox="1">
            <a:spLocks/>
          </p:cNvSpPr>
          <p:nvPr/>
        </p:nvSpPr>
        <p:spPr>
          <a:xfrm>
            <a:off x="414000" y="2618085"/>
            <a:ext cx="6626192" cy="299128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200000"/>
              </a:lnSpc>
              <a:buFont typeface="Arial" panose="020B0604020202020204" pitchFamily="34" charset="0"/>
              <a:buChar char="•"/>
            </a:pPr>
            <a:r>
              <a:rPr lang="en-GB" sz="1400" b="0" kern="0" dirty="0"/>
              <a:t>PubMed® is a free search engine launched in </a:t>
            </a:r>
            <a:r>
              <a:rPr lang="en-GB" sz="1400" kern="0" dirty="0">
                <a:solidFill>
                  <a:srgbClr val="F01928"/>
                </a:solidFill>
              </a:rPr>
              <a:t>January 1996 </a:t>
            </a:r>
            <a:r>
              <a:rPr lang="en-GB" sz="1400" b="0" kern="0" dirty="0"/>
              <a:t>by the National Library of Medicine (</a:t>
            </a:r>
            <a:r>
              <a:rPr lang="en-GB" sz="1400" kern="0" dirty="0"/>
              <a:t>NLM</a:t>
            </a:r>
            <a:r>
              <a:rPr lang="en-GB" sz="1400" b="0" kern="0" dirty="0"/>
              <a:t>) at the National Institutes of Health (</a:t>
            </a:r>
            <a:r>
              <a:rPr lang="en-GB" sz="1400" kern="0" dirty="0"/>
              <a:t>NIH</a:t>
            </a:r>
            <a:r>
              <a:rPr lang="en-GB" sz="1400" b="0" kern="0" dirty="0"/>
              <a:t>).</a:t>
            </a:r>
          </a:p>
          <a:p>
            <a:pPr marL="285750" indent="-285750" algn="just">
              <a:lnSpc>
                <a:spcPct val="200000"/>
              </a:lnSpc>
              <a:buFont typeface="Arial" panose="020B0604020202020204" pitchFamily="34" charset="0"/>
              <a:buChar char="•"/>
            </a:pPr>
            <a:r>
              <a:rPr lang="en-US" sz="1400" b="0" kern="0" dirty="0"/>
              <a:t>PubMed provides +36 million citations for biomedical literature from </a:t>
            </a:r>
            <a:r>
              <a:rPr lang="en-US" sz="1400" kern="0" dirty="0">
                <a:solidFill>
                  <a:srgbClr val="F01928"/>
                </a:solidFill>
              </a:rPr>
              <a:t>MEDLINE</a:t>
            </a:r>
            <a:r>
              <a:rPr lang="en-US" sz="1400" b="0" kern="0" dirty="0"/>
              <a:t>, life science journals, and online books.</a:t>
            </a:r>
          </a:p>
          <a:p>
            <a:pPr marL="285750" indent="-285750" algn="just">
              <a:lnSpc>
                <a:spcPct val="200000"/>
              </a:lnSpc>
              <a:buFont typeface="Arial" panose="020B0604020202020204" pitchFamily="34" charset="0"/>
              <a:buChar char="•"/>
            </a:pPr>
            <a:r>
              <a:rPr lang="en-US" sz="1400" b="0" kern="0" dirty="0"/>
              <a:t>It covers fields such as </a:t>
            </a:r>
            <a:r>
              <a:rPr lang="en-US" sz="1400" kern="0" dirty="0">
                <a:solidFill>
                  <a:srgbClr val="F01928"/>
                </a:solidFill>
              </a:rPr>
              <a:t>biomedicine and health</a:t>
            </a:r>
            <a:r>
              <a:rPr lang="en-US" sz="1400" b="0" kern="0" dirty="0"/>
              <a:t>, encompassing portions of the life sciences, behavioural sciences, chemical sciences, and bioengineering.</a:t>
            </a:r>
          </a:p>
          <a:p>
            <a:pPr marL="285750" indent="-285750" algn="just">
              <a:lnSpc>
                <a:spcPct val="200000"/>
              </a:lnSpc>
              <a:buFont typeface="Arial" panose="020B0604020202020204" pitchFamily="34" charset="0"/>
              <a:buChar char="•"/>
            </a:pPr>
            <a:r>
              <a:rPr lang="en-US" sz="1400" b="0" kern="0" dirty="0"/>
              <a:t>The database is </a:t>
            </a:r>
            <a:r>
              <a:rPr lang="en-US" sz="1400" kern="0" dirty="0">
                <a:solidFill>
                  <a:srgbClr val="F01928"/>
                </a:solidFill>
              </a:rPr>
              <a:t>updated daily </a:t>
            </a:r>
            <a:r>
              <a:rPr lang="en-US" sz="1400" b="0" kern="0" dirty="0"/>
              <a:t>with new literature and links to full-text articles when available.</a:t>
            </a:r>
          </a:p>
          <a:p>
            <a:pPr marL="285750" indent="-285750" algn="just">
              <a:lnSpc>
                <a:spcPct val="200000"/>
              </a:lnSpc>
              <a:buFont typeface="Arial" panose="020B0604020202020204" pitchFamily="34" charset="0"/>
              <a:buChar char="•"/>
            </a:pPr>
            <a:endParaRPr lang="en-GB" sz="1400" b="0" kern="0" dirty="0"/>
          </a:p>
        </p:txBody>
      </p:sp>
      <p:pic>
        <p:nvPicPr>
          <p:cNvPr id="1028" name="Picture 4">
            <a:extLst>
              <a:ext uri="{FF2B5EF4-FFF2-40B4-BE49-F238E27FC236}">
                <a16:creationId xmlns:a16="http://schemas.microsoft.com/office/drawing/2014/main" id="{FEBFA517-5A9F-4301-B694-295427845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184" y="1498812"/>
            <a:ext cx="4711770" cy="1327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9E1556-25AA-4A98-9350-855C78F1264C}"/>
              </a:ext>
            </a:extLst>
          </p:cNvPr>
          <p:cNvPicPr>
            <a:picLocks noChangeAspect="1"/>
          </p:cNvPicPr>
          <p:nvPr/>
        </p:nvPicPr>
        <p:blipFill>
          <a:blip r:embed="rId4"/>
          <a:stretch>
            <a:fillRect/>
          </a:stretch>
        </p:blipFill>
        <p:spPr>
          <a:xfrm>
            <a:off x="7113553" y="3203838"/>
            <a:ext cx="5078447" cy="3654162"/>
          </a:xfrm>
          <a:prstGeom prst="rect">
            <a:avLst/>
          </a:prstGeom>
        </p:spPr>
      </p:pic>
      <p:sp>
        <p:nvSpPr>
          <p:cNvPr id="9" name="Footer Placeholder 1">
            <a:extLst>
              <a:ext uri="{FF2B5EF4-FFF2-40B4-BE49-F238E27FC236}">
                <a16:creationId xmlns:a16="http://schemas.microsoft.com/office/drawing/2014/main" id="{4A2EA5EC-A53C-4E8F-8681-65A81916DF51}"/>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217109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26</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97064"/>
            <a:ext cx="5298643" cy="486041"/>
          </a:xfrm>
        </p:spPr>
        <p:txBody>
          <a:bodyPr/>
          <a:lstStyle/>
          <a:p>
            <a:r>
              <a:rPr lang="en-GB" sz="4400" kern="0" dirty="0"/>
              <a:t>Find Best Evidence</a:t>
            </a:r>
            <a:endParaRPr lang="en-US" dirty="0"/>
          </a:p>
        </p:txBody>
      </p:sp>
      <p:sp>
        <p:nvSpPr>
          <p:cNvPr id="10" name="Title 8">
            <a:extLst>
              <a:ext uri="{FF2B5EF4-FFF2-40B4-BE49-F238E27FC236}">
                <a16:creationId xmlns:a16="http://schemas.microsoft.com/office/drawing/2014/main" id="{17202536-A2E9-424F-91FD-9B7D3937B5E4}"/>
              </a:ext>
            </a:extLst>
          </p:cNvPr>
          <p:cNvSpPr txBox="1">
            <a:spLocks/>
          </p:cNvSpPr>
          <p:nvPr/>
        </p:nvSpPr>
        <p:spPr>
          <a:xfrm>
            <a:off x="414000" y="2607805"/>
            <a:ext cx="5993675" cy="352619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200000"/>
              </a:lnSpc>
              <a:buFont typeface="Arial" panose="020B0604020202020204" pitchFamily="34" charset="0"/>
              <a:buChar char="•"/>
            </a:pPr>
            <a:r>
              <a:rPr lang="en-US" sz="1400" kern="0" dirty="0">
                <a:solidFill>
                  <a:srgbClr val="0000DC"/>
                </a:solidFill>
              </a:rPr>
              <a:t>Search Engine: </a:t>
            </a:r>
            <a:r>
              <a:rPr lang="en-US" sz="1400" b="0" kern="0" dirty="0"/>
              <a:t>At its core, PubMed is a free search engine that facilitates the search of the </a:t>
            </a:r>
            <a:r>
              <a:rPr lang="en-US" sz="1400" kern="0" dirty="0">
                <a:solidFill>
                  <a:schemeClr val="accent2"/>
                </a:solidFill>
              </a:rPr>
              <a:t>MEDLINE database</a:t>
            </a:r>
            <a:r>
              <a:rPr lang="en-US" sz="1400" b="0" kern="0" dirty="0"/>
              <a:t>.</a:t>
            </a:r>
          </a:p>
          <a:p>
            <a:pPr marL="285750" indent="-285750" algn="just">
              <a:lnSpc>
                <a:spcPct val="200000"/>
              </a:lnSpc>
              <a:buFont typeface="Arial" panose="020B0604020202020204" pitchFamily="34" charset="0"/>
              <a:buChar char="•"/>
            </a:pPr>
            <a:r>
              <a:rPr lang="en-US" sz="1400" kern="0" dirty="0" err="1">
                <a:solidFill>
                  <a:srgbClr val="0000DC"/>
                </a:solidFill>
              </a:rPr>
              <a:t>MeSH</a:t>
            </a:r>
            <a:r>
              <a:rPr lang="en-US" sz="1400" kern="0" dirty="0">
                <a:solidFill>
                  <a:srgbClr val="0000DC"/>
                </a:solidFill>
              </a:rPr>
              <a:t> Terms: </a:t>
            </a:r>
            <a:r>
              <a:rPr lang="en-US" sz="1400" b="0" kern="0" dirty="0"/>
              <a:t>It uses </a:t>
            </a:r>
            <a:r>
              <a:rPr lang="en-US" sz="1400" kern="0" dirty="0">
                <a:solidFill>
                  <a:schemeClr val="accent2"/>
                </a:solidFill>
              </a:rPr>
              <a:t>Medical Subject Headings (</a:t>
            </a:r>
            <a:r>
              <a:rPr lang="en-US" sz="1400" kern="0" dirty="0" err="1">
                <a:solidFill>
                  <a:schemeClr val="accent2"/>
                </a:solidFill>
              </a:rPr>
              <a:t>MeSH</a:t>
            </a:r>
            <a:r>
              <a:rPr lang="en-US" sz="1400" kern="0" dirty="0">
                <a:solidFill>
                  <a:schemeClr val="accent2"/>
                </a:solidFill>
              </a:rPr>
              <a:t>)</a:t>
            </a:r>
            <a:r>
              <a:rPr lang="en-US" sz="1400" b="0" kern="0" dirty="0"/>
              <a:t>, a comprehensive controlled vocabulary, to index articles for more precise searching.</a:t>
            </a:r>
          </a:p>
          <a:p>
            <a:pPr marL="285750" indent="-285750" algn="just">
              <a:lnSpc>
                <a:spcPct val="200000"/>
              </a:lnSpc>
              <a:buFont typeface="Arial" panose="020B0604020202020204" pitchFamily="34" charset="0"/>
              <a:buChar char="•"/>
            </a:pPr>
            <a:r>
              <a:rPr lang="en-US" sz="1400" kern="0" dirty="0"/>
              <a:t>Filters and Tools: </a:t>
            </a:r>
            <a:r>
              <a:rPr lang="en-US" sz="1400" b="0" kern="0" dirty="0"/>
              <a:t>Users can </a:t>
            </a:r>
            <a:r>
              <a:rPr lang="en-US" sz="1400" kern="0" dirty="0">
                <a:solidFill>
                  <a:schemeClr val="accent2"/>
                </a:solidFill>
              </a:rPr>
              <a:t>filter</a:t>
            </a:r>
            <a:r>
              <a:rPr lang="en-US" sz="1400" b="0" kern="0" dirty="0"/>
              <a:t> results by various criteria such as publication date, age, author, journal, and article type. Advanced search tools allow users to build complex </a:t>
            </a:r>
            <a:r>
              <a:rPr lang="en-US" sz="1400" kern="0" dirty="0">
                <a:solidFill>
                  <a:schemeClr val="accent2"/>
                </a:solidFill>
              </a:rPr>
              <a:t>search strategies</a:t>
            </a:r>
            <a:r>
              <a:rPr lang="en-US" sz="1400" b="0" kern="0" dirty="0"/>
              <a:t>.</a:t>
            </a:r>
          </a:p>
        </p:txBody>
      </p:sp>
      <p:pic>
        <p:nvPicPr>
          <p:cNvPr id="7" name="Picture 6">
            <a:extLst>
              <a:ext uri="{FF2B5EF4-FFF2-40B4-BE49-F238E27FC236}">
                <a16:creationId xmlns:a16="http://schemas.microsoft.com/office/drawing/2014/main" id="{637F57F8-43C1-4269-A741-384E06C27382}"/>
              </a:ext>
            </a:extLst>
          </p:cNvPr>
          <p:cNvPicPr>
            <a:picLocks noChangeAspect="1"/>
          </p:cNvPicPr>
          <p:nvPr/>
        </p:nvPicPr>
        <p:blipFill rotWithShape="1">
          <a:blip r:embed="rId3"/>
          <a:srcRect t="25399" b="33020"/>
          <a:stretch/>
        </p:blipFill>
        <p:spPr>
          <a:xfrm>
            <a:off x="7113554" y="405457"/>
            <a:ext cx="5078447" cy="1519417"/>
          </a:xfrm>
          <a:prstGeom prst="rect">
            <a:avLst/>
          </a:prstGeom>
        </p:spPr>
      </p:pic>
      <p:sp>
        <p:nvSpPr>
          <p:cNvPr id="11" name="Title 8">
            <a:extLst>
              <a:ext uri="{FF2B5EF4-FFF2-40B4-BE49-F238E27FC236}">
                <a16:creationId xmlns:a16="http://schemas.microsoft.com/office/drawing/2014/main" id="{A09077C3-A347-446F-AA39-EF21BA93C9CF}"/>
              </a:ext>
            </a:extLst>
          </p:cNvPr>
          <p:cNvSpPr txBox="1">
            <a:spLocks/>
          </p:cNvSpPr>
          <p:nvPr/>
        </p:nvSpPr>
        <p:spPr>
          <a:xfrm>
            <a:off x="8408191" y="-154328"/>
            <a:ext cx="3735684"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2400" kern="0" dirty="0"/>
              <a:t>pubmed.ncbi.nlm.nih.gov</a:t>
            </a:r>
          </a:p>
        </p:txBody>
      </p:sp>
      <p:pic>
        <p:nvPicPr>
          <p:cNvPr id="8" name="Picture 7">
            <a:extLst>
              <a:ext uri="{FF2B5EF4-FFF2-40B4-BE49-F238E27FC236}">
                <a16:creationId xmlns:a16="http://schemas.microsoft.com/office/drawing/2014/main" id="{C9B726AD-F4F4-4DF8-BFFA-01F44059E9E5}"/>
              </a:ext>
            </a:extLst>
          </p:cNvPr>
          <p:cNvPicPr>
            <a:picLocks noChangeAspect="1"/>
          </p:cNvPicPr>
          <p:nvPr/>
        </p:nvPicPr>
        <p:blipFill>
          <a:blip r:embed="rId4"/>
          <a:stretch>
            <a:fillRect/>
          </a:stretch>
        </p:blipFill>
        <p:spPr>
          <a:xfrm>
            <a:off x="7113554" y="2542905"/>
            <a:ext cx="5078447" cy="2212202"/>
          </a:xfrm>
          <a:prstGeom prst="rect">
            <a:avLst/>
          </a:prstGeom>
        </p:spPr>
      </p:pic>
      <p:sp>
        <p:nvSpPr>
          <p:cNvPr id="13" name="Title 8">
            <a:extLst>
              <a:ext uri="{FF2B5EF4-FFF2-40B4-BE49-F238E27FC236}">
                <a16:creationId xmlns:a16="http://schemas.microsoft.com/office/drawing/2014/main" id="{2C29B797-80BA-42ED-B9F9-4CC513CB6928}"/>
              </a:ext>
            </a:extLst>
          </p:cNvPr>
          <p:cNvSpPr txBox="1">
            <a:spLocks/>
          </p:cNvSpPr>
          <p:nvPr/>
        </p:nvSpPr>
        <p:spPr>
          <a:xfrm>
            <a:off x="7851465" y="2001597"/>
            <a:ext cx="4292410"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2400" kern="0" dirty="0"/>
              <a:t>ncbi.nlm.nih.gov/mesh</a:t>
            </a:r>
          </a:p>
        </p:txBody>
      </p:sp>
      <p:pic>
        <p:nvPicPr>
          <p:cNvPr id="14" name="Picture 13">
            <a:extLst>
              <a:ext uri="{FF2B5EF4-FFF2-40B4-BE49-F238E27FC236}">
                <a16:creationId xmlns:a16="http://schemas.microsoft.com/office/drawing/2014/main" id="{B69224D4-0FA2-4860-9A96-26CDA51D4A2C}"/>
              </a:ext>
            </a:extLst>
          </p:cNvPr>
          <p:cNvPicPr>
            <a:picLocks noChangeAspect="1"/>
          </p:cNvPicPr>
          <p:nvPr/>
        </p:nvPicPr>
        <p:blipFill>
          <a:blip r:embed="rId5"/>
          <a:stretch>
            <a:fillRect/>
          </a:stretch>
        </p:blipFill>
        <p:spPr>
          <a:xfrm>
            <a:off x="9241212" y="2549783"/>
            <a:ext cx="2950788" cy="3252192"/>
          </a:xfrm>
          <a:prstGeom prst="rect">
            <a:avLst/>
          </a:prstGeom>
        </p:spPr>
      </p:pic>
      <p:pic>
        <p:nvPicPr>
          <p:cNvPr id="16" name="Picture 15">
            <a:extLst>
              <a:ext uri="{FF2B5EF4-FFF2-40B4-BE49-F238E27FC236}">
                <a16:creationId xmlns:a16="http://schemas.microsoft.com/office/drawing/2014/main" id="{7DF0CD52-92BE-456C-B785-8AE251CC089D}"/>
              </a:ext>
            </a:extLst>
          </p:cNvPr>
          <p:cNvPicPr>
            <a:picLocks noChangeAspect="1"/>
          </p:cNvPicPr>
          <p:nvPr/>
        </p:nvPicPr>
        <p:blipFill>
          <a:blip r:embed="rId6"/>
          <a:stretch>
            <a:fillRect/>
          </a:stretch>
        </p:blipFill>
        <p:spPr>
          <a:xfrm>
            <a:off x="6946288" y="3134445"/>
            <a:ext cx="2294923" cy="2667530"/>
          </a:xfrm>
          <a:prstGeom prst="rect">
            <a:avLst/>
          </a:prstGeom>
        </p:spPr>
      </p:pic>
      <p:cxnSp>
        <p:nvCxnSpPr>
          <p:cNvPr id="18" name="Straight Arrow Connector 17">
            <a:extLst>
              <a:ext uri="{FF2B5EF4-FFF2-40B4-BE49-F238E27FC236}">
                <a16:creationId xmlns:a16="http://schemas.microsoft.com/office/drawing/2014/main" id="{20CCDE20-5141-45E4-B7D2-ADE4346EF68C}"/>
              </a:ext>
            </a:extLst>
          </p:cNvPr>
          <p:cNvCxnSpPr>
            <a:cxnSpLocks/>
            <a:stCxn id="19" idx="1"/>
          </p:cNvCxnSpPr>
          <p:nvPr/>
        </p:nvCxnSpPr>
        <p:spPr bwMode="auto">
          <a:xfrm flipH="1" flipV="1">
            <a:off x="9241212" y="4164668"/>
            <a:ext cx="2370980" cy="1082912"/>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19" name="Rectangle 18">
            <a:extLst>
              <a:ext uri="{FF2B5EF4-FFF2-40B4-BE49-F238E27FC236}">
                <a16:creationId xmlns:a16="http://schemas.microsoft.com/office/drawing/2014/main" id="{FE6E5C21-9A1A-4276-AA53-138CA52AF4D9}"/>
              </a:ext>
            </a:extLst>
          </p:cNvPr>
          <p:cNvSpPr/>
          <p:nvPr/>
        </p:nvSpPr>
        <p:spPr bwMode="auto">
          <a:xfrm>
            <a:off x="11612192" y="5115143"/>
            <a:ext cx="531683" cy="264873"/>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23" name="Picture 22">
            <a:extLst>
              <a:ext uri="{FF2B5EF4-FFF2-40B4-BE49-F238E27FC236}">
                <a16:creationId xmlns:a16="http://schemas.microsoft.com/office/drawing/2014/main" id="{0D7D6F5F-EF8D-4910-B553-C9525626331A}"/>
              </a:ext>
            </a:extLst>
          </p:cNvPr>
          <p:cNvPicPr>
            <a:picLocks noChangeAspect="1"/>
          </p:cNvPicPr>
          <p:nvPr/>
        </p:nvPicPr>
        <p:blipFill>
          <a:blip r:embed="rId7"/>
          <a:stretch>
            <a:fillRect/>
          </a:stretch>
        </p:blipFill>
        <p:spPr>
          <a:xfrm>
            <a:off x="7489456" y="2542905"/>
            <a:ext cx="4060854" cy="4250195"/>
          </a:xfrm>
          <a:prstGeom prst="rect">
            <a:avLst/>
          </a:prstGeom>
        </p:spPr>
      </p:pic>
      <p:pic>
        <p:nvPicPr>
          <p:cNvPr id="25" name="Picture 24">
            <a:extLst>
              <a:ext uri="{FF2B5EF4-FFF2-40B4-BE49-F238E27FC236}">
                <a16:creationId xmlns:a16="http://schemas.microsoft.com/office/drawing/2014/main" id="{C8D3DF8B-9B56-4C7C-B990-2DB456DC6175}"/>
              </a:ext>
            </a:extLst>
          </p:cNvPr>
          <p:cNvPicPr>
            <a:picLocks noChangeAspect="1"/>
          </p:cNvPicPr>
          <p:nvPr/>
        </p:nvPicPr>
        <p:blipFill rotWithShape="1">
          <a:blip r:embed="rId7"/>
          <a:srcRect r="72664"/>
          <a:stretch/>
        </p:blipFill>
        <p:spPr>
          <a:xfrm>
            <a:off x="10506725" y="405457"/>
            <a:ext cx="1685275" cy="6452543"/>
          </a:xfrm>
          <a:prstGeom prst="rect">
            <a:avLst/>
          </a:prstGeom>
        </p:spPr>
      </p:pic>
      <p:cxnSp>
        <p:nvCxnSpPr>
          <p:cNvPr id="26" name="Connector: Curved 25">
            <a:extLst>
              <a:ext uri="{FF2B5EF4-FFF2-40B4-BE49-F238E27FC236}">
                <a16:creationId xmlns:a16="http://schemas.microsoft.com/office/drawing/2014/main" id="{7A6C9604-9268-498C-8039-D709F265F58B}"/>
              </a:ext>
            </a:extLst>
          </p:cNvPr>
          <p:cNvCxnSpPr>
            <a:stCxn id="23" idx="1"/>
            <a:endCxn id="25" idx="1"/>
          </p:cNvCxnSpPr>
          <p:nvPr/>
        </p:nvCxnSpPr>
        <p:spPr bwMode="auto">
          <a:xfrm rot="10800000" flipH="1">
            <a:off x="7489455" y="3631729"/>
            <a:ext cx="3017269" cy="1036274"/>
          </a:xfrm>
          <a:prstGeom prst="curvedConnector3">
            <a:avLst>
              <a:gd name="adj1" fmla="val -7576"/>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20" name="Footer Placeholder 1">
            <a:extLst>
              <a:ext uri="{FF2B5EF4-FFF2-40B4-BE49-F238E27FC236}">
                <a16:creationId xmlns:a16="http://schemas.microsoft.com/office/drawing/2014/main" id="{79D638D8-4F4B-4E2F-93A1-439308761478}"/>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387714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par>
                                <p:cTn id="45" presetID="22" presetClass="entr" presetSubtype="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right)">
                                      <p:cBhvr>
                                        <p:cTn id="47" dur="500"/>
                                        <p:tgtEl>
                                          <p:spTgt spid="18"/>
                                        </p:tgtEl>
                                      </p:cBhvr>
                                    </p:animEffect>
                                  </p:childTnLst>
                                </p:cTn>
                              </p:par>
                              <p:par>
                                <p:cTn id="48" presetID="22" presetClass="entr" presetSubtype="8"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fade">
                                      <p:cBhvr>
                                        <p:cTn id="72" dur="500"/>
                                        <p:tgtEl>
                                          <p:spTgt spid="10">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P spid="13" grpId="0"/>
      <p:bldP spid="13" grpId="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6E1EF2A-29D3-4E25-8CC0-3E75B0D624C1}"/>
              </a:ext>
            </a:extLst>
          </p:cNvPr>
          <p:cNvPicPr>
            <a:picLocks noChangeAspect="1"/>
          </p:cNvPicPr>
          <p:nvPr/>
        </p:nvPicPr>
        <p:blipFill>
          <a:blip r:embed="rId3"/>
          <a:stretch>
            <a:fillRect/>
          </a:stretch>
        </p:blipFill>
        <p:spPr>
          <a:xfrm>
            <a:off x="4435793" y="0"/>
            <a:ext cx="3728773" cy="2305952"/>
          </a:xfrm>
          <a:prstGeom prst="rect">
            <a:avLst/>
          </a:prstGeom>
        </p:spPr>
      </p:pic>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27</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97064"/>
            <a:ext cx="5298643" cy="486041"/>
          </a:xfrm>
        </p:spPr>
        <p:txBody>
          <a:bodyPr/>
          <a:lstStyle/>
          <a:p>
            <a:r>
              <a:rPr lang="en-GB" sz="4400" kern="0" dirty="0"/>
              <a:t>Find Best Evidence</a:t>
            </a:r>
            <a:endParaRPr lang="en-US" dirty="0"/>
          </a:p>
        </p:txBody>
      </p:sp>
      <p:sp>
        <p:nvSpPr>
          <p:cNvPr id="10" name="Title 8">
            <a:extLst>
              <a:ext uri="{FF2B5EF4-FFF2-40B4-BE49-F238E27FC236}">
                <a16:creationId xmlns:a16="http://schemas.microsoft.com/office/drawing/2014/main" id="{17202536-A2E9-424F-91FD-9B7D3937B5E4}"/>
              </a:ext>
            </a:extLst>
          </p:cNvPr>
          <p:cNvSpPr txBox="1">
            <a:spLocks/>
          </p:cNvSpPr>
          <p:nvPr/>
        </p:nvSpPr>
        <p:spPr>
          <a:xfrm>
            <a:off x="414001" y="2724209"/>
            <a:ext cx="5175528" cy="260406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200000"/>
              </a:lnSpc>
              <a:buFont typeface="Arial" panose="020B0604020202020204" pitchFamily="34" charset="0"/>
              <a:buChar char="•"/>
            </a:pPr>
            <a:r>
              <a:rPr lang="en-US" sz="1400" kern="0" dirty="0"/>
              <a:t>My NCBI: </a:t>
            </a:r>
            <a:r>
              <a:rPr lang="en-US" sz="1400" b="0" kern="0" dirty="0"/>
              <a:t>A personal account feature called </a:t>
            </a:r>
            <a:r>
              <a:rPr lang="en-US" sz="1400" kern="0" dirty="0">
                <a:solidFill>
                  <a:schemeClr val="accent2"/>
                </a:solidFill>
              </a:rPr>
              <a:t>My NCBI </a:t>
            </a:r>
            <a:r>
              <a:rPr lang="en-US" sz="1400" b="0" kern="0" dirty="0"/>
              <a:t>allows users to save searches, set up search alerts, and customize display settings.</a:t>
            </a:r>
          </a:p>
          <a:p>
            <a:pPr marL="285750" indent="-285750" algn="just">
              <a:lnSpc>
                <a:spcPct val="200000"/>
              </a:lnSpc>
              <a:buFont typeface="Arial" panose="020B0604020202020204" pitchFamily="34" charset="0"/>
              <a:buChar char="•"/>
            </a:pPr>
            <a:r>
              <a:rPr lang="en-US" sz="1400" kern="0" dirty="0" err="1"/>
              <a:t>LinkOut</a:t>
            </a:r>
            <a:r>
              <a:rPr lang="en-US" sz="1400" kern="0" dirty="0"/>
              <a:t>: </a:t>
            </a:r>
            <a:r>
              <a:rPr lang="en-US" sz="1400" b="0" kern="0" dirty="0"/>
              <a:t>This service provides </a:t>
            </a:r>
            <a:r>
              <a:rPr lang="en-US" sz="1400" kern="0" dirty="0">
                <a:solidFill>
                  <a:schemeClr val="accent2"/>
                </a:solidFill>
              </a:rPr>
              <a:t>links to full-text articles </a:t>
            </a:r>
            <a:r>
              <a:rPr lang="en-US" sz="1400" b="0" kern="0" dirty="0"/>
              <a:t>at journal websites and other related databases.</a:t>
            </a:r>
          </a:p>
          <a:p>
            <a:pPr marL="285750" indent="-285750" algn="just">
              <a:lnSpc>
                <a:spcPct val="200000"/>
              </a:lnSpc>
              <a:buFont typeface="Arial" panose="020B0604020202020204" pitchFamily="34" charset="0"/>
              <a:buChar char="•"/>
            </a:pPr>
            <a:r>
              <a:rPr lang="en-US" sz="1400" kern="0" dirty="0"/>
              <a:t>PubMed Central (PMC): </a:t>
            </a:r>
            <a:r>
              <a:rPr lang="en-US" sz="1400" b="0" kern="0" dirty="0"/>
              <a:t>A free </a:t>
            </a:r>
            <a:r>
              <a:rPr lang="en-US" sz="1400" kern="0" dirty="0">
                <a:solidFill>
                  <a:schemeClr val="accent2"/>
                </a:solidFill>
              </a:rPr>
              <a:t>archive</a:t>
            </a:r>
            <a:r>
              <a:rPr lang="en-US" sz="1400" b="0" kern="0" dirty="0"/>
              <a:t> of biomedical and life sciences journal literature at the NIH.</a:t>
            </a:r>
            <a:endParaRPr lang="en-GB" sz="1400" b="0" kern="0" dirty="0"/>
          </a:p>
        </p:txBody>
      </p:sp>
      <p:pic>
        <p:nvPicPr>
          <p:cNvPr id="7" name="Picture 6">
            <a:extLst>
              <a:ext uri="{FF2B5EF4-FFF2-40B4-BE49-F238E27FC236}">
                <a16:creationId xmlns:a16="http://schemas.microsoft.com/office/drawing/2014/main" id="{416D0C3B-8649-4272-979D-D94F645DDACC}"/>
              </a:ext>
            </a:extLst>
          </p:cNvPr>
          <p:cNvPicPr>
            <a:picLocks noChangeAspect="1"/>
          </p:cNvPicPr>
          <p:nvPr/>
        </p:nvPicPr>
        <p:blipFill rotWithShape="1">
          <a:blip r:embed="rId4"/>
          <a:srcRect t="3208"/>
          <a:stretch/>
        </p:blipFill>
        <p:spPr>
          <a:xfrm>
            <a:off x="9226502" y="5071"/>
            <a:ext cx="2965498" cy="2305953"/>
          </a:xfrm>
          <a:prstGeom prst="rect">
            <a:avLst/>
          </a:prstGeom>
        </p:spPr>
      </p:pic>
      <p:pic>
        <p:nvPicPr>
          <p:cNvPr id="9" name="Picture 8">
            <a:extLst>
              <a:ext uri="{FF2B5EF4-FFF2-40B4-BE49-F238E27FC236}">
                <a16:creationId xmlns:a16="http://schemas.microsoft.com/office/drawing/2014/main" id="{085A1C35-4A55-4E23-BFBA-253316D24276}"/>
              </a:ext>
            </a:extLst>
          </p:cNvPr>
          <p:cNvPicPr>
            <a:picLocks noChangeAspect="1"/>
          </p:cNvPicPr>
          <p:nvPr/>
        </p:nvPicPr>
        <p:blipFill>
          <a:blip r:embed="rId5"/>
          <a:stretch>
            <a:fillRect/>
          </a:stretch>
        </p:blipFill>
        <p:spPr>
          <a:xfrm>
            <a:off x="6093294" y="2311024"/>
            <a:ext cx="6098706" cy="1436116"/>
          </a:xfrm>
          <a:prstGeom prst="rect">
            <a:avLst/>
          </a:prstGeom>
        </p:spPr>
      </p:pic>
      <p:cxnSp>
        <p:nvCxnSpPr>
          <p:cNvPr id="12" name="Connector: Curved 11">
            <a:extLst>
              <a:ext uri="{FF2B5EF4-FFF2-40B4-BE49-F238E27FC236}">
                <a16:creationId xmlns:a16="http://schemas.microsoft.com/office/drawing/2014/main" id="{65AE6C24-D41E-44D0-967A-66FE3E4C757A}"/>
              </a:ext>
            </a:extLst>
          </p:cNvPr>
          <p:cNvCxnSpPr>
            <a:cxnSpLocks/>
          </p:cNvCxnSpPr>
          <p:nvPr/>
        </p:nvCxnSpPr>
        <p:spPr bwMode="auto">
          <a:xfrm rot="10800000" flipV="1">
            <a:off x="8318980" y="1997064"/>
            <a:ext cx="2179433" cy="374876"/>
          </a:xfrm>
          <a:prstGeom prst="curvedConnector3">
            <a:avLst>
              <a:gd name="adj1" fmla="val 104574"/>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pic>
        <p:nvPicPr>
          <p:cNvPr id="20" name="Picture 19">
            <a:extLst>
              <a:ext uri="{FF2B5EF4-FFF2-40B4-BE49-F238E27FC236}">
                <a16:creationId xmlns:a16="http://schemas.microsoft.com/office/drawing/2014/main" id="{CCF616BA-CC1B-4BA5-87BF-74184161AC56}"/>
              </a:ext>
            </a:extLst>
          </p:cNvPr>
          <p:cNvPicPr>
            <a:picLocks noChangeAspect="1"/>
          </p:cNvPicPr>
          <p:nvPr/>
        </p:nvPicPr>
        <p:blipFill rotWithShape="1">
          <a:blip r:embed="rId6"/>
          <a:srcRect l="2434" r="4283"/>
          <a:stretch/>
        </p:blipFill>
        <p:spPr>
          <a:xfrm>
            <a:off x="6093294" y="3922048"/>
            <a:ext cx="6098706" cy="2305952"/>
          </a:xfrm>
          <a:prstGeom prst="rect">
            <a:avLst/>
          </a:prstGeom>
        </p:spPr>
      </p:pic>
      <p:cxnSp>
        <p:nvCxnSpPr>
          <p:cNvPr id="22" name="Connector: Curved 21">
            <a:extLst>
              <a:ext uri="{FF2B5EF4-FFF2-40B4-BE49-F238E27FC236}">
                <a16:creationId xmlns:a16="http://schemas.microsoft.com/office/drawing/2014/main" id="{EFA6794E-42E9-4EF5-90F9-CE367E8B1738}"/>
              </a:ext>
            </a:extLst>
          </p:cNvPr>
          <p:cNvCxnSpPr>
            <a:cxnSpLocks/>
          </p:cNvCxnSpPr>
          <p:nvPr/>
        </p:nvCxnSpPr>
        <p:spPr bwMode="auto">
          <a:xfrm>
            <a:off x="5712643" y="4061100"/>
            <a:ext cx="5895190" cy="302834"/>
          </a:xfrm>
          <a:prstGeom prst="curvedConnector3">
            <a:avLst>
              <a:gd name="adj1" fmla="val 101198"/>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30" name="Connector: Curved 29">
            <a:extLst>
              <a:ext uri="{FF2B5EF4-FFF2-40B4-BE49-F238E27FC236}">
                <a16:creationId xmlns:a16="http://schemas.microsoft.com/office/drawing/2014/main" id="{C2EBA251-48EC-4352-887E-FB391A6D6F44}"/>
              </a:ext>
            </a:extLst>
          </p:cNvPr>
          <p:cNvCxnSpPr>
            <a:cxnSpLocks/>
          </p:cNvCxnSpPr>
          <p:nvPr/>
        </p:nvCxnSpPr>
        <p:spPr bwMode="auto">
          <a:xfrm flipV="1">
            <a:off x="5712643" y="4883718"/>
            <a:ext cx="5895190" cy="341362"/>
          </a:xfrm>
          <a:prstGeom prst="curvedConnector3">
            <a:avLst>
              <a:gd name="adj1" fmla="val 10038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14" name="Footer Placeholder 1">
            <a:extLst>
              <a:ext uri="{FF2B5EF4-FFF2-40B4-BE49-F238E27FC236}">
                <a16:creationId xmlns:a16="http://schemas.microsoft.com/office/drawing/2014/main" id="{D25161FC-3560-409D-9651-09E0FACCB3CC}"/>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15978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par>
                                <p:cTn id="18" presetID="2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Effect transition="in" filter="fade">
                                      <p:cBhvr>
                                        <p:cTn id="45" dur="500"/>
                                        <p:tgtEl>
                                          <p:spTgt spid="10">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BE67EE0-EC96-4794-8850-CC3CFBFFFD65}"/>
              </a:ext>
            </a:extLst>
          </p:cNvPr>
          <p:cNvPicPr>
            <a:picLocks noChangeAspect="1"/>
          </p:cNvPicPr>
          <p:nvPr/>
        </p:nvPicPr>
        <p:blipFill>
          <a:blip r:embed="rId3"/>
          <a:stretch>
            <a:fillRect/>
          </a:stretch>
        </p:blipFill>
        <p:spPr>
          <a:xfrm>
            <a:off x="7534805" y="4655508"/>
            <a:ext cx="3328257" cy="2087913"/>
          </a:xfrm>
          <a:prstGeom prst="rect">
            <a:avLst/>
          </a:prstGeom>
        </p:spPr>
      </p:pic>
      <p:pic>
        <p:nvPicPr>
          <p:cNvPr id="11" name="Picture 10">
            <a:extLst>
              <a:ext uri="{FF2B5EF4-FFF2-40B4-BE49-F238E27FC236}">
                <a16:creationId xmlns:a16="http://schemas.microsoft.com/office/drawing/2014/main" id="{4B036EA6-FB6A-47BD-BEE1-60976485F6EC}"/>
              </a:ext>
            </a:extLst>
          </p:cNvPr>
          <p:cNvPicPr>
            <a:picLocks noChangeAspect="1"/>
          </p:cNvPicPr>
          <p:nvPr/>
        </p:nvPicPr>
        <p:blipFill>
          <a:blip r:embed="rId4"/>
          <a:stretch>
            <a:fillRect/>
          </a:stretch>
        </p:blipFill>
        <p:spPr>
          <a:xfrm>
            <a:off x="7527930" y="2491454"/>
            <a:ext cx="3413338" cy="2065788"/>
          </a:xfrm>
          <a:prstGeom prst="rect">
            <a:avLst/>
          </a:prstGeom>
        </p:spPr>
      </p:pic>
      <p:pic>
        <p:nvPicPr>
          <p:cNvPr id="5" name="Picture 4">
            <a:extLst>
              <a:ext uri="{FF2B5EF4-FFF2-40B4-BE49-F238E27FC236}">
                <a16:creationId xmlns:a16="http://schemas.microsoft.com/office/drawing/2014/main" id="{036B25D1-A11C-4A8F-8847-848D01E6B0C0}"/>
              </a:ext>
            </a:extLst>
          </p:cNvPr>
          <p:cNvPicPr>
            <a:picLocks noChangeAspect="1"/>
          </p:cNvPicPr>
          <p:nvPr/>
        </p:nvPicPr>
        <p:blipFill>
          <a:blip r:embed="rId5"/>
          <a:stretch>
            <a:fillRect/>
          </a:stretch>
        </p:blipFill>
        <p:spPr>
          <a:xfrm>
            <a:off x="7468575" y="53253"/>
            <a:ext cx="3469850" cy="2119309"/>
          </a:xfrm>
          <a:prstGeom prst="rect">
            <a:avLst/>
          </a:prstGeom>
        </p:spPr>
      </p:pic>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28</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97064"/>
            <a:ext cx="5298643" cy="486041"/>
          </a:xfrm>
        </p:spPr>
        <p:txBody>
          <a:bodyPr/>
          <a:lstStyle/>
          <a:p>
            <a:r>
              <a:rPr lang="en-GB" sz="4400" kern="0" dirty="0"/>
              <a:t>Find Best Evidence</a:t>
            </a:r>
            <a:endParaRPr lang="en-US" dirty="0"/>
          </a:p>
        </p:txBody>
      </p:sp>
      <p:sp>
        <p:nvSpPr>
          <p:cNvPr id="10" name="Title 8">
            <a:extLst>
              <a:ext uri="{FF2B5EF4-FFF2-40B4-BE49-F238E27FC236}">
                <a16:creationId xmlns:a16="http://schemas.microsoft.com/office/drawing/2014/main" id="{17202536-A2E9-424F-91FD-9B7D3937B5E4}"/>
              </a:ext>
            </a:extLst>
          </p:cNvPr>
          <p:cNvSpPr txBox="1">
            <a:spLocks/>
          </p:cNvSpPr>
          <p:nvPr/>
        </p:nvSpPr>
        <p:spPr>
          <a:xfrm>
            <a:off x="414000" y="3325783"/>
            <a:ext cx="5533038" cy="2712616"/>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400" b="0" kern="0" dirty="0"/>
              <a:t>Before building a search strategy, you should develop a robust </a:t>
            </a:r>
            <a:r>
              <a:rPr lang="en-US" sz="1400" kern="0" dirty="0"/>
              <a:t>clinical question</a:t>
            </a:r>
            <a:r>
              <a:rPr lang="en-US" sz="1400" b="0" kern="0" dirty="0"/>
              <a:t> following the PICO framework.</a:t>
            </a:r>
          </a:p>
          <a:p>
            <a:pPr algn="just">
              <a:lnSpc>
                <a:spcPct val="150000"/>
              </a:lnSpc>
            </a:pPr>
            <a:endParaRPr lang="en-US" sz="1400" b="0" kern="0" dirty="0"/>
          </a:p>
          <a:p>
            <a:pPr marL="285750" indent="-285750" algn="just">
              <a:lnSpc>
                <a:spcPct val="150000"/>
              </a:lnSpc>
              <a:buFont typeface="Arial" panose="020B0604020202020204" pitchFamily="34" charset="0"/>
              <a:buChar char="•"/>
            </a:pPr>
            <a:r>
              <a:rPr lang="en-US" sz="1400" kern="0" dirty="0"/>
              <a:t>Boolean Operators</a:t>
            </a:r>
            <a:r>
              <a:rPr lang="en-US" sz="1400" b="0" kern="0" dirty="0"/>
              <a:t>:</a:t>
            </a:r>
          </a:p>
          <a:p>
            <a:pPr marL="536575" indent="-285750" algn="just">
              <a:lnSpc>
                <a:spcPct val="150000"/>
              </a:lnSpc>
              <a:buFont typeface="Courier New" panose="02070309020205020404" pitchFamily="49" charset="0"/>
              <a:buChar char="o"/>
            </a:pPr>
            <a:r>
              <a:rPr lang="en-US" sz="1400" kern="0" dirty="0">
                <a:solidFill>
                  <a:schemeClr val="accent2"/>
                </a:solidFill>
              </a:rPr>
              <a:t>AND</a:t>
            </a:r>
            <a:r>
              <a:rPr lang="en-US" sz="1400" b="0" kern="0" dirty="0"/>
              <a:t> to narrow your search (e.g., diabetes AND hypertension).</a:t>
            </a:r>
          </a:p>
          <a:p>
            <a:pPr marL="536575" indent="-285750" algn="just">
              <a:lnSpc>
                <a:spcPct val="150000"/>
              </a:lnSpc>
              <a:buFont typeface="Courier New" panose="02070309020205020404" pitchFamily="49" charset="0"/>
              <a:buChar char="o"/>
            </a:pPr>
            <a:r>
              <a:rPr lang="en-US" sz="1400" kern="0" dirty="0">
                <a:solidFill>
                  <a:schemeClr val="accent2"/>
                </a:solidFill>
              </a:rPr>
              <a:t>OR</a:t>
            </a:r>
            <a:r>
              <a:rPr lang="en-US" sz="1400" b="0" kern="0" dirty="0"/>
              <a:t> to broaden your search and include synonyms or related terms (e.g., myocardial infarction OR heart attack).</a:t>
            </a:r>
          </a:p>
          <a:p>
            <a:pPr marL="536575" indent="-285750" algn="just">
              <a:lnSpc>
                <a:spcPct val="150000"/>
              </a:lnSpc>
              <a:buFont typeface="Courier New" panose="02070309020205020404" pitchFamily="49" charset="0"/>
              <a:buChar char="o"/>
            </a:pPr>
            <a:r>
              <a:rPr lang="en-US" sz="1400" kern="0" dirty="0">
                <a:solidFill>
                  <a:schemeClr val="accent2"/>
                </a:solidFill>
              </a:rPr>
              <a:t>NOT</a:t>
            </a:r>
            <a:r>
              <a:rPr lang="en-US" sz="1400" b="0" kern="0" dirty="0"/>
              <a:t> to exclude terms (e.g., infection NOT surgical).</a:t>
            </a:r>
            <a:endParaRPr lang="en-GB" sz="1400" b="0" kern="0" dirty="0"/>
          </a:p>
        </p:txBody>
      </p:sp>
      <p:sp>
        <p:nvSpPr>
          <p:cNvPr id="16" name="Title 8">
            <a:extLst>
              <a:ext uri="{FF2B5EF4-FFF2-40B4-BE49-F238E27FC236}">
                <a16:creationId xmlns:a16="http://schemas.microsoft.com/office/drawing/2014/main" id="{D4F27F7D-6AE7-4C97-934C-B2128E677CC9}"/>
              </a:ext>
            </a:extLst>
          </p:cNvPr>
          <p:cNvSpPr txBox="1">
            <a:spLocks/>
          </p:cNvSpPr>
          <p:nvPr/>
        </p:nvSpPr>
        <p:spPr>
          <a:xfrm>
            <a:off x="414000" y="2525292"/>
            <a:ext cx="5298643"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sz="1800" kern="0" dirty="0"/>
              <a:t>Search Strategy</a:t>
            </a:r>
            <a:endParaRPr lang="en-US" sz="1800" kern="0" dirty="0"/>
          </a:p>
        </p:txBody>
      </p:sp>
      <p:sp>
        <p:nvSpPr>
          <p:cNvPr id="17" name="Oval 16">
            <a:extLst>
              <a:ext uri="{FF2B5EF4-FFF2-40B4-BE49-F238E27FC236}">
                <a16:creationId xmlns:a16="http://schemas.microsoft.com/office/drawing/2014/main" id="{4333D6FF-46BF-429A-8353-284043A5E8CB}"/>
              </a:ext>
            </a:extLst>
          </p:cNvPr>
          <p:cNvSpPr/>
          <p:nvPr/>
        </p:nvSpPr>
        <p:spPr bwMode="auto">
          <a:xfrm>
            <a:off x="7672160" y="244118"/>
            <a:ext cx="1694688" cy="1694688"/>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mn-lt"/>
              </a:rPr>
              <a:t>Breast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mn-lt"/>
              </a:rPr>
              <a:t>Cancer</a:t>
            </a:r>
            <a:endParaRPr kumimoji="0" lang="cs-CZ" sz="1800" b="1" i="0" u="none" strike="noStrike" cap="none" normalizeH="0" baseline="0" dirty="0">
              <a:ln>
                <a:noFill/>
              </a:ln>
              <a:solidFill>
                <a:srgbClr val="FF0000"/>
              </a:solidFill>
              <a:effectLst/>
              <a:latin typeface="+mn-lt"/>
            </a:endParaRPr>
          </a:p>
        </p:txBody>
      </p:sp>
      <p:sp>
        <p:nvSpPr>
          <p:cNvPr id="19" name="Oval 18">
            <a:extLst>
              <a:ext uri="{FF2B5EF4-FFF2-40B4-BE49-F238E27FC236}">
                <a16:creationId xmlns:a16="http://schemas.microsoft.com/office/drawing/2014/main" id="{21BDB1BA-4557-4CE0-9913-34933F3ECDF2}"/>
              </a:ext>
            </a:extLst>
          </p:cNvPr>
          <p:cNvSpPr/>
          <p:nvPr/>
        </p:nvSpPr>
        <p:spPr bwMode="auto">
          <a:xfrm>
            <a:off x="9073137" y="244118"/>
            <a:ext cx="1694688" cy="1694688"/>
          </a:xfrm>
          <a:prstGeom prst="ellipse">
            <a:avLst/>
          </a:prstGeom>
          <a:noFill/>
          <a:ln w="76200" cap="flat" cmpd="sng" algn="ctr">
            <a:solidFill>
              <a:srgbClr val="0000D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solidFill>
                  <a:schemeClr val="tx2"/>
                </a:solidFill>
              </a:rPr>
              <a:t>Adjuvant</a:t>
            </a:r>
          </a:p>
          <a:p>
            <a:pPr marL="0" marR="0" indent="0" algn="ctr" defTabSz="914400" rtl="0" eaLnBrk="1" fontAlgn="base" latinLnBrk="0" hangingPunct="1">
              <a:lnSpc>
                <a:spcPct val="100000"/>
              </a:lnSpc>
              <a:spcBef>
                <a:spcPct val="0"/>
              </a:spcBef>
              <a:spcAft>
                <a:spcPct val="0"/>
              </a:spcAft>
              <a:buClrTx/>
              <a:buSzTx/>
              <a:buFontTx/>
              <a:buNone/>
              <a:tabLst/>
            </a:pPr>
            <a:r>
              <a:rPr lang="en-US" sz="1100" b="1" dirty="0">
                <a:solidFill>
                  <a:schemeClr val="tx2"/>
                </a:solidFill>
              </a:rPr>
              <a:t>Chemotherapy</a:t>
            </a:r>
            <a:endParaRPr kumimoji="0" lang="cs-CZ" sz="1100" b="1" i="0" u="none" strike="noStrike" cap="none" normalizeH="0" baseline="0" dirty="0">
              <a:ln>
                <a:noFill/>
              </a:ln>
              <a:solidFill>
                <a:schemeClr val="tx2"/>
              </a:solidFill>
              <a:effectLst/>
            </a:endParaRPr>
          </a:p>
        </p:txBody>
      </p:sp>
      <p:sp>
        <p:nvSpPr>
          <p:cNvPr id="21" name="Oval 20">
            <a:extLst>
              <a:ext uri="{FF2B5EF4-FFF2-40B4-BE49-F238E27FC236}">
                <a16:creationId xmlns:a16="http://schemas.microsoft.com/office/drawing/2014/main" id="{8A460932-E37A-4D33-BCE0-2213BA5A4AE4}"/>
              </a:ext>
            </a:extLst>
          </p:cNvPr>
          <p:cNvSpPr/>
          <p:nvPr/>
        </p:nvSpPr>
        <p:spPr bwMode="auto">
          <a:xfrm>
            <a:off x="7672160" y="2640256"/>
            <a:ext cx="1694688" cy="1694688"/>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mn-lt"/>
              </a:rPr>
              <a:t>Breast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mn-lt"/>
              </a:rPr>
              <a:t>Cancer</a:t>
            </a:r>
            <a:endParaRPr kumimoji="0" lang="cs-CZ" sz="1800" b="1" i="0" u="none" strike="noStrike" cap="none" normalizeH="0" baseline="0" dirty="0">
              <a:ln>
                <a:noFill/>
              </a:ln>
              <a:solidFill>
                <a:srgbClr val="FF0000"/>
              </a:solidFill>
              <a:effectLst/>
              <a:latin typeface="+mn-lt"/>
            </a:endParaRPr>
          </a:p>
        </p:txBody>
      </p:sp>
      <p:sp>
        <p:nvSpPr>
          <p:cNvPr id="23" name="Oval 22">
            <a:extLst>
              <a:ext uri="{FF2B5EF4-FFF2-40B4-BE49-F238E27FC236}">
                <a16:creationId xmlns:a16="http://schemas.microsoft.com/office/drawing/2014/main" id="{A8C95A71-74FE-4B14-A166-C5DE1378E497}"/>
              </a:ext>
            </a:extLst>
          </p:cNvPr>
          <p:cNvSpPr/>
          <p:nvPr/>
        </p:nvSpPr>
        <p:spPr bwMode="auto">
          <a:xfrm>
            <a:off x="9073137" y="2640256"/>
            <a:ext cx="1694688" cy="1694688"/>
          </a:xfrm>
          <a:prstGeom prst="ellipse">
            <a:avLst/>
          </a:prstGeom>
          <a:noFill/>
          <a:ln w="76200" cap="flat" cmpd="sng" algn="ctr">
            <a:solidFill>
              <a:srgbClr val="0000D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solidFill>
                  <a:schemeClr val="tx2"/>
                </a:solidFill>
              </a:rPr>
              <a:t>Adjuvant</a:t>
            </a:r>
          </a:p>
          <a:p>
            <a:pPr marL="0" marR="0" indent="0" algn="ctr" defTabSz="914400" rtl="0" eaLnBrk="1" fontAlgn="base" latinLnBrk="0" hangingPunct="1">
              <a:lnSpc>
                <a:spcPct val="100000"/>
              </a:lnSpc>
              <a:spcBef>
                <a:spcPct val="0"/>
              </a:spcBef>
              <a:spcAft>
                <a:spcPct val="0"/>
              </a:spcAft>
              <a:buClrTx/>
              <a:buSzTx/>
              <a:buFontTx/>
              <a:buNone/>
              <a:tabLst/>
            </a:pPr>
            <a:r>
              <a:rPr lang="en-US" sz="1100" b="1" dirty="0">
                <a:solidFill>
                  <a:schemeClr val="tx2"/>
                </a:solidFill>
              </a:rPr>
              <a:t>Chemotherapy</a:t>
            </a:r>
            <a:endParaRPr kumimoji="0" lang="cs-CZ" sz="1100" b="1" i="0" u="none" strike="noStrike" cap="none" normalizeH="0" baseline="0" dirty="0">
              <a:ln>
                <a:noFill/>
              </a:ln>
              <a:solidFill>
                <a:schemeClr val="tx2"/>
              </a:solidFill>
              <a:effectLst/>
            </a:endParaRPr>
          </a:p>
        </p:txBody>
      </p:sp>
      <p:sp>
        <p:nvSpPr>
          <p:cNvPr id="24" name="Title 8">
            <a:extLst>
              <a:ext uri="{FF2B5EF4-FFF2-40B4-BE49-F238E27FC236}">
                <a16:creationId xmlns:a16="http://schemas.microsoft.com/office/drawing/2014/main" id="{FFF1C47A-39BD-419F-9CA7-EF40B07A56C0}"/>
              </a:ext>
            </a:extLst>
          </p:cNvPr>
          <p:cNvSpPr txBox="1">
            <a:spLocks/>
          </p:cNvSpPr>
          <p:nvPr/>
        </p:nvSpPr>
        <p:spPr>
          <a:xfrm>
            <a:off x="6591106" y="116881"/>
            <a:ext cx="522514" cy="2055681"/>
          </a:xfrm>
          <a:prstGeom prst="rect">
            <a:avLst/>
          </a:prstGeom>
        </p:spPr>
        <p:txBody>
          <a:bodyPr vert="vert270"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GB" sz="7200" kern="0" dirty="0">
                <a:solidFill>
                  <a:schemeClr val="tx1"/>
                </a:solidFill>
              </a:rPr>
              <a:t>AND</a:t>
            </a:r>
            <a:endParaRPr lang="en-US" sz="7200" kern="0" dirty="0">
              <a:solidFill>
                <a:schemeClr val="tx1"/>
              </a:solidFill>
            </a:endParaRPr>
          </a:p>
        </p:txBody>
      </p:sp>
      <p:sp>
        <p:nvSpPr>
          <p:cNvPr id="25" name="Title 8">
            <a:extLst>
              <a:ext uri="{FF2B5EF4-FFF2-40B4-BE49-F238E27FC236}">
                <a16:creationId xmlns:a16="http://schemas.microsoft.com/office/drawing/2014/main" id="{2212081C-C847-44CA-A58D-2924B1F25FC5}"/>
              </a:ext>
            </a:extLst>
          </p:cNvPr>
          <p:cNvSpPr txBox="1">
            <a:spLocks/>
          </p:cNvSpPr>
          <p:nvPr/>
        </p:nvSpPr>
        <p:spPr>
          <a:xfrm>
            <a:off x="6668151" y="2571267"/>
            <a:ext cx="522514" cy="2055681"/>
          </a:xfrm>
          <a:prstGeom prst="rect">
            <a:avLst/>
          </a:prstGeom>
        </p:spPr>
        <p:txBody>
          <a:bodyPr vert="vert270"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GB" sz="7200" kern="0" dirty="0">
                <a:solidFill>
                  <a:schemeClr val="tx1"/>
                </a:solidFill>
              </a:rPr>
              <a:t>OR</a:t>
            </a:r>
            <a:endParaRPr lang="en-US" sz="7200" kern="0" dirty="0">
              <a:solidFill>
                <a:schemeClr val="tx1"/>
              </a:solidFill>
            </a:endParaRPr>
          </a:p>
        </p:txBody>
      </p:sp>
      <p:sp>
        <p:nvSpPr>
          <p:cNvPr id="28" name="Oval 27">
            <a:extLst>
              <a:ext uri="{FF2B5EF4-FFF2-40B4-BE49-F238E27FC236}">
                <a16:creationId xmlns:a16="http://schemas.microsoft.com/office/drawing/2014/main" id="{DE64033E-5A2C-4C7D-B78D-946B6A914936}"/>
              </a:ext>
            </a:extLst>
          </p:cNvPr>
          <p:cNvSpPr/>
          <p:nvPr/>
        </p:nvSpPr>
        <p:spPr bwMode="auto">
          <a:xfrm>
            <a:off x="7672160" y="4943191"/>
            <a:ext cx="1694688" cy="1694688"/>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mn-lt"/>
              </a:rPr>
              <a:t>Breast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mn-lt"/>
              </a:rPr>
              <a:t>Cancer</a:t>
            </a:r>
            <a:endParaRPr kumimoji="0" lang="cs-CZ" sz="1800" b="1" i="0" u="none" strike="noStrike" cap="none" normalizeH="0" baseline="0" dirty="0">
              <a:ln>
                <a:noFill/>
              </a:ln>
              <a:solidFill>
                <a:srgbClr val="FF0000"/>
              </a:solidFill>
              <a:effectLst/>
              <a:latin typeface="+mn-lt"/>
            </a:endParaRPr>
          </a:p>
        </p:txBody>
      </p:sp>
      <p:sp>
        <p:nvSpPr>
          <p:cNvPr id="29" name="Oval 28">
            <a:extLst>
              <a:ext uri="{FF2B5EF4-FFF2-40B4-BE49-F238E27FC236}">
                <a16:creationId xmlns:a16="http://schemas.microsoft.com/office/drawing/2014/main" id="{C46B1CA7-7288-497D-805B-4956DC0274CD}"/>
              </a:ext>
            </a:extLst>
          </p:cNvPr>
          <p:cNvSpPr/>
          <p:nvPr/>
        </p:nvSpPr>
        <p:spPr bwMode="auto">
          <a:xfrm>
            <a:off x="9073137" y="4943191"/>
            <a:ext cx="1694688" cy="1694688"/>
          </a:xfrm>
          <a:prstGeom prst="ellipse">
            <a:avLst/>
          </a:prstGeom>
          <a:noFill/>
          <a:ln w="76200" cap="flat" cmpd="sng" algn="ctr">
            <a:solidFill>
              <a:srgbClr val="0000D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solidFill>
                  <a:schemeClr val="tx2"/>
                </a:solidFill>
              </a:rPr>
              <a:t>Adjuvant</a:t>
            </a:r>
          </a:p>
          <a:p>
            <a:pPr marL="0" marR="0" indent="0" algn="ctr" defTabSz="914400" rtl="0" eaLnBrk="1" fontAlgn="base" latinLnBrk="0" hangingPunct="1">
              <a:lnSpc>
                <a:spcPct val="100000"/>
              </a:lnSpc>
              <a:spcBef>
                <a:spcPct val="0"/>
              </a:spcBef>
              <a:spcAft>
                <a:spcPct val="0"/>
              </a:spcAft>
              <a:buClrTx/>
              <a:buSzTx/>
              <a:buFontTx/>
              <a:buNone/>
              <a:tabLst/>
            </a:pPr>
            <a:r>
              <a:rPr lang="en-US" sz="1100" b="1" dirty="0">
                <a:solidFill>
                  <a:schemeClr val="tx2"/>
                </a:solidFill>
              </a:rPr>
              <a:t>Chemotherapy</a:t>
            </a:r>
            <a:endParaRPr kumimoji="0" lang="cs-CZ" sz="1100" b="1" i="0" u="none" strike="noStrike" cap="none" normalizeH="0" baseline="0" dirty="0">
              <a:ln>
                <a:noFill/>
              </a:ln>
              <a:solidFill>
                <a:schemeClr val="tx2"/>
              </a:solidFill>
              <a:effectLst/>
            </a:endParaRPr>
          </a:p>
        </p:txBody>
      </p:sp>
      <p:sp>
        <p:nvSpPr>
          <p:cNvPr id="31" name="Title 8">
            <a:extLst>
              <a:ext uri="{FF2B5EF4-FFF2-40B4-BE49-F238E27FC236}">
                <a16:creationId xmlns:a16="http://schemas.microsoft.com/office/drawing/2014/main" id="{0DC599C2-0969-45A8-A345-5C03F390322E}"/>
              </a:ext>
            </a:extLst>
          </p:cNvPr>
          <p:cNvSpPr txBox="1">
            <a:spLocks/>
          </p:cNvSpPr>
          <p:nvPr/>
        </p:nvSpPr>
        <p:spPr>
          <a:xfrm>
            <a:off x="6668151" y="4802319"/>
            <a:ext cx="522514" cy="2055681"/>
          </a:xfrm>
          <a:prstGeom prst="rect">
            <a:avLst/>
          </a:prstGeom>
        </p:spPr>
        <p:txBody>
          <a:bodyPr vert="vert270"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GB" sz="7200" kern="0" dirty="0">
                <a:solidFill>
                  <a:schemeClr val="tx1"/>
                </a:solidFill>
              </a:rPr>
              <a:t>NOT</a:t>
            </a:r>
            <a:endParaRPr lang="en-US" sz="7200" kern="0" dirty="0">
              <a:solidFill>
                <a:schemeClr val="tx1"/>
              </a:solidFill>
            </a:endParaRPr>
          </a:p>
        </p:txBody>
      </p:sp>
      <p:sp>
        <p:nvSpPr>
          <p:cNvPr id="20" name="Footer Placeholder 1">
            <a:extLst>
              <a:ext uri="{FF2B5EF4-FFF2-40B4-BE49-F238E27FC236}">
                <a16:creationId xmlns:a16="http://schemas.microsoft.com/office/drawing/2014/main" id="{37F1191F-F258-4826-B3CE-A05D04A35C8C}"/>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221330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1+#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fade">
                                      <p:cBhvr>
                                        <p:cTn id="38" dur="500"/>
                                        <p:tgtEl>
                                          <p:spTgt spid="10">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
                                            <p:txEl>
                                              <p:pRg st="5" end="5"/>
                                            </p:txEl>
                                          </p:spTgt>
                                        </p:tgtEl>
                                        <p:attrNameLst>
                                          <p:attrName>style.visibility</p:attrName>
                                        </p:attrNameLst>
                                      </p:cBhvr>
                                      <p:to>
                                        <p:strVal val="visible"/>
                                      </p:to>
                                    </p:set>
                                    <p:animEffect transition="in" filter="fade">
                                      <p:cBhvr>
                                        <p:cTn id="59" dur="500"/>
                                        <p:tgtEl>
                                          <p:spTgt spid="10">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animBg="1"/>
      <p:bldP spid="19" grpId="0" animBg="1"/>
      <p:bldP spid="21" grpId="0" animBg="1"/>
      <p:bldP spid="23" grpId="0" animBg="1"/>
      <p:bldP spid="24" grpId="0"/>
      <p:bldP spid="25" grpId="0"/>
      <p:bldP spid="28" grpId="0" animBg="1"/>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29</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97064"/>
            <a:ext cx="5298643" cy="486041"/>
          </a:xfrm>
        </p:spPr>
        <p:txBody>
          <a:bodyPr/>
          <a:lstStyle/>
          <a:p>
            <a:r>
              <a:rPr lang="en-GB" sz="4400" kern="0" dirty="0"/>
              <a:t>Find Best Evidence</a:t>
            </a:r>
            <a:endParaRPr lang="en-US" dirty="0"/>
          </a:p>
        </p:txBody>
      </p:sp>
      <p:sp>
        <p:nvSpPr>
          <p:cNvPr id="10" name="Title 8">
            <a:extLst>
              <a:ext uri="{FF2B5EF4-FFF2-40B4-BE49-F238E27FC236}">
                <a16:creationId xmlns:a16="http://schemas.microsoft.com/office/drawing/2014/main" id="{17202536-A2E9-424F-91FD-9B7D3937B5E4}"/>
              </a:ext>
            </a:extLst>
          </p:cNvPr>
          <p:cNvSpPr txBox="1">
            <a:spLocks/>
          </p:cNvSpPr>
          <p:nvPr/>
        </p:nvSpPr>
        <p:spPr>
          <a:xfrm>
            <a:off x="414000" y="3194011"/>
            <a:ext cx="6371811" cy="285131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400" kern="0" dirty="0"/>
              <a:t>Truncation: </a:t>
            </a:r>
            <a:r>
              <a:rPr lang="en-US" sz="1400" b="0" kern="0" dirty="0"/>
              <a:t>use an </a:t>
            </a:r>
            <a:r>
              <a:rPr lang="en-US" sz="1400" kern="0" dirty="0">
                <a:solidFill>
                  <a:schemeClr val="accent2"/>
                </a:solidFill>
              </a:rPr>
              <a:t>asterisk</a:t>
            </a:r>
            <a:r>
              <a:rPr lang="en-US" sz="1400" b="0" kern="0" dirty="0"/>
              <a:t> to search for multiple word endings (e.g., </a:t>
            </a:r>
            <a:r>
              <a:rPr lang="en-US" sz="1400" b="0" kern="0" dirty="0" err="1"/>
              <a:t>vaccin</a:t>
            </a:r>
            <a:r>
              <a:rPr lang="en-US" sz="1400" b="0" kern="0" dirty="0"/>
              <a:t>* retrieves vaccine, vaccines, vaccination).</a:t>
            </a:r>
          </a:p>
          <a:p>
            <a:pPr marL="285750" indent="-285750" algn="just">
              <a:lnSpc>
                <a:spcPct val="150000"/>
              </a:lnSpc>
              <a:buFont typeface="Arial" panose="020B0604020202020204" pitchFamily="34" charset="0"/>
              <a:buChar char="•"/>
            </a:pPr>
            <a:r>
              <a:rPr lang="en-US" sz="1400" kern="0" dirty="0"/>
              <a:t>Phrase Searching: </a:t>
            </a:r>
            <a:r>
              <a:rPr lang="en-US" sz="1400" b="0" kern="0" dirty="0"/>
              <a:t>enclose phrases in </a:t>
            </a:r>
            <a:r>
              <a:rPr lang="en-US" sz="1400" kern="0" dirty="0">
                <a:solidFill>
                  <a:srgbClr val="FF0000"/>
                </a:solidFill>
              </a:rPr>
              <a:t>quotation marks </a:t>
            </a:r>
            <a:r>
              <a:rPr lang="en-US" sz="1400" b="0" kern="0" dirty="0"/>
              <a:t>to search for exact phrases (e.g., "acute myocardial infarction").</a:t>
            </a:r>
          </a:p>
          <a:p>
            <a:pPr marL="285750" indent="-285750" algn="just">
              <a:lnSpc>
                <a:spcPct val="150000"/>
              </a:lnSpc>
              <a:buFont typeface="Arial" panose="020B0604020202020204" pitchFamily="34" charset="0"/>
              <a:buChar char="•"/>
            </a:pPr>
            <a:r>
              <a:rPr lang="en-US" sz="1400" kern="0" dirty="0" err="1"/>
              <a:t>MeSH</a:t>
            </a:r>
            <a:r>
              <a:rPr lang="en-US" sz="1400" kern="0" dirty="0"/>
              <a:t> Terms: </a:t>
            </a:r>
            <a:r>
              <a:rPr lang="en-US" sz="1400" b="0" kern="0" dirty="0"/>
              <a:t>utilize Medical Subject Headings (</a:t>
            </a:r>
            <a:r>
              <a:rPr lang="en-US" sz="1400" kern="0" dirty="0" err="1">
                <a:solidFill>
                  <a:srgbClr val="FF0000"/>
                </a:solidFill>
              </a:rPr>
              <a:t>MeSH</a:t>
            </a:r>
            <a:r>
              <a:rPr lang="en-US" sz="1400" b="0" kern="0" dirty="0"/>
              <a:t>) to find articles that are about the subject, </a:t>
            </a:r>
            <a:r>
              <a:rPr lang="en-US" sz="1400" kern="0" dirty="0"/>
              <a:t>regardless</a:t>
            </a:r>
            <a:r>
              <a:rPr lang="en-US" sz="1400" b="0" kern="0" dirty="0"/>
              <a:t> of the terms used by the authors (e.g., </a:t>
            </a:r>
            <a:r>
              <a:rPr lang="en-US" sz="1400" b="0" kern="0" dirty="0" err="1"/>
              <a:t>MeSH</a:t>
            </a:r>
            <a:r>
              <a:rPr lang="en-US" sz="1400" b="0" kern="0" dirty="0"/>
              <a:t> term "Neoplasms" for cancer-related searches).</a:t>
            </a:r>
          </a:p>
          <a:p>
            <a:pPr marL="285750" indent="-285750" algn="just">
              <a:lnSpc>
                <a:spcPct val="150000"/>
              </a:lnSpc>
              <a:buFont typeface="Arial" panose="020B0604020202020204" pitchFamily="34" charset="0"/>
              <a:buChar char="•"/>
            </a:pPr>
            <a:r>
              <a:rPr lang="en-US" sz="1400" kern="0" dirty="0"/>
              <a:t>Filters and Limits: </a:t>
            </a:r>
            <a:r>
              <a:rPr lang="en-US" sz="1400" b="0" kern="0" dirty="0"/>
              <a:t>apply </a:t>
            </a:r>
            <a:r>
              <a:rPr lang="en-US" sz="1400" kern="0" dirty="0">
                <a:solidFill>
                  <a:srgbClr val="FF0000"/>
                </a:solidFill>
              </a:rPr>
              <a:t>filters</a:t>
            </a:r>
            <a:r>
              <a:rPr lang="en-US" sz="1400" b="0" kern="0" dirty="0"/>
              <a:t> for publication date, article type, age, language, etc., to refine your search.</a:t>
            </a:r>
          </a:p>
        </p:txBody>
      </p:sp>
      <p:sp>
        <p:nvSpPr>
          <p:cNvPr id="16" name="Title 8">
            <a:extLst>
              <a:ext uri="{FF2B5EF4-FFF2-40B4-BE49-F238E27FC236}">
                <a16:creationId xmlns:a16="http://schemas.microsoft.com/office/drawing/2014/main" id="{D4F27F7D-6AE7-4C97-934C-B2128E677CC9}"/>
              </a:ext>
            </a:extLst>
          </p:cNvPr>
          <p:cNvSpPr txBox="1">
            <a:spLocks/>
          </p:cNvSpPr>
          <p:nvPr/>
        </p:nvSpPr>
        <p:spPr>
          <a:xfrm>
            <a:off x="414000" y="2525292"/>
            <a:ext cx="5298643"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sz="1800" kern="0" dirty="0"/>
              <a:t>Search Strategy</a:t>
            </a:r>
            <a:endParaRPr lang="en-US" sz="1800" kern="0" dirty="0"/>
          </a:p>
        </p:txBody>
      </p:sp>
      <p:pic>
        <p:nvPicPr>
          <p:cNvPr id="9" name="Picture 8">
            <a:extLst>
              <a:ext uri="{FF2B5EF4-FFF2-40B4-BE49-F238E27FC236}">
                <a16:creationId xmlns:a16="http://schemas.microsoft.com/office/drawing/2014/main" id="{461DA110-552A-4206-A82F-DE86A39C5BD8}"/>
              </a:ext>
            </a:extLst>
          </p:cNvPr>
          <p:cNvPicPr>
            <a:picLocks noChangeAspect="1"/>
          </p:cNvPicPr>
          <p:nvPr/>
        </p:nvPicPr>
        <p:blipFill>
          <a:blip r:embed="rId3"/>
          <a:stretch>
            <a:fillRect/>
          </a:stretch>
        </p:blipFill>
        <p:spPr>
          <a:xfrm>
            <a:off x="8524374" y="0"/>
            <a:ext cx="3667626" cy="3836355"/>
          </a:xfrm>
          <a:prstGeom prst="rect">
            <a:avLst/>
          </a:prstGeom>
        </p:spPr>
      </p:pic>
      <p:pic>
        <p:nvPicPr>
          <p:cNvPr id="13" name="Picture 12">
            <a:extLst>
              <a:ext uri="{FF2B5EF4-FFF2-40B4-BE49-F238E27FC236}">
                <a16:creationId xmlns:a16="http://schemas.microsoft.com/office/drawing/2014/main" id="{C8F28F3D-ECDD-427D-88AD-41CBEB142771}"/>
              </a:ext>
            </a:extLst>
          </p:cNvPr>
          <p:cNvPicPr>
            <a:picLocks noChangeAspect="1"/>
          </p:cNvPicPr>
          <p:nvPr/>
        </p:nvPicPr>
        <p:blipFill>
          <a:blip r:embed="rId4"/>
          <a:stretch>
            <a:fillRect/>
          </a:stretch>
        </p:blipFill>
        <p:spPr>
          <a:xfrm>
            <a:off x="8524374" y="3247612"/>
            <a:ext cx="3667626" cy="3610388"/>
          </a:xfrm>
          <a:prstGeom prst="rect">
            <a:avLst/>
          </a:prstGeom>
        </p:spPr>
      </p:pic>
      <p:sp>
        <p:nvSpPr>
          <p:cNvPr id="11" name="Footer Placeholder 1">
            <a:extLst>
              <a:ext uri="{FF2B5EF4-FFF2-40B4-BE49-F238E27FC236}">
                <a16:creationId xmlns:a16="http://schemas.microsoft.com/office/drawing/2014/main" id="{EDF06245-95CD-4AA7-81CB-D9F7929126DA}"/>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81182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3</a:t>
            </a:fld>
            <a:endParaRPr lang="cs-CZ" altLang="cs-CZ" dirty="0"/>
          </a:p>
        </p:txBody>
      </p:sp>
      <p:sp>
        <p:nvSpPr>
          <p:cNvPr id="5" name="Title 8">
            <a:extLst>
              <a:ext uri="{FF2B5EF4-FFF2-40B4-BE49-F238E27FC236}">
                <a16:creationId xmlns:a16="http://schemas.microsoft.com/office/drawing/2014/main" id="{50976643-3505-4CBD-A84E-CF4937F76F6E}"/>
              </a:ext>
            </a:extLst>
          </p:cNvPr>
          <p:cNvSpPr txBox="1">
            <a:spLocks/>
          </p:cNvSpPr>
          <p:nvPr/>
        </p:nvSpPr>
        <p:spPr>
          <a:xfrm>
            <a:off x="8267700" y="5958676"/>
            <a:ext cx="3813900" cy="53864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1200" b="0" kern="0" dirty="0">
                <a:hlinkClick r:id="rId2"/>
              </a:rPr>
              <a:t>Evidence based medicine: what it is and what it isn't</a:t>
            </a:r>
            <a:endParaRPr lang="en-GB" sz="1200" b="0" kern="0" dirty="0"/>
          </a:p>
        </p:txBody>
      </p:sp>
      <p:pic>
        <p:nvPicPr>
          <p:cNvPr id="7" name="Picture 6" descr="Logo&#10;&#10;Description automatically generated">
            <a:hlinkClick r:id="rId2"/>
            <a:extLst>
              <a:ext uri="{FF2B5EF4-FFF2-40B4-BE49-F238E27FC236}">
                <a16:creationId xmlns:a16="http://schemas.microsoft.com/office/drawing/2014/main" id="{AB239EE9-7837-4442-9F4F-F1A9C1A43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675" y="5020968"/>
            <a:ext cx="1706494" cy="1139000"/>
          </a:xfrm>
          <a:prstGeom prst="rect">
            <a:avLst/>
          </a:prstGeom>
        </p:spPr>
      </p:pic>
      <p:sp>
        <p:nvSpPr>
          <p:cNvPr id="9" name="Title 8">
            <a:extLst>
              <a:ext uri="{FF2B5EF4-FFF2-40B4-BE49-F238E27FC236}">
                <a16:creationId xmlns:a16="http://schemas.microsoft.com/office/drawing/2014/main" id="{673E7B4E-AE1F-44DF-B071-0E3D4BA01058}"/>
              </a:ext>
            </a:extLst>
          </p:cNvPr>
          <p:cNvSpPr>
            <a:spLocks noGrp="1"/>
          </p:cNvSpPr>
          <p:nvPr>
            <p:ph type="title"/>
          </p:nvPr>
        </p:nvSpPr>
        <p:spPr>
          <a:xfrm>
            <a:off x="414000" y="2574151"/>
            <a:ext cx="11361600" cy="1709698"/>
          </a:xfrm>
        </p:spPr>
        <p:txBody>
          <a:bodyPr/>
          <a:lstStyle/>
          <a:p>
            <a:pPr algn="just"/>
            <a:r>
              <a:rPr lang="en-GB" sz="3200" dirty="0"/>
              <a:t>Evidence-based medicine (EBM) </a:t>
            </a:r>
            <a:r>
              <a:rPr lang="en-GB" sz="3200" b="0" dirty="0"/>
              <a:t>is the conscientious, explicit and judicious use of current best </a:t>
            </a:r>
            <a:r>
              <a:rPr lang="en-GB" sz="3200" b="0" u="sng" dirty="0">
                <a:solidFill>
                  <a:schemeClr val="accent2"/>
                </a:solidFill>
              </a:rPr>
              <a:t>evidence</a:t>
            </a:r>
            <a:r>
              <a:rPr lang="en-GB" sz="3200" b="0" dirty="0"/>
              <a:t> in making</a:t>
            </a:r>
            <a:r>
              <a:rPr lang="en-GB" sz="3200" b="0" u="sng" dirty="0"/>
              <a:t> </a:t>
            </a:r>
            <a:r>
              <a:rPr lang="en-GB" sz="3200" b="0" u="sng" dirty="0">
                <a:solidFill>
                  <a:schemeClr val="accent2"/>
                </a:solidFill>
              </a:rPr>
              <a:t>decisions</a:t>
            </a:r>
            <a:r>
              <a:rPr lang="en-GB" sz="3200" b="0" dirty="0"/>
              <a:t> about the care of individual </a:t>
            </a:r>
            <a:r>
              <a:rPr lang="en-GB" sz="3200" b="0" u="sng" dirty="0">
                <a:solidFill>
                  <a:schemeClr val="accent2"/>
                </a:solidFill>
              </a:rPr>
              <a:t>patients</a:t>
            </a:r>
            <a:r>
              <a:rPr lang="en-GB" sz="3200" b="0" dirty="0"/>
              <a:t>.</a:t>
            </a:r>
            <a:endParaRPr lang="en-US" sz="3200" b="0" dirty="0"/>
          </a:p>
        </p:txBody>
      </p:sp>
    </p:spTree>
    <p:extLst>
      <p:ext uri="{BB962C8B-B14F-4D97-AF65-F5344CB8AC3E}">
        <p14:creationId xmlns:p14="http://schemas.microsoft.com/office/powerpoint/2010/main" val="338421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30</a:t>
            </a:fld>
            <a:endParaRPr lang="cs-CZ" altLang="cs-CZ"/>
          </a:p>
        </p:txBody>
      </p:sp>
      <p:sp>
        <p:nvSpPr>
          <p:cNvPr id="4" name="Title 8">
            <a:extLst>
              <a:ext uri="{FF2B5EF4-FFF2-40B4-BE49-F238E27FC236}">
                <a16:creationId xmlns:a16="http://schemas.microsoft.com/office/drawing/2014/main" id="{9F65BB9F-B6FE-442B-8A98-70B851DE64C8}"/>
              </a:ext>
            </a:extLst>
          </p:cNvPr>
          <p:cNvSpPr>
            <a:spLocks noGrp="1"/>
          </p:cNvSpPr>
          <p:nvPr>
            <p:ph type="title"/>
          </p:nvPr>
        </p:nvSpPr>
        <p:spPr>
          <a:xfrm>
            <a:off x="414000" y="1882208"/>
            <a:ext cx="11361600" cy="486041"/>
          </a:xfrm>
        </p:spPr>
        <p:txBody>
          <a:bodyPr/>
          <a:lstStyle/>
          <a:p>
            <a:r>
              <a:rPr lang="en-GB" dirty="0"/>
              <a:t>Search Strategy</a:t>
            </a:r>
            <a:endParaRPr lang="en-US" dirty="0"/>
          </a:p>
        </p:txBody>
      </p:sp>
      <p:pic>
        <p:nvPicPr>
          <p:cNvPr id="6" name="Picture 5">
            <a:extLst>
              <a:ext uri="{FF2B5EF4-FFF2-40B4-BE49-F238E27FC236}">
                <a16:creationId xmlns:a16="http://schemas.microsoft.com/office/drawing/2014/main" id="{4489BEDA-914C-459B-AE4F-91BDA9F4C2D0}"/>
              </a:ext>
            </a:extLst>
          </p:cNvPr>
          <p:cNvPicPr>
            <a:picLocks noChangeAspect="1"/>
          </p:cNvPicPr>
          <p:nvPr/>
        </p:nvPicPr>
        <p:blipFill>
          <a:blip r:embed="rId4"/>
          <a:stretch>
            <a:fillRect/>
          </a:stretch>
        </p:blipFill>
        <p:spPr>
          <a:xfrm>
            <a:off x="7459975" y="0"/>
            <a:ext cx="4732025" cy="2477381"/>
          </a:xfrm>
          <a:prstGeom prst="rect">
            <a:avLst/>
          </a:prstGeom>
        </p:spPr>
      </p:pic>
      <p:sp>
        <p:nvSpPr>
          <p:cNvPr id="7" name="Title 8">
            <a:extLst>
              <a:ext uri="{FF2B5EF4-FFF2-40B4-BE49-F238E27FC236}">
                <a16:creationId xmlns:a16="http://schemas.microsoft.com/office/drawing/2014/main" id="{06B82F66-E445-4B5B-8F36-E4DCAD03C3F8}"/>
              </a:ext>
            </a:extLst>
          </p:cNvPr>
          <p:cNvSpPr txBox="1">
            <a:spLocks/>
          </p:cNvSpPr>
          <p:nvPr/>
        </p:nvSpPr>
        <p:spPr>
          <a:xfrm>
            <a:off x="414000" y="3372061"/>
            <a:ext cx="5260214" cy="174660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2400" kern="0" dirty="0">
                <a:solidFill>
                  <a:srgbClr val="0000DC"/>
                </a:solidFill>
              </a:rPr>
              <a:t>P </a:t>
            </a:r>
            <a:r>
              <a:rPr lang="en-GB" sz="2400" b="0" kern="0" dirty="0">
                <a:solidFill>
                  <a:srgbClr val="0000DC"/>
                </a:solidFill>
              </a:rPr>
              <a:t>= COVID-19 patients</a:t>
            </a:r>
          </a:p>
          <a:p>
            <a:pPr marL="285750" indent="-285750" algn="just">
              <a:lnSpc>
                <a:spcPct val="150000"/>
              </a:lnSpc>
              <a:buFont typeface="Arial" panose="020B0604020202020204" pitchFamily="34" charset="0"/>
              <a:buChar char="•"/>
            </a:pPr>
            <a:r>
              <a:rPr lang="en-GB" sz="2400" kern="0" dirty="0">
                <a:solidFill>
                  <a:srgbClr val="0000DC"/>
                </a:solidFill>
              </a:rPr>
              <a:t>I </a:t>
            </a:r>
            <a:r>
              <a:rPr lang="en-GB" sz="2400" b="0" kern="0" dirty="0">
                <a:solidFill>
                  <a:srgbClr val="0000DC"/>
                </a:solidFill>
              </a:rPr>
              <a:t>= corticosteroids</a:t>
            </a:r>
          </a:p>
          <a:p>
            <a:pPr marL="285750" indent="-285750" algn="just">
              <a:lnSpc>
                <a:spcPct val="150000"/>
              </a:lnSpc>
              <a:buFont typeface="Arial" panose="020B0604020202020204" pitchFamily="34" charset="0"/>
              <a:buChar char="•"/>
            </a:pPr>
            <a:r>
              <a:rPr lang="en-GB" sz="2400" kern="0" dirty="0">
                <a:solidFill>
                  <a:srgbClr val="0000DC"/>
                </a:solidFill>
              </a:rPr>
              <a:t>C </a:t>
            </a:r>
            <a:r>
              <a:rPr lang="en-GB" sz="2400" b="0" kern="0" dirty="0">
                <a:solidFill>
                  <a:srgbClr val="0000DC"/>
                </a:solidFill>
              </a:rPr>
              <a:t>= no corticosteroids</a:t>
            </a:r>
          </a:p>
          <a:p>
            <a:pPr marL="285750" indent="-285750" algn="just">
              <a:lnSpc>
                <a:spcPct val="150000"/>
              </a:lnSpc>
              <a:buFont typeface="Arial" panose="020B0604020202020204" pitchFamily="34" charset="0"/>
              <a:buChar char="•"/>
            </a:pPr>
            <a:r>
              <a:rPr lang="en-GB" sz="2400" kern="0" dirty="0">
                <a:solidFill>
                  <a:srgbClr val="0000DC"/>
                </a:solidFill>
              </a:rPr>
              <a:t>O </a:t>
            </a:r>
            <a:r>
              <a:rPr lang="en-GB" sz="2400" b="0" kern="0" dirty="0">
                <a:solidFill>
                  <a:srgbClr val="0000DC"/>
                </a:solidFill>
              </a:rPr>
              <a:t>= clinical improvement</a:t>
            </a:r>
          </a:p>
        </p:txBody>
      </p:sp>
      <p:sp>
        <p:nvSpPr>
          <p:cNvPr id="8" name="Title 8">
            <a:extLst>
              <a:ext uri="{FF2B5EF4-FFF2-40B4-BE49-F238E27FC236}">
                <a16:creationId xmlns:a16="http://schemas.microsoft.com/office/drawing/2014/main" id="{A516041A-F687-43C5-942F-D44FBBF4FE12}"/>
              </a:ext>
            </a:extLst>
          </p:cNvPr>
          <p:cNvSpPr txBox="1">
            <a:spLocks/>
          </p:cNvSpPr>
          <p:nvPr/>
        </p:nvSpPr>
        <p:spPr>
          <a:xfrm>
            <a:off x="5431658" y="3516710"/>
            <a:ext cx="6219873" cy="60026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1800" b="0" kern="0" dirty="0"/>
              <a:t>COVID-19 </a:t>
            </a:r>
            <a:r>
              <a:rPr lang="en-GB" sz="1800" kern="0" dirty="0">
                <a:solidFill>
                  <a:srgbClr val="FF0000"/>
                </a:solidFill>
              </a:rPr>
              <a:t>OR</a:t>
            </a:r>
            <a:r>
              <a:rPr lang="en-GB" sz="1800" b="0" kern="0" dirty="0"/>
              <a:t> SARS-CoV-2 </a:t>
            </a:r>
            <a:r>
              <a:rPr lang="en-GB" sz="1800" kern="0" dirty="0">
                <a:solidFill>
                  <a:srgbClr val="FF0000"/>
                </a:solidFill>
              </a:rPr>
              <a:t>OR</a:t>
            </a:r>
            <a:r>
              <a:rPr lang="en-GB" sz="1800" kern="0" dirty="0"/>
              <a:t> </a:t>
            </a:r>
            <a:r>
              <a:rPr lang="en-GB" sz="1800" b="0" kern="0" dirty="0"/>
              <a:t>2019-nCoV </a:t>
            </a:r>
            <a:r>
              <a:rPr lang="en-GB" sz="1800" kern="0" dirty="0">
                <a:solidFill>
                  <a:srgbClr val="FF0000"/>
                </a:solidFill>
              </a:rPr>
              <a:t>OR</a:t>
            </a:r>
            <a:r>
              <a:rPr lang="en-GB" sz="1800" b="0" kern="0" dirty="0"/>
              <a:t> coronavirus disease </a:t>
            </a:r>
            <a:r>
              <a:rPr lang="en-GB" sz="1800" kern="0" dirty="0">
                <a:solidFill>
                  <a:srgbClr val="FF0000"/>
                </a:solidFill>
              </a:rPr>
              <a:t>OR</a:t>
            </a:r>
            <a:r>
              <a:rPr lang="en-GB" sz="1800" b="0" kern="0" dirty="0"/>
              <a:t> severe acute respiratory syndrome</a:t>
            </a:r>
            <a:endParaRPr lang="en-GB" sz="1800" kern="0" dirty="0">
              <a:solidFill>
                <a:srgbClr val="FF0000"/>
              </a:solidFill>
            </a:endParaRPr>
          </a:p>
          <a:p>
            <a:pPr algn="just">
              <a:lnSpc>
                <a:spcPct val="100000"/>
              </a:lnSpc>
            </a:pPr>
            <a:endParaRPr lang="en-GB" sz="1800" kern="0" dirty="0">
              <a:solidFill>
                <a:srgbClr val="FF0000"/>
              </a:solidFill>
            </a:endParaRPr>
          </a:p>
        </p:txBody>
      </p:sp>
      <p:sp>
        <p:nvSpPr>
          <p:cNvPr id="9" name="Title 8">
            <a:extLst>
              <a:ext uri="{FF2B5EF4-FFF2-40B4-BE49-F238E27FC236}">
                <a16:creationId xmlns:a16="http://schemas.microsoft.com/office/drawing/2014/main" id="{E52E3DC5-D8BA-4143-92FE-5D495590C004}"/>
              </a:ext>
            </a:extLst>
          </p:cNvPr>
          <p:cNvSpPr txBox="1">
            <a:spLocks/>
          </p:cNvSpPr>
          <p:nvPr/>
        </p:nvSpPr>
        <p:spPr>
          <a:xfrm>
            <a:off x="5431658" y="4626048"/>
            <a:ext cx="6219873" cy="60026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1800" b="0" kern="0" dirty="0"/>
              <a:t>corticosteroid </a:t>
            </a:r>
            <a:r>
              <a:rPr lang="en-GB" sz="1800" kern="0" dirty="0">
                <a:solidFill>
                  <a:srgbClr val="FF0000"/>
                </a:solidFill>
              </a:rPr>
              <a:t>OR</a:t>
            </a:r>
            <a:r>
              <a:rPr lang="en-GB" sz="1800" b="0" kern="0" dirty="0"/>
              <a:t> corticoid </a:t>
            </a:r>
            <a:r>
              <a:rPr lang="en-GB" sz="1800" kern="0" dirty="0">
                <a:solidFill>
                  <a:srgbClr val="FF0000"/>
                </a:solidFill>
              </a:rPr>
              <a:t>OR</a:t>
            </a:r>
            <a:r>
              <a:rPr lang="en-GB" sz="1800" kern="0" dirty="0"/>
              <a:t> </a:t>
            </a:r>
            <a:r>
              <a:rPr lang="en-GB" sz="1800" b="0" kern="0" dirty="0"/>
              <a:t>prednisolone </a:t>
            </a:r>
            <a:r>
              <a:rPr lang="en-GB" sz="1800" kern="0" dirty="0">
                <a:solidFill>
                  <a:srgbClr val="FF0000"/>
                </a:solidFill>
              </a:rPr>
              <a:t>OR</a:t>
            </a:r>
            <a:r>
              <a:rPr lang="en-GB" sz="1800" b="0" kern="0" dirty="0"/>
              <a:t> </a:t>
            </a:r>
            <a:r>
              <a:rPr lang="en-GB" sz="1800" b="0" kern="0" dirty="0" err="1"/>
              <a:t>meticortelone</a:t>
            </a:r>
            <a:r>
              <a:rPr lang="en-GB" sz="1800" b="0" kern="0" dirty="0"/>
              <a:t> </a:t>
            </a:r>
            <a:r>
              <a:rPr lang="en-GB" sz="1800" kern="0" dirty="0">
                <a:solidFill>
                  <a:srgbClr val="FF0000"/>
                </a:solidFill>
              </a:rPr>
              <a:t>OR</a:t>
            </a:r>
            <a:r>
              <a:rPr lang="en-GB" sz="1800" b="0" kern="0" dirty="0"/>
              <a:t> dexamethasone </a:t>
            </a:r>
            <a:r>
              <a:rPr lang="en-GB" sz="1800" kern="0" dirty="0">
                <a:solidFill>
                  <a:srgbClr val="FF0000"/>
                </a:solidFill>
              </a:rPr>
              <a:t>OR</a:t>
            </a:r>
            <a:r>
              <a:rPr lang="en-GB" sz="1800" b="0" kern="0" dirty="0"/>
              <a:t> cortisol</a:t>
            </a:r>
            <a:endParaRPr lang="en-GB" sz="1800" kern="0" dirty="0">
              <a:solidFill>
                <a:srgbClr val="FF0000"/>
              </a:solidFill>
            </a:endParaRPr>
          </a:p>
          <a:p>
            <a:pPr algn="just">
              <a:lnSpc>
                <a:spcPct val="100000"/>
              </a:lnSpc>
            </a:pPr>
            <a:endParaRPr lang="en-GB" sz="1800" kern="0" dirty="0">
              <a:solidFill>
                <a:srgbClr val="FF0000"/>
              </a:solidFill>
            </a:endParaRPr>
          </a:p>
          <a:p>
            <a:pPr algn="just">
              <a:lnSpc>
                <a:spcPct val="100000"/>
              </a:lnSpc>
            </a:pPr>
            <a:endParaRPr lang="en-GB" sz="1800" kern="0" dirty="0">
              <a:solidFill>
                <a:srgbClr val="FF0000"/>
              </a:solidFill>
            </a:endParaRPr>
          </a:p>
        </p:txBody>
      </p:sp>
      <p:sp>
        <p:nvSpPr>
          <p:cNvPr id="10" name="Title 8">
            <a:extLst>
              <a:ext uri="{FF2B5EF4-FFF2-40B4-BE49-F238E27FC236}">
                <a16:creationId xmlns:a16="http://schemas.microsoft.com/office/drawing/2014/main" id="{C8D2CB10-8C9D-4838-ABCC-8A12B80C8195}"/>
              </a:ext>
            </a:extLst>
          </p:cNvPr>
          <p:cNvSpPr txBox="1">
            <a:spLocks/>
          </p:cNvSpPr>
          <p:nvPr/>
        </p:nvSpPr>
        <p:spPr>
          <a:xfrm>
            <a:off x="5087171" y="3516712"/>
            <a:ext cx="34448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dirty="0"/>
              <a:t>(</a:t>
            </a:r>
            <a:endParaRPr lang="en-US" kern="0" dirty="0"/>
          </a:p>
        </p:txBody>
      </p:sp>
      <p:sp>
        <p:nvSpPr>
          <p:cNvPr id="11" name="Title 8">
            <a:extLst>
              <a:ext uri="{FF2B5EF4-FFF2-40B4-BE49-F238E27FC236}">
                <a16:creationId xmlns:a16="http://schemas.microsoft.com/office/drawing/2014/main" id="{70B0CEB2-396A-45D2-853B-CF69471FD948}"/>
              </a:ext>
            </a:extLst>
          </p:cNvPr>
          <p:cNvSpPr txBox="1">
            <a:spLocks/>
          </p:cNvSpPr>
          <p:nvPr/>
        </p:nvSpPr>
        <p:spPr>
          <a:xfrm>
            <a:off x="5087171" y="4625601"/>
            <a:ext cx="34448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dirty="0"/>
              <a:t>(</a:t>
            </a:r>
            <a:endParaRPr lang="en-US" kern="0" dirty="0"/>
          </a:p>
        </p:txBody>
      </p:sp>
      <p:sp>
        <p:nvSpPr>
          <p:cNvPr id="12" name="Title 8">
            <a:extLst>
              <a:ext uri="{FF2B5EF4-FFF2-40B4-BE49-F238E27FC236}">
                <a16:creationId xmlns:a16="http://schemas.microsoft.com/office/drawing/2014/main" id="{C64B6CCE-A81A-482A-B3A2-B306A49DE8F4}"/>
              </a:ext>
            </a:extLst>
          </p:cNvPr>
          <p:cNvSpPr txBox="1">
            <a:spLocks/>
          </p:cNvSpPr>
          <p:nvPr/>
        </p:nvSpPr>
        <p:spPr>
          <a:xfrm>
            <a:off x="11775600" y="4625600"/>
            <a:ext cx="34448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dirty="0"/>
              <a:t>)</a:t>
            </a:r>
            <a:endParaRPr lang="en-US" kern="0" dirty="0"/>
          </a:p>
        </p:txBody>
      </p:sp>
      <p:sp>
        <p:nvSpPr>
          <p:cNvPr id="13" name="Title 8">
            <a:extLst>
              <a:ext uri="{FF2B5EF4-FFF2-40B4-BE49-F238E27FC236}">
                <a16:creationId xmlns:a16="http://schemas.microsoft.com/office/drawing/2014/main" id="{D826B0F0-5A73-4D99-A144-8F7FAB80128D}"/>
              </a:ext>
            </a:extLst>
          </p:cNvPr>
          <p:cNvSpPr txBox="1">
            <a:spLocks/>
          </p:cNvSpPr>
          <p:nvPr/>
        </p:nvSpPr>
        <p:spPr>
          <a:xfrm>
            <a:off x="11775600" y="3516710"/>
            <a:ext cx="34448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dirty="0"/>
              <a:t>)</a:t>
            </a:r>
            <a:endParaRPr lang="en-US" kern="0" dirty="0"/>
          </a:p>
        </p:txBody>
      </p:sp>
      <p:sp>
        <p:nvSpPr>
          <p:cNvPr id="14" name="Title 8">
            <a:extLst>
              <a:ext uri="{FF2B5EF4-FFF2-40B4-BE49-F238E27FC236}">
                <a16:creationId xmlns:a16="http://schemas.microsoft.com/office/drawing/2014/main" id="{111EE8A3-4278-40AB-AA77-FA9D635E4F80}"/>
              </a:ext>
            </a:extLst>
          </p:cNvPr>
          <p:cNvSpPr txBox="1">
            <a:spLocks/>
          </p:cNvSpPr>
          <p:nvPr/>
        </p:nvSpPr>
        <p:spPr>
          <a:xfrm>
            <a:off x="7934171" y="4043339"/>
            <a:ext cx="1214846" cy="43657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GB" sz="2400" kern="0" dirty="0">
                <a:solidFill>
                  <a:srgbClr val="FF0000"/>
                </a:solidFill>
              </a:rPr>
              <a:t>AND</a:t>
            </a:r>
            <a:endParaRPr lang="en-US" kern="0" dirty="0">
              <a:solidFill>
                <a:srgbClr val="FF0000"/>
              </a:solidFill>
            </a:endParaRPr>
          </a:p>
        </p:txBody>
      </p:sp>
      <p:pic>
        <p:nvPicPr>
          <p:cNvPr id="15" name="Picture 14" descr="A picture containing text, clipart&#10;&#10;Description automatically generated">
            <a:extLst>
              <a:ext uri="{FF2B5EF4-FFF2-40B4-BE49-F238E27FC236}">
                <a16:creationId xmlns:a16="http://schemas.microsoft.com/office/drawing/2014/main" id="{7F252800-FFB3-4A57-BA37-9E29576C3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082" y="6239730"/>
            <a:ext cx="1963918" cy="618270"/>
          </a:xfrm>
          <a:prstGeom prst="rect">
            <a:avLst/>
          </a:prstGeom>
        </p:spPr>
      </p:pic>
      <p:sp>
        <p:nvSpPr>
          <p:cNvPr id="16" name="Title 8">
            <a:extLst>
              <a:ext uri="{FF2B5EF4-FFF2-40B4-BE49-F238E27FC236}">
                <a16:creationId xmlns:a16="http://schemas.microsoft.com/office/drawing/2014/main" id="{E72A873B-A9EE-4545-AC4B-CAC02F2E196E}"/>
              </a:ext>
            </a:extLst>
          </p:cNvPr>
          <p:cNvSpPr txBox="1">
            <a:spLocks/>
          </p:cNvSpPr>
          <p:nvPr/>
        </p:nvSpPr>
        <p:spPr>
          <a:xfrm>
            <a:off x="4977353" y="5732588"/>
            <a:ext cx="721464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1050" b="0" kern="0" dirty="0">
                <a:hlinkClick r:id="rId6"/>
              </a:rPr>
              <a:t>https://www.cochranelibrary.com/cdsr/doi/10.1002/14651858.CD014963/appendices#CD014963-sec-0133</a:t>
            </a:r>
            <a:endParaRPr lang="en-US" sz="1050" b="0" kern="0" dirty="0"/>
          </a:p>
        </p:txBody>
      </p:sp>
      <p:pic>
        <p:nvPicPr>
          <p:cNvPr id="17" name="Zvuk 3">
            <a:hlinkClick r:id="" action="ppaction://media"/>
            <a:extLst>
              <a:ext uri="{FF2B5EF4-FFF2-40B4-BE49-F238E27FC236}">
                <a16:creationId xmlns:a16="http://schemas.microsoft.com/office/drawing/2014/main" id="{9956B8EF-AB37-4F2A-9D41-8149A969F7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4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anim calcmode="lin" valueType="num">
                                      <p:cBhvr>
                                        <p:cTn id="42" dur="2000" fill="hold"/>
                                        <p:tgtEl>
                                          <p:spTgt spid="12"/>
                                        </p:tgtEl>
                                        <p:attrNameLst>
                                          <p:attrName>ppt_w</p:attrName>
                                        </p:attrNameLst>
                                      </p:cBhvr>
                                      <p:tavLst>
                                        <p:tav tm="0" fmla="#ppt_w*sin(2.5*pi*$)">
                                          <p:val>
                                            <p:fltVal val="0"/>
                                          </p:val>
                                        </p:tav>
                                        <p:tav tm="100000">
                                          <p:val>
                                            <p:fltVal val="1"/>
                                          </p:val>
                                        </p:tav>
                                      </p:tavLst>
                                    </p:anim>
                                    <p:anim calcmode="lin" valueType="num">
                                      <p:cBhvr>
                                        <p:cTn id="43" dur="2000" fill="hold"/>
                                        <p:tgtEl>
                                          <p:spTgt spid="12"/>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anim calcmode="lin" valueType="num">
                                      <p:cBhvr>
                                        <p:cTn id="47" dur="2000" fill="hold"/>
                                        <p:tgtEl>
                                          <p:spTgt spid="13"/>
                                        </p:tgtEl>
                                        <p:attrNameLst>
                                          <p:attrName>ppt_w</p:attrName>
                                        </p:attrNameLst>
                                      </p:cBhvr>
                                      <p:tavLst>
                                        <p:tav tm="0" fmla="#ppt_w*sin(2.5*pi*$)">
                                          <p:val>
                                            <p:fltVal val="0"/>
                                          </p:val>
                                        </p:tav>
                                        <p:tav tm="100000">
                                          <p:val>
                                            <p:fltVal val="1"/>
                                          </p:val>
                                        </p:tav>
                                      </p:tavLst>
                                    </p:anim>
                                    <p:anim calcmode="lin" valueType="num">
                                      <p:cBhvr>
                                        <p:cTn id="48" dur="2000" fill="hold"/>
                                        <p:tgtEl>
                                          <p:spTgt spid="13"/>
                                        </p:tgtEl>
                                        <p:attrNameLst>
                                          <p:attrName>ppt_h</p:attrName>
                                        </p:attrNameLst>
                                      </p:cBhvr>
                                      <p:tavLst>
                                        <p:tav tm="0">
                                          <p:val>
                                            <p:strVal val="#ppt_h"/>
                                          </p:val>
                                        </p:tav>
                                        <p:tav tm="100000">
                                          <p:val>
                                            <p:strVal val="#ppt_h"/>
                                          </p:val>
                                        </p:tav>
                                      </p:tavLst>
                                    </p:anim>
                                  </p:childTnLst>
                                </p:cTn>
                              </p:par>
                              <p:par>
                                <p:cTn id="49" presetID="45"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0"/>
                                        <p:tgtEl>
                                          <p:spTgt spid="11"/>
                                        </p:tgtEl>
                                      </p:cBhvr>
                                    </p:animEffect>
                                    <p:anim calcmode="lin" valueType="num">
                                      <p:cBhvr>
                                        <p:cTn id="52" dur="2000" fill="hold"/>
                                        <p:tgtEl>
                                          <p:spTgt spid="11"/>
                                        </p:tgtEl>
                                        <p:attrNameLst>
                                          <p:attrName>ppt_w</p:attrName>
                                        </p:attrNameLst>
                                      </p:cBhvr>
                                      <p:tavLst>
                                        <p:tav tm="0" fmla="#ppt_w*sin(2.5*pi*$)">
                                          <p:val>
                                            <p:fltVal val="0"/>
                                          </p:val>
                                        </p:tav>
                                        <p:tav tm="100000">
                                          <p:val>
                                            <p:fltVal val="1"/>
                                          </p:val>
                                        </p:tav>
                                      </p:tavLst>
                                    </p:anim>
                                    <p:anim calcmode="lin" valueType="num">
                                      <p:cBhvr>
                                        <p:cTn id="53" dur="2000" fill="hold"/>
                                        <p:tgtEl>
                                          <p:spTgt spid="11"/>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000"/>
                                        <p:tgtEl>
                                          <p:spTgt spid="10"/>
                                        </p:tgtEl>
                                      </p:cBhvr>
                                    </p:animEffect>
                                    <p:anim calcmode="lin" valueType="num">
                                      <p:cBhvr>
                                        <p:cTn id="57" dur="2000" fill="hold"/>
                                        <p:tgtEl>
                                          <p:spTgt spid="10"/>
                                        </p:tgtEl>
                                        <p:attrNameLst>
                                          <p:attrName>ppt_w</p:attrName>
                                        </p:attrNameLst>
                                      </p:cBhvr>
                                      <p:tavLst>
                                        <p:tav tm="0" fmla="#ppt_w*sin(2.5*pi*$)">
                                          <p:val>
                                            <p:fltVal val="0"/>
                                          </p:val>
                                        </p:tav>
                                        <p:tav tm="100000">
                                          <p:val>
                                            <p:fltVal val="1"/>
                                          </p:val>
                                        </p:tav>
                                      </p:tavLst>
                                    </p:anim>
                                    <p:anim calcmode="lin" valueType="num">
                                      <p:cBhvr>
                                        <p:cTn id="58" dur="2000" fill="hold"/>
                                        <p:tgtEl>
                                          <p:spTgt spid="10"/>
                                        </p:tgtEl>
                                        <p:attrNameLst>
                                          <p:attrName>ppt_h</p:attrName>
                                        </p:attrNameLst>
                                      </p:cBhvr>
                                      <p:tavLst>
                                        <p:tav tm="0">
                                          <p:val>
                                            <p:strVal val="#ppt_h"/>
                                          </p:val>
                                        </p:tav>
                                        <p:tav tm="100000">
                                          <p:val>
                                            <p:strVal val="#ppt_h"/>
                                          </p:val>
                                        </p:tav>
                                      </p:tavLst>
                                    </p:anim>
                                  </p:childTnLst>
                                </p:cTn>
                              </p:par>
                              <p:par>
                                <p:cTn id="59" presetID="45"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000"/>
                                        <p:tgtEl>
                                          <p:spTgt spid="14"/>
                                        </p:tgtEl>
                                      </p:cBhvr>
                                    </p:animEffect>
                                    <p:anim calcmode="lin" valueType="num">
                                      <p:cBhvr>
                                        <p:cTn id="62" dur="2000" fill="hold"/>
                                        <p:tgtEl>
                                          <p:spTgt spid="14"/>
                                        </p:tgtEl>
                                        <p:attrNameLst>
                                          <p:attrName>ppt_w</p:attrName>
                                        </p:attrNameLst>
                                      </p:cBhvr>
                                      <p:tavLst>
                                        <p:tav tm="0" fmla="#ppt_w*sin(2.5*pi*$)">
                                          <p:val>
                                            <p:fltVal val="0"/>
                                          </p:val>
                                        </p:tav>
                                        <p:tav tm="100000">
                                          <p:val>
                                            <p:fltVal val="1"/>
                                          </p:val>
                                        </p:tav>
                                      </p:tavLst>
                                    </p:anim>
                                    <p:anim calcmode="lin" valueType="num">
                                      <p:cBhvr>
                                        <p:cTn id="63"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par>
                                <p:cTn id="71" presetID="53" presetClass="entr" presetSubtype="16"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6" fill="hold" display="0">
                  <p:stCondLst>
                    <p:cond delay="indefinite"/>
                  </p:stCondLst>
                  <p:endCondLst>
                    <p:cond evt="onStopAudio" delay="0">
                      <p:tgtEl>
                        <p:sldTgt/>
                      </p:tgtEl>
                    </p:cond>
                  </p:endCondLst>
                </p:cTn>
                <p:tgtEl>
                  <p:spTgt spid="17"/>
                </p:tgtEl>
              </p:cMediaNode>
            </p:audio>
          </p:childTnLst>
        </p:cTn>
      </p:par>
    </p:tnLst>
    <p:bldLst>
      <p:bldP spid="7" grpId="0" build="p"/>
      <p:bldP spid="8" grpId="0" build="p"/>
      <p:bldP spid="9" grpId="0" build="p"/>
      <p:bldP spid="10" grpId="0"/>
      <p:bldP spid="11" grpId="0"/>
      <p:bldP spid="12" grpId="0"/>
      <p:bldP spid="13"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31</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820566"/>
            <a:ext cx="3828062" cy="486041"/>
          </a:xfrm>
        </p:spPr>
        <p:txBody>
          <a:bodyPr/>
          <a:lstStyle/>
          <a:p>
            <a:r>
              <a:rPr lang="en-GB" dirty="0"/>
              <a:t>Exercise VI</a:t>
            </a:r>
            <a:endParaRPr lang="en-US" dirty="0"/>
          </a:p>
        </p:txBody>
      </p:sp>
      <p:sp>
        <p:nvSpPr>
          <p:cNvPr id="16" name="Title 8">
            <a:extLst>
              <a:ext uri="{FF2B5EF4-FFF2-40B4-BE49-F238E27FC236}">
                <a16:creationId xmlns:a16="http://schemas.microsoft.com/office/drawing/2014/main" id="{ADD8247E-9DB9-4EE0-9705-957142AFF3F1}"/>
              </a:ext>
            </a:extLst>
          </p:cNvPr>
          <p:cNvSpPr txBox="1">
            <a:spLocks/>
          </p:cNvSpPr>
          <p:nvPr/>
        </p:nvSpPr>
        <p:spPr>
          <a:xfrm>
            <a:off x="414000" y="2420835"/>
            <a:ext cx="5017658" cy="48604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solidFill>
                  <a:srgbClr val="0000DC"/>
                </a:solidFill>
              </a:rPr>
              <a:t>Search Strategy</a:t>
            </a:r>
          </a:p>
        </p:txBody>
      </p:sp>
      <p:sp>
        <p:nvSpPr>
          <p:cNvPr id="9" name="Title 8">
            <a:extLst>
              <a:ext uri="{FF2B5EF4-FFF2-40B4-BE49-F238E27FC236}">
                <a16:creationId xmlns:a16="http://schemas.microsoft.com/office/drawing/2014/main" id="{AA0267E5-95C2-41DC-A795-9BF5CD24E31F}"/>
              </a:ext>
            </a:extLst>
          </p:cNvPr>
          <p:cNvSpPr txBox="1">
            <a:spLocks/>
          </p:cNvSpPr>
          <p:nvPr/>
        </p:nvSpPr>
        <p:spPr>
          <a:xfrm>
            <a:off x="7652993" y="4104822"/>
            <a:ext cx="4339472" cy="220204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2400" kern="0" dirty="0">
                <a:solidFill>
                  <a:srgbClr val="0000DC"/>
                </a:solidFill>
              </a:rPr>
              <a:t>P </a:t>
            </a:r>
            <a:r>
              <a:rPr lang="en-GB" sz="2400" b="0" kern="0" dirty="0">
                <a:solidFill>
                  <a:srgbClr val="0000DC"/>
                </a:solidFill>
              </a:rPr>
              <a:t>= COVID-19 patients</a:t>
            </a:r>
          </a:p>
          <a:p>
            <a:pPr marL="285750" indent="-285750" algn="just">
              <a:lnSpc>
                <a:spcPct val="150000"/>
              </a:lnSpc>
              <a:buFont typeface="Arial" panose="020B0604020202020204" pitchFamily="34" charset="0"/>
              <a:buChar char="•"/>
            </a:pPr>
            <a:r>
              <a:rPr lang="en-GB" sz="2400" kern="0" dirty="0">
                <a:solidFill>
                  <a:srgbClr val="0000DC"/>
                </a:solidFill>
              </a:rPr>
              <a:t>I </a:t>
            </a:r>
            <a:r>
              <a:rPr lang="en-GB" sz="2400" b="0" kern="0" dirty="0">
                <a:solidFill>
                  <a:srgbClr val="0000DC"/>
                </a:solidFill>
              </a:rPr>
              <a:t>= antibiotics</a:t>
            </a:r>
          </a:p>
          <a:p>
            <a:pPr marL="285750" indent="-285750" algn="just">
              <a:lnSpc>
                <a:spcPct val="150000"/>
              </a:lnSpc>
              <a:buFont typeface="Arial" panose="020B0604020202020204" pitchFamily="34" charset="0"/>
              <a:buChar char="•"/>
            </a:pPr>
            <a:r>
              <a:rPr lang="en-GB" sz="2400" kern="0" dirty="0">
                <a:solidFill>
                  <a:srgbClr val="0000DC"/>
                </a:solidFill>
              </a:rPr>
              <a:t>C </a:t>
            </a:r>
            <a:r>
              <a:rPr lang="en-GB" sz="2400" b="0" kern="0" dirty="0">
                <a:solidFill>
                  <a:srgbClr val="0000DC"/>
                </a:solidFill>
              </a:rPr>
              <a:t>= placebo</a:t>
            </a:r>
          </a:p>
          <a:p>
            <a:pPr marL="285750" indent="-285750" algn="just">
              <a:lnSpc>
                <a:spcPct val="150000"/>
              </a:lnSpc>
              <a:buFont typeface="Arial" panose="020B0604020202020204" pitchFamily="34" charset="0"/>
              <a:buChar char="•"/>
            </a:pPr>
            <a:r>
              <a:rPr lang="en-GB" sz="2400" kern="0" dirty="0">
                <a:solidFill>
                  <a:srgbClr val="0000DC"/>
                </a:solidFill>
              </a:rPr>
              <a:t>O </a:t>
            </a:r>
            <a:r>
              <a:rPr lang="en-GB" sz="2400" b="0" kern="0" dirty="0">
                <a:solidFill>
                  <a:srgbClr val="0000DC"/>
                </a:solidFill>
              </a:rPr>
              <a:t>= clinical improvement</a:t>
            </a:r>
          </a:p>
        </p:txBody>
      </p:sp>
      <p:sp>
        <p:nvSpPr>
          <p:cNvPr id="20" name="Title 8">
            <a:extLst>
              <a:ext uri="{FF2B5EF4-FFF2-40B4-BE49-F238E27FC236}">
                <a16:creationId xmlns:a16="http://schemas.microsoft.com/office/drawing/2014/main" id="{129E3BB2-B9D1-461A-872D-9E1157B1DDFB}"/>
              </a:ext>
            </a:extLst>
          </p:cNvPr>
          <p:cNvSpPr txBox="1">
            <a:spLocks/>
          </p:cNvSpPr>
          <p:nvPr/>
        </p:nvSpPr>
        <p:spPr>
          <a:xfrm>
            <a:off x="414000" y="2869169"/>
            <a:ext cx="6448714" cy="158195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600" b="0" kern="0" dirty="0">
                <a:solidFill>
                  <a:srgbClr val="0000DC"/>
                </a:solidFill>
              </a:rPr>
              <a:t>The effect of antibiotics with potential antiviral and anti‐inflammatory properties are being investigated in clinical trials as treatment for COVID‐19. The use of antibiotics follows the intention‐to‐treat the viral disease and not primarily to treat bacterial co‐infections of individuals with COVID‐19.</a:t>
            </a:r>
          </a:p>
        </p:txBody>
      </p:sp>
      <p:sp>
        <p:nvSpPr>
          <p:cNvPr id="21" name="Title 8">
            <a:extLst>
              <a:ext uri="{FF2B5EF4-FFF2-40B4-BE49-F238E27FC236}">
                <a16:creationId xmlns:a16="http://schemas.microsoft.com/office/drawing/2014/main" id="{F1E31D7E-4F1E-4E14-9862-C35AFA6FAFF4}"/>
              </a:ext>
            </a:extLst>
          </p:cNvPr>
          <p:cNvSpPr txBox="1">
            <a:spLocks/>
          </p:cNvSpPr>
          <p:nvPr/>
        </p:nvSpPr>
        <p:spPr>
          <a:xfrm>
            <a:off x="414000" y="4724914"/>
            <a:ext cx="6448714" cy="158195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600" kern="0" dirty="0">
                <a:solidFill>
                  <a:schemeClr val="accent2"/>
                </a:solidFill>
              </a:rPr>
              <a:t>Aim: </a:t>
            </a:r>
            <a:r>
              <a:rPr lang="en-GB" sz="1600" b="0" kern="0" dirty="0">
                <a:solidFill>
                  <a:srgbClr val="0000DC"/>
                </a:solidFill>
              </a:rPr>
              <a:t>to assess the efficacy and safety of antibiotics compared to each other, no treatment, standard of care alone, placebo, or any other active intervention with proven efficacy for treatment of COVID‐19 outpatients and inpatients.</a:t>
            </a:r>
          </a:p>
        </p:txBody>
      </p:sp>
      <p:sp>
        <p:nvSpPr>
          <p:cNvPr id="22" name="Title 8">
            <a:extLst>
              <a:ext uri="{FF2B5EF4-FFF2-40B4-BE49-F238E27FC236}">
                <a16:creationId xmlns:a16="http://schemas.microsoft.com/office/drawing/2014/main" id="{52EDCAAF-598D-46E7-B4C6-5D64C826E553}"/>
              </a:ext>
            </a:extLst>
          </p:cNvPr>
          <p:cNvSpPr txBox="1">
            <a:spLocks/>
          </p:cNvSpPr>
          <p:nvPr/>
        </p:nvSpPr>
        <p:spPr>
          <a:xfrm>
            <a:off x="7117236" y="272076"/>
            <a:ext cx="4875229" cy="133048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2400" kern="0" dirty="0">
                <a:solidFill>
                  <a:schemeClr val="accent2"/>
                </a:solidFill>
              </a:rPr>
              <a:t>Build a draft search strategy using the Boolean operators!</a:t>
            </a:r>
          </a:p>
        </p:txBody>
      </p:sp>
      <p:pic>
        <p:nvPicPr>
          <p:cNvPr id="5" name="Picture 4" descr="Qr code&#10;&#10;Description automatically generated">
            <a:extLst>
              <a:ext uri="{FF2B5EF4-FFF2-40B4-BE49-F238E27FC236}">
                <a16:creationId xmlns:a16="http://schemas.microsoft.com/office/drawing/2014/main" id="{0EC65EB1-1EDD-449D-923A-09E9BE685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296" y="1786697"/>
            <a:ext cx="1905000" cy="1905000"/>
          </a:xfrm>
          <a:prstGeom prst="rect">
            <a:avLst/>
          </a:prstGeom>
        </p:spPr>
      </p:pic>
    </p:spTree>
    <p:extLst>
      <p:ext uri="{BB962C8B-B14F-4D97-AF65-F5344CB8AC3E}">
        <p14:creationId xmlns:p14="http://schemas.microsoft.com/office/powerpoint/2010/main" val="134057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build="p"/>
      <p:bldP spid="21" grpId="0" build="p"/>
      <p:bldP spid="2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32</a:t>
            </a:fld>
            <a:endParaRPr lang="cs-CZ" altLang="cs-CZ"/>
          </a:p>
        </p:txBody>
      </p:sp>
      <p:sp>
        <p:nvSpPr>
          <p:cNvPr id="4" name="Title 8">
            <a:extLst>
              <a:ext uri="{FF2B5EF4-FFF2-40B4-BE49-F238E27FC236}">
                <a16:creationId xmlns:a16="http://schemas.microsoft.com/office/drawing/2014/main" id="{568B1458-0691-41AE-9254-10B6BE6DC243}"/>
              </a:ext>
            </a:extLst>
          </p:cNvPr>
          <p:cNvSpPr>
            <a:spLocks noGrp="1"/>
          </p:cNvSpPr>
          <p:nvPr>
            <p:ph type="title"/>
          </p:nvPr>
        </p:nvSpPr>
        <p:spPr>
          <a:xfrm>
            <a:off x="414000" y="1882208"/>
            <a:ext cx="11361600" cy="486041"/>
          </a:xfrm>
        </p:spPr>
        <p:txBody>
          <a:bodyPr/>
          <a:lstStyle/>
          <a:p>
            <a:r>
              <a:rPr lang="en-GB" dirty="0"/>
              <a:t>Exercise VI</a:t>
            </a:r>
            <a:endParaRPr lang="en-US" dirty="0"/>
          </a:p>
        </p:txBody>
      </p:sp>
      <p:sp>
        <p:nvSpPr>
          <p:cNvPr id="5" name="Title 8">
            <a:extLst>
              <a:ext uri="{FF2B5EF4-FFF2-40B4-BE49-F238E27FC236}">
                <a16:creationId xmlns:a16="http://schemas.microsoft.com/office/drawing/2014/main" id="{45E23A41-7BE3-4EF9-B598-0DB2867269F3}"/>
              </a:ext>
            </a:extLst>
          </p:cNvPr>
          <p:cNvSpPr txBox="1">
            <a:spLocks/>
          </p:cNvSpPr>
          <p:nvPr/>
        </p:nvSpPr>
        <p:spPr>
          <a:xfrm>
            <a:off x="414000" y="2482477"/>
            <a:ext cx="5017658" cy="48604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solidFill>
                  <a:srgbClr val="0000DC"/>
                </a:solidFill>
              </a:rPr>
              <a:t>Search Strategy</a:t>
            </a:r>
          </a:p>
        </p:txBody>
      </p:sp>
      <p:pic>
        <p:nvPicPr>
          <p:cNvPr id="6" name="Picture 5">
            <a:extLst>
              <a:ext uri="{FF2B5EF4-FFF2-40B4-BE49-F238E27FC236}">
                <a16:creationId xmlns:a16="http://schemas.microsoft.com/office/drawing/2014/main" id="{C0CBABAC-1559-48B0-B8E4-823AF3CC4856}"/>
              </a:ext>
            </a:extLst>
          </p:cNvPr>
          <p:cNvPicPr>
            <a:picLocks noChangeAspect="1"/>
          </p:cNvPicPr>
          <p:nvPr/>
        </p:nvPicPr>
        <p:blipFill>
          <a:blip r:embed="rId2"/>
          <a:stretch>
            <a:fillRect/>
          </a:stretch>
        </p:blipFill>
        <p:spPr>
          <a:xfrm>
            <a:off x="7459975" y="0"/>
            <a:ext cx="4732025" cy="2477381"/>
          </a:xfrm>
          <a:prstGeom prst="rect">
            <a:avLst/>
          </a:prstGeom>
        </p:spPr>
      </p:pic>
      <p:sp>
        <p:nvSpPr>
          <p:cNvPr id="7" name="Title 8">
            <a:extLst>
              <a:ext uri="{FF2B5EF4-FFF2-40B4-BE49-F238E27FC236}">
                <a16:creationId xmlns:a16="http://schemas.microsoft.com/office/drawing/2014/main" id="{247FAEE6-ED06-428B-8FA7-767487769C56}"/>
              </a:ext>
            </a:extLst>
          </p:cNvPr>
          <p:cNvSpPr txBox="1">
            <a:spLocks/>
          </p:cNvSpPr>
          <p:nvPr/>
        </p:nvSpPr>
        <p:spPr>
          <a:xfrm>
            <a:off x="5431658" y="3516710"/>
            <a:ext cx="6219873" cy="60026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1800" b="0" kern="0" dirty="0"/>
              <a:t>COVID-19 </a:t>
            </a:r>
            <a:r>
              <a:rPr lang="en-GB" sz="1800" kern="0" dirty="0">
                <a:solidFill>
                  <a:srgbClr val="FF0000"/>
                </a:solidFill>
              </a:rPr>
              <a:t>OR</a:t>
            </a:r>
            <a:r>
              <a:rPr lang="en-GB" sz="1800" b="0" kern="0" dirty="0"/>
              <a:t> SARS-CoV-2 </a:t>
            </a:r>
            <a:r>
              <a:rPr lang="en-GB" sz="1800" kern="0" dirty="0">
                <a:solidFill>
                  <a:srgbClr val="FF0000"/>
                </a:solidFill>
              </a:rPr>
              <a:t>OR</a:t>
            </a:r>
            <a:r>
              <a:rPr lang="en-GB" sz="1800" kern="0" dirty="0"/>
              <a:t> </a:t>
            </a:r>
            <a:r>
              <a:rPr lang="en-GB" sz="1800" b="0" kern="0" dirty="0"/>
              <a:t>2019-nCoV </a:t>
            </a:r>
            <a:r>
              <a:rPr lang="en-GB" sz="1800" kern="0" dirty="0">
                <a:solidFill>
                  <a:srgbClr val="FF0000"/>
                </a:solidFill>
              </a:rPr>
              <a:t>OR</a:t>
            </a:r>
            <a:r>
              <a:rPr lang="en-GB" sz="1800" b="0" kern="0" dirty="0"/>
              <a:t> coronavirus disease </a:t>
            </a:r>
            <a:r>
              <a:rPr lang="en-GB" sz="1800" kern="0" dirty="0">
                <a:solidFill>
                  <a:srgbClr val="FF0000"/>
                </a:solidFill>
              </a:rPr>
              <a:t>OR</a:t>
            </a:r>
            <a:r>
              <a:rPr lang="en-GB" sz="1800" b="0" kern="0" dirty="0"/>
              <a:t> severe acute respiratory syndrome</a:t>
            </a:r>
            <a:endParaRPr lang="en-GB" sz="1800" kern="0" dirty="0">
              <a:solidFill>
                <a:srgbClr val="FF0000"/>
              </a:solidFill>
            </a:endParaRPr>
          </a:p>
          <a:p>
            <a:pPr algn="just">
              <a:lnSpc>
                <a:spcPct val="100000"/>
              </a:lnSpc>
            </a:pPr>
            <a:endParaRPr lang="en-GB" sz="1800" kern="0" dirty="0">
              <a:solidFill>
                <a:srgbClr val="FF0000"/>
              </a:solidFill>
            </a:endParaRPr>
          </a:p>
        </p:txBody>
      </p:sp>
      <p:sp>
        <p:nvSpPr>
          <p:cNvPr id="8" name="Title 8">
            <a:extLst>
              <a:ext uri="{FF2B5EF4-FFF2-40B4-BE49-F238E27FC236}">
                <a16:creationId xmlns:a16="http://schemas.microsoft.com/office/drawing/2014/main" id="{80055751-1B37-45D4-AE17-68B6E030FA40}"/>
              </a:ext>
            </a:extLst>
          </p:cNvPr>
          <p:cNvSpPr txBox="1">
            <a:spLocks/>
          </p:cNvSpPr>
          <p:nvPr/>
        </p:nvSpPr>
        <p:spPr>
          <a:xfrm>
            <a:off x="5431658" y="4626048"/>
            <a:ext cx="6219873" cy="60026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1800" b="0" kern="0" dirty="0" err="1"/>
              <a:t>antibio</a:t>
            </a:r>
            <a:r>
              <a:rPr lang="en-GB" sz="1800" b="0" kern="0" dirty="0"/>
              <a:t>* </a:t>
            </a:r>
            <a:r>
              <a:rPr lang="en-GB" sz="1800" kern="0" dirty="0">
                <a:solidFill>
                  <a:srgbClr val="FF0000"/>
                </a:solidFill>
              </a:rPr>
              <a:t>OR</a:t>
            </a:r>
            <a:r>
              <a:rPr lang="en-GB" sz="1800" b="0" kern="0" dirty="0"/>
              <a:t> </a:t>
            </a:r>
            <a:r>
              <a:rPr lang="en-GB" sz="1800" b="0" kern="0" dirty="0" err="1"/>
              <a:t>antimicrobi</a:t>
            </a:r>
            <a:r>
              <a:rPr lang="en-GB" sz="1800" b="0" kern="0" dirty="0"/>
              <a:t>* </a:t>
            </a:r>
            <a:r>
              <a:rPr lang="en-GB" sz="1800" kern="0" dirty="0">
                <a:solidFill>
                  <a:srgbClr val="FF0000"/>
                </a:solidFill>
              </a:rPr>
              <a:t>OR</a:t>
            </a:r>
            <a:r>
              <a:rPr lang="en-GB" sz="1800" kern="0" dirty="0"/>
              <a:t> </a:t>
            </a:r>
            <a:r>
              <a:rPr lang="en-GB" sz="1800" b="0" kern="0" dirty="0"/>
              <a:t>penicillin* </a:t>
            </a:r>
            <a:r>
              <a:rPr lang="en-GB" sz="1800" kern="0" dirty="0">
                <a:solidFill>
                  <a:srgbClr val="FF0000"/>
                </a:solidFill>
              </a:rPr>
              <a:t>OR</a:t>
            </a:r>
            <a:r>
              <a:rPr lang="en-GB" sz="1800" b="0" kern="0" dirty="0"/>
              <a:t> </a:t>
            </a:r>
            <a:r>
              <a:rPr lang="en-GB" sz="1800" b="0" kern="0" dirty="0" err="1"/>
              <a:t>cephalospor</a:t>
            </a:r>
            <a:r>
              <a:rPr lang="en-GB" sz="1800" b="0" kern="0" dirty="0"/>
              <a:t>* </a:t>
            </a:r>
            <a:r>
              <a:rPr lang="en-GB" sz="1800" kern="0" dirty="0">
                <a:solidFill>
                  <a:srgbClr val="FF0000"/>
                </a:solidFill>
              </a:rPr>
              <a:t>OR</a:t>
            </a:r>
            <a:r>
              <a:rPr lang="en-GB" sz="1800" b="0" kern="0" dirty="0"/>
              <a:t> </a:t>
            </a:r>
            <a:r>
              <a:rPr lang="en-GB" sz="1800" b="0" kern="0" dirty="0" err="1"/>
              <a:t>Amoxi</a:t>
            </a:r>
            <a:r>
              <a:rPr lang="en-GB" sz="1800" b="0" kern="0" dirty="0"/>
              <a:t>* </a:t>
            </a:r>
            <a:r>
              <a:rPr lang="en-GB" sz="1800" kern="0" dirty="0">
                <a:solidFill>
                  <a:srgbClr val="FF0000"/>
                </a:solidFill>
              </a:rPr>
              <a:t>OR</a:t>
            </a:r>
            <a:r>
              <a:rPr lang="en-GB" sz="1800" b="0" kern="0" dirty="0"/>
              <a:t> Azithromycin</a:t>
            </a:r>
            <a:endParaRPr lang="en-GB" sz="1800" kern="0" dirty="0">
              <a:solidFill>
                <a:srgbClr val="FF0000"/>
              </a:solidFill>
            </a:endParaRPr>
          </a:p>
          <a:p>
            <a:pPr algn="just">
              <a:lnSpc>
                <a:spcPct val="100000"/>
              </a:lnSpc>
            </a:pPr>
            <a:endParaRPr lang="en-GB" sz="1800" kern="0" dirty="0">
              <a:solidFill>
                <a:srgbClr val="FF0000"/>
              </a:solidFill>
            </a:endParaRPr>
          </a:p>
          <a:p>
            <a:pPr algn="just">
              <a:lnSpc>
                <a:spcPct val="100000"/>
              </a:lnSpc>
            </a:pPr>
            <a:endParaRPr lang="en-GB" sz="1800" kern="0" dirty="0">
              <a:solidFill>
                <a:srgbClr val="FF0000"/>
              </a:solidFill>
            </a:endParaRPr>
          </a:p>
        </p:txBody>
      </p:sp>
      <p:sp>
        <p:nvSpPr>
          <p:cNvPr id="9" name="Title 8">
            <a:extLst>
              <a:ext uri="{FF2B5EF4-FFF2-40B4-BE49-F238E27FC236}">
                <a16:creationId xmlns:a16="http://schemas.microsoft.com/office/drawing/2014/main" id="{B253F2DE-A84A-444E-8860-D46668EB282A}"/>
              </a:ext>
            </a:extLst>
          </p:cNvPr>
          <p:cNvSpPr txBox="1">
            <a:spLocks/>
          </p:cNvSpPr>
          <p:nvPr/>
        </p:nvSpPr>
        <p:spPr>
          <a:xfrm>
            <a:off x="5087171" y="3516712"/>
            <a:ext cx="34448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dirty="0"/>
              <a:t>(</a:t>
            </a:r>
            <a:endParaRPr lang="en-US" kern="0" dirty="0"/>
          </a:p>
        </p:txBody>
      </p:sp>
      <p:sp>
        <p:nvSpPr>
          <p:cNvPr id="10" name="Title 8">
            <a:extLst>
              <a:ext uri="{FF2B5EF4-FFF2-40B4-BE49-F238E27FC236}">
                <a16:creationId xmlns:a16="http://schemas.microsoft.com/office/drawing/2014/main" id="{A23AF584-AB84-4559-A2A4-ECE932B5CF6C}"/>
              </a:ext>
            </a:extLst>
          </p:cNvPr>
          <p:cNvSpPr txBox="1">
            <a:spLocks/>
          </p:cNvSpPr>
          <p:nvPr/>
        </p:nvSpPr>
        <p:spPr>
          <a:xfrm>
            <a:off x="5087171" y="4625601"/>
            <a:ext cx="34448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dirty="0"/>
              <a:t>(</a:t>
            </a:r>
            <a:endParaRPr lang="en-US" kern="0" dirty="0"/>
          </a:p>
        </p:txBody>
      </p:sp>
      <p:sp>
        <p:nvSpPr>
          <p:cNvPr id="11" name="Title 8">
            <a:extLst>
              <a:ext uri="{FF2B5EF4-FFF2-40B4-BE49-F238E27FC236}">
                <a16:creationId xmlns:a16="http://schemas.microsoft.com/office/drawing/2014/main" id="{55630046-C5F8-468E-93E2-E304EE421124}"/>
              </a:ext>
            </a:extLst>
          </p:cNvPr>
          <p:cNvSpPr txBox="1">
            <a:spLocks/>
          </p:cNvSpPr>
          <p:nvPr/>
        </p:nvSpPr>
        <p:spPr>
          <a:xfrm>
            <a:off x="11775600" y="4625600"/>
            <a:ext cx="34448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dirty="0"/>
              <a:t>)</a:t>
            </a:r>
            <a:endParaRPr lang="en-US" kern="0" dirty="0"/>
          </a:p>
        </p:txBody>
      </p:sp>
      <p:sp>
        <p:nvSpPr>
          <p:cNvPr id="12" name="Title 8">
            <a:extLst>
              <a:ext uri="{FF2B5EF4-FFF2-40B4-BE49-F238E27FC236}">
                <a16:creationId xmlns:a16="http://schemas.microsoft.com/office/drawing/2014/main" id="{40915BB8-1709-4588-9BBB-67F43E6230A8}"/>
              </a:ext>
            </a:extLst>
          </p:cNvPr>
          <p:cNvSpPr txBox="1">
            <a:spLocks/>
          </p:cNvSpPr>
          <p:nvPr/>
        </p:nvSpPr>
        <p:spPr>
          <a:xfrm>
            <a:off x="11775600" y="3516710"/>
            <a:ext cx="34448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GB" kern="0" dirty="0"/>
              <a:t>)</a:t>
            </a:r>
            <a:endParaRPr lang="en-US" kern="0" dirty="0"/>
          </a:p>
        </p:txBody>
      </p:sp>
      <p:sp>
        <p:nvSpPr>
          <p:cNvPr id="13" name="Title 8">
            <a:extLst>
              <a:ext uri="{FF2B5EF4-FFF2-40B4-BE49-F238E27FC236}">
                <a16:creationId xmlns:a16="http://schemas.microsoft.com/office/drawing/2014/main" id="{94A3AEF1-B0B7-423A-BD74-D0284BA673F8}"/>
              </a:ext>
            </a:extLst>
          </p:cNvPr>
          <p:cNvSpPr txBox="1">
            <a:spLocks/>
          </p:cNvSpPr>
          <p:nvPr/>
        </p:nvSpPr>
        <p:spPr>
          <a:xfrm>
            <a:off x="7934171" y="4043339"/>
            <a:ext cx="1214846" cy="43657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GB" sz="2400" kern="0" dirty="0">
                <a:solidFill>
                  <a:srgbClr val="FF0000"/>
                </a:solidFill>
              </a:rPr>
              <a:t>AND</a:t>
            </a:r>
            <a:endParaRPr lang="en-US" kern="0" dirty="0">
              <a:solidFill>
                <a:srgbClr val="FF0000"/>
              </a:solidFill>
            </a:endParaRPr>
          </a:p>
        </p:txBody>
      </p:sp>
      <p:pic>
        <p:nvPicPr>
          <p:cNvPr id="14" name="Picture 13" descr="A picture containing text, clipart&#10;&#10;Description automatically generated">
            <a:extLst>
              <a:ext uri="{FF2B5EF4-FFF2-40B4-BE49-F238E27FC236}">
                <a16:creationId xmlns:a16="http://schemas.microsoft.com/office/drawing/2014/main" id="{38D3DCDD-CE4E-496B-81DE-3206DCCA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8082" y="6239730"/>
            <a:ext cx="1963918" cy="618270"/>
          </a:xfrm>
          <a:prstGeom prst="rect">
            <a:avLst/>
          </a:prstGeom>
        </p:spPr>
      </p:pic>
      <p:sp>
        <p:nvSpPr>
          <p:cNvPr id="15" name="Title 8">
            <a:extLst>
              <a:ext uri="{FF2B5EF4-FFF2-40B4-BE49-F238E27FC236}">
                <a16:creationId xmlns:a16="http://schemas.microsoft.com/office/drawing/2014/main" id="{78511B2A-10B4-4481-A2CB-DE8941F17CD3}"/>
              </a:ext>
            </a:extLst>
          </p:cNvPr>
          <p:cNvSpPr txBox="1">
            <a:spLocks/>
          </p:cNvSpPr>
          <p:nvPr/>
        </p:nvSpPr>
        <p:spPr>
          <a:xfrm>
            <a:off x="4977353" y="5732588"/>
            <a:ext cx="721464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1050" b="0" kern="0" dirty="0">
                <a:hlinkClick r:id="rId4"/>
              </a:rPr>
              <a:t>https://www.cochranelibrary.com/cdsr/doi/10.1002/14651858.CD015025/appendices#CD015025-sec-0117</a:t>
            </a:r>
            <a:endParaRPr lang="en-US" sz="1050" b="0" kern="0" dirty="0"/>
          </a:p>
        </p:txBody>
      </p:sp>
      <p:sp>
        <p:nvSpPr>
          <p:cNvPr id="16" name="Title 8">
            <a:extLst>
              <a:ext uri="{FF2B5EF4-FFF2-40B4-BE49-F238E27FC236}">
                <a16:creationId xmlns:a16="http://schemas.microsoft.com/office/drawing/2014/main" id="{E97F59CC-9F16-4834-8A55-939A187571C4}"/>
              </a:ext>
            </a:extLst>
          </p:cNvPr>
          <p:cNvSpPr txBox="1">
            <a:spLocks/>
          </p:cNvSpPr>
          <p:nvPr/>
        </p:nvSpPr>
        <p:spPr>
          <a:xfrm>
            <a:off x="414000" y="3149435"/>
            <a:ext cx="4339472" cy="220204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2400" kern="0" dirty="0">
                <a:solidFill>
                  <a:srgbClr val="0000DC"/>
                </a:solidFill>
              </a:rPr>
              <a:t>P </a:t>
            </a:r>
            <a:r>
              <a:rPr lang="en-GB" sz="2400" b="0" kern="0" dirty="0">
                <a:solidFill>
                  <a:srgbClr val="0000DC"/>
                </a:solidFill>
              </a:rPr>
              <a:t>= COVID-19 patients</a:t>
            </a:r>
          </a:p>
          <a:p>
            <a:pPr marL="285750" indent="-285750" algn="just">
              <a:lnSpc>
                <a:spcPct val="150000"/>
              </a:lnSpc>
              <a:buFont typeface="Arial" panose="020B0604020202020204" pitchFamily="34" charset="0"/>
              <a:buChar char="•"/>
            </a:pPr>
            <a:r>
              <a:rPr lang="en-GB" sz="2400" kern="0" dirty="0">
                <a:solidFill>
                  <a:srgbClr val="0000DC"/>
                </a:solidFill>
              </a:rPr>
              <a:t>I </a:t>
            </a:r>
            <a:r>
              <a:rPr lang="en-GB" sz="2400" b="0" kern="0" dirty="0">
                <a:solidFill>
                  <a:srgbClr val="0000DC"/>
                </a:solidFill>
              </a:rPr>
              <a:t>= antibiotics</a:t>
            </a:r>
          </a:p>
          <a:p>
            <a:pPr marL="285750" indent="-285750" algn="just">
              <a:lnSpc>
                <a:spcPct val="150000"/>
              </a:lnSpc>
              <a:buFont typeface="Arial" panose="020B0604020202020204" pitchFamily="34" charset="0"/>
              <a:buChar char="•"/>
            </a:pPr>
            <a:r>
              <a:rPr lang="en-GB" sz="2400" kern="0" dirty="0">
                <a:solidFill>
                  <a:srgbClr val="0000DC"/>
                </a:solidFill>
              </a:rPr>
              <a:t>C </a:t>
            </a:r>
            <a:r>
              <a:rPr lang="en-GB" sz="2400" b="0" kern="0" dirty="0">
                <a:solidFill>
                  <a:srgbClr val="0000DC"/>
                </a:solidFill>
              </a:rPr>
              <a:t>= placebo</a:t>
            </a:r>
          </a:p>
          <a:p>
            <a:pPr marL="285750" indent="-285750" algn="just">
              <a:lnSpc>
                <a:spcPct val="150000"/>
              </a:lnSpc>
              <a:buFont typeface="Arial" panose="020B0604020202020204" pitchFamily="34" charset="0"/>
              <a:buChar char="•"/>
            </a:pPr>
            <a:r>
              <a:rPr lang="en-GB" sz="2400" kern="0" dirty="0">
                <a:solidFill>
                  <a:srgbClr val="0000DC"/>
                </a:solidFill>
              </a:rPr>
              <a:t>O </a:t>
            </a:r>
            <a:r>
              <a:rPr lang="en-GB" sz="2400" b="0" kern="0" dirty="0">
                <a:solidFill>
                  <a:srgbClr val="0000DC"/>
                </a:solidFill>
              </a:rPr>
              <a:t>= clinical improvement</a:t>
            </a:r>
          </a:p>
        </p:txBody>
      </p:sp>
    </p:spTree>
    <p:extLst>
      <p:ext uri="{BB962C8B-B14F-4D97-AF65-F5344CB8AC3E}">
        <p14:creationId xmlns:p14="http://schemas.microsoft.com/office/powerpoint/2010/main" val="154663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4647" y="0"/>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33</a:t>
            </a:fld>
            <a:endParaRPr lang="cs-CZ" altLang="cs-CZ"/>
          </a:p>
        </p:txBody>
      </p:sp>
      <p:sp>
        <p:nvSpPr>
          <p:cNvPr id="4" name="TextBox 3">
            <a:extLst>
              <a:ext uri="{FF2B5EF4-FFF2-40B4-BE49-F238E27FC236}">
                <a16:creationId xmlns:a16="http://schemas.microsoft.com/office/drawing/2014/main" id="{8A757585-2C84-462C-8C31-713BCFFF408D}"/>
              </a:ext>
            </a:extLst>
          </p:cNvPr>
          <p:cNvSpPr txBox="1"/>
          <p:nvPr/>
        </p:nvSpPr>
        <p:spPr>
          <a:xfrm>
            <a:off x="-4647" y="2379355"/>
            <a:ext cx="12190772" cy="1862048"/>
          </a:xfrm>
          <a:prstGeom prst="rect">
            <a:avLst/>
          </a:prstGeom>
          <a:noFill/>
        </p:spPr>
        <p:txBody>
          <a:bodyPr wrap="square" rtlCol="0">
            <a:spAutoFit/>
          </a:bodyPr>
          <a:lstStyle/>
          <a:p>
            <a:pPr algn="ctr"/>
            <a:r>
              <a:rPr lang="en-US" sz="11500" b="1" dirty="0">
                <a:solidFill>
                  <a:srgbClr val="0000DC"/>
                </a:solidFill>
                <a:latin typeface="+mn-lt"/>
              </a:rPr>
              <a:t>BREAK</a:t>
            </a:r>
            <a:endParaRPr lang="en-GB" sz="11500" b="1" dirty="0" err="1">
              <a:solidFill>
                <a:srgbClr val="0000DC"/>
              </a:solidFill>
              <a:latin typeface="+mn-lt"/>
            </a:endParaRPr>
          </a:p>
        </p:txBody>
      </p:sp>
    </p:spTree>
    <p:extLst>
      <p:ext uri="{BB962C8B-B14F-4D97-AF65-F5344CB8AC3E}">
        <p14:creationId xmlns:p14="http://schemas.microsoft.com/office/powerpoint/2010/main" val="192959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34</a:t>
            </a:fld>
            <a:endParaRPr lang="cs-CZ" altLang="cs-CZ"/>
          </a:p>
        </p:txBody>
      </p:sp>
      <p:sp>
        <p:nvSpPr>
          <p:cNvPr id="8" name="Title 8">
            <a:extLst>
              <a:ext uri="{FF2B5EF4-FFF2-40B4-BE49-F238E27FC236}">
                <a16:creationId xmlns:a16="http://schemas.microsoft.com/office/drawing/2014/main" id="{475C3552-BDE9-4B7D-8E06-A7E66088197B}"/>
              </a:ext>
            </a:extLst>
          </p:cNvPr>
          <p:cNvSpPr>
            <a:spLocks noGrp="1"/>
          </p:cNvSpPr>
          <p:nvPr>
            <p:ph type="title"/>
          </p:nvPr>
        </p:nvSpPr>
        <p:spPr>
          <a:xfrm>
            <a:off x="414000" y="1882208"/>
            <a:ext cx="11361600" cy="486041"/>
          </a:xfrm>
        </p:spPr>
        <p:txBody>
          <a:bodyPr/>
          <a:lstStyle/>
          <a:p>
            <a:r>
              <a:rPr lang="cs-CZ" dirty="0"/>
              <a:t>Screening</a:t>
            </a:r>
            <a:endParaRPr lang="en-US" dirty="0"/>
          </a:p>
        </p:txBody>
      </p:sp>
      <p:sp>
        <p:nvSpPr>
          <p:cNvPr id="10" name="Title 8">
            <a:extLst>
              <a:ext uri="{FF2B5EF4-FFF2-40B4-BE49-F238E27FC236}">
                <a16:creationId xmlns:a16="http://schemas.microsoft.com/office/drawing/2014/main" id="{188B2015-66EB-4D25-9E7A-B46525501837}"/>
              </a:ext>
            </a:extLst>
          </p:cNvPr>
          <p:cNvSpPr txBox="1">
            <a:spLocks/>
          </p:cNvSpPr>
          <p:nvPr/>
        </p:nvSpPr>
        <p:spPr>
          <a:xfrm>
            <a:off x="414000" y="2968015"/>
            <a:ext cx="5017658" cy="253228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800" b="0" kern="0" dirty="0"/>
              <a:t>Approaches to </a:t>
            </a:r>
            <a:r>
              <a:rPr lang="en-GB" sz="1800" kern="0" dirty="0"/>
              <a:t>streamlined</a:t>
            </a:r>
            <a:r>
              <a:rPr lang="en-GB" sz="1800" b="0" kern="0" dirty="0"/>
              <a:t> reading vary.</a:t>
            </a:r>
          </a:p>
          <a:p>
            <a:pPr marL="285750" indent="-285750" algn="just">
              <a:lnSpc>
                <a:spcPct val="150000"/>
              </a:lnSpc>
              <a:buFont typeface="Arial" panose="020B0604020202020204" pitchFamily="34" charset="0"/>
              <a:buChar char="•"/>
            </a:pPr>
            <a:r>
              <a:rPr lang="en-GB" sz="1800" b="0" kern="0" dirty="0"/>
              <a:t>It is a good idea to at least survey the </a:t>
            </a:r>
            <a:r>
              <a:rPr lang="en-GB" sz="1800" kern="0" dirty="0"/>
              <a:t>titles</a:t>
            </a:r>
            <a:r>
              <a:rPr lang="en-GB" sz="1800" b="0" kern="0" dirty="0"/>
              <a:t> and abstracts of all articles in an issue to decide which articles matter most to you.</a:t>
            </a:r>
          </a:p>
          <a:p>
            <a:pPr marL="285750" indent="-285750" algn="just">
              <a:lnSpc>
                <a:spcPct val="150000"/>
              </a:lnSpc>
              <a:buFont typeface="Arial" panose="020B0604020202020204" pitchFamily="34" charset="0"/>
              <a:buChar char="•"/>
            </a:pPr>
            <a:r>
              <a:rPr lang="en-GB" sz="1800" b="0" kern="0" dirty="0"/>
              <a:t>For those that do, you might read more </a:t>
            </a:r>
            <a:r>
              <a:rPr lang="en-GB" sz="1800" kern="0" dirty="0">
                <a:solidFill>
                  <a:srgbClr val="0000DC"/>
                </a:solidFill>
              </a:rPr>
              <a:t>deeply</a:t>
            </a:r>
            <a:r>
              <a:rPr lang="en-GB" sz="1800" b="0" kern="0" dirty="0"/>
              <a:t>, adjusting the depth as you go.</a:t>
            </a:r>
          </a:p>
        </p:txBody>
      </p:sp>
      <p:pic>
        <p:nvPicPr>
          <p:cNvPr id="11" name="Picture 10" descr="A picture containing timeline&#10;&#10;Description automatically generated">
            <a:extLst>
              <a:ext uri="{FF2B5EF4-FFF2-40B4-BE49-F238E27FC236}">
                <a16:creationId xmlns:a16="http://schemas.microsoft.com/office/drawing/2014/main" id="{D8A6C600-48AA-4FDD-8FD8-2DDDB056F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78000"/>
            <a:ext cx="5987825" cy="5722069"/>
          </a:xfrm>
          <a:prstGeom prst="rect">
            <a:avLst/>
          </a:prstGeom>
        </p:spPr>
      </p:pic>
    </p:spTree>
    <p:extLst>
      <p:ext uri="{BB962C8B-B14F-4D97-AF65-F5344CB8AC3E}">
        <p14:creationId xmlns:p14="http://schemas.microsoft.com/office/powerpoint/2010/main" val="253075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35</a:t>
            </a:fld>
            <a:endParaRPr lang="cs-CZ" altLang="cs-CZ"/>
          </a:p>
        </p:txBody>
      </p:sp>
      <p:sp>
        <p:nvSpPr>
          <p:cNvPr id="4" name="Title 8">
            <a:extLst>
              <a:ext uri="{FF2B5EF4-FFF2-40B4-BE49-F238E27FC236}">
                <a16:creationId xmlns:a16="http://schemas.microsoft.com/office/drawing/2014/main" id="{DEEDEB0C-A086-4F2F-A9EF-93CAD8E5A87A}"/>
              </a:ext>
            </a:extLst>
          </p:cNvPr>
          <p:cNvSpPr>
            <a:spLocks noGrp="1"/>
          </p:cNvSpPr>
          <p:nvPr>
            <p:ph type="title"/>
          </p:nvPr>
        </p:nvSpPr>
        <p:spPr>
          <a:xfrm>
            <a:off x="415200" y="1910226"/>
            <a:ext cx="11361600" cy="486041"/>
          </a:xfrm>
        </p:spPr>
        <p:txBody>
          <a:bodyPr/>
          <a:lstStyle/>
          <a:p>
            <a:r>
              <a:rPr lang="en-GB" dirty="0"/>
              <a:t>Critical Appraisal</a:t>
            </a:r>
            <a:endParaRPr lang="en-US" dirty="0"/>
          </a:p>
        </p:txBody>
      </p:sp>
      <p:sp>
        <p:nvSpPr>
          <p:cNvPr id="5" name="Title 8">
            <a:extLst>
              <a:ext uri="{FF2B5EF4-FFF2-40B4-BE49-F238E27FC236}">
                <a16:creationId xmlns:a16="http://schemas.microsoft.com/office/drawing/2014/main" id="{6A028F3C-A4EC-4953-AE03-E47BCA99537A}"/>
              </a:ext>
            </a:extLst>
          </p:cNvPr>
          <p:cNvSpPr txBox="1">
            <a:spLocks/>
          </p:cNvSpPr>
          <p:nvPr/>
        </p:nvSpPr>
        <p:spPr>
          <a:xfrm>
            <a:off x="414000" y="2500208"/>
            <a:ext cx="7777893" cy="362385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800" b="0" kern="0" dirty="0"/>
              <a:t>Once the literature has been surveyed, appropriate literature should be selected and the </a:t>
            </a:r>
            <a:r>
              <a:rPr lang="en-GB" sz="1800" kern="0" dirty="0">
                <a:solidFill>
                  <a:schemeClr val="accent2"/>
                </a:solidFill>
              </a:rPr>
              <a:t>quality and usefulness of the literature should be appraised</a:t>
            </a:r>
            <a:r>
              <a:rPr lang="en-GB" sz="1800" b="0" kern="0" dirty="0"/>
              <a:t>.</a:t>
            </a:r>
          </a:p>
          <a:p>
            <a:pPr marL="285750" indent="-285750" algn="just">
              <a:lnSpc>
                <a:spcPct val="150000"/>
              </a:lnSpc>
              <a:buFont typeface="Arial" panose="020B0604020202020204" pitchFamily="34" charset="0"/>
              <a:buChar char="•"/>
            </a:pPr>
            <a:r>
              <a:rPr lang="en-GB" sz="1800" b="0" kern="0" dirty="0"/>
              <a:t>Appraisal of the quality of literature enables decisions to be made regarding whether to </a:t>
            </a:r>
            <a:r>
              <a:rPr lang="en-GB" sz="1800" kern="0" dirty="0">
                <a:solidFill>
                  <a:schemeClr val="accent2"/>
                </a:solidFill>
              </a:rPr>
              <a:t>accept</a:t>
            </a:r>
            <a:r>
              <a:rPr lang="en-GB" sz="1800" b="0" kern="0" dirty="0"/>
              <a:t> the conclusions drawn.</a:t>
            </a:r>
          </a:p>
          <a:p>
            <a:pPr marL="285750" indent="-285750" algn="just">
              <a:lnSpc>
                <a:spcPct val="150000"/>
              </a:lnSpc>
              <a:buFont typeface="Arial" panose="020B0604020202020204" pitchFamily="34" charset="0"/>
              <a:buChar char="•"/>
            </a:pPr>
            <a:r>
              <a:rPr lang="en-GB" sz="1800" b="0" kern="0" dirty="0">
                <a:solidFill>
                  <a:srgbClr val="0000DC"/>
                </a:solidFill>
              </a:rPr>
              <a:t>Tools</a:t>
            </a:r>
            <a:r>
              <a:rPr lang="en-GB" sz="1800" b="0" kern="0" dirty="0"/>
              <a:t> of appraisal are classified as scoring system or </a:t>
            </a:r>
            <a:r>
              <a:rPr lang="en-GB" sz="1800" kern="0" dirty="0">
                <a:solidFill>
                  <a:srgbClr val="FF0000"/>
                </a:solidFill>
              </a:rPr>
              <a:t>checklist system</a:t>
            </a:r>
            <a:r>
              <a:rPr lang="en-GB" sz="1800" b="0" kern="0" dirty="0"/>
              <a:t>, e.g. RoB 2.0, ROBINS-I, JBI Checklists</a:t>
            </a:r>
          </a:p>
          <a:p>
            <a:pPr marL="285750" indent="-285750" algn="just">
              <a:lnSpc>
                <a:spcPct val="150000"/>
              </a:lnSpc>
              <a:buFont typeface="Arial" panose="020B0604020202020204" pitchFamily="34" charset="0"/>
              <a:buChar char="•"/>
            </a:pPr>
            <a:r>
              <a:rPr lang="en-GB" sz="1800" b="0" kern="0" dirty="0"/>
              <a:t>Checklists of critical appraisal are composed of signalling questions, each question is related one or more sources of potential bias.</a:t>
            </a:r>
          </a:p>
        </p:txBody>
      </p:sp>
      <p:pic>
        <p:nvPicPr>
          <p:cNvPr id="6" name="Picture 5" descr="A picture containing background pattern&#10;&#10;Description automatically generated">
            <a:extLst>
              <a:ext uri="{FF2B5EF4-FFF2-40B4-BE49-F238E27FC236}">
                <a16:creationId xmlns:a16="http://schemas.microsoft.com/office/drawing/2014/main" id="{D9680FD4-B7CE-4764-8707-CD9539FEB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0" y="0"/>
            <a:ext cx="1828801" cy="2748198"/>
          </a:xfrm>
          <a:prstGeom prst="rect">
            <a:avLst/>
          </a:prstGeom>
        </p:spPr>
      </p:pic>
      <p:pic>
        <p:nvPicPr>
          <p:cNvPr id="7" name="Picture 6" descr="Table&#10;&#10;Description automatically generated">
            <a:extLst>
              <a:ext uri="{FF2B5EF4-FFF2-40B4-BE49-F238E27FC236}">
                <a16:creationId xmlns:a16="http://schemas.microsoft.com/office/drawing/2014/main" id="{FB189BB8-5489-4C0B-BF1C-90E749EB9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2330" y="3110845"/>
            <a:ext cx="3859670" cy="2645160"/>
          </a:xfrm>
          <a:prstGeom prst="rect">
            <a:avLst/>
          </a:prstGeom>
        </p:spPr>
      </p:pic>
    </p:spTree>
    <p:extLst>
      <p:ext uri="{BB962C8B-B14F-4D97-AF65-F5344CB8AC3E}">
        <p14:creationId xmlns:p14="http://schemas.microsoft.com/office/powerpoint/2010/main" val="17697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36</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2055550"/>
            <a:ext cx="11361600" cy="694323"/>
          </a:xfrm>
        </p:spPr>
        <p:txBody>
          <a:bodyPr/>
          <a:lstStyle/>
          <a:p>
            <a:r>
              <a:rPr lang="en-US" dirty="0"/>
              <a:t>Critical Appraisal</a:t>
            </a:r>
          </a:p>
        </p:txBody>
      </p:sp>
      <p:pic>
        <p:nvPicPr>
          <p:cNvPr id="5" name="Picture 4">
            <a:extLst>
              <a:ext uri="{FF2B5EF4-FFF2-40B4-BE49-F238E27FC236}">
                <a16:creationId xmlns:a16="http://schemas.microsoft.com/office/drawing/2014/main" id="{9FB70301-4AB2-448E-82E8-9A5C9C0895CF}"/>
              </a:ext>
            </a:extLst>
          </p:cNvPr>
          <p:cNvPicPr>
            <a:picLocks noChangeAspect="1"/>
          </p:cNvPicPr>
          <p:nvPr/>
        </p:nvPicPr>
        <p:blipFill>
          <a:blip r:embed="rId2"/>
          <a:stretch>
            <a:fillRect/>
          </a:stretch>
        </p:blipFill>
        <p:spPr>
          <a:xfrm>
            <a:off x="414000" y="2749873"/>
            <a:ext cx="10749869" cy="3442556"/>
          </a:xfrm>
          <a:prstGeom prst="rect">
            <a:avLst/>
          </a:prstGeom>
        </p:spPr>
      </p:pic>
    </p:spTree>
    <p:extLst>
      <p:ext uri="{BB962C8B-B14F-4D97-AF65-F5344CB8AC3E}">
        <p14:creationId xmlns:p14="http://schemas.microsoft.com/office/powerpoint/2010/main" val="283092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8F508F-6FDD-4ECA-9CB0-60A172AB87C1}"/>
              </a:ext>
            </a:extLst>
          </p:cNvPr>
          <p:cNvPicPr>
            <a:picLocks noChangeAspect="1"/>
          </p:cNvPicPr>
          <p:nvPr/>
        </p:nvPicPr>
        <p:blipFill rotWithShape="1">
          <a:blip r:embed="rId2"/>
          <a:srcRect b="2149"/>
          <a:stretch/>
        </p:blipFill>
        <p:spPr>
          <a:xfrm>
            <a:off x="6679890" y="0"/>
            <a:ext cx="5512109" cy="632274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37</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2055550"/>
            <a:ext cx="11361600" cy="694323"/>
          </a:xfrm>
        </p:spPr>
        <p:txBody>
          <a:bodyPr/>
          <a:lstStyle/>
          <a:p>
            <a:r>
              <a:rPr lang="en-US" dirty="0"/>
              <a:t>Critical Appraisal Tools</a:t>
            </a:r>
          </a:p>
        </p:txBody>
      </p:sp>
      <p:sp>
        <p:nvSpPr>
          <p:cNvPr id="6" name="Title 8">
            <a:extLst>
              <a:ext uri="{FF2B5EF4-FFF2-40B4-BE49-F238E27FC236}">
                <a16:creationId xmlns:a16="http://schemas.microsoft.com/office/drawing/2014/main" id="{B5367C63-41E0-4716-8CCA-80473D6E9083}"/>
              </a:ext>
            </a:extLst>
          </p:cNvPr>
          <p:cNvSpPr txBox="1">
            <a:spLocks/>
          </p:cNvSpPr>
          <p:nvPr/>
        </p:nvSpPr>
        <p:spPr>
          <a:xfrm>
            <a:off x="414000" y="2749873"/>
            <a:ext cx="11361600" cy="69432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50000"/>
              </a:lnSpc>
              <a:buFont typeface="Arial" panose="020B0604020202020204" pitchFamily="34" charset="0"/>
              <a:buChar char="•"/>
            </a:pPr>
            <a:r>
              <a:rPr lang="en-US" sz="4000" b="0" kern="0" dirty="0" err="1"/>
              <a:t>RoB</a:t>
            </a:r>
            <a:r>
              <a:rPr lang="en-US" sz="4000" b="0" kern="0" dirty="0"/>
              <a:t> 2.0</a:t>
            </a:r>
          </a:p>
          <a:p>
            <a:pPr marL="571500" indent="-571500">
              <a:lnSpc>
                <a:spcPct val="150000"/>
              </a:lnSpc>
              <a:buFont typeface="Arial" panose="020B0604020202020204" pitchFamily="34" charset="0"/>
              <a:buChar char="•"/>
            </a:pPr>
            <a:r>
              <a:rPr lang="en-US" sz="4000" b="0" kern="0" dirty="0"/>
              <a:t>JBI Checklists</a:t>
            </a:r>
          </a:p>
          <a:p>
            <a:pPr>
              <a:lnSpc>
                <a:spcPct val="150000"/>
              </a:lnSpc>
            </a:pPr>
            <a:r>
              <a:rPr lang="en-US" sz="4000" b="0" kern="0" dirty="0" err="1"/>
              <a:t>etc</a:t>
            </a:r>
            <a:endParaRPr lang="en-US" sz="4000" b="0" kern="0" dirty="0"/>
          </a:p>
        </p:txBody>
      </p:sp>
    </p:spTree>
    <p:extLst>
      <p:ext uri="{BB962C8B-B14F-4D97-AF65-F5344CB8AC3E}">
        <p14:creationId xmlns:p14="http://schemas.microsoft.com/office/powerpoint/2010/main" val="17117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38</a:t>
            </a:fld>
            <a:endParaRPr lang="cs-CZ" altLang="cs-CZ"/>
          </a:p>
        </p:txBody>
      </p:sp>
      <p:sp>
        <p:nvSpPr>
          <p:cNvPr id="10" name="Title 8">
            <a:extLst>
              <a:ext uri="{FF2B5EF4-FFF2-40B4-BE49-F238E27FC236}">
                <a16:creationId xmlns:a16="http://schemas.microsoft.com/office/drawing/2014/main" id="{22547032-AD9E-4303-981A-85477DA7CE82}"/>
              </a:ext>
            </a:extLst>
          </p:cNvPr>
          <p:cNvSpPr>
            <a:spLocks noGrp="1"/>
          </p:cNvSpPr>
          <p:nvPr>
            <p:ph type="title"/>
          </p:nvPr>
        </p:nvSpPr>
        <p:spPr>
          <a:xfrm>
            <a:off x="417563" y="1654069"/>
            <a:ext cx="3780928" cy="486041"/>
          </a:xfrm>
        </p:spPr>
        <p:txBody>
          <a:bodyPr/>
          <a:lstStyle/>
          <a:p>
            <a:r>
              <a:rPr lang="en-GB" dirty="0"/>
              <a:t>Exercise VII</a:t>
            </a:r>
            <a:endParaRPr lang="en-US" dirty="0"/>
          </a:p>
        </p:txBody>
      </p:sp>
      <p:sp>
        <p:nvSpPr>
          <p:cNvPr id="11" name="Title 8">
            <a:extLst>
              <a:ext uri="{FF2B5EF4-FFF2-40B4-BE49-F238E27FC236}">
                <a16:creationId xmlns:a16="http://schemas.microsoft.com/office/drawing/2014/main" id="{ADF845B6-7A4C-456A-B375-52E0EAA94D41}"/>
              </a:ext>
            </a:extLst>
          </p:cNvPr>
          <p:cNvSpPr txBox="1">
            <a:spLocks/>
          </p:cNvSpPr>
          <p:nvPr/>
        </p:nvSpPr>
        <p:spPr>
          <a:xfrm>
            <a:off x="417563" y="2318839"/>
            <a:ext cx="5017658" cy="48604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solidFill>
                  <a:srgbClr val="0000DC"/>
                </a:solidFill>
              </a:rPr>
              <a:t>Critical Appraisal</a:t>
            </a:r>
          </a:p>
        </p:txBody>
      </p:sp>
      <p:sp>
        <p:nvSpPr>
          <p:cNvPr id="12" name="Title 8">
            <a:extLst>
              <a:ext uri="{FF2B5EF4-FFF2-40B4-BE49-F238E27FC236}">
                <a16:creationId xmlns:a16="http://schemas.microsoft.com/office/drawing/2014/main" id="{2087AF64-396B-4F70-8391-1A1FFED35CFC}"/>
              </a:ext>
            </a:extLst>
          </p:cNvPr>
          <p:cNvSpPr txBox="1">
            <a:spLocks/>
          </p:cNvSpPr>
          <p:nvPr/>
        </p:nvSpPr>
        <p:spPr>
          <a:xfrm>
            <a:off x="414000" y="2924158"/>
            <a:ext cx="8070124" cy="48604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2000" kern="0" dirty="0"/>
              <a:t>Each student will assess one of the following studies (</a:t>
            </a:r>
            <a:r>
              <a:rPr lang="cs-CZ" sz="2000" kern="0" dirty="0"/>
              <a:t>10</a:t>
            </a:r>
            <a:r>
              <a:rPr lang="en-GB" sz="2000" kern="0" dirty="0"/>
              <a:t> minutes)</a:t>
            </a:r>
          </a:p>
        </p:txBody>
      </p:sp>
      <p:pic>
        <p:nvPicPr>
          <p:cNvPr id="13" name="Picture 12" descr="Qr code&#10;&#10;Description automatically generated">
            <a:extLst>
              <a:ext uri="{FF2B5EF4-FFF2-40B4-BE49-F238E27FC236}">
                <a16:creationId xmlns:a16="http://schemas.microsoft.com/office/drawing/2014/main" id="{5EAC6B07-8997-41F4-B41A-591B73273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27" y="3529477"/>
            <a:ext cx="1905000" cy="1905000"/>
          </a:xfrm>
          <a:prstGeom prst="rect">
            <a:avLst/>
          </a:prstGeom>
        </p:spPr>
      </p:pic>
      <p:sp>
        <p:nvSpPr>
          <p:cNvPr id="14" name="Title 8">
            <a:extLst>
              <a:ext uri="{FF2B5EF4-FFF2-40B4-BE49-F238E27FC236}">
                <a16:creationId xmlns:a16="http://schemas.microsoft.com/office/drawing/2014/main" id="{5C8BE19D-609A-47A5-9308-39EA118333F1}"/>
              </a:ext>
            </a:extLst>
          </p:cNvPr>
          <p:cNvSpPr txBox="1">
            <a:spLocks/>
          </p:cNvSpPr>
          <p:nvPr/>
        </p:nvSpPr>
        <p:spPr>
          <a:xfrm>
            <a:off x="414000" y="2318839"/>
            <a:ext cx="5017658" cy="48604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solidFill>
                  <a:srgbClr val="0000DC"/>
                </a:solidFill>
              </a:rPr>
              <a:t>Critical Appraisal</a:t>
            </a:r>
          </a:p>
        </p:txBody>
      </p:sp>
      <p:sp>
        <p:nvSpPr>
          <p:cNvPr id="15" name="Title 8">
            <a:extLst>
              <a:ext uri="{FF2B5EF4-FFF2-40B4-BE49-F238E27FC236}">
                <a16:creationId xmlns:a16="http://schemas.microsoft.com/office/drawing/2014/main" id="{48B71403-40B5-4012-8EB6-7B0CB104E943}"/>
              </a:ext>
            </a:extLst>
          </p:cNvPr>
          <p:cNvSpPr txBox="1">
            <a:spLocks/>
          </p:cNvSpPr>
          <p:nvPr/>
        </p:nvSpPr>
        <p:spPr>
          <a:xfrm>
            <a:off x="256141" y="5550956"/>
            <a:ext cx="2198771" cy="48604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GB" sz="1600" kern="0" dirty="0">
                <a:solidFill>
                  <a:srgbClr val="0000DC"/>
                </a:solidFill>
              </a:rPr>
              <a:t>Case Report No. 1</a:t>
            </a:r>
          </a:p>
          <a:p>
            <a:pPr algn="ctr">
              <a:lnSpc>
                <a:spcPct val="100000"/>
              </a:lnSpc>
            </a:pPr>
            <a:r>
              <a:rPr lang="en-GB" sz="1200" b="0" kern="0" dirty="0">
                <a:solidFill>
                  <a:srgbClr val="0000DC"/>
                </a:solidFill>
              </a:rPr>
              <a:t>(Amorim dos Santos</a:t>
            </a:r>
            <a:r>
              <a:rPr lang="en-GB" sz="1200" b="0" i="1" kern="0" dirty="0">
                <a:solidFill>
                  <a:srgbClr val="0000DC"/>
                </a:solidFill>
              </a:rPr>
              <a:t> et al.</a:t>
            </a:r>
            <a:r>
              <a:rPr lang="en-GB" sz="1200" b="0" kern="0" dirty="0">
                <a:solidFill>
                  <a:srgbClr val="0000DC"/>
                </a:solidFill>
              </a:rPr>
              <a:t> 2020)</a:t>
            </a:r>
          </a:p>
        </p:txBody>
      </p:sp>
      <p:pic>
        <p:nvPicPr>
          <p:cNvPr id="16" name="Picture 15" descr="Qr code&#10;&#10;Description automatically generated">
            <a:extLst>
              <a:ext uri="{FF2B5EF4-FFF2-40B4-BE49-F238E27FC236}">
                <a16:creationId xmlns:a16="http://schemas.microsoft.com/office/drawing/2014/main" id="{8AEB38C0-6929-4DC3-AE64-0E26CCF44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880" y="3526679"/>
            <a:ext cx="1905000" cy="1905000"/>
          </a:xfrm>
          <a:prstGeom prst="rect">
            <a:avLst/>
          </a:prstGeom>
        </p:spPr>
      </p:pic>
      <p:sp>
        <p:nvSpPr>
          <p:cNvPr id="17" name="Title 8">
            <a:extLst>
              <a:ext uri="{FF2B5EF4-FFF2-40B4-BE49-F238E27FC236}">
                <a16:creationId xmlns:a16="http://schemas.microsoft.com/office/drawing/2014/main" id="{ABE99C28-2CB7-483C-B4E5-BE0C060A0EE0}"/>
              </a:ext>
            </a:extLst>
          </p:cNvPr>
          <p:cNvSpPr txBox="1">
            <a:spLocks/>
          </p:cNvSpPr>
          <p:nvPr/>
        </p:nvSpPr>
        <p:spPr>
          <a:xfrm>
            <a:off x="4924880" y="5550956"/>
            <a:ext cx="1905000" cy="48604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GB" sz="1600" kern="0" dirty="0">
                <a:solidFill>
                  <a:srgbClr val="0000DC"/>
                </a:solidFill>
              </a:rPr>
              <a:t>Case Report No. 2</a:t>
            </a:r>
          </a:p>
          <a:p>
            <a:pPr algn="ctr">
              <a:lnSpc>
                <a:spcPct val="100000"/>
              </a:lnSpc>
            </a:pPr>
            <a:r>
              <a:rPr lang="en-GB" sz="1200" b="0" kern="0" dirty="0">
                <a:solidFill>
                  <a:srgbClr val="0000DC"/>
                </a:solidFill>
              </a:rPr>
              <a:t>(Chaux-Bodard</a:t>
            </a:r>
            <a:r>
              <a:rPr lang="en-GB" sz="1200" b="0" i="1" kern="0" dirty="0">
                <a:solidFill>
                  <a:srgbClr val="0000DC"/>
                </a:solidFill>
              </a:rPr>
              <a:t> et al.</a:t>
            </a:r>
            <a:r>
              <a:rPr lang="en-GB" sz="1200" b="0" kern="0" dirty="0">
                <a:solidFill>
                  <a:srgbClr val="0000DC"/>
                </a:solidFill>
              </a:rPr>
              <a:t> 2020)</a:t>
            </a:r>
          </a:p>
        </p:txBody>
      </p:sp>
      <p:sp>
        <p:nvSpPr>
          <p:cNvPr id="24" name="Title 8">
            <a:extLst>
              <a:ext uri="{FF2B5EF4-FFF2-40B4-BE49-F238E27FC236}">
                <a16:creationId xmlns:a16="http://schemas.microsoft.com/office/drawing/2014/main" id="{6925C419-37ED-44E4-A122-4B6F0E599D54}"/>
              </a:ext>
            </a:extLst>
          </p:cNvPr>
          <p:cNvSpPr txBox="1">
            <a:spLocks/>
          </p:cNvSpPr>
          <p:nvPr/>
        </p:nvSpPr>
        <p:spPr>
          <a:xfrm>
            <a:off x="9299848" y="5550956"/>
            <a:ext cx="2198771" cy="48604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GB" sz="1600" kern="0" dirty="0">
                <a:solidFill>
                  <a:srgbClr val="0000DC"/>
                </a:solidFill>
              </a:rPr>
              <a:t>Case Report No. 3</a:t>
            </a:r>
          </a:p>
          <a:p>
            <a:pPr algn="ctr">
              <a:lnSpc>
                <a:spcPct val="100000"/>
              </a:lnSpc>
            </a:pPr>
            <a:r>
              <a:rPr lang="en-GB" sz="1200" b="0" kern="0" dirty="0">
                <a:solidFill>
                  <a:srgbClr val="0000DC"/>
                </a:solidFill>
              </a:rPr>
              <a:t>(Helmi </a:t>
            </a:r>
            <a:r>
              <a:rPr lang="en-GB" sz="1200" b="0" i="1" kern="0" dirty="0">
                <a:solidFill>
                  <a:srgbClr val="0000DC"/>
                </a:solidFill>
              </a:rPr>
              <a:t>et al.</a:t>
            </a:r>
            <a:r>
              <a:rPr lang="en-GB" sz="1200" b="0" kern="0" dirty="0">
                <a:solidFill>
                  <a:srgbClr val="0000DC"/>
                </a:solidFill>
              </a:rPr>
              <a:t> 2013)</a:t>
            </a:r>
          </a:p>
        </p:txBody>
      </p:sp>
      <p:pic>
        <p:nvPicPr>
          <p:cNvPr id="25" name="Picture 24">
            <a:extLst>
              <a:ext uri="{FF2B5EF4-FFF2-40B4-BE49-F238E27FC236}">
                <a16:creationId xmlns:a16="http://schemas.microsoft.com/office/drawing/2014/main" id="{6D5C74C8-F7E9-4F1D-82BF-A4CE2720430A}"/>
              </a:ext>
            </a:extLst>
          </p:cNvPr>
          <p:cNvPicPr>
            <a:picLocks noChangeAspect="1"/>
          </p:cNvPicPr>
          <p:nvPr/>
        </p:nvPicPr>
        <p:blipFill rotWithShape="1">
          <a:blip r:embed="rId4">
            <a:extLst>
              <a:ext uri="{28A0092B-C50C-407E-A947-70E740481C1C}">
                <a14:useLocalDpi xmlns:a14="http://schemas.microsoft.com/office/drawing/2010/main" val="0"/>
              </a:ext>
            </a:extLst>
          </a:blip>
          <a:srcRect l="10292" t="10325" r="9676" b="10219"/>
          <a:stretch/>
        </p:blipFill>
        <p:spPr>
          <a:xfrm>
            <a:off x="9509143" y="3616328"/>
            <a:ext cx="1780180" cy="1767373"/>
          </a:xfrm>
          <a:prstGeom prst="rect">
            <a:avLst/>
          </a:prstGeom>
        </p:spPr>
      </p:pic>
    </p:spTree>
    <p:extLst>
      <p:ext uri="{BB962C8B-B14F-4D97-AF65-F5344CB8AC3E}">
        <p14:creationId xmlns:p14="http://schemas.microsoft.com/office/powerpoint/2010/main" val="36578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39</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1910226"/>
            <a:ext cx="11361600" cy="486041"/>
          </a:xfrm>
        </p:spPr>
        <p:txBody>
          <a:bodyPr/>
          <a:lstStyle/>
          <a:p>
            <a:r>
              <a:rPr lang="en-GB" dirty="0"/>
              <a:t>Evidence Synthesis</a:t>
            </a:r>
            <a:endParaRPr lang="en-US" dirty="0"/>
          </a:p>
        </p:txBody>
      </p:sp>
      <p:sp>
        <p:nvSpPr>
          <p:cNvPr id="16" name="Title 8">
            <a:extLst>
              <a:ext uri="{FF2B5EF4-FFF2-40B4-BE49-F238E27FC236}">
                <a16:creationId xmlns:a16="http://schemas.microsoft.com/office/drawing/2014/main" id="{ADD8247E-9DB9-4EE0-9705-957142AFF3F1}"/>
              </a:ext>
            </a:extLst>
          </p:cNvPr>
          <p:cNvSpPr txBox="1">
            <a:spLocks/>
          </p:cNvSpPr>
          <p:nvPr/>
        </p:nvSpPr>
        <p:spPr>
          <a:xfrm>
            <a:off x="414000" y="2730149"/>
            <a:ext cx="11595748" cy="362385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Wingdings" panose="05000000000000000000" pitchFamily="2" charset="2"/>
              <a:buChar char="q"/>
            </a:pPr>
            <a:r>
              <a:rPr lang="en-GB" sz="1800" kern="0" dirty="0">
                <a:solidFill>
                  <a:srgbClr val="FF0000"/>
                </a:solidFill>
              </a:rPr>
              <a:t>Qualitative Synthesis</a:t>
            </a:r>
          </a:p>
          <a:p>
            <a:pPr marL="342900" indent="-342900" algn="just">
              <a:lnSpc>
                <a:spcPct val="150000"/>
              </a:lnSpc>
              <a:buFont typeface="Courier New" panose="02070309020205020404" pitchFamily="49" charset="0"/>
              <a:buChar char="o"/>
            </a:pPr>
            <a:r>
              <a:rPr lang="en-GB" sz="1800" kern="0" dirty="0"/>
              <a:t>Thematic analysis </a:t>
            </a:r>
            <a:r>
              <a:rPr lang="en-GB" sz="1800" b="0" kern="0" dirty="0"/>
              <a:t>refers to the various processes of reading texts and refining the findings into key ‘themes’.</a:t>
            </a:r>
          </a:p>
          <a:p>
            <a:pPr marL="342900" indent="-342900" algn="just">
              <a:lnSpc>
                <a:spcPct val="150000"/>
              </a:lnSpc>
              <a:buFont typeface="Courier New" panose="02070309020205020404" pitchFamily="49" charset="0"/>
              <a:buChar char="o"/>
            </a:pPr>
            <a:r>
              <a:rPr lang="en-GB" sz="1800" kern="0" dirty="0"/>
              <a:t>Meta-ethnography</a:t>
            </a:r>
            <a:r>
              <a:rPr lang="en-GB" sz="1800" b="0" kern="0" dirty="0"/>
              <a:t> is a qualitative synthesis technique which involves: </a:t>
            </a:r>
            <a:r>
              <a:rPr lang="en-GB" sz="1800" b="0" u="sng" kern="0" dirty="0"/>
              <a:t>a)</a:t>
            </a:r>
            <a:r>
              <a:rPr lang="en-GB" sz="1800" b="0" kern="0" dirty="0"/>
              <a:t> the mapping of key themes and concepts across studies (which may parallel a thematic analysis approach); </a:t>
            </a:r>
            <a:r>
              <a:rPr lang="en-GB" sz="1800" b="0" u="sng" kern="0" dirty="0"/>
              <a:t>b)</a:t>
            </a:r>
            <a:r>
              <a:rPr lang="en-GB" sz="1800" b="0" kern="0" dirty="0"/>
              <a:t> the identification and resolution of any contradictions, and </a:t>
            </a:r>
            <a:r>
              <a:rPr lang="en-GB" sz="1800" b="0" u="sng" kern="0" dirty="0"/>
              <a:t>c)</a:t>
            </a:r>
            <a:r>
              <a:rPr lang="en-GB" sz="1800" b="0" kern="0" dirty="0"/>
              <a:t> the building of a general interpretation based on the data.</a:t>
            </a:r>
          </a:p>
          <a:p>
            <a:pPr marL="285750" indent="-285750" algn="just">
              <a:lnSpc>
                <a:spcPct val="150000"/>
              </a:lnSpc>
              <a:buFont typeface="Wingdings" panose="05000000000000000000" pitchFamily="2" charset="2"/>
              <a:buChar char="q"/>
            </a:pPr>
            <a:r>
              <a:rPr lang="en-GB" sz="1800" kern="0" dirty="0">
                <a:solidFill>
                  <a:srgbClr val="FF0000"/>
                </a:solidFill>
              </a:rPr>
              <a:t>Quantitative Synthesis</a:t>
            </a:r>
          </a:p>
          <a:p>
            <a:pPr marL="342900" indent="-342900" algn="just">
              <a:lnSpc>
                <a:spcPct val="150000"/>
              </a:lnSpc>
              <a:buFont typeface="Courier New" panose="02070309020205020404" pitchFamily="49" charset="0"/>
              <a:buChar char="o"/>
            </a:pPr>
            <a:r>
              <a:rPr lang="en-GB" sz="1800" kern="0" dirty="0"/>
              <a:t>Meta-analysis </a:t>
            </a:r>
            <a:r>
              <a:rPr lang="en-GB" sz="1800" b="0" kern="0" dirty="0"/>
              <a:t>is a quantitative, formal, epidemiological study design used to systematically assess the results of previous research to derive conclusions about that body of research.</a:t>
            </a:r>
            <a:endParaRPr lang="en-GB" sz="1800" kern="0" dirty="0"/>
          </a:p>
        </p:txBody>
      </p:sp>
      <p:sp>
        <p:nvSpPr>
          <p:cNvPr id="7" name="Footer Placeholder 1">
            <a:extLst>
              <a:ext uri="{FF2B5EF4-FFF2-40B4-BE49-F238E27FC236}">
                <a16:creationId xmlns:a16="http://schemas.microsoft.com/office/drawing/2014/main" id="{8B1B6C1A-2595-4CEA-A5F7-2A5055F173AA}"/>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83584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a:t>
            </a:fld>
            <a:endParaRPr lang="cs-CZ" altLang="cs-CZ"/>
          </a:p>
        </p:txBody>
      </p:sp>
      <p:sp>
        <p:nvSpPr>
          <p:cNvPr id="10" name="Title 8">
            <a:extLst>
              <a:ext uri="{FF2B5EF4-FFF2-40B4-BE49-F238E27FC236}">
                <a16:creationId xmlns:a16="http://schemas.microsoft.com/office/drawing/2014/main" id="{CB35E1D7-F2FD-4B05-9EBC-06E1F2D5299D}"/>
              </a:ext>
            </a:extLst>
          </p:cNvPr>
          <p:cNvSpPr>
            <a:spLocks noGrp="1"/>
          </p:cNvSpPr>
          <p:nvPr>
            <p:ph type="title"/>
          </p:nvPr>
        </p:nvSpPr>
        <p:spPr>
          <a:xfrm>
            <a:off x="415200" y="2047434"/>
            <a:ext cx="11361600" cy="486041"/>
          </a:xfrm>
        </p:spPr>
        <p:txBody>
          <a:bodyPr/>
          <a:lstStyle/>
          <a:p>
            <a:r>
              <a:rPr lang="en-GB" dirty="0"/>
              <a:t>EBM Champions</a:t>
            </a:r>
            <a:endParaRPr lang="en-US" dirty="0"/>
          </a:p>
        </p:txBody>
      </p:sp>
      <p:sp>
        <p:nvSpPr>
          <p:cNvPr id="11" name="Title 8">
            <a:extLst>
              <a:ext uri="{FF2B5EF4-FFF2-40B4-BE49-F238E27FC236}">
                <a16:creationId xmlns:a16="http://schemas.microsoft.com/office/drawing/2014/main" id="{FF93E624-FC0A-4F57-B6EE-C910FBCFFB92}"/>
              </a:ext>
            </a:extLst>
          </p:cNvPr>
          <p:cNvSpPr txBox="1">
            <a:spLocks/>
          </p:cNvSpPr>
          <p:nvPr/>
        </p:nvSpPr>
        <p:spPr>
          <a:xfrm>
            <a:off x="2784412" y="2809862"/>
            <a:ext cx="4835588" cy="32949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800" kern="0" dirty="0"/>
              <a:t>James Lind </a:t>
            </a:r>
            <a:r>
              <a:rPr lang="en-US" sz="1200" b="0" kern="0" dirty="0"/>
              <a:t>(1716 – 1794)</a:t>
            </a:r>
            <a:endParaRPr lang="en-US" sz="1800" b="0" kern="0" dirty="0"/>
          </a:p>
          <a:p>
            <a:pPr marL="285750" indent="-285750" algn="just">
              <a:lnSpc>
                <a:spcPct val="150000"/>
              </a:lnSpc>
              <a:buFont typeface="Arial" panose="020B0604020202020204" pitchFamily="34" charset="0"/>
              <a:buChar char="•"/>
            </a:pPr>
            <a:r>
              <a:rPr lang="en-US" sz="1800" b="0" kern="0" dirty="0"/>
              <a:t>Scottish naval surgeon.</a:t>
            </a:r>
          </a:p>
          <a:p>
            <a:pPr marL="285750" indent="-285750" algn="just">
              <a:lnSpc>
                <a:spcPct val="150000"/>
              </a:lnSpc>
              <a:buFont typeface="Arial" panose="020B0604020202020204" pitchFamily="34" charset="0"/>
              <a:buChar char="•"/>
            </a:pPr>
            <a:r>
              <a:rPr lang="en-GB" sz="1800" b="0" kern="0" dirty="0"/>
              <a:t>Revered for conducting </a:t>
            </a:r>
            <a:r>
              <a:rPr lang="en-US" sz="1800" b="0" kern="0" dirty="0"/>
              <a:t>the first-ever </a:t>
            </a:r>
            <a:r>
              <a:rPr lang="en-US" sz="1800" b="0" i="1" kern="0" dirty="0"/>
              <a:t>clinical trial </a:t>
            </a:r>
            <a:r>
              <a:rPr lang="en-US" sz="1800" b="0" kern="0" dirty="0"/>
              <a:t>in history.</a:t>
            </a:r>
          </a:p>
          <a:p>
            <a:pPr marL="285750" indent="-285750" algn="just">
              <a:lnSpc>
                <a:spcPct val="150000"/>
              </a:lnSpc>
              <a:buFont typeface="Arial" panose="020B0604020202020204" pitchFamily="34" charset="0"/>
              <a:buChar char="•"/>
            </a:pPr>
            <a:r>
              <a:rPr lang="en-US" sz="1800" b="0" kern="0" dirty="0"/>
              <a:t>Concluded that scurvy can be cured by citrus fruits rich in Vitamin-C. </a:t>
            </a:r>
            <a:r>
              <a:rPr lang="en-US" sz="1800" kern="0" dirty="0">
                <a:solidFill>
                  <a:srgbClr val="FF0000"/>
                </a:solidFill>
              </a:rPr>
              <a:t>How?</a:t>
            </a:r>
            <a:endParaRPr lang="en-US" sz="1800" b="0" kern="0" dirty="0"/>
          </a:p>
        </p:txBody>
      </p:sp>
      <p:pic>
        <p:nvPicPr>
          <p:cNvPr id="12" name="Picture 11" descr="A picture containing text, person&#10;&#10;Description automatically generated">
            <a:extLst>
              <a:ext uri="{FF2B5EF4-FFF2-40B4-BE49-F238E27FC236}">
                <a16:creationId xmlns:a16="http://schemas.microsoft.com/office/drawing/2014/main" id="{12183059-C660-4628-9DBC-08B4C9532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21" y="2948735"/>
            <a:ext cx="2088883" cy="2459348"/>
          </a:xfrm>
          <a:prstGeom prst="rect">
            <a:avLst/>
          </a:prstGeom>
        </p:spPr>
      </p:pic>
      <p:pic>
        <p:nvPicPr>
          <p:cNvPr id="13" name="Picture 12">
            <a:extLst>
              <a:ext uri="{FF2B5EF4-FFF2-40B4-BE49-F238E27FC236}">
                <a16:creationId xmlns:a16="http://schemas.microsoft.com/office/drawing/2014/main" id="{D65D2BBA-5720-477E-A739-A2142EF3FAEA}"/>
              </a:ext>
            </a:extLst>
          </p:cNvPr>
          <p:cNvPicPr>
            <a:picLocks noChangeAspect="1"/>
          </p:cNvPicPr>
          <p:nvPr/>
        </p:nvPicPr>
        <p:blipFill>
          <a:blip r:embed="rId3"/>
          <a:stretch>
            <a:fillRect/>
          </a:stretch>
        </p:blipFill>
        <p:spPr>
          <a:xfrm>
            <a:off x="10965568" y="0"/>
            <a:ext cx="1226432" cy="1089891"/>
          </a:xfrm>
          <a:prstGeom prst="rect">
            <a:avLst/>
          </a:prstGeom>
        </p:spPr>
      </p:pic>
      <p:sp>
        <p:nvSpPr>
          <p:cNvPr id="14" name="Title 8">
            <a:extLst>
              <a:ext uri="{FF2B5EF4-FFF2-40B4-BE49-F238E27FC236}">
                <a16:creationId xmlns:a16="http://schemas.microsoft.com/office/drawing/2014/main" id="{8E12BFE9-03DD-4655-AAF3-5C150A89A997}"/>
              </a:ext>
            </a:extLst>
          </p:cNvPr>
          <p:cNvSpPr txBox="1">
            <a:spLocks/>
          </p:cNvSpPr>
          <p:nvPr/>
        </p:nvSpPr>
        <p:spPr>
          <a:xfrm>
            <a:off x="9656597" y="373318"/>
            <a:ext cx="701963" cy="28241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800" kern="0" dirty="0"/>
              <a:t>Cider</a:t>
            </a:r>
          </a:p>
          <a:p>
            <a:pPr>
              <a:lnSpc>
                <a:spcPct val="100000"/>
              </a:lnSpc>
            </a:pPr>
            <a:r>
              <a:rPr lang="en-GB" sz="1800" i="1" kern="0" dirty="0"/>
              <a:t>n</a:t>
            </a:r>
            <a:r>
              <a:rPr lang="en-GB" sz="1800" kern="0" dirty="0"/>
              <a:t> = 2</a:t>
            </a:r>
            <a:endParaRPr lang="en-US" sz="1800" kern="0" dirty="0"/>
          </a:p>
        </p:txBody>
      </p:sp>
      <p:pic>
        <p:nvPicPr>
          <p:cNvPr id="15" name="Picture 14">
            <a:extLst>
              <a:ext uri="{FF2B5EF4-FFF2-40B4-BE49-F238E27FC236}">
                <a16:creationId xmlns:a16="http://schemas.microsoft.com/office/drawing/2014/main" id="{00946F79-0DE4-45DF-B260-DC577B13155F}"/>
              </a:ext>
            </a:extLst>
          </p:cNvPr>
          <p:cNvPicPr>
            <a:picLocks noChangeAspect="1"/>
          </p:cNvPicPr>
          <p:nvPr/>
        </p:nvPicPr>
        <p:blipFill rotWithShape="1">
          <a:blip r:embed="rId4">
            <a:extLst>
              <a:ext uri="{28A0092B-C50C-407E-A947-70E740481C1C}">
                <a14:useLocalDpi xmlns:a14="http://schemas.microsoft.com/office/drawing/2010/main" val="0"/>
              </a:ext>
            </a:extLst>
          </a:blip>
          <a:srcRect t="17387" b="13065"/>
          <a:stretch/>
        </p:blipFill>
        <p:spPr>
          <a:xfrm>
            <a:off x="10965568" y="1089891"/>
            <a:ext cx="1226432" cy="1219200"/>
          </a:xfrm>
          <a:prstGeom prst="rect">
            <a:avLst/>
          </a:prstGeom>
        </p:spPr>
      </p:pic>
      <p:sp>
        <p:nvSpPr>
          <p:cNvPr id="16" name="Title 8">
            <a:extLst>
              <a:ext uri="{FF2B5EF4-FFF2-40B4-BE49-F238E27FC236}">
                <a16:creationId xmlns:a16="http://schemas.microsoft.com/office/drawing/2014/main" id="{F88245B6-643D-4427-810F-AB748E604975}"/>
              </a:ext>
            </a:extLst>
          </p:cNvPr>
          <p:cNvSpPr txBox="1">
            <a:spLocks/>
          </p:cNvSpPr>
          <p:nvPr/>
        </p:nvSpPr>
        <p:spPr>
          <a:xfrm>
            <a:off x="9656597" y="1548493"/>
            <a:ext cx="1820000" cy="28241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800" kern="0" dirty="0"/>
              <a:t>Elixir of vitriol</a:t>
            </a:r>
          </a:p>
          <a:p>
            <a:pPr>
              <a:lnSpc>
                <a:spcPct val="100000"/>
              </a:lnSpc>
            </a:pPr>
            <a:r>
              <a:rPr lang="en-GB" sz="1800" i="1" kern="0" dirty="0"/>
              <a:t>n</a:t>
            </a:r>
            <a:r>
              <a:rPr lang="en-GB" sz="1800" kern="0" dirty="0"/>
              <a:t> = 2</a:t>
            </a:r>
            <a:endParaRPr lang="en-US" sz="1800" kern="0" dirty="0"/>
          </a:p>
        </p:txBody>
      </p:sp>
      <p:pic>
        <p:nvPicPr>
          <p:cNvPr id="17" name="Picture 16">
            <a:extLst>
              <a:ext uri="{FF2B5EF4-FFF2-40B4-BE49-F238E27FC236}">
                <a16:creationId xmlns:a16="http://schemas.microsoft.com/office/drawing/2014/main" id="{5CE0D665-9F54-4D18-9F7A-34AC627680D0}"/>
              </a:ext>
            </a:extLst>
          </p:cNvPr>
          <p:cNvPicPr>
            <a:picLocks noChangeAspect="1"/>
          </p:cNvPicPr>
          <p:nvPr/>
        </p:nvPicPr>
        <p:blipFill rotWithShape="1">
          <a:blip r:embed="rId5">
            <a:extLst>
              <a:ext uri="{28A0092B-C50C-407E-A947-70E740481C1C}">
                <a14:useLocalDpi xmlns:a14="http://schemas.microsoft.com/office/drawing/2010/main" val="0"/>
              </a:ext>
            </a:extLst>
          </a:blip>
          <a:srcRect l="18424" r="17091"/>
          <a:stretch/>
        </p:blipFill>
        <p:spPr>
          <a:xfrm>
            <a:off x="10963563" y="2309091"/>
            <a:ext cx="1228437" cy="1647825"/>
          </a:xfrm>
          <a:prstGeom prst="rect">
            <a:avLst/>
          </a:prstGeom>
        </p:spPr>
      </p:pic>
      <p:sp>
        <p:nvSpPr>
          <p:cNvPr id="18" name="Title 8">
            <a:extLst>
              <a:ext uri="{FF2B5EF4-FFF2-40B4-BE49-F238E27FC236}">
                <a16:creationId xmlns:a16="http://schemas.microsoft.com/office/drawing/2014/main" id="{F82A2407-35BA-4D49-BCD8-CB33D3C32105}"/>
              </a:ext>
            </a:extLst>
          </p:cNvPr>
          <p:cNvSpPr txBox="1">
            <a:spLocks/>
          </p:cNvSpPr>
          <p:nvPr/>
        </p:nvSpPr>
        <p:spPr>
          <a:xfrm>
            <a:off x="9656597" y="2961376"/>
            <a:ext cx="1260982" cy="28241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800" kern="0" dirty="0"/>
              <a:t>Vinegar</a:t>
            </a:r>
          </a:p>
          <a:p>
            <a:pPr>
              <a:lnSpc>
                <a:spcPct val="100000"/>
              </a:lnSpc>
            </a:pPr>
            <a:r>
              <a:rPr lang="en-GB" sz="1800" i="1" kern="0" dirty="0"/>
              <a:t>n</a:t>
            </a:r>
            <a:r>
              <a:rPr lang="en-GB" sz="1800" kern="0" dirty="0"/>
              <a:t> = 2</a:t>
            </a:r>
            <a:endParaRPr lang="en-US" sz="1800" kern="0" dirty="0"/>
          </a:p>
        </p:txBody>
      </p:sp>
      <p:pic>
        <p:nvPicPr>
          <p:cNvPr id="19" name="Picture 18" descr="A picture containing outdoor, sky, water, beach&#10;&#10;Description automatically generated">
            <a:extLst>
              <a:ext uri="{FF2B5EF4-FFF2-40B4-BE49-F238E27FC236}">
                <a16:creationId xmlns:a16="http://schemas.microsoft.com/office/drawing/2014/main" id="{8A7F9D8F-0697-451E-8559-49A41D132552}"/>
              </a:ext>
            </a:extLst>
          </p:cNvPr>
          <p:cNvPicPr>
            <a:picLocks noChangeAspect="1"/>
          </p:cNvPicPr>
          <p:nvPr/>
        </p:nvPicPr>
        <p:blipFill rotWithShape="1">
          <a:blip r:embed="rId6">
            <a:extLst>
              <a:ext uri="{28A0092B-C50C-407E-A947-70E740481C1C}">
                <a14:useLocalDpi xmlns:a14="http://schemas.microsoft.com/office/drawing/2010/main" val="0"/>
              </a:ext>
            </a:extLst>
          </a:blip>
          <a:srcRect l="7861" r="32933"/>
          <a:stretch/>
        </p:blipFill>
        <p:spPr>
          <a:xfrm>
            <a:off x="10963562" y="3956916"/>
            <a:ext cx="1228437" cy="1026385"/>
          </a:xfrm>
          <a:prstGeom prst="rect">
            <a:avLst/>
          </a:prstGeom>
        </p:spPr>
      </p:pic>
      <p:sp>
        <p:nvSpPr>
          <p:cNvPr id="20" name="Title 8">
            <a:extLst>
              <a:ext uri="{FF2B5EF4-FFF2-40B4-BE49-F238E27FC236}">
                <a16:creationId xmlns:a16="http://schemas.microsoft.com/office/drawing/2014/main" id="{1A1BB3DD-3032-49AA-B019-8A76DAB44F0B}"/>
              </a:ext>
            </a:extLst>
          </p:cNvPr>
          <p:cNvSpPr txBox="1">
            <a:spLocks/>
          </p:cNvSpPr>
          <p:nvPr/>
        </p:nvSpPr>
        <p:spPr>
          <a:xfrm>
            <a:off x="9656597" y="4298481"/>
            <a:ext cx="1260982" cy="28241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800" kern="0" dirty="0"/>
              <a:t>Seawater</a:t>
            </a:r>
          </a:p>
          <a:p>
            <a:pPr>
              <a:lnSpc>
                <a:spcPct val="100000"/>
              </a:lnSpc>
            </a:pPr>
            <a:r>
              <a:rPr lang="en-GB" sz="1800" i="1" kern="0" dirty="0"/>
              <a:t>n</a:t>
            </a:r>
            <a:r>
              <a:rPr lang="en-GB" sz="1800" kern="0" dirty="0"/>
              <a:t> = 2</a:t>
            </a:r>
            <a:endParaRPr lang="en-US" sz="1800" kern="0" dirty="0"/>
          </a:p>
        </p:txBody>
      </p:sp>
      <p:pic>
        <p:nvPicPr>
          <p:cNvPr id="21" name="Picture 20" descr="A picture containing food, vegetable&#10;&#10;Description automatically generated">
            <a:extLst>
              <a:ext uri="{FF2B5EF4-FFF2-40B4-BE49-F238E27FC236}">
                <a16:creationId xmlns:a16="http://schemas.microsoft.com/office/drawing/2014/main" id="{40FFA54F-8095-42E6-AF28-BD9A2296CF23}"/>
              </a:ext>
            </a:extLst>
          </p:cNvPr>
          <p:cNvPicPr>
            <a:picLocks noChangeAspect="1"/>
          </p:cNvPicPr>
          <p:nvPr/>
        </p:nvPicPr>
        <p:blipFill rotWithShape="1">
          <a:blip r:embed="rId7">
            <a:extLst>
              <a:ext uri="{28A0092B-C50C-407E-A947-70E740481C1C}">
                <a14:useLocalDpi xmlns:a14="http://schemas.microsoft.com/office/drawing/2010/main" val="0"/>
              </a:ext>
            </a:extLst>
          </a:blip>
          <a:srcRect l="11049" t="6139" r="8845" b="14843"/>
          <a:stretch/>
        </p:blipFill>
        <p:spPr>
          <a:xfrm>
            <a:off x="10963562" y="4975031"/>
            <a:ext cx="1228438" cy="810651"/>
          </a:xfrm>
          <a:prstGeom prst="rect">
            <a:avLst/>
          </a:prstGeom>
        </p:spPr>
      </p:pic>
      <p:sp>
        <p:nvSpPr>
          <p:cNvPr id="22" name="Title 8">
            <a:extLst>
              <a:ext uri="{FF2B5EF4-FFF2-40B4-BE49-F238E27FC236}">
                <a16:creationId xmlns:a16="http://schemas.microsoft.com/office/drawing/2014/main" id="{037FCD01-A965-45BE-9E53-CAF65240BBE8}"/>
              </a:ext>
            </a:extLst>
          </p:cNvPr>
          <p:cNvSpPr txBox="1">
            <a:spLocks/>
          </p:cNvSpPr>
          <p:nvPr/>
        </p:nvSpPr>
        <p:spPr>
          <a:xfrm>
            <a:off x="9656596" y="5208729"/>
            <a:ext cx="1464183" cy="28241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800" kern="0" dirty="0"/>
              <a:t>Barley water</a:t>
            </a:r>
          </a:p>
          <a:p>
            <a:pPr>
              <a:lnSpc>
                <a:spcPct val="100000"/>
              </a:lnSpc>
            </a:pPr>
            <a:r>
              <a:rPr lang="en-GB" sz="1800" i="1" kern="0" dirty="0"/>
              <a:t>n</a:t>
            </a:r>
            <a:r>
              <a:rPr lang="en-GB" sz="1800" kern="0" dirty="0"/>
              <a:t> = 2</a:t>
            </a:r>
            <a:endParaRPr lang="en-US" sz="1800" kern="0" dirty="0"/>
          </a:p>
        </p:txBody>
      </p:sp>
      <p:pic>
        <p:nvPicPr>
          <p:cNvPr id="23" name="Picture 22" descr="A picture containing indoor, fruit&#10;&#10;Description automatically generated">
            <a:extLst>
              <a:ext uri="{FF2B5EF4-FFF2-40B4-BE49-F238E27FC236}">
                <a16:creationId xmlns:a16="http://schemas.microsoft.com/office/drawing/2014/main" id="{A09AF484-9800-47BD-9018-322DFED66D2D}"/>
              </a:ext>
            </a:extLst>
          </p:cNvPr>
          <p:cNvPicPr>
            <a:picLocks noChangeAspect="1"/>
          </p:cNvPicPr>
          <p:nvPr/>
        </p:nvPicPr>
        <p:blipFill rotWithShape="1">
          <a:blip r:embed="rId8">
            <a:extLst>
              <a:ext uri="{28A0092B-C50C-407E-A947-70E740481C1C}">
                <a14:useLocalDpi xmlns:a14="http://schemas.microsoft.com/office/drawing/2010/main" val="0"/>
              </a:ext>
            </a:extLst>
          </a:blip>
          <a:srcRect l="7220" r="7087"/>
          <a:stretch/>
        </p:blipFill>
        <p:spPr>
          <a:xfrm>
            <a:off x="10963563" y="5785682"/>
            <a:ext cx="1228437" cy="1073771"/>
          </a:xfrm>
          <a:prstGeom prst="rect">
            <a:avLst/>
          </a:prstGeom>
        </p:spPr>
      </p:pic>
      <p:sp>
        <p:nvSpPr>
          <p:cNvPr id="24" name="Title 8">
            <a:extLst>
              <a:ext uri="{FF2B5EF4-FFF2-40B4-BE49-F238E27FC236}">
                <a16:creationId xmlns:a16="http://schemas.microsoft.com/office/drawing/2014/main" id="{E21F8DDB-B1E5-482D-813B-9ED56396A217}"/>
              </a:ext>
            </a:extLst>
          </p:cNvPr>
          <p:cNvSpPr txBox="1">
            <a:spLocks/>
          </p:cNvSpPr>
          <p:nvPr/>
        </p:nvSpPr>
        <p:spPr>
          <a:xfrm>
            <a:off x="9626468" y="6197582"/>
            <a:ext cx="1850129" cy="28241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GB" sz="1800" kern="0" dirty="0"/>
              <a:t>Orange &amp; Lemon</a:t>
            </a:r>
          </a:p>
          <a:p>
            <a:pPr>
              <a:lnSpc>
                <a:spcPct val="100000"/>
              </a:lnSpc>
            </a:pPr>
            <a:r>
              <a:rPr lang="en-GB" sz="1800" i="1" kern="0" dirty="0"/>
              <a:t>n</a:t>
            </a:r>
            <a:r>
              <a:rPr lang="en-GB" sz="1800" kern="0" dirty="0"/>
              <a:t> = 2</a:t>
            </a:r>
            <a:endParaRPr lang="en-US" sz="1800" kern="0" dirty="0"/>
          </a:p>
        </p:txBody>
      </p:sp>
      <p:pic>
        <p:nvPicPr>
          <p:cNvPr id="25" name="Picture 24" descr="Shape&#10;&#10;Description automatically generated">
            <a:extLst>
              <a:ext uri="{FF2B5EF4-FFF2-40B4-BE49-F238E27FC236}">
                <a16:creationId xmlns:a16="http://schemas.microsoft.com/office/drawing/2014/main" id="{0BE013DF-3A1E-4595-AB9D-B9D065C3C7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6582" y="6162099"/>
            <a:ext cx="604231" cy="574964"/>
          </a:xfrm>
          <a:prstGeom prst="rect">
            <a:avLst/>
          </a:prstGeom>
        </p:spPr>
      </p:pic>
      <p:pic>
        <p:nvPicPr>
          <p:cNvPr id="26" name="Picture 25" descr="A picture containing icon&#10;&#10;Description automatically generated">
            <a:extLst>
              <a:ext uri="{FF2B5EF4-FFF2-40B4-BE49-F238E27FC236}">
                <a16:creationId xmlns:a16="http://schemas.microsoft.com/office/drawing/2014/main" id="{0ECFB8A2-9C33-462E-A9E0-4D355190DB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5735" y="120937"/>
            <a:ext cx="1126752" cy="1126752"/>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C47107B0-5E3A-42D5-AEA4-0262570D4E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5735" y="1267535"/>
            <a:ext cx="1126752" cy="1126752"/>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35677F6A-DBEF-456C-9E02-62B01ED5C0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5735" y="2610810"/>
            <a:ext cx="1126752" cy="1126752"/>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F940893A-391A-4388-A90C-DBF3A6CF65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5735" y="3994103"/>
            <a:ext cx="1126752" cy="1126752"/>
          </a:xfrm>
          <a:prstGeom prst="rect">
            <a:avLst/>
          </a:prstGeom>
        </p:spPr>
      </p:pic>
      <p:pic>
        <p:nvPicPr>
          <p:cNvPr id="30" name="Picture 29" descr="A picture containing icon&#10;&#10;Description automatically generated">
            <a:extLst>
              <a:ext uri="{FF2B5EF4-FFF2-40B4-BE49-F238E27FC236}">
                <a16:creationId xmlns:a16="http://schemas.microsoft.com/office/drawing/2014/main" id="{1577BA13-4F91-4FDC-A989-0C52655F2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4240" y="5039657"/>
            <a:ext cx="1126752" cy="1126752"/>
          </a:xfrm>
          <a:prstGeom prst="rect">
            <a:avLst/>
          </a:prstGeom>
        </p:spPr>
      </p:pic>
      <p:pic>
        <p:nvPicPr>
          <p:cNvPr id="31" name="Picture 30">
            <a:hlinkClick r:id="rId11"/>
            <a:extLst>
              <a:ext uri="{FF2B5EF4-FFF2-40B4-BE49-F238E27FC236}">
                <a16:creationId xmlns:a16="http://schemas.microsoft.com/office/drawing/2014/main" id="{973B60E7-2F57-4F4B-B18F-E4AD8A312972}"/>
              </a:ext>
            </a:extLst>
          </p:cNvPr>
          <p:cNvPicPr>
            <a:picLocks noChangeAspect="1"/>
          </p:cNvPicPr>
          <p:nvPr/>
        </p:nvPicPr>
        <p:blipFill>
          <a:blip r:embed="rId12"/>
          <a:stretch>
            <a:fillRect/>
          </a:stretch>
        </p:blipFill>
        <p:spPr>
          <a:xfrm>
            <a:off x="2784412" y="5349938"/>
            <a:ext cx="4981193" cy="768966"/>
          </a:xfrm>
          <a:prstGeom prst="rect">
            <a:avLst/>
          </a:prstGeom>
        </p:spPr>
      </p:pic>
      <p:pic>
        <p:nvPicPr>
          <p:cNvPr id="32" name="Picture 31" descr="A picture containing person, indoor&#10;&#10;Description automatically generated">
            <a:extLst>
              <a:ext uri="{FF2B5EF4-FFF2-40B4-BE49-F238E27FC236}">
                <a16:creationId xmlns:a16="http://schemas.microsoft.com/office/drawing/2014/main" id="{C93FC0CB-D908-4DC8-A234-A0165DD8BB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84412" y="120937"/>
            <a:ext cx="5356723" cy="1830911"/>
          </a:xfrm>
          <a:prstGeom prst="rect">
            <a:avLst/>
          </a:prstGeom>
        </p:spPr>
      </p:pic>
    </p:spTree>
    <p:extLst>
      <p:ext uri="{BB962C8B-B14F-4D97-AF65-F5344CB8AC3E}">
        <p14:creationId xmlns:p14="http://schemas.microsoft.com/office/powerpoint/2010/main" val="28976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par>
                                <p:cTn id="91" presetID="10" presetClass="entr" presetSubtype="0"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4" grpId="0"/>
      <p:bldP spid="16" grpId="0"/>
      <p:bldP spid="18" grpId="0"/>
      <p:bldP spid="20" grpId="0"/>
      <p:bldP spid="22"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40</a:t>
            </a:fld>
            <a:endParaRPr lang="cs-CZ" altLang="cs-CZ"/>
          </a:p>
        </p:txBody>
      </p:sp>
      <p:sp>
        <p:nvSpPr>
          <p:cNvPr id="11" name="Title 8">
            <a:extLst>
              <a:ext uri="{FF2B5EF4-FFF2-40B4-BE49-F238E27FC236}">
                <a16:creationId xmlns:a16="http://schemas.microsoft.com/office/drawing/2014/main" id="{FD0C5487-02CB-49CC-B15F-416501BE9D09}"/>
              </a:ext>
            </a:extLst>
          </p:cNvPr>
          <p:cNvSpPr>
            <a:spLocks noGrp="1"/>
          </p:cNvSpPr>
          <p:nvPr>
            <p:ph type="title"/>
          </p:nvPr>
        </p:nvSpPr>
        <p:spPr>
          <a:xfrm>
            <a:off x="414000" y="1831408"/>
            <a:ext cx="3933776" cy="694323"/>
          </a:xfrm>
        </p:spPr>
        <p:txBody>
          <a:bodyPr/>
          <a:lstStyle/>
          <a:p>
            <a:r>
              <a:rPr lang="en-US" dirty="0"/>
              <a:t>Meta-Analysis</a:t>
            </a:r>
          </a:p>
        </p:txBody>
      </p:sp>
      <p:sp>
        <p:nvSpPr>
          <p:cNvPr id="12" name="Title 8">
            <a:extLst>
              <a:ext uri="{FF2B5EF4-FFF2-40B4-BE49-F238E27FC236}">
                <a16:creationId xmlns:a16="http://schemas.microsoft.com/office/drawing/2014/main" id="{A1C735D0-D529-4186-B8BD-2FA10DD45F8E}"/>
              </a:ext>
            </a:extLst>
          </p:cNvPr>
          <p:cNvSpPr txBox="1">
            <a:spLocks/>
          </p:cNvSpPr>
          <p:nvPr/>
        </p:nvSpPr>
        <p:spPr>
          <a:xfrm>
            <a:off x="280186" y="2839938"/>
            <a:ext cx="3933776" cy="51032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US" sz="3600" b="0" kern="0" dirty="0"/>
              <a:t>Forest Plot</a:t>
            </a:r>
          </a:p>
          <a:p>
            <a:pPr algn="ctr"/>
            <a:r>
              <a:rPr lang="en-US" sz="2400" kern="0" dirty="0"/>
              <a:t>How to read?</a:t>
            </a:r>
          </a:p>
        </p:txBody>
      </p:sp>
      <p:pic>
        <p:nvPicPr>
          <p:cNvPr id="9" name="Picture 8" descr="Icon&#10;&#10;Description automatically generated">
            <a:extLst>
              <a:ext uri="{FF2B5EF4-FFF2-40B4-BE49-F238E27FC236}">
                <a16:creationId xmlns:a16="http://schemas.microsoft.com/office/drawing/2014/main" id="{5A9FC106-9301-418B-9125-37FB61C82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849" y="4011633"/>
            <a:ext cx="1729921" cy="1403521"/>
          </a:xfrm>
          <a:prstGeom prst="rect">
            <a:avLst/>
          </a:prstGeom>
        </p:spPr>
      </p:pic>
      <p:sp>
        <p:nvSpPr>
          <p:cNvPr id="18" name="TextBox 17">
            <a:extLst>
              <a:ext uri="{FF2B5EF4-FFF2-40B4-BE49-F238E27FC236}">
                <a16:creationId xmlns:a16="http://schemas.microsoft.com/office/drawing/2014/main" id="{8D25D51C-F224-4812-A99C-4F2E14E0FCF6}"/>
              </a:ext>
            </a:extLst>
          </p:cNvPr>
          <p:cNvSpPr txBox="1"/>
          <p:nvPr/>
        </p:nvSpPr>
        <p:spPr>
          <a:xfrm>
            <a:off x="280186" y="5421054"/>
            <a:ext cx="4067590" cy="584775"/>
          </a:xfrm>
          <a:prstGeom prst="rect">
            <a:avLst/>
          </a:prstGeom>
          <a:noFill/>
        </p:spPr>
        <p:txBody>
          <a:bodyPr wrap="square">
            <a:spAutoFit/>
          </a:bodyPr>
          <a:lstStyle/>
          <a:p>
            <a:r>
              <a:rPr lang="en-GB" sz="1600" dirty="0">
                <a:latin typeface="+mj-lt"/>
                <a:hlinkClick r:id="rId3"/>
              </a:rPr>
              <a:t>https://s4be.cochrane.org/blog/2016/07/11/tutorial-read-forest-plot/</a:t>
            </a:r>
            <a:endParaRPr lang="en-GB" sz="1600" dirty="0">
              <a:latin typeface="+mj-lt"/>
            </a:endParaRPr>
          </a:p>
        </p:txBody>
      </p:sp>
      <p:pic>
        <p:nvPicPr>
          <p:cNvPr id="10" name="Picture 9" descr="Table&#10;&#10;Description automatically generated">
            <a:extLst>
              <a:ext uri="{FF2B5EF4-FFF2-40B4-BE49-F238E27FC236}">
                <a16:creationId xmlns:a16="http://schemas.microsoft.com/office/drawing/2014/main" id="{BA3109B8-52AA-4A02-AE46-90CDBA40B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9026" y="0"/>
            <a:ext cx="6822974" cy="6858000"/>
          </a:xfrm>
          <a:prstGeom prst="rect">
            <a:avLst/>
          </a:prstGeom>
        </p:spPr>
      </p:pic>
    </p:spTree>
    <p:extLst>
      <p:ext uri="{BB962C8B-B14F-4D97-AF65-F5344CB8AC3E}">
        <p14:creationId xmlns:p14="http://schemas.microsoft.com/office/powerpoint/2010/main" val="272428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41</a:t>
            </a:fld>
            <a:endParaRPr lang="cs-CZ" altLang="cs-CZ"/>
          </a:p>
        </p:txBody>
      </p:sp>
      <p:pic>
        <p:nvPicPr>
          <p:cNvPr id="13" name="Picture 12" descr="A picture containing diagram&#10;&#10;Description automatically generated">
            <a:extLst>
              <a:ext uri="{FF2B5EF4-FFF2-40B4-BE49-F238E27FC236}">
                <a16:creationId xmlns:a16="http://schemas.microsoft.com/office/drawing/2014/main" id="{E8EC7860-E8FE-4793-A8C7-C2CFEC8DE77A}"/>
              </a:ext>
            </a:extLst>
          </p:cNvPr>
          <p:cNvPicPr>
            <a:picLocks noChangeAspect="1"/>
          </p:cNvPicPr>
          <p:nvPr/>
        </p:nvPicPr>
        <p:blipFill rotWithShape="1">
          <a:blip r:embed="rId2">
            <a:extLst>
              <a:ext uri="{28A0092B-C50C-407E-A947-70E740481C1C}">
                <a14:useLocalDpi xmlns:a14="http://schemas.microsoft.com/office/drawing/2010/main" val="0"/>
              </a:ext>
            </a:extLst>
          </a:blip>
          <a:srcRect l="8874" t="13312" r="14305"/>
          <a:stretch/>
        </p:blipFill>
        <p:spPr>
          <a:xfrm>
            <a:off x="-1" y="3164599"/>
            <a:ext cx="3001917" cy="2117215"/>
          </a:xfrm>
          <a:prstGeom prst="rect">
            <a:avLst/>
          </a:prstGeom>
        </p:spPr>
      </p:pic>
      <p:pic>
        <p:nvPicPr>
          <p:cNvPr id="14" name="Picture 13" descr="Chart, box and whisker chart&#10;&#10;Description automatically generated">
            <a:extLst>
              <a:ext uri="{FF2B5EF4-FFF2-40B4-BE49-F238E27FC236}">
                <a16:creationId xmlns:a16="http://schemas.microsoft.com/office/drawing/2014/main" id="{FED171E7-E8BA-4BCB-9511-D086C7D83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954" y="0"/>
            <a:ext cx="4064046" cy="2540029"/>
          </a:xfrm>
          <a:prstGeom prst="rect">
            <a:avLst/>
          </a:prstGeom>
        </p:spPr>
      </p:pic>
      <p:sp>
        <p:nvSpPr>
          <p:cNvPr id="15" name="Title 8">
            <a:extLst>
              <a:ext uri="{FF2B5EF4-FFF2-40B4-BE49-F238E27FC236}">
                <a16:creationId xmlns:a16="http://schemas.microsoft.com/office/drawing/2014/main" id="{531E0970-2857-4908-BC00-B904EEA07BB4}"/>
              </a:ext>
            </a:extLst>
          </p:cNvPr>
          <p:cNvSpPr>
            <a:spLocks noGrp="1"/>
          </p:cNvSpPr>
          <p:nvPr>
            <p:ph type="title"/>
          </p:nvPr>
        </p:nvSpPr>
        <p:spPr>
          <a:xfrm>
            <a:off x="414000" y="1915459"/>
            <a:ext cx="4016598" cy="486041"/>
          </a:xfrm>
        </p:spPr>
        <p:txBody>
          <a:bodyPr/>
          <a:lstStyle/>
          <a:p>
            <a:r>
              <a:rPr lang="en-GB" dirty="0"/>
              <a:t>Meta Analysis</a:t>
            </a:r>
            <a:endParaRPr lang="en-US" dirty="0"/>
          </a:p>
        </p:txBody>
      </p:sp>
      <p:sp>
        <p:nvSpPr>
          <p:cNvPr id="16" name="Title 8">
            <a:extLst>
              <a:ext uri="{FF2B5EF4-FFF2-40B4-BE49-F238E27FC236}">
                <a16:creationId xmlns:a16="http://schemas.microsoft.com/office/drawing/2014/main" id="{75EBDB3C-D51B-4879-849C-10B50FC13BD6}"/>
              </a:ext>
            </a:extLst>
          </p:cNvPr>
          <p:cNvSpPr txBox="1">
            <a:spLocks/>
          </p:cNvSpPr>
          <p:nvPr/>
        </p:nvSpPr>
        <p:spPr>
          <a:xfrm>
            <a:off x="414000" y="2540029"/>
            <a:ext cx="4801530"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1800" b="0" kern="0" dirty="0"/>
              <a:t>How to interpret forest plot? </a:t>
            </a:r>
          </a:p>
        </p:txBody>
      </p:sp>
      <p:sp>
        <p:nvSpPr>
          <p:cNvPr id="17" name="Title 8">
            <a:extLst>
              <a:ext uri="{FF2B5EF4-FFF2-40B4-BE49-F238E27FC236}">
                <a16:creationId xmlns:a16="http://schemas.microsoft.com/office/drawing/2014/main" id="{849EFFFC-1F2D-4136-A419-1B814B439C01}"/>
              </a:ext>
            </a:extLst>
          </p:cNvPr>
          <p:cNvSpPr txBox="1">
            <a:spLocks/>
          </p:cNvSpPr>
          <p:nvPr/>
        </p:nvSpPr>
        <p:spPr>
          <a:xfrm>
            <a:off x="8174063" y="2297008"/>
            <a:ext cx="397182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1050" b="0" kern="0" dirty="0">
                <a:hlinkClick r:id="rId4"/>
              </a:rPr>
              <a:t>https://s4be.cochrane.org/blog/2016/07/11/tutorial-read-forest-plot</a:t>
            </a:r>
            <a:endParaRPr lang="en-US" sz="1050" b="0" kern="0" dirty="0"/>
          </a:p>
        </p:txBody>
      </p:sp>
      <p:pic>
        <p:nvPicPr>
          <p:cNvPr id="19" name="Picture 18" descr="Chart, scatter chart, box and whisker chart&#10;&#10;Description automatically generated">
            <a:extLst>
              <a:ext uri="{FF2B5EF4-FFF2-40B4-BE49-F238E27FC236}">
                <a16:creationId xmlns:a16="http://schemas.microsoft.com/office/drawing/2014/main" id="{463AEA5D-B54E-411F-AD80-ACED158D3E9E}"/>
              </a:ext>
            </a:extLst>
          </p:cNvPr>
          <p:cNvPicPr>
            <a:picLocks noChangeAspect="1"/>
          </p:cNvPicPr>
          <p:nvPr/>
        </p:nvPicPr>
        <p:blipFill rotWithShape="1">
          <a:blip r:embed="rId5">
            <a:extLst>
              <a:ext uri="{28A0092B-C50C-407E-A947-70E740481C1C}">
                <a14:useLocalDpi xmlns:a14="http://schemas.microsoft.com/office/drawing/2010/main" val="0"/>
              </a:ext>
            </a:extLst>
          </a:blip>
          <a:srcRect l="12146" r="12835" b="14364"/>
          <a:stretch/>
        </p:blipFill>
        <p:spPr>
          <a:xfrm>
            <a:off x="3001916" y="3164599"/>
            <a:ext cx="3001917" cy="2141685"/>
          </a:xfrm>
          <a:prstGeom prst="rect">
            <a:avLst/>
          </a:prstGeom>
        </p:spPr>
      </p:pic>
      <p:pic>
        <p:nvPicPr>
          <p:cNvPr id="20" name="Picture 19" descr="Chart, box and whisker chart&#10;&#10;Description automatically generated">
            <a:extLst>
              <a:ext uri="{FF2B5EF4-FFF2-40B4-BE49-F238E27FC236}">
                <a16:creationId xmlns:a16="http://schemas.microsoft.com/office/drawing/2014/main" id="{49991C40-DA92-4318-B16D-F37BD298D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8169" y="3164599"/>
            <a:ext cx="3673524" cy="2265240"/>
          </a:xfrm>
          <a:prstGeom prst="rect">
            <a:avLst/>
          </a:prstGeom>
        </p:spPr>
      </p:pic>
      <p:pic>
        <p:nvPicPr>
          <p:cNvPr id="21" name="Picture 20" descr="Chart, box and whisker chart&#10;&#10;Description automatically generated">
            <a:extLst>
              <a:ext uri="{FF2B5EF4-FFF2-40B4-BE49-F238E27FC236}">
                <a16:creationId xmlns:a16="http://schemas.microsoft.com/office/drawing/2014/main" id="{769C2031-5F68-44B5-B635-82AA071944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2631" y="0"/>
            <a:ext cx="4005322" cy="2503326"/>
          </a:xfrm>
          <a:prstGeom prst="rect">
            <a:avLst/>
          </a:prstGeom>
        </p:spPr>
      </p:pic>
    </p:spTree>
    <p:extLst>
      <p:ext uri="{BB962C8B-B14F-4D97-AF65-F5344CB8AC3E}">
        <p14:creationId xmlns:p14="http://schemas.microsoft.com/office/powerpoint/2010/main" val="13021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42</a:t>
            </a:fld>
            <a:endParaRPr lang="cs-CZ" altLang="cs-CZ"/>
          </a:p>
        </p:txBody>
      </p:sp>
      <p:sp>
        <p:nvSpPr>
          <p:cNvPr id="18" name="Title 8">
            <a:extLst>
              <a:ext uri="{FF2B5EF4-FFF2-40B4-BE49-F238E27FC236}">
                <a16:creationId xmlns:a16="http://schemas.microsoft.com/office/drawing/2014/main" id="{E7AE28E5-EA82-40C6-9BF6-ED0811A5B2A2}"/>
              </a:ext>
            </a:extLst>
          </p:cNvPr>
          <p:cNvSpPr>
            <a:spLocks noGrp="1"/>
          </p:cNvSpPr>
          <p:nvPr>
            <p:ph type="title"/>
          </p:nvPr>
        </p:nvSpPr>
        <p:spPr>
          <a:xfrm>
            <a:off x="414000" y="1915459"/>
            <a:ext cx="4016598" cy="486041"/>
          </a:xfrm>
        </p:spPr>
        <p:txBody>
          <a:bodyPr/>
          <a:lstStyle/>
          <a:p>
            <a:r>
              <a:rPr lang="en-GB" dirty="0"/>
              <a:t>Meta Analysis</a:t>
            </a:r>
            <a:endParaRPr lang="en-US" dirty="0"/>
          </a:p>
        </p:txBody>
      </p:sp>
      <p:sp>
        <p:nvSpPr>
          <p:cNvPr id="22" name="Title 8">
            <a:extLst>
              <a:ext uri="{FF2B5EF4-FFF2-40B4-BE49-F238E27FC236}">
                <a16:creationId xmlns:a16="http://schemas.microsoft.com/office/drawing/2014/main" id="{87DF1F88-6A20-459D-A0D8-6F1399078610}"/>
              </a:ext>
            </a:extLst>
          </p:cNvPr>
          <p:cNvSpPr txBox="1">
            <a:spLocks/>
          </p:cNvSpPr>
          <p:nvPr/>
        </p:nvSpPr>
        <p:spPr>
          <a:xfrm>
            <a:off x="414000" y="2540029"/>
            <a:ext cx="4801530"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1800" b="0" kern="0" dirty="0"/>
              <a:t>How to interpret forest plot? </a:t>
            </a:r>
          </a:p>
        </p:txBody>
      </p:sp>
      <p:sp>
        <p:nvSpPr>
          <p:cNvPr id="23" name="Title 8">
            <a:extLst>
              <a:ext uri="{FF2B5EF4-FFF2-40B4-BE49-F238E27FC236}">
                <a16:creationId xmlns:a16="http://schemas.microsoft.com/office/drawing/2014/main" id="{2EF8B260-226F-4FEB-A671-E42C4133900C}"/>
              </a:ext>
            </a:extLst>
          </p:cNvPr>
          <p:cNvSpPr txBox="1">
            <a:spLocks/>
          </p:cNvSpPr>
          <p:nvPr/>
        </p:nvSpPr>
        <p:spPr>
          <a:xfrm>
            <a:off x="8220173" y="3185979"/>
            <a:ext cx="397182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1050" b="0" kern="0" dirty="0">
                <a:hlinkClick r:id="rId2"/>
              </a:rPr>
              <a:t>https://s4be.cochrane.org/blog/2016/07/11/tutorial-read-forest-plot</a:t>
            </a:r>
            <a:endParaRPr lang="en-US" sz="1050" b="0" kern="0" dirty="0"/>
          </a:p>
        </p:txBody>
      </p:sp>
      <p:pic>
        <p:nvPicPr>
          <p:cNvPr id="24" name="Picture 23" descr="Chart, box and whisker chart&#10;&#10;Description automatically generated">
            <a:extLst>
              <a:ext uri="{FF2B5EF4-FFF2-40B4-BE49-F238E27FC236}">
                <a16:creationId xmlns:a16="http://schemas.microsoft.com/office/drawing/2014/main" id="{8E59C30B-7346-4B55-844D-349BA71E5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232" y="-1"/>
            <a:ext cx="5554768" cy="3471730"/>
          </a:xfrm>
          <a:prstGeom prst="rect">
            <a:avLst/>
          </a:prstGeom>
        </p:spPr>
      </p:pic>
      <p:pic>
        <p:nvPicPr>
          <p:cNvPr id="25" name="Picture 24" descr="Chart, box and whisker chart&#10;&#10;Description automatically generated">
            <a:extLst>
              <a:ext uri="{FF2B5EF4-FFF2-40B4-BE49-F238E27FC236}">
                <a16:creationId xmlns:a16="http://schemas.microsoft.com/office/drawing/2014/main" id="{6EF74DC2-BE1E-437E-ACE9-38E4B0715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00" y="2943024"/>
            <a:ext cx="5062973" cy="3164358"/>
          </a:xfrm>
          <a:prstGeom prst="rect">
            <a:avLst/>
          </a:prstGeom>
        </p:spPr>
      </p:pic>
      <p:pic>
        <p:nvPicPr>
          <p:cNvPr id="26" name="Picture 25" descr="Chart, box and whisker chart&#10;&#10;Description automatically generated">
            <a:extLst>
              <a:ext uri="{FF2B5EF4-FFF2-40B4-BE49-F238E27FC236}">
                <a16:creationId xmlns:a16="http://schemas.microsoft.com/office/drawing/2014/main" id="{5C8D5704-B307-423F-8CDE-631E01AAC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9026" y="3693640"/>
            <a:ext cx="5062974" cy="3164359"/>
          </a:xfrm>
          <a:prstGeom prst="rect">
            <a:avLst/>
          </a:prstGeom>
        </p:spPr>
      </p:pic>
    </p:spTree>
    <p:extLst>
      <p:ext uri="{BB962C8B-B14F-4D97-AF65-F5344CB8AC3E}">
        <p14:creationId xmlns:p14="http://schemas.microsoft.com/office/powerpoint/2010/main" val="141886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43</a:t>
            </a:fld>
            <a:endParaRPr lang="cs-CZ" altLang="cs-CZ"/>
          </a:p>
        </p:txBody>
      </p:sp>
      <p:pic>
        <p:nvPicPr>
          <p:cNvPr id="12" name="Picture 11" descr="A picture containing diagram&#10;&#10;Description automatically generated">
            <a:extLst>
              <a:ext uri="{FF2B5EF4-FFF2-40B4-BE49-F238E27FC236}">
                <a16:creationId xmlns:a16="http://schemas.microsoft.com/office/drawing/2014/main" id="{A17AF2EF-4EC1-44B8-8428-EA35750FD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711" y="-1"/>
            <a:ext cx="8364289" cy="5227681"/>
          </a:xfrm>
          <a:prstGeom prst="rect">
            <a:avLst/>
          </a:prstGeom>
        </p:spPr>
      </p:pic>
      <p:sp>
        <p:nvSpPr>
          <p:cNvPr id="13" name="Title 8">
            <a:extLst>
              <a:ext uri="{FF2B5EF4-FFF2-40B4-BE49-F238E27FC236}">
                <a16:creationId xmlns:a16="http://schemas.microsoft.com/office/drawing/2014/main" id="{83B9CE7A-4335-478F-81E3-5A8B9AD09EBB}"/>
              </a:ext>
            </a:extLst>
          </p:cNvPr>
          <p:cNvSpPr>
            <a:spLocks noGrp="1"/>
          </p:cNvSpPr>
          <p:nvPr>
            <p:ph type="title"/>
          </p:nvPr>
        </p:nvSpPr>
        <p:spPr>
          <a:xfrm>
            <a:off x="414000" y="1915459"/>
            <a:ext cx="4016598" cy="486041"/>
          </a:xfrm>
        </p:spPr>
        <p:txBody>
          <a:bodyPr/>
          <a:lstStyle/>
          <a:p>
            <a:r>
              <a:rPr lang="en-GB" dirty="0"/>
              <a:t>Meta Analysis</a:t>
            </a:r>
            <a:endParaRPr lang="en-US" dirty="0"/>
          </a:p>
        </p:txBody>
      </p:sp>
      <p:sp>
        <p:nvSpPr>
          <p:cNvPr id="14" name="Title 8">
            <a:extLst>
              <a:ext uri="{FF2B5EF4-FFF2-40B4-BE49-F238E27FC236}">
                <a16:creationId xmlns:a16="http://schemas.microsoft.com/office/drawing/2014/main" id="{31DCA4A6-5983-4228-9CBC-CD31AF56E9F6}"/>
              </a:ext>
            </a:extLst>
          </p:cNvPr>
          <p:cNvSpPr txBox="1">
            <a:spLocks/>
          </p:cNvSpPr>
          <p:nvPr/>
        </p:nvSpPr>
        <p:spPr>
          <a:xfrm>
            <a:off x="414000" y="2540029"/>
            <a:ext cx="4801530"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1800" b="0" kern="0" dirty="0"/>
              <a:t>How to interpret forest plot? </a:t>
            </a:r>
          </a:p>
        </p:txBody>
      </p:sp>
      <p:sp>
        <p:nvSpPr>
          <p:cNvPr id="15" name="Title 8">
            <a:extLst>
              <a:ext uri="{FF2B5EF4-FFF2-40B4-BE49-F238E27FC236}">
                <a16:creationId xmlns:a16="http://schemas.microsoft.com/office/drawing/2014/main" id="{4E939713-185C-4808-A4D8-A8047906D551}"/>
              </a:ext>
            </a:extLst>
          </p:cNvPr>
          <p:cNvSpPr txBox="1">
            <a:spLocks/>
          </p:cNvSpPr>
          <p:nvPr/>
        </p:nvSpPr>
        <p:spPr>
          <a:xfrm>
            <a:off x="406200" y="5227681"/>
            <a:ext cx="3971827"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GB" sz="1050" b="0" kern="0" dirty="0">
                <a:hlinkClick r:id="rId3"/>
              </a:rPr>
              <a:t>https://s4be.cochrane.org/blog/2016/07/11/tutorial-read-forest-plot</a:t>
            </a:r>
            <a:endParaRPr lang="en-US" sz="1050" b="0" kern="0" dirty="0"/>
          </a:p>
        </p:txBody>
      </p:sp>
      <p:pic>
        <p:nvPicPr>
          <p:cNvPr id="16" name="Picture 15" descr="Icon&#10;&#10;Description automatically generated">
            <a:extLst>
              <a:ext uri="{FF2B5EF4-FFF2-40B4-BE49-F238E27FC236}">
                <a16:creationId xmlns:a16="http://schemas.microsoft.com/office/drawing/2014/main" id="{BE4A7B8C-28D0-4F97-84FB-939FD69AC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00" y="3800668"/>
            <a:ext cx="1978114" cy="1604885"/>
          </a:xfrm>
          <a:prstGeom prst="rect">
            <a:avLst/>
          </a:prstGeom>
        </p:spPr>
      </p:pic>
    </p:spTree>
    <p:extLst>
      <p:ext uri="{BB962C8B-B14F-4D97-AF65-F5344CB8AC3E}">
        <p14:creationId xmlns:p14="http://schemas.microsoft.com/office/powerpoint/2010/main" val="81118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44</a:t>
            </a:fld>
            <a:endParaRPr lang="cs-CZ" altLang="cs-CZ"/>
          </a:p>
        </p:txBody>
      </p:sp>
      <p:sp>
        <p:nvSpPr>
          <p:cNvPr id="13" name="Title 8">
            <a:extLst>
              <a:ext uri="{FF2B5EF4-FFF2-40B4-BE49-F238E27FC236}">
                <a16:creationId xmlns:a16="http://schemas.microsoft.com/office/drawing/2014/main" id="{29EBC27A-EE60-4DA6-9C05-DDB2341BD3C8}"/>
              </a:ext>
            </a:extLst>
          </p:cNvPr>
          <p:cNvSpPr>
            <a:spLocks noGrp="1"/>
          </p:cNvSpPr>
          <p:nvPr>
            <p:ph type="title"/>
          </p:nvPr>
        </p:nvSpPr>
        <p:spPr>
          <a:xfrm>
            <a:off x="414000" y="1947785"/>
            <a:ext cx="11361600" cy="486041"/>
          </a:xfrm>
        </p:spPr>
        <p:txBody>
          <a:bodyPr/>
          <a:lstStyle/>
          <a:p>
            <a:r>
              <a:rPr lang="en-GB" dirty="0"/>
              <a:t>Exercise VIII</a:t>
            </a:r>
            <a:endParaRPr lang="en-US" dirty="0"/>
          </a:p>
        </p:txBody>
      </p:sp>
      <p:sp>
        <p:nvSpPr>
          <p:cNvPr id="14" name="Title 8">
            <a:extLst>
              <a:ext uri="{FF2B5EF4-FFF2-40B4-BE49-F238E27FC236}">
                <a16:creationId xmlns:a16="http://schemas.microsoft.com/office/drawing/2014/main" id="{8258D30D-9C9F-4D24-9F88-B7B15668CB00}"/>
              </a:ext>
            </a:extLst>
          </p:cNvPr>
          <p:cNvSpPr txBox="1">
            <a:spLocks/>
          </p:cNvSpPr>
          <p:nvPr/>
        </p:nvSpPr>
        <p:spPr>
          <a:xfrm>
            <a:off x="414000" y="2629188"/>
            <a:ext cx="3535831" cy="5759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Forest Plot</a:t>
            </a:r>
            <a:endParaRPr lang="en-GB" sz="1800" kern="0" dirty="0">
              <a:solidFill>
                <a:srgbClr val="0000DC"/>
              </a:solidFill>
            </a:endParaRPr>
          </a:p>
        </p:txBody>
      </p:sp>
      <p:sp>
        <p:nvSpPr>
          <p:cNvPr id="15" name="Title 8">
            <a:extLst>
              <a:ext uri="{FF2B5EF4-FFF2-40B4-BE49-F238E27FC236}">
                <a16:creationId xmlns:a16="http://schemas.microsoft.com/office/drawing/2014/main" id="{633F1CA2-60E7-49FD-841A-B064AAA5B605}"/>
              </a:ext>
            </a:extLst>
          </p:cNvPr>
          <p:cNvSpPr txBox="1">
            <a:spLocks/>
          </p:cNvSpPr>
          <p:nvPr/>
        </p:nvSpPr>
        <p:spPr>
          <a:xfrm>
            <a:off x="417562" y="3071969"/>
            <a:ext cx="4478287" cy="304308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	refers to …. ?</a:t>
            </a:r>
          </a:p>
          <a:p>
            <a:pPr algn="just">
              <a:lnSpc>
                <a:spcPct val="150000"/>
              </a:lnSpc>
            </a:pPr>
            <a:r>
              <a:rPr lang="en-GB" sz="1800" b="0" kern="0" dirty="0"/>
              <a:t>	refers to .... ?</a:t>
            </a:r>
          </a:p>
          <a:p>
            <a:pPr algn="just">
              <a:lnSpc>
                <a:spcPct val="150000"/>
              </a:lnSpc>
            </a:pPr>
            <a:r>
              <a:rPr lang="en-GB" sz="1800" b="0" kern="0" dirty="0"/>
              <a:t>… is the study with the highest weight.</a:t>
            </a:r>
          </a:p>
          <a:p>
            <a:pPr algn="just">
              <a:lnSpc>
                <a:spcPct val="150000"/>
              </a:lnSpc>
            </a:pPr>
            <a:r>
              <a:rPr lang="en-GB" sz="1800" b="0" kern="0" dirty="0"/>
              <a:t>… is a study without significant effect size.</a:t>
            </a:r>
          </a:p>
          <a:p>
            <a:pPr algn="just">
              <a:lnSpc>
                <a:spcPct val="150000"/>
              </a:lnSpc>
            </a:pPr>
            <a:r>
              <a:rPr lang="en-GB" sz="1800" b="0" kern="0" dirty="0"/>
              <a:t>The overall effect size is …</a:t>
            </a:r>
          </a:p>
          <a:p>
            <a:pPr algn="just">
              <a:lnSpc>
                <a:spcPct val="150000"/>
              </a:lnSpc>
            </a:pPr>
            <a:r>
              <a:rPr lang="en-GB" sz="1800" b="0" kern="0" dirty="0"/>
              <a:t>Treatment or control?</a:t>
            </a:r>
          </a:p>
          <a:p>
            <a:pPr algn="just">
              <a:lnSpc>
                <a:spcPct val="150000"/>
              </a:lnSpc>
            </a:pPr>
            <a:r>
              <a:rPr lang="en-GB" sz="1800" b="0" kern="0" dirty="0"/>
              <a:t>Fixed-effect or random-effect model? </a:t>
            </a:r>
          </a:p>
        </p:txBody>
      </p:sp>
      <p:pic>
        <p:nvPicPr>
          <p:cNvPr id="16" name="Picture 15">
            <a:extLst>
              <a:ext uri="{FF2B5EF4-FFF2-40B4-BE49-F238E27FC236}">
                <a16:creationId xmlns:a16="http://schemas.microsoft.com/office/drawing/2014/main" id="{6FA87024-50BD-4729-9CD3-7D66C46E048E}"/>
              </a:ext>
            </a:extLst>
          </p:cNvPr>
          <p:cNvPicPr>
            <a:picLocks noChangeAspect="1"/>
          </p:cNvPicPr>
          <p:nvPr/>
        </p:nvPicPr>
        <p:blipFill rotWithShape="1">
          <a:blip r:embed="rId2"/>
          <a:srcRect b="4845"/>
          <a:stretch/>
        </p:blipFill>
        <p:spPr>
          <a:xfrm>
            <a:off x="4955500" y="0"/>
            <a:ext cx="7236500" cy="4581525"/>
          </a:xfrm>
          <a:prstGeom prst="rect">
            <a:avLst/>
          </a:prstGeom>
        </p:spPr>
      </p:pic>
      <p:pic>
        <p:nvPicPr>
          <p:cNvPr id="17" name="Picture 16">
            <a:extLst>
              <a:ext uri="{FF2B5EF4-FFF2-40B4-BE49-F238E27FC236}">
                <a16:creationId xmlns:a16="http://schemas.microsoft.com/office/drawing/2014/main" id="{C3699EF2-3659-4CFA-A322-A2EA8EB0B80E}"/>
              </a:ext>
            </a:extLst>
          </p:cNvPr>
          <p:cNvPicPr>
            <a:picLocks noChangeAspect="1"/>
          </p:cNvPicPr>
          <p:nvPr/>
        </p:nvPicPr>
        <p:blipFill rotWithShape="1">
          <a:blip r:embed="rId3"/>
          <a:srcRect l="24376" t="10717" r="27761" b="28018"/>
          <a:stretch/>
        </p:blipFill>
        <p:spPr>
          <a:xfrm>
            <a:off x="627834" y="3236092"/>
            <a:ext cx="145887" cy="145888"/>
          </a:xfrm>
          <a:prstGeom prst="rect">
            <a:avLst/>
          </a:prstGeom>
        </p:spPr>
      </p:pic>
      <p:pic>
        <p:nvPicPr>
          <p:cNvPr id="19" name="Picture 18">
            <a:extLst>
              <a:ext uri="{FF2B5EF4-FFF2-40B4-BE49-F238E27FC236}">
                <a16:creationId xmlns:a16="http://schemas.microsoft.com/office/drawing/2014/main" id="{FA2C9EE6-718A-4379-8743-D65FF26E9BAB}"/>
              </a:ext>
            </a:extLst>
          </p:cNvPr>
          <p:cNvPicPr>
            <a:picLocks noChangeAspect="1"/>
          </p:cNvPicPr>
          <p:nvPr/>
        </p:nvPicPr>
        <p:blipFill rotWithShape="1">
          <a:blip r:embed="rId4"/>
          <a:srcRect l="56580" t="25677" b="42545"/>
          <a:stretch/>
        </p:blipFill>
        <p:spPr>
          <a:xfrm>
            <a:off x="384215" y="3714169"/>
            <a:ext cx="633124" cy="45719"/>
          </a:xfrm>
          <a:prstGeom prst="rect">
            <a:avLst/>
          </a:prstGeom>
        </p:spPr>
      </p:pic>
    </p:spTree>
    <p:extLst>
      <p:ext uri="{BB962C8B-B14F-4D97-AF65-F5344CB8AC3E}">
        <p14:creationId xmlns:p14="http://schemas.microsoft.com/office/powerpoint/2010/main" val="29945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up)">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up)">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wipe(up)">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animEffect transition="in" filter="wipe(up)">
                                      <p:cBhvr>
                                        <p:cTn id="43" dur="500"/>
                                        <p:tgtEl>
                                          <p:spTgt spid="1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
                                            <p:txEl>
                                              <p:pRg st="4" end="4"/>
                                            </p:txEl>
                                          </p:spTgt>
                                        </p:tgtEl>
                                        <p:attrNameLst>
                                          <p:attrName>style.visibility</p:attrName>
                                        </p:attrNameLst>
                                      </p:cBhvr>
                                      <p:to>
                                        <p:strVal val="visible"/>
                                      </p:to>
                                    </p:set>
                                    <p:animEffect transition="in" filter="wipe(up)">
                                      <p:cBhvr>
                                        <p:cTn id="48" dur="500"/>
                                        <p:tgtEl>
                                          <p:spTgt spid="15">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5">
                                            <p:txEl>
                                              <p:pRg st="5" end="5"/>
                                            </p:txEl>
                                          </p:spTgt>
                                        </p:tgtEl>
                                        <p:attrNameLst>
                                          <p:attrName>style.visibility</p:attrName>
                                        </p:attrNameLst>
                                      </p:cBhvr>
                                      <p:to>
                                        <p:strVal val="visible"/>
                                      </p:to>
                                    </p:set>
                                    <p:animEffect transition="in" filter="wipe(up)">
                                      <p:cBhvr>
                                        <p:cTn id="53" dur="500"/>
                                        <p:tgtEl>
                                          <p:spTgt spid="15">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5">
                                            <p:txEl>
                                              <p:pRg st="6" end="6"/>
                                            </p:txEl>
                                          </p:spTgt>
                                        </p:tgtEl>
                                        <p:attrNameLst>
                                          <p:attrName>style.visibility</p:attrName>
                                        </p:attrNameLst>
                                      </p:cBhvr>
                                      <p:to>
                                        <p:strVal val="visible"/>
                                      </p:to>
                                    </p:set>
                                    <p:animEffect transition="in" filter="wipe(up)">
                                      <p:cBhvr>
                                        <p:cTn id="58"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45</a:t>
            </a:fld>
            <a:endParaRPr lang="cs-CZ" altLang="cs-CZ"/>
          </a:p>
        </p:txBody>
      </p:sp>
      <p:sp>
        <p:nvSpPr>
          <p:cNvPr id="13" name="Title 8">
            <a:extLst>
              <a:ext uri="{FF2B5EF4-FFF2-40B4-BE49-F238E27FC236}">
                <a16:creationId xmlns:a16="http://schemas.microsoft.com/office/drawing/2014/main" id="{29EBC27A-EE60-4DA6-9C05-DDB2341BD3C8}"/>
              </a:ext>
            </a:extLst>
          </p:cNvPr>
          <p:cNvSpPr>
            <a:spLocks noGrp="1"/>
          </p:cNvSpPr>
          <p:nvPr>
            <p:ph type="title"/>
          </p:nvPr>
        </p:nvSpPr>
        <p:spPr>
          <a:xfrm>
            <a:off x="414000" y="1947785"/>
            <a:ext cx="11361600" cy="486041"/>
          </a:xfrm>
        </p:spPr>
        <p:txBody>
          <a:bodyPr/>
          <a:lstStyle/>
          <a:p>
            <a:r>
              <a:rPr lang="en-GB" dirty="0"/>
              <a:t>Exercise VIII</a:t>
            </a:r>
            <a:endParaRPr lang="en-US" dirty="0"/>
          </a:p>
        </p:txBody>
      </p:sp>
      <p:sp>
        <p:nvSpPr>
          <p:cNvPr id="14" name="Title 8">
            <a:extLst>
              <a:ext uri="{FF2B5EF4-FFF2-40B4-BE49-F238E27FC236}">
                <a16:creationId xmlns:a16="http://schemas.microsoft.com/office/drawing/2014/main" id="{8258D30D-9C9F-4D24-9F88-B7B15668CB00}"/>
              </a:ext>
            </a:extLst>
          </p:cNvPr>
          <p:cNvSpPr txBox="1">
            <a:spLocks/>
          </p:cNvSpPr>
          <p:nvPr/>
        </p:nvSpPr>
        <p:spPr>
          <a:xfrm>
            <a:off x="414000" y="2629188"/>
            <a:ext cx="3535831" cy="5759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Forest Plot</a:t>
            </a:r>
            <a:endParaRPr lang="en-GB" sz="1800" kern="0" dirty="0">
              <a:solidFill>
                <a:srgbClr val="0000DC"/>
              </a:solidFill>
            </a:endParaRPr>
          </a:p>
        </p:txBody>
      </p:sp>
      <p:sp>
        <p:nvSpPr>
          <p:cNvPr id="15" name="Title 8">
            <a:extLst>
              <a:ext uri="{FF2B5EF4-FFF2-40B4-BE49-F238E27FC236}">
                <a16:creationId xmlns:a16="http://schemas.microsoft.com/office/drawing/2014/main" id="{633F1CA2-60E7-49FD-841A-B064AAA5B605}"/>
              </a:ext>
            </a:extLst>
          </p:cNvPr>
          <p:cNvSpPr txBox="1">
            <a:spLocks/>
          </p:cNvSpPr>
          <p:nvPr/>
        </p:nvSpPr>
        <p:spPr>
          <a:xfrm>
            <a:off x="417562" y="3071969"/>
            <a:ext cx="4478287" cy="304308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b="0" kern="0" dirty="0"/>
              <a:t>	refers to …. ?</a:t>
            </a:r>
          </a:p>
          <a:p>
            <a:pPr algn="just">
              <a:lnSpc>
                <a:spcPct val="150000"/>
              </a:lnSpc>
            </a:pPr>
            <a:r>
              <a:rPr lang="en-GB" sz="1800" b="0" kern="0" dirty="0"/>
              <a:t>	refers to .... ?</a:t>
            </a:r>
          </a:p>
          <a:p>
            <a:pPr algn="just">
              <a:lnSpc>
                <a:spcPct val="150000"/>
              </a:lnSpc>
            </a:pPr>
            <a:r>
              <a:rPr lang="en-GB" sz="1800" b="0" kern="0" dirty="0"/>
              <a:t>… is the study with the highest weight.</a:t>
            </a:r>
          </a:p>
          <a:p>
            <a:pPr algn="just">
              <a:lnSpc>
                <a:spcPct val="150000"/>
              </a:lnSpc>
            </a:pPr>
            <a:r>
              <a:rPr lang="en-GB" sz="1800" b="0" kern="0" dirty="0"/>
              <a:t>… is a study without significant effect size.</a:t>
            </a:r>
          </a:p>
          <a:p>
            <a:pPr algn="just">
              <a:lnSpc>
                <a:spcPct val="150000"/>
              </a:lnSpc>
            </a:pPr>
            <a:r>
              <a:rPr lang="en-GB" sz="1800" b="0" kern="0" dirty="0"/>
              <a:t>The overall effect size is …</a:t>
            </a:r>
          </a:p>
          <a:p>
            <a:pPr algn="just">
              <a:lnSpc>
                <a:spcPct val="150000"/>
              </a:lnSpc>
            </a:pPr>
            <a:r>
              <a:rPr lang="en-GB" sz="1800" b="0" kern="0" dirty="0"/>
              <a:t>Treatment or control?</a:t>
            </a:r>
          </a:p>
          <a:p>
            <a:pPr algn="just">
              <a:lnSpc>
                <a:spcPct val="150000"/>
              </a:lnSpc>
            </a:pPr>
            <a:r>
              <a:rPr lang="en-GB" sz="1800" b="0" kern="0" dirty="0"/>
              <a:t>Fixed-effect or random-effect model? </a:t>
            </a:r>
          </a:p>
        </p:txBody>
      </p:sp>
      <p:pic>
        <p:nvPicPr>
          <p:cNvPr id="17" name="Picture 16">
            <a:extLst>
              <a:ext uri="{FF2B5EF4-FFF2-40B4-BE49-F238E27FC236}">
                <a16:creationId xmlns:a16="http://schemas.microsoft.com/office/drawing/2014/main" id="{C3699EF2-3659-4CFA-A322-A2EA8EB0B80E}"/>
              </a:ext>
            </a:extLst>
          </p:cNvPr>
          <p:cNvPicPr>
            <a:picLocks noChangeAspect="1"/>
          </p:cNvPicPr>
          <p:nvPr/>
        </p:nvPicPr>
        <p:blipFill rotWithShape="1">
          <a:blip r:embed="rId2"/>
          <a:srcRect l="24376" t="10717" r="27761" b="28018"/>
          <a:stretch/>
        </p:blipFill>
        <p:spPr>
          <a:xfrm>
            <a:off x="627834" y="3236092"/>
            <a:ext cx="145887" cy="145888"/>
          </a:xfrm>
          <a:prstGeom prst="rect">
            <a:avLst/>
          </a:prstGeom>
        </p:spPr>
      </p:pic>
      <p:pic>
        <p:nvPicPr>
          <p:cNvPr id="19" name="Picture 18">
            <a:extLst>
              <a:ext uri="{FF2B5EF4-FFF2-40B4-BE49-F238E27FC236}">
                <a16:creationId xmlns:a16="http://schemas.microsoft.com/office/drawing/2014/main" id="{FA2C9EE6-718A-4379-8743-D65FF26E9BAB}"/>
              </a:ext>
            </a:extLst>
          </p:cNvPr>
          <p:cNvPicPr>
            <a:picLocks noChangeAspect="1"/>
          </p:cNvPicPr>
          <p:nvPr/>
        </p:nvPicPr>
        <p:blipFill rotWithShape="1">
          <a:blip r:embed="rId3"/>
          <a:srcRect l="56580" t="25677" b="42545"/>
          <a:stretch/>
        </p:blipFill>
        <p:spPr>
          <a:xfrm>
            <a:off x="384215" y="3714169"/>
            <a:ext cx="633124" cy="45719"/>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5683B93D-256C-4545-9848-0F0BF6762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722" y="0"/>
            <a:ext cx="7286277" cy="4991100"/>
          </a:xfrm>
          <a:prstGeom prst="rect">
            <a:avLst/>
          </a:prstGeom>
        </p:spPr>
      </p:pic>
    </p:spTree>
    <p:extLst>
      <p:ext uri="{BB962C8B-B14F-4D97-AF65-F5344CB8AC3E}">
        <p14:creationId xmlns:p14="http://schemas.microsoft.com/office/powerpoint/2010/main" val="279153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wipe(up)">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wipe(up)">
                                      <p:cBhvr>
                                        <p:cTn id="31" dur="500"/>
                                        <p:tgtEl>
                                          <p:spTgt spid="1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wipe(up)">
                                      <p:cBhvr>
                                        <p:cTn id="36" dur="500"/>
                                        <p:tgtEl>
                                          <p:spTgt spid="1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wipe(up)">
                                      <p:cBhvr>
                                        <p:cTn id="41" dur="500"/>
                                        <p:tgtEl>
                                          <p:spTgt spid="1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5">
                                            <p:txEl>
                                              <p:pRg st="5" end="5"/>
                                            </p:txEl>
                                          </p:spTgt>
                                        </p:tgtEl>
                                        <p:attrNameLst>
                                          <p:attrName>style.visibility</p:attrName>
                                        </p:attrNameLst>
                                      </p:cBhvr>
                                      <p:to>
                                        <p:strVal val="visible"/>
                                      </p:to>
                                    </p:set>
                                    <p:animEffect transition="in" filter="wipe(up)">
                                      <p:cBhvr>
                                        <p:cTn id="46" dur="500"/>
                                        <p:tgtEl>
                                          <p:spTgt spid="15">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5">
                                            <p:txEl>
                                              <p:pRg st="6" end="6"/>
                                            </p:txEl>
                                          </p:spTgt>
                                        </p:tgtEl>
                                        <p:attrNameLst>
                                          <p:attrName>style.visibility</p:attrName>
                                        </p:attrNameLst>
                                      </p:cBhvr>
                                      <p:to>
                                        <p:strVal val="visible"/>
                                      </p:to>
                                    </p:set>
                                    <p:animEffect transition="in" filter="wipe(up)">
                                      <p:cBhvr>
                                        <p:cTn id="51" dur="500"/>
                                        <p:tgtEl>
                                          <p:spTgt spid="1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46</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15459"/>
            <a:ext cx="4016598" cy="486041"/>
          </a:xfrm>
        </p:spPr>
        <p:txBody>
          <a:bodyPr/>
          <a:lstStyle/>
          <a:p>
            <a:r>
              <a:rPr lang="en-GB" dirty="0"/>
              <a:t>GRADE</a:t>
            </a:r>
            <a:endParaRPr lang="en-US" dirty="0"/>
          </a:p>
        </p:txBody>
      </p:sp>
      <p:pic>
        <p:nvPicPr>
          <p:cNvPr id="8" name="Picture 7" descr="Logo&#10;&#10;Description automatically generated">
            <a:extLst>
              <a:ext uri="{FF2B5EF4-FFF2-40B4-BE49-F238E27FC236}">
                <a16:creationId xmlns:a16="http://schemas.microsoft.com/office/drawing/2014/main" id="{24D43A5B-E61C-43BD-A2A3-F03A534D5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0" y="5294438"/>
            <a:ext cx="2357480" cy="933562"/>
          </a:xfrm>
          <a:prstGeom prst="rect">
            <a:avLst/>
          </a:prstGeom>
        </p:spPr>
      </p:pic>
      <p:sp>
        <p:nvSpPr>
          <p:cNvPr id="11" name="Title 8">
            <a:extLst>
              <a:ext uri="{FF2B5EF4-FFF2-40B4-BE49-F238E27FC236}">
                <a16:creationId xmlns:a16="http://schemas.microsoft.com/office/drawing/2014/main" id="{05D15C06-AFD1-47AF-A381-0780417B4F33}"/>
              </a:ext>
            </a:extLst>
          </p:cNvPr>
          <p:cNvSpPr txBox="1">
            <a:spLocks/>
          </p:cNvSpPr>
          <p:nvPr/>
        </p:nvSpPr>
        <p:spPr>
          <a:xfrm>
            <a:off x="414000" y="2831944"/>
            <a:ext cx="3649236" cy="229007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00000"/>
              </a:lnSpc>
              <a:buFont typeface="Arial" panose="020B0604020202020204" pitchFamily="34" charset="0"/>
              <a:buChar char="•"/>
            </a:pPr>
            <a:r>
              <a:rPr lang="en-GB" sz="1600" b="0" kern="0" dirty="0"/>
              <a:t>Grading of Recommendations, Assessment, Development and Evaluations</a:t>
            </a:r>
            <a:r>
              <a:rPr lang="cs-CZ" sz="1600" b="0" kern="0" dirty="0"/>
              <a:t> </a:t>
            </a:r>
            <a:r>
              <a:rPr lang="en-US" sz="1600" b="0" kern="0" dirty="0"/>
              <a:t>(GRADE</a:t>
            </a:r>
            <a:r>
              <a:rPr lang="en-GB" sz="1600" b="0" kern="0" dirty="0"/>
              <a:t>) is a </a:t>
            </a:r>
            <a:r>
              <a:rPr lang="en-US" sz="1600" b="0" kern="0" dirty="0"/>
              <a:t>systematic approach to rating the </a:t>
            </a:r>
            <a:r>
              <a:rPr lang="en-US" sz="1600" kern="0" dirty="0">
                <a:solidFill>
                  <a:srgbClr val="FF0000"/>
                </a:solidFill>
              </a:rPr>
              <a:t>quality of evidence</a:t>
            </a:r>
            <a:r>
              <a:rPr lang="en-US" sz="1600" b="0" kern="0" dirty="0"/>
              <a:t> and the </a:t>
            </a:r>
            <a:r>
              <a:rPr lang="en-US" sz="1600" kern="0" dirty="0">
                <a:solidFill>
                  <a:srgbClr val="FF0000"/>
                </a:solidFill>
              </a:rPr>
              <a:t>strength of recommendations</a:t>
            </a:r>
            <a:r>
              <a:rPr lang="en-US" sz="1600" b="0" kern="0" dirty="0"/>
              <a:t>.</a:t>
            </a:r>
          </a:p>
          <a:p>
            <a:pPr marL="285750" indent="-285750" algn="just">
              <a:lnSpc>
                <a:spcPct val="100000"/>
              </a:lnSpc>
              <a:buFont typeface="Arial" panose="020B0604020202020204" pitchFamily="34" charset="0"/>
              <a:buChar char="•"/>
            </a:pPr>
            <a:r>
              <a:rPr lang="en-US" sz="1600" b="0" kern="0" dirty="0"/>
              <a:t>GRADE considers various factors such as study design, consistency, directness, precision, and publication bias.</a:t>
            </a:r>
            <a:endParaRPr lang="en-GB" sz="1600" b="0" kern="0" dirty="0"/>
          </a:p>
        </p:txBody>
      </p:sp>
      <p:pic>
        <p:nvPicPr>
          <p:cNvPr id="2050" name="Picture 2" descr="Grading of Recommendations Assessment, Development and Evaluation... |  Download Scientific Diagram">
            <a:extLst>
              <a:ext uri="{FF2B5EF4-FFF2-40B4-BE49-F238E27FC236}">
                <a16:creationId xmlns:a16="http://schemas.microsoft.com/office/drawing/2014/main" id="{153BF7C6-80CE-4F6A-9B14-E4CC643047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9206"/>
          <a:stretch/>
        </p:blipFill>
        <p:spPr bwMode="auto">
          <a:xfrm>
            <a:off x="4095750" y="221762"/>
            <a:ext cx="8096250" cy="31883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ading of Recommendations Assessment, Development and Evaluation... |  Download Scientific Diagram">
            <a:extLst>
              <a:ext uri="{FF2B5EF4-FFF2-40B4-BE49-F238E27FC236}">
                <a16:creationId xmlns:a16="http://schemas.microsoft.com/office/drawing/2014/main" id="{9F3855C4-FA9B-4EA1-9A24-E7842B9F5A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293" b="-172"/>
          <a:stretch/>
        </p:blipFill>
        <p:spPr bwMode="auto">
          <a:xfrm>
            <a:off x="4095750" y="3377564"/>
            <a:ext cx="8096250" cy="281714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BE0C50A-EDB9-4B62-A248-E9C47FFC005A}"/>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405403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47</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15459"/>
            <a:ext cx="4016598" cy="486041"/>
          </a:xfrm>
        </p:spPr>
        <p:txBody>
          <a:bodyPr/>
          <a:lstStyle/>
          <a:p>
            <a:r>
              <a:rPr lang="en-GB" dirty="0"/>
              <a:t>GRADE</a:t>
            </a:r>
            <a:endParaRPr lang="en-US" dirty="0"/>
          </a:p>
        </p:txBody>
      </p:sp>
      <p:pic>
        <p:nvPicPr>
          <p:cNvPr id="8" name="Picture 7" descr="Logo&#10;&#10;Description automatically generated">
            <a:extLst>
              <a:ext uri="{FF2B5EF4-FFF2-40B4-BE49-F238E27FC236}">
                <a16:creationId xmlns:a16="http://schemas.microsoft.com/office/drawing/2014/main" id="{24D43A5B-E61C-43BD-A2A3-F03A534D5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0" y="5294438"/>
            <a:ext cx="2357480" cy="933562"/>
          </a:xfrm>
          <a:prstGeom prst="rect">
            <a:avLst/>
          </a:prstGeom>
        </p:spPr>
      </p:pic>
      <p:sp>
        <p:nvSpPr>
          <p:cNvPr id="11" name="Title 8">
            <a:extLst>
              <a:ext uri="{FF2B5EF4-FFF2-40B4-BE49-F238E27FC236}">
                <a16:creationId xmlns:a16="http://schemas.microsoft.com/office/drawing/2014/main" id="{05D15C06-AFD1-47AF-A381-0780417B4F33}"/>
              </a:ext>
            </a:extLst>
          </p:cNvPr>
          <p:cNvSpPr txBox="1">
            <a:spLocks/>
          </p:cNvSpPr>
          <p:nvPr/>
        </p:nvSpPr>
        <p:spPr>
          <a:xfrm>
            <a:off x="413999" y="2630428"/>
            <a:ext cx="5176095" cy="182607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800" b="0" kern="0" dirty="0"/>
              <a:t>Grading of Recommendations, Assessment, Development and Evaluations</a:t>
            </a:r>
            <a:r>
              <a:rPr lang="cs-CZ" sz="1800" b="0" kern="0" dirty="0"/>
              <a:t> </a:t>
            </a:r>
            <a:r>
              <a:rPr lang="en-US" sz="1800" b="0" kern="0" dirty="0"/>
              <a:t>(GRADE</a:t>
            </a:r>
            <a:r>
              <a:rPr lang="en-GB" sz="1800" b="0" kern="0" dirty="0"/>
              <a:t>) is </a:t>
            </a:r>
            <a:r>
              <a:rPr lang="en-US" sz="1800" b="0" kern="0" dirty="0"/>
              <a:t>systematic approach to rating the quality of evidence and the strength of recommendations.</a:t>
            </a:r>
          </a:p>
        </p:txBody>
      </p:sp>
      <p:grpSp>
        <p:nvGrpSpPr>
          <p:cNvPr id="17" name="Group 16">
            <a:extLst>
              <a:ext uri="{FF2B5EF4-FFF2-40B4-BE49-F238E27FC236}">
                <a16:creationId xmlns:a16="http://schemas.microsoft.com/office/drawing/2014/main" id="{AC676E20-E99A-4E72-8816-EF67ABF05A9C}"/>
              </a:ext>
            </a:extLst>
          </p:cNvPr>
          <p:cNvGrpSpPr/>
          <p:nvPr/>
        </p:nvGrpSpPr>
        <p:grpSpPr>
          <a:xfrm>
            <a:off x="6886213" y="0"/>
            <a:ext cx="5300378" cy="6858001"/>
            <a:chOff x="6886213" y="0"/>
            <a:chExt cx="5300378" cy="6858001"/>
          </a:xfrm>
        </p:grpSpPr>
        <p:pic>
          <p:nvPicPr>
            <p:cNvPr id="12" name="Picture 11">
              <a:extLst>
                <a:ext uri="{FF2B5EF4-FFF2-40B4-BE49-F238E27FC236}">
                  <a16:creationId xmlns:a16="http://schemas.microsoft.com/office/drawing/2014/main" id="{3689BCFA-0FAB-4E58-8F7A-5A81EA50DE3F}"/>
                </a:ext>
              </a:extLst>
            </p:cNvPr>
            <p:cNvPicPr>
              <a:picLocks noChangeAspect="1"/>
            </p:cNvPicPr>
            <p:nvPr/>
          </p:nvPicPr>
          <p:blipFill>
            <a:blip r:embed="rId4"/>
            <a:stretch>
              <a:fillRect/>
            </a:stretch>
          </p:blipFill>
          <p:spPr>
            <a:xfrm>
              <a:off x="6886214" y="0"/>
              <a:ext cx="5300377" cy="3545564"/>
            </a:xfrm>
            <a:prstGeom prst="rect">
              <a:avLst/>
            </a:prstGeom>
          </p:spPr>
        </p:pic>
        <p:pic>
          <p:nvPicPr>
            <p:cNvPr id="15" name="Picture 14">
              <a:extLst>
                <a:ext uri="{FF2B5EF4-FFF2-40B4-BE49-F238E27FC236}">
                  <a16:creationId xmlns:a16="http://schemas.microsoft.com/office/drawing/2014/main" id="{0407CE87-C92E-46DA-AEF4-1D4D7FE3F8FF}"/>
                </a:ext>
              </a:extLst>
            </p:cNvPr>
            <p:cNvPicPr>
              <a:picLocks noChangeAspect="1"/>
            </p:cNvPicPr>
            <p:nvPr/>
          </p:nvPicPr>
          <p:blipFill rotWithShape="1">
            <a:blip r:embed="rId5"/>
            <a:srcRect l="1121" r="1826"/>
            <a:stretch/>
          </p:blipFill>
          <p:spPr>
            <a:xfrm>
              <a:off x="6886213" y="3529287"/>
              <a:ext cx="5300378" cy="3328714"/>
            </a:xfrm>
            <a:prstGeom prst="rect">
              <a:avLst/>
            </a:prstGeom>
          </p:spPr>
        </p:pic>
      </p:grpSp>
      <p:sp>
        <p:nvSpPr>
          <p:cNvPr id="13" name="Footer Placeholder 1">
            <a:extLst>
              <a:ext uri="{FF2B5EF4-FFF2-40B4-BE49-F238E27FC236}">
                <a16:creationId xmlns:a16="http://schemas.microsoft.com/office/drawing/2014/main" id="{282AE301-44AC-4BA8-B822-04456289A0E9}"/>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15976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48</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1761336"/>
            <a:ext cx="11361600" cy="486041"/>
          </a:xfrm>
        </p:spPr>
        <p:txBody>
          <a:bodyPr/>
          <a:lstStyle/>
          <a:p>
            <a:r>
              <a:rPr lang="en-GB" dirty="0"/>
              <a:t>Apply the Evidence</a:t>
            </a:r>
            <a:endParaRPr lang="en-US" dirty="0"/>
          </a:p>
        </p:txBody>
      </p:sp>
      <p:sp>
        <p:nvSpPr>
          <p:cNvPr id="16" name="Title 8">
            <a:extLst>
              <a:ext uri="{FF2B5EF4-FFF2-40B4-BE49-F238E27FC236}">
                <a16:creationId xmlns:a16="http://schemas.microsoft.com/office/drawing/2014/main" id="{ADD8247E-9DB9-4EE0-9705-957142AFF3F1}"/>
              </a:ext>
            </a:extLst>
          </p:cNvPr>
          <p:cNvSpPr txBox="1">
            <a:spLocks/>
          </p:cNvSpPr>
          <p:nvPr/>
        </p:nvSpPr>
        <p:spPr>
          <a:xfrm>
            <a:off x="414000" y="2479489"/>
            <a:ext cx="8549025" cy="320808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00000"/>
              </a:lnSpc>
              <a:buFont typeface="Arial" panose="020B0604020202020204" pitchFamily="34" charset="0"/>
              <a:buChar char="•"/>
            </a:pPr>
            <a:r>
              <a:rPr lang="en-GB" sz="1800" b="0" kern="0" dirty="0"/>
              <a:t>Getting evidence into practice is not necessarily straightforward, with a simple estimate of the time it takes from evidence being created to its use in practice being </a:t>
            </a:r>
            <a:r>
              <a:rPr lang="en-GB" sz="1800" kern="0" dirty="0"/>
              <a:t>17 years</a:t>
            </a:r>
            <a:r>
              <a:rPr lang="en-GB" sz="1800" b="0" kern="0" dirty="0"/>
              <a:t>.</a:t>
            </a:r>
          </a:p>
          <a:p>
            <a:pPr marL="285750" indent="-285750" algn="just">
              <a:lnSpc>
                <a:spcPct val="100000"/>
              </a:lnSpc>
              <a:buFont typeface="Arial" panose="020B0604020202020204" pitchFamily="34" charset="0"/>
              <a:buChar char="•"/>
            </a:pPr>
            <a:r>
              <a:rPr lang="en-GB" sz="1800" b="0" kern="0" dirty="0"/>
              <a:t>How to bridge the gap between the evidence and the </a:t>
            </a:r>
            <a:r>
              <a:rPr lang="en-GB" sz="1800" kern="0" dirty="0"/>
              <a:t>translation</a:t>
            </a:r>
            <a:r>
              <a:rPr lang="en-GB" sz="1800" b="0" kern="0" dirty="0"/>
              <a:t> (or uptake) of research into clinical practice has been a point of ongoing debate over the years</a:t>
            </a:r>
          </a:p>
          <a:p>
            <a:pPr marL="285750" indent="-285750" algn="just">
              <a:lnSpc>
                <a:spcPct val="100000"/>
              </a:lnSpc>
              <a:buFont typeface="Arial" panose="020B0604020202020204" pitchFamily="34" charset="0"/>
              <a:buChar char="•"/>
            </a:pPr>
            <a:r>
              <a:rPr lang="en-GB" sz="1800" b="0" kern="0" dirty="0"/>
              <a:t>The questions that we should ask before the decision to apply the results of the study are:</a:t>
            </a:r>
          </a:p>
          <a:p>
            <a:pPr marL="342900" indent="-342900" algn="just">
              <a:lnSpc>
                <a:spcPct val="100000"/>
              </a:lnSpc>
              <a:buFont typeface="+mj-lt"/>
              <a:buAutoNum type="arabicParenR"/>
            </a:pPr>
            <a:r>
              <a:rPr lang="en-GB" sz="1800" b="0" kern="0" dirty="0"/>
              <a:t>Are the participants in the study </a:t>
            </a:r>
            <a:r>
              <a:rPr lang="en-GB" sz="1800" kern="0" dirty="0">
                <a:solidFill>
                  <a:srgbClr val="FF0000"/>
                </a:solidFill>
              </a:rPr>
              <a:t>similar</a:t>
            </a:r>
            <a:r>
              <a:rPr lang="en-GB" sz="1800" b="0" kern="0" dirty="0"/>
              <a:t> enough to my patient?</a:t>
            </a:r>
          </a:p>
          <a:p>
            <a:pPr marL="342900" indent="-342900" algn="just">
              <a:lnSpc>
                <a:spcPct val="100000"/>
              </a:lnSpc>
              <a:buFont typeface="+mj-lt"/>
              <a:buAutoNum type="arabicParenR"/>
            </a:pPr>
            <a:r>
              <a:rPr lang="en-GB" sz="1800" b="0" kern="0" dirty="0"/>
              <a:t>Is the treatment </a:t>
            </a:r>
            <a:r>
              <a:rPr lang="en-GB" sz="1800" kern="0" dirty="0">
                <a:solidFill>
                  <a:srgbClr val="FF0000"/>
                </a:solidFill>
              </a:rPr>
              <a:t>available</a:t>
            </a:r>
            <a:r>
              <a:rPr lang="en-GB" sz="1800" b="0" kern="0" dirty="0"/>
              <a:t> and is health care system prepared to fund it?</a:t>
            </a:r>
          </a:p>
          <a:p>
            <a:pPr marL="342900" indent="-342900" algn="just">
              <a:lnSpc>
                <a:spcPct val="100000"/>
              </a:lnSpc>
              <a:buFont typeface="+mj-lt"/>
              <a:buAutoNum type="arabicParenR"/>
            </a:pPr>
            <a:r>
              <a:rPr lang="en-GB" sz="1800" b="0" kern="0" dirty="0"/>
              <a:t>What </a:t>
            </a:r>
            <a:r>
              <a:rPr lang="en-GB" sz="1800" kern="0" dirty="0">
                <a:solidFill>
                  <a:srgbClr val="FF0000"/>
                </a:solidFill>
              </a:rPr>
              <a:t>alternatives</a:t>
            </a:r>
            <a:r>
              <a:rPr lang="en-GB" sz="1800" b="0" kern="0" dirty="0"/>
              <a:t> are available?</a:t>
            </a:r>
          </a:p>
          <a:p>
            <a:pPr marL="342900" indent="-342900" algn="just">
              <a:lnSpc>
                <a:spcPct val="100000"/>
              </a:lnSpc>
              <a:buFont typeface="+mj-lt"/>
              <a:buAutoNum type="arabicParenR"/>
            </a:pPr>
            <a:r>
              <a:rPr lang="en-GB" sz="1800" b="0" kern="0" dirty="0"/>
              <a:t>Do the potential side effects of the drug or procedure </a:t>
            </a:r>
            <a:r>
              <a:rPr lang="en-GB" sz="1800" kern="0" dirty="0">
                <a:solidFill>
                  <a:srgbClr val="FF0000"/>
                </a:solidFill>
              </a:rPr>
              <a:t>outweigh</a:t>
            </a:r>
            <a:r>
              <a:rPr lang="en-GB" sz="1800" b="0" kern="0" dirty="0"/>
              <a:t> the benefits?</a:t>
            </a:r>
          </a:p>
          <a:p>
            <a:pPr marL="342900" indent="-342900" algn="just">
              <a:lnSpc>
                <a:spcPct val="100000"/>
              </a:lnSpc>
              <a:buFont typeface="+mj-lt"/>
              <a:buAutoNum type="arabicParenR"/>
            </a:pPr>
            <a:r>
              <a:rPr lang="en-GB" sz="1800" b="0" kern="0" dirty="0"/>
              <a:t>Are the outcomes </a:t>
            </a:r>
            <a:r>
              <a:rPr lang="en-GB" sz="1800" kern="0" dirty="0">
                <a:solidFill>
                  <a:srgbClr val="FF0000"/>
                </a:solidFill>
              </a:rPr>
              <a:t>appropriate</a:t>
            </a:r>
            <a:r>
              <a:rPr lang="en-GB" sz="1800" b="0" kern="0" dirty="0"/>
              <a:t> to the patient? Does the treatment conflict with the patient’s values and expectations?</a:t>
            </a:r>
          </a:p>
        </p:txBody>
      </p:sp>
      <p:pic>
        <p:nvPicPr>
          <p:cNvPr id="7" name="Picture 6">
            <a:hlinkClick r:id="rId3"/>
            <a:extLst>
              <a:ext uri="{FF2B5EF4-FFF2-40B4-BE49-F238E27FC236}">
                <a16:creationId xmlns:a16="http://schemas.microsoft.com/office/drawing/2014/main" id="{BB195E50-0F4D-486A-B992-B27A135A26AD}"/>
              </a:ext>
            </a:extLst>
          </p:cNvPr>
          <p:cNvPicPr>
            <a:picLocks noChangeAspect="1"/>
          </p:cNvPicPr>
          <p:nvPr/>
        </p:nvPicPr>
        <p:blipFill rotWithShape="1">
          <a:blip r:embed="rId4"/>
          <a:srcRect r="20209"/>
          <a:stretch/>
        </p:blipFill>
        <p:spPr>
          <a:xfrm>
            <a:off x="7505700" y="0"/>
            <a:ext cx="4686300" cy="835844"/>
          </a:xfrm>
          <a:prstGeom prst="rect">
            <a:avLst/>
          </a:prstGeom>
        </p:spPr>
      </p:pic>
      <p:sp>
        <p:nvSpPr>
          <p:cNvPr id="8" name="Footer Placeholder 1">
            <a:extLst>
              <a:ext uri="{FF2B5EF4-FFF2-40B4-BE49-F238E27FC236}">
                <a16:creationId xmlns:a16="http://schemas.microsoft.com/office/drawing/2014/main" id="{6A99C8DA-B73C-4EB3-82C8-2D0E20DFEC05}"/>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207291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fade">
                                      <p:cBhvr>
                                        <p:cTn id="42" dur="500"/>
                                        <p:tgtEl>
                                          <p:spTgt spid="1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49</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2218536"/>
            <a:ext cx="11361600" cy="486041"/>
          </a:xfrm>
        </p:spPr>
        <p:txBody>
          <a:bodyPr/>
          <a:lstStyle/>
          <a:p>
            <a:r>
              <a:rPr lang="en-GB" dirty="0"/>
              <a:t>Evaluate </a:t>
            </a:r>
            <a:endParaRPr lang="en-US" dirty="0"/>
          </a:p>
        </p:txBody>
      </p:sp>
      <p:sp>
        <p:nvSpPr>
          <p:cNvPr id="16" name="Title 8">
            <a:extLst>
              <a:ext uri="{FF2B5EF4-FFF2-40B4-BE49-F238E27FC236}">
                <a16:creationId xmlns:a16="http://schemas.microsoft.com/office/drawing/2014/main" id="{ADD8247E-9DB9-4EE0-9705-957142AFF3F1}"/>
              </a:ext>
            </a:extLst>
          </p:cNvPr>
          <p:cNvSpPr txBox="1">
            <a:spLocks/>
          </p:cNvSpPr>
          <p:nvPr/>
        </p:nvSpPr>
        <p:spPr>
          <a:xfrm>
            <a:off x="414000" y="3070039"/>
            <a:ext cx="9417977" cy="266401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800" b="0" kern="0" dirty="0"/>
              <a:t>The final step of EBM is the evaluation.</a:t>
            </a:r>
          </a:p>
          <a:p>
            <a:pPr marL="285750" indent="-285750" algn="just">
              <a:lnSpc>
                <a:spcPct val="150000"/>
              </a:lnSpc>
              <a:buFont typeface="Arial" panose="020B0604020202020204" pitchFamily="34" charset="0"/>
              <a:buChar char="•"/>
            </a:pPr>
            <a:r>
              <a:rPr lang="en-GB" sz="1800" b="0" kern="0" dirty="0"/>
              <a:t>During this process it is important to assess whether certain evidence, which is applied to the patient, caused changes to better and that to the extent that it is confirmed by research.</a:t>
            </a:r>
            <a:endParaRPr lang="cs-CZ" sz="1800" b="0" kern="0" dirty="0"/>
          </a:p>
          <a:p>
            <a:pPr marL="285750" indent="-285750" algn="just">
              <a:lnSpc>
                <a:spcPct val="150000"/>
              </a:lnSpc>
              <a:buFont typeface="Arial" panose="020B0604020202020204" pitchFamily="34" charset="0"/>
              <a:buChar char="•"/>
            </a:pPr>
            <a:r>
              <a:rPr lang="en-GB" sz="1800" b="0" kern="0" dirty="0"/>
              <a:t>If the data differ significantly, it would be necessary to investigate why some patients did not respond to the changes introduced in the expected way and what can be done to change it.</a:t>
            </a:r>
          </a:p>
        </p:txBody>
      </p:sp>
      <p:pic>
        <p:nvPicPr>
          <p:cNvPr id="7" name="Picture 6">
            <a:hlinkClick r:id="rId3"/>
            <a:extLst>
              <a:ext uri="{FF2B5EF4-FFF2-40B4-BE49-F238E27FC236}">
                <a16:creationId xmlns:a16="http://schemas.microsoft.com/office/drawing/2014/main" id="{BB195E50-0F4D-486A-B992-B27A135A26AD}"/>
              </a:ext>
            </a:extLst>
          </p:cNvPr>
          <p:cNvPicPr>
            <a:picLocks noChangeAspect="1"/>
          </p:cNvPicPr>
          <p:nvPr/>
        </p:nvPicPr>
        <p:blipFill rotWithShape="1">
          <a:blip r:embed="rId4"/>
          <a:srcRect r="20209"/>
          <a:stretch/>
        </p:blipFill>
        <p:spPr>
          <a:xfrm>
            <a:off x="7505700" y="0"/>
            <a:ext cx="4686300" cy="835844"/>
          </a:xfrm>
          <a:prstGeom prst="rect">
            <a:avLst/>
          </a:prstGeom>
        </p:spPr>
      </p:pic>
      <p:sp>
        <p:nvSpPr>
          <p:cNvPr id="8" name="Footer Placeholder 1">
            <a:extLst>
              <a:ext uri="{FF2B5EF4-FFF2-40B4-BE49-F238E27FC236}">
                <a16:creationId xmlns:a16="http://schemas.microsoft.com/office/drawing/2014/main" id="{3BF83612-ACD7-499B-9678-6CBD7F26EF81}"/>
              </a:ext>
            </a:extLst>
          </p:cNvPr>
          <p:cNvSpPr>
            <a:spLocks noGrp="1"/>
          </p:cNvSpPr>
          <p:nvPr>
            <p:ph type="ftr" sz="quarter" idx="10"/>
          </p:nvPr>
        </p:nvSpPr>
        <p:spPr>
          <a:xfrm>
            <a:off x="720000" y="6228000"/>
            <a:ext cx="7920000" cy="252000"/>
          </a:xfrm>
        </p:spPr>
        <p:txBody>
          <a:bodyPr wrap="square" anchor="ctr">
            <a:normAutofit/>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4027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5</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GB" dirty="0"/>
              <a:t>EBM Champions</a:t>
            </a:r>
            <a:endParaRPr lang="en-US" dirty="0"/>
          </a:p>
        </p:txBody>
      </p:sp>
      <p:sp>
        <p:nvSpPr>
          <p:cNvPr id="5" name="Title 8">
            <a:extLst>
              <a:ext uri="{FF2B5EF4-FFF2-40B4-BE49-F238E27FC236}">
                <a16:creationId xmlns:a16="http://schemas.microsoft.com/office/drawing/2014/main" id="{A38A2656-4FD3-47D1-8EF2-DB158FDCED60}"/>
              </a:ext>
            </a:extLst>
          </p:cNvPr>
          <p:cNvSpPr txBox="1">
            <a:spLocks/>
          </p:cNvSpPr>
          <p:nvPr/>
        </p:nvSpPr>
        <p:spPr>
          <a:xfrm>
            <a:off x="2784412" y="2809862"/>
            <a:ext cx="4835588" cy="32949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800" kern="0" dirty="0"/>
              <a:t>Bradford Hill</a:t>
            </a:r>
            <a:r>
              <a:rPr lang="en-US" sz="1800" b="0" kern="0" dirty="0"/>
              <a:t> </a:t>
            </a:r>
            <a:r>
              <a:rPr lang="en-US" sz="1200" b="0" kern="0" dirty="0"/>
              <a:t>(1897 - 1991)</a:t>
            </a:r>
            <a:endParaRPr lang="en-US" sz="1800" b="0" kern="0" dirty="0"/>
          </a:p>
          <a:p>
            <a:pPr marL="285750" indent="-285750" algn="just">
              <a:lnSpc>
                <a:spcPct val="150000"/>
              </a:lnSpc>
              <a:buFont typeface="Arial" panose="020B0604020202020204" pitchFamily="34" charset="0"/>
              <a:buChar char="•"/>
            </a:pPr>
            <a:r>
              <a:rPr lang="en-US" sz="1800" b="0" kern="0" dirty="0"/>
              <a:t>English epidemiologist and statistician.</a:t>
            </a:r>
          </a:p>
          <a:p>
            <a:pPr marL="285750" indent="-285750" algn="just">
              <a:lnSpc>
                <a:spcPct val="150000"/>
              </a:lnSpc>
              <a:buFont typeface="Arial" panose="020B0604020202020204" pitchFamily="34" charset="0"/>
              <a:buChar char="•"/>
            </a:pPr>
            <a:r>
              <a:rPr lang="en-GB" sz="1800" b="0" kern="0" dirty="0"/>
              <a:t>Laid down the criteria of causal relationship between presumed cause (exposure) and an observed effect (outcome)</a:t>
            </a:r>
            <a:r>
              <a:rPr lang="en-US" sz="1800" b="0" kern="0" dirty="0"/>
              <a:t>.</a:t>
            </a:r>
          </a:p>
          <a:p>
            <a:pPr marL="285750" indent="-285750" algn="just">
              <a:lnSpc>
                <a:spcPct val="150000"/>
              </a:lnSpc>
              <a:buFont typeface="Arial" panose="020B0604020202020204" pitchFamily="34" charset="0"/>
              <a:buChar char="•"/>
            </a:pPr>
            <a:r>
              <a:rPr lang="en-US" sz="1800" b="0" kern="0" dirty="0"/>
              <a:t>Hill’s criteria represent the cornerstone of causality in medicine till today. </a:t>
            </a:r>
            <a:r>
              <a:rPr lang="en-US" sz="1800" kern="0" dirty="0">
                <a:solidFill>
                  <a:schemeClr val="accent2"/>
                </a:solidFill>
              </a:rPr>
              <a:t>Define?</a:t>
            </a:r>
          </a:p>
        </p:txBody>
      </p:sp>
      <p:pic>
        <p:nvPicPr>
          <p:cNvPr id="7" name="Picture 6" descr="A person in a suit&#10;&#10;Description automatically generated with low confidence">
            <a:extLst>
              <a:ext uri="{FF2B5EF4-FFF2-40B4-BE49-F238E27FC236}">
                <a16:creationId xmlns:a16="http://schemas.microsoft.com/office/drawing/2014/main" id="{9F190E72-B24E-4E82-9634-F487D3FF8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00" y="3000367"/>
            <a:ext cx="2069971" cy="2648318"/>
          </a:xfrm>
          <a:prstGeom prst="rect">
            <a:avLst/>
          </a:prstGeom>
        </p:spPr>
      </p:pic>
    </p:spTree>
    <p:extLst>
      <p:ext uri="{BB962C8B-B14F-4D97-AF65-F5344CB8AC3E}">
        <p14:creationId xmlns:p14="http://schemas.microsoft.com/office/powerpoint/2010/main" val="15158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50</a:t>
            </a:fld>
            <a:endParaRPr lang="cs-CZ" altLang="cs-CZ"/>
          </a:p>
        </p:txBody>
      </p:sp>
      <p:sp>
        <p:nvSpPr>
          <p:cNvPr id="23" name="Slide Number Placeholder 2">
            <a:extLst>
              <a:ext uri="{FF2B5EF4-FFF2-40B4-BE49-F238E27FC236}">
                <a16:creationId xmlns:a16="http://schemas.microsoft.com/office/drawing/2014/main" id="{83EB8DD8-B1BF-4287-A4EE-61D6ED5E8CE4}"/>
              </a:ext>
            </a:extLst>
          </p:cNvPr>
          <p:cNvSpPr txBox="1">
            <a:spLocks/>
          </p:cNvSpPr>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0DE708CC-0C3F-4567-9698-B54C0F35BD31}" type="slidenum">
              <a:rPr lang="cs-CZ" altLang="cs-CZ" smtClean="0"/>
              <a:pPr/>
              <a:t>50</a:t>
            </a:fld>
            <a:endParaRPr lang="cs-CZ" altLang="cs-CZ" dirty="0"/>
          </a:p>
        </p:txBody>
      </p:sp>
      <p:sp>
        <p:nvSpPr>
          <p:cNvPr id="5" name="Title 4">
            <a:extLst>
              <a:ext uri="{FF2B5EF4-FFF2-40B4-BE49-F238E27FC236}">
                <a16:creationId xmlns:a16="http://schemas.microsoft.com/office/drawing/2014/main" id="{FB9433BF-A85B-4829-A961-A1FD8AC4A317}"/>
              </a:ext>
            </a:extLst>
          </p:cNvPr>
          <p:cNvSpPr>
            <a:spLocks noGrp="1"/>
          </p:cNvSpPr>
          <p:nvPr>
            <p:ph type="title"/>
          </p:nvPr>
        </p:nvSpPr>
        <p:spPr>
          <a:xfrm>
            <a:off x="414000" y="1963663"/>
            <a:ext cx="11361600" cy="567665"/>
          </a:xfrm>
        </p:spPr>
        <p:txBody>
          <a:bodyPr/>
          <a:lstStyle/>
          <a:p>
            <a:r>
              <a:rPr lang="en-US" dirty="0"/>
              <a:t>EBP Limitations</a:t>
            </a:r>
            <a:endParaRPr lang="en-GB" dirty="0"/>
          </a:p>
        </p:txBody>
      </p:sp>
      <p:sp>
        <p:nvSpPr>
          <p:cNvPr id="6" name="Title 4">
            <a:extLst>
              <a:ext uri="{FF2B5EF4-FFF2-40B4-BE49-F238E27FC236}">
                <a16:creationId xmlns:a16="http://schemas.microsoft.com/office/drawing/2014/main" id="{A0A267EC-4FD3-438A-BB76-6270F35C8A8D}"/>
              </a:ext>
            </a:extLst>
          </p:cNvPr>
          <p:cNvSpPr txBox="1">
            <a:spLocks/>
          </p:cNvSpPr>
          <p:nvPr/>
        </p:nvSpPr>
        <p:spPr>
          <a:xfrm>
            <a:off x="414000" y="2972848"/>
            <a:ext cx="11361600" cy="56766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2000" kern="0" dirty="0"/>
              <a:t>EBP itself displays three of the shortcoming of medical sciences:</a:t>
            </a:r>
          </a:p>
          <a:p>
            <a:pPr marL="342900" indent="-342900" algn="just">
              <a:lnSpc>
                <a:spcPct val="100000"/>
              </a:lnSpc>
              <a:buFont typeface="Arial" panose="020B0604020202020204" pitchFamily="34" charset="0"/>
              <a:buChar char="•"/>
            </a:pPr>
            <a:r>
              <a:rPr lang="en-GB" sz="2000" b="0" kern="0" dirty="0"/>
              <a:t>a shortage of coherent and consistent evidence;</a:t>
            </a:r>
          </a:p>
          <a:p>
            <a:pPr marL="342900" indent="-342900" algn="just">
              <a:lnSpc>
                <a:spcPct val="100000"/>
              </a:lnSpc>
              <a:buFont typeface="Arial" panose="020B0604020202020204" pitchFamily="34" charset="0"/>
              <a:buChar char="•"/>
            </a:pPr>
            <a:r>
              <a:rPr lang="en-GB" sz="2000" b="0" kern="0" dirty="0"/>
              <a:t>difficulties in applying global evidence to an individual patient;</a:t>
            </a:r>
          </a:p>
          <a:p>
            <a:pPr marL="342900" indent="-342900" algn="just">
              <a:lnSpc>
                <a:spcPct val="100000"/>
              </a:lnSpc>
              <a:buFont typeface="Arial" panose="020B0604020202020204" pitchFamily="34" charset="0"/>
              <a:buChar char="•"/>
            </a:pPr>
            <a:r>
              <a:rPr lang="en-GB" sz="2000" b="0" kern="0" dirty="0"/>
              <a:t>and barriers to the practice of high quality clinical care</a:t>
            </a:r>
          </a:p>
        </p:txBody>
      </p:sp>
      <p:sp>
        <p:nvSpPr>
          <p:cNvPr id="7" name="Title 4">
            <a:extLst>
              <a:ext uri="{FF2B5EF4-FFF2-40B4-BE49-F238E27FC236}">
                <a16:creationId xmlns:a16="http://schemas.microsoft.com/office/drawing/2014/main" id="{E8D19100-C33C-49BB-AFFD-8EDF5EF473C3}"/>
              </a:ext>
            </a:extLst>
          </p:cNvPr>
          <p:cNvSpPr txBox="1">
            <a:spLocks/>
          </p:cNvSpPr>
          <p:nvPr/>
        </p:nvSpPr>
        <p:spPr>
          <a:xfrm>
            <a:off x="414000" y="4422528"/>
            <a:ext cx="11361600" cy="56766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2000" kern="0" dirty="0"/>
              <a:t>There are three further limitations particular to EBP itself: </a:t>
            </a:r>
          </a:p>
          <a:p>
            <a:pPr marL="342900" indent="-342900" algn="just">
              <a:lnSpc>
                <a:spcPct val="100000"/>
              </a:lnSpc>
              <a:buFont typeface="Arial" panose="020B0604020202020204" pitchFamily="34" charset="0"/>
              <a:buChar char="•"/>
            </a:pPr>
            <a:r>
              <a:rPr lang="en-GB" sz="2000" b="0" kern="0" dirty="0"/>
              <a:t>the need to possess searching and critical appraisal skills;</a:t>
            </a:r>
          </a:p>
          <a:p>
            <a:pPr marL="342900" indent="-342900" algn="just">
              <a:lnSpc>
                <a:spcPct val="100000"/>
              </a:lnSpc>
              <a:buFont typeface="Arial" panose="020B0604020202020204" pitchFamily="34" charset="0"/>
              <a:buChar char="•"/>
            </a:pPr>
            <a:r>
              <a:rPr lang="en-GB" sz="2000" b="0" kern="0" dirty="0"/>
              <a:t>the limited time clinicians have to develop and practise these skills;</a:t>
            </a:r>
          </a:p>
          <a:p>
            <a:pPr marL="342900" indent="-342900" algn="just">
              <a:lnSpc>
                <a:spcPct val="100000"/>
              </a:lnSpc>
              <a:buFont typeface="Arial" panose="020B0604020202020204" pitchFamily="34" charset="0"/>
              <a:buChar char="•"/>
            </a:pPr>
            <a:r>
              <a:rPr lang="en-GB" sz="2000" b="0" kern="0" dirty="0"/>
              <a:t>and the resources to allow immediate access to information in clinical settings are few</a:t>
            </a:r>
          </a:p>
        </p:txBody>
      </p:sp>
    </p:spTree>
    <p:extLst>
      <p:ext uri="{BB962C8B-B14F-4D97-AF65-F5344CB8AC3E}">
        <p14:creationId xmlns:p14="http://schemas.microsoft.com/office/powerpoint/2010/main" val="852655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7B2C2A-F88B-4C57-B421-F6BEFA1D89C0}"/>
              </a:ext>
            </a:extLst>
          </p:cNvPr>
          <p:cNvPicPr>
            <a:picLocks noChangeAspect="1"/>
          </p:cNvPicPr>
          <p:nvPr/>
        </p:nvPicPr>
        <p:blipFill rotWithShape="1">
          <a:blip r:embed="rId2"/>
          <a:srcRect t="1100" b="5506"/>
          <a:stretch/>
        </p:blipFill>
        <p:spPr>
          <a:xfrm>
            <a:off x="2867025" y="0"/>
            <a:ext cx="9324975" cy="180583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51</a:t>
            </a:fld>
            <a:endParaRPr lang="cs-CZ" altLang="cs-CZ"/>
          </a:p>
        </p:txBody>
      </p:sp>
      <p:sp>
        <p:nvSpPr>
          <p:cNvPr id="23" name="Slide Number Placeholder 2">
            <a:extLst>
              <a:ext uri="{FF2B5EF4-FFF2-40B4-BE49-F238E27FC236}">
                <a16:creationId xmlns:a16="http://schemas.microsoft.com/office/drawing/2014/main" id="{83EB8DD8-B1BF-4287-A4EE-61D6ED5E8CE4}"/>
              </a:ext>
            </a:extLst>
          </p:cNvPr>
          <p:cNvSpPr txBox="1">
            <a:spLocks/>
          </p:cNvSpPr>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0DE708CC-0C3F-4567-9698-B54C0F35BD31}" type="slidenum">
              <a:rPr lang="cs-CZ" altLang="cs-CZ" smtClean="0"/>
              <a:pPr/>
              <a:t>51</a:t>
            </a:fld>
            <a:endParaRPr lang="cs-CZ" altLang="cs-CZ" dirty="0"/>
          </a:p>
        </p:txBody>
      </p:sp>
      <p:sp>
        <p:nvSpPr>
          <p:cNvPr id="5" name="Title 4">
            <a:extLst>
              <a:ext uri="{FF2B5EF4-FFF2-40B4-BE49-F238E27FC236}">
                <a16:creationId xmlns:a16="http://schemas.microsoft.com/office/drawing/2014/main" id="{FB9433BF-A85B-4829-A961-A1FD8AC4A317}"/>
              </a:ext>
            </a:extLst>
          </p:cNvPr>
          <p:cNvSpPr>
            <a:spLocks noGrp="1"/>
          </p:cNvSpPr>
          <p:nvPr>
            <p:ph type="title"/>
          </p:nvPr>
        </p:nvSpPr>
        <p:spPr>
          <a:xfrm>
            <a:off x="415200" y="1805831"/>
            <a:ext cx="11361600" cy="567665"/>
          </a:xfrm>
        </p:spPr>
        <p:txBody>
          <a:bodyPr/>
          <a:lstStyle/>
          <a:p>
            <a:r>
              <a:rPr lang="en-US" dirty="0"/>
              <a:t>EBD Resources</a:t>
            </a:r>
            <a:endParaRPr lang="en-GB" dirty="0"/>
          </a:p>
        </p:txBody>
      </p:sp>
      <p:sp>
        <p:nvSpPr>
          <p:cNvPr id="12" name="Title 4">
            <a:extLst>
              <a:ext uri="{FF2B5EF4-FFF2-40B4-BE49-F238E27FC236}">
                <a16:creationId xmlns:a16="http://schemas.microsoft.com/office/drawing/2014/main" id="{F06562E2-F350-4D18-9C1B-422CD4E97A90}"/>
              </a:ext>
            </a:extLst>
          </p:cNvPr>
          <p:cNvSpPr txBox="1">
            <a:spLocks/>
          </p:cNvSpPr>
          <p:nvPr/>
        </p:nvSpPr>
        <p:spPr>
          <a:xfrm>
            <a:off x="6244683" y="5376502"/>
            <a:ext cx="5971126" cy="56766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Cochrane: Oral Health</a:t>
            </a:r>
            <a:endParaRPr lang="en-GB" kern="0" dirty="0"/>
          </a:p>
        </p:txBody>
      </p:sp>
      <p:pic>
        <p:nvPicPr>
          <p:cNvPr id="6" name="Picture 5" descr="A picture containing text&#10;&#10;Description automatically generated">
            <a:extLst>
              <a:ext uri="{FF2B5EF4-FFF2-40B4-BE49-F238E27FC236}">
                <a16:creationId xmlns:a16="http://schemas.microsoft.com/office/drawing/2014/main" id="{A8E3CBED-914C-44CA-98E1-B6E1E0C28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9825" y="2793854"/>
            <a:ext cx="1559193" cy="2420481"/>
          </a:xfrm>
          <a:prstGeom prst="rect">
            <a:avLst/>
          </a:prstGeom>
        </p:spPr>
      </p:pic>
      <p:pic>
        <p:nvPicPr>
          <p:cNvPr id="14" name="Picture 13">
            <a:extLst>
              <a:ext uri="{FF2B5EF4-FFF2-40B4-BE49-F238E27FC236}">
                <a16:creationId xmlns:a16="http://schemas.microsoft.com/office/drawing/2014/main" id="{445D5B4E-9B2C-4E15-A9AE-F6023831FF5C}"/>
              </a:ext>
            </a:extLst>
          </p:cNvPr>
          <p:cNvPicPr>
            <a:picLocks noChangeAspect="1"/>
          </p:cNvPicPr>
          <p:nvPr/>
        </p:nvPicPr>
        <p:blipFill>
          <a:blip r:embed="rId4"/>
          <a:stretch>
            <a:fillRect/>
          </a:stretch>
        </p:blipFill>
        <p:spPr>
          <a:xfrm>
            <a:off x="414000" y="2369060"/>
            <a:ext cx="3921265" cy="3858940"/>
          </a:xfrm>
          <a:prstGeom prst="rect">
            <a:avLst/>
          </a:prstGeom>
        </p:spPr>
      </p:pic>
      <p:pic>
        <p:nvPicPr>
          <p:cNvPr id="16" name="Picture 15">
            <a:extLst>
              <a:ext uri="{FF2B5EF4-FFF2-40B4-BE49-F238E27FC236}">
                <a16:creationId xmlns:a16="http://schemas.microsoft.com/office/drawing/2014/main" id="{14D6A880-BD4B-4B25-A950-23EDC4AA0B29}"/>
              </a:ext>
            </a:extLst>
          </p:cNvPr>
          <p:cNvPicPr>
            <a:picLocks noChangeAspect="1"/>
          </p:cNvPicPr>
          <p:nvPr/>
        </p:nvPicPr>
        <p:blipFill rotWithShape="1">
          <a:blip r:embed="rId5"/>
          <a:srcRect t="5179" b="10915"/>
          <a:stretch/>
        </p:blipFill>
        <p:spPr>
          <a:xfrm>
            <a:off x="4613815" y="2369060"/>
            <a:ext cx="3036533" cy="2845275"/>
          </a:xfrm>
          <a:prstGeom prst="rect">
            <a:avLst/>
          </a:prstGeom>
        </p:spPr>
      </p:pic>
    </p:spTree>
    <p:extLst>
      <p:ext uri="{BB962C8B-B14F-4D97-AF65-F5344CB8AC3E}">
        <p14:creationId xmlns:p14="http://schemas.microsoft.com/office/powerpoint/2010/main" val="3558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0B4281-8656-4C53-9253-6ED8A77ADBA4}"/>
              </a:ext>
            </a:extLst>
          </p:cNvPr>
          <p:cNvPicPr>
            <a:picLocks noChangeAspect="1"/>
          </p:cNvPicPr>
          <p:nvPr/>
        </p:nvPicPr>
        <p:blipFill>
          <a:blip r:embed="rId2"/>
          <a:stretch>
            <a:fillRect/>
          </a:stretch>
        </p:blipFill>
        <p:spPr>
          <a:xfrm>
            <a:off x="3674628" y="0"/>
            <a:ext cx="8517372" cy="2631688"/>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52</a:t>
            </a:fld>
            <a:endParaRPr lang="cs-CZ" altLang="cs-CZ"/>
          </a:p>
        </p:txBody>
      </p:sp>
      <p:sp>
        <p:nvSpPr>
          <p:cNvPr id="23" name="Slide Number Placeholder 2">
            <a:extLst>
              <a:ext uri="{FF2B5EF4-FFF2-40B4-BE49-F238E27FC236}">
                <a16:creationId xmlns:a16="http://schemas.microsoft.com/office/drawing/2014/main" id="{83EB8DD8-B1BF-4287-A4EE-61D6ED5E8CE4}"/>
              </a:ext>
            </a:extLst>
          </p:cNvPr>
          <p:cNvSpPr txBox="1">
            <a:spLocks/>
          </p:cNvSpPr>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0DE708CC-0C3F-4567-9698-B54C0F35BD31}" type="slidenum">
              <a:rPr lang="cs-CZ" altLang="cs-CZ" smtClean="0"/>
              <a:pPr/>
              <a:t>52</a:t>
            </a:fld>
            <a:endParaRPr lang="cs-CZ" altLang="cs-CZ" dirty="0"/>
          </a:p>
        </p:txBody>
      </p:sp>
      <p:sp>
        <p:nvSpPr>
          <p:cNvPr id="5" name="Title 4">
            <a:extLst>
              <a:ext uri="{FF2B5EF4-FFF2-40B4-BE49-F238E27FC236}">
                <a16:creationId xmlns:a16="http://schemas.microsoft.com/office/drawing/2014/main" id="{FB9433BF-A85B-4829-A961-A1FD8AC4A317}"/>
              </a:ext>
            </a:extLst>
          </p:cNvPr>
          <p:cNvSpPr>
            <a:spLocks noGrp="1"/>
          </p:cNvSpPr>
          <p:nvPr>
            <p:ph type="title"/>
          </p:nvPr>
        </p:nvSpPr>
        <p:spPr>
          <a:xfrm>
            <a:off x="415200" y="1805831"/>
            <a:ext cx="11361600" cy="567665"/>
          </a:xfrm>
        </p:spPr>
        <p:txBody>
          <a:bodyPr/>
          <a:lstStyle/>
          <a:p>
            <a:r>
              <a:rPr lang="en-US" dirty="0"/>
              <a:t>EBD Resources</a:t>
            </a:r>
            <a:endParaRPr lang="en-GB" dirty="0"/>
          </a:p>
        </p:txBody>
      </p:sp>
      <p:pic>
        <p:nvPicPr>
          <p:cNvPr id="10" name="Picture 9">
            <a:extLst>
              <a:ext uri="{FF2B5EF4-FFF2-40B4-BE49-F238E27FC236}">
                <a16:creationId xmlns:a16="http://schemas.microsoft.com/office/drawing/2014/main" id="{97715410-3DB4-4FF6-B7D8-1898E028BAED}"/>
              </a:ext>
            </a:extLst>
          </p:cNvPr>
          <p:cNvPicPr>
            <a:picLocks noChangeAspect="1"/>
          </p:cNvPicPr>
          <p:nvPr/>
        </p:nvPicPr>
        <p:blipFill>
          <a:blip r:embed="rId3"/>
          <a:stretch>
            <a:fillRect/>
          </a:stretch>
        </p:blipFill>
        <p:spPr>
          <a:xfrm>
            <a:off x="414000" y="2531328"/>
            <a:ext cx="5339637" cy="3696672"/>
          </a:xfrm>
          <a:prstGeom prst="rect">
            <a:avLst/>
          </a:prstGeom>
        </p:spPr>
      </p:pic>
      <p:sp>
        <p:nvSpPr>
          <p:cNvPr id="12" name="Title 4">
            <a:extLst>
              <a:ext uri="{FF2B5EF4-FFF2-40B4-BE49-F238E27FC236}">
                <a16:creationId xmlns:a16="http://schemas.microsoft.com/office/drawing/2014/main" id="{F06562E2-F350-4D18-9C1B-422CD4E97A90}"/>
              </a:ext>
            </a:extLst>
          </p:cNvPr>
          <p:cNvSpPr txBox="1">
            <a:spLocks/>
          </p:cNvSpPr>
          <p:nvPr/>
        </p:nvSpPr>
        <p:spPr>
          <a:xfrm>
            <a:off x="6438365" y="5376502"/>
            <a:ext cx="5777444" cy="56766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ADA: Center for EBD</a:t>
            </a:r>
            <a:endParaRPr lang="en-GB" kern="0" dirty="0"/>
          </a:p>
        </p:txBody>
      </p:sp>
      <p:pic>
        <p:nvPicPr>
          <p:cNvPr id="13" name="Picture 12" descr="Background pattern&#10;&#10;Description automatically generated">
            <a:extLst>
              <a:ext uri="{FF2B5EF4-FFF2-40B4-BE49-F238E27FC236}">
                <a16:creationId xmlns:a16="http://schemas.microsoft.com/office/drawing/2014/main" id="{C84CADC9-8C77-4FD4-A132-77D393B0B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454" y="3461580"/>
            <a:ext cx="2599346" cy="1631089"/>
          </a:xfrm>
          <a:prstGeom prst="rect">
            <a:avLst/>
          </a:prstGeom>
        </p:spPr>
      </p:pic>
    </p:spTree>
    <p:extLst>
      <p:ext uri="{BB962C8B-B14F-4D97-AF65-F5344CB8AC3E}">
        <p14:creationId xmlns:p14="http://schemas.microsoft.com/office/powerpoint/2010/main" val="351645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53</a:t>
            </a:fld>
            <a:endParaRPr lang="cs-CZ" altLang="cs-CZ"/>
          </a:p>
        </p:txBody>
      </p:sp>
      <p:sp>
        <p:nvSpPr>
          <p:cNvPr id="23" name="Slide Number Placeholder 2">
            <a:extLst>
              <a:ext uri="{FF2B5EF4-FFF2-40B4-BE49-F238E27FC236}">
                <a16:creationId xmlns:a16="http://schemas.microsoft.com/office/drawing/2014/main" id="{83EB8DD8-B1BF-4287-A4EE-61D6ED5E8CE4}"/>
              </a:ext>
            </a:extLst>
          </p:cNvPr>
          <p:cNvSpPr txBox="1">
            <a:spLocks/>
          </p:cNvSpPr>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0DE708CC-0C3F-4567-9698-B54C0F35BD31}" type="slidenum">
              <a:rPr lang="cs-CZ" altLang="cs-CZ" smtClean="0"/>
              <a:pPr/>
              <a:t>53</a:t>
            </a:fld>
            <a:endParaRPr lang="cs-CZ" altLang="cs-CZ" dirty="0"/>
          </a:p>
        </p:txBody>
      </p:sp>
      <p:sp>
        <p:nvSpPr>
          <p:cNvPr id="5" name="Title 4">
            <a:extLst>
              <a:ext uri="{FF2B5EF4-FFF2-40B4-BE49-F238E27FC236}">
                <a16:creationId xmlns:a16="http://schemas.microsoft.com/office/drawing/2014/main" id="{FB9433BF-A85B-4829-A961-A1FD8AC4A317}"/>
              </a:ext>
            </a:extLst>
          </p:cNvPr>
          <p:cNvSpPr>
            <a:spLocks noGrp="1"/>
          </p:cNvSpPr>
          <p:nvPr>
            <p:ph type="title"/>
          </p:nvPr>
        </p:nvSpPr>
        <p:spPr>
          <a:xfrm>
            <a:off x="415200" y="1805831"/>
            <a:ext cx="11361600" cy="567665"/>
          </a:xfrm>
        </p:spPr>
        <p:txBody>
          <a:bodyPr/>
          <a:lstStyle/>
          <a:p>
            <a:r>
              <a:rPr lang="en-US" dirty="0"/>
              <a:t>EBD Resources</a:t>
            </a:r>
            <a:endParaRPr lang="en-GB" dirty="0"/>
          </a:p>
        </p:txBody>
      </p:sp>
      <p:sp>
        <p:nvSpPr>
          <p:cNvPr id="11" name="TextBox 10">
            <a:extLst>
              <a:ext uri="{FF2B5EF4-FFF2-40B4-BE49-F238E27FC236}">
                <a16:creationId xmlns:a16="http://schemas.microsoft.com/office/drawing/2014/main" id="{EEF67290-023E-4AC6-8E5F-0B1B0BC99E7D}"/>
              </a:ext>
            </a:extLst>
          </p:cNvPr>
          <p:cNvSpPr txBox="1"/>
          <p:nvPr/>
        </p:nvSpPr>
        <p:spPr>
          <a:xfrm>
            <a:off x="414000" y="5455619"/>
            <a:ext cx="10837580" cy="461665"/>
          </a:xfrm>
          <a:prstGeom prst="rect">
            <a:avLst/>
          </a:prstGeom>
          <a:noFill/>
        </p:spPr>
        <p:txBody>
          <a:bodyPr wrap="square">
            <a:spAutoFit/>
          </a:bodyPr>
          <a:lstStyle/>
          <a:p>
            <a:r>
              <a:rPr lang="en-GB" dirty="0">
                <a:latin typeface="+mj-lt"/>
                <a:hlinkClick r:id="rId2"/>
              </a:rPr>
              <a:t>https://www.journals.elsevier.com/journal-of-evidence-based-dental-practice</a:t>
            </a:r>
            <a:endParaRPr lang="en-GB" dirty="0">
              <a:latin typeface="+mj-lt"/>
            </a:endParaRPr>
          </a:p>
        </p:txBody>
      </p:sp>
      <p:pic>
        <p:nvPicPr>
          <p:cNvPr id="1026" name="Picture 2" descr="Proliferative Verrucous Leukoplakia: An elusive disorder - Journal of  Evidence-Based Dental Practice">
            <a:extLst>
              <a:ext uri="{FF2B5EF4-FFF2-40B4-BE49-F238E27FC236}">
                <a16:creationId xmlns:a16="http://schemas.microsoft.com/office/drawing/2014/main" id="{931FD3B8-6455-4B5C-8EB0-026F1A5BC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40" y="2684212"/>
            <a:ext cx="11302340" cy="226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108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low confidence">
            <a:extLst>
              <a:ext uri="{FF2B5EF4-FFF2-40B4-BE49-F238E27FC236}">
                <a16:creationId xmlns:a16="http://schemas.microsoft.com/office/drawing/2014/main" id="{6E66E839-40F9-4768-B528-97196250E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0766" y="2403010"/>
            <a:ext cx="4249234" cy="1708192"/>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54</a:t>
            </a:fld>
            <a:endParaRPr lang="cs-CZ" altLang="cs-CZ"/>
          </a:p>
        </p:txBody>
      </p:sp>
      <p:sp>
        <p:nvSpPr>
          <p:cNvPr id="23" name="Slide Number Placeholder 2">
            <a:extLst>
              <a:ext uri="{FF2B5EF4-FFF2-40B4-BE49-F238E27FC236}">
                <a16:creationId xmlns:a16="http://schemas.microsoft.com/office/drawing/2014/main" id="{83EB8DD8-B1BF-4287-A4EE-61D6ED5E8CE4}"/>
              </a:ext>
            </a:extLst>
          </p:cNvPr>
          <p:cNvSpPr txBox="1">
            <a:spLocks/>
          </p:cNvSpPr>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0DE708CC-0C3F-4567-9698-B54C0F35BD31}" type="slidenum">
              <a:rPr lang="cs-CZ" altLang="cs-CZ" smtClean="0"/>
              <a:pPr/>
              <a:t>54</a:t>
            </a:fld>
            <a:endParaRPr lang="cs-CZ" altLang="cs-CZ" dirty="0"/>
          </a:p>
        </p:txBody>
      </p:sp>
      <p:sp>
        <p:nvSpPr>
          <p:cNvPr id="5" name="Title 4">
            <a:extLst>
              <a:ext uri="{FF2B5EF4-FFF2-40B4-BE49-F238E27FC236}">
                <a16:creationId xmlns:a16="http://schemas.microsoft.com/office/drawing/2014/main" id="{FB9433BF-A85B-4829-A961-A1FD8AC4A317}"/>
              </a:ext>
            </a:extLst>
          </p:cNvPr>
          <p:cNvSpPr>
            <a:spLocks noGrp="1"/>
          </p:cNvSpPr>
          <p:nvPr>
            <p:ph type="title"/>
          </p:nvPr>
        </p:nvSpPr>
        <p:spPr>
          <a:xfrm>
            <a:off x="415200" y="1805831"/>
            <a:ext cx="11361600" cy="567665"/>
          </a:xfrm>
        </p:spPr>
        <p:txBody>
          <a:bodyPr/>
          <a:lstStyle/>
          <a:p>
            <a:r>
              <a:rPr lang="en-US" dirty="0"/>
              <a:t>EBD Resources</a:t>
            </a:r>
            <a:endParaRPr lang="en-GB" dirty="0"/>
          </a:p>
        </p:txBody>
      </p:sp>
      <p:sp>
        <p:nvSpPr>
          <p:cNvPr id="11" name="TextBox 10">
            <a:extLst>
              <a:ext uri="{FF2B5EF4-FFF2-40B4-BE49-F238E27FC236}">
                <a16:creationId xmlns:a16="http://schemas.microsoft.com/office/drawing/2014/main" id="{EEF67290-023E-4AC6-8E5F-0B1B0BC99E7D}"/>
              </a:ext>
            </a:extLst>
          </p:cNvPr>
          <p:cNvSpPr txBox="1"/>
          <p:nvPr/>
        </p:nvSpPr>
        <p:spPr>
          <a:xfrm>
            <a:off x="324790" y="5512923"/>
            <a:ext cx="10837580" cy="461665"/>
          </a:xfrm>
          <a:prstGeom prst="rect">
            <a:avLst/>
          </a:prstGeom>
          <a:noFill/>
        </p:spPr>
        <p:txBody>
          <a:bodyPr wrap="square">
            <a:spAutoFit/>
          </a:bodyPr>
          <a:lstStyle/>
          <a:p>
            <a:r>
              <a:rPr lang="en-GB" dirty="0">
                <a:latin typeface="+mj-lt"/>
                <a:hlinkClick r:id="rId3"/>
              </a:rPr>
              <a:t>https://www.nature.com/ebd</a:t>
            </a:r>
            <a:endParaRPr lang="en-GB" dirty="0">
              <a:latin typeface="+mj-lt"/>
            </a:endParaRPr>
          </a:p>
        </p:txBody>
      </p:sp>
      <p:pic>
        <p:nvPicPr>
          <p:cNvPr id="2050" name="Picture 2">
            <a:extLst>
              <a:ext uri="{FF2B5EF4-FFF2-40B4-BE49-F238E27FC236}">
                <a16:creationId xmlns:a16="http://schemas.microsoft.com/office/drawing/2014/main" id="{0D8A366A-5A3B-4EE2-9B61-2DEEC00DD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00" y="2500529"/>
            <a:ext cx="2083873" cy="2945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with low confidence">
            <a:extLst>
              <a:ext uri="{FF2B5EF4-FFF2-40B4-BE49-F238E27FC236}">
                <a16:creationId xmlns:a16="http://schemas.microsoft.com/office/drawing/2014/main" id="{BF4AF962-E2F4-41A2-AC81-3D1EF29A7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210" y="4274857"/>
            <a:ext cx="4143993" cy="1170879"/>
          </a:xfrm>
          <a:prstGeom prst="rect">
            <a:avLst/>
          </a:prstGeom>
        </p:spPr>
      </p:pic>
      <p:sp>
        <p:nvSpPr>
          <p:cNvPr id="12" name="TextBox 11">
            <a:extLst>
              <a:ext uri="{FF2B5EF4-FFF2-40B4-BE49-F238E27FC236}">
                <a16:creationId xmlns:a16="http://schemas.microsoft.com/office/drawing/2014/main" id="{A0E9A36E-599D-4C17-8D1E-E6943096D099}"/>
              </a:ext>
            </a:extLst>
          </p:cNvPr>
          <p:cNvSpPr txBox="1"/>
          <p:nvPr/>
        </p:nvSpPr>
        <p:spPr>
          <a:xfrm>
            <a:off x="4630548" y="5512922"/>
            <a:ext cx="6094140" cy="461665"/>
          </a:xfrm>
          <a:prstGeom prst="rect">
            <a:avLst/>
          </a:prstGeom>
          <a:noFill/>
        </p:spPr>
        <p:txBody>
          <a:bodyPr wrap="square">
            <a:spAutoFit/>
          </a:bodyPr>
          <a:lstStyle/>
          <a:p>
            <a:r>
              <a:rPr lang="en-GB" dirty="0">
                <a:latin typeface="+mj-lt"/>
                <a:hlinkClick r:id="rId6"/>
              </a:rPr>
              <a:t>https://www.cebd.org/</a:t>
            </a:r>
            <a:endParaRPr lang="en-GB" dirty="0">
              <a:latin typeface="+mj-lt"/>
            </a:endParaRPr>
          </a:p>
        </p:txBody>
      </p:sp>
      <p:pic>
        <p:nvPicPr>
          <p:cNvPr id="2052" name="Picture 4">
            <a:extLst>
              <a:ext uri="{FF2B5EF4-FFF2-40B4-BE49-F238E27FC236}">
                <a16:creationId xmlns:a16="http://schemas.microsoft.com/office/drawing/2014/main" id="{E4D6957D-4E01-4CBE-A2BA-A7EA476C92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1593" y="2352380"/>
            <a:ext cx="2083873" cy="31605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6FB0D62-A04B-43DB-822A-D2D6F373CE15}"/>
              </a:ext>
            </a:extLst>
          </p:cNvPr>
          <p:cNvSpPr txBox="1"/>
          <p:nvPr/>
        </p:nvSpPr>
        <p:spPr>
          <a:xfrm>
            <a:off x="9245294" y="5541283"/>
            <a:ext cx="2824976" cy="646331"/>
          </a:xfrm>
          <a:prstGeom prst="rect">
            <a:avLst/>
          </a:prstGeom>
          <a:noFill/>
        </p:spPr>
        <p:txBody>
          <a:bodyPr wrap="square">
            <a:spAutoFit/>
          </a:bodyPr>
          <a:lstStyle/>
          <a:p>
            <a:pPr algn="r"/>
            <a:r>
              <a:rPr lang="en-GB" sz="1800" dirty="0">
                <a:latin typeface="+mj-lt"/>
                <a:hlinkClick r:id="rId8"/>
              </a:rPr>
              <a:t>https://www.springer.com/gp/book/9783319457314</a:t>
            </a:r>
            <a:endParaRPr lang="en-GB" sz="1800" dirty="0">
              <a:latin typeface="+mj-lt"/>
            </a:endParaRPr>
          </a:p>
        </p:txBody>
      </p:sp>
    </p:spTree>
    <p:extLst>
      <p:ext uri="{BB962C8B-B14F-4D97-AF65-F5344CB8AC3E}">
        <p14:creationId xmlns:p14="http://schemas.microsoft.com/office/powerpoint/2010/main" val="3692381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4647" y="0"/>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55</a:t>
            </a:fld>
            <a:endParaRPr lang="cs-CZ" altLang="cs-CZ"/>
          </a:p>
        </p:txBody>
      </p:sp>
      <p:pic>
        <p:nvPicPr>
          <p:cNvPr id="35" name="Picture 34">
            <a:extLst>
              <a:ext uri="{FF2B5EF4-FFF2-40B4-BE49-F238E27FC236}">
                <a16:creationId xmlns:a16="http://schemas.microsoft.com/office/drawing/2014/main" id="{7A05F223-18B2-45B7-9B1C-7CBD3A25CBFE}"/>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525" t="16656" r="5293" b="16225"/>
          <a:stretch/>
        </p:blipFill>
        <p:spPr>
          <a:xfrm>
            <a:off x="3257750" y="4017590"/>
            <a:ext cx="388992" cy="292752"/>
          </a:xfrm>
          <a:prstGeom prst="rect">
            <a:avLst/>
          </a:prstGeom>
        </p:spPr>
      </p:pic>
      <p:pic>
        <p:nvPicPr>
          <p:cNvPr id="39" name="Picture 38">
            <a:extLst>
              <a:ext uri="{FF2B5EF4-FFF2-40B4-BE49-F238E27FC236}">
                <a16:creationId xmlns:a16="http://schemas.microsoft.com/office/drawing/2014/main" id="{C8792D5C-4914-4420-A107-7AD61F4078E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53068" y="4360582"/>
            <a:ext cx="440705" cy="440705"/>
          </a:xfrm>
          <a:prstGeom prst="rect">
            <a:avLst/>
          </a:prstGeom>
        </p:spPr>
      </p:pic>
      <p:sp>
        <p:nvSpPr>
          <p:cNvPr id="42" name="TextBox 41">
            <a:extLst>
              <a:ext uri="{FF2B5EF4-FFF2-40B4-BE49-F238E27FC236}">
                <a16:creationId xmlns:a16="http://schemas.microsoft.com/office/drawing/2014/main" id="{7D0134DD-C1FA-461D-A0AA-4538B33D51C0}"/>
              </a:ext>
            </a:extLst>
          </p:cNvPr>
          <p:cNvSpPr txBox="1"/>
          <p:nvPr/>
        </p:nvSpPr>
        <p:spPr>
          <a:xfrm>
            <a:off x="3874425" y="3846015"/>
            <a:ext cx="5197647" cy="958660"/>
          </a:xfrm>
          <a:prstGeom prst="rect">
            <a:avLst/>
          </a:prstGeom>
          <a:noFill/>
        </p:spPr>
        <p:txBody>
          <a:bodyPr wrap="square" rtlCol="0">
            <a:spAutoFit/>
          </a:bodyPr>
          <a:lstStyle/>
          <a:p>
            <a:pPr algn="l">
              <a:lnSpc>
                <a:spcPct val="150000"/>
              </a:lnSpc>
            </a:pPr>
            <a:r>
              <a:rPr lang="en-US" sz="2000" b="1" dirty="0">
                <a:solidFill>
                  <a:srgbClr val="0000DC"/>
                </a:solidFill>
                <a:latin typeface="+mj-lt"/>
              </a:rPr>
              <a:t>abanoub.riad@med.muni.cz</a:t>
            </a:r>
          </a:p>
          <a:p>
            <a:pPr>
              <a:lnSpc>
                <a:spcPct val="150000"/>
              </a:lnSpc>
            </a:pPr>
            <a:r>
              <a:rPr lang="en-US" sz="2000" b="1" dirty="0">
                <a:solidFill>
                  <a:srgbClr val="0000DC"/>
                </a:solidFill>
                <a:latin typeface="+mn-lt"/>
              </a:rPr>
              <a:t>Office Consultation (</a:t>
            </a:r>
            <a:r>
              <a:rPr lang="cs-CZ" sz="2000" b="1" dirty="0">
                <a:solidFill>
                  <a:srgbClr val="0000DC"/>
                </a:solidFill>
                <a:latin typeface="+mn-lt"/>
              </a:rPr>
              <a:t>A21/315</a:t>
            </a:r>
            <a:r>
              <a:rPr lang="en-US" sz="2000" b="1" dirty="0">
                <a:solidFill>
                  <a:srgbClr val="0000DC"/>
                </a:solidFill>
                <a:latin typeface="+mn-lt"/>
              </a:rPr>
              <a:t>)</a:t>
            </a:r>
          </a:p>
        </p:txBody>
      </p:sp>
      <p:sp>
        <p:nvSpPr>
          <p:cNvPr id="4" name="TextBox 3">
            <a:extLst>
              <a:ext uri="{FF2B5EF4-FFF2-40B4-BE49-F238E27FC236}">
                <a16:creationId xmlns:a16="http://schemas.microsoft.com/office/drawing/2014/main" id="{8A757585-2C84-462C-8C31-713BCFFF408D}"/>
              </a:ext>
            </a:extLst>
          </p:cNvPr>
          <p:cNvSpPr txBox="1"/>
          <p:nvPr/>
        </p:nvSpPr>
        <p:spPr>
          <a:xfrm>
            <a:off x="-4647" y="2379355"/>
            <a:ext cx="12190772" cy="1015663"/>
          </a:xfrm>
          <a:prstGeom prst="rect">
            <a:avLst/>
          </a:prstGeom>
          <a:noFill/>
        </p:spPr>
        <p:txBody>
          <a:bodyPr wrap="square" rtlCol="0">
            <a:spAutoFit/>
          </a:bodyPr>
          <a:lstStyle/>
          <a:p>
            <a:pPr algn="ctr"/>
            <a:r>
              <a:rPr lang="en-US" sz="6000" b="1" dirty="0">
                <a:solidFill>
                  <a:srgbClr val="0000DC"/>
                </a:solidFill>
                <a:latin typeface="+mn-lt"/>
              </a:rPr>
              <a:t>THANK YOU</a:t>
            </a:r>
            <a:endParaRPr lang="en-GB" sz="6000" b="1" dirty="0" err="1">
              <a:solidFill>
                <a:srgbClr val="0000DC"/>
              </a:solidFill>
              <a:latin typeface="+mn-lt"/>
            </a:endParaRPr>
          </a:p>
        </p:txBody>
      </p:sp>
    </p:spTree>
    <p:extLst>
      <p:ext uri="{BB962C8B-B14F-4D97-AF65-F5344CB8AC3E}">
        <p14:creationId xmlns:p14="http://schemas.microsoft.com/office/powerpoint/2010/main" val="305210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6</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GB" dirty="0"/>
              <a:t>EBM Champions</a:t>
            </a:r>
            <a:endParaRPr lang="en-US" dirty="0"/>
          </a:p>
        </p:txBody>
      </p:sp>
      <p:sp>
        <p:nvSpPr>
          <p:cNvPr id="5" name="Title 8">
            <a:extLst>
              <a:ext uri="{FF2B5EF4-FFF2-40B4-BE49-F238E27FC236}">
                <a16:creationId xmlns:a16="http://schemas.microsoft.com/office/drawing/2014/main" id="{A38A2656-4FD3-47D1-8EF2-DB158FDCED60}"/>
              </a:ext>
            </a:extLst>
          </p:cNvPr>
          <p:cNvSpPr txBox="1">
            <a:spLocks/>
          </p:cNvSpPr>
          <p:nvPr/>
        </p:nvSpPr>
        <p:spPr>
          <a:xfrm>
            <a:off x="2276411" y="2828334"/>
            <a:ext cx="5232753" cy="32949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800" kern="0" dirty="0"/>
              <a:t>Archie Cochrane </a:t>
            </a:r>
            <a:r>
              <a:rPr lang="en-US" sz="1200" b="0" kern="0" dirty="0"/>
              <a:t>(1909 - 1988)</a:t>
            </a:r>
            <a:endParaRPr lang="en-US" sz="1800" b="0" kern="0" dirty="0"/>
          </a:p>
          <a:p>
            <a:pPr marL="285750" indent="-285750" algn="just">
              <a:lnSpc>
                <a:spcPct val="150000"/>
              </a:lnSpc>
              <a:buFont typeface="Arial" panose="020B0604020202020204" pitchFamily="34" charset="0"/>
              <a:buChar char="•"/>
            </a:pPr>
            <a:r>
              <a:rPr lang="en-US" sz="1800" b="0" kern="0" dirty="0"/>
              <a:t>Scottish physician and clinical epidemiologist.</a:t>
            </a:r>
          </a:p>
          <a:p>
            <a:pPr marL="285750" indent="-285750" algn="just">
              <a:lnSpc>
                <a:spcPct val="150000"/>
              </a:lnSpc>
              <a:buFont typeface="Arial" panose="020B0604020202020204" pitchFamily="34" charset="0"/>
              <a:buChar char="•"/>
            </a:pPr>
            <a:r>
              <a:rPr lang="en-GB" sz="1800" b="0" kern="0" dirty="0"/>
              <a:t>Known for his advocacy for use of randomized control trials in guiding the clinical practice.</a:t>
            </a:r>
            <a:endParaRPr lang="en-US" sz="1800" b="0" kern="0" dirty="0"/>
          </a:p>
          <a:p>
            <a:pPr marL="285750" indent="-285750" algn="just">
              <a:lnSpc>
                <a:spcPct val="150000"/>
              </a:lnSpc>
              <a:buFont typeface="Arial" panose="020B0604020202020204" pitchFamily="34" charset="0"/>
              <a:buChar char="•"/>
            </a:pPr>
            <a:r>
              <a:rPr lang="en-US" sz="1800" b="0" kern="0" dirty="0"/>
              <a:t>His seminal book “</a:t>
            </a:r>
            <a:r>
              <a:rPr lang="en-GB" sz="1800" b="0" i="1" kern="0" dirty="0"/>
              <a:t>Effectiveness and Efficiency: Random Reflections on Health Services</a:t>
            </a:r>
            <a:r>
              <a:rPr lang="en-GB" sz="1800" b="0" kern="0" dirty="0"/>
              <a:t>”.</a:t>
            </a:r>
            <a:endParaRPr lang="en-US" sz="1800" kern="0" dirty="0">
              <a:solidFill>
                <a:schemeClr val="accent2"/>
              </a:solidFill>
            </a:endParaRPr>
          </a:p>
          <a:p>
            <a:pPr marL="285750" indent="-285750" algn="just">
              <a:lnSpc>
                <a:spcPct val="150000"/>
              </a:lnSpc>
              <a:buFont typeface="Arial" panose="020B0604020202020204" pitchFamily="34" charset="0"/>
              <a:buChar char="•"/>
            </a:pPr>
            <a:r>
              <a:rPr lang="en-US" sz="1800" b="0" kern="0" dirty="0">
                <a:solidFill>
                  <a:srgbClr val="0000DC"/>
                </a:solidFill>
              </a:rPr>
              <a:t>His efforts led to the establishment of </a:t>
            </a:r>
            <a:r>
              <a:rPr lang="en-US" sz="1800" kern="0" dirty="0">
                <a:solidFill>
                  <a:srgbClr val="0000DC"/>
                </a:solidFill>
              </a:rPr>
              <a:t>Cochrane Collaboration</a:t>
            </a:r>
            <a:r>
              <a:rPr lang="en-US" sz="1800" b="0" kern="0" dirty="0">
                <a:solidFill>
                  <a:srgbClr val="0000DC"/>
                </a:solidFill>
              </a:rPr>
              <a:t> in 1993.</a:t>
            </a:r>
            <a:endParaRPr lang="en-GB" sz="1800" b="0" kern="0" dirty="0">
              <a:solidFill>
                <a:srgbClr val="0000DC"/>
              </a:solidFill>
            </a:endParaRPr>
          </a:p>
        </p:txBody>
      </p:sp>
      <p:pic>
        <p:nvPicPr>
          <p:cNvPr id="8" name="Picture 7" descr="A person smiling for the camera&#10;&#10;Description automatically generated with medium confidence">
            <a:extLst>
              <a:ext uri="{FF2B5EF4-FFF2-40B4-BE49-F238E27FC236}">
                <a16:creationId xmlns:a16="http://schemas.microsoft.com/office/drawing/2014/main" id="{CD7019F6-5C18-463D-B1A7-EE9981653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61" y="3000368"/>
            <a:ext cx="1684257" cy="2647652"/>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4079B5BF-052E-46FD-B01D-80D82BD59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336" y="1"/>
            <a:ext cx="1828664" cy="2828334"/>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4E5555AA-A44D-4F20-BE55-D4A2CB8BA580}"/>
              </a:ext>
            </a:extLst>
          </p:cNvPr>
          <p:cNvPicPr>
            <a:picLocks noChangeAspect="1"/>
          </p:cNvPicPr>
          <p:nvPr/>
        </p:nvPicPr>
        <p:blipFill rotWithShape="1">
          <a:blip r:embed="rId4">
            <a:extLst>
              <a:ext uri="{28A0092B-C50C-407E-A947-70E740481C1C}">
                <a14:useLocalDpi xmlns:a14="http://schemas.microsoft.com/office/drawing/2010/main" val="0"/>
              </a:ext>
            </a:extLst>
          </a:blip>
          <a:srcRect l="20140" t="15104" r="19583" b="12299"/>
          <a:stretch/>
        </p:blipFill>
        <p:spPr>
          <a:xfrm>
            <a:off x="10071681" y="2919549"/>
            <a:ext cx="2194727" cy="2643286"/>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0CD20BE9-EDD2-4CE0-B137-A8D0F259021B}"/>
              </a:ext>
            </a:extLst>
          </p:cNvPr>
          <p:cNvPicPr>
            <a:picLocks noChangeAspect="1"/>
          </p:cNvPicPr>
          <p:nvPr/>
        </p:nvPicPr>
        <p:blipFill rotWithShape="1">
          <a:blip r:embed="rId5">
            <a:extLst>
              <a:ext uri="{28A0092B-C50C-407E-A947-70E740481C1C}">
                <a14:useLocalDpi xmlns:a14="http://schemas.microsoft.com/office/drawing/2010/main" val="0"/>
              </a:ext>
            </a:extLst>
          </a:blip>
          <a:srcRect t="18626" b="22507"/>
          <a:stretch/>
        </p:blipFill>
        <p:spPr>
          <a:xfrm>
            <a:off x="8114731" y="5961454"/>
            <a:ext cx="4077269" cy="785091"/>
          </a:xfrm>
          <a:prstGeom prst="rect">
            <a:avLst/>
          </a:prstGeom>
        </p:spPr>
      </p:pic>
      <p:pic>
        <p:nvPicPr>
          <p:cNvPr id="16" name="Picture 15" descr="Map&#10;&#10;Description automatically generated">
            <a:extLst>
              <a:ext uri="{FF2B5EF4-FFF2-40B4-BE49-F238E27FC236}">
                <a16:creationId xmlns:a16="http://schemas.microsoft.com/office/drawing/2014/main" id="{42290193-0237-44EB-BCD6-E7259D7D3C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0557" y="0"/>
            <a:ext cx="4077269" cy="2884010"/>
          </a:xfrm>
          <a:prstGeom prst="rect">
            <a:avLst/>
          </a:prstGeom>
        </p:spPr>
      </p:pic>
    </p:spTree>
    <p:extLst>
      <p:ext uri="{BB962C8B-B14F-4D97-AF65-F5344CB8AC3E}">
        <p14:creationId xmlns:p14="http://schemas.microsoft.com/office/powerpoint/2010/main" val="203616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7</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GB" dirty="0"/>
              <a:t>EBM Champions</a:t>
            </a:r>
            <a:endParaRPr lang="en-US" dirty="0"/>
          </a:p>
        </p:txBody>
      </p:sp>
      <p:sp>
        <p:nvSpPr>
          <p:cNvPr id="5" name="Title 8">
            <a:extLst>
              <a:ext uri="{FF2B5EF4-FFF2-40B4-BE49-F238E27FC236}">
                <a16:creationId xmlns:a16="http://schemas.microsoft.com/office/drawing/2014/main" id="{A38A2656-4FD3-47D1-8EF2-DB158FDCED60}"/>
              </a:ext>
            </a:extLst>
          </p:cNvPr>
          <p:cNvSpPr txBox="1">
            <a:spLocks/>
          </p:cNvSpPr>
          <p:nvPr/>
        </p:nvSpPr>
        <p:spPr>
          <a:xfrm>
            <a:off x="414000" y="2800734"/>
            <a:ext cx="5232753" cy="88818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400" kern="0" dirty="0"/>
              <a:t>Prof. Alan Pearson</a:t>
            </a:r>
          </a:p>
          <a:p>
            <a:pPr marL="285750" indent="-285750" algn="just">
              <a:lnSpc>
                <a:spcPct val="150000"/>
              </a:lnSpc>
              <a:buFont typeface="Arial" panose="020B0604020202020204" pitchFamily="34" charset="0"/>
              <a:buChar char="•"/>
            </a:pPr>
            <a:r>
              <a:rPr lang="en-US" sz="1400" b="0" kern="0" dirty="0"/>
              <a:t>Founder of Joanna Briggs Institute (JBI).</a:t>
            </a:r>
          </a:p>
        </p:txBody>
      </p:sp>
      <p:pic>
        <p:nvPicPr>
          <p:cNvPr id="7" name="Picture 6" descr="A person wearing glasses&#10;&#10;Description automatically generated with medium confidence">
            <a:extLst>
              <a:ext uri="{FF2B5EF4-FFF2-40B4-BE49-F238E27FC236}">
                <a16:creationId xmlns:a16="http://schemas.microsoft.com/office/drawing/2014/main" id="{19609BC3-56AD-4309-B6EE-386DCFB2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00" y="3477113"/>
            <a:ext cx="2061344" cy="2061344"/>
          </a:xfrm>
          <a:prstGeom prst="rect">
            <a:avLst/>
          </a:prstGeom>
        </p:spPr>
      </p:pic>
      <p:pic>
        <p:nvPicPr>
          <p:cNvPr id="11" name="Picture 10" descr="Logo, company name&#10;&#10;Description automatically generated">
            <a:extLst>
              <a:ext uri="{FF2B5EF4-FFF2-40B4-BE49-F238E27FC236}">
                <a16:creationId xmlns:a16="http://schemas.microsoft.com/office/drawing/2014/main" id="{8C9F1BEC-A39E-4798-936F-B905B2313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0" y="5538457"/>
            <a:ext cx="2061345" cy="676379"/>
          </a:xfrm>
          <a:prstGeom prst="rect">
            <a:avLst/>
          </a:prstGeom>
        </p:spPr>
      </p:pic>
      <p:sp>
        <p:nvSpPr>
          <p:cNvPr id="15" name="Title 8">
            <a:extLst>
              <a:ext uri="{FF2B5EF4-FFF2-40B4-BE49-F238E27FC236}">
                <a16:creationId xmlns:a16="http://schemas.microsoft.com/office/drawing/2014/main" id="{07F32EB0-C810-41C1-903A-74D2740EAFFF}"/>
              </a:ext>
            </a:extLst>
          </p:cNvPr>
          <p:cNvSpPr txBox="1">
            <a:spLocks/>
          </p:cNvSpPr>
          <p:nvPr/>
        </p:nvSpPr>
        <p:spPr>
          <a:xfrm>
            <a:off x="4483905" y="2800734"/>
            <a:ext cx="5232753" cy="88818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400" kern="0" dirty="0"/>
              <a:t>Prof. Gordon </a:t>
            </a:r>
            <a:r>
              <a:rPr lang="en-US" sz="1400" kern="0" dirty="0" err="1"/>
              <a:t>Guyatt</a:t>
            </a:r>
            <a:endParaRPr lang="en-US" sz="1400" kern="0" dirty="0"/>
          </a:p>
          <a:p>
            <a:pPr marL="285750" indent="-285750" algn="just">
              <a:lnSpc>
                <a:spcPct val="150000"/>
              </a:lnSpc>
              <a:buFont typeface="Arial" panose="020B0604020202020204" pitchFamily="34" charset="0"/>
              <a:buChar char="•"/>
            </a:pPr>
            <a:r>
              <a:rPr lang="en-GB" sz="1400" b="0" kern="0" dirty="0"/>
              <a:t>The most cited scholar in EBM!</a:t>
            </a:r>
            <a:endParaRPr lang="en-US" sz="1400" b="0" kern="0" dirty="0"/>
          </a:p>
        </p:txBody>
      </p:sp>
      <p:pic>
        <p:nvPicPr>
          <p:cNvPr id="19" name="Picture 18" descr="A picture containing person, person, wall, indoor&#10;&#10;Description automatically generated">
            <a:extLst>
              <a:ext uri="{FF2B5EF4-FFF2-40B4-BE49-F238E27FC236}">
                <a16:creationId xmlns:a16="http://schemas.microsoft.com/office/drawing/2014/main" id="{95D3F63A-57E8-40D8-A7EB-C00B7FC89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905" y="3477112"/>
            <a:ext cx="1909366" cy="2065587"/>
          </a:xfrm>
          <a:prstGeom prst="rect">
            <a:avLst/>
          </a:prstGeom>
        </p:spPr>
      </p:pic>
      <p:pic>
        <p:nvPicPr>
          <p:cNvPr id="21" name="Picture 20" descr="Logo, company name&#10;&#10;Description automatically generated">
            <a:extLst>
              <a:ext uri="{FF2B5EF4-FFF2-40B4-BE49-F238E27FC236}">
                <a16:creationId xmlns:a16="http://schemas.microsoft.com/office/drawing/2014/main" id="{F231E761-D65A-460F-B87A-0653DF1E0E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904" y="5560136"/>
            <a:ext cx="1162849" cy="643032"/>
          </a:xfrm>
          <a:prstGeom prst="rect">
            <a:avLst/>
          </a:prstGeom>
        </p:spPr>
      </p:pic>
      <p:sp>
        <p:nvSpPr>
          <p:cNvPr id="22" name="Title 8">
            <a:extLst>
              <a:ext uri="{FF2B5EF4-FFF2-40B4-BE49-F238E27FC236}">
                <a16:creationId xmlns:a16="http://schemas.microsoft.com/office/drawing/2014/main" id="{859DEA21-40E6-4E59-9447-5037EE65D4B5}"/>
              </a:ext>
            </a:extLst>
          </p:cNvPr>
          <p:cNvSpPr txBox="1">
            <a:spLocks/>
          </p:cNvSpPr>
          <p:nvPr/>
        </p:nvSpPr>
        <p:spPr>
          <a:xfrm>
            <a:off x="8401832" y="2805195"/>
            <a:ext cx="5232753" cy="88818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400" kern="0" dirty="0"/>
              <a:t>Prof. Holger </a:t>
            </a:r>
            <a:r>
              <a:rPr lang="en-US" sz="1400" kern="0" dirty="0" err="1"/>
              <a:t>Schünemann</a:t>
            </a:r>
            <a:endParaRPr lang="en-US" sz="1400" kern="0" dirty="0"/>
          </a:p>
          <a:p>
            <a:pPr marL="285750" indent="-285750" algn="just">
              <a:lnSpc>
                <a:spcPct val="150000"/>
              </a:lnSpc>
              <a:buFont typeface="Arial" panose="020B0604020202020204" pitchFamily="34" charset="0"/>
              <a:buChar char="•"/>
            </a:pPr>
            <a:r>
              <a:rPr lang="en-GB" sz="1400" b="0" kern="0" dirty="0"/>
              <a:t>Founder of GRADE.</a:t>
            </a:r>
            <a:endParaRPr lang="en-US" sz="1400" b="0" kern="0" dirty="0"/>
          </a:p>
        </p:txBody>
      </p:sp>
      <p:pic>
        <p:nvPicPr>
          <p:cNvPr id="26" name="Picture 25" descr="A person in a suit&#10;&#10;Description automatically generated with medium confidence">
            <a:extLst>
              <a:ext uri="{FF2B5EF4-FFF2-40B4-BE49-F238E27FC236}">
                <a16:creationId xmlns:a16="http://schemas.microsoft.com/office/drawing/2014/main" id="{F8C0455D-0D07-4F6F-A0B0-AA358D458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1831" y="3429000"/>
            <a:ext cx="2061345" cy="2061345"/>
          </a:xfrm>
          <a:prstGeom prst="rect">
            <a:avLst/>
          </a:prstGeom>
        </p:spPr>
      </p:pic>
      <p:pic>
        <p:nvPicPr>
          <p:cNvPr id="28" name="Picture 27" descr="Logo&#10;&#10;Description automatically generated">
            <a:extLst>
              <a:ext uri="{FF2B5EF4-FFF2-40B4-BE49-F238E27FC236}">
                <a16:creationId xmlns:a16="http://schemas.microsoft.com/office/drawing/2014/main" id="{2014A6CA-8BE8-4B5D-ADA5-92191B26A1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1830" y="5488298"/>
            <a:ext cx="1717725" cy="680219"/>
          </a:xfrm>
          <a:prstGeom prst="rect">
            <a:avLst/>
          </a:prstGeom>
        </p:spPr>
      </p:pic>
    </p:spTree>
    <p:extLst>
      <p:ext uri="{BB962C8B-B14F-4D97-AF65-F5344CB8AC3E}">
        <p14:creationId xmlns:p14="http://schemas.microsoft.com/office/powerpoint/2010/main" val="189714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Evidence-Based Dentistry. </a:t>
            </a:r>
            <a:r>
              <a:rPr lang="en-GB" i="1" dirty="0"/>
              <a:t>Dental Public Health I</a:t>
            </a:r>
            <a:r>
              <a:rPr lang="en-GB" dirty="0"/>
              <a:t>. March 2024</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8</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985356"/>
            <a:ext cx="11361600" cy="667864"/>
          </a:xfrm>
        </p:spPr>
        <p:txBody>
          <a:bodyPr/>
          <a:lstStyle/>
          <a:p>
            <a:r>
              <a:rPr lang="en-US" dirty="0"/>
              <a:t>Evidence-based Medicine</a:t>
            </a:r>
          </a:p>
        </p:txBody>
      </p:sp>
      <p:sp>
        <p:nvSpPr>
          <p:cNvPr id="8" name="AutoShape 4">
            <a:extLst>
              <a:ext uri="{FF2B5EF4-FFF2-40B4-BE49-F238E27FC236}">
                <a16:creationId xmlns:a16="http://schemas.microsoft.com/office/drawing/2014/main" id="{66902149-BE24-486B-92DA-E98988299F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itle 8">
            <a:extLst>
              <a:ext uri="{FF2B5EF4-FFF2-40B4-BE49-F238E27FC236}">
                <a16:creationId xmlns:a16="http://schemas.microsoft.com/office/drawing/2014/main" id="{312168D1-5DA8-46A6-9E27-0DC24DED0367}"/>
              </a:ext>
            </a:extLst>
          </p:cNvPr>
          <p:cNvSpPr txBox="1">
            <a:spLocks/>
          </p:cNvSpPr>
          <p:nvPr/>
        </p:nvSpPr>
        <p:spPr>
          <a:xfrm>
            <a:off x="413999" y="3314541"/>
            <a:ext cx="6432849" cy="190423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GB" sz="2800" b="0" kern="0" dirty="0"/>
              <a:t>“conscientious, explicit, and judicious use of </a:t>
            </a:r>
            <a:r>
              <a:rPr lang="en-GB" sz="2800" kern="0" dirty="0">
                <a:solidFill>
                  <a:srgbClr val="FF0000"/>
                </a:solidFill>
              </a:rPr>
              <a:t>current best evidence </a:t>
            </a:r>
            <a:r>
              <a:rPr lang="en-GB" sz="2800" b="0" kern="0" dirty="0"/>
              <a:t>in making decisions about the care of individual patients”</a:t>
            </a:r>
            <a:endParaRPr lang="en-US" sz="2800" b="0" kern="0" dirty="0"/>
          </a:p>
        </p:txBody>
      </p:sp>
      <p:pic>
        <p:nvPicPr>
          <p:cNvPr id="11" name="Picture 10" descr="Diagram, venn diagram&#10;&#10;Description automatically generated">
            <a:extLst>
              <a:ext uri="{FF2B5EF4-FFF2-40B4-BE49-F238E27FC236}">
                <a16:creationId xmlns:a16="http://schemas.microsoft.com/office/drawing/2014/main" id="{DD75112C-A16D-479A-96DB-F158D9135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4839" y="2701422"/>
            <a:ext cx="4977161" cy="3006716"/>
          </a:xfrm>
          <a:prstGeom prst="rect">
            <a:avLst/>
          </a:prstGeom>
        </p:spPr>
      </p:pic>
    </p:spTree>
    <p:extLst>
      <p:ext uri="{BB962C8B-B14F-4D97-AF65-F5344CB8AC3E}">
        <p14:creationId xmlns:p14="http://schemas.microsoft.com/office/powerpoint/2010/main" val="5684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9</a:t>
            </a:fld>
            <a:endParaRPr lang="cs-CZ" altLang="cs-CZ" dirty="0"/>
          </a:p>
        </p:txBody>
      </p:sp>
      <p:sp>
        <p:nvSpPr>
          <p:cNvPr id="11" name="Isosceles Triangle 10">
            <a:extLst>
              <a:ext uri="{FF2B5EF4-FFF2-40B4-BE49-F238E27FC236}">
                <a16:creationId xmlns:a16="http://schemas.microsoft.com/office/drawing/2014/main" id="{1DC72BDD-181B-4E46-84BC-4C6DC448BA73}"/>
              </a:ext>
            </a:extLst>
          </p:cNvPr>
          <p:cNvSpPr/>
          <p:nvPr/>
        </p:nvSpPr>
        <p:spPr bwMode="auto">
          <a:xfrm>
            <a:off x="2786632" y="997850"/>
            <a:ext cx="5366084" cy="4625934"/>
          </a:xfrm>
          <a:prstGeom prst="triangl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cxnSp>
        <p:nvCxnSpPr>
          <p:cNvPr id="12" name="Straight Connector 11">
            <a:extLst>
              <a:ext uri="{FF2B5EF4-FFF2-40B4-BE49-F238E27FC236}">
                <a16:creationId xmlns:a16="http://schemas.microsoft.com/office/drawing/2014/main" id="{9EF8AFCD-681B-4AA5-9987-311C6EE0E347}"/>
              </a:ext>
            </a:extLst>
          </p:cNvPr>
          <p:cNvCxnSpPr>
            <a:cxnSpLocks/>
          </p:cNvCxnSpPr>
          <p:nvPr/>
        </p:nvCxnSpPr>
        <p:spPr bwMode="auto">
          <a:xfrm flipH="1">
            <a:off x="3657595" y="4087117"/>
            <a:ext cx="3597442"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E86D296-4510-4EAB-A3B4-3AA7E7A9C423}"/>
              </a:ext>
            </a:extLst>
          </p:cNvPr>
          <p:cNvCxnSpPr>
            <a:cxnSpLocks/>
          </p:cNvCxnSpPr>
          <p:nvPr/>
        </p:nvCxnSpPr>
        <p:spPr bwMode="auto">
          <a:xfrm flipH="1">
            <a:off x="3086095" y="5114192"/>
            <a:ext cx="475849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A11CFA6-4066-4E84-9ACC-473B7B202BEF}"/>
              </a:ext>
            </a:extLst>
          </p:cNvPr>
          <p:cNvCxnSpPr>
            <a:cxnSpLocks/>
          </p:cNvCxnSpPr>
          <p:nvPr/>
        </p:nvCxnSpPr>
        <p:spPr bwMode="auto">
          <a:xfrm flipH="1">
            <a:off x="3958384" y="3567627"/>
            <a:ext cx="3007896"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itle 8">
            <a:extLst>
              <a:ext uri="{FF2B5EF4-FFF2-40B4-BE49-F238E27FC236}">
                <a16:creationId xmlns:a16="http://schemas.microsoft.com/office/drawing/2014/main" id="{71D12611-1CD9-4A31-B105-9B50E9A07E5C}"/>
              </a:ext>
            </a:extLst>
          </p:cNvPr>
          <p:cNvSpPr>
            <a:spLocks noGrp="1"/>
          </p:cNvSpPr>
          <p:nvPr>
            <p:ph type="title"/>
          </p:nvPr>
        </p:nvSpPr>
        <p:spPr>
          <a:xfrm>
            <a:off x="3086095" y="5201281"/>
            <a:ext cx="4758490" cy="335414"/>
          </a:xfrm>
        </p:spPr>
        <p:txBody>
          <a:bodyPr anchor="ctr"/>
          <a:lstStyle/>
          <a:p>
            <a:pPr algn="ctr">
              <a:lnSpc>
                <a:spcPct val="100000"/>
              </a:lnSpc>
            </a:pPr>
            <a:r>
              <a:rPr lang="en-US" sz="1200" dirty="0"/>
              <a:t>Expert Opinions / Surveillance Studies / Ecological Studies</a:t>
            </a:r>
            <a:endParaRPr lang="en-US" sz="1200" b="0" dirty="0"/>
          </a:p>
        </p:txBody>
      </p:sp>
      <p:sp>
        <p:nvSpPr>
          <p:cNvPr id="16" name="Title 8">
            <a:extLst>
              <a:ext uri="{FF2B5EF4-FFF2-40B4-BE49-F238E27FC236}">
                <a16:creationId xmlns:a16="http://schemas.microsoft.com/office/drawing/2014/main" id="{0564919A-80AE-4A21-B35F-BBB24824C49D}"/>
              </a:ext>
            </a:extLst>
          </p:cNvPr>
          <p:cNvSpPr txBox="1">
            <a:spLocks/>
          </p:cNvSpPr>
          <p:nvPr/>
        </p:nvSpPr>
        <p:spPr>
          <a:xfrm>
            <a:off x="3368837" y="4675529"/>
            <a:ext cx="4199021" cy="335414"/>
          </a:xfrm>
          <a:prstGeom prst="rect">
            <a:avLst/>
          </a:prstGeom>
        </p:spPr>
        <p:txBody>
          <a:bodyPr vert="horz" lIns="0" tIns="0" rIns="0" bIns="0" rtlCol="0" anchor="ctr"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400" kern="0" dirty="0"/>
              <a:t>Case Reports / Case Series</a:t>
            </a:r>
            <a:endParaRPr lang="en-US" sz="1400" b="0" kern="0" dirty="0"/>
          </a:p>
        </p:txBody>
      </p:sp>
      <p:sp>
        <p:nvSpPr>
          <p:cNvPr id="17" name="Title 8">
            <a:extLst>
              <a:ext uri="{FF2B5EF4-FFF2-40B4-BE49-F238E27FC236}">
                <a16:creationId xmlns:a16="http://schemas.microsoft.com/office/drawing/2014/main" id="{0716075F-62D4-4752-80CB-CE98E7A8D02A}"/>
              </a:ext>
            </a:extLst>
          </p:cNvPr>
          <p:cNvSpPr txBox="1">
            <a:spLocks/>
          </p:cNvSpPr>
          <p:nvPr/>
        </p:nvSpPr>
        <p:spPr>
          <a:xfrm>
            <a:off x="3657594" y="4159797"/>
            <a:ext cx="3597443" cy="335414"/>
          </a:xfrm>
          <a:prstGeom prst="rect">
            <a:avLst/>
          </a:prstGeom>
        </p:spPr>
        <p:txBody>
          <a:bodyPr vert="horz" lIns="0" tIns="0" rIns="0" bIns="0" rtlCol="0" anchor="ctr"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400" kern="0" dirty="0"/>
              <a:t>Cross-sectional Studies</a:t>
            </a:r>
            <a:endParaRPr lang="en-US" sz="1400" b="0" kern="0" dirty="0"/>
          </a:p>
        </p:txBody>
      </p:sp>
      <p:cxnSp>
        <p:nvCxnSpPr>
          <p:cNvPr id="18" name="Straight Connector 17">
            <a:extLst>
              <a:ext uri="{FF2B5EF4-FFF2-40B4-BE49-F238E27FC236}">
                <a16:creationId xmlns:a16="http://schemas.microsoft.com/office/drawing/2014/main" id="{06DE7E02-5A6C-494A-95E7-5C739E905D96}"/>
              </a:ext>
            </a:extLst>
          </p:cNvPr>
          <p:cNvCxnSpPr>
            <a:cxnSpLocks/>
          </p:cNvCxnSpPr>
          <p:nvPr/>
        </p:nvCxnSpPr>
        <p:spPr bwMode="auto">
          <a:xfrm flipH="1">
            <a:off x="3368837" y="4602849"/>
            <a:ext cx="4199021"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Title 8">
            <a:extLst>
              <a:ext uri="{FF2B5EF4-FFF2-40B4-BE49-F238E27FC236}">
                <a16:creationId xmlns:a16="http://schemas.microsoft.com/office/drawing/2014/main" id="{5A8451E0-4DC4-4E36-BAB3-6C0EBCA20944}"/>
              </a:ext>
            </a:extLst>
          </p:cNvPr>
          <p:cNvSpPr txBox="1">
            <a:spLocks/>
          </p:cNvSpPr>
          <p:nvPr/>
        </p:nvSpPr>
        <p:spPr>
          <a:xfrm>
            <a:off x="3958384" y="3656638"/>
            <a:ext cx="3007896" cy="335414"/>
          </a:xfrm>
          <a:prstGeom prst="rect">
            <a:avLst/>
          </a:prstGeom>
        </p:spPr>
        <p:txBody>
          <a:bodyPr vert="horz" lIns="0" tIns="0" rIns="0" bIns="0" rtlCol="0" anchor="ctr"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400" kern="0" dirty="0"/>
              <a:t>Case-control Studies</a:t>
            </a:r>
            <a:endParaRPr lang="en-US" sz="1400" b="0" kern="0" dirty="0"/>
          </a:p>
        </p:txBody>
      </p:sp>
      <p:cxnSp>
        <p:nvCxnSpPr>
          <p:cNvPr id="20" name="Straight Connector 19">
            <a:extLst>
              <a:ext uri="{FF2B5EF4-FFF2-40B4-BE49-F238E27FC236}">
                <a16:creationId xmlns:a16="http://schemas.microsoft.com/office/drawing/2014/main" id="{E3227E44-0C65-4092-B012-260BBBFD8B18}"/>
              </a:ext>
            </a:extLst>
          </p:cNvPr>
          <p:cNvCxnSpPr>
            <a:cxnSpLocks/>
          </p:cNvCxnSpPr>
          <p:nvPr/>
        </p:nvCxnSpPr>
        <p:spPr bwMode="auto">
          <a:xfrm flipH="1">
            <a:off x="4289253" y="3056021"/>
            <a:ext cx="2370222"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Title 8">
            <a:extLst>
              <a:ext uri="{FF2B5EF4-FFF2-40B4-BE49-F238E27FC236}">
                <a16:creationId xmlns:a16="http://schemas.microsoft.com/office/drawing/2014/main" id="{FD86BD13-D87C-44A5-B3C0-747D8D046D25}"/>
              </a:ext>
            </a:extLst>
          </p:cNvPr>
          <p:cNvSpPr txBox="1">
            <a:spLocks/>
          </p:cNvSpPr>
          <p:nvPr/>
        </p:nvSpPr>
        <p:spPr>
          <a:xfrm>
            <a:off x="4289252" y="3127477"/>
            <a:ext cx="2370223" cy="335414"/>
          </a:xfrm>
          <a:prstGeom prst="rect">
            <a:avLst/>
          </a:prstGeom>
        </p:spPr>
        <p:txBody>
          <a:bodyPr vert="horz" lIns="0" tIns="0" rIns="0" bIns="0" rtlCol="0" anchor="ctr"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400" kern="0" dirty="0"/>
              <a:t>Cohort Studies</a:t>
            </a:r>
            <a:endParaRPr lang="en-US" sz="1400" b="0" kern="0" dirty="0"/>
          </a:p>
        </p:txBody>
      </p:sp>
      <p:cxnSp>
        <p:nvCxnSpPr>
          <p:cNvPr id="22" name="Straight Connector 21">
            <a:extLst>
              <a:ext uri="{FF2B5EF4-FFF2-40B4-BE49-F238E27FC236}">
                <a16:creationId xmlns:a16="http://schemas.microsoft.com/office/drawing/2014/main" id="{EBB3BB21-A378-4DD8-AAD4-CBA9C19D6419}"/>
              </a:ext>
            </a:extLst>
          </p:cNvPr>
          <p:cNvCxnSpPr>
            <a:cxnSpLocks/>
          </p:cNvCxnSpPr>
          <p:nvPr/>
        </p:nvCxnSpPr>
        <p:spPr bwMode="auto">
          <a:xfrm flipH="1">
            <a:off x="4584027" y="2544415"/>
            <a:ext cx="1786689"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itle 8">
            <a:extLst>
              <a:ext uri="{FF2B5EF4-FFF2-40B4-BE49-F238E27FC236}">
                <a16:creationId xmlns:a16="http://schemas.microsoft.com/office/drawing/2014/main" id="{EDBE4E27-54A9-4538-858C-5F9DCBAF6B7C}"/>
              </a:ext>
            </a:extLst>
          </p:cNvPr>
          <p:cNvSpPr txBox="1">
            <a:spLocks/>
          </p:cNvSpPr>
          <p:nvPr/>
        </p:nvSpPr>
        <p:spPr>
          <a:xfrm>
            <a:off x="4584027" y="2620257"/>
            <a:ext cx="1786689" cy="335414"/>
          </a:xfrm>
          <a:prstGeom prst="rect">
            <a:avLst/>
          </a:prstGeom>
        </p:spPr>
        <p:txBody>
          <a:bodyPr vert="horz" lIns="0" tIns="0" rIns="0" bIns="0" rtlCol="0" anchor="ctr"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400" kern="0" dirty="0"/>
              <a:t>Clinical Trials</a:t>
            </a:r>
            <a:endParaRPr lang="en-US" sz="1400" b="0" kern="0" dirty="0"/>
          </a:p>
        </p:txBody>
      </p:sp>
      <p:sp>
        <p:nvSpPr>
          <p:cNvPr id="24" name="Title 8">
            <a:extLst>
              <a:ext uri="{FF2B5EF4-FFF2-40B4-BE49-F238E27FC236}">
                <a16:creationId xmlns:a16="http://schemas.microsoft.com/office/drawing/2014/main" id="{56507A4A-391E-4374-9E6D-E0F400386F65}"/>
              </a:ext>
            </a:extLst>
          </p:cNvPr>
          <p:cNvSpPr txBox="1">
            <a:spLocks/>
          </p:cNvSpPr>
          <p:nvPr/>
        </p:nvSpPr>
        <p:spPr>
          <a:xfrm>
            <a:off x="4581018" y="1990399"/>
            <a:ext cx="1786689" cy="335414"/>
          </a:xfrm>
          <a:prstGeom prst="rect">
            <a:avLst/>
          </a:prstGeom>
        </p:spPr>
        <p:txBody>
          <a:bodyPr vert="horz" lIns="0" tIns="0" rIns="0" bIns="0" rtlCol="0" anchor="ctr"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400" kern="0" dirty="0">
                <a:solidFill>
                  <a:srgbClr val="FF0000"/>
                </a:solidFill>
              </a:rPr>
              <a:t>Systematic</a:t>
            </a:r>
          </a:p>
          <a:p>
            <a:pPr algn="ctr">
              <a:lnSpc>
                <a:spcPct val="100000"/>
              </a:lnSpc>
            </a:pPr>
            <a:r>
              <a:rPr lang="en-US" sz="1400" kern="0" dirty="0">
                <a:solidFill>
                  <a:srgbClr val="FF0000"/>
                </a:solidFill>
              </a:rPr>
              <a:t>Reviews</a:t>
            </a:r>
          </a:p>
          <a:p>
            <a:pPr algn="ctr">
              <a:lnSpc>
                <a:spcPct val="100000"/>
              </a:lnSpc>
            </a:pPr>
            <a:r>
              <a:rPr lang="en-US" sz="1400" kern="0" dirty="0">
                <a:solidFill>
                  <a:srgbClr val="FF0000"/>
                </a:solidFill>
              </a:rPr>
              <a:t>&amp; Meta-Analyses</a:t>
            </a:r>
            <a:endParaRPr lang="en-US" sz="1400" b="0" kern="0" dirty="0">
              <a:solidFill>
                <a:srgbClr val="FF0000"/>
              </a:solidFill>
            </a:endParaRPr>
          </a:p>
        </p:txBody>
      </p:sp>
      <p:sp>
        <p:nvSpPr>
          <p:cNvPr id="25" name="Title 8">
            <a:extLst>
              <a:ext uri="{FF2B5EF4-FFF2-40B4-BE49-F238E27FC236}">
                <a16:creationId xmlns:a16="http://schemas.microsoft.com/office/drawing/2014/main" id="{AF30C16F-F6AE-439D-AE51-3593500562FE}"/>
              </a:ext>
            </a:extLst>
          </p:cNvPr>
          <p:cNvSpPr txBox="1">
            <a:spLocks/>
          </p:cNvSpPr>
          <p:nvPr/>
        </p:nvSpPr>
        <p:spPr>
          <a:xfrm rot="18000000">
            <a:off x="744114" y="2959770"/>
            <a:ext cx="5427360" cy="335414"/>
          </a:xfrm>
          <a:prstGeom prst="rect">
            <a:avLst/>
          </a:prstGeom>
        </p:spPr>
        <p:txBody>
          <a:bodyPr vert="horz" lIns="0" tIns="0" rIns="0" bIns="0" rtlCol="0" anchor="ctr"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4000" kern="0" dirty="0">
                <a:solidFill>
                  <a:srgbClr val="FF0000"/>
                </a:solidFill>
              </a:rPr>
              <a:t>Hierarchy of Evidence</a:t>
            </a:r>
            <a:endParaRPr lang="en-US" sz="4000" b="0" kern="0" dirty="0">
              <a:solidFill>
                <a:srgbClr val="FF0000"/>
              </a:solidFill>
            </a:endParaRPr>
          </a:p>
        </p:txBody>
      </p:sp>
      <p:cxnSp>
        <p:nvCxnSpPr>
          <p:cNvPr id="26" name="Straight Arrow Connector 25">
            <a:extLst>
              <a:ext uri="{FF2B5EF4-FFF2-40B4-BE49-F238E27FC236}">
                <a16:creationId xmlns:a16="http://schemas.microsoft.com/office/drawing/2014/main" id="{86221A16-B3E9-4374-AB41-96C7DDA88F0A}"/>
              </a:ext>
            </a:extLst>
          </p:cNvPr>
          <p:cNvCxnSpPr/>
          <p:nvPr/>
        </p:nvCxnSpPr>
        <p:spPr bwMode="auto">
          <a:xfrm flipH="1" flipV="1">
            <a:off x="6201919" y="910761"/>
            <a:ext cx="2683042" cy="4625934"/>
          </a:xfrm>
          <a:prstGeom prst="straightConnector1">
            <a:avLst/>
          </a:prstGeom>
          <a:solidFill>
            <a:schemeClr val="accent1"/>
          </a:solidFill>
          <a:ln w="76200" cap="flat" cmpd="sng" algn="ctr">
            <a:solidFill>
              <a:srgbClr val="0000DC"/>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itle 8">
            <a:extLst>
              <a:ext uri="{FF2B5EF4-FFF2-40B4-BE49-F238E27FC236}">
                <a16:creationId xmlns:a16="http://schemas.microsoft.com/office/drawing/2014/main" id="{34973597-2DF8-4E0B-B94C-46811B3D7CAE}"/>
              </a:ext>
            </a:extLst>
          </p:cNvPr>
          <p:cNvSpPr txBox="1">
            <a:spLocks/>
          </p:cNvSpPr>
          <p:nvPr/>
        </p:nvSpPr>
        <p:spPr>
          <a:xfrm rot="3600000">
            <a:off x="5398436" y="2914390"/>
            <a:ext cx="5427360" cy="335414"/>
          </a:xfrm>
          <a:prstGeom prst="rect">
            <a:avLst/>
          </a:prstGeom>
        </p:spPr>
        <p:txBody>
          <a:bodyPr vert="horz" lIns="0" tIns="0" rIns="0" bIns="0" rtlCol="0" anchor="ctr"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7200" kern="0" dirty="0">
                <a:solidFill>
                  <a:srgbClr val="FF0000"/>
                </a:solidFill>
              </a:rPr>
              <a:t>CERTAINTY</a:t>
            </a:r>
            <a:endParaRPr lang="en-US" sz="7200" b="0" kern="0" dirty="0">
              <a:solidFill>
                <a:srgbClr val="FF0000"/>
              </a:solidFill>
            </a:endParaRPr>
          </a:p>
        </p:txBody>
      </p:sp>
      <p:pic>
        <p:nvPicPr>
          <p:cNvPr id="28" name="Picture 27">
            <a:extLst>
              <a:ext uri="{FF2B5EF4-FFF2-40B4-BE49-F238E27FC236}">
                <a16:creationId xmlns:a16="http://schemas.microsoft.com/office/drawing/2014/main" id="{42D3CD0E-0D6E-4CFA-B357-C2CAE7EC6ED5}"/>
              </a:ext>
            </a:extLst>
          </p:cNvPr>
          <p:cNvPicPr>
            <a:picLocks noChangeAspect="1"/>
          </p:cNvPicPr>
          <p:nvPr/>
        </p:nvPicPr>
        <p:blipFill>
          <a:blip r:embed="rId3"/>
          <a:stretch>
            <a:fillRect/>
          </a:stretch>
        </p:blipFill>
        <p:spPr>
          <a:xfrm>
            <a:off x="0" y="5008739"/>
            <a:ext cx="1244424" cy="705011"/>
          </a:xfrm>
          <a:prstGeom prst="rect">
            <a:avLst/>
          </a:prstGeom>
        </p:spPr>
      </p:pic>
      <p:pic>
        <p:nvPicPr>
          <p:cNvPr id="29" name="Picture 28">
            <a:extLst>
              <a:ext uri="{FF2B5EF4-FFF2-40B4-BE49-F238E27FC236}">
                <a16:creationId xmlns:a16="http://schemas.microsoft.com/office/drawing/2014/main" id="{837A714B-5B72-450C-B937-661DA2B2E279}"/>
              </a:ext>
            </a:extLst>
          </p:cNvPr>
          <p:cNvPicPr>
            <a:picLocks noChangeAspect="1"/>
          </p:cNvPicPr>
          <p:nvPr/>
        </p:nvPicPr>
        <p:blipFill>
          <a:blip r:embed="rId4"/>
          <a:stretch>
            <a:fillRect/>
          </a:stretch>
        </p:blipFill>
        <p:spPr>
          <a:xfrm>
            <a:off x="0" y="4427620"/>
            <a:ext cx="1246785" cy="589389"/>
          </a:xfrm>
          <a:prstGeom prst="rect">
            <a:avLst/>
          </a:prstGeom>
        </p:spPr>
      </p:pic>
      <p:pic>
        <p:nvPicPr>
          <p:cNvPr id="30" name="Picture 2" descr="How to write an expert medical opinion">
            <a:extLst>
              <a:ext uri="{FF2B5EF4-FFF2-40B4-BE49-F238E27FC236}">
                <a16:creationId xmlns:a16="http://schemas.microsoft.com/office/drawing/2014/main" id="{8DBE0538-3F95-4A01-AA77-4993B048CB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62901"/>
            <a:ext cx="1239043" cy="6484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icture containing text, screenshot, newspaper&#10;&#10;Description automatically generated">
            <a:extLst>
              <a:ext uri="{FF2B5EF4-FFF2-40B4-BE49-F238E27FC236}">
                <a16:creationId xmlns:a16="http://schemas.microsoft.com/office/drawing/2014/main" id="{4DDE99C9-4047-4BA8-865A-C94EA445D85B}"/>
              </a:ext>
            </a:extLst>
          </p:cNvPr>
          <p:cNvPicPr>
            <a:picLocks noChangeAspect="1"/>
          </p:cNvPicPr>
          <p:nvPr/>
        </p:nvPicPr>
        <p:blipFill rotWithShape="1">
          <a:blip r:embed="rId6">
            <a:extLst>
              <a:ext uri="{28A0092B-C50C-407E-A947-70E740481C1C}">
                <a14:useLocalDpi xmlns:a14="http://schemas.microsoft.com/office/drawing/2010/main" val="0"/>
              </a:ext>
            </a:extLst>
          </a:blip>
          <a:srcRect r="1541"/>
          <a:stretch/>
        </p:blipFill>
        <p:spPr>
          <a:xfrm>
            <a:off x="-6750" y="2974916"/>
            <a:ext cx="1305272" cy="789903"/>
          </a:xfrm>
          <a:prstGeom prst="rect">
            <a:avLst/>
          </a:prstGeom>
        </p:spPr>
      </p:pic>
      <p:pic>
        <p:nvPicPr>
          <p:cNvPr id="32" name="Picture 31" descr="Logo&#10;&#10;Description automatically generated">
            <a:extLst>
              <a:ext uri="{FF2B5EF4-FFF2-40B4-BE49-F238E27FC236}">
                <a16:creationId xmlns:a16="http://schemas.microsoft.com/office/drawing/2014/main" id="{7FE18247-2A28-4821-8D5C-02A14D86A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 y="2620257"/>
            <a:ext cx="1299345" cy="366826"/>
          </a:xfrm>
          <a:prstGeom prst="rect">
            <a:avLst/>
          </a:prstGeom>
        </p:spPr>
      </p:pic>
      <p:pic>
        <p:nvPicPr>
          <p:cNvPr id="33" name="Picture 32" descr="Icon&#10;&#10;Description automatically generated">
            <a:extLst>
              <a:ext uri="{FF2B5EF4-FFF2-40B4-BE49-F238E27FC236}">
                <a16:creationId xmlns:a16="http://schemas.microsoft.com/office/drawing/2014/main" id="{B4596C99-0F69-43F8-8926-9639BDF19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053" y="2897411"/>
            <a:ext cx="632048" cy="944912"/>
          </a:xfrm>
          <a:prstGeom prst="rect">
            <a:avLst/>
          </a:prstGeom>
        </p:spPr>
      </p:pic>
      <p:pic>
        <p:nvPicPr>
          <p:cNvPr id="34" name="Picture 2" descr="Brno Cadastral Districts map Quiz - By Vojife">
            <a:extLst>
              <a:ext uri="{FF2B5EF4-FFF2-40B4-BE49-F238E27FC236}">
                <a16:creationId xmlns:a16="http://schemas.microsoft.com/office/drawing/2014/main" id="{46CAD6E0-805D-4EAF-AF7C-573C88F82A12}"/>
              </a:ext>
            </a:extLst>
          </p:cNvPr>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89123" y="1702654"/>
            <a:ext cx="767677" cy="7153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Diabetes Icon - Free PNG &amp; SVG 4454159 - Noun Project">
            <a:extLst>
              <a:ext uri="{FF2B5EF4-FFF2-40B4-BE49-F238E27FC236}">
                <a16:creationId xmlns:a16="http://schemas.microsoft.com/office/drawing/2014/main" id="{77176EFB-B0E1-4D0E-B4C4-C0AD39E5C65C}"/>
              </a:ext>
            </a:extLst>
          </p:cNvPr>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9948" y="1702654"/>
            <a:ext cx="698500" cy="698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22CBA784-2D14-4842-A4E9-D837205C9A26}"/>
              </a:ext>
            </a:extLst>
          </p:cNvPr>
          <p:cNvPicPr>
            <a:picLocks noChangeAspect="1"/>
          </p:cNvPicPr>
          <p:nvPr/>
        </p:nvPicPr>
        <p:blipFill>
          <a:blip r:embed="rId11"/>
          <a:stretch>
            <a:fillRect/>
          </a:stretch>
        </p:blipFill>
        <p:spPr>
          <a:xfrm>
            <a:off x="3717" y="2250897"/>
            <a:ext cx="1669948" cy="356827"/>
          </a:xfrm>
          <a:prstGeom prst="rect">
            <a:avLst/>
          </a:prstGeom>
        </p:spPr>
      </p:pic>
      <p:pic>
        <p:nvPicPr>
          <p:cNvPr id="37" name="Picture 36">
            <a:extLst>
              <a:ext uri="{FF2B5EF4-FFF2-40B4-BE49-F238E27FC236}">
                <a16:creationId xmlns:a16="http://schemas.microsoft.com/office/drawing/2014/main" id="{69DAF702-72D0-4CE3-A689-B43D9A36DC17}"/>
              </a:ext>
            </a:extLst>
          </p:cNvPr>
          <p:cNvPicPr>
            <a:picLocks noChangeAspect="1"/>
          </p:cNvPicPr>
          <p:nvPr/>
        </p:nvPicPr>
        <p:blipFill>
          <a:blip r:embed="rId12"/>
          <a:stretch>
            <a:fillRect/>
          </a:stretch>
        </p:blipFill>
        <p:spPr>
          <a:xfrm>
            <a:off x="5282" y="1706272"/>
            <a:ext cx="1669948" cy="493557"/>
          </a:xfrm>
          <a:prstGeom prst="rect">
            <a:avLst/>
          </a:prstGeom>
        </p:spPr>
      </p:pic>
      <p:sp>
        <p:nvSpPr>
          <p:cNvPr id="38" name="Oval 151">
            <a:extLst>
              <a:ext uri="{FF2B5EF4-FFF2-40B4-BE49-F238E27FC236}">
                <a16:creationId xmlns:a16="http://schemas.microsoft.com/office/drawing/2014/main" id="{2F6BC940-AD60-48B5-B245-72FBF45391E9}"/>
              </a:ext>
            </a:extLst>
          </p:cNvPr>
          <p:cNvSpPr/>
          <p:nvPr/>
        </p:nvSpPr>
        <p:spPr bwMode="auto">
          <a:xfrm>
            <a:off x="11376351" y="398143"/>
            <a:ext cx="750584" cy="750584"/>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solidFill>
                  <a:schemeClr val="accent6">
                    <a:lumMod val="75000"/>
                  </a:schemeClr>
                </a:solidFill>
                <a:effectLst/>
                <a:latin typeface="+mn-lt"/>
              </a:rPr>
              <a:t>CVD</a:t>
            </a:r>
            <a:endParaRPr kumimoji="0" lang="cs-CZ" sz="1200" b="1" u="none" strike="noStrike" cap="none" normalizeH="0" baseline="0" dirty="0" err="1">
              <a:ln>
                <a:noFill/>
              </a:ln>
              <a:solidFill>
                <a:schemeClr val="accent6">
                  <a:lumMod val="75000"/>
                </a:schemeClr>
              </a:solidFill>
              <a:effectLst/>
              <a:latin typeface="+mn-lt"/>
            </a:endParaRPr>
          </a:p>
        </p:txBody>
      </p:sp>
      <p:sp>
        <p:nvSpPr>
          <p:cNvPr id="39" name="Oval 152">
            <a:extLst>
              <a:ext uri="{FF2B5EF4-FFF2-40B4-BE49-F238E27FC236}">
                <a16:creationId xmlns:a16="http://schemas.microsoft.com/office/drawing/2014/main" id="{A1DD8A69-604A-4072-B448-89925A297785}"/>
              </a:ext>
            </a:extLst>
          </p:cNvPr>
          <p:cNvSpPr/>
          <p:nvPr/>
        </p:nvSpPr>
        <p:spPr bwMode="auto">
          <a:xfrm>
            <a:off x="11351793" y="1848600"/>
            <a:ext cx="750584" cy="750584"/>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solidFill>
                  <a:srgbClr val="0000DC"/>
                </a:solidFill>
                <a:effectLst/>
                <a:latin typeface="+mn-lt"/>
              </a:rPr>
              <a:t>Healthy</a:t>
            </a:r>
            <a:endParaRPr kumimoji="0" lang="cs-CZ" sz="1200" b="1" u="none" strike="noStrike" cap="none" normalizeH="0" baseline="0" dirty="0" err="1">
              <a:ln>
                <a:noFill/>
              </a:ln>
              <a:solidFill>
                <a:srgbClr val="0000DC"/>
              </a:solidFill>
              <a:effectLst/>
              <a:latin typeface="+mn-lt"/>
            </a:endParaRPr>
          </a:p>
        </p:txBody>
      </p:sp>
      <p:cxnSp>
        <p:nvCxnSpPr>
          <p:cNvPr id="40" name="Spojnice: pravoúhlá 4">
            <a:extLst>
              <a:ext uri="{FF2B5EF4-FFF2-40B4-BE49-F238E27FC236}">
                <a16:creationId xmlns:a16="http://schemas.microsoft.com/office/drawing/2014/main" id="{BA6D6B9D-2311-4EF8-AF01-0C9FAEFD005E}"/>
              </a:ext>
            </a:extLst>
          </p:cNvPr>
          <p:cNvCxnSpPr>
            <a:cxnSpLocks/>
            <a:stCxn id="38" idx="2"/>
            <a:endCxn id="42" idx="6"/>
          </p:cNvCxnSpPr>
          <p:nvPr/>
        </p:nvCxnSpPr>
        <p:spPr bwMode="auto">
          <a:xfrm rot="10800000">
            <a:off x="10647843" y="398143"/>
            <a:ext cx="728509" cy="375293"/>
          </a:xfrm>
          <a:prstGeom prst="bentConnector3">
            <a:avLst>
              <a:gd name="adj1" fmla="val 50000"/>
            </a:avLst>
          </a:prstGeom>
          <a:ln w="19050">
            <a:headEnd type="none" w="med" len="med"/>
            <a:tailEnd type="triangle"/>
          </a:ln>
        </p:spPr>
        <p:style>
          <a:lnRef idx="3">
            <a:schemeClr val="dk1"/>
          </a:lnRef>
          <a:fillRef idx="0">
            <a:schemeClr val="dk1"/>
          </a:fillRef>
          <a:effectRef idx="2">
            <a:schemeClr val="dk1"/>
          </a:effectRef>
          <a:fontRef idx="minor">
            <a:schemeClr val="tx1"/>
          </a:fontRef>
        </p:style>
      </p:cxnSp>
      <p:cxnSp>
        <p:nvCxnSpPr>
          <p:cNvPr id="41" name="Spojnice: pravoúhlá 15">
            <a:extLst>
              <a:ext uri="{FF2B5EF4-FFF2-40B4-BE49-F238E27FC236}">
                <a16:creationId xmlns:a16="http://schemas.microsoft.com/office/drawing/2014/main" id="{50C45C68-CA52-41E3-9F4C-92CFA6043848}"/>
              </a:ext>
            </a:extLst>
          </p:cNvPr>
          <p:cNvCxnSpPr>
            <a:cxnSpLocks/>
            <a:stCxn id="39" idx="2"/>
            <a:endCxn id="43" idx="6"/>
          </p:cNvCxnSpPr>
          <p:nvPr/>
        </p:nvCxnSpPr>
        <p:spPr bwMode="auto">
          <a:xfrm rot="10800000">
            <a:off x="10643145" y="1822568"/>
            <a:ext cx="708648" cy="401325"/>
          </a:xfrm>
          <a:prstGeom prst="bentConnector3">
            <a:avLst>
              <a:gd name="adj1" fmla="val 50000"/>
            </a:avLst>
          </a:prstGeom>
          <a:ln w="19050">
            <a:headEnd type="none" w="med" len="med"/>
            <a:tailEnd type="triangle"/>
          </a:ln>
        </p:spPr>
        <p:style>
          <a:lnRef idx="3">
            <a:schemeClr val="dk1"/>
          </a:lnRef>
          <a:fillRef idx="0">
            <a:schemeClr val="dk1"/>
          </a:fillRef>
          <a:effectRef idx="2">
            <a:schemeClr val="dk1"/>
          </a:effectRef>
          <a:fontRef idx="minor">
            <a:schemeClr val="tx1"/>
          </a:fontRef>
        </p:style>
      </p:cxnSp>
      <p:sp>
        <p:nvSpPr>
          <p:cNvPr id="42" name="Oval 151">
            <a:extLst>
              <a:ext uri="{FF2B5EF4-FFF2-40B4-BE49-F238E27FC236}">
                <a16:creationId xmlns:a16="http://schemas.microsoft.com/office/drawing/2014/main" id="{239C72C5-92B7-4791-AC1A-5674A3F0A114}"/>
              </a:ext>
            </a:extLst>
          </p:cNvPr>
          <p:cNvSpPr/>
          <p:nvPr/>
        </p:nvSpPr>
        <p:spPr bwMode="auto">
          <a:xfrm>
            <a:off x="10008985" y="78713"/>
            <a:ext cx="638857" cy="638857"/>
          </a:xfrm>
          <a:prstGeom prst="ellipse">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100" u="none" strike="noStrike" cap="none" normalizeH="0" baseline="0" dirty="0" err="1">
                <a:ln>
                  <a:noFill/>
                </a:ln>
                <a:solidFill>
                  <a:srgbClr val="FF0000"/>
                </a:solidFill>
                <a:effectLst/>
                <a:latin typeface="+mn-lt"/>
              </a:rPr>
              <a:t>Exposed</a:t>
            </a:r>
            <a:endParaRPr kumimoji="0" lang="cs-CZ" sz="1100" u="none" strike="noStrike" cap="none" normalizeH="0" baseline="0" dirty="0">
              <a:ln>
                <a:noFill/>
              </a:ln>
              <a:solidFill>
                <a:srgbClr val="FF0000"/>
              </a:solidFill>
              <a:effectLst/>
              <a:latin typeface="+mn-lt"/>
            </a:endParaRPr>
          </a:p>
        </p:txBody>
      </p:sp>
      <p:sp>
        <p:nvSpPr>
          <p:cNvPr id="43" name="Oval 151">
            <a:extLst>
              <a:ext uri="{FF2B5EF4-FFF2-40B4-BE49-F238E27FC236}">
                <a16:creationId xmlns:a16="http://schemas.microsoft.com/office/drawing/2014/main" id="{3494A9D7-C024-4981-915D-B7A4A6F0E3C6}"/>
              </a:ext>
            </a:extLst>
          </p:cNvPr>
          <p:cNvSpPr/>
          <p:nvPr/>
        </p:nvSpPr>
        <p:spPr bwMode="auto">
          <a:xfrm>
            <a:off x="10004288" y="1503138"/>
            <a:ext cx="638857" cy="638857"/>
          </a:xfrm>
          <a:prstGeom prst="ellipse">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100" u="none" strike="noStrike" cap="none" normalizeH="0" baseline="0" dirty="0" err="1">
                <a:ln>
                  <a:noFill/>
                </a:ln>
                <a:solidFill>
                  <a:srgbClr val="FF0000"/>
                </a:solidFill>
                <a:effectLst/>
                <a:latin typeface="+mn-lt"/>
              </a:rPr>
              <a:t>Exposed</a:t>
            </a:r>
            <a:endParaRPr kumimoji="0" lang="cs-CZ" sz="1100" u="none" strike="noStrike" cap="none" normalizeH="0" baseline="0" dirty="0">
              <a:ln>
                <a:noFill/>
              </a:ln>
              <a:solidFill>
                <a:srgbClr val="FF0000"/>
              </a:solidFill>
              <a:effectLst/>
              <a:latin typeface="+mn-lt"/>
            </a:endParaRPr>
          </a:p>
        </p:txBody>
      </p:sp>
      <p:sp>
        <p:nvSpPr>
          <p:cNvPr id="44" name="Oval 151">
            <a:extLst>
              <a:ext uri="{FF2B5EF4-FFF2-40B4-BE49-F238E27FC236}">
                <a16:creationId xmlns:a16="http://schemas.microsoft.com/office/drawing/2014/main" id="{61087632-2F54-41D4-9A8A-12BE92DCF9FF}"/>
              </a:ext>
            </a:extLst>
          </p:cNvPr>
          <p:cNvSpPr/>
          <p:nvPr/>
        </p:nvSpPr>
        <p:spPr bwMode="auto">
          <a:xfrm>
            <a:off x="10004286" y="806166"/>
            <a:ext cx="638857" cy="638857"/>
          </a:xfrm>
          <a:prstGeom prst="ellipse">
            <a:avLst/>
          </a:prstGeom>
          <a:ln w="190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100" u="none" strike="noStrike" cap="none" normalizeH="0" baseline="0" dirty="0">
                <a:ln>
                  <a:noFill/>
                </a:ln>
                <a:solidFill>
                  <a:schemeClr val="accent1"/>
                </a:solidFill>
                <a:effectLst/>
                <a:latin typeface="+mn-lt"/>
              </a:rPr>
              <a:t>Non</a:t>
            </a:r>
            <a:endParaRPr kumimoji="0" lang="en-US" sz="1100" u="none" strike="noStrike" cap="none" normalizeH="0" baseline="0" dirty="0">
              <a:ln>
                <a:noFill/>
              </a:ln>
              <a:solidFill>
                <a:schemeClr val="accent1"/>
              </a:solidFill>
              <a:effectLst/>
              <a:latin typeface="+mn-l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chemeClr val="accent1"/>
                </a:solidFill>
                <a:effectLst/>
                <a:latin typeface="+mn-lt"/>
              </a:rPr>
              <a:t>exposed</a:t>
            </a:r>
            <a:endParaRPr kumimoji="0" lang="cs-CZ" sz="1100" u="none" strike="noStrike" cap="none" normalizeH="0" baseline="0" dirty="0">
              <a:ln>
                <a:noFill/>
              </a:ln>
              <a:solidFill>
                <a:schemeClr val="accent1"/>
              </a:solidFill>
              <a:effectLst/>
              <a:latin typeface="+mn-lt"/>
            </a:endParaRPr>
          </a:p>
        </p:txBody>
      </p:sp>
      <p:cxnSp>
        <p:nvCxnSpPr>
          <p:cNvPr id="45" name="Spojnice: pravoúhlá 22">
            <a:extLst>
              <a:ext uri="{FF2B5EF4-FFF2-40B4-BE49-F238E27FC236}">
                <a16:creationId xmlns:a16="http://schemas.microsoft.com/office/drawing/2014/main" id="{C1277423-BF0D-4F84-B1BF-187A87E23EE2}"/>
              </a:ext>
            </a:extLst>
          </p:cNvPr>
          <p:cNvCxnSpPr>
            <a:cxnSpLocks/>
            <a:stCxn id="38" idx="2"/>
            <a:endCxn id="44" idx="6"/>
          </p:cNvCxnSpPr>
          <p:nvPr/>
        </p:nvCxnSpPr>
        <p:spPr bwMode="auto">
          <a:xfrm rot="10800000" flipV="1">
            <a:off x="10643143" y="773435"/>
            <a:ext cx="733208" cy="352160"/>
          </a:xfrm>
          <a:prstGeom prst="bentConnector3">
            <a:avLst>
              <a:gd name="adj1" fmla="val 50000"/>
            </a:avLst>
          </a:prstGeom>
          <a:ln w="19050">
            <a:headEnd type="none" w="med" len="med"/>
            <a:tailEnd type="triangle"/>
          </a:ln>
        </p:spPr>
        <p:style>
          <a:lnRef idx="3">
            <a:schemeClr val="dk1"/>
          </a:lnRef>
          <a:fillRef idx="0">
            <a:schemeClr val="dk1"/>
          </a:fillRef>
          <a:effectRef idx="2">
            <a:schemeClr val="dk1"/>
          </a:effectRef>
          <a:fontRef idx="minor">
            <a:schemeClr val="tx1"/>
          </a:fontRef>
        </p:style>
      </p:cxnSp>
      <p:cxnSp>
        <p:nvCxnSpPr>
          <p:cNvPr id="46" name="Spojnice: pravoúhlá 26">
            <a:extLst>
              <a:ext uri="{FF2B5EF4-FFF2-40B4-BE49-F238E27FC236}">
                <a16:creationId xmlns:a16="http://schemas.microsoft.com/office/drawing/2014/main" id="{E9792286-E131-4D26-834F-E9D475DD09DA}"/>
              </a:ext>
            </a:extLst>
          </p:cNvPr>
          <p:cNvCxnSpPr>
            <a:cxnSpLocks/>
            <a:stCxn id="39" idx="2"/>
            <a:endCxn id="47" idx="6"/>
          </p:cNvCxnSpPr>
          <p:nvPr/>
        </p:nvCxnSpPr>
        <p:spPr bwMode="auto">
          <a:xfrm rot="10800000" flipV="1">
            <a:off x="10643143" y="2223891"/>
            <a:ext cx="708650" cy="307901"/>
          </a:xfrm>
          <a:prstGeom prst="bentConnector3">
            <a:avLst>
              <a:gd name="adj1" fmla="val 50000"/>
            </a:avLst>
          </a:prstGeom>
          <a:ln w="19050">
            <a:headEnd type="none" w="med" len="med"/>
            <a:tailEnd type="triangle"/>
          </a:ln>
        </p:spPr>
        <p:style>
          <a:lnRef idx="3">
            <a:schemeClr val="dk1"/>
          </a:lnRef>
          <a:fillRef idx="0">
            <a:schemeClr val="dk1"/>
          </a:fillRef>
          <a:effectRef idx="2">
            <a:schemeClr val="dk1"/>
          </a:effectRef>
          <a:fontRef idx="minor">
            <a:schemeClr val="tx1"/>
          </a:fontRef>
        </p:style>
      </p:cxnSp>
      <p:sp>
        <p:nvSpPr>
          <p:cNvPr id="47" name="Oval 151">
            <a:extLst>
              <a:ext uri="{FF2B5EF4-FFF2-40B4-BE49-F238E27FC236}">
                <a16:creationId xmlns:a16="http://schemas.microsoft.com/office/drawing/2014/main" id="{1EC3EF18-3B10-4B8F-AEA1-680077E86DFB}"/>
              </a:ext>
            </a:extLst>
          </p:cNvPr>
          <p:cNvSpPr/>
          <p:nvPr/>
        </p:nvSpPr>
        <p:spPr bwMode="auto">
          <a:xfrm>
            <a:off x="10004286" y="2212364"/>
            <a:ext cx="638857" cy="638857"/>
          </a:xfrm>
          <a:prstGeom prst="ellipse">
            <a:avLst/>
          </a:prstGeom>
          <a:ln w="190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chemeClr val="accent1"/>
                </a:solidFill>
                <a:effectLst/>
                <a:latin typeface="+mn-lt"/>
              </a:rPr>
              <a:t>Non</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chemeClr val="accent1"/>
                </a:solidFill>
                <a:effectLst/>
                <a:latin typeface="+mn-lt"/>
              </a:rPr>
              <a:t>exposed</a:t>
            </a:r>
            <a:endParaRPr kumimoji="0" lang="cs-CZ" sz="1100" u="none" strike="noStrike" cap="none" normalizeH="0" baseline="0" dirty="0">
              <a:ln>
                <a:noFill/>
              </a:ln>
              <a:solidFill>
                <a:schemeClr val="accent1"/>
              </a:solidFill>
              <a:effectLst/>
              <a:latin typeface="+mn-lt"/>
            </a:endParaRPr>
          </a:p>
        </p:txBody>
      </p:sp>
      <p:sp>
        <p:nvSpPr>
          <p:cNvPr id="48" name="Oval 47">
            <a:extLst>
              <a:ext uri="{FF2B5EF4-FFF2-40B4-BE49-F238E27FC236}">
                <a16:creationId xmlns:a16="http://schemas.microsoft.com/office/drawing/2014/main" id="{908F6DB3-A67D-4913-A53A-B92740BF83AA}"/>
              </a:ext>
            </a:extLst>
          </p:cNvPr>
          <p:cNvSpPr/>
          <p:nvPr/>
        </p:nvSpPr>
        <p:spPr bwMode="auto">
          <a:xfrm>
            <a:off x="9458648" y="3093960"/>
            <a:ext cx="789736" cy="524602"/>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mn-lt"/>
              </a:rPr>
              <a:t>Smoker</a:t>
            </a:r>
            <a:endParaRPr kumimoji="0" lang="cs-CZ" sz="800" b="1" i="0" u="none" strike="noStrike" cap="none" normalizeH="0" baseline="0" dirty="0" err="1">
              <a:ln>
                <a:noFill/>
              </a:ln>
              <a:solidFill>
                <a:schemeClr val="tx1"/>
              </a:solidFill>
              <a:effectLst/>
              <a:latin typeface="+mn-lt"/>
            </a:endParaRPr>
          </a:p>
        </p:txBody>
      </p:sp>
      <p:sp>
        <p:nvSpPr>
          <p:cNvPr id="49" name="Oval 48">
            <a:extLst>
              <a:ext uri="{FF2B5EF4-FFF2-40B4-BE49-F238E27FC236}">
                <a16:creationId xmlns:a16="http://schemas.microsoft.com/office/drawing/2014/main" id="{CABD113C-21C5-4167-994D-26C28343C3C2}"/>
              </a:ext>
            </a:extLst>
          </p:cNvPr>
          <p:cNvSpPr/>
          <p:nvPr/>
        </p:nvSpPr>
        <p:spPr bwMode="auto">
          <a:xfrm>
            <a:off x="11450341" y="2967107"/>
            <a:ext cx="652036" cy="339887"/>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mn-lt"/>
              </a:rPr>
              <a:t>Lung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mn-lt"/>
              </a:rPr>
              <a:t>Cancer</a:t>
            </a:r>
            <a:endParaRPr kumimoji="0" lang="cs-CZ" sz="800" b="1" i="0" u="none" strike="noStrike" cap="none" normalizeH="0" baseline="0" dirty="0" err="1">
              <a:ln>
                <a:noFill/>
              </a:ln>
              <a:solidFill>
                <a:schemeClr val="tx1"/>
              </a:solidFill>
              <a:effectLst/>
              <a:latin typeface="+mn-lt"/>
            </a:endParaRPr>
          </a:p>
        </p:txBody>
      </p:sp>
      <p:sp>
        <p:nvSpPr>
          <p:cNvPr id="50" name="Oval 49">
            <a:extLst>
              <a:ext uri="{FF2B5EF4-FFF2-40B4-BE49-F238E27FC236}">
                <a16:creationId xmlns:a16="http://schemas.microsoft.com/office/drawing/2014/main" id="{A1B7E040-F570-4AC9-A5B7-2DB9CFBC5DAF}"/>
              </a:ext>
            </a:extLst>
          </p:cNvPr>
          <p:cNvSpPr/>
          <p:nvPr/>
        </p:nvSpPr>
        <p:spPr bwMode="auto">
          <a:xfrm>
            <a:off x="11450341" y="3368594"/>
            <a:ext cx="652036" cy="339887"/>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mn-lt"/>
              </a:rPr>
              <a:t>Survival</a:t>
            </a:r>
            <a:endParaRPr kumimoji="0" lang="cs-CZ" sz="800" b="1" i="0" u="none" strike="noStrike" cap="none" normalizeH="0" baseline="0" dirty="0" err="1">
              <a:ln>
                <a:noFill/>
              </a:ln>
              <a:solidFill>
                <a:schemeClr val="tx1"/>
              </a:solidFill>
              <a:effectLst/>
              <a:latin typeface="+mn-lt"/>
            </a:endParaRPr>
          </a:p>
        </p:txBody>
      </p:sp>
      <p:cxnSp>
        <p:nvCxnSpPr>
          <p:cNvPr id="51" name="Connector: Elbow 50">
            <a:extLst>
              <a:ext uri="{FF2B5EF4-FFF2-40B4-BE49-F238E27FC236}">
                <a16:creationId xmlns:a16="http://schemas.microsoft.com/office/drawing/2014/main" id="{97C9F4BB-44E2-4EA2-9EE1-68BAF5127352}"/>
              </a:ext>
            </a:extLst>
          </p:cNvPr>
          <p:cNvCxnSpPr>
            <a:cxnSpLocks/>
            <a:stCxn id="48" idx="6"/>
            <a:endCxn id="49" idx="2"/>
          </p:cNvCxnSpPr>
          <p:nvPr/>
        </p:nvCxnSpPr>
        <p:spPr bwMode="auto">
          <a:xfrm flipV="1">
            <a:off x="10248384" y="3137051"/>
            <a:ext cx="1201957" cy="219210"/>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2" name="Connector: Elbow 51">
            <a:extLst>
              <a:ext uri="{FF2B5EF4-FFF2-40B4-BE49-F238E27FC236}">
                <a16:creationId xmlns:a16="http://schemas.microsoft.com/office/drawing/2014/main" id="{897D680D-61A8-40D6-9933-46B20EE30735}"/>
              </a:ext>
            </a:extLst>
          </p:cNvPr>
          <p:cNvCxnSpPr>
            <a:cxnSpLocks/>
            <a:stCxn id="48" idx="6"/>
            <a:endCxn id="50" idx="2"/>
          </p:cNvCxnSpPr>
          <p:nvPr/>
        </p:nvCxnSpPr>
        <p:spPr bwMode="auto">
          <a:xfrm>
            <a:off x="10248384" y="3356261"/>
            <a:ext cx="1201957" cy="182277"/>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53" name="Oval 52">
            <a:extLst>
              <a:ext uri="{FF2B5EF4-FFF2-40B4-BE49-F238E27FC236}">
                <a16:creationId xmlns:a16="http://schemas.microsoft.com/office/drawing/2014/main" id="{6E221AE3-1163-4F28-8D2B-F1A1D2E84258}"/>
              </a:ext>
            </a:extLst>
          </p:cNvPr>
          <p:cNvSpPr/>
          <p:nvPr/>
        </p:nvSpPr>
        <p:spPr bwMode="auto">
          <a:xfrm>
            <a:off x="9458648" y="4033662"/>
            <a:ext cx="789736" cy="524602"/>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mn-lt"/>
              </a:rPr>
              <a:t>Non-smoker</a:t>
            </a:r>
            <a:endParaRPr kumimoji="0" lang="cs-CZ" sz="800" b="1" i="0" u="none" strike="noStrike" cap="none" normalizeH="0" baseline="0" dirty="0" err="1">
              <a:ln>
                <a:noFill/>
              </a:ln>
              <a:solidFill>
                <a:schemeClr val="tx1"/>
              </a:solidFill>
              <a:effectLst/>
              <a:latin typeface="+mn-lt"/>
            </a:endParaRPr>
          </a:p>
        </p:txBody>
      </p:sp>
      <p:sp>
        <p:nvSpPr>
          <p:cNvPr id="54" name="Oval 53">
            <a:extLst>
              <a:ext uri="{FF2B5EF4-FFF2-40B4-BE49-F238E27FC236}">
                <a16:creationId xmlns:a16="http://schemas.microsoft.com/office/drawing/2014/main" id="{9A4537F4-2D6D-4B21-9C0A-C2B76ABB8B3C}"/>
              </a:ext>
            </a:extLst>
          </p:cNvPr>
          <p:cNvSpPr/>
          <p:nvPr/>
        </p:nvSpPr>
        <p:spPr bwMode="auto">
          <a:xfrm>
            <a:off x="11450341" y="3892993"/>
            <a:ext cx="652036" cy="339887"/>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mn-lt"/>
              </a:rPr>
              <a:t>Lung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mn-lt"/>
              </a:rPr>
              <a:t>Cancer</a:t>
            </a:r>
            <a:endParaRPr kumimoji="0" lang="cs-CZ" sz="800" b="1" i="0" u="none" strike="noStrike" cap="none" normalizeH="0" baseline="0" dirty="0" err="1">
              <a:ln>
                <a:noFill/>
              </a:ln>
              <a:solidFill>
                <a:schemeClr val="tx1"/>
              </a:solidFill>
              <a:effectLst/>
              <a:latin typeface="+mn-lt"/>
            </a:endParaRPr>
          </a:p>
        </p:txBody>
      </p:sp>
      <p:sp>
        <p:nvSpPr>
          <p:cNvPr id="55" name="Oval 54">
            <a:extLst>
              <a:ext uri="{FF2B5EF4-FFF2-40B4-BE49-F238E27FC236}">
                <a16:creationId xmlns:a16="http://schemas.microsoft.com/office/drawing/2014/main" id="{DC5E8578-B6AA-41EE-880A-7124D1B7B9E3}"/>
              </a:ext>
            </a:extLst>
          </p:cNvPr>
          <p:cNvSpPr/>
          <p:nvPr/>
        </p:nvSpPr>
        <p:spPr bwMode="auto">
          <a:xfrm>
            <a:off x="11450341" y="4308296"/>
            <a:ext cx="652036" cy="339887"/>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mn-lt"/>
              </a:rPr>
              <a:t>Survival</a:t>
            </a:r>
            <a:endParaRPr kumimoji="0" lang="cs-CZ" sz="800" b="1" i="0" u="none" strike="noStrike" cap="none" normalizeH="0" baseline="0" dirty="0" err="1">
              <a:ln>
                <a:noFill/>
              </a:ln>
              <a:solidFill>
                <a:schemeClr val="tx1"/>
              </a:solidFill>
              <a:effectLst/>
              <a:latin typeface="+mn-lt"/>
            </a:endParaRPr>
          </a:p>
        </p:txBody>
      </p:sp>
      <p:cxnSp>
        <p:nvCxnSpPr>
          <p:cNvPr id="56" name="Connector: Elbow 55">
            <a:extLst>
              <a:ext uri="{FF2B5EF4-FFF2-40B4-BE49-F238E27FC236}">
                <a16:creationId xmlns:a16="http://schemas.microsoft.com/office/drawing/2014/main" id="{DB14D310-FDDE-4B3F-8B3C-A5E6A2FC4245}"/>
              </a:ext>
            </a:extLst>
          </p:cNvPr>
          <p:cNvCxnSpPr>
            <a:cxnSpLocks/>
            <a:stCxn id="53" idx="6"/>
            <a:endCxn id="54" idx="2"/>
          </p:cNvCxnSpPr>
          <p:nvPr/>
        </p:nvCxnSpPr>
        <p:spPr bwMode="auto">
          <a:xfrm flipV="1">
            <a:off x="10248384" y="4062937"/>
            <a:ext cx="1201957" cy="233026"/>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7" name="Connector: Elbow 56">
            <a:extLst>
              <a:ext uri="{FF2B5EF4-FFF2-40B4-BE49-F238E27FC236}">
                <a16:creationId xmlns:a16="http://schemas.microsoft.com/office/drawing/2014/main" id="{8076C2B7-0770-4989-8E8B-7F35360DBE0B}"/>
              </a:ext>
            </a:extLst>
          </p:cNvPr>
          <p:cNvCxnSpPr>
            <a:cxnSpLocks/>
            <a:stCxn id="53" idx="6"/>
            <a:endCxn id="55" idx="2"/>
          </p:cNvCxnSpPr>
          <p:nvPr/>
        </p:nvCxnSpPr>
        <p:spPr bwMode="auto">
          <a:xfrm>
            <a:off x="10248384" y="4295963"/>
            <a:ext cx="1201957" cy="182277"/>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pic>
        <p:nvPicPr>
          <p:cNvPr id="58" name="Picture 57" descr="Diagram&#10;&#10;Description automatically generated">
            <a:extLst>
              <a:ext uri="{FF2B5EF4-FFF2-40B4-BE49-F238E27FC236}">
                <a16:creationId xmlns:a16="http://schemas.microsoft.com/office/drawing/2014/main" id="{CEC20C97-999D-4F3D-AD57-4060152C08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1945" y="5354862"/>
            <a:ext cx="2860055" cy="1501529"/>
          </a:xfrm>
          <a:prstGeom prst="rect">
            <a:avLst/>
          </a:prstGeom>
        </p:spPr>
      </p:pic>
      <p:sp>
        <p:nvSpPr>
          <p:cNvPr id="60" name="Footer Placeholder 1">
            <a:extLst>
              <a:ext uri="{FF2B5EF4-FFF2-40B4-BE49-F238E27FC236}">
                <a16:creationId xmlns:a16="http://schemas.microsoft.com/office/drawing/2014/main" id="{9C27A4F2-1816-468B-AD41-AEC5EAB6B8D6}"/>
              </a:ext>
            </a:extLst>
          </p:cNvPr>
          <p:cNvSpPr>
            <a:spLocks noGrp="1"/>
          </p:cNvSpPr>
          <p:nvPr>
            <p:ph type="ftr" sz="quarter" idx="10"/>
          </p:nvPr>
        </p:nvSpPr>
        <p:spPr>
          <a:xfrm>
            <a:off x="720000" y="6228000"/>
            <a:ext cx="7920000" cy="252000"/>
          </a:xfrm>
        </p:spPr>
        <p:txBody>
          <a:bodyPr/>
          <a:lstStyle/>
          <a:p>
            <a:r>
              <a:rPr lang="en-GB" dirty="0"/>
              <a:t>Riad, A. Evidence-Based Dentistry. </a:t>
            </a:r>
            <a:r>
              <a:rPr lang="en-GB" i="1" dirty="0"/>
              <a:t>Dental Public Health I</a:t>
            </a:r>
            <a:r>
              <a:rPr lang="en-GB" dirty="0"/>
              <a:t>. March 2024</a:t>
            </a:r>
          </a:p>
        </p:txBody>
      </p:sp>
    </p:spTree>
    <p:custDataLst>
      <p:tags r:id="rId1"/>
    </p:custDataLst>
    <p:extLst>
      <p:ext uri="{BB962C8B-B14F-4D97-AF65-F5344CB8AC3E}">
        <p14:creationId xmlns:p14="http://schemas.microsoft.com/office/powerpoint/2010/main" val="349748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6"/>
</p:tagLst>
</file>

<file path=ppt/tags/tag10.xml><?xml version="1.0" encoding="utf-8"?>
<p:tagLst xmlns:a="http://schemas.openxmlformats.org/drawingml/2006/main" xmlns:r="http://schemas.openxmlformats.org/officeDocument/2006/relationships" xmlns:p="http://schemas.openxmlformats.org/presentationml/2006/main">
  <p:tag name="TIMING" val="|10.2|17.3|34.4|127.5"/>
</p:tagLst>
</file>

<file path=ppt/tags/tag11.xml><?xml version="1.0" encoding="utf-8"?>
<p:tagLst xmlns:a="http://schemas.openxmlformats.org/drawingml/2006/main" xmlns:r="http://schemas.openxmlformats.org/officeDocument/2006/relationships" xmlns:p="http://schemas.openxmlformats.org/presentationml/2006/main">
  <p:tag name="TIMING" val="|1.1|1.7|0.9"/>
</p:tagLst>
</file>

<file path=ppt/tags/tag12.xml><?xml version="1.0" encoding="utf-8"?>
<p:tagLst xmlns:a="http://schemas.openxmlformats.org/drawingml/2006/main" xmlns:r="http://schemas.openxmlformats.org/officeDocument/2006/relationships" xmlns:p="http://schemas.openxmlformats.org/presentationml/2006/main">
  <p:tag name="TIMING" val="|0.9|42.1|9.1|6.4|9.4|9.1|0.3|0.6|49.3"/>
</p:tagLst>
</file>

<file path=ppt/tags/tag13.xml><?xml version="1.0" encoding="utf-8"?>
<p:tagLst xmlns:a="http://schemas.openxmlformats.org/drawingml/2006/main" xmlns:r="http://schemas.openxmlformats.org/officeDocument/2006/relationships" xmlns:p="http://schemas.openxmlformats.org/presentationml/2006/main">
  <p:tag name="TIMING" val="|0.7|7.5|5.4|9.6"/>
</p:tagLst>
</file>

<file path=ppt/tags/tag2.xml><?xml version="1.0" encoding="utf-8"?>
<p:tagLst xmlns:a="http://schemas.openxmlformats.org/drawingml/2006/main" xmlns:r="http://schemas.openxmlformats.org/officeDocument/2006/relationships" xmlns:p="http://schemas.openxmlformats.org/presentationml/2006/main">
  <p:tag name="TIMING" val="|3.2|3.2"/>
</p:tagLst>
</file>

<file path=ppt/tags/tag3.xml><?xml version="1.0" encoding="utf-8"?>
<p:tagLst xmlns:a="http://schemas.openxmlformats.org/drawingml/2006/main" xmlns:r="http://schemas.openxmlformats.org/officeDocument/2006/relationships" xmlns:p="http://schemas.openxmlformats.org/presentationml/2006/main">
  <p:tag name="TIMING" val="|0.5|6.3|48.5"/>
</p:tagLst>
</file>

<file path=ppt/tags/tag4.xml><?xml version="1.0" encoding="utf-8"?>
<p:tagLst xmlns:a="http://schemas.openxmlformats.org/drawingml/2006/main" xmlns:r="http://schemas.openxmlformats.org/officeDocument/2006/relationships" xmlns:p="http://schemas.openxmlformats.org/presentationml/2006/main">
  <p:tag name="TIMING" val="|5.2|13|5.5|27.4|13.7"/>
</p:tagLst>
</file>

<file path=ppt/tags/tag5.xml><?xml version="1.0" encoding="utf-8"?>
<p:tagLst xmlns:a="http://schemas.openxmlformats.org/drawingml/2006/main" xmlns:r="http://schemas.openxmlformats.org/officeDocument/2006/relationships" xmlns:p="http://schemas.openxmlformats.org/presentationml/2006/main">
  <p:tag name="TIMING" val="|0.5|8.3|8.7|24.6|42.2|1.5|5|60.1|0.6|3.1|19.8"/>
</p:tagLst>
</file>

<file path=ppt/tags/tag6.xml><?xml version="1.0" encoding="utf-8"?>
<p:tagLst xmlns:a="http://schemas.openxmlformats.org/drawingml/2006/main" xmlns:r="http://schemas.openxmlformats.org/officeDocument/2006/relationships" xmlns:p="http://schemas.openxmlformats.org/presentationml/2006/main">
  <p:tag name="TIMING" val="|1.5|6.6|21.4|9.2|41.5|31.6|1.4|23.4|2.7"/>
</p:tagLst>
</file>

<file path=ppt/tags/tag7.xml><?xml version="1.0" encoding="utf-8"?>
<p:tagLst xmlns:a="http://schemas.openxmlformats.org/drawingml/2006/main" xmlns:r="http://schemas.openxmlformats.org/officeDocument/2006/relationships" xmlns:p="http://schemas.openxmlformats.org/presentationml/2006/main">
  <p:tag name="TIMING" val="|8.5|28.6|9.7|39.4|22.2|7.6|15.8|8.5|12.2|4.1"/>
</p:tagLst>
</file>

<file path=ppt/tags/tag8.xml><?xml version="1.0" encoding="utf-8"?>
<p:tagLst xmlns:a="http://schemas.openxmlformats.org/drawingml/2006/main" xmlns:r="http://schemas.openxmlformats.org/officeDocument/2006/relationships" xmlns:p="http://schemas.openxmlformats.org/presentationml/2006/main">
  <p:tag name="TIMING" val="|0.6|26.8|20.3|36.1|20.8|46.1"/>
</p:tagLst>
</file>

<file path=ppt/tags/tag9.xml><?xml version="1.0" encoding="utf-8"?>
<p:tagLst xmlns:a="http://schemas.openxmlformats.org/drawingml/2006/main" xmlns:r="http://schemas.openxmlformats.org/officeDocument/2006/relationships" xmlns:p="http://schemas.openxmlformats.org/presentationml/2006/main">
  <p:tag name="TIMING" val="|9.6|4.1|27.5|38|7.4"/>
</p:tagLst>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1" id="{6BC89E16-269B-4875-A8A3-7D5D981D44E5}" vid="{F6D460A2-5B48-45E1-BFF4-0DDF8E264AE0}"/>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C68B2DD10E4E641B9A49F511144F5A4" ma:contentTypeVersion="12" ma:contentTypeDescription="Vytvoří nový dokument" ma:contentTypeScope="" ma:versionID="a223fff03c453adff6f71ab8db6b83f8">
  <xsd:schema xmlns:xsd="http://www.w3.org/2001/XMLSchema" xmlns:xs="http://www.w3.org/2001/XMLSchema" xmlns:p="http://schemas.microsoft.com/office/2006/metadata/properties" xmlns:ns3="adf513c8-52bb-4e1e-ada8-f03aebc95c0f" xmlns:ns4="230e809e-4bbc-49fa-8f74-de6a1db7665f" targetNamespace="http://schemas.microsoft.com/office/2006/metadata/properties" ma:root="true" ma:fieldsID="01641967d128646126f3b53a88b40ea3" ns3:_="" ns4:_="">
    <xsd:import namespace="adf513c8-52bb-4e1e-ada8-f03aebc95c0f"/>
    <xsd:import namespace="230e809e-4bbc-49fa-8f74-de6a1db7665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513c8-52bb-4e1e-ada8-f03aebc95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809e-4bbc-49fa-8f74-de6a1db7665f"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7D85AF-7A9B-49D2-9F11-5234C2029510}">
  <ds:schemaRefs>
    <ds:schemaRef ds:uri="http://purl.org/dc/terms/"/>
    <ds:schemaRef ds:uri="http://schemas.microsoft.com/office/2006/documentManagement/types"/>
    <ds:schemaRef ds:uri="http://www.w3.org/XML/1998/namespace"/>
    <ds:schemaRef ds:uri="http://purl.org/dc/dcmitype/"/>
    <ds:schemaRef ds:uri="adf513c8-52bb-4e1e-ada8-f03aebc95c0f"/>
    <ds:schemaRef ds:uri="http://schemas.microsoft.com/office/infopath/2007/PartnerControls"/>
    <ds:schemaRef ds:uri="http://schemas.openxmlformats.org/package/2006/metadata/core-properties"/>
    <ds:schemaRef ds:uri="230e809e-4bbc-49fa-8f74-de6a1db7665f"/>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FAB4400-75B8-420E-AD2A-F1019CC58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513c8-52bb-4e1e-ada8-f03aebc95c0f"/>
    <ds:schemaRef ds:uri="230e809e-4bbc-49fa-8f74-de6a1db76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B8B20B-F959-4BDA-A2ED-CC15F94CBB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2497</TotalTime>
  <Words>3994</Words>
  <Application>Microsoft Office PowerPoint</Application>
  <PresentationFormat>Widescreen</PresentationFormat>
  <Paragraphs>486</Paragraphs>
  <Slides>55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Courier New</vt:lpstr>
      <vt:lpstr>Tahoma</vt:lpstr>
      <vt:lpstr>Wingdings</vt:lpstr>
      <vt:lpstr>Presentation_MU_EN</vt:lpstr>
      <vt:lpstr>Evidence-Based Dentistry</vt:lpstr>
      <vt:lpstr>“Can a physician practice medicine without knowing EBM?”</vt:lpstr>
      <vt:lpstr>Evidence-based medicine (EBM) is the conscientious, explicit and judicious use of current best evidence in making decisions about the care of individual patients.</vt:lpstr>
      <vt:lpstr>EBM Champions</vt:lpstr>
      <vt:lpstr>EBM Champions</vt:lpstr>
      <vt:lpstr>EBM Champions</vt:lpstr>
      <vt:lpstr>EBM Champions</vt:lpstr>
      <vt:lpstr>Evidence-based Medicine</vt:lpstr>
      <vt:lpstr>Expert Opinions / Surveillance Studies / Ecological Studies</vt:lpstr>
      <vt:lpstr>Systematic Review</vt:lpstr>
      <vt:lpstr>Systematic Review</vt:lpstr>
      <vt:lpstr>EBM Approach</vt:lpstr>
      <vt:lpstr>Generate Clinical Question</vt:lpstr>
      <vt:lpstr>Generate Clinical Question</vt:lpstr>
      <vt:lpstr>Clinical Questions</vt:lpstr>
      <vt:lpstr>Exercise I</vt:lpstr>
      <vt:lpstr>PowerPoint Presentation</vt:lpstr>
      <vt:lpstr>Exercise III</vt:lpstr>
      <vt:lpstr>Exercise IV</vt:lpstr>
      <vt:lpstr>Exercise V</vt:lpstr>
      <vt:lpstr>PowerPoint Presentation</vt:lpstr>
      <vt:lpstr>PRISMA Preferred Reporting Items for Systematic Reviews and Meta-Analyses </vt:lpstr>
      <vt:lpstr>Find Best Evidence</vt:lpstr>
      <vt:lpstr>Find Best Evidence</vt:lpstr>
      <vt:lpstr>Find Best Evidence</vt:lpstr>
      <vt:lpstr>Find Best Evidence</vt:lpstr>
      <vt:lpstr>Find Best Evidence</vt:lpstr>
      <vt:lpstr>Find Best Evidence</vt:lpstr>
      <vt:lpstr>Find Best Evidence</vt:lpstr>
      <vt:lpstr>Search Strategy</vt:lpstr>
      <vt:lpstr>Exercise VI</vt:lpstr>
      <vt:lpstr>Exercise VI</vt:lpstr>
      <vt:lpstr>PowerPoint Presentation</vt:lpstr>
      <vt:lpstr>Screening</vt:lpstr>
      <vt:lpstr>Critical Appraisal</vt:lpstr>
      <vt:lpstr>Critical Appraisal</vt:lpstr>
      <vt:lpstr>Critical Appraisal Tools</vt:lpstr>
      <vt:lpstr>Exercise VII</vt:lpstr>
      <vt:lpstr>Evidence Synthesis</vt:lpstr>
      <vt:lpstr>Meta-Analysis</vt:lpstr>
      <vt:lpstr>Meta Analysis</vt:lpstr>
      <vt:lpstr>Meta Analysis</vt:lpstr>
      <vt:lpstr>Meta Analysis</vt:lpstr>
      <vt:lpstr>Exercise VIII</vt:lpstr>
      <vt:lpstr>Exercise VIII</vt:lpstr>
      <vt:lpstr>GRADE</vt:lpstr>
      <vt:lpstr>GRADE</vt:lpstr>
      <vt:lpstr>Apply the Evidence</vt:lpstr>
      <vt:lpstr>Evaluate </vt:lpstr>
      <vt:lpstr>EBP Limitations</vt:lpstr>
      <vt:lpstr>EBD Resources</vt:lpstr>
      <vt:lpstr>EBD Resources</vt:lpstr>
      <vt:lpstr>EBD Resources</vt:lpstr>
      <vt:lpstr>EBD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Disease</dc:title>
  <dc:creator>Abanoub Riad</dc:creator>
  <cp:lastModifiedBy>Abanoub Riad</cp:lastModifiedBy>
  <cp:revision>8</cp:revision>
  <dcterms:created xsi:type="dcterms:W3CDTF">2020-09-18T15:53:43Z</dcterms:created>
  <dcterms:modified xsi:type="dcterms:W3CDTF">2024-03-20T08:34:50Z</dcterms:modified>
</cp:coreProperties>
</file>