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61" r:id="rId3"/>
    <p:sldId id="262" r:id="rId4"/>
    <p:sldId id="263" r:id="rId5"/>
    <p:sldId id="258" r:id="rId6"/>
    <p:sldId id="257" r:id="rId7"/>
    <p:sldId id="259" r:id="rId8"/>
    <p:sldId id="264" r:id="rId9"/>
    <p:sldId id="260" r:id="rId10"/>
    <p:sldId id="265" r:id="rId11"/>
    <p:sldId id="270" r:id="rId12"/>
    <p:sldId id="266" r:id="rId13"/>
    <p:sldId id="267" r:id="rId14"/>
    <p:sldId id="271" r:id="rId15"/>
    <p:sldId id="268" r:id="rId16"/>
    <p:sldId id="269" r:id="rId17"/>
    <p:sldId id="275" r:id="rId18"/>
    <p:sldId id="273" r:id="rId19"/>
    <p:sldId id="274" r:id="rId20"/>
    <p:sldId id="282" r:id="rId21"/>
    <p:sldId id="279" r:id="rId22"/>
    <p:sldId id="280" r:id="rId23"/>
    <p:sldId id="276" r:id="rId24"/>
    <p:sldId id="277" r:id="rId25"/>
  </p:sldIdLst>
  <p:sldSz cx="9144000" cy="6858000" type="screen4x3"/>
  <p:notesSz cx="6858000" cy="9144000"/>
  <p:custDataLst>
    <p:tags r:id="rId2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5759F-4783-424C-A776-DDB8ACD6022A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4D2E7-D43D-4C89-A4B9-8CDC0B4FB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19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Vlková Isabela 125409/0145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4D2E7-D43D-4C89-A4B9-8CDC0B4FBB9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61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Pochop Petr 540610/1668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4D2E7-D43D-4C89-A4B9-8CDC0B4FBB9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81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ˇ5ihánek 040624/1231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4D2E7-D43D-4C89-A4B9-8CDC0B4FBB9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46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4B6F-0824-488F-95D4-C5135DCAABF4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D67AE8A-18E2-4CBF-A079-CCD7FC70D41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4B6F-0824-488F-95D4-C5135DCAABF4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7AE8A-18E2-4CBF-A079-CCD7FC70D4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4B6F-0824-488F-95D4-C5135DCAABF4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7AE8A-18E2-4CBF-A079-CCD7FC70D4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6D5A09-BEA1-8542-B5E1-C32FA6B0E55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78606" y="1016001"/>
            <a:ext cx="8586788" cy="547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Sem vložíte obsah</a:t>
            </a:r>
          </a:p>
        </p:txBody>
      </p:sp>
    </p:spTree>
    <p:extLst>
      <p:ext uri="{BB962C8B-B14F-4D97-AF65-F5344CB8AC3E}">
        <p14:creationId xmlns:p14="http://schemas.microsoft.com/office/powerpoint/2010/main" val="3837416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Jednoslou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7">
            <a:extLst>
              <a:ext uri="{FF2B5EF4-FFF2-40B4-BE49-F238E27FC236}">
                <a16:creationId xmlns:a16="http://schemas.microsoft.com/office/drawing/2014/main" id="{8C46FDBB-DD7E-234F-96FA-47084613F6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8606" y="947990"/>
            <a:ext cx="8586788" cy="458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700" b="1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slidu</a:t>
            </a:r>
            <a:endParaRPr lang="cs-CZ" dirty="0"/>
          </a:p>
        </p:txBody>
      </p:sp>
      <p:sp>
        <p:nvSpPr>
          <p:cNvPr id="9" name="Zástupný text 7">
            <a:extLst>
              <a:ext uri="{FF2B5EF4-FFF2-40B4-BE49-F238E27FC236}">
                <a16:creationId xmlns:a16="http://schemas.microsoft.com/office/drawing/2014/main" id="{19EB06EF-3E34-594B-B6A7-05A110BB2A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8607" y="1591588"/>
            <a:ext cx="8586788" cy="48981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 b="0" i="0">
                <a:latin typeface="+mn-lt"/>
              </a:defRPr>
            </a:lvl1pPr>
          </a:lstStyle>
          <a:p>
            <a:pPr lvl="0"/>
            <a:r>
              <a:rPr lang="cs-CZ" dirty="0"/>
              <a:t>Zástupný text</a:t>
            </a:r>
          </a:p>
        </p:txBody>
      </p:sp>
    </p:spTree>
    <p:extLst>
      <p:ext uri="{BB962C8B-B14F-4D97-AF65-F5344CB8AC3E}">
        <p14:creationId xmlns:p14="http://schemas.microsoft.com/office/powerpoint/2010/main" val="345402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4B6F-0824-488F-95D4-C5135DCAABF4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7AE8A-18E2-4CBF-A079-CCD7FC70D4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4B6F-0824-488F-95D4-C5135DCAABF4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7AE8A-18E2-4CBF-A079-CCD7FC70D4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4B6F-0824-488F-95D4-C5135DCAABF4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7AE8A-18E2-4CBF-A079-CCD7FC70D4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4B6F-0824-488F-95D4-C5135DCAABF4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7AE8A-18E2-4CBF-A079-CCD7FC70D4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4B6F-0824-488F-95D4-C5135DCAABF4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7AE8A-18E2-4CBF-A079-CCD7FC70D4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4B6F-0824-488F-95D4-C5135DCAABF4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7AE8A-18E2-4CBF-A079-CCD7FC70D4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4B6F-0824-488F-95D4-C5135DCAABF4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7AE8A-18E2-4CBF-A079-CCD7FC70D4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4B6F-0824-488F-95D4-C5135DCAABF4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7AE8A-18E2-4CBF-A079-CCD7FC70D41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21C4B6F-0824-488F-95D4-C5135DCAABF4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D67AE8A-18E2-4CBF-A079-CCD7FC70D41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skripta.eu/w/Transferin" TargetMode="External"/><Relationship Id="rId2" Type="http://schemas.openxmlformats.org/officeDocument/2006/relationships/hyperlink" Target="https://www.wikiskripta.eu/w/Album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kiskripta.eu/w/Haptoglobin" TargetMode="External"/><Relationship Id="rId5" Type="http://schemas.openxmlformats.org/officeDocument/2006/relationships/hyperlink" Target="https://www.wikiskripta.eu/w/IgA" TargetMode="External"/><Relationship Id="rId4" Type="http://schemas.openxmlformats.org/officeDocument/2006/relationships/hyperlink" Target="https://www.wikiskripta.eu/w/Ig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nefrologie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Kasuistiky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002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 smtClean="0"/>
              <a:t>Ultrazvuk ledvin – bez patologie</a:t>
            </a:r>
          </a:p>
          <a:p>
            <a:r>
              <a:rPr lang="cs-CZ" dirty="0" smtClean="0"/>
              <a:t>RTG srdce plíce bez patologie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8759070" cy="4699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109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37112"/>
            <a:ext cx="8239377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47" y="476672"/>
            <a:ext cx="8801800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5157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renální selhání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</a:p>
          <a:p>
            <a:r>
              <a:rPr lang="cs-CZ" dirty="0" smtClean="0"/>
              <a:t>Akutní hemodialýza 5x</a:t>
            </a:r>
          </a:p>
          <a:p>
            <a:r>
              <a:rPr lang="cs-CZ" dirty="0" smtClean="0"/>
              <a:t>Korekce vnitřního prostředí</a:t>
            </a:r>
          </a:p>
          <a:p>
            <a:r>
              <a:rPr lang="cs-CZ" dirty="0" smtClean="0"/>
              <a:t>Kompenzace hypertenze, kompenzace DM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67" y="3933056"/>
            <a:ext cx="7896538" cy="278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1115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Chronické onemocnění ledvin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Chlapec 15 let</a:t>
            </a:r>
          </a:p>
          <a:p>
            <a:r>
              <a:rPr lang="cs-CZ" dirty="0" smtClean="0"/>
              <a:t>Ve 34.týdnu gravidity zjištěna UZ patologie ledvin</a:t>
            </a:r>
          </a:p>
          <a:p>
            <a:endParaRPr lang="cs-CZ" dirty="0" smtClean="0"/>
          </a:p>
          <a:p>
            <a:r>
              <a:rPr lang="cs-CZ" dirty="0" smtClean="0"/>
              <a:t>Dispenzarizován na </a:t>
            </a:r>
            <a:r>
              <a:rPr lang="cs-CZ" dirty="0" err="1" smtClean="0"/>
              <a:t>nefrologii</a:t>
            </a:r>
            <a:r>
              <a:rPr lang="cs-CZ" dirty="0" smtClean="0"/>
              <a:t> –</a:t>
            </a:r>
            <a:r>
              <a:rPr lang="cs-CZ" dirty="0" err="1" smtClean="0"/>
              <a:t>multicystická</a:t>
            </a:r>
            <a:r>
              <a:rPr lang="cs-CZ" dirty="0" smtClean="0"/>
              <a:t> dysplazie levé ledviny - </a:t>
            </a:r>
            <a:r>
              <a:rPr lang="cs-CZ" dirty="0" err="1" smtClean="0"/>
              <a:t>afunkční</a:t>
            </a:r>
            <a:r>
              <a:rPr lang="cs-CZ" dirty="0" smtClean="0"/>
              <a:t>, pravá ledvina </a:t>
            </a:r>
            <a:r>
              <a:rPr lang="cs-CZ" dirty="0" err="1" smtClean="0"/>
              <a:t>hypoplastická</a:t>
            </a:r>
            <a:r>
              <a:rPr lang="cs-CZ" dirty="0" smtClean="0"/>
              <a:t>, uložena v malé pánvi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261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4624"/>
            <a:ext cx="64389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6" y="3861048"/>
            <a:ext cx="626745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97152"/>
            <a:ext cx="6619875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8298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Chronické onemocnění ledvin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Terapie:</a:t>
            </a:r>
          </a:p>
          <a:p>
            <a:pPr lvl="1"/>
            <a:r>
              <a:rPr lang="cs-CZ" dirty="0" smtClean="0"/>
              <a:t>Hypertenze</a:t>
            </a:r>
          </a:p>
          <a:p>
            <a:pPr lvl="1"/>
            <a:r>
              <a:rPr lang="cs-CZ" dirty="0" smtClean="0"/>
              <a:t>Nedostatek vitaminu D</a:t>
            </a:r>
          </a:p>
          <a:p>
            <a:pPr lvl="1"/>
            <a:r>
              <a:rPr lang="cs-CZ" dirty="0" smtClean="0"/>
              <a:t>Anémie</a:t>
            </a:r>
          </a:p>
          <a:p>
            <a:pPr lvl="1"/>
            <a:r>
              <a:rPr lang="cs-CZ" dirty="0" smtClean="0"/>
              <a:t>Kostní nemoc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922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Chronická renální insuficience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    </a:t>
            </a:r>
            <a:r>
              <a:rPr lang="cs-CZ" sz="2400" b="1" dirty="0"/>
              <a:t>Kategorie CKD podle GF </a:t>
            </a:r>
            <a:r>
              <a:rPr lang="cs-CZ" sz="2400" b="1" dirty="0" smtClean="0"/>
              <a:t> [ml.s-1.1,73 </a:t>
            </a:r>
            <a:r>
              <a:rPr lang="cs-CZ" sz="2400" b="1" dirty="0"/>
              <a:t>m-2]</a:t>
            </a:r>
          </a:p>
          <a:p>
            <a:r>
              <a:rPr lang="cs-CZ" sz="2400" dirty="0"/>
              <a:t>G1 ≥ 1,50</a:t>
            </a:r>
          </a:p>
          <a:p>
            <a:r>
              <a:rPr lang="cs-CZ" sz="2400" dirty="0"/>
              <a:t>G2 1,0 až 1,49</a:t>
            </a:r>
          </a:p>
          <a:p>
            <a:r>
              <a:rPr lang="cs-CZ" sz="2400" dirty="0"/>
              <a:t>G3a 0,75 až 0,99</a:t>
            </a:r>
          </a:p>
          <a:p>
            <a:r>
              <a:rPr lang="cs-CZ" sz="2400" dirty="0"/>
              <a:t>G3b 0,5 až 0,74</a:t>
            </a:r>
          </a:p>
          <a:p>
            <a:r>
              <a:rPr lang="cs-CZ" sz="2400" dirty="0"/>
              <a:t>G4 0,25 až 0,49</a:t>
            </a:r>
          </a:p>
          <a:p>
            <a:r>
              <a:rPr lang="cs-CZ" sz="2400" dirty="0"/>
              <a:t>G5 &lt; 0,25 = selhání </a:t>
            </a:r>
            <a:r>
              <a:rPr lang="cs-CZ" sz="2400" dirty="0" smtClean="0"/>
              <a:t>ledvin</a:t>
            </a:r>
          </a:p>
          <a:p>
            <a:endParaRPr lang="pl-PL" sz="2400" dirty="0" smtClean="0"/>
          </a:p>
          <a:p>
            <a:r>
              <a:rPr lang="pl-PL" sz="2400" b="1" dirty="0" smtClean="0"/>
              <a:t>Kategorie </a:t>
            </a:r>
            <a:r>
              <a:rPr lang="pl-PL" sz="2400" b="1" dirty="0"/>
              <a:t>CKD podle </a:t>
            </a:r>
            <a:r>
              <a:rPr lang="pl-PL" sz="2400" b="1" dirty="0" smtClean="0"/>
              <a:t>albuminurie </a:t>
            </a: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r>
              <a:rPr lang="pt-BR" sz="2400" dirty="0" smtClean="0"/>
              <a:t>A1 </a:t>
            </a:r>
            <a:r>
              <a:rPr lang="pt-BR" sz="2400" dirty="0"/>
              <a:t>&lt; 30 </a:t>
            </a:r>
            <a:r>
              <a:rPr lang="cs-CZ" sz="2400" dirty="0" smtClean="0"/>
              <a:t>  mg/24 hod                      </a:t>
            </a:r>
            <a:r>
              <a:rPr lang="pt-BR" sz="2400" dirty="0" smtClean="0"/>
              <a:t>&lt; </a:t>
            </a:r>
            <a:r>
              <a:rPr lang="pt-BR" sz="2400" dirty="0"/>
              <a:t>3 </a:t>
            </a:r>
            <a:r>
              <a:rPr lang="cs-CZ" sz="2400" dirty="0" smtClean="0"/>
              <a:t>mg/</a:t>
            </a:r>
            <a:r>
              <a:rPr lang="cs-CZ" sz="2400" dirty="0" err="1" smtClean="0"/>
              <a:t>mmol</a:t>
            </a:r>
            <a:r>
              <a:rPr lang="cs-CZ" sz="2400" dirty="0" smtClean="0"/>
              <a:t>/kreatininu</a:t>
            </a:r>
            <a:endParaRPr lang="pt-BR" sz="2400" dirty="0"/>
          </a:p>
          <a:p>
            <a:r>
              <a:rPr lang="pt-BR" sz="2400" dirty="0"/>
              <a:t>A2 30 až 300 </a:t>
            </a:r>
            <a:r>
              <a:rPr lang="cs-CZ" sz="2400" dirty="0" smtClean="0"/>
              <a:t>                                    </a:t>
            </a:r>
            <a:r>
              <a:rPr lang="pt-BR" sz="2400" dirty="0" smtClean="0"/>
              <a:t>3 </a:t>
            </a:r>
            <a:r>
              <a:rPr lang="pt-BR" sz="2400" dirty="0"/>
              <a:t>až 30 </a:t>
            </a:r>
            <a:endParaRPr lang="cs-CZ" sz="2400" dirty="0" smtClean="0"/>
          </a:p>
          <a:p>
            <a:r>
              <a:rPr lang="pt-BR" sz="2400" dirty="0" smtClean="0"/>
              <a:t>A3 </a:t>
            </a:r>
            <a:r>
              <a:rPr lang="pt-BR" sz="2400" dirty="0"/>
              <a:t>&gt; 300 </a:t>
            </a:r>
            <a:r>
              <a:rPr lang="cs-CZ" sz="2400" dirty="0" smtClean="0"/>
              <a:t>                                            </a:t>
            </a:r>
            <a:r>
              <a:rPr lang="pt-BR" sz="2400" dirty="0" smtClean="0"/>
              <a:t>&gt; </a:t>
            </a:r>
            <a:r>
              <a:rPr lang="pt-BR" sz="2400" dirty="0"/>
              <a:t>30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7586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Akutní renální selhání po intoxikaci chloridem rtuťnatým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Muž 53 let omylem požil před 3 dny sublimát rtuti, ihned vyplivl, vyplachoval dutinu ústní, k lékaři nešel</a:t>
            </a:r>
          </a:p>
          <a:p>
            <a:r>
              <a:rPr lang="cs-CZ" sz="2400" dirty="0" smtClean="0"/>
              <a:t>Už další den přestal moči, zvracel krvavé hleny, slabý, schvácený</a:t>
            </a:r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573016"/>
            <a:ext cx="6854457" cy="2626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3239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Zjištěno akutní renální selhání</a:t>
            </a:r>
          </a:p>
          <a:p>
            <a:r>
              <a:rPr lang="cs-CZ" dirty="0" smtClean="0"/>
              <a:t>Konsultace toxikologického střediska – i v této fázi podat </a:t>
            </a:r>
            <a:r>
              <a:rPr lang="cs-CZ" dirty="0" err="1" smtClean="0"/>
              <a:t>antidotum</a:t>
            </a:r>
            <a:endParaRPr lang="cs-CZ" dirty="0" smtClean="0"/>
          </a:p>
          <a:p>
            <a:r>
              <a:rPr lang="cs-CZ" dirty="0" smtClean="0"/>
              <a:t>Hemodialýzy</a:t>
            </a:r>
          </a:p>
          <a:p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49080"/>
            <a:ext cx="6048375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0447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Překlad na spádové interní oddělení – polyurická fáze renální insuficience</a:t>
            </a:r>
          </a:p>
          <a:p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24944"/>
            <a:ext cx="7250766" cy="2277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6771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Onemocnění ledvin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Snížený </a:t>
            </a:r>
            <a:r>
              <a:rPr lang="cs-CZ" dirty="0" smtClean="0"/>
              <a:t>průtok krve ledvinami </a:t>
            </a:r>
          </a:p>
          <a:p>
            <a:pPr lvl="1"/>
            <a:r>
              <a:rPr lang="cs-CZ" dirty="0" smtClean="0"/>
              <a:t>Porucha funkce ledvin ,může vyvolat poškození funkce</a:t>
            </a:r>
          </a:p>
          <a:p>
            <a:pPr marL="400050" lvl="2" indent="0">
              <a:buNone/>
            </a:pPr>
            <a:r>
              <a:rPr lang="cs-CZ" dirty="0" smtClean="0"/>
              <a:t>	</a:t>
            </a:r>
          </a:p>
          <a:p>
            <a:r>
              <a:rPr lang="cs-CZ" dirty="0" smtClean="0"/>
              <a:t>Renální příčiny</a:t>
            </a:r>
          </a:p>
          <a:p>
            <a:pPr lvl="1"/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r>
              <a:rPr lang="cs-CZ" dirty="0" smtClean="0"/>
              <a:t>, autoimunitní choroby, infekce, úrazy, toxické látky, kontrastní látky, těžké poškození svalů, vrozená onemocnění, </a:t>
            </a:r>
            <a:r>
              <a:rPr lang="cs-CZ" dirty="0" err="1" smtClean="0"/>
              <a:t>polycystická</a:t>
            </a:r>
            <a:r>
              <a:rPr lang="cs-CZ" dirty="0" smtClean="0"/>
              <a:t> choroba ledvin</a:t>
            </a:r>
          </a:p>
          <a:p>
            <a:endParaRPr lang="cs-CZ" dirty="0" smtClean="0"/>
          </a:p>
          <a:p>
            <a:r>
              <a:rPr lang="cs-CZ" dirty="0" smtClean="0"/>
              <a:t>Porucha odtoku moči</a:t>
            </a:r>
          </a:p>
          <a:p>
            <a:pPr lvl="1"/>
            <a:r>
              <a:rPr lang="cs-CZ" dirty="0" smtClean="0"/>
              <a:t>Nádory, močové kameny, zvětšení prostaty</a:t>
            </a:r>
          </a:p>
        </p:txBody>
      </p:sp>
    </p:spTree>
    <p:extLst>
      <p:ext uri="{BB962C8B-B14F-4D97-AF65-F5344CB8AC3E}">
        <p14:creationId xmlns:p14="http://schemas.microsoft.com/office/powerpoint/2010/main" val="4251964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557213" y="1055437"/>
            <a:ext cx="8308181" cy="344081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 Klinická využitelnost stanovení </a:t>
            </a:r>
            <a:r>
              <a:rPr lang="cs-CZ" sz="2400" dirty="0" err="1"/>
              <a:t>cystatinu</a:t>
            </a:r>
            <a:r>
              <a:rPr lang="cs-CZ" sz="2400" dirty="0"/>
              <a:t> C</a:t>
            </a:r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278607" y="1746937"/>
            <a:ext cx="8586788" cy="3977588"/>
          </a:xfrm>
        </p:spPr>
        <p:txBody>
          <a:bodyPr>
            <a:normAutofit lnSpcReduction="10000"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Odhad glomerulární filtrace – </a:t>
            </a:r>
            <a:r>
              <a:rPr lang="cs-CZ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eGF</a:t>
            </a:r>
            <a:endParaRPr lang="cs-CZ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8663" lvl="1" indent="-214313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Použití tam, kde selhávají výpočty na stanovení kreatininu v séru (u pacientů, kteří nemají adekvátní svalovou hmotu vzhledem ke svému věku a pohlaví</a:t>
            </a:r>
          </a:p>
          <a:p>
            <a:pPr marL="728663" lvl="1" indent="-214313"/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8663" lvl="1" indent="-214313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K potvrzení chronického onemocnění ledvin: GF pod 1,0 ml · s -1 · 1,73 m-2 podle odhadu ze sérového kreatininu, zejména nejsou-li přítomné </a:t>
            </a:r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markery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poškození ledvin. </a:t>
            </a:r>
          </a:p>
          <a:p>
            <a:pPr marL="728663" lvl="1" indent="-214313"/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8663" lvl="1" indent="-214313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U stavů, kde koncentrace kreatininu v séru je významně ovlivněna (těhotné, generalizované otoky, malé děti – zejména do 2 let věku, rychlé změny stavu aj.)</a:t>
            </a:r>
          </a:p>
          <a:p>
            <a:pPr marL="728663" lvl="1" indent="-214313"/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0">
              <a:buNone/>
            </a:pP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0">
              <a:buNone/>
            </a:pP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8663" lvl="1" indent="-214313"/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eGFR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krea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)          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limity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?           ano        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eGFR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cystatin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)       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limity?        ano         </a:t>
            </a:r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clearance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kreatininu</a:t>
            </a:r>
          </a:p>
          <a:p>
            <a:endParaRPr lang="cs-CZ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2051720" y="5085184"/>
            <a:ext cx="320817" cy="342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5" name="Šipka doprava 4"/>
          <p:cNvSpPr/>
          <p:nvPr/>
        </p:nvSpPr>
        <p:spPr>
          <a:xfrm>
            <a:off x="3059832" y="5142665"/>
            <a:ext cx="264249" cy="342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6" name="Šipka doprava 5"/>
          <p:cNvSpPr/>
          <p:nvPr/>
        </p:nvSpPr>
        <p:spPr>
          <a:xfrm>
            <a:off x="3923928" y="5142665"/>
            <a:ext cx="322944" cy="514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7" name="Šipka doprava 6"/>
          <p:cNvSpPr/>
          <p:nvPr/>
        </p:nvSpPr>
        <p:spPr>
          <a:xfrm>
            <a:off x="5511864" y="5109651"/>
            <a:ext cx="297106" cy="342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8" name="Šipka doprava 7"/>
          <p:cNvSpPr/>
          <p:nvPr/>
        </p:nvSpPr>
        <p:spPr>
          <a:xfrm>
            <a:off x="7207777" y="5121420"/>
            <a:ext cx="258810" cy="342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9" name="Šipka doprava 8"/>
          <p:cNvSpPr/>
          <p:nvPr/>
        </p:nvSpPr>
        <p:spPr>
          <a:xfrm>
            <a:off x="6403033" y="5085185"/>
            <a:ext cx="257199" cy="99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1915013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814629" y="764704"/>
            <a:ext cx="2281076" cy="418659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705" y="764704"/>
            <a:ext cx="2012318" cy="4171602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2466067" y="3941131"/>
            <a:ext cx="315098" cy="247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8" name="Obdélník 7"/>
          <p:cNvSpPr/>
          <p:nvPr/>
        </p:nvSpPr>
        <p:spPr>
          <a:xfrm>
            <a:off x="5580112" y="2630011"/>
            <a:ext cx="3285282" cy="143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1350" dirty="0">
                <a:solidFill>
                  <a:srgbClr val="21212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Žena 87 let</a:t>
            </a:r>
            <a:endParaRPr lang="cs-CZ" sz="135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1350" dirty="0">
                <a:solidFill>
                  <a:srgbClr val="21212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Výška 160 cm, váha 52 kg</a:t>
            </a:r>
            <a:endParaRPr lang="cs-CZ" sz="135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cs-CZ" sz="1350" dirty="0">
                <a:solidFill>
                  <a:srgbClr val="21212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Léčí se pro DM </a:t>
            </a:r>
            <a:r>
              <a:rPr lang="cs-CZ" sz="1350" dirty="0" err="1">
                <a:solidFill>
                  <a:srgbClr val="21212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II.typu</a:t>
            </a:r>
            <a:r>
              <a:rPr lang="cs-CZ" sz="1350" dirty="0">
                <a:solidFill>
                  <a:srgbClr val="21212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hypertenzi, CHRI</a:t>
            </a:r>
          </a:p>
          <a:p>
            <a:pPr marL="214313" indent="-214313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350" b="1" dirty="0">
                <a:solidFill>
                  <a:srgbClr val="21212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není rozdíl mezi </a:t>
            </a:r>
            <a:r>
              <a:rPr lang="cs-CZ" sz="1350" b="1" dirty="0" err="1">
                <a:solidFill>
                  <a:srgbClr val="21212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eGF</a:t>
            </a:r>
            <a:r>
              <a:rPr lang="cs-CZ" sz="1350" b="1" dirty="0">
                <a:solidFill>
                  <a:srgbClr val="21212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350" b="1" dirty="0" err="1">
                <a:solidFill>
                  <a:srgbClr val="21212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krea,cystatinC</a:t>
            </a:r>
            <a:endParaRPr lang="cs-CZ" sz="135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077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547126" y="620688"/>
            <a:ext cx="5780798" cy="4099111"/>
          </a:xfrm>
          <a:prstGeom prst="rect">
            <a:avLst/>
          </a:prstGeom>
        </p:spPr>
      </p:pic>
      <p:sp>
        <p:nvSpPr>
          <p:cNvPr id="9" name="Zástupný symbol pro text 8"/>
          <p:cNvSpPr>
            <a:spLocks noGrp="1"/>
          </p:cNvSpPr>
          <p:nvPr>
            <p:ph type="body" sz="quarter" idx="4294967295"/>
          </p:nvPr>
        </p:nvSpPr>
        <p:spPr>
          <a:xfrm>
            <a:off x="6444208" y="2206358"/>
            <a:ext cx="2592288" cy="374292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1350" dirty="0"/>
              <a:t>Muž 65 let</a:t>
            </a:r>
          </a:p>
          <a:p>
            <a:r>
              <a:rPr lang="cs-CZ" sz="1350" dirty="0"/>
              <a:t>Ca prostaty, metastázy ve skeletu</a:t>
            </a:r>
          </a:p>
          <a:p>
            <a:r>
              <a:rPr lang="cs-CZ" sz="1350" dirty="0"/>
              <a:t>Výška 180 cm, váha 82 kg</a:t>
            </a:r>
          </a:p>
          <a:p>
            <a:endParaRPr lang="cs-CZ" sz="135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350" b="1" dirty="0"/>
              <a:t>rozdíl </a:t>
            </a:r>
            <a:r>
              <a:rPr lang="cs-CZ" sz="1350" b="1" dirty="0" err="1"/>
              <a:t>eGF</a:t>
            </a:r>
            <a:r>
              <a:rPr lang="cs-CZ" sz="1350" b="1" dirty="0"/>
              <a:t> </a:t>
            </a:r>
            <a:r>
              <a:rPr lang="cs-CZ" sz="1350" b="1" dirty="0" err="1"/>
              <a:t>krea,cystatin</a:t>
            </a:r>
            <a:r>
              <a:rPr lang="cs-CZ" sz="1350" b="1" dirty="0"/>
              <a:t> </a:t>
            </a:r>
            <a:r>
              <a:rPr lang="cs-CZ" sz="1350" b="1" dirty="0" smtClean="0"/>
              <a:t>C  </a:t>
            </a:r>
            <a:r>
              <a:rPr lang="cs-CZ" sz="1350" b="1" dirty="0"/>
              <a:t>30-40%</a:t>
            </a:r>
          </a:p>
        </p:txBody>
      </p:sp>
      <p:sp>
        <p:nvSpPr>
          <p:cNvPr id="5" name="Ovál 4"/>
          <p:cNvSpPr/>
          <p:nvPr/>
        </p:nvSpPr>
        <p:spPr>
          <a:xfrm>
            <a:off x="1979712" y="4077819"/>
            <a:ext cx="85261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205944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/>
          <a:lstStyle/>
          <a:p>
            <a:r>
              <a:rPr lang="cs-CZ" dirty="0" smtClean="0"/>
              <a:t>Infekce močových cest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47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2500" dirty="0" smtClean="0"/>
              <a:t>Infekce dolních močových cest</a:t>
            </a:r>
          </a:p>
          <a:p>
            <a:pPr lvl="1"/>
            <a:r>
              <a:rPr lang="cs-CZ" sz="2500" dirty="0" smtClean="0"/>
              <a:t>Akutní cystitida, uretritida (pálení při močení, časté močení, nucení na močení – průkaz </a:t>
            </a:r>
            <a:r>
              <a:rPr lang="cs-CZ" sz="2500" dirty="0" err="1" smtClean="0"/>
              <a:t>leukocyturie</a:t>
            </a:r>
            <a:endParaRPr lang="cs-CZ" sz="2500" dirty="0" smtClean="0"/>
          </a:p>
          <a:p>
            <a:endParaRPr lang="cs-CZ" dirty="0"/>
          </a:p>
          <a:p>
            <a:r>
              <a:rPr lang="cs-CZ" dirty="0" smtClean="0"/>
              <a:t>Test </a:t>
            </a:r>
            <a:r>
              <a:rPr lang="cs-CZ" dirty="0"/>
              <a:t>	Datum 	</a:t>
            </a:r>
            <a:r>
              <a:rPr lang="cs-CZ" dirty="0" smtClean="0"/>
              <a:t>                                                                                                       Referenční </a:t>
            </a:r>
            <a:r>
              <a:rPr lang="cs-CZ" dirty="0"/>
              <a:t>rozmezí 	</a:t>
            </a:r>
          </a:p>
          <a:p>
            <a:r>
              <a:rPr lang="cs-CZ" dirty="0"/>
              <a:t>14.1.2010 	23.7.2010 	21.1.2011 	30.5.2011 	21.10.2011 	19.1.2012 	</a:t>
            </a:r>
          </a:p>
          <a:p>
            <a:r>
              <a:rPr lang="cs-CZ" dirty="0"/>
              <a:t>Jednorázová moč chemicky 	</a:t>
            </a:r>
          </a:p>
          <a:p>
            <a:r>
              <a:rPr lang="cs-CZ" dirty="0" err="1"/>
              <a:t>UpH</a:t>
            </a:r>
            <a:r>
              <a:rPr lang="cs-CZ" dirty="0"/>
              <a:t> 	5,0 	5,0 	5,0 	5,0 	5,0 	6,0 	(5,0–6,5) 	</a:t>
            </a:r>
          </a:p>
          <a:p>
            <a:r>
              <a:rPr lang="cs-CZ" dirty="0"/>
              <a:t>UCB 	1 	0 	1 	0 	0 	1 	(0 </a:t>
            </a:r>
            <a:r>
              <a:rPr lang="cs-CZ" dirty="0" err="1"/>
              <a:t>arb.j</a:t>
            </a:r>
            <a:r>
              <a:rPr lang="cs-CZ" dirty="0"/>
              <a:t>.) 	</a:t>
            </a:r>
          </a:p>
          <a:p>
            <a:r>
              <a:rPr lang="cs-CZ" dirty="0" err="1"/>
              <a:t>UGlu</a:t>
            </a:r>
            <a:r>
              <a:rPr lang="cs-CZ" dirty="0"/>
              <a:t> 	0 	0 	0 	0 	0 	0 	(0 </a:t>
            </a:r>
            <a:r>
              <a:rPr lang="cs-CZ" dirty="0" err="1"/>
              <a:t>arb.j</a:t>
            </a:r>
            <a:r>
              <a:rPr lang="cs-CZ" dirty="0"/>
              <a:t>.) 	</a:t>
            </a:r>
          </a:p>
          <a:p>
            <a:r>
              <a:rPr lang="nb-NO" dirty="0"/>
              <a:t>UKet 	0 	0 	0 	0 	0 	0 	(0 arb.j.) 	</a:t>
            </a:r>
          </a:p>
          <a:p>
            <a:r>
              <a:rPr lang="cs-CZ" dirty="0" err="1"/>
              <a:t>UUro</a:t>
            </a:r>
            <a:r>
              <a:rPr lang="cs-CZ" dirty="0"/>
              <a:t> 	0 	0 	0 	0 	0 	0 	(0 </a:t>
            </a:r>
            <a:r>
              <a:rPr lang="cs-CZ" dirty="0" err="1"/>
              <a:t>arb.j</a:t>
            </a:r>
            <a:r>
              <a:rPr lang="cs-CZ" dirty="0"/>
              <a:t>.) 	</a:t>
            </a:r>
          </a:p>
          <a:p>
            <a:r>
              <a:rPr lang="cs-CZ" dirty="0" err="1"/>
              <a:t>UKrev</a:t>
            </a:r>
            <a:r>
              <a:rPr lang="cs-CZ" dirty="0"/>
              <a:t> 	2 	1 	2 	0 	1 	2 	(0 </a:t>
            </a:r>
            <a:r>
              <a:rPr lang="cs-CZ" dirty="0" err="1"/>
              <a:t>arb.j</a:t>
            </a:r>
            <a:r>
              <a:rPr lang="cs-CZ" dirty="0"/>
              <a:t>.) 	</a:t>
            </a:r>
          </a:p>
          <a:p>
            <a:r>
              <a:rPr lang="cs-CZ" dirty="0" err="1"/>
              <a:t>UBil</a:t>
            </a:r>
            <a:r>
              <a:rPr lang="cs-CZ" dirty="0"/>
              <a:t> 	0 	0 	0 	0 	0 	(0 </a:t>
            </a:r>
            <a:r>
              <a:rPr lang="cs-CZ" dirty="0" err="1"/>
              <a:t>arb.j</a:t>
            </a:r>
            <a:r>
              <a:rPr lang="cs-CZ" dirty="0"/>
              <a:t>.) 	</a:t>
            </a:r>
          </a:p>
          <a:p>
            <a:r>
              <a:rPr lang="cs-CZ" dirty="0" err="1">
                <a:solidFill>
                  <a:srgbClr val="C00000"/>
                </a:solidFill>
              </a:rPr>
              <a:t>ULeu</a:t>
            </a:r>
            <a:r>
              <a:rPr lang="cs-CZ" dirty="0"/>
              <a:t> 	</a:t>
            </a:r>
            <a:r>
              <a:rPr lang="cs-CZ" dirty="0">
                <a:solidFill>
                  <a:srgbClr val="C00000"/>
                </a:solidFill>
              </a:rPr>
              <a:t>4 	4 	4 	3 	1 	4 </a:t>
            </a:r>
            <a:r>
              <a:rPr lang="cs-CZ" dirty="0"/>
              <a:t>	(0 </a:t>
            </a:r>
            <a:r>
              <a:rPr lang="cs-CZ" dirty="0" err="1"/>
              <a:t>arb.j</a:t>
            </a:r>
            <a:r>
              <a:rPr lang="cs-CZ" dirty="0"/>
              <a:t>.) 	</a:t>
            </a:r>
          </a:p>
          <a:p>
            <a:r>
              <a:rPr lang="fi-FI" dirty="0"/>
              <a:t>Uhustota 	1,017 	1,013 	1,019 	1,009 	1,013 	1,017 	(1,015–1,025) 	</a:t>
            </a:r>
          </a:p>
          <a:p>
            <a:r>
              <a:rPr lang="cs-CZ" dirty="0"/>
              <a:t>Jednorázová moč mikroskopicky 	</a:t>
            </a:r>
          </a:p>
          <a:p>
            <a:r>
              <a:rPr lang="pl-PL" dirty="0"/>
              <a:t>Erytrocyty 	51–100 	0–10 	51–100 	0–10 	0–10 	11–50 	(0–10/μl) 	</a:t>
            </a:r>
          </a:p>
          <a:p>
            <a:r>
              <a:rPr lang="pl-PL" dirty="0"/>
              <a:t>Leukocyty 	250 	250 	250 	51–100 	16–50 	250 	(0–15/μl) 	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3939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Tubulointersticiální</a:t>
            </a:r>
            <a:r>
              <a:rPr lang="cs-CZ" dirty="0" smtClean="0"/>
              <a:t> nefritidy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Muž 80 let, diabetik</a:t>
            </a:r>
          </a:p>
          <a:p>
            <a:r>
              <a:rPr lang="cs-CZ" sz="1800" dirty="0" smtClean="0"/>
              <a:t>Asi 4 dny horečky 39st.C, zimnice, </a:t>
            </a:r>
            <a:r>
              <a:rPr lang="cs-CZ" sz="1800" dirty="0" err="1" smtClean="0"/>
              <a:t>třesavka,bolesti</a:t>
            </a:r>
            <a:r>
              <a:rPr lang="cs-CZ" sz="1800" dirty="0" smtClean="0"/>
              <a:t> v zádech, pálení a řezání při močení</a:t>
            </a:r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 err="1" smtClean="0"/>
              <a:t>Glu</a:t>
            </a:r>
            <a:r>
              <a:rPr lang="cs-CZ" sz="1800" dirty="0" smtClean="0"/>
              <a:t> </a:t>
            </a:r>
            <a:r>
              <a:rPr lang="cs-CZ" sz="1800" dirty="0"/>
              <a:t>	</a:t>
            </a:r>
            <a:r>
              <a:rPr lang="cs-CZ" sz="1800" dirty="0" smtClean="0"/>
              <a:t> </a:t>
            </a:r>
            <a:r>
              <a:rPr lang="cs-CZ" sz="1800" dirty="0"/>
              <a:t>	14,4 	12,4 	13,1 	(3,9–5,6 </a:t>
            </a:r>
            <a:r>
              <a:rPr lang="cs-CZ" sz="1800" dirty="0" err="1"/>
              <a:t>mmol</a:t>
            </a:r>
            <a:r>
              <a:rPr lang="cs-CZ" sz="1800" dirty="0"/>
              <a:t>/l) 	</a:t>
            </a:r>
          </a:p>
          <a:p>
            <a:r>
              <a:rPr lang="it-IT" sz="1800" dirty="0"/>
              <a:t>Urea 	11,4 	15,0 	19,5 	(1,7–8,3 mmol/l) 	</a:t>
            </a:r>
          </a:p>
          <a:p>
            <a:r>
              <a:rPr lang="cs-CZ" sz="1800" dirty="0" err="1"/>
              <a:t>Krea</a:t>
            </a:r>
            <a:r>
              <a:rPr lang="cs-CZ" sz="1800" dirty="0"/>
              <a:t> </a:t>
            </a:r>
            <a:r>
              <a:rPr lang="cs-CZ" sz="1800" dirty="0" smtClean="0"/>
              <a:t> </a:t>
            </a:r>
            <a:r>
              <a:rPr lang="cs-CZ" sz="1800" dirty="0"/>
              <a:t>	272 	194 	139 	(59–104 </a:t>
            </a:r>
            <a:r>
              <a:rPr lang="el-GR" sz="1800" dirty="0"/>
              <a:t>μ</a:t>
            </a:r>
            <a:r>
              <a:rPr lang="cs-CZ" sz="1800" dirty="0"/>
              <a:t>mol/l) 	</a:t>
            </a:r>
          </a:p>
          <a:p>
            <a:r>
              <a:rPr lang="cs-CZ" sz="1800" dirty="0" smtClean="0"/>
              <a:t>CRP </a:t>
            </a:r>
            <a:r>
              <a:rPr lang="cs-CZ" sz="1800" dirty="0"/>
              <a:t>	</a:t>
            </a:r>
            <a:r>
              <a:rPr lang="cs-CZ" sz="1800" dirty="0" smtClean="0"/>
              <a:t> </a:t>
            </a:r>
            <a:r>
              <a:rPr lang="cs-CZ" sz="1800" dirty="0"/>
              <a:t>	247,0 	136,6 	68,8 	(0,0–5,0 mg/l) 	</a:t>
            </a:r>
            <a:endParaRPr lang="cs-CZ" sz="1800" dirty="0" smtClean="0"/>
          </a:p>
          <a:p>
            <a:endParaRPr lang="cs-CZ" sz="1800" dirty="0"/>
          </a:p>
          <a:p>
            <a:r>
              <a:rPr lang="cs-CZ" sz="1800" dirty="0" smtClean="0"/>
              <a:t>Močový sediment – </a:t>
            </a:r>
            <a:r>
              <a:rPr lang="cs-CZ" sz="1800" dirty="0" err="1" smtClean="0"/>
              <a:t>leukocyturie</a:t>
            </a:r>
            <a:endParaRPr lang="cs-CZ" sz="1800" dirty="0" smtClean="0"/>
          </a:p>
          <a:p>
            <a:r>
              <a:rPr lang="cs-CZ" sz="1800" dirty="0" smtClean="0"/>
              <a:t>Léčba: hydratace, antibiotika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297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Poškození funkce ledvin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Akutní poškození ledvin</a:t>
            </a:r>
          </a:p>
          <a:p>
            <a:pPr lvl="1"/>
            <a:r>
              <a:rPr lang="cs-CZ" dirty="0" smtClean="0"/>
              <a:t>Rychlá ztráta funkce ledvin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Chronické onemocnění ledvin</a:t>
            </a:r>
          </a:p>
          <a:p>
            <a:pPr lvl="1"/>
            <a:r>
              <a:rPr lang="cs-CZ" dirty="0" smtClean="0"/>
              <a:t>významná ztráta funkce, postupně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Úplná ztráta funkce ledvin</a:t>
            </a:r>
          </a:p>
          <a:p>
            <a:pPr lvl="1"/>
            <a:r>
              <a:rPr lang="cs-CZ" dirty="0" smtClean="0"/>
              <a:t>Léčba dialýza, transplantace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28927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Poškození glomerulu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Proteinurie – selektivní, neselektivní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Nefrotický syndrom</a:t>
            </a:r>
          </a:p>
          <a:p>
            <a:endParaRPr lang="cs-CZ" dirty="0" smtClean="0"/>
          </a:p>
          <a:p>
            <a:r>
              <a:rPr lang="cs-CZ" dirty="0" smtClean="0"/>
              <a:t>Glomerulonefritida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548475"/>
              </p:ext>
            </p:extLst>
          </p:nvPr>
        </p:nvGraphicFramePr>
        <p:xfrm>
          <a:off x="467544" y="2204864"/>
          <a:ext cx="8229600" cy="219456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Mr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hlinkClick r:id="rId2" tooltip="Albumin"/>
                        </a:rPr>
                        <a:t>Albumin</a:t>
                      </a:r>
                      <a:r>
                        <a:rPr lang="cs-CZ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68 000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selektivní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neselektivní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hlinkClick r:id="rId3" tooltip="Transferin"/>
                        </a:rPr>
                        <a:t>Transferin</a:t>
                      </a:r>
                      <a:r>
                        <a:rPr lang="cs-CZ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77 000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selektivní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neselektivní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hlinkClick r:id="rId4" tooltip="IgG"/>
                        </a:rPr>
                        <a:t>IgG</a:t>
                      </a:r>
                      <a:r>
                        <a:rPr lang="cs-CZ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150 000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neselektivní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hlinkClick r:id="rId5" tooltip="IgA"/>
                        </a:rPr>
                        <a:t>IgA</a:t>
                      </a:r>
                      <a:r>
                        <a:rPr lang="cs-CZ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160 000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neselektivní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hlinkClick r:id="rId6" tooltip="Haptoglobin"/>
                        </a:rPr>
                        <a:t>Haptoglobiny</a:t>
                      </a:r>
                      <a:r>
                        <a:rPr lang="cs-CZ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85 000–1 000 000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neselektivní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22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Kasuistika - Nefrotický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Dívka 4 roky</a:t>
            </a:r>
          </a:p>
          <a:p>
            <a:r>
              <a:rPr lang="cs-CZ" sz="2400" dirty="0" smtClean="0"/>
              <a:t>Od včera si rodiče všimli, že méně pije a méně močí, objemnější bříško, otoky dolních končetin</a:t>
            </a:r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Objektivně:</a:t>
            </a:r>
          </a:p>
          <a:p>
            <a:r>
              <a:rPr lang="cs-CZ" sz="2400" dirty="0" smtClean="0"/>
              <a:t>Afebrilní, TK 96/65   115/min </a:t>
            </a:r>
            <a:r>
              <a:rPr lang="cs-CZ" sz="2400" dirty="0" err="1" smtClean="0"/>
              <a:t>reg</a:t>
            </a:r>
            <a:endParaRPr lang="cs-CZ" sz="2400" dirty="0" smtClean="0"/>
          </a:p>
          <a:p>
            <a:r>
              <a:rPr lang="cs-CZ" sz="2400" dirty="0" smtClean="0"/>
              <a:t>Při vědomí, orientovaná, unavená, končetiny-otoky kolem kotníků, bérců i stehen, lehké otoky i kolem očí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14073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1625"/>
            <a:ext cx="559117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52" y="71286"/>
            <a:ext cx="6010275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Šipka nahoru 5"/>
          <p:cNvSpPr/>
          <p:nvPr/>
        </p:nvSpPr>
        <p:spPr>
          <a:xfrm>
            <a:off x="1524806" y="5864610"/>
            <a:ext cx="216024" cy="370511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1619672" y="3068960"/>
            <a:ext cx="242316" cy="369527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645024"/>
            <a:ext cx="5420494" cy="1960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Šipka nahoru 10"/>
          <p:cNvSpPr/>
          <p:nvPr/>
        </p:nvSpPr>
        <p:spPr>
          <a:xfrm>
            <a:off x="4714235" y="4149080"/>
            <a:ext cx="216024" cy="370511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357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Nefrotický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Ultrazvuk břicha: ledviny bez patologického nálezu</a:t>
            </a:r>
          </a:p>
          <a:p>
            <a:r>
              <a:rPr lang="cs-CZ" sz="2400" dirty="0" smtClean="0"/>
              <a:t>Kultivace moče: negativní</a:t>
            </a:r>
          </a:p>
          <a:p>
            <a:r>
              <a:rPr lang="cs-CZ" sz="2400" dirty="0" smtClean="0"/>
              <a:t>GF: 2,171ml/s   </a:t>
            </a:r>
            <a:r>
              <a:rPr lang="cs-CZ" sz="2400" dirty="0" err="1" smtClean="0"/>
              <a:t>tubul.resorpce</a:t>
            </a:r>
            <a:r>
              <a:rPr lang="cs-CZ" sz="2400" dirty="0" smtClean="0"/>
              <a:t> 0,997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RES: Nefrotický syndrom </a:t>
            </a:r>
          </a:p>
          <a:p>
            <a:pPr marL="0" indent="0">
              <a:buNone/>
            </a:pPr>
            <a:r>
              <a:rPr lang="cs-CZ" sz="2400" dirty="0" smtClean="0"/>
              <a:t>  Terapie: </a:t>
            </a:r>
            <a:r>
              <a:rPr lang="cs-CZ" sz="2400" dirty="0" err="1" smtClean="0"/>
              <a:t>Prednison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Nyní 3.relaps onemocnění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301208"/>
            <a:ext cx="8991600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695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Nefrotický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Soubor klinických a laboratorních nálezů, které vznikají v důsledku velké proteinurie</a:t>
            </a:r>
          </a:p>
          <a:p>
            <a:endParaRPr lang="cs-CZ" sz="2400" dirty="0" smtClean="0"/>
          </a:p>
          <a:p>
            <a:r>
              <a:rPr lang="cs-CZ" sz="2400" dirty="0" smtClean="0"/>
              <a:t>Proteinurie – důsledek zvýšené permeability glomerulární kapilární stěny (primární </a:t>
            </a:r>
            <a:r>
              <a:rPr lang="cs-CZ" sz="2400" dirty="0" err="1" smtClean="0"/>
              <a:t>glomerulopatie</a:t>
            </a:r>
            <a:r>
              <a:rPr lang="cs-CZ" dirty="0" err="1" smtClean="0"/>
              <a:t>,sekundární</a:t>
            </a:r>
            <a:r>
              <a:rPr lang="cs-CZ" dirty="0" smtClean="0"/>
              <a:t> – diabetická </a:t>
            </a:r>
            <a:r>
              <a:rPr lang="cs-CZ" dirty="0" err="1" smtClean="0"/>
              <a:t>glomeruloskleróza</a:t>
            </a:r>
            <a:r>
              <a:rPr lang="cs-CZ" dirty="0" smtClean="0"/>
              <a:t>, </a:t>
            </a:r>
            <a:r>
              <a:rPr lang="cs-CZ" dirty="0" err="1" smtClean="0"/>
              <a:t>lupusová</a:t>
            </a:r>
            <a:r>
              <a:rPr lang="cs-CZ" dirty="0" smtClean="0"/>
              <a:t> nefritida, amyloidóza ledvin)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Otoky, proteinurie více než 3,5g/24 hod, snížená hladina albuminu v séru, </a:t>
            </a:r>
            <a:r>
              <a:rPr lang="cs-CZ" sz="2400" dirty="0" err="1" smtClean="0"/>
              <a:t>hypercholesterolémie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Progrese do renální insuficience, trombotické a infekční komplikace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41786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Akutní renální selhání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Muž 64let</a:t>
            </a:r>
          </a:p>
          <a:p>
            <a:r>
              <a:rPr lang="cs-CZ" dirty="0" smtClean="0"/>
              <a:t>Přivezen RZP pro bolesti břicha, zvracení, trvalo asi 2 dny, podstatně méně močí, zhoršený dech</a:t>
            </a:r>
          </a:p>
          <a:p>
            <a:r>
              <a:rPr lang="cs-CZ" dirty="0" smtClean="0"/>
              <a:t>OA: hypertenze, DM na PAD</a:t>
            </a:r>
          </a:p>
          <a:p>
            <a:r>
              <a:rPr lang="cs-CZ" dirty="0" smtClean="0"/>
              <a:t>Objektivně:</a:t>
            </a:r>
          </a:p>
          <a:p>
            <a:pPr lvl="1"/>
            <a:r>
              <a:rPr lang="cs-CZ" dirty="0" smtClean="0"/>
              <a:t>Při vědomí, orientovaný, tachypnoe</a:t>
            </a:r>
          </a:p>
          <a:p>
            <a:pPr lvl="1"/>
            <a:r>
              <a:rPr lang="cs-CZ" dirty="0" smtClean="0"/>
              <a:t>TK 245/140  puls 74/min </a:t>
            </a:r>
            <a:r>
              <a:rPr lang="cs-CZ" dirty="0" err="1" smtClean="0"/>
              <a:t>reg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7753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Kasuistiky nefrologie[2019041709592786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2276</TotalTime>
  <Words>1019</Words>
  <Application>Microsoft Office PowerPoint</Application>
  <PresentationFormat>Předvádění na obrazovce (4:3)</PresentationFormat>
  <Paragraphs>183</Paragraphs>
  <Slides>24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Book Antiqua</vt:lpstr>
      <vt:lpstr>Calibri</vt:lpstr>
      <vt:lpstr>Century Gothic</vt:lpstr>
      <vt:lpstr>Times New Roman</vt:lpstr>
      <vt:lpstr>Wingdings</vt:lpstr>
      <vt:lpstr>Lékárna</vt:lpstr>
      <vt:lpstr>Kasuistiky</vt:lpstr>
      <vt:lpstr>Onemocnění ledvin</vt:lpstr>
      <vt:lpstr>Poškození funkce ledvin </vt:lpstr>
      <vt:lpstr>Poškození glomerulu</vt:lpstr>
      <vt:lpstr>Kasuistika - Nefrotický syndrom</vt:lpstr>
      <vt:lpstr>Prezentace aplikace PowerPoint</vt:lpstr>
      <vt:lpstr>Nefrotický syndrom</vt:lpstr>
      <vt:lpstr>Nefrotický syndrom</vt:lpstr>
      <vt:lpstr>Akutní renální selhání</vt:lpstr>
      <vt:lpstr>Prezentace aplikace PowerPoint</vt:lpstr>
      <vt:lpstr>Prezentace aplikace PowerPoint</vt:lpstr>
      <vt:lpstr>Akutní renální selhání</vt:lpstr>
      <vt:lpstr>Chronické onemocnění ledvin</vt:lpstr>
      <vt:lpstr>Prezentace aplikace PowerPoint</vt:lpstr>
      <vt:lpstr>Chronické onemocnění ledvin</vt:lpstr>
      <vt:lpstr>Chronická renální insuficience</vt:lpstr>
      <vt:lpstr>Akutní renální selhání po intoxikaci chloridem rtuťnatým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Infekce močových cest</vt:lpstr>
      <vt:lpstr>Tubulointersticiální nefritidy</vt:lpstr>
    </vt:vector>
  </TitlesOfParts>
  <Company>FN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Čermáková Zdenka</dc:creator>
  <cp:lastModifiedBy>MUDr. Zdeňka Čermáková, Ph.D.</cp:lastModifiedBy>
  <cp:revision>44</cp:revision>
  <dcterms:created xsi:type="dcterms:W3CDTF">2019-04-12T06:51:56Z</dcterms:created>
  <dcterms:modified xsi:type="dcterms:W3CDTF">2024-04-16T12:15:00Z</dcterms:modified>
</cp:coreProperties>
</file>