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2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3.xml" ContentType="application/vnd.openxmlformats-officedocument.presentationml.notesSlide+xml"/>
  <Override PartName="/ppt/tags/tag20.xml" ContentType="application/vnd.openxmlformats-officedocument.presentationml.tags+xml"/>
  <Override PartName="/ppt/notesSlides/notesSlide4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5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78" r:id="rId3"/>
    <p:sldId id="257" r:id="rId4"/>
    <p:sldId id="276" r:id="rId5"/>
    <p:sldId id="258" r:id="rId6"/>
    <p:sldId id="277" r:id="rId7"/>
    <p:sldId id="259" r:id="rId8"/>
    <p:sldId id="260" r:id="rId9"/>
    <p:sldId id="261" r:id="rId10"/>
    <p:sldId id="262" r:id="rId11"/>
    <p:sldId id="264" r:id="rId12"/>
    <p:sldId id="263" r:id="rId13"/>
    <p:sldId id="279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5" r:id="rId22"/>
  </p:sldIdLst>
  <p:sldSz cx="12192000" cy="6858000"/>
  <p:notesSz cx="6858000" cy="9144000"/>
  <p:custDataLst>
    <p:tags r:id="rId2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Střední styl 3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4" autoAdjust="0"/>
    <p:restoredTop sz="84293" autoAdjust="0"/>
  </p:normalViewPr>
  <p:slideViewPr>
    <p:cSldViewPr snapToGrid="0">
      <p:cViewPr varScale="1">
        <p:scale>
          <a:sx n="69" d="100"/>
          <a:sy n="69" d="100"/>
        </p:scale>
        <p:origin x="1229" y="77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kinestetické (uvědomování si polohy a pohybu těla) a viscerální (z orgánů těla) dráždění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005D05-0095-4F1B-989D-9AFA9F9F09D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488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76608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i="1" dirty="0" err="1"/>
              <a:t>kineasthesia</a:t>
            </a:r>
            <a:r>
              <a:rPr lang="cs-CZ" dirty="0"/>
              <a:t> – cit pro pohyb a vnímání pohybu podrážděním receptorů ve svalech, šlachách, </a:t>
            </a:r>
            <a:r>
              <a:rPr lang="cs-CZ" dirty="0" err="1"/>
              <a:t>okostnici</a:t>
            </a:r>
            <a:r>
              <a:rPr lang="cs-CZ" dirty="0"/>
              <a:t> a v kloubních pouzdrech.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05D05-0095-4F1B-989D-9AFA9F9F09DF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08230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Fotofobie - </a:t>
            </a:r>
            <a:r>
              <a:rPr lang="cs-CZ" dirty="0" err="1"/>
              <a:t>svetloplachost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721276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Ambivalence</a:t>
            </a:r>
            <a:r>
              <a:rPr lang="cs-CZ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(z lat. </a:t>
            </a:r>
            <a:r>
              <a:rPr lang="cs-CZ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ambo</a:t>
            </a:r>
            <a:r>
              <a:rPr lang="cs-CZ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oba a </a:t>
            </a:r>
            <a:r>
              <a:rPr lang="cs-CZ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valeo</a:t>
            </a:r>
            <a:r>
              <a:rPr lang="cs-CZ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platit) je dvojakost nebo dvojznačnost, vnitřní rozpornost nebo rozpolcenost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05D05-0095-4F1B-989D-9AFA9F9F09DF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992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Ústav zdravotnických věd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Ústav zdravotnických věd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DCF37-7DDD-4C61-92CE-9139470583D6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A29F-EA5E-4C24-9D06-7AB6B9B058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75142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9FFC4-6E08-4C95-BBE6-CC62724D5D23}" type="datetime1">
              <a:rPr lang="cs-CZ" smtClean="0"/>
              <a:pPr/>
              <a:t>27.02.2025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603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Ústav zdravotnických věd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705" r:id="rId18"/>
    <p:sldLayoutId id="2147483707" r:id="rId19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1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microsoft.com/office/2007/relationships/hdphoto" Target="../media/hdphoto2.wdp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0.xml"/><Relationship Id="rId6" Type="http://schemas.openxmlformats.org/officeDocument/2006/relationships/image" Target="../media/image8.png"/><Relationship Id="rId5" Type="http://schemas.microsoft.com/office/2007/relationships/hdphoto" Target="../media/hdphoto1.wdp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1.xml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3.xml"/><Relationship Id="rId1" Type="http://schemas.openxmlformats.org/officeDocument/2006/relationships/tags" Target="../tags/tag2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notesSlide" Target="../notesSlides/notesSlid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7.xml"/><Relationship Id="rId1" Type="http://schemas.openxmlformats.org/officeDocument/2006/relationships/tags" Target="../tags/tag2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1.xml"/><Relationship Id="rId1" Type="http://schemas.openxmlformats.org/officeDocument/2006/relationships/tags" Target="../tags/tag3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tags" Target="../tags/tag33.xml"/><Relationship Id="rId1" Type="http://schemas.openxmlformats.org/officeDocument/2006/relationships/tags" Target="../tags/tag3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5.xml"/><Relationship Id="rId1" Type="http://schemas.openxmlformats.org/officeDocument/2006/relationships/tags" Target="../tags/tag3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tags" Target="../tags/tag37.xml"/><Relationship Id="rId1" Type="http://schemas.openxmlformats.org/officeDocument/2006/relationships/tags" Target="../tags/tag3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tags" Target="../tags/tag39.xml"/><Relationship Id="rId1" Type="http://schemas.openxmlformats.org/officeDocument/2006/relationships/tags" Target="../tags/tag3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1.xml"/><Relationship Id="rId1" Type="http://schemas.openxmlformats.org/officeDocument/2006/relationships/tags" Target="../tags/tag4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tags" Target="../tags/tag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4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tags" Target="../tags/tag15.xml"/><Relationship Id="rId1" Type="http://schemas.openxmlformats.org/officeDocument/2006/relationships/tags" Target="../tags/tag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4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Ošetřovatelský proces u pacienta </a:t>
            </a:r>
            <a:br>
              <a:rPr lang="cs-CZ" dirty="0"/>
            </a:br>
            <a:r>
              <a:rPr lang="cs-CZ" dirty="0"/>
              <a:t>s poruchou smyslového vnímání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30926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type="body" sz="quarter" idx="26"/>
          </p:nvPr>
        </p:nvSpPr>
        <p:spPr/>
        <p:txBody>
          <a:bodyPr>
            <a:noAutofit/>
          </a:bodyPr>
          <a:lstStyle/>
          <a:p>
            <a:r>
              <a:rPr lang="cs-CZ" dirty="0"/>
              <a:t>Zrak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27"/>
          </p:nvPr>
        </p:nvSpPr>
        <p:spPr>
          <a:xfrm>
            <a:off x="6509442" y="1290515"/>
            <a:ext cx="4961836" cy="271576"/>
          </a:xfrm>
        </p:spPr>
        <p:txBody>
          <a:bodyPr/>
          <a:lstStyle/>
          <a:p>
            <a:r>
              <a:rPr lang="cs-CZ" dirty="0"/>
              <a:t>Sluch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29"/>
          </p:nvPr>
        </p:nvSpPr>
        <p:spPr>
          <a:xfrm>
            <a:off x="720000" y="1701505"/>
            <a:ext cx="4766400" cy="4139998"/>
          </a:xfrm>
        </p:spPr>
        <p:txBody>
          <a:bodyPr/>
          <a:lstStyle/>
          <a:p>
            <a:pPr marL="342900" indent="-342900"/>
            <a:r>
              <a:rPr lang="cs-CZ" sz="1800" dirty="0"/>
              <a:t>většina lidí vnímá zrak jako rozhodující</a:t>
            </a:r>
          </a:p>
          <a:p>
            <a:pPr marL="342900" indent="-342900"/>
            <a:r>
              <a:rPr lang="cs-CZ" sz="1800" dirty="0"/>
              <a:t>postupné zhoršování zraku 40.-45. roku</a:t>
            </a:r>
          </a:p>
          <a:p>
            <a:pPr marL="342900" indent="-342900"/>
            <a:r>
              <a:rPr lang="cs-CZ" sz="1800" dirty="0"/>
              <a:t>nejčastější prvotní problémy – presbyopie (</a:t>
            </a:r>
            <a:r>
              <a:rPr lang="cs-CZ" sz="1200" dirty="0"/>
              <a:t>ztráta schopnosti zaostřit na blízko)</a:t>
            </a:r>
            <a:r>
              <a:rPr lang="cs-CZ" sz="1800" dirty="0"/>
              <a:t>, akomodace, </a:t>
            </a:r>
            <a:r>
              <a:rPr lang="cs-CZ" sz="1800" dirty="0">
                <a:cs typeface="Arial" panose="020B0604020202020204" pitchFamily="34" charset="0"/>
              </a:rPr>
              <a:t>↓noční vidění, vnímání hloubky, ↑citlivost na prudké světlo, fotofobie</a:t>
            </a:r>
            <a:endParaRPr lang="cs-CZ" sz="1800" dirty="0"/>
          </a:p>
          <a:p>
            <a:endParaRPr lang="cs-CZ" sz="18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30"/>
          </p:nvPr>
        </p:nvSpPr>
        <p:spPr>
          <a:xfrm>
            <a:off x="6609030" y="1701505"/>
            <a:ext cx="4862248" cy="4139998"/>
          </a:xfrm>
        </p:spPr>
        <p:txBody>
          <a:bodyPr>
            <a:normAutofit/>
          </a:bodyPr>
          <a:lstStyle/>
          <a:p>
            <a:pPr marL="342900" indent="-342900" algn="just"/>
            <a:r>
              <a:rPr lang="cs-CZ" sz="1800" dirty="0"/>
              <a:t>často pokládán za 2. nejdůležitější smysl</a:t>
            </a:r>
          </a:p>
          <a:p>
            <a:pPr marL="342900" indent="-342900" algn="just"/>
            <a:r>
              <a:rPr lang="cs-CZ" sz="1800" dirty="0"/>
              <a:t>porucha sluchu </a:t>
            </a:r>
            <a:r>
              <a:rPr lang="cs-CZ" sz="1800" dirty="0">
                <a:cs typeface="Arial" panose="020B0604020202020204" pitchFamily="34" charset="0"/>
              </a:rPr>
              <a:t>→ </a:t>
            </a:r>
            <a:r>
              <a:rPr lang="cs-CZ" sz="1800" dirty="0"/>
              <a:t>může vyústit v pocit méněcennosti, podpořit izolaci osoby</a:t>
            </a:r>
          </a:p>
          <a:p>
            <a:pPr marL="342900" indent="-342900" algn="just"/>
            <a:r>
              <a:rPr lang="cs-CZ" sz="1800" dirty="0"/>
              <a:t>senioři ztrácejí sluch a schopnost vnímat vysoké tóny, </a:t>
            </a:r>
            <a:r>
              <a:rPr lang="cs-CZ" sz="1800" dirty="0" err="1"/>
              <a:t>presbyakúze</a:t>
            </a:r>
            <a:r>
              <a:rPr lang="cs-CZ" sz="1800" dirty="0"/>
              <a:t> (zhoršení ostrosti sluchu), zhoršená rozlišovací schopnost </a:t>
            </a:r>
            <a:r>
              <a:rPr lang="cs-CZ" sz="1800" dirty="0" err="1"/>
              <a:t>spoluhlásek</a:t>
            </a:r>
            <a:r>
              <a:rPr lang="cs-CZ" sz="1800" dirty="0"/>
              <a:t> (s, f, š)</a:t>
            </a:r>
          </a:p>
        </p:txBody>
      </p:sp>
      <p:pic>
        <p:nvPicPr>
          <p:cNvPr id="1028" name="Picture 4" descr="Zdraví očí a zrak podporuje výživa. Proč je důležitý vitamin E či hořčík a  zinek? | Vím, co jím">
            <a:extLst>
              <a:ext uri="{FF2B5EF4-FFF2-40B4-BE49-F238E27FC236}">
                <a16:creationId xmlns:a16="http://schemas.microsoft.com/office/drawing/2014/main" id="{DB65EB79-296E-4759-A111-ACB322D47B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095" y="315435"/>
            <a:ext cx="1981322" cy="150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ovlak na polštář Ucho - PIXERS.CZ">
            <a:extLst>
              <a:ext uri="{FF2B5EF4-FFF2-40B4-BE49-F238E27FC236}">
                <a16:creationId xmlns:a16="http://schemas.microsoft.com/office/drawing/2014/main" id="{5E47C328-4BBB-4F69-86F0-2A6D4160FF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429" b="97429" l="3810" r="96349">
                        <a14:foregroundMark x1="19524" y1="34857" x2="10476" y2="25857"/>
                        <a14:foregroundMark x1="10476" y1="25857" x2="10476" y2="25857"/>
                        <a14:foregroundMark x1="17143" y1="23143" x2="16667" y2="13429"/>
                        <a14:foregroundMark x1="16667" y1="13429" x2="16508" y2="13000"/>
                        <a14:foregroundMark x1="4921" y1="33143" x2="3810" y2="31143"/>
                        <a14:foregroundMark x1="13968" y1="9714" x2="14286" y2="9000"/>
                        <a14:foregroundMark x1="58413" y1="7714" x2="69683" y2="8000"/>
                        <a14:foregroundMark x1="59683" y1="3429" x2="63968" y2="1571"/>
                        <a14:foregroundMark x1="31746" y1="90429" x2="26508" y2="93571"/>
                        <a14:foregroundMark x1="86032" y1="81714" x2="91429" y2="87143"/>
                        <a14:foregroundMark x1="91429" y1="87143" x2="95079" y2="89143"/>
                        <a14:foregroundMark x1="96349" y1="58429" x2="95873" y2="61286"/>
                        <a14:foregroundMark x1="24762" y1="96857" x2="26508" y2="97429"/>
                        <a14:foregroundMark x1="95873" y1="89286" x2="96349" y2="897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0" y="421362"/>
            <a:ext cx="1242727" cy="1380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76415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/>
              <a:t>Čich a chuť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27"/>
          </p:nvPr>
        </p:nvSpPr>
        <p:spPr>
          <a:xfrm>
            <a:off x="6482280" y="1290515"/>
            <a:ext cx="4988998" cy="271576"/>
          </a:xfrm>
        </p:spPr>
        <p:txBody>
          <a:bodyPr/>
          <a:lstStyle/>
          <a:p>
            <a:r>
              <a:rPr lang="cs-CZ" dirty="0"/>
              <a:t>Dotek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29"/>
          </p:nvPr>
        </p:nvSpPr>
        <p:spPr>
          <a:xfrm>
            <a:off x="641490" y="1752303"/>
            <a:ext cx="5128539" cy="4745478"/>
          </a:xfrm>
        </p:spPr>
        <p:txBody>
          <a:bodyPr>
            <a:normAutofit fontScale="40000" lnSpcReduction="20000"/>
          </a:bodyPr>
          <a:lstStyle/>
          <a:p>
            <a:pPr marL="72000" indent="0">
              <a:buNone/>
            </a:pPr>
            <a:r>
              <a:rPr lang="cs-CZ" sz="4900" b="1" dirty="0"/>
              <a:t>Čich</a:t>
            </a:r>
            <a:r>
              <a:rPr lang="cs-CZ" sz="4900" dirty="0"/>
              <a:t> bývá často nedokonale vyvinutý (receptory lokalizovány ve sliznici nosu)</a:t>
            </a:r>
          </a:p>
          <a:p>
            <a:r>
              <a:rPr lang="cs-CZ" sz="4900" dirty="0"/>
              <a:t>ochranný faktor pomáhající lidem detekovat dým, plyn</a:t>
            </a:r>
          </a:p>
          <a:p>
            <a:r>
              <a:rPr lang="cs-CZ" sz="4900" dirty="0"/>
              <a:t>stimuluje chuť k jídlu</a:t>
            </a:r>
          </a:p>
          <a:p>
            <a:pPr marL="72000" indent="0">
              <a:buNone/>
            </a:pPr>
            <a:endParaRPr lang="cs-CZ" sz="4900" b="1" dirty="0"/>
          </a:p>
          <a:p>
            <a:pPr marL="72000" indent="0">
              <a:buNone/>
            </a:pPr>
            <a:r>
              <a:rPr lang="cs-CZ" sz="4900" b="1" dirty="0"/>
              <a:t>Chuť</a:t>
            </a:r>
            <a:r>
              <a:rPr lang="cs-CZ" sz="4900" dirty="0"/>
              <a:t> – čtyři základní chutě + </a:t>
            </a:r>
            <a:r>
              <a:rPr lang="cs-CZ" sz="4900" dirty="0" err="1"/>
              <a:t>umami</a:t>
            </a:r>
            <a:endParaRPr lang="cs-CZ" sz="4900" dirty="0"/>
          </a:p>
          <a:p>
            <a:pPr marL="72000" indent="0">
              <a:buNone/>
            </a:pPr>
            <a:endParaRPr lang="cs-CZ" sz="4900" dirty="0"/>
          </a:p>
          <a:p>
            <a:pPr marL="72000" indent="0">
              <a:buNone/>
            </a:pPr>
            <a:r>
              <a:rPr lang="cs-CZ" sz="4900" i="1" dirty="0">
                <a:cs typeface="Arial" panose="020B0604020202020204" pitchFamily="34" charset="0"/>
              </a:rPr>
              <a:t>▲↓ </a:t>
            </a:r>
            <a:r>
              <a:rPr lang="cs-CZ" sz="4900" i="1" dirty="0"/>
              <a:t>citlivost čichu a chutě - u seniorů, kuřáků, nemoc COVID-19 </a:t>
            </a:r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30"/>
          </p:nvPr>
        </p:nvSpPr>
        <p:spPr>
          <a:xfrm>
            <a:off x="6482280" y="1701505"/>
            <a:ext cx="4988997" cy="4139998"/>
          </a:xfrm>
        </p:spPr>
        <p:txBody>
          <a:bodyPr>
            <a:normAutofit/>
          </a:bodyPr>
          <a:lstStyle/>
          <a:p>
            <a:r>
              <a:rPr lang="cs-CZ" sz="2000" dirty="0"/>
              <a:t>receptory doteku (pro taktilní pocity) v kůži – citlivé na tlak, bolest, teplotu, svědění</a:t>
            </a:r>
          </a:p>
          <a:p>
            <a:r>
              <a:rPr lang="cs-CZ" sz="2000" dirty="0"/>
              <a:t>ochranná funkce před poraněním (vnímáním bolesti jedinec uniká od příčiny)</a:t>
            </a:r>
          </a:p>
          <a:p>
            <a:r>
              <a:rPr lang="cs-CZ" sz="2000" dirty="0"/>
              <a:t>nefunkční receptor doteku – poranění (▲DM)</a:t>
            </a:r>
          </a:p>
        </p:txBody>
      </p:sp>
      <p:sp>
        <p:nvSpPr>
          <p:cNvPr id="2" name="AutoShape 2" descr="33,499,275 Nos kreslené Stock Ilustrace | Depositphotos">
            <a:extLst>
              <a:ext uri="{FF2B5EF4-FFF2-40B4-BE49-F238E27FC236}">
                <a16:creationId xmlns:a16="http://schemas.microsoft.com/office/drawing/2014/main" id="{0C697323-DF9E-4883-A6DB-AFD9809976B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AutoShape 4" descr="Cartoon charakter design Geek nos nosí divné brýle — Stockový vektor">
            <a:extLst>
              <a:ext uri="{FF2B5EF4-FFF2-40B4-BE49-F238E27FC236}">
                <a16:creationId xmlns:a16="http://schemas.microsoft.com/office/drawing/2014/main" id="{E993C414-9806-4435-BA39-0F7AE8F790B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54" name="Picture 6" descr="Cartoon Funny Noses Vector PNG Images, Human Funny Cartoon Nose Character,  Waves, Happy, Playing PNG Image For Free Download">
            <a:extLst>
              <a:ext uri="{FF2B5EF4-FFF2-40B4-BE49-F238E27FC236}">
                <a16:creationId xmlns:a16="http://schemas.microsoft.com/office/drawing/2014/main" id="{A6156BF1-BCE1-42BC-8D15-4A24C4272B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2649" y="178871"/>
            <a:ext cx="1587933" cy="1770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Tongue Vector Art, Icons, and Graphics for Free Download">
            <a:extLst>
              <a:ext uri="{FF2B5EF4-FFF2-40B4-BE49-F238E27FC236}">
                <a16:creationId xmlns:a16="http://schemas.microsoft.com/office/drawing/2014/main" id="{D411B4E4-EF8A-4BA9-AD51-096C54505F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725" y="458468"/>
            <a:ext cx="1033489" cy="1201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Touch - Free vector clipart images on creazilla.com">
            <a:extLst>
              <a:ext uri="{FF2B5EF4-FFF2-40B4-BE49-F238E27FC236}">
                <a16:creationId xmlns:a16="http://schemas.microsoft.com/office/drawing/2014/main" id="{D9C9754F-395E-4ACC-B113-04B21352BA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5675" y="298705"/>
            <a:ext cx="951376" cy="126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15555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Poruchy vědomí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Vědomí – lucidita – uvědomování si okolí, sebe, jiných; vyžaduje neustálou stimulaci</a:t>
            </a:r>
          </a:p>
          <a:p>
            <a:endParaRPr lang="cs-CZ" sz="2000" dirty="0"/>
          </a:p>
          <a:p>
            <a:r>
              <a:rPr lang="cs-CZ" sz="2000" dirty="0"/>
              <a:t>Porucha vědomí – nemoc, úraz, omamné látky, věk, hospitalizace</a:t>
            </a:r>
          </a:p>
          <a:p>
            <a:r>
              <a:rPr lang="cs-CZ" sz="2000" dirty="0"/>
              <a:t>Poruchy vědomí – kvalitativní (A, D), kvantitativní (S, S, K), posuzovací škály (</a:t>
            </a:r>
            <a:r>
              <a:rPr lang="cs-CZ" sz="2000" dirty="0">
                <a:solidFill>
                  <a:srgbClr val="FF0000"/>
                </a:solidFill>
              </a:rPr>
              <a:t>zopakovat z </a:t>
            </a:r>
            <a:r>
              <a:rPr lang="cs-CZ" sz="2000" dirty="0" err="1">
                <a:solidFill>
                  <a:srgbClr val="FF0000"/>
                </a:solidFill>
              </a:rPr>
              <a:t>oše</a:t>
            </a:r>
            <a:r>
              <a:rPr lang="cs-CZ" sz="2000" dirty="0">
                <a:solidFill>
                  <a:srgbClr val="FF0000"/>
                </a:solidFill>
              </a:rPr>
              <a:t>. postupů</a:t>
            </a:r>
            <a:r>
              <a:rPr lang="cs-CZ" sz="2000" dirty="0"/>
              <a:t>)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09369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Posouzení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72000" indent="0" algn="just">
              <a:lnSpc>
                <a:spcPct val="170000"/>
              </a:lnSpc>
              <a:buNone/>
            </a:pPr>
            <a:r>
              <a:rPr lang="cs-CZ" sz="2500" b="1" dirty="0">
                <a:solidFill>
                  <a:srgbClr val="0000DC"/>
                </a:solidFill>
              </a:rPr>
              <a:t>Sesterská anamnéza </a:t>
            </a:r>
            <a:r>
              <a:rPr lang="cs-CZ" sz="2500" dirty="0"/>
              <a:t>– zaměření na senzorické deficity, zahrnuje současné senzorické vnímání P/K, obvyklé funkce a možné problémy (▲ okolí může vnímat nedoslýchavost osoby dříve, než si to sama všimne)</a:t>
            </a:r>
          </a:p>
          <a:p>
            <a:pPr marL="342900" indent="-342900" algn="just">
              <a:lnSpc>
                <a:spcPct val="170000"/>
              </a:lnSpc>
            </a:pPr>
            <a:r>
              <a:rPr lang="cs-CZ" sz="2500" b="1" dirty="0"/>
              <a:t>Změny pozornosti </a:t>
            </a:r>
            <a:r>
              <a:rPr lang="cs-CZ" sz="2500" dirty="0">
                <a:cs typeface="Arial" panose="020B0604020202020204" pitchFamily="34" charset="0"/>
              </a:rPr>
              <a:t>–</a:t>
            </a:r>
            <a:r>
              <a:rPr lang="cs-CZ" sz="2500" dirty="0"/>
              <a:t> </a:t>
            </a:r>
            <a:r>
              <a:rPr lang="cs-CZ" sz="2500" dirty="0">
                <a:cs typeface="Arial" panose="020B0604020202020204" pitchFamily="34" charset="0"/>
              </a:rPr>
              <a:t>↓koncentrace (▲neschopnost sledovat konverzaci), ↑ roztržitost, nepokoj, „zasnění“ (ponoření se do vlastních myšlenek), samomluva…, neschopnost rozlišit realitu a fantazii – představují si konverzaci, </a:t>
            </a:r>
            <a:r>
              <a:rPr lang="cs-CZ" sz="2500" dirty="0" err="1">
                <a:cs typeface="Arial" panose="020B0604020202020204" pitchFamily="34" charset="0"/>
              </a:rPr>
              <a:t>kt</a:t>
            </a:r>
            <a:r>
              <a:rPr lang="cs-CZ" sz="2500" dirty="0">
                <a:cs typeface="Arial" panose="020B0604020202020204" pitchFamily="34" charset="0"/>
              </a:rPr>
              <a:t>. neexistuje</a:t>
            </a:r>
          </a:p>
          <a:p>
            <a:pPr marL="342900" indent="-342900" algn="just">
              <a:lnSpc>
                <a:spcPct val="170000"/>
              </a:lnSpc>
            </a:pPr>
            <a:r>
              <a:rPr lang="cs-CZ" sz="2500" b="1" dirty="0">
                <a:cs typeface="Arial" panose="020B0604020202020204" pitchFamily="34" charset="0"/>
              </a:rPr>
              <a:t>Změny v myšlení </a:t>
            </a:r>
            <a:r>
              <a:rPr lang="cs-CZ" sz="2500" dirty="0">
                <a:cs typeface="Arial" panose="020B0604020202020204" pitchFamily="34" charset="0"/>
              </a:rPr>
              <a:t>– zmatenost časem, místem, prostorem, narušená následnost času, příhod, těžkosti s rozpamatováním se, pomalost v komunikaci, nerozhodnost, iluze, halucinace</a:t>
            </a:r>
          </a:p>
          <a:p>
            <a:pPr marL="342900" indent="-342900" algn="just">
              <a:lnSpc>
                <a:spcPct val="170000"/>
              </a:lnSpc>
            </a:pPr>
            <a:r>
              <a:rPr lang="cs-CZ" sz="2500" b="1" dirty="0">
                <a:cs typeface="Arial" panose="020B0604020202020204" pitchFamily="34" charset="0"/>
              </a:rPr>
              <a:t>Emoční labilita </a:t>
            </a:r>
            <a:r>
              <a:rPr lang="cs-CZ" sz="2500" dirty="0">
                <a:cs typeface="Arial" panose="020B0604020202020204" pitchFamily="34" charset="0"/>
              </a:rPr>
              <a:t>– rychlé změny nálad, podrážděnost, zveličené odpovědi, apatie, ambivalentnost, emoční nevšímavost, nevhodné reakce, zlost, deprese, úzkost, hněv</a:t>
            </a:r>
          </a:p>
          <a:p>
            <a:pPr marL="342900" indent="-342900" algn="just">
              <a:lnSpc>
                <a:spcPct val="170000"/>
              </a:lnSpc>
            </a:pPr>
            <a:r>
              <a:rPr lang="cs-CZ" sz="2500" b="1" dirty="0">
                <a:cs typeface="Arial" panose="020B0604020202020204" pitchFamily="34" charset="0"/>
              </a:rPr>
              <a:t>Změny v obvyklém chování </a:t>
            </a:r>
            <a:r>
              <a:rPr lang="cs-CZ" sz="2500" dirty="0">
                <a:cs typeface="Arial" panose="020B0604020202020204" pitchFamily="34" charset="0"/>
              </a:rPr>
              <a:t>– narušené zvyky spánku (těžkosti s usínáním…), výživy (ztráta chuti do jídla)</a:t>
            </a:r>
          </a:p>
          <a:p>
            <a:pPr marL="342900" indent="-342900" algn="just">
              <a:lnSpc>
                <a:spcPct val="170000"/>
              </a:lnSpc>
            </a:pPr>
            <a:endParaRPr lang="cs-CZ" sz="2500" dirty="0">
              <a:cs typeface="Arial" panose="020B0604020202020204" pitchFamily="34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cs-CZ" sz="2500" b="1" dirty="0">
                <a:solidFill>
                  <a:srgbClr val="0000DC"/>
                </a:solidFill>
                <a:cs typeface="Arial" panose="020B0604020202020204" pitchFamily="34" charset="0"/>
              </a:rPr>
              <a:t>Fyzikální vyšetření </a:t>
            </a:r>
            <a:r>
              <a:rPr lang="cs-CZ" sz="2500" dirty="0">
                <a:cs typeface="Arial" panose="020B0604020202020204" pitchFamily="34" charset="0"/>
              </a:rPr>
              <a:t>– schopnosti zraku, sluchu, vnímání tepla, chladu, bolesti DK, uvědomování si částí těla</a:t>
            </a:r>
            <a:endParaRPr lang="cs-CZ" sz="2500" dirty="0"/>
          </a:p>
          <a:p>
            <a:endParaRPr lang="cs-CZ" dirty="0"/>
          </a:p>
        </p:txBody>
      </p:sp>
      <p:pic>
        <p:nvPicPr>
          <p:cNvPr id="5" name="Grafický objekt 4" descr="Kontrolní seznam se souvislou výplní">
            <a:extLst>
              <a:ext uri="{FF2B5EF4-FFF2-40B4-BE49-F238E27FC236}">
                <a16:creationId xmlns:a16="http://schemas.microsoft.com/office/drawing/2014/main" id="{320A7114-9E5B-4949-85FD-17F29CD29E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688944" y="380999"/>
            <a:ext cx="1126837" cy="112683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54738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Posouzení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457608"/>
            <a:ext cx="10753200" cy="4771176"/>
          </a:xfrm>
        </p:spPr>
        <p:txBody>
          <a:bodyPr>
            <a:normAutofit fontScale="40000" lnSpcReduction="20000"/>
          </a:bodyPr>
          <a:lstStyle/>
          <a:p>
            <a:pPr marL="72000" indent="0">
              <a:lnSpc>
                <a:spcPct val="170000"/>
              </a:lnSpc>
              <a:buNone/>
            </a:pPr>
            <a:r>
              <a:rPr lang="cs-CZ" sz="3500" b="1" dirty="0"/>
              <a:t>Rizikový P/K:</a:t>
            </a:r>
          </a:p>
          <a:p>
            <a:pPr marL="457200" indent="-457200">
              <a:lnSpc>
                <a:spcPct val="170000"/>
              </a:lnSpc>
            </a:pPr>
            <a:r>
              <a:rPr lang="cs-CZ" sz="3500" dirty="0"/>
              <a:t>sestra musí identifikovat osoby s rizikem, jednat </a:t>
            </a:r>
            <a:r>
              <a:rPr lang="cs-CZ" sz="3500" dirty="0" err="1"/>
              <a:t>preventabilně</a:t>
            </a:r>
            <a:endParaRPr lang="cs-CZ" sz="3500" dirty="0"/>
          </a:p>
          <a:p>
            <a:pPr marL="457200" indent="-457200">
              <a:lnSpc>
                <a:spcPct val="170000"/>
              </a:lnSpc>
            </a:pPr>
            <a:r>
              <a:rPr lang="cs-CZ" sz="3500" dirty="0"/>
              <a:t>P/K mohou predisponovat na senzorické poruchy následovní podmínky:</a:t>
            </a:r>
          </a:p>
          <a:p>
            <a:pPr marL="715963" indent="-27305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3500" b="1" i="1" dirty="0"/>
              <a:t>Nestimulující prostředí </a:t>
            </a:r>
            <a:r>
              <a:rPr lang="cs-CZ" sz="3500" dirty="0"/>
              <a:t>– P/K, </a:t>
            </a:r>
            <a:r>
              <a:rPr lang="cs-CZ" sz="3500" dirty="0" err="1"/>
              <a:t>kt</a:t>
            </a:r>
            <a:r>
              <a:rPr lang="cs-CZ" sz="3500" dirty="0"/>
              <a:t>. žije sám může být senzoricky přetížen v době jeho hospitalizace; osoby žijící v institucích s neměnícími se sociálními a percepčními podněty patří mezi osoby ohrožené vznikem senzorické deprivace</a:t>
            </a:r>
          </a:p>
          <a:p>
            <a:pPr marL="715963" indent="-27305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3500" b="1" i="1" dirty="0"/>
              <a:t>Terapeutická izolace </a:t>
            </a:r>
            <a:r>
              <a:rPr lang="cs-CZ" sz="3500" dirty="0"/>
              <a:t>– může vést k senzorické deprivaci </a:t>
            </a:r>
          </a:p>
          <a:p>
            <a:pPr marL="442913" indent="0">
              <a:lnSpc>
                <a:spcPct val="170000"/>
              </a:lnSpc>
              <a:spcAft>
                <a:spcPts val="0"/>
              </a:spcAft>
              <a:buNone/>
            </a:pPr>
            <a:r>
              <a:rPr lang="cs-CZ" sz="3500" dirty="0"/>
              <a:t>     (</a:t>
            </a:r>
            <a:r>
              <a:rPr lang="cs-CZ" sz="3500" dirty="0">
                <a:cs typeface="Arial" panose="020B0604020202020204" pitchFamily="34" charset="0"/>
              </a:rPr>
              <a:t>▲ </a:t>
            </a:r>
            <a:r>
              <a:rPr lang="cs-CZ" sz="3500" dirty="0"/>
              <a:t>P/K v izolačním režimu na pokoji – osamocení, primárním kontaktem je ZP v plášti s ochrannými pomůckami; </a:t>
            </a:r>
          </a:p>
          <a:p>
            <a:pPr marL="442913" indent="0">
              <a:lnSpc>
                <a:spcPct val="170000"/>
              </a:lnSpc>
              <a:spcAft>
                <a:spcPts val="0"/>
              </a:spcAft>
              <a:buNone/>
            </a:pPr>
            <a:r>
              <a:rPr lang="cs-CZ" sz="3500" dirty="0">
                <a:cs typeface="Arial" panose="020B0604020202020204" pitchFamily="34" charset="0"/>
              </a:rPr>
              <a:t>      ▲ </a:t>
            </a:r>
            <a:r>
              <a:rPr lang="cs-CZ" sz="3500" dirty="0"/>
              <a:t>imobilní P/K na lůžku – sám, odkázán na pomoc jiných)</a:t>
            </a:r>
          </a:p>
          <a:p>
            <a:pPr marL="715963" indent="-27305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3500" b="1" i="1" dirty="0"/>
              <a:t>Prostředí JIP/ARO </a:t>
            </a:r>
            <a:r>
              <a:rPr lang="cs-CZ" sz="3500" dirty="0"/>
              <a:t>– P/K přesycen podněty = senzorické přetížení</a:t>
            </a:r>
          </a:p>
          <a:p>
            <a:pPr marL="715963" indent="-27305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cs-CZ" sz="3500" b="1" i="1" dirty="0"/>
              <a:t>Zjištěné senzorické deficity </a:t>
            </a:r>
          </a:p>
          <a:p>
            <a:pPr marL="715963" indent="0">
              <a:lnSpc>
                <a:spcPct val="170000"/>
              </a:lnSpc>
              <a:buNone/>
            </a:pPr>
            <a:r>
              <a:rPr lang="cs-CZ" sz="3500" b="1" i="1" dirty="0">
                <a:cs typeface="Arial" panose="020B0604020202020204" pitchFamily="34" charset="0"/>
              </a:rPr>
              <a:t>▲</a:t>
            </a:r>
            <a:r>
              <a:rPr lang="cs-CZ" sz="3500" dirty="0"/>
              <a:t>P/K se zrakovým postižením nemůže sledovat TV, rozeznávat ZP, neznámé prostředí může podpořit jeho zmatenost, prožívání hospitalizace</a:t>
            </a:r>
          </a:p>
          <a:p>
            <a:pPr marL="715963" indent="0">
              <a:lnSpc>
                <a:spcPct val="170000"/>
              </a:lnSpc>
              <a:buNone/>
            </a:pPr>
            <a:r>
              <a:rPr lang="cs-CZ" sz="3500" dirty="0">
                <a:cs typeface="Arial" panose="020B0604020202020204" pitchFamily="34" charset="0"/>
              </a:rPr>
              <a:t>▲</a:t>
            </a:r>
            <a:r>
              <a:rPr lang="cs-CZ" sz="3500" dirty="0"/>
              <a:t>hluché osoby, </a:t>
            </a:r>
            <a:r>
              <a:rPr lang="cs-CZ" sz="3500" dirty="0" err="1"/>
              <a:t>kt</a:t>
            </a:r>
            <a:r>
              <a:rPr lang="cs-CZ" sz="3500" dirty="0"/>
              <a:t>. nejsou schopny odezírat z úst mohou prožívat pocit osamění…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55948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Posouzení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8461AAC2-A2CF-4A82-8169-583491E34045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50932343"/>
              </p:ext>
            </p:extLst>
          </p:nvPr>
        </p:nvGraphicFramePr>
        <p:xfrm>
          <a:off x="1272082" y="1584531"/>
          <a:ext cx="7835703" cy="435454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7835703">
                  <a:extLst>
                    <a:ext uri="{9D8B030D-6E8A-4147-A177-3AD203B41FA5}">
                      <a16:colId xmlns:a16="http://schemas.microsoft.com/office/drawing/2014/main" val="2461700724"/>
                    </a:ext>
                  </a:extLst>
                </a:gridCol>
              </a:tblGrid>
              <a:tr h="498845">
                <a:tc>
                  <a:txBody>
                    <a:bodyPr/>
                    <a:lstStyle/>
                    <a:p>
                      <a:r>
                        <a:rPr lang="cs-CZ" dirty="0"/>
                        <a:t>Osoby náchylné na senzoricko-percepční poruchy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2457639"/>
                  </a:ext>
                </a:extLst>
              </a:tr>
              <a:tr h="3855697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−"/>
                      </a:pPr>
                      <a:r>
                        <a:rPr lang="cs-CZ" dirty="0"/>
                        <a:t>sluchově postižení 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−"/>
                      </a:pPr>
                      <a:r>
                        <a:rPr lang="cs-CZ" dirty="0"/>
                        <a:t>zrakově postižení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−"/>
                      </a:pPr>
                      <a:r>
                        <a:rPr lang="cs-CZ" dirty="0"/>
                        <a:t>imobilní jedinci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−"/>
                      </a:pPr>
                      <a:r>
                        <a:rPr lang="cs-CZ" dirty="0"/>
                        <a:t>osoby vyžadující dlouhodobou hospitalizaci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−"/>
                      </a:pPr>
                      <a:r>
                        <a:rPr lang="cs-CZ" dirty="0"/>
                        <a:t>P/K na JIP/ARO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−"/>
                      </a:pPr>
                      <a:r>
                        <a:rPr lang="cs-CZ" dirty="0"/>
                        <a:t>senioři žijící sami, v institucionálních zařízeních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−"/>
                      </a:pPr>
                      <a:r>
                        <a:rPr lang="cs-CZ" dirty="0"/>
                        <a:t>nevyléčitelně nemocné osoby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−"/>
                      </a:pPr>
                      <a:r>
                        <a:rPr lang="cs-CZ" dirty="0"/>
                        <a:t>cizinci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−"/>
                      </a:pPr>
                      <a:r>
                        <a:rPr lang="cs-CZ" dirty="0"/>
                        <a:t>zmatené osoby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4694381"/>
                  </a:ext>
                </a:extLst>
              </a:tr>
            </a:tbl>
          </a:graphicData>
        </a:graphic>
      </p:graphicFrame>
      <p:pic>
        <p:nvPicPr>
          <p:cNvPr id="5" name="Grafický objekt 4" descr="Mozek v hlavě se souvislou výplní">
            <a:extLst>
              <a:ext uri="{FF2B5EF4-FFF2-40B4-BE49-F238E27FC236}">
                <a16:creationId xmlns:a16="http://schemas.microsoft.com/office/drawing/2014/main" id="{0930E035-51D8-4F0E-843B-026EBF16FD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292" y="242455"/>
            <a:ext cx="1196108" cy="119610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669097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Diagnostika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/>
              <a:t>Narušené smyslové vnímání</a:t>
            </a:r>
          </a:p>
          <a:p>
            <a:r>
              <a:rPr lang="cs-CZ" sz="1800" dirty="0"/>
              <a:t>Riziko úrazu v souvislosti s poruchou zraku….</a:t>
            </a:r>
          </a:p>
          <a:p>
            <a:r>
              <a:rPr lang="cs-CZ" sz="1800" dirty="0"/>
              <a:t>Narušená verbální komunikace v souvislosti s poruchou sluchu, senzorického přetížení/deprivace</a:t>
            </a:r>
          </a:p>
          <a:p>
            <a:r>
              <a:rPr lang="cs-CZ" sz="1800" dirty="0"/>
              <a:t>Změněná výživa z důvodu ztráty čichu</a:t>
            </a:r>
          </a:p>
          <a:p>
            <a:r>
              <a:rPr lang="cs-CZ" sz="1800" dirty="0"/>
              <a:t>Narušený spánek z důvodu senzorické deprivace/přetížení</a:t>
            </a:r>
          </a:p>
          <a:p>
            <a:r>
              <a:rPr lang="cs-CZ" sz="1800" dirty="0"/>
              <a:t>Sociální izolace z důvodu poruchy zraku/sluchu</a:t>
            </a:r>
          </a:p>
          <a:p>
            <a:endParaRPr lang="cs-CZ" sz="1800" dirty="0"/>
          </a:p>
          <a:p>
            <a:r>
              <a:rPr lang="cs-CZ" sz="1800" dirty="0"/>
              <a:t>…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537611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type="body" sz="quarter" idx="26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8000" dirty="0"/>
              <a:t>Cíle: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18078" y="551673"/>
            <a:ext cx="10753200" cy="451576"/>
          </a:xfrm>
        </p:spPr>
        <p:txBody>
          <a:bodyPr/>
          <a:lstStyle/>
          <a:p>
            <a:r>
              <a:rPr lang="cs-CZ" dirty="0"/>
              <a:t>Plánování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27"/>
          </p:nvPr>
        </p:nvSpPr>
        <p:spPr>
          <a:xfrm>
            <a:off x="6726724" y="1290515"/>
            <a:ext cx="4744553" cy="271576"/>
          </a:xfrm>
        </p:spPr>
        <p:txBody>
          <a:bodyPr/>
          <a:lstStyle/>
          <a:p>
            <a:r>
              <a:rPr lang="cs-CZ" dirty="0"/>
              <a:t>Činnosti sestry zaměřit: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29"/>
          </p:nvPr>
        </p:nvSpPr>
        <p:spPr/>
        <p:txBody>
          <a:bodyPr>
            <a:normAutofit fontScale="85000" lnSpcReduction="10000"/>
          </a:bodyPr>
          <a:lstStyle/>
          <a:p>
            <a:pPr marL="285750" indent="-285750"/>
            <a:r>
              <a:rPr lang="cs-CZ" sz="1800" dirty="0"/>
              <a:t>zachování anebo zlepšení funkce existujících smyslů</a:t>
            </a:r>
          </a:p>
          <a:p>
            <a:pPr marL="285750" indent="-285750"/>
            <a:r>
              <a:rPr lang="cs-CZ" sz="1800" dirty="0"/>
              <a:t>obnovení nebo vyloučení příznaků narušené senzorické funkce</a:t>
            </a:r>
          </a:p>
          <a:p>
            <a:pPr marL="285750" indent="-285750"/>
            <a:r>
              <a:rPr lang="cs-CZ" sz="1800" dirty="0"/>
              <a:t>prevence poranění</a:t>
            </a:r>
          </a:p>
          <a:p>
            <a:pPr marL="285750" indent="-285750"/>
            <a:r>
              <a:rPr lang="cs-CZ" sz="1800" dirty="0"/>
              <a:t>udržování výživy</a:t>
            </a:r>
          </a:p>
          <a:p>
            <a:pPr marL="285750" indent="-285750"/>
            <a:r>
              <a:rPr lang="cs-CZ" sz="1800" dirty="0"/>
              <a:t>zachování nebo zlepšení komunikace</a:t>
            </a:r>
          </a:p>
          <a:p>
            <a:pPr marL="285750" indent="-285750"/>
            <a:r>
              <a:rPr lang="cs-CZ" sz="1800" dirty="0"/>
              <a:t>udržování nebo obnova činnosti v bezpečném prostředí</a:t>
            </a:r>
          </a:p>
          <a:p>
            <a:pPr marL="285750" indent="-285750"/>
            <a:r>
              <a:rPr lang="cs-CZ" sz="1800" dirty="0"/>
              <a:t>dosažení soběstačnosti a </a:t>
            </a:r>
            <a:r>
              <a:rPr lang="cs-CZ" sz="1800" dirty="0" err="1"/>
              <a:t>sebepéče</a:t>
            </a:r>
            <a:endParaRPr lang="cs-CZ" sz="1800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30"/>
          </p:nvPr>
        </p:nvSpPr>
        <p:spPr>
          <a:xfrm>
            <a:off x="6844420" y="1701505"/>
            <a:ext cx="4626858" cy="4139998"/>
          </a:xfrm>
        </p:spPr>
        <p:txBody>
          <a:bodyPr>
            <a:normAutofit/>
          </a:bodyPr>
          <a:lstStyle/>
          <a:p>
            <a:pPr marL="457200" indent="-457200"/>
            <a:r>
              <a:rPr lang="cs-CZ" sz="1400" dirty="0"/>
              <a:t>úprava okolných stimulů</a:t>
            </a:r>
          </a:p>
          <a:p>
            <a:pPr marL="457200" indent="-457200"/>
            <a:r>
              <a:rPr lang="cs-CZ" sz="1400" dirty="0"/>
              <a:t>zajištění bezpečného prostředí</a:t>
            </a:r>
          </a:p>
          <a:p>
            <a:pPr marL="457200" indent="-457200"/>
            <a:r>
              <a:rPr lang="cs-CZ" sz="1400" dirty="0"/>
              <a:t>podpora soběstačnosti a nezávislosti P/K</a:t>
            </a:r>
          </a:p>
          <a:p>
            <a:pPr marL="457200" indent="-457200"/>
            <a:r>
              <a:rPr lang="cs-CZ" sz="1400" dirty="0"/>
              <a:t>edukace P/K a rodiny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82996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Realizace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457200" indent="-457200" algn="just">
              <a:lnSpc>
                <a:spcPct val="170000"/>
              </a:lnSpc>
            </a:pPr>
            <a:r>
              <a:rPr lang="cs-CZ" sz="2900" dirty="0"/>
              <a:t>přizpůsobit podněty prostředí (</a:t>
            </a:r>
            <a:r>
              <a:rPr lang="cs-CZ" sz="2900" dirty="0">
                <a:cs typeface="Arial" panose="020B0604020202020204" pitchFamily="34" charset="0"/>
              </a:rPr>
              <a:t>↓ anebo ↑)</a:t>
            </a:r>
          </a:p>
          <a:p>
            <a:pPr marL="457200" indent="-457200" algn="just">
              <a:lnSpc>
                <a:spcPct val="170000"/>
              </a:lnSpc>
            </a:pPr>
            <a:r>
              <a:rPr lang="cs-CZ" sz="2900" dirty="0">
                <a:cs typeface="Arial" panose="020B0604020202020204" pitchFamily="34" charset="0"/>
              </a:rPr>
              <a:t>blokování stimulů – úprava prostředí, vhodné chování ZP, komfort P/K (▲zatahovat žaluzie, přiměřené noční osvětlení, úprava prostředí), </a:t>
            </a:r>
          </a:p>
          <a:p>
            <a:pPr marL="457200" indent="-457200" algn="just">
              <a:lnSpc>
                <a:spcPct val="170000"/>
              </a:lnSpc>
            </a:pPr>
            <a:r>
              <a:rPr lang="cs-CZ" sz="2900" dirty="0">
                <a:cs typeface="Arial" panose="020B0604020202020204" pitchFamily="34" charset="0"/>
              </a:rPr>
              <a:t>P/K používá předepsané korekční pomůcky, špunty do uší, tmavé brýle redukuji světlo, </a:t>
            </a:r>
          </a:p>
          <a:p>
            <a:pPr marL="457200" indent="-457200" algn="just">
              <a:lnSpc>
                <a:spcPct val="170000"/>
              </a:lnSpc>
            </a:pPr>
            <a:r>
              <a:rPr lang="cs-CZ" sz="2900" dirty="0">
                <a:cs typeface="Arial" panose="020B0604020202020204" pitchFamily="34" charset="0"/>
              </a:rPr>
              <a:t>zápach z rány omezit udržováním suchých a čistých obvazů, správné provádění péče o ránu, větrání, použití prostředků pro eliminaci pachu  …, </a:t>
            </a:r>
          </a:p>
          <a:p>
            <a:pPr marL="457200" indent="-457200" algn="just">
              <a:lnSpc>
                <a:spcPct val="170000"/>
              </a:lnSpc>
            </a:pPr>
            <a:r>
              <a:rPr lang="cs-CZ" sz="2900" dirty="0">
                <a:cs typeface="Arial" panose="020B0604020202020204" pitchFamily="34" charset="0"/>
              </a:rPr>
              <a:t>zabezpečit kvalitní spánek – časování léků, návštěvy, plánování aktivit a edukace u P/K</a:t>
            </a:r>
          </a:p>
          <a:p>
            <a:pPr marL="457200" indent="-457200" algn="just">
              <a:lnSpc>
                <a:spcPct val="170000"/>
              </a:lnSpc>
            </a:pPr>
            <a:r>
              <a:rPr lang="cs-CZ" sz="2900" dirty="0">
                <a:cs typeface="Arial" panose="020B0604020202020204" pitchFamily="34" charset="0"/>
              </a:rPr>
              <a:t>vhodné chování ZP</a:t>
            </a:r>
          </a:p>
          <a:p>
            <a:pPr marL="457200" indent="-457200" algn="just">
              <a:lnSpc>
                <a:spcPct val="170000"/>
              </a:lnSpc>
            </a:pPr>
            <a:r>
              <a:rPr lang="cs-CZ" sz="2900" dirty="0">
                <a:cs typeface="Arial" panose="020B0604020202020204" pitchFamily="34" charset="0"/>
              </a:rPr>
              <a:t>vysvětlit alarmy, signalizace – když P/K pochopí význam = lepší orientace a akceptace</a:t>
            </a:r>
          </a:p>
          <a:p>
            <a:pPr marL="457200" indent="-457200" algn="just">
              <a:lnSpc>
                <a:spcPct val="170000"/>
              </a:lnSpc>
            </a:pPr>
            <a:r>
              <a:rPr lang="cs-CZ" sz="2900">
                <a:cs typeface="Arial" panose="020B0604020202020204" pitchFamily="34" charset="0"/>
              </a:rPr>
              <a:t>edukace </a:t>
            </a:r>
            <a:r>
              <a:rPr lang="cs-CZ" sz="2900" dirty="0">
                <a:cs typeface="Arial" panose="020B0604020202020204" pitchFamily="34" charset="0"/>
              </a:rPr>
              <a:t>P/K o aktivitách podporujících kvalitu spánku, bazální stimulace P/K v bezvědomí, aktivity u P/K s demencí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79286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>
                <a:cs typeface="Arial" panose="020B0604020202020204" pitchFamily="34" charset="0"/>
              </a:rPr>
              <a:t>Podpora zrakové funkce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20000" y="457450"/>
            <a:ext cx="10753200" cy="451576"/>
          </a:xfrm>
        </p:spPr>
        <p:txBody>
          <a:bodyPr/>
          <a:lstStyle/>
          <a:p>
            <a:r>
              <a:rPr lang="cs-CZ" dirty="0"/>
              <a:t>Realizace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cs-CZ" dirty="0"/>
              <a:t>Podpora sluchové funkce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29"/>
          </p:nvPr>
        </p:nvSpPr>
        <p:spPr>
          <a:xfrm>
            <a:off x="720000" y="1701505"/>
            <a:ext cx="4730186" cy="4139998"/>
          </a:xfrm>
        </p:spPr>
        <p:txBody>
          <a:bodyPr>
            <a:noAutofit/>
          </a:bodyPr>
          <a:lstStyle/>
          <a:p>
            <a:pPr marL="72000" indent="0" algn="just">
              <a:lnSpc>
                <a:spcPct val="150000"/>
              </a:lnSpc>
              <a:buNone/>
            </a:pPr>
            <a:r>
              <a:rPr lang="cs-CZ" sz="1400" b="1" dirty="0"/>
              <a:t>Zesílení zrakových stimulů:</a:t>
            </a:r>
          </a:p>
          <a:p>
            <a:pPr marL="285750" indent="-285750" algn="just">
              <a:lnSpc>
                <a:spcPct val="150000"/>
              </a:lnSpc>
            </a:pPr>
            <a:r>
              <a:rPr lang="cs-CZ" sz="1400" dirty="0"/>
              <a:t>zabezpečení vhodného osvětlení (včetně nočního)</a:t>
            </a:r>
          </a:p>
          <a:p>
            <a:pPr marL="285750" indent="-285750" algn="just">
              <a:lnSpc>
                <a:spcPct val="150000"/>
              </a:lnSpc>
            </a:pPr>
            <a:r>
              <a:rPr lang="cs-CZ" sz="1400" dirty="0"/>
              <a:t>vhodná velikost písma a kontrast barev u tištěních materiálů, brýle, lupa, pomůcky, používat talíře s barevným okrajem…</a:t>
            </a:r>
          </a:p>
          <a:p>
            <a:pPr marL="285750" indent="-285750" algn="just">
              <a:lnSpc>
                <a:spcPct val="150000"/>
              </a:lnSpc>
            </a:pPr>
            <a:r>
              <a:rPr lang="cs-CZ" sz="1400" dirty="0"/>
              <a:t>používání jiných smyslů – dotek – hmatová funkce (materiály s různým povrchem); zásady komunikace s nevidomým/slabozrakým P/K</a:t>
            </a:r>
          </a:p>
          <a:p>
            <a:pPr marL="285750" indent="-285750" algn="just">
              <a:lnSpc>
                <a:spcPct val="150000"/>
              </a:lnSpc>
            </a:pPr>
            <a:r>
              <a:rPr lang="cs-CZ" sz="1400" dirty="0"/>
              <a:t>úprava a zabezpečení vhodného prostředí: světlo měkké, difuzní, ne ostré, oslepující, vhodné rozmístění nábytku, používání vhodných pomůcek usnadňující péči (</a:t>
            </a:r>
            <a:r>
              <a:rPr lang="cs-CZ" sz="1400" dirty="0">
                <a:cs typeface="Arial" panose="020B0604020202020204" pitchFamily="34" charset="0"/>
              </a:rPr>
              <a:t>▲péče o zuby…) a podporujících soběstačnost P/K</a:t>
            </a:r>
            <a:endParaRPr lang="cs-CZ" sz="14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pPr algn="just"/>
            <a:r>
              <a:rPr lang="cs-CZ" sz="1400" dirty="0"/>
              <a:t>důsledné vyšetření sluchu, včasná identifikace poruchy</a:t>
            </a:r>
          </a:p>
          <a:p>
            <a:pPr algn="just"/>
            <a:r>
              <a:rPr lang="cs-CZ" sz="1400" dirty="0"/>
              <a:t>používání kompenzačních pomůcek, pomůcek </a:t>
            </a:r>
            <a:r>
              <a:rPr lang="cs-CZ" sz="1400" dirty="0">
                <a:cs typeface="Arial" panose="020B0604020202020204" pitchFamily="34" charset="0"/>
              </a:rPr>
              <a:t>podporujících soběstačnost P/K (zesílení zvuku, omezení základního hluku, malé skupinky při komunikaci… respektovat zásady komunikace u P/K s poruchou sluchu</a:t>
            </a:r>
          </a:p>
          <a:p>
            <a:endParaRPr lang="cs-CZ" dirty="0"/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7183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AE25AD-3FBF-4E96-8D12-C0FA658385A3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Senzorický proces – zopakovat z anatomie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F9934F-91A5-48C5-820F-F0E631B40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Příjem podnětů – je proces přijímání stimulů a údajů</a:t>
            </a:r>
          </a:p>
          <a:p>
            <a:endParaRPr lang="cs-CZ" dirty="0"/>
          </a:p>
          <a:p>
            <a:r>
              <a:rPr lang="cs-CZ" dirty="0"/>
              <a:t>Stimuly mohou být: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externí (zevní) – vizuální, akustické, olfaktorické, taktilní, chuťové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interní (vnitřní) – kinestetické (</a:t>
            </a:r>
            <a:r>
              <a:rPr lang="cs-CZ" sz="2600" i="1" dirty="0"/>
              <a:t>uvědomování si polohy a pohybu těla</a:t>
            </a:r>
            <a:r>
              <a:rPr lang="cs-CZ" dirty="0"/>
              <a:t>) a viscerální (</a:t>
            </a:r>
            <a:r>
              <a:rPr lang="cs-CZ" sz="2600" i="1" dirty="0"/>
              <a:t>z orgánů těla</a:t>
            </a:r>
            <a:r>
              <a:rPr lang="cs-CZ" dirty="0"/>
              <a:t>) dráždění</a:t>
            </a:r>
          </a:p>
          <a:p>
            <a:endParaRPr lang="cs-CZ" dirty="0"/>
          </a:p>
          <a:p>
            <a:r>
              <a:rPr lang="cs-CZ" dirty="0"/>
              <a:t>Vnímání podnětů chápeme jako organizování, dekódování údajů a stimulů </a:t>
            </a:r>
          </a:p>
          <a:p>
            <a:pPr marL="72000" indent="0">
              <a:buNone/>
            </a:pPr>
            <a:r>
              <a:rPr lang="cs-CZ" dirty="0"/>
              <a:t>do informace, </a:t>
            </a:r>
            <a:r>
              <a:rPr lang="cs-CZ" dirty="0" err="1"/>
              <a:t>kt</a:t>
            </a:r>
            <a:r>
              <a:rPr lang="cs-CZ" dirty="0"/>
              <a:t>. má smysl.</a:t>
            </a:r>
          </a:p>
          <a:p>
            <a:r>
              <a:rPr lang="cs-CZ" dirty="0"/>
              <a:t>Příjem senzorických podnětů a jejich vnímání kontroluje nervový systém.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28159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/>
              <a:t>Chuť a čich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20000" y="375969"/>
            <a:ext cx="10753200" cy="451576"/>
          </a:xfrm>
        </p:spPr>
        <p:txBody>
          <a:bodyPr/>
          <a:lstStyle/>
          <a:p>
            <a:r>
              <a:rPr lang="cs-CZ" dirty="0"/>
              <a:t>Realizace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cs-CZ" dirty="0"/>
              <a:t>Dotek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29"/>
          </p:nvPr>
        </p:nvSpPr>
        <p:spPr>
          <a:xfrm>
            <a:off x="720000" y="1701505"/>
            <a:ext cx="4911255" cy="281617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1400" dirty="0"/>
              <a:t>udržovat správnou hygienu DÚ, hydratace podporuje vnímání chuti</a:t>
            </a:r>
          </a:p>
          <a:p>
            <a:pPr algn="just">
              <a:lnSpc>
                <a:spcPct val="150000"/>
              </a:lnSpc>
            </a:pPr>
            <a:r>
              <a:rPr lang="cs-CZ" sz="1400" dirty="0"/>
              <a:t>jídlo vhodně a přiměřeně dochuceno, teplé/chladné, strava pestrá a barevná, esteticky servírovaná (OP o P/K při zabezpečení výživy a hydratace)</a:t>
            </a:r>
          </a:p>
          <a:p>
            <a:pPr algn="just">
              <a:lnSpc>
                <a:spcPct val="150000"/>
              </a:lnSpc>
            </a:pPr>
            <a:endParaRPr lang="cs-CZ" sz="1400" dirty="0"/>
          </a:p>
          <a:p>
            <a:pPr algn="just">
              <a:lnSpc>
                <a:spcPct val="150000"/>
              </a:lnSpc>
            </a:pPr>
            <a:r>
              <a:rPr lang="cs-CZ" sz="1400" dirty="0"/>
              <a:t>čisté prostředí, svěží vzduch, použití oblíbené vůně</a:t>
            </a:r>
          </a:p>
          <a:p>
            <a:pPr algn="just">
              <a:lnSpc>
                <a:spcPct val="150000"/>
              </a:lnSpc>
            </a:pPr>
            <a:r>
              <a:rPr lang="cs-CZ" sz="1400" dirty="0"/>
              <a:t>eliminace nepříjemných pachů</a:t>
            </a:r>
          </a:p>
          <a:p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30"/>
          </p:nvPr>
        </p:nvSpPr>
        <p:spPr>
          <a:xfrm>
            <a:off x="6251280" y="1701505"/>
            <a:ext cx="5219998" cy="2318234"/>
          </a:xfrm>
        </p:spPr>
        <p:txBody>
          <a:bodyPr>
            <a:normAutofit/>
          </a:bodyPr>
          <a:lstStyle/>
          <a:p>
            <a:pPr marL="285750" indent="-285750" algn="just">
              <a:lnSpc>
                <a:spcPct val="150000"/>
              </a:lnSpc>
            </a:pPr>
            <a:r>
              <a:rPr lang="cs-CZ" sz="1400" dirty="0"/>
              <a:t>P/K s narušeným taktilním smyslem – používání ochranných pomůcek zabraňující vzniku poranění (popáleniny, otlaky, oděrky …)</a:t>
            </a:r>
          </a:p>
          <a:p>
            <a:pPr marL="285750" indent="-285750" algn="just">
              <a:lnSpc>
                <a:spcPct val="150000"/>
              </a:lnSpc>
            </a:pPr>
            <a:r>
              <a:rPr lang="cs-CZ" sz="1400" dirty="0"/>
              <a:t>podpora taktilního smyslu – pomůcky s různou strukturou povrchu, bazální stimulace, zooterapie, canisterapie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C0432D5-B334-49A6-A843-8226BB6F9CA4}"/>
              </a:ext>
            </a:extLst>
          </p:cNvPr>
          <p:cNvSpPr txBox="1"/>
          <p:nvPr/>
        </p:nvSpPr>
        <p:spPr>
          <a:xfrm>
            <a:off x="650717" y="4983305"/>
            <a:ext cx="9961075" cy="16374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2000" indent="0">
              <a:buNone/>
            </a:pPr>
            <a:r>
              <a:rPr lang="cs-CZ" sz="2000" dirty="0">
                <a:solidFill>
                  <a:srgbClr val="0000DC"/>
                </a:solidFill>
                <a:latin typeface="+mn-lt"/>
              </a:rPr>
              <a:t>Poruchy vědomí</a:t>
            </a:r>
          </a:p>
          <a:p>
            <a:pPr marL="72000" indent="0">
              <a:buNone/>
            </a:pPr>
            <a:endParaRPr lang="cs-CZ" sz="2000" dirty="0">
              <a:solidFill>
                <a:srgbClr val="0000DC"/>
              </a:solidFill>
              <a:latin typeface="+mn-lt"/>
            </a:endParaRPr>
          </a:p>
          <a:p>
            <a:pPr marL="271463" indent="-271463">
              <a:lnSpc>
                <a:spcPct val="150000"/>
              </a:lnSpc>
              <a:buClr>
                <a:srgbClr val="0000DC"/>
              </a:buClr>
              <a:buFont typeface="Arial" panose="020B0604020202020204" pitchFamily="34" charset="0"/>
              <a:buChar char="−"/>
            </a:pPr>
            <a:r>
              <a:rPr lang="cs-CZ" sz="1400" dirty="0">
                <a:latin typeface="+mn-lt"/>
              </a:rPr>
              <a:t>orientace P/K vlastní osobou, místem a časem – zásady komunikace P/K dezorientovaní, dementní, agresivní</a:t>
            </a:r>
          </a:p>
          <a:p>
            <a:pPr marL="271463" indent="-271463">
              <a:lnSpc>
                <a:spcPct val="150000"/>
              </a:lnSpc>
              <a:buClr>
                <a:srgbClr val="0000DC"/>
              </a:buClr>
              <a:buFont typeface="Arial" panose="020B0604020202020204" pitchFamily="34" charset="0"/>
              <a:buChar char="−"/>
            </a:pPr>
            <a:r>
              <a:rPr lang="cs-CZ" sz="1400" dirty="0">
                <a:latin typeface="+mn-lt"/>
              </a:rPr>
              <a:t>koncept bazální stimulace v praxi – důsledná biografie P/K</a:t>
            </a:r>
          </a:p>
          <a:p>
            <a:pPr marL="271463" indent="-271463">
              <a:lnSpc>
                <a:spcPct val="150000"/>
              </a:lnSpc>
              <a:buClr>
                <a:srgbClr val="0000DC"/>
              </a:buClr>
              <a:buFont typeface="Arial" panose="020B0604020202020204" pitchFamily="34" charset="0"/>
              <a:buChar char="−"/>
            </a:pPr>
            <a:r>
              <a:rPr lang="cs-CZ" sz="1400" dirty="0">
                <a:latin typeface="+mn-lt"/>
              </a:rPr>
              <a:t>edukace rodiny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33447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Souhrn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400" dirty="0"/>
              <a:t>Senzorické podněty – zrakové, sluchové, čichové, dotekové, chuťové, kinestetické </a:t>
            </a:r>
          </a:p>
          <a:p>
            <a:r>
              <a:rPr lang="cs-CZ" sz="1400" dirty="0"/>
              <a:t>Senzorická deprivace – nízká úroveň stimulace, </a:t>
            </a:r>
            <a:r>
              <a:rPr lang="cs-CZ" sz="1400" dirty="0" err="1"/>
              <a:t>kt</a:t>
            </a:r>
            <a:r>
              <a:rPr lang="cs-CZ" sz="1400" dirty="0"/>
              <a:t>. neumožňuje normální funkci</a:t>
            </a:r>
          </a:p>
          <a:p>
            <a:r>
              <a:rPr lang="cs-CZ" sz="1400" dirty="0"/>
              <a:t>Senzorické přetížení – nadměrná senzorická stimulace, </a:t>
            </a:r>
            <a:r>
              <a:rPr lang="cs-CZ" sz="1400" dirty="0" err="1"/>
              <a:t>kt</a:t>
            </a:r>
            <a:r>
              <a:rPr lang="cs-CZ" sz="1400" dirty="0"/>
              <a:t>. nemusí P/K snášet</a:t>
            </a:r>
          </a:p>
          <a:p>
            <a:r>
              <a:rPr lang="cs-CZ" sz="1400" dirty="0"/>
              <a:t>Senzorický deficit – porucha senzorického anebo </a:t>
            </a:r>
            <a:r>
              <a:rPr lang="cs-CZ" sz="1400"/>
              <a:t>percepčního procesu</a:t>
            </a:r>
          </a:p>
          <a:p>
            <a:endParaRPr lang="cs-CZ" sz="1400" dirty="0"/>
          </a:p>
          <a:p>
            <a:r>
              <a:rPr lang="cs-CZ" sz="1400" dirty="0"/>
              <a:t>Sestra musí správně identifikovat rizikových P/K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25198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Faktory ovlivňující senzorickou stimulaci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Vývoj</a:t>
            </a:r>
          </a:p>
          <a:p>
            <a:r>
              <a:rPr lang="cs-CZ" sz="2800" dirty="0"/>
              <a:t>Kultura </a:t>
            </a:r>
          </a:p>
          <a:p>
            <a:r>
              <a:rPr lang="cs-CZ" sz="2800" dirty="0">
                <a:cs typeface="Arial" panose="020B0604020202020204" pitchFamily="34" charset="0"/>
              </a:rPr>
              <a:t>Stres</a:t>
            </a:r>
          </a:p>
          <a:p>
            <a:r>
              <a:rPr lang="cs-CZ" sz="2800" dirty="0">
                <a:cs typeface="Arial" panose="020B0604020202020204" pitchFamily="34" charset="0"/>
              </a:rPr>
              <a:t>Léky </a:t>
            </a:r>
          </a:p>
          <a:p>
            <a:r>
              <a:rPr lang="cs-CZ" sz="2800" dirty="0">
                <a:cs typeface="Arial" panose="020B0604020202020204" pitchFamily="34" charset="0"/>
              </a:rPr>
              <a:t>Nemoc</a:t>
            </a:r>
          </a:p>
          <a:p>
            <a:r>
              <a:rPr lang="cs-CZ" sz="2800" dirty="0">
                <a:cs typeface="Arial" panose="020B0604020202020204" pitchFamily="34" charset="0"/>
              </a:rPr>
              <a:t>Způsob života</a:t>
            </a:r>
            <a:endParaRPr lang="cs-CZ" sz="2800" dirty="0"/>
          </a:p>
        </p:txBody>
      </p:sp>
      <p:pic>
        <p:nvPicPr>
          <p:cNvPr id="4" name="Picture 2" descr="NDW25 - Phänomene der Wahrnehmung: Was wir aus Illusionen des Sehens und  Hörens lernen können">
            <a:extLst>
              <a:ext uri="{FF2B5EF4-FFF2-40B4-BE49-F238E27FC236}">
                <a16:creationId xmlns:a16="http://schemas.microsoft.com/office/drawing/2014/main" id="{DAC64FB6-38E0-46EB-B849-778AC0F34A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1505418"/>
            <a:ext cx="5717310" cy="4849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54084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Faktory ovlivňující senzorickou stimulaci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9400" y="1538093"/>
            <a:ext cx="10753200" cy="413999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400" b="1" dirty="0"/>
              <a:t>Vývoj</a:t>
            </a:r>
            <a:r>
              <a:rPr lang="cs-CZ" sz="1400" dirty="0"/>
              <a:t> – vnímání pocitů je rozhodující pro intelektový, sociální a fyzický vývin dětí, </a:t>
            </a:r>
          </a:p>
          <a:p>
            <a:pPr marL="7200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dirty="0"/>
              <a:t>              – věkem se učíme, že jisté vjemy jsou již automatizovány (u přechodu zastavit, obhlédnout se), dospělí mají již hodně </a:t>
            </a:r>
          </a:p>
          <a:p>
            <a:pPr marL="7200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dirty="0"/>
              <a:t>                 naučených odpovědí na senzorické podněty,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dirty="0"/>
              <a:t>               – ztráta nebo poškození kteréhokoliv smyslu má výrazný dopad na život člověka, ve stáří je postupné  omezování senzorického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dirty="0"/>
              <a:t>                  vnímání lépe zvladatelné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400" dirty="0"/>
          </a:p>
          <a:p>
            <a:pPr algn="just">
              <a:lnSpc>
                <a:spcPct val="100000"/>
              </a:lnSpc>
            </a:pPr>
            <a:r>
              <a:rPr lang="cs-CZ" sz="1400" b="1" dirty="0"/>
              <a:t>Kultura</a:t>
            </a:r>
            <a:r>
              <a:rPr lang="cs-CZ" sz="1400" dirty="0"/>
              <a:t> – osoba může pokládat některé stimulace za obvyklé nebo normální </a:t>
            </a:r>
            <a:r>
              <a:rPr lang="cs-CZ" sz="1400" dirty="0">
                <a:cs typeface="Arial" panose="020B0604020202020204" pitchFamily="34" charset="0"/>
              </a:rPr>
              <a:t>▲ početné rodiny – dítě je zvyklé na více různých podnětů, podněty rodin pro děti ke hře…</a:t>
            </a:r>
          </a:p>
          <a:p>
            <a:pPr algn="just">
              <a:lnSpc>
                <a:spcPct val="100000"/>
              </a:lnSpc>
            </a:pPr>
            <a:endParaRPr lang="cs-CZ" sz="1400" dirty="0"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sz="1400" b="1" dirty="0">
                <a:cs typeface="Arial" panose="020B0604020202020204" pitchFamily="34" charset="0"/>
              </a:rPr>
              <a:t>Stres</a:t>
            </a:r>
            <a:r>
              <a:rPr lang="cs-CZ" sz="1400" dirty="0">
                <a:cs typeface="Arial" panose="020B0604020202020204" pitchFamily="34" charset="0"/>
              </a:rPr>
              <a:t> – pocit přetížení v náročném období → tendence lidí ↓ senzorickou stimulaci ▲ pacient s bolestí, v akutním stadiu nemusí mít zájem o návštěvy; citlivěji vnímá hluk…</a:t>
            </a:r>
          </a:p>
          <a:p>
            <a:pPr algn="just">
              <a:lnSpc>
                <a:spcPct val="100000"/>
              </a:lnSpc>
            </a:pPr>
            <a:endParaRPr lang="cs-CZ" sz="1400" dirty="0"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sz="1400" b="1" dirty="0">
                <a:cs typeface="Arial" panose="020B0604020202020204" pitchFamily="34" charset="0"/>
              </a:rPr>
              <a:t>Léky</a:t>
            </a:r>
            <a:r>
              <a:rPr lang="cs-CZ" sz="1400" dirty="0">
                <a:cs typeface="Arial" panose="020B0604020202020204" pitchFamily="34" charset="0"/>
              </a:rPr>
              <a:t> – farmaka ↓vnímání a pozornost ▲ sedativa – tlumit uvědomování si stimulů, antidepresiva – mohou narušit vnímání P/K</a:t>
            </a:r>
          </a:p>
          <a:p>
            <a:pPr algn="just">
              <a:lnSpc>
                <a:spcPct val="100000"/>
              </a:lnSpc>
            </a:pPr>
            <a:endParaRPr lang="cs-CZ" sz="1400" dirty="0"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sz="1400" b="1" dirty="0">
                <a:cs typeface="Arial" panose="020B0604020202020204" pitchFamily="34" charset="0"/>
              </a:rPr>
              <a:t>Nemoc</a:t>
            </a:r>
            <a:r>
              <a:rPr lang="cs-CZ" sz="1400" dirty="0">
                <a:cs typeface="Arial" panose="020B0604020202020204" pitchFamily="34" charset="0"/>
              </a:rPr>
              <a:t> – ▲ ateroskleróza snižuje průtok krve do receptorového orgánu a mozku → útlum vnímání a zpomalení reakce; některé nemoci CNS mohou způsobovat různé stupně paralýzy a ztráty citlivosti </a:t>
            </a:r>
          </a:p>
          <a:p>
            <a:pPr algn="just">
              <a:lnSpc>
                <a:spcPct val="100000"/>
              </a:lnSpc>
            </a:pPr>
            <a:endParaRPr lang="cs-CZ" sz="1400" dirty="0"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sz="1400" b="1" dirty="0">
                <a:cs typeface="Arial" panose="020B0604020202020204" pitchFamily="34" charset="0"/>
              </a:rPr>
              <a:t>Způsob života </a:t>
            </a:r>
            <a:r>
              <a:rPr lang="cs-CZ" sz="1400" dirty="0">
                <a:cs typeface="Arial" panose="020B0604020202020204" pitchFamily="34" charset="0"/>
              </a:rPr>
              <a:t>–  množství senzorické stimulace se může měnit v závislosti od životního stylu ▲ sestry z chirurgie, ARO, JIP jsou zvyklé na množství stimulů nežli sestra z AMB (alarmy, monitoring P/K…)</a:t>
            </a:r>
            <a:endParaRPr lang="cs-CZ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9042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Senzorické poruchy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/>
              <a:t>Poruchy</a:t>
            </a:r>
            <a:r>
              <a:rPr lang="cs-CZ" dirty="0"/>
              <a:t> příjmu a vnímání senzorických stimulů </a:t>
            </a:r>
            <a:r>
              <a:rPr lang="cs-CZ" b="1" dirty="0"/>
              <a:t>mohou způsobit dezorientované chování </a:t>
            </a:r>
            <a:r>
              <a:rPr lang="cs-CZ" dirty="0"/>
              <a:t>osoby</a:t>
            </a:r>
          </a:p>
          <a:p>
            <a:pPr algn="just"/>
            <a:endParaRPr lang="cs-CZ" dirty="0"/>
          </a:p>
          <a:p>
            <a:pPr marL="361950" indent="-361950" algn="just">
              <a:buFont typeface="Arial" panose="020B0604020202020204" pitchFamily="34" charset="0"/>
              <a:buChar char="•"/>
            </a:pPr>
            <a:r>
              <a:rPr lang="cs-CZ" dirty="0"/>
              <a:t>Senzorická deprivace nebo citově-dotyková deprivace</a:t>
            </a:r>
          </a:p>
          <a:p>
            <a:pPr marL="361950" indent="-361950" algn="just">
              <a:buFont typeface="Arial" panose="020B0604020202020204" pitchFamily="34" charset="0"/>
              <a:buChar char="•"/>
            </a:pPr>
            <a:r>
              <a:rPr lang="cs-CZ" dirty="0"/>
              <a:t>Senzorické přetížení</a:t>
            </a:r>
          </a:p>
          <a:p>
            <a:pPr marL="361950" indent="-361950" algn="just">
              <a:buFont typeface="Arial" panose="020B0604020202020204" pitchFamily="34" charset="0"/>
              <a:buChar char="•"/>
            </a:pPr>
            <a:r>
              <a:rPr lang="cs-CZ" dirty="0"/>
              <a:t>Senzorické deficity</a:t>
            </a:r>
          </a:p>
          <a:p>
            <a:pPr marL="361950" indent="-361950" algn="just">
              <a:buFont typeface="Arial" panose="020B0604020202020204" pitchFamily="34" charset="0"/>
              <a:buChar char="•"/>
            </a:pPr>
            <a:r>
              <a:rPr lang="cs-CZ" dirty="0"/>
              <a:t>Poruchy zraku, sluchu, čichu, chuti</a:t>
            </a:r>
            <a:r>
              <a:rPr lang="cs-CZ"/>
              <a:t>, dotek, </a:t>
            </a:r>
            <a:r>
              <a:rPr lang="cs-CZ" dirty="0"/>
              <a:t>vědomí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1103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20000" y="466503"/>
            <a:ext cx="10753200" cy="451576"/>
          </a:xfrm>
        </p:spPr>
        <p:txBody>
          <a:bodyPr/>
          <a:lstStyle/>
          <a:p>
            <a:r>
              <a:rPr lang="cs-CZ" dirty="0"/>
              <a:t>Senzorická deprivace nebo citově-dotyková deprivace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1950" indent="-361950" algn="just"/>
            <a:r>
              <a:rPr lang="cs-CZ" sz="1400" b="0" i="0" dirty="0">
                <a:solidFill>
                  <a:srgbClr val="040C28"/>
                </a:solidFill>
                <a:effectLst/>
                <a:latin typeface="+mj-lt"/>
              </a:rPr>
              <a:t>proces, při kterém dochází k omezení nebo úplnému odstranění vnějších smyslových podnětů</a:t>
            </a:r>
            <a:endParaRPr lang="cs-CZ" sz="1400" b="1" dirty="0">
              <a:latin typeface="+mj-lt"/>
            </a:endParaRPr>
          </a:p>
          <a:p>
            <a:pPr marL="361950" indent="-361950" algn="just"/>
            <a:r>
              <a:rPr lang="cs-CZ" sz="1400" b="1" dirty="0"/>
              <a:t>výsledek nízké úrovně senzorického vstupu potřebného pro normální funkci</a:t>
            </a:r>
            <a:r>
              <a:rPr lang="cs-CZ" sz="1400" dirty="0"/>
              <a:t>, </a:t>
            </a:r>
          </a:p>
          <a:p>
            <a:pPr marL="361950" indent="-361950" algn="just"/>
            <a:r>
              <a:rPr lang="cs-CZ" sz="1400" b="1" dirty="0"/>
              <a:t>bývá situační, existují tři typy příčin</a:t>
            </a:r>
            <a:r>
              <a:rPr lang="cs-CZ" sz="1400" dirty="0"/>
              <a:t>: omezení okolím (vnější překážky) , snížený smyslový vjem (méně podnětu), nejasný cíl nebo význam (nesrozumitelnost situace)</a:t>
            </a:r>
          </a:p>
          <a:p>
            <a:pPr marL="361950" indent="-361950" algn="just"/>
            <a:r>
              <a:rPr lang="cs-CZ" sz="1400" dirty="0"/>
              <a:t>při senzorické deprivaci má osoba narušenou vyváženost retikulárního aktivačního systému (RAS, koordinuje příchozí stimuly a reguluje úroveň bdělosti), RAS není schopen udržovat normální stimulaci mozkové kůry</a:t>
            </a:r>
          </a:p>
          <a:p>
            <a:pPr marL="361950" indent="-361950" algn="just"/>
            <a:r>
              <a:rPr lang="cs-CZ" sz="1400" b="1" dirty="0"/>
              <a:t>při snížené stimulaci se člověk stává méně pozorný na stávající/zbytkové podněty a vnímá je skresleným způsobem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400" dirty="0"/>
              <a:t> u seniorů (sociální izolace, omezené prostředí dle jejich schopností)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42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Příznaky senzorické deprivace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649563"/>
              </p:ext>
            </p:extLst>
          </p:nvPr>
        </p:nvGraphicFramePr>
        <p:xfrm>
          <a:off x="990678" y="2065893"/>
          <a:ext cx="8750851" cy="292256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281742">
                  <a:extLst>
                    <a:ext uri="{9D8B030D-6E8A-4147-A177-3AD203B41FA5}">
                      <a16:colId xmlns:a16="http://schemas.microsoft.com/office/drawing/2014/main" val="393962696"/>
                    </a:ext>
                  </a:extLst>
                </a:gridCol>
                <a:gridCol w="7469109">
                  <a:extLst>
                    <a:ext uri="{9D8B030D-6E8A-4147-A177-3AD203B41FA5}">
                      <a16:colId xmlns:a16="http://schemas.microsoft.com/office/drawing/2014/main" val="1663541394"/>
                    </a:ext>
                  </a:extLst>
                </a:gridCol>
              </a:tblGrid>
              <a:tr h="730642">
                <a:tc>
                  <a:txBody>
                    <a:bodyPr/>
                    <a:lstStyle/>
                    <a:p>
                      <a:pPr algn="l"/>
                      <a:r>
                        <a:rPr lang="cs-CZ" sz="1400" dirty="0"/>
                        <a:t>TYP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/>
                        <a:t>SYMPTOMY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5806296"/>
                  </a:ext>
                </a:extLst>
              </a:tr>
              <a:tr h="730642">
                <a:tc>
                  <a:txBody>
                    <a:bodyPr/>
                    <a:lstStyle/>
                    <a:p>
                      <a:pPr algn="l"/>
                      <a:r>
                        <a:rPr lang="cs-CZ" sz="1400" dirty="0"/>
                        <a:t>Kognitivní</a:t>
                      </a:r>
                    </a:p>
                    <a:p>
                      <a:pPr algn="l"/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/>
                        <a:t>omezená pozornost, narušená paměť</a:t>
                      </a:r>
                      <a:r>
                        <a:rPr lang="cs-CZ" sz="1400" baseline="0" dirty="0"/>
                        <a:t> a schopnost řešit problémy, obtíže s koncentrací</a:t>
                      </a:r>
                    </a:p>
                    <a:p>
                      <a:pPr algn="l"/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4095367"/>
                  </a:ext>
                </a:extLst>
              </a:tr>
              <a:tr h="730642">
                <a:tc>
                  <a:txBody>
                    <a:bodyPr/>
                    <a:lstStyle/>
                    <a:p>
                      <a:pPr algn="l"/>
                      <a:r>
                        <a:rPr lang="cs-CZ" sz="1400" dirty="0"/>
                        <a:t>Afektivní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/>
                        <a:t>nepřiměřené emoční odpovědi, deprese, strach,</a:t>
                      </a:r>
                      <a:r>
                        <a:rPr lang="cs-CZ" sz="1400" baseline="0" dirty="0"/>
                        <a:t> úzkost</a:t>
                      </a:r>
                      <a:r>
                        <a:rPr lang="cs-CZ" sz="1400" dirty="0"/>
                        <a:t>, nuda, emoční labilita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0018492"/>
                  </a:ext>
                </a:extLst>
              </a:tr>
              <a:tr h="7306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Percepční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/>
                        <a:t>nesprávné vnímání stimulů, ↓ motorická koordinace, dezorientace</a:t>
                      </a:r>
                      <a:endParaRPr lang="cs-CZ" sz="14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8601441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974000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Senzorické přetížení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1400" dirty="0"/>
              <a:t>vzniká </a:t>
            </a:r>
            <a:r>
              <a:rPr lang="cs-CZ" sz="1400" b="1" dirty="0"/>
              <a:t>působením velkého množství senzorické stimulace v určitém období, </a:t>
            </a:r>
            <a:r>
              <a:rPr lang="cs-CZ" sz="1400" b="1" dirty="0" err="1"/>
              <a:t>kt</a:t>
            </a:r>
            <a:r>
              <a:rPr lang="cs-CZ" sz="1400" b="1" dirty="0"/>
              <a:t>. jedinec nemůže tolerovat </a:t>
            </a:r>
          </a:p>
          <a:p>
            <a:pPr marL="72000" indent="0" algn="just">
              <a:buNone/>
            </a:pPr>
            <a:r>
              <a:rPr lang="cs-CZ" sz="1400" dirty="0"/>
              <a:t>(▲hospitalizovaní P/K vystavení prudkému světlu, hluku, neosobním vztahem, nadměrné návštěvy/telefony přátel, častý kontakt s různým typem pracovníků ve </a:t>
            </a:r>
            <a:r>
              <a:rPr lang="cs-CZ" sz="1400" dirty="0" err="1"/>
              <a:t>zdr</a:t>
            </a:r>
            <a:r>
              <a:rPr lang="cs-CZ" sz="1400" dirty="0"/>
              <a:t>. zařízení</a:t>
            </a:r>
          </a:p>
          <a:p>
            <a:pPr algn="just"/>
            <a:endParaRPr lang="cs-CZ" sz="1400" dirty="0"/>
          </a:p>
          <a:p>
            <a:pPr marL="72000" indent="0" algn="just">
              <a:buNone/>
            </a:pPr>
            <a:r>
              <a:rPr lang="cs-CZ" sz="1400" dirty="0"/>
              <a:t>P/K </a:t>
            </a:r>
            <a:r>
              <a:rPr lang="cs-CZ" sz="1400" dirty="0">
                <a:cs typeface="Arial" panose="020B0604020202020204" pitchFamily="34" charset="0"/>
              </a:rPr>
              <a:t>→</a:t>
            </a:r>
            <a:r>
              <a:rPr lang="cs-CZ" sz="1400" dirty="0"/>
              <a:t> unavený, podrážděný, zmatený</a:t>
            </a:r>
          </a:p>
          <a:p>
            <a:pPr marL="72000" indent="0" algn="just">
              <a:buNone/>
            </a:pPr>
            <a:r>
              <a:rPr lang="cs-CZ" sz="1400" dirty="0"/>
              <a:t>      </a:t>
            </a:r>
            <a:r>
              <a:rPr lang="cs-CZ" sz="1400" dirty="0">
                <a:cs typeface="Arial" panose="020B0604020202020204" pitchFamily="34" charset="0"/>
              </a:rPr>
              <a:t>→</a:t>
            </a:r>
            <a:r>
              <a:rPr lang="cs-CZ" sz="1400" dirty="0"/>
              <a:t> někdy problém s poznáváním -   halucinace - vnímání zevních neexistujících stimulů</a:t>
            </a:r>
          </a:p>
          <a:p>
            <a:pPr marL="72000" indent="0" algn="just">
              <a:buNone/>
            </a:pPr>
            <a:r>
              <a:rPr lang="cs-CZ" sz="1400" dirty="0"/>
              <a:t>                                                           -   iluze - nesprávná interpretace zevních podnětů (</a:t>
            </a:r>
            <a:r>
              <a:rPr lang="cs-CZ" sz="1400" dirty="0">
                <a:cs typeface="Arial" panose="020B0604020202020204" pitchFamily="34" charset="0"/>
              </a:rPr>
              <a:t>▲stín interpretuje jako osobu)</a:t>
            </a:r>
            <a:endParaRPr lang="cs-CZ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7522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Senzorické deficity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400" b="1" dirty="0"/>
              <a:t>narušené fungování senzorických a percepčních procesů </a:t>
            </a:r>
            <a:r>
              <a:rPr lang="cs-CZ" sz="1400" dirty="0"/>
              <a:t>(</a:t>
            </a:r>
            <a:r>
              <a:rPr lang="cs-CZ" sz="1400" dirty="0">
                <a:cs typeface="Arial" panose="020B0604020202020204" pitchFamily="34" charset="0"/>
              </a:rPr>
              <a:t>▲slepota, hluchota)</a:t>
            </a:r>
          </a:p>
          <a:p>
            <a:pPr marL="72000" indent="0" algn="just">
              <a:buNone/>
            </a:pPr>
            <a:r>
              <a:rPr lang="cs-CZ" sz="1400" dirty="0">
                <a:cs typeface="Arial" panose="020B0604020202020204" pitchFamily="34" charset="0"/>
              </a:rPr>
              <a:t>▲  narušení jednoho smyslu může posílit další, osoba se ztrátou sluchu na pravé straně se začne natáčet na levou stranu, aby lépe slyšela </a:t>
            </a:r>
          </a:p>
          <a:p>
            <a:pPr marL="72000" indent="0" algn="just">
              <a:buNone/>
            </a:pPr>
            <a:r>
              <a:rPr lang="cs-CZ" sz="1400" dirty="0">
                <a:cs typeface="Arial" panose="020B0604020202020204" pitchFamily="34" charset="0"/>
              </a:rPr>
              <a:t>▲  neurologické onemocnění → změny v kinestézii a vnímání dotyku </a:t>
            </a:r>
          </a:p>
          <a:p>
            <a:pPr marL="72000" indent="0" algn="just">
              <a:buNone/>
            </a:pPr>
            <a:r>
              <a:rPr lang="cs-CZ" sz="1400" dirty="0">
                <a:cs typeface="Arial" panose="020B0604020202020204" pitchFamily="34" charset="0"/>
              </a:rPr>
              <a:t>▲  poranění spinální míchy, NCMP →  paralýza, ztráta vnímání doteku, citlivosti</a:t>
            </a:r>
            <a:endParaRPr lang="cs-CZ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054586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PPP JVS LF MU[20210916164756327]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CZ.potx" id="{0256B392-11D6-4CFF-A65D-2F19E0793336}" vid="{4DBF336A-63FD-420A-B5B7-04D31F847D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muni-med-prezentace-cz-v10</Template>
  <TotalTime>1144</TotalTime>
  <Words>1926</Words>
  <Application>Microsoft Office PowerPoint</Application>
  <PresentationFormat>Širokoúhlá obrazovka</PresentationFormat>
  <Paragraphs>198</Paragraphs>
  <Slides>21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Tahoma</vt:lpstr>
      <vt:lpstr>Wingdings</vt:lpstr>
      <vt:lpstr>Prezentace_MU_CZ</vt:lpstr>
      <vt:lpstr>Ošetřovatelský proces u pacienta  s poruchou smyslového vnímání</vt:lpstr>
      <vt:lpstr>Senzorický proces – zopakovat z anatomie</vt:lpstr>
      <vt:lpstr>Faktory ovlivňující senzorickou stimulaci</vt:lpstr>
      <vt:lpstr>Faktory ovlivňující senzorickou stimulaci</vt:lpstr>
      <vt:lpstr>Senzorické poruchy</vt:lpstr>
      <vt:lpstr>Senzorická deprivace nebo citově-dotyková deprivace </vt:lpstr>
      <vt:lpstr>Příznaky senzorické deprivace</vt:lpstr>
      <vt:lpstr>Senzorické přetížení</vt:lpstr>
      <vt:lpstr>Senzorické deficity</vt:lpstr>
      <vt:lpstr>Prezentace aplikace PowerPoint</vt:lpstr>
      <vt:lpstr>Prezentace aplikace PowerPoint</vt:lpstr>
      <vt:lpstr>Poruchy vědomí</vt:lpstr>
      <vt:lpstr>Posouzení</vt:lpstr>
      <vt:lpstr>Posouzení</vt:lpstr>
      <vt:lpstr>Posouzení</vt:lpstr>
      <vt:lpstr>Diagnostika</vt:lpstr>
      <vt:lpstr>Plánování</vt:lpstr>
      <vt:lpstr>Realizace</vt:lpstr>
      <vt:lpstr>Realizace</vt:lpstr>
      <vt:lpstr>Realizace</vt:lpstr>
      <vt:lpstr>Souhrn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Natália Beharková</dc:creator>
  <cp:lastModifiedBy>Maxim Ipati</cp:lastModifiedBy>
  <cp:revision>112</cp:revision>
  <cp:lastPrinted>1601-01-01T00:00:00Z</cp:lastPrinted>
  <dcterms:created xsi:type="dcterms:W3CDTF">2020-10-04T13:35:14Z</dcterms:created>
  <dcterms:modified xsi:type="dcterms:W3CDTF">2025-02-27T00:15:46Z</dcterms:modified>
</cp:coreProperties>
</file>