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notesSlides/notesSlide2.xml" ContentType="application/vnd.openxmlformats-officedocument.presentationml.notesSlide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notesSlides/notesSlide4.xml" ContentType="application/vnd.openxmlformats-officedocument.presentationml.notesSlide+xml"/>
  <Override PartName="/ppt/tags/tag8.xml" ContentType="application/vnd.openxmlformats-officedocument.presentationml.tags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notesSlides/notesSlide6.xml" ContentType="application/vnd.openxmlformats-officedocument.presentationml.notesSlide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ags/tag12.xml" ContentType="application/vnd.openxmlformats-officedocument.presentationml.tags+xml"/>
  <Override PartName="/ppt/notesSlides/notesSlide8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9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0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12.xml" ContentType="application/vnd.openxmlformats-officedocument.presentationml.notesSlide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3.xml" ContentType="application/vnd.openxmlformats-officedocument.presentationml.notesSlide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notesSlides/notesSlide14.xml" ContentType="application/vnd.openxmlformats-officedocument.presentationml.notesSlide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notesSlides/notesSlide15.xml" ContentType="application/vnd.openxmlformats-officedocument.presentationml.notesSlide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notesSlides/notesSlide16.xml" ContentType="application/vnd.openxmlformats-officedocument.presentationml.notesSlide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notesSlides/notesSlide17.xml" ContentType="application/vnd.openxmlformats-officedocument.presentationml.notesSlide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notesSlides/notesSlide18.xml" ContentType="application/vnd.openxmlformats-officedocument.presentationml.notesSlid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notesSlides/notesSlide19.xml" ContentType="application/vnd.openxmlformats-officedocument.presentationml.notesSlide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notesSlides/notesSlide20.xml" ContentType="application/vnd.openxmlformats-officedocument.presentationml.notesSlide+xml"/>
  <Override PartName="/ppt/tags/tag44.xml" ContentType="application/vnd.openxmlformats-officedocument.presentationml.tags+xml"/>
  <Override PartName="/ppt/notesSlides/notesSlide21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22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notesSlides/notesSlide23.xml" ContentType="application/vnd.openxmlformats-officedocument.presentationml.notesSlide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notesSlides/notesSlide24.xml" ContentType="application/vnd.openxmlformats-officedocument.presentationml.notesSlide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notesSlides/notesSlide25.xml" ContentType="application/vnd.openxmlformats-officedocument.presentationml.notesSlide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notesSlides/notesSlide26.xml" ContentType="application/vnd.openxmlformats-officedocument.presentationml.notesSlide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notesSlides/notesSlide27.xml" ContentType="application/vnd.openxmlformats-officedocument.presentationml.notesSlide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notesSlides/notesSlide28.xml" ContentType="application/vnd.openxmlformats-officedocument.presentationml.notesSlide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29.xml" ContentType="application/vnd.openxmlformats-officedocument.presentationml.notesSlide+xml"/>
  <Override PartName="/ppt/tags/tag77.xml" ContentType="application/vnd.openxmlformats-officedocument.presentationml.tags+xml"/>
  <Override PartName="/ppt/notesSlides/notesSlide30.xml" ContentType="application/vnd.openxmlformats-officedocument.presentationml.notesSlide+xml"/>
  <Override PartName="/ppt/tags/tag78.xml" ContentType="application/vnd.openxmlformats-officedocument.presentationml.tags+xml"/>
  <Override PartName="/ppt/notesSlides/notesSlide31.xml" ContentType="application/vnd.openxmlformats-officedocument.presentationml.notesSlide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53"/>
  </p:notesMasterIdLst>
  <p:handoutMasterIdLst>
    <p:handoutMasterId r:id="rId54"/>
  </p:handoutMasterIdLst>
  <p:sldIdLst>
    <p:sldId id="265" r:id="rId2"/>
    <p:sldId id="363" r:id="rId3"/>
    <p:sldId id="364" r:id="rId4"/>
    <p:sldId id="365" r:id="rId5"/>
    <p:sldId id="366" r:id="rId6"/>
    <p:sldId id="367" r:id="rId7"/>
    <p:sldId id="362" r:id="rId8"/>
    <p:sldId id="368" r:id="rId9"/>
    <p:sldId id="461" r:id="rId10"/>
    <p:sldId id="462" r:id="rId11"/>
    <p:sldId id="310" r:id="rId12"/>
    <p:sldId id="347" r:id="rId13"/>
    <p:sldId id="322" r:id="rId14"/>
    <p:sldId id="359" r:id="rId15"/>
    <p:sldId id="360" r:id="rId16"/>
    <p:sldId id="345" r:id="rId17"/>
    <p:sldId id="323" r:id="rId18"/>
    <p:sldId id="346" r:id="rId19"/>
    <p:sldId id="349" r:id="rId20"/>
    <p:sldId id="324" r:id="rId21"/>
    <p:sldId id="325" r:id="rId22"/>
    <p:sldId id="326" r:id="rId23"/>
    <p:sldId id="463" r:id="rId24"/>
    <p:sldId id="328" r:id="rId25"/>
    <p:sldId id="352" r:id="rId26"/>
    <p:sldId id="353" r:id="rId27"/>
    <p:sldId id="350" r:id="rId28"/>
    <p:sldId id="342" r:id="rId29"/>
    <p:sldId id="329" r:id="rId30"/>
    <p:sldId id="330" r:id="rId31"/>
    <p:sldId id="331" r:id="rId32"/>
    <p:sldId id="294" r:id="rId33"/>
    <p:sldId id="295" r:id="rId34"/>
    <p:sldId id="297" r:id="rId35"/>
    <p:sldId id="332" r:id="rId36"/>
    <p:sldId id="333" r:id="rId37"/>
    <p:sldId id="336" r:id="rId38"/>
    <p:sldId id="354" r:id="rId39"/>
    <p:sldId id="334" r:id="rId40"/>
    <p:sldId id="355" r:id="rId41"/>
    <p:sldId id="356" r:id="rId42"/>
    <p:sldId id="357" r:id="rId43"/>
    <p:sldId id="358" r:id="rId44"/>
    <p:sldId id="337" r:id="rId45"/>
    <p:sldId id="338" r:id="rId46"/>
    <p:sldId id="320" r:id="rId47"/>
    <p:sldId id="339" r:id="rId48"/>
    <p:sldId id="340" r:id="rId49"/>
    <p:sldId id="343" r:id="rId50"/>
    <p:sldId id="344" r:id="rId51"/>
    <p:sldId id="341" r:id="rId52"/>
  </p:sldIdLst>
  <p:sldSz cx="12192000" cy="6858000"/>
  <p:notesSz cx="6858000" cy="9144000"/>
  <p:custDataLst>
    <p:tags r:id="rId5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DC"/>
    <a:srgbClr val="F01928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54" autoAdjust="0"/>
    <p:restoredTop sz="87065" autoAdjust="0"/>
  </p:normalViewPr>
  <p:slideViewPr>
    <p:cSldViewPr snapToGrid="0">
      <p:cViewPr varScale="1">
        <p:scale>
          <a:sx n="142" d="100"/>
          <a:sy n="142" d="100"/>
        </p:scale>
        <p:origin x="1024" y="9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56" d="100"/>
          <a:sy n="56" d="100"/>
        </p:scale>
        <p:origin x="180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gs" Target="tags/tag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notesMaster" Target="notesMasters/notesMaster1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0E2112C-6BCC-4345-A1A1-A3DF19B10551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19192BCF-7738-48E7-A77B-42E0128B7113}">
      <dgm:prSet/>
      <dgm:spPr>
        <a:solidFill>
          <a:schemeClr val="accent6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Seberealizace</a:t>
          </a:r>
        </a:p>
      </dgm:t>
    </dgm:pt>
    <dgm:pt modelId="{099032CE-AE20-41BA-8DA8-2F148502E6B0}" type="parTrans" cxnId="{FCCD9F37-6729-40C9-B518-75DAE158D561}">
      <dgm:prSet/>
      <dgm:spPr/>
      <dgm:t>
        <a:bodyPr/>
        <a:lstStyle/>
        <a:p>
          <a:endParaRPr lang="cs-CZ"/>
        </a:p>
      </dgm:t>
    </dgm:pt>
    <dgm:pt modelId="{3E69C5DD-BB1B-44BB-BBC4-17141EFADBD0}" type="sibTrans" cxnId="{FCCD9F37-6729-40C9-B518-75DAE158D561}">
      <dgm:prSet/>
      <dgm:spPr/>
      <dgm:t>
        <a:bodyPr/>
        <a:lstStyle/>
        <a:p>
          <a:endParaRPr lang="cs-CZ"/>
        </a:p>
      </dgm:t>
    </dgm:pt>
    <dgm:pt modelId="{A4242CC7-7913-48EE-A693-6788C201BAFD}">
      <dgm:prSet/>
      <dgm:spPr>
        <a:solidFill>
          <a:schemeClr val="accent5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Estetick</a:t>
          </a: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é</a:t>
          </a:r>
          <a:r>
            <a:rPr kumimoji="0" lang="cs-CZ" altLang="cs-CZ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</a:t>
          </a:r>
        </a:p>
      </dgm:t>
    </dgm:pt>
    <dgm:pt modelId="{2EDA81FB-A33E-4C79-BC83-27266648A2F1}" type="parTrans" cxnId="{B42040C9-A25F-4A34-88FF-851E53AD6B1A}">
      <dgm:prSet/>
      <dgm:spPr/>
      <dgm:t>
        <a:bodyPr/>
        <a:lstStyle/>
        <a:p>
          <a:endParaRPr lang="cs-CZ"/>
        </a:p>
      </dgm:t>
    </dgm:pt>
    <dgm:pt modelId="{D1F64DEC-4EC8-43E7-A0DA-65D5336041EE}" type="sibTrans" cxnId="{B42040C9-A25F-4A34-88FF-851E53AD6B1A}">
      <dgm:prSet/>
      <dgm:spPr/>
      <dgm:t>
        <a:bodyPr/>
        <a:lstStyle/>
        <a:p>
          <a:endParaRPr lang="cs-CZ"/>
        </a:p>
      </dgm:t>
    </dgm:pt>
    <dgm:pt modelId="{87088A4F-C790-49CC-8CB8-2E8B08FD85B6}">
      <dgm:prSet/>
      <dgm:spPr>
        <a:solidFill>
          <a:schemeClr val="accent4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Kognitivn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í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</a:t>
          </a:r>
        </a:p>
      </dgm:t>
    </dgm:pt>
    <dgm:pt modelId="{A12F9538-EF43-44F7-8AEB-B2C7B9BFC2BA}" type="parTrans" cxnId="{B9E81134-37A9-4D4C-98C7-56AFF02C4BCF}">
      <dgm:prSet/>
      <dgm:spPr/>
      <dgm:t>
        <a:bodyPr/>
        <a:lstStyle/>
        <a:p>
          <a:endParaRPr lang="cs-CZ"/>
        </a:p>
      </dgm:t>
    </dgm:pt>
    <dgm:pt modelId="{E17FF644-0548-4FB0-A0E0-42C1345285CE}" type="sibTrans" cxnId="{B9E81134-37A9-4D4C-98C7-56AFF02C4BCF}">
      <dgm:prSet/>
      <dgm:spPr/>
      <dgm:t>
        <a:bodyPr/>
        <a:lstStyle/>
        <a:p>
          <a:endParaRPr lang="cs-CZ"/>
        </a:p>
      </dgm:t>
    </dgm:pt>
    <dgm:pt modelId="{38A4AABD-F0DC-4A46-B266-10CC14E8D3D0}">
      <dgm:prSet/>
      <dgm:spPr>
        <a:solidFill>
          <a:schemeClr val="accent3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Uzn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á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í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a sebe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ú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cta</a:t>
          </a:r>
        </a:p>
      </dgm:t>
    </dgm:pt>
    <dgm:pt modelId="{B99E0E88-A7F9-46BE-8966-30EC415176D6}" type="parTrans" cxnId="{158470ED-C64A-4A16-B712-50B5E952D765}">
      <dgm:prSet/>
      <dgm:spPr/>
      <dgm:t>
        <a:bodyPr/>
        <a:lstStyle/>
        <a:p>
          <a:endParaRPr lang="cs-CZ"/>
        </a:p>
      </dgm:t>
    </dgm:pt>
    <dgm:pt modelId="{98464F87-DCD0-4E31-B8C9-E64FAD0A1684}" type="sibTrans" cxnId="{158470ED-C64A-4A16-B712-50B5E952D765}">
      <dgm:prSet/>
      <dgm:spPr/>
      <dgm:t>
        <a:bodyPr/>
        <a:lstStyle/>
        <a:p>
          <a:endParaRPr lang="cs-CZ"/>
        </a:p>
      </dgm:t>
    </dgm:pt>
    <dgm:pt modelId="{5C2D1673-F389-48B2-9CA6-47274CBCE420}">
      <dgm:prSet/>
      <dgm:spPr>
        <a:solidFill>
          <a:schemeClr val="accent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L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á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ska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a pocit soun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á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ležitosti</a:t>
          </a:r>
        </a:p>
      </dgm:t>
    </dgm:pt>
    <dgm:pt modelId="{1222C1B3-B60C-4AD5-A748-0FDAB7D3DFE4}" type="parTrans" cxnId="{5D08FEE5-5AF2-4A0E-AE9C-17B74D147CA9}">
      <dgm:prSet/>
      <dgm:spPr/>
      <dgm:t>
        <a:bodyPr/>
        <a:lstStyle/>
        <a:p>
          <a:endParaRPr lang="cs-CZ"/>
        </a:p>
      </dgm:t>
    </dgm:pt>
    <dgm:pt modelId="{9AEA431A-9B10-44ED-96EB-C262DEDE0775}" type="sibTrans" cxnId="{5D08FEE5-5AF2-4A0E-AE9C-17B74D147CA9}">
      <dgm:prSet/>
      <dgm:spPr/>
      <dgm:t>
        <a:bodyPr/>
        <a:lstStyle/>
        <a:p>
          <a:endParaRPr lang="cs-CZ"/>
        </a:p>
      </dgm:t>
    </dgm:pt>
    <dgm:pt modelId="{A5D67633-1C2A-45CE-A7D3-D6420A7B52EF}">
      <dgm:prSet/>
      <dgm:spPr>
        <a:solidFill>
          <a:schemeClr val="tx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Bezpeč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í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a jistota</a:t>
          </a:r>
        </a:p>
      </dgm:t>
    </dgm:pt>
    <dgm:pt modelId="{E1326C8F-A2B6-4792-BB73-BED2E3E1B2B6}" type="parTrans" cxnId="{8A30E732-C0B6-4EC1-8C45-84E4B7D2380E}">
      <dgm:prSet/>
      <dgm:spPr/>
      <dgm:t>
        <a:bodyPr/>
        <a:lstStyle/>
        <a:p>
          <a:endParaRPr lang="cs-CZ"/>
        </a:p>
      </dgm:t>
    </dgm:pt>
    <dgm:pt modelId="{5302D3F4-F573-4C70-99DD-04E893041E30}" type="sibTrans" cxnId="{8A30E732-C0B6-4EC1-8C45-84E4B7D2380E}">
      <dgm:prSet/>
      <dgm:spPr/>
      <dgm:t>
        <a:bodyPr/>
        <a:lstStyle/>
        <a:p>
          <a:endParaRPr lang="cs-CZ"/>
        </a:p>
      </dgm:t>
    </dgm:pt>
    <dgm:pt modelId="{31FC5211-30D3-48CF-8F5D-E0C2A5C48D3C}">
      <dgm:prSet/>
      <dgm:spPr>
        <a:solidFill>
          <a:schemeClr val="bg2">
            <a:lumMod val="20000"/>
            <a:lumOff val="8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Fyziologick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é</a:t>
          </a:r>
          <a:r>
            <a:rPr kumimoji="0" lang="cs-CZ" altLang="cs-CZ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potřeby</a:t>
          </a:r>
        </a:p>
      </dgm:t>
    </dgm:pt>
    <dgm:pt modelId="{409B08F1-08F7-47B9-B1C6-A1C4D83DA2C3}" type="parTrans" cxnId="{29887365-065C-4D33-A914-EBA2F02BF889}">
      <dgm:prSet/>
      <dgm:spPr/>
      <dgm:t>
        <a:bodyPr/>
        <a:lstStyle/>
        <a:p>
          <a:endParaRPr lang="cs-CZ"/>
        </a:p>
      </dgm:t>
    </dgm:pt>
    <dgm:pt modelId="{B6189372-AB7E-4B00-AD02-7AA6706D4BBA}" type="sibTrans" cxnId="{29887365-065C-4D33-A914-EBA2F02BF889}">
      <dgm:prSet/>
      <dgm:spPr/>
      <dgm:t>
        <a:bodyPr/>
        <a:lstStyle/>
        <a:p>
          <a:endParaRPr lang="cs-CZ"/>
        </a:p>
      </dgm:t>
    </dgm:pt>
    <dgm:pt modelId="{87FC366B-280A-422F-B634-D472277C7A42}" type="pres">
      <dgm:prSet presAssocID="{90E2112C-6BCC-4345-A1A1-A3DF19B10551}" presName="Name0" presStyleCnt="0">
        <dgm:presLayoutVars>
          <dgm:dir/>
          <dgm:animLvl val="lvl"/>
          <dgm:resizeHandles val="exact"/>
        </dgm:presLayoutVars>
      </dgm:prSet>
      <dgm:spPr/>
    </dgm:pt>
    <dgm:pt modelId="{351A3D55-B227-419B-AC3E-126B4F770824}" type="pres">
      <dgm:prSet presAssocID="{19192BCF-7738-48E7-A77B-42E0128B7113}" presName="Name8" presStyleCnt="0"/>
      <dgm:spPr/>
    </dgm:pt>
    <dgm:pt modelId="{4AF318E2-F6F9-4201-A922-56B3A388DCB1}" type="pres">
      <dgm:prSet presAssocID="{19192BCF-7738-48E7-A77B-42E0128B7113}" presName="level" presStyleLbl="node1" presStyleIdx="0" presStyleCnt="7">
        <dgm:presLayoutVars>
          <dgm:chMax val="1"/>
          <dgm:bulletEnabled val="1"/>
        </dgm:presLayoutVars>
      </dgm:prSet>
      <dgm:spPr/>
    </dgm:pt>
    <dgm:pt modelId="{7A9DB2D8-9A38-4F26-ABE2-C6581545E9F6}" type="pres">
      <dgm:prSet presAssocID="{19192BCF-7738-48E7-A77B-42E0128B7113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605C370-19E9-4FC8-A739-AD6321EF0520}" type="pres">
      <dgm:prSet presAssocID="{A4242CC7-7913-48EE-A693-6788C201BAFD}" presName="Name8" presStyleCnt="0"/>
      <dgm:spPr/>
    </dgm:pt>
    <dgm:pt modelId="{43829F26-CAA6-40C3-8B58-7F8904FA8873}" type="pres">
      <dgm:prSet presAssocID="{A4242CC7-7913-48EE-A693-6788C201BAFD}" presName="level" presStyleLbl="node1" presStyleIdx="1" presStyleCnt="7">
        <dgm:presLayoutVars>
          <dgm:chMax val="1"/>
          <dgm:bulletEnabled val="1"/>
        </dgm:presLayoutVars>
      </dgm:prSet>
      <dgm:spPr/>
    </dgm:pt>
    <dgm:pt modelId="{0F8889A4-AEC6-4EE2-8C15-0E948B480961}" type="pres">
      <dgm:prSet presAssocID="{A4242CC7-7913-48EE-A693-6788C201BAFD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F583480-889B-4FAB-9C5E-5C27D9542681}" type="pres">
      <dgm:prSet presAssocID="{87088A4F-C790-49CC-8CB8-2E8B08FD85B6}" presName="Name8" presStyleCnt="0"/>
      <dgm:spPr/>
    </dgm:pt>
    <dgm:pt modelId="{6761D823-EC1E-4089-BD0C-32574A4316D9}" type="pres">
      <dgm:prSet presAssocID="{87088A4F-C790-49CC-8CB8-2E8B08FD85B6}" presName="level" presStyleLbl="node1" presStyleIdx="2" presStyleCnt="7">
        <dgm:presLayoutVars>
          <dgm:chMax val="1"/>
          <dgm:bulletEnabled val="1"/>
        </dgm:presLayoutVars>
      </dgm:prSet>
      <dgm:spPr/>
    </dgm:pt>
    <dgm:pt modelId="{166DD097-BB16-438A-8A59-E0A61A80FE08}" type="pres">
      <dgm:prSet presAssocID="{87088A4F-C790-49CC-8CB8-2E8B08FD85B6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57A33B97-F9EE-4CF2-98A1-4E74A74D824F}" type="pres">
      <dgm:prSet presAssocID="{38A4AABD-F0DC-4A46-B266-10CC14E8D3D0}" presName="Name8" presStyleCnt="0"/>
      <dgm:spPr/>
    </dgm:pt>
    <dgm:pt modelId="{80086E45-4024-4120-84B8-416C1DA84ECB}" type="pres">
      <dgm:prSet presAssocID="{38A4AABD-F0DC-4A46-B266-10CC14E8D3D0}" presName="level" presStyleLbl="node1" presStyleIdx="3" presStyleCnt="7">
        <dgm:presLayoutVars>
          <dgm:chMax val="1"/>
          <dgm:bulletEnabled val="1"/>
        </dgm:presLayoutVars>
      </dgm:prSet>
      <dgm:spPr/>
    </dgm:pt>
    <dgm:pt modelId="{E86B97C0-293B-4322-AF8A-ADFA3FBA5DFE}" type="pres">
      <dgm:prSet presAssocID="{38A4AABD-F0DC-4A46-B266-10CC14E8D3D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F3F3A6F-C235-4C66-AD25-CDC2777276F5}" type="pres">
      <dgm:prSet presAssocID="{5C2D1673-F389-48B2-9CA6-47274CBCE420}" presName="Name8" presStyleCnt="0"/>
      <dgm:spPr/>
    </dgm:pt>
    <dgm:pt modelId="{74ABF19E-CAC2-4DF8-9433-05E9AEE6099D}" type="pres">
      <dgm:prSet presAssocID="{5C2D1673-F389-48B2-9CA6-47274CBCE420}" presName="level" presStyleLbl="node1" presStyleIdx="4" presStyleCnt="7">
        <dgm:presLayoutVars>
          <dgm:chMax val="1"/>
          <dgm:bulletEnabled val="1"/>
        </dgm:presLayoutVars>
      </dgm:prSet>
      <dgm:spPr/>
    </dgm:pt>
    <dgm:pt modelId="{4A1611DB-3AE7-442F-9D9D-0452D0F65785}" type="pres">
      <dgm:prSet presAssocID="{5C2D1673-F389-48B2-9CA6-47274CBCE420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D780C929-B40A-41BF-9EAB-C96DED1BDB0A}" type="pres">
      <dgm:prSet presAssocID="{A5D67633-1C2A-45CE-A7D3-D6420A7B52EF}" presName="Name8" presStyleCnt="0"/>
      <dgm:spPr/>
    </dgm:pt>
    <dgm:pt modelId="{6383C1E0-FCC5-4E1B-AB42-103E58916BB5}" type="pres">
      <dgm:prSet presAssocID="{A5D67633-1C2A-45CE-A7D3-D6420A7B52EF}" presName="level" presStyleLbl="node1" presStyleIdx="5" presStyleCnt="7">
        <dgm:presLayoutVars>
          <dgm:chMax val="1"/>
          <dgm:bulletEnabled val="1"/>
        </dgm:presLayoutVars>
      </dgm:prSet>
      <dgm:spPr/>
    </dgm:pt>
    <dgm:pt modelId="{3FB4DFD5-D9FA-41BE-8458-42705AB54FBA}" type="pres">
      <dgm:prSet presAssocID="{A5D67633-1C2A-45CE-A7D3-D6420A7B52E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622ECEBA-DE85-42B0-8DD5-D6A70CA4FE93}" type="pres">
      <dgm:prSet presAssocID="{31FC5211-30D3-48CF-8F5D-E0C2A5C48D3C}" presName="Name8" presStyleCnt="0"/>
      <dgm:spPr/>
    </dgm:pt>
    <dgm:pt modelId="{0E7F75C5-0CD9-4D51-A643-C30267E7E3B3}" type="pres">
      <dgm:prSet presAssocID="{31FC5211-30D3-48CF-8F5D-E0C2A5C48D3C}" presName="level" presStyleLbl="node1" presStyleIdx="6" presStyleCnt="7">
        <dgm:presLayoutVars>
          <dgm:chMax val="1"/>
          <dgm:bulletEnabled val="1"/>
        </dgm:presLayoutVars>
      </dgm:prSet>
      <dgm:spPr/>
    </dgm:pt>
    <dgm:pt modelId="{197F68A1-B9FF-4741-A5AC-D69953939736}" type="pres">
      <dgm:prSet presAssocID="{31FC5211-30D3-48CF-8F5D-E0C2A5C48D3C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765BA14-C1D3-454B-A609-FBFAF43EBAE4}" type="presOf" srcId="{A4242CC7-7913-48EE-A693-6788C201BAFD}" destId="{0F8889A4-AEC6-4EE2-8C15-0E948B480961}" srcOrd="1" destOrd="0" presId="urn:microsoft.com/office/officeart/2005/8/layout/pyramid1"/>
    <dgm:cxn modelId="{66DB021A-F517-4B68-8E38-24EF47798292}" type="presOf" srcId="{A5D67633-1C2A-45CE-A7D3-D6420A7B52EF}" destId="{6383C1E0-FCC5-4E1B-AB42-103E58916BB5}" srcOrd="0" destOrd="0" presId="urn:microsoft.com/office/officeart/2005/8/layout/pyramid1"/>
    <dgm:cxn modelId="{D0E8EF21-565B-457F-AD91-8DBBEE138CA1}" type="presOf" srcId="{38A4AABD-F0DC-4A46-B266-10CC14E8D3D0}" destId="{E86B97C0-293B-4322-AF8A-ADFA3FBA5DFE}" srcOrd="1" destOrd="0" presId="urn:microsoft.com/office/officeart/2005/8/layout/pyramid1"/>
    <dgm:cxn modelId="{7A97742F-BA6A-40F2-9168-E0A2F11008E6}" type="presOf" srcId="{5C2D1673-F389-48B2-9CA6-47274CBCE420}" destId="{4A1611DB-3AE7-442F-9D9D-0452D0F65785}" srcOrd="1" destOrd="0" presId="urn:microsoft.com/office/officeart/2005/8/layout/pyramid1"/>
    <dgm:cxn modelId="{8A30E732-C0B6-4EC1-8C45-84E4B7D2380E}" srcId="{90E2112C-6BCC-4345-A1A1-A3DF19B10551}" destId="{A5D67633-1C2A-45CE-A7D3-D6420A7B52EF}" srcOrd="5" destOrd="0" parTransId="{E1326C8F-A2B6-4792-BB73-BED2E3E1B2B6}" sibTransId="{5302D3F4-F573-4C70-99DD-04E893041E30}"/>
    <dgm:cxn modelId="{B9E81134-37A9-4D4C-98C7-56AFF02C4BCF}" srcId="{90E2112C-6BCC-4345-A1A1-A3DF19B10551}" destId="{87088A4F-C790-49CC-8CB8-2E8B08FD85B6}" srcOrd="2" destOrd="0" parTransId="{A12F9538-EF43-44F7-8AEB-B2C7B9BFC2BA}" sibTransId="{E17FF644-0548-4FB0-A0E0-42C1345285CE}"/>
    <dgm:cxn modelId="{FCCD9F37-6729-40C9-B518-75DAE158D561}" srcId="{90E2112C-6BCC-4345-A1A1-A3DF19B10551}" destId="{19192BCF-7738-48E7-A77B-42E0128B7113}" srcOrd="0" destOrd="0" parTransId="{099032CE-AE20-41BA-8DA8-2F148502E6B0}" sibTransId="{3E69C5DD-BB1B-44BB-BBC4-17141EFADBD0}"/>
    <dgm:cxn modelId="{80D4B65F-CA82-43C3-A2C5-90F0ADF26331}" type="presOf" srcId="{19192BCF-7738-48E7-A77B-42E0128B7113}" destId="{4AF318E2-F6F9-4201-A922-56B3A388DCB1}" srcOrd="0" destOrd="0" presId="urn:microsoft.com/office/officeart/2005/8/layout/pyramid1"/>
    <dgm:cxn modelId="{F50F2D63-7D0D-49A1-8FBB-40B9D706519D}" type="presOf" srcId="{90E2112C-6BCC-4345-A1A1-A3DF19B10551}" destId="{87FC366B-280A-422F-B634-D472277C7A42}" srcOrd="0" destOrd="0" presId="urn:microsoft.com/office/officeart/2005/8/layout/pyramid1"/>
    <dgm:cxn modelId="{013F1965-7B19-429D-9E80-DA4584BCACF2}" type="presOf" srcId="{38A4AABD-F0DC-4A46-B266-10CC14E8D3D0}" destId="{80086E45-4024-4120-84B8-416C1DA84ECB}" srcOrd="0" destOrd="0" presId="urn:microsoft.com/office/officeart/2005/8/layout/pyramid1"/>
    <dgm:cxn modelId="{29887365-065C-4D33-A914-EBA2F02BF889}" srcId="{90E2112C-6BCC-4345-A1A1-A3DF19B10551}" destId="{31FC5211-30D3-48CF-8F5D-E0C2A5C48D3C}" srcOrd="6" destOrd="0" parTransId="{409B08F1-08F7-47B9-B1C6-A1C4D83DA2C3}" sibTransId="{B6189372-AB7E-4B00-AD02-7AA6706D4BBA}"/>
    <dgm:cxn modelId="{52EDDE4A-77A7-4E0F-B4AF-770EB3683A59}" type="presOf" srcId="{A4242CC7-7913-48EE-A693-6788C201BAFD}" destId="{43829F26-CAA6-40C3-8B58-7F8904FA8873}" srcOrd="0" destOrd="0" presId="urn:microsoft.com/office/officeart/2005/8/layout/pyramid1"/>
    <dgm:cxn modelId="{F458A772-FFD4-46C1-8446-CDF328A9C975}" type="presOf" srcId="{31FC5211-30D3-48CF-8F5D-E0C2A5C48D3C}" destId="{197F68A1-B9FF-4741-A5AC-D69953939736}" srcOrd="1" destOrd="0" presId="urn:microsoft.com/office/officeart/2005/8/layout/pyramid1"/>
    <dgm:cxn modelId="{DDCD7C9D-97CE-445B-B600-2B29C00DC5A2}" type="presOf" srcId="{A5D67633-1C2A-45CE-A7D3-D6420A7B52EF}" destId="{3FB4DFD5-D9FA-41BE-8458-42705AB54FBA}" srcOrd="1" destOrd="0" presId="urn:microsoft.com/office/officeart/2005/8/layout/pyramid1"/>
    <dgm:cxn modelId="{797638A5-974C-4200-B970-3D0712C7E235}" type="presOf" srcId="{5C2D1673-F389-48B2-9CA6-47274CBCE420}" destId="{74ABF19E-CAC2-4DF8-9433-05E9AEE6099D}" srcOrd="0" destOrd="0" presId="urn:microsoft.com/office/officeart/2005/8/layout/pyramid1"/>
    <dgm:cxn modelId="{8907DAAD-BE86-4A6F-9C82-E5998BB32031}" type="presOf" srcId="{87088A4F-C790-49CC-8CB8-2E8B08FD85B6}" destId="{6761D823-EC1E-4089-BD0C-32574A4316D9}" srcOrd="0" destOrd="0" presId="urn:microsoft.com/office/officeart/2005/8/layout/pyramid1"/>
    <dgm:cxn modelId="{957A42B1-024A-45E3-A0C8-30FED79099DD}" type="presOf" srcId="{19192BCF-7738-48E7-A77B-42E0128B7113}" destId="{7A9DB2D8-9A38-4F26-ABE2-C6581545E9F6}" srcOrd="1" destOrd="0" presId="urn:microsoft.com/office/officeart/2005/8/layout/pyramid1"/>
    <dgm:cxn modelId="{B42040C9-A25F-4A34-88FF-851E53AD6B1A}" srcId="{90E2112C-6BCC-4345-A1A1-A3DF19B10551}" destId="{A4242CC7-7913-48EE-A693-6788C201BAFD}" srcOrd="1" destOrd="0" parTransId="{2EDA81FB-A33E-4C79-BC83-27266648A2F1}" sibTransId="{D1F64DEC-4EC8-43E7-A0DA-65D5336041EE}"/>
    <dgm:cxn modelId="{014921D7-258C-4B5A-BAB6-3C79CA17E5C7}" type="presOf" srcId="{31FC5211-30D3-48CF-8F5D-E0C2A5C48D3C}" destId="{0E7F75C5-0CD9-4D51-A643-C30267E7E3B3}" srcOrd="0" destOrd="0" presId="urn:microsoft.com/office/officeart/2005/8/layout/pyramid1"/>
    <dgm:cxn modelId="{5D08FEE5-5AF2-4A0E-AE9C-17B74D147CA9}" srcId="{90E2112C-6BCC-4345-A1A1-A3DF19B10551}" destId="{5C2D1673-F389-48B2-9CA6-47274CBCE420}" srcOrd="4" destOrd="0" parTransId="{1222C1B3-B60C-4AD5-A748-0FDAB7D3DFE4}" sibTransId="{9AEA431A-9B10-44ED-96EB-C262DEDE0775}"/>
    <dgm:cxn modelId="{158470ED-C64A-4A16-B712-50B5E952D765}" srcId="{90E2112C-6BCC-4345-A1A1-A3DF19B10551}" destId="{38A4AABD-F0DC-4A46-B266-10CC14E8D3D0}" srcOrd="3" destOrd="0" parTransId="{B99E0E88-A7F9-46BE-8966-30EC415176D6}" sibTransId="{98464F87-DCD0-4E31-B8C9-E64FAD0A1684}"/>
    <dgm:cxn modelId="{B6B7F8FB-4E40-44E7-AF7B-21599EC03F0F}" type="presOf" srcId="{87088A4F-C790-49CC-8CB8-2E8B08FD85B6}" destId="{166DD097-BB16-438A-8A59-E0A61A80FE08}" srcOrd="1" destOrd="0" presId="urn:microsoft.com/office/officeart/2005/8/layout/pyramid1"/>
    <dgm:cxn modelId="{706AF193-AB37-421D-BA9F-D174D317352A}" type="presParOf" srcId="{87FC366B-280A-422F-B634-D472277C7A42}" destId="{351A3D55-B227-419B-AC3E-126B4F770824}" srcOrd="0" destOrd="0" presId="urn:microsoft.com/office/officeart/2005/8/layout/pyramid1"/>
    <dgm:cxn modelId="{C0EDA44B-CBE6-4CB0-9582-2D149B0BC269}" type="presParOf" srcId="{351A3D55-B227-419B-AC3E-126B4F770824}" destId="{4AF318E2-F6F9-4201-A922-56B3A388DCB1}" srcOrd="0" destOrd="0" presId="urn:microsoft.com/office/officeart/2005/8/layout/pyramid1"/>
    <dgm:cxn modelId="{77D6DDA9-C657-4F52-8CA7-B898715D7538}" type="presParOf" srcId="{351A3D55-B227-419B-AC3E-126B4F770824}" destId="{7A9DB2D8-9A38-4F26-ABE2-C6581545E9F6}" srcOrd="1" destOrd="0" presId="urn:microsoft.com/office/officeart/2005/8/layout/pyramid1"/>
    <dgm:cxn modelId="{0ED4D144-6A65-481A-BC26-9E119CB99FDC}" type="presParOf" srcId="{87FC366B-280A-422F-B634-D472277C7A42}" destId="{E605C370-19E9-4FC8-A739-AD6321EF0520}" srcOrd="1" destOrd="0" presId="urn:microsoft.com/office/officeart/2005/8/layout/pyramid1"/>
    <dgm:cxn modelId="{36409EA4-DDB7-49EB-A408-E8BF68A4844D}" type="presParOf" srcId="{E605C370-19E9-4FC8-A739-AD6321EF0520}" destId="{43829F26-CAA6-40C3-8B58-7F8904FA8873}" srcOrd="0" destOrd="0" presId="urn:microsoft.com/office/officeart/2005/8/layout/pyramid1"/>
    <dgm:cxn modelId="{B2B03A21-2C9A-4870-889F-BE561DF56E9D}" type="presParOf" srcId="{E605C370-19E9-4FC8-A739-AD6321EF0520}" destId="{0F8889A4-AEC6-4EE2-8C15-0E948B480961}" srcOrd="1" destOrd="0" presId="urn:microsoft.com/office/officeart/2005/8/layout/pyramid1"/>
    <dgm:cxn modelId="{D3632816-447A-4178-A749-7AF25769DF75}" type="presParOf" srcId="{87FC366B-280A-422F-B634-D472277C7A42}" destId="{4F583480-889B-4FAB-9C5E-5C27D9542681}" srcOrd="2" destOrd="0" presId="urn:microsoft.com/office/officeart/2005/8/layout/pyramid1"/>
    <dgm:cxn modelId="{409EBF10-1227-4C17-A375-9F034C77AA29}" type="presParOf" srcId="{4F583480-889B-4FAB-9C5E-5C27D9542681}" destId="{6761D823-EC1E-4089-BD0C-32574A4316D9}" srcOrd="0" destOrd="0" presId="urn:microsoft.com/office/officeart/2005/8/layout/pyramid1"/>
    <dgm:cxn modelId="{D2230562-AD19-4B35-B6A8-6B4A641DB594}" type="presParOf" srcId="{4F583480-889B-4FAB-9C5E-5C27D9542681}" destId="{166DD097-BB16-438A-8A59-E0A61A80FE08}" srcOrd="1" destOrd="0" presId="urn:microsoft.com/office/officeart/2005/8/layout/pyramid1"/>
    <dgm:cxn modelId="{A3B414B5-BCF1-450C-808F-575D25CDFE95}" type="presParOf" srcId="{87FC366B-280A-422F-B634-D472277C7A42}" destId="{57A33B97-F9EE-4CF2-98A1-4E74A74D824F}" srcOrd="3" destOrd="0" presId="urn:microsoft.com/office/officeart/2005/8/layout/pyramid1"/>
    <dgm:cxn modelId="{0C07FE3F-C780-4E1C-B9F6-82C38B8060CB}" type="presParOf" srcId="{57A33B97-F9EE-4CF2-98A1-4E74A74D824F}" destId="{80086E45-4024-4120-84B8-416C1DA84ECB}" srcOrd="0" destOrd="0" presId="urn:microsoft.com/office/officeart/2005/8/layout/pyramid1"/>
    <dgm:cxn modelId="{DAA3924F-4BC8-4BE0-A3CA-60FC7C29E3C4}" type="presParOf" srcId="{57A33B97-F9EE-4CF2-98A1-4E74A74D824F}" destId="{E86B97C0-293B-4322-AF8A-ADFA3FBA5DFE}" srcOrd="1" destOrd="0" presId="urn:microsoft.com/office/officeart/2005/8/layout/pyramid1"/>
    <dgm:cxn modelId="{D62C05C2-D6F5-494E-8C5E-E7CBE0E4E868}" type="presParOf" srcId="{87FC366B-280A-422F-B634-D472277C7A42}" destId="{DF3F3A6F-C235-4C66-AD25-CDC2777276F5}" srcOrd="4" destOrd="0" presId="urn:microsoft.com/office/officeart/2005/8/layout/pyramid1"/>
    <dgm:cxn modelId="{22FA2F08-DEEB-465D-B8CE-1CDAB28691CE}" type="presParOf" srcId="{DF3F3A6F-C235-4C66-AD25-CDC2777276F5}" destId="{74ABF19E-CAC2-4DF8-9433-05E9AEE6099D}" srcOrd="0" destOrd="0" presId="urn:microsoft.com/office/officeart/2005/8/layout/pyramid1"/>
    <dgm:cxn modelId="{5A0B5CE5-7ED6-4863-95BC-127616BAFE5B}" type="presParOf" srcId="{DF3F3A6F-C235-4C66-AD25-CDC2777276F5}" destId="{4A1611DB-3AE7-442F-9D9D-0452D0F65785}" srcOrd="1" destOrd="0" presId="urn:microsoft.com/office/officeart/2005/8/layout/pyramid1"/>
    <dgm:cxn modelId="{A8077C55-DB75-4FAF-9311-8DD8098DB97F}" type="presParOf" srcId="{87FC366B-280A-422F-B634-D472277C7A42}" destId="{D780C929-B40A-41BF-9EAB-C96DED1BDB0A}" srcOrd="5" destOrd="0" presId="urn:microsoft.com/office/officeart/2005/8/layout/pyramid1"/>
    <dgm:cxn modelId="{F04238DE-773F-4073-9147-D6B9A218BE91}" type="presParOf" srcId="{D780C929-B40A-41BF-9EAB-C96DED1BDB0A}" destId="{6383C1E0-FCC5-4E1B-AB42-103E58916BB5}" srcOrd="0" destOrd="0" presId="urn:microsoft.com/office/officeart/2005/8/layout/pyramid1"/>
    <dgm:cxn modelId="{7BEBFC0E-9CBD-4B6E-9C0A-C73D80E3BDEA}" type="presParOf" srcId="{D780C929-B40A-41BF-9EAB-C96DED1BDB0A}" destId="{3FB4DFD5-D9FA-41BE-8458-42705AB54FBA}" srcOrd="1" destOrd="0" presId="urn:microsoft.com/office/officeart/2005/8/layout/pyramid1"/>
    <dgm:cxn modelId="{D24586A5-7997-4B09-9907-84170B562570}" type="presParOf" srcId="{87FC366B-280A-422F-B634-D472277C7A42}" destId="{622ECEBA-DE85-42B0-8DD5-D6A70CA4FE93}" srcOrd="6" destOrd="0" presId="urn:microsoft.com/office/officeart/2005/8/layout/pyramid1"/>
    <dgm:cxn modelId="{40B4B09E-8955-43E8-BDC5-64B5151F3CEE}" type="presParOf" srcId="{622ECEBA-DE85-42B0-8DD5-D6A70CA4FE93}" destId="{0E7F75C5-0CD9-4D51-A643-C30267E7E3B3}" srcOrd="0" destOrd="0" presId="urn:microsoft.com/office/officeart/2005/8/layout/pyramid1"/>
    <dgm:cxn modelId="{3121FD3B-13AB-400E-A00B-B3ADD8918708}" type="presParOf" srcId="{622ECEBA-DE85-42B0-8DD5-D6A70CA4FE93}" destId="{197F68A1-B9FF-4741-A5AC-D69953939736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8F41FEB-FE11-4D10-8263-7EC3E2D292BD}" type="doc">
      <dgm:prSet loTypeId="urn:microsoft.com/office/officeart/2005/8/layout/radial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6F4C0793-AC27-4EEE-9D84-4D07C17794F7}">
      <dgm:prSet phldrT="[Text]"/>
      <dgm:spPr/>
      <dgm:t>
        <a:bodyPr/>
        <a:lstStyle/>
        <a:p>
          <a:r>
            <a:rPr lang="cs-CZ" dirty="0"/>
            <a:t>Jistota</a:t>
          </a:r>
        </a:p>
        <a:p>
          <a:r>
            <a:rPr lang="cs-CZ" dirty="0"/>
            <a:t>Bezpečí </a:t>
          </a:r>
        </a:p>
      </dgm:t>
    </dgm:pt>
    <dgm:pt modelId="{0068CFAF-FCFC-445A-A61A-B4EE85397D71}" type="parTrans" cxnId="{6E09FE6C-5997-4E48-B712-17C28D7DFD20}">
      <dgm:prSet/>
      <dgm:spPr/>
      <dgm:t>
        <a:bodyPr/>
        <a:lstStyle/>
        <a:p>
          <a:endParaRPr lang="cs-CZ"/>
        </a:p>
      </dgm:t>
    </dgm:pt>
    <dgm:pt modelId="{A726088F-9B87-463F-8D2E-231AF438B21E}" type="sibTrans" cxnId="{6E09FE6C-5997-4E48-B712-17C28D7DFD20}">
      <dgm:prSet/>
      <dgm:spPr/>
      <dgm:t>
        <a:bodyPr/>
        <a:lstStyle/>
        <a:p>
          <a:endParaRPr lang="cs-CZ"/>
        </a:p>
      </dgm:t>
    </dgm:pt>
    <dgm:pt modelId="{1D772E0F-C58A-45A4-8346-A1F7913D8B92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Ovlivňující faktory</a:t>
          </a:r>
        </a:p>
      </dgm:t>
    </dgm:pt>
    <dgm:pt modelId="{8F19761D-A213-46A5-BE76-15B0B2C8FAF1}" type="parTrans" cxnId="{5337A9D6-05BB-407B-901E-8FB35E20AB15}">
      <dgm:prSet/>
      <dgm:spPr/>
      <dgm:t>
        <a:bodyPr/>
        <a:lstStyle/>
        <a:p>
          <a:endParaRPr lang="cs-CZ"/>
        </a:p>
      </dgm:t>
    </dgm:pt>
    <dgm:pt modelId="{2D8FFE3B-B96C-4AFD-B6F1-8FC609E8B0D4}" type="sibTrans" cxnId="{5337A9D6-05BB-407B-901E-8FB35E20AB15}">
      <dgm:prSet/>
      <dgm:spPr/>
      <dgm:t>
        <a:bodyPr/>
        <a:lstStyle/>
        <a:p>
          <a:endParaRPr lang="cs-CZ"/>
        </a:p>
      </dgm:t>
    </dgm:pt>
    <dgm:pt modelId="{D17DEF68-83DE-48AD-A04C-780C1B26DEA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Posouzení </a:t>
          </a:r>
        </a:p>
        <a:p>
          <a:r>
            <a:rPr lang="cs-CZ" dirty="0"/>
            <a:t>- ošetřovatelská</a:t>
          </a:r>
        </a:p>
        <a:p>
          <a:r>
            <a:rPr lang="cs-CZ" dirty="0"/>
            <a:t>anamnéza </a:t>
          </a:r>
        </a:p>
      </dgm:t>
    </dgm:pt>
    <dgm:pt modelId="{411BC853-209E-427A-886D-140027AA1B87}" type="parTrans" cxnId="{F0508D33-D948-4AB2-858D-92822E77214C}">
      <dgm:prSet/>
      <dgm:spPr/>
      <dgm:t>
        <a:bodyPr/>
        <a:lstStyle/>
        <a:p>
          <a:endParaRPr lang="cs-CZ"/>
        </a:p>
      </dgm:t>
    </dgm:pt>
    <dgm:pt modelId="{C17CB069-5304-4589-B3ED-50C953C2E4E7}" type="sibTrans" cxnId="{F0508D33-D948-4AB2-858D-92822E77214C}">
      <dgm:prSet/>
      <dgm:spPr/>
      <dgm:t>
        <a:bodyPr/>
        <a:lstStyle/>
        <a:p>
          <a:endParaRPr lang="cs-CZ"/>
        </a:p>
      </dgm:t>
    </dgm:pt>
    <dgm:pt modelId="{A9901800-C159-4E6B-BABB-8C8934FCC75A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Ošetřovatelská diagnóza</a:t>
          </a:r>
        </a:p>
      </dgm:t>
    </dgm:pt>
    <dgm:pt modelId="{8FFCEC18-649C-4299-904A-185AF8F7546E}" type="parTrans" cxnId="{43B44A3F-EE78-4C02-BF7B-0D58F4415845}">
      <dgm:prSet/>
      <dgm:spPr/>
      <dgm:t>
        <a:bodyPr/>
        <a:lstStyle/>
        <a:p>
          <a:endParaRPr lang="cs-CZ"/>
        </a:p>
      </dgm:t>
    </dgm:pt>
    <dgm:pt modelId="{FE24D0F8-C76F-4F9B-A629-5FD5596129D2}" type="sibTrans" cxnId="{43B44A3F-EE78-4C02-BF7B-0D58F4415845}">
      <dgm:prSet/>
      <dgm:spPr/>
      <dgm:t>
        <a:bodyPr/>
        <a:lstStyle/>
        <a:p>
          <a:endParaRPr lang="cs-CZ"/>
        </a:p>
      </dgm:t>
    </dgm:pt>
    <dgm:pt modelId="{26AC9E8E-6A38-4BC6-99A2-61E98D7C4564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Plánování:</a:t>
          </a:r>
        </a:p>
        <a:p>
          <a:r>
            <a:rPr lang="cs-CZ" dirty="0"/>
            <a:t>Intervence – </a:t>
          </a:r>
          <a:r>
            <a:rPr lang="cs-CZ" dirty="0" err="1"/>
            <a:t>psychoth</a:t>
          </a:r>
          <a:r>
            <a:rPr lang="cs-CZ" dirty="0"/>
            <a:t>. přístup ZP, informovanost, evaluační chování ZP</a:t>
          </a:r>
        </a:p>
      </dgm:t>
    </dgm:pt>
    <dgm:pt modelId="{568F6763-BB12-4551-B539-0BB9B3C87F37}" type="parTrans" cxnId="{9F4AEB00-71FB-4CA0-9119-D6E6E04FDC8D}">
      <dgm:prSet/>
      <dgm:spPr/>
      <dgm:t>
        <a:bodyPr/>
        <a:lstStyle/>
        <a:p>
          <a:endParaRPr lang="cs-CZ"/>
        </a:p>
      </dgm:t>
    </dgm:pt>
    <dgm:pt modelId="{466C0FC4-B148-44E2-A21F-59222129C7C1}" type="sibTrans" cxnId="{9F4AEB00-71FB-4CA0-9119-D6E6E04FDC8D}">
      <dgm:prSet/>
      <dgm:spPr/>
      <dgm:t>
        <a:bodyPr/>
        <a:lstStyle/>
        <a:p>
          <a:endParaRPr lang="cs-CZ"/>
        </a:p>
      </dgm:t>
    </dgm:pt>
    <dgm:pt modelId="{7B7AF42B-2203-4F6D-B789-B77CCE142763}">
      <dgm:prSet phldrT="[Text]"/>
      <dgm:spPr/>
      <dgm:t>
        <a:bodyPr/>
        <a:lstStyle/>
        <a:p>
          <a:endParaRPr lang="cs-CZ"/>
        </a:p>
      </dgm:t>
    </dgm:pt>
    <dgm:pt modelId="{48A17D43-3019-4265-83AC-32B027352EE5}" type="parTrans" cxnId="{17727CC5-6A76-40B8-9AA9-C892EE895D09}">
      <dgm:prSet/>
      <dgm:spPr/>
      <dgm:t>
        <a:bodyPr/>
        <a:lstStyle/>
        <a:p>
          <a:endParaRPr lang="cs-CZ"/>
        </a:p>
      </dgm:t>
    </dgm:pt>
    <dgm:pt modelId="{B52685AA-BD19-437E-B6CE-25C04843A02A}" type="sibTrans" cxnId="{17727CC5-6A76-40B8-9AA9-C892EE895D09}">
      <dgm:prSet/>
      <dgm:spPr/>
      <dgm:t>
        <a:bodyPr/>
        <a:lstStyle/>
        <a:p>
          <a:endParaRPr lang="cs-CZ"/>
        </a:p>
      </dgm:t>
    </dgm:pt>
    <dgm:pt modelId="{00F7F162-0014-4EA0-A482-368CE054888E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Zhodnocení </a:t>
          </a:r>
        </a:p>
      </dgm:t>
    </dgm:pt>
    <dgm:pt modelId="{6C8424B8-9121-4E12-933A-42B94C42CB4C}" type="parTrans" cxnId="{5AC8D6A4-D835-4805-B44F-E2C6852D09C3}">
      <dgm:prSet/>
      <dgm:spPr/>
      <dgm:t>
        <a:bodyPr/>
        <a:lstStyle/>
        <a:p>
          <a:endParaRPr lang="cs-CZ"/>
        </a:p>
      </dgm:t>
    </dgm:pt>
    <dgm:pt modelId="{68D5AD3B-F216-40BA-8252-D495028C1702}" type="sibTrans" cxnId="{5AC8D6A4-D835-4805-B44F-E2C6852D09C3}">
      <dgm:prSet/>
      <dgm:spPr/>
      <dgm:t>
        <a:bodyPr/>
        <a:lstStyle/>
        <a:p>
          <a:endParaRPr lang="cs-CZ"/>
        </a:p>
      </dgm:t>
    </dgm:pt>
    <dgm:pt modelId="{E08CF8F3-4D62-4A41-A42E-C88EC69CDA56}">
      <dgm:prSet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cs-CZ" dirty="0"/>
            <a:t>Realizace </a:t>
          </a:r>
        </a:p>
      </dgm:t>
    </dgm:pt>
    <dgm:pt modelId="{2252685B-1B2B-43CF-8397-A9B1B12C9F93}" type="parTrans" cxnId="{EBE1B921-79C8-4B38-B18C-6E25158212C9}">
      <dgm:prSet/>
      <dgm:spPr/>
      <dgm:t>
        <a:bodyPr/>
        <a:lstStyle/>
        <a:p>
          <a:endParaRPr lang="cs-CZ"/>
        </a:p>
      </dgm:t>
    </dgm:pt>
    <dgm:pt modelId="{7879AD69-D73D-450F-A82F-1080E6ECB16E}" type="sibTrans" cxnId="{EBE1B921-79C8-4B38-B18C-6E25158212C9}">
      <dgm:prSet/>
      <dgm:spPr/>
      <dgm:t>
        <a:bodyPr/>
        <a:lstStyle/>
        <a:p>
          <a:endParaRPr lang="cs-CZ"/>
        </a:p>
      </dgm:t>
    </dgm:pt>
    <dgm:pt modelId="{3CA0003E-F452-4E6E-9E1F-01644A1E347F}" type="pres">
      <dgm:prSet presAssocID="{18F41FEB-FE11-4D10-8263-7EC3E2D292BD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9EDF978-CA8F-4F89-A0F1-CEE1C4E9BDAB}" type="pres">
      <dgm:prSet presAssocID="{6F4C0793-AC27-4EEE-9D84-4D07C17794F7}" presName="centerShape" presStyleLbl="node0" presStyleIdx="0" presStyleCnt="1"/>
      <dgm:spPr/>
    </dgm:pt>
    <dgm:pt modelId="{26EAC9B7-55DD-41AF-9B52-2663F592C103}" type="pres">
      <dgm:prSet presAssocID="{8F19761D-A213-46A5-BE76-15B0B2C8FAF1}" presName="parTrans" presStyleLbl="bgSibTrans2D1" presStyleIdx="0" presStyleCnt="6"/>
      <dgm:spPr/>
    </dgm:pt>
    <dgm:pt modelId="{95B6A638-BE6C-4FE0-9B81-C1610F358C23}" type="pres">
      <dgm:prSet presAssocID="{1D772E0F-C58A-45A4-8346-A1F7913D8B92}" presName="node" presStyleLbl="node1" presStyleIdx="0" presStyleCnt="6">
        <dgm:presLayoutVars>
          <dgm:bulletEnabled val="1"/>
        </dgm:presLayoutVars>
      </dgm:prSet>
      <dgm:spPr/>
    </dgm:pt>
    <dgm:pt modelId="{8F3318EE-9B22-4A59-9E83-CB15C4B99EA9}" type="pres">
      <dgm:prSet presAssocID="{411BC853-209E-427A-886D-140027AA1B87}" presName="parTrans" presStyleLbl="bgSibTrans2D1" presStyleIdx="1" presStyleCnt="6"/>
      <dgm:spPr/>
    </dgm:pt>
    <dgm:pt modelId="{F91A0F32-3B24-45E6-BD36-B693AE918FF7}" type="pres">
      <dgm:prSet presAssocID="{D17DEF68-83DE-48AD-A04C-780C1B26DEA9}" presName="node" presStyleLbl="node1" presStyleIdx="1" presStyleCnt="6">
        <dgm:presLayoutVars>
          <dgm:bulletEnabled val="1"/>
        </dgm:presLayoutVars>
      </dgm:prSet>
      <dgm:spPr/>
    </dgm:pt>
    <dgm:pt modelId="{9488E190-582D-4433-B49D-AA60483C2B65}" type="pres">
      <dgm:prSet presAssocID="{8FFCEC18-649C-4299-904A-185AF8F7546E}" presName="parTrans" presStyleLbl="bgSibTrans2D1" presStyleIdx="2" presStyleCnt="6" custLinFactNeighborY="1899"/>
      <dgm:spPr/>
    </dgm:pt>
    <dgm:pt modelId="{8202043D-0F81-4A42-B5FE-A0DB0C5D3857}" type="pres">
      <dgm:prSet presAssocID="{A9901800-C159-4E6B-BABB-8C8934FCC75A}" presName="node" presStyleLbl="node1" presStyleIdx="2" presStyleCnt="6">
        <dgm:presLayoutVars>
          <dgm:bulletEnabled val="1"/>
        </dgm:presLayoutVars>
      </dgm:prSet>
      <dgm:spPr/>
    </dgm:pt>
    <dgm:pt modelId="{42C94B8F-0ADA-4942-9F7B-583A0CC9B962}" type="pres">
      <dgm:prSet presAssocID="{568F6763-BB12-4551-B539-0BB9B3C87F37}" presName="parTrans" presStyleLbl="bgSibTrans2D1" presStyleIdx="3" presStyleCnt="6"/>
      <dgm:spPr/>
    </dgm:pt>
    <dgm:pt modelId="{7D09702E-08F0-42CD-9120-0A1359A4A6C6}" type="pres">
      <dgm:prSet presAssocID="{26AC9E8E-6A38-4BC6-99A2-61E98D7C4564}" presName="node" presStyleLbl="node1" presStyleIdx="3" presStyleCnt="6">
        <dgm:presLayoutVars>
          <dgm:bulletEnabled val="1"/>
        </dgm:presLayoutVars>
      </dgm:prSet>
      <dgm:spPr/>
    </dgm:pt>
    <dgm:pt modelId="{5BBBAE3D-8F43-4347-9718-8A67D1EA56FF}" type="pres">
      <dgm:prSet presAssocID="{2252685B-1B2B-43CF-8397-A9B1B12C9F93}" presName="parTrans" presStyleLbl="bgSibTrans2D1" presStyleIdx="4" presStyleCnt="6"/>
      <dgm:spPr/>
    </dgm:pt>
    <dgm:pt modelId="{2D12BB1F-D052-4A3D-B92F-B9B5399D3F80}" type="pres">
      <dgm:prSet presAssocID="{E08CF8F3-4D62-4A41-A42E-C88EC69CDA56}" presName="node" presStyleLbl="node1" presStyleIdx="4" presStyleCnt="6">
        <dgm:presLayoutVars>
          <dgm:bulletEnabled val="1"/>
        </dgm:presLayoutVars>
      </dgm:prSet>
      <dgm:spPr/>
    </dgm:pt>
    <dgm:pt modelId="{027E2FD4-45CF-455A-BFD8-83E4C2B9967B}" type="pres">
      <dgm:prSet presAssocID="{6C8424B8-9121-4E12-933A-42B94C42CB4C}" presName="parTrans" presStyleLbl="bgSibTrans2D1" presStyleIdx="5" presStyleCnt="6"/>
      <dgm:spPr/>
    </dgm:pt>
    <dgm:pt modelId="{4F5E01FF-673F-4209-A493-3E361A604F6E}" type="pres">
      <dgm:prSet presAssocID="{00F7F162-0014-4EA0-A482-368CE054888E}" presName="node" presStyleLbl="node1" presStyleIdx="5" presStyleCnt="6">
        <dgm:presLayoutVars>
          <dgm:bulletEnabled val="1"/>
        </dgm:presLayoutVars>
      </dgm:prSet>
      <dgm:spPr/>
    </dgm:pt>
  </dgm:ptLst>
  <dgm:cxnLst>
    <dgm:cxn modelId="{9F4AEB00-71FB-4CA0-9119-D6E6E04FDC8D}" srcId="{6F4C0793-AC27-4EEE-9D84-4D07C17794F7}" destId="{26AC9E8E-6A38-4BC6-99A2-61E98D7C4564}" srcOrd="3" destOrd="0" parTransId="{568F6763-BB12-4551-B539-0BB9B3C87F37}" sibTransId="{466C0FC4-B148-44E2-A21F-59222129C7C1}"/>
    <dgm:cxn modelId="{427D110B-5D0D-4736-9AF6-AAC4E4D9088C}" type="presOf" srcId="{6C8424B8-9121-4E12-933A-42B94C42CB4C}" destId="{027E2FD4-45CF-455A-BFD8-83E4C2B9967B}" srcOrd="0" destOrd="0" presId="urn:microsoft.com/office/officeart/2005/8/layout/radial4"/>
    <dgm:cxn modelId="{EBE1B921-79C8-4B38-B18C-6E25158212C9}" srcId="{6F4C0793-AC27-4EEE-9D84-4D07C17794F7}" destId="{E08CF8F3-4D62-4A41-A42E-C88EC69CDA56}" srcOrd="4" destOrd="0" parTransId="{2252685B-1B2B-43CF-8397-A9B1B12C9F93}" sibTransId="{7879AD69-D73D-450F-A82F-1080E6ECB16E}"/>
    <dgm:cxn modelId="{F989A128-302F-491D-BC3D-26613ACC6629}" type="presOf" srcId="{1D772E0F-C58A-45A4-8346-A1F7913D8B92}" destId="{95B6A638-BE6C-4FE0-9B81-C1610F358C23}" srcOrd="0" destOrd="0" presId="urn:microsoft.com/office/officeart/2005/8/layout/radial4"/>
    <dgm:cxn modelId="{AC220533-EE23-4B8F-86B6-FBD6B5B537C4}" type="presOf" srcId="{8FFCEC18-649C-4299-904A-185AF8F7546E}" destId="{9488E190-582D-4433-B49D-AA60483C2B65}" srcOrd="0" destOrd="0" presId="urn:microsoft.com/office/officeart/2005/8/layout/radial4"/>
    <dgm:cxn modelId="{F0508D33-D948-4AB2-858D-92822E77214C}" srcId="{6F4C0793-AC27-4EEE-9D84-4D07C17794F7}" destId="{D17DEF68-83DE-48AD-A04C-780C1B26DEA9}" srcOrd="1" destOrd="0" parTransId="{411BC853-209E-427A-886D-140027AA1B87}" sibTransId="{C17CB069-5304-4589-B3ED-50C953C2E4E7}"/>
    <dgm:cxn modelId="{43B44A3F-EE78-4C02-BF7B-0D58F4415845}" srcId="{6F4C0793-AC27-4EEE-9D84-4D07C17794F7}" destId="{A9901800-C159-4E6B-BABB-8C8934FCC75A}" srcOrd="2" destOrd="0" parTransId="{8FFCEC18-649C-4299-904A-185AF8F7546E}" sibTransId="{FE24D0F8-C76F-4F9B-A629-5FD5596129D2}"/>
    <dgm:cxn modelId="{0DFEDC62-17AA-4782-98DB-4AACB0C94FDC}" type="presOf" srcId="{E08CF8F3-4D62-4A41-A42E-C88EC69CDA56}" destId="{2D12BB1F-D052-4A3D-B92F-B9B5399D3F80}" srcOrd="0" destOrd="0" presId="urn:microsoft.com/office/officeart/2005/8/layout/radial4"/>
    <dgm:cxn modelId="{0D0B7A65-8C9A-43EF-8B91-45471D07F73F}" type="presOf" srcId="{00F7F162-0014-4EA0-A482-368CE054888E}" destId="{4F5E01FF-673F-4209-A493-3E361A604F6E}" srcOrd="0" destOrd="0" presId="urn:microsoft.com/office/officeart/2005/8/layout/radial4"/>
    <dgm:cxn modelId="{E7CFE74B-1D53-41C2-A79A-D0724EC05A20}" type="presOf" srcId="{18F41FEB-FE11-4D10-8263-7EC3E2D292BD}" destId="{3CA0003E-F452-4E6E-9E1F-01644A1E347F}" srcOrd="0" destOrd="0" presId="urn:microsoft.com/office/officeart/2005/8/layout/radial4"/>
    <dgm:cxn modelId="{6E09FE6C-5997-4E48-B712-17C28D7DFD20}" srcId="{18F41FEB-FE11-4D10-8263-7EC3E2D292BD}" destId="{6F4C0793-AC27-4EEE-9D84-4D07C17794F7}" srcOrd="0" destOrd="0" parTransId="{0068CFAF-FCFC-445A-A61A-B4EE85397D71}" sibTransId="{A726088F-9B87-463F-8D2E-231AF438B21E}"/>
    <dgm:cxn modelId="{DD671979-FC12-4865-A110-63AB53CDAF7C}" type="presOf" srcId="{411BC853-209E-427A-886D-140027AA1B87}" destId="{8F3318EE-9B22-4A59-9E83-CB15C4B99EA9}" srcOrd="0" destOrd="0" presId="urn:microsoft.com/office/officeart/2005/8/layout/radial4"/>
    <dgm:cxn modelId="{5AC8D6A4-D835-4805-B44F-E2C6852D09C3}" srcId="{6F4C0793-AC27-4EEE-9D84-4D07C17794F7}" destId="{00F7F162-0014-4EA0-A482-368CE054888E}" srcOrd="5" destOrd="0" parTransId="{6C8424B8-9121-4E12-933A-42B94C42CB4C}" sibTransId="{68D5AD3B-F216-40BA-8252-D495028C1702}"/>
    <dgm:cxn modelId="{74483AB0-7179-40A3-BEB1-4EF8286CB4B0}" type="presOf" srcId="{A9901800-C159-4E6B-BABB-8C8934FCC75A}" destId="{8202043D-0F81-4A42-B5FE-A0DB0C5D3857}" srcOrd="0" destOrd="0" presId="urn:microsoft.com/office/officeart/2005/8/layout/radial4"/>
    <dgm:cxn modelId="{53B908C5-A08D-4E5C-A1AE-70E767A016C4}" type="presOf" srcId="{568F6763-BB12-4551-B539-0BB9B3C87F37}" destId="{42C94B8F-0ADA-4942-9F7B-583A0CC9B962}" srcOrd="0" destOrd="0" presId="urn:microsoft.com/office/officeart/2005/8/layout/radial4"/>
    <dgm:cxn modelId="{17727CC5-6A76-40B8-9AA9-C892EE895D09}" srcId="{18F41FEB-FE11-4D10-8263-7EC3E2D292BD}" destId="{7B7AF42B-2203-4F6D-B789-B77CCE142763}" srcOrd="1" destOrd="0" parTransId="{48A17D43-3019-4265-83AC-32B027352EE5}" sibTransId="{B52685AA-BD19-437E-B6CE-25C04843A02A}"/>
    <dgm:cxn modelId="{EA4434D4-3F57-4829-B6B2-9B666A2DFCF3}" type="presOf" srcId="{8F19761D-A213-46A5-BE76-15B0B2C8FAF1}" destId="{26EAC9B7-55DD-41AF-9B52-2663F592C103}" srcOrd="0" destOrd="0" presId="urn:microsoft.com/office/officeart/2005/8/layout/radial4"/>
    <dgm:cxn modelId="{5337A9D6-05BB-407B-901E-8FB35E20AB15}" srcId="{6F4C0793-AC27-4EEE-9D84-4D07C17794F7}" destId="{1D772E0F-C58A-45A4-8346-A1F7913D8B92}" srcOrd="0" destOrd="0" parTransId="{8F19761D-A213-46A5-BE76-15B0B2C8FAF1}" sibTransId="{2D8FFE3B-B96C-4AFD-B6F1-8FC609E8B0D4}"/>
    <dgm:cxn modelId="{BF9936EA-2E5E-4247-BC2D-96BF85025D46}" type="presOf" srcId="{D17DEF68-83DE-48AD-A04C-780C1B26DEA9}" destId="{F91A0F32-3B24-45E6-BD36-B693AE918FF7}" srcOrd="0" destOrd="0" presId="urn:microsoft.com/office/officeart/2005/8/layout/radial4"/>
    <dgm:cxn modelId="{0763C1EC-F0B7-4A31-B287-516DE3829A5D}" type="presOf" srcId="{2252685B-1B2B-43CF-8397-A9B1B12C9F93}" destId="{5BBBAE3D-8F43-4347-9718-8A67D1EA56FF}" srcOrd="0" destOrd="0" presId="urn:microsoft.com/office/officeart/2005/8/layout/radial4"/>
    <dgm:cxn modelId="{DDF3A0F5-6BA4-4B5C-B5BA-2FA682A8A9F2}" type="presOf" srcId="{26AC9E8E-6A38-4BC6-99A2-61E98D7C4564}" destId="{7D09702E-08F0-42CD-9120-0A1359A4A6C6}" srcOrd="0" destOrd="0" presId="urn:microsoft.com/office/officeart/2005/8/layout/radial4"/>
    <dgm:cxn modelId="{1D167DFD-3917-44D3-B4CA-32CBB103B2D6}" type="presOf" srcId="{6F4C0793-AC27-4EEE-9D84-4D07C17794F7}" destId="{39EDF978-CA8F-4F89-A0F1-CEE1C4E9BDAB}" srcOrd="0" destOrd="0" presId="urn:microsoft.com/office/officeart/2005/8/layout/radial4"/>
    <dgm:cxn modelId="{1E77B8D3-9CA9-4D18-AFE5-2777630DDCCE}" type="presParOf" srcId="{3CA0003E-F452-4E6E-9E1F-01644A1E347F}" destId="{39EDF978-CA8F-4F89-A0F1-CEE1C4E9BDAB}" srcOrd="0" destOrd="0" presId="urn:microsoft.com/office/officeart/2005/8/layout/radial4"/>
    <dgm:cxn modelId="{9AC571FA-6E1A-4D2A-9DE6-BEC635EA6B5E}" type="presParOf" srcId="{3CA0003E-F452-4E6E-9E1F-01644A1E347F}" destId="{26EAC9B7-55DD-41AF-9B52-2663F592C103}" srcOrd="1" destOrd="0" presId="urn:microsoft.com/office/officeart/2005/8/layout/radial4"/>
    <dgm:cxn modelId="{BEE06C78-F491-48D3-9077-6ECCD8A705D3}" type="presParOf" srcId="{3CA0003E-F452-4E6E-9E1F-01644A1E347F}" destId="{95B6A638-BE6C-4FE0-9B81-C1610F358C23}" srcOrd="2" destOrd="0" presId="urn:microsoft.com/office/officeart/2005/8/layout/radial4"/>
    <dgm:cxn modelId="{F3CAB094-9739-4788-A446-4C59871C04A7}" type="presParOf" srcId="{3CA0003E-F452-4E6E-9E1F-01644A1E347F}" destId="{8F3318EE-9B22-4A59-9E83-CB15C4B99EA9}" srcOrd="3" destOrd="0" presId="urn:microsoft.com/office/officeart/2005/8/layout/radial4"/>
    <dgm:cxn modelId="{BB1A6512-F7EF-4D34-82C9-E865741D0143}" type="presParOf" srcId="{3CA0003E-F452-4E6E-9E1F-01644A1E347F}" destId="{F91A0F32-3B24-45E6-BD36-B693AE918FF7}" srcOrd="4" destOrd="0" presId="urn:microsoft.com/office/officeart/2005/8/layout/radial4"/>
    <dgm:cxn modelId="{EB6AC1E8-11E7-4081-8F26-C6DF01B15367}" type="presParOf" srcId="{3CA0003E-F452-4E6E-9E1F-01644A1E347F}" destId="{9488E190-582D-4433-B49D-AA60483C2B65}" srcOrd="5" destOrd="0" presId="urn:microsoft.com/office/officeart/2005/8/layout/radial4"/>
    <dgm:cxn modelId="{E9F226F9-8DAF-443A-83D4-A94F67F44098}" type="presParOf" srcId="{3CA0003E-F452-4E6E-9E1F-01644A1E347F}" destId="{8202043D-0F81-4A42-B5FE-A0DB0C5D3857}" srcOrd="6" destOrd="0" presId="urn:microsoft.com/office/officeart/2005/8/layout/radial4"/>
    <dgm:cxn modelId="{2E8B0950-4FC0-4C75-88E5-2CAD646DEA9E}" type="presParOf" srcId="{3CA0003E-F452-4E6E-9E1F-01644A1E347F}" destId="{42C94B8F-0ADA-4942-9F7B-583A0CC9B962}" srcOrd="7" destOrd="0" presId="urn:microsoft.com/office/officeart/2005/8/layout/radial4"/>
    <dgm:cxn modelId="{8FF10E16-90C5-4913-A9EC-15511CDDA619}" type="presParOf" srcId="{3CA0003E-F452-4E6E-9E1F-01644A1E347F}" destId="{7D09702E-08F0-42CD-9120-0A1359A4A6C6}" srcOrd="8" destOrd="0" presId="urn:microsoft.com/office/officeart/2005/8/layout/radial4"/>
    <dgm:cxn modelId="{63954170-FB9D-46B4-9D2E-1E23AF3FFE06}" type="presParOf" srcId="{3CA0003E-F452-4E6E-9E1F-01644A1E347F}" destId="{5BBBAE3D-8F43-4347-9718-8A67D1EA56FF}" srcOrd="9" destOrd="0" presId="urn:microsoft.com/office/officeart/2005/8/layout/radial4"/>
    <dgm:cxn modelId="{0B181203-10E3-4FE7-B168-CA8CC5C67066}" type="presParOf" srcId="{3CA0003E-F452-4E6E-9E1F-01644A1E347F}" destId="{2D12BB1F-D052-4A3D-B92F-B9B5399D3F80}" srcOrd="10" destOrd="0" presId="urn:microsoft.com/office/officeart/2005/8/layout/radial4"/>
    <dgm:cxn modelId="{C4D77F11-B9E8-485E-8184-C420D2487DFA}" type="presParOf" srcId="{3CA0003E-F452-4E6E-9E1F-01644A1E347F}" destId="{027E2FD4-45CF-455A-BFD8-83E4C2B9967B}" srcOrd="11" destOrd="0" presId="urn:microsoft.com/office/officeart/2005/8/layout/radial4"/>
    <dgm:cxn modelId="{9555B0F2-1D36-4E49-8C71-D4E9137421F3}" type="presParOf" srcId="{3CA0003E-F452-4E6E-9E1F-01644A1E347F}" destId="{4F5E01FF-673F-4209-A493-3E361A604F6E}" srcOrd="12" destOrd="0" presId="urn:microsoft.com/office/officeart/2005/8/layout/radial4"/>
  </dgm:cxnLst>
  <dgm:bg>
    <a:solidFill>
      <a:schemeClr val="accent1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F318E2-F6F9-4201-A922-56B3A388DCB1}">
      <dsp:nvSpPr>
        <dsp:cNvPr id="0" name=""/>
        <dsp:cNvSpPr/>
      </dsp:nvSpPr>
      <dsp:spPr>
        <a:xfrm>
          <a:off x="2603727" y="0"/>
          <a:ext cx="867909" cy="818696"/>
        </a:xfrm>
        <a:prstGeom prst="trapezoid">
          <a:avLst>
            <a:gd name="adj" fmla="val 53006"/>
          </a:avLst>
        </a:prstGeom>
        <a:solidFill>
          <a:schemeClr val="accent6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Seberealizace</a:t>
          </a:r>
        </a:p>
      </dsp:txBody>
      <dsp:txXfrm>
        <a:off x="2603727" y="0"/>
        <a:ext cx="867909" cy="818696"/>
      </dsp:txXfrm>
    </dsp:sp>
    <dsp:sp modelId="{43829F26-CAA6-40C3-8B58-7F8904FA8873}">
      <dsp:nvSpPr>
        <dsp:cNvPr id="0" name=""/>
        <dsp:cNvSpPr/>
      </dsp:nvSpPr>
      <dsp:spPr>
        <a:xfrm>
          <a:off x="2169772" y="818696"/>
          <a:ext cx="1735818" cy="818696"/>
        </a:xfrm>
        <a:prstGeom prst="trapezoid">
          <a:avLst>
            <a:gd name="adj" fmla="val 53006"/>
          </a:avLst>
        </a:prstGeom>
        <a:solidFill>
          <a:schemeClr val="accent5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Estetick</a:t>
          </a:r>
          <a:r>
            <a:rPr kumimoji="0" lang="cs-CZ" altLang="cs-CZ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é</a:t>
          </a:r>
          <a:r>
            <a:rPr kumimoji="0" lang="cs-CZ" altLang="cs-CZ" sz="1100" b="0" i="0" u="none" strike="noStrike" kern="1200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</a:t>
          </a:r>
        </a:p>
      </dsp:txBody>
      <dsp:txXfrm>
        <a:off x="2473540" y="818696"/>
        <a:ext cx="1128281" cy="818696"/>
      </dsp:txXfrm>
    </dsp:sp>
    <dsp:sp modelId="{6761D823-EC1E-4089-BD0C-32574A4316D9}">
      <dsp:nvSpPr>
        <dsp:cNvPr id="0" name=""/>
        <dsp:cNvSpPr/>
      </dsp:nvSpPr>
      <dsp:spPr>
        <a:xfrm>
          <a:off x="1735818" y="1637392"/>
          <a:ext cx="2603727" cy="818696"/>
        </a:xfrm>
        <a:prstGeom prst="trapezoid">
          <a:avLst>
            <a:gd name="adj" fmla="val 53006"/>
          </a:avLst>
        </a:prstGeom>
        <a:solidFill>
          <a:schemeClr val="accent4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Kognitivn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í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</a:t>
          </a:r>
        </a:p>
      </dsp:txBody>
      <dsp:txXfrm>
        <a:off x="2191470" y="1637392"/>
        <a:ext cx="1692422" cy="818696"/>
      </dsp:txXfrm>
    </dsp:sp>
    <dsp:sp modelId="{80086E45-4024-4120-84B8-416C1DA84ECB}">
      <dsp:nvSpPr>
        <dsp:cNvPr id="0" name=""/>
        <dsp:cNvSpPr/>
      </dsp:nvSpPr>
      <dsp:spPr>
        <a:xfrm>
          <a:off x="1301863" y="2456089"/>
          <a:ext cx="3471636" cy="818696"/>
        </a:xfrm>
        <a:prstGeom prst="trapezoid">
          <a:avLst>
            <a:gd name="adj" fmla="val 53006"/>
          </a:avLst>
        </a:prstGeom>
        <a:solidFill>
          <a:schemeClr val="accent3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Uzn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á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í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a sebe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ú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cta</a:t>
          </a:r>
        </a:p>
      </dsp:txBody>
      <dsp:txXfrm>
        <a:off x="1909399" y="2456089"/>
        <a:ext cx="2256563" cy="818696"/>
      </dsp:txXfrm>
    </dsp:sp>
    <dsp:sp modelId="{74ABF19E-CAC2-4DF8-9433-05E9AEE6099D}">
      <dsp:nvSpPr>
        <dsp:cNvPr id="0" name=""/>
        <dsp:cNvSpPr/>
      </dsp:nvSpPr>
      <dsp:spPr>
        <a:xfrm>
          <a:off x="867908" y="3274785"/>
          <a:ext cx="4339545" cy="818696"/>
        </a:xfrm>
        <a:prstGeom prst="trapezoid">
          <a:avLst>
            <a:gd name="adj" fmla="val 53006"/>
          </a:avLst>
        </a:prstGeom>
        <a:solidFill>
          <a:schemeClr val="accent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L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á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ska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a pocit soun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á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ležitosti</a:t>
          </a:r>
        </a:p>
      </dsp:txBody>
      <dsp:txXfrm>
        <a:off x="1627329" y="3274785"/>
        <a:ext cx="2820704" cy="818696"/>
      </dsp:txXfrm>
    </dsp:sp>
    <dsp:sp modelId="{6383C1E0-FCC5-4E1B-AB42-103E58916BB5}">
      <dsp:nvSpPr>
        <dsp:cNvPr id="0" name=""/>
        <dsp:cNvSpPr/>
      </dsp:nvSpPr>
      <dsp:spPr>
        <a:xfrm>
          <a:off x="433954" y="4093482"/>
          <a:ext cx="5207454" cy="818696"/>
        </a:xfrm>
        <a:prstGeom prst="trapezoid">
          <a:avLst>
            <a:gd name="adj" fmla="val 53006"/>
          </a:avLst>
        </a:prstGeom>
        <a:solidFill>
          <a:schemeClr val="tx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Bezpeč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í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a jistota</a:t>
          </a:r>
        </a:p>
      </dsp:txBody>
      <dsp:txXfrm>
        <a:off x="1345258" y="4093482"/>
        <a:ext cx="3384845" cy="818696"/>
      </dsp:txXfrm>
    </dsp:sp>
    <dsp:sp modelId="{0E7F75C5-0CD9-4D51-A643-C30267E7E3B3}">
      <dsp:nvSpPr>
        <dsp:cNvPr id="0" name=""/>
        <dsp:cNvSpPr/>
      </dsp:nvSpPr>
      <dsp:spPr>
        <a:xfrm>
          <a:off x="0" y="4912178"/>
          <a:ext cx="6075363" cy="818696"/>
        </a:xfrm>
        <a:prstGeom prst="trapezoid">
          <a:avLst>
            <a:gd name="adj" fmla="val 53006"/>
          </a:avLst>
        </a:prstGeom>
        <a:solidFill>
          <a:schemeClr val="bg2">
            <a:lumMod val="20000"/>
            <a:lumOff val="8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Fyziologick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rPr>
            <a:t>é</a:t>
          </a:r>
          <a:r>
            <a:rPr kumimoji="0" lang="cs-CZ" altLang="cs-CZ" sz="1100" b="0" i="0" u="none" strike="noStrike" kern="1200" cap="none" normalizeH="0" baseline="0">
              <a:ln>
                <a:noFill/>
              </a:ln>
              <a:solidFill>
                <a:schemeClr val="tx1"/>
              </a:solidFill>
              <a:effectLst/>
              <a:latin typeface="Palatino Linotype" panose="02040502050505030304" pitchFamily="18" charset="0"/>
            </a:rPr>
            <a:t> potřeby</a:t>
          </a:r>
        </a:p>
      </dsp:txBody>
      <dsp:txXfrm>
        <a:off x="1063188" y="4912178"/>
        <a:ext cx="3948985" cy="81869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EDF978-CA8F-4F89-A0F1-CEE1C4E9BDAB}">
      <dsp:nvSpPr>
        <dsp:cNvPr id="0" name=""/>
        <dsp:cNvSpPr/>
      </dsp:nvSpPr>
      <dsp:spPr>
        <a:xfrm>
          <a:off x="3395164" y="3338860"/>
          <a:ext cx="2484690" cy="248469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95" tIns="23495" rIns="23495" bIns="23495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Jistota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3700" kern="1200" dirty="0"/>
            <a:t>Bezpečí </a:t>
          </a:r>
        </a:p>
      </dsp:txBody>
      <dsp:txXfrm>
        <a:off x="3759038" y="3702734"/>
        <a:ext cx="1756942" cy="1756942"/>
      </dsp:txXfrm>
    </dsp:sp>
    <dsp:sp modelId="{26EAC9B7-55DD-41AF-9B52-2663F592C103}">
      <dsp:nvSpPr>
        <dsp:cNvPr id="0" name=""/>
        <dsp:cNvSpPr/>
      </dsp:nvSpPr>
      <dsp:spPr>
        <a:xfrm rot="10800000">
          <a:off x="870578" y="4227137"/>
          <a:ext cx="2385733" cy="708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B6A638-BE6C-4FE0-9B81-C1610F358C23}">
      <dsp:nvSpPr>
        <dsp:cNvPr id="0" name=""/>
        <dsp:cNvSpPr/>
      </dsp:nvSpPr>
      <dsp:spPr>
        <a:xfrm>
          <a:off x="936" y="3885492"/>
          <a:ext cx="1739283" cy="139142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Ovlivňující faktory</a:t>
          </a:r>
        </a:p>
      </dsp:txBody>
      <dsp:txXfrm>
        <a:off x="41689" y="3926245"/>
        <a:ext cx="1657777" cy="1309920"/>
      </dsp:txXfrm>
    </dsp:sp>
    <dsp:sp modelId="{8F3318EE-9B22-4A59-9E83-CB15C4B99EA9}">
      <dsp:nvSpPr>
        <dsp:cNvPr id="0" name=""/>
        <dsp:cNvSpPr/>
      </dsp:nvSpPr>
      <dsp:spPr>
        <a:xfrm rot="12960000">
          <a:off x="1362181" y="2714140"/>
          <a:ext cx="2385733" cy="708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91A0F32-3B24-45E6-BD36-B693AE918FF7}">
      <dsp:nvSpPr>
        <dsp:cNvPr id="0" name=""/>
        <dsp:cNvSpPr/>
      </dsp:nvSpPr>
      <dsp:spPr>
        <a:xfrm>
          <a:off x="720356" y="1671346"/>
          <a:ext cx="1739283" cy="139142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Posouzení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- ošetřovatelská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anamnéza </a:t>
          </a:r>
        </a:p>
      </dsp:txBody>
      <dsp:txXfrm>
        <a:off x="761109" y="1712099"/>
        <a:ext cx="1657777" cy="1309920"/>
      </dsp:txXfrm>
    </dsp:sp>
    <dsp:sp modelId="{9488E190-582D-4433-B49D-AA60483C2B65}">
      <dsp:nvSpPr>
        <dsp:cNvPr id="0" name=""/>
        <dsp:cNvSpPr/>
      </dsp:nvSpPr>
      <dsp:spPr>
        <a:xfrm rot="15120000">
          <a:off x="2649213" y="1792504"/>
          <a:ext cx="2385733" cy="708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202043D-0F81-4A42-B5FE-A0DB0C5D3857}">
      <dsp:nvSpPr>
        <dsp:cNvPr id="0" name=""/>
        <dsp:cNvSpPr/>
      </dsp:nvSpPr>
      <dsp:spPr>
        <a:xfrm>
          <a:off x="2603822" y="302928"/>
          <a:ext cx="1739283" cy="139142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Ošetřovatelská diagnóza</a:t>
          </a:r>
        </a:p>
      </dsp:txBody>
      <dsp:txXfrm>
        <a:off x="2644575" y="343681"/>
        <a:ext cx="1657777" cy="1309920"/>
      </dsp:txXfrm>
    </dsp:sp>
    <dsp:sp modelId="{42C94B8F-0ADA-4942-9F7B-583A0CC9B962}">
      <dsp:nvSpPr>
        <dsp:cNvPr id="0" name=""/>
        <dsp:cNvSpPr/>
      </dsp:nvSpPr>
      <dsp:spPr>
        <a:xfrm rot="17280000">
          <a:off x="4240072" y="1779057"/>
          <a:ext cx="2385733" cy="708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D09702E-08F0-42CD-9120-0A1359A4A6C6}">
      <dsp:nvSpPr>
        <dsp:cNvPr id="0" name=""/>
        <dsp:cNvSpPr/>
      </dsp:nvSpPr>
      <dsp:spPr>
        <a:xfrm>
          <a:off x="4931913" y="302928"/>
          <a:ext cx="1739283" cy="139142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Plánování: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Intervence – </a:t>
          </a:r>
          <a:r>
            <a:rPr lang="cs-CZ" sz="1400" kern="1200" dirty="0" err="1"/>
            <a:t>psychoth</a:t>
          </a:r>
          <a:r>
            <a:rPr lang="cs-CZ" sz="1400" kern="1200" dirty="0"/>
            <a:t>. přístup ZP, informovanost, evaluační chování ZP</a:t>
          </a:r>
        </a:p>
      </dsp:txBody>
      <dsp:txXfrm>
        <a:off x="4972666" y="343681"/>
        <a:ext cx="1657777" cy="1309920"/>
      </dsp:txXfrm>
    </dsp:sp>
    <dsp:sp modelId="{5BBBAE3D-8F43-4347-9718-8A67D1EA56FF}">
      <dsp:nvSpPr>
        <dsp:cNvPr id="0" name=""/>
        <dsp:cNvSpPr/>
      </dsp:nvSpPr>
      <dsp:spPr>
        <a:xfrm rot="19440000">
          <a:off x="5527105" y="2714140"/>
          <a:ext cx="2385733" cy="708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12BB1F-D052-4A3D-B92F-B9B5399D3F80}">
      <dsp:nvSpPr>
        <dsp:cNvPr id="0" name=""/>
        <dsp:cNvSpPr/>
      </dsp:nvSpPr>
      <dsp:spPr>
        <a:xfrm>
          <a:off x="6815379" y="1671346"/>
          <a:ext cx="1739283" cy="139142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Realizace </a:t>
          </a:r>
        </a:p>
      </dsp:txBody>
      <dsp:txXfrm>
        <a:off x="6856132" y="1712099"/>
        <a:ext cx="1657777" cy="1309920"/>
      </dsp:txXfrm>
    </dsp:sp>
    <dsp:sp modelId="{027E2FD4-45CF-455A-BFD8-83E4C2B9967B}">
      <dsp:nvSpPr>
        <dsp:cNvPr id="0" name=""/>
        <dsp:cNvSpPr/>
      </dsp:nvSpPr>
      <dsp:spPr>
        <a:xfrm>
          <a:off x="6018707" y="4227137"/>
          <a:ext cx="2385733" cy="708136"/>
        </a:xfrm>
        <a:prstGeom prst="lef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5E01FF-673F-4209-A493-3E361A604F6E}">
      <dsp:nvSpPr>
        <dsp:cNvPr id="0" name=""/>
        <dsp:cNvSpPr/>
      </dsp:nvSpPr>
      <dsp:spPr>
        <a:xfrm>
          <a:off x="7534799" y="3885492"/>
          <a:ext cx="1739283" cy="1391426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400" kern="1200" dirty="0"/>
            <a:t>Zhodnocení </a:t>
          </a:r>
        </a:p>
      </dsp:txBody>
      <dsp:txXfrm>
        <a:off x="7575552" y="3926245"/>
        <a:ext cx="1657777" cy="130992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846414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5410971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1822906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dirty="0"/>
              <a:t>fyzické – věk, nemoci</a:t>
            </a:r>
          </a:p>
          <a:p>
            <a:pPr lvl="0"/>
            <a:r>
              <a:rPr lang="cs-CZ" dirty="0"/>
              <a:t>psychické – individuální (dle kognitivních schopností jednice)</a:t>
            </a:r>
          </a:p>
          <a:p>
            <a:pPr lvl="0"/>
            <a:r>
              <a:rPr lang="cs-CZ" dirty="0"/>
              <a:t>časové – délka trvání změn v oblasti zdraví, délka trvání </a:t>
            </a:r>
            <a:r>
              <a:rPr lang="cs-CZ" dirty="0" err="1"/>
              <a:t>Th</a:t>
            </a:r>
            <a:r>
              <a:rPr lang="cs-CZ" dirty="0"/>
              <a:t> (akutní/chronické onemocnění, trvalé následky, omezení, komplikace, prognóza, kvalita života..)</a:t>
            </a:r>
          </a:p>
          <a:p>
            <a:pPr lvl="0"/>
            <a:r>
              <a:rPr lang="cs-CZ" dirty="0"/>
              <a:t>počet – stresových faktorů působících zároveň v době nemoci</a:t>
            </a:r>
          </a:p>
          <a:p>
            <a:pPr lvl="0"/>
            <a:r>
              <a:rPr lang="cs-CZ" dirty="0"/>
              <a:t>životní zkušenost</a:t>
            </a:r>
          </a:p>
          <a:p>
            <a:pPr lvl="0"/>
            <a:r>
              <a:rPr lang="cs-CZ" dirty="0"/>
              <a:t>osobnost – přístup k řešení životních situací, houževnatost, smysl pro humor, sebedůvěra, typ osobnosti (typ A – ambiciózní, nevraživý, zaměřený na kariéru, </a:t>
            </a:r>
          </a:p>
          <a:p>
            <a:pPr marL="0" lvl="0" indent="0">
              <a:buNone/>
            </a:pPr>
            <a:r>
              <a:rPr lang="cs-CZ" dirty="0"/>
              <a:t>                                  typ B – protipól A, </a:t>
            </a:r>
          </a:p>
          <a:p>
            <a:pPr marL="0" indent="0">
              <a:buNone/>
            </a:pPr>
            <a:r>
              <a:rPr lang="cs-CZ" dirty="0"/>
              <a:t>                                  typ C – ochotný spolupracovat, trpělivý, nekonfliktní, úcta k autoritám</a:t>
            </a:r>
          </a:p>
          <a:p>
            <a:pPr lvl="0"/>
            <a:r>
              <a:rPr lang="cs-CZ" dirty="0"/>
              <a:t>strategie zvládání zátěže/nemoci</a:t>
            </a:r>
          </a:p>
          <a:p>
            <a:pPr lvl="0"/>
            <a:r>
              <a:rPr lang="cs-CZ" dirty="0"/>
              <a:t>sociální faktory – dostupnost zdrojů sociální podpory, důvěra ve vztahy a jejich fungování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4945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nemocný se cítí ohrožen (vytržen z sociálního prostředí – rodina …)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vnímá strach z ohrožení (o zdraví, z 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narkosy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…),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úzkost→nediferencovaný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stav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nachází v personálu (hledají pomoc, od sestry pacient očekává ochranu →na tom se zakládá důvěra – úroveň lidská a profesní)</a:t>
            </a:r>
          </a:p>
          <a:p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cs-CZ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4518482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482586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5428753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3860177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989744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94027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343421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někoho má vysokou hodnotu rodina a děti, pro jiného vzdělání nebo vysoké společenské postavení. Pro alkoholika je hodnotou alkohol, pro toxikomana droga.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495644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28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305712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29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6400344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61A6D36-8CFB-40FE-8D60-D2050488125D}" type="slidenum">
              <a:rPr lang="cs-CZ" altLang="cs-CZ" smtClean="0"/>
              <a:pPr/>
              <a:t>31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87035341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2808121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170031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>
                <a:solidFill>
                  <a:srgbClr val="FF0000"/>
                </a:solidFill>
              </a:rPr>
              <a:t>Sebeúcta</a:t>
            </a:r>
            <a:r>
              <a:rPr lang="cs-CZ" dirty="0"/>
              <a:t> – citová hodnotící složka </a:t>
            </a:r>
            <a:r>
              <a:rPr lang="cs-CZ" dirty="0" err="1"/>
              <a:t>sebekoncepce</a:t>
            </a:r>
            <a:r>
              <a:rPr lang="cs-CZ" dirty="0"/>
              <a:t>. Je to citový vztah k obrazu, </a:t>
            </a:r>
            <a:r>
              <a:rPr lang="cs-CZ" dirty="0" err="1"/>
              <a:t>kt</a:t>
            </a:r>
            <a:r>
              <a:rPr lang="cs-CZ" dirty="0"/>
              <a:t>. jsme si o sobě vytvořili.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475574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40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809951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1725129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499622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411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Pro někoho má vysokou hodnotu rodina a děti, pro jiného vzdělání nebo vysoké společenské postavení. Pro alkoholika je hodnotou alkohol, pro toxikomana droga.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3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447172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48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686919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hledání životního prostředí (v našem případě lůžka) je vnímáno pacientem jinak než u zdravých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pacient v nemocnici pátrá př. 3 prázdné postele v místnosti, pacient má možnost výběru: jedna je u okna v rohu, druhá u dveří a třetí uprostřed, pacient si vybere u okna, jelikož okno je symbolem úniku, pocitu bezpečí, nemocný získává přehled nad děním v pokoji, potom je většinou obsazena postel u dveří (únik, bezpečí) a nakonec postel ve středu místnosti.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míra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soběstačnosti→nastavení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postele</a:t>
            </a:r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49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652441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556222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5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8175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6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914613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7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9555516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dirty="0"/>
              <a:t>Biologické- označovány jako pudy 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psych. potřeby jsou mnohem </a:t>
            </a:r>
            <a:r>
              <a:rPr lang="cs-CZ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složitější, protože vznikají adaptací člověka na prostředí a jeho socializaci 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(souvisejí se změnou prostředí – domov důchodců, nemocnice; jsou složité, vznikají adaptací člověka v prostředí; dané schopnostmi, vlohy, psych. prostředí …)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velmi individuální, protože jsou závislé nejen na </a:t>
            </a:r>
            <a:r>
              <a:rPr lang="cs-CZ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ind</a:t>
            </a:r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osobnostech, genetických či rasových předpokladech, ale také na prostředí a těch co umožňují socializaci člověka (výchova, vzdělání, kultura …)</a:t>
            </a:r>
          </a:p>
          <a:p>
            <a:pPr lvl="0"/>
            <a:r>
              <a:rPr lang="cs-CZ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umožňují adaptaci a orientaci v prostředí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11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371209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199CD-3E1B-4AE6-990F-76F925F5EA9F}" type="slidenum">
              <a:rPr lang="cs-CZ" smtClean="0"/>
              <a:pPr/>
              <a:t>12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075213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cs-CZ" noProof="0"/>
              <a:t>Kliknutím lze upravit styl.</a:t>
            </a:r>
            <a:endParaRPr 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ky, text – dva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8D903DEB-B441-46DB-8462-2640DC8DB3E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id="{66F1D7B9-D1BE-446E-87CA-6AD81AFA838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id="{3947EF07-8AF7-4904-8565-F5D81E4282DE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334B9440-7A06-4BF8-9532-C11248171B0C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 algn="l">
              <a:lnSpc>
                <a:spcPts val="1100"/>
              </a:lnSpc>
              <a:defRPr sz="1100" b="1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>
            <a:lvl1pPr algn="l"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noProof="0" smtClean="0"/>
              <a:pPr/>
              <a:t>‹#›</a:t>
            </a:fld>
            <a:endParaRPr lang="cs-CZ" altLang="cs-CZ" noProof="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46943" cy="1067390"/>
          </a:xfrm>
          <a:prstGeom prst="rect">
            <a:avLst/>
          </a:prstGeom>
        </p:spPr>
      </p:pic>
      <p:sp>
        <p:nvSpPr>
          <p:cNvPr id="11" name="Nadpis 6">
            <a:extLst>
              <a:ext uri="{FF2B5EF4-FFF2-40B4-BE49-F238E27FC236}">
                <a16:creationId xmlns:a16="http://schemas.microsoft.com/office/drawing/2014/main" id="{210CF170-3CE8-4094-B136-F821606CD8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rgbClr val="0000DC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F805DFF4-9876-466D-A663-D549EEF8195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rgbClr val="0000DC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sp>
        <p:nvSpPr>
          <p:cNvPr id="9" name="Zástupný symbol pro obrázek 7">
            <a:extLst>
              <a:ext uri="{FF2B5EF4-FFF2-40B4-BE49-F238E27FC236}">
                <a16:creationId xmlns:a16="http://schemas.microsoft.com/office/drawing/2014/main" id="{80C21443-92BF-4BF1-9C61-FDB664DC7964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7" name="Zástupný symbol pro zápatí 1">
            <a:extLst>
              <a:ext uri="{FF2B5EF4-FFF2-40B4-BE49-F238E27FC236}">
                <a16:creationId xmlns:a16="http://schemas.microsoft.com/office/drawing/2014/main" id="{24438A88-1921-4DF2-9F65-459AAE83D16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8127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 – inverzní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ozdělovník (alternativní) 2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id="{322FA9F0-97E4-45C3-84A8-592F85A6A3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502" y="2900365"/>
            <a:ext cx="5246518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/>
          </p:nvPr>
        </p:nvSpPr>
        <p:spPr>
          <a:xfrm>
            <a:off x="398502" y="4116402"/>
            <a:ext cx="5246518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noProof="0"/>
              <a:t>Kliknutím můžete upravit styl předlohy.</a:t>
            </a:r>
            <a:endParaRPr lang="cs-CZ" noProof="0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F585A7D-D2A5-48D6-9877-7D43E33E52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868"/>
            <a:ext cx="1546943" cy="1065653"/>
          </a:xfrm>
          <a:prstGeom prst="rect">
            <a:avLst/>
          </a:prstGeom>
        </p:spPr>
      </p:pic>
      <p:sp>
        <p:nvSpPr>
          <p:cNvPr id="10" name="Zástupný symbol pro obrázek 7">
            <a:extLst>
              <a:ext uri="{FF2B5EF4-FFF2-40B4-BE49-F238E27FC236}">
                <a16:creationId xmlns:a16="http://schemas.microsoft.com/office/drawing/2014/main" id="{05C2E24A-1A94-4B14-B9BB-CA01DE5DD20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096000" y="0"/>
            <a:ext cx="6096000" cy="6857999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sp>
        <p:nvSpPr>
          <p:cNvPr id="12" name="Zástupný symbol pro zápatí 2">
            <a:extLst>
              <a:ext uri="{FF2B5EF4-FFF2-40B4-BE49-F238E27FC236}">
                <a16:creationId xmlns:a16="http://schemas.microsoft.com/office/drawing/2014/main" id="{CC921DFF-8B97-473C-919A-06F55168BDF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492502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199248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zní s obrázkem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5419" cy="597600"/>
          </a:xfrm>
          <a:prstGeom prst="rect">
            <a:avLst/>
          </a:prstGeom>
        </p:spPr>
      </p:pic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46E80635-6C5C-49F3-8F11-AD16586CD07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000" y="6040795"/>
            <a:ext cx="8555976" cy="510831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bg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MED slide">
    <p:bg>
      <p:bgPr>
        <a:solidFill>
          <a:srgbClr val="F0192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cký objekt 5">
            <a:extLst>
              <a:ext uri="{FF2B5EF4-FFF2-40B4-BE49-F238E27FC236}">
                <a16:creationId xmlns:a16="http://schemas.microsoft.com/office/drawing/2014/main" id="{B05C908F-B8F4-4FC8-A2D7-3536612277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2872" y="2014647"/>
            <a:ext cx="4106255" cy="2828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C4DCCB8A-E23F-49B6-A0BE-D9E395C4E7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0956" y="2298933"/>
            <a:ext cx="8725020" cy="2260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7DCF37-7DDD-4C61-92CE-9139470583D6}" type="datetimeFigureOut">
              <a:rPr lang="cs-CZ" smtClean="0"/>
              <a:t>17.02.2025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2BA29F-EA5E-4C24-9D06-7AB6B9B0586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7514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17.02.2025</a:t>
            </a:fld>
            <a:endParaRPr lang="cs-CZ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6822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390E4E2C-8A81-45F0-A5ED-59F1EE588AF9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5"/>
            <a:ext cx="10058400" cy="1450757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9FFC4-6E08-4C95-BBE6-CC62724D5D23}" type="datetime1">
              <a:rPr lang="cs-CZ" smtClean="0"/>
              <a:pPr/>
              <a:t>17.02.2025</a:t>
            </a:fld>
            <a:endParaRPr lang="cs-CZ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endParaRPr lang="cs-CZ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13F82-EE5E-44EE-A61D-E31C6657F26F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96031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dpis a tabul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7814"/>
            <a:ext cx="10972800" cy="11398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abulku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30725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altLang="en-US"/>
              <a:t>Ústav zdravotnických věd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7BF3C0-4C82-4EB8-9CFD-4994C0280CDB}" type="slidenum">
              <a:rPr lang="cs-CZ" altLang="en-US"/>
              <a:pPr>
                <a:defRPr/>
              </a:pPr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525689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. pod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0" name="Zástupný symbol pro obsah 2">
            <a:extLst>
              <a:ext uri="{FF2B5EF4-FFF2-40B4-BE49-F238E27FC236}">
                <a16:creationId xmlns:a16="http://schemas.microsoft.com/office/drawing/2014/main" id="{5CA9AC87-D3DE-408C-9471-D419F4748341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ABDE9BC5-EE25-44B2-8081-F2B94BAA6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1D440DD4-5185-4C05-8E91-80CB3DC67394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9" name="Zástupný symbol pro obsah 2">
            <a:extLst>
              <a:ext uri="{FF2B5EF4-FFF2-40B4-BE49-F238E27FC236}">
                <a16:creationId xmlns:a16="http://schemas.microsoft.com/office/drawing/2014/main" id="{91531ABC-E456-4507-A022-87C2E3C7A2AA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obsah 2">
            <a:extLst>
              <a:ext uri="{FF2B5EF4-FFF2-40B4-BE49-F238E27FC236}">
                <a16:creationId xmlns:a16="http://schemas.microsoft.com/office/drawing/2014/main" id="{D7707F6E-62D9-4ACE-A33C-A5E15E5CDF75}"/>
              </a:ext>
            </a:extLst>
          </p:cNvPr>
          <p:cNvSpPr>
            <a:spLocks noGrp="1"/>
          </p:cNvSpPr>
          <p:nvPr>
            <p:ph idx="29" hasCustomPrompt="1"/>
          </p:nvPr>
        </p:nvSpPr>
        <p:spPr>
          <a:xfrm>
            <a:off x="72000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  <p:sp>
        <p:nvSpPr>
          <p:cNvPr id="13" name="Zástupný symbol pro obsah 2">
            <a:extLst>
              <a:ext uri="{FF2B5EF4-FFF2-40B4-BE49-F238E27FC236}">
                <a16:creationId xmlns:a16="http://schemas.microsoft.com/office/drawing/2014/main" id="{911B9D34-B8F8-4804-B959-27E40687C897}"/>
              </a:ext>
            </a:extLst>
          </p:cNvPr>
          <p:cNvSpPr>
            <a:spLocks noGrp="1"/>
          </p:cNvSpPr>
          <p:nvPr>
            <p:ph idx="30" hasCustomPrompt="1"/>
          </p:nvPr>
        </p:nvSpPr>
        <p:spPr>
          <a:xfrm>
            <a:off x="6251280" y="1701505"/>
            <a:ext cx="5219998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  <a:p>
            <a:pPr lvl="1"/>
            <a:r>
              <a:rPr lang="cs-CZ" noProof="0" dirty="0"/>
              <a:t>Druhá úroveň</a:t>
            </a:r>
            <a:endParaRPr lang="en-GB" noProof="0" dirty="0"/>
          </a:p>
          <a:p>
            <a:pPr lvl="2"/>
            <a:r>
              <a:rPr lang="cs-CZ" noProof="0" dirty="0"/>
              <a:t>Třetí úroveň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 s text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8DF9A9-CF6E-49C8-A8BC-74FDF24B8C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dirty="0"/>
              <a:t>Kliknutím vložíte nadpis</a:t>
            </a:r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E1D20B9-1A33-484F-AB08-D95E85A9CB29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F7A2EACA-93F7-4696-A84F-C07E4801CB5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obsah 2">
            <a:extLst>
              <a:ext uri="{FF2B5EF4-FFF2-40B4-BE49-F238E27FC236}">
                <a16:creationId xmlns:a16="http://schemas.microsoft.com/office/drawing/2014/main" id="{45EA606A-B012-497D-A062-93B4C5E7BD37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347735" y="2596845"/>
            <a:ext cx="4125465" cy="3208441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endParaRPr lang="en-GB" noProof="0" dirty="0"/>
          </a:p>
        </p:txBody>
      </p:sp>
      <p:sp>
        <p:nvSpPr>
          <p:cNvPr id="8" name="Zástupný symbol pro obrázek 7">
            <a:extLst>
              <a:ext uri="{FF2B5EF4-FFF2-40B4-BE49-F238E27FC236}">
                <a16:creationId xmlns:a16="http://schemas.microsoft.com/office/drawing/2014/main" id="{55454331-9726-47EA-9406-7071E2CA33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29509" y="1665288"/>
            <a:ext cx="6207791" cy="4139998"/>
          </a:xfrm>
        </p:spPr>
        <p:txBody>
          <a:bodyPr anchor="ctr"/>
          <a:lstStyle>
            <a:lvl1pPr algn="ctr">
              <a:defRPr>
                <a:solidFill>
                  <a:srgbClr val="0000DC"/>
                </a:solidFill>
              </a:defRPr>
            </a:lvl1pPr>
          </a:lstStyle>
          <a:p>
            <a:r>
              <a:rPr lang="cs-CZ" dirty="0"/>
              <a:t>Kliknutím na ikonu vložíte obrázek.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A2E7788A-7319-4B13-B5BD-0D72FA9D7AD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11" name="Zástupný symbol pro text 7">
            <a:extLst>
              <a:ext uri="{FF2B5EF4-FFF2-40B4-BE49-F238E27FC236}">
                <a16:creationId xmlns:a16="http://schemas.microsoft.com/office/drawing/2014/main" id="{B0741B4D-1AE5-4AB1-8AD2-5E6FAC7F6F2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 dirty="0"/>
              <a:t>Kliknutím vložíte podnadpis</a:t>
            </a:r>
          </a:p>
        </p:txBody>
      </p:sp>
    </p:spTree>
    <p:extLst>
      <p:ext uri="{BB962C8B-B14F-4D97-AF65-F5344CB8AC3E}">
        <p14:creationId xmlns:p14="http://schemas.microsoft.com/office/powerpoint/2010/main" val="383283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, podnadpis a tři sloup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C2D097E9-9E99-4F02-A434-E69D713D0FBC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id="{7E169087-A2FD-4849-9AAC-BD41AA07A5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id="{E14CE5FF-FB97-4634-9714-4B5C0FDA3862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id="{DD220DBF-2B26-4E32-826A-79839FF5102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id="{AD9E96F9-7F56-4453-A9FC-693AF7E57BB4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88362389-3E8C-4129-819C-75F0F7922D0F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 noProof="0" dirty="0"/>
              <a:t>Kliknutím vložíte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id="{9F610B39-FB78-4767-BA31-C3D4E7D5586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cs-CZ" noProof="0"/>
              <a:t>Upravte styly předlohy textu.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id="{6B0440B8-6781-4DF7-853B-03D5855A8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8" name="Zástupný symbol pro obsah 2">
            <a:extLst>
              <a:ext uri="{FF2B5EF4-FFF2-40B4-BE49-F238E27FC236}">
                <a16:creationId xmlns:a16="http://schemas.microsoft.com/office/drawing/2014/main" id="{51439ED6-907B-45D9-8FCC-98AE21B3C06D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72000" indent="0">
              <a:lnSpc>
                <a:spcPts val="36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None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lnSpc>
                <a:spcPct val="100000"/>
              </a:lnSpc>
              <a:buNone/>
              <a:defRPr sz="1600"/>
            </a:lvl3pPr>
          </a:lstStyle>
          <a:p>
            <a:pPr lvl="0"/>
            <a:r>
              <a:rPr lang="cs-CZ" noProof="0" dirty="0"/>
              <a:t>Kliknutím vložíte text</a:t>
            </a:r>
            <a:r>
              <a:rPr lang="en-GB" noProof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83F24B06-B2DE-4D1F-B580-6248E87C08F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1277" y="6048047"/>
            <a:ext cx="867342" cy="598465"/>
          </a:xfrm>
          <a:prstGeom prst="rect">
            <a:avLst/>
          </a:prstGeom>
        </p:spPr>
      </p:pic>
      <p:sp>
        <p:nvSpPr>
          <p:cNvPr id="6" name="Nadpis 12">
            <a:extLst>
              <a:ext uri="{FF2B5EF4-FFF2-40B4-BE49-F238E27FC236}">
                <a16:creationId xmlns:a16="http://schemas.microsoft.com/office/drawing/2014/main" id="{C80D1D37-E5CA-42AD-BE6B-219FAFB54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455407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endParaRPr lang="cs-CZ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84" r:id="rId2"/>
    <p:sldLayoutId id="2147483685" r:id="rId3"/>
    <p:sldLayoutId id="2147483674" r:id="rId4"/>
    <p:sldLayoutId id="2147483688" r:id="rId5"/>
    <p:sldLayoutId id="2147483698" r:id="rId6"/>
    <p:sldLayoutId id="2147483673" r:id="rId7"/>
    <p:sldLayoutId id="2147483675" r:id="rId8"/>
    <p:sldLayoutId id="2147483695" r:id="rId9"/>
    <p:sldLayoutId id="2147483677" r:id="rId10"/>
    <p:sldLayoutId id="2147483686" r:id="rId11"/>
    <p:sldLayoutId id="2147483697" r:id="rId12"/>
    <p:sldLayoutId id="2147483690" r:id="rId13"/>
    <p:sldLayoutId id="2147483696" r:id="rId14"/>
    <p:sldLayoutId id="2147483694" r:id="rId15"/>
    <p:sldLayoutId id="2147483692" r:id="rId16"/>
    <p:sldLayoutId id="2147483693" r:id="rId17"/>
    <p:sldLayoutId id="2147483705" r:id="rId18"/>
    <p:sldLayoutId id="2147483706" r:id="rId19"/>
    <p:sldLayoutId id="2147483707" r:id="rId20"/>
    <p:sldLayoutId id="2147483708" r:id="rId21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14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23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935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4" Type="http://schemas.openxmlformats.org/officeDocument/2006/relationships/notesSlide" Target="../notesSlides/notesSlid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notesSlide" Target="../notesSlides/notesSlide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notesSlide" Target="../notesSlides/notesSlide11.xml"/><Relationship Id="rId7" Type="http://schemas.openxmlformats.org/officeDocument/2006/relationships/diagramColors" Target="../diagrams/colors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19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5" Type="http://schemas.openxmlformats.org/officeDocument/2006/relationships/image" Target="../media/image10.pn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4" Type="http://schemas.openxmlformats.org/officeDocument/2006/relationships/notesSlide" Target="../notesSlides/notesSlide1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4" Type="http://schemas.openxmlformats.org/officeDocument/2006/relationships/notesSlide" Target="../notesSlides/notesSlide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4" Type="http://schemas.openxmlformats.org/officeDocument/2006/relationships/notesSlide" Target="../notesSlides/notesSlide1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1.xml"/><Relationship Id="rId1" Type="http://schemas.openxmlformats.org/officeDocument/2006/relationships/tags" Target="../tags/tag30.xml"/><Relationship Id="rId4" Type="http://schemas.openxmlformats.org/officeDocument/2006/relationships/notesSlide" Target="../notesSlides/notesSlide1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4" Type="http://schemas.openxmlformats.org/officeDocument/2006/relationships/notesSlide" Target="../notesSlides/notesSlide1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Relationship Id="rId5" Type="http://schemas.openxmlformats.org/officeDocument/2006/relationships/hyperlink" Target="http://nadacesirius.cz/kviz/tabulka1/" TargetMode="External"/><Relationship Id="rId4" Type="http://schemas.openxmlformats.org/officeDocument/2006/relationships/notesSlide" Target="../notesSlides/notesSlide1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Relationship Id="rId4" Type="http://schemas.openxmlformats.org/officeDocument/2006/relationships/notesSlide" Target="../notesSlides/notesSlide20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4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4" Type="http://schemas.openxmlformats.org/officeDocument/2006/relationships/notesSlide" Target="../notesSlides/notesSlide2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4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0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5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4" Type="http://schemas.openxmlformats.org/officeDocument/2006/relationships/notesSlide" Target="../notesSlides/notesSlide2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4" Type="http://schemas.openxmlformats.org/officeDocument/2006/relationships/notesSlide" Target="../notesSlides/notesSlide24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Relationship Id="rId4" Type="http://schemas.openxmlformats.org/officeDocument/2006/relationships/notesSlide" Target="../notesSlides/notesSlide2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hyperlink" Target="https://mindtrix.cz/wp-content/uploads/2019/10/&#381;ivotn&#237;_hodnoty_&#382;eb&#345;&#237;&#269;ek_hodnot_&#382;ivotn&#237;_mapa-1.pdf" TargetMode="Externa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Relationship Id="rId4" Type="http://schemas.openxmlformats.org/officeDocument/2006/relationships/notesSlide" Target="../notesSlides/notesSlide2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Relationship Id="rId4" Type="http://schemas.openxmlformats.org/officeDocument/2006/relationships/notesSlide" Target="../notesSlides/notesSlide2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notesSlide" Target="../notesSlides/notesSlide28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76.xml"/><Relationship Id="rId1" Type="http://schemas.openxmlformats.org/officeDocument/2006/relationships/tags" Target="../tags/tag75.xml"/><Relationship Id="rId4" Type="http://schemas.openxmlformats.org/officeDocument/2006/relationships/notesSlide" Target="../notesSlides/notesSlide29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7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4" Type="http://schemas.openxmlformats.org/officeDocument/2006/relationships/hyperlink" Target="https://mindtrix.cz/wp-content/uploads/2019/10/&#381;ivotn&#237;_hodnoty_&#382;eb&#345;&#237;&#269;ek_hodnot_&#382;ivotn&#237;_mapa-1.pdf" TargetMode="Externa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9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Relationship Id="rId4" Type="http://schemas.openxmlformats.org/officeDocument/2006/relationships/hyperlink" Target="https://mindtrix.cz/wp-content/uploads/2019/10/&#381;ivotn&#237;_hodnoty_&#382;eb&#345;&#237;&#269;ek_hodnot_&#382;ivotn&#237;_mapa-1.pdf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4" Type="http://schemas.openxmlformats.org/officeDocument/2006/relationships/hyperlink" Target="https://mindtrix.cz/wp-content/uploads/2019/10/&#381;ivotn&#237;_hodnoty_&#382;eb&#345;&#237;&#269;ek_hodnot_&#382;ivotn&#237;_mapa-1.pdf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5" Type="http://schemas.openxmlformats.org/officeDocument/2006/relationships/image" Target="../media/image6.png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cs-CZ" dirty="0"/>
              <a:t>Psychosociální potřeby</a:t>
            </a:r>
          </a:p>
        </p:txBody>
      </p:sp>
      <p:sp>
        <p:nvSpPr>
          <p:cNvPr id="4" name="Podnadpis 3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endParaRPr lang="cs-CZ" dirty="0"/>
          </a:p>
        </p:txBody>
      </p:sp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F2E7D1E6-A052-42A7-B6E2-D603E6A0FE3E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8920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606E96F2-315E-4DC4-9308-8E9BE747521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1488F6B-30F9-4095-AFDE-8939644F5A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BACA5DA2-DDCE-4A9A-ADD8-D8FA70ABB1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Potřeby</a:t>
            </a:r>
          </a:p>
        </p:txBody>
      </p:sp>
      <p:sp>
        <p:nvSpPr>
          <p:cNvPr id="5" name="Zástupný obsah 4">
            <a:extLst>
              <a:ext uri="{FF2B5EF4-FFF2-40B4-BE49-F238E27FC236}">
                <a16:creationId xmlns:a16="http://schemas.microsoft.com/office/drawing/2014/main" id="{8A92ADDB-6BFF-48A6-AE4D-90D8E7BE31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544084"/>
            <a:ext cx="7083776" cy="4139998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pl-PL" sz="2000" dirty="0"/>
              <a:t>Vymezuje se jako stav nedostatku nebo nadbytku něčeho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V průběhu života se mění z hlediska kvantity i kvality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Nutnost organismu něco získávat nebo něčeho se zbavit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Patří mezi aktivačně – motivační vlastnosti osobnosti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Člověk je bytost s potřebami a dosahuje zřídka stavu plnějšího uspokojení, vyjma krátké doby</a:t>
            </a:r>
          </a:p>
          <a:p>
            <a:pPr>
              <a:lnSpc>
                <a:spcPct val="200000"/>
              </a:lnSpc>
            </a:pPr>
            <a:r>
              <a:rPr lang="cs-CZ" sz="2000" dirty="0"/>
              <a:t>Splní-li se potřeba, člověk si ji už dále neuvědomuje</a:t>
            </a:r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15528C01-ADBD-4CE0-A01D-47814413EE5E}"/>
              </a:ext>
            </a:extLst>
          </p:cNvPr>
          <p:cNvSpPr/>
          <p:nvPr/>
        </p:nvSpPr>
        <p:spPr bwMode="auto">
          <a:xfrm>
            <a:off x="7803776" y="1504897"/>
            <a:ext cx="3778623" cy="1108700"/>
          </a:xfrm>
          <a:prstGeom prst="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Jakmile je jedna potřeba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uspokojena, staví se na její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pl-PL" sz="2000" b="1" dirty="0">
                <a:solidFill>
                  <a:schemeClr val="bg1"/>
                </a:solidFill>
                <a:latin typeface="+mj-lt"/>
              </a:rPr>
              <a:t>místo druhá!</a:t>
            </a:r>
            <a:endParaRPr kumimoji="0" lang="cs-CZ" sz="2800" b="1" i="0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j-lt"/>
            </a:endParaRP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1736D39A-AE87-4911-8831-3EEC6427427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9" t="2990" r="7146" b="4043"/>
          <a:stretch/>
        </p:blipFill>
        <p:spPr>
          <a:xfrm>
            <a:off x="7693377" y="2796551"/>
            <a:ext cx="3778623" cy="2895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7472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text 1"/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Biologické </a:t>
            </a:r>
          </a:p>
        </p:txBody>
      </p:sp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Lidské potřeby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Psycho-sociální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základní, vrozené, nižší</a:t>
            </a:r>
          </a:p>
          <a:p>
            <a:r>
              <a:rPr lang="cs-CZ" sz="1600" b="1" dirty="0"/>
              <a:t>Biologické potřeby člověka</a:t>
            </a:r>
            <a:r>
              <a:rPr lang="cs-CZ" sz="1600" dirty="0"/>
              <a:t> jsou nezbytné pro život. Patří sem dýchání, jídlo, voda, spánek, vylučování, pohyb… </a:t>
            </a:r>
          </a:p>
          <a:p>
            <a:r>
              <a:rPr lang="cs-CZ" sz="1600" dirty="0"/>
              <a:t>bez nich by tělo nemohlo správně fungovat.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30"/>
          </p:nvPr>
        </p:nvSpPr>
        <p:spPr>
          <a:xfrm>
            <a:off x="6251279" y="1701504"/>
            <a:ext cx="5721085" cy="4493107"/>
          </a:xfrm>
        </p:spPr>
        <p:txBody>
          <a:bodyPr>
            <a:normAutofit/>
          </a:bodyPr>
          <a:lstStyle/>
          <a:p>
            <a:pPr marL="285750" indent="-285750" algn="just"/>
            <a:r>
              <a:rPr lang="cs-CZ" sz="1600" dirty="0"/>
              <a:t>získané, naučené, vyšší</a:t>
            </a:r>
          </a:p>
          <a:p>
            <a:pPr marL="285750" indent="-285750" algn="just"/>
            <a:r>
              <a:rPr lang="cs-CZ" sz="1600" dirty="0"/>
              <a:t>vznikají adaptací člověka na prostředí a jeho socializací</a:t>
            </a:r>
          </a:p>
          <a:p>
            <a:pPr marL="285750" indent="-285750" algn="just"/>
            <a:r>
              <a:rPr lang="cs-CZ" sz="1600" dirty="0"/>
              <a:t>individuální – závislé na individuálních, osobnostních, rasových nebo genetických předpokladech, na sociálním prostředí člověka (výchova, vzdělání, kultura …)</a:t>
            </a:r>
          </a:p>
          <a:p>
            <a:pPr marL="285750" indent="-285750" algn="just"/>
            <a:r>
              <a:rPr lang="cs-CZ" sz="1600" dirty="0"/>
              <a:t>umožňují adaptaci a orientaci v prostředí</a:t>
            </a:r>
          </a:p>
          <a:p>
            <a:pPr marL="285750" indent="-285750" algn="just"/>
            <a:r>
              <a:rPr lang="cs-CZ" sz="1600" dirty="0"/>
              <a:t>saturace daných potřeb – přináší  pohodu, vede k rozvoji  osobnosti</a:t>
            </a:r>
          </a:p>
          <a:p>
            <a:pPr algn="just"/>
            <a:endParaRPr lang="cs-CZ" sz="800" dirty="0"/>
          </a:p>
        </p:txBody>
      </p:sp>
      <p:sp>
        <p:nvSpPr>
          <p:cNvPr id="8" name="Obdélník 7"/>
          <p:cNvSpPr/>
          <p:nvPr/>
        </p:nvSpPr>
        <p:spPr>
          <a:xfrm>
            <a:off x="317211" y="5582966"/>
            <a:ext cx="11557578" cy="111006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Psycho-sociální potřeby jsou určené společenskými podmínkami života. </a:t>
            </a:r>
            <a:r>
              <a:rPr lang="cs-CZ" sz="1800" b="1" dirty="0">
                <a:solidFill>
                  <a:schemeClr val="bg1"/>
                </a:solidFill>
              </a:rPr>
              <a:t>,,Vývoj potřeb každého člověka závisí na podmínkách jeho života, je určený společenskými vztahy a místem, které určitý člověk zaujímá“ </a:t>
            </a:r>
            <a:r>
              <a:rPr lang="cs-CZ" sz="1800" dirty="0">
                <a:solidFill>
                  <a:schemeClr val="bg1"/>
                </a:solidFill>
              </a:rPr>
              <a:t>(Farkašová, 2001, s.135).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391325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Saturace psychických potřeb </a:t>
            </a:r>
            <a:r>
              <a:rPr lang="cs-CZ" sz="2700" dirty="0"/>
              <a:t>(Farkašová, 2001,s. 62-63)</a:t>
            </a:r>
            <a:r>
              <a:rPr lang="cs-CZ" dirty="0"/>
              <a:t> – zaměřit se na: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2000816"/>
            <a:ext cx="10753200" cy="3831184"/>
          </a:xfrm>
        </p:spPr>
        <p:txBody>
          <a:bodyPr>
            <a:noAutofit/>
          </a:bodyPr>
          <a:lstStyle/>
          <a:p>
            <a:r>
              <a:rPr lang="cs-CZ" sz="1600" b="1" dirty="0">
                <a:solidFill>
                  <a:srgbClr val="FF0000"/>
                </a:solidFill>
              </a:rPr>
              <a:t>Odstraňování a zmírňování bolesti </a:t>
            </a:r>
            <a:r>
              <a:rPr lang="cs-CZ" sz="1600" dirty="0"/>
              <a:t>– protože se bolest odráží ve všech složkách osobnosti (od sestry se očekává trpělivá péče, respektování individuální citlivosti na bolest, pokojné prostředí…)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Předcházení a zmírňování strachu a úzkosti </a:t>
            </a:r>
            <a:endParaRPr lang="cs-CZ" sz="1600" b="1" dirty="0">
              <a:solidFill>
                <a:srgbClr val="FFFF00"/>
              </a:solidFill>
            </a:endParaRPr>
          </a:p>
          <a:p>
            <a:r>
              <a:rPr lang="cs-CZ" sz="1600" b="1" dirty="0">
                <a:solidFill>
                  <a:srgbClr val="FF0000"/>
                </a:solidFill>
              </a:rPr>
              <a:t>Identifikovat obavy a nejistoty z neznámého </a:t>
            </a:r>
            <a:r>
              <a:rPr lang="cs-CZ" sz="1600" dirty="0"/>
              <a:t>(obavy o život, nejistoty z průběhu a výsledků dg. a </a:t>
            </a:r>
            <a:r>
              <a:rPr lang="cs-CZ" sz="1600" dirty="0" err="1"/>
              <a:t>th</a:t>
            </a:r>
            <a:r>
              <a:rPr lang="cs-CZ" sz="1600" dirty="0"/>
              <a:t>. úkonů, P/K potřebuje dostatek informací o dg a způsobu </a:t>
            </a:r>
            <a:r>
              <a:rPr lang="cs-CZ" sz="1600" dirty="0" err="1"/>
              <a:t>Th</a:t>
            </a:r>
            <a:r>
              <a:rPr lang="cs-CZ" sz="1600" dirty="0"/>
              <a:t>, ošetřování…)</a:t>
            </a:r>
          </a:p>
          <a:p>
            <a:r>
              <a:rPr lang="cs-CZ" sz="1600" b="1" dirty="0">
                <a:solidFill>
                  <a:srgbClr val="FF0000"/>
                </a:solidFill>
              </a:rPr>
              <a:t>Zabraňovat ztrátě sebeúcty </a:t>
            </a:r>
            <a:r>
              <a:rPr lang="cs-CZ" sz="1600" dirty="0"/>
              <a:t>při náročných onemocněních a </a:t>
            </a:r>
            <a:r>
              <a:rPr lang="cs-CZ" sz="1600" dirty="0" err="1"/>
              <a:t>th</a:t>
            </a:r>
            <a:r>
              <a:rPr lang="cs-CZ" sz="1600" dirty="0"/>
              <a:t>. výkonech, </a:t>
            </a:r>
            <a:r>
              <a:rPr lang="cs-CZ" sz="1600" dirty="0" err="1"/>
              <a:t>kt</a:t>
            </a:r>
            <a:r>
              <a:rPr lang="cs-CZ" sz="1600" dirty="0"/>
              <a:t>. narušují vzhled těla</a:t>
            </a:r>
          </a:p>
          <a:p>
            <a:r>
              <a:rPr lang="cs-CZ" sz="1600" dirty="0"/>
              <a:t>zmírnění </a:t>
            </a:r>
            <a:r>
              <a:rPr lang="cs-CZ" sz="1600" b="1" dirty="0">
                <a:solidFill>
                  <a:srgbClr val="FF0000"/>
                </a:solidFill>
              </a:rPr>
              <a:t>sociální izolace</a:t>
            </a:r>
            <a:r>
              <a:rPr lang="cs-CZ" sz="1600" dirty="0"/>
              <a:t>, účinná </a:t>
            </a:r>
            <a:r>
              <a:rPr lang="cs-CZ" sz="1600" b="1" dirty="0">
                <a:solidFill>
                  <a:srgbClr val="FF0000"/>
                </a:solidFill>
              </a:rPr>
              <a:t>komunikace</a:t>
            </a:r>
            <a:r>
              <a:rPr lang="cs-CZ" sz="1600" dirty="0"/>
              <a:t> s P/K, zabezpečení sociálních kontaktů s podpornými osobami (zejména rodič a děti), vytváření pozitivní klima, lidského kontaktu</a:t>
            </a:r>
          </a:p>
          <a:p>
            <a:pPr marL="72000" indent="0">
              <a:buNone/>
            </a:pPr>
            <a:endParaRPr lang="cs-CZ" sz="16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847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 rtlCol="0"/>
          <a:lstStyle/>
          <a:p>
            <a:r>
              <a:rPr lang="cs-CZ" b="1" dirty="0"/>
              <a:t>1. Potřeba bezpečí a jistoty (</a:t>
            </a:r>
            <a:r>
              <a:rPr lang="cs-CZ" b="1" dirty="0" err="1"/>
              <a:t>BaJ</a:t>
            </a:r>
            <a:r>
              <a:rPr lang="cs-CZ" b="1" dirty="0"/>
              <a:t>)</a:t>
            </a:r>
            <a:br>
              <a:rPr lang="cs-CZ" b="1" dirty="0"/>
            </a:b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pPr marL="72000" indent="0" algn="just">
              <a:buNone/>
            </a:pPr>
            <a:r>
              <a:rPr lang="cs-CZ" sz="5600" b="1" dirty="0">
                <a:cs typeface="Times New Roman" panose="02020603050405020304" pitchFamily="18" charset="0"/>
              </a:rPr>
              <a:t>bezpečí a jistota </a:t>
            </a:r>
          </a:p>
          <a:p>
            <a:pPr marL="72000" indent="0" algn="just">
              <a:buNone/>
            </a:pPr>
            <a:r>
              <a:rPr lang="cs-CZ" sz="5600" b="1" dirty="0">
                <a:cs typeface="Times New Roman" panose="02020603050405020304" pitchFamily="18" charset="0"/>
              </a:rPr>
              <a:t>– základní lidská potřeba, zasahuje do oblasti psychiky člověka</a:t>
            </a:r>
          </a:p>
          <a:p>
            <a:pPr algn="just"/>
            <a:r>
              <a:rPr lang="cs-CZ" sz="5600" b="1" dirty="0">
                <a:cs typeface="Times New Roman" panose="02020603050405020304" pitchFamily="18" charset="0"/>
              </a:rPr>
              <a:t>souvisí s přežitím jedince, mluvíme také o potřebě (pudu) sebezáchovy, o snaze vyhnout se ohrožení</a:t>
            </a:r>
          </a:p>
          <a:p>
            <a:pPr algn="just"/>
            <a:endParaRPr lang="cs-CZ" sz="5600" b="1" dirty="0">
              <a:cs typeface="Times New Roman" panose="02020603050405020304" pitchFamily="18" charset="0"/>
            </a:endParaRPr>
          </a:p>
          <a:p>
            <a:pPr marL="72000" indent="0" algn="just">
              <a:buNone/>
            </a:pPr>
            <a:r>
              <a:rPr lang="cs-CZ" sz="5600" b="1" dirty="0">
                <a:cs typeface="Times New Roman" panose="02020603050405020304" pitchFamily="18" charset="0"/>
              </a:rPr>
              <a:t>Každý </a:t>
            </a:r>
            <a:r>
              <a:rPr lang="cs-CZ" sz="5600" b="1" dirty="0"/>
              <a:t>člověk </a:t>
            </a:r>
            <a:r>
              <a:rPr lang="cs-CZ" sz="5600" dirty="0"/>
              <a:t>potřebuje:</a:t>
            </a:r>
          </a:p>
          <a:p>
            <a:pPr algn="just"/>
            <a:r>
              <a:rPr lang="cs-CZ" sz="5600" dirty="0"/>
              <a:t>v životě určité jistoty, máme potřebu situaci rozumět, kontrolovat ji </a:t>
            </a:r>
            <a:r>
              <a:rPr lang="cs-CZ" sz="5600" dirty="0">
                <a:cs typeface="Times New Roman" panose="02020603050405020304" pitchFamily="18" charset="0"/>
              </a:rPr>
              <a:t>→</a:t>
            </a:r>
            <a:r>
              <a:rPr lang="cs-CZ" sz="5600" dirty="0"/>
              <a:t> pocit bezpečí a jistoty;</a:t>
            </a:r>
          </a:p>
          <a:p>
            <a:pPr algn="just"/>
            <a:r>
              <a:rPr lang="cs-CZ" sz="5600" dirty="0"/>
              <a:t>potřebujeme stabilitu, jistotu, </a:t>
            </a:r>
            <a:r>
              <a:rPr lang="cs-CZ" sz="5600" dirty="0" err="1"/>
              <a:t>kt</a:t>
            </a:r>
            <a:r>
              <a:rPr lang="cs-CZ" sz="5600" dirty="0"/>
              <a:t>. nás osvobozuje od strachu a úzkosti</a:t>
            </a:r>
          </a:p>
          <a:p>
            <a:pPr algn="just"/>
            <a:endParaRPr lang="cs-CZ" sz="5600" dirty="0"/>
          </a:p>
          <a:p>
            <a:pPr algn="just"/>
            <a:r>
              <a:rPr lang="cs-CZ" sz="5600" dirty="0"/>
              <a:t>saturováno dobrými a stabilními vztahy s lidmi, </a:t>
            </a:r>
            <a:r>
              <a:rPr lang="cs-CZ" sz="5600" dirty="0" err="1"/>
              <a:t>kt</a:t>
            </a:r>
            <a:r>
              <a:rPr lang="cs-CZ" sz="5600" dirty="0"/>
              <a:t>. představují citové zázemí a zdroj jistoty</a:t>
            </a:r>
          </a:p>
          <a:p>
            <a:pPr algn="just"/>
            <a:r>
              <a:rPr lang="cs-CZ" sz="5600" dirty="0"/>
              <a:t>situace nejisté, nebezpečné, chaotické se mohou zdát člověku nesnesitelné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14940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1D54B5E-1BEE-4350-9F3A-CB5374143822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bezpečí a jistoty – rozdělení 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A614629-B0D7-4EC7-9A31-088E742D50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cs-CZ" sz="1400" dirty="0"/>
              <a:t>Potřeba:</a:t>
            </a:r>
          </a:p>
          <a:p>
            <a:pPr marL="285750" indent="-285750"/>
            <a:r>
              <a:rPr lang="cs-CZ" sz="1400" dirty="0"/>
              <a:t>vyhnout se ohrožení (bolest, chlad, stres …)</a:t>
            </a:r>
          </a:p>
          <a:p>
            <a:pPr marL="285750" indent="-285750"/>
            <a:r>
              <a:rPr lang="cs-CZ" sz="1400" dirty="0"/>
              <a:t>ochrany zdraví (saturace fyziologických potřeb)</a:t>
            </a:r>
          </a:p>
          <a:p>
            <a:pPr marL="285750" indent="-285750"/>
            <a:r>
              <a:rPr lang="cs-CZ" sz="1400" dirty="0"/>
              <a:t>důvěry</a:t>
            </a:r>
          </a:p>
          <a:p>
            <a:pPr marL="285750" indent="-285750"/>
            <a:r>
              <a:rPr lang="cs-CZ" sz="1400" dirty="0"/>
              <a:t>soběstačnosti</a:t>
            </a:r>
          </a:p>
          <a:p>
            <a:pPr marL="285750" indent="-285750"/>
            <a:r>
              <a:rPr lang="cs-CZ" sz="1400" dirty="0"/>
              <a:t>informací a orientace (o zdravotním stavu, léčbě, prognóze…)</a:t>
            </a:r>
          </a:p>
          <a:p>
            <a:pPr marL="285750" indent="-285750"/>
            <a:r>
              <a:rPr lang="cs-CZ" sz="1400" dirty="0"/>
              <a:t>podnětů (senzorických, motorických…)</a:t>
            </a:r>
          </a:p>
          <a:p>
            <a:pPr marL="285750" indent="-285750"/>
            <a:r>
              <a:rPr lang="cs-CZ" sz="1400" dirty="0"/>
              <a:t>vlastnictví a hromadění majetku (ekonomické zajištění, ekonomické jistoty, stabilita zaměstnání…)</a:t>
            </a:r>
          </a:p>
          <a:p>
            <a:pPr marL="285750" indent="-285750"/>
            <a:r>
              <a:rPr lang="cs-CZ" sz="1400" dirty="0"/>
              <a:t>míru a klidu</a:t>
            </a:r>
          </a:p>
          <a:p>
            <a:pPr marL="285750" indent="-285750"/>
            <a:r>
              <a:rPr lang="cs-CZ" sz="1400" dirty="0"/>
              <a:t>naděje a víry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243037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856796A6-A970-467A-8037-85AF83439C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40074165"/>
              </p:ext>
            </p:extLst>
          </p:nvPr>
        </p:nvGraphicFramePr>
        <p:xfrm>
          <a:off x="1199940" y="457200"/>
          <a:ext cx="9275020" cy="6126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0393818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298764"/>
            <a:ext cx="10859382" cy="872812"/>
          </a:xfrm>
        </p:spPr>
        <p:txBody>
          <a:bodyPr>
            <a:normAutofit fontScale="90000"/>
          </a:bodyPr>
          <a:lstStyle/>
          <a:p>
            <a:r>
              <a:rPr lang="cs-CZ" dirty="0"/>
              <a:t>Faktory ovlivňující potřebu </a:t>
            </a:r>
            <a:r>
              <a:rPr lang="cs-CZ" b="1" dirty="0"/>
              <a:t>bezpečí a jistoty</a:t>
            </a:r>
            <a:r>
              <a:rPr lang="cs-CZ" dirty="0"/>
              <a:t> </a:t>
            </a:r>
            <a:r>
              <a:rPr lang="cs-CZ" sz="2200" dirty="0"/>
              <a:t>(Trachtová, 2003, s. 143)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3670624" y="1030954"/>
            <a:ext cx="6726442" cy="5534024"/>
          </a:xfrm>
          <a:prstGeom prst="rect">
            <a:avLst/>
          </a:prstGeom>
        </p:spPr>
      </p:pic>
      <p:sp>
        <p:nvSpPr>
          <p:cNvPr id="3" name="Šipka: doprava 2">
            <a:extLst>
              <a:ext uri="{FF2B5EF4-FFF2-40B4-BE49-F238E27FC236}">
                <a16:creationId xmlns:a16="http://schemas.microsoft.com/office/drawing/2014/main" id="{C4F18DF0-6FEC-483E-9DD1-1097FBB8F049}"/>
              </a:ext>
            </a:extLst>
          </p:cNvPr>
          <p:cNvSpPr/>
          <p:nvPr/>
        </p:nvSpPr>
        <p:spPr>
          <a:xfrm>
            <a:off x="245246" y="2589291"/>
            <a:ext cx="3077376" cy="2417350"/>
          </a:xfrm>
          <a:prstGeom prst="rightArrow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000" dirty="0">
                <a:solidFill>
                  <a:schemeClr val="tx1"/>
                </a:solidFill>
              </a:rPr>
              <a:t>Důležitá potřeba pro různé vývojové stádium (novorozenecké a kojenecké období, batolecí, předškolní věk, školní věk, adolescence, dospělost, stárnutí a stáří)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8881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bezpečí a jistoty</a:t>
            </a:r>
            <a:br>
              <a:rPr lang="cs-CZ" dirty="0"/>
            </a:br>
            <a:r>
              <a:rPr lang="cs-CZ" sz="1200" dirty="0"/>
              <a:t>Další faktory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692001"/>
            <a:ext cx="10753200" cy="4518675"/>
          </a:xfrm>
        </p:spPr>
        <p:txBody>
          <a:bodyPr>
            <a:normAutofit fontScale="47500" lnSpcReduction="20000"/>
          </a:bodyPr>
          <a:lstStyle/>
          <a:p>
            <a:pPr marL="72000" indent="0" algn="just">
              <a:buNone/>
            </a:pPr>
            <a:r>
              <a:rPr lang="cs-CZ" b="1" dirty="0"/>
              <a:t>nemoc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ovlivňuje potřebu </a:t>
            </a:r>
            <a:r>
              <a:rPr lang="cs-CZ" dirty="0" err="1"/>
              <a:t>BaJ</a:t>
            </a:r>
            <a:r>
              <a:rPr lang="cs-CZ" dirty="0"/>
              <a:t> </a:t>
            </a:r>
            <a:r>
              <a:rPr lang="cs-CZ" dirty="0">
                <a:cs typeface="Times New Roman" panose="02020603050405020304" pitchFamily="18" charset="0"/>
              </a:rPr>
              <a:t>→ P/K </a:t>
            </a:r>
            <a:r>
              <a:rPr lang="cs-CZ" dirty="0"/>
              <a:t>potřebuje pocit </a:t>
            </a:r>
            <a:r>
              <a:rPr lang="cs-CZ" dirty="0" err="1"/>
              <a:t>BaJ</a:t>
            </a:r>
            <a:r>
              <a:rPr lang="cs-CZ" dirty="0"/>
              <a:t> více saturovat </a:t>
            </a:r>
          </a:p>
          <a:p>
            <a:pPr algn="just"/>
            <a:r>
              <a:rPr lang="cs-CZ" dirty="0"/>
              <a:t>P/K se cítí nejistý, ohrožen, zranitelný, zmatený, může prožívat úzkost a strach z nastalé situace. </a:t>
            </a:r>
          </a:p>
          <a:p>
            <a:pPr marL="72000" indent="0" algn="just">
              <a:buNone/>
            </a:pPr>
            <a:r>
              <a:rPr lang="cs-CZ" b="1" dirty="0"/>
              <a:t>hospitalizace</a:t>
            </a:r>
            <a:r>
              <a:rPr lang="cs-CZ" dirty="0"/>
              <a:t> </a:t>
            </a:r>
          </a:p>
          <a:p>
            <a:pPr algn="just"/>
            <a:r>
              <a:rPr lang="cs-CZ" dirty="0"/>
              <a:t>ztrácí pocit bezpečí (nedostatek/skreslené </a:t>
            </a:r>
            <a:r>
              <a:rPr lang="cs-CZ" dirty="0" err="1"/>
              <a:t>info</a:t>
            </a:r>
            <a:r>
              <a:rPr lang="cs-CZ" dirty="0"/>
              <a:t>, obavy z dg a </a:t>
            </a:r>
            <a:r>
              <a:rPr lang="cs-CZ" dirty="0" err="1"/>
              <a:t>th</a:t>
            </a:r>
            <a:r>
              <a:rPr lang="cs-CZ" dirty="0"/>
              <a:t> výkonů, z bolesti, prognózy…, někdy má pocit jistoty v nemocnici a ztrácí ji v domácím prostředí (nesoběstačný P/K)</a:t>
            </a:r>
          </a:p>
          <a:p>
            <a:pPr marL="72000" indent="0" algn="just">
              <a:buNone/>
            </a:pPr>
            <a:r>
              <a:rPr lang="cs-CZ" b="1" dirty="0"/>
              <a:t>zátěžové situace </a:t>
            </a:r>
          </a:p>
          <a:p>
            <a:pPr algn="just"/>
            <a:r>
              <a:rPr lang="cs-CZ" dirty="0"/>
              <a:t>např. úmrtí v rodině, ztráta partnera, sociální nejistota, ekonomická/politická krize </a:t>
            </a:r>
            <a:r>
              <a:rPr lang="cs-CZ" dirty="0">
                <a:cs typeface="Times New Roman" panose="02020603050405020304" pitchFamily="18" charset="0"/>
              </a:rPr>
              <a:t>→</a:t>
            </a:r>
            <a:r>
              <a:rPr lang="cs-CZ" dirty="0"/>
              <a:t> narušení saturace potřeby </a:t>
            </a:r>
            <a:r>
              <a:rPr lang="cs-CZ" dirty="0" err="1"/>
              <a:t>BaJ</a:t>
            </a:r>
            <a:r>
              <a:rPr lang="cs-CZ" dirty="0"/>
              <a:t> – zapojení a pomoc od podpůrných osob. </a:t>
            </a:r>
          </a:p>
          <a:p>
            <a:pPr algn="just"/>
            <a:r>
              <a:rPr lang="cs-CZ" dirty="0"/>
              <a:t>situace, ve kterých se člověk nachází jsou pro něj nečitelné, nezvládnutelné, ohrožující, neřešitelné a prožívá určitou </a:t>
            </a:r>
            <a:r>
              <a:rPr lang="cs-CZ" dirty="0">
                <a:solidFill>
                  <a:srgbClr val="FF0000"/>
                </a:solidFill>
              </a:rPr>
              <a:t>frustraci </a:t>
            </a:r>
            <a:r>
              <a:rPr lang="cs-CZ" dirty="0">
                <a:solidFill>
                  <a:schemeClr val="tx1"/>
                </a:solidFill>
              </a:rPr>
              <a:t>a</a:t>
            </a:r>
            <a:r>
              <a:rPr lang="cs-CZ" dirty="0">
                <a:solidFill>
                  <a:srgbClr val="FF0000"/>
                </a:solidFill>
              </a:rPr>
              <a:t> stres.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58010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47572" y="357861"/>
            <a:ext cx="10753200" cy="451576"/>
          </a:xfrm>
        </p:spPr>
        <p:txBody>
          <a:bodyPr>
            <a:normAutofit fontScale="90000"/>
          </a:bodyPr>
          <a:lstStyle/>
          <a:p>
            <a:pPr algn="just"/>
            <a:r>
              <a:rPr lang="cs-CZ" b="1" dirty="0"/>
              <a:t>Psychická odezva neuspokojené potřeby bezpečí a jistoty – strach, úzkost, hněv, smutek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1600" b="1" dirty="0">
                <a:solidFill>
                  <a:srgbClr val="FF0000"/>
                </a:solidFill>
              </a:rPr>
              <a:t>Strach</a:t>
            </a:r>
          </a:p>
          <a:p>
            <a:pPr marL="285750" indent="-285750" algn="just"/>
            <a:r>
              <a:rPr lang="cs-CZ" sz="1600" b="1" dirty="0"/>
              <a:t>obava před něčím konkrétním</a:t>
            </a:r>
            <a:r>
              <a:rPr lang="cs-CZ" sz="1600" dirty="0"/>
              <a:t>, před určitým nebezpečím </a:t>
            </a:r>
            <a:r>
              <a:rPr lang="cs-CZ" sz="1600" dirty="0">
                <a:cs typeface="Arial" panose="020B0604020202020204" pitchFamily="34" charset="0"/>
              </a:rPr>
              <a:t>▲ </a:t>
            </a:r>
            <a:r>
              <a:rPr lang="cs-CZ" sz="1600" dirty="0"/>
              <a:t>z úmrtí, že něco nedopadne dobře</a:t>
            </a:r>
          </a:p>
          <a:p>
            <a:pPr marL="285750" indent="-285750" algn="just"/>
            <a:r>
              <a:rPr lang="cs-CZ" sz="1600" dirty="0"/>
              <a:t>tolerance vůči podnětů vyvolávajících strach  závisí od naší schopnosti kontrolovat jejich začátek a konec, nebo alespoň to, že máme pocit „mám vše  pod kontrolou“</a:t>
            </a:r>
          </a:p>
          <a:p>
            <a:pPr marL="285750" indent="-285750" algn="just"/>
            <a:r>
              <a:rPr lang="cs-CZ" sz="1600" dirty="0"/>
              <a:t>v průběhu života se mění situační faktory způsobující strach (obava o rodinu, zaměstnání, ztráty, nemoc…), senior obava ze samoty, nesoběstačnosti, z nemoci</a:t>
            </a:r>
          </a:p>
          <a:p>
            <a:pPr marL="72000" indent="0" algn="just">
              <a:buNone/>
            </a:pPr>
            <a:endParaRPr lang="cs-CZ" sz="1600" dirty="0"/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718800" y="5096124"/>
            <a:ext cx="8546471" cy="7016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dirty="0">
                <a:solidFill>
                  <a:schemeClr val="bg1"/>
                </a:solidFill>
              </a:rPr>
              <a:t>Strach – aktivuje (útěk, únikové chování) / hrůza desaktivuje (bezmoc, bezradnost v jednání)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252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478216"/>
            <a:ext cx="10753200" cy="451576"/>
          </a:xfrm>
        </p:spPr>
        <p:txBody>
          <a:bodyPr>
            <a:normAutofit fontScale="90000"/>
          </a:bodyPr>
          <a:lstStyle/>
          <a:p>
            <a:pPr algn="just"/>
            <a:r>
              <a:rPr lang="cs-CZ" b="1" dirty="0"/>
              <a:t>Psychická odezva neuspokojené potřeby bezpečí a jistoty – strach, úzkost, hněv, smutek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Úzkost</a:t>
            </a:r>
            <a:r>
              <a:rPr lang="cs-CZ" dirty="0">
                <a:solidFill>
                  <a:srgbClr val="FF0000"/>
                </a:solidFill>
              </a:rPr>
              <a:t> </a:t>
            </a:r>
          </a:p>
          <a:p>
            <a:r>
              <a:rPr lang="cs-CZ" dirty="0"/>
              <a:t>nemá předmět, tzn. </a:t>
            </a:r>
            <a:r>
              <a:rPr lang="cs-CZ" b="1" dirty="0"/>
              <a:t>obava před něčím neurčitým, neznámou hrozbou</a:t>
            </a:r>
          </a:p>
          <a:p>
            <a:r>
              <a:rPr lang="cs-CZ" dirty="0"/>
              <a:t>zdravý, vyrovnaný člověk – úzkost a strach zvládá, může být i faktorem </a:t>
            </a:r>
            <a:r>
              <a:rPr lang="cs-CZ" dirty="0">
                <a:cs typeface="Arial" panose="020B0604020202020204" pitchFamily="34" charset="0"/>
              </a:rPr>
              <a:t>zvyšujícím aktivitu, motivaci</a:t>
            </a:r>
            <a:endParaRPr lang="cs-CZ" dirty="0"/>
          </a:p>
          <a:p>
            <a:endParaRPr lang="cs-CZ" dirty="0"/>
          </a:p>
          <a:p>
            <a:endParaRPr lang="cs-CZ" dirty="0"/>
          </a:p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Hněv</a:t>
            </a:r>
            <a:r>
              <a:rPr lang="cs-CZ" dirty="0"/>
              <a:t> – reakce na frustraci, hněv vyvolaný sociálními podněty se spojuje s nepřátelským postojem a nenávistí, touhou ničit, deptat protivníka</a:t>
            </a:r>
          </a:p>
          <a:p>
            <a:pPr marL="72000" indent="0">
              <a:buNone/>
            </a:pPr>
            <a:endParaRPr lang="cs-CZ" b="1" dirty="0">
              <a:solidFill>
                <a:srgbClr val="FF0000"/>
              </a:solidFill>
            </a:endParaRPr>
          </a:p>
          <a:p>
            <a:pPr marL="72000" indent="0">
              <a:buNone/>
            </a:pPr>
            <a:r>
              <a:rPr lang="cs-CZ" b="1" dirty="0">
                <a:solidFill>
                  <a:srgbClr val="FF0000"/>
                </a:solidFill>
              </a:rPr>
              <a:t>Smutek</a:t>
            </a:r>
            <a:r>
              <a:rPr lang="cs-CZ" dirty="0"/>
              <a:t> – reakce na ztrátu (hodnoty), zármutek (mírnější podoba), žal (výraznější podoba, bez pláče)</a:t>
            </a:r>
          </a:p>
          <a:p>
            <a:endParaRPr lang="cs-CZ" dirty="0"/>
          </a:p>
        </p:txBody>
      </p:sp>
      <p:sp>
        <p:nvSpPr>
          <p:cNvPr id="4" name="Obdélník 3"/>
          <p:cNvSpPr/>
          <p:nvPr/>
        </p:nvSpPr>
        <p:spPr>
          <a:xfrm>
            <a:off x="1017685" y="3216423"/>
            <a:ext cx="8964490" cy="42515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chemeClr val="bg1"/>
                </a:solidFill>
              </a:rPr>
              <a:t>strach a úzkost neostré hranice, plynulý přechod mezi nimi.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782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6BD70-9531-4193-B599-3D9E5F5029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H</a:t>
            </a:r>
            <a:r>
              <a:rPr lang="cs-CZ" b="1" dirty="0"/>
              <a:t>odnoty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24B4F-2B6D-43C2-AFA1-7B745ED0447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10753200" cy="4828068"/>
          </a:xfrm>
        </p:spPr>
        <p:txBody>
          <a:bodyPr>
            <a:normAutofit fontScale="62500" lnSpcReduction="20000"/>
          </a:bodyPr>
          <a:lstStyle/>
          <a:p>
            <a:pPr marL="72000" indent="0" fontAlgn="base">
              <a:buNone/>
            </a:pPr>
            <a:r>
              <a:rPr lang="cs-CZ" dirty="0"/>
              <a:t>Hodnoty:</a:t>
            </a:r>
          </a:p>
          <a:p>
            <a:pPr marL="72000" indent="0" fontAlgn="base">
              <a:buNone/>
            </a:pPr>
            <a:r>
              <a:rPr lang="cs-CZ" b="1" dirty="0"/>
              <a:t>Hodnoty</a:t>
            </a:r>
            <a:r>
              <a:rPr lang="cs-CZ" dirty="0"/>
              <a:t> jsou životní postoje, které vypovídají o tom, čeho si v životě nejvíce ceníme, vážíme, co považujeme v životě za nejpodstatnější, a které nás nejsilněji motivují v dosahování našich cílů.</a:t>
            </a:r>
          </a:p>
          <a:p>
            <a:pPr marL="457200" indent="-457200"/>
            <a:r>
              <a:rPr lang="cs-CZ" dirty="0"/>
              <a:t>vycházejí z našich základních potřeb,</a:t>
            </a:r>
          </a:p>
          <a:p>
            <a:pPr marL="457200" indent="-457200"/>
            <a:r>
              <a:rPr lang="cs-CZ" dirty="0"/>
              <a:t>pokud známe své hodnoty, můžeme si podle nich nastavit cíle, kterých chceme dosáhnout a jít po životní cestě, která nás bude uspokojovat a naplňovat</a:t>
            </a:r>
          </a:p>
          <a:p>
            <a:pPr marL="457200" indent="-457200"/>
            <a:r>
              <a:rPr lang="cs-CZ" dirty="0"/>
              <a:t>v životě představují něco, co dává životu smysl, pro co má cenu žít a podle čeho se můžeme v různých situacích orientovat</a:t>
            </a:r>
          </a:p>
          <a:p>
            <a:pPr marL="457200" indent="-457200"/>
            <a:r>
              <a:rPr lang="cs-CZ" dirty="0"/>
              <a:t>Individuální pro každého člověka – vlivy: výchova, společnost, doba kdy jsme vyrůstali, naše zaměření, životní styl </a:t>
            </a:r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5508910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bezpečí a jistoty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 algn="just">
              <a:buNone/>
            </a:pPr>
            <a:r>
              <a:rPr lang="cs-CZ" sz="1600" b="1" dirty="0">
                <a:solidFill>
                  <a:srgbClr val="FF0000"/>
                </a:solidFill>
              </a:rPr>
              <a:t>Frustrace</a:t>
            </a:r>
            <a:r>
              <a:rPr lang="cs-CZ" sz="1600" dirty="0"/>
              <a:t> </a:t>
            </a:r>
          </a:p>
          <a:p>
            <a:pPr marL="72000" indent="0" algn="just">
              <a:buNone/>
            </a:pPr>
            <a:r>
              <a:rPr lang="cs-CZ" sz="1600" dirty="0">
                <a:cs typeface="Times New Roman" panose="02020603050405020304" pitchFamily="18" charset="0"/>
              </a:rPr>
              <a:t>frustrace ←</a:t>
            </a:r>
            <a:r>
              <a:rPr lang="cs-CZ" sz="1600" dirty="0"/>
              <a:t> překážka/y při dosahování cíle, pokud trvá určitou dobu, může vyústit v nemoc</a:t>
            </a:r>
          </a:p>
          <a:p>
            <a:pPr marL="72000" indent="0" algn="just">
              <a:buNone/>
            </a:pPr>
            <a:r>
              <a:rPr lang="cs-CZ" sz="1600" b="1" dirty="0">
                <a:solidFill>
                  <a:srgbClr val="FF0000"/>
                </a:solidFill>
              </a:rPr>
              <a:t>Deprivace</a:t>
            </a:r>
          </a:p>
          <a:p>
            <a:pPr algn="just"/>
            <a:r>
              <a:rPr lang="cs-CZ" sz="1600" b="0" i="0" dirty="0">
                <a:effectLst/>
                <a:latin typeface="+mj-lt"/>
              </a:rPr>
              <a:t>nepřesně dlouhodobá </a:t>
            </a:r>
            <a:r>
              <a:rPr lang="cs-CZ" sz="1600" dirty="0">
                <a:latin typeface="+mj-lt"/>
              </a:rPr>
              <a:t>frustrace</a:t>
            </a:r>
            <a:r>
              <a:rPr lang="cs-CZ" sz="1600" b="0" i="0" dirty="0">
                <a:effectLst/>
                <a:latin typeface="+mj-lt"/>
              </a:rPr>
              <a:t>, zbavení něčeho, nedostatečné uspokojování potřeb. Opakem je </a:t>
            </a:r>
            <a:r>
              <a:rPr lang="cs-CZ" sz="1600" dirty="0">
                <a:latin typeface="+mj-lt"/>
              </a:rPr>
              <a:t>saturace</a:t>
            </a:r>
            <a:r>
              <a:rPr lang="cs-CZ" sz="1600" b="0" i="0" dirty="0">
                <a:effectLst/>
                <a:latin typeface="+mj-lt"/>
              </a:rPr>
              <a:t>.</a:t>
            </a:r>
            <a:endParaRPr lang="cs-CZ" sz="1600" dirty="0">
              <a:latin typeface="+mj-lt"/>
            </a:endParaRPr>
          </a:p>
          <a:p>
            <a:pPr marL="72000" indent="0" algn="just">
              <a:buNone/>
            </a:pPr>
            <a:r>
              <a:rPr lang="cs-CZ" sz="1600" b="1" dirty="0">
                <a:solidFill>
                  <a:srgbClr val="FF0000"/>
                </a:solidFill>
              </a:rPr>
              <a:t>Stres</a:t>
            </a:r>
            <a:r>
              <a:rPr lang="cs-CZ" sz="1600" dirty="0"/>
              <a:t> </a:t>
            </a:r>
          </a:p>
          <a:p>
            <a:pPr marL="72000" indent="0" algn="just">
              <a:buNone/>
            </a:pPr>
            <a:r>
              <a:rPr lang="cs-CZ" sz="1600" dirty="0">
                <a:cs typeface="Times New Roman" panose="02020603050405020304" pitchFamily="18" charset="0"/>
              </a:rPr>
              <a:t>stres ← </a:t>
            </a:r>
            <a:r>
              <a:rPr lang="cs-CZ" sz="1600" dirty="0"/>
              <a:t>dlouhodobé působení frustrace, dvě formy:</a:t>
            </a:r>
          </a:p>
          <a:p>
            <a:pPr marL="714375" indent="-357188" algn="just">
              <a:buFont typeface="Wingdings" panose="05000000000000000000" pitchFamily="2" charset="2"/>
              <a:buChar char="Ø"/>
            </a:pPr>
            <a:r>
              <a:rPr lang="cs-CZ" sz="1600" dirty="0" err="1"/>
              <a:t>eustres</a:t>
            </a:r>
            <a:r>
              <a:rPr lang="cs-CZ" sz="1600" dirty="0"/>
              <a:t> – motivuje nás, </a:t>
            </a:r>
          </a:p>
          <a:p>
            <a:pPr marL="714375" indent="-357188" algn="just">
              <a:buFont typeface="Wingdings" panose="05000000000000000000" pitchFamily="2" charset="2"/>
              <a:buChar char="Ø"/>
            </a:pPr>
            <a:r>
              <a:rPr lang="cs-CZ" sz="1600" dirty="0" err="1"/>
              <a:t>distres</a:t>
            </a:r>
            <a:r>
              <a:rPr lang="cs-CZ" sz="1600" dirty="0"/>
              <a:t> – ohrožuje nás po psychické a fyzické stránce, nelze se mu přizpůsobit, adaptovat se na něj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0545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bezpečí a jistoty – </a:t>
            </a:r>
            <a:r>
              <a:rPr lang="cs-CZ" b="1" dirty="0"/>
              <a:t>FRUSTRACE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457200" indent="-457200" algn="just"/>
            <a:r>
              <a:rPr lang="cs-CZ" dirty="0"/>
              <a:t>tolerance pro vznik stresu je u </a:t>
            </a:r>
            <a:r>
              <a:rPr lang="cs-CZ" dirty="0">
                <a:cs typeface="Times New Roman" panose="02020603050405020304" pitchFamily="18" charset="0"/>
              </a:rPr>
              <a:t>každého člověka individuální</a:t>
            </a:r>
          </a:p>
          <a:p>
            <a:pPr marL="457200" indent="-457200" algn="just"/>
            <a:r>
              <a:rPr lang="cs-CZ" b="1" dirty="0">
                <a:solidFill>
                  <a:srgbClr val="FF0000"/>
                </a:solidFill>
              </a:rPr>
              <a:t>frustrační, zátěžová tolerance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– </a:t>
            </a:r>
            <a:r>
              <a:rPr lang="cs-CZ" i="0" dirty="0">
                <a:effectLst/>
                <a:latin typeface="Arial" panose="020B0604020202020204" pitchFamily="34" charset="0"/>
              </a:rPr>
              <a:t>schopnost odolávat frustraci bez vážnějších výkyvů psychofyziologické rovnováhy </a:t>
            </a:r>
            <a:endParaRPr lang="cs-CZ" dirty="0"/>
          </a:p>
          <a:p>
            <a:pPr marL="457200" indent="-457200" algn="just"/>
            <a:r>
              <a:rPr lang="cs-CZ" dirty="0"/>
              <a:t>podmíněno osobnostními charakteristikami člověka, konkrétní situací (typ) a možnostmi řešení. </a:t>
            </a:r>
          </a:p>
          <a:p>
            <a:pPr marL="457200" indent="-457200" algn="just"/>
            <a:r>
              <a:rPr lang="cs-CZ" dirty="0"/>
              <a:t>lépe ji snáší dospělí než děti a starší osoby </a:t>
            </a:r>
          </a:p>
          <a:p>
            <a:pPr marL="457200" indent="-457200" algn="just"/>
            <a:r>
              <a:rPr lang="cs-CZ" dirty="0"/>
              <a:t>frustrující situace se lépe překonává, pokud se v tomto stavu ocitne více osob (</a:t>
            </a:r>
            <a:r>
              <a:rPr lang="cs-CZ" i="1" dirty="0"/>
              <a:t>pocit – nejsem na to sám</a:t>
            </a:r>
            <a:r>
              <a:rPr lang="cs-CZ" dirty="0"/>
              <a:t>) </a:t>
            </a:r>
          </a:p>
          <a:p>
            <a:pPr marL="457200" indent="-457200" algn="just"/>
            <a:endParaRPr lang="cs-CZ" dirty="0"/>
          </a:p>
          <a:p>
            <a:pPr algn="just"/>
            <a:r>
              <a:rPr lang="cs-CZ" dirty="0"/>
              <a:t>Člověk se frustraci </a:t>
            </a:r>
            <a:r>
              <a:rPr lang="cs-CZ" b="1" dirty="0"/>
              <a:t>podvědomě brání pomocí naučených</a:t>
            </a:r>
            <a:r>
              <a:rPr lang="cs-CZ" dirty="0"/>
              <a:t>, v minulosti </a:t>
            </a:r>
            <a:r>
              <a:rPr lang="cs-CZ" b="1" dirty="0"/>
              <a:t>osvědčených, obranných mechanismů,</a:t>
            </a:r>
            <a:r>
              <a:rPr lang="cs-CZ" dirty="0"/>
              <a:t> </a:t>
            </a:r>
            <a:r>
              <a:rPr lang="cs-CZ" dirty="0" err="1"/>
              <a:t>kt</a:t>
            </a:r>
            <a:r>
              <a:rPr lang="cs-CZ" dirty="0"/>
              <a:t>. lidem pomáhají cítit se méně nepříjemně a lépe zvládat náročné životní situace. </a:t>
            </a:r>
          </a:p>
          <a:p>
            <a:pPr algn="just"/>
            <a:r>
              <a:rPr lang="cs-CZ" b="1" dirty="0"/>
              <a:t>Dlouhodobá frustrace </a:t>
            </a:r>
            <a:r>
              <a:rPr lang="cs-CZ" dirty="0">
                <a:cs typeface="Times New Roman" panose="02020603050405020304" pitchFamily="18" charset="0"/>
              </a:rPr>
              <a:t>→ </a:t>
            </a:r>
            <a:r>
              <a:rPr lang="cs-CZ" dirty="0"/>
              <a:t>deprivace tj. </a:t>
            </a:r>
            <a:r>
              <a:rPr lang="cs-CZ" i="1" dirty="0"/>
              <a:t>strádání</a:t>
            </a:r>
            <a:r>
              <a:rPr lang="cs-CZ" dirty="0"/>
              <a:t> (závažný psychický stav, </a:t>
            </a:r>
            <a:r>
              <a:rPr lang="cs-CZ" dirty="0" err="1"/>
              <a:t>kt</a:t>
            </a:r>
            <a:r>
              <a:rPr lang="cs-CZ" dirty="0"/>
              <a:t>. může negativně poznamenat další vývoj jedince).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7818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400" y="484610"/>
            <a:ext cx="10753200" cy="451576"/>
          </a:xfrm>
        </p:spPr>
        <p:txBody>
          <a:bodyPr/>
          <a:lstStyle/>
          <a:p>
            <a:r>
              <a:rPr lang="cs-CZ" dirty="0"/>
              <a:t>Potřeba bezpečí a jistoty – frustrace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19400" y="1359001"/>
            <a:ext cx="10753200" cy="4139998"/>
          </a:xfrm>
        </p:spPr>
        <p:txBody>
          <a:bodyPr>
            <a:normAutofit fontScale="25000" lnSpcReduction="20000"/>
          </a:bodyPr>
          <a:lstStyle/>
          <a:p>
            <a:pPr marL="72000" indent="0" algn="just">
              <a:buNone/>
            </a:pPr>
            <a:r>
              <a:rPr lang="cs-CZ" sz="5600" dirty="0"/>
              <a:t>Reakce řešení frustrace:</a:t>
            </a:r>
          </a:p>
          <a:p>
            <a:pPr algn="just"/>
            <a:r>
              <a:rPr lang="cs-CZ" sz="5600" b="1" dirty="0"/>
              <a:t>Agrese</a:t>
            </a:r>
            <a:r>
              <a:rPr lang="cs-CZ" sz="5600" dirty="0"/>
              <a:t> – útok verbální, fyzický, zaměření vůči sobě/ostatním/předmětům</a:t>
            </a:r>
          </a:p>
          <a:p>
            <a:pPr algn="just"/>
            <a:r>
              <a:rPr lang="cs-CZ" sz="5600" b="1" dirty="0"/>
              <a:t>Únik</a:t>
            </a:r>
            <a:r>
              <a:rPr lang="cs-CZ" sz="5600" dirty="0"/>
              <a:t> – vyhýbání se zátěžové situaci, neřešení, odsouvání </a:t>
            </a:r>
          </a:p>
          <a:p>
            <a:pPr marL="72000" indent="0" algn="just">
              <a:buNone/>
            </a:pPr>
            <a:r>
              <a:rPr lang="cs-CZ" sz="5600" dirty="0"/>
              <a:t>           –  únikové tendence, odbourávání – alkohol, drogy, léky ...</a:t>
            </a:r>
          </a:p>
          <a:p>
            <a:pPr algn="just"/>
            <a:r>
              <a:rPr lang="cs-CZ" sz="5600" b="1" dirty="0"/>
              <a:t>Projekce</a:t>
            </a:r>
            <a:r>
              <a:rPr lang="cs-CZ" sz="5600" dirty="0"/>
              <a:t> – podvědomé svedení viny na jinou osobu (nepřipouštění si vlastního selhání).</a:t>
            </a:r>
          </a:p>
          <a:p>
            <a:pPr algn="just"/>
            <a:r>
              <a:rPr lang="cs-CZ" sz="5600" b="1" dirty="0"/>
              <a:t>Racionalizace</a:t>
            </a:r>
            <a:r>
              <a:rPr lang="cs-CZ" sz="5600" dirty="0"/>
              <a:t> –  rozumové zdůvodnění toho, proč jsme neuspěli</a:t>
            </a:r>
          </a:p>
          <a:p>
            <a:pPr algn="just"/>
            <a:r>
              <a:rPr lang="cs-CZ" sz="5600" b="1" dirty="0"/>
              <a:t>Somatizace</a:t>
            </a:r>
            <a:r>
              <a:rPr lang="cs-CZ" sz="5600" dirty="0"/>
              <a:t> – přesun napětí na konkrétní orgán</a:t>
            </a:r>
          </a:p>
          <a:p>
            <a:pPr marL="72000" indent="0" algn="just">
              <a:buNone/>
            </a:pPr>
            <a:r>
              <a:rPr lang="cs-CZ" sz="5600" dirty="0"/>
              <a:t>Blízké osoby v prostředí P/K, ZP sestry, soc. pracovník  </a:t>
            </a:r>
            <a:r>
              <a:rPr lang="cs-CZ" sz="5600" dirty="0">
                <a:cs typeface="Times New Roman" panose="02020603050405020304" pitchFamily="18" charset="0"/>
              </a:rPr>
              <a:t>→ ↑ </a:t>
            </a:r>
            <a:r>
              <a:rPr lang="cs-CZ" sz="5600" dirty="0"/>
              <a:t>pocit </a:t>
            </a:r>
            <a:r>
              <a:rPr lang="cs-CZ" sz="5600" dirty="0" err="1"/>
              <a:t>BaJ</a:t>
            </a:r>
            <a:r>
              <a:rPr lang="cs-CZ" sz="5600" dirty="0"/>
              <a:t>, stabilizují sebehodnocení, pomáhají utvářet náhled na realitu, pomáhají nalézt řešení problémů</a:t>
            </a:r>
          </a:p>
          <a:p>
            <a:pPr marL="273050" algn="just"/>
            <a:r>
              <a:rPr lang="cs-CZ" sz="5600" dirty="0"/>
              <a:t>Podpora pacienta – empatie, důvěryhodnost, emocionální podpora, ocení P/K snahy, hmotná podpora (kompenzační pomůcky, finanční podpora, ubytování…)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27726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>
            <a:extLst>
              <a:ext uri="{FF2B5EF4-FFF2-40B4-BE49-F238E27FC236}">
                <a16:creationId xmlns:a16="http://schemas.microsoft.com/office/drawing/2014/main" id="{591CABF8-8C49-43B7-A812-E4136F7D9457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cs-CZ"/>
              <a:t>Ústav zdravotnických věd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268A5CE7-B785-488E-813D-08C2BC025B3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970407D-EE58-4A0B-824B-1D3AE42DD9CF}" type="slidenum">
              <a:rPr lang="cs-CZ" altLang="cs-CZ" smtClean="0"/>
              <a:pPr/>
              <a:t>23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9E8F2157-4A62-4DE7-8419-9B08AD6ADE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8" name="Rectangle 1">
            <a:extLst>
              <a:ext uri="{FF2B5EF4-FFF2-40B4-BE49-F238E27FC236}">
                <a16:creationId xmlns:a16="http://schemas.microsoft.com/office/drawing/2014/main" id="{05503728-3A91-43C8-99AC-82FE248048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9138" y="3359835"/>
            <a:ext cx="97363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cs-CZ" altLang="cs-CZ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Vývojový diagram: ukončení 8">
            <a:extLst>
              <a:ext uri="{FF2B5EF4-FFF2-40B4-BE49-F238E27FC236}">
                <a16:creationId xmlns:a16="http://schemas.microsoft.com/office/drawing/2014/main" id="{02933D72-ED06-4B7C-80E4-3854F2DDC91C}"/>
              </a:ext>
            </a:extLst>
          </p:cNvPr>
          <p:cNvSpPr/>
          <p:nvPr/>
        </p:nvSpPr>
        <p:spPr bwMode="auto">
          <a:xfrm>
            <a:off x="665999" y="1592384"/>
            <a:ext cx="1490009" cy="708211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Úzkost</a:t>
            </a:r>
          </a:p>
        </p:txBody>
      </p:sp>
      <p:sp>
        <p:nvSpPr>
          <p:cNvPr id="10" name="Vývojový diagram: ukončení 9">
            <a:extLst>
              <a:ext uri="{FF2B5EF4-FFF2-40B4-BE49-F238E27FC236}">
                <a16:creationId xmlns:a16="http://schemas.microsoft.com/office/drawing/2014/main" id="{98D313ED-396E-4523-BD05-773BE4FAECB5}"/>
              </a:ext>
            </a:extLst>
          </p:cNvPr>
          <p:cNvSpPr/>
          <p:nvPr/>
        </p:nvSpPr>
        <p:spPr bwMode="auto">
          <a:xfrm>
            <a:off x="666000" y="2861407"/>
            <a:ext cx="1490010" cy="708211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Strach</a:t>
            </a:r>
          </a:p>
        </p:txBody>
      </p:sp>
      <p:sp>
        <p:nvSpPr>
          <p:cNvPr id="11" name="Vývojový diagram: ukončení 10">
            <a:extLst>
              <a:ext uri="{FF2B5EF4-FFF2-40B4-BE49-F238E27FC236}">
                <a16:creationId xmlns:a16="http://schemas.microsoft.com/office/drawing/2014/main" id="{E9BA09BE-E934-4EEF-AC0D-738091CD3F9F}"/>
              </a:ext>
            </a:extLst>
          </p:cNvPr>
          <p:cNvSpPr/>
          <p:nvPr/>
        </p:nvSpPr>
        <p:spPr bwMode="auto">
          <a:xfrm>
            <a:off x="666000" y="5265616"/>
            <a:ext cx="1490012" cy="708211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Smutek</a:t>
            </a:r>
          </a:p>
        </p:txBody>
      </p:sp>
      <p:sp>
        <p:nvSpPr>
          <p:cNvPr id="12" name="Vývojový diagram: ukončení 11">
            <a:extLst>
              <a:ext uri="{FF2B5EF4-FFF2-40B4-BE49-F238E27FC236}">
                <a16:creationId xmlns:a16="http://schemas.microsoft.com/office/drawing/2014/main" id="{F09AF4EB-1976-4541-8E99-1437ADFD63A6}"/>
              </a:ext>
            </a:extLst>
          </p:cNvPr>
          <p:cNvSpPr/>
          <p:nvPr/>
        </p:nvSpPr>
        <p:spPr bwMode="auto">
          <a:xfrm>
            <a:off x="665999" y="4054766"/>
            <a:ext cx="1490011" cy="708211"/>
          </a:xfrm>
          <a:prstGeom prst="flowChartTerminator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Hněv</a:t>
            </a:r>
          </a:p>
        </p:txBody>
      </p:sp>
      <p:sp>
        <p:nvSpPr>
          <p:cNvPr id="13" name="Svitek: vodorovný 12">
            <a:extLst>
              <a:ext uri="{FF2B5EF4-FFF2-40B4-BE49-F238E27FC236}">
                <a16:creationId xmlns:a16="http://schemas.microsoft.com/office/drawing/2014/main" id="{D34458DB-16E0-4B04-8513-33D2A900E35C}"/>
              </a:ext>
            </a:extLst>
          </p:cNvPr>
          <p:cNvSpPr/>
          <p:nvPr/>
        </p:nvSpPr>
        <p:spPr bwMode="auto">
          <a:xfrm>
            <a:off x="5193440" y="1202696"/>
            <a:ext cx="5828665" cy="1075398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Reakce na ztrátu, nějakou hodnotu, projevující 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se zármutkem, pláčem apod.</a:t>
            </a:r>
          </a:p>
        </p:txBody>
      </p:sp>
      <p:sp>
        <p:nvSpPr>
          <p:cNvPr id="14" name="Svitek: vodorovný 13">
            <a:extLst>
              <a:ext uri="{FF2B5EF4-FFF2-40B4-BE49-F238E27FC236}">
                <a16:creationId xmlns:a16="http://schemas.microsoft.com/office/drawing/2014/main" id="{DF400245-8057-4461-BD33-885BD4702DB1}"/>
              </a:ext>
            </a:extLst>
          </p:cNvPr>
          <p:cNvSpPr/>
          <p:nvPr/>
        </p:nvSpPr>
        <p:spPr bwMode="auto">
          <a:xfrm>
            <a:off x="5885330" y="2416612"/>
            <a:ext cx="5136775" cy="1106517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Obvykle reakce na frustraci,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projevující se jako fyzická nebo verbální agrese.</a:t>
            </a:r>
          </a:p>
        </p:txBody>
      </p:sp>
      <p:sp>
        <p:nvSpPr>
          <p:cNvPr id="15" name="Svitek: vodorovný 14">
            <a:extLst>
              <a:ext uri="{FF2B5EF4-FFF2-40B4-BE49-F238E27FC236}">
                <a16:creationId xmlns:a16="http://schemas.microsoft.com/office/drawing/2014/main" id="{C209EDE0-FD3C-40A3-BD0E-98B74F783EAB}"/>
              </a:ext>
            </a:extLst>
          </p:cNvPr>
          <p:cNvSpPr/>
          <p:nvPr/>
        </p:nvSpPr>
        <p:spPr bwMode="auto">
          <a:xfrm>
            <a:off x="6602506" y="3661648"/>
            <a:ext cx="4563037" cy="1014487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Obava bez konkrétního </a:t>
            </a:r>
          </a:p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podnětu.</a:t>
            </a:r>
          </a:p>
        </p:txBody>
      </p:sp>
      <p:sp>
        <p:nvSpPr>
          <p:cNvPr id="16" name="Svitek: vodorovný 15">
            <a:extLst>
              <a:ext uri="{FF2B5EF4-FFF2-40B4-BE49-F238E27FC236}">
                <a16:creationId xmlns:a16="http://schemas.microsoft.com/office/drawing/2014/main" id="{27DFD8AC-DE6C-4AB8-8AEE-0B09AF7B0588}"/>
              </a:ext>
            </a:extLst>
          </p:cNvPr>
          <p:cNvSpPr/>
          <p:nvPr/>
        </p:nvSpPr>
        <p:spPr bwMode="auto">
          <a:xfrm>
            <a:off x="5695094" y="4988152"/>
            <a:ext cx="5327011" cy="1014487"/>
          </a:xfrm>
          <a:prstGeom prst="horizontalScroll">
            <a:avLst/>
          </a:prstGeom>
          <a:solidFill>
            <a:schemeClr val="tx2">
              <a:lumMod val="40000"/>
              <a:lumOff val="6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00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Obava z něčeho konkrétního.</a:t>
            </a:r>
          </a:p>
        </p:txBody>
      </p:sp>
      <p:cxnSp>
        <p:nvCxnSpPr>
          <p:cNvPr id="18" name="Přímá spojnice se šipkou 17">
            <a:extLst>
              <a:ext uri="{FF2B5EF4-FFF2-40B4-BE49-F238E27FC236}">
                <a16:creationId xmlns:a16="http://schemas.microsoft.com/office/drawing/2014/main" id="{07B934D3-3722-4914-894E-F1B7274BF4D2}"/>
              </a:ext>
            </a:extLst>
          </p:cNvPr>
          <p:cNvCxnSpPr>
            <a:cxnSpLocks/>
          </p:cNvCxnSpPr>
          <p:nvPr/>
        </p:nvCxnSpPr>
        <p:spPr bwMode="auto">
          <a:xfrm>
            <a:off x="2272553" y="2034988"/>
            <a:ext cx="4191000" cy="2173941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Přímá spojnice se šipkou 18">
            <a:extLst>
              <a:ext uri="{FF2B5EF4-FFF2-40B4-BE49-F238E27FC236}">
                <a16:creationId xmlns:a16="http://schemas.microsoft.com/office/drawing/2014/main" id="{6EB36117-4DEE-4791-8474-74F8F010628A}"/>
              </a:ext>
            </a:extLst>
          </p:cNvPr>
          <p:cNvCxnSpPr>
            <a:cxnSpLocks/>
          </p:cNvCxnSpPr>
          <p:nvPr/>
        </p:nvCxnSpPr>
        <p:spPr bwMode="auto">
          <a:xfrm>
            <a:off x="2209148" y="3342410"/>
            <a:ext cx="3313111" cy="1960214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799B91EE-16AE-42A4-A594-DD65687DC903}"/>
              </a:ext>
            </a:extLst>
          </p:cNvPr>
          <p:cNvCxnSpPr>
            <a:cxnSpLocks/>
          </p:cNvCxnSpPr>
          <p:nvPr/>
        </p:nvCxnSpPr>
        <p:spPr bwMode="auto">
          <a:xfrm flipV="1">
            <a:off x="2321128" y="1909475"/>
            <a:ext cx="2833578" cy="3667037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1E823404-9433-4EAF-9493-60DA000CB6F9}"/>
              </a:ext>
            </a:extLst>
          </p:cNvPr>
          <p:cNvCxnSpPr>
            <a:cxnSpLocks/>
          </p:cNvCxnSpPr>
          <p:nvPr/>
        </p:nvCxnSpPr>
        <p:spPr bwMode="auto">
          <a:xfrm flipV="1">
            <a:off x="2185832" y="2969870"/>
            <a:ext cx="3627780" cy="1364572"/>
          </a:xfrm>
          <a:prstGeom prst="straightConnector1">
            <a:avLst/>
          </a:prstGeom>
          <a:ln>
            <a:headEnd type="none" w="med" len="med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434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400" y="430289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Potřeba bezpečí a jistoty </a:t>
            </a:r>
            <a:r>
              <a:rPr lang="cs-CZ" sz="4800" dirty="0"/>
              <a:t>–</a:t>
            </a:r>
            <a:r>
              <a:rPr lang="cs-CZ" dirty="0"/>
              <a:t> </a:t>
            </a:r>
            <a:r>
              <a:rPr lang="cs-CZ" b="1" dirty="0"/>
              <a:t>stres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861" y="1196039"/>
            <a:ext cx="10753200" cy="4139998"/>
          </a:xfrm>
        </p:spPr>
        <p:txBody>
          <a:bodyPr>
            <a:noAutofit/>
          </a:bodyPr>
          <a:lstStyle/>
          <a:p>
            <a:pPr algn="just"/>
            <a:r>
              <a:rPr lang="cs-CZ" sz="1400" b="1" dirty="0"/>
              <a:t>Posuzování stresu </a:t>
            </a:r>
            <a:r>
              <a:rPr lang="cs-CZ" sz="1400" dirty="0"/>
              <a:t>– anamnéza - </a:t>
            </a:r>
            <a:r>
              <a:rPr lang="cs-CZ" sz="1400" u="sng" dirty="0"/>
              <a:t>zdroj</a:t>
            </a:r>
            <a:r>
              <a:rPr lang="cs-CZ" sz="1400" dirty="0"/>
              <a:t> stresu (Škála těžkých životních situací </a:t>
            </a:r>
            <a:r>
              <a:rPr lang="cs-CZ" sz="1400" dirty="0">
                <a:hlinkClick r:id="rId5"/>
              </a:rPr>
              <a:t>http://nadacesirius.cz/kviz/tabulka1/</a:t>
            </a:r>
            <a:r>
              <a:rPr lang="cs-CZ" sz="1400" dirty="0"/>
              <a:t> ), </a:t>
            </a:r>
            <a:r>
              <a:rPr lang="cs-CZ" sz="1400" u="sng" dirty="0"/>
              <a:t>identifikace projevů </a:t>
            </a:r>
            <a:r>
              <a:rPr lang="cs-CZ" sz="1400" dirty="0"/>
              <a:t>stresu (emocionální, fyzické, kognitivní, v chování - intenzita úzkosti, vegetativní symptomatologie, zdroje strachu)</a:t>
            </a:r>
          </a:p>
          <a:p>
            <a:pPr algn="just"/>
            <a:r>
              <a:rPr lang="cs-CZ" sz="1400" b="1" dirty="0"/>
              <a:t>Ošetřovatelské diagnózy:</a:t>
            </a:r>
          </a:p>
          <a:p>
            <a:pPr algn="just">
              <a:buFont typeface="Arial" panose="020B0604020202020204" pitchFamily="34" charset="0"/>
              <a:buChar char="•"/>
            </a:pPr>
            <a:r>
              <a:rPr lang="cs-CZ" sz="1400" dirty="0"/>
              <a:t>zvládání zátěže/odolnost vůči stresu</a:t>
            </a:r>
          </a:p>
          <a:p>
            <a:pPr lvl="0" algn="just">
              <a:buFont typeface="Arial" panose="020B0604020202020204" pitchFamily="34" charset="0"/>
              <a:buChar char="•"/>
            </a:pPr>
            <a:r>
              <a:rPr lang="cs-CZ" sz="1400" dirty="0"/>
              <a:t>posttraumatická reakce, reakce na zvládání zátěže, strach, úzkost, narušená adaptace, smutek</a:t>
            </a:r>
          </a:p>
          <a:p>
            <a:pPr algn="just"/>
            <a:r>
              <a:rPr lang="cs-CZ" sz="1400" b="1" dirty="0"/>
              <a:t>Plánování intervencí: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dirty="0"/>
              <a:t>efektivně vedený rozhovor, identifikace problému, ventilace negativních emocí, redukce stavů úzkosti a strachu, naslouchání..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dirty="0"/>
              <a:t>vyhnout se zjednodušování, komentáře, kritice...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dirty="0"/>
              <a:t>informovat o P/K možnostech, dalších krocích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dirty="0"/>
              <a:t>pozitivně podporovat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dirty="0"/>
              <a:t>aktivizovat zdroje sociální podpory, naučit ho dýchat- při úzkosti, nebo strachu, naučit jej zvládat strach,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1400" dirty="0"/>
              <a:t>podpořit důvěru ve vlastní síly, aktivně hledat pomoc a podporu u jiných lidí, ochota změnit sama sebe, vyrovnat se s danou situací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95593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/>
              <a:t>Beznaděj (zoufalství)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361950" indent="-361950" algn="just"/>
            <a:r>
              <a:rPr lang="cs-CZ" dirty="0"/>
              <a:t>subjektivní </a:t>
            </a:r>
            <a:r>
              <a:rPr lang="cs-CZ" dirty="0">
                <a:solidFill>
                  <a:srgbClr val="FF0000"/>
                </a:solidFill>
              </a:rPr>
              <a:t>emocionální stav</a:t>
            </a:r>
            <a:r>
              <a:rPr lang="cs-CZ" dirty="0"/>
              <a:t>, kdy </a:t>
            </a:r>
            <a:r>
              <a:rPr lang="cs-CZ" b="1" dirty="0"/>
              <a:t>člověk nevidí žádné alternativy nebo schůdné možnosti</a:t>
            </a:r>
            <a:r>
              <a:rPr lang="cs-CZ" dirty="0"/>
              <a:t> volby </a:t>
            </a:r>
            <a:r>
              <a:rPr lang="cs-CZ" b="1" dirty="0"/>
              <a:t>řešení</a:t>
            </a:r>
            <a:r>
              <a:rPr lang="cs-CZ" dirty="0"/>
              <a:t> problému nebo </a:t>
            </a:r>
            <a:r>
              <a:rPr lang="cs-CZ" b="1" dirty="0"/>
              <a:t>dosažení </a:t>
            </a:r>
            <a:r>
              <a:rPr lang="cs-CZ" dirty="0"/>
              <a:t>toho, po čem touží a </a:t>
            </a:r>
            <a:r>
              <a:rPr lang="cs-CZ" b="1" dirty="0"/>
              <a:t>není schopen ve vlastním zájmu mobilizovat energii</a:t>
            </a:r>
            <a:endParaRPr lang="cs-CZ" dirty="0"/>
          </a:p>
          <a:p>
            <a:pPr marL="361950" indent="-361950" algn="just"/>
            <a:r>
              <a:rPr lang="cs-CZ" dirty="0"/>
              <a:t>charakteristické znaky – výraz hluboké apatie v reakci na situaci, </a:t>
            </a:r>
            <a:r>
              <a:rPr lang="cs-CZ" dirty="0" err="1"/>
              <a:t>kt</a:t>
            </a:r>
            <a:r>
              <a:rPr lang="cs-CZ" dirty="0"/>
              <a:t>. je chápána jako nemožná, bez řešení</a:t>
            </a:r>
          </a:p>
          <a:p>
            <a:pPr algn="just"/>
            <a:endParaRPr lang="cs-CZ" dirty="0"/>
          </a:p>
          <a:p>
            <a:pPr marL="72000" indent="0" algn="just">
              <a:buNone/>
            </a:pPr>
            <a:r>
              <a:rPr lang="cs-CZ" b="1" dirty="0"/>
              <a:t>Projevy:</a:t>
            </a:r>
          </a:p>
          <a:p>
            <a:pPr algn="just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Fyziologické</a:t>
            </a:r>
            <a:r>
              <a:rPr lang="cs-CZ" dirty="0"/>
              <a:t> – zpomalené reakce na podněty, nedostatek energie, spavost, anorexie, zhoršený tělesný stav a změněné tělesné funkce</a:t>
            </a:r>
          </a:p>
          <a:p>
            <a:pPr algn="just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Emocionální</a:t>
            </a:r>
            <a:r>
              <a:rPr lang="cs-CZ" dirty="0"/>
              <a:t> – potíže při vyjadřování, ztráta smyslu života, prázdnota, pasivita…</a:t>
            </a:r>
          </a:p>
          <a:p>
            <a:pPr algn="just"/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Kognitivní charakteristiky </a:t>
            </a:r>
            <a:r>
              <a:rPr lang="cs-CZ" dirty="0"/>
              <a:t>– snížená schopnost řešit problémy, neschopnost určit si cíl, plánovat, organizovat, suicidální myšlenky…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90128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/>
              <a:t>Bezmoc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400" dirty="0"/>
              <a:t>stav, kdy člověk pociťuje </a:t>
            </a:r>
            <a:r>
              <a:rPr lang="cs-CZ" sz="1400" b="1" dirty="0"/>
              <a:t>nedostatek osobního zvládnutí určitých událostí nebo situací</a:t>
            </a:r>
          </a:p>
          <a:p>
            <a:pPr algn="just"/>
            <a:endParaRPr lang="cs-CZ" sz="1400" dirty="0"/>
          </a:p>
          <a:p>
            <a:pPr algn="just"/>
            <a:r>
              <a:rPr lang="cs-CZ" sz="1400" dirty="0"/>
              <a:t>Charakteristické znaky – otevřené nebo skryté vyjadřování nespokojenosti a neschopnosti zvládat situaci</a:t>
            </a:r>
          </a:p>
          <a:p>
            <a:pPr algn="just"/>
            <a:r>
              <a:rPr lang="cs-CZ" sz="1400" dirty="0"/>
              <a:t>Odmítání a neschopnost účastnit se rozhodování, </a:t>
            </a:r>
            <a:r>
              <a:rPr lang="cs-CZ" sz="1400" dirty="0" err="1"/>
              <a:t>kt</a:t>
            </a:r>
            <a:r>
              <a:rPr lang="cs-CZ" sz="1400" dirty="0"/>
              <a:t>. se mohou projevit apatií, agresivním, násilním chováním, úzkostí, depresí, neschopností jednat, komunikovat, rezignací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62176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19400" y="466503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Rozhovor s nemocným – otázky na posouzení potřeby bezpečí a jistoty </a:t>
            </a:r>
            <a:r>
              <a:rPr lang="cs-CZ" sz="2200" dirty="0"/>
              <a:t>(Trachtová, 2003, s. 146-147)</a:t>
            </a:r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5332186" y="2320948"/>
            <a:ext cx="6819354" cy="3393098"/>
          </a:xfrm>
          <a:prstGeom prst="rect">
            <a:avLst/>
          </a:prstGeom>
        </p:spPr>
      </p:pic>
      <p:pic>
        <p:nvPicPr>
          <p:cNvPr id="5" name="Zástupný symbol pro obsah 3">
            <a:extLst>
              <a:ext uri="{FF2B5EF4-FFF2-40B4-BE49-F238E27FC236}">
                <a16:creationId xmlns:a16="http://schemas.microsoft.com/office/drawing/2014/main" id="{E26119BC-DB5D-46B7-9F4B-CAB5ED796C6C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7232"/>
          <a:stretch/>
        </p:blipFill>
        <p:spPr>
          <a:xfrm rot="10800000">
            <a:off x="77982" y="2161803"/>
            <a:ext cx="5206712" cy="355224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113677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bezpečí a jistoty – souhrn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>
              <a:buNone/>
            </a:pPr>
            <a:r>
              <a:rPr lang="cs-CZ" sz="1400" b="1" dirty="0"/>
              <a:t>BEZPEČÍ A JISTOTÁ</a:t>
            </a:r>
          </a:p>
          <a:p>
            <a:r>
              <a:rPr lang="cs-CZ" sz="1400" dirty="0"/>
              <a:t>Potřeba bezpečí a jistoty je základní lidská potřeba</a:t>
            </a:r>
          </a:p>
          <a:p>
            <a:pPr lvl="0"/>
            <a:r>
              <a:rPr lang="cs-CZ" sz="1400" dirty="0"/>
              <a:t>Nemoc a hospitalizace ji často narušují, což vede k úzkosti, strachu a stresu.</a:t>
            </a:r>
          </a:p>
          <a:p>
            <a:pPr lvl="0"/>
            <a:r>
              <a:rPr lang="cs-CZ" sz="1400" dirty="0" err="1"/>
              <a:t>Pt</a:t>
            </a:r>
            <a:r>
              <a:rPr lang="cs-CZ" sz="1400" dirty="0"/>
              <a:t>. vnímá strach z ohrožení (o zdraví, z narkózy …), úzkost → nediferencovaný stav</a:t>
            </a:r>
          </a:p>
          <a:p>
            <a:pPr lvl="0"/>
            <a:r>
              <a:rPr lang="cs-CZ" sz="1400" dirty="0"/>
              <a:t>Zdravotníci mohou pomoci tím, že pacientovi poskytnou informace, empatii a stabilní prostředí.</a:t>
            </a:r>
          </a:p>
          <a:p>
            <a:pPr lvl="0"/>
            <a:r>
              <a:rPr lang="cs-CZ" sz="1400" dirty="0"/>
              <a:t>Každý pacient je jiný – důležité je individuální přizpůsobení péče.</a:t>
            </a:r>
          </a:p>
          <a:p>
            <a:pPr lvl="0"/>
            <a:r>
              <a:rPr lang="cs-CZ" sz="1400" dirty="0"/>
              <a:t>Oporu nachází v personálu (hledají pomoc, od sestry P/K očekává ochranu..)</a:t>
            </a:r>
          </a:p>
          <a:p>
            <a:pPr lvl="0"/>
            <a:r>
              <a:rPr lang="cs-CZ" sz="1400" dirty="0"/>
              <a:t>Uspokojení potřeby bezpečí a jistoty vede k lepšímu průběhu léčby a spokojenějším pacientům.</a:t>
            </a:r>
          </a:p>
          <a:p>
            <a:pPr marL="72000" indent="0">
              <a:buNone/>
            </a:pPr>
            <a:endParaRPr lang="cs-CZ" sz="1400" dirty="0"/>
          </a:p>
          <a:p>
            <a:pPr marL="72000" indent="0">
              <a:buNone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7349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2. </a:t>
            </a:r>
            <a:r>
              <a:rPr lang="cs-CZ" b="1" dirty="0"/>
              <a:t>Potřeba poznání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20000" y="1728216"/>
            <a:ext cx="10753200" cy="4473408"/>
          </a:xfrm>
        </p:spPr>
        <p:txBody>
          <a:bodyPr>
            <a:normAutofit fontScale="47500" lnSpcReduction="20000"/>
          </a:bodyPr>
          <a:lstStyle/>
          <a:p>
            <a:pPr algn="just"/>
            <a:r>
              <a:rPr lang="cs-CZ" dirty="0"/>
              <a:t>zahrnuje poznání světa, jeho materiální i sociální složky, její nejvýznamnější součástí je </a:t>
            </a:r>
            <a:r>
              <a:rPr lang="cs-CZ" b="1" dirty="0"/>
              <a:t>potřeba přiměřené orientace</a:t>
            </a:r>
            <a:r>
              <a:rPr lang="cs-CZ" dirty="0"/>
              <a:t> a pochopení základních zákonitostí, </a:t>
            </a:r>
            <a:r>
              <a:rPr lang="cs-CZ" dirty="0" err="1"/>
              <a:t>kt</a:t>
            </a:r>
            <a:r>
              <a:rPr lang="cs-CZ" dirty="0"/>
              <a:t>. zde platí (sklon k poznávání, zvídavost, potřeba učení a adaptace, objevovat kauzální vztahy)</a:t>
            </a:r>
          </a:p>
          <a:p>
            <a:pPr algn="just"/>
            <a:r>
              <a:rPr lang="cs-CZ" dirty="0"/>
              <a:t>Kognitivní (poznávací) funkce </a:t>
            </a:r>
            <a:r>
              <a:rPr lang="cs-CZ" b="1" dirty="0"/>
              <a:t> </a:t>
            </a:r>
            <a:r>
              <a:rPr lang="cs-CZ" dirty="0"/>
              <a:t>–  umožňují přijímat, zpracovat informace tak, aby se člověk dokázal v daném prostředí adekvátně orientovat.</a:t>
            </a:r>
          </a:p>
          <a:p>
            <a:pPr marL="72000" indent="0" algn="just">
              <a:buNone/>
            </a:pPr>
            <a:endParaRPr lang="cs-CZ" b="1" dirty="0"/>
          </a:p>
          <a:p>
            <a:pPr marL="72000" indent="0" algn="just">
              <a:buNone/>
            </a:pPr>
            <a:r>
              <a:rPr lang="cs-CZ" b="1" dirty="0"/>
              <a:t>Faktory: </a:t>
            </a:r>
          </a:p>
          <a:p>
            <a:pPr marL="271463" indent="-271463" algn="just"/>
            <a:r>
              <a:rPr lang="cs-CZ" dirty="0"/>
              <a:t>věk</a:t>
            </a:r>
          </a:p>
          <a:p>
            <a:pPr marL="271463" indent="-271463" algn="just"/>
            <a:r>
              <a:rPr lang="cs-CZ" dirty="0"/>
              <a:t>nemoci (CNS, demence, traumata, epilepsie...)</a:t>
            </a:r>
          </a:p>
          <a:p>
            <a:pPr marL="271463" indent="-271463" algn="just"/>
            <a:r>
              <a:rPr lang="cs-CZ" dirty="0"/>
              <a:t>psychické faktory – dynamika osobnosti, duševní poruchy, sociální faktory, prostředí, životní styl, </a:t>
            </a:r>
            <a:r>
              <a:rPr lang="cs-CZ" dirty="0" err="1"/>
              <a:t>Th</a:t>
            </a:r>
            <a:r>
              <a:rPr lang="cs-CZ" dirty="0"/>
              <a:t>. postupy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50855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126BD70-9531-4193-B599-3D9E5F502903}"/>
              </a:ext>
            </a:extLst>
          </p:cNvPr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/>
              <a:t>Žebříček hodnot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4ED24B4F-2B6D-43C2-AFA1-7B745ED044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 algn="just">
              <a:lnSpc>
                <a:spcPct val="200000"/>
              </a:lnSpc>
            </a:pPr>
            <a:r>
              <a:rPr lang="cs-CZ" sz="2000" dirty="0"/>
              <a:t>ten kdo zná své hodnoty a cíle a má je </a:t>
            </a:r>
            <a:r>
              <a:rPr lang="cs-CZ" sz="2000" b="1" dirty="0"/>
              <a:t>písemně napsané</a:t>
            </a:r>
            <a:r>
              <a:rPr lang="cs-CZ" sz="2000" dirty="0"/>
              <a:t>, je v životě úspěšnější a svých cílů snadněji dosáhne, než ten kdo své hodnoty a cíle nezná nebo je nosí pouze v hlavě</a:t>
            </a:r>
          </a:p>
          <a:p>
            <a:pPr marL="457200" indent="-457200" algn="just">
              <a:lnSpc>
                <a:spcPct val="200000"/>
              </a:lnSpc>
            </a:pPr>
            <a:r>
              <a:rPr lang="cs-CZ" sz="2000" b="1" dirty="0"/>
              <a:t>sestavení si žebříčku </a:t>
            </a:r>
            <a:r>
              <a:rPr lang="cs-CZ" sz="2000" dirty="0"/>
              <a:t>vlastních hodnot (od nejdůležitějších po zanedbatelné) – </a:t>
            </a:r>
            <a:br>
              <a:rPr lang="cs-CZ" sz="2000" dirty="0"/>
            </a:br>
            <a:r>
              <a:rPr lang="cs-CZ" sz="2000" dirty="0"/>
              <a:t>v každodenním životě napomáhají k orientaci a rozhodování se</a:t>
            </a:r>
          </a:p>
          <a:p>
            <a:pPr marL="457200" indent="-457200" algn="just"/>
            <a:endParaRPr lang="cs-CZ" dirty="0"/>
          </a:p>
          <a:p>
            <a:pPr marL="457200" indent="-457200" algn="just"/>
            <a:endParaRPr lang="cs-CZ" dirty="0"/>
          </a:p>
          <a:p>
            <a:pPr algn="just"/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33BAC611-3F1A-4CD2-8CB1-60FCC0559354}"/>
              </a:ext>
            </a:extLst>
          </p:cNvPr>
          <p:cNvSpPr/>
          <p:nvPr/>
        </p:nvSpPr>
        <p:spPr>
          <a:xfrm>
            <a:off x="426027" y="5579664"/>
            <a:ext cx="11502621" cy="11166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i="1" dirty="0"/>
              <a:t>Ten, kdo nezná cíl, jen sotva cestu přečká. Půjde ze všech sil, avšak stále dokolečka.“ </a:t>
            </a:r>
          </a:p>
          <a:p>
            <a:pPr algn="ctr"/>
            <a:r>
              <a:rPr lang="cs-CZ" sz="2000" b="1" dirty="0"/>
              <a:t>Christian </a:t>
            </a:r>
            <a:r>
              <a:rPr lang="cs-CZ" sz="2000" b="1" dirty="0" err="1"/>
              <a:t>Morgenstern</a:t>
            </a:r>
            <a:r>
              <a:rPr lang="cs-CZ" sz="2000" b="1" dirty="0"/>
              <a:t> (německý básník a novinář)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6259816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poznání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1500" b="1" dirty="0"/>
              <a:t>Posuzování potřeby poznávání</a:t>
            </a:r>
            <a:endParaRPr lang="cs-CZ" sz="1500" dirty="0"/>
          </a:p>
          <a:p>
            <a:pPr marL="72000" indent="0" algn="just">
              <a:buNone/>
            </a:pPr>
            <a:r>
              <a:rPr lang="cs-CZ" sz="1500" dirty="0"/>
              <a:t>Anamnéza:</a:t>
            </a:r>
          </a:p>
          <a:p>
            <a:pPr lvl="1" algn="just"/>
            <a:r>
              <a:rPr lang="cs-CZ" sz="1500" dirty="0"/>
              <a:t>zjišťování živ. stylu, zájmy, práce, návykové látky</a:t>
            </a:r>
          </a:p>
          <a:p>
            <a:pPr lvl="1" algn="just"/>
            <a:r>
              <a:rPr lang="cs-CZ" sz="1500" dirty="0"/>
              <a:t>současné onemocnění</a:t>
            </a:r>
          </a:p>
          <a:p>
            <a:pPr lvl="1" algn="just"/>
            <a:r>
              <a:rPr lang="cs-CZ" sz="1500" dirty="0"/>
              <a:t>fyzikální vyšetření sestrou (orientace v čase, v prostoru, osobou, místem, zrak, sluch, BMI, váha, výška, vitální funkce) </a:t>
            </a:r>
          </a:p>
          <a:p>
            <a:pPr lvl="1" algn="just"/>
            <a:r>
              <a:rPr lang="cs-CZ" sz="1500" dirty="0"/>
              <a:t>současný psychický stav – důsledek postižení smyslových orgánů (krátkozrakost, hluchota), nesprávná interpretace smyslových orgánů (iluze, halucinace)</a:t>
            </a:r>
          </a:p>
          <a:p>
            <a:pPr lvl="1" algn="just"/>
            <a:r>
              <a:rPr lang="cs-CZ" sz="1500" dirty="0"/>
              <a:t>pozornost, paměť, myšlení posuzování pomocí škál (např. MMSE) </a:t>
            </a:r>
          </a:p>
          <a:p>
            <a:pPr lvl="1" algn="just"/>
            <a:r>
              <a:rPr lang="cs-CZ" sz="1500" dirty="0"/>
              <a:t>poruchy v komunikaci – vztahovačnost, podezřívavost, tempo řeči, logika vět, vyjadřování</a:t>
            </a:r>
          </a:p>
          <a:p>
            <a:pPr lvl="1" algn="just"/>
            <a:r>
              <a:rPr lang="cs-CZ" sz="1500" dirty="0"/>
              <a:t>nálada, chování</a:t>
            </a:r>
          </a:p>
          <a:p>
            <a:pPr lvl="1" algn="just"/>
            <a:r>
              <a:rPr lang="cs-CZ" sz="1500" dirty="0"/>
              <a:t>míra závislosti při vykonávání denních aktivit (ADL)</a:t>
            </a:r>
          </a:p>
          <a:p>
            <a:pPr lvl="1" algn="just"/>
            <a:r>
              <a:rPr lang="cs-CZ" sz="1500" dirty="0"/>
              <a:t>ostatní oblasti vyjadřující stav pacienta – výživa, hydratace, vyprazdňování, spánek, pohybové aktivity, monitorace laboratorních výsledků</a:t>
            </a:r>
          </a:p>
          <a:p>
            <a:pPr lvl="1" algn="just"/>
            <a:r>
              <a:rPr lang="cs-CZ" sz="1500" dirty="0"/>
              <a:t>sociální oblast – ztráta zaměstnání, sociálních funkcí.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9478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720000" y="348808"/>
            <a:ext cx="10753200" cy="451576"/>
          </a:xfrm>
        </p:spPr>
        <p:txBody>
          <a:bodyPr>
            <a:normAutofit fontScale="90000"/>
          </a:bodyPr>
          <a:lstStyle/>
          <a:p>
            <a:r>
              <a:rPr lang="cs-CZ" dirty="0"/>
              <a:t>Potřeba poznání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8929" y="959667"/>
            <a:ext cx="11330163" cy="4582622"/>
          </a:xfrm>
        </p:spPr>
        <p:txBody>
          <a:bodyPr>
            <a:normAutofit fontScale="25000" lnSpcReduction="20000"/>
          </a:bodyPr>
          <a:lstStyle/>
          <a:p>
            <a:pPr algn="just"/>
            <a:r>
              <a:rPr lang="cs-CZ" sz="5600" b="1" dirty="0"/>
              <a:t>Ošetřovatelské diagnózy:</a:t>
            </a:r>
          </a:p>
          <a:p>
            <a:pPr lvl="0" algn="just"/>
            <a:r>
              <a:rPr lang="cs-CZ" sz="5600" dirty="0"/>
              <a:t>pozornost, orientace, vnímání, poznávání – akutní zmatenost, chronická zmatenost, narušená paměť...</a:t>
            </a:r>
          </a:p>
          <a:p>
            <a:pPr algn="just"/>
            <a:r>
              <a:rPr lang="cs-CZ" sz="5600" b="1" dirty="0"/>
              <a:t>Plánování intervencí: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5600" dirty="0"/>
              <a:t>podpora a stimulace kognitivních funkcí, prevence změn vyplývajících ze stavu P/K,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5600" dirty="0"/>
              <a:t>mozkový tréning</a:t>
            </a:r>
            <a:r>
              <a:rPr lang="cs-CZ" sz="5600" i="1" dirty="0"/>
              <a:t> (podpora koncentrace, vyjadřování, logického uvažování), </a:t>
            </a:r>
            <a:r>
              <a:rPr lang="cs-CZ" sz="5600" dirty="0"/>
              <a:t>posilování smyslového vnímání </a:t>
            </a:r>
            <a:r>
              <a:rPr lang="cs-CZ" sz="5600" i="1" dirty="0"/>
              <a:t>(pexeso, křížovky, logopedické cvičení, počítání, doplňování do vět)</a:t>
            </a:r>
            <a:r>
              <a:rPr lang="cs-CZ" sz="5600" dirty="0"/>
              <a:t>, podpora orientace v čase </a:t>
            </a:r>
            <a:r>
              <a:rPr lang="cs-CZ" sz="5600" i="1" dirty="0"/>
              <a:t>(hodiny, kalendář)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5600" dirty="0"/>
              <a:t>přizpůsobit komunikaci – pomalu, srozumitelně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5600" dirty="0"/>
              <a:t>udržovat soběstačnost pacienta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5600" dirty="0"/>
              <a:t>monitorace stavu – sledování nežádoucích účinků léčiv, důsledky hypoxie, TT, výživu, hydrataci, laboratorní výsledky, stav vědomí (kvalitu a kvantitu), sledovat reakce P/K (výskyt agrese, redukovat nepříjemné zvuky z okolí, stabilní prostředí)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5600" dirty="0"/>
              <a:t>zajistit bezpečí pacienta –  odstranit ostré předměty, rizikové předměty (zapalovače, zápalky), zabránit svévolnému odchodu z oddělení</a:t>
            </a:r>
          </a:p>
          <a:p>
            <a:pPr marL="174625" indent="-174625" algn="just">
              <a:buFont typeface="Arial" panose="020B0604020202020204" pitchFamily="34" charset="0"/>
              <a:buChar char="•"/>
            </a:pPr>
            <a:r>
              <a:rPr lang="cs-CZ" sz="5600" dirty="0"/>
              <a:t>využít práci ergoterapeuta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61690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DDDB52D-963C-4DFF-80CE-6360C7A8FA5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069"/>
          <a:stretch/>
        </p:blipFill>
        <p:spPr>
          <a:xfrm>
            <a:off x="1919536" y="260648"/>
            <a:ext cx="7515260" cy="587694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012459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BD2ABC31-C311-4BEF-801E-0B530FEFCEC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615"/>
          <a:stretch/>
        </p:blipFill>
        <p:spPr>
          <a:xfrm>
            <a:off x="267332" y="252686"/>
            <a:ext cx="11663599" cy="53394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858937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A7FC67A-0CFD-4C9C-A701-4B625081889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433" y="260648"/>
            <a:ext cx="10470343" cy="588956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1943015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/>
              <a:t>3. Potřeba učení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cs-CZ" sz="5600" dirty="0"/>
              <a:t>přirozená touha získat informace a dovednosti</a:t>
            </a:r>
          </a:p>
          <a:p>
            <a:pPr marL="72000" indent="0">
              <a:buNone/>
            </a:pPr>
            <a:r>
              <a:rPr lang="cs-CZ" sz="5600" b="1" dirty="0"/>
              <a:t>Učení:</a:t>
            </a:r>
          </a:p>
          <a:p>
            <a:r>
              <a:rPr lang="cs-CZ" sz="5600" dirty="0"/>
              <a:t>proces, ve kterém si člověk osvojuje vědomosti, znalosti a dovednosti.</a:t>
            </a:r>
          </a:p>
          <a:p>
            <a:r>
              <a:rPr lang="cs-CZ" sz="5600" dirty="0"/>
              <a:t>aktivní proces rozšiřující vrozený genetický program a možnosti jedince, </a:t>
            </a:r>
          </a:p>
          <a:p>
            <a:r>
              <a:rPr lang="cs-CZ" sz="5600" dirty="0"/>
              <a:t>proces cílený, nebo podvědomý</a:t>
            </a:r>
          </a:p>
          <a:p>
            <a:r>
              <a:rPr lang="cs-CZ" sz="5600" dirty="0"/>
              <a:t>důležité je opakovaní (systematické, pravidelné, s aktivním podílem učícího se).</a:t>
            </a:r>
          </a:p>
          <a:p>
            <a:pPr marL="72000" indent="0">
              <a:buNone/>
            </a:pPr>
            <a:r>
              <a:rPr lang="cs-CZ" sz="5600" b="1" dirty="0"/>
              <a:t>Faktory ovlivňující učení</a:t>
            </a:r>
            <a:endParaRPr lang="cs-CZ" sz="5600" dirty="0"/>
          </a:p>
          <a:p>
            <a:pPr lvl="0"/>
            <a:r>
              <a:rPr lang="cs-CZ" sz="5600" dirty="0"/>
              <a:t>fyzické – nemoci, věk, dyslexie, dysgrafie</a:t>
            </a:r>
          </a:p>
          <a:p>
            <a:pPr lvl="0"/>
            <a:r>
              <a:rPr lang="cs-CZ" sz="5600" dirty="0"/>
              <a:t>psychické – osobnost</a:t>
            </a:r>
          </a:p>
          <a:p>
            <a:pPr lvl="0"/>
            <a:r>
              <a:rPr lang="cs-CZ" sz="5600" dirty="0"/>
              <a:t>prostředí</a:t>
            </a:r>
          </a:p>
          <a:p>
            <a:endParaRPr lang="cs-CZ" sz="2000" dirty="0"/>
          </a:p>
        </p:txBody>
      </p:sp>
      <p:sp>
        <p:nvSpPr>
          <p:cNvPr id="4" name="Obdélník 3"/>
          <p:cNvSpPr/>
          <p:nvPr/>
        </p:nvSpPr>
        <p:spPr>
          <a:xfrm>
            <a:off x="6228784" y="188640"/>
            <a:ext cx="5699864" cy="10801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800" dirty="0">
                <a:solidFill>
                  <a:schemeClr val="bg1"/>
                </a:solidFill>
              </a:rPr>
              <a:t>Chování je důsledkem učení se o opakovaných zkušenostech člověka v určitých situacích</a:t>
            </a:r>
          </a:p>
        </p:txBody>
      </p:sp>
      <p:sp>
        <p:nvSpPr>
          <p:cNvPr id="5" name="Obdélník 4"/>
          <p:cNvSpPr/>
          <p:nvPr/>
        </p:nvSpPr>
        <p:spPr>
          <a:xfrm>
            <a:off x="7609840" y="3200400"/>
            <a:ext cx="4246149" cy="242398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dirty="0">
                <a:solidFill>
                  <a:schemeClr val="bg1"/>
                </a:solidFill>
              </a:rPr>
              <a:t>Potřeba učení v ošetřovatelství = potřeba edukace.</a:t>
            </a:r>
            <a:endParaRPr lang="cs-CZ" sz="1600" b="1" dirty="0">
              <a:solidFill>
                <a:schemeClr val="bg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4973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Potřeba učení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1400" b="1" dirty="0"/>
              <a:t>Anamnéza</a:t>
            </a:r>
            <a:r>
              <a:rPr lang="cs-CZ" sz="1400" dirty="0"/>
              <a:t> – věk P/K, překonané nemoci, postižení, kulturní zvyky,</a:t>
            </a:r>
          </a:p>
          <a:p>
            <a:pPr lvl="4"/>
            <a:r>
              <a:rPr lang="cs-CZ" sz="1400" dirty="0"/>
              <a:t>pracovní anamnéza,</a:t>
            </a:r>
          </a:p>
          <a:p>
            <a:pPr lvl="4"/>
            <a:r>
              <a:rPr lang="cs-CZ" sz="1400" dirty="0"/>
              <a:t>současné onemocnění.</a:t>
            </a:r>
          </a:p>
          <a:p>
            <a:pPr marL="72000" indent="0">
              <a:buNone/>
            </a:pPr>
            <a:r>
              <a:rPr lang="cs-CZ" sz="1400" b="1" dirty="0"/>
              <a:t>Ošetřovatelské diagnózy:</a:t>
            </a:r>
          </a:p>
          <a:p>
            <a:r>
              <a:rPr lang="cs-CZ" sz="1400" dirty="0"/>
              <a:t>Podpora zdraví</a:t>
            </a:r>
          </a:p>
          <a:p>
            <a:pPr lvl="0"/>
            <a:r>
              <a:rPr lang="cs-CZ" sz="1400" dirty="0"/>
              <a:t>Management zdraví – ne/efektivní léčebný režim, hledání zdravého životního stylu...</a:t>
            </a:r>
          </a:p>
          <a:p>
            <a:pPr lvl="0"/>
            <a:r>
              <a:rPr lang="cs-CZ" sz="1400" dirty="0"/>
              <a:t>Vnímání/poznávání – deficit vědomostí...</a:t>
            </a:r>
          </a:p>
          <a:p>
            <a:pPr marL="72000" indent="0">
              <a:buNone/>
            </a:pPr>
            <a:r>
              <a:rPr lang="cs-CZ" sz="1400" b="1" dirty="0"/>
              <a:t>Plánování intervencí:</a:t>
            </a:r>
          </a:p>
          <a:p>
            <a:pPr lvl="0"/>
            <a:r>
              <a:rPr lang="cs-CZ" sz="1400" dirty="0"/>
              <a:t>edukační proces – příprava edukačního plánu, stanovení priorit edukace, cíle edukace, edukační strategie (individuální, skupinová), místo a čas edukace, hodnocení edukace</a:t>
            </a:r>
          </a:p>
          <a:p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265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/>
              <a:t>Potřeba stimulace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1600" dirty="0"/>
              <a:t>uvádí se v souvislosti s potřebou učení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1600" dirty="0">
                <a:cs typeface="Times New Roman" panose="02020603050405020304" pitchFamily="18" charset="0"/>
              </a:rPr>
              <a:t>ā </a:t>
            </a:r>
            <a:r>
              <a:rPr lang="cs-CZ" sz="1600" dirty="0"/>
              <a:t>člověk :</a:t>
            </a:r>
          </a:p>
          <a:p>
            <a:pPr marL="5588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potřebuje určité množství různých podnětů žádoucí intenzity, </a:t>
            </a:r>
            <a:r>
              <a:rPr lang="cs-CZ" sz="1600" dirty="0" err="1"/>
              <a:t>kt</a:t>
            </a:r>
            <a:r>
              <a:rPr lang="cs-CZ" sz="1600" dirty="0"/>
              <a:t>. by udržely optimální úroveň jeho bdělosti; </a:t>
            </a:r>
          </a:p>
          <a:p>
            <a:pPr marL="55880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1600" dirty="0"/>
              <a:t>rozdílná – individuální  míra intenzity nebo novosti podnětů</a:t>
            </a:r>
          </a:p>
          <a:p>
            <a:pPr>
              <a:lnSpc>
                <a:spcPct val="150000"/>
              </a:lnSpc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3375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/>
              <a:t>4. Sebekoncepce a sebeúcta</a:t>
            </a:r>
          </a:p>
        </p:txBody>
      </p:sp>
      <p:sp>
        <p:nvSpPr>
          <p:cNvPr id="7" name="Zástupný symbol pro obsah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‒"/>
            </a:pPr>
            <a:r>
              <a:rPr lang="cs-CZ" sz="1400" dirty="0"/>
              <a:t>oba termíny používané pro pojem sebevědomí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cs-CZ" sz="1400" dirty="0"/>
              <a:t>zdravé sebevědomí se tvoří postupně od raného dětství, nezbytné pro duševní zdraví</a:t>
            </a:r>
          </a:p>
          <a:p>
            <a:pPr marL="285750" indent="-285750">
              <a:buFont typeface="Arial" panose="020B0604020202020204" pitchFamily="34" charset="0"/>
              <a:buChar char="‒"/>
            </a:pPr>
            <a:r>
              <a:rPr lang="cs-CZ" sz="1400" dirty="0"/>
              <a:t>důležité v zátěžových situacích např.  nemoc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400" dirty="0"/>
          </a:p>
          <a:p>
            <a:endParaRPr lang="cs-CZ" dirty="0"/>
          </a:p>
        </p:txBody>
      </p:sp>
      <p:sp>
        <p:nvSpPr>
          <p:cNvPr id="2" name="Obdélník 1">
            <a:extLst>
              <a:ext uri="{FF2B5EF4-FFF2-40B4-BE49-F238E27FC236}">
                <a16:creationId xmlns:a16="http://schemas.microsoft.com/office/drawing/2014/main" id="{63FFF38D-43DE-4D8B-AED0-B2A6E8423621}"/>
              </a:ext>
            </a:extLst>
          </p:cNvPr>
          <p:cNvSpPr/>
          <p:nvPr/>
        </p:nvSpPr>
        <p:spPr>
          <a:xfrm>
            <a:off x="233680" y="3200400"/>
            <a:ext cx="11653520" cy="3200399"/>
          </a:xfrm>
          <a:prstGeom prst="rect">
            <a:avLst/>
          </a:prstGeom>
          <a:solidFill>
            <a:srgbClr val="0000DC"/>
          </a:solidFill>
          <a:ln>
            <a:solidFill>
              <a:srgbClr val="0000D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ZP musí svým chováním podporovat sebeúctu P/K – respekt, úcta, P/K je partner               v komunikaci </a:t>
            </a:r>
          </a:p>
          <a:p>
            <a:pPr algn="ctr"/>
            <a:endParaRPr lang="cs-CZ" dirty="0"/>
          </a:p>
          <a:p>
            <a:pPr algn="ctr"/>
            <a:r>
              <a:rPr lang="cs-CZ" dirty="0"/>
              <a:t>devalvační jednání ZP – posiluje submisivní postavení P/K a posiluje dominantní postavení ZP, P/K je takovým jednáním zcela závislí na ZP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15992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Sebekoncepce</a:t>
            </a:r>
            <a:r>
              <a:rPr lang="cs-CZ" dirty="0"/>
              <a:t> – složky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cs-CZ" dirty="0"/>
              <a:t>Pojmy – sebeuvědomění, sebehodnocení, </a:t>
            </a:r>
            <a:r>
              <a:rPr lang="cs-CZ" dirty="0" err="1"/>
              <a:t>sebekoncepce</a:t>
            </a:r>
            <a:r>
              <a:rPr lang="cs-CZ" dirty="0"/>
              <a:t>, sebeúcta, respektování sama sebe, sebecit – synonyma </a:t>
            </a:r>
          </a:p>
          <a:p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soubor představ jednotlivce o svých schopnostech a o sobě </a:t>
            </a:r>
            <a:r>
              <a:rPr lang="cs-CZ" dirty="0"/>
              <a:t>(</a:t>
            </a:r>
            <a:r>
              <a:rPr lang="cs-CZ" i="1" dirty="0"/>
              <a:t>Myslí si, že jak vidí sebe, vidí ho tak i ostatní</a:t>
            </a:r>
            <a:r>
              <a:rPr lang="cs-CZ" dirty="0"/>
              <a:t>.)</a:t>
            </a:r>
          </a:p>
          <a:p>
            <a:endParaRPr lang="cs-CZ" b="1" dirty="0">
              <a:solidFill>
                <a:schemeClr val="tx1"/>
              </a:solidFill>
            </a:endParaRPr>
          </a:p>
          <a:p>
            <a:pPr marL="72000" indent="0">
              <a:buNone/>
            </a:pPr>
            <a:r>
              <a:rPr lang="cs-CZ" b="1" dirty="0">
                <a:solidFill>
                  <a:schemeClr val="tx1"/>
                </a:solidFill>
              </a:rPr>
              <a:t>Složky </a:t>
            </a:r>
            <a:r>
              <a:rPr lang="cs-CZ" b="1" dirty="0" err="1">
                <a:solidFill>
                  <a:schemeClr val="tx1"/>
                </a:solidFill>
              </a:rPr>
              <a:t>sebekoncepce</a:t>
            </a:r>
            <a:r>
              <a:rPr lang="cs-CZ" b="1" dirty="0">
                <a:solidFill>
                  <a:schemeClr val="tx1"/>
                </a:solidFill>
              </a:rPr>
              <a:t> – 4 propojené složky:</a:t>
            </a:r>
          </a:p>
          <a:p>
            <a:pPr marL="457200" indent="-457200"/>
            <a:r>
              <a:rPr lang="cs-CZ" dirty="0">
                <a:solidFill>
                  <a:srgbClr val="FF0000"/>
                </a:solidFill>
              </a:rPr>
              <a:t>Obraz (vlastního) těla </a:t>
            </a:r>
            <a:r>
              <a:rPr lang="cs-CZ" dirty="0"/>
              <a:t>– fyziologický obraz našeho těla, součástí kterého je i úprava vlasů, make-up, oblečení. Může být reálný a nereálný</a:t>
            </a:r>
          </a:p>
          <a:p>
            <a:pPr marL="457200" indent="-457200"/>
            <a:r>
              <a:rPr lang="cs-CZ" dirty="0">
                <a:solidFill>
                  <a:srgbClr val="FF0000"/>
                </a:solidFill>
              </a:rPr>
              <a:t>Výkon role </a:t>
            </a:r>
            <a:r>
              <a:rPr lang="cs-CZ" dirty="0"/>
              <a:t>–</a:t>
            </a:r>
            <a:r>
              <a:rPr lang="cs-CZ" dirty="0">
                <a:solidFill>
                  <a:srgbClr val="040C28"/>
                </a:solidFill>
                <a:latin typeface="+mj-lt"/>
              </a:rPr>
              <a:t> postavení člověka </a:t>
            </a:r>
            <a:r>
              <a:rPr lang="cs-CZ">
                <a:solidFill>
                  <a:srgbClr val="040C28"/>
                </a:solidFill>
                <a:latin typeface="+mj-lt"/>
              </a:rPr>
              <a:t>ve společností</a:t>
            </a:r>
            <a:endParaRPr lang="cs-CZ" dirty="0">
              <a:solidFill>
                <a:srgbClr val="FF0000"/>
              </a:solidFill>
            </a:endParaRPr>
          </a:p>
          <a:p>
            <a:pPr marL="457200" indent="-457200"/>
            <a:r>
              <a:rPr lang="cs-CZ" dirty="0">
                <a:solidFill>
                  <a:srgbClr val="FF0000"/>
                </a:solidFill>
              </a:rPr>
              <a:t>Osobní identita </a:t>
            </a:r>
            <a:r>
              <a:rPr lang="cs-CZ" dirty="0"/>
              <a:t>–</a:t>
            </a:r>
            <a:r>
              <a:rPr lang="cs-CZ" dirty="0">
                <a:solidFill>
                  <a:srgbClr val="040C28"/>
                </a:solidFill>
                <a:latin typeface="+mj-lt"/>
              </a:rPr>
              <a:t> s</a:t>
            </a:r>
            <a:r>
              <a:rPr lang="cs-CZ" b="0" i="0" dirty="0">
                <a:solidFill>
                  <a:srgbClr val="040C28"/>
                </a:solidFill>
                <a:effectLst/>
                <a:latin typeface="+mj-lt"/>
              </a:rPr>
              <a:t>chopnost jedince vnímat sám sebe, chápat smysl své existence, stejnost rovnost i totožnost jako člena lidské společnosti</a:t>
            </a:r>
            <a:endParaRPr lang="cs-CZ" dirty="0">
              <a:solidFill>
                <a:srgbClr val="FF0000"/>
              </a:solidFill>
              <a:latin typeface="+mj-lt"/>
            </a:endParaRPr>
          </a:p>
          <a:p>
            <a:pPr marL="457200" indent="-457200"/>
            <a:r>
              <a:rPr lang="cs-CZ" dirty="0">
                <a:solidFill>
                  <a:srgbClr val="FF0000"/>
                </a:solidFill>
              </a:rPr>
              <a:t>Sebeúcta</a:t>
            </a:r>
            <a:r>
              <a:rPr lang="cs-CZ" dirty="0"/>
              <a:t> –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dirty="0"/>
              <a:t>citová hodnotící složka sebekoncepce. Je to citový vztah k obrazu, </a:t>
            </a:r>
            <a:r>
              <a:rPr lang="cs-CZ" dirty="0" err="1"/>
              <a:t>kt</a:t>
            </a:r>
            <a:r>
              <a:rPr lang="cs-CZ" dirty="0"/>
              <a:t>. jsme si o sobě vytvořili.</a:t>
            </a:r>
          </a:p>
          <a:p>
            <a:pPr marL="457200" indent="-457200"/>
            <a:endParaRPr lang="cs-CZ" dirty="0">
              <a:solidFill>
                <a:srgbClr val="FF0000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5814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1650BFE-39F8-4D4F-A797-AAA319FFC8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pozitivních hodnot I.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589E99-8D2D-48F6-B9E2-E2BB75C3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496291"/>
            <a:ext cx="10753200" cy="4335709"/>
          </a:xfrm>
        </p:spPr>
        <p:txBody>
          <a:bodyPr>
            <a:normAutofit/>
          </a:bodyPr>
          <a:lstStyle/>
          <a:p>
            <a:pPr lvl="0" fontAlgn="base"/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Sebeúcta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 </a:t>
            </a:r>
            <a:r>
              <a:rPr lang="cs-CZ" sz="1500" dirty="0"/>
              <a:t>(Přijímám se takový, jaký jsem se všemi slabými i silnými stránkami.)</a:t>
            </a:r>
          </a:p>
          <a:p>
            <a:pPr lvl="0" fontAlgn="base"/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Osobní rozvoj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/>
              <a:t>(Mám představu, jakým bych chtěl být. Přijímám se takový, jaký jsem a zároveň vytrvale krůček po krůčku se rozvíjím a měním.)</a:t>
            </a:r>
          </a:p>
          <a:p>
            <a:pPr lvl="0" fontAlgn="base"/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Zdraví</a:t>
            </a:r>
            <a:r>
              <a:rPr lang="cs-CZ" sz="1500" dirty="0"/>
              <a:t> (Pečuji o své fyzické a psychické zdraví. Dbám na zdravý spánek, jídlo, pohyb, odpočinek.)</a:t>
            </a:r>
          </a:p>
          <a:p>
            <a:pPr lvl="0" algn="just" fontAlgn="base"/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Dobré vztahy, přátelé</a:t>
            </a:r>
            <a:r>
              <a:rPr lang="cs-CZ" sz="1500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sz="1500" dirty="0"/>
              <a:t>(Vážím si sebe i druhých. Jsem empatický, otevřený, ochoten pomoci. Dokážu naslouchat. Beru věci s nadhledem. Mám smysl pro humor. Nemusím mít vždy pravdu. Snažím se dobře komunikovat. Umím se ovládat.)</a:t>
            </a:r>
          </a:p>
          <a:p>
            <a:pPr lvl="0" fontAlgn="base"/>
            <a:r>
              <a:rPr lang="cs-CZ" sz="1500" b="1" dirty="0">
                <a:solidFill>
                  <a:schemeClr val="accent3">
                    <a:lumMod val="75000"/>
                  </a:schemeClr>
                </a:solidFill>
              </a:rPr>
              <a:t>Rodinný život a domov</a:t>
            </a:r>
            <a:r>
              <a:rPr lang="cs-CZ" sz="1500" dirty="0"/>
              <a:t> (Vážím si své rodiny. Aktivně rozvíjím dobré vztahy. Trávím s rodinou dostatek času. Skutečně se zajímám, o to, co potřebují jednotliví členové rodiny. Komunikuji, diskutuji a jsem ochoten dělat kompromisy. Vím, že mám v rodině své místo, které je nenahraditelné.)</a:t>
            </a:r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327CAA3-D907-4C07-BEEF-4A7514748C89}"/>
              </a:ext>
            </a:extLst>
          </p:cNvPr>
          <p:cNvSpPr/>
          <p:nvPr/>
        </p:nvSpPr>
        <p:spPr>
          <a:xfrm>
            <a:off x="191344" y="6381329"/>
            <a:ext cx="7751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Loja</a:t>
            </a:r>
            <a:r>
              <a:rPr lang="cs-CZ" sz="1200" dirty="0">
                <a:solidFill>
                  <a:schemeClr val="bg1"/>
                </a:solidFill>
              </a:rPr>
              <a:t> R. K čemu nám jsou životní hodnoty 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https://mindtrix.cz/</a:t>
            </a:r>
            <a:r>
              <a:rPr lang="cs-CZ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uploads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/2019/10/Životní_hodnoty_žebříček_hodnot_životní_mapa-1.pdf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481008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Složky </a:t>
            </a:r>
            <a:r>
              <a:rPr lang="cs-CZ" dirty="0" err="1"/>
              <a:t>sebekoncepce</a:t>
            </a:r>
            <a:r>
              <a:rPr lang="cs-CZ" dirty="0"/>
              <a:t> – </a:t>
            </a:r>
            <a:r>
              <a:rPr lang="cs-CZ" b="1" dirty="0"/>
              <a:t>obraz těla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 algn="just"/>
            <a:r>
              <a:rPr lang="cs-CZ" sz="1400" dirty="0"/>
              <a:t>vnímání fyzického, tělesného „já“, tzn. vědomí fyzické odlišnosti od okolního světa </a:t>
            </a:r>
          </a:p>
          <a:p>
            <a:pPr marL="72000" indent="0" algn="just">
              <a:buNone/>
            </a:pPr>
            <a:r>
              <a:rPr lang="cs-CZ" sz="1400" b="1" dirty="0"/>
              <a:t>zahrnuje:</a:t>
            </a:r>
          </a:p>
          <a:p>
            <a:pPr marL="285750" indent="-285750" algn="just"/>
            <a:r>
              <a:rPr lang="cs-CZ" sz="1400" dirty="0"/>
              <a:t>vnímání vzhledu, rozměrů, funkčnosti těla, a jeho částí - vnímání vlastního těla (krásné?, jednotlivé části těla – paže tlusté, křivé nohy…)</a:t>
            </a:r>
          </a:p>
          <a:p>
            <a:pPr marL="285750" indent="-285750" algn="just"/>
            <a:r>
              <a:rPr lang="cs-CZ" sz="1400" dirty="0"/>
              <a:t>pocit vitální síly, svěžesti/slabosti, sešlosti</a:t>
            </a:r>
          </a:p>
          <a:p>
            <a:pPr marL="285750" indent="-285750" algn="just"/>
            <a:r>
              <a:rPr lang="cs-CZ" sz="1400" dirty="0"/>
              <a:t>oblečení  - „</a:t>
            </a:r>
            <a:r>
              <a:rPr lang="cs-CZ" sz="1400" dirty="0" err="1"/>
              <a:t>odložitelné</a:t>
            </a:r>
            <a:r>
              <a:rPr lang="cs-CZ" sz="1400" dirty="0"/>
              <a:t>“, avšak je součástí našeho já, </a:t>
            </a:r>
            <a:r>
              <a:rPr lang="cs-CZ" sz="1400" dirty="0" err="1"/>
              <a:t>sebestylizace</a:t>
            </a:r>
            <a:r>
              <a:rPr lang="cs-CZ" sz="1400" dirty="0"/>
              <a:t> (elegantní, ležérní, sportovní … styl…)</a:t>
            </a:r>
          </a:p>
          <a:p>
            <a:pPr marL="285750" indent="-285750" algn="just"/>
            <a:endParaRPr lang="cs-CZ" sz="1400" dirty="0"/>
          </a:p>
          <a:p>
            <a:pPr marL="0" indent="0" algn="just">
              <a:buNone/>
            </a:pPr>
            <a:r>
              <a:rPr lang="cs-CZ" sz="1400" dirty="0"/>
              <a:t>ovlivněno – kulturou, sociálními hodnotami, </a:t>
            </a:r>
            <a:r>
              <a:rPr lang="cs-CZ" sz="1400" b="1" dirty="0"/>
              <a:t>nemocí</a:t>
            </a:r>
          </a:p>
          <a:p>
            <a:pPr marL="457200" indent="-457200"/>
            <a:endParaRPr lang="cs-CZ" dirty="0"/>
          </a:p>
          <a:p>
            <a:pPr marL="273050" indent="-273050">
              <a:buFont typeface="Arial" panose="020B0604020202020204" pitchFamily="34" charset="0"/>
              <a:buChar char="•"/>
            </a:pP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81928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Složky </a:t>
            </a:r>
            <a:r>
              <a:rPr lang="cs-CZ" dirty="0" err="1"/>
              <a:t>sebekoncepce</a:t>
            </a:r>
            <a:r>
              <a:rPr lang="cs-CZ" dirty="0"/>
              <a:t> – </a:t>
            </a:r>
            <a:r>
              <a:rPr lang="cs-CZ" b="1" dirty="0"/>
              <a:t>výkon role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cs-CZ" sz="1400" dirty="0">
                <a:solidFill>
                  <a:schemeClr val="accent3">
                    <a:lumMod val="75000"/>
                  </a:schemeClr>
                </a:solidFill>
              </a:rPr>
              <a:t>Postavení člověka v společnosti je jistým způsobem organizováno </a:t>
            </a:r>
            <a:r>
              <a:rPr lang="cs-CZ" sz="1400" dirty="0"/>
              <a:t>– z hlediska věku, pohlaví, socio-ekonomické postavení, zaměstnání + určité situace v souvislosti se sociálními rolí (promítají se zde normy společenského života jako očekávané jednání člověka v určitých situacích)</a:t>
            </a:r>
          </a:p>
          <a:p>
            <a:pPr marL="72000" indent="0" algn="just">
              <a:buNone/>
            </a:pPr>
            <a:endParaRPr lang="cs-CZ" sz="1400" dirty="0"/>
          </a:p>
          <a:p>
            <a:pPr marL="72000" indent="0" algn="just">
              <a:buNone/>
            </a:pPr>
            <a:r>
              <a:rPr lang="cs-CZ" sz="1400" dirty="0"/>
              <a:t>Role:</a:t>
            </a:r>
          </a:p>
          <a:p>
            <a:pPr marL="285750" indent="-285750" algn="just"/>
            <a:r>
              <a:rPr lang="cs-CZ" sz="1400" dirty="0"/>
              <a:t>učíme se je</a:t>
            </a:r>
          </a:p>
          <a:p>
            <a:pPr marL="285750" indent="-285750" algn="just"/>
            <a:r>
              <a:rPr lang="cs-CZ" sz="1400" dirty="0"/>
              <a:t>stávají se naší součástí</a:t>
            </a:r>
          </a:p>
          <a:p>
            <a:pPr marL="285750" indent="-285750" algn="just"/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č</a:t>
            </a:r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lověk si jednotlivé role osvojuje sociálním učením. </a:t>
            </a:r>
          </a:p>
          <a:p>
            <a:pPr marL="285750" indent="-285750" algn="just"/>
            <a:r>
              <a:rPr lang="cs-CZ" sz="1400" dirty="0">
                <a:solidFill>
                  <a:srgbClr val="202122"/>
                </a:solidFill>
                <a:latin typeface="Arial" panose="020B0604020202020204" pitchFamily="34" charset="0"/>
              </a:rPr>
              <a:t>n</a:t>
            </a:r>
            <a:r>
              <a:rPr lang="cs-CZ" sz="1400" b="0" i="0" dirty="0">
                <a:solidFill>
                  <a:srgbClr val="202122"/>
                </a:solidFill>
                <a:effectLst/>
                <a:latin typeface="Arial" panose="020B0604020202020204" pitchFamily="34" charset="0"/>
              </a:rPr>
              <a:t>ěkteré role jsou jedinci vnuceny okolnostmi nebo uloženy, jiné si může svobodně vybrat a rozhodnout se, jakou roli bude ve společnosti zastávat.</a:t>
            </a:r>
            <a:endParaRPr lang="cs-CZ" sz="20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43129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Složky </a:t>
            </a:r>
            <a:r>
              <a:rPr lang="cs-CZ" dirty="0" err="1"/>
              <a:t>sebekoncepce</a:t>
            </a:r>
            <a:r>
              <a:rPr lang="cs-CZ" dirty="0"/>
              <a:t> – </a:t>
            </a:r>
            <a:r>
              <a:rPr lang="cs-CZ" b="1" dirty="0"/>
              <a:t>osobní identita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</a:pPr>
            <a:r>
              <a:rPr lang="cs-CZ" sz="1400" dirty="0"/>
              <a:t>= identita vlastního „já“ – ego, vytváří </a:t>
            </a:r>
            <a:r>
              <a:rPr lang="cs-CZ" sz="1400" b="1" dirty="0"/>
              <a:t>trvalý pocit individuality a jedinečnosti, </a:t>
            </a:r>
            <a:r>
              <a:rPr lang="cs-CZ" sz="1400" b="1" dirty="0" err="1"/>
              <a:t>kt</a:t>
            </a:r>
            <a:r>
              <a:rPr lang="cs-CZ" sz="1400" b="1" dirty="0"/>
              <a:t>. se utváří v průběhu života</a:t>
            </a:r>
          </a:p>
          <a:p>
            <a:pPr algn="just">
              <a:lnSpc>
                <a:spcPct val="150000"/>
              </a:lnSpc>
            </a:pPr>
            <a:endParaRPr lang="cs-CZ" sz="1400" dirty="0"/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1400" b="1" dirty="0"/>
              <a:t>podstatou ega je obraz vlastního „já“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1400" dirty="0"/>
              <a:t>je výsledkem zobecnění určitých zkušeností týkajících se vlastní osoby a ztotožnění se s obrazem vlastního já</a:t>
            </a:r>
          </a:p>
          <a:p>
            <a:pPr marL="285750" indent="-285750" algn="just">
              <a:lnSpc>
                <a:spcPct val="150000"/>
              </a:lnSpc>
              <a:buFont typeface="Arial" panose="020B0604020202020204" pitchFamily="34" charset="0"/>
              <a:buChar char="‒"/>
            </a:pPr>
            <a:r>
              <a:rPr lang="cs-CZ" sz="1400" dirty="0">
                <a:solidFill>
                  <a:srgbClr val="040C28"/>
                </a:solidFill>
                <a:latin typeface="+mj-lt"/>
              </a:rPr>
              <a:t>s</a:t>
            </a:r>
            <a:r>
              <a:rPr lang="cs-CZ" sz="1400" b="0" i="0" dirty="0">
                <a:solidFill>
                  <a:srgbClr val="040C28"/>
                </a:solidFill>
                <a:effectLst/>
                <a:latin typeface="+mj-lt"/>
              </a:rPr>
              <a:t>chopnost jedince vnímat sám sebe, chápat svou svébytnost, smysl své existence, stejnost, shodnost, rovnost i totožnost jako člena lidské společnosti</a:t>
            </a:r>
            <a:r>
              <a:rPr lang="cs-CZ" sz="1400" b="0" i="0" dirty="0">
                <a:solidFill>
                  <a:srgbClr val="1F1F1F"/>
                </a:solidFill>
                <a:effectLst/>
                <a:latin typeface="+mj-lt"/>
              </a:rPr>
              <a:t>. </a:t>
            </a:r>
            <a:endParaRPr lang="cs-CZ" sz="2000" dirty="0">
              <a:latin typeface="+mj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994457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Složky </a:t>
            </a:r>
            <a:r>
              <a:rPr lang="cs-CZ" dirty="0" err="1"/>
              <a:t>sebekoncepce</a:t>
            </a:r>
            <a:r>
              <a:rPr lang="cs-CZ" dirty="0"/>
              <a:t> – </a:t>
            </a:r>
            <a:r>
              <a:rPr lang="cs-CZ" b="1" dirty="0"/>
              <a:t>sebeúcta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800" i="1" dirty="0"/>
              <a:t>Jak se člověk vnímá </a:t>
            </a:r>
            <a:r>
              <a:rPr lang="cs-CZ" sz="1400" dirty="0">
                <a:cs typeface="Times New Roman" panose="02020603050405020304" pitchFamily="18" charset="0"/>
              </a:rPr>
              <a:t>→ pozitivní/negativní sebehodnocení</a:t>
            </a:r>
            <a:endParaRPr lang="cs-CZ" sz="1400" dirty="0"/>
          </a:p>
          <a:p>
            <a:endParaRPr lang="cs-CZ" sz="1400" dirty="0"/>
          </a:p>
          <a:p>
            <a:pPr marL="72000" indent="0">
              <a:buNone/>
            </a:pPr>
            <a:r>
              <a:rPr lang="cs-CZ" sz="1400" dirty="0"/>
              <a:t>Dva typy:</a:t>
            </a:r>
          </a:p>
          <a:p>
            <a:pPr marL="285750" indent="-285750"/>
            <a:r>
              <a:rPr lang="cs-CZ" sz="1400" b="1" dirty="0"/>
              <a:t>Celková sebeúcta </a:t>
            </a:r>
            <a:r>
              <a:rPr lang="cs-CZ" sz="1400" dirty="0"/>
              <a:t>– do jaké míry se jedinci líbí obraz sama sebe</a:t>
            </a:r>
          </a:p>
          <a:p>
            <a:pPr marL="285750" indent="-285750"/>
            <a:r>
              <a:rPr lang="cs-CZ" sz="1400" b="1" dirty="0"/>
              <a:t>Specifická sebeúcta </a:t>
            </a:r>
            <a:r>
              <a:rPr lang="cs-CZ" sz="1400" dirty="0"/>
              <a:t>– do jaké míry jedinec akceptuje určitou část sama sebe</a:t>
            </a:r>
          </a:p>
          <a:p>
            <a:r>
              <a:rPr lang="cs-CZ" sz="1400" dirty="0"/>
              <a:t>Celková sebeúcta je ovlivněna specifickou sebeúctou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9544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cs-CZ" b="1" dirty="0"/>
              <a:t>Sebekoncepce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72000" indent="0" algn="just">
              <a:lnSpc>
                <a:spcPct val="120000"/>
              </a:lnSpc>
              <a:buNone/>
            </a:pPr>
            <a:r>
              <a:rPr lang="cs-CZ" sz="4800" b="1" dirty="0"/>
              <a:t>Faktory:</a:t>
            </a:r>
          </a:p>
          <a:p>
            <a:pPr lvl="0" algn="just">
              <a:lnSpc>
                <a:spcPct val="120000"/>
              </a:lnSpc>
            </a:pPr>
            <a:r>
              <a:rPr lang="cs-CZ" sz="4800" dirty="0"/>
              <a:t>fyzické – věk, zdravotní stav, </a:t>
            </a:r>
            <a:r>
              <a:rPr lang="cs-CZ" sz="4800" dirty="0" err="1"/>
              <a:t>sebepéče</a:t>
            </a:r>
            <a:r>
              <a:rPr lang="cs-CZ" sz="4800" dirty="0"/>
              <a:t>, fyzický vzhled</a:t>
            </a:r>
          </a:p>
          <a:p>
            <a:pPr lvl="0" algn="just">
              <a:lnSpc>
                <a:spcPct val="120000"/>
              </a:lnSpc>
            </a:pPr>
            <a:r>
              <a:rPr lang="cs-CZ" sz="4800" dirty="0"/>
              <a:t>psychické – vnímání, myšlení, emoce, pozornost, vůle, být milován, milovat,  interpersonální vztahy aj.</a:t>
            </a:r>
          </a:p>
          <a:p>
            <a:pPr lvl="0" algn="just">
              <a:lnSpc>
                <a:spcPct val="120000"/>
              </a:lnSpc>
            </a:pPr>
            <a:r>
              <a:rPr lang="cs-CZ" sz="4800" dirty="0"/>
              <a:t>sociální – rodina, kulturní prostředí, role a jejich plnění, postavení v zaměstnání</a:t>
            </a:r>
          </a:p>
          <a:p>
            <a:pPr lvl="0" algn="just">
              <a:lnSpc>
                <a:spcPct val="120000"/>
              </a:lnSpc>
            </a:pPr>
            <a:r>
              <a:rPr lang="cs-CZ" sz="4800" dirty="0"/>
              <a:t>stresory – negativní – ztráta končetin, tělesných funkcí (inkontinence), hospitalizace...</a:t>
            </a:r>
          </a:p>
          <a:p>
            <a:pPr marL="72000" indent="0" algn="just">
              <a:lnSpc>
                <a:spcPct val="120000"/>
              </a:lnSpc>
              <a:buNone/>
            </a:pPr>
            <a:endParaRPr lang="cs-CZ" sz="4800" b="1" dirty="0"/>
          </a:p>
          <a:p>
            <a:pPr marL="72000" indent="0" algn="just">
              <a:lnSpc>
                <a:spcPct val="120000"/>
              </a:lnSpc>
              <a:buNone/>
            </a:pPr>
            <a:r>
              <a:rPr lang="cs-CZ" sz="4800" b="1" dirty="0"/>
              <a:t>Posouzení</a:t>
            </a:r>
            <a:r>
              <a:rPr lang="cs-CZ" sz="4800" dirty="0"/>
              <a:t> - komunikace (tempo řeči, hlasitost, intonace, gestikulace), jak o sobě smýšlí, jak vidí sám sebe 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 plnění rolí, 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 postoj k současnému onemocnění, 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 ochota spolupráce rodiny, kamarádů,</a:t>
            </a:r>
          </a:p>
          <a:p>
            <a:pPr algn="just">
              <a:lnSpc>
                <a:spcPct val="120000"/>
              </a:lnSpc>
            </a:pPr>
            <a:r>
              <a:rPr lang="cs-CZ" sz="4800" dirty="0"/>
              <a:t> ovlivnění ostatních potřeb- spánek, odpočinek, výživy, bolest...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7644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AED6A2C1-EE44-4E58-81F7-ABFD3328031A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/>
        <p:txBody>
          <a:bodyPr/>
          <a:lstStyle/>
          <a:p>
            <a:r>
              <a:rPr lang="cs-CZ" dirty="0"/>
              <a:t>Ošetřovatelské diagnózy: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 err="1"/>
              <a:t>Sebekoncepce</a:t>
            </a:r>
            <a:endParaRPr 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id="{79CE7830-D71D-4A54-89E1-28F1057EABA1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/>
        <p:txBody>
          <a:bodyPr/>
          <a:lstStyle/>
          <a:p>
            <a:r>
              <a:rPr lang="cs-CZ" dirty="0"/>
              <a:t>Plánování intervencí: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/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cs-CZ" sz="1500" dirty="0"/>
              <a:t>Vnímání sebe sama - </a:t>
            </a:r>
            <a:r>
              <a:rPr lang="cs-CZ" sz="1500" dirty="0" err="1"/>
              <a:t>sebekoncepce</a:t>
            </a:r>
            <a:endParaRPr lang="cs-CZ" sz="1500" dirty="0"/>
          </a:p>
          <a:p>
            <a:pPr lvl="0">
              <a:lnSpc>
                <a:spcPct val="120000"/>
              </a:lnSpc>
            </a:pPr>
            <a:r>
              <a:rPr lang="cs-CZ" sz="1500" dirty="0"/>
              <a:t>Narušená osobní identita, bezmoc, beznaděj, riziko osamělosti...</a:t>
            </a:r>
          </a:p>
          <a:p>
            <a:pPr>
              <a:lnSpc>
                <a:spcPct val="120000"/>
              </a:lnSpc>
            </a:pPr>
            <a:r>
              <a:rPr lang="cs-CZ" sz="1500" dirty="0"/>
              <a:t>Sebeúcta</a:t>
            </a:r>
          </a:p>
          <a:p>
            <a:pPr lvl="0">
              <a:lnSpc>
                <a:spcPct val="120000"/>
              </a:lnSpc>
            </a:pPr>
            <a:r>
              <a:rPr lang="cs-CZ" sz="1500" dirty="0"/>
              <a:t>Chronicky nízká sebeúcta...</a:t>
            </a:r>
          </a:p>
          <a:p>
            <a:pPr>
              <a:lnSpc>
                <a:spcPct val="120000"/>
              </a:lnSpc>
            </a:pPr>
            <a:r>
              <a:rPr lang="cs-CZ" sz="1500" dirty="0"/>
              <a:t>Obraz těla</a:t>
            </a:r>
          </a:p>
          <a:p>
            <a:pPr lvl="0">
              <a:lnSpc>
                <a:spcPct val="120000"/>
              </a:lnSpc>
            </a:pPr>
            <a:r>
              <a:rPr lang="cs-CZ" sz="1500" dirty="0"/>
              <a:t>Narušený obraz těla</a:t>
            </a:r>
          </a:p>
          <a:p>
            <a:pPr lvl="0"/>
            <a:endParaRPr lang="cs-CZ" dirty="0"/>
          </a:p>
          <a:p>
            <a:pPr lvl="0"/>
            <a:endParaRPr lang="cs-CZ" dirty="0"/>
          </a:p>
          <a:p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idx="30"/>
          </p:nvPr>
        </p:nvSpPr>
        <p:spPr>
          <a:xfrm>
            <a:off x="6251279" y="1701505"/>
            <a:ext cx="5730049" cy="4139998"/>
          </a:xfrm>
        </p:spPr>
        <p:txBody>
          <a:bodyPr>
            <a:normAutofit fontScale="92500"/>
          </a:bodyPr>
          <a:lstStyle/>
          <a:p>
            <a:pPr marL="271463" indent="-271463" algn="just"/>
            <a:r>
              <a:rPr lang="cs-CZ" sz="1600" dirty="0"/>
              <a:t>pomoc při formování </a:t>
            </a:r>
            <a:r>
              <a:rPr lang="cs-CZ" sz="1600" dirty="0" err="1"/>
              <a:t>sebekoncepce</a:t>
            </a:r>
            <a:r>
              <a:rPr lang="cs-CZ" sz="1600" dirty="0"/>
              <a:t> – vytvoření vztahu důvěry a jistoty, podpora v komunikaci, monitoring chování P/K a jeho vyjadřování o sobě (hrozí sebepoškození?), podpora P/K v </a:t>
            </a:r>
            <a:r>
              <a:rPr lang="cs-CZ" sz="1600" dirty="0" err="1"/>
              <a:t>Th</a:t>
            </a:r>
            <a:r>
              <a:rPr lang="cs-CZ" sz="1600" dirty="0"/>
              <a:t>.</a:t>
            </a:r>
          </a:p>
          <a:p>
            <a:pPr marL="271463" indent="-271463" algn="just"/>
            <a:r>
              <a:rPr lang="cs-CZ" sz="1600" dirty="0"/>
              <a:t>zajistit bezpečné prostředí</a:t>
            </a:r>
          </a:p>
          <a:p>
            <a:pPr marL="271463" indent="-271463" algn="just"/>
            <a:r>
              <a:rPr lang="cs-CZ" sz="1600" dirty="0"/>
              <a:t>redukovat úzkost a strach </a:t>
            </a:r>
          </a:p>
          <a:p>
            <a:pPr marL="271463" indent="-271463" algn="just"/>
            <a:r>
              <a:rPr lang="cs-CZ" sz="1600" dirty="0"/>
              <a:t>poskytovat informace o zvládání stresu a zátěžových situacích</a:t>
            </a:r>
          </a:p>
          <a:p>
            <a:pPr marL="271463" indent="-271463" algn="just"/>
            <a:r>
              <a:rPr lang="cs-CZ" sz="1600" dirty="0"/>
              <a:t>monitorovat spánek, výživu, plán denních aktivit, podporuje soběstačnost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674687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psychickým potřebám patří také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b="1" dirty="0"/>
              <a:t>Potřeba sociálních kontaktů, komunikace souvislost se sociálními potřebami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cs-CZ" sz="1200" b="1" dirty="0"/>
              <a:t>Důsledky nedostatku sociálních kontaktů a komunikace: </a:t>
            </a:r>
            <a:r>
              <a:rPr lang="cs-CZ" sz="1200" dirty="0"/>
              <a:t>Osamělost, deprese, úzkosti, sociální izolace a pokles kvality života, zhoršení kognitivních funkcí (zejména u starších lidí), zvýšené riziko zdravotních problémů (stres, vysoký krevní tlak)</a:t>
            </a:r>
            <a:endParaRPr lang="cs-CZ" sz="1800" b="1" dirty="0"/>
          </a:p>
          <a:p>
            <a:r>
              <a:rPr lang="cs-CZ" sz="1600" b="1" dirty="0"/>
              <a:t>Potřeba seberealizace</a:t>
            </a:r>
            <a:r>
              <a:rPr lang="cs-CZ" sz="1600" dirty="0"/>
              <a:t> - rozvoj vlastních předpokladů, dosažením něčeho žádoucího  (má i sociální charakter: člověk se porovnává s jinými lidmi)</a:t>
            </a:r>
          </a:p>
          <a:p>
            <a:r>
              <a:rPr lang="cs-CZ" sz="1600" b="1" dirty="0"/>
              <a:t>Potřeba smyslu vlastní existence – </a:t>
            </a:r>
            <a:r>
              <a:rPr lang="cs-CZ" sz="1600" dirty="0"/>
              <a:t>všichni potřebujeme dát svému životu smysl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42654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/>
              <a:t>Sociální 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>
          <a:xfrm>
            <a:off x="719999" y="1701505"/>
            <a:ext cx="7283263" cy="4139998"/>
          </a:xfrm>
        </p:spPr>
        <p:txBody>
          <a:bodyPr>
            <a:noAutofit/>
          </a:bodyPr>
          <a:lstStyle/>
          <a:p>
            <a:pPr marL="285750" indent="-285750" algn="just"/>
            <a:r>
              <a:rPr lang="cs-CZ" sz="1200" dirty="0"/>
              <a:t>soubor potřeb, </a:t>
            </a:r>
            <a:r>
              <a:rPr lang="cs-CZ" sz="1200" dirty="0" err="1"/>
              <a:t>kt</a:t>
            </a:r>
            <a:r>
              <a:rPr lang="cs-CZ" sz="1200" dirty="0"/>
              <a:t>. vytváří strukturu, ovlivňují se a prolínají</a:t>
            </a:r>
          </a:p>
          <a:p>
            <a:pPr marL="285750" indent="-285750" algn="just"/>
            <a:r>
              <a:rPr lang="cs-CZ" sz="1200" dirty="0"/>
              <a:t>jedná se o formu mezilidské interakce mezi jednotlivci a skupinami, které mají různou emocionální vazbu</a:t>
            </a:r>
          </a:p>
          <a:p>
            <a:pPr marL="285750" indent="-285750" algn="just"/>
            <a:r>
              <a:rPr lang="cs-CZ" sz="1200" dirty="0"/>
              <a:t>primární vztahy – rodina, vykonávání rolí  (plnění rolí, typy rolí, konflikt rolí)</a:t>
            </a:r>
          </a:p>
          <a:p>
            <a:pPr marL="285750" indent="-285750" algn="just"/>
            <a:r>
              <a:rPr lang="cs-CZ" sz="1200" dirty="0"/>
              <a:t>navázány na sociální zralost, </a:t>
            </a:r>
            <a:r>
              <a:rPr lang="cs-CZ" sz="1200" dirty="0" err="1"/>
              <a:t>kt</a:t>
            </a:r>
            <a:r>
              <a:rPr lang="cs-CZ" sz="1200" dirty="0"/>
              <a:t>. se vytváří v průběhu života , je individuální u ā člověka</a:t>
            </a:r>
          </a:p>
          <a:p>
            <a:pPr marL="285750" indent="-285750" algn="just"/>
            <a:endParaRPr lang="cs-CZ" sz="1200" dirty="0"/>
          </a:p>
          <a:p>
            <a:pPr marL="285750" indent="-285750" algn="just">
              <a:lnSpc>
                <a:spcPct val="150000"/>
              </a:lnSpc>
            </a:pPr>
            <a:r>
              <a:rPr lang="cs-CZ" sz="1200" dirty="0"/>
              <a:t>Potřeby sounáležitosti a lásky, informovanosti (včetně potřeby ochrany osobních dat), vyjadřování se a potřeba být vyslechnut</a:t>
            </a:r>
          </a:p>
          <a:p>
            <a:pPr marL="285750" indent="-285750" algn="just">
              <a:lnSpc>
                <a:spcPct val="150000"/>
              </a:lnSpc>
            </a:pPr>
            <a:r>
              <a:rPr lang="cs-CZ" sz="1200" dirty="0"/>
              <a:t>Respekt a důstojnost člověka, respekt k životním hodnotám</a:t>
            </a:r>
          </a:p>
          <a:p>
            <a:pPr marL="285750" indent="-285750" algn="just">
              <a:lnSpc>
                <a:spcPct val="150000"/>
              </a:lnSpc>
            </a:pPr>
            <a:r>
              <a:rPr lang="cs-CZ" sz="1200" dirty="0"/>
              <a:t>Sociální pochopení – holistické pojetí, pochopení sociální potřeb na jaké je P/K zvyklý</a:t>
            </a:r>
          </a:p>
          <a:p>
            <a:pPr marL="285750" indent="-285750" algn="just">
              <a:lnSpc>
                <a:spcPct val="150000"/>
              </a:lnSpc>
            </a:pPr>
            <a:r>
              <a:rPr lang="cs-CZ" sz="1200" dirty="0"/>
              <a:t>Komunikace a interakce s různým typem lidí a </a:t>
            </a:r>
            <a:r>
              <a:rPr lang="cs-CZ" sz="1200" dirty="0" err="1"/>
              <a:t>zdr</a:t>
            </a:r>
            <a:r>
              <a:rPr lang="cs-CZ" sz="1200" dirty="0"/>
              <a:t>. personálu</a:t>
            </a:r>
          </a:p>
          <a:p>
            <a:pPr marL="285750" indent="-285750" algn="just">
              <a:lnSpc>
                <a:spcPct val="150000"/>
              </a:lnSpc>
            </a:pPr>
            <a:r>
              <a:rPr lang="cs-CZ" sz="1200" dirty="0"/>
              <a:t>Ekonomické zabezpečení – v nemoci pomoc soc. pracovníků (zorientování se v možnostech sociální pomoci a podpory)</a:t>
            </a:r>
          </a:p>
        </p:txBody>
      </p:sp>
      <p:sp>
        <p:nvSpPr>
          <p:cNvPr id="4" name="Zástupný symbol pro obsah 3">
            <a:extLst>
              <a:ext uri="{FF2B5EF4-FFF2-40B4-BE49-F238E27FC236}">
                <a16:creationId xmlns:a16="http://schemas.microsoft.com/office/drawing/2014/main" id="{C7AFF6A9-9628-4229-8C34-210129BDF7C1}"/>
              </a:ext>
            </a:extLst>
          </p:cNvPr>
          <p:cNvSpPr>
            <a:spLocks noGrp="1"/>
          </p:cNvSpPr>
          <p:nvPr>
            <p:ph idx="30"/>
          </p:nvPr>
        </p:nvSpPr>
        <p:spPr>
          <a:xfrm>
            <a:off x="8410668" y="1701505"/>
            <a:ext cx="3060609" cy="4139998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1400" b="1" dirty="0"/>
              <a:t>Faktory ovlivňující sociální potřeby</a:t>
            </a:r>
            <a:endParaRPr lang="cs-CZ" sz="1400" dirty="0"/>
          </a:p>
          <a:p>
            <a:pPr lvl="0"/>
            <a:r>
              <a:rPr lang="cs-CZ" sz="1400" dirty="0"/>
              <a:t>fyzické – věk, nemoc,</a:t>
            </a:r>
          </a:p>
          <a:p>
            <a:pPr lvl="0"/>
            <a:r>
              <a:rPr lang="cs-CZ" sz="1400" dirty="0"/>
              <a:t>psychické – osobnost</a:t>
            </a:r>
          </a:p>
          <a:p>
            <a:pPr lvl="0"/>
            <a:r>
              <a:rPr lang="cs-CZ" sz="1400" dirty="0"/>
              <a:t>sociálně-kulturní faktory – vzdělání, rodinný stav...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548417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Sociální 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29"/>
          </p:nvPr>
        </p:nvSpPr>
        <p:spPr/>
        <p:txBody>
          <a:bodyPr>
            <a:noAutofit/>
          </a:bodyPr>
          <a:lstStyle/>
          <a:p>
            <a:pPr marL="72000" indent="0">
              <a:lnSpc>
                <a:spcPct val="100000"/>
              </a:lnSpc>
              <a:buNone/>
            </a:pPr>
            <a:r>
              <a:rPr lang="cs-CZ" sz="1400" b="1" dirty="0"/>
              <a:t>Posuzování potřeby</a:t>
            </a:r>
            <a:r>
              <a:rPr lang="cs-CZ" sz="1400" dirty="0"/>
              <a:t> – anamnéza: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frekvence kontaktů s rodinou, přáteli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bariéry v navazování a udržení vztahů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očekávání společenských kontaktů (Má chuť se setkat s někým stejně nemocným?).</a:t>
            </a:r>
          </a:p>
          <a:p>
            <a:pPr>
              <a:lnSpc>
                <a:spcPct val="100000"/>
              </a:lnSpc>
            </a:pPr>
            <a:endParaRPr lang="cs-CZ" sz="1400" b="1" dirty="0"/>
          </a:p>
          <a:p>
            <a:pPr marL="72000" indent="0">
              <a:lnSpc>
                <a:spcPct val="100000"/>
              </a:lnSpc>
              <a:buNone/>
            </a:pPr>
            <a:r>
              <a:rPr lang="cs-CZ" sz="1400" b="1" dirty="0"/>
              <a:t>Ošetřovatelské diagnózy: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Vnímání sebe sama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Sebekoncepce, riziko osamělosti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Vztahy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role opatrovníka –  narušená rodičovská role...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rodinné vztahy – přerušený život rodiny...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rolové chování –  neefektivní plnění rolí...</a:t>
            </a:r>
          </a:p>
          <a:p>
            <a:pPr>
              <a:lnSpc>
                <a:spcPct val="100000"/>
              </a:lnSpc>
            </a:pPr>
            <a:r>
              <a:rPr lang="cs-CZ" sz="1400" dirty="0"/>
              <a:t>Komfort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sz="1400" dirty="0"/>
              <a:t>Sociální izolace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30"/>
          </p:nvPr>
        </p:nvSpPr>
        <p:spPr>
          <a:xfrm>
            <a:off x="7405734" y="1701505"/>
            <a:ext cx="4345664" cy="4139998"/>
          </a:xfrm>
        </p:spPr>
        <p:txBody>
          <a:bodyPr>
            <a:normAutofit/>
          </a:bodyPr>
          <a:lstStyle/>
          <a:p>
            <a:pPr marL="72000" indent="0">
              <a:buNone/>
            </a:pPr>
            <a:r>
              <a:rPr lang="cs-CZ" sz="1400" b="1" dirty="0"/>
              <a:t>Plánování intervencí:</a:t>
            </a:r>
          </a:p>
          <a:p>
            <a:r>
              <a:rPr lang="cs-CZ" sz="1400" dirty="0"/>
              <a:t>podpora P/K:</a:t>
            </a:r>
          </a:p>
          <a:p>
            <a:pPr lvl="0"/>
            <a:r>
              <a:rPr lang="cs-CZ" sz="1400" dirty="0"/>
              <a:t>emocionální podpora, komunikace</a:t>
            </a:r>
          </a:p>
          <a:p>
            <a:pPr lvl="0"/>
            <a:r>
              <a:rPr lang="cs-CZ" sz="1400" dirty="0"/>
              <a:t>instrumentální podpora – praktické rady, konkrétní informace, sociální dávky, kompenzační pomůcky, spolupráce se skupinou.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51225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FEDDBFE3-6763-46A8-9920-06D29F1E9F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72000" indent="0" algn="just">
              <a:buNone/>
            </a:pPr>
            <a:r>
              <a:rPr lang="cs-CZ" sz="1400" b="1" dirty="0">
                <a:solidFill>
                  <a:schemeClr val="tx1"/>
                </a:solidFill>
              </a:rPr>
              <a:t>Potřeba důvěry a naděje</a:t>
            </a:r>
            <a:endParaRPr lang="cs-CZ" sz="1400" dirty="0">
              <a:solidFill>
                <a:schemeClr val="tx1"/>
              </a:solidFill>
            </a:endParaRPr>
          </a:p>
          <a:p>
            <a:pPr lvl="0" algn="just"/>
            <a:r>
              <a:rPr lang="cs-CZ" sz="1400" dirty="0"/>
              <a:t>je daná momentální zkušeností, ale i řadou zkušeností dávno před tím (od narození)</a:t>
            </a:r>
          </a:p>
          <a:p>
            <a:pPr lvl="0" algn="just"/>
            <a:r>
              <a:rPr lang="cs-CZ" sz="1400" dirty="0"/>
              <a:t>naději dávat, ne falešnou, poukazovat na lepší stránky (neslibovat, že po vymizení teploty nemocný půjde domů …)</a:t>
            </a:r>
          </a:p>
          <a:p>
            <a:pPr marL="72000" indent="0" algn="just">
              <a:buNone/>
            </a:pPr>
            <a:endParaRPr lang="cs-CZ" sz="1400" b="1" dirty="0"/>
          </a:p>
          <a:p>
            <a:pPr marL="72000" indent="0" algn="just">
              <a:buNone/>
            </a:pPr>
            <a:r>
              <a:rPr lang="cs-CZ" sz="1400" b="1" dirty="0">
                <a:solidFill>
                  <a:schemeClr val="tx1"/>
                </a:solidFill>
              </a:rPr>
              <a:t>Potřeba bydlení</a:t>
            </a:r>
          </a:p>
          <a:p>
            <a:pPr algn="just"/>
            <a:r>
              <a:rPr lang="cs-CZ" sz="1400" dirty="0"/>
              <a:t>v nemocnici je to lůžko, pokoj … (lůžko nevnímat jen jako postel, </a:t>
            </a:r>
            <a:r>
              <a:rPr lang="cs-CZ" sz="1400" dirty="0" err="1"/>
              <a:t>kt</a:t>
            </a:r>
            <a:r>
              <a:rPr lang="cs-CZ" sz="1400" dirty="0"/>
              <a:t>. slouží pouze k přespání a odpočinku, ale vnímat jej jako primární prostor, ke </a:t>
            </a:r>
            <a:r>
              <a:rPr lang="cs-CZ" sz="1400" dirty="0" err="1"/>
              <a:t>kt</a:t>
            </a:r>
            <a:r>
              <a:rPr lang="cs-CZ" sz="1400" dirty="0"/>
              <a:t>. patří stolek, židle …)</a:t>
            </a:r>
          </a:p>
          <a:p>
            <a:pPr algn="just"/>
            <a:endParaRPr lang="cs-CZ" sz="1400" dirty="0"/>
          </a:p>
          <a:p>
            <a:pPr lvl="0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91965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8F6E1-BD95-4879-8B8F-1C375F90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pozitivních hodnot II.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589E99-8D2D-48F6-B9E2-E2BB75C3E7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lvl="0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Příroda, životní prostředí </a:t>
            </a:r>
            <a:r>
              <a:rPr lang="cs-CZ" dirty="0"/>
              <a:t>(Mám rád naši planetu. Dělám co je v mých silách, aby se životní prostředí zlepšilo.)</a:t>
            </a:r>
          </a:p>
          <a:p>
            <a:pPr lvl="0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Svoboda</a:t>
            </a:r>
            <a:r>
              <a:rPr lang="cs-CZ" dirty="0"/>
              <a:t> (Vážím si toho, že si mohu svobodně vybrat zaměstnání, partnera, kde budu bydlet apod.)</a:t>
            </a:r>
          </a:p>
          <a:p>
            <a:pPr lvl="0" algn="just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Víra, spiritualita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/>
              <a:t>(Věřím, že člověk není oddělená bytost od přírody, planety, vesmíru od druhých lidí… Neustále posiluji způsob vnímání a osobního zacházení s tím, co mě přesahuje (Bůh, Universum, Příroda …)</a:t>
            </a:r>
          </a:p>
          <a:p>
            <a:pPr lvl="0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Krása</a:t>
            </a:r>
            <a:r>
              <a:rPr lang="cs-CZ" dirty="0"/>
              <a:t> (Hledám a snažím se mít ve všem harmonii – v domově, ve vztazích …)</a:t>
            </a:r>
          </a:p>
          <a:p>
            <a:pPr lvl="0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Smysluplná práce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/>
              <a:t>(Dělám práci, která mě naplňuje.)</a:t>
            </a:r>
          </a:p>
          <a:p>
            <a:pPr lvl="0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Volný čas</a:t>
            </a:r>
            <a:r>
              <a:rPr lang="cs-CZ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cs-CZ" dirty="0"/>
              <a:t>(Mám dostatek volného času, který mohu naplnit, čím chci.)</a:t>
            </a:r>
          </a:p>
          <a:p>
            <a:pPr lvl="0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Vzdělání</a:t>
            </a:r>
            <a:r>
              <a:rPr lang="cs-CZ" dirty="0"/>
              <a:t> (Vážím si vzdělání. Baví mě dovídat se nové informace. Jsem věčný student.)</a:t>
            </a:r>
          </a:p>
          <a:p>
            <a:pPr lvl="0" fontAlgn="base"/>
            <a:r>
              <a:rPr lang="cs-CZ" b="1" dirty="0">
                <a:solidFill>
                  <a:schemeClr val="accent3">
                    <a:lumMod val="75000"/>
                  </a:schemeClr>
                </a:solidFill>
              </a:rPr>
              <a:t>Úspěch</a:t>
            </a:r>
            <a:r>
              <a:rPr lang="cs-CZ" dirty="0"/>
              <a:t> (Rád dosahuji cílů, které mě naplňují a přinášejí radost mě a mému okolí.)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327CAA3-D907-4C07-BEEF-4A7514748C89}"/>
              </a:ext>
            </a:extLst>
          </p:cNvPr>
          <p:cNvSpPr/>
          <p:nvPr/>
        </p:nvSpPr>
        <p:spPr>
          <a:xfrm>
            <a:off x="191344" y="6381329"/>
            <a:ext cx="7751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Loja</a:t>
            </a:r>
            <a:r>
              <a:rPr lang="cs-CZ" sz="1200" dirty="0">
                <a:solidFill>
                  <a:schemeClr val="bg1"/>
                </a:solidFill>
              </a:rPr>
              <a:t> R. K čemu nám jsou životní hodnoty 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https://mindtrix.cz/</a:t>
            </a:r>
            <a:r>
              <a:rPr lang="cs-CZ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uploads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/2019/10/Životní_hodnoty_žebříček_hodnot_životní_mapa-1.pdf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6856503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E2F4E2F8-666F-488C-B285-FCC289FE6D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Další potřeby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pPr marL="72000" indent="0">
              <a:buNone/>
            </a:pPr>
            <a:r>
              <a:rPr lang="cs-CZ" b="1" dirty="0">
                <a:solidFill>
                  <a:schemeClr val="tx1"/>
                </a:solidFill>
              </a:rPr>
              <a:t>Potřeba informace</a:t>
            </a:r>
            <a:endParaRPr lang="cs-CZ" dirty="0">
              <a:solidFill>
                <a:schemeClr val="tx1"/>
              </a:solidFill>
            </a:endParaRPr>
          </a:p>
          <a:p>
            <a:pPr lvl="0"/>
            <a:r>
              <a:rPr lang="cs-CZ" dirty="0"/>
              <a:t>nejdříve  </a:t>
            </a:r>
            <a:r>
              <a:rPr lang="cs-CZ" dirty="0" err="1"/>
              <a:t>infor</a:t>
            </a:r>
            <a:r>
              <a:rPr lang="cs-CZ" dirty="0"/>
              <a:t>. , </a:t>
            </a:r>
            <a:r>
              <a:rPr lang="cs-CZ" dirty="0" err="1"/>
              <a:t>kt</a:t>
            </a:r>
            <a:r>
              <a:rPr lang="cs-CZ" dirty="0"/>
              <a:t>. se týkají P/K osobně (operace, dg.…)</a:t>
            </a:r>
          </a:p>
          <a:p>
            <a:pPr lvl="0"/>
            <a:r>
              <a:rPr lang="cs-CZ" dirty="0"/>
              <a:t>potom  informace, </a:t>
            </a:r>
            <a:r>
              <a:rPr lang="cs-CZ" dirty="0" err="1"/>
              <a:t>kt</a:t>
            </a:r>
            <a:r>
              <a:rPr lang="cs-CZ" dirty="0"/>
              <a:t>. se týkají prostředí ( postel, židle, lednice, toaleta …)</a:t>
            </a:r>
          </a:p>
          <a:p>
            <a:pPr lvl="0"/>
            <a:r>
              <a:rPr lang="cs-CZ" dirty="0" err="1"/>
              <a:t>inf</a:t>
            </a:r>
            <a:r>
              <a:rPr lang="cs-CZ" dirty="0"/>
              <a:t>. podávat postupně, zásady efektivní komunikace, respektovat specifika</a:t>
            </a:r>
          </a:p>
          <a:p>
            <a:pPr lvl="0"/>
            <a:endParaRPr lang="cs-CZ" b="1" dirty="0">
              <a:solidFill>
                <a:schemeClr val="tx1"/>
              </a:solidFill>
            </a:endParaRPr>
          </a:p>
          <a:p>
            <a:pPr marL="72000" lvl="0" indent="0">
              <a:buNone/>
            </a:pPr>
            <a:r>
              <a:rPr lang="cs-CZ" b="1" dirty="0">
                <a:solidFill>
                  <a:schemeClr val="tx1"/>
                </a:solidFill>
              </a:rPr>
              <a:t>Potřeba klidu</a:t>
            </a:r>
          </a:p>
          <a:p>
            <a:pPr lvl="0"/>
            <a:r>
              <a:rPr lang="cs-CZ" dirty="0"/>
              <a:t>P/K v nemoci egocentrický, chce znát řád, pravidla (např. kdy klyzma, OP,  zda může mít mobil, je možno sledovat TV aj.) → jestli se do nich vejde</a:t>
            </a:r>
          </a:p>
          <a:p>
            <a:pPr lvl="0"/>
            <a:r>
              <a:rPr lang="cs-CZ" dirty="0"/>
              <a:t>nutno nemocné chápat ( např. pokud má nemocný problémy se spánkem, ukládáme ho na pokoj se společným problémem)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96210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dirty="0"/>
              <a:t>Literatura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1600" dirty="0"/>
              <a:t>Farkašová, D</a:t>
            </a:r>
            <a:r>
              <a:rPr lang="cs-CZ" sz="1600" b="1" dirty="0"/>
              <a:t> </a:t>
            </a:r>
            <a:r>
              <a:rPr lang="cs-CZ" sz="1600" dirty="0"/>
              <a:t>a kol. 2001. </a:t>
            </a:r>
            <a:r>
              <a:rPr lang="cs-CZ" sz="1600" i="1" dirty="0" err="1"/>
              <a:t>Ošetrovatelstvo-teória</a:t>
            </a:r>
            <a:r>
              <a:rPr lang="cs-CZ" sz="1600" dirty="0"/>
              <a:t>. 1.vyd. Martin: </a:t>
            </a:r>
            <a:r>
              <a:rPr lang="cs-CZ" sz="1600" dirty="0" err="1"/>
              <a:t>Osveta</a:t>
            </a:r>
            <a:r>
              <a:rPr lang="cs-CZ" sz="1600" dirty="0"/>
              <a:t>. ISBN 80-8063-086-0</a:t>
            </a:r>
          </a:p>
          <a:p>
            <a:r>
              <a:rPr lang="cs-CZ" sz="1600" dirty="0" err="1"/>
              <a:t>Tomagová</a:t>
            </a:r>
            <a:r>
              <a:rPr lang="cs-CZ" sz="1600" dirty="0"/>
              <a:t>, M a kol. 2008. </a:t>
            </a:r>
            <a:r>
              <a:rPr lang="cs-CZ" sz="1600" i="1" dirty="0" err="1"/>
              <a:t>Potreby</a:t>
            </a:r>
            <a:r>
              <a:rPr lang="cs-CZ" sz="1600" i="1" dirty="0"/>
              <a:t> v </a:t>
            </a:r>
            <a:r>
              <a:rPr lang="cs-CZ" sz="1600" i="1" dirty="0" err="1"/>
              <a:t>ošetrovateľstve</a:t>
            </a:r>
            <a:r>
              <a:rPr lang="cs-CZ" sz="1600" dirty="0"/>
              <a:t>. Martin: </a:t>
            </a:r>
            <a:r>
              <a:rPr lang="cs-CZ" sz="1600" dirty="0" err="1"/>
              <a:t>Osveta</a:t>
            </a:r>
            <a:r>
              <a:rPr lang="cs-CZ" sz="1600" dirty="0"/>
              <a:t>. ISBN 978-80- 8063- 270-0.</a:t>
            </a:r>
          </a:p>
          <a:p>
            <a:r>
              <a:rPr lang="cs-CZ" sz="1600" dirty="0"/>
              <a:t>Trachtová</a:t>
            </a:r>
            <a:r>
              <a:rPr lang="cs-CZ" sz="1600" b="1" dirty="0"/>
              <a:t>,</a:t>
            </a:r>
            <a:r>
              <a:rPr lang="cs-CZ" sz="1600" dirty="0"/>
              <a:t> E. a kol. 2003. </a:t>
            </a:r>
            <a:r>
              <a:rPr lang="cs-CZ" sz="1600" i="1" dirty="0"/>
              <a:t>Potřeby nemocného v ošetřovatelském procesu. 2 vyd. Brno</a:t>
            </a:r>
            <a:r>
              <a:rPr lang="cs-CZ" sz="1600" dirty="0"/>
              <a:t>: Institut pro další vzdělávání pracovníků ve zdravotnictví. 186 s. ISBN 80-7013-324-8</a:t>
            </a:r>
          </a:p>
          <a:p>
            <a:r>
              <a:rPr lang="cs-CZ" sz="1600" dirty="0" err="1"/>
              <a:t>Loja</a:t>
            </a:r>
            <a:r>
              <a:rPr lang="cs-CZ" sz="1600" dirty="0"/>
              <a:t> R. K čemu nám jsou životní hodnoty </a:t>
            </a:r>
            <a:r>
              <a:rPr lang="cs-CZ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https://mindtrix.cz/</a:t>
            </a:r>
            <a:r>
              <a:rPr lang="cs-CZ" sz="16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cs-CZ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600" dirty="0" err="1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uploads</a:t>
            </a:r>
            <a:r>
              <a:rPr lang="cs-CZ" sz="1600" dirty="0"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/2019/10/Životní_hodnoty_žebříček_hodnot_životní_mapa-1.pdf</a:t>
            </a:r>
            <a:r>
              <a:rPr lang="cs-CZ" sz="1600" dirty="0"/>
              <a:t> </a:t>
            </a:r>
            <a:endParaRPr lang="cs-CZ" sz="1600" dirty="0">
              <a:solidFill>
                <a:schemeClr val="tx1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2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A88F6E1-BD95-4879-8B8F-1C375F9057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/>
              <a:t>Příklady </a:t>
            </a:r>
            <a:r>
              <a:rPr lang="cs-CZ" dirty="0"/>
              <a:t>nega</a:t>
            </a:r>
            <a:r>
              <a:rPr lang="cs-CZ" b="1" dirty="0"/>
              <a:t>tivních hodnot II.</a:t>
            </a:r>
            <a:br>
              <a:rPr lang="cs-CZ" b="1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F589E99-8D2D-48F6-B9E2-E2BB75C3E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0000" y="1692002"/>
            <a:ext cx="6330741" cy="4139998"/>
          </a:xfrm>
        </p:spPr>
        <p:txBody>
          <a:bodyPr>
            <a:normAutofit/>
          </a:bodyPr>
          <a:lstStyle/>
          <a:p>
            <a:r>
              <a:rPr lang="cs-CZ" sz="1600" dirty="0"/>
              <a:t>např. cigareta, alkohol, potřeba mít vždycky pravdu atd. </a:t>
            </a:r>
          </a:p>
          <a:p>
            <a:r>
              <a:rPr lang="cs-CZ" sz="1600" dirty="0"/>
              <a:t>proto, abychom mohli negativní hodnoty redukovat, eliminovat z našeho života, je potřeba si je v první řadě přiznat a zařadit do cílů eliminace ze života.</a:t>
            </a:r>
          </a:p>
          <a:p>
            <a:endParaRPr lang="cs-CZ" dirty="0"/>
          </a:p>
        </p:txBody>
      </p:sp>
      <p:sp>
        <p:nvSpPr>
          <p:cNvPr id="4" name="Obdélník 3">
            <a:extLst>
              <a:ext uri="{FF2B5EF4-FFF2-40B4-BE49-F238E27FC236}">
                <a16:creationId xmlns:a16="http://schemas.microsoft.com/office/drawing/2014/main" id="{6327CAA3-D907-4C07-BEEF-4A7514748C89}"/>
              </a:ext>
            </a:extLst>
          </p:cNvPr>
          <p:cNvSpPr/>
          <p:nvPr/>
        </p:nvSpPr>
        <p:spPr>
          <a:xfrm>
            <a:off x="191344" y="6381329"/>
            <a:ext cx="775132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200" dirty="0" err="1">
                <a:solidFill>
                  <a:schemeClr val="bg1"/>
                </a:solidFill>
              </a:rPr>
              <a:t>Loja</a:t>
            </a:r>
            <a:r>
              <a:rPr lang="cs-CZ" sz="1200" dirty="0">
                <a:solidFill>
                  <a:schemeClr val="bg1"/>
                </a:solidFill>
              </a:rPr>
              <a:t> R. K čemu nám jsou životní hodnoty 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https://mindtrix.cz/</a:t>
            </a:r>
            <a:r>
              <a:rPr lang="cs-CZ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wp-content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</a:t>
            </a:r>
            <a:r>
              <a:rPr lang="cs-CZ" sz="1200" dirty="0" err="1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uploads</a:t>
            </a:r>
            <a:r>
              <a:rPr lang="cs-CZ" sz="1200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/2019/10/Životní_hodnoty_žebříček_hodnot_životní_mapa-1.pdf</a:t>
            </a:r>
            <a:r>
              <a:rPr lang="cs-CZ" sz="1200" dirty="0">
                <a:solidFill>
                  <a:schemeClr val="bg1"/>
                </a:solidFill>
              </a:rPr>
              <a:t> </a:t>
            </a:r>
          </a:p>
          <a:p>
            <a:r>
              <a:rPr lang="cs-CZ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" name="Obdélník: se zakulacenými rohy 4">
            <a:extLst>
              <a:ext uri="{FF2B5EF4-FFF2-40B4-BE49-F238E27FC236}">
                <a16:creationId xmlns:a16="http://schemas.microsoft.com/office/drawing/2014/main" id="{9E618E90-7DB3-495B-A362-B8EFC91D4332}"/>
              </a:ext>
            </a:extLst>
          </p:cNvPr>
          <p:cNvSpPr/>
          <p:nvPr/>
        </p:nvSpPr>
        <p:spPr bwMode="auto">
          <a:xfrm>
            <a:off x="8561294" y="1001837"/>
            <a:ext cx="2236694" cy="618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2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   </a:t>
            </a: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Potřeby</a:t>
            </a:r>
            <a:endParaRPr kumimoji="0" lang="cs-CZ" sz="2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6" name="Obdélník: se zakulacenými rohy 5">
            <a:extLst>
              <a:ext uri="{FF2B5EF4-FFF2-40B4-BE49-F238E27FC236}">
                <a16:creationId xmlns:a16="http://schemas.microsoft.com/office/drawing/2014/main" id="{85C44DC5-FB83-4DEC-B4CB-57E85D348CE3}"/>
              </a:ext>
            </a:extLst>
          </p:cNvPr>
          <p:cNvSpPr/>
          <p:nvPr/>
        </p:nvSpPr>
        <p:spPr bwMode="auto">
          <a:xfrm>
            <a:off x="8561294" y="2156012"/>
            <a:ext cx="2236694" cy="618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Hodnoty</a:t>
            </a:r>
          </a:p>
        </p:txBody>
      </p:sp>
      <p:sp>
        <p:nvSpPr>
          <p:cNvPr id="7" name="Obdélník: se zakulacenými rohy 6">
            <a:extLst>
              <a:ext uri="{FF2B5EF4-FFF2-40B4-BE49-F238E27FC236}">
                <a16:creationId xmlns:a16="http://schemas.microsoft.com/office/drawing/2014/main" id="{D557B7C0-D9E0-42D7-A6FD-1C7C92377B1A}"/>
              </a:ext>
            </a:extLst>
          </p:cNvPr>
          <p:cNvSpPr/>
          <p:nvPr/>
        </p:nvSpPr>
        <p:spPr bwMode="auto">
          <a:xfrm>
            <a:off x="8561294" y="3312460"/>
            <a:ext cx="2236694" cy="618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Cíle</a:t>
            </a:r>
          </a:p>
        </p:txBody>
      </p:sp>
      <p:sp>
        <p:nvSpPr>
          <p:cNvPr id="8" name="Obdélník: se zakulacenými rohy 7">
            <a:extLst>
              <a:ext uri="{FF2B5EF4-FFF2-40B4-BE49-F238E27FC236}">
                <a16:creationId xmlns:a16="http://schemas.microsoft.com/office/drawing/2014/main" id="{83AFDD31-3D98-4CC0-B323-8CA79227F0FF}"/>
              </a:ext>
            </a:extLst>
          </p:cNvPr>
          <p:cNvSpPr/>
          <p:nvPr/>
        </p:nvSpPr>
        <p:spPr bwMode="auto">
          <a:xfrm>
            <a:off x="8561294" y="4468908"/>
            <a:ext cx="2236694" cy="571665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Cesta</a:t>
            </a:r>
            <a:endParaRPr kumimoji="0" lang="cs-CZ" sz="20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9" name="Obdélník: se zakulacenými rohy 8">
            <a:extLst>
              <a:ext uri="{FF2B5EF4-FFF2-40B4-BE49-F238E27FC236}">
                <a16:creationId xmlns:a16="http://schemas.microsoft.com/office/drawing/2014/main" id="{5555E4E9-C13F-4D29-91BB-650F6C6F831F}"/>
              </a:ext>
            </a:extLst>
          </p:cNvPr>
          <p:cNvSpPr/>
          <p:nvPr/>
        </p:nvSpPr>
        <p:spPr bwMode="auto">
          <a:xfrm>
            <a:off x="8561294" y="5625356"/>
            <a:ext cx="2236694" cy="618564"/>
          </a:xfrm>
          <a:prstGeom prst="roundRect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Úspěšný, spokojený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8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+mn-lt"/>
              </a:rPr>
              <a:t> a naplněný život</a:t>
            </a:r>
          </a:p>
        </p:txBody>
      </p:sp>
      <p:sp>
        <p:nvSpPr>
          <p:cNvPr id="10" name="Šipka: dolů 9">
            <a:extLst>
              <a:ext uri="{FF2B5EF4-FFF2-40B4-BE49-F238E27FC236}">
                <a16:creationId xmlns:a16="http://schemas.microsoft.com/office/drawing/2014/main" id="{D6A0D818-F477-4B4D-AF2D-2CFC9C5E685B}"/>
              </a:ext>
            </a:extLst>
          </p:cNvPr>
          <p:cNvSpPr/>
          <p:nvPr/>
        </p:nvSpPr>
        <p:spPr bwMode="auto">
          <a:xfrm>
            <a:off x="9451041" y="1757082"/>
            <a:ext cx="457200" cy="304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1" name="Šipka: dolů 10">
            <a:extLst>
              <a:ext uri="{FF2B5EF4-FFF2-40B4-BE49-F238E27FC236}">
                <a16:creationId xmlns:a16="http://schemas.microsoft.com/office/drawing/2014/main" id="{2737CDE5-9969-4CFF-8707-8BFD01D81E35}"/>
              </a:ext>
            </a:extLst>
          </p:cNvPr>
          <p:cNvSpPr/>
          <p:nvPr/>
        </p:nvSpPr>
        <p:spPr bwMode="auto">
          <a:xfrm>
            <a:off x="9451041" y="2891118"/>
            <a:ext cx="457200" cy="304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2" name="Šipka: dolů 11">
            <a:extLst>
              <a:ext uri="{FF2B5EF4-FFF2-40B4-BE49-F238E27FC236}">
                <a16:creationId xmlns:a16="http://schemas.microsoft.com/office/drawing/2014/main" id="{61DBA599-D6E8-4489-B62D-BF74AE8D271C}"/>
              </a:ext>
            </a:extLst>
          </p:cNvPr>
          <p:cNvSpPr/>
          <p:nvPr/>
        </p:nvSpPr>
        <p:spPr bwMode="auto">
          <a:xfrm>
            <a:off x="9451041" y="4047566"/>
            <a:ext cx="457200" cy="304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  <p:sp>
        <p:nvSpPr>
          <p:cNvPr id="13" name="Šipka: dolů 12">
            <a:extLst>
              <a:ext uri="{FF2B5EF4-FFF2-40B4-BE49-F238E27FC236}">
                <a16:creationId xmlns:a16="http://schemas.microsoft.com/office/drawing/2014/main" id="{4A6D66C8-9290-486A-BF81-A1EA9BFE276A}"/>
              </a:ext>
            </a:extLst>
          </p:cNvPr>
          <p:cNvSpPr/>
          <p:nvPr/>
        </p:nvSpPr>
        <p:spPr bwMode="auto">
          <a:xfrm>
            <a:off x="9451041" y="5204014"/>
            <a:ext cx="457200" cy="304800"/>
          </a:xfrm>
          <a:prstGeom prst="downArrow">
            <a:avLst/>
          </a:prstGeom>
          <a:solidFill>
            <a:schemeClr val="accent1">
              <a:lumMod val="20000"/>
              <a:lumOff val="80000"/>
            </a:schemeClr>
          </a:soli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sz="2800" b="0" i="0" u="none" strike="noStrike" cap="none" normalizeH="0" baseline="0" dirty="0" err="1">
              <a:ln>
                <a:noFill/>
              </a:ln>
              <a:solidFill>
                <a:schemeClr val="bg1"/>
              </a:solidFill>
              <a:effectLst/>
              <a:latin typeface="+mn-lt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300869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D7D1AF7-0079-4CD3-AD9A-88B10B7A68E5}"/>
              </a:ext>
            </a:extLst>
          </p:cNvPr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263353" y="123403"/>
            <a:ext cx="10055225" cy="927867"/>
          </a:xfrm>
        </p:spPr>
        <p:txBody>
          <a:bodyPr/>
          <a:lstStyle/>
          <a:p>
            <a:r>
              <a:rPr lang="cs-CZ" b="1" dirty="0"/>
              <a:t>Dům životních hodnot </a:t>
            </a:r>
            <a:r>
              <a:rPr lang="cs-CZ" dirty="0"/>
              <a:t>(Chloubová, 1992)</a:t>
            </a:r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E7841AEB-144C-4D84-8557-BBEA8B93E405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3592" y="1224551"/>
            <a:ext cx="7052644" cy="4964242"/>
          </a:xfrm>
        </p:spPr>
      </p:pic>
      <p:sp>
        <p:nvSpPr>
          <p:cNvPr id="10" name="Šipka: doprava 9">
            <a:extLst>
              <a:ext uri="{FF2B5EF4-FFF2-40B4-BE49-F238E27FC236}">
                <a16:creationId xmlns:a16="http://schemas.microsoft.com/office/drawing/2014/main" id="{9E4E89D4-1CD2-4974-B4F2-28EF513FE4DB}"/>
              </a:ext>
            </a:extLst>
          </p:cNvPr>
          <p:cNvSpPr/>
          <p:nvPr/>
        </p:nvSpPr>
        <p:spPr>
          <a:xfrm>
            <a:off x="102011" y="5228711"/>
            <a:ext cx="2489458" cy="960083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Tělesné (fyziologické, biologické) potřeby</a:t>
            </a:r>
          </a:p>
        </p:txBody>
      </p:sp>
      <p:sp>
        <p:nvSpPr>
          <p:cNvPr id="15" name="Šipka: doprava 14">
            <a:extLst>
              <a:ext uri="{FF2B5EF4-FFF2-40B4-BE49-F238E27FC236}">
                <a16:creationId xmlns:a16="http://schemas.microsoft.com/office/drawing/2014/main" id="{CE31A2DB-D955-4315-BF14-DC9406D4ECC1}"/>
              </a:ext>
            </a:extLst>
          </p:cNvPr>
          <p:cNvSpPr/>
          <p:nvPr/>
        </p:nvSpPr>
        <p:spPr>
          <a:xfrm>
            <a:off x="102010" y="2030998"/>
            <a:ext cx="2465598" cy="927867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Vyšší psychosociální potřeby – seberealizace</a:t>
            </a:r>
          </a:p>
        </p:txBody>
      </p:sp>
      <p:sp>
        <p:nvSpPr>
          <p:cNvPr id="16" name="Šipka: doprava 15">
            <a:extLst>
              <a:ext uri="{FF2B5EF4-FFF2-40B4-BE49-F238E27FC236}">
                <a16:creationId xmlns:a16="http://schemas.microsoft.com/office/drawing/2014/main" id="{56B35BF2-2523-4DD3-A0C3-E56CD06D4F7D}"/>
              </a:ext>
            </a:extLst>
          </p:cNvPr>
          <p:cNvSpPr/>
          <p:nvPr/>
        </p:nvSpPr>
        <p:spPr>
          <a:xfrm>
            <a:off x="113940" y="2725214"/>
            <a:ext cx="2465598" cy="1256918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Vyšší psychosociální potřeby </a:t>
            </a:r>
            <a:r>
              <a:rPr lang="cs-CZ" sz="1200" dirty="0" err="1"/>
              <a:t>self</a:t>
            </a:r>
            <a:r>
              <a:rPr lang="cs-CZ" sz="1200" dirty="0"/>
              <a:t> – já – sebepojetí a sebeúcty</a:t>
            </a:r>
          </a:p>
        </p:txBody>
      </p:sp>
      <p:sp>
        <p:nvSpPr>
          <p:cNvPr id="17" name="Šipka: doprava 16">
            <a:extLst>
              <a:ext uri="{FF2B5EF4-FFF2-40B4-BE49-F238E27FC236}">
                <a16:creationId xmlns:a16="http://schemas.microsoft.com/office/drawing/2014/main" id="{4123EDF4-A370-4088-B019-8028B1414C7D}"/>
              </a:ext>
            </a:extLst>
          </p:cNvPr>
          <p:cNvSpPr/>
          <p:nvPr/>
        </p:nvSpPr>
        <p:spPr>
          <a:xfrm>
            <a:off x="102010" y="3581020"/>
            <a:ext cx="2489458" cy="1243945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Vyšší psychosociální potřeby afiliační (vztahové) – lásky a sounáležitosti</a:t>
            </a:r>
          </a:p>
        </p:txBody>
      </p:sp>
      <p:sp>
        <p:nvSpPr>
          <p:cNvPr id="18" name="Šipka: doprava 17">
            <a:extLst>
              <a:ext uri="{FF2B5EF4-FFF2-40B4-BE49-F238E27FC236}">
                <a16:creationId xmlns:a16="http://schemas.microsoft.com/office/drawing/2014/main" id="{A8980024-E1C1-4011-A553-8904B2BCC26F}"/>
              </a:ext>
            </a:extLst>
          </p:cNvPr>
          <p:cNvSpPr/>
          <p:nvPr/>
        </p:nvSpPr>
        <p:spPr>
          <a:xfrm>
            <a:off x="102012" y="4398850"/>
            <a:ext cx="2465597" cy="1243946"/>
          </a:xfrm>
          <a:prstGeom prst="rightArrow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/>
              <a:t>Základní psychosociální potřeby existenciální – bezpečí a jistoty</a:t>
            </a:r>
          </a:p>
        </p:txBody>
      </p:sp>
      <p:graphicFrame>
        <p:nvGraphicFramePr>
          <p:cNvPr id="20" name="Tabulka 19">
            <a:extLst>
              <a:ext uri="{FF2B5EF4-FFF2-40B4-BE49-F238E27FC236}">
                <a16:creationId xmlns:a16="http://schemas.microsoft.com/office/drawing/2014/main" id="{6BF3C196-4284-4B57-A853-7934AD0B8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7110332"/>
              </p:ext>
            </p:extLst>
          </p:nvPr>
        </p:nvGraphicFramePr>
        <p:xfrm>
          <a:off x="9476236" y="1566250"/>
          <a:ext cx="2516338" cy="380167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16338">
                  <a:extLst>
                    <a:ext uri="{9D8B030D-6E8A-4147-A177-3AD203B41FA5}">
                      <a16:colId xmlns:a16="http://schemas.microsoft.com/office/drawing/2014/main" val="2417067913"/>
                    </a:ext>
                  </a:extLst>
                </a:gridCol>
              </a:tblGrid>
              <a:tr h="667130">
                <a:tc>
                  <a:txBody>
                    <a:bodyPr/>
                    <a:lstStyle/>
                    <a:p>
                      <a:r>
                        <a:rPr lang="cs-CZ" dirty="0">
                          <a:latin typeface="+mn-lt"/>
                        </a:rPr>
                        <a:t>Nedostatek </a:t>
                      </a:r>
                      <a:r>
                        <a:rPr lang="cs-CZ" dirty="0">
                          <a:latin typeface="+mn-lt"/>
                          <a:cs typeface="Arial" panose="020B0604020202020204" pitchFamily="34" charset="0"/>
                        </a:rPr>
                        <a:t>→ důsledky:</a:t>
                      </a:r>
                      <a:endParaRPr lang="cs-CZ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3816521"/>
                  </a:ext>
                </a:extLst>
              </a:tr>
              <a:tr h="1442327">
                <a:tc>
                  <a:txBody>
                    <a:bodyPr/>
                    <a:lstStyle/>
                    <a:p>
                      <a:r>
                        <a:rPr lang="cs-CZ" sz="1300" dirty="0"/>
                        <a:t>Jak se vnímáme, ovlivňuje naše chování a vnímání světa kolem nás.</a:t>
                      </a:r>
                    </a:p>
                    <a:p>
                      <a:endParaRPr lang="cs-CZ" sz="1300" dirty="0"/>
                    </a:p>
                    <a:p>
                      <a:r>
                        <a:rPr lang="cs-CZ" sz="1300" dirty="0"/>
                        <a:t>Nedostatečná seberealizace, nevyužití osobního potenciálu, nedostatek sebeúcty, komplexy méněcennosti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3007467"/>
                  </a:ext>
                </a:extLst>
              </a:tr>
              <a:tr h="707352">
                <a:tc>
                  <a:txBody>
                    <a:bodyPr/>
                    <a:lstStyle/>
                    <a:p>
                      <a:r>
                        <a:rPr lang="cs-CZ" sz="1300" dirty="0"/>
                        <a:t>vztek, hněv, agresivní chování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3980482"/>
                  </a:ext>
                </a:extLst>
              </a:tr>
              <a:tr h="750790">
                <a:tc>
                  <a:txBody>
                    <a:bodyPr/>
                    <a:lstStyle/>
                    <a:p>
                      <a:pPr marL="0" marR="0" lvl="0" indent="0" algn="l" defTabSz="914126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300" dirty="0"/>
                        <a:t>změna chování,  úzkost, strach, beznaděj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2383875"/>
                  </a:ext>
                </a:extLst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23454930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Rectangle 2">
            <a:extLst>
              <a:ext uri="{FF2B5EF4-FFF2-40B4-BE49-F238E27FC236}">
                <a16:creationId xmlns:a16="http://schemas.microsoft.com/office/drawing/2014/main" id="{FFAE7075-4FCA-40E2-8A98-3E0FF5C9056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dirty="0" err="1"/>
              <a:t>Maslowova</a:t>
            </a:r>
            <a:r>
              <a:rPr lang="cs-CZ" altLang="cs-CZ" dirty="0"/>
              <a:t> hierarchie potřeb </a:t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altLang="cs-CZ" sz="1200" dirty="0"/>
              <a:t>(upraveno dle Atkinsonové a kol</a:t>
            </a:r>
            <a:r>
              <a:rPr lang="cs-CZ" altLang="cs-CZ" sz="2400" dirty="0"/>
              <a:t>.)</a:t>
            </a:r>
          </a:p>
        </p:txBody>
      </p:sp>
      <p:graphicFrame>
        <p:nvGraphicFramePr>
          <p:cNvPr id="2" name="Diagram 1">
            <a:extLst>
              <a:ext uri="{FF2B5EF4-FFF2-40B4-BE49-F238E27FC236}">
                <a16:creationId xmlns:a16="http://schemas.microsoft.com/office/drawing/2014/main" id="{945D251B-0DD2-4FEC-8689-15421A53F4BE}"/>
              </a:ext>
            </a:extLst>
          </p:cNvPr>
          <p:cNvGraphicFramePr/>
          <p:nvPr/>
        </p:nvGraphicFramePr>
        <p:xfrm>
          <a:off x="1128713" y="1103314"/>
          <a:ext cx="6075363" cy="5730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36" name="AutoShape 12">
            <a:extLst>
              <a:ext uri="{FF2B5EF4-FFF2-40B4-BE49-F238E27FC236}">
                <a16:creationId xmlns:a16="http://schemas.microsoft.com/office/drawing/2014/main" id="{29DB657B-625F-410B-84D4-6DE94881FA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9746" y="1083853"/>
            <a:ext cx="2658167" cy="790575"/>
          </a:xfrm>
          <a:prstGeom prst="rightArrow">
            <a:avLst>
              <a:gd name="adj1" fmla="val 50000"/>
              <a:gd name="adj2" fmla="val 113855"/>
            </a:avLst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Palatino Linotype" panose="02040502050505030304" pitchFamily="18" charset="0"/>
              </a:rPr>
              <a:t>Realizace vlastního potenciálu</a:t>
            </a:r>
          </a:p>
        </p:txBody>
      </p:sp>
      <p:sp>
        <p:nvSpPr>
          <p:cNvPr id="1037" name="AutoShape 13">
            <a:extLst>
              <a:ext uri="{FF2B5EF4-FFF2-40B4-BE49-F238E27FC236}">
                <a16:creationId xmlns:a16="http://schemas.microsoft.com/office/drawing/2014/main" id="{9F2F1385-8101-4B1D-89C4-5DF1014741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1440" y="3483007"/>
            <a:ext cx="3384550" cy="790575"/>
          </a:xfrm>
          <a:prstGeom prst="rightArrow">
            <a:avLst>
              <a:gd name="adj1" fmla="val 50000"/>
              <a:gd name="adj2" fmla="val 107028"/>
            </a:avLst>
          </a:prstGeom>
          <a:solidFill>
            <a:schemeClr val="accent3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Palatino Linotype" panose="02040502050505030304" pitchFamily="18" charset="0"/>
              </a:rPr>
              <a:t>P. obdivování, uznání, kompetence a respektu</a:t>
            </a:r>
          </a:p>
        </p:txBody>
      </p:sp>
      <p:sp>
        <p:nvSpPr>
          <p:cNvPr id="1038" name="AutoShape 14">
            <a:extLst>
              <a:ext uri="{FF2B5EF4-FFF2-40B4-BE49-F238E27FC236}">
                <a16:creationId xmlns:a16="http://schemas.microsoft.com/office/drawing/2014/main" id="{C102750F-D14B-4FDC-9354-D589357E6FF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1" y="4367215"/>
            <a:ext cx="3636962" cy="790575"/>
          </a:xfrm>
          <a:prstGeom prst="rightArrow">
            <a:avLst>
              <a:gd name="adj1" fmla="val 50000"/>
              <a:gd name="adj2" fmla="val 115010"/>
            </a:avLst>
          </a:prstGeom>
          <a:solidFill>
            <a:schemeClr val="accent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Palatino Linotype" panose="02040502050505030304" pitchFamily="18" charset="0"/>
              </a:rPr>
              <a:t>Patřit někomu, někam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Palatino Linotype" panose="02040502050505030304" pitchFamily="18" charset="0"/>
              </a:rPr>
              <a:t>být milován, integrace</a:t>
            </a:r>
          </a:p>
        </p:txBody>
      </p:sp>
      <p:sp>
        <p:nvSpPr>
          <p:cNvPr id="1039" name="AutoShape 15">
            <a:extLst>
              <a:ext uri="{FF2B5EF4-FFF2-40B4-BE49-F238E27FC236}">
                <a16:creationId xmlns:a16="http://schemas.microsoft.com/office/drawing/2014/main" id="{B8978B02-B157-471C-9CA0-F4A09650D2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65247" y="5185925"/>
            <a:ext cx="3600450" cy="790575"/>
          </a:xfrm>
          <a:prstGeom prst="rightArrow">
            <a:avLst>
              <a:gd name="adj1" fmla="val 50000"/>
              <a:gd name="adj2" fmla="val 113855"/>
            </a:avLst>
          </a:prstGeom>
          <a:solidFill>
            <a:schemeClr val="tx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Palatino Linotype" panose="02040502050505030304" pitchFamily="18" charset="0"/>
              </a:rPr>
              <a:t>Vyvarovat se nebezpečí, ohrožení,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Palatino Linotype" panose="02040502050505030304" pitchFamily="18" charset="0"/>
              </a:rPr>
              <a:t>touha po důvěře, spolehlivosti, stabilitě</a:t>
            </a:r>
          </a:p>
        </p:txBody>
      </p:sp>
      <p:sp>
        <p:nvSpPr>
          <p:cNvPr id="1040" name="AutoShape 16">
            <a:extLst>
              <a:ext uri="{FF2B5EF4-FFF2-40B4-BE49-F238E27FC236}">
                <a16:creationId xmlns:a16="http://schemas.microsoft.com/office/drawing/2014/main" id="{9429FED2-E9B5-4B15-AFCE-B561B9637E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55945" y="6004634"/>
            <a:ext cx="5703683" cy="901305"/>
          </a:xfrm>
          <a:prstGeom prst="rightArrow">
            <a:avLst>
              <a:gd name="adj1" fmla="val 51611"/>
              <a:gd name="adj2" fmla="val 90528"/>
            </a:avLst>
          </a:prstGeom>
          <a:solidFill>
            <a:schemeClr val="bg2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Palatino Linotype" panose="02040502050505030304" pitchFamily="18" charset="0"/>
              </a:rPr>
              <a:t>Pohyb, aktivity, čistota, výživa, vyprazdňování, spánek, kyslík, sexuální, potravy a tekutin, 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 dirty="0">
                <a:latin typeface="Palatino Linotype" panose="02040502050505030304" pitchFamily="18" charset="0"/>
              </a:rPr>
              <a:t>tepla a pohodlí, necítit bolest, soběstačnos</a:t>
            </a:r>
            <a:r>
              <a:rPr lang="cs-CZ" altLang="cs-CZ" sz="1000" dirty="0"/>
              <a:t>t</a:t>
            </a:r>
            <a:r>
              <a:rPr lang="cs-CZ" altLang="cs-CZ" sz="1000" dirty="0">
                <a:latin typeface="Palatino Linotype" panose="02040502050505030304" pitchFamily="18" charset="0"/>
              </a:rPr>
              <a:t>, informace…</a:t>
            </a:r>
          </a:p>
        </p:txBody>
      </p:sp>
      <p:sp>
        <p:nvSpPr>
          <p:cNvPr id="1041" name="AutoShape 17">
            <a:extLst>
              <a:ext uri="{FF2B5EF4-FFF2-40B4-BE49-F238E27FC236}">
                <a16:creationId xmlns:a16="http://schemas.microsoft.com/office/drawing/2014/main" id="{F6424ED0-BE4C-4D5C-A2C0-8DB7561B64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50337" y="2652685"/>
            <a:ext cx="3384550" cy="790575"/>
          </a:xfrm>
          <a:prstGeom prst="rightArrow">
            <a:avLst>
              <a:gd name="adj1" fmla="val 50000"/>
              <a:gd name="adj2" fmla="val 107028"/>
            </a:avLst>
          </a:prstGeom>
          <a:solidFill>
            <a:schemeClr val="accent4">
              <a:lumMod val="20000"/>
              <a:lumOff val="8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Palatino Linotype" panose="02040502050505030304" pitchFamily="18" charset="0"/>
              </a:rPr>
              <a:t>Poznávat, vědět, rozumět</a:t>
            </a:r>
          </a:p>
        </p:txBody>
      </p:sp>
      <p:sp>
        <p:nvSpPr>
          <p:cNvPr id="1042" name="AutoShape 18">
            <a:extLst>
              <a:ext uri="{FF2B5EF4-FFF2-40B4-BE49-F238E27FC236}">
                <a16:creationId xmlns:a16="http://schemas.microsoft.com/office/drawing/2014/main" id="{717DD6C6-AB50-45BA-8C50-8A25DA4377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66507" y="1842649"/>
            <a:ext cx="3095625" cy="790575"/>
          </a:xfrm>
          <a:prstGeom prst="rightArrow">
            <a:avLst>
              <a:gd name="adj1" fmla="val 50000"/>
              <a:gd name="adj2" fmla="val 97892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30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60000"/>
              <a:buFont typeface="Wingdings" panose="05000000000000000000" pitchFamily="2" charset="2"/>
              <a:buChar char="q"/>
              <a:defRPr sz="26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65000"/>
              <a:buFont typeface="Wingdings" panose="05000000000000000000" pitchFamily="2" charset="2"/>
              <a:buChar char="n"/>
              <a:defRPr sz="2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q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1000">
                <a:latin typeface="Palatino Linotype" panose="02040502050505030304" pitchFamily="18" charset="0"/>
              </a:rPr>
              <a:t>Potřeby symetrie, krásy</a:t>
            </a:r>
          </a:p>
        </p:txBody>
      </p:sp>
      <p:sp>
        <p:nvSpPr>
          <p:cNvPr id="1044" name="AutoShape 20">
            <a:extLst>
              <a:ext uri="{FF2B5EF4-FFF2-40B4-BE49-F238E27FC236}">
                <a16:creationId xmlns:a16="http://schemas.microsoft.com/office/drawing/2014/main" id="{276AEB12-AFC1-4A5B-8EF2-4398D4A292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0483" y="4581053"/>
            <a:ext cx="463755" cy="322736"/>
          </a:xfrm>
          <a:custGeom>
            <a:avLst/>
            <a:gdLst>
              <a:gd name="T0" fmla="*/ 2147483646 w 21600"/>
              <a:gd name="T1" fmla="*/ 2147483646 h 21600"/>
              <a:gd name="T2" fmla="*/ 2147483646 w 21600"/>
              <a:gd name="T3" fmla="*/ 2147483646 h 21600"/>
              <a:gd name="T4" fmla="*/ 2147483646 w 21600"/>
              <a:gd name="T5" fmla="*/ 2147483646 h 21600"/>
              <a:gd name="T6" fmla="*/ 2147483646 w 21600"/>
              <a:gd name="T7" fmla="*/ 2147483646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cs-CZ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maslow_hierarchy">
            <a:extLst>
              <a:ext uri="{FF2B5EF4-FFF2-40B4-BE49-F238E27FC236}">
                <a16:creationId xmlns:a16="http://schemas.microsoft.com/office/drawing/2014/main" id="{4A34FE4B-C3C2-4A1A-B316-63A90A7815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213" y="851647"/>
            <a:ext cx="5475074" cy="45982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Vedení lidí / motivace | HALEK.INFO">
            <a:extLst>
              <a:ext uri="{FF2B5EF4-FFF2-40B4-BE49-F238E27FC236}">
                <a16:creationId xmlns:a16="http://schemas.microsoft.com/office/drawing/2014/main" id="{FD60EFF2-B809-47E9-A980-48F247E139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07" y="1940859"/>
            <a:ext cx="5984314" cy="341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PPP JVS LF MU[20210916164756327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heme/theme1.xml><?xml version="1.0" encoding="utf-8"?>
<a:theme xmlns:a="http://schemas.openxmlformats.org/drawingml/2006/main" name="Prezentace_MU_CZ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800" b="0" i="0" u="none" strike="noStrike" cap="none" normalizeH="0" baseline="0" dirty="0" err="1" smtClean="0">
            <a:ln>
              <a:noFill/>
            </a:ln>
            <a:solidFill>
              <a:schemeClr val="bg1"/>
            </a:solidFill>
            <a:effectLst/>
            <a:latin typeface="+mn-lt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  <a:txDef>
      <a:spPr>
        <a:noFill/>
      </a:spPr>
      <a:bodyPr wrap="square" rtlCol="0">
        <a:spAutoFit/>
      </a:bodyPr>
      <a:lstStyle>
        <a:defPPr algn="l">
          <a:defRPr sz="2800" dirty="0" err="1" smtClean="0">
            <a:latin typeface="+mn-lt"/>
          </a:defRPr>
        </a:defPPr>
      </a:lstStyle>
    </a:tx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UNI-MED-prezentace-CZ.potx" id="{0256B392-11D6-4CFF-A65D-2F19E0793336}" vid="{4DBF336A-63FD-420A-B5B7-04D31F847D6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muni-med-prezentace-cz-v10</Template>
  <TotalTime>1583</TotalTime>
  <Words>5099</Words>
  <Application>Microsoft Office PowerPoint</Application>
  <PresentationFormat>Širokoúhlá obrazovka</PresentationFormat>
  <Paragraphs>491</Paragraphs>
  <Slides>51</Slides>
  <Notes>31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51</vt:i4>
      </vt:variant>
    </vt:vector>
  </HeadingPairs>
  <TitlesOfParts>
    <vt:vector size="57" baseType="lpstr">
      <vt:lpstr>Arial</vt:lpstr>
      <vt:lpstr>Calibri</vt:lpstr>
      <vt:lpstr>Palatino Linotype</vt:lpstr>
      <vt:lpstr>Tahoma</vt:lpstr>
      <vt:lpstr>Wingdings</vt:lpstr>
      <vt:lpstr>Prezentace_MU_CZ</vt:lpstr>
      <vt:lpstr>Psychosociální potřeby</vt:lpstr>
      <vt:lpstr>Hodnoty</vt:lpstr>
      <vt:lpstr>Žebříček hodnot</vt:lpstr>
      <vt:lpstr>Příklady pozitivních hodnot I. </vt:lpstr>
      <vt:lpstr>Příklady pozitivních hodnot II. </vt:lpstr>
      <vt:lpstr>Příklady negativních hodnot II. </vt:lpstr>
      <vt:lpstr>Dům životních hodnot (Chloubová, 1992)</vt:lpstr>
      <vt:lpstr>Maslowova hierarchie potřeb  (upraveno dle Atkinsonové a kol.)</vt:lpstr>
      <vt:lpstr>Prezentace aplikace PowerPoint</vt:lpstr>
      <vt:lpstr>Potřeby</vt:lpstr>
      <vt:lpstr>Lidské potřeby</vt:lpstr>
      <vt:lpstr>Saturace psychických potřeb (Farkašová, 2001,s. 62-63) – zaměřit se na:</vt:lpstr>
      <vt:lpstr>1. Potřeba bezpečí a jistoty (BaJ) </vt:lpstr>
      <vt:lpstr>Potřeba bezpečí a jistoty – rozdělení </vt:lpstr>
      <vt:lpstr>Prezentace aplikace PowerPoint</vt:lpstr>
      <vt:lpstr>Faktory ovlivňující potřebu bezpečí a jistoty (Trachtová, 2003, s. 143)</vt:lpstr>
      <vt:lpstr>Potřeba bezpečí a jistoty Další faktory</vt:lpstr>
      <vt:lpstr>Psychická odezva neuspokojené potřeby bezpečí a jistoty – strach, úzkost, hněv, smutek</vt:lpstr>
      <vt:lpstr>Psychická odezva neuspokojené potřeby bezpečí a jistoty – strach, úzkost, hněv, smutek</vt:lpstr>
      <vt:lpstr>Potřeba bezpečí a jistoty</vt:lpstr>
      <vt:lpstr>Potřeba bezpečí a jistoty – FRUSTRACE</vt:lpstr>
      <vt:lpstr>Potřeba bezpečí a jistoty – frustrace</vt:lpstr>
      <vt:lpstr>Prezentace aplikace PowerPoint</vt:lpstr>
      <vt:lpstr>Potřeba bezpečí a jistoty – stres</vt:lpstr>
      <vt:lpstr>Beznaděj (zoufalství)</vt:lpstr>
      <vt:lpstr>Bezmoc </vt:lpstr>
      <vt:lpstr>Rozhovor s nemocným – otázky na posouzení potřeby bezpečí a jistoty (Trachtová, 2003, s. 146-147)</vt:lpstr>
      <vt:lpstr>Potřeba bezpečí a jistoty – souhrn</vt:lpstr>
      <vt:lpstr>2. Potřeba poznání </vt:lpstr>
      <vt:lpstr>Potřeba poznání </vt:lpstr>
      <vt:lpstr>Potřeba poznání </vt:lpstr>
      <vt:lpstr>Prezentace aplikace PowerPoint</vt:lpstr>
      <vt:lpstr>Prezentace aplikace PowerPoint</vt:lpstr>
      <vt:lpstr>Prezentace aplikace PowerPoint</vt:lpstr>
      <vt:lpstr>3. Potřeba učení </vt:lpstr>
      <vt:lpstr>Potřeba učení </vt:lpstr>
      <vt:lpstr>Potřeba stimulace</vt:lpstr>
      <vt:lpstr>4. Sebekoncepce a sebeúcta</vt:lpstr>
      <vt:lpstr>Sebekoncepce – složky</vt:lpstr>
      <vt:lpstr>Složky sebekoncepce – obraz těla</vt:lpstr>
      <vt:lpstr>Složky sebekoncepce – výkon role</vt:lpstr>
      <vt:lpstr>Složky sebekoncepce – osobní identita</vt:lpstr>
      <vt:lpstr>Složky sebekoncepce – sebeúcta</vt:lpstr>
      <vt:lpstr>Sebekoncepce</vt:lpstr>
      <vt:lpstr>Sebekoncepce</vt:lpstr>
      <vt:lpstr>K psychickým potřebám patří také</vt:lpstr>
      <vt:lpstr>Sociální potřeby</vt:lpstr>
      <vt:lpstr>Sociální potřeby</vt:lpstr>
      <vt:lpstr>Další potřeby</vt:lpstr>
      <vt:lpstr>Další potřeby</vt:lpstr>
      <vt:lpstr>Literatura </vt:lpstr>
    </vt:vector>
  </TitlesOfParts>
  <Company>Masarykova univerzita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Natália Beharková</dc:creator>
  <cp:lastModifiedBy>Maxim Ipati</cp:lastModifiedBy>
  <cp:revision>125</cp:revision>
  <cp:lastPrinted>1601-01-01T00:00:00Z</cp:lastPrinted>
  <dcterms:created xsi:type="dcterms:W3CDTF">2020-10-04T13:35:14Z</dcterms:created>
  <dcterms:modified xsi:type="dcterms:W3CDTF">2025-02-17T15:27:04Z</dcterms:modified>
</cp:coreProperties>
</file>