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83" r:id="rId2"/>
    <p:sldId id="362" r:id="rId3"/>
    <p:sldId id="371" r:id="rId4"/>
    <p:sldId id="364" r:id="rId5"/>
    <p:sldId id="365" r:id="rId6"/>
    <p:sldId id="366" r:id="rId7"/>
    <p:sldId id="430" r:id="rId8"/>
    <p:sldId id="367" r:id="rId9"/>
    <p:sldId id="452" r:id="rId10"/>
    <p:sldId id="368" r:id="rId11"/>
    <p:sldId id="421" r:id="rId12"/>
    <p:sldId id="462" r:id="rId13"/>
    <p:sldId id="383" r:id="rId14"/>
    <p:sldId id="399" r:id="rId15"/>
    <p:sldId id="449" r:id="rId16"/>
    <p:sldId id="446" r:id="rId17"/>
    <p:sldId id="448" r:id="rId18"/>
    <p:sldId id="450" r:id="rId19"/>
    <p:sldId id="453" r:id="rId20"/>
    <p:sldId id="384" r:id="rId21"/>
    <p:sldId id="414" r:id="rId22"/>
    <p:sldId id="432" r:id="rId23"/>
    <p:sldId id="425" r:id="rId24"/>
    <p:sldId id="417" r:id="rId25"/>
    <p:sldId id="463" r:id="rId26"/>
    <p:sldId id="433" r:id="rId27"/>
    <p:sldId id="464" r:id="rId28"/>
    <p:sldId id="466" r:id="rId29"/>
    <p:sldId id="328" r:id="rId30"/>
    <p:sldId id="468" r:id="rId31"/>
    <p:sldId id="469" r:id="rId32"/>
    <p:sldId id="322" r:id="rId33"/>
    <p:sldId id="471" r:id="rId34"/>
    <p:sldId id="472" r:id="rId35"/>
    <p:sldId id="473" r:id="rId36"/>
    <p:sldId id="475" r:id="rId37"/>
    <p:sldId id="478" r:id="rId38"/>
    <p:sldId id="479" r:id="rId39"/>
    <p:sldId id="481" r:id="rId40"/>
    <p:sldId id="482" r:id="rId41"/>
    <p:sldId id="484" r:id="rId42"/>
    <p:sldId id="485" r:id="rId43"/>
    <p:sldId id="486" r:id="rId44"/>
    <p:sldId id="487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500" r:id="rId57"/>
    <p:sldId id="501" r:id="rId58"/>
    <p:sldId id="502" r:id="rId59"/>
    <p:sldId id="503" r:id="rId60"/>
    <p:sldId id="504" r:id="rId61"/>
    <p:sldId id="506" r:id="rId62"/>
    <p:sldId id="507" r:id="rId63"/>
    <p:sldId id="508" r:id="rId64"/>
    <p:sldId id="509" r:id="rId65"/>
    <p:sldId id="510" r:id="rId66"/>
    <p:sldId id="511" r:id="rId67"/>
    <p:sldId id="512" r:id="rId68"/>
    <p:sldId id="513" r:id="rId69"/>
    <p:sldId id="514" r:id="rId70"/>
    <p:sldId id="515" r:id="rId71"/>
    <p:sldId id="516" r:id="rId72"/>
    <p:sldId id="517" r:id="rId73"/>
    <p:sldId id="518" r:id="rId74"/>
    <p:sldId id="519" r:id="rId7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4664" autoAdjust="0"/>
  </p:normalViewPr>
  <p:slideViewPr>
    <p:cSldViewPr>
      <p:cViewPr varScale="1">
        <p:scale>
          <a:sx n="117" d="100"/>
          <a:sy n="117" d="100"/>
        </p:scale>
        <p:origin x="205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7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5A7E4C-4233-41BA-847F-34B3624D7C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7DB69-6770-434D-B383-5E2E6253B9A2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39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459FB6-3540-4E33-9C69-B322A691A011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91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8BE2A9-85B5-4728-B1F4-7D914F85B6F2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2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5A860-74F3-46AC-A971-DBA6D32056DE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3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74209-3A47-44F5-8175-E23481E616E1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64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37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B4907-6FEC-4D79-875D-C7543239C665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68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9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B353EC-00AA-4F51-94DB-28AE64A22B70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76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59E824-3D65-4D61-BC1E-B7155E8E4622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71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3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55E364-19D4-4023-81C1-9CA8B7D2CF36}" type="slidenum">
              <a:rPr lang="cs-CZ" altLang="en-US" smtClean="0"/>
              <a:pPr>
                <a:spcBef>
                  <a:spcPct val="0"/>
                </a:spcBef>
              </a:pPr>
              <a:t>24</a:t>
            </a:fld>
            <a:endParaRPr lang="cs-CZ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4AE3A-5EB3-415F-97A5-17E83EBCD09E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3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B0A18-B675-44CE-B061-E987D990FE88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2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46AC32-08B0-431C-A435-3A3D6CC556D7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8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690D6-EF05-4FE6-95B5-B2FD22944D3C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1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C96F67-47A5-4C34-AB0E-3F798B83357E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9A834-805B-41E5-8F0F-4090BD925678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0FC4F0-7A7A-4FB7-9C25-536EF3F402A4}" type="slidenum">
              <a:rPr lang="cs-CZ" altLang="en-US" sz="1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cs-CZ" altLang="en-US" sz="100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6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D2615-174C-405F-9B92-3E5B34804C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031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3097-F0FE-4B12-9260-96C756BE33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50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0156C-51E6-497D-BABA-8D4F8AA352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250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9CF4-2E58-4E70-95EB-EC307FFCC2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50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5439-1D89-46A2-B757-0CECF54990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17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A78D-74B5-47D5-9A4E-3582329629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469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6476-DA00-43F9-83EE-8D75C95B4C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89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BC0F-899D-4B52-89C7-52BA472240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17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AE414-98E1-4E2B-8AF9-4D280AA588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472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BE5E2-B9A1-4C99-A720-E0D112D0C2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552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2A74-F878-47F7-ABD6-2A15713223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102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1F8B1-7A48-4520-AA6E-D8C546F04A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262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B26C447-D2B0-41DE-839D-0C7CDCBC7C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dirty="0">
                <a:solidFill>
                  <a:schemeClr val="accent2"/>
                </a:solidFill>
                <a:latin typeface="Tahoma" panose="020B0604030504040204" pitchFamily="34" charset="0"/>
              </a:rPr>
              <a:t>Úvod do imunologie</a:t>
            </a:r>
            <a:br>
              <a:rPr lang="cs-CZ" altLang="en-US" dirty="0">
                <a:solidFill>
                  <a:schemeClr val="accent2"/>
                </a:solidFill>
                <a:latin typeface="Tahoma" panose="020B0604030504040204" pitchFamily="34" charset="0"/>
              </a:rPr>
            </a:br>
            <a:r>
              <a:rPr lang="cs-CZ" altLang="en-US" dirty="0">
                <a:solidFill>
                  <a:schemeClr val="accent2"/>
                </a:solidFill>
                <a:latin typeface="Tahoma" panose="020B0604030504040204" pitchFamily="34" charset="0"/>
              </a:rPr>
              <a:t>Vrozená (nespecifická) </a:t>
            </a:r>
            <a:r>
              <a:rPr lang="cs-CZ" altLang="en-US" dirty="0" err="1">
                <a:solidFill>
                  <a:schemeClr val="accent2"/>
                </a:solidFill>
                <a:latin typeface="Tahoma" panose="020B0604030504040204" pitchFamily="34" charset="0"/>
              </a:rPr>
              <a:t>inmunita</a:t>
            </a:r>
            <a:r>
              <a:rPr lang="cs-CZ" altLang="en-US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>
                <a:solidFill>
                  <a:schemeClr val="accent2"/>
                </a:solidFill>
                <a:latin typeface="Tahoma" panose="020B0604030504040204" pitchFamily="34" charset="0"/>
              </a:rPr>
              <a:t>Jiří Litzman</a:t>
            </a:r>
          </a:p>
          <a:p>
            <a:pPr eaLnBrk="1" hangingPunct="1"/>
            <a:endParaRPr lang="cs-CZ" altLang="en-US" sz="2400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cs-CZ" altLang="en-US" sz="2400" dirty="0">
                <a:solidFill>
                  <a:schemeClr val="accent2"/>
                </a:solidFill>
                <a:latin typeface="Tahoma" panose="020B0604030504040204" pitchFamily="34" charset="0"/>
              </a:rPr>
              <a:t>Ústav klinické imunologie a alergologie LF MU Brno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Hapten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Nízkomolekulární látky které vyvolávají imunitní reakci po vazbě na jiné vysokomolekulární látky.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Mají schopnost s produkty imunitní reakce reagovat.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Typickými hapteny jsou některé kovy, vyvolávají IV. (buněčný) typ přecitlivělosti, nebo léky způsobující I. (atopický) typ přecitlivělosti. 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Imunogenicita haptenu</a:t>
            </a:r>
            <a:endParaRPr lang="en-US" altLang="en-US"/>
          </a:p>
        </p:txBody>
      </p:sp>
      <p:pic>
        <p:nvPicPr>
          <p:cNvPr id="14339" name="Picture 4" descr="17-04_Haptens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95513"/>
            <a:ext cx="8893175" cy="389096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Zkřížená reaktiva antigenů</a:t>
            </a: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Produkty imunitní reakce mohou někdy reagovat se substancemi odlišnými než byly spouštěče vlastní reakce.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Imunologická „podobnost“ nemusí vyjadřovat „podobnost“ chemickou.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Stupeň zkřížené reaktivity může být různý.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Zkřížená reaktivita se uplatňuje při patogenezi některých autoimunitních chorob (např. revmatická horečka).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Významně se uplatňuje zkřížená reaktivita alergenů.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Jedná se o obecný biologický fenomén, ne pouze o „vysvětlení revmatické horečky“!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815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Buňky imunitního systému</a:t>
            </a: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/>
              <a:t>Hlavní buňky imunitního systému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Lymfocyty (T a B)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/>
              <a:t>Vedlejší buňky imunitního systému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Granulocyty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Monocyty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Tkáňové makrogágy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Mastocyty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Dendritické buňky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NK buňky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Endotelie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/>
              <a:t>Trombocyty, erytrocyty, fibroblasty, epiteliální buňky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atomi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92550" y="6491288"/>
            <a:ext cx="525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Roitt/Broskoff/Male: IMMUNOLOGy, 4th ed, 1996 </a:t>
            </a:r>
            <a:endParaRPr lang="en-US" altLang="en-US" sz="18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070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/>
              <a:t>Kostní dřeň jako místo vzniku buněk imunitního systému</a:t>
            </a: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Polymorfonukleární</a:t>
            </a:r>
            <a:r>
              <a:rPr lang="cs-CZ" dirty="0"/>
              <a:t> (neutrofilní) granulocyty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859536" y="1600200"/>
            <a:ext cx="5176959" cy="5257800"/>
          </a:xfrm>
        </p:spPr>
        <p:txBody>
          <a:bodyPr/>
          <a:lstStyle/>
          <a:p>
            <a:r>
              <a:rPr lang="cs-CZ" sz="2000" dirty="0"/>
              <a:t>U dospělých tvoří asi 60%-70% leukocytů periferní krve.</a:t>
            </a:r>
          </a:p>
          <a:p>
            <a:r>
              <a:rPr lang="cs-CZ" sz="2000" dirty="0"/>
              <a:t>Vykytují se v krvi ale především v tkáních ( asi 90%).</a:t>
            </a:r>
          </a:p>
          <a:p>
            <a:r>
              <a:rPr lang="cs-CZ" sz="2000" dirty="0"/>
              <a:t>Poločas v krvi je pouze několik hodin.</a:t>
            </a:r>
          </a:p>
          <a:p>
            <a:r>
              <a:rPr lang="cs-CZ" sz="2000" dirty="0"/>
              <a:t>Jsou důležitými fagocytujícímu buňkami objevujícími se v prvních fázích zánětu</a:t>
            </a:r>
          </a:p>
          <a:p>
            <a:r>
              <a:rPr lang="cs-CZ" sz="2000" dirty="0"/>
              <a:t>Jsou i důležitými producenty prozánětlivých </a:t>
            </a:r>
            <a:r>
              <a:rPr lang="cs-CZ" sz="2000" dirty="0" err="1"/>
              <a:t>cytokinů</a:t>
            </a:r>
            <a:r>
              <a:rPr lang="cs-CZ" sz="2000" dirty="0"/>
              <a:t>.</a:t>
            </a:r>
          </a:p>
          <a:p>
            <a:r>
              <a:rPr lang="cs-CZ" sz="2000" dirty="0"/>
              <a:t>Odumřelé </a:t>
            </a:r>
            <a:r>
              <a:rPr lang="cs-CZ" sz="2000" dirty="0" err="1"/>
              <a:t>neutrofily</a:t>
            </a:r>
            <a:r>
              <a:rPr lang="cs-CZ" sz="2000" dirty="0"/>
              <a:t> jsou nejpodstatnější součástí hnisu.</a:t>
            </a:r>
          </a:p>
          <a:p>
            <a:r>
              <a:rPr lang="cs-CZ" sz="2000" b="1" dirty="0"/>
              <a:t>Nepatří mezi antigen prezentující buňky</a:t>
            </a:r>
            <a:r>
              <a:rPr lang="cs-CZ" sz="2000" dirty="0"/>
              <a:t>.</a:t>
            </a:r>
            <a:endParaRPr lang="en-GB" sz="2000" dirty="0"/>
          </a:p>
        </p:txBody>
      </p:sp>
      <p:pic>
        <p:nvPicPr>
          <p:cNvPr id="20484" name="Picture 4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3718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8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620688"/>
            <a:ext cx="8229600" cy="1143000"/>
          </a:xfrm>
        </p:spPr>
        <p:txBody>
          <a:bodyPr/>
          <a:lstStyle/>
          <a:p>
            <a:r>
              <a:rPr lang="cs-CZ" dirty="0"/>
              <a:t>Eozinofilní granulocyty</a:t>
            </a:r>
          </a:p>
        </p:txBody>
      </p:sp>
      <p:pic>
        <p:nvPicPr>
          <p:cNvPr id="21506" name="Picture 2" descr="Zobrazit zdrojový obrá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1711"/>
            <a:ext cx="2514818" cy="20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79512" y="2492896"/>
            <a:ext cx="8286729" cy="4525963"/>
          </a:xfrm>
        </p:spPr>
        <p:txBody>
          <a:bodyPr/>
          <a:lstStyle/>
          <a:p>
            <a:r>
              <a:rPr lang="cs-CZ" sz="2000" dirty="0"/>
              <a:t>U zdravých jedinců tvoří asi 1-3% leukocytů.</a:t>
            </a:r>
          </a:p>
          <a:p>
            <a:r>
              <a:rPr lang="cs-CZ" sz="2000" dirty="0"/>
              <a:t>Hrají důležitou roli v  obraně proti mnohobuněčným parazitům.</a:t>
            </a:r>
          </a:p>
          <a:p>
            <a:r>
              <a:rPr lang="cs-CZ" sz="2000" dirty="0"/>
              <a:t>Tvoří řadu toxických produktů poškozujících eukaryontní buňky.</a:t>
            </a:r>
          </a:p>
          <a:p>
            <a:r>
              <a:rPr lang="cs-CZ" sz="2000" dirty="0"/>
              <a:t>Nejdůležitějším </a:t>
            </a:r>
            <a:r>
              <a:rPr lang="cs-CZ" sz="2000" dirty="0" err="1"/>
              <a:t>cytokinem</a:t>
            </a:r>
            <a:r>
              <a:rPr lang="cs-CZ" sz="2000" dirty="0"/>
              <a:t> stimulujícím jejich tvorbu je IL-5</a:t>
            </a:r>
          </a:p>
          <a:p>
            <a:r>
              <a:rPr lang="cs-CZ" sz="2000" dirty="0"/>
              <a:t>Jsou fagocytujícími ale ne antigen-prezentujícími buňkami.</a:t>
            </a:r>
          </a:p>
          <a:p>
            <a:r>
              <a:rPr lang="cs-CZ" sz="2000" dirty="0"/>
              <a:t>Jejich počet je zvýšen u pacientů s parazitózami a u alergiků.</a:t>
            </a:r>
          </a:p>
          <a:p>
            <a:r>
              <a:rPr lang="cs-CZ" sz="2000" dirty="0"/>
              <a:t>Významně se patogeneticky uplatňují při alergickém zánětu jak tvorbou </a:t>
            </a:r>
            <a:r>
              <a:rPr lang="cs-CZ" sz="2000" dirty="0" err="1"/>
              <a:t>cytokinů</a:t>
            </a:r>
            <a:r>
              <a:rPr lang="cs-CZ" sz="2000" dirty="0"/>
              <a:t>, tak ničením buněk vlastního organismu.</a:t>
            </a:r>
          </a:p>
          <a:p>
            <a:r>
              <a:rPr lang="cs-CZ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874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534" y="635318"/>
            <a:ext cx="8229600" cy="1143000"/>
          </a:xfrm>
        </p:spPr>
        <p:txBody>
          <a:bodyPr/>
          <a:lstStyle/>
          <a:p>
            <a:r>
              <a:rPr lang="cs-CZ" dirty="0"/>
              <a:t>Lymfocyty</a:t>
            </a:r>
          </a:p>
        </p:txBody>
      </p:sp>
      <p:pic>
        <p:nvPicPr>
          <p:cNvPr id="24578" name="Picture 2" descr="Zobrazit zdrojový obrá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2746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97868" y="2420888"/>
            <a:ext cx="7888932" cy="4525963"/>
          </a:xfrm>
        </p:spPr>
        <p:txBody>
          <a:bodyPr/>
          <a:lstStyle/>
          <a:p>
            <a:r>
              <a:rPr lang="cs-CZ" dirty="0"/>
              <a:t>U dospělých tvoří asi 20-40% leukocytů.</a:t>
            </a:r>
          </a:p>
          <a:p>
            <a:r>
              <a:rPr lang="cs-CZ" dirty="0"/>
              <a:t>T- a B- lymfocyty jsou hlavními buňkami imunitní odpovědi.</a:t>
            </a:r>
          </a:p>
          <a:p>
            <a:r>
              <a:rPr lang="cs-CZ" dirty="0"/>
              <a:t>Jako lymfocyty morfologicky vypadají i NK buňky ( velké granulované lymfocyty.</a:t>
            </a:r>
          </a:p>
          <a:p>
            <a:r>
              <a:rPr lang="cs-CZ" dirty="0"/>
              <a:t>Nemají schopnost fagocytózy ale B-lymfocyty patří mezi antigen-prezentující buňky.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94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508" y="509588"/>
            <a:ext cx="8229600" cy="1143000"/>
          </a:xfrm>
        </p:spPr>
        <p:txBody>
          <a:bodyPr/>
          <a:lstStyle/>
          <a:p>
            <a:r>
              <a:rPr lang="cs-CZ" dirty="0"/>
              <a:t>Monocyty</a:t>
            </a:r>
          </a:p>
        </p:txBody>
      </p:sp>
      <p:pic>
        <p:nvPicPr>
          <p:cNvPr id="23554" name="Picture 2" descr="https://upload.wikimedia.org/wikipedia/commons/e/e3/Monocyt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74638"/>
            <a:ext cx="15875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99592" y="2409043"/>
            <a:ext cx="7571184" cy="4525963"/>
          </a:xfrm>
        </p:spPr>
        <p:txBody>
          <a:bodyPr/>
          <a:lstStyle/>
          <a:p>
            <a:r>
              <a:rPr lang="cs-CZ" dirty="0"/>
              <a:t>Tvoří 3-8% leukocytů.</a:t>
            </a:r>
          </a:p>
          <a:p>
            <a:r>
              <a:rPr lang="cs-CZ" dirty="0"/>
              <a:t>Jedná se o cirkulující  prekurzory tkáňových makrofágů, případně i některých forem dendritických buněk.</a:t>
            </a:r>
          </a:p>
          <a:p>
            <a:r>
              <a:rPr lang="cs-CZ" dirty="0"/>
              <a:t>Ve své cirkulující formě se jedná o velmi málo aktivní buňky.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5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0241X-002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44625"/>
            <a:ext cx="8383587" cy="471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188" y="5600700"/>
            <a:ext cx="7848600" cy="201613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11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05263" y="61737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Downloaded from: StudentConsult (on 19 July 2006 06:34 AM)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00500" y="62880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© 2005 Elsevier </a:t>
            </a:r>
          </a:p>
        </p:txBody>
      </p:sp>
      <p:pic>
        <p:nvPicPr>
          <p:cNvPr id="43014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88938"/>
            <a:ext cx="30194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395538" y="869950"/>
            <a:ext cx="48783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844"/>
              <a:t>Vývoj makrofágů z monocytů</a:t>
            </a:r>
            <a:endParaRPr lang="en-US" altLang="en-US" sz="2844"/>
          </a:p>
        </p:txBody>
      </p:sp>
    </p:spTree>
    <p:extLst>
      <p:ext uri="{BB962C8B-B14F-4D97-AF65-F5344CB8AC3E}">
        <p14:creationId xmlns:p14="http://schemas.microsoft.com/office/powerpoint/2010/main" val="42709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Imunitní systém</a:t>
            </a: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Jeden ze základních homeostatických mechanismů organismů.</a:t>
            </a:r>
          </a:p>
          <a:p>
            <a:pPr eaLnBrk="1" hangingPunct="1"/>
            <a:r>
              <a:rPr lang="cs-CZ" altLang="en-US"/>
              <a:t>Jeho funkcí je udržení integrity organismu rozpoznáním cizorodého /škodlivého pro vlastní organismus.</a:t>
            </a:r>
          </a:p>
          <a:p>
            <a:pPr eaLnBrk="1" hangingPunct="1"/>
            <a:r>
              <a:rPr lang="cs-CZ" altLang="en-US"/>
              <a:t>Imunitní systém má schopnost rozpoznané cizorodé/nebezpečné látky eliminovat.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Dendritické buňky</a:t>
            </a: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2800"/>
              <a:t>Důležitá složka vrozené imunity účastnící se aktivace buněk imunity získané.</a:t>
            </a:r>
          </a:p>
          <a:p>
            <a:pPr eaLnBrk="1" hangingPunct="1"/>
            <a:r>
              <a:rPr lang="cs-CZ" altLang="en-US" sz="2800"/>
              <a:t>Hlavní funkcí je zpracování antigenu </a:t>
            </a:r>
            <a:br>
              <a:rPr lang="cs-CZ" altLang="en-US" sz="2800"/>
            </a:br>
            <a:r>
              <a:rPr lang="cs-CZ" altLang="en-US" sz="2800"/>
              <a:t>a jeho prezentace T-lymfocytům.</a:t>
            </a:r>
          </a:p>
          <a:p>
            <a:pPr eaLnBrk="1" hangingPunct="1"/>
            <a:r>
              <a:rPr lang="cs-CZ" altLang="en-US" sz="2800"/>
              <a:t>Jsou i důležitým zdrojem kostimulačních signálů.</a:t>
            </a:r>
          </a:p>
          <a:p>
            <a:pPr eaLnBrk="1" hangingPunct="1"/>
            <a:r>
              <a:rPr lang="cs-CZ" altLang="en-US" sz="2800" u="sng"/>
              <a:t>Langerhansovy dendritické buňky</a:t>
            </a:r>
            <a:r>
              <a:rPr lang="cs-CZ" altLang="en-US" sz="2800"/>
              <a:t> se významně uplatňují v přenosu antigenů </a:t>
            </a:r>
            <a:br>
              <a:rPr lang="cs-CZ" altLang="en-US" sz="2800"/>
            </a:br>
            <a:r>
              <a:rPr lang="cs-CZ" altLang="en-US" sz="2800"/>
              <a:t>z epidermis kůže.</a:t>
            </a:r>
          </a:p>
          <a:p>
            <a:pPr eaLnBrk="1" hangingPunct="1"/>
            <a:r>
              <a:rPr lang="cs-CZ" altLang="en-US" sz="2800"/>
              <a:t>Neaktivované dendritické buňky mají </a:t>
            </a:r>
            <a:br>
              <a:rPr lang="cs-CZ" altLang="en-US" sz="2800"/>
            </a:br>
            <a:r>
              <a:rPr lang="cs-CZ" altLang="en-US" sz="2800"/>
              <a:t>i výraznou fagocytární schopnost.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flipV="1">
            <a:off x="323850" y="-100013"/>
            <a:ext cx="8640763" cy="100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762000" eaLnBrk="1" hangingPunct="1"/>
            <a:r>
              <a:rPr lang="en-US" altLang="en-US"/>
              <a:t> </a:t>
            </a:r>
          </a:p>
        </p:txBody>
      </p:sp>
      <p:pic>
        <p:nvPicPr>
          <p:cNvPr id="27652" name="Picture 4" descr="9C - TLR_Adapt_nri1101-135a-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3213"/>
            <a:ext cx="70548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957263"/>
            <a:ext cx="80660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Nadpis 1"/>
          <p:cNvSpPr>
            <a:spLocks noGrp="1"/>
          </p:cNvSpPr>
          <p:nvPr>
            <p:ph type="title"/>
          </p:nvPr>
        </p:nvSpPr>
        <p:spPr>
          <a:xfrm>
            <a:off x="484188" y="112713"/>
            <a:ext cx="8229600" cy="1143000"/>
          </a:xfrm>
        </p:spPr>
        <p:txBody>
          <a:bodyPr/>
          <a:lstStyle/>
          <a:p>
            <a:r>
              <a:rPr lang="cs-CZ" altLang="cs-CZ"/>
              <a:t>Orgány imunitního systému</a:t>
            </a:r>
          </a:p>
        </p:txBody>
      </p:sp>
      <p:cxnSp>
        <p:nvCxnSpPr>
          <p:cNvPr id="5" name="Přímá spojovací šipka 20"/>
          <p:cNvCxnSpPr>
            <a:stCxn id="6" idx="2"/>
          </p:cNvCxnSpPr>
          <p:nvPr/>
        </p:nvCxnSpPr>
        <p:spPr>
          <a:xfrm>
            <a:off x="2682875" y="2541588"/>
            <a:ext cx="1312863" cy="45720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068513" y="2235200"/>
            <a:ext cx="1228725" cy="306388"/>
          </a:xfrm>
          <a:prstGeom prst="rect">
            <a:avLst/>
          </a:prstGeom>
          <a:solidFill>
            <a:srgbClr val="8E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 err="1"/>
              <a:t>Thymus</a:t>
            </a:r>
            <a:endParaRPr lang="cs-CZ" sz="15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4038" y="1125538"/>
            <a:ext cx="3305175" cy="327025"/>
          </a:xfrm>
          <a:prstGeom prst="rect">
            <a:avLst/>
          </a:prstGeom>
          <a:solidFill>
            <a:srgbClr val="8E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b="1" dirty="0"/>
              <a:t>Primární lymfatické orkány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11638" y="1123950"/>
            <a:ext cx="4408487" cy="328613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b="1" dirty="0"/>
              <a:t>Sekundární lymfatické orgány</a:t>
            </a:r>
          </a:p>
        </p:txBody>
      </p:sp>
      <p:cxnSp>
        <p:nvCxnSpPr>
          <p:cNvPr id="13" name="Přímá spojovací šipka 20"/>
          <p:cNvCxnSpPr>
            <a:stCxn id="14" idx="3"/>
          </p:cNvCxnSpPr>
          <p:nvPr/>
        </p:nvCxnSpPr>
        <p:spPr>
          <a:xfrm>
            <a:off x="2143125" y="3070225"/>
            <a:ext cx="1228725" cy="87313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915988" y="2917825"/>
            <a:ext cx="1227137" cy="306388"/>
          </a:xfrm>
          <a:prstGeom prst="rect">
            <a:avLst/>
          </a:prstGeom>
          <a:solidFill>
            <a:srgbClr val="8E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/>
              <a:t>Kostní dřeň</a:t>
            </a:r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300538" y="1860550"/>
            <a:ext cx="792162" cy="51752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092700" y="1708150"/>
            <a:ext cx="3097213" cy="304800"/>
          </a:xfrm>
          <a:prstGeom prst="rect">
            <a:avLst/>
          </a:prstGeom>
          <a:solidFill>
            <a:srgbClr val="9CEA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 err="1">
                <a:solidFill>
                  <a:schemeClr val="tx1"/>
                </a:solidFill>
              </a:rPr>
              <a:t>Waldeyerův</a:t>
            </a:r>
            <a:r>
              <a:rPr lang="cs-CZ" sz="1500" dirty="0">
                <a:solidFill>
                  <a:schemeClr val="tx1"/>
                </a:solidFill>
              </a:rPr>
              <a:t> okruh</a:t>
            </a:r>
          </a:p>
        </p:txBody>
      </p:sp>
      <p:cxnSp>
        <p:nvCxnSpPr>
          <p:cNvPr id="21" name="Přímá spojovací šipka 20"/>
          <p:cNvCxnSpPr>
            <a:stCxn id="20" idx="1"/>
          </p:cNvCxnSpPr>
          <p:nvPr/>
        </p:nvCxnSpPr>
        <p:spPr>
          <a:xfrm flipH="1">
            <a:off x="4300538" y="2525713"/>
            <a:ext cx="792162" cy="89535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0"/>
          <p:cNvCxnSpPr>
            <a:stCxn id="24" idx="1"/>
          </p:cNvCxnSpPr>
          <p:nvPr/>
        </p:nvCxnSpPr>
        <p:spPr>
          <a:xfrm flipH="1">
            <a:off x="4598988" y="2894013"/>
            <a:ext cx="1855787" cy="493712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0"/>
          <p:cNvCxnSpPr>
            <a:stCxn id="28" idx="1"/>
          </p:cNvCxnSpPr>
          <p:nvPr/>
        </p:nvCxnSpPr>
        <p:spPr>
          <a:xfrm flipH="1">
            <a:off x="4721225" y="3303588"/>
            <a:ext cx="1733550" cy="41910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20"/>
          <p:cNvCxnSpPr>
            <a:stCxn id="33" idx="1"/>
          </p:cNvCxnSpPr>
          <p:nvPr/>
        </p:nvCxnSpPr>
        <p:spPr>
          <a:xfrm flipH="1">
            <a:off x="4387850" y="3686175"/>
            <a:ext cx="2066925" cy="38100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092700" y="2378075"/>
            <a:ext cx="1854200" cy="295275"/>
          </a:xfrm>
          <a:prstGeom prst="rect">
            <a:avLst/>
          </a:prstGeom>
          <a:solidFill>
            <a:srgbClr val="9CEA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>
                <a:solidFill>
                  <a:schemeClr val="tx1"/>
                </a:solidFill>
              </a:rPr>
              <a:t>BALT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454775" y="2741613"/>
            <a:ext cx="1717675" cy="30480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>
                <a:solidFill>
                  <a:schemeClr val="bg1"/>
                </a:solidFill>
              </a:rPr>
              <a:t>Lymfatické uzliny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454775" y="3151188"/>
            <a:ext cx="1717675" cy="30480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>
                <a:solidFill>
                  <a:schemeClr val="bg1"/>
                </a:solidFill>
              </a:rPr>
              <a:t>Kostní dřeň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454775" y="3533775"/>
            <a:ext cx="1717675" cy="30480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>
                <a:solidFill>
                  <a:schemeClr val="bg1"/>
                </a:solidFill>
              </a:rPr>
              <a:t>Slezina</a:t>
            </a:r>
          </a:p>
        </p:txBody>
      </p:sp>
      <p:cxnSp>
        <p:nvCxnSpPr>
          <p:cNvPr id="35" name="Přímá spojovací šipka 20"/>
          <p:cNvCxnSpPr>
            <a:stCxn id="36" idx="1"/>
          </p:cNvCxnSpPr>
          <p:nvPr/>
        </p:nvCxnSpPr>
        <p:spPr>
          <a:xfrm flipH="1">
            <a:off x="4211638" y="4132263"/>
            <a:ext cx="1847850" cy="442912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059488" y="3979863"/>
            <a:ext cx="2130425" cy="306387"/>
          </a:xfrm>
          <a:prstGeom prst="rect">
            <a:avLst/>
          </a:prstGeom>
          <a:solidFill>
            <a:srgbClr val="9CEA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 err="1">
                <a:solidFill>
                  <a:schemeClr val="tx1"/>
                </a:solidFill>
              </a:rPr>
              <a:t>Payerovy</a:t>
            </a:r>
            <a:r>
              <a:rPr lang="cs-CZ" sz="1500" dirty="0">
                <a:solidFill>
                  <a:schemeClr val="tx1"/>
                </a:solidFill>
              </a:rPr>
              <a:t> pláty</a:t>
            </a:r>
          </a:p>
        </p:txBody>
      </p:sp>
      <p:cxnSp>
        <p:nvCxnSpPr>
          <p:cNvPr id="39" name="Přímá spojovací šipka 20"/>
          <p:cNvCxnSpPr>
            <a:stCxn id="42" idx="1"/>
          </p:cNvCxnSpPr>
          <p:nvPr/>
        </p:nvCxnSpPr>
        <p:spPr>
          <a:xfrm flipH="1">
            <a:off x="4067175" y="4664075"/>
            <a:ext cx="2405063" cy="31432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20"/>
          <p:cNvCxnSpPr>
            <a:stCxn id="44" idx="1"/>
          </p:cNvCxnSpPr>
          <p:nvPr/>
        </p:nvCxnSpPr>
        <p:spPr>
          <a:xfrm flipH="1">
            <a:off x="4387850" y="5130800"/>
            <a:ext cx="2065338" cy="952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6472238" y="4435475"/>
            <a:ext cx="1717675" cy="455613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 err="1">
                <a:solidFill>
                  <a:schemeClr val="bg1"/>
                </a:solidFill>
              </a:rPr>
              <a:t>Mesenterické</a:t>
            </a:r>
            <a:r>
              <a:rPr lang="cs-CZ" sz="1500" dirty="0">
                <a:solidFill>
                  <a:schemeClr val="bg1"/>
                </a:solidFill>
              </a:rPr>
              <a:t> lymfatické uzliny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453188" y="4978400"/>
            <a:ext cx="1717675" cy="30480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>
                <a:solidFill>
                  <a:schemeClr val="bg1"/>
                </a:solidFill>
              </a:rPr>
              <a:t>Lamina propria</a:t>
            </a:r>
          </a:p>
        </p:txBody>
      </p:sp>
      <p:cxnSp>
        <p:nvCxnSpPr>
          <p:cNvPr id="45" name="Přímá spojovací šipka 20"/>
          <p:cNvCxnSpPr>
            <a:stCxn id="46" idx="1"/>
          </p:cNvCxnSpPr>
          <p:nvPr/>
        </p:nvCxnSpPr>
        <p:spPr>
          <a:xfrm flipH="1" flipV="1">
            <a:off x="4067175" y="5516563"/>
            <a:ext cx="1601788" cy="650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5668963" y="5429250"/>
            <a:ext cx="2520950" cy="304800"/>
          </a:xfrm>
          <a:prstGeom prst="rect">
            <a:avLst/>
          </a:prstGeom>
          <a:solidFill>
            <a:srgbClr val="9CEA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>
                <a:solidFill>
                  <a:schemeClr val="tx1"/>
                </a:solidFill>
              </a:rPr>
              <a:t>Urogenitální MALT</a:t>
            </a:r>
          </a:p>
        </p:txBody>
      </p:sp>
      <p:cxnSp>
        <p:nvCxnSpPr>
          <p:cNvPr id="57" name="Přímá spojovací šipka 20"/>
          <p:cNvCxnSpPr>
            <a:stCxn id="58" idx="1"/>
          </p:cNvCxnSpPr>
          <p:nvPr/>
        </p:nvCxnSpPr>
        <p:spPr>
          <a:xfrm flipH="1" flipV="1">
            <a:off x="3779838" y="5576888"/>
            <a:ext cx="2692400" cy="44450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6472238" y="5868988"/>
            <a:ext cx="1717675" cy="30480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>
                <a:solidFill>
                  <a:schemeClr val="bg1"/>
                </a:solidFill>
              </a:rPr>
              <a:t>Lymfatické uzliny</a:t>
            </a:r>
          </a:p>
        </p:txBody>
      </p:sp>
      <p:cxnSp>
        <p:nvCxnSpPr>
          <p:cNvPr id="82" name="Přímá spojnice 81"/>
          <p:cNvCxnSpPr/>
          <p:nvPr/>
        </p:nvCxnSpPr>
        <p:spPr>
          <a:xfrm flipH="1">
            <a:off x="4033838" y="1052513"/>
            <a:ext cx="33337" cy="547211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High endotelial venules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/>
              <a:t>Specializované venuly, jsou místem kde lymfocyty pronikají z krevního oběhu do stromatu lymfatických uzlin nebo do  slizničního imunitního systému. </a:t>
            </a:r>
          </a:p>
          <a:p>
            <a:r>
              <a:rPr lang="cs-CZ" altLang="en-US"/>
              <a:t>Jsou na nich adhezivní molekuly umožňující vazbu zejména „naivních“ (panenských) T- lymfocytů.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0241X-001-f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438"/>
            <a:ext cx="9144000" cy="420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15 July 2006 09:09 AM)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3379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7843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Řízená migrace lymfocytů do lymfatické uzliny a do tkání</a:t>
            </a: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Mechanismy nespecifické imunity</a:t>
            </a:r>
            <a:endParaRPr lang="en-US" altLang="en-US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92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825" y="2133600"/>
            <a:ext cx="8208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/>
              <a:t>            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VROZENÉ IMUNITY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0825" y="4149725"/>
            <a:ext cx="84248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SYSTÉM ADAPTIVNÍ IMUNITY </a:t>
            </a:r>
          </a:p>
        </p:txBody>
      </p:sp>
      <p:sp>
        <p:nvSpPr>
          <p:cNvPr id="5" name="Obousměrná svislá šipka 4"/>
          <p:cNvSpPr/>
          <p:nvPr/>
        </p:nvSpPr>
        <p:spPr>
          <a:xfrm>
            <a:off x="4140200" y="2781300"/>
            <a:ext cx="647700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900113" y="1268413"/>
            <a:ext cx="7848600" cy="4824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908175" y="404813"/>
            <a:ext cx="64087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Imunitní systém člověka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Vrozená (nespecifická) imunita</a:t>
            </a: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33513"/>
            <a:ext cx="8229600" cy="4022725"/>
          </a:xfrm>
        </p:spPr>
        <p:txBody>
          <a:bodyPr/>
          <a:lstStyle/>
          <a:p>
            <a:pPr eaLnBrk="1" hangingPunct="1"/>
            <a:r>
              <a:rPr lang="cs-CZ" altLang="en-US"/>
              <a:t>Stále připravena rozpoznat eliminovat mikroby (PAMPs).</a:t>
            </a:r>
          </a:p>
          <a:p>
            <a:pPr eaLnBrk="1" hangingPunct="1"/>
            <a:r>
              <a:rPr lang="cs-CZ" altLang="en-US"/>
              <a:t>Většinou eliminuje mikroby dříve než se rozvinou mechanismy specifické imunity</a:t>
            </a:r>
            <a:r>
              <a:rPr lang="en-GB" altLang="en-US"/>
              <a:t>.</a:t>
            </a:r>
          </a:p>
          <a:p>
            <a:pPr eaLnBrk="1" hangingPunct="1"/>
            <a:r>
              <a:rPr lang="cs-CZ" altLang="en-US"/>
              <a:t>Receptory jsou přímo geneticky determinovány, nejsou produkty rekombinace genů</a:t>
            </a:r>
            <a:r>
              <a:rPr lang="en-GB" altLang="en-US"/>
              <a:t>.</a:t>
            </a:r>
            <a:endParaRPr lang="cs-CZ" altLang="en-US"/>
          </a:p>
          <a:p>
            <a:pPr eaLnBrk="1" hangingPunct="1"/>
            <a:r>
              <a:rPr lang="cs-CZ" altLang="en-US"/>
              <a:t>Za určitých okolností mohou i vlastní antigenní signály (DAMPs) vyvolat zánětlivou reakci.   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0835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0250" y="804863"/>
            <a:ext cx="7392988" cy="4927600"/>
          </a:xfrm>
        </p:spPr>
        <p:txBody>
          <a:bodyPr/>
          <a:lstStyle/>
          <a:p>
            <a:pPr marL="417694" indent="-417694">
              <a:lnSpc>
                <a:spcPct val="90000"/>
              </a:lnSpc>
              <a:buFontTx/>
              <a:buNone/>
              <a:defRPr/>
            </a:pPr>
            <a:r>
              <a:rPr lang="cs-CZ" altLang="cs-CZ">
                <a:solidFill>
                  <a:srgbClr val="002060"/>
                </a:solidFill>
                <a:latin typeface="Tahoma" panose="020B0604030504040204" pitchFamily="34" charset="0"/>
              </a:rPr>
              <a:t>            </a:t>
            </a:r>
            <a:r>
              <a:rPr lang="cs-CZ" altLang="cs-CZ" b="1">
                <a:solidFill>
                  <a:srgbClr val="002060"/>
                </a:solidFill>
                <a:latin typeface="Verdana" panose="020B0604030504040204" pitchFamily="34" charset="0"/>
              </a:rPr>
              <a:t>Význam</a:t>
            </a:r>
            <a:r>
              <a:rPr lang="cs-CZ" altLang="cs-CZ" b="1">
                <a:solidFill>
                  <a:srgbClr val="002060"/>
                </a:solidFill>
                <a:latin typeface="Tahoma" panose="020B0604030504040204" pitchFamily="34" charset="0"/>
              </a:rPr>
              <a:t> vrozené imunity</a:t>
            </a:r>
          </a:p>
          <a:p>
            <a:pPr marL="417694" indent="-417694">
              <a:lnSpc>
                <a:spcPct val="90000"/>
              </a:lnSpc>
              <a:buFontTx/>
              <a:buNone/>
              <a:defRPr/>
            </a:pPr>
            <a:endParaRPr lang="cs-CZ" altLang="cs-CZ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417694" indent="-417694">
              <a:lnSpc>
                <a:spcPct val="90000"/>
              </a:lnSpc>
              <a:buFontTx/>
              <a:buNone/>
              <a:defRPr/>
            </a:pPr>
            <a:r>
              <a:rPr lang="cs-CZ" altLang="cs-CZ" sz="2311">
                <a:solidFill>
                  <a:srgbClr val="002060"/>
                </a:solidFill>
              </a:rPr>
              <a:t>      </a:t>
            </a:r>
          </a:p>
          <a:p>
            <a:pPr marL="417694" indent="-417694">
              <a:lnSpc>
                <a:spcPct val="90000"/>
              </a:lnSpc>
              <a:buFontTx/>
              <a:buNone/>
              <a:defRPr/>
            </a:pPr>
            <a:r>
              <a:rPr lang="cs-CZ" altLang="cs-CZ" sz="2311">
                <a:solidFill>
                  <a:srgbClr val="002060"/>
                </a:solidFill>
                <a:latin typeface="Tahoma" panose="020B0604030504040204" pitchFamily="34" charset="0"/>
              </a:rPr>
              <a:t>     </a:t>
            </a:r>
            <a:r>
              <a:rPr lang="cs-CZ" altLang="cs-CZ" sz="2133">
                <a:solidFill>
                  <a:srgbClr val="002060"/>
                </a:solidFill>
                <a:latin typeface="Tahoma" panose="020B0604030504040204" pitchFamily="34" charset="0"/>
              </a:rPr>
              <a:t>„... za přežití obratlovců při infekcích jsou převážně - tj. více než z 90</a:t>
            </a:r>
            <a:r>
              <a:rPr lang="en-US" altLang="cs-CZ" sz="2133">
                <a:solidFill>
                  <a:srgbClr val="002060"/>
                </a:solidFill>
                <a:latin typeface="Tahoma" panose="020B0604030504040204" pitchFamily="34" charset="0"/>
              </a:rPr>
              <a:t>%</a:t>
            </a:r>
            <a:r>
              <a:rPr lang="cs-CZ" altLang="cs-CZ" sz="2133">
                <a:solidFill>
                  <a:srgbClr val="002060"/>
                </a:solidFill>
                <a:latin typeface="Tahoma" panose="020B0604030504040204" pitchFamily="34" charset="0"/>
              </a:rPr>
              <a:t> - odpovědny vrozené, elementární, mechanismy rezistence, mezi něž patří interferonem aktivované makrofágy, polymorfonukleární fagocyty a četné jiné faktory hostitele…“</a:t>
            </a:r>
          </a:p>
          <a:p>
            <a:pPr marL="417694" indent="-417694">
              <a:lnSpc>
                <a:spcPct val="90000"/>
              </a:lnSpc>
              <a:buFontTx/>
              <a:buNone/>
              <a:defRPr/>
            </a:pPr>
            <a:endParaRPr lang="cs-CZ" altLang="cs-CZ" sz="1956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417694" indent="-417694">
              <a:lnSpc>
                <a:spcPct val="90000"/>
              </a:lnSpc>
              <a:buFontTx/>
              <a:buNone/>
              <a:defRPr/>
            </a:pPr>
            <a:r>
              <a:rPr lang="cs-CZ" altLang="cs-CZ" sz="1956">
                <a:solidFill>
                  <a:srgbClr val="002060"/>
                </a:solidFill>
                <a:latin typeface="Tahoma" panose="020B0604030504040204" pitchFamily="34" charset="0"/>
              </a:rPr>
              <a:t>         </a:t>
            </a:r>
            <a:r>
              <a:rPr lang="cs-CZ" altLang="cs-CZ" sz="1778">
                <a:solidFill>
                  <a:srgbClr val="002060"/>
                </a:solidFill>
                <a:latin typeface="Tahoma" panose="020B0604030504040204" pitchFamily="34" charset="0"/>
              </a:rPr>
              <a:t>(</a:t>
            </a:r>
            <a:r>
              <a:rPr lang="cs-CZ" altLang="cs-CZ" sz="1778" i="1">
                <a:solidFill>
                  <a:srgbClr val="002060"/>
                </a:solidFill>
                <a:latin typeface="Tahoma" panose="020B0604030504040204" pitchFamily="34" charset="0"/>
              </a:rPr>
              <a:t>Rolf M. Zinkernagel: On differences between immunity  </a:t>
            </a:r>
          </a:p>
          <a:p>
            <a:pPr marL="417694" indent="-417694">
              <a:lnSpc>
                <a:spcPct val="90000"/>
              </a:lnSpc>
              <a:buFontTx/>
              <a:buNone/>
              <a:defRPr/>
            </a:pPr>
            <a:r>
              <a:rPr lang="cs-CZ" altLang="cs-CZ" sz="1778" i="1">
                <a:solidFill>
                  <a:srgbClr val="002060"/>
                </a:solidFill>
                <a:latin typeface="Tahoma" panose="020B0604030504040204" pitchFamily="34" charset="0"/>
              </a:rPr>
              <a:t>                       and immunological memory, 2002)</a:t>
            </a:r>
          </a:p>
          <a:p>
            <a:pPr marL="417694" indent="-417694">
              <a:lnSpc>
                <a:spcPct val="90000"/>
              </a:lnSpc>
              <a:buFontTx/>
              <a:buNone/>
              <a:defRPr/>
            </a:pPr>
            <a:endParaRPr lang="cs-CZ" altLang="cs-CZ" sz="1778" i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69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700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Fotografie" r:id="rId3" imgW="31428571" imgH="24076190" progId="MSPhotoEd.3">
                  <p:embed/>
                </p:oleObj>
              </mc:Choice>
              <mc:Fallback>
                <p:oleObj name="Fotografie" r:id="rId3" imgW="31428571" imgH="2407619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00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Imunitní systém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Reaguje s cizorodými/nebezpečnými substancemi z vnějšího prostředí (zejména antimikrobiální ochrana).</a:t>
            </a:r>
          </a:p>
          <a:p>
            <a:pPr eaLnBrk="1" hangingPunct="1"/>
            <a:r>
              <a:rPr lang="cs-CZ" altLang="en-US"/>
              <a:t>Účastní se odstraňování starých </a:t>
            </a:r>
            <a:br>
              <a:rPr lang="cs-CZ" altLang="en-US"/>
            </a:br>
            <a:r>
              <a:rPr lang="cs-CZ" altLang="en-US"/>
              <a:t>a poškozených buněk vlastního těla.</a:t>
            </a:r>
          </a:p>
          <a:p>
            <a:pPr eaLnBrk="1" hangingPunct="1"/>
            <a:r>
              <a:rPr lang="cs-CZ" altLang="en-US"/>
              <a:t>Napadá nádorové a viry infikované buňky vlastního těla.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0663" y="1920875"/>
            <a:ext cx="8693150" cy="417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0700" y="838200"/>
            <a:ext cx="8212138" cy="5153025"/>
          </a:xfrm>
        </p:spPr>
        <p:txBody>
          <a:bodyPr/>
          <a:lstStyle/>
          <a:p>
            <a:pPr algn="l" defTabSz="677342" eaLnBrk="1" hangingPunct="1">
              <a:defRPr/>
            </a:pPr>
            <a:r>
              <a:rPr lang="en-US" altLang="en-US" sz="5333" u="sng"/>
              <a:t>SIGN</a:t>
            </a:r>
            <a:r>
              <a:rPr lang="cs-CZ" altLang="en-US" sz="5333" u="sng"/>
              <a:t>ÁLY NEBEZPEČÍ</a:t>
            </a:r>
            <a:r>
              <a:rPr lang="en-US" altLang="en-US" sz="5333" u="sng"/>
              <a:t>:</a:t>
            </a:r>
            <a:br>
              <a:rPr lang="en-US" altLang="en-US" sz="5333" u="sng"/>
            </a:br>
            <a:br>
              <a:rPr lang="en-US" altLang="en-US" sz="5333" u="sng"/>
            </a:br>
            <a:r>
              <a:rPr lang="en-US" altLang="en-US" sz="5333"/>
              <a:t>- </a:t>
            </a:r>
            <a:r>
              <a:rPr lang="en-US" altLang="en-US" sz="2844">
                <a:solidFill>
                  <a:schemeClr val="hlink"/>
                </a:solidFill>
              </a:rPr>
              <a:t>EXOGEN</a:t>
            </a:r>
            <a:r>
              <a:rPr lang="cs-CZ" altLang="en-US" sz="2844">
                <a:solidFill>
                  <a:schemeClr val="hlink"/>
                </a:solidFill>
              </a:rPr>
              <a:t>NÍ</a:t>
            </a:r>
            <a:r>
              <a:rPr lang="en-US" altLang="en-US" sz="2844"/>
              <a:t> (PAMPs)</a:t>
            </a:r>
            <a:br>
              <a:rPr lang="en-US" altLang="en-US" sz="2844"/>
            </a:br>
            <a:br>
              <a:rPr lang="en-US" altLang="en-US" sz="2844"/>
            </a:br>
            <a:r>
              <a:rPr lang="en-US" altLang="en-US" sz="2844"/>
              <a:t> </a:t>
            </a:r>
            <a:r>
              <a:rPr lang="en-US" altLang="en-US" sz="5333"/>
              <a:t>-</a:t>
            </a:r>
            <a:r>
              <a:rPr lang="en-US" altLang="en-US" sz="2844"/>
              <a:t> </a:t>
            </a:r>
            <a:r>
              <a:rPr lang="en-US" altLang="en-US" sz="2844">
                <a:solidFill>
                  <a:schemeClr val="hlink"/>
                </a:solidFill>
              </a:rPr>
              <a:t>ENDOGEN</a:t>
            </a:r>
            <a:r>
              <a:rPr lang="cs-CZ" altLang="en-US" sz="2844">
                <a:solidFill>
                  <a:schemeClr val="hlink"/>
                </a:solidFill>
              </a:rPr>
              <a:t>NÍ</a:t>
            </a:r>
            <a:r>
              <a:rPr lang="en-US" altLang="en-US" sz="2844"/>
              <a:t> (</a:t>
            </a:r>
            <a:r>
              <a:rPr lang="cs-CZ" altLang="en-US" sz="2844"/>
              <a:t>např. </a:t>
            </a:r>
            <a:r>
              <a:rPr lang="en-US" altLang="en-US" sz="2844"/>
              <a:t>STRES</a:t>
            </a:r>
            <a:r>
              <a:rPr lang="cs-CZ" altLang="en-US" sz="2844"/>
              <a:t>OVÉ</a:t>
            </a:r>
            <a:r>
              <a:rPr lang="en-US" altLang="en-US" sz="2844"/>
              <a:t> PROTEIN</a:t>
            </a:r>
            <a:r>
              <a:rPr lang="cs-CZ" altLang="en-US" sz="2844"/>
              <a:t>Y</a:t>
            </a:r>
            <a:br>
              <a:rPr lang="en-US" altLang="en-US" sz="2844"/>
            </a:br>
            <a:r>
              <a:rPr lang="en-US" altLang="en-US" sz="2844"/>
              <a:t>    </a:t>
            </a:r>
            <a:r>
              <a:rPr lang="cs-CZ" altLang="en-US" sz="2844"/>
              <a:t>UVOLNĚNÉ Z NEKROTICKÝCH BUNĚK</a:t>
            </a:r>
            <a:r>
              <a:rPr lang="en-US" altLang="en-US" sz="2844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75214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549275"/>
            <a:ext cx="7370762" cy="1279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4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Vrozená imunita – poznávané struktury</a:t>
            </a:r>
            <a:br>
              <a:rPr lang="cs-CZ" sz="284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844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1636713"/>
            <a:ext cx="7627937" cy="5248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1422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422" i="1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b="1" u="sng" dirty="0" err="1">
                <a:solidFill>
                  <a:srgbClr val="002060"/>
                </a:solidFill>
              </a:rPr>
              <a:t>Pathogen-Associated</a:t>
            </a:r>
            <a:r>
              <a:rPr lang="cs-CZ" sz="1778" b="1" u="sng" dirty="0">
                <a:solidFill>
                  <a:srgbClr val="002060"/>
                </a:solidFill>
              </a:rPr>
              <a:t> </a:t>
            </a:r>
            <a:r>
              <a:rPr lang="cs-CZ" sz="1778" b="1" u="sng" dirty="0" err="1">
                <a:solidFill>
                  <a:srgbClr val="002060"/>
                </a:solidFill>
              </a:rPr>
              <a:t>Molecular</a:t>
            </a:r>
            <a:r>
              <a:rPr lang="cs-CZ" sz="1778" b="1" u="sng" dirty="0">
                <a:solidFill>
                  <a:srgbClr val="002060"/>
                </a:solidFill>
              </a:rPr>
              <a:t> </a:t>
            </a:r>
            <a:r>
              <a:rPr lang="cs-CZ" sz="1778" b="1" u="sng" dirty="0" err="1">
                <a:solidFill>
                  <a:srgbClr val="002060"/>
                </a:solidFill>
              </a:rPr>
              <a:t>Patterns</a:t>
            </a:r>
            <a:r>
              <a:rPr lang="cs-CZ" sz="1778" b="1" u="sng" dirty="0">
                <a:solidFill>
                  <a:srgbClr val="002060"/>
                </a:solidFill>
              </a:rPr>
              <a:t> </a:t>
            </a:r>
            <a:r>
              <a:rPr lang="cs-CZ" sz="1778" b="1" u="sng" dirty="0">
                <a:solidFill>
                  <a:srgbClr val="C00000"/>
                </a:solidFill>
              </a:rPr>
              <a:t>(PAMP) </a:t>
            </a:r>
            <a:r>
              <a:rPr lang="cs-CZ" sz="1778" b="1" i="1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i="1" dirty="0">
                <a:solidFill>
                  <a:srgbClr val="0070C0"/>
                </a:solidFill>
              </a:rPr>
              <a:t>                                                                  (C. A. </a:t>
            </a:r>
            <a:r>
              <a:rPr lang="cs-CZ" sz="1778" i="1" dirty="0" err="1">
                <a:solidFill>
                  <a:srgbClr val="0070C0"/>
                </a:solidFill>
              </a:rPr>
              <a:t>Jeneway,Jr</a:t>
            </a:r>
            <a:r>
              <a:rPr lang="cs-CZ" sz="1778" i="1" dirty="0">
                <a:solidFill>
                  <a:srgbClr val="0070C0"/>
                </a:solidFill>
              </a:rPr>
              <a:t>, 1989)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dirty="0">
                <a:solidFill>
                  <a:srgbClr val="002060"/>
                </a:solidFill>
              </a:rPr>
              <a:t> stejné pro skupiny mikroorganismů,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dirty="0">
                <a:solidFill>
                  <a:srgbClr val="002060"/>
                </a:solidFill>
              </a:rPr>
              <a:t> konservované, nevariabilní molekulární „motivy“, „signatury“,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dirty="0">
                <a:solidFill>
                  <a:srgbClr val="002060"/>
                </a:solidFill>
              </a:rPr>
              <a:t> „vzorce“, nezbytné pro životnost a patogenitu mikroorganismů,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dirty="0">
                <a:solidFill>
                  <a:srgbClr val="002060"/>
                </a:solidFill>
              </a:rPr>
              <a:t> odlišné od molekulárních struktur hostitele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778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i="1" dirty="0">
                <a:solidFill>
                  <a:srgbClr val="002060"/>
                </a:solidFill>
              </a:rPr>
              <a:t>např.  lipopolysacharidy, </a:t>
            </a:r>
            <a:r>
              <a:rPr lang="cs-CZ" sz="1778" i="1" dirty="0" err="1">
                <a:solidFill>
                  <a:srgbClr val="002060"/>
                </a:solidFill>
              </a:rPr>
              <a:t>lipopeptidy</a:t>
            </a:r>
            <a:r>
              <a:rPr lang="cs-CZ" sz="1778" i="1" dirty="0">
                <a:solidFill>
                  <a:srgbClr val="002060"/>
                </a:solidFill>
              </a:rPr>
              <a:t>, </a:t>
            </a:r>
            <a:r>
              <a:rPr lang="cs-CZ" sz="1778" i="1" dirty="0" err="1">
                <a:solidFill>
                  <a:srgbClr val="002060"/>
                </a:solidFill>
              </a:rPr>
              <a:t>peptidoglykany</a:t>
            </a:r>
            <a:r>
              <a:rPr lang="cs-CZ" sz="1778" i="1" dirty="0">
                <a:solidFill>
                  <a:srgbClr val="002060"/>
                </a:solidFill>
              </a:rPr>
              <a:t>, </a:t>
            </a:r>
            <a:r>
              <a:rPr lang="cs-CZ" sz="1778" i="1" dirty="0" err="1">
                <a:solidFill>
                  <a:srgbClr val="002060"/>
                </a:solidFill>
              </a:rPr>
              <a:t>manosa</a:t>
            </a:r>
            <a:endParaRPr lang="cs-CZ" sz="1778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i="1" dirty="0">
                <a:solidFill>
                  <a:srgbClr val="002060"/>
                </a:solidFill>
              </a:rPr>
              <a:t>povrchových struktur bakterií a hub, </a:t>
            </a:r>
            <a:r>
              <a:rPr lang="cs-CZ" sz="1778" i="1" dirty="0" err="1">
                <a:solidFill>
                  <a:srgbClr val="002060"/>
                </a:solidFill>
              </a:rPr>
              <a:t>nemetylované</a:t>
            </a:r>
            <a:r>
              <a:rPr lang="cs-CZ" sz="1778" i="1" dirty="0">
                <a:solidFill>
                  <a:srgbClr val="002060"/>
                </a:solidFill>
              </a:rPr>
              <a:t> motivy </a:t>
            </a:r>
            <a:r>
              <a:rPr lang="cs-CZ" sz="1778" i="1" dirty="0" err="1">
                <a:solidFill>
                  <a:srgbClr val="002060"/>
                </a:solidFill>
              </a:rPr>
              <a:t>CpG</a:t>
            </a:r>
            <a:r>
              <a:rPr lang="cs-CZ" sz="1778" i="1" dirty="0">
                <a:solidFill>
                  <a:srgbClr val="002060"/>
                </a:solidFill>
              </a:rPr>
              <a:t> charakteristické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i="1" dirty="0">
                <a:solidFill>
                  <a:srgbClr val="002060"/>
                </a:solidFill>
              </a:rPr>
              <a:t>pro bakteriální DNA, </a:t>
            </a:r>
            <a:r>
              <a:rPr lang="cs-CZ" sz="1778" i="1" dirty="0" err="1">
                <a:solidFill>
                  <a:srgbClr val="002060"/>
                </a:solidFill>
              </a:rPr>
              <a:t>dsRNA</a:t>
            </a:r>
            <a:r>
              <a:rPr lang="cs-CZ" sz="1778" i="1" dirty="0">
                <a:solidFill>
                  <a:srgbClr val="002060"/>
                </a:solidFill>
              </a:rPr>
              <a:t> </a:t>
            </a:r>
            <a:r>
              <a:rPr lang="cs-CZ" sz="1778" i="1" dirty="0" err="1">
                <a:solidFill>
                  <a:srgbClr val="002060"/>
                </a:solidFill>
              </a:rPr>
              <a:t>representující</a:t>
            </a:r>
            <a:r>
              <a:rPr lang="cs-CZ" sz="1778" i="1" dirty="0">
                <a:solidFill>
                  <a:srgbClr val="002060"/>
                </a:solidFill>
              </a:rPr>
              <a:t> strukturální signaturu RNA-virů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1778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b="1" u="sng" dirty="0" err="1">
                <a:solidFill>
                  <a:srgbClr val="002060"/>
                </a:solidFill>
              </a:rPr>
              <a:t>Danger</a:t>
            </a:r>
            <a:r>
              <a:rPr lang="cs-CZ" sz="1778" b="1" u="sng" dirty="0">
                <a:solidFill>
                  <a:srgbClr val="002060"/>
                </a:solidFill>
              </a:rPr>
              <a:t>, </a:t>
            </a:r>
            <a:r>
              <a:rPr lang="cs-CZ" sz="1778" b="1" u="sng" dirty="0" err="1">
                <a:solidFill>
                  <a:srgbClr val="002060"/>
                </a:solidFill>
              </a:rPr>
              <a:t>Damage-Associated</a:t>
            </a:r>
            <a:r>
              <a:rPr lang="cs-CZ" sz="1778" b="1" u="sng" dirty="0">
                <a:solidFill>
                  <a:srgbClr val="002060"/>
                </a:solidFill>
              </a:rPr>
              <a:t> </a:t>
            </a:r>
            <a:r>
              <a:rPr lang="cs-CZ" sz="1778" b="1" u="sng" dirty="0" err="1">
                <a:solidFill>
                  <a:srgbClr val="002060"/>
                </a:solidFill>
              </a:rPr>
              <a:t>Molecular</a:t>
            </a:r>
            <a:r>
              <a:rPr lang="cs-CZ" sz="1778" b="1" u="sng" dirty="0">
                <a:solidFill>
                  <a:srgbClr val="002060"/>
                </a:solidFill>
              </a:rPr>
              <a:t> </a:t>
            </a:r>
            <a:r>
              <a:rPr lang="cs-CZ" sz="1778" b="1" u="sng" dirty="0" err="1">
                <a:solidFill>
                  <a:srgbClr val="002060"/>
                </a:solidFill>
              </a:rPr>
              <a:t>atterns</a:t>
            </a:r>
            <a:r>
              <a:rPr lang="cs-CZ" sz="1778" b="1" u="sng" dirty="0">
                <a:solidFill>
                  <a:srgbClr val="002060"/>
                </a:solidFill>
              </a:rPr>
              <a:t> </a:t>
            </a:r>
            <a:r>
              <a:rPr lang="cs-CZ" sz="1778" b="1" u="sng" dirty="0">
                <a:solidFill>
                  <a:srgbClr val="C00000"/>
                </a:solidFill>
              </a:rPr>
              <a:t>(DAMP)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sz="1778" i="1" dirty="0">
                <a:solidFill>
                  <a:srgbClr val="0070C0"/>
                </a:solidFill>
              </a:rPr>
              <a:t>                                          (</a:t>
            </a:r>
            <a:r>
              <a:rPr lang="cs-CZ" sz="1778" i="1" dirty="0" err="1">
                <a:solidFill>
                  <a:srgbClr val="0070C0"/>
                </a:solidFill>
              </a:rPr>
              <a:t>Polly</a:t>
            </a:r>
            <a:r>
              <a:rPr lang="cs-CZ" sz="1778" i="1" dirty="0">
                <a:solidFill>
                  <a:srgbClr val="0070C0"/>
                </a:solidFill>
              </a:rPr>
              <a:t> </a:t>
            </a:r>
            <a:r>
              <a:rPr lang="cs-CZ" sz="1778" i="1" dirty="0" err="1">
                <a:solidFill>
                  <a:srgbClr val="0070C0"/>
                </a:solidFill>
              </a:rPr>
              <a:t>Celine</a:t>
            </a:r>
            <a:r>
              <a:rPr lang="cs-CZ" sz="1778" i="1" dirty="0">
                <a:solidFill>
                  <a:srgbClr val="0070C0"/>
                </a:solidFill>
              </a:rPr>
              <a:t> </a:t>
            </a:r>
            <a:r>
              <a:rPr lang="cs-CZ" sz="1778" i="1" dirty="0" err="1">
                <a:solidFill>
                  <a:srgbClr val="0070C0"/>
                </a:solidFill>
              </a:rPr>
              <a:t>Eveline</a:t>
            </a:r>
            <a:r>
              <a:rPr lang="cs-CZ" sz="1778" i="1" dirty="0">
                <a:solidFill>
                  <a:srgbClr val="0070C0"/>
                </a:solidFill>
              </a:rPr>
              <a:t> Matzinger,1994)</a:t>
            </a:r>
            <a:endParaRPr lang="cs-CZ" sz="1778" b="1" i="1" u="sng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dirty="0">
                <a:solidFill>
                  <a:srgbClr val="002060"/>
                </a:solidFill>
              </a:rPr>
              <a:t>molekulární struktury hostitele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i="1" dirty="0">
                <a:solidFill>
                  <a:srgbClr val="002060"/>
                </a:solidFill>
              </a:rPr>
              <a:t>např.  HSP60, HSP70, fragmenty fibrinogenu, </a:t>
            </a:r>
            <a:r>
              <a:rPr lang="cs-CZ" sz="1778" i="1" dirty="0" err="1">
                <a:solidFill>
                  <a:srgbClr val="002060"/>
                </a:solidFill>
              </a:rPr>
              <a:t>fibronektin</a:t>
            </a:r>
            <a:r>
              <a:rPr lang="cs-CZ" sz="1778" i="1" dirty="0">
                <a:solidFill>
                  <a:srgbClr val="002060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778" i="1" dirty="0" err="1">
                <a:solidFill>
                  <a:srgbClr val="002060"/>
                </a:solidFill>
              </a:rPr>
              <a:t>hyaluronan</a:t>
            </a:r>
            <a:r>
              <a:rPr lang="cs-CZ" sz="1778" i="1" dirty="0">
                <a:solidFill>
                  <a:srgbClr val="002060"/>
                </a:solidFill>
              </a:rPr>
              <a:t>..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600" i="1" dirty="0">
                <a:solidFill>
                  <a:srgbClr val="002060"/>
                </a:solidFill>
                <a:latin typeface="Lucida Console" pitchFamily="49" charset="0"/>
              </a:rPr>
              <a:t>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1600" dirty="0">
              <a:solidFill>
                <a:srgbClr val="FF0000"/>
              </a:solidFill>
              <a:latin typeface="Lucida Console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1600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8196" name="TextovéPole 1"/>
          <p:cNvSpPr txBox="1">
            <a:spLocks noChangeArrowheads="1"/>
          </p:cNvSpPr>
          <p:nvPr/>
        </p:nvSpPr>
        <p:spPr bwMode="auto">
          <a:xfrm>
            <a:off x="6748463" y="515778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pic>
        <p:nvPicPr>
          <p:cNvPr id="8197" name="Picture 4" descr="C:\Documents and Settings\lokaj\Dokumenty\Obrázky\Polly_&amp;_An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900613"/>
            <a:ext cx="15128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828800"/>
            <a:ext cx="13366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224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0825" y="908050"/>
            <a:ext cx="889317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PAMPs</a:t>
            </a:r>
            <a:r>
              <a:rPr lang="cs-CZ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 - Pathogen-associated molecular patterns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tj. molekulární motivy (vzory) asociované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s patogenitou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DAMPs-</a:t>
            </a:r>
            <a:r>
              <a:rPr lang="cs-CZ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 Damage (Danger)  associated molecular patterns – molekulární vzory asociované s postižením buněk těla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PRRs</a:t>
            </a:r>
            <a:r>
              <a:rPr lang="cs-CZ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 - Pattern recognition receptors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tj. Receptory na buňkách hostitele, rozeznávající PAMPs, DAMPs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35150" y="1252538"/>
            <a:ext cx="5113338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2844" b="1">
                <a:solidFill>
                  <a:schemeClr val="accent2"/>
                </a:solidFill>
                <a:latin typeface="Times New Roman" panose="02020603050405020304" pitchFamily="18" charset="0"/>
              </a:rPr>
              <a:t>PAMPs: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s-CZ" altLang="en-US" sz="2844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2844">
                <a:solidFill>
                  <a:schemeClr val="accent2"/>
                </a:solidFill>
                <a:latin typeface="Times New Roman" panose="02020603050405020304" pitchFamily="18" charset="0"/>
              </a:rPr>
              <a:t>lipopolysacharid (LPS)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2844">
                <a:solidFill>
                  <a:schemeClr val="accent2"/>
                </a:solidFill>
                <a:latin typeface="Times New Roman" panose="02020603050405020304" pitchFamily="18" charset="0"/>
              </a:rPr>
              <a:t>peptidoglykany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2844">
                <a:solidFill>
                  <a:schemeClr val="accent2"/>
                </a:solidFill>
                <a:latin typeface="Times New Roman" panose="02020603050405020304" pitchFamily="18" charset="0"/>
              </a:rPr>
              <a:t>lipoproteiny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2844">
                <a:solidFill>
                  <a:schemeClr val="accent2"/>
                </a:solidFill>
                <a:latin typeface="Times New Roman" panose="02020603050405020304" pitchFamily="18" charset="0"/>
              </a:rPr>
              <a:t>manany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2844">
                <a:solidFill>
                  <a:schemeClr val="accent2"/>
                </a:solidFill>
                <a:latin typeface="Times New Roman" panose="02020603050405020304" pitchFamily="18" charset="0"/>
              </a:rPr>
              <a:t>glukany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2844">
                <a:solidFill>
                  <a:schemeClr val="accent2"/>
                </a:solidFill>
                <a:latin typeface="Times New Roman" panose="02020603050405020304" pitchFamily="18" charset="0"/>
              </a:rPr>
              <a:t>bakteriální DNA</a:t>
            </a:r>
          </a:p>
        </p:txBody>
      </p:sp>
    </p:spTree>
    <p:extLst>
      <p:ext uri="{BB962C8B-B14F-4D97-AF65-F5344CB8AC3E}">
        <p14:creationId xmlns:p14="http://schemas.microsoft.com/office/powerpoint/2010/main" val="3331261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0241X-00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316038"/>
            <a:ext cx="6670675" cy="478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1188" y="5600700"/>
            <a:ext cx="7848600" cy="201613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11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005263" y="61737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Downloaded from: StudentConsult (on 19 July 2006 06:34 AM)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00500" y="62880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© 2005 Elsevier </a:t>
            </a:r>
          </a:p>
        </p:txBody>
      </p:sp>
      <p:pic>
        <p:nvPicPr>
          <p:cNvPr id="11270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88938"/>
            <a:ext cx="30194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71600" y="804863"/>
            <a:ext cx="66008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133"/>
              <a:t>Aktivace buněk cestou TLR a cytokinových receptorů</a:t>
            </a:r>
            <a:endParaRPr lang="en-US" altLang="en-US" sz="2133"/>
          </a:p>
        </p:txBody>
      </p:sp>
    </p:spTree>
    <p:extLst>
      <p:ext uri="{BB962C8B-B14F-4D97-AF65-F5344CB8AC3E}">
        <p14:creationId xmlns:p14="http://schemas.microsoft.com/office/powerpoint/2010/main" val="4257587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66888" y="1006475"/>
            <a:ext cx="54959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556" b="1" u="sng">
                <a:solidFill>
                  <a:schemeClr val="tx2"/>
                </a:solidFill>
              </a:rPr>
              <a:t>TOLL-LIKE RECEPTOR</a:t>
            </a:r>
            <a:r>
              <a:rPr lang="cs-CZ" altLang="en-US" sz="3556" b="1" u="sng">
                <a:solidFill>
                  <a:schemeClr val="tx2"/>
                </a:solidFill>
              </a:rPr>
              <a:t>Y</a:t>
            </a:r>
            <a:endParaRPr lang="en-US" altLang="en-US" sz="3556" b="1" u="sng">
              <a:solidFill>
                <a:schemeClr val="tx2"/>
              </a:solidFill>
            </a:endParaRPr>
          </a:p>
        </p:txBody>
      </p:sp>
      <p:pic>
        <p:nvPicPr>
          <p:cNvPr id="13315" name="Picture 3" descr="3 -TLR_nri1101-135a-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228850"/>
            <a:ext cx="762793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5291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Nespecifické ochranné bariéry lidského těla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7113" y="1684338"/>
            <a:ext cx="4606925" cy="4792662"/>
          </a:xfrm>
        </p:spPr>
      </p:pic>
    </p:spTree>
    <p:extLst>
      <p:ext uri="{BB962C8B-B14F-4D97-AF65-F5344CB8AC3E}">
        <p14:creationId xmlns:p14="http://schemas.microsoft.com/office/powerpoint/2010/main" val="1092170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795338" y="1892300"/>
            <a:ext cx="74406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5333"/>
              <a:t>Komplementový systém</a:t>
            </a:r>
            <a:endParaRPr lang="en-US" altLang="en-US" sz="5333"/>
          </a:p>
        </p:txBody>
      </p:sp>
    </p:spTree>
    <p:extLst>
      <p:ext uri="{BB962C8B-B14F-4D97-AF65-F5344CB8AC3E}">
        <p14:creationId xmlns:p14="http://schemas.microsoft.com/office/powerpoint/2010/main" val="755714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3556"/>
              <a:t>Všeobecná chakteristika aktivace komplementového systému</a:t>
            </a:r>
            <a:endParaRPr lang="en-US" altLang="en-US" sz="3556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89" dirty="0"/>
              <a:t>Jednotlivé složky jsou v plazmě přítomny v inaktivní formě, jsou aktivovány svým proteolytickým štěpením</a:t>
            </a:r>
            <a:r>
              <a:rPr lang="en-US" altLang="en-US" sz="2489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89" dirty="0"/>
              <a:t>Štěpí se na menší část (označovaná jako a) a větší část (označovaná jako b)</a:t>
            </a:r>
            <a:r>
              <a:rPr lang="en-US" altLang="en-US" sz="2489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89" dirty="0"/>
              <a:t>Obvykle část b má také proteolytickou aktivitu, část a zajišťuje další funkce C-systém</a:t>
            </a:r>
            <a:r>
              <a:rPr lang="en-US" altLang="en-US" sz="2489" dirty="0"/>
              <a:t> (</a:t>
            </a:r>
            <a:r>
              <a:rPr lang="en-US" altLang="en-US" sz="2489" dirty="0" err="1"/>
              <a:t>chemota</a:t>
            </a:r>
            <a:r>
              <a:rPr lang="cs-CZ" altLang="en-US" sz="2489" dirty="0" err="1"/>
              <a:t>xi</a:t>
            </a:r>
            <a:r>
              <a:rPr lang="en-US" altLang="en-US" sz="2489" dirty="0"/>
              <a:t>,</a:t>
            </a:r>
            <a:r>
              <a:rPr lang="cs-CZ" altLang="en-US" sz="2489" dirty="0"/>
              <a:t> prozánětlivý efekt</a:t>
            </a:r>
            <a:r>
              <a:rPr lang="en-US" altLang="en-US" sz="2489" dirty="0"/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89" dirty="0"/>
              <a:t>Složky </a:t>
            </a:r>
            <a:r>
              <a:rPr lang="en-US" altLang="en-US" sz="2489" dirty="0"/>
              <a:t>C6-C9 </a:t>
            </a:r>
            <a:r>
              <a:rPr lang="cs-CZ" altLang="en-US" sz="2489" dirty="0"/>
              <a:t>nejsou štěpeny, pouze se vzájemně váží na sebe</a:t>
            </a:r>
            <a:r>
              <a:rPr lang="en-US" altLang="en-US" sz="248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238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Aktivace komplementového systému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89"/>
              <a:t>Klasická cesta</a:t>
            </a:r>
            <a:r>
              <a:rPr lang="en-GB" altLang="en-US" sz="2489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133"/>
              <a:t>Komplexy </a:t>
            </a:r>
            <a:r>
              <a:rPr lang="en-GB" altLang="en-US" sz="2133"/>
              <a:t> IgG-antigen, IgM-antigen,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133"/>
              <a:t>C-rea</a:t>
            </a:r>
            <a:r>
              <a:rPr lang="cs-CZ" altLang="en-US" sz="2133"/>
              <a:t>ktivní protein</a:t>
            </a:r>
            <a:endParaRPr lang="en-GB" altLang="en-US" sz="2133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489"/>
              <a:t>Altern</a:t>
            </a:r>
            <a:r>
              <a:rPr lang="cs-CZ" altLang="en-US" sz="2489"/>
              <a:t>a</a:t>
            </a:r>
            <a:r>
              <a:rPr lang="en-GB" altLang="en-US" sz="2489"/>
              <a:t>tiv</a:t>
            </a:r>
            <a:r>
              <a:rPr lang="cs-CZ" altLang="en-US" sz="2489"/>
              <a:t>ní cesta</a:t>
            </a:r>
            <a:endParaRPr lang="en-GB" altLang="en-US" sz="2489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133"/>
              <a:t>Lipopolysacharid  G- bacteri</a:t>
            </a:r>
            <a:r>
              <a:rPr lang="cs-CZ" altLang="en-US" sz="2133"/>
              <a:t>í</a:t>
            </a:r>
            <a:endParaRPr lang="en-GB" altLang="en-US" sz="2133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133"/>
              <a:t>Buněčná stěna některých bakterií</a:t>
            </a:r>
            <a:endParaRPr lang="en-GB" altLang="en-US" sz="2133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133"/>
              <a:t>Buněčná stěna kvasinek</a:t>
            </a:r>
            <a:r>
              <a:rPr lang="en-GB" altLang="en-US" sz="2133"/>
              <a:t> (zymozan)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133"/>
              <a:t>Agreg</a:t>
            </a:r>
            <a:r>
              <a:rPr lang="cs-CZ" altLang="en-US" sz="2133"/>
              <a:t>ovaný IgA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89"/>
              <a:t>Lektinová cesta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133"/>
              <a:t>Manóza a další sacharidy</a:t>
            </a:r>
            <a:endParaRPr lang="en-GB" altLang="en-US" sz="2133"/>
          </a:p>
        </p:txBody>
      </p:sp>
    </p:spTree>
    <p:extLst>
      <p:ext uri="{BB962C8B-B14F-4D97-AF65-F5344CB8AC3E}">
        <p14:creationId xmlns:p14="http://schemas.microsoft.com/office/powerpoint/2010/main" val="122164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Antigen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507412" cy="4525963"/>
          </a:xfrm>
        </p:spPr>
        <p:txBody>
          <a:bodyPr/>
          <a:lstStyle/>
          <a:p>
            <a:pPr eaLnBrk="1" hangingPunct="1"/>
            <a:r>
              <a:rPr lang="cs-CZ" altLang="en-US"/>
              <a:t>Látka rozpoznaná imunitním systémem vyvolávající imunitní reakci – imunogennost (imunogen)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Produkty imunitní reakce (protilátky, T-lymfocyty) mají schopnost s antigenem specificky reagovat.</a:t>
            </a: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4495800" y="37004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908175" y="2787650"/>
            <a:ext cx="863600" cy="192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5181600" y="2751138"/>
            <a:ext cx="685800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038600" y="2751138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889125" y="823913"/>
            <a:ext cx="185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133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24000" y="584200"/>
            <a:ext cx="5334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2489" b="1">
                <a:solidFill>
                  <a:srgbClr val="000066"/>
                </a:solidFill>
              </a:rPr>
              <a:t>Aktivace komplementu</a:t>
            </a:r>
            <a:endParaRPr lang="cs-CZ" altLang="en-US" sz="2844" b="1">
              <a:solidFill>
                <a:srgbClr val="000066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979613" y="5157788"/>
            <a:ext cx="30654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membranolytický komplex</a:t>
            </a:r>
            <a:endParaRPr lang="cs-CZ" altLang="en-US" sz="2133">
              <a:solidFill>
                <a:srgbClr val="000066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39750" y="1252538"/>
            <a:ext cx="1973263" cy="146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klasická cesta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600">
                <a:solidFill>
                  <a:srgbClr val="000066"/>
                </a:solidFill>
              </a:rPr>
              <a:t>C1-INH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C1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C4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C2</a:t>
            </a:r>
            <a:endParaRPr lang="cs-CZ" altLang="en-US" sz="1956">
              <a:solidFill>
                <a:srgbClr val="000066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987675" y="1252538"/>
            <a:ext cx="2239963" cy="146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lektinová cesta</a:t>
            </a:r>
            <a:endParaRPr lang="cs-CZ" altLang="en-US" sz="1778" b="1">
              <a:solidFill>
                <a:srgbClr val="000066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MBL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MASP 1, 2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C4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C2</a:t>
            </a:r>
            <a:endParaRPr lang="cs-CZ" altLang="en-US" sz="2133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867400" y="1262063"/>
            <a:ext cx="2251075" cy="146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</a:rPr>
              <a:t>alternativní </a:t>
            </a:r>
            <a:r>
              <a:rPr lang="cs-CZ" altLang="en-US" sz="1778">
                <a:solidFill>
                  <a:srgbClr val="000066"/>
                </a:solidFill>
                <a:latin typeface="Immunology"/>
              </a:rPr>
              <a:t>cesta C3b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  <a:latin typeface="Immunology"/>
              </a:rPr>
              <a:t>B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  <a:latin typeface="Immunology"/>
              </a:rPr>
              <a:t>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778">
                <a:solidFill>
                  <a:srgbClr val="000066"/>
                </a:solidFill>
                <a:latin typeface="Immunology"/>
              </a:rPr>
              <a:t>P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819400" y="2954338"/>
            <a:ext cx="2301875" cy="393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C3 konvertáza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962400" y="3497263"/>
            <a:ext cx="1676400" cy="392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C3       C3b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181600" y="3903663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876800" y="4038600"/>
            <a:ext cx="1676400" cy="393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C5       C5b</a:t>
            </a:r>
            <a:endParaRPr lang="cs-CZ" altLang="en-US" sz="1956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791200" y="4579938"/>
            <a:ext cx="644525" cy="159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C5b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C6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C7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C8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en-US" sz="1956">
                <a:solidFill>
                  <a:srgbClr val="000066"/>
                </a:solidFill>
              </a:rPr>
              <a:t>C9</a:t>
            </a:r>
            <a:endParaRPr lang="cs-CZ" altLang="en-US" sz="1422">
              <a:solidFill>
                <a:srgbClr val="000066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267200" y="3360738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6019800" y="4445000"/>
            <a:ext cx="0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410200" y="424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51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657350"/>
            <a:ext cx="53625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19" name="TextovéPole 2"/>
          <p:cNvSpPr txBox="1">
            <a:spLocks noChangeArrowheads="1"/>
          </p:cNvSpPr>
          <p:nvPr/>
        </p:nvSpPr>
        <p:spPr bwMode="auto">
          <a:xfrm>
            <a:off x="2012950" y="804863"/>
            <a:ext cx="5935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844"/>
              <a:t>Účinek C9 na buněčnou membránu</a:t>
            </a:r>
          </a:p>
        </p:txBody>
      </p:sp>
    </p:spTree>
    <p:extLst>
      <p:ext uri="{BB962C8B-B14F-4D97-AF65-F5344CB8AC3E}">
        <p14:creationId xmlns:p14="http://schemas.microsoft.com/office/powerpoint/2010/main" val="886207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Alternativní cesta aktivace komplementového systému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Iniciována spontánní aktivací C3 na povrchu některých bakterií (např vlivem LPS) nebo kvasinek (např vlivem zymozanu)</a:t>
            </a:r>
          </a:p>
          <a:p>
            <a:pPr eaLnBrk="1" hangingPunct="1"/>
            <a:r>
              <a:rPr lang="cs-CZ" altLang="en-US"/>
              <a:t>Aktivována složka B</a:t>
            </a:r>
          </a:p>
          <a:p>
            <a:pPr eaLnBrk="1" hangingPunct="1"/>
            <a:r>
              <a:rPr lang="cs-CZ" altLang="en-US"/>
              <a:t>Stabilizace komplexu se účastní složky D a P (properdin)</a:t>
            </a:r>
          </a:p>
          <a:p>
            <a:pPr eaLnBrk="1" hangingPunct="1"/>
            <a:r>
              <a:rPr lang="cs-CZ" altLang="en-US"/>
              <a:t>Vzniká alternativní C3 konvertáza (C3bBb) </a:t>
            </a:r>
          </a:p>
          <a:p>
            <a:pPr eaLnBrk="1" hangingPunct="1"/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3688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Aktivace alternativní dráhy komplementového systému</a:t>
            </a:r>
          </a:p>
        </p:txBody>
      </p:sp>
      <p:grpSp>
        <p:nvGrpSpPr>
          <p:cNvPr id="29699" name="Skupina 22"/>
          <p:cNvGrpSpPr>
            <a:grpSpLocks/>
          </p:cNvGrpSpPr>
          <p:nvPr/>
        </p:nvGrpSpPr>
        <p:grpSpPr bwMode="auto">
          <a:xfrm>
            <a:off x="293688" y="2084388"/>
            <a:ext cx="8526462" cy="3519487"/>
            <a:chOff x="293391" y="1916832"/>
            <a:chExt cx="8527081" cy="3959002"/>
          </a:xfrm>
        </p:grpSpPr>
        <p:pic>
          <p:nvPicPr>
            <p:cNvPr id="2970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91" y="1916832"/>
              <a:ext cx="8527081" cy="3959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961777" y="3356145"/>
              <a:ext cx="431831" cy="3660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C3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642066" y="2209695"/>
              <a:ext cx="431831" cy="3660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C3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419998" y="2209695"/>
              <a:ext cx="538202" cy="3660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C3a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811151" y="2209695"/>
              <a:ext cx="538201" cy="3660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C3a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698825" y="2204337"/>
              <a:ext cx="323874" cy="36607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B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562488" y="2204337"/>
              <a:ext cx="431831" cy="36607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Ba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82317" y="5013318"/>
              <a:ext cx="2235362" cy="62679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 err="1">
                  <a:latin typeface="Arial" charset="0"/>
                </a:rPr>
                <a:t>Activating</a:t>
              </a:r>
              <a:endParaRPr lang="cs-CZ" sz="1511" b="1" dirty="0"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cs-CZ" sz="1511" b="1" dirty="0" err="1">
                  <a:latin typeface="Arial" charset="0"/>
                </a:rPr>
                <a:t>surfaces</a:t>
              </a:r>
              <a:r>
                <a:rPr lang="cs-CZ" sz="1511" b="1" dirty="0">
                  <a:latin typeface="Arial" charset="0"/>
                </a:rPr>
                <a:t> + </a:t>
              </a:r>
              <a:r>
                <a:rPr lang="cs-CZ" sz="1511" b="1" dirty="0" err="1">
                  <a:latin typeface="Arial" charset="0"/>
                </a:rPr>
                <a:t>proteolysis</a:t>
              </a:r>
              <a:endParaRPr lang="cs-CZ" sz="1511" b="1" dirty="0">
                <a:latin typeface="Arial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73365" y="4797242"/>
              <a:ext cx="562016" cy="3642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D, P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87515" y="3356145"/>
              <a:ext cx="550902" cy="3660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C3b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321170" y="4868672"/>
              <a:ext cx="1539987" cy="36607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C3 </a:t>
              </a:r>
              <a:r>
                <a:rPr lang="cs-CZ" sz="1511" b="1" dirty="0" err="1">
                  <a:latin typeface="Arial" charset="0"/>
                </a:rPr>
                <a:t>Convertase</a:t>
              </a:r>
              <a:endParaRPr lang="cs-CZ" sz="1511" b="1" dirty="0">
                <a:latin typeface="Arial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67666" y="4868672"/>
              <a:ext cx="1539987" cy="36607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cs-CZ" sz="1511" b="1" dirty="0">
                  <a:latin typeface="Arial" charset="0"/>
                </a:rPr>
                <a:t>C5 </a:t>
              </a:r>
              <a:r>
                <a:rPr lang="cs-CZ" sz="1511" b="1" dirty="0" err="1">
                  <a:latin typeface="Arial" charset="0"/>
                </a:rPr>
                <a:t>Convertase</a:t>
              </a:r>
              <a:endParaRPr lang="cs-CZ" sz="1511" b="1" dirty="0">
                <a:latin typeface="Arial" charset="0"/>
              </a:endParaRPr>
            </a:p>
          </p:txBody>
        </p:sp>
        <p:grpSp>
          <p:nvGrpSpPr>
            <p:cNvPr id="29712" name="Skupina 20"/>
            <p:cNvGrpSpPr>
              <a:grpSpLocks/>
            </p:cNvGrpSpPr>
            <p:nvPr/>
          </p:nvGrpSpPr>
          <p:grpSpPr bwMode="auto">
            <a:xfrm>
              <a:off x="6696628" y="4221752"/>
              <a:ext cx="1391685" cy="365416"/>
              <a:chOff x="3312252" y="1269424"/>
              <a:chExt cx="1391685" cy="365416"/>
            </a:xfrm>
          </p:grpSpPr>
          <p:sp>
            <p:nvSpPr>
              <p:cNvPr id="15" name="TextovéPole 14"/>
              <p:cNvSpPr txBox="1"/>
              <p:nvPr/>
            </p:nvSpPr>
            <p:spPr>
              <a:xfrm>
                <a:off x="3311867" y="1269903"/>
                <a:ext cx="1392339" cy="364292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cs-CZ" sz="1511" b="1" dirty="0">
                    <a:latin typeface="Arial" charset="0"/>
                  </a:rPr>
                  <a:t>C3b, </a:t>
                </a:r>
                <a:r>
                  <a:rPr lang="cs-CZ" sz="1511" b="1" dirty="0" err="1">
                    <a:latin typeface="Arial" charset="0"/>
                  </a:rPr>
                  <a:t>Bb</a:t>
                </a:r>
                <a:r>
                  <a:rPr lang="cs-CZ" sz="1511" b="1" dirty="0">
                    <a:latin typeface="Arial" charset="0"/>
                  </a:rPr>
                  <a:t>, C3b</a:t>
                </a:r>
              </a:p>
            </p:txBody>
          </p:sp>
          <p:cxnSp>
            <p:nvCxnSpPr>
              <p:cNvPr id="18" name="Přímá spojovací čára 17"/>
              <p:cNvCxnSpPr/>
              <p:nvPr/>
            </p:nvCxnSpPr>
            <p:spPr>
              <a:xfrm>
                <a:off x="3562710" y="1341333"/>
                <a:ext cx="100972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13" name="Skupina 21"/>
            <p:cNvGrpSpPr>
              <a:grpSpLocks/>
            </p:cNvGrpSpPr>
            <p:nvPr/>
          </p:nvGrpSpPr>
          <p:grpSpPr bwMode="auto">
            <a:xfrm>
              <a:off x="4621832" y="4221752"/>
              <a:ext cx="917211" cy="365416"/>
              <a:chOff x="2029544" y="1269424"/>
              <a:chExt cx="917211" cy="365416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2028942" y="1269903"/>
                <a:ext cx="917642" cy="364292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cs-CZ" sz="1511" b="1" dirty="0">
                    <a:latin typeface="Arial" charset="0"/>
                  </a:rPr>
                  <a:t>C3b, </a:t>
                </a:r>
                <a:r>
                  <a:rPr lang="cs-CZ" sz="1511" b="1" dirty="0" err="1">
                    <a:latin typeface="Arial" charset="0"/>
                  </a:rPr>
                  <a:t>Bb</a:t>
                </a:r>
                <a:endParaRPr lang="cs-CZ" sz="1511" b="1" dirty="0">
                  <a:latin typeface="Arial" charset="0"/>
                </a:endParaRPr>
              </a:p>
            </p:txBody>
          </p:sp>
          <p:cxnSp>
            <p:nvCxnSpPr>
              <p:cNvPr id="20" name="Přímá spojovací čára 19"/>
              <p:cNvCxnSpPr/>
              <p:nvPr/>
            </p:nvCxnSpPr>
            <p:spPr>
              <a:xfrm>
                <a:off x="2268671" y="1341333"/>
                <a:ext cx="5032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6578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Lektinová</a:t>
            </a:r>
            <a:r>
              <a:rPr lang="cs-CZ" dirty="0"/>
              <a:t> (třetí) cesta aktivace komplementového systému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Manózu vážící </a:t>
            </a:r>
            <a:r>
              <a:rPr lang="cs-CZ" dirty="0" err="1"/>
              <a:t>lektin</a:t>
            </a:r>
            <a:r>
              <a:rPr lang="cs-CZ" dirty="0"/>
              <a:t> ( MBL) se váže na některé cukry na povrchu buněk (např. manózu).</a:t>
            </a:r>
          </a:p>
          <a:p>
            <a:r>
              <a:rPr lang="cs-CZ" dirty="0"/>
              <a:t>Aktivovaný MBL aktivuje C2 a C4 za tvorby C2aC4b – </a:t>
            </a:r>
            <a:r>
              <a:rPr lang="cs-CZ" dirty="0" err="1"/>
              <a:t>tj</a:t>
            </a:r>
            <a:r>
              <a:rPr lang="cs-CZ" dirty="0"/>
              <a:t> aktivovaný MBL působí jako aktivovaná C1 klasické cesty aktivace komplementu. </a:t>
            </a:r>
          </a:p>
          <a:p>
            <a:pPr marL="0" indent="0">
              <a:buNone/>
            </a:pPr>
            <a:r>
              <a:rPr lang="cs-CZ" dirty="0"/>
              <a:t>(pozn. </a:t>
            </a:r>
            <a:r>
              <a:rPr lang="cs-CZ" dirty="0" err="1"/>
              <a:t>lektin</a:t>
            </a:r>
            <a:r>
              <a:rPr lang="cs-CZ" dirty="0"/>
              <a:t> = protein s vysokou vazebnou silou k sacharidům)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802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Regulace aktivity komplementového systému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187325" y="1628775"/>
            <a:ext cx="8767763" cy="4022725"/>
          </a:xfrm>
        </p:spPr>
        <p:txBody>
          <a:bodyPr/>
          <a:lstStyle/>
          <a:p>
            <a:r>
              <a:rPr lang="cs-CZ" altLang="en-US"/>
              <a:t>Plasmatické faktory</a:t>
            </a:r>
          </a:p>
          <a:p>
            <a:pPr lvl="1"/>
            <a:r>
              <a:rPr lang="cs-CZ" altLang="en-US"/>
              <a:t>Klasická cesta – zejména C1-INH (deficit vede k hereditárnímu angioedému).</a:t>
            </a:r>
          </a:p>
          <a:p>
            <a:pPr lvl="1"/>
            <a:r>
              <a:rPr lang="cs-CZ" altLang="en-US"/>
              <a:t>Alternativní cesta – faktor H (polymorfismy vázány na vznik makulární degenerace sítnice, </a:t>
            </a:r>
            <a:br>
              <a:rPr lang="cs-CZ" altLang="en-US"/>
            </a:br>
            <a:r>
              <a:rPr lang="cs-CZ" altLang="en-US"/>
              <a:t>mutace u části pacientů s hemolyticko-uremickým syndromem),  faktor I</a:t>
            </a:r>
          </a:p>
          <a:p>
            <a:r>
              <a:rPr lang="cs-CZ" altLang="en-US"/>
              <a:t>Faktory vázané na buňky:</a:t>
            </a:r>
          </a:p>
          <a:p>
            <a:pPr lvl="1"/>
            <a:r>
              <a:rPr lang="cs-CZ" altLang="en-US"/>
              <a:t> CD59, CD55,CD46 různým způsobem, brání aktivaci  komplementového systému.</a:t>
            </a:r>
          </a:p>
        </p:txBody>
      </p:sp>
    </p:spTree>
    <p:extLst>
      <p:ext uri="{BB962C8B-B14F-4D97-AF65-F5344CB8AC3E}">
        <p14:creationId xmlns:p14="http://schemas.microsoft.com/office/powerpoint/2010/main" val="3087295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58863"/>
            <a:ext cx="8077200" cy="1489075"/>
          </a:xfrm>
        </p:spPr>
        <p:txBody>
          <a:bodyPr/>
          <a:lstStyle/>
          <a:p>
            <a:pPr eaLnBrk="1" hangingPunct="1"/>
            <a:br>
              <a:rPr lang="cs-CZ" altLang="en-US" b="1">
                <a:solidFill>
                  <a:schemeClr val="tx1"/>
                </a:solidFill>
              </a:rPr>
            </a:br>
            <a:r>
              <a:rPr lang="cs-CZ" altLang="en-US" sz="3200" b="1">
                <a:solidFill>
                  <a:srgbClr val="000066"/>
                </a:solidFill>
              </a:rPr>
              <a:t>Biologické funkce aktivovaných složek komplementového systému</a:t>
            </a:r>
            <a:br>
              <a:rPr lang="cs-CZ" altLang="en-US" b="1">
                <a:solidFill>
                  <a:srgbClr val="000066"/>
                </a:solidFill>
              </a:rPr>
            </a:br>
            <a:br>
              <a:rPr lang="cs-CZ" altLang="en-US" b="1">
                <a:solidFill>
                  <a:srgbClr val="000066"/>
                </a:solidFill>
              </a:rPr>
            </a:br>
            <a:endParaRPr lang="cs-CZ" altLang="en-US" b="1">
              <a:solidFill>
                <a:srgbClr val="000066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47938"/>
            <a:ext cx="7772400" cy="2913062"/>
          </a:xfrm>
        </p:spPr>
        <p:txBody>
          <a:bodyPr/>
          <a:lstStyle/>
          <a:p>
            <a:pPr lvl="2" eaLnBrk="1" hangingPunct="1">
              <a:buFont typeface="Symbol" panose="05050102010706020507" pitchFamily="18" charset="2"/>
              <a:buChar char="·"/>
              <a:defRPr/>
            </a:pPr>
            <a:r>
              <a:rPr lang="cs-CZ" altLang="en-US" sz="2489"/>
              <a:t> </a:t>
            </a:r>
            <a:r>
              <a:rPr lang="cs-CZ" altLang="en-US" sz="2667"/>
              <a:t>lýza buněk</a:t>
            </a:r>
            <a:r>
              <a:rPr lang="cs-CZ" altLang="en-US" sz="2667" b="1"/>
              <a:t> </a:t>
            </a:r>
            <a:r>
              <a:rPr lang="cs-CZ" altLang="en-US" sz="2667"/>
              <a:t>(mikroorganismů) (MAC)</a:t>
            </a:r>
          </a:p>
          <a:p>
            <a:pPr lvl="2" eaLnBrk="1" hangingPunct="1">
              <a:buFont typeface="Symbol" panose="05050102010706020507" pitchFamily="18" charset="2"/>
              <a:buChar char="·"/>
              <a:defRPr/>
            </a:pPr>
            <a:r>
              <a:rPr lang="cs-CZ" altLang="en-US" sz="2667" b="1"/>
              <a:t> </a:t>
            </a:r>
            <a:r>
              <a:rPr lang="cs-CZ" altLang="en-US" sz="2667"/>
              <a:t>opsonizace (C3b)</a:t>
            </a:r>
          </a:p>
          <a:p>
            <a:pPr lvl="2" eaLnBrk="1" hangingPunct="1">
              <a:buFont typeface="Symbol" panose="05050102010706020507" pitchFamily="18" charset="2"/>
              <a:buChar char="·"/>
              <a:defRPr/>
            </a:pPr>
            <a:r>
              <a:rPr lang="cs-CZ" altLang="en-US" sz="2667"/>
              <a:t> chemotaxe (C5a, C3a)</a:t>
            </a:r>
          </a:p>
          <a:p>
            <a:pPr lvl="2" eaLnBrk="1" hangingPunct="1">
              <a:buFont typeface="Symbol" panose="05050102010706020507" pitchFamily="18" charset="2"/>
              <a:buChar char="·"/>
              <a:defRPr/>
            </a:pPr>
            <a:r>
              <a:rPr lang="cs-CZ" altLang="en-US" sz="2667"/>
              <a:t> prozánětlivá aktivita (C3a, C5a)     </a:t>
            </a:r>
          </a:p>
          <a:p>
            <a:pPr lvl="2" eaLnBrk="1" hangingPunct="1">
              <a:buFont typeface="Symbol" panose="05050102010706020507" pitchFamily="18" charset="2"/>
              <a:buChar char="·"/>
              <a:defRPr/>
            </a:pPr>
            <a:r>
              <a:rPr lang="cs-CZ" altLang="en-US" sz="2667"/>
              <a:t> přenos imunokomplexů (C3b, C4b)</a:t>
            </a:r>
            <a:endParaRPr lang="cs-CZ" altLang="en-US" sz="2667" b="1"/>
          </a:p>
          <a:p>
            <a:pPr lvl="2" eaLnBrk="1" hangingPunct="1">
              <a:buFont typeface="Symbol" panose="05050102010706020507" pitchFamily="18" charset="2"/>
              <a:buChar char="·"/>
              <a:defRPr/>
            </a:pPr>
            <a:r>
              <a:rPr lang="cs-CZ" altLang="en-US" sz="2667"/>
              <a:t> regulace paměťové odpovědi (C3b, C3d)</a:t>
            </a:r>
            <a:r>
              <a:rPr lang="cs-CZ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058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651125" y="2212975"/>
            <a:ext cx="4075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5867"/>
              <a:t>Fagocytóza</a:t>
            </a:r>
            <a:endParaRPr lang="en-US" altLang="en-US" sz="5867"/>
          </a:p>
        </p:txBody>
      </p:sp>
    </p:spTree>
    <p:extLst>
      <p:ext uri="{BB962C8B-B14F-4D97-AF65-F5344CB8AC3E}">
        <p14:creationId xmlns:p14="http://schemas.microsoft.com/office/powerpoint/2010/main" val="4276361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0241X-002-f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9144000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1188" y="5600700"/>
            <a:ext cx="7848600" cy="201613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11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005263" y="61737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Downloaded from: StudentConsult (on 19 July 2006 06:34 AM)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000500" y="62880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© 2005 Elsevier </a:t>
            </a:r>
          </a:p>
        </p:txBody>
      </p:sp>
      <p:pic>
        <p:nvPicPr>
          <p:cNvPr id="34822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88938"/>
            <a:ext cx="30194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673225" y="1009650"/>
            <a:ext cx="571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/>
              <a:t>Polymorfonukleární granulocyt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0739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3556"/>
              <a:t>Profesionální fagocyty imunitního systému</a:t>
            </a:r>
            <a:endParaRPr lang="en-US" altLang="en-US" sz="3556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957388"/>
            <a:ext cx="8229600" cy="4022725"/>
          </a:xfrm>
        </p:spPr>
        <p:txBody>
          <a:bodyPr/>
          <a:lstStyle/>
          <a:p>
            <a:pPr eaLnBrk="1" hangingPunct="1"/>
            <a:r>
              <a:rPr lang="cs-CZ" altLang="en-US"/>
              <a:t>Granulocyty – neutrofilní, částečně i eozinofilní</a:t>
            </a:r>
          </a:p>
          <a:p>
            <a:pPr eaLnBrk="1" hangingPunct="1"/>
            <a:r>
              <a:rPr lang="cs-CZ" altLang="en-US"/>
              <a:t>Monocyty makrofágy:</a:t>
            </a:r>
          </a:p>
          <a:p>
            <a:pPr lvl="1" eaLnBrk="1" hangingPunct="1"/>
            <a:r>
              <a:rPr lang="cs-CZ" altLang="en-US"/>
              <a:t>Kupfferovy buňky, </a:t>
            </a:r>
          </a:p>
          <a:p>
            <a:pPr lvl="1" eaLnBrk="1" hangingPunct="1"/>
            <a:r>
              <a:rPr lang="cs-CZ" altLang="en-US"/>
              <a:t>Mikroglie</a:t>
            </a:r>
          </a:p>
          <a:p>
            <a:pPr lvl="1" eaLnBrk="1" hangingPunct="1"/>
            <a:r>
              <a:rPr lang="cs-CZ" altLang="en-US"/>
              <a:t>Osteoklasty</a:t>
            </a:r>
          </a:p>
          <a:p>
            <a:pPr lvl="1" eaLnBrk="1" hangingPunct="1"/>
            <a:r>
              <a:rPr lang="cs-CZ" altLang="en-US"/>
              <a:t>Makrofágy sleziny, alveolů, vazivové tkáně, sinusů..</a:t>
            </a:r>
          </a:p>
          <a:p>
            <a:pPr eaLnBrk="1" hangingPunct="1"/>
            <a:r>
              <a:rPr lang="cs-CZ" altLang="en-US"/>
              <a:t>Dendritické buňky (neaktivované)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/>
              <a:t>Podmínky imunogenicity</a:t>
            </a: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748712" cy="4525962"/>
          </a:xfrm>
        </p:spPr>
        <p:txBody>
          <a:bodyPr/>
          <a:lstStyle/>
          <a:p>
            <a:pPr eaLnBrk="1" hangingPunct="1"/>
            <a:r>
              <a:rPr lang="cs-CZ" altLang="en-US"/>
              <a:t>Cizorodost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Dostatečná molekulová hmotnost (</a:t>
            </a:r>
            <a:r>
              <a:rPr lang="cs-CZ" altLang="en-US" sz="3600"/>
              <a:t>&gt;</a:t>
            </a:r>
            <a:r>
              <a:rPr lang="cs-CZ" altLang="en-US"/>
              <a:t> 6 kDa)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Komplexní struktura</a:t>
            </a:r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0241X-002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44625"/>
            <a:ext cx="8383587" cy="471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11188" y="5600700"/>
            <a:ext cx="7848600" cy="201613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11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005263" y="61737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Downloaded from: StudentConsult (on 19 July 2006 06:34 AM)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000500" y="62880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© 2005 Elsevier </a:t>
            </a:r>
          </a:p>
        </p:txBody>
      </p:sp>
      <p:pic>
        <p:nvPicPr>
          <p:cNvPr id="37894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88938"/>
            <a:ext cx="30194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395538" y="869950"/>
            <a:ext cx="48783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844"/>
              <a:t>Vývoj makrofágů z monocytů</a:t>
            </a:r>
            <a:endParaRPr lang="en-US" altLang="en-US" sz="2844"/>
          </a:p>
        </p:txBody>
      </p:sp>
    </p:spTree>
    <p:extLst>
      <p:ext uri="{BB962C8B-B14F-4D97-AF65-F5344CB8AC3E}">
        <p14:creationId xmlns:p14="http://schemas.microsoft.com/office/powerpoint/2010/main" val="3560701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cs-CZ" altLang="cs-CZ" dirty="0"/>
              <a:t>Dvě fáze interakce mezi fagocyty </a:t>
            </a:r>
            <a:br>
              <a:rPr lang="cs-CZ" altLang="cs-CZ" dirty="0"/>
            </a:br>
            <a:r>
              <a:rPr lang="cs-CZ" altLang="cs-CZ" dirty="0"/>
              <a:t>a cévní stěnou</a:t>
            </a:r>
            <a:endParaRPr lang="en-GB" altLang="cs-CZ" dirty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283634" y="1803401"/>
            <a:ext cx="8403166" cy="4023078"/>
          </a:xfrm>
        </p:spPr>
        <p:txBody>
          <a:bodyPr/>
          <a:lstStyle/>
          <a:p>
            <a:r>
              <a:rPr lang="cs-CZ" altLang="cs-CZ"/>
              <a:t>Rolling – reverzibilní interakce daná vazbou mezi endoteliálními </a:t>
            </a:r>
            <a:r>
              <a:rPr lang="cs-CZ" altLang="cs-CZ" b="1"/>
              <a:t>selektiny</a:t>
            </a:r>
            <a:r>
              <a:rPr lang="cs-CZ" altLang="cs-CZ"/>
              <a:t> a jejich ligandy na povrchu leukocytů (např sialyl-Lewis</a:t>
            </a:r>
            <a:r>
              <a:rPr lang="cs-CZ" altLang="cs-CZ" baseline="30000"/>
              <a:t>X</a:t>
            </a:r>
            <a:r>
              <a:rPr lang="cs-CZ" altLang="cs-CZ"/>
              <a:t> )</a:t>
            </a:r>
          </a:p>
          <a:p>
            <a:r>
              <a:rPr lang="cs-CZ" altLang="cs-CZ"/>
              <a:t>stabilní vazba – vytváří se po aktivaci prozánětlivými faktory. Je dána interakcí mezi leukocytárními </a:t>
            </a:r>
            <a:r>
              <a:rPr lang="cs-CZ" altLang="cs-CZ" b="1"/>
              <a:t>integriny</a:t>
            </a:r>
            <a:r>
              <a:rPr lang="cs-CZ" altLang="cs-CZ"/>
              <a:t> a jejich ligandami na endoteliích – např. ICAM-1.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73249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0241X-002-f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508125"/>
            <a:ext cx="8255000" cy="473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600700"/>
            <a:ext cx="7848600" cy="201613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11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1737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Downloaded from: StudentConsult (on 19 July 2006 06:34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288088"/>
            <a:ext cx="4464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en-US" sz="622" i="1"/>
              <a:t>© 2005 Elsevier </a:t>
            </a:r>
          </a:p>
        </p:txBody>
      </p:sp>
      <p:pic>
        <p:nvPicPr>
          <p:cNvPr id="39942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88938"/>
            <a:ext cx="30194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66713" y="741363"/>
            <a:ext cx="83010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489"/>
              <a:t>Interakce leukocytů s endoteliemi při přechodu leukocytu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489"/>
              <a:t>z cévy do extravaskulárního  prostoru</a:t>
            </a:r>
            <a:endParaRPr lang="en-US" altLang="en-US" sz="2489"/>
          </a:p>
        </p:txBody>
      </p:sp>
    </p:spTree>
    <p:extLst>
      <p:ext uri="{BB962C8B-B14F-4D97-AF65-F5344CB8AC3E}">
        <p14:creationId xmlns:p14="http://schemas.microsoft.com/office/powerpoint/2010/main" val="1311536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“Klasické“ fáze fagocytárního procesu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Chemotaxe cílený pohyb buněk proti směru koncentrace chemotaktických faktorů (chemotaxinů)</a:t>
            </a:r>
          </a:p>
          <a:p>
            <a:r>
              <a:rPr lang="cs-CZ" altLang="cs-CZ"/>
              <a:t>Adheze</a:t>
            </a:r>
          </a:p>
          <a:p>
            <a:r>
              <a:rPr lang="cs-CZ" altLang="cs-CZ"/>
              <a:t>Ingesce –pohlcení, vytváření fagosomu. Ten poté splývá s lysosomem za vzniku fagolysosom.</a:t>
            </a:r>
          </a:p>
          <a:p>
            <a:r>
              <a:rPr lang="cs-CZ" altLang="cs-CZ"/>
              <a:t>Intracelulární degradace – po zabití následuje destrukce fagocytovaného materiálu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5728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Chemotaxiny</a:t>
            </a:r>
            <a:endParaRPr lang="en-GB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2149475"/>
            <a:ext cx="6900862" cy="3716338"/>
          </a:xfrm>
        </p:spPr>
        <p:txBody>
          <a:bodyPr/>
          <a:lstStyle/>
          <a:p>
            <a:pPr eaLnBrk="1" hangingPunct="1"/>
            <a:r>
              <a:rPr lang="cs-CZ" altLang="en-US"/>
              <a:t>Produkty rozpadu buněk</a:t>
            </a:r>
          </a:p>
          <a:p>
            <a:pPr eaLnBrk="1" hangingPunct="1"/>
            <a:r>
              <a:rPr lang="cs-CZ" altLang="en-US"/>
              <a:t>C5a</a:t>
            </a:r>
          </a:p>
          <a:p>
            <a:pPr eaLnBrk="1" hangingPunct="1"/>
            <a:r>
              <a:rPr lang="cs-CZ" altLang="en-US"/>
              <a:t>IL-8, IL-1</a:t>
            </a:r>
          </a:p>
          <a:p>
            <a:pPr eaLnBrk="1" hangingPunct="1"/>
            <a:r>
              <a:rPr lang="cs-CZ" altLang="en-US"/>
              <a:t>Leukotrieny</a:t>
            </a:r>
          </a:p>
          <a:p>
            <a:pPr eaLnBrk="1" hangingPunct="1"/>
            <a:r>
              <a:rPr lang="cs-CZ" altLang="en-US"/>
              <a:t>Destičky aktivující faktor (PAF)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9015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Opsoniny</a:t>
            </a:r>
            <a:endParaRPr lang="en-GB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Látky zlepšují adhesi fagocytující buňky </a:t>
            </a:r>
            <a:br>
              <a:rPr lang="cs-CZ" altLang="en-US"/>
            </a:br>
            <a:r>
              <a:rPr lang="cs-CZ" altLang="en-US"/>
              <a:t>k fagocytované částici.</a:t>
            </a:r>
            <a:endParaRPr lang="en-GB" altLang="en-US"/>
          </a:p>
          <a:p>
            <a:pPr eaLnBrk="1" hangingPunct="1"/>
            <a:r>
              <a:rPr lang="cs-CZ" altLang="en-US"/>
              <a:t>Specifické</a:t>
            </a:r>
            <a:r>
              <a:rPr lang="en-GB" altLang="en-US"/>
              <a:t>: IgG, (IgM </a:t>
            </a:r>
            <a:r>
              <a:rPr lang="cs-CZ" altLang="en-US"/>
              <a:t>pouze nepřímo aktivací komplementového systému</a:t>
            </a:r>
            <a:r>
              <a:rPr lang="en-GB" altLang="en-US"/>
              <a:t>)</a:t>
            </a:r>
          </a:p>
          <a:p>
            <a:pPr eaLnBrk="1" hangingPunct="1"/>
            <a:r>
              <a:rPr lang="en-GB" altLang="en-US"/>
              <a:t>N</a:t>
            </a:r>
            <a:r>
              <a:rPr lang="cs-CZ" altLang="en-US"/>
              <a:t>especifické</a:t>
            </a:r>
            <a:r>
              <a:rPr lang="en-GB" altLang="en-US"/>
              <a:t>: C3b, fibrone</a:t>
            </a:r>
            <a:r>
              <a:rPr lang="cs-CZ" altLang="en-US"/>
              <a:t>k</a:t>
            </a:r>
            <a:r>
              <a:rPr lang="en-GB" altLang="en-US"/>
              <a:t>tin</a:t>
            </a:r>
            <a:r>
              <a:rPr lang="cs-CZ" altLang="en-US"/>
              <a:t>, CRP, MBL</a:t>
            </a:r>
            <a:r>
              <a:rPr lang="en-GB" altLang="en-US"/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3842326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ázek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2538"/>
            <a:ext cx="802005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Nadpis 1"/>
          <p:cNvSpPr>
            <a:spLocks noGrp="1"/>
          </p:cNvSpPr>
          <p:nvPr>
            <p:ph type="title"/>
          </p:nvPr>
        </p:nvSpPr>
        <p:spPr>
          <a:xfrm>
            <a:off x="438150" y="377825"/>
            <a:ext cx="8229600" cy="1016000"/>
          </a:xfrm>
        </p:spPr>
        <p:txBody>
          <a:bodyPr/>
          <a:lstStyle/>
          <a:p>
            <a:pPr>
              <a:defRPr/>
            </a:pPr>
            <a:r>
              <a:rPr lang="cs-CZ" altLang="en-US" sz="2844"/>
              <a:t>Jednotlivá stadia fagocytózy </a:t>
            </a:r>
            <a:endParaRPr lang="cs-CZ" altLang="en-US"/>
          </a:p>
        </p:txBody>
      </p:sp>
      <p:cxnSp>
        <p:nvCxnSpPr>
          <p:cNvPr id="5" name="Přímá spojovací šipka 20"/>
          <p:cNvCxnSpPr>
            <a:stCxn id="6" idx="2"/>
          </p:cNvCxnSpPr>
          <p:nvPr/>
        </p:nvCxnSpPr>
        <p:spPr>
          <a:xfrm flipH="1">
            <a:off x="1979613" y="1776413"/>
            <a:ext cx="2016125" cy="373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1835150" y="1381125"/>
            <a:ext cx="4321175" cy="3921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68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244" dirty="0"/>
              <a:t>Adherence fagocytované </a:t>
            </a:r>
            <a:r>
              <a:rPr lang="cs-CZ" sz="1244" dirty="0" err="1"/>
              <a:t>čáetice</a:t>
            </a:r>
            <a:r>
              <a:rPr lang="cs-CZ" sz="1244" dirty="0"/>
              <a:t> k membráně fagocytující buňky</a:t>
            </a:r>
            <a:endParaRPr lang="cs-CZ" sz="1333" dirty="0"/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2284413" y="2216150"/>
            <a:ext cx="630237" cy="3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2914650" y="2084388"/>
            <a:ext cx="5518150" cy="257175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68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244" dirty="0">
                <a:solidFill>
                  <a:schemeClr val="tx1"/>
                </a:solidFill>
              </a:rPr>
              <a:t>Tvorba </a:t>
            </a:r>
            <a:r>
              <a:rPr lang="cs-CZ" sz="1244" dirty="0" err="1">
                <a:solidFill>
                  <a:schemeClr val="tx1"/>
                </a:solidFill>
              </a:rPr>
              <a:t>psudopodií</a:t>
            </a:r>
            <a:r>
              <a:rPr lang="cs-CZ" sz="1244" dirty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3170238" y="2733675"/>
            <a:ext cx="825500" cy="374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1"/>
          <p:cNvSpPr txBox="1"/>
          <p:nvPr/>
        </p:nvSpPr>
        <p:spPr>
          <a:xfrm>
            <a:off x="3995738" y="2597150"/>
            <a:ext cx="4691062" cy="26670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68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333" dirty="0">
                <a:solidFill>
                  <a:schemeClr val="tx1"/>
                </a:solidFill>
              </a:rPr>
              <a:t>Tvorba </a:t>
            </a:r>
            <a:r>
              <a:rPr lang="cs-CZ" sz="1333" dirty="0" err="1">
                <a:solidFill>
                  <a:schemeClr val="tx1"/>
                </a:solidFill>
              </a:rPr>
              <a:t>fagosomu</a:t>
            </a:r>
            <a:endParaRPr lang="cs-CZ" sz="1333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1"/>
          </p:cNvCxnSpPr>
          <p:nvPr/>
        </p:nvCxnSpPr>
        <p:spPr>
          <a:xfrm flipH="1">
            <a:off x="3779838" y="3322638"/>
            <a:ext cx="792162" cy="617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0" y="3197225"/>
            <a:ext cx="4114800" cy="25876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68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244" dirty="0">
                <a:solidFill>
                  <a:schemeClr val="tx1"/>
                </a:solidFill>
              </a:rPr>
              <a:t>Splynutím </a:t>
            </a:r>
            <a:r>
              <a:rPr lang="cs-CZ" sz="1244" dirty="0" err="1">
                <a:solidFill>
                  <a:schemeClr val="tx1"/>
                </a:solidFill>
              </a:rPr>
              <a:t>fagosomu</a:t>
            </a:r>
            <a:r>
              <a:rPr lang="cs-CZ" sz="1244" dirty="0">
                <a:solidFill>
                  <a:schemeClr val="tx1"/>
                </a:solidFill>
              </a:rPr>
              <a:t> a lysozomu vzniká </a:t>
            </a:r>
            <a:r>
              <a:rPr lang="cs-CZ" sz="1244" dirty="0" err="1">
                <a:solidFill>
                  <a:schemeClr val="tx1"/>
                </a:solidFill>
              </a:rPr>
              <a:t>fagolysosom</a:t>
            </a:r>
            <a:endParaRPr lang="cs-CZ" sz="1333" dirty="0">
              <a:solidFill>
                <a:schemeClr val="tx1"/>
              </a:solidFill>
            </a:endParaRPr>
          </a:p>
        </p:txBody>
      </p:sp>
      <p:cxnSp>
        <p:nvCxnSpPr>
          <p:cNvPr id="24" name="Přímá spojovací šipka 20"/>
          <p:cNvCxnSpPr>
            <a:stCxn id="25" idx="1"/>
          </p:cNvCxnSpPr>
          <p:nvPr/>
        </p:nvCxnSpPr>
        <p:spPr>
          <a:xfrm flipH="1">
            <a:off x="4572000" y="4362450"/>
            <a:ext cx="503238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11"/>
          <p:cNvSpPr txBox="1"/>
          <p:nvPr/>
        </p:nvSpPr>
        <p:spPr>
          <a:xfrm>
            <a:off x="5075238" y="4165600"/>
            <a:ext cx="3611562" cy="39211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68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244" dirty="0">
                <a:solidFill>
                  <a:schemeClr val="tx1"/>
                </a:solidFill>
              </a:rPr>
              <a:t>Uvnitř </a:t>
            </a:r>
            <a:r>
              <a:rPr lang="cs-CZ" sz="1244" dirty="0" err="1">
                <a:solidFill>
                  <a:schemeClr val="tx1"/>
                </a:solidFill>
              </a:rPr>
              <a:t>fagolysosomu</a:t>
            </a:r>
            <a:r>
              <a:rPr lang="cs-CZ" sz="1244" dirty="0">
                <a:solidFill>
                  <a:schemeClr val="tx1"/>
                </a:solidFill>
              </a:rPr>
              <a:t> dochází k usmrcení </a:t>
            </a:r>
            <a:br>
              <a:rPr lang="cs-CZ" sz="1244" dirty="0">
                <a:solidFill>
                  <a:schemeClr val="tx1"/>
                </a:solidFill>
              </a:rPr>
            </a:br>
            <a:r>
              <a:rPr lang="cs-CZ" sz="1244" dirty="0">
                <a:solidFill>
                  <a:schemeClr val="tx1"/>
                </a:solidFill>
              </a:rPr>
              <a:t>a degradaci fagocytovaného materiálu</a:t>
            </a:r>
          </a:p>
        </p:txBody>
      </p:sp>
      <p:cxnSp>
        <p:nvCxnSpPr>
          <p:cNvPr id="27" name="Přímá spojovací šipka 20"/>
          <p:cNvCxnSpPr>
            <a:stCxn id="28" idx="1"/>
          </p:cNvCxnSpPr>
          <p:nvPr/>
        </p:nvCxnSpPr>
        <p:spPr>
          <a:xfrm flipH="1">
            <a:off x="6013450" y="4862513"/>
            <a:ext cx="503238" cy="150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11"/>
          <p:cNvSpPr txBox="1"/>
          <p:nvPr/>
        </p:nvSpPr>
        <p:spPr>
          <a:xfrm>
            <a:off x="6516688" y="4665663"/>
            <a:ext cx="2170112" cy="390525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68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244" dirty="0">
                <a:solidFill>
                  <a:schemeClr val="tx1"/>
                </a:solidFill>
              </a:rPr>
              <a:t>Nedegradovatelný materiál je uvolněn z buňky</a:t>
            </a:r>
          </a:p>
        </p:txBody>
      </p:sp>
      <p:cxnSp>
        <p:nvCxnSpPr>
          <p:cNvPr id="39" name="Přímá spojovací šipka 20"/>
          <p:cNvCxnSpPr>
            <a:stCxn id="40" idx="2"/>
          </p:cNvCxnSpPr>
          <p:nvPr/>
        </p:nvCxnSpPr>
        <p:spPr>
          <a:xfrm>
            <a:off x="1325563" y="3687763"/>
            <a:ext cx="725487" cy="3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11"/>
          <p:cNvSpPr txBox="1"/>
          <p:nvPr/>
        </p:nvSpPr>
        <p:spPr>
          <a:xfrm>
            <a:off x="457200" y="3425825"/>
            <a:ext cx="1733550" cy="25876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68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cs-CZ" sz="1244" dirty="0" err="1">
                <a:solidFill>
                  <a:schemeClr val="tx1"/>
                </a:solidFill>
              </a:rPr>
              <a:t>Lysosom</a:t>
            </a:r>
            <a:endParaRPr lang="cs-CZ" sz="124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44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622300"/>
            <a:ext cx="7413625" cy="10461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3556"/>
              <a:t>Zabíjecí mechanismy fagocytujících buněk</a:t>
            </a:r>
            <a:endParaRPr lang="en-GB" altLang="en-US" sz="3556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2489"/>
              <a:t>Reaktivní metabolity kyslíku</a:t>
            </a:r>
            <a:r>
              <a:rPr lang="en-GB" altLang="en-US" sz="2489"/>
              <a:t> (H</a:t>
            </a:r>
            <a:r>
              <a:rPr lang="en-GB" altLang="en-US" sz="2489" baseline="-25000"/>
              <a:t>2</a:t>
            </a:r>
            <a:r>
              <a:rPr lang="en-GB" altLang="en-US" sz="2489"/>
              <a:t>O</a:t>
            </a:r>
            <a:r>
              <a:rPr lang="en-GB" altLang="en-US" sz="2489" baseline="-25000"/>
              <a:t>2</a:t>
            </a:r>
            <a:r>
              <a:rPr lang="en-GB" altLang="en-US" sz="2489"/>
              <a:t>, hydroxyl</a:t>
            </a:r>
            <a:r>
              <a:rPr lang="cs-CZ" altLang="en-US" sz="2489"/>
              <a:t>ový</a:t>
            </a:r>
            <a:r>
              <a:rPr lang="en-GB" altLang="en-US" sz="2489"/>
              <a:t> radi</a:t>
            </a:r>
            <a:r>
              <a:rPr lang="cs-CZ" altLang="en-US" sz="2489"/>
              <a:t>kál</a:t>
            </a:r>
            <a:r>
              <a:rPr lang="en-GB" altLang="en-US" sz="2489"/>
              <a:t> (.OH), superoxid</a:t>
            </a:r>
            <a:r>
              <a:rPr lang="cs-CZ" altLang="en-US" sz="2489"/>
              <a:t>ový </a:t>
            </a:r>
            <a:r>
              <a:rPr lang="en-GB" altLang="en-US" sz="2489"/>
              <a:t>aniont (O</a:t>
            </a:r>
            <a:r>
              <a:rPr lang="en-GB" altLang="en-US" sz="2489" baseline="-25000"/>
              <a:t>2</a:t>
            </a:r>
            <a:r>
              <a:rPr lang="en-GB" altLang="en-US" sz="2489" baseline="30000"/>
              <a:t>-</a:t>
            </a:r>
            <a:r>
              <a:rPr lang="en-GB" altLang="en-US" sz="2489"/>
              <a:t>), </a:t>
            </a:r>
            <a:r>
              <a:rPr lang="cs-CZ" altLang="en-US" sz="2489"/>
              <a:t>singletovaný kyslík</a:t>
            </a:r>
            <a:r>
              <a:rPr lang="en-GB" altLang="en-US" sz="2489"/>
              <a:t>(.O</a:t>
            </a:r>
            <a:r>
              <a:rPr lang="en-GB" altLang="en-US" sz="2489" baseline="-25000"/>
              <a:t>2</a:t>
            </a:r>
            <a:r>
              <a:rPr lang="en-GB" altLang="en-US" sz="2489"/>
              <a:t>)</a:t>
            </a:r>
          </a:p>
          <a:p>
            <a:pPr eaLnBrk="1" hangingPunct="1">
              <a:defRPr/>
            </a:pPr>
            <a:r>
              <a:rPr lang="cs-CZ" altLang="en-US" sz="2489"/>
              <a:t>Reaktivní dusíkové metabolity (NO, NO</a:t>
            </a:r>
            <a:r>
              <a:rPr lang="cs-CZ" altLang="en-US" sz="2489" baseline="-25000"/>
              <a:t>2</a:t>
            </a:r>
            <a:r>
              <a:rPr lang="cs-CZ" altLang="en-US" sz="2489"/>
              <a:t>)</a:t>
            </a:r>
          </a:p>
          <a:p>
            <a:pPr eaLnBrk="1" hangingPunct="1">
              <a:defRPr/>
            </a:pPr>
            <a:r>
              <a:rPr lang="en-GB" altLang="en-US" sz="2489"/>
              <a:t>Hydrol</a:t>
            </a:r>
            <a:r>
              <a:rPr lang="cs-CZ" altLang="en-US" sz="2489"/>
              <a:t>ázy</a:t>
            </a:r>
            <a:r>
              <a:rPr lang="en-GB" altLang="en-US" sz="2489"/>
              <a:t>: prote</a:t>
            </a:r>
            <a:r>
              <a:rPr lang="cs-CZ" altLang="en-US" sz="2489"/>
              <a:t>ázy</a:t>
            </a:r>
            <a:r>
              <a:rPr lang="en-GB" altLang="en-US" sz="2489"/>
              <a:t>,</a:t>
            </a:r>
            <a:r>
              <a:rPr lang="cs-CZ" altLang="en-US" sz="2489"/>
              <a:t> </a:t>
            </a:r>
            <a:r>
              <a:rPr lang="en-GB" altLang="en-US" sz="2489"/>
              <a:t>lip</a:t>
            </a:r>
            <a:r>
              <a:rPr lang="cs-CZ" altLang="en-US" sz="2489"/>
              <a:t>ázy</a:t>
            </a:r>
            <a:r>
              <a:rPr lang="en-GB" altLang="en-US" sz="2489"/>
              <a:t>, DNAs</a:t>
            </a:r>
            <a:r>
              <a:rPr lang="cs-CZ" altLang="en-US" sz="2489"/>
              <a:t>y</a:t>
            </a:r>
            <a:endParaRPr lang="en-GB" altLang="en-US" sz="2489"/>
          </a:p>
          <a:p>
            <a:pPr eaLnBrk="1" hangingPunct="1">
              <a:defRPr/>
            </a:pPr>
            <a:r>
              <a:rPr lang="cs-CZ" altLang="en-US" sz="2489"/>
              <a:t>Nízké</a:t>
            </a:r>
            <a:r>
              <a:rPr lang="en-GB" altLang="en-US" sz="2489"/>
              <a:t> pH</a:t>
            </a:r>
          </a:p>
          <a:p>
            <a:pPr eaLnBrk="1" hangingPunct="1">
              <a:defRPr/>
            </a:pPr>
            <a:r>
              <a:rPr lang="en-GB" altLang="en-US" sz="2489"/>
              <a:t>Lysozym</a:t>
            </a:r>
          </a:p>
          <a:p>
            <a:pPr eaLnBrk="1" hangingPunct="1">
              <a:defRPr/>
            </a:pPr>
            <a:r>
              <a:rPr lang="cs-CZ" altLang="en-US" sz="2489"/>
              <a:t>Lactoferin</a:t>
            </a:r>
          </a:p>
          <a:p>
            <a:pPr eaLnBrk="1" hangingPunct="1">
              <a:defRPr/>
            </a:pPr>
            <a:r>
              <a:rPr lang="cs-CZ" altLang="en-US" sz="2489"/>
              <a:t>Defenziny – antimikrobiální polypeptidy</a:t>
            </a:r>
          </a:p>
          <a:p>
            <a:pPr eaLnBrk="1" hangingPunct="1">
              <a:defRPr/>
            </a:pPr>
            <a:endParaRPr lang="en-GB" altLang="en-US" sz="2489"/>
          </a:p>
        </p:txBody>
      </p:sp>
    </p:spTree>
    <p:extLst>
      <p:ext uri="{BB962C8B-B14F-4D97-AF65-F5344CB8AC3E}">
        <p14:creationId xmlns:p14="http://schemas.microsoft.com/office/powerpoint/2010/main" val="2918032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Přirození zabíječi (NK buňky)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1835150"/>
            <a:ext cx="7405687" cy="2573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2133" dirty="0"/>
              <a:t>Morfologicky se jedná o velké granulované lymfocyty </a:t>
            </a:r>
            <a:r>
              <a:rPr lang="en-GB" altLang="en-US" sz="2133" dirty="0"/>
              <a:t>(LGL).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133" dirty="0"/>
              <a:t>Vznikají v odlišné linii než T a B- lymfocyty</a:t>
            </a:r>
            <a:r>
              <a:rPr lang="en-GB" altLang="en-US" sz="2133" dirty="0"/>
              <a:t>.</a:t>
            </a:r>
            <a:endParaRPr lang="cs-CZ" altLang="en-US" sz="2133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133" dirty="0"/>
              <a:t>Rozpoznání cílové buňky je antigen nespecifické. Záleží na vzájemném poměru aktivačních a inhibičních signálů na povrchu cílové buňky.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133" dirty="0"/>
              <a:t>Nejdůležitějším negativním signálem stimulace </a:t>
            </a:r>
            <a:r>
              <a:rPr lang="cs-CZ" altLang="en-US" sz="2133" b="1" dirty="0"/>
              <a:t>KIR – </a:t>
            </a:r>
            <a:r>
              <a:rPr lang="cs-CZ" altLang="en-US" sz="2133" b="1" dirty="0" err="1"/>
              <a:t>killer</a:t>
            </a:r>
            <a:r>
              <a:rPr lang="cs-CZ" altLang="en-US" sz="2133" b="1" dirty="0"/>
              <a:t> inhibitory </a:t>
            </a:r>
            <a:r>
              <a:rPr lang="cs-CZ" altLang="en-US" sz="2133" b="1" dirty="0" err="1"/>
              <a:t>receptors</a:t>
            </a:r>
            <a:r>
              <a:rPr lang="cs-CZ" altLang="en-US" sz="2133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133" dirty="0"/>
              <a:t>Nejdůležitějším ligandem KIR je exprese (nepozměněných)  HLA-I antigenů na povrchu cílové buňky.</a:t>
            </a:r>
            <a:endParaRPr lang="en-GB" altLang="en-US" sz="2133" dirty="0"/>
          </a:p>
          <a:p>
            <a:pPr>
              <a:defRPr/>
            </a:pPr>
            <a:r>
              <a:rPr lang="cs-CZ" altLang="cs-CZ" sz="2133" dirty="0"/>
              <a:t>Aktivační stimuly: například adhezívní (např. </a:t>
            </a:r>
            <a:r>
              <a:rPr lang="cs-CZ" altLang="cs-CZ" sz="2133" dirty="0" err="1"/>
              <a:t>lektiny</a:t>
            </a:r>
            <a:r>
              <a:rPr lang="cs-CZ" altLang="cs-CZ" sz="2133" dirty="0"/>
              <a:t>), receptor </a:t>
            </a:r>
            <a:r>
              <a:rPr lang="cs-CZ" altLang="cs-CZ" sz="2133" dirty="0" err="1"/>
              <a:t>Fc</a:t>
            </a:r>
            <a:r>
              <a:rPr lang="el-GR" altLang="cs-CZ" sz="2133" dirty="0"/>
              <a:t>γ</a:t>
            </a:r>
            <a:r>
              <a:rPr lang="cs-CZ" altLang="cs-CZ" sz="2133" dirty="0"/>
              <a:t>III receptor (CD16).</a:t>
            </a:r>
            <a:endParaRPr lang="cs-CZ" altLang="en-US" sz="2133" dirty="0"/>
          </a:p>
        </p:txBody>
      </p:sp>
    </p:spTree>
    <p:extLst>
      <p:ext uri="{BB962C8B-B14F-4D97-AF65-F5344CB8AC3E}">
        <p14:creationId xmlns:p14="http://schemas.microsoft.com/office/powerpoint/2010/main" val="7188039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Přirození zabíječi (NK buňky)</a:t>
            </a:r>
            <a:endParaRPr lang="en-GB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2489" dirty="0">
                <a:latin typeface="+mj-lt"/>
              </a:rPr>
              <a:t>NK buňky jsou namířeny  zejména proti nádorovým a viry infikovaným buňkám.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89" dirty="0">
                <a:latin typeface="+mj-lt"/>
              </a:rPr>
              <a:t>Vrchol odpovědi NK-buněk je již během několika hodin po primární infekci jako </a:t>
            </a:r>
            <a:r>
              <a:rPr lang="cs-CZ" altLang="cs-CZ" sz="2489" u="sng" dirty="0">
                <a:latin typeface="+mj-lt"/>
              </a:rPr>
              <a:t>součást indukované vrozené imunitní reakce </a:t>
            </a:r>
            <a:endParaRPr lang="cs-CZ" altLang="en-US" sz="2489" u="sng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89" dirty="0">
                <a:latin typeface="+mj-lt"/>
              </a:rPr>
              <a:t>Mechanismy cytotoxicity jsou stejné jako u </a:t>
            </a:r>
            <a:r>
              <a:rPr lang="cs-CZ" altLang="en-US" sz="2489" dirty="0" err="1">
                <a:latin typeface="+mj-lt"/>
              </a:rPr>
              <a:t>Tc</a:t>
            </a:r>
            <a:r>
              <a:rPr lang="cs-CZ" altLang="en-US" sz="2489" dirty="0">
                <a:latin typeface="+mj-lt"/>
              </a:rPr>
              <a:t> lymfocytů.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89" dirty="0"/>
              <a:t>Důležitým stimulačním </a:t>
            </a:r>
            <a:r>
              <a:rPr lang="cs-CZ" altLang="en-US" sz="2489" dirty="0" err="1"/>
              <a:t>cytokinem</a:t>
            </a:r>
            <a:r>
              <a:rPr lang="cs-CZ" altLang="en-US" sz="2489" dirty="0"/>
              <a:t> je IL-12 (jako produkt aktivovaných makrofágů)  IFN-</a:t>
            </a:r>
            <a:r>
              <a:rPr lang="cs-CZ" altLang="en-US" sz="2489" dirty="0" err="1">
                <a:latin typeface="Symbol" panose="05050102010706020507" pitchFamily="18" charset="2"/>
              </a:rPr>
              <a:t>a,b</a:t>
            </a:r>
            <a:r>
              <a:rPr lang="cs-CZ" altLang="en-US" sz="2489" dirty="0"/>
              <a:t>, IL-2, IL-18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89" dirty="0"/>
              <a:t>Jsou důležitým zdrojem prozánětlivých </a:t>
            </a:r>
            <a:r>
              <a:rPr lang="cs-CZ" altLang="en-US" sz="2489" dirty="0" err="1"/>
              <a:t>cytokinů</a:t>
            </a:r>
            <a:r>
              <a:rPr lang="cs-CZ" altLang="en-US" sz="2489" dirty="0"/>
              <a:t> – </a:t>
            </a:r>
            <a:r>
              <a:rPr lang="cs-CZ" altLang="en-US" sz="2489" dirty="0" err="1"/>
              <a:t>IFN</a:t>
            </a:r>
            <a:r>
              <a:rPr lang="cs-CZ" altLang="en-US" sz="2489" dirty="0" err="1">
                <a:latin typeface="Symbol" panose="05050102010706020507" pitchFamily="18" charset="2"/>
              </a:rPr>
              <a:t>g</a:t>
            </a:r>
            <a:r>
              <a:rPr lang="cs-CZ" altLang="en-US" sz="2489" dirty="0"/>
              <a:t>, IL-3, TNF-</a:t>
            </a:r>
            <a:r>
              <a:rPr lang="cs-CZ" altLang="en-US" sz="2489" dirty="0">
                <a:latin typeface="Symbol" panose="05050102010706020507" pitchFamily="18" charset="2"/>
              </a:rPr>
              <a:t>a</a:t>
            </a:r>
            <a:endParaRPr lang="en-GB" altLang="en-US" sz="2489" dirty="0">
              <a:latin typeface="Symbol" panose="05050102010706020507" pitchFamily="18" charset="2"/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2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Antigen – základní složení</a:t>
            </a: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/>
              <a:t>Nosičská část molekuly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Antigenní determinanty (epitopy) </a:t>
            </a:r>
            <a:br>
              <a:rPr lang="cs-CZ" altLang="en-US"/>
            </a:br>
            <a:r>
              <a:rPr lang="cs-CZ" altLang="en-US"/>
              <a:t>(cca 5-7 aminokyselin!)</a:t>
            </a:r>
            <a:endParaRPr lang="en-US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476375"/>
            <a:ext cx="71580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Nadpis 3"/>
          <p:cNvSpPr>
            <a:spLocks noGrp="1"/>
          </p:cNvSpPr>
          <p:nvPr>
            <p:ph type="title"/>
          </p:nvPr>
        </p:nvSpPr>
        <p:spPr>
          <a:xfrm>
            <a:off x="914400" y="728663"/>
            <a:ext cx="7315200" cy="903287"/>
          </a:xfrm>
        </p:spPr>
        <p:txBody>
          <a:bodyPr/>
          <a:lstStyle/>
          <a:p>
            <a:pPr>
              <a:defRPr/>
            </a:pPr>
            <a:r>
              <a:rPr lang="en-US" altLang="en-US" sz="2528"/>
              <a:t>Antibody dependent cellular cytotoxicity (ADCC)</a:t>
            </a:r>
            <a:endParaRPr lang="cs-CZ" altLang="en-US" sz="2528"/>
          </a:p>
        </p:txBody>
      </p:sp>
      <p:cxnSp>
        <p:nvCxnSpPr>
          <p:cNvPr id="8" name="Přímá spojovací šipka 20"/>
          <p:cNvCxnSpPr>
            <a:stCxn id="9" idx="0"/>
          </p:cNvCxnSpPr>
          <p:nvPr/>
        </p:nvCxnSpPr>
        <p:spPr>
          <a:xfrm flipH="1" flipV="1">
            <a:off x="4316413" y="3998913"/>
            <a:ext cx="112712" cy="339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803650" y="4338638"/>
            <a:ext cx="1249363" cy="2428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185" dirty="0" err="1"/>
              <a:t>Fc</a:t>
            </a:r>
            <a:r>
              <a:rPr lang="cs-CZ" sz="1185" dirty="0"/>
              <a:t> receptor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01713" y="1852613"/>
            <a:ext cx="7170737" cy="3540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2212" b="1" dirty="0"/>
              <a:t>Buňka infikovaná virem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87425" y="5500688"/>
            <a:ext cx="7169150" cy="3095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17" name="Přímá spojovací šipka 20"/>
          <p:cNvCxnSpPr>
            <a:stCxn id="18" idx="3"/>
          </p:cNvCxnSpPr>
          <p:nvPr/>
        </p:nvCxnSpPr>
        <p:spPr>
          <a:xfrm flipV="1">
            <a:off x="5076825" y="5038725"/>
            <a:ext cx="3333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829050" y="4975225"/>
            <a:ext cx="1247775" cy="2428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185" dirty="0" err="1"/>
              <a:t>perforin</a:t>
            </a:r>
            <a:endParaRPr lang="cs-CZ" sz="1185" dirty="0"/>
          </a:p>
        </p:txBody>
      </p:sp>
      <p:cxnSp>
        <p:nvCxnSpPr>
          <p:cNvPr id="21" name="Přímá spojovací šipka 20"/>
          <p:cNvCxnSpPr>
            <a:stCxn id="22" idx="1"/>
          </p:cNvCxnSpPr>
          <p:nvPr/>
        </p:nvCxnSpPr>
        <p:spPr>
          <a:xfrm flipH="1" flipV="1">
            <a:off x="5916613" y="5095875"/>
            <a:ext cx="384175" cy="44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300788" y="5021263"/>
            <a:ext cx="1249362" cy="2428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185" dirty="0" err="1"/>
              <a:t>granzyne</a:t>
            </a:r>
            <a:endParaRPr lang="cs-CZ" sz="1185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388225" y="2747963"/>
            <a:ext cx="447675" cy="501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402388" y="2940050"/>
            <a:ext cx="525462" cy="501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77050" y="3448050"/>
            <a:ext cx="446088" cy="3079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2" name="Přímá spojovací šipka 20"/>
          <p:cNvCxnSpPr>
            <a:stCxn id="33" idx="0"/>
          </p:cNvCxnSpPr>
          <p:nvPr/>
        </p:nvCxnSpPr>
        <p:spPr>
          <a:xfrm flipH="1" flipV="1">
            <a:off x="2409825" y="2851150"/>
            <a:ext cx="314325" cy="341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012950" y="3192463"/>
            <a:ext cx="1422400" cy="5016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dirty="0"/>
              <a:t>Cizorodý epitop </a:t>
            </a:r>
          </a:p>
        </p:txBody>
      </p:sp>
      <p:sp>
        <p:nvSpPr>
          <p:cNvPr id="65553" name="TextovéPole 3"/>
          <p:cNvSpPr txBox="1">
            <a:spLocks noChangeArrowheads="1"/>
          </p:cNvSpPr>
          <p:nvPr/>
        </p:nvSpPr>
        <p:spPr bwMode="auto">
          <a:xfrm>
            <a:off x="7105650" y="3998913"/>
            <a:ext cx="1104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1422"/>
              <a:t>Fc receptor</a:t>
            </a:r>
            <a:endParaRPr lang="en-US" altLang="en-US" sz="1422"/>
          </a:p>
        </p:txBody>
      </p:sp>
      <p:cxnSp>
        <p:nvCxnSpPr>
          <p:cNvPr id="51218" name="Přímá spojnice se šipkou 5"/>
          <p:cNvCxnSpPr>
            <a:cxnSpLocks noChangeShapeType="1"/>
          </p:cNvCxnSpPr>
          <p:nvPr/>
        </p:nvCxnSpPr>
        <p:spPr bwMode="auto">
          <a:xfrm flipH="1" flipV="1">
            <a:off x="6665913" y="3998913"/>
            <a:ext cx="433387" cy="1460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55" name="TextovéPole 6"/>
          <p:cNvSpPr txBox="1">
            <a:spLocks noChangeArrowheads="1"/>
          </p:cNvSpPr>
          <p:nvPr/>
        </p:nvSpPr>
        <p:spPr bwMode="auto">
          <a:xfrm>
            <a:off x="1022350" y="3779838"/>
            <a:ext cx="15398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1422"/>
              <a:t>Usmrcení virem</a:t>
            </a:r>
            <a:br>
              <a:rPr lang="cs-CZ" altLang="en-US" sz="1422"/>
            </a:br>
            <a:r>
              <a:rPr lang="cs-CZ" altLang="en-US" sz="1422"/>
              <a:t>infikované buňky</a:t>
            </a:r>
            <a:endParaRPr lang="en-US" altLang="en-US" sz="1422"/>
          </a:p>
        </p:txBody>
      </p:sp>
    </p:spTree>
    <p:extLst>
      <p:ext uri="{BB962C8B-B14F-4D97-AF65-F5344CB8AC3E}">
        <p14:creationId xmlns:p14="http://schemas.microsoft.com/office/powerpoint/2010/main" val="1075968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Interferony (IFN)</a:t>
            </a: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Typ 1: IFN </a:t>
            </a:r>
            <a:r>
              <a:rPr lang="cs-CZ" altLang="en-US">
                <a:latin typeface="Symbol" panose="05050102010706020507" pitchFamily="18" charset="2"/>
              </a:rPr>
              <a:t>a</a:t>
            </a:r>
            <a:r>
              <a:rPr lang="cs-CZ" altLang="en-US"/>
              <a:t>, IFN </a:t>
            </a:r>
            <a:r>
              <a:rPr lang="cs-CZ" altLang="en-US">
                <a:latin typeface="Symbol" panose="05050102010706020507" pitchFamily="18" charset="2"/>
              </a:rPr>
              <a:t>b - </a:t>
            </a:r>
            <a:r>
              <a:rPr lang="cs-CZ" altLang="en-US">
                <a:latin typeface="Times New Roman" panose="02020603050405020304" pitchFamily="18" charset="0"/>
              </a:rPr>
              <a:t>jsou produkována některými buňkami infikovanými viry (hlavně fibroblasty, granulocyty). V cílové buňce inhibují virovou replikaci.</a:t>
            </a:r>
          </a:p>
          <a:p>
            <a:pPr eaLnBrk="1" hangingPunct="1"/>
            <a:r>
              <a:rPr lang="cs-CZ" altLang="en-US">
                <a:latin typeface="Times New Roman" panose="02020603050405020304" pitchFamily="18" charset="0"/>
              </a:rPr>
              <a:t>Typ 2 - „Imunní“:  IFN </a:t>
            </a:r>
            <a:r>
              <a:rPr lang="cs-CZ" altLang="en-US">
                <a:latin typeface="Symbol" panose="05050102010706020507" pitchFamily="18" charset="2"/>
              </a:rPr>
              <a:t>g</a:t>
            </a:r>
            <a:r>
              <a:rPr lang="cs-CZ" altLang="en-US">
                <a:latin typeface="Times New Roman" panose="02020603050405020304" pitchFamily="18" charset="0"/>
              </a:rPr>
              <a:t>: produkován aktivovanými T</a:t>
            </a:r>
            <a:r>
              <a:rPr lang="cs-CZ" altLang="en-US" baseline="-25000">
                <a:latin typeface="Times New Roman" panose="02020603050405020304" pitchFamily="18" charset="0"/>
              </a:rPr>
              <a:t>H</a:t>
            </a:r>
            <a:r>
              <a:rPr lang="cs-CZ" altLang="en-US">
                <a:latin typeface="Times New Roman" panose="02020603050405020304" pitchFamily="18" charset="0"/>
              </a:rPr>
              <a:t>1 buňkami,  NK buňkami, způsobuje především aktivaci makrofágů. </a:t>
            </a:r>
          </a:p>
          <a:p>
            <a:pPr eaLnBrk="1" hangingPunct="1"/>
            <a:r>
              <a:rPr lang="cs-CZ" altLang="en-US">
                <a:latin typeface="Times New Roman" panose="02020603050405020304" pitchFamily="18" charset="0"/>
              </a:rPr>
              <a:t>Interferony 3. typu  - IFN </a:t>
            </a:r>
            <a:r>
              <a:rPr lang="cs-CZ" altLang="en-US">
                <a:latin typeface="Symbol" panose="05050102010706020507" pitchFamily="18" charset="2"/>
              </a:rPr>
              <a:t>l - </a:t>
            </a:r>
            <a:r>
              <a:rPr lang="cs-CZ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IL28A,B, IL-29 – podobné IFN-I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87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441450"/>
            <a:ext cx="71691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6225"/>
            <a:ext cx="7315200" cy="903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Mechanismus účinku interferonu (IFN)</a:t>
            </a:r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344738" y="1949450"/>
            <a:ext cx="330200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458913" y="1824038"/>
            <a:ext cx="885825" cy="2524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64" dirty="0"/>
              <a:t>Virus</a:t>
            </a:r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2903538" y="1774825"/>
            <a:ext cx="260350" cy="19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163888" y="1584325"/>
            <a:ext cx="1087437" cy="3873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64" dirty="0" err="1"/>
              <a:t>Viral</a:t>
            </a:r>
            <a:r>
              <a:rPr lang="cs-CZ" sz="1264" dirty="0"/>
              <a:t> </a:t>
            </a:r>
            <a:r>
              <a:rPr lang="cs-CZ" sz="1264" dirty="0" err="1"/>
              <a:t>nucleic</a:t>
            </a:r>
            <a:r>
              <a:rPr lang="cs-CZ" sz="1264" dirty="0"/>
              <a:t> acid</a:t>
            </a:r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700588" y="1885950"/>
            <a:ext cx="206375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06963" y="1760538"/>
            <a:ext cx="1087437" cy="2524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64" dirty="0"/>
              <a:t>New </a:t>
            </a:r>
            <a:r>
              <a:rPr lang="cs-CZ" sz="1264" dirty="0" err="1"/>
              <a:t>viruses</a:t>
            </a:r>
            <a:endParaRPr lang="cs-CZ" sz="1264" dirty="0"/>
          </a:p>
        </p:txBody>
      </p:sp>
      <p:cxnSp>
        <p:nvCxnSpPr>
          <p:cNvPr id="18" name="Přímá spojovací šipka 20"/>
          <p:cNvCxnSpPr>
            <a:stCxn id="19" idx="1"/>
          </p:cNvCxnSpPr>
          <p:nvPr/>
        </p:nvCxnSpPr>
        <p:spPr>
          <a:xfrm flipH="1">
            <a:off x="5980113" y="2479675"/>
            <a:ext cx="273050" cy="234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253163" y="2292350"/>
            <a:ext cx="1976437" cy="3873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64" dirty="0" err="1"/>
              <a:t>Antiviral</a:t>
            </a:r>
            <a:r>
              <a:rPr lang="cs-CZ" sz="1264" dirty="0"/>
              <a:t> </a:t>
            </a:r>
            <a:r>
              <a:rPr lang="cs-CZ" sz="1264" dirty="0" err="1"/>
              <a:t>proteins</a:t>
            </a:r>
            <a:r>
              <a:rPr lang="cs-CZ" sz="1264" dirty="0"/>
              <a:t> </a:t>
            </a:r>
            <a:r>
              <a:rPr lang="cs-CZ" sz="1264" dirty="0" err="1"/>
              <a:t>block</a:t>
            </a:r>
            <a:r>
              <a:rPr lang="cs-CZ" sz="1264" dirty="0"/>
              <a:t> </a:t>
            </a:r>
            <a:r>
              <a:rPr lang="cs-CZ" sz="1264" dirty="0" err="1"/>
              <a:t>viral</a:t>
            </a:r>
            <a:r>
              <a:rPr lang="cs-CZ" sz="1264" dirty="0"/>
              <a:t> </a:t>
            </a:r>
            <a:r>
              <a:rPr lang="cs-CZ" sz="1264" dirty="0" err="1"/>
              <a:t>reproduction</a:t>
            </a:r>
            <a:endParaRPr lang="cs-CZ" sz="1264" dirty="0"/>
          </a:p>
        </p:txBody>
      </p:sp>
      <p:cxnSp>
        <p:nvCxnSpPr>
          <p:cNvPr id="21" name="Přímá spojovací šipka 20"/>
          <p:cNvCxnSpPr>
            <a:stCxn id="22" idx="3"/>
          </p:cNvCxnSpPr>
          <p:nvPr/>
        </p:nvCxnSpPr>
        <p:spPr>
          <a:xfrm>
            <a:off x="2532063" y="4468813"/>
            <a:ext cx="396875" cy="92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844550" y="4279900"/>
            <a:ext cx="1687513" cy="3873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64" dirty="0"/>
              <a:t>Interferon </a:t>
            </a:r>
            <a:r>
              <a:rPr lang="cs-CZ" sz="1264" dirty="0" err="1"/>
              <a:t>molecules</a:t>
            </a:r>
            <a:r>
              <a:rPr lang="cs-CZ" sz="1264" dirty="0"/>
              <a:t> </a:t>
            </a:r>
            <a:r>
              <a:rPr lang="cs-CZ" sz="1264" dirty="0" err="1"/>
              <a:t>produced</a:t>
            </a:r>
            <a:endParaRPr lang="cs-CZ" sz="1264" dirty="0"/>
          </a:p>
        </p:txBody>
      </p:sp>
      <p:cxnSp>
        <p:nvCxnSpPr>
          <p:cNvPr id="26" name="Přímá spojovací šipka 20"/>
          <p:cNvCxnSpPr>
            <a:stCxn id="25" idx="1"/>
          </p:cNvCxnSpPr>
          <p:nvPr/>
        </p:nvCxnSpPr>
        <p:spPr>
          <a:xfrm flipH="1">
            <a:off x="5340350" y="4527550"/>
            <a:ext cx="755650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096000" y="4271963"/>
            <a:ext cx="2184400" cy="52387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264" dirty="0"/>
              <a:t>Interferon </a:t>
            </a:r>
            <a:r>
              <a:rPr lang="cs-CZ" sz="1264" dirty="0" err="1"/>
              <a:t>binding</a:t>
            </a:r>
            <a:r>
              <a:rPr lang="cs-CZ" sz="1264" dirty="0"/>
              <a:t> </a:t>
            </a:r>
            <a:r>
              <a:rPr lang="cs-CZ" sz="1264" dirty="0" err="1"/>
              <a:t>simulates</a:t>
            </a:r>
            <a:r>
              <a:rPr lang="cs-CZ" sz="1264" dirty="0"/>
              <a:t> cell to </a:t>
            </a:r>
            <a:r>
              <a:rPr lang="cs-CZ" sz="1264" dirty="0" err="1"/>
              <a:t>turn</a:t>
            </a:r>
            <a:r>
              <a:rPr lang="cs-CZ" sz="1264" dirty="0"/>
              <a:t> on </a:t>
            </a:r>
            <a:r>
              <a:rPr lang="cs-CZ" sz="1264" dirty="0" err="1"/>
              <a:t>genes</a:t>
            </a:r>
            <a:r>
              <a:rPr lang="cs-CZ" sz="1264" dirty="0"/>
              <a:t> </a:t>
            </a:r>
            <a:r>
              <a:rPr lang="cs-CZ" sz="1264" dirty="0" err="1"/>
              <a:t>for</a:t>
            </a:r>
            <a:r>
              <a:rPr lang="cs-CZ" sz="1264" dirty="0"/>
              <a:t> </a:t>
            </a:r>
            <a:r>
              <a:rPr lang="cs-CZ" sz="1264" dirty="0" err="1"/>
              <a:t>antiviral</a:t>
            </a:r>
            <a:r>
              <a:rPr lang="cs-CZ" sz="1264" dirty="0"/>
              <a:t> </a:t>
            </a:r>
            <a:r>
              <a:rPr lang="cs-CZ" sz="1264" dirty="0" err="1"/>
              <a:t>proteins</a:t>
            </a:r>
            <a:endParaRPr lang="cs-CZ" sz="1264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147763" y="4965700"/>
            <a:ext cx="243205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264" b="1" dirty="0">
                <a:solidFill>
                  <a:schemeClr val="tx1"/>
                </a:solidFill>
              </a:rPr>
              <a:t>Host cell 1</a:t>
            </a:r>
            <a:endParaRPr lang="en-GB" sz="1264" b="1" dirty="0">
              <a:solidFill>
                <a:schemeClr val="tx1"/>
              </a:solidFill>
            </a:endParaRPr>
          </a:p>
          <a:p>
            <a:pPr marL="142996" indent="-142996" eaLnBrk="1" hangingPunct="1">
              <a:buFontTx/>
              <a:buChar char="•"/>
              <a:defRPr/>
            </a:pPr>
            <a:r>
              <a:rPr lang="cs-CZ" sz="1106" dirty="0" err="1">
                <a:solidFill>
                  <a:schemeClr val="tx1"/>
                </a:solidFill>
              </a:rPr>
              <a:t>Infected</a:t>
            </a:r>
            <a:r>
              <a:rPr lang="cs-CZ" sz="1106" dirty="0">
                <a:solidFill>
                  <a:schemeClr val="tx1"/>
                </a:solidFill>
              </a:rPr>
              <a:t> by virus</a:t>
            </a:r>
          </a:p>
          <a:p>
            <a:pPr marL="142996" indent="-142996" eaLnBrk="1" hangingPunct="1">
              <a:buFontTx/>
              <a:buChar char="•"/>
              <a:defRPr/>
            </a:pPr>
            <a:r>
              <a:rPr lang="cs-CZ" sz="1106" dirty="0" err="1">
                <a:solidFill>
                  <a:schemeClr val="tx1"/>
                </a:solidFill>
              </a:rPr>
              <a:t>Makes</a:t>
            </a:r>
            <a:r>
              <a:rPr lang="cs-CZ" sz="1106" dirty="0">
                <a:solidFill>
                  <a:schemeClr val="tx1"/>
                </a:solidFill>
              </a:rPr>
              <a:t> interferon</a:t>
            </a:r>
          </a:p>
          <a:p>
            <a:pPr marL="142996" indent="-142996" eaLnBrk="1" hangingPunct="1">
              <a:buFontTx/>
              <a:buChar char="•"/>
              <a:defRPr/>
            </a:pPr>
            <a:r>
              <a:rPr lang="cs-CZ" sz="1106" dirty="0" err="1">
                <a:solidFill>
                  <a:schemeClr val="tx1"/>
                </a:solidFill>
              </a:rPr>
              <a:t>Is</a:t>
            </a:r>
            <a:r>
              <a:rPr lang="cs-CZ" sz="1106" dirty="0">
                <a:solidFill>
                  <a:schemeClr val="tx1"/>
                </a:solidFill>
              </a:rPr>
              <a:t> </a:t>
            </a:r>
            <a:r>
              <a:rPr lang="cs-CZ" sz="1106" dirty="0" err="1">
                <a:solidFill>
                  <a:schemeClr val="tx1"/>
                </a:solidFill>
              </a:rPr>
              <a:t>kiled</a:t>
            </a:r>
            <a:r>
              <a:rPr lang="cs-CZ" sz="1106" dirty="0">
                <a:solidFill>
                  <a:schemeClr val="tx1"/>
                </a:solidFill>
              </a:rPr>
              <a:t> by virus</a:t>
            </a:r>
            <a:endParaRPr lang="en-GB" sz="1106" dirty="0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906963" y="4965700"/>
            <a:ext cx="3086100" cy="627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1264" b="1" dirty="0">
                <a:solidFill>
                  <a:schemeClr val="tx1"/>
                </a:solidFill>
              </a:rPr>
              <a:t>Host cell 2</a:t>
            </a:r>
            <a:endParaRPr lang="en-GB" sz="1264" b="1" dirty="0">
              <a:solidFill>
                <a:schemeClr val="tx1"/>
              </a:solidFill>
            </a:endParaRPr>
          </a:p>
          <a:p>
            <a:pPr marL="142996" indent="-142996" eaLnBrk="1" hangingPunct="1">
              <a:buFontTx/>
              <a:buChar char="•"/>
              <a:defRPr/>
            </a:pPr>
            <a:r>
              <a:rPr lang="cs-CZ" sz="1106" dirty="0" err="1">
                <a:solidFill>
                  <a:schemeClr val="tx1"/>
                </a:solidFill>
              </a:rPr>
              <a:t>Entered</a:t>
            </a:r>
            <a:r>
              <a:rPr lang="cs-CZ" sz="1106" dirty="0">
                <a:solidFill>
                  <a:schemeClr val="tx1"/>
                </a:solidFill>
              </a:rPr>
              <a:t> by interferon </a:t>
            </a:r>
            <a:r>
              <a:rPr lang="cs-CZ" sz="1106" dirty="0" err="1">
                <a:solidFill>
                  <a:schemeClr val="tx1"/>
                </a:solidFill>
              </a:rPr>
              <a:t>from</a:t>
            </a:r>
            <a:r>
              <a:rPr lang="cs-CZ" sz="1106" dirty="0">
                <a:solidFill>
                  <a:schemeClr val="tx1"/>
                </a:solidFill>
              </a:rPr>
              <a:t> cell 1</a:t>
            </a:r>
            <a:r>
              <a:rPr lang="en-US" sz="1106" dirty="0">
                <a:solidFill>
                  <a:schemeClr val="tx1"/>
                </a:solidFill>
              </a:rPr>
              <a:t>;</a:t>
            </a:r>
            <a:endParaRPr lang="cs-CZ" sz="1106" dirty="0">
              <a:solidFill>
                <a:schemeClr val="tx1"/>
              </a:solidFill>
            </a:endParaRPr>
          </a:p>
          <a:p>
            <a:pPr marL="142996" indent="-142996" eaLnBrk="1" hangingPunct="1">
              <a:buFontTx/>
              <a:buChar char="•"/>
              <a:defRPr/>
            </a:pPr>
            <a:r>
              <a:rPr lang="cs-CZ" sz="1106" dirty="0">
                <a:solidFill>
                  <a:schemeClr val="tx1"/>
                </a:solidFill>
              </a:rPr>
              <a:t>Interferon </a:t>
            </a:r>
            <a:r>
              <a:rPr lang="cs-CZ" sz="1106" dirty="0" err="1">
                <a:solidFill>
                  <a:schemeClr val="tx1"/>
                </a:solidFill>
              </a:rPr>
              <a:t>induces</a:t>
            </a:r>
            <a:r>
              <a:rPr lang="cs-CZ" sz="1106" dirty="0">
                <a:solidFill>
                  <a:schemeClr val="tx1"/>
                </a:solidFill>
              </a:rPr>
              <a:t> </a:t>
            </a:r>
            <a:r>
              <a:rPr lang="cs-CZ" sz="1106" dirty="0" err="1">
                <a:solidFill>
                  <a:schemeClr val="tx1"/>
                </a:solidFill>
              </a:rPr>
              <a:t>changes</a:t>
            </a:r>
            <a:r>
              <a:rPr lang="cs-CZ" sz="1106" dirty="0">
                <a:solidFill>
                  <a:schemeClr val="tx1"/>
                </a:solidFill>
              </a:rPr>
              <a:t> </a:t>
            </a:r>
            <a:r>
              <a:rPr lang="cs-CZ" sz="1106" dirty="0" err="1">
                <a:solidFill>
                  <a:schemeClr val="tx1"/>
                </a:solidFill>
              </a:rPr>
              <a:t>that</a:t>
            </a:r>
            <a:r>
              <a:rPr lang="cs-CZ" sz="1106" dirty="0">
                <a:solidFill>
                  <a:schemeClr val="tx1"/>
                </a:solidFill>
              </a:rPr>
              <a:t> </a:t>
            </a:r>
            <a:r>
              <a:rPr lang="cs-CZ" sz="1106" dirty="0" err="1">
                <a:solidFill>
                  <a:schemeClr val="tx1"/>
                </a:solidFill>
              </a:rPr>
              <a:t>protect</a:t>
            </a:r>
            <a:r>
              <a:rPr lang="cs-CZ" sz="1106" dirty="0">
                <a:solidFill>
                  <a:schemeClr val="tx1"/>
                </a:solidFill>
              </a:rPr>
              <a:t> </a:t>
            </a:r>
            <a:r>
              <a:rPr lang="cs-CZ" sz="1106" dirty="0" err="1">
                <a:solidFill>
                  <a:schemeClr val="tx1"/>
                </a:solidFill>
              </a:rPr>
              <a:t>it</a:t>
            </a:r>
            <a:endParaRPr lang="en-GB" sz="110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85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Defensiny</a:t>
            </a:r>
            <a:endParaRPr lang="en-US" altLang="cs-CZ"/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>
          <a:xfrm>
            <a:off x="390364" y="1417638"/>
            <a:ext cx="8363272" cy="4711972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Malé (18-45 aminokyselin) kationické proteiny, bohaté na cystein.</a:t>
            </a:r>
          </a:p>
          <a:p>
            <a:pPr>
              <a:defRPr/>
            </a:pPr>
            <a:r>
              <a:rPr lang="cs-CZ" altLang="cs-CZ" sz="2400" dirty="0"/>
              <a:t>Polypeptidy účinné proti řadě bakterií, plísní ale i některým virům.</a:t>
            </a:r>
          </a:p>
          <a:p>
            <a:pPr>
              <a:defRPr/>
            </a:pPr>
            <a:r>
              <a:rPr lang="cs-CZ" altLang="cs-CZ" sz="2400" dirty="0"/>
              <a:t>Jsou produkovány především neutrofilními granulocyty a epiteliálními buňkami. </a:t>
            </a:r>
          </a:p>
          <a:p>
            <a:pPr>
              <a:defRPr/>
            </a:pPr>
            <a:r>
              <a:rPr lang="cs-CZ" altLang="cs-CZ" sz="2400" dirty="0"/>
              <a:t>Nacházejí se v řadě extracelulárních tekutin, včetně  např. mateřského mléka.</a:t>
            </a:r>
          </a:p>
          <a:p>
            <a:pPr>
              <a:defRPr/>
            </a:pPr>
            <a:r>
              <a:rPr lang="cs-CZ" altLang="cs-CZ" sz="2400" dirty="0"/>
              <a:t>Hlavním mechanisme je porušení integrity buněčné membrány, včetně tvorby pórů v membráně.</a:t>
            </a:r>
          </a:p>
          <a:p>
            <a:pPr>
              <a:defRPr/>
            </a:pPr>
            <a:r>
              <a:rPr lang="cs-CZ" altLang="cs-CZ" sz="2400" dirty="0"/>
              <a:t>Dělí se na skupiny </a:t>
            </a:r>
            <a:r>
              <a:rPr lang="cs-CZ" altLang="cs-CZ" sz="2400" dirty="0" err="1"/>
              <a:t>defensinů</a:t>
            </a:r>
            <a:r>
              <a:rPr lang="cs-CZ" altLang="cs-CZ" sz="2400" dirty="0"/>
              <a:t>  </a:t>
            </a:r>
            <a:r>
              <a:rPr lang="cs-CZ" altLang="cs-CZ" sz="2400" dirty="0">
                <a:latin typeface="Symbol" panose="05050102010706020507" pitchFamily="18" charset="2"/>
              </a:rPr>
              <a:t>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</a:t>
            </a:r>
            <a:r>
              <a:rPr lang="cs-CZ" altLang="cs-CZ" sz="2400" dirty="0"/>
              <a:t> </a:t>
            </a:r>
            <a:r>
              <a:rPr lang="cs-CZ" altLang="cs-CZ" sz="2400" dirty="0">
                <a:latin typeface="Symbol" panose="05050102010706020507" pitchFamily="18" charset="2"/>
              </a:rPr>
              <a:t>b.</a:t>
            </a:r>
            <a:r>
              <a:rPr lang="cs-CZ" altLang="cs-CZ" sz="2400" dirty="0"/>
              <a:t> 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335247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Lysozym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2462213"/>
            <a:ext cx="7606034" cy="3303587"/>
          </a:xfrm>
        </p:spPr>
        <p:txBody>
          <a:bodyPr/>
          <a:lstStyle/>
          <a:p>
            <a:pPr eaLnBrk="1" hangingPunct="1"/>
            <a:r>
              <a:rPr lang="cs-CZ" altLang="cs-CZ" dirty="0"/>
              <a:t>Enzym katalyzující rozklad polysacharidových řetězců v buněčných stěnách G+ baktérií.</a:t>
            </a:r>
            <a:endParaRPr lang="en-GB" altLang="en-US" dirty="0"/>
          </a:p>
          <a:p>
            <a:pPr eaLnBrk="1" hangingPunct="1"/>
            <a:r>
              <a:rPr lang="cs-CZ" altLang="en-US" dirty="0"/>
              <a:t>Přítomen v granulích granulocytů, plazmě, sekretech (významný ve slinách!)</a:t>
            </a:r>
          </a:p>
        </p:txBody>
      </p:sp>
    </p:spTree>
    <p:extLst>
      <p:ext uri="{BB962C8B-B14F-4D97-AF65-F5344CB8AC3E}">
        <p14:creationId xmlns:p14="http://schemas.microsoft.com/office/powerpoint/2010/main" val="37935213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3435350" y="2292350"/>
            <a:ext cx="26733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6321" dirty="0"/>
              <a:t>Zánět</a:t>
            </a:r>
            <a:endParaRPr lang="en-US" altLang="en-US" sz="6321" dirty="0"/>
          </a:p>
        </p:txBody>
      </p:sp>
    </p:spTree>
    <p:extLst>
      <p:ext uri="{BB962C8B-B14F-4D97-AF65-F5344CB8AC3E}">
        <p14:creationId xmlns:p14="http://schemas.microsoft.com/office/powerpoint/2010/main" val="24906007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488" y="962025"/>
            <a:ext cx="6738937" cy="760413"/>
          </a:xfrm>
        </p:spPr>
        <p:txBody>
          <a:bodyPr lIns="71497" tIns="35121" rIns="71497" bIns="35121"/>
          <a:lstStyle/>
          <a:p>
            <a:pPr eaLnBrk="1" hangingPunct="1"/>
            <a:r>
              <a:rPr lang="cs-CZ" altLang="en-US"/>
              <a:t>Zánět</a:t>
            </a:r>
            <a:endParaRPr lang="en-GB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1665288"/>
            <a:ext cx="7699375" cy="3852862"/>
          </a:xfrm>
        </p:spPr>
        <p:txBody>
          <a:bodyPr lIns="71497" tIns="35121" rIns="71497" bIns="35121"/>
          <a:lstStyle/>
          <a:p>
            <a:pPr eaLnBrk="1" hangingPunct="1">
              <a:defRPr/>
            </a:pPr>
            <a:r>
              <a:rPr lang="cs-CZ" altLang="en-US" sz="2133"/>
              <a:t>Jedná se o rychlou odpověď organismu na poškození tkání nebo infekci</a:t>
            </a:r>
            <a:endParaRPr lang="en-GB" altLang="en-US" sz="2133"/>
          </a:p>
          <a:p>
            <a:pPr eaLnBrk="1" hangingPunct="1">
              <a:defRPr/>
            </a:pPr>
            <a:r>
              <a:rPr lang="cs-CZ" altLang="en-US" sz="2133"/>
              <a:t>Hlavní roli hrají složky nespecifické imunity</a:t>
            </a:r>
            <a:endParaRPr lang="en-GB" altLang="en-US" sz="2133" b="1"/>
          </a:p>
          <a:p>
            <a:pPr eaLnBrk="1" hangingPunct="1">
              <a:defRPr/>
            </a:pPr>
            <a:r>
              <a:rPr lang="cs-CZ" altLang="en-US" sz="2133"/>
              <a:t>Hlavní události v místě zánětu</a:t>
            </a:r>
            <a:r>
              <a:rPr lang="en-GB" altLang="en-US" sz="2133" i="1"/>
              <a:t> </a:t>
            </a:r>
          </a:p>
          <a:p>
            <a:pPr lvl="1" eaLnBrk="1" hangingPunct="1">
              <a:defRPr/>
            </a:pPr>
            <a:r>
              <a:rPr lang="cs-CZ" altLang="en-US" sz="2133"/>
              <a:t>Vznik vasoaktivních a chemotaktických látek, často produktů aktivace komplementového systému.</a:t>
            </a:r>
          </a:p>
          <a:p>
            <a:pPr lvl="1" eaLnBrk="1" hangingPunct="1">
              <a:defRPr/>
            </a:pPr>
            <a:r>
              <a:rPr lang="cs-CZ" altLang="en-US" sz="2133"/>
              <a:t>Zvýšený přítok krve do místa zánětu.</a:t>
            </a:r>
            <a:endParaRPr lang="en-GB" altLang="en-US" sz="2133"/>
          </a:p>
          <a:p>
            <a:pPr lvl="1" eaLnBrk="1" hangingPunct="1">
              <a:defRPr/>
            </a:pPr>
            <a:r>
              <a:rPr lang="cs-CZ" altLang="en-US" sz="2133"/>
              <a:t>Příliv zánětotvorných buněk, zejména  granulocytů </a:t>
            </a:r>
            <a:br>
              <a:rPr lang="cs-CZ" altLang="en-US" sz="2133"/>
            </a:br>
            <a:r>
              <a:rPr lang="cs-CZ" altLang="en-US" sz="2133"/>
              <a:t>a makrofágů.</a:t>
            </a:r>
            <a:endParaRPr lang="en-GB" altLang="en-US" sz="2133"/>
          </a:p>
          <a:p>
            <a:pPr lvl="1" eaLnBrk="1" hangingPunct="1">
              <a:defRPr/>
            </a:pPr>
            <a:r>
              <a:rPr lang="cs-CZ" altLang="en-US" sz="2133"/>
              <a:t>Zvýšená cévní permeabilita vede k přechodu bílkovin do extravaskulárních prostorů.</a:t>
            </a:r>
            <a:endParaRPr lang="en-GB" altLang="en-US" sz="2133"/>
          </a:p>
        </p:txBody>
      </p:sp>
    </p:spTree>
    <p:extLst>
      <p:ext uri="{BB962C8B-B14F-4D97-AF65-F5344CB8AC3E}">
        <p14:creationId xmlns:p14="http://schemas.microsoft.com/office/powerpoint/2010/main" val="188931479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556">
                <a:solidFill>
                  <a:srgbClr val="002060"/>
                </a:solidFill>
                <a:latin typeface="Verdana" panose="020B0604030504040204" pitchFamily="34" charset="0"/>
              </a:rPr>
              <a:t>ZÁNĚT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Induktory: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exogenní: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      mikrobiální (PAMP, faktory virulence)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      nemikrobiální (alergeny, iritancia, cizí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           materiály,toxické sloučeniny)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endogenní: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      signály ze stresovaných, malfunkčních,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      poškozených tkání, produkty rozkladu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      extracelulární matrix (DAMP) </a:t>
            </a:r>
          </a:p>
        </p:txBody>
      </p:sp>
    </p:spTree>
    <p:extLst>
      <p:ext uri="{BB962C8B-B14F-4D97-AF65-F5344CB8AC3E}">
        <p14:creationId xmlns:p14="http://schemas.microsoft.com/office/powerpoint/2010/main" val="26247722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76375"/>
            <a:ext cx="716756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Nadpis 1"/>
          <p:cNvSpPr>
            <a:spLocks noGrp="1"/>
          </p:cNvSpPr>
          <p:nvPr>
            <p:ph type="title"/>
          </p:nvPr>
        </p:nvSpPr>
        <p:spPr>
          <a:xfrm>
            <a:off x="914400" y="811213"/>
            <a:ext cx="7315200" cy="615950"/>
          </a:xfrm>
        </p:spPr>
        <p:txBody>
          <a:bodyPr/>
          <a:lstStyle/>
          <a:p>
            <a:pPr eaLnBrk="1" hangingPunct="1"/>
            <a:r>
              <a:rPr lang="cs-CZ" altLang="en-US"/>
              <a:t>Iniciace zánětlivé odpovědi</a:t>
            </a:r>
            <a:endParaRPr lang="en-US" altLang="en-US"/>
          </a:p>
        </p:txBody>
      </p:sp>
      <p:cxnSp>
        <p:nvCxnSpPr>
          <p:cNvPr id="4" name="Přímá spojovací šipka 20"/>
          <p:cNvCxnSpPr>
            <a:stCxn id="5" idx="3"/>
          </p:cNvCxnSpPr>
          <p:nvPr/>
        </p:nvCxnSpPr>
        <p:spPr>
          <a:xfrm flipV="1">
            <a:off x="1727200" y="3671888"/>
            <a:ext cx="555625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17563" y="3502025"/>
            <a:ext cx="909637" cy="3540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6" dirty="0"/>
              <a:t>Poškozené buňky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79713" y="3659188"/>
            <a:ext cx="833437" cy="2428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85" dirty="0"/>
              <a:t>Bakterie</a:t>
            </a:r>
          </a:p>
        </p:txBody>
      </p:sp>
      <p:cxnSp>
        <p:nvCxnSpPr>
          <p:cNvPr id="14" name="Přímá spojovací šipka 20"/>
          <p:cNvCxnSpPr>
            <a:stCxn id="13" idx="1"/>
          </p:cNvCxnSpPr>
          <p:nvPr/>
        </p:nvCxnSpPr>
        <p:spPr>
          <a:xfrm flipH="1" flipV="1">
            <a:off x="2524125" y="3714750"/>
            <a:ext cx="255588" cy="61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20"/>
          <p:cNvCxnSpPr>
            <a:stCxn id="19" idx="3"/>
          </p:cNvCxnSpPr>
          <p:nvPr/>
        </p:nvCxnSpPr>
        <p:spPr>
          <a:xfrm flipV="1">
            <a:off x="4037013" y="4089400"/>
            <a:ext cx="338137" cy="63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19" idx="3"/>
          </p:cNvCxnSpPr>
          <p:nvPr/>
        </p:nvCxnSpPr>
        <p:spPr>
          <a:xfrm>
            <a:off x="4037013" y="4152900"/>
            <a:ext cx="214312" cy="53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74" name="Skupina 27"/>
          <p:cNvGrpSpPr>
            <a:grpSpLocks/>
          </p:cNvGrpSpPr>
          <p:nvPr/>
        </p:nvGrpSpPr>
        <p:grpSpPr bwMode="auto">
          <a:xfrm>
            <a:off x="1116013" y="5137150"/>
            <a:ext cx="447675" cy="569913"/>
            <a:chOff x="2915816" y="5201164"/>
            <a:chExt cx="504056" cy="722846"/>
          </a:xfrm>
        </p:grpSpPr>
        <p:sp>
          <p:nvSpPr>
            <p:cNvPr id="26" name="Ovál 25"/>
            <p:cNvSpPr/>
            <p:nvPr/>
          </p:nvSpPr>
          <p:spPr>
            <a:xfrm>
              <a:off x="2915816" y="5201164"/>
              <a:ext cx="504056" cy="5033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1949" name="TextovéPole 26"/>
            <p:cNvSpPr txBox="1">
              <a:spLocks noChangeArrowheads="1"/>
            </p:cNvSpPr>
            <p:nvPr/>
          </p:nvSpPr>
          <p:spPr bwMode="auto">
            <a:xfrm>
              <a:off x="3017699" y="5253515"/>
              <a:ext cx="359275" cy="67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cs-CZ" altLang="en-US" sz="1422" b="1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1.</a:t>
              </a:r>
            </a:p>
          </p:txBody>
        </p:sp>
      </p:grpSp>
      <p:grpSp>
        <p:nvGrpSpPr>
          <p:cNvPr id="62475" name="Skupina 28"/>
          <p:cNvGrpSpPr>
            <a:grpSpLocks/>
          </p:cNvGrpSpPr>
          <p:nvPr/>
        </p:nvGrpSpPr>
        <p:grpSpPr bwMode="auto">
          <a:xfrm>
            <a:off x="3548063" y="5137150"/>
            <a:ext cx="447675" cy="569913"/>
            <a:chOff x="2915816" y="5201164"/>
            <a:chExt cx="504056" cy="722846"/>
          </a:xfrm>
        </p:grpSpPr>
        <p:sp>
          <p:nvSpPr>
            <p:cNvPr id="30" name="Ovál 29"/>
            <p:cNvSpPr/>
            <p:nvPr/>
          </p:nvSpPr>
          <p:spPr>
            <a:xfrm>
              <a:off x="2915816" y="5201164"/>
              <a:ext cx="504056" cy="5033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1947" name="TextovéPole 30"/>
            <p:cNvSpPr txBox="1">
              <a:spLocks noChangeArrowheads="1"/>
            </p:cNvSpPr>
            <p:nvPr/>
          </p:nvSpPr>
          <p:spPr bwMode="auto">
            <a:xfrm>
              <a:off x="3017699" y="5253515"/>
              <a:ext cx="359275" cy="67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cs-CZ" altLang="en-US" sz="1422" b="1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grpSp>
        <p:nvGrpSpPr>
          <p:cNvPr id="62476" name="Skupina 31"/>
          <p:cNvGrpSpPr>
            <a:grpSpLocks/>
          </p:cNvGrpSpPr>
          <p:nvPr/>
        </p:nvGrpSpPr>
        <p:grpSpPr bwMode="auto">
          <a:xfrm>
            <a:off x="5980113" y="5137150"/>
            <a:ext cx="447675" cy="569913"/>
            <a:chOff x="2915816" y="5201164"/>
            <a:chExt cx="504056" cy="722846"/>
          </a:xfrm>
        </p:grpSpPr>
        <p:sp>
          <p:nvSpPr>
            <p:cNvPr id="33" name="Ovál 32"/>
            <p:cNvSpPr/>
            <p:nvPr/>
          </p:nvSpPr>
          <p:spPr>
            <a:xfrm>
              <a:off x="2915816" y="5201164"/>
              <a:ext cx="504056" cy="5033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1945" name="TextovéPole 33"/>
            <p:cNvSpPr txBox="1">
              <a:spLocks noChangeArrowheads="1"/>
            </p:cNvSpPr>
            <p:nvPr/>
          </p:nvSpPr>
          <p:spPr bwMode="auto">
            <a:xfrm>
              <a:off x="3017699" y="5253515"/>
              <a:ext cx="359275" cy="67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cs-CZ" altLang="en-US" sz="1422" b="1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3.</a:t>
              </a:r>
            </a:p>
          </p:txBody>
        </p:sp>
      </p:grpSp>
      <p:cxnSp>
        <p:nvCxnSpPr>
          <p:cNvPr id="49" name="Přímá spojovací šipka 20"/>
          <p:cNvCxnSpPr/>
          <p:nvPr/>
        </p:nvCxnSpPr>
        <p:spPr>
          <a:xfrm>
            <a:off x="4806950" y="2955925"/>
            <a:ext cx="53975" cy="188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20"/>
          <p:cNvCxnSpPr>
            <a:stCxn id="19" idx="1"/>
          </p:cNvCxnSpPr>
          <p:nvPr/>
        </p:nvCxnSpPr>
        <p:spPr>
          <a:xfrm flipH="1">
            <a:off x="2089150" y="4152900"/>
            <a:ext cx="1003300" cy="53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20"/>
          <p:cNvCxnSpPr>
            <a:stCxn id="19" idx="1"/>
          </p:cNvCxnSpPr>
          <p:nvPr/>
        </p:nvCxnSpPr>
        <p:spPr>
          <a:xfrm flipH="1">
            <a:off x="3035300" y="4152900"/>
            <a:ext cx="57150" cy="523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092450" y="4033838"/>
            <a:ext cx="944563" cy="2428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85" dirty="0"/>
              <a:t>Fagocyty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1116013" y="1639888"/>
            <a:ext cx="2305050" cy="113823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Poškození buněk a </a:t>
            </a:r>
            <a:r>
              <a:rPr lang="cs-CZ" sz="1106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aktivce</a:t>
            </a:r>
            <a:r>
              <a:rPr lang="cs-CZ" sz="110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komplementu vede k uvolnění chemotaktických a </a:t>
            </a:r>
            <a:r>
              <a:rPr lang="cs-CZ" sz="1106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vasoaktivních</a:t>
            </a:r>
            <a:r>
              <a:rPr lang="cs-CZ" sz="110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substancí a přílivu krve do místa poškození</a:t>
            </a:r>
            <a:endParaRPr lang="cs-CZ" sz="1264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6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3548063" y="1633538"/>
            <a:ext cx="2303462" cy="9921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Histamin způsobuje zvýšenou </a:t>
            </a:r>
            <a:r>
              <a:rPr lang="cs-CZ" sz="1106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permeabiliotu</a:t>
            </a:r>
            <a:r>
              <a:rPr lang="cs-CZ" sz="110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kapilár a následný průnik </a:t>
            </a:r>
            <a:r>
              <a:rPr lang="cs-CZ" sz="1106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fagocytujíích</a:t>
            </a:r>
            <a:r>
              <a:rPr lang="cs-CZ" sz="110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buněk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64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6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6069013" y="1670050"/>
            <a:ext cx="2049462" cy="7731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Fagocytující buňky ničí bakterie, mrtvé buňky a buněčnou drť, což postupně vede k tkáňové reparaci</a:t>
            </a:r>
          </a:p>
        </p:txBody>
      </p:sp>
      <p:cxnSp>
        <p:nvCxnSpPr>
          <p:cNvPr id="36" name="Přímá spojovací šipka 20"/>
          <p:cNvCxnSpPr>
            <a:stCxn id="38" idx="3"/>
          </p:cNvCxnSpPr>
          <p:nvPr/>
        </p:nvCxnSpPr>
        <p:spPr>
          <a:xfrm flipV="1">
            <a:off x="1624013" y="3935413"/>
            <a:ext cx="401637" cy="13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149350" y="3952875"/>
            <a:ext cx="474663" cy="2428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85" dirty="0"/>
              <a:t>C3a</a:t>
            </a:r>
          </a:p>
        </p:txBody>
      </p:sp>
      <p:cxnSp>
        <p:nvCxnSpPr>
          <p:cNvPr id="41" name="Přímá spojovací šipka 20"/>
          <p:cNvCxnSpPr>
            <a:stCxn id="42" idx="3"/>
          </p:cNvCxnSpPr>
          <p:nvPr/>
        </p:nvCxnSpPr>
        <p:spPr>
          <a:xfrm flipV="1">
            <a:off x="2078038" y="4041775"/>
            <a:ext cx="404812" cy="33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606550" y="4249738"/>
            <a:ext cx="471488" cy="2428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68267">
            <a:spAutoFit/>
          </a:bodyPr>
          <a:lstStyle/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85" dirty="0"/>
              <a:t>C5a</a:t>
            </a:r>
          </a:p>
        </p:txBody>
      </p:sp>
    </p:spTree>
    <p:extLst>
      <p:ext uri="{BB962C8B-B14F-4D97-AF65-F5344CB8AC3E}">
        <p14:creationId xmlns:p14="http://schemas.microsoft.com/office/powerpoint/2010/main" val="1193113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Lokální mediátory zánětu</a:t>
            </a:r>
            <a:endParaRPr lang="en-GB" altLang="cs-CZ"/>
          </a:p>
        </p:txBody>
      </p:sp>
      <p:sp>
        <p:nvSpPr>
          <p:cNvPr id="839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2905125"/>
          </a:xfrm>
        </p:spPr>
        <p:txBody>
          <a:bodyPr/>
          <a:lstStyle/>
          <a:p>
            <a:pPr>
              <a:defRPr/>
            </a:pPr>
            <a:r>
              <a:rPr lang="cs-CZ" altLang="cs-CZ" sz="2000" dirty="0" err="1"/>
              <a:t>Vasoaktivní</a:t>
            </a:r>
            <a:r>
              <a:rPr lang="cs-CZ" altLang="cs-CZ" sz="2000" dirty="0"/>
              <a:t> aminy – histamin, serotonin  - uvolněné z poškozených buněk, stimulovaných  mastocytů.</a:t>
            </a:r>
          </a:p>
          <a:p>
            <a:pPr>
              <a:defRPr/>
            </a:pPr>
            <a:r>
              <a:rPr lang="cs-CZ" altLang="cs-CZ" sz="2000" dirty="0"/>
              <a:t>Produkty kininového systému, komplementového systému, koagulačního systému.</a:t>
            </a:r>
          </a:p>
          <a:p>
            <a:pPr>
              <a:defRPr/>
            </a:pPr>
            <a:r>
              <a:rPr lang="cs-CZ" altLang="cs-CZ" sz="2000" dirty="0"/>
              <a:t>Metabolity kyseliny arachidonové </a:t>
            </a:r>
            <a:r>
              <a:rPr lang="cs-CZ" altLang="cs-CZ" sz="2000" dirty="0" err="1"/>
              <a:t>leukotrieny</a:t>
            </a:r>
            <a:r>
              <a:rPr lang="cs-CZ" altLang="cs-CZ" sz="2000" dirty="0"/>
              <a:t>, prostaglandiny 5-HETE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Produkty </a:t>
            </a:r>
            <a:r>
              <a:rPr lang="cs-CZ" altLang="cs-CZ" sz="2000" dirty="0" err="1"/>
              <a:t>mononocytů</a:t>
            </a:r>
            <a:r>
              <a:rPr lang="cs-CZ" altLang="cs-CZ" sz="2000" dirty="0"/>
              <a:t>, neutrofilů: IL-1, TNF-</a:t>
            </a:r>
            <a:r>
              <a:rPr lang="cs-CZ" altLang="cs-CZ" sz="2000" dirty="0">
                <a:latin typeface="Symbol" panose="05050102010706020507" pitchFamily="18" charset="2"/>
              </a:rPr>
              <a:t>a</a:t>
            </a:r>
            <a:r>
              <a:rPr lang="cs-CZ" altLang="cs-CZ" sz="2000" dirty="0"/>
              <a:t>, IL-6, IL-18, </a:t>
            </a:r>
            <a:r>
              <a:rPr lang="cs-CZ" altLang="cs-CZ" sz="2000" dirty="0" err="1"/>
              <a:t>chemokiny</a:t>
            </a:r>
            <a:r>
              <a:rPr lang="cs-CZ" altLang="cs-CZ" sz="2000" dirty="0"/>
              <a:t>, NO, </a:t>
            </a:r>
          </a:p>
          <a:p>
            <a:pPr>
              <a:defRPr/>
            </a:pPr>
            <a:r>
              <a:rPr lang="cs-CZ" altLang="cs-CZ" sz="2000" dirty="0"/>
              <a:t>Produkty aktivovaných lymfocytů - TNF-</a:t>
            </a:r>
            <a:r>
              <a:rPr lang="cs-CZ" altLang="cs-CZ" sz="2000" dirty="0">
                <a:latin typeface="Symbol" panose="05050102010706020507" pitchFamily="18" charset="2"/>
              </a:rPr>
              <a:t>a</a:t>
            </a:r>
            <a:r>
              <a:rPr lang="cs-CZ" altLang="cs-CZ" sz="2000" dirty="0"/>
              <a:t>, IL-6, IFN-</a:t>
            </a:r>
            <a:r>
              <a:rPr lang="cs-CZ" altLang="cs-CZ" sz="2000" dirty="0">
                <a:latin typeface="Symbol" panose="05050102010706020507" pitchFamily="18" charset="2"/>
              </a:rPr>
              <a:t>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chemokiny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71482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Vztah antigenu a epitopu, nosičská část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3161"/>
              <a:t>Celkové příznaky zánětu</a:t>
            </a:r>
            <a:endParaRPr lang="en-GB" altLang="en-US" sz="3161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1700808"/>
            <a:ext cx="7875587" cy="3575050"/>
          </a:xfrm>
        </p:spPr>
        <p:txBody>
          <a:bodyPr/>
          <a:lstStyle/>
          <a:p>
            <a:pPr eaLnBrk="1" hangingPunct="1"/>
            <a:r>
              <a:rPr lang="cs-CZ" altLang="en-US" dirty="0"/>
              <a:t>Vznikají zejména pod působením I</a:t>
            </a:r>
            <a:r>
              <a:rPr lang="en-GB" altLang="en-US" dirty="0"/>
              <a:t>L-1, IL-6, TNF-</a:t>
            </a:r>
            <a:r>
              <a:rPr lang="en-GB" altLang="en-US" dirty="0">
                <a:latin typeface="Symbol" panose="05050102010706020507" pitchFamily="18" charset="2"/>
              </a:rPr>
              <a:t>a</a:t>
            </a:r>
          </a:p>
          <a:p>
            <a:pPr eaLnBrk="1" hangingPunct="1"/>
            <a:r>
              <a:rPr lang="cs-CZ" altLang="en-US" dirty="0"/>
              <a:t>Teplota</a:t>
            </a:r>
            <a:endParaRPr lang="en-GB" altLang="en-US" dirty="0"/>
          </a:p>
          <a:p>
            <a:pPr eaLnBrk="1" hangingPunct="1"/>
            <a:r>
              <a:rPr lang="cs-CZ" altLang="en-US" dirty="0"/>
              <a:t>Únava, ospalost, ztráta chuti k jídlu</a:t>
            </a:r>
            <a:endParaRPr lang="en-GB" altLang="en-US" dirty="0"/>
          </a:p>
          <a:p>
            <a:pPr eaLnBrk="1" hangingPunct="1"/>
            <a:r>
              <a:rPr lang="en-GB" altLang="en-US" dirty="0" err="1"/>
              <a:t>Laborator</a:t>
            </a:r>
            <a:r>
              <a:rPr lang="cs-CZ" altLang="en-US" dirty="0"/>
              <a:t>ní známky</a:t>
            </a:r>
            <a:r>
              <a:rPr lang="en-GB" altLang="en-US" dirty="0"/>
              <a:t>: </a:t>
            </a:r>
            <a:r>
              <a:rPr lang="en-GB" altLang="en-US" dirty="0" err="1"/>
              <a:t>leukocyt</a:t>
            </a:r>
            <a:r>
              <a:rPr lang="cs-CZ" altLang="en-US" dirty="0" err="1"/>
              <a:t>óza</a:t>
            </a:r>
            <a:r>
              <a:rPr lang="en-GB" altLang="en-US" dirty="0"/>
              <a:t>, </a:t>
            </a:r>
            <a:r>
              <a:rPr lang="cs-CZ" altLang="en-US" dirty="0"/>
              <a:t>zvýšená FW</a:t>
            </a:r>
            <a:r>
              <a:rPr lang="en-GB" altLang="en-US" dirty="0"/>
              <a:t>, </a:t>
            </a:r>
            <a:r>
              <a:rPr lang="cs-CZ" altLang="en-US" dirty="0"/>
              <a:t>zvýšené hladiny reaktantů akutní fáze</a:t>
            </a:r>
            <a:r>
              <a:rPr lang="en-GB" altLang="en-US" dirty="0"/>
              <a:t>, </a:t>
            </a:r>
            <a:r>
              <a:rPr lang="cs-CZ" altLang="en-US" dirty="0"/>
              <a:t>snížené hladiny železa a zinku v plazmě.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97414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Proteiny akutní fáze</a:t>
            </a:r>
            <a:endParaRPr lang="en-GB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Jejich hladina se zvyšuje v dob akutního zánětu</a:t>
            </a:r>
            <a:endParaRPr lang="en-GB" altLang="en-US"/>
          </a:p>
          <a:p>
            <a:pPr eaLnBrk="1" hangingPunct="1"/>
            <a:r>
              <a:rPr lang="cs-CZ" altLang="en-US"/>
              <a:t>Jsou produkovány hlavně játry pod vlivem I</a:t>
            </a:r>
            <a:r>
              <a:rPr lang="en-GB" altLang="en-US"/>
              <a:t>L-1, IL-6, TNF-</a:t>
            </a:r>
            <a:r>
              <a:rPr lang="en-GB" altLang="en-US">
                <a:latin typeface="Symbol" panose="05050102010706020507" pitchFamily="18" charset="2"/>
              </a:rPr>
              <a:t>a</a:t>
            </a:r>
          </a:p>
          <a:p>
            <a:pPr eaLnBrk="1" hangingPunct="1"/>
            <a:r>
              <a:rPr lang="cs-CZ" altLang="en-US"/>
              <a:t>Nejznámější a diagnosticky nejčastěji využívaný:</a:t>
            </a:r>
            <a:r>
              <a:rPr lang="en-GB" altLang="en-US"/>
              <a:t> C-rea</a:t>
            </a:r>
            <a:r>
              <a:rPr lang="cs-CZ" altLang="en-US"/>
              <a:t>ktivní</a:t>
            </a:r>
            <a:r>
              <a:rPr lang="en-GB" altLang="en-US"/>
              <a:t> protein</a:t>
            </a:r>
            <a:r>
              <a:rPr lang="cs-CZ" altLang="en-US"/>
              <a:t> (CRP)</a:t>
            </a:r>
            <a:endParaRPr lang="en-GB" altLang="en-US"/>
          </a:p>
          <a:p>
            <a:pPr eaLnBrk="1" hangingPunct="1"/>
            <a:r>
              <a:rPr lang="cs-CZ" altLang="en-US"/>
              <a:t>Další</a:t>
            </a:r>
            <a:r>
              <a:rPr lang="en-GB" altLang="en-US"/>
              <a:t>: </a:t>
            </a:r>
            <a:r>
              <a:rPr lang="cs-CZ" altLang="en-US"/>
              <a:t>součásti komplementového systému</a:t>
            </a:r>
            <a:r>
              <a:rPr lang="en-GB" altLang="en-US"/>
              <a:t>,</a:t>
            </a:r>
            <a:r>
              <a:rPr lang="cs-CZ" altLang="en-US"/>
              <a:t> alfa-1-antitrypsin, sérový amyloid A, fibrinogen…</a:t>
            </a:r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71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C-reaktivní protein</a:t>
            </a:r>
            <a:endParaRPr lang="en-US" altLang="cs-CZ"/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212"/>
              <a:t>Váže se na fosfatidylcholin buněčných membrán.</a:t>
            </a:r>
          </a:p>
          <a:p>
            <a:pPr>
              <a:defRPr/>
            </a:pPr>
            <a:r>
              <a:rPr lang="cs-CZ" altLang="cs-CZ" sz="2212"/>
              <a:t> Aktivuje klasickou cestu komplementu, působí opsonizačně.</a:t>
            </a:r>
          </a:p>
          <a:p>
            <a:pPr>
              <a:defRPr/>
            </a:pPr>
            <a:r>
              <a:rPr lang="cs-CZ" altLang="cs-CZ" sz="2212"/>
              <a:t>Produkován po zánětlivém stimulu zejména játry. </a:t>
            </a:r>
          </a:p>
          <a:p>
            <a:pPr>
              <a:defRPr/>
            </a:pPr>
            <a:r>
              <a:rPr lang="cs-CZ" altLang="cs-CZ" sz="2212"/>
              <a:t>Rychlý vzestup (1-2 dny),  poločas kolem 24 hodin – je dobrým monitorem zánětlivého procesu.</a:t>
            </a:r>
          </a:p>
          <a:p>
            <a:pPr>
              <a:defRPr/>
            </a:pPr>
            <a:r>
              <a:rPr lang="cs-CZ" altLang="cs-CZ" sz="2212"/>
              <a:t>Hladiny jsou zvýšeny  při infekčních ( hlavně bakteriálních) ale i neinfekčních zánětech (operace, úraz, infarkt myokardu…!)</a:t>
            </a:r>
            <a:endParaRPr lang="en-US" altLang="cs-CZ" sz="2212"/>
          </a:p>
        </p:txBody>
      </p:sp>
    </p:spTree>
    <p:extLst>
      <p:ext uri="{BB962C8B-B14F-4D97-AF65-F5344CB8AC3E}">
        <p14:creationId xmlns:p14="http://schemas.microsoft.com/office/powerpoint/2010/main" val="28193141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556">
                <a:solidFill>
                  <a:srgbClr val="002060"/>
                </a:solidFill>
                <a:latin typeface="Verdana" panose="020B0604030504040204" pitchFamily="34" charset="0"/>
              </a:rPr>
              <a:t>ZÁNĚT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Patologické následky:</a:t>
            </a:r>
          </a:p>
          <a:p>
            <a:pPr>
              <a:buFontTx/>
              <a:buNone/>
              <a:defRPr/>
            </a:pPr>
            <a:endParaRPr lang="cs-CZ" altLang="cs-CZ" sz="2489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Zánětlivé poškození tkání, autoimunisace,  </a:t>
            </a:r>
          </a:p>
          <a:p>
            <a:pPr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  systémová zánětlivá reakce.</a:t>
            </a:r>
          </a:p>
          <a:p>
            <a:pPr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Fibrosa, metaplasie, růst tumoru.</a:t>
            </a:r>
          </a:p>
          <a:p>
            <a:pPr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Změna homeostatického nastavení,  </a:t>
            </a:r>
          </a:p>
          <a:p>
            <a:pPr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  autoinflamace</a:t>
            </a:r>
          </a:p>
          <a:p>
            <a:pPr>
              <a:buFontTx/>
              <a:buNone/>
              <a:defRPr/>
            </a:pPr>
            <a:r>
              <a:rPr lang="cs-CZ" altLang="cs-CZ" sz="2489">
                <a:solidFill>
                  <a:srgbClr val="002060"/>
                </a:solidFill>
                <a:latin typeface="Tahoma" panose="020B060403050404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178848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3556"/>
              <a:t>Nejdůležitější léky využívané k tlumení zánětlivých procesů</a:t>
            </a:r>
            <a:endParaRPr lang="en-GB" altLang="en-US" sz="3556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2020888"/>
            <a:ext cx="8070850" cy="3716337"/>
          </a:xfrm>
        </p:spPr>
        <p:txBody>
          <a:bodyPr/>
          <a:lstStyle/>
          <a:p>
            <a:pPr eaLnBrk="1" hangingPunct="1"/>
            <a:r>
              <a:rPr lang="cs-CZ" altLang="en-US" dirty="0"/>
              <a:t>Nesteroidní antiflogistika (antirevmatika): kyselina </a:t>
            </a:r>
            <a:r>
              <a:rPr lang="cs-CZ" altLang="en-US" dirty="0" err="1"/>
              <a:t>acetylosalicylová</a:t>
            </a:r>
            <a:r>
              <a:rPr lang="cs-CZ" altLang="en-US" dirty="0"/>
              <a:t>, paracetamol…</a:t>
            </a:r>
            <a:endParaRPr lang="en-GB" altLang="en-US" dirty="0"/>
          </a:p>
          <a:p>
            <a:pPr eaLnBrk="1" hangingPunct="1"/>
            <a:r>
              <a:rPr lang="cs-CZ" altLang="en-US" dirty="0"/>
              <a:t>Glukokortikoidy</a:t>
            </a:r>
            <a:endParaRPr lang="en-GB" altLang="en-US" dirty="0"/>
          </a:p>
          <a:p>
            <a:pPr eaLnBrk="1" hangingPunct="1"/>
            <a:r>
              <a:rPr lang="en-GB" altLang="en-US" dirty="0" err="1"/>
              <a:t>Antimalari</a:t>
            </a:r>
            <a:r>
              <a:rPr lang="cs-CZ" altLang="en-US" dirty="0" err="1"/>
              <a:t>ka</a:t>
            </a:r>
            <a:endParaRPr lang="en-GB" altLang="en-US" dirty="0"/>
          </a:p>
          <a:p>
            <a:pPr eaLnBrk="1" hangingPunct="1"/>
            <a:r>
              <a:rPr lang="cs-CZ" altLang="en-US" dirty="0"/>
              <a:t>Monoklonální protilátky proti prozánětlivým </a:t>
            </a:r>
            <a:r>
              <a:rPr lang="cs-CZ" altLang="en-US" dirty="0" err="1"/>
              <a:t>cytokinům</a:t>
            </a:r>
            <a:r>
              <a:rPr lang="cs-CZ" altLang="en-US" dirty="0"/>
              <a:t> a adhezivním molekulám.</a:t>
            </a:r>
          </a:p>
          <a:p>
            <a:pPr eaLnBrk="1" hangingPunct="1"/>
            <a:r>
              <a:rPr lang="cs-CZ" altLang="en-US" dirty="0"/>
              <a:t>JAK inhibitory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833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Chemické složení antigenů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u="sng"/>
              <a:t>Proteiny</a:t>
            </a:r>
            <a:r>
              <a:rPr lang="cs-CZ" altLang="en-US"/>
              <a:t> – obvykle výborné imunogeny.</a:t>
            </a:r>
          </a:p>
          <a:p>
            <a:pPr eaLnBrk="1" hangingPunct="1"/>
            <a:r>
              <a:rPr lang="cs-CZ" altLang="en-US" u="sng"/>
              <a:t>Polysacharidy</a:t>
            </a:r>
            <a:r>
              <a:rPr lang="cs-CZ" altLang="en-US"/>
              <a:t>- jsou dobrými imunogeny zejména jako součást glykoproteinů.</a:t>
            </a:r>
          </a:p>
          <a:p>
            <a:pPr eaLnBrk="1" hangingPunct="1"/>
            <a:r>
              <a:rPr lang="cs-CZ" altLang="en-US" u="sng"/>
              <a:t>Nukleové kyseliny-</a:t>
            </a:r>
            <a:r>
              <a:rPr lang="cs-CZ" altLang="en-US"/>
              <a:t> špatná imunogenicita, vázána zejména na komplexy nukleových kyselin a proteinů. </a:t>
            </a:r>
          </a:p>
          <a:p>
            <a:pPr eaLnBrk="1" hangingPunct="1"/>
            <a:r>
              <a:rPr lang="cs-CZ" altLang="en-US" u="sng"/>
              <a:t>Tuky</a:t>
            </a:r>
            <a:r>
              <a:rPr lang="cs-CZ" altLang="en-US"/>
              <a:t> – velmi zřídka se uplatňují jako imunogeny. Nejznámější jsou sfingolipidy.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Protektivní a neprotektivní antigen</a:t>
            </a:r>
            <a:endParaRPr lang="en-GB" alt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44500" y="2060575"/>
            <a:ext cx="8229600" cy="4525963"/>
          </a:xfrm>
        </p:spPr>
        <p:txBody>
          <a:bodyPr/>
          <a:lstStyle/>
          <a:p>
            <a:r>
              <a:rPr lang="cs-CZ" altLang="cs-CZ" u="sng"/>
              <a:t>Protektivní antigen </a:t>
            </a:r>
            <a:r>
              <a:rPr lang="cs-CZ" altLang="cs-CZ"/>
              <a:t>– vyvolává protektivní imunitní reakci.</a:t>
            </a:r>
          </a:p>
          <a:p>
            <a:r>
              <a:rPr lang="cs-CZ" altLang="cs-CZ" u="sng"/>
              <a:t>Neprotektivní antigen </a:t>
            </a:r>
            <a:r>
              <a:rPr lang="cs-CZ" altLang="cs-CZ"/>
              <a:t>– sice vyvolá imunitní reakci, ale ta nevede k eliminaci antigenu (např. protilátky při HIV infekci).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59486757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2816</Words>
  <Application>Microsoft Office PowerPoint</Application>
  <PresentationFormat>Předvádění na obrazovce (4:3)</PresentationFormat>
  <Paragraphs>449</Paragraphs>
  <Slides>74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4" baseType="lpstr">
      <vt:lpstr>Arial</vt:lpstr>
      <vt:lpstr>Calibri</vt:lpstr>
      <vt:lpstr>Immunology</vt:lpstr>
      <vt:lpstr>Lucida Console</vt:lpstr>
      <vt:lpstr>Symbol</vt:lpstr>
      <vt:lpstr>Tahoma</vt:lpstr>
      <vt:lpstr>Times New Roman</vt:lpstr>
      <vt:lpstr>Verdana</vt:lpstr>
      <vt:lpstr>Výchozí návrh</vt:lpstr>
      <vt:lpstr>Fotografie</vt:lpstr>
      <vt:lpstr>Úvod do imunologie Vrozená (nespecifická) inmunita </vt:lpstr>
      <vt:lpstr>Imunitní systém</vt:lpstr>
      <vt:lpstr>Imunitní systém</vt:lpstr>
      <vt:lpstr>Antigen</vt:lpstr>
      <vt:lpstr>Podmínky imunogenicity</vt:lpstr>
      <vt:lpstr>Antigen – základní složení</vt:lpstr>
      <vt:lpstr>Vztah antigenu a epitopu, nosičská část</vt:lpstr>
      <vt:lpstr>Chemické složení antigenů</vt:lpstr>
      <vt:lpstr>Protektivní a neprotektivní antigen</vt:lpstr>
      <vt:lpstr>Hapten</vt:lpstr>
      <vt:lpstr>Imunogenicita haptenu</vt:lpstr>
      <vt:lpstr>Zkřížená reaktiva antigenů</vt:lpstr>
      <vt:lpstr>Buňky imunitního systému</vt:lpstr>
      <vt:lpstr>Prezentace aplikace PowerPoint</vt:lpstr>
      <vt:lpstr>Polymorfonukleární (neutrofilní) granulocyty </vt:lpstr>
      <vt:lpstr>Eozinofilní granulocyty</vt:lpstr>
      <vt:lpstr>Lymfocyty</vt:lpstr>
      <vt:lpstr>Monocyty</vt:lpstr>
      <vt:lpstr>Prezentace aplikace PowerPoint</vt:lpstr>
      <vt:lpstr>Dendritické buňky</vt:lpstr>
      <vt:lpstr> </vt:lpstr>
      <vt:lpstr>Orgány imunitního systému</vt:lpstr>
      <vt:lpstr>High endotelial venules</vt:lpstr>
      <vt:lpstr>Prezentace aplikace PowerPoint</vt:lpstr>
      <vt:lpstr>Mechanismy nespecifické imunity</vt:lpstr>
      <vt:lpstr>Prezentace aplikace PowerPoint</vt:lpstr>
      <vt:lpstr>Vrozená (nespecifická) imunita</vt:lpstr>
      <vt:lpstr>Prezentace aplikace PowerPoint</vt:lpstr>
      <vt:lpstr>Prezentace aplikace PowerPoint</vt:lpstr>
      <vt:lpstr>SIGNÁLY NEBEZPEČÍ:  - EXOGENNÍ (PAMPs)   - ENDOGENNÍ (např. STRESOVÉ PROTEINY     UVOLNĚNÉ Z NEKROTICKÝCH BUNĚK)</vt:lpstr>
      <vt:lpstr>Vrozená imunita – poznávané struktury </vt:lpstr>
      <vt:lpstr>Prezentace aplikace PowerPoint</vt:lpstr>
      <vt:lpstr>Prezentace aplikace PowerPoint</vt:lpstr>
      <vt:lpstr>Prezentace aplikace PowerPoint</vt:lpstr>
      <vt:lpstr>Prezentace aplikace PowerPoint</vt:lpstr>
      <vt:lpstr>Nespecifické ochranné bariéry lidského těla</vt:lpstr>
      <vt:lpstr>Prezentace aplikace PowerPoint</vt:lpstr>
      <vt:lpstr>Všeobecná chakteristika aktivace komplementového systému</vt:lpstr>
      <vt:lpstr>Aktivace komplementového systému</vt:lpstr>
      <vt:lpstr>Prezentace aplikace PowerPoint</vt:lpstr>
      <vt:lpstr>Prezentace aplikace PowerPoint</vt:lpstr>
      <vt:lpstr>Alternativní cesta aktivace komplementového systému</vt:lpstr>
      <vt:lpstr>Aktivace alternativní dráhy komplementového systému</vt:lpstr>
      <vt:lpstr>Lektinová (třetí) cesta aktivace komplementového systému</vt:lpstr>
      <vt:lpstr>Regulace aktivity komplementového systému</vt:lpstr>
      <vt:lpstr> Biologické funkce aktivovaných složek komplementového systému  </vt:lpstr>
      <vt:lpstr>Prezentace aplikace PowerPoint</vt:lpstr>
      <vt:lpstr>Prezentace aplikace PowerPoint</vt:lpstr>
      <vt:lpstr>Profesionální fagocyty imunitního systému</vt:lpstr>
      <vt:lpstr>Prezentace aplikace PowerPoint</vt:lpstr>
      <vt:lpstr>Dvě fáze interakce mezi fagocyty  a cévní stěnou</vt:lpstr>
      <vt:lpstr>Prezentace aplikace PowerPoint</vt:lpstr>
      <vt:lpstr>“Klasické“ fáze fagocytárního procesu</vt:lpstr>
      <vt:lpstr>Chemotaxiny</vt:lpstr>
      <vt:lpstr>Opsoniny</vt:lpstr>
      <vt:lpstr>Jednotlivá stadia fagocytózy </vt:lpstr>
      <vt:lpstr>Zabíjecí mechanismy fagocytujících buněk</vt:lpstr>
      <vt:lpstr>Přirození zabíječi (NK buňky)</vt:lpstr>
      <vt:lpstr>Přirození zabíječi (NK buňky)</vt:lpstr>
      <vt:lpstr>Antibody dependent cellular cytotoxicity (ADCC)</vt:lpstr>
      <vt:lpstr>Interferony (IFN)</vt:lpstr>
      <vt:lpstr>Mechanismus účinku interferonu (IFN)</vt:lpstr>
      <vt:lpstr>Defensiny</vt:lpstr>
      <vt:lpstr>Lysozym</vt:lpstr>
      <vt:lpstr>Prezentace aplikace PowerPoint</vt:lpstr>
      <vt:lpstr>Zánět</vt:lpstr>
      <vt:lpstr>ZÁNĚT</vt:lpstr>
      <vt:lpstr>Iniciace zánětlivé odpovědi</vt:lpstr>
      <vt:lpstr>Lokální mediátory zánětu</vt:lpstr>
      <vt:lpstr>Celkové příznaky zánětu</vt:lpstr>
      <vt:lpstr>Proteiny akutní fáze</vt:lpstr>
      <vt:lpstr>C-reaktivní protein</vt:lpstr>
      <vt:lpstr>ZÁNĚT</vt:lpstr>
      <vt:lpstr>Nejdůležitější léky využívané k tlumení zánětlivých procesů</vt:lpstr>
    </vt:vector>
  </TitlesOfParts>
  <Company>Úst.klin.imunologie a alergo.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prof. Lokaj</dc:creator>
  <cp:lastModifiedBy>Jiří Litzman</cp:lastModifiedBy>
  <cp:revision>133</cp:revision>
  <dcterms:created xsi:type="dcterms:W3CDTF">2004-01-12T15:47:34Z</dcterms:created>
  <dcterms:modified xsi:type="dcterms:W3CDTF">2025-01-26T15:06:12Z</dcterms:modified>
</cp:coreProperties>
</file>