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318" r:id="rId2"/>
    <p:sldId id="335" r:id="rId3"/>
    <p:sldId id="328" r:id="rId4"/>
    <p:sldId id="337" r:id="rId5"/>
    <p:sldId id="329" r:id="rId6"/>
    <p:sldId id="550" r:id="rId7"/>
    <p:sldId id="515" r:id="rId8"/>
    <p:sldId id="516" r:id="rId9"/>
    <p:sldId id="511" r:id="rId10"/>
    <p:sldId id="471" r:id="rId11"/>
    <p:sldId id="551" r:id="rId12"/>
    <p:sldId id="474" r:id="rId13"/>
    <p:sldId id="339" r:id="rId14"/>
    <p:sldId id="341" r:id="rId15"/>
    <p:sldId id="501" r:id="rId16"/>
    <p:sldId id="477" r:id="rId17"/>
    <p:sldId id="507" r:id="rId18"/>
    <p:sldId id="479" r:id="rId19"/>
    <p:sldId id="485" r:id="rId20"/>
    <p:sldId id="552" r:id="rId21"/>
    <p:sldId id="508" r:id="rId22"/>
    <p:sldId id="509" r:id="rId23"/>
    <p:sldId id="512" r:id="rId24"/>
    <p:sldId id="379" r:id="rId25"/>
    <p:sldId id="556" r:id="rId26"/>
    <p:sldId id="555" r:id="rId27"/>
    <p:sldId id="558" r:id="rId28"/>
    <p:sldId id="520" r:id="rId29"/>
    <p:sldId id="523" r:id="rId30"/>
    <p:sldId id="531" r:id="rId31"/>
    <p:sldId id="535" r:id="rId32"/>
    <p:sldId id="549" r:id="rId33"/>
    <p:sldId id="570" r:id="rId34"/>
    <p:sldId id="571" r:id="rId35"/>
    <p:sldId id="572" r:id="rId36"/>
    <p:sldId id="573" r:id="rId37"/>
    <p:sldId id="574" r:id="rId38"/>
    <p:sldId id="575" r:id="rId39"/>
    <p:sldId id="576" r:id="rId40"/>
    <p:sldId id="577" r:id="rId41"/>
    <p:sldId id="578" r:id="rId42"/>
    <p:sldId id="579" r:id="rId43"/>
    <p:sldId id="580" r:id="rId44"/>
    <p:sldId id="581" r:id="rId45"/>
    <p:sldId id="583" r:id="rId46"/>
    <p:sldId id="585" r:id="rId47"/>
    <p:sldId id="586" r:id="rId48"/>
    <p:sldId id="587" r:id="rId49"/>
    <p:sldId id="589" r:id="rId50"/>
    <p:sldId id="592" r:id="rId51"/>
    <p:sldId id="604" r:id="rId52"/>
    <p:sldId id="605" r:id="rId53"/>
    <p:sldId id="606" r:id="rId54"/>
    <p:sldId id="608" r:id="rId55"/>
    <p:sldId id="609" r:id="rId56"/>
    <p:sldId id="610" r:id="rId57"/>
    <p:sldId id="611" r:id="rId58"/>
    <p:sldId id="612" r:id="rId59"/>
    <p:sldId id="613" r:id="rId60"/>
    <p:sldId id="614" r:id="rId61"/>
    <p:sldId id="615" r:id="rId62"/>
    <p:sldId id="616" r:id="rId63"/>
    <p:sldId id="617" r:id="rId64"/>
    <p:sldId id="618" r:id="rId65"/>
    <p:sldId id="619" r:id="rId66"/>
    <p:sldId id="620" r:id="rId67"/>
    <p:sldId id="622" r:id="rId68"/>
    <p:sldId id="623" r:id="rId69"/>
    <p:sldId id="625" r:id="rId70"/>
    <p:sldId id="626" r:id="rId71"/>
    <p:sldId id="627" r:id="rId72"/>
    <p:sldId id="628" r:id="rId73"/>
    <p:sldId id="629" r:id="rId74"/>
    <p:sldId id="630" r:id="rId75"/>
    <p:sldId id="631" r:id="rId76"/>
    <p:sldId id="632" r:id="rId77"/>
    <p:sldId id="633" r:id="rId7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60"/>
  </p:normalViewPr>
  <p:slideViewPr>
    <p:cSldViewPr>
      <p:cViewPr varScale="1">
        <p:scale>
          <a:sx n="113" d="100"/>
          <a:sy n="113" d="100"/>
        </p:scale>
        <p:origin x="16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786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D43089C-F0FC-4D2D-969F-908B84909F4B}" type="datetimeFigureOut">
              <a:rPr lang="cs-CZ"/>
              <a:pPr>
                <a:defRPr/>
              </a:pPr>
              <a:t>22.09.2024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D6CD900-8679-4A97-86FB-79DED715FC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Klepnutím lze upravit styly předlohy textu.</a:t>
            </a:r>
          </a:p>
          <a:p>
            <a:pPr lvl="1"/>
            <a:r>
              <a:rPr lang="en-US" noProof="0"/>
              <a:t>Druhá úroveň</a:t>
            </a:r>
          </a:p>
          <a:p>
            <a:pPr lvl="2"/>
            <a:r>
              <a:rPr lang="en-US" noProof="0"/>
              <a:t>Třetí úroveň</a:t>
            </a:r>
          </a:p>
          <a:p>
            <a:pPr lvl="3"/>
            <a:r>
              <a:rPr lang="en-US" noProof="0"/>
              <a:t>Čtvrtá úroveň</a:t>
            </a:r>
          </a:p>
          <a:p>
            <a:pPr lvl="4"/>
            <a:r>
              <a:rPr lang="en-US" noProof="0"/>
              <a:t>Pátá úroveň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3E7939F-3D41-4BB0-BD16-541CB52DF1F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C36744-84EA-4F6A-9CAB-C6BEA1F6F9B5}" type="slidenum">
              <a:rPr lang="cs-CZ" altLang="cs-CZ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cs-CZ" altLang="cs-CZ">
              <a:cs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E52E2B-EC36-471E-A819-DD7F174A3EAA}" type="slidenum">
              <a:rPr lang="en-GB" altLang="cs-CZ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cs-CZ"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4EE768-981D-4E37-9970-BAB8D2CE4FD6}" type="slidenum">
              <a:rPr lang="cs-CZ" altLang="cs-CZ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cs-CZ" altLang="cs-CZ">
              <a:cs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D7F67E-20A8-4CB5-8074-40B975F6EB02}" type="slidenum">
              <a:rPr lang="en-US" altLang="cs-CZ" smtClean="0"/>
              <a:pPr>
                <a:spcBef>
                  <a:spcPct val="0"/>
                </a:spcBef>
              </a:pPr>
              <a:t>28</a:t>
            </a:fld>
            <a:endParaRPr lang="en-US" altLang="cs-CZ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AE6213-81AC-4CCF-82AE-14D6A0BCAFB1}" type="slidenum">
              <a:rPr lang="en-US" altLang="cs-CZ" smtClean="0"/>
              <a:pPr>
                <a:spcBef>
                  <a:spcPct val="0"/>
                </a:spcBef>
              </a:pPr>
              <a:t>29</a:t>
            </a:fld>
            <a:endParaRPr lang="en-US" altLang="cs-CZ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3C6A10-E529-4310-B549-80A0F84DD0B6}" type="slidenum">
              <a:rPr lang="cs-CZ" altLang="cs-CZ" smtClean="0"/>
              <a:pPr>
                <a:spcBef>
                  <a:spcPct val="0"/>
                </a:spcBef>
              </a:pPr>
              <a:t>30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A01044-CDD2-4F87-A3F3-9A477577609B}" type="slidenum">
              <a:rPr lang="en-US" altLang="cs-CZ" smtClean="0"/>
              <a:pPr>
                <a:spcBef>
                  <a:spcPct val="0"/>
                </a:spcBef>
              </a:pPr>
              <a:t>31</a:t>
            </a:fld>
            <a:endParaRPr lang="en-US" altLang="cs-CZ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749531-922E-4CA4-85E3-FC1027547678}" type="slidenum">
              <a:rPr lang="en-US" altLang="cs-CZ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41D8D-B1B1-4DDA-A329-C704B5D550D3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7364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4CA79-5BB7-4943-8FCA-BD75770BED5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52979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E78DF-D637-4F2C-9894-A81375327B63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05103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81C0-14DA-4CE0-966F-7E09970C0B7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16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479" y="271463"/>
            <a:ext cx="6911622" cy="1176337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000479" y="1685926"/>
            <a:ext cx="6900333" cy="418147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FB817-B070-4A6D-83EB-C4EA6BEC04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863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85904-395D-472C-AB2E-D2E3153FED3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7157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D794C-19B7-4919-B275-4B8C7CE33B6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8435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81EDC-267E-4B26-AD9F-CA17382F9C7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7052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8362B-0B9D-4E5D-8AD2-B5585C365E4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9240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88CB6-B275-4BC9-AB50-010A84DAF6D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6387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A980D-EBF3-4BC2-9166-12F03EA171D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1488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258E8-8E42-484D-A892-AA0F10B0F7D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56660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DB14E-BFA3-41CC-9380-4E6C6F95D3F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1815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Klepnutím lze upravit styly předlohy textu.</a:t>
            </a:r>
          </a:p>
          <a:p>
            <a:pPr lvl="1"/>
            <a:r>
              <a:rPr lang="en-US" altLang="cs-CZ"/>
              <a:t>Druhá úroveň</a:t>
            </a:r>
          </a:p>
          <a:p>
            <a:pPr lvl="2"/>
            <a:r>
              <a:rPr lang="en-US" altLang="cs-CZ"/>
              <a:t>Třetí úroveň</a:t>
            </a:r>
          </a:p>
          <a:p>
            <a:pPr lvl="3"/>
            <a:r>
              <a:rPr lang="en-US" altLang="cs-CZ"/>
              <a:t>Čtvrtá úroveň</a:t>
            </a:r>
          </a:p>
          <a:p>
            <a:pPr lvl="4"/>
            <a:r>
              <a:rPr lang="en-US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5B04FCB-B043-4448-BFA0-86B8B27FC42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lovasluzba.c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D:\Fireman\images\15FF5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ligentdental.com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oncologynurseadvisor.com/" TargetMode="Externa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chemeClr val="tx1"/>
                </a:solidFill>
              </a:rPr>
              <a:t>Imunologická přecitlivělost</a:t>
            </a:r>
            <a:br>
              <a:rPr lang="cs-CZ" altLang="cs-CZ">
                <a:solidFill>
                  <a:schemeClr val="tx1"/>
                </a:solidFill>
              </a:rPr>
            </a:br>
            <a:endParaRPr lang="cs-CZ" altLang="cs-CZ">
              <a:solidFill>
                <a:schemeClr val="tx1"/>
              </a:solidFill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2195513" y="4005263"/>
            <a:ext cx="4870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Ústav klinické imunologie a alergologie LF MU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FN u sv. Anny v Brně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5124" name="TextovéPole 3"/>
          <p:cNvSpPr txBox="1">
            <a:spLocks noChangeArrowheads="1"/>
          </p:cNvSpPr>
          <p:nvPr/>
        </p:nvSpPr>
        <p:spPr bwMode="auto">
          <a:xfrm>
            <a:off x="3635375" y="3284538"/>
            <a:ext cx="1416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Jiří Litzman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Mediátory žírných buněk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685925"/>
            <a:ext cx="7919094" cy="4181475"/>
          </a:xfrm>
        </p:spPr>
        <p:txBody>
          <a:bodyPr/>
          <a:lstStyle/>
          <a:p>
            <a:r>
              <a:rPr lang="cs-CZ" altLang="cs-CZ" dirty="0"/>
              <a:t>Preformované: Histamin, heparin, </a:t>
            </a:r>
            <a:r>
              <a:rPr lang="cs-CZ" altLang="cs-CZ" dirty="0" err="1"/>
              <a:t>tryptáza</a:t>
            </a:r>
            <a:r>
              <a:rPr lang="cs-CZ" altLang="cs-CZ" dirty="0"/>
              <a:t>…</a:t>
            </a:r>
          </a:p>
          <a:p>
            <a:r>
              <a:rPr lang="cs-CZ" altLang="cs-CZ" dirty="0"/>
              <a:t>Nově syntetizované: </a:t>
            </a:r>
            <a:r>
              <a:rPr lang="cs-CZ" altLang="cs-CZ" dirty="0" err="1"/>
              <a:t>leukotrieny</a:t>
            </a:r>
            <a:r>
              <a:rPr lang="cs-CZ" altLang="cs-CZ" dirty="0"/>
              <a:t>, prostaglandiny </a:t>
            </a:r>
          </a:p>
          <a:p>
            <a:r>
              <a:rPr lang="cs-CZ" altLang="cs-CZ" dirty="0"/>
              <a:t>Cytokiny: TNF-</a:t>
            </a:r>
            <a:r>
              <a:rPr lang="cs-CZ" altLang="cs-CZ" dirty="0">
                <a:latin typeface="Symbol" panose="05050102010706020507" pitchFamily="18" charset="2"/>
              </a:rPr>
              <a:t>a </a:t>
            </a:r>
            <a:r>
              <a:rPr lang="cs-CZ" altLang="cs-CZ" dirty="0">
                <a:latin typeface="+mj-lt"/>
              </a:rPr>
              <a:t>(</a:t>
            </a:r>
            <a:r>
              <a:rPr lang="cs-CZ" altLang="cs-CZ" dirty="0" err="1">
                <a:latin typeface="+mj-lt"/>
              </a:rPr>
              <a:t>stimimulce</a:t>
            </a:r>
            <a:r>
              <a:rPr lang="cs-CZ" altLang="cs-CZ" dirty="0">
                <a:latin typeface="+mj-lt"/>
              </a:rPr>
              <a:t> zánětu), </a:t>
            </a:r>
            <a:r>
              <a:rPr lang="cs-CZ" altLang="cs-CZ" dirty="0"/>
              <a:t>TGF-</a:t>
            </a:r>
            <a:r>
              <a:rPr lang="cs-CZ" altLang="cs-CZ" dirty="0">
                <a:latin typeface="Symbol" panose="05050102010706020507" pitchFamily="18" charset="2"/>
              </a:rPr>
              <a:t>b</a:t>
            </a:r>
            <a:r>
              <a:rPr lang="cs-CZ" altLang="cs-CZ" dirty="0"/>
              <a:t>,  IL-5 (stimulace tvorby eozinofilů) , IL-6 (mj stimulace tvorby imunoglobulinů, včetně </a:t>
            </a:r>
            <a:r>
              <a:rPr lang="cs-CZ" altLang="cs-CZ" dirty="0" err="1"/>
              <a:t>IgE</a:t>
            </a:r>
            <a:r>
              <a:rPr lang="cs-CZ" altLang="cs-CZ" dirty="0"/>
              <a:t>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b="1">
                <a:solidFill>
                  <a:srgbClr val="002060"/>
                </a:solidFill>
              </a:rPr>
              <a:t>Biologické efekty histaminu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0" y="2122488"/>
            <a:ext cx="6737350" cy="397033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b="1" dirty="0"/>
              <a:t>H1</a:t>
            </a:r>
            <a:r>
              <a:rPr lang="cs-CZ" dirty="0"/>
              <a:t>: zvýšení permeability </a:t>
            </a:r>
            <a:r>
              <a:rPr lang="cs-CZ" dirty="0" err="1"/>
              <a:t>postkapilárních</a:t>
            </a:r>
            <a:r>
              <a:rPr lang="cs-CZ" dirty="0"/>
              <a:t> </a:t>
            </a:r>
            <a:r>
              <a:rPr lang="cs-CZ" dirty="0" err="1"/>
              <a:t>venul</a:t>
            </a:r>
            <a:r>
              <a:rPr lang="cs-CZ" dirty="0"/>
              <a:t>, vasodilatace, zvýšení tvorby hlenu nosní sliznicí, kontrakce hladké svaloviny bronchů, zažívacího traktu a dělohy, 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b="1" dirty="0"/>
              <a:t>H2</a:t>
            </a:r>
            <a:r>
              <a:rPr lang="cs-CZ" dirty="0"/>
              <a:t>: zvýšení sekrece žaludeční šťávy, zvýšená produkce hlenu v dýchacích cestách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Eosinofilní granulocyty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447800"/>
            <a:ext cx="7991475" cy="4181475"/>
          </a:xfrm>
        </p:spPr>
        <p:txBody>
          <a:bodyPr/>
          <a:lstStyle/>
          <a:p>
            <a:r>
              <a:rPr lang="cs-CZ" altLang="cs-CZ" sz="2400" b="1"/>
              <a:t>Hypersenzitivitu I. typu doprovází většinou eosinofilní zánět tkání.</a:t>
            </a:r>
          </a:p>
          <a:p>
            <a:endParaRPr lang="cs-CZ" altLang="cs-CZ" sz="2400"/>
          </a:p>
          <a:p>
            <a:r>
              <a:rPr lang="cs-CZ" altLang="cs-CZ" sz="2400" b="1"/>
              <a:t>Eosinofily produkují řadu toxických produktů: major basic protein (MBP), eosinophil cationic protein (ECP), eosinophil-derived  neurotoxin (EDNT), eosinophil peroxidase (EPO) -  jedná se o proteiny  toxické pro řadu buněk, včetně epitelií  dýchacích cest.</a:t>
            </a:r>
          </a:p>
          <a:p>
            <a:endParaRPr lang="cs-CZ" altLang="cs-CZ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67637" cy="1249363"/>
          </a:xfrm>
        </p:spPr>
        <p:txBody>
          <a:bodyPr/>
          <a:lstStyle/>
          <a:p>
            <a:pPr eaLnBrk="1" hangingPunct="1"/>
            <a:r>
              <a:rPr lang="cs-CZ" altLang="cs-CZ" sz="3200">
                <a:solidFill>
                  <a:srgbClr val="FF0000"/>
                </a:solidFill>
              </a:rPr>
              <a:t> </a:t>
            </a:r>
            <a:br>
              <a:rPr lang="cs-CZ" altLang="cs-CZ" sz="3200">
                <a:solidFill>
                  <a:srgbClr val="FF0000"/>
                </a:solidFill>
              </a:rPr>
            </a:br>
            <a:r>
              <a:rPr lang="cs-CZ" altLang="cs-CZ" sz="3200"/>
              <a:t>Alergeny</a:t>
            </a:r>
            <a:endParaRPr lang="en-US" altLang="cs-CZ" sz="32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100" y="1268413"/>
            <a:ext cx="6529388" cy="55895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Inhalační: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Pyly – traviny, stromy, plevele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Roztoči domácího prachu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Zvířecí alergeny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Plísně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Potravinové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Mléko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vejce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Ořechy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Mořské plody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Léky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Penicilinová antibiotika, lokální anestetika 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Injekční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Jed blanokřídlého hmyzu</a:t>
            </a:r>
            <a:endParaRPr lang="en-US" altLang="cs-CZ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765175"/>
            <a:ext cx="8229600" cy="5851525"/>
          </a:xfrm>
        </p:spPr>
      </p:pic>
      <p:sp>
        <p:nvSpPr>
          <p:cNvPr id="30723" name="TextovéPole 1"/>
          <p:cNvSpPr txBox="1">
            <a:spLocks noChangeArrowheads="1"/>
          </p:cNvSpPr>
          <p:nvPr/>
        </p:nvSpPr>
        <p:spPr bwMode="auto">
          <a:xfrm>
            <a:off x="468313" y="260350"/>
            <a:ext cx="820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cs typeface="Arial" panose="020B0604020202020204" pitchFamily="34" charset="0"/>
                <a:hlinkClick r:id="rId3"/>
              </a:rPr>
              <a:t>www.pylovasluzba.cz</a:t>
            </a:r>
            <a:r>
              <a:rPr lang="cs-CZ" altLang="cs-CZ" sz="2000">
                <a:cs typeface="Arial" panose="020B0604020202020204" pitchFamily="34" charset="0"/>
              </a:rPr>
              <a:t>  www.polleninfo.org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Klinická manifestace I typu alergie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32772" name="Picture 2" descr="C:\Users\Lubomír\Documents\UKIA\Obrazky\M43311-026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Klinické projevy atopické přecitlivělosti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Alergická konjunktivitida</a:t>
            </a:r>
          </a:p>
          <a:p>
            <a:r>
              <a:rPr lang="cs-CZ" altLang="cs-CZ"/>
              <a:t>Alergická rýma</a:t>
            </a:r>
          </a:p>
          <a:p>
            <a:r>
              <a:rPr lang="cs-CZ" altLang="cs-CZ"/>
              <a:t>Astma bronchiale</a:t>
            </a:r>
          </a:p>
          <a:p>
            <a:r>
              <a:rPr lang="cs-CZ" altLang="cs-CZ"/>
              <a:t>Alergie GIT traktu</a:t>
            </a:r>
          </a:p>
          <a:p>
            <a:r>
              <a:rPr lang="cs-CZ" altLang="cs-CZ"/>
              <a:t>Kopřivka a angioedém</a:t>
            </a:r>
          </a:p>
          <a:p>
            <a:r>
              <a:rPr lang="cs-CZ" altLang="cs-CZ"/>
              <a:t>Atopický ekzém</a:t>
            </a:r>
          </a:p>
          <a:p>
            <a:r>
              <a:rPr lang="cs-CZ" altLang="cs-CZ"/>
              <a:t>Anafylaktický šok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Alergická konjunktivitida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  <a:p>
            <a:endParaRPr lang="cs-CZ" altLang="cs-CZ"/>
          </a:p>
        </p:txBody>
      </p:sp>
      <p:pic>
        <p:nvPicPr>
          <p:cNvPr id="34820" name="Picture 6" descr="http://www.healthcentral.com/common/images/1/19322_11069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060575"/>
            <a:ext cx="374491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3059113" y="4724400"/>
            <a:ext cx="4321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3563938" y="5229225"/>
            <a:ext cx="4176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000"/>
              <a:t>http://www.healthcentral.com/allergy/h/toddler-and-conjunctivitis.html</a:t>
            </a: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3995738" y="4652963"/>
            <a:ext cx="3024187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Alergická rýma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/>
              <a:t>Alergická rýma (AR) je zánětlivé onemocnění nosní sliznice.</a:t>
            </a:r>
          </a:p>
          <a:p>
            <a:r>
              <a:rPr lang="cs-CZ" altLang="cs-CZ" sz="2800" dirty="0"/>
              <a:t>Příznaky jsou: převážně svědivá iritace nosní sliznice, kýchání, vodnatá hypersekrece a obturace nosu.</a:t>
            </a:r>
          </a:p>
          <a:p>
            <a:r>
              <a:rPr lang="cs-CZ" altLang="cs-CZ" sz="2800" dirty="0"/>
              <a:t>Chronická rýma je definována přítomností alespoň dvou uvedených příznaků minimálně l hodinu denně po většinu dní.</a:t>
            </a:r>
          </a:p>
          <a:p>
            <a:r>
              <a:rPr lang="cs-CZ" altLang="cs-CZ" sz="2800" dirty="0"/>
              <a:t>Prevalence alergické rýmy podle různých zdrojů kolísá od 10 do 20% .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Astma bronchiale 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/>
              <a:t>Definice:  </a:t>
            </a:r>
            <a:r>
              <a:rPr lang="cs-CZ" altLang="cs-CZ" sz="2400" u="sng"/>
              <a:t>Astma je chronické zánětlivé onemocnění dýchacích cest, ve kterém  se účastní  mnoho buněčných populací a buněčných produktů. Většinou dominuje eosinofilní zánět.</a:t>
            </a:r>
          </a:p>
          <a:p>
            <a:r>
              <a:rPr lang="cs-CZ" altLang="cs-CZ" sz="2400"/>
              <a:t>Chronický zánět je spojen s průduškovou hyperreaktivitou a vede k  opakujícím se epizodám pískotů, dušnosti, tíže na hrudi a kašle, zvláště v noci nebo časně ráno.    </a:t>
            </a:r>
          </a:p>
          <a:p>
            <a:r>
              <a:rPr lang="cs-CZ" altLang="cs-CZ" sz="2400"/>
              <a:t>Tyto epizody jsou obvykle spojeny s variabilní obstrukcí, která je reverzibilní buď spontánně  nebo po  léčbě.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solidFill>
                  <a:srgbClr val="FF0000"/>
                </a:solidFill>
              </a:rPr>
              <a:t>Definice</a:t>
            </a:r>
            <a:r>
              <a:rPr lang="cs-CZ" altLang="cs-CZ"/>
              <a:t> </a:t>
            </a:r>
            <a:br>
              <a:rPr lang="cs-CZ" altLang="cs-CZ"/>
            </a:br>
            <a:r>
              <a:rPr lang="cs-CZ" altLang="cs-CZ"/>
              <a:t>Přecitlivělost (hypersenzitivita)</a:t>
            </a:r>
            <a:endParaRPr lang="en-US" alt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1685925"/>
            <a:ext cx="7540625" cy="4181475"/>
          </a:xfrm>
        </p:spPr>
        <p:txBody>
          <a:bodyPr/>
          <a:lstStyle/>
          <a:p>
            <a:pPr eaLnBrk="1" hangingPunct="1"/>
            <a:r>
              <a:rPr lang="cs-CZ" altLang="cs-CZ" dirty="0"/>
              <a:t>Objektivně  reprodukovatelné příznaky nebo projevy  vyvolané expozicí definovanými podněty  v dávce, která je u normálních jedinců tolerována.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Pokud je navozena specifickými imunologickými mechanismy, mluvíme o </a:t>
            </a:r>
            <a:r>
              <a:rPr lang="cs-CZ" altLang="cs-CZ" u="sng" dirty="0"/>
              <a:t>alergii.</a:t>
            </a:r>
            <a:endParaRPr lang="en-US" altLang="cs-CZ" u="sn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asthm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9900" y="885825"/>
            <a:ext cx="5856288" cy="52705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Kopřivka 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/>
              <a:t>Kopřivka (</a:t>
            </a:r>
            <a:r>
              <a:rPr lang="cs-CZ" altLang="cs-CZ" sz="1800" dirty="0" err="1"/>
              <a:t>urtikárie</a:t>
            </a:r>
            <a:r>
              <a:rPr lang="cs-CZ" altLang="cs-CZ" sz="1800" dirty="0"/>
              <a:t>) je </a:t>
            </a:r>
            <a:r>
              <a:rPr lang="cs-CZ" altLang="cs-CZ" sz="1800" dirty="0" err="1"/>
              <a:t>monomorfní</a:t>
            </a:r>
            <a:r>
              <a:rPr lang="cs-CZ" altLang="cs-CZ" sz="1800" dirty="0"/>
              <a:t> </a:t>
            </a:r>
            <a:r>
              <a:rPr lang="cs-CZ" altLang="cs-CZ" sz="1800" dirty="0" err="1"/>
              <a:t>exantém</a:t>
            </a:r>
            <a:r>
              <a:rPr lang="cs-CZ" altLang="cs-CZ" sz="1800" dirty="0"/>
              <a:t> charakterizovaný prchavým výsevem </a:t>
            </a:r>
            <a:r>
              <a:rPr lang="cs-CZ" altLang="cs-CZ" sz="1800" dirty="0" err="1"/>
              <a:t>pomfů</a:t>
            </a:r>
            <a:r>
              <a:rPr lang="cs-CZ" altLang="cs-CZ" sz="1800" dirty="0"/>
              <a:t> (zarudlé, svědivé, vystouplé), způsobeným otokem kůže </a:t>
            </a:r>
            <a:r>
              <a:rPr lang="cs-CZ" altLang="cs-CZ" dirty="0"/>
              <a:t> </a:t>
            </a:r>
          </a:p>
          <a:p>
            <a:endParaRPr lang="cs-CZ" altLang="cs-CZ" dirty="0"/>
          </a:p>
        </p:txBody>
      </p:sp>
      <p:pic>
        <p:nvPicPr>
          <p:cNvPr id="40964" name="Picture 6" descr="ski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813050"/>
            <a:ext cx="4824413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Atopický ekzém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Atopický ekzém (atopická dermatitida) je neinfekční kožní zánětlivé onemocnění</a:t>
            </a:r>
            <a:endParaRPr lang="cs-CZ" altLang="cs-CZ"/>
          </a:p>
        </p:txBody>
      </p:sp>
      <p:pic>
        <p:nvPicPr>
          <p:cNvPr id="41988" name="Picture 5" descr="D:\Fireman\images\15FF5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2075"/>
            <a:ext cx="49688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 descr="atopicky_ekzem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565400"/>
            <a:ext cx="31686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6300788" y="4652963"/>
            <a:ext cx="2519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000"/>
              <a:t>http://www.dermanet.cz/cs/vzdelavani/muj-zivot-s-ekzemem/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iapoz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ovéPole 2"/>
          <p:cNvSpPr txBox="1">
            <a:spLocks noChangeArrowheads="1"/>
          </p:cNvSpPr>
          <p:nvPr/>
        </p:nvSpPr>
        <p:spPr bwMode="auto">
          <a:xfrm>
            <a:off x="2987675" y="333375"/>
            <a:ext cx="35639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6000">
                <a:solidFill>
                  <a:srgbClr val="FF0000"/>
                </a:solidFill>
              </a:rPr>
              <a:t>Anafylaxe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Anafylaxe definice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Anafylaktická reakce (anafylaxe) je akutní alergická reakce, vznikající nejčastěji na podkladě imunopatologické reakce I.typu mediované protilátkami IgE. </a:t>
            </a:r>
          </a:p>
          <a:p>
            <a:pPr eaLnBrk="1" hangingPunct="1"/>
            <a:r>
              <a:rPr lang="cs-CZ" altLang="cs-CZ"/>
              <a:t>Nejtěžší, život ohrožující formou anafylaktické reakce je anafylaktický šok.</a:t>
            </a:r>
          </a:p>
          <a:p>
            <a:pPr eaLnBrk="1" hangingPunct="1"/>
            <a:r>
              <a:rPr lang="cs-CZ" altLang="cs-CZ"/>
              <a:t> Potraviny, léky , hmyzí jedy , diagnostické a léčebné alergenové extrakty (vakcíny), latex…</a:t>
            </a:r>
          </a:p>
          <a:p>
            <a:pPr eaLnBrk="1" hangingPunct="1"/>
            <a:endParaRPr lang="cs-CZ" altLang="cs-CZ" sz="2800"/>
          </a:p>
          <a:p>
            <a:pPr eaLnBrk="1" hangingPunct="1">
              <a:buFontTx/>
              <a:buNone/>
            </a:pPr>
            <a:endParaRPr lang="cs-CZ" altLang="cs-CZ"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>
          <a:xfrm>
            <a:off x="0" y="115888"/>
            <a:ext cx="8651875" cy="1143000"/>
          </a:xfrm>
        </p:spPr>
        <p:txBody>
          <a:bodyPr/>
          <a:lstStyle/>
          <a:p>
            <a:r>
              <a:rPr lang="cs-CZ" altLang="cs-CZ" b="1"/>
              <a:t>          </a:t>
            </a:r>
            <a:r>
              <a:rPr lang="cs-CZ" altLang="cs-CZ" sz="3600" b="1">
                <a:solidFill>
                  <a:srgbClr val="002060"/>
                </a:solidFill>
              </a:rPr>
              <a:t>Anafylaktický šok - projevy</a:t>
            </a:r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>
          <a:xfrm>
            <a:off x="1116013" y="1341438"/>
            <a:ext cx="6899275" cy="33940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</a:rPr>
              <a:t>Tachykardie, hypotenze, </a:t>
            </a:r>
            <a:r>
              <a:rPr lang="cs-CZ" altLang="cs-CZ" sz="2000" b="1"/>
              <a:t>arytmie, srdeční zástava</a:t>
            </a:r>
          </a:p>
          <a:p>
            <a:pPr marL="0" indent="0">
              <a:buFontTx/>
              <a:buNone/>
            </a:pPr>
            <a:r>
              <a:rPr lang="cs-CZ" altLang="cs-CZ" sz="2000" b="1"/>
              <a:t>Závratě, bolesti hlavy, mdloby, ztráta vědomí </a:t>
            </a:r>
          </a:p>
          <a:p>
            <a:pPr marL="0" indent="0">
              <a:buFontTx/>
              <a:buNone/>
            </a:pPr>
            <a:r>
              <a:rPr lang="cs-CZ" altLang="cs-CZ" sz="2000" b="1"/>
              <a:t>Dušnost, sípání, otok dýchacích cest,zástava dechu, cyanóza</a:t>
            </a:r>
          </a:p>
          <a:p>
            <a:pPr marL="0" indent="0">
              <a:buFontTx/>
              <a:buNone/>
            </a:pPr>
            <a:r>
              <a:rPr lang="cs-CZ" altLang="cs-CZ" sz="2000" b="1"/>
              <a:t>Kopřivka, svědění, otok rtů a jazyka </a:t>
            </a:r>
          </a:p>
          <a:p>
            <a:pPr marL="0" indent="0">
              <a:buFontTx/>
              <a:buNone/>
            </a:pPr>
            <a:r>
              <a:rPr lang="cs-CZ" altLang="cs-CZ" sz="2000" b="1"/>
              <a:t>Nosní kongesce, kýchání, chrapot, laryngeální edém, kašel</a:t>
            </a:r>
          </a:p>
          <a:p>
            <a:pPr marL="0" indent="0">
              <a:buFontTx/>
              <a:buNone/>
            </a:pPr>
            <a:r>
              <a:rPr lang="cs-CZ" altLang="cs-CZ" sz="2000" b="1"/>
              <a:t>Nausea, zvracení, průjem, křečovité bolesti břicha, průjem</a:t>
            </a:r>
          </a:p>
          <a:p>
            <a:pPr marL="0" indent="0">
              <a:buFontTx/>
              <a:buNone/>
            </a:pPr>
            <a:r>
              <a:rPr lang="cs-CZ" altLang="cs-CZ" sz="2000" b="1"/>
              <a:t>Děložní křeče</a:t>
            </a:r>
          </a:p>
          <a:p>
            <a:pPr marL="0" indent="0">
              <a:buFontTx/>
              <a:buNone/>
            </a:pPr>
            <a:endParaRPr lang="cs-CZ" altLang="cs-CZ" sz="2000" b="1"/>
          </a:p>
          <a:p>
            <a:pPr marL="0" indent="0">
              <a:buFontTx/>
              <a:buNone/>
            </a:pPr>
            <a:r>
              <a:rPr lang="cs-CZ" altLang="cs-CZ" sz="1800" b="1">
                <a:solidFill>
                  <a:srgbClr val="00B0F0"/>
                </a:solidFill>
              </a:rPr>
              <a:t>Nutno odlišit od vasovagální reakce (např způsobené strachem)- nacházíme spíše bradykardii než tachykardii, nejsou přítomny příznaky mimo oběhovou soustavu.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Anafylaktický šok - spouštěče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FontTx/>
              <a:buNone/>
              <a:defRPr/>
            </a:pPr>
            <a:endParaRPr lang="cs-CZ" dirty="0"/>
          </a:p>
          <a:p>
            <a:pPr marL="0" indent="0">
              <a:buFontTx/>
              <a:buNone/>
              <a:defRPr/>
            </a:pPr>
            <a:r>
              <a:rPr lang="cs-CZ" dirty="0"/>
              <a:t>Potravinové alergeny (až 30% smrtelných příp.)</a:t>
            </a:r>
          </a:p>
          <a:p>
            <a:pPr marL="0" indent="0">
              <a:buFontTx/>
              <a:buNone/>
              <a:defRPr/>
            </a:pPr>
            <a:r>
              <a:rPr lang="cs-CZ" dirty="0"/>
              <a:t>Hmyzí jed (žihadlo, u 3% </a:t>
            </a:r>
            <a:r>
              <a:rPr lang="cs-CZ" dirty="0" err="1"/>
              <a:t>dosp</a:t>
            </a:r>
            <a:r>
              <a:rPr lang="cs-CZ" dirty="0"/>
              <a:t>., a 1% dětí)</a:t>
            </a:r>
          </a:p>
          <a:p>
            <a:pPr marL="0" indent="0">
              <a:buFontTx/>
              <a:buNone/>
              <a:defRPr/>
            </a:pPr>
            <a:r>
              <a:rPr lang="cs-CZ" dirty="0"/>
              <a:t>Léky (antibiotika, nesteroidní antiflogistika, lokální anestetika)</a:t>
            </a:r>
          </a:p>
          <a:p>
            <a:pPr marL="0" indent="0">
              <a:buFontTx/>
              <a:buNone/>
              <a:defRPr/>
            </a:pPr>
            <a:r>
              <a:rPr lang="cs-CZ" dirty="0"/>
              <a:t>Latex</a:t>
            </a:r>
          </a:p>
          <a:p>
            <a:pPr marL="0" indent="0">
              <a:buFontTx/>
              <a:buNone/>
              <a:defRPr/>
            </a:pPr>
            <a:r>
              <a:rPr lang="cs-CZ" dirty="0"/>
              <a:t>Námaha</a:t>
            </a:r>
          </a:p>
          <a:p>
            <a:pPr marL="0" indent="0">
              <a:buFontTx/>
              <a:buNone/>
              <a:defRPr/>
            </a:pPr>
            <a:r>
              <a:rPr lang="cs-CZ" dirty="0"/>
              <a:t>Idiopatická anafylaxe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        Anafylaktický šok – první pomoc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9463" y="1808163"/>
            <a:ext cx="7680325" cy="3997325"/>
          </a:xfrm>
        </p:spPr>
        <p:txBody>
          <a:bodyPr>
            <a:normAutofit fontScale="25000" lnSpcReduction="20000"/>
          </a:bodyPr>
          <a:lstStyle/>
          <a:p>
            <a:pPr marL="0" indent="0">
              <a:buFontTx/>
              <a:buNone/>
              <a:defRPr/>
            </a:pPr>
            <a:endParaRPr lang="cs-CZ" sz="6750" b="1" i="1" dirty="0">
              <a:solidFill>
                <a:srgbClr val="C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cs-CZ" sz="7200" b="1" i="1" dirty="0">
                <a:solidFill>
                  <a:srgbClr val="C00000"/>
                </a:solidFill>
              </a:rPr>
              <a:t>Uložit pacienta do protišokové polohy!</a:t>
            </a:r>
          </a:p>
          <a:p>
            <a:pPr marL="0" indent="0">
              <a:buFontTx/>
              <a:buNone/>
              <a:defRPr/>
            </a:pPr>
            <a:endParaRPr lang="cs-CZ" sz="6750" b="1" i="1" dirty="0">
              <a:solidFill>
                <a:srgbClr val="C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cs-CZ" sz="8325" b="1" i="1" dirty="0">
                <a:solidFill>
                  <a:srgbClr val="C00000"/>
                </a:solidFill>
              </a:rPr>
              <a:t>K zabránění zástavy dýchání a činnosti srdce při těžkých anafylaktických reakcích je nutné podat  co nejrychleji - intramuskulárně </a:t>
            </a:r>
            <a:r>
              <a:rPr lang="cs-CZ" sz="8325" b="1" i="1" u="sng" dirty="0">
                <a:solidFill>
                  <a:srgbClr val="C00000"/>
                </a:solidFill>
              </a:rPr>
              <a:t>adrenalin </a:t>
            </a:r>
          </a:p>
          <a:p>
            <a:pPr marL="0" indent="0">
              <a:buFontTx/>
              <a:buNone/>
              <a:defRPr/>
            </a:pPr>
            <a:endParaRPr lang="cs-CZ" sz="8325" b="1" i="1" u="sng" dirty="0">
              <a:solidFill>
                <a:srgbClr val="C00000"/>
              </a:solidFill>
            </a:endParaRPr>
          </a:p>
          <a:p>
            <a:pPr marL="0" indent="0">
              <a:buFontTx/>
              <a:buNone/>
              <a:defRPr/>
            </a:pPr>
            <a:endParaRPr lang="cs-CZ" sz="6400" dirty="0"/>
          </a:p>
          <a:p>
            <a:pPr marL="0" indent="0">
              <a:buFontTx/>
              <a:buNone/>
              <a:defRPr/>
            </a:pPr>
            <a:endParaRPr lang="cs-CZ" sz="6400" dirty="0"/>
          </a:p>
          <a:p>
            <a:pPr marL="0" indent="0">
              <a:buFontTx/>
              <a:buNone/>
              <a:defRPr/>
            </a:pPr>
            <a:r>
              <a:rPr lang="cs-CZ" sz="6400" b="1" dirty="0"/>
              <a:t>Autoinjektory – u dětí 0,15 mg</a:t>
            </a:r>
          </a:p>
          <a:p>
            <a:pPr marL="0" indent="0">
              <a:buFontTx/>
              <a:buNone/>
              <a:defRPr/>
            </a:pPr>
            <a:r>
              <a:rPr lang="cs-CZ" sz="6400" b="1" dirty="0"/>
              <a:t>                             u dospělých 0,3 mg</a:t>
            </a:r>
          </a:p>
          <a:p>
            <a:pPr marL="0" indent="0">
              <a:buFontTx/>
              <a:buNone/>
              <a:defRPr/>
            </a:pPr>
            <a:r>
              <a:rPr lang="cs-CZ" sz="6400" b="1" dirty="0"/>
              <a:t>                             v případě potřeby za 5-15 min. opakovat</a:t>
            </a:r>
          </a:p>
          <a:p>
            <a:pPr marL="0" indent="0">
              <a:buFontTx/>
              <a:buNone/>
              <a:defRPr/>
            </a:pPr>
            <a:endParaRPr lang="cs-CZ" sz="4425" b="1" dirty="0"/>
          </a:p>
          <a:p>
            <a:pPr marL="0" indent="0">
              <a:buFontTx/>
              <a:buNone/>
              <a:defRPr/>
            </a:pPr>
            <a:r>
              <a:rPr lang="cs-CZ" sz="4425" b="1" i="1" dirty="0">
                <a:solidFill>
                  <a:srgbClr val="C00000"/>
                </a:solidFill>
              </a:rPr>
              <a:t>                    </a:t>
            </a:r>
          </a:p>
          <a:p>
            <a:pPr marL="0" indent="0">
              <a:buFontTx/>
              <a:buNone/>
              <a:defRPr/>
            </a:pPr>
            <a:endParaRPr lang="cs-CZ" sz="4425" b="1" i="1" dirty="0">
              <a:solidFill>
                <a:srgbClr val="C00000"/>
              </a:solidFill>
            </a:endParaRPr>
          </a:p>
          <a:p>
            <a:pPr marL="0" indent="0">
              <a:buFontTx/>
              <a:buNone/>
              <a:defRPr/>
            </a:pPr>
            <a:endParaRPr lang="cs-CZ" sz="4425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/>
              <a:t>Imunopatologické reakce II. typu (cytotoxický typ přecitlivělosti)</a:t>
            </a:r>
            <a:endParaRPr lang="en-US" altLang="cs-CZ" sz="400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/>
              <a:t>IgG nebo IgM protilátky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Cytotoxicita je způsobena aktivací komplementového systému, mechanismem ADCC nebo opsonizací.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Uplatňuje se u autoimunitních chorob  (cytotoxický efekt autoprotilátek),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/>
              <a:t>    u hemolytických reakcí  způsobených protilátkami proti krevním skupinám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Do této skupiny bývá řazen i patogenetický účinek antireceptorových protilátek, např. </a:t>
            </a:r>
            <a:br>
              <a:rPr lang="cs-CZ" altLang="cs-CZ" sz="2800"/>
            </a:br>
            <a:r>
              <a:rPr lang="cs-CZ" altLang="cs-CZ" sz="2800"/>
              <a:t>u myasthenia gravis)</a:t>
            </a:r>
            <a:endParaRPr lang="en-US" altLang="cs-CZ"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1463"/>
            <a:ext cx="8424862" cy="1176337"/>
          </a:xfrm>
        </p:spPr>
        <p:txBody>
          <a:bodyPr/>
          <a:lstStyle/>
          <a:p>
            <a:pPr eaLnBrk="1" hangingPunct="1"/>
            <a:r>
              <a:rPr lang="cs-CZ" altLang="cs-CZ"/>
              <a:t>Imunokomplexová onemocnění</a:t>
            </a:r>
            <a:br>
              <a:rPr lang="cs-CZ" altLang="cs-CZ"/>
            </a:br>
            <a:r>
              <a:rPr lang="cs-CZ" altLang="cs-CZ"/>
              <a:t>(III. typ imunopatologické reakce)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685925"/>
            <a:ext cx="8737600" cy="4181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Jsou způsobena ukládáním imunokomplexů mimo místa jejich normálního metabolismu.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V případě, že imunitní komplexy cirkulují v krvi (malé, rozpustné imunokomplexy někdy při nadbytku antigenu), dochází k jejich ukládání hlavně do stěny cév nebo glomerulů.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Méně často se setkáváme s onemocněními způsobenými imunokomplexy deponovanými v místě svého vzniku (obrovské imunokomplexy při nadbytku precipitujících protilátek).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Aktivací komplementového systému a fagocytujících buněk vyvolávají imunokomplexy lokální zánětlivou reakci.</a:t>
            </a:r>
            <a:r>
              <a:rPr lang="cs-CZ" altLang="cs-CZ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	Imunopatologické reakce jsou klasicky děleny do 4 základních typů podle Gella a Coombse:</a:t>
            </a:r>
            <a:br>
              <a:rPr lang="cs-CZ" altLang="cs-CZ" sz="2800"/>
            </a:br>
            <a:r>
              <a:rPr lang="cs-CZ" altLang="cs-CZ" sz="320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91513" cy="4784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>
                <a:solidFill>
                  <a:srgbClr val="FF0000"/>
                </a:solidFill>
              </a:rPr>
              <a:t>Reakce I. typu</a:t>
            </a:r>
            <a:r>
              <a:rPr lang="cs-CZ" altLang="cs-CZ" sz="2400"/>
              <a:t> = časná přecitlivělost, atopická přecitlivělost (zprostředkovaná IgE protilátkami)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>
                <a:solidFill>
                  <a:srgbClr val="FF0000"/>
                </a:solidFill>
              </a:rPr>
              <a:t>Reakce II. typu</a:t>
            </a:r>
            <a:r>
              <a:rPr lang="cs-CZ" altLang="cs-CZ" sz="2400"/>
              <a:t> = cytotoxická (zprostředkovaná protilátkami jiného typu než IgE, tvorba IgG a IgM schopnost aktivovat komplement, hemolytická choroba novorozenců, orgánově specifické autoimunity)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>
                <a:solidFill>
                  <a:srgbClr val="FF0000"/>
                </a:solidFill>
              </a:rPr>
              <a:t>Reakce III. typu</a:t>
            </a:r>
            <a:r>
              <a:rPr lang="cs-CZ" altLang="cs-CZ" sz="2400"/>
              <a:t> = imunokomplexová (zprostředkovaná nejčastěji IgG a komplementem, GF, vaskulitidy, artritidy)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>
                <a:solidFill>
                  <a:srgbClr val="FF0000"/>
                </a:solidFill>
              </a:rPr>
              <a:t>Reakce IV. typu</a:t>
            </a:r>
            <a:r>
              <a:rPr lang="cs-CZ" altLang="cs-CZ" sz="2400"/>
              <a:t> = pozdní, buněčná, také oddálený typ přecitlivělosti  (zprostředkovaná T lymfocyty a makrofágy)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dirty="0">
                <a:solidFill>
                  <a:schemeClr val="tx1"/>
                </a:solidFill>
              </a:rPr>
              <a:t>Reakce pozdní (IV., </a:t>
            </a:r>
            <a:r>
              <a:rPr lang="cs-CZ" altLang="cs-CZ" sz="3200" dirty="0" err="1">
                <a:solidFill>
                  <a:schemeClr val="tx1"/>
                </a:solidFill>
              </a:rPr>
              <a:t>delayed</a:t>
            </a:r>
            <a:r>
              <a:rPr lang="cs-CZ" altLang="cs-CZ" sz="3200" dirty="0">
                <a:solidFill>
                  <a:schemeClr val="tx1"/>
                </a:solidFill>
              </a:rPr>
              <a:t>, buněčné) přecitlivělosti</a:t>
            </a:r>
          </a:p>
        </p:txBody>
      </p:sp>
      <p:pic>
        <p:nvPicPr>
          <p:cNvPr id="696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2996952"/>
            <a:ext cx="5724525" cy="3752850"/>
          </a:xfr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ED7837E-A382-4AFE-A11D-A514D4DF3BB0}"/>
              </a:ext>
            </a:extLst>
          </p:cNvPr>
          <p:cNvSpPr txBox="1"/>
          <p:nvPr/>
        </p:nvSpPr>
        <p:spPr>
          <a:xfrm>
            <a:off x="260338" y="1830819"/>
            <a:ext cx="862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Patogeneticky se uplatňují T-lymfocyty ( Th1 a často makrofágy nebo </a:t>
            </a:r>
            <a:r>
              <a:rPr lang="cs-CZ" dirty="0" err="1"/>
              <a:t>Tc</a:t>
            </a:r>
            <a:r>
              <a:rPr lang="cs-CZ" dirty="0"/>
              <a:t> lymfocyty)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Příklady chorob, v jejichž patogenezi se uplatňuje buněčný (IV.) typ přecitlivělosti</a:t>
            </a:r>
            <a:endParaRPr lang="en-US" altLang="cs-CZ" sz="4000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33203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Kontaktní ekzém (např. IV. typ přecitlivělosti na nikl)</a:t>
            </a:r>
          </a:p>
          <a:p>
            <a:pPr eaLnBrk="1" hangingPunct="1"/>
            <a:r>
              <a:rPr lang="cs-CZ" altLang="cs-CZ" sz="2400" dirty="0"/>
              <a:t>Často přecitlivělost na kovy a různé dentální materiály </a:t>
            </a:r>
          </a:p>
          <a:p>
            <a:pPr eaLnBrk="1" hangingPunct="1"/>
            <a:r>
              <a:rPr lang="cs-CZ" altLang="cs-CZ" sz="2400" dirty="0"/>
              <a:t>Kavitace při tuberkulóze</a:t>
            </a:r>
          </a:p>
          <a:p>
            <a:pPr eaLnBrk="1" hangingPunct="1"/>
            <a:r>
              <a:rPr lang="cs-CZ" altLang="cs-CZ" sz="2400" dirty="0"/>
              <a:t>Sarkoidóza</a:t>
            </a:r>
          </a:p>
          <a:p>
            <a:pPr eaLnBrk="1" hangingPunct="1"/>
            <a:r>
              <a:rPr lang="cs-CZ" altLang="cs-CZ" sz="2400" dirty="0"/>
              <a:t>Některé typy vaskulitid</a:t>
            </a:r>
          </a:p>
          <a:p>
            <a:pPr eaLnBrk="1" hangingPunct="1"/>
            <a:r>
              <a:rPr lang="cs-CZ" altLang="cs-CZ" sz="2400" dirty="0"/>
              <a:t>Autoimunitní choroby v jejichž patogenezi hrají důležitou roli T-lymfocyty (RS)</a:t>
            </a:r>
            <a:endParaRPr lang="en-US" altLang="cs-CZ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893175" cy="1143000"/>
          </a:xfrm>
        </p:spPr>
        <p:txBody>
          <a:bodyPr/>
          <a:lstStyle/>
          <a:p>
            <a:r>
              <a:rPr lang="cs-CZ" altLang="cs-CZ" sz="3600"/>
              <a:t>Přecitlivělost IV. typu na nikl</a:t>
            </a:r>
            <a:endParaRPr lang="en-US" altLang="cs-CZ" sz="3600"/>
          </a:p>
        </p:txBody>
      </p:sp>
      <p:pic>
        <p:nvPicPr>
          <p:cNvPr id="73731" name="Picture 3" descr="nickel_dermatitis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225550"/>
            <a:ext cx="7920037" cy="5375275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err="1"/>
              <a:t>Imunodeficitní</a:t>
            </a:r>
            <a:r>
              <a:rPr lang="cs-CZ" dirty="0"/>
              <a:t> stavy</a:t>
            </a:r>
          </a:p>
        </p:txBody>
      </p:sp>
      <p:sp>
        <p:nvSpPr>
          <p:cNvPr id="17411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/>
              <a:t>Jiří Litzman</a:t>
            </a:r>
          </a:p>
        </p:txBody>
      </p:sp>
    </p:spTree>
    <p:extLst>
      <p:ext uri="{BB962C8B-B14F-4D97-AF65-F5344CB8AC3E}">
        <p14:creationId xmlns:p14="http://schemas.microsoft.com/office/powerpoint/2010/main" val="266269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Imunodeficitní stavy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478" y="1879600"/>
            <a:ext cx="7533922" cy="3716867"/>
          </a:xfrm>
        </p:spPr>
        <p:txBody>
          <a:bodyPr/>
          <a:lstStyle/>
          <a:p>
            <a:r>
              <a:rPr lang="cs-CZ" altLang="cs-CZ"/>
              <a:t>Primární </a:t>
            </a:r>
          </a:p>
          <a:p>
            <a:pPr lvl="1"/>
            <a:r>
              <a:rPr lang="cs-CZ" altLang="cs-CZ" sz="2844"/>
              <a:t>Následek genetické poruchy</a:t>
            </a:r>
          </a:p>
          <a:p>
            <a:pPr lvl="1"/>
            <a:r>
              <a:rPr lang="cs-CZ" altLang="cs-CZ" sz="2844"/>
              <a:t>Obvykle závažné, poměrně řídké  </a:t>
            </a:r>
          </a:p>
          <a:p>
            <a:r>
              <a:rPr lang="cs-CZ" altLang="cs-CZ"/>
              <a:t>Sekundármí</a:t>
            </a:r>
          </a:p>
          <a:p>
            <a:pPr lvl="1"/>
            <a:r>
              <a:rPr lang="cs-CZ" altLang="cs-CZ" sz="2844"/>
              <a:t>Důsledek jiného onemocnění, léčby, malnutrice, infekce, stresu...</a:t>
            </a:r>
          </a:p>
          <a:p>
            <a:pPr lvl="1"/>
            <a:r>
              <a:rPr lang="cs-CZ" altLang="cs-CZ" sz="2844"/>
              <a:t>Velmi časté, s výjimkou AIDS </a:t>
            </a:r>
            <a:br>
              <a:rPr lang="cs-CZ" altLang="cs-CZ" sz="2844"/>
            </a:br>
            <a:r>
              <a:rPr lang="cs-CZ" altLang="cs-CZ" sz="2844"/>
              <a:t>a granulocytopenií obvykle mírně probíhající </a:t>
            </a:r>
          </a:p>
        </p:txBody>
      </p:sp>
    </p:spTree>
    <p:extLst>
      <p:ext uri="{BB962C8B-B14F-4D97-AF65-F5344CB8AC3E}">
        <p14:creationId xmlns:p14="http://schemas.microsoft.com/office/powerpoint/2010/main" val="2751986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4134" y="622301"/>
            <a:ext cx="8195733" cy="1045633"/>
          </a:xfrm>
        </p:spPr>
        <p:txBody>
          <a:bodyPr/>
          <a:lstStyle/>
          <a:p>
            <a:pPr>
              <a:defRPr/>
            </a:pPr>
            <a:r>
              <a:rPr lang="cs-CZ"/>
              <a:t>Klinická manifestace imunodeficiencí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867" y="1879600"/>
            <a:ext cx="7924800" cy="3716867"/>
          </a:xfrm>
        </p:spPr>
        <p:txBody>
          <a:bodyPr/>
          <a:lstStyle/>
          <a:p>
            <a:r>
              <a:rPr lang="cs-CZ" altLang="cs-CZ" sz="2400" dirty="0"/>
              <a:t>Výskyt závažných infekčních komplikací: pneumonie, sinusitidy, meningitidy, abscesy.</a:t>
            </a:r>
          </a:p>
          <a:p>
            <a:r>
              <a:rPr lang="cs-CZ" altLang="cs-CZ" sz="2400" dirty="0"/>
              <a:t>Infekce mohou být způsobeny atypickými agens (oportunními patogeny).</a:t>
            </a:r>
          </a:p>
          <a:p>
            <a:r>
              <a:rPr lang="cs-CZ" altLang="cs-CZ" sz="2400" dirty="0"/>
              <a:t>Infekce špatně odpovídají na konvenční léčbu.</a:t>
            </a:r>
          </a:p>
          <a:p>
            <a:r>
              <a:rPr lang="cs-CZ" altLang="cs-CZ" sz="2400" dirty="0"/>
              <a:t>Zvýšená frekvence banálních infekcí.</a:t>
            </a:r>
          </a:p>
          <a:p>
            <a:r>
              <a:rPr lang="cs-CZ" altLang="cs-CZ" sz="2400" dirty="0"/>
              <a:t>Častěji než v běžné populaci se objevují některá nádorová onemocnění.</a:t>
            </a:r>
          </a:p>
        </p:txBody>
      </p:sp>
    </p:spTree>
    <p:extLst>
      <p:ext uri="{BB962C8B-B14F-4D97-AF65-F5344CB8AC3E}">
        <p14:creationId xmlns:p14="http://schemas.microsoft.com/office/powerpoint/2010/main" val="4289733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6656" y="1086556"/>
            <a:ext cx="7250289" cy="91157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7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Varovné</a:t>
            </a:r>
            <a:r>
              <a:rPr lang="cs-CZ" altLang="cs-CZ" sz="2700" dirty="0">
                <a:solidFill>
                  <a:srgbClr val="C00000"/>
                </a:solidFill>
                <a:latin typeface="Tahoma" pitchFamily="34" charset="0"/>
              </a:rPr>
              <a:t> známky primárních imunodeficiencí</a:t>
            </a:r>
            <a:r>
              <a:rPr lang="cs-CZ" altLang="cs-CZ" sz="27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5711" y="2171700"/>
            <a:ext cx="6372578" cy="3633611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003399"/>
                </a:solidFill>
              </a:rPr>
              <a:t> </a:t>
            </a:r>
            <a:r>
              <a:rPr lang="cs-CZ" altLang="cs-CZ" sz="2400" b="1" dirty="0">
                <a:solidFill>
                  <a:srgbClr val="002060"/>
                </a:solidFill>
              </a:rPr>
              <a:t>Otitis media čtyřikrát a častěji za rok</a:t>
            </a:r>
          </a:p>
          <a:p>
            <a:pPr>
              <a:defRPr/>
            </a:pPr>
            <a:r>
              <a:rPr lang="cs-CZ" altLang="cs-CZ" sz="2400" b="1" dirty="0">
                <a:solidFill>
                  <a:srgbClr val="002060"/>
                </a:solidFill>
              </a:rPr>
              <a:t>  Pneumonie alespoň dvakrát do roka</a:t>
            </a:r>
          </a:p>
          <a:p>
            <a:pPr>
              <a:defRPr/>
            </a:pPr>
            <a:r>
              <a:rPr lang="cs-CZ" altLang="cs-CZ" sz="2400" b="1" dirty="0">
                <a:solidFill>
                  <a:srgbClr val="002060"/>
                </a:solidFill>
              </a:rPr>
              <a:t>  Opakující se infekce hluboko v tkáních nebo na neobvyklých místech (svaly, játra)</a:t>
            </a:r>
          </a:p>
          <a:p>
            <a:pPr>
              <a:defRPr/>
            </a:pPr>
            <a:r>
              <a:rPr lang="cs-CZ" altLang="cs-CZ" sz="2400" b="1" dirty="0">
                <a:solidFill>
                  <a:srgbClr val="002060"/>
                </a:solidFill>
              </a:rPr>
              <a:t>  Infekce vyvolané oportunními mikroby</a:t>
            </a:r>
          </a:p>
          <a:p>
            <a:pPr>
              <a:defRPr/>
            </a:pPr>
            <a:r>
              <a:rPr lang="cs-CZ" altLang="cs-CZ" sz="2400" b="1" dirty="0">
                <a:solidFill>
                  <a:srgbClr val="002060"/>
                </a:solidFill>
              </a:rPr>
              <a:t>  Abnormální reakce na živé vakcíny</a:t>
            </a:r>
          </a:p>
          <a:p>
            <a:pPr>
              <a:defRPr/>
            </a:pPr>
            <a:r>
              <a:rPr lang="cs-CZ" altLang="cs-CZ" sz="2400" b="1" dirty="0">
                <a:solidFill>
                  <a:srgbClr val="002060"/>
                </a:solidFill>
              </a:rPr>
              <a:t>  Neúspěch cílené antibiotické terapie</a:t>
            </a:r>
          </a:p>
          <a:p>
            <a:pPr>
              <a:defRPr/>
            </a:pPr>
            <a:r>
              <a:rPr lang="cs-CZ" altLang="cs-CZ" sz="2400" b="1" dirty="0">
                <a:solidFill>
                  <a:srgbClr val="002060"/>
                </a:solidFill>
              </a:rPr>
              <a:t>  Rodinná anamnéza</a:t>
            </a:r>
          </a:p>
        </p:txBody>
      </p:sp>
    </p:spTree>
    <p:extLst>
      <p:ext uri="{BB962C8B-B14F-4D97-AF65-F5344CB8AC3E}">
        <p14:creationId xmlns:p14="http://schemas.microsoft.com/office/powerpoint/2010/main" val="2770081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Těžký kombinovaný imunodefcit (SCID)</a:t>
            </a:r>
            <a:endParaRPr lang="en-US"/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/>
              <a:t>Deficit T- i B-lymfocytů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09484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933" y="344312"/>
            <a:ext cx="9414933" cy="613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2052"/>
          <p:cNvSpPr txBox="1">
            <a:spLocks noChangeArrowheads="1"/>
          </p:cNvSpPr>
          <p:nvPr/>
        </p:nvSpPr>
        <p:spPr bwMode="auto">
          <a:xfrm>
            <a:off x="1069622" y="736601"/>
            <a:ext cx="6500497" cy="53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44" b="1">
                <a:solidFill>
                  <a:schemeClr val="bg1"/>
                </a:solidFill>
              </a:rPr>
              <a:t>SCID, t-GVHR, generalizovaní BCG-itis</a:t>
            </a:r>
          </a:p>
        </p:txBody>
      </p:sp>
    </p:spTree>
    <p:extLst>
      <p:ext uri="{BB962C8B-B14F-4D97-AF65-F5344CB8AC3E}">
        <p14:creationId xmlns:p14="http://schemas.microsoft.com/office/powerpoint/2010/main" val="8119861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SCID </a:t>
            </a:r>
            <a:br>
              <a:rPr lang="cs-CZ"/>
            </a:br>
            <a:r>
              <a:rPr lang="cs-CZ"/>
              <a:t>nejčastější klinické příznaky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134" y="1879600"/>
            <a:ext cx="8195733" cy="3716867"/>
          </a:xfrm>
        </p:spPr>
        <p:txBody>
          <a:bodyPr/>
          <a:lstStyle/>
          <a:p>
            <a:r>
              <a:rPr lang="cs-CZ" altLang="cs-CZ" sz="2400" dirty="0"/>
              <a:t>Porucha funkce T- i B- lymfocytů</a:t>
            </a:r>
          </a:p>
          <a:p>
            <a:r>
              <a:rPr lang="cs-CZ" altLang="cs-CZ" sz="2400" dirty="0"/>
              <a:t>Velmi časný nástup obtíží - první měsíce života</a:t>
            </a:r>
          </a:p>
          <a:p>
            <a:r>
              <a:rPr lang="cs-CZ" altLang="cs-CZ" sz="2400" dirty="0"/>
              <a:t>Závažné a obtížně léčitelné infekce zejména  bronchopulmonální, pokašlávání neodpovídající na běžnou antibiotickou léčbu</a:t>
            </a:r>
          </a:p>
          <a:p>
            <a:r>
              <a:rPr lang="cs-CZ" altLang="cs-CZ" sz="2400" dirty="0"/>
              <a:t>Chronické průjmy, ne vždy lze prokázat etiologické agens.</a:t>
            </a:r>
          </a:p>
          <a:p>
            <a:r>
              <a:rPr lang="cs-CZ" altLang="cs-CZ" sz="2400" dirty="0"/>
              <a:t>Kožní infekce, </a:t>
            </a:r>
            <a:r>
              <a:rPr lang="cs-CZ" altLang="cs-CZ" sz="2400" dirty="0" err="1"/>
              <a:t>exantémy</a:t>
            </a:r>
            <a:endParaRPr lang="cs-CZ" altLang="cs-CZ" sz="2400" dirty="0"/>
          </a:p>
          <a:p>
            <a:r>
              <a:rPr lang="cs-CZ" altLang="cs-CZ" sz="2400" dirty="0"/>
              <a:t>Neprospívání i při nepřítomnosti průjmů</a:t>
            </a:r>
          </a:p>
          <a:p>
            <a:r>
              <a:rPr lang="cs-CZ" altLang="cs-CZ" sz="2400" dirty="0"/>
              <a:t>V současné době by případy měly být zachyceny neonatálním </a:t>
            </a:r>
            <a:r>
              <a:rPr lang="cs-CZ" altLang="cs-CZ" sz="2400" dirty="0" err="1"/>
              <a:t>screenigem</a:t>
            </a:r>
            <a:r>
              <a:rPr lang="cs-CZ" altLang="cs-CZ" sz="2400" dirty="0"/>
              <a:t> (TREC, KREC).</a:t>
            </a:r>
          </a:p>
        </p:txBody>
      </p:sp>
    </p:spTree>
    <p:extLst>
      <p:ext uri="{BB962C8B-B14F-4D97-AF65-F5344CB8AC3E}">
        <p14:creationId xmlns:p14="http://schemas.microsoft.com/office/powerpoint/2010/main" val="1458857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solidFill>
                  <a:srgbClr val="FF0000"/>
                </a:solidFill>
              </a:rPr>
              <a:t>Definice </a:t>
            </a:r>
            <a:br>
              <a:rPr lang="cs-CZ" altLang="cs-CZ" sz="3200">
                <a:solidFill>
                  <a:srgbClr val="FF0000"/>
                </a:solidFill>
              </a:rPr>
            </a:br>
            <a:r>
              <a:rPr lang="cs-CZ" altLang="cs-CZ" sz="3200"/>
              <a:t>Alergen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Alergen</a:t>
            </a:r>
            <a:r>
              <a:rPr lang="cs-CZ" altLang="cs-CZ"/>
              <a:t> exogenní antigen, který predisponovaných osob vyvolává abnormální (alergickou) reakci </a:t>
            </a:r>
          </a:p>
          <a:p>
            <a:pPr eaLnBrk="1" hangingPunct="1"/>
            <a:r>
              <a:rPr lang="cs-CZ" altLang="cs-CZ"/>
              <a:t>Chemicky glykoproteiny a proteiny</a:t>
            </a:r>
            <a:endParaRPr lang="cs-CZ" altLang="cs-CZ" sz="2000"/>
          </a:p>
          <a:p>
            <a:pPr eaLnBrk="1" hangingPunct="1"/>
            <a:endParaRPr lang="cs-CZ" altLang="cs-CZ" sz="2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Poruchy tvorby protilátek</a:t>
            </a:r>
            <a:endParaRPr lang="en-US"/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Projevují se především komplikovanými </a:t>
            </a:r>
            <a:br>
              <a:rPr lang="cs-CZ" altLang="cs-CZ"/>
            </a:br>
            <a:r>
              <a:rPr lang="cs-CZ" altLang="cs-CZ"/>
              <a:t>a častými infekcemi dýchacích cest.</a:t>
            </a:r>
          </a:p>
          <a:p>
            <a:r>
              <a:rPr lang="cs-CZ" altLang="cs-CZ"/>
              <a:t>Mohou se objevit i meningitidy nebo průjmy.</a:t>
            </a:r>
          </a:p>
          <a:p>
            <a:r>
              <a:rPr lang="cs-CZ" altLang="cs-CZ"/>
              <a:t>Kauzálním agens většiny infekcí jsou opouzdřené baktérie (Haemophilus, Pneumokok..). 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869736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8667" y="332656"/>
            <a:ext cx="8534400" cy="1045633"/>
          </a:xfrm>
        </p:spPr>
        <p:txBody>
          <a:bodyPr/>
          <a:lstStyle/>
          <a:p>
            <a:pPr algn="ctr">
              <a:defRPr/>
            </a:pPr>
            <a:r>
              <a:rPr lang="cs-CZ" dirty="0"/>
              <a:t>Běžná variabilní imunodeficience (CVID)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464734"/>
            <a:ext cx="8669867" cy="413173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 err="1"/>
              <a:t>Hypogamaglobulinémie</a:t>
            </a:r>
            <a:r>
              <a:rPr lang="cs-CZ" altLang="cs-CZ" sz="2800" dirty="0"/>
              <a:t> manifestující se v jakémkoliv věku, obvykle až v dospělosti. 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Dominují příznaky infekcí dýchacích cest - opakované sinusitidy,  pneumonie, </a:t>
            </a:r>
            <a:r>
              <a:rPr lang="cs-CZ" altLang="cs-CZ" sz="2800" dirty="0" err="1"/>
              <a:t>bronchititidy</a:t>
            </a:r>
            <a:r>
              <a:rPr lang="cs-CZ" altLang="cs-CZ" sz="2800" dirty="0"/>
              <a:t>. Může dojít k vývinu bronchiektázií a/nebo plicní fibrózy.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Někteří pacienti udávají i častější průjmy, případně jiné lokalizace infekcí.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Častý je výskyt autoimunitních chorob - hlavně perniciózní anémie.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Laboratorně nacházíme pokles hladin imunoglobulinů, B- lymfocyty bývají přítomny. </a:t>
            </a:r>
          </a:p>
        </p:txBody>
      </p:sp>
    </p:spTree>
    <p:extLst>
      <p:ext uri="{BB962C8B-B14F-4D97-AF65-F5344CB8AC3E}">
        <p14:creationId xmlns:p14="http://schemas.microsoft.com/office/powerpoint/2010/main" val="10139689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Selektivní deficit IgA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934" y="1532467"/>
            <a:ext cx="8602133" cy="37168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Prevalence v naší populaci 1:400 osob.</a:t>
            </a:r>
          </a:p>
          <a:p>
            <a:pPr>
              <a:lnSpc>
                <a:spcPct val="90000"/>
              </a:lnSpc>
            </a:pPr>
            <a:r>
              <a:rPr lang="cs-CZ" altLang="cs-CZ"/>
              <a:t>Většina IgA deficitních osob je zcela bez klinických obtíží.</a:t>
            </a:r>
          </a:p>
          <a:p>
            <a:pPr>
              <a:lnSpc>
                <a:spcPct val="90000"/>
              </a:lnSpc>
            </a:pPr>
            <a:r>
              <a:rPr lang="cs-CZ" altLang="cs-CZ"/>
              <a:t>Klinickou manifestací je nejčastěji zvýšená náchylnost k banálním respiračním infekcím, hlavně v předškolním věku.</a:t>
            </a:r>
          </a:p>
          <a:p>
            <a:pPr>
              <a:lnSpc>
                <a:spcPct val="90000"/>
              </a:lnSpc>
            </a:pPr>
            <a:r>
              <a:rPr lang="cs-CZ" altLang="cs-CZ"/>
              <a:t>Je prokázán i zvýšený výskyt autoimunitních chorob, snad i alergií.</a:t>
            </a:r>
          </a:p>
          <a:p>
            <a:pPr>
              <a:lnSpc>
                <a:spcPct val="90000"/>
              </a:lnSpc>
            </a:pPr>
            <a:r>
              <a:rPr lang="cs-CZ" altLang="cs-CZ"/>
              <a:t>Pozor na výskyt anti-IgA protilátek!</a:t>
            </a:r>
          </a:p>
          <a:p>
            <a:pPr>
              <a:lnSpc>
                <a:spcPct val="90000"/>
              </a:lnSpc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86485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479" y="622301"/>
            <a:ext cx="7667978" cy="1045633"/>
          </a:xfrm>
        </p:spPr>
        <p:txBody>
          <a:bodyPr/>
          <a:lstStyle/>
          <a:p>
            <a:pPr>
              <a:defRPr/>
            </a:pPr>
            <a:r>
              <a:rPr lang="cs-CZ" sz="3556"/>
              <a:t>T-lymfocytární primární imunodeficity</a:t>
            </a:r>
            <a:br>
              <a:rPr lang="en-US" sz="3556"/>
            </a:br>
            <a:endParaRPr lang="en-US" sz="3556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Většinou v kombinaci s dalšími neimunodeficitními příznaky.</a:t>
            </a:r>
          </a:p>
          <a:p>
            <a:r>
              <a:rPr lang="cs-CZ" altLang="cs-CZ"/>
              <a:t>Náchylnost k virovým, mykotickým </a:t>
            </a:r>
            <a:br>
              <a:rPr lang="cs-CZ" altLang="cs-CZ"/>
            </a:br>
            <a:r>
              <a:rPr lang="cs-CZ" altLang="cs-CZ"/>
              <a:t>a  mykobakteriálním  infekcím.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158760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DiGeorgeův</a:t>
            </a:r>
            <a:r>
              <a:rPr lang="en-GB" dirty="0"/>
              <a:t> </a:t>
            </a:r>
            <a:r>
              <a:rPr lang="en-GB" dirty="0" err="1"/>
              <a:t>syndrom</a:t>
            </a:r>
            <a:endParaRPr lang="en-GB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933" y="1397000"/>
            <a:ext cx="8873067" cy="3716867"/>
          </a:xfrm>
        </p:spPr>
        <p:txBody>
          <a:bodyPr/>
          <a:lstStyle/>
          <a:p>
            <a:r>
              <a:rPr lang="cs-CZ" altLang="cs-CZ" sz="2489"/>
              <a:t>Frekvence se udává až 1:4000 porodů</a:t>
            </a:r>
          </a:p>
          <a:p>
            <a:r>
              <a:rPr lang="cs-CZ" altLang="cs-CZ" sz="2489"/>
              <a:t>Porucha vývoje 3. a 4. žaberní výchlipky.</a:t>
            </a:r>
          </a:p>
          <a:p>
            <a:r>
              <a:rPr lang="cs-CZ" altLang="cs-CZ" sz="2489"/>
              <a:t>Poruchy vývoje srdce a velkých cév- Fallotova tetralogie, truncus arteriosus, interrupce aortálního oblouku, aberantní pravá a. subclavia.</a:t>
            </a:r>
          </a:p>
          <a:p>
            <a:r>
              <a:rPr lang="cs-CZ" altLang="cs-CZ" sz="2489"/>
              <a:t>Porucha vývoje příštitných tělísek </a:t>
            </a:r>
            <a:r>
              <a:rPr lang="cs-CZ" altLang="cs-CZ" sz="2489">
                <a:latin typeface="Symbol" panose="05050102010706020507" pitchFamily="18" charset="2"/>
              </a:rPr>
              <a:t>®</a:t>
            </a:r>
            <a:r>
              <a:rPr lang="cs-CZ" altLang="cs-CZ" sz="2489"/>
              <a:t>  hypokalcemické křeče.</a:t>
            </a:r>
          </a:p>
          <a:p>
            <a:r>
              <a:rPr lang="cs-CZ" altLang="cs-CZ" sz="2489"/>
              <a:t>Porucha vývoje thymu </a:t>
            </a:r>
            <a:r>
              <a:rPr lang="cs-CZ" altLang="cs-CZ" sz="2489">
                <a:latin typeface="Symbol" panose="05050102010706020507" pitchFamily="18" charset="2"/>
              </a:rPr>
              <a:t>®</a:t>
            </a:r>
            <a:r>
              <a:rPr lang="cs-CZ" altLang="cs-CZ" sz="2489"/>
              <a:t> T-lymfocytární imunodeficit. </a:t>
            </a:r>
          </a:p>
          <a:p>
            <a:r>
              <a:rPr lang="cs-CZ" altLang="cs-CZ" sz="2489"/>
              <a:t>Typická facies: dozadu rotované a nízko posazené uši, mikrognacie, hypertelorismus, široké a krátké philtrum. </a:t>
            </a:r>
          </a:p>
          <a:p>
            <a:r>
              <a:rPr lang="cs-CZ" altLang="cs-CZ" sz="2489"/>
              <a:t>Diagnóza: mikrodelece 22q11.2 . </a:t>
            </a:r>
          </a:p>
        </p:txBody>
      </p:sp>
    </p:spTree>
    <p:extLst>
      <p:ext uri="{BB962C8B-B14F-4D97-AF65-F5344CB8AC3E}">
        <p14:creationId xmlns:p14="http://schemas.microsoft.com/office/powerpoint/2010/main" val="27899162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050" descr="Lokaj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23" y="1058333"/>
            <a:ext cx="4010378" cy="541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2051"/>
          <p:cNvSpPr txBox="1">
            <a:spLocks noChangeArrowheads="1"/>
          </p:cNvSpPr>
          <p:nvPr/>
        </p:nvSpPr>
        <p:spPr bwMode="auto">
          <a:xfrm>
            <a:off x="2844800" y="381000"/>
            <a:ext cx="3745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>
                <a:solidFill>
                  <a:schemeClr val="tx2"/>
                </a:solidFill>
              </a:rPr>
              <a:t>DiGeorgeův syndrom</a:t>
            </a:r>
          </a:p>
        </p:txBody>
      </p:sp>
    </p:spTree>
    <p:extLst>
      <p:ext uri="{BB962C8B-B14F-4D97-AF65-F5344CB8AC3E}">
        <p14:creationId xmlns:p14="http://schemas.microsoft.com/office/powerpoint/2010/main" val="6373098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1467" y="990600"/>
            <a:ext cx="6911622" cy="1045634"/>
          </a:xfrm>
        </p:spPr>
        <p:txBody>
          <a:bodyPr/>
          <a:lstStyle/>
          <a:p>
            <a:pPr algn="ctr">
              <a:defRPr/>
            </a:pPr>
            <a:r>
              <a:rPr lang="en-GB"/>
              <a:t>Deficience  komplementového systému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3734" y="2760134"/>
            <a:ext cx="6900333" cy="3716867"/>
          </a:xfrm>
        </p:spPr>
        <p:txBody>
          <a:bodyPr/>
          <a:lstStyle/>
          <a:p>
            <a:r>
              <a:rPr lang="cs-CZ" altLang="cs-CZ"/>
              <a:t>C1-C4 : častý vývoj systémových imunokoplexových chorob (SLE-like), náchylnost k pyogenním infekcím.</a:t>
            </a:r>
          </a:p>
          <a:p>
            <a:r>
              <a:rPr lang="cs-CZ" altLang="cs-CZ"/>
              <a:t>C3-C9: zejména náchylnost k pyogenním infekcím. U deficitu C9 jsou typické opakované meningokové meningitidy.</a:t>
            </a:r>
          </a:p>
          <a:p>
            <a:r>
              <a:rPr lang="cs-CZ" altLang="cs-CZ"/>
              <a:t>C1 INH: hereditární angioedém.</a:t>
            </a:r>
          </a:p>
        </p:txBody>
      </p:sp>
    </p:spTree>
    <p:extLst>
      <p:ext uri="{BB962C8B-B14F-4D97-AF65-F5344CB8AC3E}">
        <p14:creationId xmlns:p14="http://schemas.microsoft.com/office/powerpoint/2010/main" val="7264833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1" y="787400"/>
            <a:ext cx="6911622" cy="1045634"/>
          </a:xfrm>
        </p:spPr>
        <p:txBody>
          <a:bodyPr/>
          <a:lstStyle/>
          <a:p>
            <a:pPr>
              <a:defRPr/>
            </a:pPr>
            <a:r>
              <a:rPr lang="en-GB">
                <a:effectLst/>
              </a:rPr>
              <a:t>Hereditární angioedém</a:t>
            </a:r>
            <a:endParaRPr 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044" y="1700390"/>
            <a:ext cx="8331200" cy="3716867"/>
          </a:xfrm>
        </p:spPr>
        <p:txBody>
          <a:bodyPr/>
          <a:lstStyle/>
          <a:p>
            <a:pPr>
              <a:defRPr/>
            </a:pPr>
            <a:r>
              <a:rPr lang="cs-CZ" altLang="cs-CZ" sz="2133" dirty="0"/>
              <a:t>Způsoben deficitem C1 INH</a:t>
            </a:r>
          </a:p>
          <a:p>
            <a:pPr>
              <a:defRPr/>
            </a:pPr>
            <a:r>
              <a:rPr lang="cs-CZ" altLang="cs-CZ" sz="2133" dirty="0"/>
              <a:t>Dominantně dědičný</a:t>
            </a:r>
          </a:p>
          <a:p>
            <a:pPr>
              <a:defRPr/>
            </a:pPr>
            <a:r>
              <a:rPr lang="cs-CZ" altLang="cs-CZ" sz="2133" dirty="0"/>
              <a:t>Dochází k nekontrolované aktivaci komplementového systému při traumatech, stomatologických výkonech, infekcích, menstruaci...</a:t>
            </a:r>
          </a:p>
          <a:p>
            <a:pPr>
              <a:defRPr/>
            </a:pPr>
            <a:r>
              <a:rPr lang="cs-CZ" altLang="cs-CZ" sz="2133" dirty="0" err="1"/>
              <a:t>Vazoaktivní</a:t>
            </a:r>
            <a:r>
              <a:rPr lang="cs-CZ" altLang="cs-CZ" sz="2133" dirty="0"/>
              <a:t> peptidy (C3a, C5a, ale zejména bradykinin) způsobují zvýšenou vaskulární permeabilitu se vznikem edému.</a:t>
            </a:r>
          </a:p>
          <a:p>
            <a:pPr>
              <a:defRPr/>
            </a:pPr>
            <a:r>
              <a:rPr lang="cs-CZ" altLang="cs-CZ" sz="2133" dirty="0"/>
              <a:t>Klinické příznaky- nesvědivé kožní otoky, dechové obtíže, průjmy, křeče v břiše</a:t>
            </a:r>
          </a:p>
          <a:p>
            <a:pPr>
              <a:defRPr/>
            </a:pPr>
            <a:r>
              <a:rPr lang="cs-CZ" altLang="cs-CZ" sz="2133" dirty="0"/>
              <a:t>Obvyklá léčba otoků – antihistaminika, steroidy.. jsou neúčinné.</a:t>
            </a:r>
          </a:p>
          <a:p>
            <a:pPr marL="0" indent="0">
              <a:buNone/>
              <a:defRPr/>
            </a:pP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15201013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3513667" cy="50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572000" y="990601"/>
            <a:ext cx="4800600" cy="492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89" b="1">
                <a:latin typeface="Arial" panose="020B0604020202020204" pitchFamily="34" charset="0"/>
              </a:rPr>
              <a:t>HEREDITÁRNÍ ANGIOEDÉM (HAE)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422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2133">
                <a:latin typeface="Arial" panose="020B0604020202020204" pitchFamily="34" charset="0"/>
              </a:rPr>
              <a:t> </a:t>
            </a:r>
            <a:r>
              <a:rPr lang="cs-CZ" altLang="cs-CZ" sz="2311">
                <a:latin typeface="Arial" panose="020B0604020202020204" pitchFamily="34" charset="0"/>
              </a:rPr>
              <a:t>vrozený deficit C1-INH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2311">
                <a:latin typeface="Arial" panose="020B0604020202020204" pitchFamily="34" charset="0"/>
              </a:rPr>
              <a:t> C1-INH reguluje</a:t>
            </a:r>
            <a:br>
              <a:rPr lang="cs-CZ" altLang="cs-CZ" sz="2311">
                <a:latin typeface="Arial" panose="020B0604020202020204" pitchFamily="34" charset="0"/>
              </a:rPr>
            </a:br>
            <a:r>
              <a:rPr lang="cs-CZ" altLang="cs-CZ" sz="2311">
                <a:latin typeface="Arial" panose="020B0604020202020204" pitchFamily="34" charset="0"/>
              </a:rPr>
              <a:t>         - komplement</a:t>
            </a:r>
            <a:br>
              <a:rPr lang="cs-CZ" altLang="cs-CZ" sz="2311">
                <a:latin typeface="Arial" panose="020B0604020202020204" pitchFamily="34" charset="0"/>
              </a:rPr>
            </a:br>
            <a:r>
              <a:rPr lang="cs-CZ" altLang="cs-CZ" sz="2311">
                <a:latin typeface="Arial" panose="020B0604020202020204" pitchFamily="34" charset="0"/>
              </a:rPr>
              <a:t>         - kinin/kallikrein</a:t>
            </a:r>
            <a:br>
              <a:rPr lang="cs-CZ" altLang="cs-CZ" sz="2311">
                <a:latin typeface="Arial" panose="020B0604020202020204" pitchFamily="34" charset="0"/>
              </a:rPr>
            </a:br>
            <a:r>
              <a:rPr lang="cs-CZ" altLang="cs-CZ" sz="2311">
                <a:latin typeface="Arial" panose="020B0604020202020204" pitchFamily="34" charset="0"/>
              </a:rPr>
              <a:t>         - koagulační systém 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2311">
                <a:latin typeface="Arial" panose="020B0604020202020204" pitchFamily="34" charset="0"/>
              </a:rPr>
              <a:t> edém postihuje (ataky): </a:t>
            </a:r>
            <a:br>
              <a:rPr lang="cs-CZ" altLang="cs-CZ" sz="2311">
                <a:latin typeface="Arial" panose="020B0604020202020204" pitchFamily="34" charset="0"/>
              </a:rPr>
            </a:br>
            <a:r>
              <a:rPr lang="cs-CZ" altLang="cs-CZ" sz="2311">
                <a:latin typeface="Arial" panose="020B0604020202020204" pitchFamily="34" charset="0"/>
              </a:rPr>
              <a:t>	- respirační trakt </a:t>
            </a:r>
            <a:br>
              <a:rPr lang="cs-CZ" altLang="cs-CZ" sz="2311">
                <a:latin typeface="Arial" panose="020B0604020202020204" pitchFamily="34" charset="0"/>
              </a:rPr>
            </a:br>
            <a:r>
              <a:rPr lang="cs-CZ" altLang="cs-CZ" sz="2311">
                <a:latin typeface="Arial" panose="020B0604020202020204" pitchFamily="34" charset="0"/>
              </a:rPr>
              <a:t>	- gastrointestinální trakt</a:t>
            </a:r>
            <a:br>
              <a:rPr lang="cs-CZ" altLang="cs-CZ" sz="2311">
                <a:latin typeface="Arial" panose="020B0604020202020204" pitchFamily="34" charset="0"/>
              </a:rPr>
            </a:br>
            <a:r>
              <a:rPr lang="cs-CZ" altLang="cs-CZ" sz="2311">
                <a:latin typeface="Arial" panose="020B0604020202020204" pitchFamily="34" charset="0"/>
              </a:rPr>
              <a:t>	- podkoží </a:t>
            </a:r>
          </a:p>
        </p:txBody>
      </p:sp>
    </p:spTree>
    <p:extLst>
      <p:ext uri="{BB962C8B-B14F-4D97-AF65-F5344CB8AC3E}">
        <p14:creationId xmlns:p14="http://schemas.microsoft.com/office/powerpoint/2010/main" val="19938830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Poruchy fagocytózy</a:t>
            </a: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Manifestací je především sklon ke tvorbě abscesů (případně flegmón).</a:t>
            </a:r>
          </a:p>
          <a:p>
            <a:r>
              <a:rPr lang="cs-CZ" altLang="cs-CZ"/>
              <a:t>Ze stomatologický problémů jsou na prvním místě závažné gingivitidy, stomatitidy</a:t>
            </a:r>
          </a:p>
          <a:p>
            <a:r>
              <a:rPr lang="cs-CZ" altLang="cs-CZ"/>
              <a:t> Z mikrobů se uplatňují především baktérie a  plísně. 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6363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lergie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2032000" y="787400"/>
            <a:ext cx="4443413" cy="11382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32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GB" sz="3200" dirty="0" err="1">
                <a:solidFill>
                  <a:srgbClr val="FF0000"/>
                </a:solidFill>
                <a:latin typeface="+mj-lt"/>
              </a:rPr>
              <a:t>Patofyziologie</a:t>
            </a:r>
            <a:r>
              <a:rPr lang="en-GB" sz="3600" dirty="0">
                <a:latin typeface="Times New Roman" pitchFamily="18" charset="0"/>
              </a:rPr>
              <a:t> </a:t>
            </a:r>
            <a:endParaRPr lang="cs-CZ" sz="3600" dirty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GB" sz="3200" dirty="0" err="1">
                <a:latin typeface="+mj-lt"/>
              </a:rPr>
              <a:t>Alergická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reakce</a:t>
            </a:r>
            <a:r>
              <a:rPr lang="en-GB" sz="3200" dirty="0">
                <a:latin typeface="+mj-lt"/>
              </a:rPr>
              <a:t> I. </a:t>
            </a:r>
            <a:r>
              <a:rPr lang="en-GB" sz="3200" dirty="0" err="1">
                <a:latin typeface="+mj-lt"/>
              </a:rPr>
              <a:t>typu</a:t>
            </a:r>
            <a:endParaRPr lang="en-GB" sz="3200" dirty="0"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67544" y="5733256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Bezpříznaková senzibilizace (</a:t>
            </a:r>
            <a:r>
              <a:rPr lang="cs-CZ" dirty="0" err="1"/>
              <a:t>senzitizace</a:t>
            </a:r>
            <a:r>
              <a:rPr lang="cs-CZ" dirty="0"/>
              <a:t>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652120" y="575836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Klinicky manifestní onemocnění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556"/>
              <a:t>Další dobře definované imunodeficity</a:t>
            </a:r>
            <a:endParaRPr lang="en-US" sz="3556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7778" y="2149123"/>
            <a:ext cx="6900333" cy="3716867"/>
          </a:xfrm>
        </p:spPr>
        <p:txBody>
          <a:bodyPr/>
          <a:lstStyle/>
          <a:p>
            <a:r>
              <a:rPr lang="cs-CZ" altLang="cs-CZ"/>
              <a:t>Většinou komplexní vrozené imunodeficity doprovázené dalšími neimunodeficitními příznaky. 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58468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Léčba primárních imunodefciencí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478" y="1879600"/>
            <a:ext cx="7669388" cy="3716867"/>
          </a:xfrm>
        </p:spPr>
        <p:txBody>
          <a:bodyPr/>
          <a:lstStyle/>
          <a:p>
            <a:r>
              <a:rPr lang="cs-CZ" altLang="cs-CZ"/>
              <a:t>SCID a další těžké kombinované imunodeficity: transplantace hematopoetických buněk, pokusy </a:t>
            </a:r>
            <a:br>
              <a:rPr lang="cs-CZ" altLang="cs-CZ"/>
            </a:br>
            <a:r>
              <a:rPr lang="cs-CZ" altLang="cs-CZ"/>
              <a:t>o genovou terapii.</a:t>
            </a:r>
          </a:p>
          <a:p>
            <a:r>
              <a:rPr lang="cs-CZ" altLang="cs-CZ"/>
              <a:t>Protilátkové imunodeficity: imunoglobulinová substituce</a:t>
            </a:r>
          </a:p>
          <a:p>
            <a:r>
              <a:rPr lang="cs-CZ" altLang="cs-CZ"/>
              <a:t>Někdy antibiotická profylaxe</a:t>
            </a: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55808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/>
              <a:t>Sekundární imunodeficity</a:t>
            </a:r>
            <a:endParaRPr lang="en-GB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867" y="1532467"/>
            <a:ext cx="8128000" cy="3716867"/>
          </a:xfrm>
        </p:spPr>
        <p:txBody>
          <a:bodyPr/>
          <a:lstStyle/>
          <a:p>
            <a:r>
              <a:rPr lang="en-GB" altLang="cs-CZ" dirty="0" err="1"/>
              <a:t>Poruchy</a:t>
            </a:r>
            <a:r>
              <a:rPr lang="en-GB" altLang="cs-CZ" dirty="0"/>
              <a:t> </a:t>
            </a:r>
            <a:r>
              <a:rPr lang="en-GB" altLang="cs-CZ" dirty="0" err="1"/>
              <a:t>metabolismu</a:t>
            </a:r>
            <a:r>
              <a:rPr lang="en-GB" altLang="cs-CZ" dirty="0"/>
              <a:t> - </a:t>
            </a:r>
            <a:r>
              <a:rPr lang="en-GB" altLang="cs-CZ" dirty="0" err="1"/>
              <a:t>urémie</a:t>
            </a:r>
            <a:r>
              <a:rPr lang="en-GB" altLang="cs-CZ" dirty="0"/>
              <a:t>, diabetes, </a:t>
            </a:r>
            <a:r>
              <a:rPr lang="en-GB" altLang="cs-CZ" dirty="0" err="1"/>
              <a:t>malnutrice</a:t>
            </a:r>
            <a:endParaRPr lang="en-GB" altLang="cs-CZ" dirty="0"/>
          </a:p>
          <a:p>
            <a:r>
              <a:rPr lang="en-GB" altLang="cs-CZ" dirty="0" err="1"/>
              <a:t>Iatrogenní</a:t>
            </a:r>
            <a:r>
              <a:rPr lang="en-GB" altLang="cs-CZ" dirty="0"/>
              <a:t> </a:t>
            </a:r>
            <a:r>
              <a:rPr lang="en-GB" altLang="cs-CZ" dirty="0" err="1"/>
              <a:t>vlivy</a:t>
            </a:r>
            <a:r>
              <a:rPr lang="en-GB" altLang="cs-CZ" dirty="0"/>
              <a:t> - </a:t>
            </a:r>
            <a:r>
              <a:rPr lang="en-GB" altLang="cs-CZ" dirty="0" err="1"/>
              <a:t>cytostatika</a:t>
            </a:r>
            <a:r>
              <a:rPr lang="en-GB" altLang="cs-CZ" dirty="0"/>
              <a:t>, </a:t>
            </a:r>
            <a:r>
              <a:rPr lang="en-GB" altLang="cs-CZ" dirty="0" err="1"/>
              <a:t>imunosuprese</a:t>
            </a:r>
            <a:endParaRPr lang="en-GB" altLang="cs-CZ" dirty="0"/>
          </a:p>
          <a:p>
            <a:r>
              <a:rPr lang="en-GB" altLang="cs-CZ" dirty="0" err="1"/>
              <a:t>Nádorová</a:t>
            </a:r>
            <a:r>
              <a:rPr lang="en-GB" altLang="cs-CZ" dirty="0"/>
              <a:t> </a:t>
            </a:r>
            <a:r>
              <a:rPr lang="en-GB" altLang="cs-CZ" dirty="0" err="1"/>
              <a:t>onemocnění</a:t>
            </a:r>
            <a:endParaRPr lang="en-GB" altLang="cs-CZ" dirty="0"/>
          </a:p>
          <a:p>
            <a:r>
              <a:rPr lang="en-GB" altLang="cs-CZ" dirty="0" err="1"/>
              <a:t>Virová</a:t>
            </a:r>
            <a:r>
              <a:rPr lang="en-GB" altLang="cs-CZ" dirty="0"/>
              <a:t> </a:t>
            </a:r>
            <a:r>
              <a:rPr lang="en-GB" altLang="cs-CZ" dirty="0" err="1"/>
              <a:t>onemocnění</a:t>
            </a:r>
            <a:r>
              <a:rPr lang="en-GB" altLang="cs-CZ" dirty="0"/>
              <a:t> - AIDS, </a:t>
            </a:r>
            <a:r>
              <a:rPr lang="en-GB" altLang="cs-CZ" dirty="0" err="1"/>
              <a:t>spalničky</a:t>
            </a:r>
            <a:r>
              <a:rPr lang="en-GB" altLang="cs-CZ" dirty="0"/>
              <a:t>, CMV </a:t>
            </a:r>
            <a:r>
              <a:rPr lang="en-GB" altLang="cs-CZ" dirty="0" err="1"/>
              <a:t>infekce</a:t>
            </a:r>
            <a:r>
              <a:rPr lang="en-GB" altLang="cs-CZ" dirty="0"/>
              <a:t>, </a:t>
            </a:r>
            <a:r>
              <a:rPr lang="en-GB" altLang="cs-CZ" dirty="0" err="1"/>
              <a:t>infekční</a:t>
            </a:r>
            <a:r>
              <a:rPr lang="en-GB" altLang="cs-CZ" dirty="0"/>
              <a:t> </a:t>
            </a:r>
            <a:r>
              <a:rPr lang="en-GB" altLang="cs-CZ" dirty="0" err="1"/>
              <a:t>mononukleóza</a:t>
            </a:r>
            <a:endParaRPr lang="en-GB" altLang="cs-CZ" dirty="0"/>
          </a:p>
          <a:p>
            <a:r>
              <a:rPr lang="en-GB" altLang="cs-CZ" dirty="0" err="1"/>
              <a:t>Splenektomie</a:t>
            </a:r>
            <a:r>
              <a:rPr lang="en-GB" altLang="cs-CZ" dirty="0"/>
              <a:t> </a:t>
            </a:r>
          </a:p>
          <a:p>
            <a:r>
              <a:rPr lang="en-GB" altLang="cs-CZ" dirty="0" err="1"/>
              <a:t>Stres</a:t>
            </a:r>
            <a:endParaRPr lang="en-GB" altLang="cs-CZ" dirty="0"/>
          </a:p>
          <a:p>
            <a:r>
              <a:rPr lang="en-GB" altLang="cs-CZ" dirty="0" err="1"/>
              <a:t>Úrazy</a:t>
            </a:r>
            <a:r>
              <a:rPr lang="en-GB" altLang="cs-CZ" dirty="0"/>
              <a:t>, </a:t>
            </a:r>
            <a:r>
              <a:rPr lang="en-GB" altLang="cs-CZ" dirty="0" err="1"/>
              <a:t>operace</a:t>
            </a:r>
            <a:r>
              <a:rPr lang="en-GB" altLang="cs-CZ" dirty="0"/>
              <a:t>, </a:t>
            </a:r>
            <a:r>
              <a:rPr lang="en-GB" altLang="cs-CZ" dirty="0" err="1"/>
              <a:t>celková</a:t>
            </a:r>
            <a:r>
              <a:rPr lang="en-GB" altLang="cs-CZ" dirty="0"/>
              <a:t> </a:t>
            </a:r>
            <a:r>
              <a:rPr lang="en-GB" altLang="cs-CZ" dirty="0" err="1"/>
              <a:t>anestézie</a:t>
            </a:r>
            <a:endParaRPr lang="en-GB" altLang="cs-CZ" dirty="0"/>
          </a:p>
          <a:p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36241259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Imunodeficience po splenektomii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Způsobena poruchou fagocytózy ve slezině i na periferii (deficit tuftsinu), snížená tvorba antipolysacharidových protilátek.</a:t>
            </a:r>
          </a:p>
          <a:p>
            <a:r>
              <a:rPr lang="cs-CZ" altLang="cs-CZ"/>
              <a:t>Nejzávažnější komplikací je rozvoj hyperakutní  pneumokové sepse.</a:t>
            </a:r>
          </a:p>
          <a:p>
            <a:r>
              <a:rPr lang="cs-CZ" altLang="cs-CZ"/>
              <a:t>Prevence: očkování proti pneumokokovi, Haemophilu influenzae B a meningokokovi, profylaktické podávání PNC.</a:t>
            </a:r>
          </a:p>
        </p:txBody>
      </p:sp>
    </p:spTree>
    <p:extLst>
      <p:ext uri="{BB962C8B-B14F-4D97-AF65-F5344CB8AC3E}">
        <p14:creationId xmlns:p14="http://schemas.microsoft.com/office/powerpoint/2010/main" val="1672484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149123"/>
            <a:ext cx="8731956" cy="371686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cs-CZ" altLang="cs-CZ" sz="3911"/>
              <a:t>           Onemocnění způsobené HIV</a:t>
            </a:r>
          </a:p>
        </p:txBody>
      </p:sp>
    </p:spTree>
    <p:extLst>
      <p:ext uri="{BB962C8B-B14F-4D97-AF65-F5344CB8AC3E}">
        <p14:creationId xmlns:p14="http://schemas.microsoft.com/office/powerpoint/2010/main" val="26449615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chemeClr val="tx1"/>
                </a:solidFill>
                <a:effectLst/>
              </a:rPr>
              <a:t>Způsob přenosu HIV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80733"/>
            <a:ext cx="7772400" cy="3657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cs-CZ" altLang="cs-CZ" b="1" u="sng"/>
              <a:t>1. Sexuálně</a:t>
            </a:r>
            <a:r>
              <a:rPr lang="cs-CZ" altLang="cs-CZ"/>
              <a:t>       - nechráněným </a:t>
            </a:r>
          </a:p>
          <a:p>
            <a:pPr>
              <a:buFont typeface="Monotype Sorts" pitchFamily="2" charset="2"/>
              <a:buNone/>
            </a:pPr>
            <a:r>
              <a:rPr lang="cs-CZ" altLang="cs-CZ"/>
              <a:t>                            stykem s HIV+</a:t>
            </a:r>
          </a:p>
          <a:p>
            <a:pPr>
              <a:buFont typeface="Monotype Sorts" pitchFamily="2" charset="2"/>
              <a:buNone/>
            </a:pPr>
            <a:r>
              <a:rPr lang="cs-CZ" altLang="cs-CZ" b="1" u="sng"/>
              <a:t>2. Parenterálně</a:t>
            </a:r>
            <a:r>
              <a:rPr lang="cs-CZ" altLang="cs-CZ"/>
              <a:t> - nitrožilní narkomané,</a:t>
            </a:r>
          </a:p>
          <a:p>
            <a:pPr>
              <a:buFont typeface="Monotype Sorts" pitchFamily="2" charset="2"/>
              <a:buNone/>
            </a:pPr>
            <a:r>
              <a:rPr lang="cs-CZ" altLang="cs-CZ"/>
              <a:t>                            příjemci krve </a:t>
            </a:r>
          </a:p>
          <a:p>
            <a:pPr>
              <a:buFont typeface="Monotype Sorts" pitchFamily="2" charset="2"/>
              <a:buNone/>
            </a:pPr>
            <a:r>
              <a:rPr lang="cs-CZ" altLang="cs-CZ"/>
              <a:t>                            a krevních derivátů</a:t>
            </a:r>
          </a:p>
          <a:p>
            <a:pPr>
              <a:buFont typeface="Monotype Sorts" pitchFamily="2" charset="2"/>
              <a:buNone/>
            </a:pPr>
            <a:r>
              <a:rPr lang="cs-CZ" altLang="cs-CZ" b="1" u="sng"/>
              <a:t>3. Vertikálně</a:t>
            </a:r>
            <a:r>
              <a:rPr lang="cs-CZ" altLang="cs-CZ"/>
              <a:t>      - z HIV+ matky na dítě</a:t>
            </a:r>
          </a:p>
        </p:txBody>
      </p:sp>
    </p:spTree>
    <p:extLst>
      <p:ext uri="{BB962C8B-B14F-4D97-AF65-F5344CB8AC3E}">
        <p14:creationId xmlns:p14="http://schemas.microsoft.com/office/powerpoint/2010/main" val="31909217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S0241X-012-f00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834" y="1388534"/>
            <a:ext cx="5259211" cy="5088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ovéPole 4"/>
          <p:cNvSpPr txBox="1">
            <a:spLocks noChangeArrowheads="1"/>
          </p:cNvSpPr>
          <p:nvPr/>
        </p:nvSpPr>
        <p:spPr bwMode="auto">
          <a:xfrm>
            <a:off x="2908301" y="612422"/>
            <a:ext cx="2803973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556"/>
              <a:t>Struktura HIV</a:t>
            </a:r>
          </a:p>
        </p:txBody>
      </p:sp>
    </p:spTree>
    <p:extLst>
      <p:ext uri="{BB962C8B-B14F-4D97-AF65-F5344CB8AC3E}">
        <p14:creationId xmlns:p14="http://schemas.microsoft.com/office/powerpoint/2010/main" val="2433699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>
                <a:solidFill>
                  <a:schemeClr val="tx1"/>
                </a:solidFill>
              </a:rPr>
              <a:t>HIV infikuje: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16200"/>
            <a:ext cx="7772400" cy="3657600"/>
          </a:xfrm>
        </p:spPr>
        <p:txBody>
          <a:bodyPr/>
          <a:lstStyle/>
          <a:p>
            <a:r>
              <a:rPr lang="cs-CZ" altLang="cs-CZ"/>
              <a:t>Lymfocyty T s transmembránovým glykoproteinem CD4 =subpopulace Th</a:t>
            </a:r>
          </a:p>
          <a:p>
            <a:r>
              <a:rPr lang="cs-CZ" altLang="cs-CZ"/>
              <a:t>Makrofágy</a:t>
            </a:r>
          </a:p>
          <a:p>
            <a:r>
              <a:rPr lang="cs-CZ" altLang="cs-CZ"/>
              <a:t>Některé typy dendritických buněk</a:t>
            </a:r>
          </a:p>
        </p:txBody>
      </p:sp>
    </p:spTree>
    <p:extLst>
      <p:ext uri="{BB962C8B-B14F-4D97-AF65-F5344CB8AC3E}">
        <p14:creationId xmlns:p14="http://schemas.microsoft.com/office/powerpoint/2010/main" val="30750172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Buněčné receptory pro HIV</a:t>
            </a:r>
          </a:p>
        </p:txBody>
      </p:sp>
      <p:sp>
        <p:nvSpPr>
          <p:cNvPr id="604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CD4 – vazba na gp120</a:t>
            </a:r>
          </a:p>
          <a:p>
            <a:endParaRPr lang="cs-CZ" altLang="cs-CZ"/>
          </a:p>
          <a:p>
            <a:r>
              <a:rPr lang="cs-CZ" altLang="cs-CZ"/>
              <a:t>CCR5 a CXCR4 – chemokinové receptory (nosiči alely CCR5</a:t>
            </a:r>
            <a:r>
              <a:rPr lang="el-GR" altLang="cs-CZ"/>
              <a:t>Δ32 </a:t>
            </a:r>
            <a:r>
              <a:rPr lang="cs-CZ" altLang="cs-CZ"/>
              <a:t> jsou výrazně rezistentnější proti infekci pohlavní cestou a mají při infekci lepší prognózu)</a:t>
            </a:r>
          </a:p>
        </p:txBody>
      </p:sp>
    </p:spTree>
    <p:extLst>
      <p:ext uri="{BB962C8B-B14F-4D97-AF65-F5344CB8AC3E}">
        <p14:creationId xmlns:p14="http://schemas.microsoft.com/office/powerpoint/2010/main" val="41959198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 descr="S0241X-012-f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12" y="1605844"/>
            <a:ext cx="5983111" cy="48711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TextovéPole 4"/>
          <p:cNvSpPr txBox="1">
            <a:spLocks noChangeArrowheads="1"/>
          </p:cNvSpPr>
          <p:nvPr/>
        </p:nvSpPr>
        <p:spPr bwMode="auto">
          <a:xfrm>
            <a:off x="1691923" y="932745"/>
            <a:ext cx="52186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Cyklus HIV v napadené buňce</a:t>
            </a:r>
          </a:p>
        </p:txBody>
      </p:sp>
    </p:spTree>
    <p:extLst>
      <p:ext uri="{BB962C8B-B14F-4D97-AF65-F5344CB8AC3E}">
        <p14:creationId xmlns:p14="http://schemas.microsoft.com/office/powerpoint/2010/main" val="335653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26" descr="žír 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314450"/>
            <a:ext cx="3868738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1027"/>
          <p:cNvSpPr txBox="1">
            <a:spLocks noChangeArrowheads="1"/>
          </p:cNvSpPr>
          <p:nvPr/>
        </p:nvSpPr>
        <p:spPr bwMode="auto">
          <a:xfrm>
            <a:off x="2351088" y="887413"/>
            <a:ext cx="1857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cs-CZ" sz="1800">
              <a:latin typeface="Times New Roman" panose="02020603050405020304" pitchFamily="18" charset="0"/>
            </a:endParaRPr>
          </a:p>
        </p:txBody>
      </p:sp>
      <p:sp>
        <p:nvSpPr>
          <p:cNvPr id="162820" name="Rectangle 1028"/>
          <p:cNvSpPr>
            <a:spLocks noChangeArrowheads="1"/>
          </p:cNvSpPr>
          <p:nvPr/>
        </p:nvSpPr>
        <p:spPr bwMode="auto">
          <a:xfrm>
            <a:off x="2124075" y="519113"/>
            <a:ext cx="6884988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sz="3000" b="1" dirty="0">
                <a:solidFill>
                  <a:srgbClr val="002060"/>
                </a:solidFill>
                <a:latin typeface="+mj-lt"/>
              </a:rPr>
              <a:t>Mastocyt (žírná buňka)</a:t>
            </a:r>
            <a:endParaRPr lang="en-GB" sz="3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6089"/>
            <a:ext cx="9144000" cy="489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719667"/>
            <a:ext cx="8415124" cy="47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2489" b="1"/>
              <a:t>Vliv počtu CD4+ lymfocytů na  symptolatologiii HIV infekce</a:t>
            </a:r>
            <a:endParaRPr lang="en-GB" altLang="cs-CZ" sz="2133" b="1"/>
          </a:p>
        </p:txBody>
      </p:sp>
    </p:spTree>
    <p:extLst>
      <p:ext uri="{BB962C8B-B14F-4D97-AF65-F5344CB8AC3E}">
        <p14:creationId xmlns:p14="http://schemas.microsoft.com/office/powerpoint/2010/main" val="11970464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554566"/>
            <a:ext cx="8318500" cy="1045634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Klasifikace HIV infekce podle CDC</a:t>
            </a:r>
            <a:r>
              <a:rPr lang="cs-CZ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cs-CZ" altLang="cs-CZ" b="1"/>
              <a:t>3 klinické kategorie</a:t>
            </a:r>
          </a:p>
          <a:p>
            <a:pPr algn="ctr">
              <a:buFont typeface="Monotype Sorts" pitchFamily="2" charset="2"/>
              <a:buNone/>
            </a:pPr>
            <a:endParaRPr lang="cs-CZ" altLang="cs-CZ" b="1"/>
          </a:p>
          <a:p>
            <a:pPr>
              <a:buFont typeface="Monotype Sorts" pitchFamily="2" charset="2"/>
              <a:buNone/>
            </a:pPr>
            <a:r>
              <a:rPr lang="cs-CZ" altLang="cs-CZ" b="1"/>
              <a:t>A   asymptomatický průběh</a:t>
            </a:r>
          </a:p>
          <a:p>
            <a:pPr>
              <a:buFont typeface="Monotype Sorts" pitchFamily="2" charset="2"/>
              <a:buNone/>
            </a:pPr>
            <a:r>
              <a:rPr lang="cs-CZ" altLang="cs-CZ" b="1"/>
              <a:t>B   „malé“ oportunní infekce</a:t>
            </a:r>
          </a:p>
          <a:p>
            <a:pPr>
              <a:buFont typeface="Monotype Sorts" pitchFamily="2" charset="2"/>
              <a:buNone/>
            </a:pPr>
            <a:r>
              <a:rPr lang="cs-CZ" altLang="cs-CZ" b="1"/>
              <a:t>C   „velké“ oportunní infekce</a:t>
            </a:r>
          </a:p>
          <a:p>
            <a:pPr>
              <a:buFont typeface="Monotype Sorts" pitchFamily="2" charset="2"/>
              <a:buNone/>
            </a:pPr>
            <a:r>
              <a:rPr lang="cs-CZ" altLang="cs-CZ" b="1"/>
              <a:t>        a jiné stavy definující AIDS</a:t>
            </a:r>
          </a:p>
        </p:txBody>
      </p:sp>
    </p:spTree>
    <p:extLst>
      <p:ext uri="{BB962C8B-B14F-4D97-AF65-F5344CB8AC3E}">
        <p14:creationId xmlns:p14="http://schemas.microsoft.com/office/powerpoint/2010/main" val="10146598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5545" y="381000"/>
            <a:ext cx="7772400" cy="1219200"/>
          </a:xfrm>
        </p:spPr>
        <p:txBody>
          <a:bodyPr/>
          <a:lstStyle/>
          <a:p>
            <a:r>
              <a:rPr lang="cs-CZ" altLang="cs-CZ" b="1">
                <a:solidFill>
                  <a:schemeClr val="tx1"/>
                </a:solidFill>
                <a:effectLst/>
              </a:rPr>
              <a:t>Klasifikace HIV infekce podle CDC </a:t>
            </a:r>
            <a:r>
              <a:rPr lang="cs-CZ" altLang="cs-CZ" sz="2844" b="1">
                <a:solidFill>
                  <a:schemeClr val="tx1"/>
                </a:solidFill>
              </a:rPr>
              <a:t>3 laboratorní kategorie</a:t>
            </a:r>
            <a:endParaRPr lang="cs-CZ" altLang="cs-CZ" b="1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4515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620889" y="1828800"/>
          <a:ext cx="8523111" cy="5650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Dokument" r:id="rId3" imgW="7775733" imgH="5154597" progId="Word.Document.8">
                  <p:embed/>
                </p:oleObj>
              </mc:Choice>
              <mc:Fallback>
                <p:oleObj name="Dokument" r:id="rId3" imgW="7775733" imgH="5154597" progId="Word.Document.8">
                  <p:embed/>
                  <p:pic>
                    <p:nvPicPr>
                      <p:cNvPr id="645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89" y="1828800"/>
                        <a:ext cx="8523111" cy="56500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90626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>
                <a:solidFill>
                  <a:schemeClr val="tx1"/>
                </a:solidFill>
              </a:rPr>
              <a:t>Klinická kategorie 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1" y="2760134"/>
            <a:ext cx="6900333" cy="3716867"/>
          </a:xfrm>
        </p:spPr>
        <p:txBody>
          <a:bodyPr/>
          <a:lstStyle/>
          <a:p>
            <a:r>
              <a:rPr lang="cs-CZ" altLang="cs-CZ" dirty="0"/>
              <a:t>akutní (primární) HIV infekce</a:t>
            </a:r>
          </a:p>
          <a:p>
            <a:r>
              <a:rPr lang="cs-CZ" altLang="cs-CZ" dirty="0"/>
              <a:t>asymptomatická HIV infekce</a:t>
            </a:r>
          </a:p>
          <a:p>
            <a:r>
              <a:rPr lang="cs-CZ" altLang="cs-CZ" dirty="0"/>
              <a:t>perzistující generalizovaná lymfadenopatie</a:t>
            </a:r>
          </a:p>
        </p:txBody>
      </p:sp>
    </p:spTree>
    <p:extLst>
      <p:ext uri="{BB962C8B-B14F-4D97-AF65-F5344CB8AC3E}">
        <p14:creationId xmlns:p14="http://schemas.microsoft.com/office/powerpoint/2010/main" val="26812916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chemeClr val="tx1"/>
                </a:solidFill>
                <a:effectLst/>
              </a:rPr>
              <a:t>HIV PRIMOINFEKCE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48467"/>
            <a:ext cx="7772400" cy="3657600"/>
          </a:xfrm>
        </p:spPr>
        <p:txBody>
          <a:bodyPr/>
          <a:lstStyle/>
          <a:p>
            <a:r>
              <a:rPr lang="cs-CZ" altLang="cs-CZ"/>
              <a:t>akutní retrovirový syndrom,primární HIV infekce, syndrom infekční mononukleózy, („mononucleosis-like syndrom“)</a:t>
            </a:r>
          </a:p>
          <a:p>
            <a:r>
              <a:rPr lang="cs-CZ" altLang="cs-CZ"/>
              <a:t>50-70% infikovaných</a:t>
            </a:r>
          </a:p>
          <a:p>
            <a:r>
              <a:rPr lang="cs-CZ" altLang="cs-CZ"/>
              <a:t>2-6 týdnů po expozici</a:t>
            </a:r>
          </a:p>
        </p:txBody>
      </p:sp>
    </p:spTree>
    <p:extLst>
      <p:ext uri="{BB962C8B-B14F-4D97-AF65-F5344CB8AC3E}">
        <p14:creationId xmlns:p14="http://schemas.microsoft.com/office/powerpoint/2010/main" val="5256615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719667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cs-CZ" b="1">
                <a:solidFill>
                  <a:schemeClr val="tx1"/>
                </a:solidFill>
              </a:rPr>
              <a:t>Klinická kategorie B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38867"/>
            <a:ext cx="7772400" cy="3657600"/>
          </a:xfrm>
        </p:spPr>
        <p:txBody>
          <a:bodyPr/>
          <a:lstStyle/>
          <a:p>
            <a:r>
              <a:rPr lang="cs-CZ" altLang="cs-CZ"/>
              <a:t>horečka &gt;38,5 st.C déle než měsíc</a:t>
            </a:r>
          </a:p>
          <a:p>
            <a:r>
              <a:rPr lang="cs-CZ" altLang="cs-CZ"/>
              <a:t>průjem déle než měsíc</a:t>
            </a:r>
          </a:p>
          <a:p>
            <a:r>
              <a:rPr lang="cs-CZ" altLang="cs-CZ"/>
              <a:t>orofaryngeální kandidová infekce</a:t>
            </a:r>
          </a:p>
          <a:p>
            <a:r>
              <a:rPr lang="cs-CZ" altLang="cs-CZ"/>
              <a:t>vulvovaginální kandidová infekce</a:t>
            </a:r>
          </a:p>
          <a:p>
            <a:pPr>
              <a:buFont typeface="Monotype Sorts" pitchFamily="2" charset="2"/>
              <a:buNone/>
            </a:pPr>
            <a:r>
              <a:rPr lang="cs-CZ" altLang="cs-CZ"/>
              <a:t>   (chronická nebo obtížně léčitelná)</a:t>
            </a:r>
          </a:p>
          <a:p>
            <a:r>
              <a:rPr lang="cs-CZ" altLang="cs-CZ"/>
              <a:t>herpes zoster recidivující nebo postihující více dermatomů </a:t>
            </a:r>
          </a:p>
          <a:p>
            <a:r>
              <a:rPr lang="cs-CZ" altLang="cs-CZ"/>
              <a:t>orální „vlasatá“ leukoplakie</a:t>
            </a:r>
          </a:p>
        </p:txBody>
      </p:sp>
    </p:spTree>
    <p:extLst>
      <p:ext uri="{BB962C8B-B14F-4D97-AF65-F5344CB8AC3E}">
        <p14:creationId xmlns:p14="http://schemas.microsoft.com/office/powerpoint/2010/main" val="17827461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Vlasatá leukoplakie na jazyku</a:t>
            </a:r>
          </a:p>
        </p:txBody>
      </p:sp>
      <p:pic>
        <p:nvPicPr>
          <p:cNvPr id="68611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2733" y="1879600"/>
            <a:ext cx="4955822" cy="3716867"/>
          </a:xfrm>
          <a:noFill/>
        </p:spPr>
      </p:pic>
      <p:sp>
        <p:nvSpPr>
          <p:cNvPr id="68612" name="TextovéPole 8"/>
          <p:cNvSpPr txBox="1">
            <a:spLocks noChangeArrowheads="1"/>
          </p:cNvSpPr>
          <p:nvPr/>
        </p:nvSpPr>
        <p:spPr bwMode="auto">
          <a:xfrm>
            <a:off x="6062134" y="6176434"/>
            <a:ext cx="6162323" cy="3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22" u="sng">
                <a:hlinkClick r:id="rId3"/>
              </a:rPr>
              <a:t>http://www.intelligentdental.com</a:t>
            </a:r>
            <a:endParaRPr lang="cs-CZ" altLang="cs-CZ" sz="1422" u="sng"/>
          </a:p>
        </p:txBody>
      </p:sp>
    </p:spTree>
    <p:extLst>
      <p:ext uri="{BB962C8B-B14F-4D97-AF65-F5344CB8AC3E}">
        <p14:creationId xmlns:p14="http://schemas.microsoft.com/office/powerpoint/2010/main" val="18167666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772400" cy="1219200"/>
          </a:xfrm>
        </p:spPr>
        <p:txBody>
          <a:bodyPr/>
          <a:lstStyle/>
          <a:p>
            <a:pPr algn="ctr">
              <a:defRPr/>
            </a:pPr>
            <a:r>
              <a:rPr lang="cs-CZ" b="1">
                <a:solidFill>
                  <a:schemeClr val="tx1"/>
                </a:solidFill>
              </a:rPr>
              <a:t>Klinická kategorie C </a:t>
            </a:r>
            <a:br>
              <a:rPr lang="cs-CZ" b="1">
                <a:solidFill>
                  <a:schemeClr val="tx1"/>
                </a:solidFill>
              </a:rPr>
            </a:br>
            <a:r>
              <a:rPr lang="cs-CZ" b="1">
                <a:solidFill>
                  <a:schemeClr val="tx1"/>
                </a:solidFill>
              </a:rPr>
              <a:t>( AIDS 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2467"/>
            <a:ext cx="7772400" cy="3657600"/>
          </a:xfrm>
        </p:spPr>
        <p:txBody>
          <a:bodyPr/>
          <a:lstStyle/>
          <a:p>
            <a:r>
              <a:rPr lang="cs-CZ" altLang="cs-CZ" sz="2800" dirty="0" err="1"/>
              <a:t>pneumocystová</a:t>
            </a:r>
            <a:r>
              <a:rPr lang="cs-CZ" altLang="cs-CZ" sz="2800" dirty="0"/>
              <a:t> pneumonie</a:t>
            </a:r>
          </a:p>
          <a:p>
            <a:r>
              <a:rPr lang="cs-CZ" altLang="cs-CZ" sz="2800" dirty="0" err="1"/>
              <a:t>toxoplazmová</a:t>
            </a:r>
            <a:r>
              <a:rPr lang="cs-CZ" altLang="cs-CZ" sz="2800" dirty="0"/>
              <a:t> encefalitida</a:t>
            </a:r>
          </a:p>
          <a:p>
            <a:r>
              <a:rPr lang="cs-CZ" altLang="cs-CZ" sz="2800" dirty="0" err="1"/>
              <a:t>ezofageální</a:t>
            </a:r>
            <a:r>
              <a:rPr lang="cs-CZ" altLang="cs-CZ" sz="2800" dirty="0"/>
              <a:t>, tracheální, bronchiální nebo plicní kandidóza</a:t>
            </a:r>
          </a:p>
          <a:p>
            <a:r>
              <a:rPr lang="cs-CZ" altLang="cs-CZ" sz="2800" dirty="0"/>
              <a:t>chronický anální herpes simplex nebo herpetická bronchitida, pneumonie nebo ezofagitida</a:t>
            </a:r>
          </a:p>
          <a:p>
            <a:r>
              <a:rPr lang="cs-CZ" altLang="cs-CZ" sz="2800" dirty="0"/>
              <a:t>CMV retinitida, generalizovaná CMV infekce  </a:t>
            </a:r>
          </a:p>
          <a:p>
            <a:r>
              <a:rPr lang="cs-CZ" altLang="cs-CZ" sz="2800" dirty="0"/>
              <a:t>progresivní multifokální </a:t>
            </a:r>
            <a:r>
              <a:rPr lang="cs-CZ" altLang="cs-CZ" sz="2800" dirty="0" err="1"/>
              <a:t>leukoencefalopatie</a:t>
            </a:r>
            <a:endParaRPr lang="cs-CZ" altLang="cs-CZ" sz="2800" dirty="0"/>
          </a:p>
          <a:p>
            <a:r>
              <a:rPr lang="cs-CZ" altLang="cs-CZ" sz="2800" dirty="0" err="1"/>
              <a:t>mykobakteriální</a:t>
            </a:r>
            <a:r>
              <a:rPr lang="cs-CZ" altLang="cs-CZ" sz="2800" dirty="0"/>
              <a:t> infekce</a:t>
            </a:r>
            <a:r>
              <a:rPr lang="cs-CZ" altLang="cs-CZ" sz="2800" dirty="0">
                <a:solidFill>
                  <a:srgbClr val="FFFFFF"/>
                </a:solidFill>
              </a:rPr>
              <a:t>     </a:t>
            </a:r>
          </a:p>
          <a:p>
            <a:pPr>
              <a:buFont typeface="Monotype Sorts" pitchFamily="2" charset="2"/>
              <a:buNone/>
            </a:pPr>
            <a:r>
              <a:rPr lang="cs-CZ" altLang="cs-CZ" sz="2800" dirty="0">
                <a:solidFill>
                  <a:srgbClr val="FFFFFF"/>
                </a:solidFill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835738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>
                <a:solidFill>
                  <a:schemeClr val="tx1"/>
                </a:solidFill>
              </a:rPr>
              <a:t>Klinická kategorie C </a:t>
            </a:r>
            <a:br>
              <a:rPr lang="cs-CZ" b="1">
                <a:solidFill>
                  <a:schemeClr val="tx1"/>
                </a:solidFill>
              </a:rPr>
            </a:br>
            <a:r>
              <a:rPr lang="cs-CZ" b="1">
                <a:solidFill>
                  <a:schemeClr val="tx1"/>
                </a:solidFill>
              </a:rPr>
              <a:t>( AIDS 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6934" y="2277534"/>
            <a:ext cx="6900333" cy="3716867"/>
          </a:xfrm>
        </p:spPr>
        <p:txBody>
          <a:bodyPr/>
          <a:lstStyle/>
          <a:p>
            <a:r>
              <a:rPr lang="cs-CZ" altLang="cs-CZ"/>
              <a:t>Kaposiho sarkom</a:t>
            </a:r>
          </a:p>
          <a:p>
            <a:r>
              <a:rPr lang="cs-CZ" altLang="cs-CZ"/>
              <a:t>maligní lymfomy (Burkittův, imunoblastický a primární cerebrální lymfom)</a:t>
            </a:r>
          </a:p>
        </p:txBody>
      </p:sp>
    </p:spTree>
    <p:extLst>
      <p:ext uri="{BB962C8B-B14F-4D97-AF65-F5344CB8AC3E}">
        <p14:creationId xmlns:p14="http://schemas.microsoft.com/office/powerpoint/2010/main" val="30968626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Kapos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322"/>
            <a:ext cx="9144000" cy="621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424289" y="555978"/>
            <a:ext cx="32736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b="1">
                <a:solidFill>
                  <a:schemeClr val="bg2"/>
                </a:solidFill>
              </a:rPr>
              <a:t>Kaposiho sarkom</a:t>
            </a:r>
            <a:endParaRPr lang="en-GB" altLang="cs-CZ" sz="2133" b="1"/>
          </a:p>
        </p:txBody>
      </p:sp>
    </p:spTree>
    <p:extLst>
      <p:ext uri="{BB962C8B-B14F-4D97-AF65-F5344CB8AC3E}">
        <p14:creationId xmlns:p14="http://schemas.microsoft.com/office/powerpoint/2010/main" val="2981109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125538"/>
            <a:ext cx="80200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Přímá spojovací šipka 20"/>
          <p:cNvCxnSpPr>
            <a:stCxn id="19" idx="3"/>
          </p:cNvCxnSpPr>
          <p:nvPr/>
        </p:nvCxnSpPr>
        <p:spPr>
          <a:xfrm flipV="1">
            <a:off x="1565275" y="5229225"/>
            <a:ext cx="34925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20"/>
          <p:cNvCxnSpPr/>
          <p:nvPr/>
        </p:nvCxnSpPr>
        <p:spPr>
          <a:xfrm>
            <a:off x="873125" y="2936875"/>
            <a:ext cx="530225" cy="204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20"/>
          <p:cNvCxnSpPr>
            <a:stCxn id="39" idx="2"/>
          </p:cNvCxnSpPr>
          <p:nvPr/>
        </p:nvCxnSpPr>
        <p:spPr>
          <a:xfrm flipH="1">
            <a:off x="2843213" y="1785938"/>
            <a:ext cx="1495425" cy="631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Nadpis 2"/>
          <p:cNvSpPr>
            <a:spLocks noGrp="1"/>
          </p:cNvSpPr>
          <p:nvPr>
            <p:ph type="title" idx="4294967295"/>
          </p:nvPr>
        </p:nvSpPr>
        <p:spPr>
          <a:xfrm>
            <a:off x="565150" y="-25400"/>
            <a:ext cx="8229600" cy="1143000"/>
          </a:xfrm>
        </p:spPr>
        <p:txBody>
          <a:bodyPr/>
          <a:lstStyle/>
          <a:p>
            <a:r>
              <a:rPr lang="cs-CZ" altLang="cs-CZ" sz="3200" dirty="0"/>
              <a:t>Žírná buňka může aktivována nejen alergenem ale řadou jiných stimulů</a:t>
            </a:r>
            <a:endParaRPr lang="en-GB" altLang="cs-CZ" sz="3200" dirty="0"/>
          </a:p>
        </p:txBody>
      </p:sp>
      <p:cxnSp>
        <p:nvCxnSpPr>
          <p:cNvPr id="38" name="Přímá spojovací šipka 20"/>
          <p:cNvCxnSpPr>
            <a:stCxn id="39" idx="2"/>
          </p:cNvCxnSpPr>
          <p:nvPr/>
        </p:nvCxnSpPr>
        <p:spPr>
          <a:xfrm>
            <a:off x="4338638" y="1785938"/>
            <a:ext cx="1528762" cy="706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11"/>
          <p:cNvSpPr txBox="1"/>
          <p:nvPr/>
        </p:nvSpPr>
        <p:spPr>
          <a:xfrm>
            <a:off x="3635375" y="1341438"/>
            <a:ext cx="1406525" cy="4445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/>
              <a:t>Antigen (alergen)</a:t>
            </a:r>
            <a:endParaRPr lang="cs-CZ" sz="1500" dirty="0"/>
          </a:p>
        </p:txBody>
      </p:sp>
      <p:sp>
        <p:nvSpPr>
          <p:cNvPr id="47" name="TextovéPole 36"/>
          <p:cNvSpPr txBox="1"/>
          <p:nvPr/>
        </p:nvSpPr>
        <p:spPr>
          <a:xfrm>
            <a:off x="5767388" y="5681663"/>
            <a:ext cx="1406525" cy="2936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err="1"/>
              <a:t>Degranulation</a:t>
            </a:r>
            <a:endParaRPr lang="cs-CZ" sz="1400" dirty="0"/>
          </a:p>
        </p:txBody>
      </p:sp>
      <p:cxnSp>
        <p:nvCxnSpPr>
          <p:cNvPr id="48" name="Přímá spojovací šipka 20"/>
          <p:cNvCxnSpPr>
            <a:stCxn id="47" idx="0"/>
          </p:cNvCxnSpPr>
          <p:nvPr/>
        </p:nvCxnSpPr>
        <p:spPr>
          <a:xfrm flipH="1" flipV="1">
            <a:off x="6156325" y="4973638"/>
            <a:ext cx="314325" cy="708025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0"/>
          <p:cNvCxnSpPr>
            <a:stCxn id="47" idx="0"/>
          </p:cNvCxnSpPr>
          <p:nvPr/>
        </p:nvCxnSpPr>
        <p:spPr>
          <a:xfrm flipV="1">
            <a:off x="6470650" y="4887913"/>
            <a:ext cx="742950" cy="79375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36"/>
          <p:cNvSpPr txBox="1"/>
          <p:nvPr/>
        </p:nvSpPr>
        <p:spPr>
          <a:xfrm>
            <a:off x="34925" y="2492375"/>
            <a:ext cx="1879600" cy="434975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/>
              <a:t>Neuropeptidy</a:t>
            </a: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/>
              <a:t>(</a:t>
            </a:r>
            <a:r>
              <a:rPr lang="cs-CZ" sz="1400" i="1" dirty="0"/>
              <a:t>např.</a:t>
            </a:r>
            <a:r>
              <a:rPr lang="cs-CZ" sz="1400" dirty="0"/>
              <a:t> substance P)</a:t>
            </a:r>
          </a:p>
        </p:txBody>
      </p:sp>
      <p:cxnSp>
        <p:nvCxnSpPr>
          <p:cNvPr id="14" name="Přímá spojovací šipka 20"/>
          <p:cNvCxnSpPr>
            <a:stCxn id="13" idx="2"/>
          </p:cNvCxnSpPr>
          <p:nvPr/>
        </p:nvCxnSpPr>
        <p:spPr>
          <a:xfrm>
            <a:off x="781050" y="4143375"/>
            <a:ext cx="530225" cy="158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36"/>
          <p:cNvSpPr txBox="1"/>
          <p:nvPr/>
        </p:nvSpPr>
        <p:spPr>
          <a:xfrm>
            <a:off x="158750" y="5387975"/>
            <a:ext cx="1406525" cy="293688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/>
              <a:t>Stem cell faktor</a:t>
            </a:r>
          </a:p>
        </p:txBody>
      </p:sp>
      <p:sp>
        <p:nvSpPr>
          <p:cNvPr id="13" name="TextovéPole 36"/>
          <p:cNvSpPr txBox="1"/>
          <p:nvPr/>
        </p:nvSpPr>
        <p:spPr>
          <a:xfrm>
            <a:off x="158750" y="3557588"/>
            <a:ext cx="1244600" cy="5857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err="1"/>
              <a:t>Complement</a:t>
            </a:r>
            <a:r>
              <a:rPr lang="cs-CZ" sz="1400" dirty="0"/>
              <a:t> </a:t>
            </a:r>
            <a:r>
              <a:rPr lang="cs-CZ" sz="1400" dirty="0" err="1"/>
              <a:t>fragments</a:t>
            </a:r>
            <a:endParaRPr lang="cs-CZ" sz="1400" dirty="0"/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/>
              <a:t>(C3a, C5a)</a:t>
            </a:r>
          </a:p>
        </p:txBody>
      </p:sp>
      <p:cxnSp>
        <p:nvCxnSpPr>
          <p:cNvPr id="24" name="Přímá spojovací šipka 20"/>
          <p:cNvCxnSpPr>
            <a:stCxn id="25" idx="0"/>
          </p:cNvCxnSpPr>
          <p:nvPr/>
        </p:nvCxnSpPr>
        <p:spPr>
          <a:xfrm flipV="1">
            <a:off x="2759075" y="4887913"/>
            <a:ext cx="122238" cy="946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36"/>
          <p:cNvSpPr txBox="1"/>
          <p:nvPr/>
        </p:nvSpPr>
        <p:spPr>
          <a:xfrm>
            <a:off x="1565275" y="5834063"/>
            <a:ext cx="2387600" cy="5857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err="1"/>
              <a:t>Cytokiny</a:t>
            </a:r>
            <a:r>
              <a:rPr lang="cs-CZ" sz="1400" dirty="0"/>
              <a:t> (</a:t>
            </a:r>
            <a:r>
              <a:rPr lang="cs-CZ" sz="1400" i="1" dirty="0"/>
              <a:t>např. </a:t>
            </a:r>
            <a:r>
              <a:rPr lang="cs-CZ" sz="1400" dirty="0"/>
              <a:t>, IL4, IL6)</a:t>
            </a: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err="1"/>
              <a:t>Chemokiny</a:t>
            </a:r>
            <a:r>
              <a:rPr lang="cs-CZ" sz="1400" dirty="0"/>
              <a:t> (RANTES) MIP 1</a:t>
            </a:r>
            <a:r>
              <a:rPr lang="el-GR" sz="1400" dirty="0"/>
              <a:t>α</a:t>
            </a:r>
            <a:endParaRPr lang="cs-CZ" sz="1400" dirty="0"/>
          </a:p>
        </p:txBody>
      </p:sp>
      <p:cxnSp>
        <p:nvCxnSpPr>
          <p:cNvPr id="32" name="Přímá spojovací šipka 20"/>
          <p:cNvCxnSpPr>
            <a:stCxn id="33" idx="0"/>
          </p:cNvCxnSpPr>
          <p:nvPr/>
        </p:nvCxnSpPr>
        <p:spPr>
          <a:xfrm flipH="1" flipV="1">
            <a:off x="3419475" y="4797425"/>
            <a:ext cx="487363" cy="4746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6"/>
          <p:cNvSpPr txBox="1"/>
          <p:nvPr/>
        </p:nvSpPr>
        <p:spPr>
          <a:xfrm>
            <a:off x="3065463" y="5272088"/>
            <a:ext cx="1684337" cy="2936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/>
              <a:t>Bakteriální peptidy</a:t>
            </a:r>
          </a:p>
        </p:txBody>
      </p:sp>
      <p:cxnSp>
        <p:nvCxnSpPr>
          <p:cNvPr id="36" name="Přímá spojovací šipka 20"/>
          <p:cNvCxnSpPr>
            <a:stCxn id="37" idx="1"/>
          </p:cNvCxnSpPr>
          <p:nvPr/>
        </p:nvCxnSpPr>
        <p:spPr>
          <a:xfrm flipH="1" flipV="1">
            <a:off x="3785394" y="4504531"/>
            <a:ext cx="417513" cy="2936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4202907" y="4504531"/>
            <a:ext cx="1744662" cy="585788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bg1"/>
                </a:solidFill>
              </a:rPr>
              <a:t>Lékové, potravinové </a:t>
            </a:r>
            <a:r>
              <a:rPr lang="cs-CZ" sz="1400" dirty="0" err="1">
                <a:solidFill>
                  <a:schemeClr val="bg1"/>
                </a:solidFill>
              </a:rPr>
              <a:t>histaminoliberátory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Kaposi I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4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828800" y="651934"/>
            <a:ext cx="3273653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b="1">
                <a:solidFill>
                  <a:schemeClr val="bg2"/>
                </a:solidFill>
              </a:rPr>
              <a:t>Kaposiho sarkom</a:t>
            </a:r>
            <a:endParaRPr lang="en-GB" altLang="cs-CZ" sz="2133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cs-CZ" sz="2133" b="1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98936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cs-CZ" b="1" dirty="0" err="1">
                <a:solidFill>
                  <a:schemeClr val="bg2"/>
                </a:solidFill>
              </a:rPr>
              <a:t>Kaposiho</a:t>
            </a:r>
            <a:r>
              <a:rPr lang="en-GB" altLang="cs-CZ" b="1" dirty="0">
                <a:solidFill>
                  <a:schemeClr val="bg2"/>
                </a:solidFill>
              </a:rPr>
              <a:t> </a:t>
            </a:r>
            <a:r>
              <a:rPr lang="en-GB" altLang="cs-CZ" b="1" dirty="0" err="1">
                <a:solidFill>
                  <a:schemeClr val="bg2"/>
                </a:solidFill>
              </a:rPr>
              <a:t>sarkom</a:t>
            </a:r>
            <a:r>
              <a:rPr lang="cs-CZ" altLang="cs-CZ" b="1" dirty="0">
                <a:solidFill>
                  <a:schemeClr val="bg2"/>
                </a:solidFill>
              </a:rPr>
              <a:t> v ústech</a:t>
            </a:r>
            <a:br>
              <a:rPr lang="en-GB" altLang="cs-CZ" b="1" dirty="0">
                <a:solidFill>
                  <a:schemeClr val="bg2"/>
                </a:solidFill>
              </a:rPr>
            </a:br>
            <a:endParaRPr lang="cs-CZ" dirty="0"/>
          </a:p>
        </p:txBody>
      </p:sp>
      <p:pic>
        <p:nvPicPr>
          <p:cNvPr id="75779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6079" y="2226734"/>
            <a:ext cx="6431844" cy="3263900"/>
          </a:xfrm>
        </p:spPr>
      </p:pic>
      <p:pic>
        <p:nvPicPr>
          <p:cNvPr id="7578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1286934"/>
            <a:ext cx="727004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1406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Obdélník 1"/>
          <p:cNvSpPr>
            <a:spLocks noChangeArrowheads="1"/>
          </p:cNvSpPr>
          <p:nvPr/>
        </p:nvSpPr>
        <p:spPr bwMode="auto">
          <a:xfrm>
            <a:off x="5147734" y="6121400"/>
            <a:ext cx="7278511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78">
                <a:hlinkClick r:id="rId2"/>
              </a:rPr>
              <a:t>https://www.oncologynurseadvisor.com</a:t>
            </a:r>
            <a:endParaRPr lang="cs-CZ" altLang="cs-CZ" sz="1778"/>
          </a:p>
        </p:txBody>
      </p:sp>
      <p:pic>
        <p:nvPicPr>
          <p:cNvPr id="7680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78" y="1179689"/>
            <a:ext cx="7588956" cy="435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ovéPole 3"/>
          <p:cNvSpPr txBox="1">
            <a:spLocks noChangeArrowheads="1"/>
          </p:cNvSpPr>
          <p:nvPr/>
        </p:nvSpPr>
        <p:spPr bwMode="auto">
          <a:xfrm>
            <a:off x="2012244" y="644878"/>
            <a:ext cx="48013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b="1">
                <a:solidFill>
                  <a:schemeClr val="bg2"/>
                </a:solidFill>
              </a:rPr>
              <a:t>Kaposiho sarkom</a:t>
            </a:r>
            <a:r>
              <a:rPr lang="cs-CZ" altLang="cs-CZ" b="1">
                <a:solidFill>
                  <a:schemeClr val="bg2"/>
                </a:solidFill>
              </a:rPr>
              <a:t> v ústech</a:t>
            </a:r>
            <a:endParaRPr lang="en-GB" altLang="cs-CZ" b="1">
              <a:solidFill>
                <a:schemeClr val="bg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57946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>
                <a:solidFill>
                  <a:schemeClr val="tx1"/>
                </a:solidFill>
              </a:rPr>
              <a:t>Klinická kategorie C </a:t>
            </a:r>
            <a:br>
              <a:rPr lang="cs-CZ" b="1">
                <a:solidFill>
                  <a:schemeClr val="tx1"/>
                </a:solidFill>
              </a:rPr>
            </a:br>
            <a:r>
              <a:rPr lang="cs-CZ" b="1">
                <a:solidFill>
                  <a:schemeClr val="tx1"/>
                </a:solidFill>
              </a:rPr>
              <a:t>( AIDS 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1467" y="2480734"/>
            <a:ext cx="6900333" cy="3716867"/>
          </a:xfrm>
        </p:spPr>
        <p:txBody>
          <a:bodyPr/>
          <a:lstStyle/>
          <a:p>
            <a:r>
              <a:rPr lang="cs-CZ" altLang="cs-CZ"/>
              <a:t>HIV encefalopatie</a:t>
            </a:r>
          </a:p>
          <a:p>
            <a:r>
              <a:rPr lang="cs-CZ" altLang="cs-CZ"/>
              <a:t>„wasting syndrom“</a:t>
            </a:r>
          </a:p>
        </p:txBody>
      </p:sp>
    </p:spTree>
    <p:extLst>
      <p:ext uri="{BB962C8B-B14F-4D97-AF65-F5344CB8AC3E}">
        <p14:creationId xmlns:p14="http://schemas.microsoft.com/office/powerpoint/2010/main" val="18999459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Pacient s A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067" y="1058333"/>
            <a:ext cx="4064000" cy="541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24556" y="1504245"/>
            <a:ext cx="34487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b="1"/>
              <a:t>Wasting syndrome</a:t>
            </a:r>
            <a:endParaRPr lang="en-GB" altLang="cs-CZ" sz="2133" b="1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61069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Terapie AIDS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134" y="1667934"/>
            <a:ext cx="8398933" cy="3716867"/>
          </a:xfrm>
        </p:spPr>
        <p:txBody>
          <a:bodyPr/>
          <a:lstStyle/>
          <a:p>
            <a:r>
              <a:rPr lang="cs-CZ" altLang="cs-CZ"/>
              <a:t>Antiretrovirová</a:t>
            </a:r>
          </a:p>
          <a:p>
            <a:pPr lvl="1"/>
            <a:r>
              <a:rPr lang="cs-CZ" altLang="cs-CZ" b="1" u="sng"/>
              <a:t>Nukleosidové inhibitory reverzní transkriptázy</a:t>
            </a:r>
            <a:endParaRPr lang="cs-CZ" altLang="cs-CZ" b="1"/>
          </a:p>
          <a:p>
            <a:pPr lvl="1"/>
            <a:r>
              <a:rPr lang="cs-CZ" altLang="cs-CZ" b="1" u="sng"/>
              <a:t>Nenukleosidové inhibitory reverzní transkriptázy</a:t>
            </a:r>
            <a:endParaRPr lang="cs-CZ" altLang="cs-CZ" b="1"/>
          </a:p>
          <a:p>
            <a:pPr lvl="1"/>
            <a:r>
              <a:rPr lang="cs-CZ" altLang="cs-CZ" b="1" u="sng"/>
              <a:t>Inhibitory HIV proteinázy</a:t>
            </a:r>
            <a:endParaRPr lang="cs-CZ" altLang="cs-CZ" b="1"/>
          </a:p>
          <a:p>
            <a:pPr lvl="1"/>
            <a:r>
              <a:rPr lang="cs-CZ" altLang="cs-CZ" b="1"/>
              <a:t>Inhibitory fůze</a:t>
            </a:r>
          </a:p>
          <a:p>
            <a:pPr lvl="1"/>
            <a:r>
              <a:rPr lang="cs-CZ" altLang="cs-CZ" b="1"/>
              <a:t>Inhibice integrázy</a:t>
            </a:r>
          </a:p>
          <a:p>
            <a:pPr lvl="1"/>
            <a:endParaRPr lang="cs-CZ" altLang="cs-CZ"/>
          </a:p>
          <a:p>
            <a:r>
              <a:rPr lang="cs-CZ" altLang="cs-CZ"/>
              <a:t>Profylaxe pneumocystové pneumonie (co-trimoxazol), antivirotika, antimykotická antibiotika</a:t>
            </a:r>
          </a:p>
        </p:txBody>
      </p:sp>
    </p:spTree>
    <p:extLst>
      <p:ext uri="{BB962C8B-B14F-4D97-AF65-F5344CB8AC3E}">
        <p14:creationId xmlns:p14="http://schemas.microsoft.com/office/powerpoint/2010/main" val="20824210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>
                <a:solidFill>
                  <a:schemeClr val="tx1"/>
                </a:solidFill>
              </a:rPr>
              <a:t>STRATEGIE  LÉČBY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/>
              <a:t>HAART - Highly</a:t>
            </a:r>
          </a:p>
          <a:p>
            <a:pPr>
              <a:buFont typeface="Monotype Sorts" pitchFamily="2" charset="2"/>
              <a:buNone/>
            </a:pPr>
            <a:r>
              <a:rPr lang="cs-CZ" altLang="cs-CZ" b="1"/>
              <a:t>                     Active</a:t>
            </a:r>
          </a:p>
          <a:p>
            <a:pPr>
              <a:buFont typeface="Monotype Sorts" pitchFamily="2" charset="2"/>
              <a:buNone/>
            </a:pPr>
            <a:r>
              <a:rPr lang="cs-CZ" altLang="cs-CZ" b="1"/>
              <a:t>                     Anti</a:t>
            </a:r>
          </a:p>
          <a:p>
            <a:pPr>
              <a:buFont typeface="Monotype Sorts" pitchFamily="2" charset="2"/>
              <a:buNone/>
            </a:pPr>
            <a:r>
              <a:rPr lang="cs-CZ" altLang="cs-CZ" b="1"/>
              <a:t>                     Retroviral</a:t>
            </a:r>
          </a:p>
          <a:p>
            <a:pPr>
              <a:buFont typeface="Monotype Sorts" pitchFamily="2" charset="2"/>
              <a:buNone/>
            </a:pPr>
            <a:r>
              <a:rPr lang="cs-CZ" altLang="cs-CZ" b="1"/>
              <a:t>                     Therapy</a:t>
            </a:r>
          </a:p>
          <a:p>
            <a:endParaRPr lang="cs-CZ" altLang="cs-CZ" b="1"/>
          </a:p>
          <a:p>
            <a:r>
              <a:rPr lang="cs-CZ" altLang="cs-CZ" b="1"/>
              <a:t>Mega-HAART</a:t>
            </a:r>
          </a:p>
        </p:txBody>
      </p:sp>
    </p:spTree>
    <p:extLst>
      <p:ext uri="{BB962C8B-B14F-4D97-AF65-F5344CB8AC3E}">
        <p14:creationId xmlns:p14="http://schemas.microsoft.com/office/powerpoint/2010/main" val="29148390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Diagnostika HIV infekce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cs-CZ"/>
              <a:t>Půkaz protilátek  </a:t>
            </a:r>
          </a:p>
          <a:p>
            <a:pPr lvl="1"/>
            <a:r>
              <a:rPr lang="en-GB" altLang="cs-CZ" sz="2844"/>
              <a:t> ELISA</a:t>
            </a:r>
          </a:p>
          <a:p>
            <a:pPr lvl="1"/>
            <a:r>
              <a:rPr lang="en-GB" altLang="cs-CZ" sz="2844"/>
              <a:t>Western blott</a:t>
            </a:r>
          </a:p>
          <a:p>
            <a:endParaRPr lang="en-GB" altLang="cs-CZ"/>
          </a:p>
          <a:p>
            <a:r>
              <a:rPr lang="en-GB" altLang="cs-CZ"/>
              <a:t>Průkaz antigenu p 24</a:t>
            </a:r>
          </a:p>
        </p:txBody>
      </p:sp>
    </p:spTree>
    <p:extLst>
      <p:ext uri="{BB962C8B-B14F-4D97-AF65-F5344CB8AC3E}">
        <p14:creationId xmlns:p14="http://schemas.microsoft.com/office/powerpoint/2010/main" val="366171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984250"/>
            <a:ext cx="8015287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Přímá spojovací šipka 20"/>
          <p:cNvCxnSpPr/>
          <p:nvPr/>
        </p:nvCxnSpPr>
        <p:spPr>
          <a:xfrm flipH="1">
            <a:off x="3419475" y="3644900"/>
            <a:ext cx="0" cy="1503363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Nadpis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altLang="cs-CZ" sz="3200"/>
              <a:t>Následky aktivace žírné buňky</a:t>
            </a:r>
            <a:br>
              <a:rPr lang="cs-CZ" altLang="cs-CZ" sz="3200"/>
            </a:br>
            <a:r>
              <a:rPr lang="cs-CZ" altLang="cs-CZ" sz="3200"/>
              <a:t>Mediátory časné a pozdní reakce</a:t>
            </a:r>
            <a:endParaRPr lang="cs-CZ" altLang="cs-CZ"/>
          </a:p>
        </p:txBody>
      </p:sp>
      <p:sp>
        <p:nvSpPr>
          <p:cNvPr id="4" name="TextovéPole 36"/>
          <p:cNvSpPr txBox="1"/>
          <p:nvPr/>
        </p:nvSpPr>
        <p:spPr>
          <a:xfrm>
            <a:off x="1547813" y="3357563"/>
            <a:ext cx="2447925" cy="28733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err="1"/>
              <a:t>Release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granules</a:t>
            </a:r>
            <a:endParaRPr lang="cs-CZ" sz="1400" dirty="0"/>
          </a:p>
        </p:txBody>
      </p:sp>
      <p:sp>
        <p:nvSpPr>
          <p:cNvPr id="5" name="TextovéPole 36"/>
          <p:cNvSpPr txBox="1"/>
          <p:nvPr/>
        </p:nvSpPr>
        <p:spPr>
          <a:xfrm>
            <a:off x="4835525" y="3255963"/>
            <a:ext cx="2262188" cy="293687"/>
          </a:xfrm>
          <a:prstGeom prst="rect">
            <a:avLst/>
          </a:prstGeom>
          <a:solidFill>
            <a:srgbClr val="D9612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err="1"/>
              <a:t>Activated</a:t>
            </a:r>
            <a:r>
              <a:rPr lang="cs-CZ" sz="1400" dirty="0"/>
              <a:t> </a:t>
            </a:r>
            <a:r>
              <a:rPr lang="cs-CZ" sz="1400" dirty="0" err="1"/>
              <a:t>phospholipase</a:t>
            </a:r>
            <a:r>
              <a:rPr lang="cs-CZ" sz="1400" dirty="0"/>
              <a:t> A</a:t>
            </a:r>
            <a:r>
              <a:rPr lang="cs-CZ" sz="1400" baseline="-25000" dirty="0"/>
              <a:t>2</a:t>
            </a:r>
          </a:p>
        </p:txBody>
      </p:sp>
      <p:sp>
        <p:nvSpPr>
          <p:cNvPr id="6" name="TextovéPole 36"/>
          <p:cNvSpPr txBox="1"/>
          <p:nvPr/>
        </p:nvSpPr>
        <p:spPr>
          <a:xfrm>
            <a:off x="1547813" y="5207000"/>
            <a:ext cx="2447925" cy="5857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err="1">
                <a:solidFill>
                  <a:schemeClr val="bg1">
                    <a:lumMod val="95000"/>
                  </a:schemeClr>
                </a:solidFill>
              </a:rPr>
              <a:t>Release</a:t>
            </a:r>
            <a:r>
              <a:rPr lang="cs-CZ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cs-CZ" sz="1400" dirty="0">
                <a:solidFill>
                  <a:schemeClr val="bg1">
                    <a:lumMod val="95000"/>
                  </a:schemeClr>
                </a:solidFill>
              </a:rPr>
              <a:t> histamine,</a:t>
            </a: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err="1">
                <a:solidFill>
                  <a:schemeClr val="bg1">
                    <a:lumMod val="95000"/>
                  </a:schemeClr>
                </a:solidFill>
              </a:rPr>
              <a:t>proteolytic</a:t>
            </a:r>
            <a:r>
              <a:rPr lang="cs-CZ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bg1">
                    <a:lumMod val="95000"/>
                  </a:schemeClr>
                </a:solidFill>
              </a:rPr>
              <a:t>enzymes</a:t>
            </a:r>
            <a:r>
              <a:rPr lang="cs-CZ" sz="1400" dirty="0">
                <a:solidFill>
                  <a:schemeClr val="bg1">
                    <a:lumMod val="95000"/>
                  </a:schemeClr>
                </a:solidFill>
              </a:rPr>
              <a:t>, heparin, </a:t>
            </a:r>
            <a:r>
              <a:rPr lang="cs-CZ" sz="1400" dirty="0" err="1">
                <a:solidFill>
                  <a:schemeClr val="bg1">
                    <a:lumMod val="95000"/>
                  </a:schemeClr>
                </a:solidFill>
              </a:rPr>
              <a:t>chemotactic</a:t>
            </a:r>
            <a:r>
              <a:rPr lang="cs-CZ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bg1">
                    <a:lumMod val="95000"/>
                  </a:schemeClr>
                </a:solidFill>
              </a:rPr>
              <a:t>factors</a:t>
            </a:r>
            <a:endParaRPr lang="cs-CZ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ovéPole 36"/>
          <p:cNvSpPr txBox="1"/>
          <p:nvPr/>
        </p:nvSpPr>
        <p:spPr>
          <a:xfrm>
            <a:off x="1547813" y="5802313"/>
            <a:ext cx="2447925" cy="4349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err="1"/>
              <a:t>Preformed</a:t>
            </a:r>
            <a:r>
              <a:rPr lang="cs-CZ" sz="1400" dirty="0"/>
              <a:t> </a:t>
            </a:r>
            <a:r>
              <a:rPr lang="cs-CZ" sz="1400" dirty="0" err="1"/>
              <a:t>mediators</a:t>
            </a:r>
            <a:endParaRPr lang="cs-CZ" sz="1400" dirty="0"/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1400" dirty="0"/>
          </a:p>
        </p:txBody>
      </p:sp>
      <p:sp>
        <p:nvSpPr>
          <p:cNvPr id="8" name="TextovéPole 36"/>
          <p:cNvSpPr txBox="1"/>
          <p:nvPr/>
        </p:nvSpPr>
        <p:spPr>
          <a:xfrm>
            <a:off x="4835525" y="3859213"/>
            <a:ext cx="2257425" cy="2905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err="1">
                <a:solidFill>
                  <a:schemeClr val="tx1"/>
                </a:solidFill>
              </a:rPr>
              <a:t>Arachidonic</a:t>
            </a:r>
            <a:r>
              <a:rPr lang="cs-CZ" sz="1400" dirty="0">
                <a:solidFill>
                  <a:schemeClr val="tx1"/>
                </a:solidFill>
              </a:rPr>
              <a:t> acid</a:t>
            </a:r>
          </a:p>
        </p:txBody>
      </p:sp>
      <p:sp>
        <p:nvSpPr>
          <p:cNvPr id="9" name="TextovéPole 36"/>
          <p:cNvSpPr txBox="1"/>
          <p:nvPr/>
        </p:nvSpPr>
        <p:spPr>
          <a:xfrm>
            <a:off x="4211638" y="4449763"/>
            <a:ext cx="1658937" cy="444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err="1">
                <a:solidFill>
                  <a:schemeClr val="tx1"/>
                </a:solidFill>
              </a:rPr>
              <a:t>Cyclo-oxygenase</a:t>
            </a:r>
            <a:endParaRPr lang="cs-CZ" sz="1400" dirty="0">
              <a:solidFill>
                <a:schemeClr val="tx1"/>
              </a:solidFill>
            </a:endParaRP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err="1">
                <a:solidFill>
                  <a:schemeClr val="tx1"/>
                </a:solidFill>
              </a:rPr>
              <a:t>pathway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0" name="TextovéPole 36"/>
          <p:cNvSpPr txBox="1"/>
          <p:nvPr/>
        </p:nvSpPr>
        <p:spPr>
          <a:xfrm>
            <a:off x="6029325" y="4449763"/>
            <a:ext cx="1458913" cy="444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err="1">
                <a:solidFill>
                  <a:schemeClr val="tx1"/>
                </a:solidFill>
              </a:rPr>
              <a:t>Lypoxygenase</a:t>
            </a:r>
            <a:endParaRPr lang="cs-CZ" sz="1400" dirty="0">
              <a:solidFill>
                <a:schemeClr val="tx1"/>
              </a:solidFill>
            </a:endParaRP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err="1">
                <a:solidFill>
                  <a:schemeClr val="tx1"/>
                </a:solidFill>
              </a:rPr>
              <a:t>pathway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1" name="TextovéPole 36"/>
          <p:cNvSpPr txBox="1"/>
          <p:nvPr/>
        </p:nvSpPr>
        <p:spPr>
          <a:xfrm>
            <a:off x="4430713" y="5207000"/>
            <a:ext cx="1509712" cy="5953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1400" dirty="0">
              <a:solidFill>
                <a:schemeClr val="tx1"/>
              </a:solidFill>
            </a:endParaRP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err="1">
                <a:solidFill>
                  <a:schemeClr val="tx1"/>
                </a:solidFill>
              </a:rPr>
              <a:t>Prostaglandis</a:t>
            </a:r>
            <a:endParaRPr lang="cs-CZ" sz="1400" dirty="0">
              <a:solidFill>
                <a:schemeClr val="tx1"/>
              </a:solidFill>
            </a:endParaRP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2" name="TextovéPole 36"/>
          <p:cNvSpPr txBox="1"/>
          <p:nvPr/>
        </p:nvSpPr>
        <p:spPr>
          <a:xfrm>
            <a:off x="5940425" y="5200650"/>
            <a:ext cx="1547813" cy="5953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1400" dirty="0">
              <a:solidFill>
                <a:schemeClr val="tx1"/>
              </a:solidFill>
            </a:endParaRP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err="1">
                <a:solidFill>
                  <a:schemeClr val="tx1"/>
                </a:solidFill>
              </a:rPr>
              <a:t>Leukotrienes</a:t>
            </a:r>
            <a:endParaRPr lang="cs-CZ" sz="1400" dirty="0">
              <a:solidFill>
                <a:schemeClr val="tx1"/>
              </a:solidFill>
            </a:endParaRP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3" name="TextovéPole 36"/>
          <p:cNvSpPr txBox="1"/>
          <p:nvPr/>
        </p:nvSpPr>
        <p:spPr>
          <a:xfrm>
            <a:off x="4427538" y="5792788"/>
            <a:ext cx="3060700" cy="444500"/>
          </a:xfrm>
          <a:prstGeom prst="rect">
            <a:avLst/>
          </a:prstGeom>
          <a:solidFill>
            <a:srgbClr val="D9612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err="1"/>
              <a:t>Newly-synthesized</a:t>
            </a:r>
            <a:r>
              <a:rPr lang="cs-CZ" sz="1400" dirty="0"/>
              <a:t> </a:t>
            </a:r>
            <a:r>
              <a:rPr lang="cs-CZ" sz="1400" dirty="0" err="1"/>
              <a:t>mediators</a:t>
            </a:r>
            <a:endParaRPr lang="cs-CZ" sz="1400" dirty="0"/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1400" dirty="0"/>
          </a:p>
        </p:txBody>
      </p:sp>
      <p:cxnSp>
        <p:nvCxnSpPr>
          <p:cNvPr id="19" name="Přímá spojovací šipka 20"/>
          <p:cNvCxnSpPr/>
          <p:nvPr/>
        </p:nvCxnSpPr>
        <p:spPr>
          <a:xfrm flipH="1">
            <a:off x="5508625" y="3587750"/>
            <a:ext cx="0" cy="200025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H="1">
            <a:off x="5508625" y="4194175"/>
            <a:ext cx="0" cy="198438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0"/>
          <p:cNvCxnSpPr/>
          <p:nvPr/>
        </p:nvCxnSpPr>
        <p:spPr>
          <a:xfrm flipH="1">
            <a:off x="6372225" y="4194175"/>
            <a:ext cx="0" cy="198438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0"/>
          <p:cNvCxnSpPr/>
          <p:nvPr/>
        </p:nvCxnSpPr>
        <p:spPr>
          <a:xfrm flipH="1">
            <a:off x="5508625" y="4945063"/>
            <a:ext cx="0" cy="198437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0"/>
          <p:cNvCxnSpPr/>
          <p:nvPr/>
        </p:nvCxnSpPr>
        <p:spPr>
          <a:xfrm flipH="1">
            <a:off x="6372225" y="4945063"/>
            <a:ext cx="0" cy="198437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0"/>
          <p:cNvCxnSpPr>
            <a:stCxn id="26" idx="1"/>
          </p:cNvCxnSpPr>
          <p:nvPr/>
        </p:nvCxnSpPr>
        <p:spPr>
          <a:xfrm flipH="1">
            <a:off x="5626100" y="1566863"/>
            <a:ext cx="642938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11"/>
          <p:cNvSpPr txBox="1"/>
          <p:nvPr/>
        </p:nvSpPr>
        <p:spPr>
          <a:xfrm>
            <a:off x="6269038" y="1344613"/>
            <a:ext cx="966787" cy="4445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tx1"/>
                </a:solidFill>
              </a:rPr>
              <a:t>Antigen (alergen)</a:t>
            </a:r>
            <a:endParaRPr lang="cs-CZ" sz="1500" dirty="0">
              <a:solidFill>
                <a:schemeClr val="tx1"/>
              </a:solidFill>
            </a:endParaRPr>
          </a:p>
        </p:txBody>
      </p:sp>
      <p:cxnSp>
        <p:nvCxnSpPr>
          <p:cNvPr id="30" name="Přímá spojovací šipka 20"/>
          <p:cNvCxnSpPr>
            <a:stCxn id="31" idx="1"/>
          </p:cNvCxnSpPr>
          <p:nvPr/>
        </p:nvCxnSpPr>
        <p:spPr>
          <a:xfrm flipH="1" flipV="1">
            <a:off x="5335588" y="2714625"/>
            <a:ext cx="555625" cy="119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11"/>
          <p:cNvSpPr txBox="1"/>
          <p:nvPr/>
        </p:nvSpPr>
        <p:spPr>
          <a:xfrm>
            <a:off x="5891213" y="2686050"/>
            <a:ext cx="1544637" cy="2952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err="1">
                <a:solidFill>
                  <a:schemeClr val="tx1"/>
                </a:solidFill>
              </a:rPr>
              <a:t>Phospholipase</a:t>
            </a:r>
            <a:r>
              <a:rPr lang="cs-CZ" sz="1400" dirty="0">
                <a:solidFill>
                  <a:schemeClr val="tx1"/>
                </a:solidFill>
              </a:rPr>
              <a:t> A</a:t>
            </a:r>
            <a:r>
              <a:rPr lang="cs-CZ" sz="1400" baseline="-25000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26" descr="Casna a pozdni reak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819150"/>
            <a:ext cx="5757863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027"/>
          <p:cNvSpPr txBox="1">
            <a:spLocks noChangeArrowheads="1"/>
          </p:cNvSpPr>
          <p:nvPr/>
        </p:nvSpPr>
        <p:spPr bwMode="auto">
          <a:xfrm>
            <a:off x="1258888" y="0"/>
            <a:ext cx="7278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b="1">
                <a:latin typeface="Times New Roman" panose="02020603050405020304" pitchFamily="18" charset="0"/>
              </a:rPr>
              <a:t>Okamžitá a pozdní fáze alergické reakce</a:t>
            </a:r>
            <a:endParaRPr lang="en-GB" altLang="cs-CZ" sz="2400" b="1">
              <a:latin typeface="Symbol" panose="05050102010706020507" pitchFamily="18" charset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2379</Words>
  <Application>Microsoft Office PowerPoint</Application>
  <PresentationFormat>Předvádění na obrazovce (4:3)</PresentationFormat>
  <Paragraphs>367</Paragraphs>
  <Slides>77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77</vt:i4>
      </vt:variant>
    </vt:vector>
  </HeadingPairs>
  <TitlesOfParts>
    <vt:vector size="84" baseType="lpstr">
      <vt:lpstr>Arial</vt:lpstr>
      <vt:lpstr>Monotype Sorts</vt:lpstr>
      <vt:lpstr>Symbol</vt:lpstr>
      <vt:lpstr>Tahoma</vt:lpstr>
      <vt:lpstr>Times New Roman</vt:lpstr>
      <vt:lpstr>Výchozí návrh</vt:lpstr>
      <vt:lpstr>Dokument</vt:lpstr>
      <vt:lpstr>Imunologická přecitlivělost </vt:lpstr>
      <vt:lpstr>Definice  Přecitlivělost (hypersenzitivita)</vt:lpstr>
      <vt:lpstr> Imunopatologické reakce jsou klasicky děleny do 4 základních typů podle Gella a Coombse:  </vt:lpstr>
      <vt:lpstr>Definice  Alergen </vt:lpstr>
      <vt:lpstr>Prezentace aplikace PowerPoint</vt:lpstr>
      <vt:lpstr>Prezentace aplikace PowerPoint</vt:lpstr>
      <vt:lpstr>Žírná buňka může aktivována nejen alergenem ale řadou jiných stimulů</vt:lpstr>
      <vt:lpstr>Následky aktivace žírné buňky Mediátory časné a pozdní reakce</vt:lpstr>
      <vt:lpstr>Prezentace aplikace PowerPoint</vt:lpstr>
      <vt:lpstr>Mediátory žírných buněk</vt:lpstr>
      <vt:lpstr>Biologické efekty histaminu</vt:lpstr>
      <vt:lpstr>Eosinofilní granulocyty</vt:lpstr>
      <vt:lpstr>  Alergeny</vt:lpstr>
      <vt:lpstr>Prezentace aplikace PowerPoint</vt:lpstr>
      <vt:lpstr>Klinická manifestace I typu alergie</vt:lpstr>
      <vt:lpstr>Klinické projevy atopické přecitlivělosti</vt:lpstr>
      <vt:lpstr>Alergická konjunktivitida</vt:lpstr>
      <vt:lpstr>Alergická rýma</vt:lpstr>
      <vt:lpstr>Astma bronchiale </vt:lpstr>
      <vt:lpstr>Prezentace aplikace PowerPoint</vt:lpstr>
      <vt:lpstr>Kopřivka </vt:lpstr>
      <vt:lpstr>Atopický ekzém</vt:lpstr>
      <vt:lpstr>Prezentace aplikace PowerPoint</vt:lpstr>
      <vt:lpstr>Anafylaxe definice</vt:lpstr>
      <vt:lpstr>          Anafylaktický šok - projevy</vt:lpstr>
      <vt:lpstr>Anafylaktický šok - spouštěče</vt:lpstr>
      <vt:lpstr>        Anafylaktický šok – první pomoc</vt:lpstr>
      <vt:lpstr>Imunopatologické reakce II. typu (cytotoxický typ přecitlivělosti)</vt:lpstr>
      <vt:lpstr>Imunokomplexová onemocnění (III. typ imunopatologické reakce)</vt:lpstr>
      <vt:lpstr>Reakce pozdní (IV., delayed, buněčné) přecitlivělosti</vt:lpstr>
      <vt:lpstr>Příklady chorob, v jejichž patogenezi se uplatňuje buněčný (IV.) typ přecitlivělosti</vt:lpstr>
      <vt:lpstr>Přecitlivělost IV. typu na nikl</vt:lpstr>
      <vt:lpstr>Imunodeficitní stavy</vt:lpstr>
      <vt:lpstr>Imunodeficitní stavy</vt:lpstr>
      <vt:lpstr>Klinická manifestace imunodeficiencí</vt:lpstr>
      <vt:lpstr>Varovné známky primárních imunodeficiencí </vt:lpstr>
      <vt:lpstr>Těžký kombinovaný imunodefcit (SCID)</vt:lpstr>
      <vt:lpstr>Prezentace aplikace PowerPoint</vt:lpstr>
      <vt:lpstr>SCID  nejčastější klinické příznaky</vt:lpstr>
      <vt:lpstr>Poruchy tvorby protilátek</vt:lpstr>
      <vt:lpstr>Běžná variabilní imunodeficience (CVID)</vt:lpstr>
      <vt:lpstr>Selektivní deficit IgA</vt:lpstr>
      <vt:lpstr>T-lymfocytární primární imunodeficity </vt:lpstr>
      <vt:lpstr>DiGeorgeův syndrom</vt:lpstr>
      <vt:lpstr>Prezentace aplikace PowerPoint</vt:lpstr>
      <vt:lpstr>Deficience  komplementového systému</vt:lpstr>
      <vt:lpstr>Hereditární angioedém</vt:lpstr>
      <vt:lpstr>Prezentace aplikace PowerPoint</vt:lpstr>
      <vt:lpstr>Poruchy fagocytózy</vt:lpstr>
      <vt:lpstr>Další dobře definované imunodeficity</vt:lpstr>
      <vt:lpstr>Léčba primárních imunodefciencí</vt:lpstr>
      <vt:lpstr>Sekundární imunodeficity</vt:lpstr>
      <vt:lpstr>Imunodeficience po splenektomii</vt:lpstr>
      <vt:lpstr>Prezentace aplikace PowerPoint</vt:lpstr>
      <vt:lpstr>Způsob přenosu HIV</vt:lpstr>
      <vt:lpstr>Prezentace aplikace PowerPoint</vt:lpstr>
      <vt:lpstr>HIV infikuje:</vt:lpstr>
      <vt:lpstr>Buněčné receptory pro HIV</vt:lpstr>
      <vt:lpstr>Prezentace aplikace PowerPoint</vt:lpstr>
      <vt:lpstr>Prezentace aplikace PowerPoint</vt:lpstr>
      <vt:lpstr>Klasifikace HIV infekce podle CDC </vt:lpstr>
      <vt:lpstr>Klasifikace HIV infekce podle CDC 3 laboratorní kategorie</vt:lpstr>
      <vt:lpstr>Klinická kategorie A</vt:lpstr>
      <vt:lpstr>HIV PRIMOINFEKCE</vt:lpstr>
      <vt:lpstr>Klinická kategorie B</vt:lpstr>
      <vt:lpstr>Vlasatá leukoplakie na jazyku</vt:lpstr>
      <vt:lpstr>Klinická kategorie C  ( AIDS )</vt:lpstr>
      <vt:lpstr>Klinická kategorie C  ( AIDS )</vt:lpstr>
      <vt:lpstr>Prezentace aplikace PowerPoint</vt:lpstr>
      <vt:lpstr>Prezentace aplikace PowerPoint</vt:lpstr>
      <vt:lpstr>Kaposiho sarkom v ústech </vt:lpstr>
      <vt:lpstr>Prezentace aplikace PowerPoint</vt:lpstr>
      <vt:lpstr>Klinická kategorie C  ( AIDS )</vt:lpstr>
      <vt:lpstr>Prezentace aplikace PowerPoint</vt:lpstr>
      <vt:lpstr>Terapie AIDS</vt:lpstr>
      <vt:lpstr>STRATEGIE  LÉČBY</vt:lpstr>
      <vt:lpstr>Diagnostika HIV infekce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Jiri Litzman</dc:creator>
  <cp:lastModifiedBy>Jiří Litzman</cp:lastModifiedBy>
  <cp:revision>195</cp:revision>
  <dcterms:created xsi:type="dcterms:W3CDTF">2006-10-28T13:58:16Z</dcterms:created>
  <dcterms:modified xsi:type="dcterms:W3CDTF">2024-09-22T13:02:48Z</dcterms:modified>
</cp:coreProperties>
</file>