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430" r:id="rId3"/>
    <p:sldId id="437" r:id="rId4"/>
    <p:sldId id="444" r:id="rId5"/>
    <p:sldId id="448" r:id="rId6"/>
    <p:sldId id="443" r:id="rId7"/>
    <p:sldId id="432" r:id="rId8"/>
    <p:sldId id="433" r:id="rId9"/>
    <p:sldId id="435" r:id="rId10"/>
    <p:sldId id="434" r:id="rId11"/>
    <p:sldId id="436" r:id="rId12"/>
    <p:sldId id="441" r:id="rId13"/>
    <p:sldId id="438" r:id="rId14"/>
    <p:sldId id="453" r:id="rId15"/>
    <p:sldId id="455" r:id="rId16"/>
    <p:sldId id="456" r:id="rId17"/>
    <p:sldId id="447" r:id="rId18"/>
    <p:sldId id="461" r:id="rId19"/>
    <p:sldId id="440" r:id="rId20"/>
    <p:sldId id="431" r:id="rId21"/>
    <p:sldId id="458" r:id="rId22"/>
    <p:sldId id="459" r:id="rId23"/>
    <p:sldId id="462" r:id="rId24"/>
    <p:sldId id="460" r:id="rId25"/>
    <p:sldId id="457" r:id="rId26"/>
    <p:sldId id="463" r:id="rId27"/>
    <p:sldId id="446" r:id="rId28"/>
    <p:sldId id="449" r:id="rId29"/>
    <p:sldId id="450" r:id="rId30"/>
    <p:sldId id="454" r:id="rId31"/>
    <p:sldId id="451" r:id="rId32"/>
    <p:sldId id="452" r:id="rId33"/>
    <p:sldId id="470" r:id="rId34"/>
    <p:sldId id="464" r:id="rId35"/>
    <p:sldId id="465" r:id="rId36"/>
    <p:sldId id="466" r:id="rId37"/>
    <p:sldId id="467" r:id="rId38"/>
    <p:sldId id="468" r:id="rId39"/>
    <p:sldId id="469" r:id="rId40"/>
    <p:sldId id="27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D33"/>
    <a:srgbClr val="0E9D03"/>
    <a:srgbClr val="DE99F9"/>
    <a:srgbClr val="FFC266"/>
    <a:srgbClr val="6FFD9E"/>
    <a:srgbClr val="FFE6C5"/>
    <a:srgbClr val="7CFD35"/>
    <a:srgbClr val="4BD7F3"/>
    <a:srgbClr val="B59D0B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010A5-E47F-4D42-A94C-C432020322A8}" type="datetimeFigureOut">
              <a:rPr lang="cs-CZ" smtClean="0"/>
              <a:t>18. 3. 2024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05989-A11D-4606-8AB6-BC75CD6C9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8765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1260F-50D5-4BDC-93F5-FDD9BD00E356}" type="datetimeFigureOut">
              <a:rPr lang="cs-CZ" smtClean="0"/>
              <a:t>18. 3. 2024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E6D7F-4A7B-418F-B10E-7CA1DB204B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816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9112177-6C48-4853-A984-A91B415821F7}" type="slidenum">
              <a:rPr lang="cs-CZ" sz="1200" smtClean="0"/>
              <a:pPr/>
              <a:t>18</a:t>
            </a:fld>
            <a:endParaRPr lang="cs-CZ" sz="12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AF6DC53-DA05-41F8-ADE2-03FAB26DDF3A}" type="slidenum">
              <a:rPr lang="cs-CZ" sz="1200" smtClean="0"/>
              <a:pPr/>
              <a:t>23</a:t>
            </a:fld>
            <a:endParaRPr lang="cs-CZ" sz="120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AA45F64-CDB8-4090-B201-D195E212B9ED}" type="slidenum">
              <a:rPr lang="cs-CZ" sz="1200" smtClean="0"/>
              <a:pPr/>
              <a:t>26</a:t>
            </a:fld>
            <a:endParaRPr lang="cs-CZ" sz="120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9144000" cy="1929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356991"/>
            <a:ext cx="7776864" cy="15641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8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2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9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0FA2F-CBB2-47EA-9734-098F870013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39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6"/>
          <a:stretch/>
        </p:blipFill>
        <p:spPr>
          <a:xfrm rot="120000">
            <a:off x="-7554" y="836736"/>
            <a:ext cx="9152894" cy="82318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8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8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650" y="332656"/>
            <a:ext cx="8154830" cy="4752528"/>
          </a:xfrm>
        </p:spPr>
        <p:txBody>
          <a:bodyPr>
            <a:noAutofit/>
          </a:bodyPr>
          <a:lstStyle/>
          <a:p>
            <a:pPr algn="l">
              <a:spcBef>
                <a:spcPts val="2400"/>
              </a:spcBef>
            </a:pP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</a:rPr>
              <a:t>Bazální metabolismus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</a:rPr>
              <a:t>Nepřímá kalorimetrie</a:t>
            </a:r>
            <a:br>
              <a:rPr lang="cs-CZ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</a:rPr>
              <a:t>Energetická bilance</a:t>
            </a:r>
            <a:br>
              <a:rPr lang="cs-CZ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bakalářské studium nutriční terapie</a:t>
            </a:r>
            <a:b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2.ročník LF MU</a:t>
            </a:r>
            <a:b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Miroslav </a:t>
            </a:r>
            <a:r>
              <a:rPr lang="cs-CZ" sz="28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Tomíška</a:t>
            </a:r>
            <a:r>
              <a:rPr lang="cs-CZ" sz="28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8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Interní hematologická a onkologická klinika</a:t>
            </a:r>
            <a:b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LF MU a FN Brno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684078"/>
            <a:ext cx="2881189" cy="98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17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0560" y="116632"/>
            <a:ext cx="7085856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Faktory zvyšující KEV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způsobují falešně zvýšené hodnoty KEV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188393" y="1916832"/>
            <a:ext cx="7056015" cy="4464074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Metabolický stres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infekce, sepse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trauma, operace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větší popálenina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Horečka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Léky s dráždivým účinkem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adrenalin, </a:t>
            </a:r>
            <a:r>
              <a:rPr lang="cs-CZ" sz="2400" dirty="0" err="1">
                <a:latin typeface="Arial" charset="0"/>
              </a:rPr>
              <a:t>psychostimulancia</a:t>
            </a:r>
            <a:endParaRPr lang="cs-CZ" sz="2400" dirty="0">
              <a:latin typeface="Arial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Zvýšená funkce štítné žlázy</a:t>
            </a:r>
          </a:p>
          <a:p>
            <a:pPr marL="620713" lvl="1" indent="-258763">
              <a:lnSpc>
                <a:spcPct val="12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err="1">
                <a:latin typeface="Arial" charset="0"/>
              </a:rPr>
              <a:t>hyperthyreóza</a:t>
            </a:r>
            <a:endParaRPr lang="cs-CZ" sz="2400" dirty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0870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0560" y="116632"/>
            <a:ext cx="7085856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Faktory snižující KEV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způsobují falešně snížené hodnoty KEV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188393" y="1556792"/>
            <a:ext cx="7416055" cy="504056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Déletrvající hladovění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adaptace metabolismu na snížený příjem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pokles KEV až o 15%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Malnutrice </a:t>
            </a:r>
            <a:r>
              <a:rPr lang="cs-CZ" sz="2800" dirty="0" smtClean="0">
                <a:latin typeface="Arial" charset="0"/>
              </a:rPr>
              <a:t>(převážně energetická)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Léky s tlumivým účinkem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sedativa, neuroleptika, </a:t>
            </a:r>
            <a:r>
              <a:rPr lang="cs-CZ" sz="2400" dirty="0" err="1" smtClean="0">
                <a:latin typeface="Arial" charset="0"/>
              </a:rPr>
              <a:t>opioidy</a:t>
            </a:r>
            <a:endParaRPr lang="cs-CZ" sz="2400" dirty="0">
              <a:latin typeface="Arial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Hypotermie &lt; 36°C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Spánek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Snížená funkce štítné žlázy</a:t>
            </a:r>
          </a:p>
          <a:p>
            <a:pPr marL="620713" lvl="1" indent="-258763">
              <a:lnSpc>
                <a:spcPct val="12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err="1" smtClean="0">
                <a:latin typeface="Arial" charset="0"/>
              </a:rPr>
              <a:t>hypothyreóza</a:t>
            </a:r>
            <a:endParaRPr lang="cs-CZ" sz="2400" dirty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53740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435280" cy="62068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Celkový výdej energie podle fyzické aktivity</a:t>
            </a:r>
            <a:endParaRPr lang="cs-CZ" sz="27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872710"/>
              </p:ext>
            </p:extLst>
          </p:nvPr>
        </p:nvGraphicFramePr>
        <p:xfrm>
          <a:off x="72009" y="764704"/>
          <a:ext cx="8964487" cy="6068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971"/>
                <a:gridCol w="1979172"/>
                <a:gridCol w="1979172"/>
                <a:gridCol w="1979172"/>
              </a:tblGrid>
              <a:tr h="804275">
                <a:tc>
                  <a:txBody>
                    <a:bodyPr/>
                    <a:lstStyle/>
                    <a:p>
                      <a:pPr algn="l"/>
                      <a:r>
                        <a:rPr lang="cs-CZ" sz="2400" dirty="0" smtClean="0"/>
                        <a:t>Aktivita</a:t>
                      </a:r>
                      <a:endParaRPr lang="cs-CZ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kcal/h</a:t>
                      </a:r>
                      <a:endParaRPr lang="cs-CZ" sz="2000" b="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 smtClean="0"/>
                        <a:t>kJ</a:t>
                      </a:r>
                      <a:r>
                        <a:rPr lang="cs-CZ" sz="2400" dirty="0" smtClean="0"/>
                        <a:t>/h</a:t>
                      </a:r>
                      <a:endParaRPr lang="cs-CZ" sz="2000" b="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MET</a:t>
                      </a:r>
                      <a:endParaRPr lang="cs-CZ" sz="2000" b="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658042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Klid vleže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290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658042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Klid vsedě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360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658042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Stoj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380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1,05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658042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Chůze 4,2 km/h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260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1090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3,0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658042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Chůze 5,5 km/h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310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1300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3,6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658042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Běh 8,5 km/h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550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2300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6,4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658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Domácí úklid</a:t>
                      </a: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230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960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2,7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658042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Řezání dřeva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460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1920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5,4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29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160339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Různé možnosti stanovení výdeje energie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většinou jde o BEV nebo KEV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352159" cy="4824114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Přímá kalorimetrie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měření výdeje tepla ► výzkumná metoda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Nepřímá kalorimetrie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měření spotřeby kyslíku, VO</a:t>
            </a:r>
            <a:r>
              <a:rPr lang="cs-CZ" sz="2400" baseline="-25000" dirty="0">
                <a:latin typeface="Arial" charset="0"/>
              </a:rPr>
              <a:t>2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měření výdeje CO</a:t>
            </a:r>
            <a:r>
              <a:rPr lang="cs-CZ" sz="2400" baseline="-25000" dirty="0">
                <a:latin typeface="Arial" charset="0"/>
              </a:rPr>
              <a:t>2</a:t>
            </a:r>
            <a:r>
              <a:rPr lang="cs-CZ" sz="2400" dirty="0">
                <a:latin typeface="Arial" charset="0"/>
              </a:rPr>
              <a:t>, VCO</a:t>
            </a:r>
            <a:r>
              <a:rPr lang="cs-CZ" sz="2400" baseline="-25000" dirty="0">
                <a:latin typeface="Arial" charset="0"/>
              </a:rPr>
              <a:t>2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Výpočet z tělesných parametrů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prediktivní rovnice (</a:t>
            </a:r>
            <a:r>
              <a:rPr lang="cs-CZ" sz="2400" dirty="0" err="1" smtClean="0">
                <a:latin typeface="Arial" charset="0"/>
              </a:rPr>
              <a:t>Harris</a:t>
            </a:r>
            <a:r>
              <a:rPr lang="cs-CZ" sz="2400" dirty="0" smtClean="0">
                <a:latin typeface="Arial" charset="0"/>
              </a:rPr>
              <a:t>-Benediktova, </a:t>
            </a:r>
            <a:r>
              <a:rPr lang="cs-CZ" sz="2400" dirty="0" err="1" smtClean="0">
                <a:latin typeface="Arial" charset="0"/>
              </a:rPr>
              <a:t>Mifflin-St.Joer</a:t>
            </a:r>
            <a:r>
              <a:rPr lang="cs-CZ" sz="2400" dirty="0" smtClean="0">
                <a:latin typeface="Arial" charset="0"/>
              </a:rPr>
              <a:t>)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počítačová kalkulace (z rovnice)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tabulky (podle hmotnosti, výšky a věku)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výpočet na 1 kg tělesné hmotnosti (lépe 1 kg FFM)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endParaRPr lang="cs-CZ" sz="2400" dirty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46825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8208912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Principy nepřímé kalorimetrie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měření spotřeby O</a:t>
            </a:r>
            <a:r>
              <a:rPr lang="cs-CZ" sz="2400" b="0" baseline="-25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odpovídá množství uvolněné energie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5" y="1844824"/>
            <a:ext cx="8424935" cy="4608512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Zákon o zachování energie</a:t>
            </a: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množství energie uvolněné při oxidaci živin je stejné, jako množství energie uvolněné při spálení živin </a:t>
            </a:r>
          </a:p>
          <a:p>
            <a:pPr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>
                <a:latin typeface="Arial" charset="0"/>
              </a:rPr>
              <a:t>V živém organismu se veškerá energie získává oxidací živin</a:t>
            </a: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měření spotřeby O</a:t>
            </a:r>
            <a:r>
              <a:rPr lang="cs-CZ" sz="2400" baseline="-25000" dirty="0">
                <a:latin typeface="Arial" charset="0"/>
              </a:rPr>
              <a:t>2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smtClean="0">
                <a:latin typeface="Arial" charset="0"/>
              </a:rPr>
              <a:t> ►  množství uvolněné </a:t>
            </a:r>
            <a:r>
              <a:rPr lang="cs-CZ" sz="2400" dirty="0">
                <a:latin typeface="Arial" charset="0"/>
              </a:rPr>
              <a:t>energie</a:t>
            </a:r>
          </a:p>
          <a:p>
            <a:pPr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Pro změření množství uvolněné energie jsou podstatné  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počáteční stav  </a:t>
            </a:r>
            <a:r>
              <a:rPr lang="cs-CZ" sz="2800" dirty="0" smtClean="0">
                <a:latin typeface="Arial" charset="0"/>
              </a:rPr>
              <a:t>a</a:t>
            </a:r>
            <a:r>
              <a:rPr lang="cs-CZ" sz="2800" b="1" dirty="0" smtClean="0">
                <a:latin typeface="Arial" charset="0"/>
              </a:rPr>
              <a:t>  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konečný stav</a:t>
            </a: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metabolismus mezi počátečním a konečným stavem nemá vliv na konečné množství uvolněné energie</a:t>
            </a:r>
            <a:endParaRPr lang="cs-CZ" sz="2400" dirty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85123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8021960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Je však třeba řešit problém,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jaké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živiny se v měřeném intervalu oxidovaly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640960" cy="496855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Množství uvolněné energie záleží na tom, jaké hlavní živiny se v měřeném intervalu spalovaly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poměr cukry-tuky-bílkoviny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>
                <a:latin typeface="Arial" charset="0"/>
              </a:rPr>
              <a:t>Spalování tuků potřebuje o něco více O</a:t>
            </a:r>
            <a:r>
              <a:rPr lang="cs-CZ" sz="2800" b="1" baseline="-25000" dirty="0">
                <a:latin typeface="Arial" charset="0"/>
              </a:rPr>
              <a:t>2</a:t>
            </a:r>
            <a:r>
              <a:rPr lang="cs-CZ" sz="2800" b="1" dirty="0">
                <a:latin typeface="Arial" charset="0"/>
              </a:rPr>
              <a:t>, než spalování sacharidů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ale uvolní více energie, než by odpovídalo nárůstu O</a:t>
            </a:r>
            <a:r>
              <a:rPr lang="cs-CZ" sz="2400" baseline="-25000" dirty="0">
                <a:latin typeface="Arial" charset="0"/>
              </a:rPr>
              <a:t>2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Také výdej CO</a:t>
            </a:r>
            <a:r>
              <a:rPr lang="cs-CZ" sz="2800" b="1" baseline="-25000" dirty="0" smtClean="0">
                <a:latin typeface="Arial" charset="0"/>
              </a:rPr>
              <a:t>2</a:t>
            </a:r>
            <a:r>
              <a:rPr lang="cs-CZ" sz="2800" b="1" dirty="0" smtClean="0">
                <a:latin typeface="Arial" charset="0"/>
              </a:rPr>
              <a:t> se při spalování živin liší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Poměr vydaného CO</a:t>
            </a:r>
            <a:r>
              <a:rPr lang="cs-CZ" sz="2800" b="1" baseline="-25000" dirty="0" smtClean="0">
                <a:latin typeface="Arial" charset="0"/>
              </a:rPr>
              <a:t>2</a:t>
            </a:r>
            <a:r>
              <a:rPr lang="cs-CZ" sz="2800" b="1" dirty="0" smtClean="0">
                <a:latin typeface="Arial" charset="0"/>
              </a:rPr>
              <a:t> ku spotřebovanému O</a:t>
            </a:r>
            <a:r>
              <a:rPr lang="cs-CZ" sz="2800" b="1" baseline="-25000" dirty="0" smtClean="0">
                <a:latin typeface="Arial" charset="0"/>
              </a:rPr>
              <a:t>2 </a:t>
            </a:r>
            <a:r>
              <a:rPr lang="cs-CZ" sz="2800" b="1" dirty="0" smtClean="0">
                <a:latin typeface="Arial" charset="0"/>
              </a:rPr>
              <a:t>umožňuje vypočítat, v jakém poměru se spalovaly sacharidy a tuky		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36961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14536" y="44624"/>
            <a:ext cx="7445896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Respirační kvocient, RQ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 liší podle typu oxidované živiny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16</a:t>
            </a:fld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61256" y="1711349"/>
            <a:ext cx="7211144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2800" b="1" dirty="0" smtClean="0"/>
              <a:t>				</a:t>
            </a:r>
            <a:r>
              <a:rPr lang="cs-CZ" sz="2800" b="1" dirty="0" smtClean="0">
                <a:solidFill>
                  <a:srgbClr val="FF0000"/>
                </a:solidFill>
              </a:rPr>
              <a:t>	   výdej CO</a:t>
            </a:r>
            <a:r>
              <a:rPr lang="cs-CZ" sz="2800" b="1" baseline="-25000" dirty="0" smtClean="0">
                <a:solidFill>
                  <a:srgbClr val="FF0000"/>
                </a:solidFill>
              </a:rPr>
              <a:t>2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Respirační kvocient RQ =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					 spotřeba O</a:t>
            </a:r>
            <a:r>
              <a:rPr lang="cs-CZ" sz="2800" b="1" baseline="-25000" dirty="0" smtClean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dirty="0" smtClean="0"/>
              <a:t>Při oxidaci sacharidů se spotřebuje stejné množství O2, jako se uvolní CO2 (RQ=1), protože platí</a:t>
            </a:r>
          </a:p>
          <a:p>
            <a:pPr marL="0" indent="0">
              <a:buNone/>
            </a:pPr>
            <a:r>
              <a:rPr lang="cs-CZ" dirty="0" smtClean="0"/>
              <a:t>           C</a:t>
            </a:r>
            <a:r>
              <a:rPr lang="cs-CZ" baseline="-25000" dirty="0" smtClean="0"/>
              <a:t>6</a:t>
            </a:r>
            <a:r>
              <a:rPr lang="cs-CZ" dirty="0" smtClean="0"/>
              <a:t>H</a:t>
            </a:r>
            <a:r>
              <a:rPr lang="cs-CZ" baseline="-25000" dirty="0" smtClean="0"/>
              <a:t>12</a:t>
            </a:r>
            <a:r>
              <a:rPr lang="cs-CZ" dirty="0" smtClean="0"/>
              <a:t>O</a:t>
            </a:r>
            <a:r>
              <a:rPr lang="cs-CZ" baseline="-25000" dirty="0" smtClean="0"/>
              <a:t>6</a:t>
            </a:r>
            <a:r>
              <a:rPr lang="cs-CZ" dirty="0" smtClean="0"/>
              <a:t> + 6*O</a:t>
            </a:r>
            <a:r>
              <a:rPr lang="cs-CZ" baseline="-25000" dirty="0" smtClean="0"/>
              <a:t>2</a:t>
            </a:r>
            <a:r>
              <a:rPr lang="cs-CZ" dirty="0" smtClean="0"/>
              <a:t>     6*CO</a:t>
            </a:r>
            <a:r>
              <a:rPr lang="cs-CZ" baseline="-25000" dirty="0" smtClean="0"/>
              <a:t>2</a:t>
            </a:r>
            <a:r>
              <a:rPr lang="cs-CZ" dirty="0" smtClean="0"/>
              <a:t> + 6*H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dirty="0" smtClean="0"/>
              <a:t>Při oxidaci tuků se spotřebuje více O</a:t>
            </a:r>
            <a:r>
              <a:rPr lang="cs-CZ" baseline="-25000" dirty="0" smtClean="0"/>
              <a:t>2</a:t>
            </a:r>
            <a:r>
              <a:rPr lang="cs-CZ" dirty="0" smtClean="0"/>
              <a:t>, než se pak vydá CO</a:t>
            </a:r>
            <a:r>
              <a:rPr lang="cs-CZ" baseline="-25000" dirty="0" smtClean="0"/>
              <a:t>2</a:t>
            </a:r>
            <a:r>
              <a:rPr lang="cs-CZ" dirty="0" smtClean="0"/>
              <a:t> (RQ=0,7)</a:t>
            </a:r>
            <a:endParaRPr lang="cs-CZ" dirty="0"/>
          </a:p>
          <a:p>
            <a:pPr marL="0" indent="0">
              <a:buNone/>
            </a:pPr>
            <a:endParaRPr lang="cs-CZ" sz="28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5652120" y="2348880"/>
            <a:ext cx="21602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5073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116632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Respirační kvocient (RQ)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typický pro uvedené metabolické pochody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757597"/>
              </p:ext>
            </p:extLst>
          </p:nvPr>
        </p:nvGraphicFramePr>
        <p:xfrm>
          <a:off x="467544" y="1556792"/>
          <a:ext cx="8280920" cy="5089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7069"/>
                <a:gridCol w="3273851"/>
              </a:tblGrid>
              <a:tr h="884014">
                <a:tc>
                  <a:txBody>
                    <a:bodyPr/>
                    <a:lstStyle/>
                    <a:p>
                      <a:pPr algn="l"/>
                      <a:r>
                        <a:rPr lang="cs-CZ" sz="2400" i="0" dirty="0" smtClean="0">
                          <a:latin typeface="Arial" pitchFamily="34" charset="0"/>
                          <a:cs typeface="Arial" pitchFamily="34" charset="0"/>
                        </a:rPr>
                        <a:t>Metabolický pochod</a:t>
                      </a: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i="0" dirty="0" smtClean="0">
                          <a:latin typeface="Arial" pitchFamily="34" charset="0"/>
                          <a:cs typeface="Arial" pitchFamily="34" charset="0"/>
                        </a:rPr>
                        <a:t>RQ</a:t>
                      </a:r>
                    </a:p>
                  </a:txBody>
                  <a:tcPr marL="91461" marR="91461" marT="45700" marB="45700" anchor="ctr"/>
                </a:tc>
              </a:tr>
              <a:tr h="84111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Oxidace sacharidů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84111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Oxidace bílkovin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84111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Oxidace tuků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0,7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84111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>
                          <a:latin typeface="Arial" pitchFamily="34" charset="0"/>
                          <a:cs typeface="Arial" pitchFamily="34" charset="0"/>
                        </a:rPr>
                        <a:t>Lipogeneza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&gt;</a:t>
                      </a:r>
                      <a:r>
                        <a:rPr lang="cs-CZ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1,0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84111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>
                          <a:latin typeface="Arial" pitchFamily="34" charset="0"/>
                          <a:cs typeface="Arial" pitchFamily="34" charset="0"/>
                        </a:rPr>
                        <a:t>Ketogeneza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&lt; 0,7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2353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3F7050A9-4528-4AD1-83D2-06BCF1517CAB}" type="slidenum">
              <a:rPr lang="cs-CZ" sz="2000" smtClean="0"/>
              <a:pPr algn="r"/>
              <a:t>18</a:t>
            </a:fld>
            <a:endParaRPr lang="cs-CZ" sz="2000" dirty="0" smtClean="0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8464" y="-99392"/>
            <a:ext cx="7947992" cy="11247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Rovnice výpočtu výdeje energie 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na základě měření O</a:t>
            </a:r>
            <a:r>
              <a:rPr lang="cs-CZ" b="1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, CO</a:t>
            </a:r>
            <a:r>
              <a:rPr lang="cs-CZ" b="1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 a odpadů dusíku</a:t>
            </a:r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848" y="1556792"/>
            <a:ext cx="8011616" cy="5229200"/>
          </a:xfrm>
        </p:spPr>
        <p:txBody>
          <a:bodyPr>
            <a:normAutofit/>
          </a:bodyPr>
          <a:lstStyle/>
          <a:p>
            <a:pPr algn="ctr">
              <a:buFont typeface="Monotype Sorts" pitchFamily="2" charset="2"/>
              <a:buNone/>
              <a:defRPr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EV </a:t>
            </a:r>
            <a:r>
              <a:rPr lang="cs-CZ" sz="2800" i="1" dirty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cs-CZ" sz="2800" i="1" dirty="0" err="1">
                <a:solidFill>
                  <a:srgbClr val="FF0000"/>
                </a:solidFill>
                <a:latin typeface="Arial" charset="0"/>
              </a:rPr>
              <a:t>kJ</a:t>
            </a:r>
            <a:r>
              <a:rPr lang="cs-CZ" sz="2800" i="1" dirty="0">
                <a:solidFill>
                  <a:srgbClr val="FF0000"/>
                </a:solidFill>
                <a:latin typeface="Arial" charset="0"/>
              </a:rPr>
              <a:t>) 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=  15*VO</a:t>
            </a:r>
            <a:r>
              <a:rPr lang="cs-CZ" sz="2800" b="1" baseline="-25000" dirty="0" smtClean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 +  6*VCO</a:t>
            </a:r>
            <a:r>
              <a:rPr lang="cs-CZ" sz="2800" b="1" baseline="-25000" dirty="0" smtClean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 - 7,4*N</a:t>
            </a:r>
            <a:r>
              <a:rPr lang="cs-CZ" sz="2800" b="1" baseline="-25000" dirty="0" smtClean="0">
                <a:solidFill>
                  <a:srgbClr val="FF0000"/>
                </a:solidFill>
                <a:latin typeface="Arial" charset="0"/>
              </a:rPr>
              <a:t>u</a:t>
            </a:r>
          </a:p>
          <a:p>
            <a:pPr>
              <a:spcBef>
                <a:spcPts val="1200"/>
              </a:spcBef>
              <a:buFont typeface="Monotype Sorts" pitchFamily="2" charset="2"/>
              <a:buNone/>
              <a:defRPr/>
            </a:pPr>
            <a:r>
              <a:rPr lang="cs-CZ" dirty="0" smtClean="0">
                <a:latin typeface="Arial" charset="0"/>
              </a:rPr>
              <a:t>respirační plyny : 	</a:t>
            </a:r>
            <a:r>
              <a:rPr lang="cs-CZ" i="1" dirty="0" smtClean="0">
                <a:latin typeface="Arial" charset="0"/>
              </a:rPr>
              <a:t>litry /časovou jednotku</a:t>
            </a:r>
            <a:endParaRPr lang="cs-CZ" b="1" dirty="0" smtClean="0">
              <a:latin typeface="Arial" charset="0"/>
            </a:endParaRPr>
          </a:p>
          <a:p>
            <a:pPr>
              <a:spcBef>
                <a:spcPts val="0"/>
              </a:spcBef>
              <a:buFont typeface="Monotype Sorts" pitchFamily="2" charset="2"/>
              <a:buNone/>
              <a:defRPr/>
            </a:pPr>
            <a:r>
              <a:rPr lang="cs-CZ" dirty="0" smtClean="0">
                <a:latin typeface="Arial" charset="0"/>
              </a:rPr>
              <a:t>N</a:t>
            </a:r>
            <a:r>
              <a:rPr lang="cs-CZ" baseline="-25000" dirty="0" smtClean="0">
                <a:latin typeface="Arial" charset="0"/>
              </a:rPr>
              <a:t>u </a:t>
            </a:r>
            <a:r>
              <a:rPr lang="cs-CZ" dirty="0" smtClean="0">
                <a:latin typeface="Arial" charset="0"/>
              </a:rPr>
              <a:t>: 			</a:t>
            </a:r>
            <a:r>
              <a:rPr lang="cs-CZ" i="1" dirty="0" smtClean="0">
                <a:latin typeface="Arial" charset="0"/>
              </a:rPr>
              <a:t>gramy /časovou jednotku</a:t>
            </a:r>
          </a:p>
          <a:p>
            <a:pPr>
              <a:spcBef>
                <a:spcPts val="1200"/>
              </a:spcBef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Příklad pro typickou situaci</a:t>
            </a:r>
          </a:p>
          <a:p>
            <a:pPr>
              <a:spcBef>
                <a:spcPts val="0"/>
              </a:spcBef>
              <a:buFont typeface="Monotype Sorts" pitchFamily="2" charset="2"/>
              <a:buNone/>
              <a:defRPr/>
            </a:pPr>
            <a:r>
              <a:rPr lang="cs-CZ" dirty="0" smtClean="0">
                <a:latin typeface="Arial" charset="0"/>
              </a:rPr>
              <a:t>spotřeba O</a:t>
            </a:r>
            <a:r>
              <a:rPr lang="cs-CZ" baseline="-25000" dirty="0" smtClean="0">
                <a:latin typeface="Arial" charset="0"/>
              </a:rPr>
              <a:t>2</a:t>
            </a:r>
            <a:r>
              <a:rPr lang="cs-CZ" dirty="0" smtClean="0">
                <a:latin typeface="Arial" charset="0"/>
              </a:rPr>
              <a:t> = 250 ml/min., výdej CO</a:t>
            </a:r>
            <a:r>
              <a:rPr lang="cs-CZ" baseline="-25000" dirty="0" smtClean="0">
                <a:latin typeface="Arial" charset="0"/>
              </a:rPr>
              <a:t>2</a:t>
            </a:r>
            <a:r>
              <a:rPr lang="cs-CZ" dirty="0" smtClean="0">
                <a:latin typeface="Arial" charset="0"/>
              </a:rPr>
              <a:t> = 225 ml/min.</a:t>
            </a:r>
            <a:endParaRPr lang="cs-CZ" b="1" dirty="0" smtClean="0">
              <a:latin typeface="Arial" charset="0"/>
            </a:endParaRPr>
          </a:p>
          <a:p>
            <a:pPr>
              <a:spcBef>
                <a:spcPts val="600"/>
              </a:spcBef>
              <a:buFont typeface="Monotype Sorts" pitchFamily="2" charset="2"/>
              <a:buNone/>
              <a:defRPr/>
            </a:pPr>
            <a:r>
              <a:rPr lang="cs-CZ" b="1" dirty="0" smtClean="0">
                <a:latin typeface="Arial" charset="0"/>
              </a:rPr>
              <a:t>       EV   = 15*0,25  +  6*0,225  -  7,4*0,01 </a:t>
            </a:r>
          </a:p>
          <a:p>
            <a:pPr>
              <a:spcBef>
                <a:spcPts val="600"/>
              </a:spcBef>
              <a:buFont typeface="Monotype Sorts" pitchFamily="2" charset="2"/>
              <a:buNone/>
              <a:defRPr/>
            </a:pPr>
            <a:r>
              <a:rPr lang="cs-CZ" b="1" dirty="0" smtClean="0">
                <a:latin typeface="Arial" charset="0"/>
              </a:rPr>
              <a:t>	                 3,75    +     1,35     -    0,07  = 5,17 </a:t>
            </a:r>
            <a:r>
              <a:rPr lang="cs-CZ" b="1" dirty="0" err="1" smtClean="0">
                <a:latin typeface="Arial" charset="0"/>
              </a:rPr>
              <a:t>kJ</a:t>
            </a:r>
            <a:r>
              <a:rPr lang="cs-CZ" b="1" dirty="0" smtClean="0">
                <a:latin typeface="Arial" charset="0"/>
              </a:rPr>
              <a:t>/min.</a:t>
            </a:r>
          </a:p>
          <a:p>
            <a:pPr>
              <a:spcBef>
                <a:spcPts val="600"/>
              </a:spcBef>
              <a:buFont typeface="Monotype Sorts" pitchFamily="2" charset="2"/>
              <a:buNone/>
              <a:defRPr/>
            </a:pPr>
            <a:r>
              <a:rPr lang="cs-CZ" b="1" dirty="0" smtClean="0">
                <a:latin typeface="Arial" charset="0"/>
              </a:rPr>
              <a:t>          tvoří   72%           26%           1%  výsledku</a:t>
            </a:r>
          </a:p>
          <a:p>
            <a:pPr>
              <a:spcBef>
                <a:spcPts val="1200"/>
              </a:spcBef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Na výsledek EV má největší vliv spotřeba O</a:t>
            </a:r>
            <a:r>
              <a:rPr lang="cs-CZ" b="1" baseline="-25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2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, </a:t>
            </a:r>
          </a:p>
          <a:p>
            <a:pPr>
              <a:spcBef>
                <a:spcPts val="0"/>
              </a:spcBef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daleko menší vliv výdej CO</a:t>
            </a:r>
            <a:r>
              <a:rPr lang="cs-CZ" b="1" baseline="-25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2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</a:p>
          <a:p>
            <a:pPr>
              <a:spcBef>
                <a:spcPts val="0"/>
              </a:spcBef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 zanedbatelný vliv  ztráty dusíku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(utilizace bílkovin) </a:t>
            </a:r>
          </a:p>
        </p:txBody>
      </p:sp>
    </p:spTree>
    <p:extLst>
      <p:ext uri="{BB962C8B-B14F-4D97-AF65-F5344CB8AC3E}">
        <p14:creationId xmlns:p14="http://schemas.microsoft.com/office/powerpoint/2010/main" val="403461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160339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Technické způsoby nepřímé kalorimetrie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různé možnosti provedení v praxi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424167" cy="4680098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Dříve metoda přenosných vaků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>
                <a:latin typeface="Arial" charset="0"/>
              </a:rPr>
              <a:t>Dnes metoda </a:t>
            </a:r>
            <a:r>
              <a:rPr lang="cs-CZ" sz="2800" b="1" dirty="0" err="1">
                <a:latin typeface="Arial" charset="0"/>
              </a:rPr>
              <a:t>canopy</a:t>
            </a:r>
            <a:r>
              <a:rPr lang="cs-CZ" sz="2800" b="1" dirty="0">
                <a:latin typeface="Arial" charset="0"/>
              </a:rPr>
              <a:t> (průhledná kukla)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měření koncentrace O</a:t>
            </a:r>
            <a:r>
              <a:rPr lang="cs-CZ" sz="2400" baseline="-25000" dirty="0">
                <a:latin typeface="Arial" charset="0"/>
              </a:rPr>
              <a:t>2</a:t>
            </a:r>
            <a:r>
              <a:rPr lang="cs-CZ" sz="2400" dirty="0">
                <a:latin typeface="Arial" charset="0"/>
              </a:rPr>
              <a:t> a CO</a:t>
            </a:r>
            <a:r>
              <a:rPr lang="cs-CZ" sz="2400" baseline="-25000" dirty="0">
                <a:latin typeface="Arial" charset="0"/>
              </a:rPr>
              <a:t>2</a:t>
            </a:r>
            <a:r>
              <a:rPr lang="cs-CZ" sz="2400" dirty="0">
                <a:latin typeface="Arial" charset="0"/>
              </a:rPr>
              <a:t> na vstupu plynu do kukly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měřené koncentrací na výstupu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výpočet spotřeby O</a:t>
            </a:r>
            <a:r>
              <a:rPr lang="cs-CZ" sz="2400" baseline="-25000" dirty="0">
                <a:latin typeface="Arial" charset="0"/>
              </a:rPr>
              <a:t>2</a:t>
            </a:r>
            <a:r>
              <a:rPr lang="cs-CZ" sz="2400" dirty="0">
                <a:latin typeface="Arial" charset="0"/>
              </a:rPr>
              <a:t> a CO</a:t>
            </a:r>
            <a:r>
              <a:rPr lang="cs-CZ" sz="2400" baseline="-25000" dirty="0">
                <a:latin typeface="Arial" charset="0"/>
              </a:rPr>
              <a:t>2</a:t>
            </a:r>
            <a:r>
              <a:rPr lang="cs-CZ" sz="2400" dirty="0">
                <a:latin typeface="Arial" charset="0"/>
              </a:rPr>
              <a:t> za minutu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přepočet na výdej energie za čas (24 h)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Analogické způsoby 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kukla na hlavu (měření vsedě)</a:t>
            </a:r>
            <a:endParaRPr lang="cs-CZ" sz="2400" dirty="0">
              <a:latin typeface="Arial" charset="0"/>
            </a:endParaRP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oblek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respirační komora</a:t>
            </a:r>
            <a:endParaRPr lang="cs-CZ" sz="2400" dirty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36948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160339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Přeměna energie v živém organismu</a:t>
            </a:r>
            <a:b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princip bilance energie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424167" cy="460809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Přeměna látek v těle ► spotřeba energie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Oxidace živin ► uvolnění energie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>
                <a:latin typeface="Arial" charset="0"/>
              </a:rPr>
              <a:t>Spotřebovaná energie je nakonec vydána ve formě tepla 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spotřeba energie odpovídá výdeji energie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Pro měření spotřeby energie je rozhodující počáteční a konečný stav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cesta přeměny </a:t>
            </a:r>
            <a:r>
              <a:rPr lang="cs-CZ" sz="2400" dirty="0" smtClean="0">
                <a:latin typeface="Arial" charset="0"/>
              </a:rPr>
              <a:t>nerozhoduje</a:t>
            </a:r>
            <a:endParaRPr lang="cs-CZ" sz="2400" dirty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08558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643" y="0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" y="0"/>
            <a:ext cx="4751510" cy="3212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indent="361950"/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Nepřímá kalorimetrie</a:t>
            </a:r>
          </a:p>
          <a:p>
            <a:pPr indent="361950"/>
            <a:endParaRPr lang="cs-CZ" sz="800" b="1" dirty="0">
              <a:solidFill>
                <a:schemeClr val="accent1">
                  <a:lumMod val="75000"/>
                </a:schemeClr>
              </a:solidFill>
            </a:endParaRPr>
          </a:p>
          <a:p>
            <a:pPr indent="361950"/>
            <a:r>
              <a:rPr lang="cs-CZ" sz="2800" b="1" dirty="0" smtClean="0">
                <a:solidFill>
                  <a:schemeClr val="tx1"/>
                </a:solidFill>
              </a:rPr>
              <a:t>Měření klidové </a:t>
            </a:r>
          </a:p>
          <a:p>
            <a:pPr indent="361950"/>
            <a:r>
              <a:rPr lang="cs-CZ" sz="2800" b="1" dirty="0" smtClean="0">
                <a:solidFill>
                  <a:schemeClr val="tx1"/>
                </a:solidFill>
              </a:rPr>
              <a:t>spotřeby O</a:t>
            </a:r>
            <a:r>
              <a:rPr lang="cs-CZ" sz="2800" b="1" baseline="-25000" dirty="0" smtClean="0">
                <a:solidFill>
                  <a:schemeClr val="tx1"/>
                </a:solidFill>
              </a:rPr>
              <a:t>2</a:t>
            </a:r>
          </a:p>
          <a:p>
            <a:pPr indent="361950"/>
            <a:r>
              <a:rPr lang="cs-CZ" sz="2800" b="1" dirty="0" smtClean="0">
                <a:solidFill>
                  <a:schemeClr val="tx1"/>
                </a:solidFill>
              </a:rPr>
              <a:t>a výdeje CO</a:t>
            </a:r>
            <a:r>
              <a:rPr lang="cs-CZ" sz="2800" b="1" baseline="-25000" dirty="0" smtClean="0">
                <a:solidFill>
                  <a:schemeClr val="tx1"/>
                </a:solidFill>
              </a:rPr>
              <a:t>2</a:t>
            </a:r>
          </a:p>
          <a:p>
            <a:pPr indent="361950"/>
            <a:r>
              <a:rPr lang="cs-CZ" sz="2800" b="1" i="1" dirty="0" smtClean="0">
                <a:solidFill>
                  <a:schemeClr val="tx1"/>
                </a:solidFill>
              </a:rPr>
              <a:t>ml/min.</a:t>
            </a:r>
            <a:endParaRPr lang="cs-CZ" sz="2800" b="1" i="1" dirty="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43621" y="3243168"/>
            <a:ext cx="19521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Měří se</a:t>
            </a:r>
          </a:p>
          <a:p>
            <a:r>
              <a:rPr lang="cs-CZ" sz="2400" dirty="0" smtClean="0"/>
              <a:t>koncentrace plynů </a:t>
            </a:r>
          </a:p>
          <a:p>
            <a:r>
              <a:rPr lang="cs-CZ" sz="2400" dirty="0" smtClean="0"/>
              <a:t>na dvou místech</a:t>
            </a:r>
          </a:p>
          <a:p>
            <a:r>
              <a:rPr lang="cs-CZ" sz="2400" dirty="0" smtClean="0"/>
              <a:t>kukly </a:t>
            </a:r>
          </a:p>
          <a:p>
            <a:endParaRPr lang="cs-CZ" sz="800" dirty="0" smtClean="0"/>
          </a:p>
          <a:p>
            <a:r>
              <a:rPr lang="cs-CZ" sz="2400" b="1" dirty="0" smtClean="0"/>
              <a:t>1. vstup </a:t>
            </a:r>
          </a:p>
          <a:p>
            <a:r>
              <a:rPr lang="cs-CZ" sz="2400" b="1" dirty="0" smtClean="0"/>
              <a:t>2. výstup</a:t>
            </a:r>
          </a:p>
        </p:txBody>
      </p:sp>
    </p:spTree>
    <p:extLst>
      <p:ext uri="{BB962C8B-B14F-4D97-AF65-F5344CB8AC3E}">
        <p14:creationId xmlns:p14="http://schemas.microsoft.com/office/powerpoint/2010/main" val="225857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160339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Zdroje chyb při měření nepřímou kalorimetrií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 běžné praxi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700808"/>
            <a:ext cx="7848103" cy="4824536"/>
          </a:xfrm>
        </p:spPr>
        <p:txBody>
          <a:bodyPr rtlCol="0">
            <a:normAutofit/>
          </a:bodyPr>
          <a:lstStyle/>
          <a:p>
            <a:pPr>
              <a:spcBef>
                <a:spcPts val="1200"/>
              </a:spcBef>
              <a:buSzPct val="70000"/>
              <a:buFont typeface="Wingdings" pitchFamily="2" charset="2"/>
              <a:buChar char=""/>
              <a:defRPr/>
            </a:pPr>
            <a:r>
              <a:rPr lang="cs-CZ" sz="2800" b="1" dirty="0">
                <a:latin typeface="Arial" charset="0"/>
              </a:rPr>
              <a:t>H</a:t>
            </a:r>
            <a:r>
              <a:rPr lang="cs-CZ" sz="2800" b="1" dirty="0" smtClean="0">
                <a:latin typeface="Arial" charset="0"/>
              </a:rPr>
              <a:t>yperventilace </a:t>
            </a:r>
            <a:endParaRPr lang="cs-CZ" sz="2800" b="1" dirty="0">
              <a:latin typeface="Arial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cs-CZ" sz="2400" dirty="0" smtClean="0">
                <a:latin typeface="Arial" charset="0"/>
              </a:rPr>
              <a:t>protože CO</a:t>
            </a:r>
            <a:r>
              <a:rPr lang="cs-CZ" sz="2400" baseline="-25000" dirty="0" smtClean="0">
                <a:latin typeface="Arial" charset="0"/>
              </a:rPr>
              <a:t>2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sz="2400" dirty="0">
                <a:latin typeface="Arial" charset="0"/>
              </a:rPr>
              <a:t>vytváří v těle zásobu </a:t>
            </a:r>
            <a:r>
              <a:rPr lang="cs-CZ" sz="2400" dirty="0" smtClean="0">
                <a:latin typeface="Arial" charset="0"/>
              </a:rPr>
              <a:t>(na </a:t>
            </a:r>
            <a:r>
              <a:rPr lang="cs-CZ" sz="2400" dirty="0">
                <a:latin typeface="Arial" charset="0"/>
              </a:rPr>
              <a:t>rozdíl od </a:t>
            </a:r>
            <a:r>
              <a:rPr lang="cs-CZ" sz="2400" dirty="0" smtClean="0">
                <a:latin typeface="Arial" charset="0"/>
              </a:rPr>
              <a:t>O</a:t>
            </a:r>
            <a:r>
              <a:rPr lang="cs-CZ" sz="2400" baseline="-25000" dirty="0" smtClean="0">
                <a:latin typeface="Arial" charset="0"/>
              </a:rPr>
              <a:t>2</a:t>
            </a:r>
            <a:r>
              <a:rPr lang="cs-CZ" sz="2400" dirty="0" smtClean="0">
                <a:latin typeface="Arial" charset="0"/>
              </a:rPr>
              <a:t>)</a:t>
            </a:r>
            <a:endParaRPr lang="cs-CZ" sz="2400" baseline="-25000" dirty="0">
              <a:latin typeface="Arial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cs-CZ" sz="2400" dirty="0" smtClean="0">
                <a:latin typeface="Arial" charset="0"/>
              </a:rPr>
              <a:t>krátkodobě vydýchaný </a:t>
            </a:r>
            <a:r>
              <a:rPr lang="cs-CZ" sz="2400" dirty="0">
                <a:latin typeface="Arial" charset="0"/>
              </a:rPr>
              <a:t>CO</a:t>
            </a:r>
            <a:r>
              <a:rPr lang="cs-CZ" sz="2400" baseline="-25000" dirty="0">
                <a:latin typeface="Arial" charset="0"/>
              </a:rPr>
              <a:t>2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smtClean="0">
                <a:latin typeface="Arial" charset="0"/>
              </a:rPr>
              <a:t>ze zásob neodpovídá </a:t>
            </a:r>
            <a:r>
              <a:rPr lang="cs-CZ" sz="2400" dirty="0">
                <a:latin typeface="Arial" charset="0"/>
              </a:rPr>
              <a:t>metabolicky vytvořenému CO</a:t>
            </a:r>
            <a:r>
              <a:rPr lang="cs-CZ" sz="2400" baseline="-25000" dirty="0">
                <a:latin typeface="Arial" charset="0"/>
              </a:rPr>
              <a:t>2</a:t>
            </a:r>
            <a:r>
              <a:rPr lang="cs-CZ" sz="2400" dirty="0">
                <a:latin typeface="Arial" charset="0"/>
              </a:rPr>
              <a:t> </a:t>
            </a:r>
          </a:p>
          <a:p>
            <a:pPr>
              <a:spcBef>
                <a:spcPts val="1200"/>
              </a:spcBef>
              <a:buSzPct val="70000"/>
              <a:buFont typeface="Wingdings" pitchFamily="2" charset="2"/>
              <a:buChar char=""/>
              <a:defRPr/>
            </a:pPr>
            <a:r>
              <a:rPr lang="cs-CZ" sz="2800" b="1" dirty="0">
                <a:latin typeface="Arial" charset="0"/>
              </a:rPr>
              <a:t>Neklid nemocného</a:t>
            </a:r>
          </a:p>
          <a:p>
            <a:pPr lvl="1">
              <a:spcBef>
                <a:spcPts val="0"/>
              </a:spcBef>
              <a:defRPr/>
            </a:pPr>
            <a:r>
              <a:rPr lang="cs-CZ" sz="2400" dirty="0">
                <a:latin typeface="Arial" charset="0"/>
              </a:rPr>
              <a:t>je spojený s hlubším dýcháním a vydýcháním CO</a:t>
            </a:r>
            <a:r>
              <a:rPr lang="cs-CZ" sz="2400" baseline="-25000" dirty="0">
                <a:latin typeface="Arial" charset="0"/>
              </a:rPr>
              <a:t>2</a:t>
            </a:r>
          </a:p>
          <a:p>
            <a:pPr lvl="1">
              <a:spcBef>
                <a:spcPts val="0"/>
              </a:spcBef>
              <a:defRPr/>
            </a:pPr>
            <a:r>
              <a:rPr lang="cs-CZ" sz="2400" dirty="0">
                <a:latin typeface="Arial" charset="0"/>
              </a:rPr>
              <a:t>úzkost, nepřipravenost k vyšetření</a:t>
            </a:r>
          </a:p>
          <a:p>
            <a:pPr lvl="1">
              <a:spcBef>
                <a:spcPts val="0"/>
              </a:spcBef>
              <a:defRPr/>
            </a:pPr>
            <a:r>
              <a:rPr lang="cs-CZ" sz="2400" dirty="0">
                <a:latin typeface="Arial" charset="0"/>
              </a:rPr>
              <a:t>bolest a jiné nekontrolované potíže</a:t>
            </a:r>
          </a:p>
          <a:p>
            <a:pPr>
              <a:spcBef>
                <a:spcPts val="1200"/>
              </a:spcBef>
              <a:buSzPct val="70000"/>
              <a:buFont typeface="Wingdings" pitchFamily="2" charset="2"/>
              <a:buChar char=""/>
              <a:defRPr/>
            </a:pPr>
            <a:r>
              <a:rPr lang="cs-CZ" sz="2800" b="1" dirty="0" smtClean="0">
                <a:latin typeface="Arial" charset="0"/>
              </a:rPr>
              <a:t>Pacient je po jídle</a:t>
            </a:r>
          </a:p>
          <a:p>
            <a:pPr lvl="1">
              <a:spcBef>
                <a:spcPts val="0"/>
              </a:spcBef>
              <a:buSzPct val="100000"/>
              <a:defRPr/>
            </a:pPr>
            <a:r>
              <a:rPr lang="cs-CZ" sz="2400" dirty="0">
                <a:latin typeface="Arial" charset="0"/>
              </a:rPr>
              <a:t>probíhá trávení </a:t>
            </a:r>
            <a:r>
              <a:rPr lang="cs-CZ" sz="2400" dirty="0" smtClean="0">
                <a:latin typeface="Arial" charset="0"/>
              </a:rPr>
              <a:t>živin</a:t>
            </a:r>
            <a:endParaRPr lang="cs-CZ" sz="2400" dirty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92717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116632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Podmínky pro nepřímou kalorimetrii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které je třeba splnit, aby výsledek byl validní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280151" cy="4896122"/>
          </a:xfrm>
        </p:spPr>
        <p:txBody>
          <a:bodyPr rtlCol="0">
            <a:noAutofit/>
          </a:bodyPr>
          <a:lstStyle/>
          <a:p>
            <a:pPr>
              <a:spcBef>
                <a:spcPts val="0"/>
              </a:spcBef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Tělesný </a:t>
            </a:r>
            <a:r>
              <a:rPr lang="cs-CZ" sz="2800" b="1" dirty="0">
                <a:latin typeface="Arial" charset="0"/>
              </a:rPr>
              <a:t>i psychický klid vleže </a:t>
            </a:r>
            <a:r>
              <a:rPr lang="cs-CZ" sz="2800" b="1" dirty="0" smtClean="0">
                <a:latin typeface="Arial" charset="0"/>
              </a:rPr>
              <a:t>30 </a:t>
            </a:r>
            <a:r>
              <a:rPr lang="cs-CZ" sz="2800" b="1" dirty="0">
                <a:latin typeface="Arial" charset="0"/>
              </a:rPr>
              <a:t>min. před </a:t>
            </a:r>
            <a:r>
              <a:rPr lang="cs-CZ" sz="2800" b="1" dirty="0" smtClean="0">
                <a:latin typeface="Arial" charset="0"/>
              </a:rPr>
              <a:t>vyšetřením i během vyšetření</a:t>
            </a:r>
          </a:p>
          <a:p>
            <a:pPr lvl="1">
              <a:spcBef>
                <a:spcPts val="0"/>
              </a:spcBef>
              <a:defRPr/>
            </a:pPr>
            <a:r>
              <a:rPr lang="cs-CZ" sz="2400" dirty="0" smtClean="0">
                <a:latin typeface="Arial" charset="0"/>
              </a:rPr>
              <a:t>klidná neprůchozí místnost, tlumené osvětlení</a:t>
            </a:r>
          </a:p>
          <a:p>
            <a:pPr lvl="1">
              <a:spcBef>
                <a:spcPts val="0"/>
              </a:spcBef>
              <a:defRPr/>
            </a:pPr>
            <a:r>
              <a:rPr lang="cs-CZ" sz="2400" dirty="0" smtClean="0">
                <a:latin typeface="Arial" charset="0"/>
              </a:rPr>
              <a:t>příjemná teplota a vlhkost (</a:t>
            </a:r>
            <a:r>
              <a:rPr lang="cs-CZ" sz="2400" dirty="0" err="1" smtClean="0">
                <a:latin typeface="Arial" charset="0"/>
              </a:rPr>
              <a:t>termoneutrální</a:t>
            </a:r>
            <a:r>
              <a:rPr lang="cs-CZ" sz="2400" dirty="0" smtClean="0">
                <a:latin typeface="Arial" charset="0"/>
              </a:rPr>
              <a:t> prostředí)</a:t>
            </a:r>
            <a:endParaRPr lang="cs-CZ" sz="2400" dirty="0">
              <a:latin typeface="Arial" charset="0"/>
            </a:endParaRPr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Optimálně nalačno </a:t>
            </a:r>
            <a:r>
              <a:rPr lang="cs-CZ" dirty="0">
                <a:latin typeface="Arial" charset="0"/>
              </a:rPr>
              <a:t>(10 h, </a:t>
            </a:r>
            <a:r>
              <a:rPr lang="cs-CZ" dirty="0" err="1">
                <a:latin typeface="Arial" charset="0"/>
              </a:rPr>
              <a:t>postabsorptivní</a:t>
            </a:r>
            <a:r>
              <a:rPr lang="cs-CZ" dirty="0">
                <a:latin typeface="Arial" charset="0"/>
              </a:rPr>
              <a:t> stav</a:t>
            </a:r>
            <a:r>
              <a:rPr lang="cs-CZ" dirty="0" smtClean="0">
                <a:latin typeface="Arial" charset="0"/>
              </a:rPr>
              <a:t>)</a:t>
            </a:r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Zadat </a:t>
            </a:r>
            <a:r>
              <a:rPr lang="cs-CZ" dirty="0" smtClean="0">
                <a:latin typeface="Arial" charset="0"/>
              </a:rPr>
              <a:t>spolehlivou</a:t>
            </a:r>
            <a:r>
              <a:rPr lang="cs-CZ" sz="2800" b="1" dirty="0" smtClean="0">
                <a:latin typeface="Arial" charset="0"/>
              </a:rPr>
              <a:t> hmotnost a výšku</a:t>
            </a:r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Uvést medikaci (sedativa aj.)</a:t>
            </a:r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Změřit</a:t>
            </a:r>
            <a:r>
              <a:rPr lang="cs-CZ" sz="2800" dirty="0" smtClean="0">
                <a:latin typeface="Arial" charset="0"/>
              </a:rPr>
              <a:t> </a:t>
            </a:r>
            <a:r>
              <a:rPr lang="cs-CZ" sz="2800" b="1" dirty="0" smtClean="0">
                <a:latin typeface="Arial" charset="0"/>
              </a:rPr>
              <a:t>teplotu </a:t>
            </a:r>
            <a:r>
              <a:rPr lang="cs-CZ" dirty="0" smtClean="0">
                <a:latin typeface="Arial" charset="0"/>
              </a:rPr>
              <a:t>a</a:t>
            </a:r>
            <a:r>
              <a:rPr lang="cs-CZ" sz="2800" b="1" dirty="0" smtClean="0">
                <a:latin typeface="Arial" charset="0"/>
              </a:rPr>
              <a:t> puls </a:t>
            </a:r>
            <a:r>
              <a:rPr lang="cs-CZ" dirty="0" smtClean="0">
                <a:latin typeface="Arial" charset="0"/>
              </a:rPr>
              <a:t>před a po vyšetření</a:t>
            </a:r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Záznam o chování pacienta během vyšetření</a:t>
            </a:r>
          </a:p>
          <a:p>
            <a:pPr lvl="1">
              <a:spcBef>
                <a:spcPts val="0"/>
              </a:spcBef>
              <a:buSzPct val="10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neklid aj.</a:t>
            </a:r>
          </a:p>
          <a:p>
            <a:pPr>
              <a:spcBef>
                <a:spcPts val="0"/>
              </a:spcBef>
              <a:buSzPct val="70000"/>
              <a:buFont typeface="Wingdings" pitchFamily="2" charset="2"/>
              <a:buChar char="n"/>
              <a:defRPr/>
            </a:pPr>
            <a:endParaRPr lang="cs-CZ" sz="2800" b="1" dirty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01022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804248" y="6309320"/>
            <a:ext cx="2133600" cy="36512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440A27F-E55B-46C1-94D1-C11319E72079}" type="slidenum">
              <a:rPr lang="cs-CZ" sz="1800" smtClean="0">
                <a:latin typeface="+mn-lt"/>
              </a:rPr>
              <a:pPr algn="r"/>
              <a:t>23</a:t>
            </a:fld>
            <a:endParaRPr lang="cs-CZ" sz="1800" dirty="0" smtClean="0">
              <a:latin typeface="+mn-lt"/>
            </a:endParaRPr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53008" y="0"/>
            <a:ext cx="7263408" cy="10085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Praktické využití nepřímé kalorimetrie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dva hlavní důvody, proč dělat kalorimetrii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77008"/>
            <a:ext cx="7787208" cy="390026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cs-CZ" sz="2800" b="1" dirty="0">
                <a:latin typeface="Arial" charset="0"/>
              </a:rPr>
              <a:t>S</a:t>
            </a:r>
            <a:r>
              <a:rPr lang="cs-CZ" sz="2800" b="1" dirty="0" smtClean="0">
                <a:latin typeface="Arial" charset="0"/>
              </a:rPr>
              <a:t>tanovení energetického výdeje</a:t>
            </a:r>
          </a:p>
          <a:p>
            <a:pPr lvl="1">
              <a:lnSpc>
                <a:spcPct val="90000"/>
              </a:lnSpc>
              <a:defRPr/>
            </a:pPr>
            <a:r>
              <a:rPr lang="cs-CZ" sz="2400" dirty="0" smtClean="0">
                <a:latin typeface="Arial" charset="0"/>
              </a:rPr>
              <a:t>dává spolehlivé reprodukovatelné výsledky</a:t>
            </a:r>
          </a:p>
          <a:p>
            <a:pPr lvl="1">
              <a:lnSpc>
                <a:spcPct val="90000"/>
              </a:lnSpc>
              <a:defRPr/>
            </a:pPr>
            <a:r>
              <a:rPr lang="cs-CZ" sz="2400" dirty="0" smtClean="0">
                <a:latin typeface="Arial" charset="0"/>
              </a:rPr>
              <a:t>pokud jsou dodrženy podmínky měření</a:t>
            </a:r>
          </a:p>
          <a:p>
            <a:pPr lvl="1">
              <a:lnSpc>
                <a:spcPct val="90000"/>
              </a:lnSpc>
              <a:defRPr/>
            </a:pPr>
            <a:r>
              <a:rPr lang="cs-CZ" sz="2400" dirty="0" smtClean="0">
                <a:latin typeface="Arial" charset="0"/>
              </a:rPr>
              <a:t>odpady dusíku je možno zanedbat</a:t>
            </a:r>
          </a:p>
          <a:p>
            <a:pPr>
              <a:spcBef>
                <a:spcPts val="1800"/>
              </a:spcBef>
              <a:defRPr/>
            </a:pPr>
            <a:r>
              <a:rPr lang="cs-CZ" sz="2800" b="1" dirty="0" smtClean="0">
                <a:latin typeface="Arial" charset="0"/>
              </a:rPr>
              <a:t>Stanovení množství </a:t>
            </a:r>
            <a:r>
              <a:rPr lang="cs-CZ" sz="2800" b="1" dirty="0" err="1" smtClean="0">
                <a:latin typeface="Arial" charset="0"/>
              </a:rPr>
              <a:t>utilizovaných</a:t>
            </a:r>
            <a:r>
              <a:rPr lang="cs-CZ" sz="2800" b="1" dirty="0" smtClean="0">
                <a:latin typeface="Arial" charset="0"/>
              </a:rPr>
              <a:t> živin</a:t>
            </a:r>
          </a:p>
          <a:p>
            <a:pPr lvl="1">
              <a:spcBef>
                <a:spcPts val="0"/>
              </a:spcBef>
              <a:defRPr/>
            </a:pPr>
            <a:r>
              <a:rPr lang="cs-CZ" sz="2400" dirty="0" smtClean="0">
                <a:latin typeface="Arial" charset="0"/>
              </a:rPr>
              <a:t>cukrů, tuků a bílkovin</a:t>
            </a:r>
          </a:p>
          <a:p>
            <a:pPr lvl="1">
              <a:lnSpc>
                <a:spcPct val="90000"/>
              </a:lnSpc>
              <a:defRPr/>
            </a:pPr>
            <a:r>
              <a:rPr lang="cs-CZ" sz="2400" dirty="0" smtClean="0">
                <a:latin typeface="Arial" charset="0"/>
              </a:rPr>
              <a:t>velká závislost na změřených odpadech dusíku</a:t>
            </a:r>
          </a:p>
          <a:p>
            <a:pPr lvl="1">
              <a:lnSpc>
                <a:spcPct val="90000"/>
              </a:lnSpc>
              <a:defRPr/>
            </a:pPr>
            <a:r>
              <a:rPr lang="cs-CZ" sz="2400" dirty="0" smtClean="0">
                <a:latin typeface="Arial" charset="0"/>
              </a:rPr>
              <a:t>interpretace výsledků je problematická</a:t>
            </a:r>
          </a:p>
        </p:txBody>
      </p:sp>
    </p:spTree>
    <p:extLst>
      <p:ext uri="{BB962C8B-B14F-4D97-AF65-F5344CB8AC3E}">
        <p14:creationId xmlns:p14="http://schemas.microsoft.com/office/powerpoint/2010/main" val="346966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352928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Kdy nám nepřímá kalorimetrie pomůže nejvíce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 praxi se bohužel provádí velmi málo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352159" cy="4824114"/>
          </a:xfrm>
        </p:spPr>
        <p:txBody>
          <a:bodyPr rtlCol="0"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cs-CZ" sz="2800" b="1" dirty="0" smtClean="0">
                <a:latin typeface="Arial" charset="0"/>
              </a:rPr>
              <a:t>Dlouhodobá </a:t>
            </a:r>
            <a:r>
              <a:rPr lang="cs-CZ" sz="2800" b="1" dirty="0">
                <a:latin typeface="Arial" charset="0"/>
              </a:rPr>
              <a:t>umělá klinická výživa</a:t>
            </a:r>
          </a:p>
          <a:p>
            <a:pPr lvl="1">
              <a:spcBef>
                <a:spcPts val="0"/>
              </a:spcBef>
              <a:defRPr/>
            </a:pPr>
            <a:r>
              <a:rPr lang="cs-CZ" sz="2400" dirty="0">
                <a:latin typeface="Arial" charset="0"/>
              </a:rPr>
              <a:t>zejména při jejím nedostatečném </a:t>
            </a:r>
            <a:r>
              <a:rPr lang="cs-CZ" sz="2400" dirty="0" smtClean="0">
                <a:latin typeface="Arial" charset="0"/>
              </a:rPr>
              <a:t>efektu (</a:t>
            </a:r>
            <a:r>
              <a:rPr lang="cs-CZ" sz="2400" dirty="0" err="1" smtClean="0">
                <a:latin typeface="Arial" charset="0"/>
              </a:rPr>
              <a:t>pac.hubne</a:t>
            </a:r>
            <a:r>
              <a:rPr lang="cs-CZ" sz="2400" dirty="0" smtClean="0">
                <a:latin typeface="Arial" charset="0"/>
              </a:rPr>
              <a:t>)</a:t>
            </a:r>
            <a:endParaRPr lang="cs-CZ" sz="2400" dirty="0">
              <a:latin typeface="Arial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cs-CZ" sz="2400" dirty="0" smtClean="0">
                <a:latin typeface="Arial" charset="0"/>
              </a:rPr>
              <a:t>přesné </a:t>
            </a:r>
            <a:r>
              <a:rPr lang="cs-CZ" sz="2400" dirty="0">
                <a:latin typeface="Arial" charset="0"/>
              </a:rPr>
              <a:t>změření </a:t>
            </a:r>
            <a:r>
              <a:rPr lang="cs-CZ" sz="2400" dirty="0" smtClean="0">
                <a:latin typeface="Arial" charset="0"/>
              </a:rPr>
              <a:t>výdeje energie v klidu</a:t>
            </a:r>
          </a:p>
          <a:p>
            <a:pPr lvl="1">
              <a:spcBef>
                <a:spcPts val="0"/>
              </a:spcBef>
              <a:defRPr/>
            </a:pPr>
            <a:r>
              <a:rPr lang="cs-CZ" sz="2400" dirty="0" smtClean="0">
                <a:latin typeface="Arial" charset="0"/>
              </a:rPr>
              <a:t>umožňuje určit adekvátní dávku výživy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  <a:defRPr/>
            </a:pPr>
            <a:r>
              <a:rPr lang="cs-CZ" sz="2800" b="1" dirty="0" smtClean="0">
                <a:latin typeface="Arial" charset="0"/>
              </a:rPr>
              <a:t>Nemocný </a:t>
            </a:r>
            <a:r>
              <a:rPr lang="cs-CZ" sz="2800" b="1" dirty="0">
                <a:latin typeface="Arial" charset="0"/>
              </a:rPr>
              <a:t>v intenzívní péči</a:t>
            </a:r>
          </a:p>
          <a:p>
            <a:pPr lvl="1">
              <a:spcBef>
                <a:spcPts val="0"/>
              </a:spcBef>
              <a:defRPr/>
            </a:pPr>
            <a:r>
              <a:rPr lang="cs-CZ" sz="2400" dirty="0">
                <a:latin typeface="Arial" charset="0"/>
              </a:rPr>
              <a:t>obava z nadměrné výživy (</a:t>
            </a:r>
            <a:r>
              <a:rPr lang="cs-CZ" sz="2400" i="1" dirty="0" err="1">
                <a:latin typeface="Arial" charset="0"/>
              </a:rPr>
              <a:t>overfeeding</a:t>
            </a:r>
            <a:r>
              <a:rPr lang="cs-CZ" sz="2400" dirty="0" smtClean="0">
                <a:latin typeface="Arial" charset="0"/>
              </a:rPr>
              <a:t>)</a:t>
            </a:r>
          </a:p>
          <a:p>
            <a:pPr lvl="1">
              <a:spcBef>
                <a:spcPts val="0"/>
              </a:spcBef>
              <a:defRPr/>
            </a:pPr>
            <a:r>
              <a:rPr lang="cs-CZ" sz="2400" dirty="0" smtClean="0">
                <a:latin typeface="Arial" charset="0"/>
              </a:rPr>
              <a:t>pacient dostane pouze energii odpovídající KEV</a:t>
            </a:r>
          </a:p>
          <a:p>
            <a:pPr lvl="1">
              <a:spcBef>
                <a:spcPts val="0"/>
              </a:spcBef>
              <a:defRPr/>
            </a:pPr>
            <a:r>
              <a:rPr lang="cs-CZ" sz="2400" dirty="0" smtClean="0">
                <a:latin typeface="Arial" charset="0"/>
              </a:rPr>
              <a:t>tedy bez navýšení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  <a:defRPr/>
            </a:pPr>
            <a:r>
              <a:rPr lang="cs-CZ" sz="2800" b="1" dirty="0" smtClean="0">
                <a:latin typeface="Arial" charset="0"/>
              </a:rPr>
              <a:t>Zjištění vlivu choroby na metabolismus</a:t>
            </a:r>
            <a:endParaRPr lang="cs-CZ" sz="2800" dirty="0">
              <a:latin typeface="Arial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cs-CZ" sz="2400" dirty="0" smtClean="0">
                <a:latin typeface="Arial" charset="0"/>
              </a:rPr>
              <a:t>lze změřit množství energie, které „spotřebuje nemoc“</a:t>
            </a:r>
          </a:p>
          <a:p>
            <a:pPr lvl="1">
              <a:spcBef>
                <a:spcPts val="0"/>
              </a:spcBef>
              <a:defRPr/>
            </a:pPr>
            <a:r>
              <a:rPr lang="cs-CZ" sz="2400" dirty="0" smtClean="0">
                <a:latin typeface="Arial" charset="0"/>
              </a:rPr>
              <a:t>pokud nemocný </a:t>
            </a:r>
            <a:r>
              <a:rPr lang="cs-CZ" sz="2400" dirty="0">
                <a:latin typeface="Arial" charset="0"/>
              </a:rPr>
              <a:t>hubne i při plném příjmu </a:t>
            </a:r>
            <a:r>
              <a:rPr lang="cs-CZ" sz="2400" dirty="0" smtClean="0">
                <a:latin typeface="Arial" charset="0"/>
              </a:rPr>
              <a:t>stravy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76849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4624"/>
            <a:ext cx="8208912" cy="96440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Posouzení úrovně klidového metabolismu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srovnání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změřené hodnoty KEV s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očekávanou hodnotou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700808"/>
            <a:ext cx="7776864" cy="475252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r>
              <a:rPr lang="cs-CZ" sz="2800" b="1" dirty="0" smtClean="0">
                <a:latin typeface="Arial" charset="0"/>
              </a:rPr>
              <a:t>			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	   změřený KEV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 Metabolický poměr =				  *100				   BEV z rovnice</a:t>
            </a:r>
            <a:endParaRPr lang="cs-CZ" sz="2800" b="1" dirty="0" smtClean="0">
              <a:latin typeface="Arial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Normální			90-110 %</a:t>
            </a:r>
            <a:endParaRPr lang="cs-CZ" sz="2400" dirty="0" smtClean="0">
              <a:latin typeface="Arial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err="1" smtClean="0">
                <a:latin typeface="Arial" charset="0"/>
              </a:rPr>
              <a:t>Hypermetabolismus</a:t>
            </a:r>
            <a:r>
              <a:rPr lang="cs-CZ" sz="2800" b="1" dirty="0" smtClean="0">
                <a:latin typeface="Arial" charset="0"/>
              </a:rPr>
              <a:t>	&gt; 110 %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hyperfunkce štítné žlázy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při různých typech onemocnění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err="1" smtClean="0">
                <a:latin typeface="Arial" charset="0"/>
              </a:rPr>
              <a:t>Hypometabolismus</a:t>
            </a:r>
            <a:r>
              <a:rPr lang="cs-CZ" sz="2800" b="1" dirty="0" smtClean="0">
                <a:latin typeface="Arial" charset="0"/>
              </a:rPr>
              <a:t>		&lt;   90 %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hypofunkce štítné žlázy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adaptace na nedostatečný příjem živin, hladovění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25</a:t>
            </a:fld>
            <a:endParaRPr lang="cs-CZ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4716016" y="2276872"/>
            <a:ext cx="2520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2852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4624"/>
            <a:ext cx="7632848" cy="93610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Příklady vychýlení úrovně metabolismu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při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fyziologických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změnách a při onemocnění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566969"/>
              </p:ext>
            </p:extLst>
          </p:nvPr>
        </p:nvGraphicFramePr>
        <p:xfrm>
          <a:off x="251520" y="1412776"/>
          <a:ext cx="8640960" cy="5261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4021"/>
                <a:gridCol w="3756939"/>
              </a:tblGrid>
              <a:tr h="611010">
                <a:tc>
                  <a:txBody>
                    <a:bodyPr/>
                    <a:lstStyle/>
                    <a:p>
                      <a:pPr algn="l"/>
                      <a:r>
                        <a:rPr lang="cs-CZ" sz="2400" i="0" dirty="0" smtClean="0">
                          <a:latin typeface="Arial" pitchFamily="34" charset="0"/>
                          <a:cs typeface="Arial" pitchFamily="34" charset="0"/>
                        </a:rPr>
                        <a:t>Stav</a:t>
                      </a: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i="0" dirty="0" smtClean="0">
                          <a:latin typeface="Arial" pitchFamily="34" charset="0"/>
                          <a:cs typeface="Arial" pitchFamily="34" charset="0"/>
                        </a:rPr>
                        <a:t>Metabolický poměr</a:t>
                      </a:r>
                    </a:p>
                  </a:txBody>
                  <a:tcPr marL="91461" marR="91461" marT="45700" marB="45700" anchor="ctr"/>
                </a:tc>
              </a:tr>
              <a:tr h="581359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Zvýšená tělesná teplota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100-120</a:t>
                      </a:r>
                      <a:r>
                        <a:rPr lang="cs-CZ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cs-CZ" sz="2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581359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Snížená teplota, podchlazení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&lt; 90 %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581359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Adaptace na nízký příjem živin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&lt; 90 %</a:t>
                      </a:r>
                    </a:p>
                  </a:txBody>
                  <a:tcPr marL="91461" marR="91461" marT="45700" marB="45700" anchor="ctr"/>
                </a:tc>
              </a:tr>
              <a:tr h="581359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Malnutrice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&lt; 90 %</a:t>
                      </a:r>
                    </a:p>
                  </a:txBody>
                  <a:tcPr marL="91461" marR="91461" marT="45700" marB="45700" anchor="ctr"/>
                </a:tc>
              </a:tr>
              <a:tr h="581359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Infekce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110-130 %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581359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Sepse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130-150 %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581359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>
                          <a:latin typeface="Arial" pitchFamily="34" charset="0"/>
                          <a:cs typeface="Arial" pitchFamily="34" charset="0"/>
                        </a:rPr>
                        <a:t>Polytrauma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130-150 %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581359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Rozsáhlá popálenina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150-200 %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4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14536" y="44624"/>
            <a:ext cx="7517904" cy="96440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Prediktivní rovnice pro výpočet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BEV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 zdravých jedinců (neodrážejí přítomnost choroby)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4337" y="1700808"/>
            <a:ext cx="7992119" cy="4824114"/>
          </a:xfrm>
        </p:spPr>
        <p:txBody>
          <a:bodyPr rtlCol="0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Harris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-Benediktova (HB)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rovnice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80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(r. 1919)</a:t>
            </a:r>
          </a:p>
          <a:p>
            <a:pPr marL="0" indent="62071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r>
              <a:rPr lang="cs-CZ" b="1" dirty="0" smtClean="0">
                <a:latin typeface="Arial" charset="0"/>
              </a:rPr>
              <a:t>♂  </a:t>
            </a:r>
            <a:r>
              <a:rPr lang="cs-CZ" dirty="0" smtClean="0">
                <a:latin typeface="Arial" charset="0"/>
              </a:rPr>
              <a:t>13,75*Hm </a:t>
            </a:r>
            <a:r>
              <a:rPr lang="cs-CZ" dirty="0">
                <a:latin typeface="Arial" charset="0"/>
              </a:rPr>
              <a:t>+ </a:t>
            </a:r>
            <a:r>
              <a:rPr lang="cs-CZ" dirty="0" smtClean="0">
                <a:latin typeface="Arial" charset="0"/>
              </a:rPr>
              <a:t>5*Výška - 6,8*Věk + 66,5</a:t>
            </a:r>
          </a:p>
          <a:p>
            <a:pPr marL="0" indent="620713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r>
              <a:rPr lang="cs-CZ" dirty="0" smtClean="0">
                <a:latin typeface="Arial" charset="0"/>
              </a:rPr>
              <a:t>♀   9,6*Hm + 1,85*Výška - 4,7*Věk + 655</a:t>
            </a:r>
          </a:p>
          <a:p>
            <a:pPr eaLnBrk="1" fontAlgn="auto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Revidovaná HB rovnice </a:t>
            </a:r>
            <a:r>
              <a:rPr lang="cs-CZ" sz="280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(r. 1984)</a:t>
            </a:r>
          </a:p>
          <a:p>
            <a:pPr marL="0" indent="62071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r>
              <a:rPr lang="cs-CZ" b="1" dirty="0">
                <a:latin typeface="Arial" charset="0"/>
              </a:rPr>
              <a:t>♂  </a:t>
            </a:r>
            <a:r>
              <a:rPr lang="cs-CZ" dirty="0" smtClean="0">
                <a:latin typeface="Arial" charset="0"/>
              </a:rPr>
              <a:t>13,4*Hm </a:t>
            </a:r>
            <a:r>
              <a:rPr lang="cs-CZ" dirty="0">
                <a:latin typeface="Arial" charset="0"/>
              </a:rPr>
              <a:t>+ </a:t>
            </a:r>
            <a:r>
              <a:rPr lang="cs-CZ" dirty="0" smtClean="0">
                <a:latin typeface="Arial" charset="0"/>
              </a:rPr>
              <a:t>4,8*Výška - 5,7*Věk </a:t>
            </a:r>
            <a:r>
              <a:rPr lang="cs-CZ" dirty="0">
                <a:latin typeface="Arial" charset="0"/>
              </a:rPr>
              <a:t>+ </a:t>
            </a:r>
            <a:r>
              <a:rPr lang="cs-CZ" dirty="0" smtClean="0">
                <a:latin typeface="Arial" charset="0"/>
              </a:rPr>
              <a:t>88</a:t>
            </a:r>
            <a:endParaRPr lang="cs-CZ" dirty="0">
              <a:latin typeface="Arial" charset="0"/>
            </a:endParaRPr>
          </a:p>
          <a:p>
            <a:pPr marL="0" indent="62071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r>
              <a:rPr lang="cs-CZ" dirty="0">
                <a:latin typeface="Arial" charset="0"/>
              </a:rPr>
              <a:t>♀   </a:t>
            </a:r>
            <a:r>
              <a:rPr lang="cs-CZ" dirty="0" smtClean="0">
                <a:latin typeface="Arial" charset="0"/>
              </a:rPr>
              <a:t>9,25*Hm </a:t>
            </a:r>
            <a:r>
              <a:rPr lang="cs-CZ" dirty="0">
                <a:latin typeface="Arial" charset="0"/>
              </a:rPr>
              <a:t>+ </a:t>
            </a:r>
            <a:r>
              <a:rPr lang="cs-CZ" dirty="0" smtClean="0">
                <a:latin typeface="Arial" charset="0"/>
              </a:rPr>
              <a:t>3,1*Výška - 4,3*Věk </a:t>
            </a:r>
            <a:r>
              <a:rPr lang="cs-CZ" dirty="0">
                <a:latin typeface="Arial" charset="0"/>
              </a:rPr>
              <a:t>+ </a:t>
            </a:r>
            <a:r>
              <a:rPr lang="cs-CZ" dirty="0" smtClean="0">
                <a:latin typeface="Arial" charset="0"/>
              </a:rPr>
              <a:t>448</a:t>
            </a:r>
          </a:p>
          <a:p>
            <a:pPr>
              <a:lnSpc>
                <a:spcPct val="110000"/>
              </a:lnSpc>
              <a:spcBef>
                <a:spcPts val="1800"/>
              </a:spcBef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Mi</a:t>
            </a:r>
            <a:r>
              <a:rPr lang="cs-CZ" sz="2800" b="1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fflin-St.Joerova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(MSJ) rovnice </a:t>
            </a:r>
            <a:r>
              <a:rPr lang="cs-CZ" sz="2800" i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(r. 1990</a:t>
            </a:r>
            <a:r>
              <a:rPr lang="cs-CZ" sz="280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)</a:t>
            </a:r>
          </a:p>
          <a:p>
            <a:pPr marL="0" indent="62071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r>
              <a:rPr lang="cs-CZ" b="1" dirty="0">
                <a:latin typeface="Arial" charset="0"/>
              </a:rPr>
              <a:t>♂  </a:t>
            </a:r>
            <a:r>
              <a:rPr lang="cs-CZ" dirty="0" smtClean="0">
                <a:latin typeface="Arial" charset="0"/>
              </a:rPr>
              <a:t>10*Hm </a:t>
            </a:r>
            <a:r>
              <a:rPr lang="cs-CZ" dirty="0">
                <a:latin typeface="Arial" charset="0"/>
              </a:rPr>
              <a:t>+ </a:t>
            </a:r>
            <a:r>
              <a:rPr lang="cs-CZ" dirty="0" smtClean="0">
                <a:latin typeface="Arial" charset="0"/>
              </a:rPr>
              <a:t>6,25*Výška - 5*Věk </a:t>
            </a:r>
            <a:r>
              <a:rPr lang="cs-CZ" dirty="0">
                <a:latin typeface="Arial" charset="0"/>
              </a:rPr>
              <a:t>+ </a:t>
            </a:r>
            <a:r>
              <a:rPr lang="cs-CZ" dirty="0" smtClean="0">
                <a:latin typeface="Arial" charset="0"/>
              </a:rPr>
              <a:t>5</a:t>
            </a:r>
            <a:endParaRPr lang="cs-CZ" dirty="0">
              <a:latin typeface="Arial" charset="0"/>
            </a:endParaRPr>
          </a:p>
          <a:p>
            <a:pPr marL="0" indent="62071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r>
              <a:rPr lang="cs-CZ" dirty="0">
                <a:latin typeface="Arial" charset="0"/>
              </a:rPr>
              <a:t>♀  </a:t>
            </a:r>
            <a:r>
              <a:rPr lang="cs-CZ" dirty="0" smtClean="0">
                <a:latin typeface="Arial" charset="0"/>
              </a:rPr>
              <a:t>10*Hm </a:t>
            </a:r>
            <a:r>
              <a:rPr lang="cs-CZ" dirty="0">
                <a:latin typeface="Arial" charset="0"/>
              </a:rPr>
              <a:t>+ </a:t>
            </a:r>
            <a:r>
              <a:rPr lang="cs-CZ" dirty="0" smtClean="0">
                <a:latin typeface="Arial" charset="0"/>
              </a:rPr>
              <a:t>6,25*Výška - 5*Věk - 161</a:t>
            </a:r>
            <a:endParaRPr lang="cs-CZ" dirty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2990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14288" y="692150"/>
            <a:ext cx="9158288" cy="1440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4710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71438"/>
            <a:ext cx="7394575" cy="681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6619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116632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Prediktivní rovnice pro výpočet EV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základní společná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charakteristika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756345" y="1773238"/>
            <a:ext cx="7920111" cy="460809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Vypočítávají BEV  </a:t>
            </a:r>
            <a:r>
              <a:rPr lang="cs-CZ" dirty="0" smtClean="0">
                <a:latin typeface="Arial" charset="0"/>
              </a:rPr>
              <a:t>(nikoliv KEV)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za přísných </a:t>
            </a:r>
            <a:r>
              <a:rPr lang="cs-CZ" sz="2400" dirty="0" smtClean="0">
                <a:latin typeface="Arial" charset="0"/>
              </a:rPr>
              <a:t>bazálních podmínek</a:t>
            </a:r>
            <a:endParaRPr lang="cs-CZ" sz="2400" dirty="0">
              <a:latin typeface="Arial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U zdravých lidí 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neodrážejí přítomnost choroby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Počítají s obezitou a hubeností 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vkládá se ABW, nikoliv korigovaná hmotnost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Pro výpočet celkové potřeby </a:t>
            </a:r>
            <a:r>
              <a:rPr lang="cs-CZ" dirty="0" smtClean="0">
                <a:latin typeface="Arial" charset="0"/>
              </a:rPr>
              <a:t>energie je nutné </a:t>
            </a:r>
            <a:r>
              <a:rPr lang="cs-CZ" sz="2800" b="1" dirty="0" smtClean="0">
                <a:latin typeface="Arial" charset="0"/>
              </a:rPr>
              <a:t>navýšení </a:t>
            </a:r>
            <a:r>
              <a:rPr lang="cs-CZ" dirty="0" smtClean="0">
                <a:latin typeface="Arial" charset="0"/>
              </a:rPr>
              <a:t>především </a:t>
            </a:r>
            <a:r>
              <a:rPr lang="cs-CZ" sz="2800" b="1" dirty="0" smtClean="0">
                <a:latin typeface="Arial" charset="0"/>
              </a:rPr>
              <a:t>o faktor fyzické aktivity</a:t>
            </a:r>
            <a:endParaRPr lang="cs-CZ" sz="2400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95639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160339"/>
            <a:ext cx="7877944" cy="67637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Spotřeba energie v živém organismu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808"/>
            <a:ext cx="8352159" cy="4824536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Závisí na velikosti těla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hmotnost, výška, BMI, tělesný povrch</a:t>
            </a:r>
            <a:endParaRPr lang="cs-CZ" sz="2400" dirty="0">
              <a:latin typeface="Arial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Většina energie je spotřebována v buňkách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buněčná tělesná hmota, </a:t>
            </a:r>
            <a:r>
              <a:rPr lang="cs-CZ" sz="2400" dirty="0" smtClean="0">
                <a:latin typeface="Arial" charset="0"/>
              </a:rPr>
              <a:t>BCM </a:t>
            </a:r>
            <a:r>
              <a:rPr lang="cs-CZ" i="1" dirty="0" smtClean="0">
                <a:latin typeface="Arial" charset="0"/>
              </a:rPr>
              <a:t>(Body Cell </a:t>
            </a:r>
            <a:r>
              <a:rPr lang="cs-CZ" i="1" dirty="0" err="1" smtClean="0">
                <a:latin typeface="Arial" charset="0"/>
              </a:rPr>
              <a:t>Mass</a:t>
            </a:r>
            <a:r>
              <a:rPr lang="cs-CZ" i="1" dirty="0" smtClean="0">
                <a:latin typeface="Arial" charset="0"/>
              </a:rPr>
              <a:t>)</a:t>
            </a:r>
            <a:endParaRPr lang="cs-CZ" i="1" dirty="0" smtClean="0">
              <a:latin typeface="Arial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netuková tělesná hmota </a:t>
            </a:r>
            <a:r>
              <a:rPr lang="cs-CZ" sz="2400" dirty="0" smtClean="0">
                <a:latin typeface="Arial" charset="0"/>
              </a:rPr>
              <a:t>FFM </a:t>
            </a:r>
            <a:r>
              <a:rPr lang="cs-CZ" i="1" dirty="0" smtClean="0">
                <a:latin typeface="Arial" charset="0"/>
              </a:rPr>
              <a:t>(Fat Free </a:t>
            </a:r>
            <a:r>
              <a:rPr lang="cs-CZ" i="1" dirty="0" err="1" smtClean="0">
                <a:latin typeface="Arial" charset="0"/>
              </a:rPr>
              <a:t>Mass</a:t>
            </a:r>
            <a:r>
              <a:rPr lang="cs-CZ" i="1" dirty="0" smtClean="0">
                <a:latin typeface="Arial" charset="0"/>
              </a:rPr>
              <a:t>)</a:t>
            </a:r>
            <a:endParaRPr lang="cs-CZ" i="1" dirty="0" smtClean="0">
              <a:latin typeface="Arial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Tuková </a:t>
            </a:r>
            <a:r>
              <a:rPr lang="cs-CZ" sz="2800" b="1" dirty="0" smtClean="0">
                <a:latin typeface="Arial" charset="0"/>
              </a:rPr>
              <a:t>hmota, FM </a:t>
            </a:r>
            <a:r>
              <a:rPr lang="cs-CZ" sz="2000" i="1" dirty="0" smtClean="0">
                <a:latin typeface="Arial" charset="0"/>
              </a:rPr>
              <a:t>(Fat </a:t>
            </a:r>
            <a:r>
              <a:rPr lang="cs-CZ" sz="2000" i="1" dirty="0" err="1" smtClean="0">
                <a:latin typeface="Arial" charset="0"/>
              </a:rPr>
              <a:t>Mass</a:t>
            </a:r>
            <a:r>
              <a:rPr lang="cs-CZ" sz="2000" i="1" dirty="0" smtClean="0">
                <a:latin typeface="Arial" charset="0"/>
              </a:rPr>
              <a:t>)</a:t>
            </a:r>
            <a:endParaRPr lang="cs-CZ" sz="2400" dirty="0" smtClean="0">
              <a:latin typeface="Arial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zásobní tuk v podkoží je metabolicky velmi málo </a:t>
            </a:r>
            <a:r>
              <a:rPr lang="cs-CZ" sz="2400" dirty="0">
                <a:latin typeface="Arial" charset="0"/>
              </a:rPr>
              <a:t>aktivní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viscerální tuk (břišní dutina) má o něco vyšší metabolismus</a:t>
            </a:r>
            <a:endParaRPr lang="cs-CZ" sz="2400" dirty="0">
              <a:latin typeface="Arial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Vyjádření potřeby energie na kg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běžně se vyjadřuje na 1 kg tělesné hmotnosti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lépe na kg FFM nebo BCM</a:t>
            </a:r>
            <a:endParaRPr lang="cs-CZ" sz="2400" dirty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74663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44624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Celkový (totální) výdej energie, TEV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rovnice zohledňující několik faktorů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28353" y="1773238"/>
            <a:ext cx="7128023" cy="446405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TEV = BEV + AF + TF + DIT + IF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r>
              <a:rPr lang="cs-CZ" dirty="0" smtClean="0">
                <a:latin typeface="Arial" charset="0"/>
              </a:rPr>
              <a:t>AF	</a:t>
            </a:r>
            <a:r>
              <a:rPr lang="cs-CZ" i="1" dirty="0" err="1" smtClean="0">
                <a:latin typeface="Arial" charset="0"/>
              </a:rPr>
              <a:t>Activity</a:t>
            </a:r>
            <a:r>
              <a:rPr lang="cs-CZ" i="1" dirty="0" smtClean="0">
                <a:latin typeface="Arial" charset="0"/>
              </a:rPr>
              <a:t> </a:t>
            </a:r>
            <a:r>
              <a:rPr lang="cs-CZ" i="1" dirty="0" err="1" smtClean="0">
                <a:latin typeface="Arial" charset="0"/>
              </a:rPr>
              <a:t>Factor</a:t>
            </a:r>
            <a:endParaRPr lang="cs-CZ" i="1" dirty="0" smtClean="0">
              <a:latin typeface="Arial" charset="0"/>
            </a:endParaRP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r>
              <a:rPr lang="cs-CZ" dirty="0" smtClean="0">
                <a:latin typeface="Arial" charset="0"/>
              </a:rPr>
              <a:t>TF	</a:t>
            </a:r>
            <a:r>
              <a:rPr lang="cs-CZ" i="1" dirty="0" err="1" smtClean="0">
                <a:latin typeface="Arial" charset="0"/>
              </a:rPr>
              <a:t>Temperature</a:t>
            </a:r>
            <a:r>
              <a:rPr lang="cs-CZ" i="1" dirty="0" smtClean="0">
                <a:latin typeface="Arial" charset="0"/>
              </a:rPr>
              <a:t> </a:t>
            </a:r>
            <a:r>
              <a:rPr lang="cs-CZ" i="1" dirty="0" err="1" smtClean="0">
                <a:latin typeface="Arial" charset="0"/>
              </a:rPr>
              <a:t>Factor</a:t>
            </a:r>
            <a:endParaRPr lang="cs-CZ" i="1" dirty="0" smtClean="0">
              <a:latin typeface="Arial" charset="0"/>
            </a:endParaRP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r>
              <a:rPr lang="cs-CZ" dirty="0" smtClean="0">
                <a:latin typeface="Arial" charset="0"/>
              </a:rPr>
              <a:t>DIT	</a:t>
            </a:r>
            <a:r>
              <a:rPr lang="cs-CZ" i="1" dirty="0" smtClean="0">
                <a:latin typeface="Arial" charset="0"/>
              </a:rPr>
              <a:t>Diet </a:t>
            </a:r>
            <a:r>
              <a:rPr lang="cs-CZ" i="1" dirty="0" err="1" smtClean="0">
                <a:latin typeface="Arial" charset="0"/>
              </a:rPr>
              <a:t>Induced</a:t>
            </a:r>
            <a:r>
              <a:rPr lang="cs-CZ" i="1" dirty="0" smtClean="0">
                <a:latin typeface="Arial" charset="0"/>
              </a:rPr>
              <a:t> </a:t>
            </a:r>
            <a:r>
              <a:rPr lang="cs-CZ" i="1" dirty="0" err="1" smtClean="0">
                <a:latin typeface="Arial" charset="0"/>
              </a:rPr>
              <a:t>Termogenesis</a:t>
            </a:r>
            <a:endParaRPr lang="cs-CZ" i="1" dirty="0" smtClean="0">
              <a:latin typeface="Arial" charset="0"/>
            </a:endParaRP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r>
              <a:rPr lang="cs-CZ" dirty="0" smtClean="0">
                <a:latin typeface="Arial" charset="0"/>
              </a:rPr>
              <a:t>IF	</a:t>
            </a:r>
            <a:r>
              <a:rPr lang="cs-CZ" i="1" dirty="0" err="1" smtClean="0">
                <a:latin typeface="Arial" charset="0"/>
              </a:rPr>
              <a:t>Injury</a:t>
            </a:r>
            <a:r>
              <a:rPr lang="cs-CZ" i="1" dirty="0" smtClean="0">
                <a:latin typeface="Arial" charset="0"/>
              </a:rPr>
              <a:t> </a:t>
            </a:r>
            <a:r>
              <a:rPr lang="cs-CZ" i="1" dirty="0" err="1" smtClean="0">
                <a:latin typeface="Arial" charset="0"/>
              </a:rPr>
              <a:t>Factor</a:t>
            </a:r>
            <a:r>
              <a:rPr lang="cs-CZ" i="1" dirty="0" smtClean="0">
                <a:latin typeface="Arial" charset="0"/>
              </a:rPr>
              <a:t> </a:t>
            </a:r>
            <a:r>
              <a:rPr lang="cs-CZ" dirty="0" smtClean="0">
                <a:latin typeface="Arial" charset="0"/>
              </a:rPr>
              <a:t> (Faktor onemocnění / zranění)</a:t>
            </a:r>
            <a:endParaRPr lang="cs-CZ" i="1" dirty="0" smtClean="0">
              <a:latin typeface="Arial" charset="0"/>
            </a:endParaRP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endParaRPr lang="cs-CZ" dirty="0">
              <a:latin typeface="Arial" charset="0"/>
            </a:endParaRP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 praxi je užitečné počítat </a:t>
            </a: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jen s jedním celkovým korekčním faktorem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38936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99392"/>
            <a:ext cx="8424936" cy="112474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Samotný faktor fyzické aktivity (AF)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 účely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navýšení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vypočítaného BEV </a:t>
            </a:r>
            <a:r>
              <a:rPr lang="cs-CZ" sz="1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nebo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změřeného KEV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588109"/>
              </p:ext>
            </p:extLst>
          </p:nvPr>
        </p:nvGraphicFramePr>
        <p:xfrm>
          <a:off x="251520" y="1628800"/>
          <a:ext cx="8568952" cy="5003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7472"/>
                <a:gridCol w="2831480"/>
              </a:tblGrid>
              <a:tr h="1071848">
                <a:tc>
                  <a:txBody>
                    <a:bodyPr/>
                    <a:lstStyle/>
                    <a:p>
                      <a:pPr algn="l"/>
                      <a:r>
                        <a:rPr lang="cs-CZ" sz="2800" i="0" dirty="0" smtClean="0">
                          <a:latin typeface="Arial" pitchFamily="34" charset="0"/>
                          <a:cs typeface="Arial" pitchFamily="34" charset="0"/>
                        </a:rPr>
                        <a:t>Typ fyzické</a:t>
                      </a:r>
                      <a:r>
                        <a:rPr lang="cs-CZ" sz="2800" i="0" baseline="0" dirty="0" smtClean="0">
                          <a:latin typeface="Arial" pitchFamily="34" charset="0"/>
                          <a:cs typeface="Arial" pitchFamily="34" charset="0"/>
                        </a:rPr>
                        <a:t> aktivity</a:t>
                      </a:r>
                      <a:endParaRPr lang="cs-CZ" sz="2800" i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i="0" dirty="0" smtClean="0">
                          <a:latin typeface="Arial" pitchFamily="34" charset="0"/>
                          <a:cs typeface="Arial" pitchFamily="34" charset="0"/>
                        </a:rPr>
                        <a:t>Faktor aktivity</a:t>
                      </a:r>
                    </a:p>
                    <a:p>
                      <a:pPr algn="ctr"/>
                      <a:r>
                        <a:rPr lang="cs-CZ" sz="2800" b="1" i="0" dirty="0" smtClean="0">
                          <a:latin typeface="Arial" pitchFamily="34" charset="0"/>
                          <a:cs typeface="Arial" pitchFamily="34" charset="0"/>
                        </a:rPr>
                        <a:t>AF</a:t>
                      </a:r>
                    </a:p>
                  </a:txBody>
                  <a:tcPr marL="91461" marR="91461" marT="45700" marB="45700" anchor="ctr"/>
                </a:tc>
              </a:tr>
              <a:tr h="786312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Klid na lůžku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786312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Pacient s pohybem v lůžku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786312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Chůze jen na po</a:t>
                      </a:r>
                      <a:r>
                        <a:rPr lang="cs-CZ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místnosti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786312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Ambulantní pacient v domácí péči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1,4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786312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Doma s větší fyzickou aktivitou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0576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116632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Celkový korekční faktor pro výpočet TEV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celkový nebo totální energetický výdej, TEV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32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639098"/>
              </p:ext>
            </p:extLst>
          </p:nvPr>
        </p:nvGraphicFramePr>
        <p:xfrm>
          <a:off x="251520" y="1700808"/>
          <a:ext cx="8568952" cy="4950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7472"/>
                <a:gridCol w="2831480"/>
              </a:tblGrid>
              <a:tr h="737921">
                <a:tc>
                  <a:txBody>
                    <a:bodyPr/>
                    <a:lstStyle/>
                    <a:p>
                      <a:pPr algn="l"/>
                      <a:r>
                        <a:rPr lang="cs-CZ" sz="2800" i="0" dirty="0" smtClean="0">
                          <a:latin typeface="Arial" pitchFamily="34" charset="0"/>
                          <a:cs typeface="Arial" pitchFamily="34" charset="0"/>
                        </a:rPr>
                        <a:t>Situace</a:t>
                      </a: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i="0" dirty="0" smtClean="0">
                          <a:latin typeface="Arial" pitchFamily="34" charset="0"/>
                          <a:cs typeface="Arial" pitchFamily="34" charset="0"/>
                        </a:rPr>
                        <a:t>Celkový faktor</a:t>
                      </a:r>
                    </a:p>
                  </a:txBody>
                  <a:tcPr marL="91461" marR="91461" marT="45700" marB="45700" anchor="ctr"/>
                </a:tc>
              </a:tr>
              <a:tr h="70211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Klid na lůžku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70211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Chůze jen na WC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70211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Chůze</a:t>
                      </a:r>
                      <a:r>
                        <a:rPr lang="cs-CZ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po podlaží, po bytě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1,4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70211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Běžný pohyb kolem domu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70211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Rehabilitace, vyšší fyzická aktivita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70211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Pacient na ventilátoru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1674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8552" y="44624"/>
            <a:ext cx="7445896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Potřeba energie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závisí na cíli nutriční podpory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755577" y="1989262"/>
            <a:ext cx="7704855" cy="3960018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Cílem může být udržení hmotnosti</a:t>
            </a:r>
            <a:endParaRPr lang="cs-CZ" dirty="0" smtClean="0">
              <a:latin typeface="Arial" charset="0"/>
            </a:endParaRP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zabránit </a:t>
            </a:r>
            <a:r>
              <a:rPr lang="cs-CZ" sz="2400" dirty="0">
                <a:latin typeface="Arial" charset="0"/>
              </a:rPr>
              <a:t>dalšímu hubnutí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celkový korekční faktor má standardní hodnotu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Cílem však může být nárůst hmotnosti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zejména po předchozím zhubnutí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v anabolické fázi, po odeznění katabolismu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korekční faktor se zvyšuje o </a:t>
            </a:r>
            <a:r>
              <a:rPr lang="cs-CZ" sz="2400" dirty="0">
                <a:latin typeface="Arial" charset="0"/>
              </a:rPr>
              <a:t>1-2 desetiny 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potřeba energie o 10-20 procentních bodů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34301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116632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Celkový korekční faktor pro výpočet TEV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 závislosti na cíli nutriční podpory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34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023415"/>
              </p:ext>
            </p:extLst>
          </p:nvPr>
        </p:nvGraphicFramePr>
        <p:xfrm>
          <a:off x="179512" y="1772818"/>
          <a:ext cx="8820472" cy="4896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2080"/>
                <a:gridCol w="1800200"/>
                <a:gridCol w="1728192"/>
              </a:tblGrid>
              <a:tr h="1092417">
                <a:tc>
                  <a:txBody>
                    <a:bodyPr/>
                    <a:lstStyle/>
                    <a:p>
                      <a:pPr algn="l"/>
                      <a:r>
                        <a:rPr lang="cs-CZ" sz="2800" i="0" dirty="0" smtClean="0">
                          <a:latin typeface="Arial" pitchFamily="34" charset="0"/>
                          <a:cs typeface="Arial" pitchFamily="34" charset="0"/>
                        </a:rPr>
                        <a:t>Situace</a:t>
                      </a:r>
                    </a:p>
                  </a:txBody>
                  <a:tcPr marL="91461" marR="91461" marT="45700" marB="457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800" b="1" i="0" dirty="0" smtClean="0">
                          <a:latin typeface="Arial" pitchFamily="34" charset="0"/>
                          <a:cs typeface="Arial" pitchFamily="34" charset="0"/>
                        </a:rPr>
                        <a:t>Celkový faktor</a:t>
                      </a:r>
                    </a:p>
                    <a:p>
                      <a:pPr algn="ctr"/>
                      <a:r>
                        <a:rPr lang="cs-CZ" sz="2400" b="0" i="0" dirty="0" smtClean="0">
                          <a:latin typeface="Arial" pitchFamily="34" charset="0"/>
                          <a:cs typeface="Arial" pitchFamily="34" charset="0"/>
                        </a:rPr>
                        <a:t>k udržení      k přibrání</a:t>
                      </a:r>
                    </a:p>
                  </a:txBody>
                  <a:tcPr marL="91461" marR="91461"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sz="2800" b="1" i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76082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Klid na lůžku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76082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Chůze jen na WC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1,4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76082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Chůze</a:t>
                      </a:r>
                      <a:r>
                        <a:rPr lang="cs-CZ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po podlaží, po bytě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1,4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76082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Běžný pohyb kolem domu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1,7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76082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Rehabilitace, vyšší fyzická aktivita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1,8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9546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44624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Zjednodušený výpočet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TEV dle hmotnosti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výpočet vztažený na 1 kg tělesné hmotnosti 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258255"/>
              </p:ext>
            </p:extLst>
          </p:nvPr>
        </p:nvGraphicFramePr>
        <p:xfrm>
          <a:off x="107504" y="3573018"/>
          <a:ext cx="8901329" cy="3168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2520280"/>
                <a:gridCol w="2636633"/>
              </a:tblGrid>
              <a:tr h="633670">
                <a:tc>
                  <a:txBody>
                    <a:bodyPr/>
                    <a:lstStyle/>
                    <a:p>
                      <a:pPr algn="l"/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Vyšší potřeba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Nižší potřeba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63367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Věk,</a:t>
                      </a:r>
                      <a:r>
                        <a:rPr lang="cs-CZ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&lt; 65 r. nebo &gt; 65 r.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mladý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starší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63367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Pohlaví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muž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žena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63367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Habitus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hubený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nadváha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63367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Ztráta hmotnosti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je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není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179512" y="1340768"/>
            <a:ext cx="87849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TEV 	= 25-35 kcal/kg</a:t>
            </a:r>
          </a:p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	 = 105-145 </a:t>
            </a:r>
            <a:r>
              <a:rPr lang="cs-CZ" sz="2800" b="1" dirty="0" err="1" smtClean="0">
                <a:solidFill>
                  <a:srgbClr val="FF0000"/>
                </a:solidFill>
              </a:rPr>
              <a:t>kJ</a:t>
            </a:r>
            <a:r>
              <a:rPr lang="cs-CZ" sz="2800" b="1" dirty="0" smtClean="0">
                <a:solidFill>
                  <a:srgbClr val="FF0000"/>
                </a:solidFill>
              </a:rPr>
              <a:t>/kg</a:t>
            </a:r>
          </a:p>
          <a:p>
            <a:pPr algn="ctr"/>
            <a:r>
              <a:rPr lang="cs-CZ" sz="2400" dirty="0" smtClean="0"/>
              <a:t>Platí jen pro pacienty s normální hmotností (BMI 20-25),</a:t>
            </a:r>
          </a:p>
          <a:p>
            <a:pPr algn="ctr"/>
            <a:r>
              <a:rPr lang="cs-CZ" sz="2400" dirty="0" smtClean="0"/>
              <a:t>jinak je třeba hmotnost korigovat</a:t>
            </a:r>
          </a:p>
          <a:p>
            <a:pPr algn="ctr"/>
            <a:r>
              <a:rPr lang="cs-CZ" sz="2400" dirty="0" smtClean="0"/>
              <a:t>Pohyb </a:t>
            </a:r>
            <a:r>
              <a:rPr lang="cs-CZ" sz="2400" dirty="0"/>
              <a:t>v </a:t>
            </a:r>
            <a:r>
              <a:rPr lang="cs-CZ" sz="2400" dirty="0" smtClean="0"/>
              <a:t>širokem rozmezí dle </a:t>
            </a:r>
            <a:r>
              <a:rPr lang="cs-CZ" sz="2400" dirty="0"/>
              <a:t>dalších parametrů </a:t>
            </a:r>
            <a:r>
              <a:rPr lang="cs-CZ" sz="2400" dirty="0" smtClean="0"/>
              <a:t>pacienta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305110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44624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Výpočty vztažené na 1 kg tělesné hmotnosti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vždy platí jen pro normální hmotnost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11561" y="1773238"/>
            <a:ext cx="8064896" cy="460809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Pokud je hmotnost mimo normální rozmezí</a:t>
            </a:r>
            <a:endParaRPr lang="cs-CZ" dirty="0" smtClean="0">
              <a:latin typeface="Arial" charset="0"/>
            </a:endParaRP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nutná korekce do poloviny rozmezí mezi ABW a IBW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korigovaná tělesná hmotnost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Ideální hmotnost odhadujeme dle BMI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střední věk 	BMI 22 kg/m</a:t>
            </a:r>
            <a:r>
              <a:rPr lang="cs-CZ" sz="2400" baseline="30000" dirty="0" smtClean="0">
                <a:latin typeface="Arial" charset="0"/>
              </a:rPr>
              <a:t>2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senioři &gt; 65 r. 	BMI 24 kg/m</a:t>
            </a:r>
            <a:r>
              <a:rPr lang="cs-CZ" sz="2400" baseline="30000" dirty="0" smtClean="0">
                <a:latin typeface="Arial" charset="0"/>
              </a:rPr>
              <a:t>2</a:t>
            </a:r>
            <a:endParaRPr lang="cs-CZ" sz="2400" baseline="30000" dirty="0">
              <a:latin typeface="Arial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Korekce je nutná u všech výpočtů na 1 kg 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včetně potřeby bílkovin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63508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8552" y="116632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Energetická bilance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rozdíl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mezi příjmem a výdejem energie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11561" y="1773238"/>
            <a:ext cx="7992888" cy="446405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Bilance = Celkový příjem energie – TEV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Pozitivní bilance</a:t>
            </a:r>
            <a:r>
              <a:rPr lang="cs-CZ" sz="2800" b="1" dirty="0" smtClean="0">
                <a:latin typeface="Arial" charset="0"/>
              </a:rPr>
              <a:t>	Příjem &gt; TEV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Negativní bilance</a:t>
            </a:r>
            <a:r>
              <a:rPr lang="cs-CZ" sz="2800" b="1" dirty="0" smtClean="0">
                <a:latin typeface="Arial" charset="0"/>
              </a:rPr>
              <a:t>	Příjem &lt; TEV 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endParaRPr lang="cs-CZ" sz="2800" b="1" dirty="0">
              <a:latin typeface="Arial" charset="0"/>
            </a:endParaRP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Kumulovaná bilance energie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výsledky jednotlivých dnů se sčítají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Týdenní bilance energie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32602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14536" y="44624"/>
            <a:ext cx="715786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Kalkulace energetické bilance v praxi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zásady a možné nepřesnosti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11561" y="1773238"/>
            <a:ext cx="8064895" cy="4824114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Na straně příjmu energie</a:t>
            </a:r>
            <a:endParaRPr lang="cs-CZ" dirty="0" smtClean="0">
              <a:latin typeface="Arial" charset="0"/>
            </a:endParaRP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err="1" smtClean="0">
                <a:latin typeface="Arial" charset="0"/>
              </a:rPr>
              <a:t>metabolizovatelná</a:t>
            </a:r>
            <a:r>
              <a:rPr lang="cs-CZ" sz="2400" dirty="0" smtClean="0">
                <a:latin typeface="Arial" charset="0"/>
              </a:rPr>
              <a:t> energie (vstřebané živiny)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vstřebatelnost hlavních živin je vysoká kolem 95 %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pokud není přítomna malabsorpce živin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kalkulace je snazší při PV nebo EV sondou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jinak záznam o příjmu stravy nebo 24h </a:t>
            </a:r>
            <a:r>
              <a:rPr lang="cs-CZ" sz="2400" dirty="0" err="1" smtClean="0">
                <a:latin typeface="Arial" charset="0"/>
              </a:rPr>
              <a:t>Recall</a:t>
            </a:r>
            <a:endParaRPr lang="cs-CZ" sz="2400" dirty="0" smtClean="0">
              <a:latin typeface="Arial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Na straně výdeje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nepřesnost se zvyšuje při větší fyzické aktivitě</a:t>
            </a:r>
            <a:endParaRPr lang="cs-CZ" sz="2400" baseline="30000" dirty="0" smtClean="0">
              <a:latin typeface="Arial" charset="0"/>
            </a:endParaRP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při závažném onemocnění (neznámý IF)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poměrně přesný je změřený KEV</a:t>
            </a:r>
            <a:endParaRPr lang="cs-CZ" sz="2400" dirty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40768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8552" y="44624"/>
            <a:ext cx="7445896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Falešná tendence k pozitivním hodnotám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je v praxi častá a překvapivá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755577" y="1989262"/>
            <a:ext cx="7704855" cy="3960018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Příjem má tendenci být nadhodnocován</a:t>
            </a:r>
            <a:endParaRPr lang="cs-CZ" dirty="0" smtClean="0">
              <a:latin typeface="Arial" charset="0"/>
            </a:endParaRP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započítána může být i nesnědená strava</a:t>
            </a:r>
            <a:endParaRPr lang="cs-CZ" sz="2400" dirty="0">
              <a:latin typeface="Arial" charset="0"/>
            </a:endParaRP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dokonce i nepodaný zbytek EV nebo PV  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snědené množství se nemuselo vstřebat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Sklon k podhodnocení výdeje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skutečný výdej je často větší (fyzická aktivita, IF)</a:t>
            </a:r>
            <a:endParaRPr lang="cs-CZ" sz="2400" baseline="30000" dirty="0" smtClean="0">
              <a:latin typeface="Arial" charset="0"/>
            </a:endParaRP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zvláště při závažném onemocnění (neznámý IF)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poměrně přesný je změřený KEV</a:t>
            </a:r>
            <a:endParaRPr lang="cs-CZ" sz="2400" dirty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4167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160339"/>
            <a:ext cx="7877944" cy="67637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Terminologie v klinické praxi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800"/>
            <a:ext cx="8280151" cy="4896544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Spotřeba energie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skutečně spotřebované množství energie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Potřeba energie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předpoklad, kolik energie bude potřeba a mělo by být podáno (různé formy výživy)</a:t>
            </a:r>
            <a:endParaRPr lang="cs-CZ" sz="2400" dirty="0"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>
                <a:latin typeface="Arial" charset="0"/>
              </a:rPr>
              <a:t>Výdej energie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lze měřit nepřímou kalorimetrií, nebo kalkulovat</a:t>
            </a:r>
            <a:endParaRPr lang="cs-CZ" sz="2400" dirty="0">
              <a:latin typeface="Arial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Energetická bilance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rozdíl mezi příjmem a výdejem energie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pozitivní bilance ► příjem je vyšší než výdej</a:t>
            </a:r>
            <a:endParaRPr lang="cs-CZ" sz="2400" dirty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63379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648" y="2708920"/>
            <a:ext cx="5040560" cy="85010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Konec přednášky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15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35280" cy="62068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Podíl orgánů/tkání na bazální spotřebě energie</a:t>
            </a:r>
            <a:endParaRPr lang="cs-CZ" sz="27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279264"/>
              </p:ext>
            </p:extLst>
          </p:nvPr>
        </p:nvGraphicFramePr>
        <p:xfrm>
          <a:off x="395536" y="1722256"/>
          <a:ext cx="8316414" cy="4803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31"/>
                <a:gridCol w="3287883"/>
              </a:tblGrid>
              <a:tr h="836580">
                <a:tc>
                  <a:txBody>
                    <a:bodyPr/>
                    <a:lstStyle/>
                    <a:p>
                      <a:pPr algn="l"/>
                      <a:r>
                        <a:rPr lang="cs-CZ" sz="2400" dirty="0" smtClean="0">
                          <a:latin typeface="Arial" pitchFamily="34" charset="0"/>
                          <a:cs typeface="Arial" pitchFamily="34" charset="0"/>
                        </a:rPr>
                        <a:t>Orgány</a:t>
                      </a:r>
                      <a:r>
                        <a:rPr lang="cs-CZ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cs-CZ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i="0" dirty="0" smtClean="0">
                          <a:latin typeface="Arial" pitchFamily="34" charset="0"/>
                          <a:cs typeface="Arial" pitchFamily="34" charset="0"/>
                        </a:rPr>
                        <a:t>Podíl na BEV</a:t>
                      </a:r>
                    </a:p>
                  </a:txBody>
                  <a:tcPr marL="91461" marR="91461" marT="45700" marB="45700" anchor="ctr"/>
                </a:tc>
              </a:tr>
              <a:tr h="56664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Játra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27 %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56664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Mozek 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19 %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56664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Kosterní</a:t>
                      </a:r>
                      <a:r>
                        <a:rPr lang="cs-CZ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sval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18 %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56664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Ledviny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10 %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56664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Srdce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7 %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56664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Ostatní orgány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19 %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56664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SOUČET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10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5232" y="216024"/>
            <a:ext cx="8435280" cy="62068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Obsah energie v hlavních živinách</a:t>
            </a:r>
            <a:endParaRPr lang="cs-CZ" sz="27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031649"/>
              </p:ext>
            </p:extLst>
          </p:nvPr>
        </p:nvGraphicFramePr>
        <p:xfrm>
          <a:off x="288034" y="1556792"/>
          <a:ext cx="8460430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6188"/>
                <a:gridCol w="2397121"/>
                <a:gridCol w="2397121"/>
              </a:tblGrid>
              <a:tr h="1196560">
                <a:tc>
                  <a:txBody>
                    <a:bodyPr/>
                    <a:lstStyle/>
                    <a:p>
                      <a:pPr algn="l"/>
                      <a:endParaRPr lang="cs-CZ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i="1" dirty="0" smtClean="0">
                          <a:latin typeface="Arial" pitchFamily="34" charset="0"/>
                          <a:cs typeface="Arial" pitchFamily="34" charset="0"/>
                        </a:rPr>
                        <a:t>kcal / 1g</a:t>
                      </a: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i="1" dirty="0" err="1" smtClean="0">
                          <a:latin typeface="Arial" pitchFamily="34" charset="0"/>
                          <a:cs typeface="Arial" pitchFamily="34" charset="0"/>
                        </a:rPr>
                        <a:t>kJ</a:t>
                      </a:r>
                      <a:r>
                        <a:rPr lang="cs-CZ" sz="2800" b="0" i="1" dirty="0" smtClean="0">
                          <a:latin typeface="Arial" pitchFamily="34" charset="0"/>
                          <a:cs typeface="Arial" pitchFamily="34" charset="0"/>
                        </a:rPr>
                        <a:t> / 1g</a:t>
                      </a:r>
                    </a:p>
                  </a:txBody>
                  <a:tcPr marL="91461" marR="91461" marT="45700" marB="45700" anchor="ctr"/>
                </a:tc>
              </a:tr>
              <a:tr h="979002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Sacharidy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4,2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17,4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979002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Tuky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9,3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979002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Bílkoviny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4,3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979002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Vláknina (využitelná)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4,4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00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6544" y="116632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Energetický výdej, EV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cs-CZ" sz="2400" b="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expenditure</a:t>
            </a:r>
            <a:r>
              <a:rPr lang="cs-CZ" sz="2400" b="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EE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845270"/>
            <a:ext cx="7560071" cy="44640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Bazální EV					BEV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přísné standardní podmínky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Klidový EV					KEV</a:t>
            </a:r>
          </a:p>
          <a:p>
            <a:pPr marL="620713" lvl="1" indent="-258763">
              <a:lnSpc>
                <a:spcPct val="12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běžné klidové podmínky v nemocnici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Totální (celkový) EV			TEV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endParaRPr lang="cs-CZ" sz="2800" b="1" dirty="0" smtClean="0">
              <a:latin typeface="Arial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EV potřebný k fyzické aktivitě		AEV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Dietou indukovaná termogeneze	DIT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Specificko-dynamický účin potravin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40176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9000" y="116632"/>
            <a:ext cx="8345488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Bazální energetický výdej, BEV </a:t>
            </a:r>
            <a: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(základní, ZEV)</a:t>
            </a:r>
            <a:b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Basal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Expenditure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BEE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628800"/>
            <a:ext cx="7704856" cy="5040560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Podmínky pro měření BEV</a:t>
            </a:r>
            <a:endParaRPr lang="cs-CZ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tělesný i duševní klid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psychický neklid zvyšuje </a:t>
            </a:r>
            <a:r>
              <a:rPr lang="cs-CZ" sz="2400" dirty="0" smtClean="0">
                <a:latin typeface="Arial" charset="0"/>
              </a:rPr>
              <a:t>EV</a:t>
            </a:r>
            <a:endParaRPr lang="cs-CZ" sz="2400" dirty="0">
              <a:latin typeface="Arial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bdělý stav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ve spánku EV klesá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úplné </a:t>
            </a:r>
            <a:r>
              <a:rPr lang="cs-CZ" sz="2800" b="1" dirty="0">
                <a:latin typeface="Arial" charset="0"/>
              </a:rPr>
              <a:t>lačnění nejméně 10 h</a:t>
            </a:r>
          </a:p>
          <a:p>
            <a:pPr marL="620713" lvl="1" indent="-258763"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err="1">
                <a:latin typeface="Arial" charset="0"/>
              </a:rPr>
              <a:t>postabsorptivní</a:t>
            </a:r>
            <a:r>
              <a:rPr lang="cs-CZ" sz="2400" dirty="0">
                <a:latin typeface="Arial" charset="0"/>
              </a:rPr>
              <a:t> stav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err="1" smtClean="0">
                <a:latin typeface="Arial" charset="0"/>
              </a:rPr>
              <a:t>termoneutrální</a:t>
            </a:r>
            <a:r>
              <a:rPr lang="cs-CZ" sz="2800" b="1" dirty="0" smtClean="0">
                <a:latin typeface="Arial" charset="0"/>
              </a:rPr>
              <a:t> prostředí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termoregulační děje zvyšují EV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atmosférický tlak a vlhkost prostředí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57960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5064" y="116632"/>
            <a:ext cx="7121352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Klidový energetický výdej, KEV</a:t>
            </a:r>
            <a: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Resting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Expenditure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REE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628800"/>
            <a:ext cx="7560840" cy="4968552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r>
              <a:rPr lang="cs-CZ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  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Podmínky pro měření KEV</a:t>
            </a:r>
            <a:endParaRPr lang="cs-CZ" sz="28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úplný tělesný i duševní klid</a:t>
            </a:r>
          </a:p>
          <a:p>
            <a:pPr marL="620713" lvl="1" indent="-258763"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nepředchází </a:t>
            </a:r>
            <a:r>
              <a:rPr lang="cs-CZ" sz="2400" dirty="0">
                <a:latin typeface="Arial" charset="0"/>
              </a:rPr>
              <a:t>cvičení, fyzický klid alespoň 30 min</a:t>
            </a:r>
            <a:r>
              <a:rPr lang="cs-CZ" sz="2400" dirty="0" smtClean="0">
                <a:latin typeface="Arial" charset="0"/>
              </a:rPr>
              <a:t>.</a:t>
            </a:r>
            <a:endParaRPr lang="cs-CZ" sz="2400" dirty="0">
              <a:latin typeface="Arial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bdělý stav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lačnění optimálně 10 </a:t>
            </a:r>
            <a:r>
              <a:rPr lang="cs-CZ" sz="2800" b="1" dirty="0">
                <a:latin typeface="Arial" charset="0"/>
              </a:rPr>
              <a:t>h</a:t>
            </a:r>
          </a:p>
          <a:p>
            <a:pPr marL="620713" lvl="1" indent="-258763"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ale lze měřit i při podávané výživě</a:t>
            </a:r>
            <a:endParaRPr lang="cs-CZ" sz="2400" dirty="0">
              <a:latin typeface="Arial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err="1" smtClean="0">
                <a:latin typeface="Arial" charset="0"/>
              </a:rPr>
              <a:t>termoneutrální</a:t>
            </a:r>
            <a:r>
              <a:rPr lang="cs-CZ" sz="2800" b="1" dirty="0" smtClean="0">
                <a:latin typeface="Arial" charset="0"/>
              </a:rPr>
              <a:t> prostředí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nepřihlíží se k atmosférickému tlaku,     ani k vlhkost prostředí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31151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elsin-CNIV">
      <a:dk1>
        <a:sysClr val="windowText" lastClr="000000"/>
      </a:dk1>
      <a:lt1>
        <a:sysClr val="window" lastClr="FFFFFF"/>
      </a:lt1>
      <a:dk2>
        <a:srgbClr val="003C57"/>
      </a:dk2>
      <a:lt2>
        <a:srgbClr val="EEECE1"/>
      </a:lt2>
      <a:accent1>
        <a:srgbClr val="63217F"/>
      </a:accent1>
      <a:accent2>
        <a:srgbClr val="0078AE"/>
      </a:accent2>
      <a:accent3>
        <a:srgbClr val="3E9A3C"/>
      </a:accent3>
      <a:accent4>
        <a:srgbClr val="74767A"/>
      </a:accent4>
      <a:accent5>
        <a:srgbClr val="FF9900"/>
      </a:accent5>
      <a:accent6>
        <a:srgbClr val="94C11F"/>
      </a:accent6>
      <a:hlink>
        <a:srgbClr val="003C57"/>
      </a:hlink>
      <a:folHlink>
        <a:srgbClr val="D16BC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16432</TotalTime>
  <Words>1621</Words>
  <Application>Microsoft Office PowerPoint</Application>
  <PresentationFormat>Předvádění na obrazovce (4:3)</PresentationFormat>
  <Paragraphs>477</Paragraphs>
  <Slides>40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Office Theme</vt:lpstr>
      <vt:lpstr>Bazální metabolismus Nepřímá kalorimetrie Energetická bilance  bakalářské studium nutriční terapie 2.ročník LF MU  Miroslav Tomíška Interní hematologická a onkologická klinika LF MU a FN Brno</vt:lpstr>
      <vt:lpstr>Přeměna energie v živém organismu princip bilance energie</vt:lpstr>
      <vt:lpstr>Spotřeba energie v živém organismu</vt:lpstr>
      <vt:lpstr>Terminologie v klinické praxi</vt:lpstr>
      <vt:lpstr>Podíl orgánů/tkání na bazální spotřebě energie</vt:lpstr>
      <vt:lpstr>Obsah energie v hlavních živinách</vt:lpstr>
      <vt:lpstr>Energetický výdej, EV Energy expenditure, EE</vt:lpstr>
      <vt:lpstr>Bazální energetický výdej, BEV (základní, ZEV) Basal Energy Expenditure, BEE</vt:lpstr>
      <vt:lpstr>Klidový energetický výdej, KEV Resting Energy Expenditure, REE</vt:lpstr>
      <vt:lpstr>Faktory zvyšující KEV způsobují falešně zvýšené hodnoty KEV</vt:lpstr>
      <vt:lpstr>Faktory snižující KEV způsobují falešně snížené hodnoty KEV</vt:lpstr>
      <vt:lpstr>Celkový výdej energie podle fyzické aktivity</vt:lpstr>
      <vt:lpstr>Různé možnosti stanovení výdeje energie většinou jde o BEV nebo KEV</vt:lpstr>
      <vt:lpstr>Principy nepřímé kalorimetrie měření spotřeby O2 odpovídá množství uvolněné energie</vt:lpstr>
      <vt:lpstr>Je však třeba řešit problém,  jaké živiny se v měřeném intervalu oxidovaly </vt:lpstr>
      <vt:lpstr>Respirační kvocient, RQ se liší podle typu oxidované živiny</vt:lpstr>
      <vt:lpstr>Respirační kvocient (RQ) typický pro uvedené metabolické pochody</vt:lpstr>
      <vt:lpstr>Rovnice výpočtu výdeje energie   na základě měření O2, CO2 a odpadů dusíku</vt:lpstr>
      <vt:lpstr>Technické způsoby nepřímé kalorimetrie různé možnosti provedení v praxi</vt:lpstr>
      <vt:lpstr>Prezentace aplikace PowerPoint</vt:lpstr>
      <vt:lpstr>Zdroje chyb při měření nepřímou kalorimetrií v běžné praxi</vt:lpstr>
      <vt:lpstr>Podmínky pro nepřímou kalorimetrii které je třeba splnit, aby výsledek byl validní</vt:lpstr>
      <vt:lpstr>Praktické využití nepřímé kalorimetrie  dva hlavní důvody, proč dělat kalorimetrii</vt:lpstr>
      <vt:lpstr>Kdy nám nepřímá kalorimetrie pomůže nejvíce v praxi se bohužel provádí velmi málo</vt:lpstr>
      <vt:lpstr>Posouzení úrovně klidového metabolismu srovnání změřené hodnoty KEV s očekávanou hodnotou</vt:lpstr>
      <vt:lpstr>Příklady vychýlení úrovně metabolismu při fyziologických změnách a při onemocnění</vt:lpstr>
      <vt:lpstr>Prediktivní rovnice pro výpočet BEV u zdravých jedinců (neodrážejí přítomnost choroby)</vt:lpstr>
      <vt:lpstr>Prezentace aplikace PowerPoint</vt:lpstr>
      <vt:lpstr>Prediktivní rovnice pro výpočet EV základní společná charakteristika</vt:lpstr>
      <vt:lpstr>Celkový (totální) výdej energie, TEV rovnice zohledňující několik faktorů </vt:lpstr>
      <vt:lpstr>Samotný faktor fyzické aktivity (AF) pro účely navýšení vypočítaného BEV nebo změřeného KEV</vt:lpstr>
      <vt:lpstr>Celkový korekční faktor pro výpočet TEV celkový nebo totální energetický výdej, TEV</vt:lpstr>
      <vt:lpstr>Potřeba energie závisí na cíli nutriční podpory</vt:lpstr>
      <vt:lpstr>Celkový korekční faktor pro výpočet TEV v závislosti na cíli nutriční podpory</vt:lpstr>
      <vt:lpstr>Zjednodušený výpočet TEV dle hmotnosti výpočet vztažený na 1 kg tělesné hmotnosti </vt:lpstr>
      <vt:lpstr>Výpočty vztažené na 1 kg tělesné hmotnosti vždy platí jen pro normální hmotnost</vt:lpstr>
      <vt:lpstr>Energetická bilance rozdíl mezi příjmem a výdejem energie</vt:lpstr>
      <vt:lpstr>Kalkulace energetické bilance v praxi zásady a možné nepřesnosti</vt:lpstr>
      <vt:lpstr>Falešná tendence k pozitivním hodnotám je v praxi častá a překvapivá</vt:lpstr>
      <vt:lpstr>Konec přednášky</vt:lpstr>
    </vt:vector>
  </TitlesOfParts>
  <Company>adelphi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CINV</dc:title>
  <dc:creator>M. Chung</dc:creator>
  <cp:lastModifiedBy>Miroslav Tomíška</cp:lastModifiedBy>
  <cp:revision>524</cp:revision>
  <dcterms:created xsi:type="dcterms:W3CDTF">2015-10-22T09:56:45Z</dcterms:created>
  <dcterms:modified xsi:type="dcterms:W3CDTF">2024-03-18T08:49:01Z</dcterms:modified>
</cp:coreProperties>
</file>