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434" r:id="rId3"/>
    <p:sldId id="500" r:id="rId4"/>
    <p:sldId id="502" r:id="rId5"/>
    <p:sldId id="503" r:id="rId6"/>
    <p:sldId id="439" r:id="rId7"/>
    <p:sldId id="441" r:id="rId8"/>
    <p:sldId id="514" r:id="rId9"/>
    <p:sldId id="515" r:id="rId10"/>
    <p:sldId id="513" r:id="rId11"/>
    <p:sldId id="442" r:id="rId12"/>
    <p:sldId id="443" r:id="rId13"/>
    <p:sldId id="504" r:id="rId14"/>
    <p:sldId id="445" r:id="rId15"/>
    <p:sldId id="433" r:id="rId16"/>
    <p:sldId id="447" r:id="rId17"/>
    <p:sldId id="451" r:id="rId18"/>
    <p:sldId id="510" r:id="rId19"/>
    <p:sldId id="529" r:id="rId20"/>
    <p:sldId id="512" r:id="rId21"/>
    <p:sldId id="473" r:id="rId22"/>
    <p:sldId id="507" r:id="rId23"/>
    <p:sldId id="454" r:id="rId24"/>
    <p:sldId id="511" r:id="rId25"/>
    <p:sldId id="531" r:id="rId26"/>
    <p:sldId id="459" r:id="rId27"/>
    <p:sldId id="457" r:id="rId28"/>
    <p:sldId id="462" r:id="rId29"/>
    <p:sldId id="463" r:id="rId30"/>
    <p:sldId id="516" r:id="rId31"/>
    <p:sldId id="530" r:id="rId32"/>
    <p:sldId id="532" r:id="rId33"/>
    <p:sldId id="534" r:id="rId34"/>
    <p:sldId id="535" r:id="rId35"/>
    <p:sldId id="519" r:id="rId36"/>
    <p:sldId id="430" r:id="rId37"/>
    <p:sldId id="493" r:id="rId38"/>
    <p:sldId id="525" r:id="rId39"/>
    <p:sldId id="527" r:id="rId40"/>
    <p:sldId id="524" r:id="rId41"/>
    <p:sldId id="523" r:id="rId42"/>
    <p:sldId id="494" r:id="rId43"/>
    <p:sldId id="526" r:id="rId44"/>
    <p:sldId id="495" r:id="rId45"/>
    <p:sldId id="509" r:id="rId46"/>
    <p:sldId id="528" r:id="rId47"/>
    <p:sldId id="518" r:id="rId48"/>
    <p:sldId id="496" r:id="rId49"/>
    <p:sldId id="520" r:id="rId50"/>
    <p:sldId id="521" r:id="rId51"/>
    <p:sldId id="522" r:id="rId52"/>
    <p:sldId id="533" r:id="rId53"/>
    <p:sldId id="50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6. 5. 2022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6. 5. 2022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445DF13-6D52-4329-B6E9-CB2BDB0946C8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C5D601-A2D1-4D42-939A-785F3B74EAC2}" type="slidenum">
              <a:rPr lang="cs-CZ" smtClean="0"/>
              <a:pPr eaLnBrk="1" hangingPunct="1"/>
              <a:t>26</a:t>
            </a:fld>
            <a:endParaRPr 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BC72B8-35C5-4CC9-9E8A-BB10318F62E7}" type="slidenum">
              <a:rPr lang="cs-CZ" smtClean="0"/>
              <a:pPr eaLnBrk="1" hangingPunct="1"/>
              <a:t>27</a:t>
            </a:fld>
            <a:endParaRPr 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DD9B31-0830-4CEB-AB19-0E885B39348E}" type="slidenum">
              <a:rPr lang="cs-CZ" smtClean="0"/>
              <a:pPr eaLnBrk="1" hangingPunct="1"/>
              <a:t>28</a:t>
            </a:fld>
            <a:endParaRPr 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A9B510E-2487-439F-A70F-10710B2B7D57}" type="slidenum">
              <a:rPr lang="cs-CZ" smtClean="0"/>
              <a:pPr eaLnBrk="1" hangingPunct="1"/>
              <a:t>29</a:t>
            </a:fld>
            <a:endParaRPr lang="cs-CZ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254B263-92D5-4C14-BB92-8540169D03AD}" type="slidenum">
              <a:rPr lang="cs-CZ" smtClean="0"/>
              <a:pPr eaLnBrk="1" hangingPunct="1"/>
              <a:t>7</a:t>
            </a:fld>
            <a:endParaRPr 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74A5DD1-BB60-4DEB-A3B6-4AC771FAF715}" type="slidenum">
              <a:rPr lang="cs-CZ" smtClean="0"/>
              <a:pPr eaLnBrk="1" hangingPunct="1"/>
              <a:t>11</a:t>
            </a:fld>
            <a:endParaRPr 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ED9D036-8041-4A68-9C7E-667B6A39D12D}" type="slidenum">
              <a:rPr lang="cs-CZ" smtClean="0"/>
              <a:pPr eaLnBrk="1" hangingPunct="1"/>
              <a:t>14</a:t>
            </a:fld>
            <a:endParaRPr 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92E0AFF-1D80-4FF8-83D2-3977FC41F0D0}" type="slidenum">
              <a:rPr lang="cs-CZ" smtClean="0"/>
              <a:pPr eaLnBrk="1" hangingPunct="1"/>
              <a:t>16</a:t>
            </a:fld>
            <a:endParaRPr 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EE2B713-EDCD-4069-A5FE-0B05C8FB7D85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160787-FA9E-4DEE-A41E-D328CFB0138F}" type="slidenum">
              <a:rPr lang="cs-CZ" smtClean="0"/>
              <a:pPr eaLnBrk="1" hangingPunct="1"/>
              <a:t>23</a:t>
            </a:fld>
            <a:endParaRPr 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FA2F-CBB2-47EA-9734-098F87001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9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6EEF9-C7A0-43C4-B659-B923D65675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57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6697613" cy="4104456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Stopové prvky ve výživě</a:t>
            </a:r>
            <a:br>
              <a:rPr lang="cs-CZ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studium, obor nutriční terapeut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2.ročník LF MU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43" y="566124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53509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Vylučování stopových prvků z organismu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situace, při nichž vzniká riziko nedostatku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808"/>
            <a:ext cx="8065268" cy="482453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Vylučování především ledvinami</a:t>
            </a:r>
          </a:p>
          <a:p>
            <a:pPr marL="620713" lvl="1" indent="-258763">
              <a:spcBef>
                <a:spcPct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err="1" smtClean="0">
                <a:latin typeface="Arial" charset="0"/>
              </a:rPr>
              <a:t>selén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jód</a:t>
            </a:r>
          </a:p>
          <a:p>
            <a:pPr marL="620713" lvl="1" indent="-258763">
              <a:spcBef>
                <a:spcPct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chróm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Vylučování </a:t>
            </a:r>
            <a:r>
              <a:rPr lang="cs-CZ" sz="2800" b="1" dirty="0" smtClean="0">
                <a:latin typeface="Arial" charset="0"/>
              </a:rPr>
              <a:t>především játry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měď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mangan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zinek (90% vyloučeno játry, 10% ledvinami)</a:t>
            </a:r>
          </a:p>
          <a:p>
            <a:pPr marL="620713" lvl="1" indent="-258763">
              <a:spcBef>
                <a:spcPct val="0"/>
              </a:spcBef>
            </a:pPr>
            <a:endParaRPr 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5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64704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6597" y="0"/>
            <a:ext cx="7693917" cy="76470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Etapovitý rozvoj deficitu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stopových prvků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395536" y="1052737"/>
            <a:ext cx="835292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Arial" charset="0"/>
              </a:rPr>
              <a:t>Optimální obsah stopového prvku ve tkáních</a:t>
            </a:r>
            <a:endParaRPr lang="cs-CZ" sz="2400" dirty="0">
              <a:latin typeface="Arial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3428" y="1988840"/>
            <a:ext cx="835292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Arial" charset="0"/>
              </a:rPr>
              <a:t>Počínající deplece</a:t>
            </a:r>
          </a:p>
          <a:p>
            <a:pPr algn="ctr">
              <a:defRPr/>
            </a:pPr>
            <a:r>
              <a:rPr lang="cs-CZ" sz="2000" dirty="0">
                <a:latin typeface="Arial" charset="0"/>
              </a:rPr>
              <a:t>kompenzační </a:t>
            </a:r>
            <a:r>
              <a:rPr lang="cs-CZ" sz="2000" dirty="0" smtClean="0">
                <a:latin typeface="Arial" charset="0"/>
              </a:rPr>
              <a:t>mechanismy, nijak se neprojevuje </a:t>
            </a:r>
            <a:endParaRPr lang="cs-CZ" sz="2000" dirty="0"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13428" y="2924944"/>
            <a:ext cx="835292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Arial" charset="0"/>
              </a:rPr>
              <a:t>Biochemická </a:t>
            </a:r>
            <a:r>
              <a:rPr lang="cs-CZ" sz="2400" b="1" dirty="0" smtClean="0">
                <a:latin typeface="Arial" charset="0"/>
              </a:rPr>
              <a:t>porucha</a:t>
            </a:r>
          </a:p>
          <a:p>
            <a:pPr algn="ctr">
              <a:defRPr/>
            </a:pPr>
            <a:r>
              <a:rPr lang="cs-CZ" sz="2000" dirty="0" smtClean="0">
                <a:latin typeface="Arial" charset="0"/>
              </a:rPr>
              <a:t>testováním lze prokázat sníženou aktivitu enzymu (např. </a:t>
            </a:r>
            <a:r>
              <a:rPr lang="cs-CZ" sz="2000" dirty="0" err="1" smtClean="0">
                <a:latin typeface="Arial" charset="0"/>
              </a:rPr>
              <a:t>GPx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13428" y="3861048"/>
            <a:ext cx="835292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 smtClean="0">
                <a:latin typeface="Arial" charset="0"/>
              </a:rPr>
              <a:t>Porucha funkce</a:t>
            </a:r>
          </a:p>
          <a:p>
            <a:pPr algn="ctr">
              <a:defRPr/>
            </a:pPr>
            <a:r>
              <a:rPr lang="cs-CZ" sz="2000" dirty="0" smtClean="0">
                <a:latin typeface="Arial" charset="0"/>
              </a:rPr>
              <a:t>např. snížená antioxidační obrana, nárůst oxidačního stresu</a:t>
            </a:r>
            <a:endParaRPr lang="cs-CZ" sz="2000" dirty="0">
              <a:latin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83462" y="4797152"/>
            <a:ext cx="835292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Arial" charset="0"/>
              </a:rPr>
              <a:t>Klinicky zjevná </a:t>
            </a:r>
            <a:r>
              <a:rPr lang="cs-CZ" sz="2400" b="1" dirty="0" smtClean="0">
                <a:latin typeface="Arial" charset="0"/>
              </a:rPr>
              <a:t>choroba</a:t>
            </a:r>
          </a:p>
          <a:p>
            <a:pPr algn="ctr">
              <a:defRPr/>
            </a:pPr>
            <a:r>
              <a:rPr lang="cs-CZ" sz="2000" dirty="0" smtClean="0">
                <a:latin typeface="Arial" charset="0"/>
              </a:rPr>
              <a:t>např. </a:t>
            </a:r>
            <a:r>
              <a:rPr lang="cs-CZ" sz="2000" dirty="0" err="1" smtClean="0">
                <a:latin typeface="Arial" charset="0"/>
              </a:rPr>
              <a:t>Keshanova</a:t>
            </a:r>
            <a:r>
              <a:rPr lang="cs-CZ" sz="2000" dirty="0" smtClean="0">
                <a:latin typeface="Arial" charset="0"/>
              </a:rPr>
              <a:t> choroba při nedostatku </a:t>
            </a:r>
            <a:r>
              <a:rPr lang="cs-CZ" sz="2000" dirty="0" err="1" smtClean="0">
                <a:latin typeface="Arial" charset="0"/>
              </a:rPr>
              <a:t>selénu</a:t>
            </a:r>
            <a:endParaRPr lang="cs-CZ" sz="2000" dirty="0">
              <a:latin typeface="Arial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83462" y="5754283"/>
            <a:ext cx="8352928" cy="7920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Arial" charset="0"/>
              </a:rPr>
              <a:t>Smrt</a:t>
            </a:r>
            <a:endParaRPr lang="cs-CZ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53509" cy="98072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Obecné riziko deficitu stopových prvků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klinické situace, při nichž vzniká riziko nedostatku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808"/>
            <a:ext cx="8065268" cy="4824535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Průjmy, malabsorpce SP</a:t>
            </a:r>
          </a:p>
          <a:p>
            <a:pPr marL="620713" lvl="1" indent="-258763">
              <a:spcBef>
                <a:spcPct val="0"/>
              </a:spcBef>
              <a:buClrTx/>
              <a:buSzPct val="50000"/>
              <a:buFont typeface="Arial" pitchFamily="34" charset="0"/>
              <a:buChar char="—"/>
            </a:pPr>
            <a:r>
              <a:rPr lang="cs-CZ" sz="2400" dirty="0" smtClean="0">
                <a:latin typeface="Arial" charset="0"/>
              </a:rPr>
              <a:t>zrychlená pasáž střevem, porucha vstřebávání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Ztráty z organismu navenek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u popálenin velké ztráty sekrecí z popálené plochy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err="1">
                <a:latin typeface="Arial" charset="0"/>
              </a:rPr>
              <a:t>secernující</a:t>
            </a:r>
            <a:r>
              <a:rPr lang="cs-CZ" sz="2400" dirty="0">
                <a:latin typeface="Arial" charset="0"/>
              </a:rPr>
              <a:t> píštěle, drenáž </a:t>
            </a:r>
            <a:r>
              <a:rPr lang="cs-CZ" sz="2400" dirty="0" smtClean="0">
                <a:latin typeface="Arial" charset="0"/>
              </a:rPr>
              <a:t>výpotků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hemodialýza: </a:t>
            </a:r>
            <a:r>
              <a:rPr lang="cs-CZ" sz="2400" dirty="0">
                <a:latin typeface="Arial" charset="0"/>
              </a:rPr>
              <a:t>ztráty do dialyzátu (filtrátu</a:t>
            </a:r>
            <a:r>
              <a:rPr lang="cs-CZ" sz="2400" b="1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Metabolický stres, </a:t>
            </a:r>
            <a:r>
              <a:rPr lang="cs-CZ" sz="2800" b="1" dirty="0" err="1" smtClean="0">
                <a:latin typeface="Arial" charset="0"/>
              </a:rPr>
              <a:t>polytrauma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redistribuce do tkání, ztráty ledvinami</a:t>
            </a:r>
          </a:p>
          <a:p>
            <a:pPr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Interakce při vstřebávání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resorpci snižuje zvýšené množství vlákniny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fytáty</a:t>
            </a:r>
            <a:r>
              <a:rPr lang="cs-CZ" sz="2400" dirty="0" smtClean="0">
                <a:latin typeface="Arial" charset="0"/>
              </a:rPr>
              <a:t> a oxaláty z převážně rostlinné stravy</a:t>
            </a:r>
          </a:p>
          <a:p>
            <a:pPr marL="620713" lvl="1" indent="-258763">
              <a:spcBef>
                <a:spcPct val="0"/>
              </a:spcBef>
            </a:pPr>
            <a:endParaRPr lang="cs-CZ" sz="2400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Zinek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992888" cy="10527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Zinek je nutný pro mnoho metabolických dějů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kofaktorem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přibližně 250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enzymů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992690" cy="489585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Podporuje syntézu </a:t>
            </a:r>
            <a:r>
              <a:rPr lang="cs-CZ" dirty="0" smtClean="0">
                <a:latin typeface="Arial" charset="0"/>
              </a:rPr>
              <a:t>(anabolismus)  </a:t>
            </a:r>
            <a:r>
              <a:rPr lang="cs-CZ" sz="2800" b="1" dirty="0" smtClean="0">
                <a:latin typeface="Arial" charset="0"/>
              </a:rPr>
              <a:t>bílkovin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stabilizuje prostorovou strukturu proteinů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Ú</a:t>
            </a:r>
            <a:r>
              <a:rPr lang="cs-CZ" sz="2800" b="1" dirty="0" smtClean="0">
                <a:latin typeface="Arial" charset="0"/>
              </a:rPr>
              <a:t>častní se syntézy nukleových kyselin</a:t>
            </a:r>
          </a:p>
          <a:p>
            <a:pPr marL="620713" lvl="1" indent="-258763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nutný pro růst a proliferaci buněk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Nezbytný pro funkci imunitního systému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Nutný pro hojení </a:t>
            </a:r>
            <a:r>
              <a:rPr lang="cs-CZ" sz="2800" b="1" dirty="0">
                <a:latin typeface="Arial" charset="0"/>
              </a:rPr>
              <a:t>ran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Účast na antioxidační obraně</a:t>
            </a:r>
            <a:endParaRPr lang="cs-CZ" sz="2800" b="1" dirty="0">
              <a:latin typeface="Arial" charset="0"/>
            </a:endParaRPr>
          </a:p>
          <a:p>
            <a:pPr>
              <a:spcBef>
                <a:spcPts val="600"/>
              </a:spcBef>
              <a:defRPr/>
            </a:pPr>
            <a:r>
              <a:rPr lang="cs-CZ" sz="2800" b="1" dirty="0">
                <a:latin typeface="Arial" charset="0"/>
              </a:rPr>
              <a:t>Účastní se vnímání chuti k </a:t>
            </a:r>
            <a:r>
              <a:rPr lang="cs-CZ" sz="2800" b="1" dirty="0" smtClean="0">
                <a:latin typeface="Arial" charset="0"/>
              </a:rPr>
              <a:t>jídlu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Je potřebný pro sekreci insulinu</a:t>
            </a:r>
          </a:p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Je potřebný pro adaptaci </a:t>
            </a:r>
            <a:r>
              <a:rPr lang="cs-CZ" sz="2800" b="1" dirty="0">
                <a:latin typeface="Arial" charset="0"/>
              </a:rPr>
              <a:t>oka na tmu </a:t>
            </a: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140000"/>
              </a:lnSpc>
              <a:spcBef>
                <a:spcPct val="0"/>
              </a:spcBef>
              <a:defRPr/>
            </a:pPr>
            <a:endParaRPr lang="cs-CZ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5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"/>
            <a:ext cx="8064896" cy="105273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 zinku ve stravě a jeho vstřebávání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 stravě 7-10 mg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352927" cy="4752106"/>
          </a:xfrm>
        </p:spPr>
        <p:txBody>
          <a:bodyPr rtlCol="0">
            <a:normAutofit/>
          </a:bodyPr>
          <a:lstStyle/>
          <a:p>
            <a:pPr marL="276225" indent="-276225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Celkový obsah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latin typeface="Arial" pitchFamily="34" charset="0"/>
                <a:cs typeface="Arial" pitchFamily="34" charset="0"/>
              </a:rPr>
              <a:t>v lidském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těle 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1,8 g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z toho </a:t>
            </a:r>
            <a:r>
              <a:rPr lang="cs-CZ" sz="2400" dirty="0" smtClean="0">
                <a:latin typeface="Arial" charset="0"/>
              </a:rPr>
              <a:t>85% ve svalech a kostech</a:t>
            </a:r>
            <a:endParaRPr lang="cs-CZ" sz="2400" dirty="0">
              <a:latin typeface="Arial" charset="0"/>
            </a:endParaRPr>
          </a:p>
          <a:p>
            <a:pPr marL="276225" indent="-276225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Potraviny živočišného původu ► vyšší obsah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maso </a:t>
            </a:r>
            <a:r>
              <a:rPr lang="cs-CZ" sz="2400" dirty="0" smtClean="0">
                <a:latin typeface="Arial" charset="0"/>
              </a:rPr>
              <a:t>2-6mg</a:t>
            </a:r>
            <a:r>
              <a:rPr lang="cs-CZ" sz="2400" dirty="0">
                <a:latin typeface="Arial" charset="0"/>
              </a:rPr>
              <a:t>, vejce 2,5mg, tvrdý sýr 3mg / 100g</a:t>
            </a:r>
          </a:p>
          <a:p>
            <a:pPr marL="276225" lvl="1" indent="-276225">
              <a:lnSpc>
                <a:spcPct val="12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Rostlinné zdroje ►nižší obsah/vstřebatelnost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celozrnné obiloviny, luštěniny, ořechy, semena</a:t>
            </a:r>
          </a:p>
          <a:p>
            <a:pPr marL="276225" lvl="1" indent="-276225">
              <a:lnSpc>
                <a:spcPct val="11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Vstřebávání </a:t>
            </a:r>
            <a:r>
              <a:rPr lang="cs-CZ" sz="2800" b="1" dirty="0" err="1" smtClean="0">
                <a:latin typeface="Arial" pitchFamily="34" charset="0"/>
                <a:cs typeface="Arial" pitchFamily="34" charset="0"/>
              </a:rPr>
              <a:t>Zn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20-40 %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potencováno přítomností bílkovin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inhibováno větším množstvím vlákniny, </a:t>
            </a:r>
            <a:r>
              <a:rPr lang="cs-CZ" sz="2400" dirty="0" err="1" smtClean="0">
                <a:latin typeface="Arial" charset="0"/>
              </a:rPr>
              <a:t>fytátů</a:t>
            </a:r>
            <a:r>
              <a:rPr lang="cs-CZ" sz="2400" dirty="0" smtClean="0">
                <a:latin typeface="Arial" charset="0"/>
              </a:rPr>
              <a:t>, oxalátů</a:t>
            </a:r>
          </a:p>
          <a:p>
            <a:pPr marL="534988" lvl="1" indent="-25876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266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8136904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Metabolismus a vylučování zinku z organismu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patologické ztráty zinku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28092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b="1" dirty="0" err="1" smtClean="0">
                <a:latin typeface="Arial" charset="0"/>
              </a:rPr>
              <a:t>Zn</a:t>
            </a:r>
            <a:r>
              <a:rPr lang="cs-CZ" sz="2800" b="1" dirty="0" smtClean="0">
                <a:latin typeface="Arial" charset="0"/>
              </a:rPr>
              <a:t> vstupuje do buněk aktivním transportem 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i="1" dirty="0" err="1">
                <a:latin typeface="Arial" charset="0"/>
              </a:rPr>
              <a:t>Zinc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Importer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Proteins</a:t>
            </a:r>
            <a:r>
              <a:rPr lang="cs-CZ" sz="2400" dirty="0">
                <a:latin typeface="Arial" charset="0"/>
              </a:rPr>
              <a:t>, ZIP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aktivně je také transportován z </a:t>
            </a:r>
            <a:r>
              <a:rPr lang="cs-CZ" sz="2400" dirty="0" smtClean="0">
                <a:latin typeface="Arial" charset="0"/>
              </a:rPr>
              <a:t>buněk</a:t>
            </a:r>
            <a:endParaRPr lang="cs-CZ" sz="2800" b="1" dirty="0" smtClean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Zinek se vylučuje </a:t>
            </a:r>
            <a:r>
              <a:rPr lang="cs-CZ" sz="2800" b="1" dirty="0">
                <a:latin typeface="Arial" charset="0"/>
              </a:rPr>
              <a:t>především </a:t>
            </a:r>
            <a:r>
              <a:rPr lang="cs-CZ" sz="2800" b="1" dirty="0" smtClean="0">
                <a:latin typeface="Arial" charset="0"/>
              </a:rPr>
              <a:t>játry do žlučových cest a střeva</a:t>
            </a:r>
            <a:endParaRPr lang="cs-CZ" sz="2800" b="1" dirty="0">
              <a:latin typeface="Arial" charset="0"/>
            </a:endParaRP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Patologické abnormální ztráty </a:t>
            </a:r>
            <a:r>
              <a:rPr lang="cs-CZ" sz="2800" b="1" dirty="0" err="1" smtClean="0">
                <a:latin typeface="Arial" charset="0"/>
              </a:rPr>
              <a:t>Zn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déletrvající průjmy, </a:t>
            </a:r>
            <a:r>
              <a:rPr lang="cs-CZ" sz="2400" dirty="0" err="1" smtClean="0">
                <a:latin typeface="Arial" charset="0"/>
              </a:rPr>
              <a:t>secernující</a:t>
            </a:r>
            <a:r>
              <a:rPr lang="cs-CZ" sz="2400" dirty="0" smtClean="0">
                <a:latin typeface="Arial" charset="0"/>
              </a:rPr>
              <a:t> střevní </a:t>
            </a:r>
            <a:r>
              <a:rPr lang="cs-CZ" sz="2400" dirty="0">
                <a:latin typeface="Arial" charset="0"/>
              </a:rPr>
              <a:t>píštěle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malabsorpce </a:t>
            </a:r>
            <a:r>
              <a:rPr lang="cs-CZ" sz="2400" dirty="0" smtClean="0">
                <a:latin typeface="Arial" charset="0"/>
              </a:rPr>
              <a:t>živin, vysoký </a:t>
            </a:r>
            <a:r>
              <a:rPr lang="cs-CZ" sz="2400" dirty="0">
                <a:latin typeface="Arial" charset="0"/>
              </a:rPr>
              <a:t>příjem vlákniny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katabolismus, stres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léčba diuretiky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0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5471" y="116632"/>
            <a:ext cx="7426969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Klinické projevy deficitu zinku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jsou málo specifické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320" y="1700808"/>
            <a:ext cx="7849120" cy="4824535"/>
          </a:xfrm>
        </p:spPr>
        <p:txBody>
          <a:bodyPr>
            <a:normAutofit/>
          </a:bodyPr>
          <a:lstStyle/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N</a:t>
            </a:r>
            <a:r>
              <a:rPr lang="cs-CZ" sz="2800" b="1" dirty="0" smtClean="0">
                <a:latin typeface="Arial" charset="0"/>
              </a:rPr>
              <a:t>echutenství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E</a:t>
            </a:r>
            <a:r>
              <a:rPr lang="cs-CZ" sz="2800" b="1" dirty="0" smtClean="0">
                <a:latin typeface="Arial" charset="0"/>
              </a:rPr>
              <a:t>kzém v obličeji,  v kožních záhybech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Alopecie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sychické změny, podrážděnost, deprese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Průjem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nížení imunity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Š</a:t>
            </a:r>
            <a:r>
              <a:rPr lang="cs-CZ" sz="2800" b="1" dirty="0" smtClean="0">
                <a:latin typeface="Arial" charset="0"/>
              </a:rPr>
              <a:t>patné hojení ran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Š</a:t>
            </a:r>
            <a:r>
              <a:rPr lang="cs-CZ" sz="2800" b="1" dirty="0" smtClean="0">
                <a:latin typeface="Arial" charset="0"/>
              </a:rPr>
              <a:t>eroslepost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G</a:t>
            </a:r>
            <a:r>
              <a:rPr lang="cs-CZ" sz="2800" b="1" dirty="0" smtClean="0">
                <a:latin typeface="Arial" charset="0"/>
              </a:rPr>
              <a:t>lukózová intolerance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2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352928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Diagnóza deficitu zinku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nepřítomnosti příznaků je založena na kombinaci faktorů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352159" cy="4824536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Nízký příjem </a:t>
            </a:r>
            <a:r>
              <a:rPr lang="cs-CZ" sz="2800" b="1" dirty="0" err="1" smtClean="0">
                <a:latin typeface="Arial" charset="0"/>
              </a:rPr>
              <a:t>Zn</a:t>
            </a:r>
            <a:r>
              <a:rPr lang="cs-CZ" sz="2800" b="1" dirty="0" smtClean="0">
                <a:latin typeface="Arial" charset="0"/>
              </a:rPr>
              <a:t> ve stravě nebo umělé výživě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déletrvající, včetně poruchy vstřebávání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Přítomnost faktorů predisponujících k deficitu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zejména patologické ztráty </a:t>
            </a: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z organismu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Nízká hladina zinku v krvi  </a:t>
            </a:r>
            <a:r>
              <a:rPr lang="cs-CZ" dirty="0" smtClean="0">
                <a:latin typeface="Arial" charset="0"/>
              </a:rPr>
              <a:t>(norma 9-18 </a:t>
            </a:r>
            <a:r>
              <a:rPr lang="cs-CZ" dirty="0" err="1" smtClean="0">
                <a:latin typeface="Symbol" pitchFamily="18" charset="2"/>
              </a:rPr>
              <a:t>m</a:t>
            </a:r>
            <a:r>
              <a:rPr lang="cs-CZ" dirty="0" err="1" smtClean="0">
                <a:latin typeface="Arial" charset="0"/>
              </a:rPr>
              <a:t>mol</a:t>
            </a:r>
            <a:r>
              <a:rPr lang="cs-CZ" dirty="0" smtClean="0">
                <a:latin typeface="Arial" charset="0"/>
              </a:rPr>
              <a:t>/l)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pro deficit svědčí velmi nízká 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hladina &lt; 8 </a:t>
            </a:r>
            <a:r>
              <a:rPr lang="cs-CZ" sz="2400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cs-CZ" sz="2400" b="1" dirty="0" err="1" smtClean="0">
                <a:solidFill>
                  <a:srgbClr val="FF0000"/>
                </a:solidFill>
                <a:latin typeface="Arial" charset="0"/>
              </a:rPr>
              <a:t>mol</a:t>
            </a:r>
            <a:r>
              <a:rPr lang="cs-CZ" sz="2400" b="1" dirty="0" smtClean="0">
                <a:solidFill>
                  <a:srgbClr val="FF0000"/>
                </a:solidFill>
                <a:latin typeface="Arial" charset="0"/>
              </a:rPr>
              <a:t>/l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stresu může jít o redistribuci </a:t>
            </a: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z krve do tkání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Definitivní průkaz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obsah </a:t>
            </a: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v leukocytech nebo funkční testy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terapeutický test (úprava po </a:t>
            </a:r>
            <a:r>
              <a:rPr lang="cs-CZ" sz="2400" dirty="0" err="1" smtClean="0">
                <a:latin typeface="Arial" charset="0"/>
              </a:rPr>
              <a:t>suplementaci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62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7704856" cy="1035893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Zinek </a:t>
            </a:r>
            <a:r>
              <a:rPr lang="cs-CZ" sz="2800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</a:t>
            </a:r>
            <a: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údaje k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(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mol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=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65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g)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9" y="1700808"/>
            <a:ext cx="7992887" cy="4896544"/>
          </a:xfrm>
        </p:spPr>
        <p:txBody>
          <a:bodyPr>
            <a:normAutofit/>
          </a:bodyPr>
          <a:lstStyle/>
          <a:p>
            <a:pPr marL="361950" indent="-346075">
              <a:lnSpc>
                <a:spcPct val="110000"/>
              </a:lnSpc>
              <a:spcBef>
                <a:spcPct val="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Normální hladina v krvi 9-18 </a:t>
            </a:r>
            <a:r>
              <a:rPr lang="cs-CZ" sz="2800" b="1" dirty="0" err="1" smtClean="0">
                <a:latin typeface="Symbol" pitchFamily="18" charset="2"/>
              </a:rPr>
              <a:t>m</a:t>
            </a:r>
            <a:r>
              <a:rPr lang="cs-CZ" sz="2800" b="1" dirty="0" err="1" smtClean="0">
                <a:latin typeface="Arial" charset="0"/>
              </a:rPr>
              <a:t>mol</a:t>
            </a:r>
            <a:r>
              <a:rPr lang="cs-CZ" sz="2800" b="1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odpovídá 585-1170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  =  0,6-1,2 mg/l</a:t>
            </a:r>
            <a:endParaRPr lang="cs-CZ" dirty="0" smtClean="0">
              <a:latin typeface="Arial" charset="0"/>
            </a:endParaRPr>
          </a:p>
          <a:p>
            <a:pPr marL="361950" indent="-3460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Obsah </a:t>
            </a:r>
            <a:r>
              <a:rPr lang="cs-CZ" sz="2800" b="1" dirty="0" err="1" smtClean="0">
                <a:latin typeface="Arial" charset="0"/>
              </a:rPr>
              <a:t>Zn</a:t>
            </a:r>
            <a:r>
              <a:rPr lang="cs-CZ" sz="2800" b="1" dirty="0" smtClean="0">
                <a:latin typeface="Arial" charset="0"/>
              </a:rPr>
              <a:t> v přípravcích enterální výživy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smtClean="0">
                <a:latin typeface="Arial" charset="0"/>
              </a:rPr>
              <a:t>ONS 2x200 ml			6-8 mg/den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sondová</a:t>
            </a:r>
            <a:r>
              <a:rPr lang="cs-CZ" sz="2400" dirty="0" smtClean="0">
                <a:latin typeface="Arial" charset="0"/>
              </a:rPr>
              <a:t> EV 1000 ml	       15-18 mg/den</a:t>
            </a:r>
            <a:endParaRPr lang="cs-CZ" sz="2400" dirty="0">
              <a:latin typeface="Arial" charset="0"/>
            </a:endParaRPr>
          </a:p>
          <a:p>
            <a:pPr marL="361950" indent="-3460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Zinek tablety 15 mg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800" b="1" dirty="0" smtClean="0">
                <a:latin typeface="Arial" charset="0"/>
              </a:rPr>
              <a:t> 25 mg</a:t>
            </a:r>
          </a:p>
          <a:p>
            <a:pPr marL="361950" indent="-346075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Selzink</a:t>
            </a:r>
            <a:r>
              <a:rPr lang="cs-CZ" sz="2800" b="1" dirty="0" smtClean="0">
                <a:latin typeface="Arial" charset="0"/>
              </a:rPr>
              <a:t> Plus 1 tableta obsahuje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Zn</a:t>
            </a:r>
            <a:r>
              <a:rPr lang="cs-CZ" sz="2400" dirty="0" smtClean="0">
                <a:latin typeface="Arial" charset="0"/>
              </a:rPr>
              <a:t> 7,2mg, Se 50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75000"/>
            </a:pPr>
            <a:r>
              <a:rPr lang="cs-CZ" sz="2400" dirty="0" err="1" smtClean="0">
                <a:latin typeface="Arial" charset="0"/>
              </a:rPr>
              <a:t>vit.C</a:t>
            </a:r>
            <a:r>
              <a:rPr lang="cs-CZ" sz="2400" dirty="0" smtClean="0">
                <a:latin typeface="Arial" charset="0"/>
              </a:rPr>
              <a:t> 180mg, </a:t>
            </a:r>
            <a:r>
              <a:rPr lang="cs-CZ" sz="2400" dirty="0" err="1" smtClean="0">
                <a:latin typeface="Arial" charset="0"/>
              </a:rPr>
              <a:t>vit.E</a:t>
            </a:r>
            <a:r>
              <a:rPr lang="cs-CZ" sz="2400" dirty="0" smtClean="0">
                <a:latin typeface="Arial" charset="0"/>
              </a:rPr>
              <a:t> 31,5mg, </a:t>
            </a:r>
            <a:r>
              <a:rPr lang="cs-CZ" sz="2400" dirty="0" smtClean="0">
                <a:latin typeface="Symbol" pitchFamily="18" charset="2"/>
              </a:rPr>
              <a:t>b</a:t>
            </a:r>
            <a:r>
              <a:rPr lang="cs-CZ" sz="2400" dirty="0" smtClean="0">
                <a:latin typeface="Arial" charset="0"/>
              </a:rPr>
              <a:t>-karoten 4,8mg </a:t>
            </a:r>
            <a:endParaRPr lang="cs-CZ" sz="2400" dirty="0"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2FE4B72-F1D3-4E67-BBDE-F243EA45425B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32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376" y="72008"/>
            <a:ext cx="7165032" cy="980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Definice esenciálních stopových prvků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neboli mikroelementů (patří mezi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mikronutrienty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755576" y="1700808"/>
            <a:ext cx="7560839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Celkový obsah prvku v organismu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&lt; 0,01 %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tedy méně než 7g / 70kg</a:t>
            </a: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(podle jiné definice &lt; 0,005 %)</a:t>
            </a:r>
          </a:p>
        </p:txBody>
      </p:sp>
      <p:sp>
        <p:nvSpPr>
          <p:cNvPr id="7" name="Obdélník 6"/>
          <p:cNvSpPr/>
          <p:nvPr/>
        </p:nvSpPr>
        <p:spPr>
          <a:xfrm>
            <a:off x="755576" y="3501008"/>
            <a:ext cx="7560840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Klasická </a:t>
            </a:r>
            <a:r>
              <a:rPr lang="cs-CZ" sz="2800" b="1" dirty="0" err="1" smtClean="0">
                <a:solidFill>
                  <a:srgbClr val="FF0000"/>
                </a:solidFill>
                <a:latin typeface="Arial" charset="0"/>
              </a:rPr>
              <a:t>Cotziasova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kritéria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cs-CZ" sz="800" b="1" dirty="0" smtClean="0">
              <a:solidFill>
                <a:srgbClr val="FF0000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P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rvek </a:t>
            </a: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je přítomen ve tkáních všech 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jedinců</a:t>
            </a:r>
            <a:endParaRPr lang="cs-CZ" sz="16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Konstantní </a:t>
            </a: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tkáňová 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koncentrace</a:t>
            </a:r>
            <a:endParaRPr lang="cs-CZ" sz="1600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</a:pP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Nepodávání ► reprodukovatelná porucha funkce Přidání </a:t>
            </a:r>
            <a:r>
              <a:rPr lang="cs-CZ" sz="2400" b="1" dirty="0">
                <a:solidFill>
                  <a:schemeClr val="tx1"/>
                </a:solidFill>
                <a:latin typeface="Arial" charset="0"/>
              </a:rPr>
              <a:t>prvku zabraňuje těmto 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poruchám</a:t>
            </a:r>
            <a:endParaRPr lang="cs-CZ" sz="2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591966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Denní příjem ve stravě &lt; 50 </a:t>
            </a:r>
            <a:r>
              <a:rPr lang="cs-CZ" sz="2400" b="1" dirty="0" smtClean="0"/>
              <a:t>mg</a:t>
            </a:r>
            <a:endParaRPr lang="cs-CZ" sz="2400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4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836712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640960" cy="10081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Doporučené dávky zinku při enterálním podávání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déletrvající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04270"/>
              </p:ext>
            </p:extLst>
          </p:nvPr>
        </p:nvGraphicFramePr>
        <p:xfrm>
          <a:off x="216024" y="1300390"/>
          <a:ext cx="8748464" cy="536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4432"/>
                <a:gridCol w="2574032"/>
              </a:tblGrid>
              <a:tr h="1276334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Parametr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Množství </a:t>
                      </a:r>
                      <a:r>
                        <a:rPr lang="cs-CZ" sz="2400" dirty="0" err="1" smtClean="0"/>
                        <a:t>Zn</a:t>
                      </a:r>
                      <a:endParaRPr lang="cs-CZ" sz="2400" dirty="0" smtClean="0"/>
                    </a:p>
                    <a:p>
                      <a:pPr algn="ctr"/>
                      <a:r>
                        <a:rPr lang="cs-CZ" sz="2400" dirty="0" smtClean="0"/>
                        <a:t>mg/den</a:t>
                      </a:r>
                      <a:endParaRPr lang="cs-CZ" sz="2400" dirty="0"/>
                    </a:p>
                  </a:txBody>
                  <a:tcPr anchor="ctr"/>
                </a:tc>
              </a:tr>
              <a:tr h="10231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Doporučená dávka enterálně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7-10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1023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Podle některých doporučení  až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10231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Horní tolerovatelný</a:t>
                      </a:r>
                      <a:r>
                        <a:rPr lang="cs-CZ" sz="2400" b="1" baseline="0" dirty="0" smtClean="0"/>
                        <a:t> limit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25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10231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Bez pozorovaných vedlejších  účinků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50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2784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383"/>
            <a:ext cx="7848872" cy="1025353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Suplementace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Zn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 úplné parenterální výživě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obvykle je doporučena od počátku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76864" cy="5040561"/>
          </a:xfrm>
        </p:spPr>
        <p:txBody>
          <a:bodyPr>
            <a:normAutofit lnSpcReduction="10000"/>
          </a:bodyPr>
          <a:lstStyle/>
          <a:p>
            <a:pPr marL="276225" indent="-276225"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Parenterální potřeba </a:t>
            </a:r>
            <a:r>
              <a:rPr lang="cs-CZ" sz="2800" b="1" dirty="0" err="1">
                <a:latin typeface="Arial" charset="0"/>
              </a:rPr>
              <a:t>Zn</a:t>
            </a:r>
            <a:r>
              <a:rPr lang="cs-CZ" sz="2800" b="1" dirty="0">
                <a:latin typeface="Arial" charset="0"/>
              </a:rPr>
              <a:t> 3-6 mg/den</a:t>
            </a:r>
          </a:p>
          <a:p>
            <a:pPr marL="534988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při GI ztrátách navíc </a:t>
            </a:r>
            <a:r>
              <a:rPr lang="cs-CZ" sz="2400" dirty="0" err="1">
                <a:latin typeface="Arial" charset="0"/>
              </a:rPr>
              <a:t>Zn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12-18 </a:t>
            </a:r>
            <a:r>
              <a:rPr lang="cs-CZ" sz="2400" dirty="0">
                <a:latin typeface="Arial" charset="0"/>
              </a:rPr>
              <a:t>mg/1000 </a:t>
            </a:r>
            <a:r>
              <a:rPr lang="cs-CZ" sz="2400" dirty="0" smtClean="0">
                <a:latin typeface="Arial" charset="0"/>
              </a:rPr>
              <a:t>ml ztrát</a:t>
            </a:r>
            <a:endParaRPr lang="cs-CZ" sz="2400" dirty="0">
              <a:latin typeface="Arial" charset="0"/>
            </a:endParaRPr>
          </a:p>
          <a:p>
            <a:pPr marL="534988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popáleniny navíc až 36 mg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./den</a:t>
            </a:r>
          </a:p>
          <a:p>
            <a:pPr marL="534988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 err="1">
                <a:latin typeface="Arial" charset="0"/>
              </a:rPr>
              <a:t>hyperkatabolismus</a:t>
            </a:r>
            <a:r>
              <a:rPr lang="cs-CZ" sz="2400" dirty="0">
                <a:latin typeface="Arial" charset="0"/>
              </a:rPr>
              <a:t> navíc 3-4 mg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</a:t>
            </a:r>
          </a:p>
          <a:p>
            <a:pPr marL="276225" indent="-276225"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Některé 2-komorové i 3-komorové vaky dnes již obsahují </a:t>
            </a:r>
            <a:r>
              <a:rPr lang="cs-CZ" sz="2800" b="1" dirty="0" err="1">
                <a:latin typeface="Arial" charset="0"/>
              </a:rPr>
              <a:t>Zn</a:t>
            </a:r>
            <a:r>
              <a:rPr lang="cs-CZ" sz="2800" b="1" dirty="0">
                <a:latin typeface="Arial" charset="0"/>
              </a:rPr>
              <a:t> 3-5 mg/vak</a:t>
            </a:r>
          </a:p>
          <a:p>
            <a:pPr marL="276225" indent="-276225">
              <a:lnSpc>
                <a:spcPct val="110000"/>
              </a:lnSpc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Kontaminace </a:t>
            </a:r>
            <a:r>
              <a:rPr lang="cs-CZ" sz="2800" b="1" dirty="0" err="1">
                <a:latin typeface="Arial" charset="0"/>
              </a:rPr>
              <a:t>Zn</a:t>
            </a:r>
            <a:r>
              <a:rPr lang="cs-CZ" sz="2800" b="1" dirty="0">
                <a:latin typeface="Arial" charset="0"/>
              </a:rPr>
              <a:t> v </a:t>
            </a:r>
            <a:r>
              <a:rPr lang="cs-CZ" sz="2800" b="1" dirty="0" smtClean="0">
                <a:latin typeface="Arial" charset="0"/>
              </a:rPr>
              <a:t>infuzích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může být až </a:t>
            </a:r>
            <a:r>
              <a:rPr lang="cs-CZ" sz="2400" dirty="0">
                <a:latin typeface="Arial" charset="0"/>
              </a:rPr>
              <a:t>8 mg/den</a:t>
            </a:r>
          </a:p>
          <a:p>
            <a:pPr marL="276225" indent="-276225" eaLnBrk="1" hangingPunct="1">
              <a:lnSpc>
                <a:spcPct val="110000"/>
              </a:lnSpc>
              <a:spcBef>
                <a:spcPts val="1200"/>
              </a:spcBef>
              <a:buSzPct val="5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Dlouhodobé </a:t>
            </a:r>
            <a:r>
              <a:rPr lang="cs-CZ" sz="2800" b="1" dirty="0" err="1" smtClean="0">
                <a:latin typeface="Arial" charset="0"/>
              </a:rPr>
              <a:t>i.v</a:t>
            </a:r>
            <a:r>
              <a:rPr lang="cs-CZ" sz="2800" b="1" dirty="0" smtClean="0">
                <a:latin typeface="Arial" charset="0"/>
              </a:rPr>
              <a:t>. podávání 15 mg/den bylo dobře tolerováno </a:t>
            </a:r>
          </a:p>
          <a:p>
            <a:pPr marL="534988" lvl="1" indent="-258763">
              <a:lnSpc>
                <a:spcPct val="110000"/>
              </a:lnSpc>
              <a:spcBef>
                <a:spcPct val="0"/>
              </a:spcBef>
              <a:buSzPct val="100000"/>
            </a:pPr>
            <a:r>
              <a:rPr lang="cs-CZ" sz="2400" dirty="0">
                <a:latin typeface="Arial" charset="0"/>
              </a:rPr>
              <a:t>toxicita </a:t>
            </a:r>
            <a:r>
              <a:rPr lang="cs-CZ" sz="2400" dirty="0" err="1">
                <a:latin typeface="Arial" charset="0"/>
              </a:rPr>
              <a:t>Zn</a:t>
            </a:r>
            <a:r>
              <a:rPr lang="cs-CZ" sz="2400" dirty="0">
                <a:latin typeface="Arial" charset="0"/>
              </a:rPr>
              <a:t> při </a:t>
            </a:r>
            <a:r>
              <a:rPr lang="cs-CZ" sz="2400" dirty="0" err="1">
                <a:latin typeface="Arial" charset="0"/>
              </a:rPr>
              <a:t>i.v</a:t>
            </a:r>
            <a:r>
              <a:rPr lang="cs-CZ" sz="2400" dirty="0">
                <a:latin typeface="Arial" charset="0"/>
              </a:rPr>
              <a:t>. podávání je nízká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48264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1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20879" cy="792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Význam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 organismu, vylučování Se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064896" cy="4824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2800" b="1" dirty="0" smtClean="0">
                <a:latin typeface="Arial" charset="0"/>
              </a:rPr>
              <a:t>Antioxidační efekt </a:t>
            </a:r>
            <a:r>
              <a:rPr lang="cs-CZ" sz="2800" b="1" dirty="0" err="1" smtClean="0">
                <a:latin typeface="Arial" charset="0"/>
              </a:rPr>
              <a:t>selenoproteinů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Se je součástí </a:t>
            </a:r>
            <a:r>
              <a:rPr lang="cs-CZ" sz="2400" dirty="0" err="1" smtClean="0">
                <a:latin typeface="Arial" charset="0"/>
              </a:rPr>
              <a:t>glutathion</a:t>
            </a:r>
            <a:r>
              <a:rPr lang="cs-CZ" sz="2400" dirty="0" smtClean="0">
                <a:latin typeface="Arial" charset="0"/>
              </a:rPr>
              <a:t>-peroxidázy (</a:t>
            </a:r>
            <a:r>
              <a:rPr lang="cs-CZ" sz="2400" dirty="0" err="1" smtClean="0">
                <a:latin typeface="Arial" charset="0"/>
              </a:rPr>
              <a:t>GPx</a:t>
            </a:r>
            <a:r>
              <a:rPr lang="cs-CZ" sz="2400" dirty="0" smtClean="0">
                <a:latin typeface="Arial" charset="0"/>
              </a:rPr>
              <a:t> 1-4)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nepřímo moduluje zánětlivý proces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Selén podporuje imunitní </a:t>
            </a:r>
            <a:r>
              <a:rPr lang="cs-CZ" sz="2800" b="1" dirty="0">
                <a:latin typeface="Arial" charset="0"/>
              </a:rPr>
              <a:t>funkce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především buněčnou imunitu (T-lymfocyty)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>
                <a:latin typeface="Arial" charset="0"/>
              </a:rPr>
              <a:t>Účastní syntézy </a:t>
            </a:r>
            <a:r>
              <a:rPr lang="cs-CZ" sz="2800" b="1" dirty="0" err="1">
                <a:latin typeface="Arial" charset="0"/>
              </a:rPr>
              <a:t>thyreoidálních</a:t>
            </a:r>
            <a:r>
              <a:rPr lang="cs-CZ" sz="2800" b="1" dirty="0">
                <a:latin typeface="Arial" charset="0"/>
              </a:rPr>
              <a:t> hormonů</a:t>
            </a:r>
            <a:endParaRPr lang="cs-CZ" sz="28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enzym </a:t>
            </a:r>
            <a:r>
              <a:rPr lang="cs-CZ" sz="2400" dirty="0" err="1">
                <a:latin typeface="Arial" charset="0"/>
              </a:rPr>
              <a:t>deiodináza</a:t>
            </a:r>
            <a:r>
              <a:rPr lang="cs-CZ" sz="2400" dirty="0">
                <a:latin typeface="Arial" charset="0"/>
              </a:rPr>
              <a:t> obsahuje </a:t>
            </a:r>
            <a:r>
              <a:rPr lang="cs-CZ" sz="2400" dirty="0" err="1">
                <a:latin typeface="Arial" charset="0"/>
              </a:rPr>
              <a:t>selén</a:t>
            </a:r>
            <a:endParaRPr lang="cs-CZ" sz="2400" dirty="0">
              <a:latin typeface="Arial" charset="0"/>
            </a:endParaRP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Selén </a:t>
            </a:r>
            <a:r>
              <a:rPr lang="cs-CZ" sz="2800" b="1" dirty="0">
                <a:latin typeface="Arial" charset="0"/>
              </a:rPr>
              <a:t>snižuje toxicitu </a:t>
            </a:r>
            <a:r>
              <a:rPr lang="cs-CZ" sz="2800" b="1" dirty="0" smtClean="0">
                <a:latin typeface="Arial" charset="0"/>
              </a:rPr>
              <a:t>rtuti a jiných kovů</a:t>
            </a:r>
          </a:p>
          <a:p>
            <a:pPr marL="360000"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Vylučování </a:t>
            </a:r>
            <a:r>
              <a:rPr lang="cs-CZ" sz="2800" b="1" dirty="0" err="1" smtClean="0">
                <a:latin typeface="Arial" charset="0"/>
              </a:rPr>
              <a:t>selén</a:t>
            </a:r>
            <a:r>
              <a:rPr lang="cs-CZ" sz="2800" b="1" dirty="0" smtClean="0">
                <a:latin typeface="Arial" charset="0"/>
              </a:rPr>
              <a:t> z organismu</a:t>
            </a:r>
          </a:p>
          <a:p>
            <a:pPr marL="620713" lvl="1" indent="-258763">
              <a:spcBef>
                <a:spcPct val="0"/>
              </a:spcBef>
              <a:defRPr/>
            </a:pPr>
            <a:r>
              <a:rPr lang="cs-CZ" sz="2400" dirty="0">
                <a:latin typeface="Arial" charset="0"/>
              </a:rPr>
              <a:t>střevem </a:t>
            </a:r>
            <a:r>
              <a:rPr lang="cs-CZ" sz="2400" dirty="0" smtClean="0">
                <a:latin typeface="Arial" charset="0"/>
              </a:rPr>
              <a:t>35-55%, ledvinami 14-20%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7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stravě 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její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vstřebávání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stravě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60-70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704087" cy="4536082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Anorganická forma </a:t>
            </a:r>
            <a:r>
              <a:rPr lang="cs-CZ" sz="2800" b="1" dirty="0" err="1" smtClean="0">
                <a:latin typeface="Arial" charset="0"/>
              </a:rPr>
              <a:t>selénu</a:t>
            </a:r>
            <a:endParaRPr lang="cs-CZ" sz="2800" b="1" dirty="0" smtClean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vstřebává se </a:t>
            </a:r>
            <a:r>
              <a:rPr lang="cs-CZ" sz="2400" dirty="0" smtClean="0">
                <a:latin typeface="Arial" charset="0"/>
              </a:rPr>
              <a:t>60 </a:t>
            </a:r>
            <a:r>
              <a:rPr lang="cs-CZ" sz="2400" dirty="0">
                <a:latin typeface="Arial" charset="0"/>
              </a:rPr>
              <a:t>% přijatého </a:t>
            </a:r>
            <a:r>
              <a:rPr lang="cs-CZ" sz="2400" dirty="0" smtClean="0">
                <a:latin typeface="Arial" charset="0"/>
              </a:rPr>
              <a:t>množství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seleničitan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(anglicky </a:t>
            </a:r>
            <a:r>
              <a:rPr lang="cs-CZ" sz="2400" i="1" dirty="0" err="1">
                <a:latin typeface="Arial" charset="0"/>
              </a:rPr>
              <a:t>selenite</a:t>
            </a:r>
            <a:r>
              <a:rPr lang="cs-CZ" sz="2400" dirty="0">
                <a:latin typeface="Arial" charset="0"/>
              </a:rPr>
              <a:t>) SeO</a:t>
            </a:r>
            <a:r>
              <a:rPr lang="cs-CZ" sz="2400" baseline="-25000" dirty="0">
                <a:latin typeface="Arial" charset="0"/>
              </a:rPr>
              <a:t>3 </a:t>
            </a:r>
            <a:r>
              <a:rPr lang="cs-CZ" sz="2400" baseline="30000" dirty="0">
                <a:latin typeface="Arial" charset="0"/>
              </a:rPr>
              <a:t>2-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selenan</a:t>
            </a:r>
            <a:r>
              <a:rPr lang="cs-CZ" sz="2400" dirty="0" smtClean="0">
                <a:latin typeface="Arial" charset="0"/>
              </a:rPr>
              <a:t> (anglicky </a:t>
            </a:r>
            <a:r>
              <a:rPr lang="cs-CZ" sz="2400" dirty="0" err="1" smtClean="0">
                <a:latin typeface="Arial" charset="0"/>
              </a:rPr>
              <a:t>selenate</a:t>
            </a:r>
            <a:r>
              <a:rPr lang="cs-CZ" sz="2400" dirty="0" smtClean="0">
                <a:latin typeface="Arial" charset="0"/>
              </a:rPr>
              <a:t>) SeO</a:t>
            </a:r>
            <a:r>
              <a:rPr lang="cs-CZ" sz="2400" baseline="-25000" dirty="0" smtClean="0">
                <a:latin typeface="Arial" charset="0"/>
              </a:rPr>
              <a:t>4 </a:t>
            </a:r>
            <a:r>
              <a:rPr lang="cs-CZ" sz="2400" baseline="30000" dirty="0" smtClean="0">
                <a:latin typeface="Arial" charset="0"/>
              </a:rPr>
              <a:t>2-</a:t>
            </a:r>
            <a:r>
              <a:rPr lang="cs-CZ" sz="2400" dirty="0" smtClean="0">
                <a:latin typeface="Arial" charset="0"/>
              </a:rPr>
              <a:t> 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Organická forma </a:t>
            </a:r>
            <a:r>
              <a:rPr lang="cs-CZ" sz="2800" b="1" dirty="0" err="1">
                <a:latin typeface="Arial" charset="0"/>
              </a:rPr>
              <a:t>selénu</a:t>
            </a:r>
            <a:r>
              <a:rPr lang="cs-CZ" sz="2800" b="1" dirty="0">
                <a:latin typeface="Arial" charset="0"/>
              </a:rPr>
              <a:t> (vazba na AMK)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vstřebává se 90 % přijatého množství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selenocystein</a:t>
            </a:r>
            <a:r>
              <a:rPr lang="cs-CZ" sz="2400" dirty="0">
                <a:latin typeface="Arial" charset="0"/>
              </a:rPr>
              <a:t> (živočišné zdroje)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selenomethionin</a:t>
            </a:r>
            <a:r>
              <a:rPr lang="cs-CZ" sz="2400" dirty="0">
                <a:latin typeface="Arial" charset="0"/>
              </a:rPr>
              <a:t> (rostlinné zdroje)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Selén se vstřebává aktivním transportem</a:t>
            </a:r>
          </a:p>
          <a:p>
            <a:pPr marL="534988" lvl="1" indent="-258763">
              <a:lnSpc>
                <a:spcPct val="110000"/>
              </a:lnSpc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průměrné vstřebané množství 80</a:t>
            </a:r>
            <a:r>
              <a:rPr lang="cs-CZ" sz="2400" dirty="0">
                <a:latin typeface="Arial" charset="0"/>
              </a:rPr>
              <a:t>%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253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stravě a v organismu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stravě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60-70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80920" cy="5328592"/>
          </a:xfrm>
        </p:spPr>
        <p:txBody>
          <a:bodyPr rtlCol="0">
            <a:normAutofit/>
          </a:bodyPr>
          <a:lstStyle/>
          <a:p>
            <a:pPr marL="276225" indent="-276225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Výskyt </a:t>
            </a:r>
            <a:r>
              <a:rPr lang="cs-CZ" sz="2800" b="1" dirty="0" err="1">
                <a:latin typeface="Arial" charset="0"/>
              </a:rPr>
              <a:t>selénu</a:t>
            </a:r>
            <a:r>
              <a:rPr lang="cs-CZ" sz="2800" b="1" dirty="0">
                <a:latin typeface="Arial" charset="0"/>
              </a:rPr>
              <a:t> v prostředí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nízký: </a:t>
            </a:r>
            <a:r>
              <a:rPr lang="cs-CZ" sz="2400" dirty="0" smtClean="0">
                <a:latin typeface="Arial" charset="0"/>
              </a:rPr>
              <a:t>	Evropa </a:t>
            </a:r>
            <a:r>
              <a:rPr lang="cs-CZ" sz="2400" dirty="0">
                <a:latin typeface="Arial" charset="0"/>
              </a:rPr>
              <a:t>(střední), Čína, Nový Zéland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vysoký: </a:t>
            </a:r>
            <a:r>
              <a:rPr lang="cs-CZ" sz="2400" dirty="0" smtClean="0">
                <a:latin typeface="Arial" charset="0"/>
              </a:rPr>
              <a:t>	USA</a:t>
            </a:r>
            <a:endParaRPr lang="cs-CZ" sz="2400" dirty="0">
              <a:latin typeface="Arial" charset="0"/>
            </a:endParaRP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Dietní zdroje </a:t>
            </a:r>
            <a:r>
              <a:rPr lang="cs-CZ" sz="2800" b="1" dirty="0" err="1">
                <a:latin typeface="Arial" charset="0"/>
              </a:rPr>
              <a:t>selénu</a:t>
            </a:r>
            <a:r>
              <a:rPr lang="cs-CZ" sz="2800" b="1" dirty="0">
                <a:latin typeface="Arial" charset="0"/>
              </a:rPr>
              <a:t> </a:t>
            </a:r>
            <a:r>
              <a:rPr lang="cs-CZ" dirty="0">
                <a:latin typeface="Arial" charset="0"/>
              </a:rPr>
              <a:t>(obsah na 100g před úpravou)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ryby (25-35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g), mořské produkty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maso (5-15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g), vejce-hlavně žloutek (11-14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g/ks),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luštěniny (2-8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g), sýry (4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g) </a:t>
            </a: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Obvyklý příjem Se ve stravě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 Německu 40-45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 </a:t>
            </a:r>
            <a:r>
              <a:rPr lang="cs-CZ" sz="2400" dirty="0" smtClean="0">
                <a:latin typeface="Arial" charset="0"/>
              </a:rPr>
              <a:t>(maso 28%, vejce 16%)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 ČR 36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Celkový obsah </a:t>
            </a:r>
            <a:r>
              <a:rPr lang="cs-CZ" sz="2800" b="1" dirty="0" err="1" smtClean="0">
                <a:latin typeface="Arial" charset="0"/>
              </a:rPr>
              <a:t>selénu</a:t>
            </a:r>
            <a:r>
              <a:rPr lang="cs-CZ" sz="2800" b="1" dirty="0" smtClean="0">
                <a:latin typeface="Arial" charset="0"/>
              </a:rPr>
              <a:t> v organismu 20 mg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nejvyšší koncentrace: játra, ledviny, svaly, štítná žláza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773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423224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Projevy deficitu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endParaRPr lang="cs-CZ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715770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err="1" smtClean="0">
                <a:latin typeface="Arial" charset="0"/>
              </a:rPr>
              <a:t>Keshanova</a:t>
            </a:r>
            <a:r>
              <a:rPr lang="cs-CZ" sz="2800" b="1" dirty="0" smtClean="0">
                <a:latin typeface="Arial" charset="0"/>
              </a:rPr>
              <a:t> choroba 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kardiomyopatie, srdeční dilatace a selhávání  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Myopatie kosterního svalstva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Degenerativní postižení kloubů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Porucha imunity (častější infekce) 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Snížená funkce štítné žlázy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nedostatečná přeměna T4 </a:t>
            </a:r>
            <a:r>
              <a:rPr lang="cs-CZ" sz="2400" dirty="0" smtClean="0">
                <a:latin typeface="Arial" charset="0"/>
              </a:rPr>
              <a:t>►T3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err="1" smtClean="0">
                <a:latin typeface="Arial" charset="0"/>
              </a:rPr>
              <a:t>selén</a:t>
            </a:r>
            <a:r>
              <a:rPr lang="cs-CZ" sz="2400" dirty="0" smtClean="0">
                <a:latin typeface="Arial" charset="0"/>
              </a:rPr>
              <a:t> je součástí enzymů </a:t>
            </a:r>
            <a:r>
              <a:rPr lang="cs-CZ" sz="2400" dirty="0" err="1" smtClean="0">
                <a:latin typeface="Arial" charset="0"/>
              </a:rPr>
              <a:t>dejodáz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ubklinický dlouhodobý nedostatek Se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zvýšená incidence nádorů?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zvýšená mortalita na zhoubné nádory?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385"/>
            <a:ext cx="7345560" cy="10253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Monitorování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Se</a:t>
            </a:r>
            <a:r>
              <a:rPr lang="cs-CZ" b="1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79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cs-CZ" sz="2400" b="0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b="0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mol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 = 79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 Se</a:t>
            </a:r>
            <a:endParaRPr lang="cs-CZ" sz="27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496944" cy="53285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Hladina Se v séru </a:t>
            </a:r>
            <a:r>
              <a:rPr lang="cs-CZ" dirty="0" smtClean="0">
                <a:latin typeface="Arial" charset="0"/>
              </a:rPr>
              <a:t>není jednoduchou metodou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normální rozmezí laboratoře FNB 	0,7-1,2 </a:t>
            </a:r>
            <a:r>
              <a:rPr lang="cs-CZ" sz="2400" dirty="0" err="1" smtClean="0">
                <a:latin typeface="Symbol" pitchFamily="18" charset="2"/>
              </a:rPr>
              <a:t>m</a:t>
            </a:r>
            <a:r>
              <a:rPr lang="cs-CZ" sz="2400" dirty="0" err="1" smtClean="0">
                <a:latin typeface="Arial" charset="0"/>
              </a:rPr>
              <a:t>mol</a:t>
            </a:r>
            <a:r>
              <a:rPr lang="cs-CZ" sz="2400" dirty="0" smtClean="0">
                <a:latin typeface="Arial" charset="0"/>
              </a:rPr>
              <a:t>/l 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maximální aktivita </a:t>
            </a:r>
            <a:r>
              <a:rPr lang="cs-CZ" sz="2400" dirty="0" err="1" smtClean="0">
                <a:latin typeface="Arial" charset="0"/>
              </a:rPr>
              <a:t>GPx</a:t>
            </a:r>
            <a:r>
              <a:rPr lang="cs-CZ" sz="2400" dirty="0" smtClean="0">
                <a:latin typeface="Arial" charset="0"/>
              </a:rPr>
              <a:t> při hladině 	1,1-1,5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>
                <a:latin typeface="Arial" charset="0"/>
              </a:rPr>
              <a:t>mol</a:t>
            </a:r>
            <a:r>
              <a:rPr lang="cs-CZ" sz="2400" dirty="0">
                <a:latin typeface="Arial" charset="0"/>
              </a:rPr>
              <a:t>/l 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Obvyklé hladiny Se v Evropě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 ČR </a:t>
            </a:r>
            <a:r>
              <a:rPr lang="cs-CZ" sz="2400" dirty="0">
                <a:latin typeface="Arial" charset="0"/>
              </a:rPr>
              <a:t>průměrné koncentrace </a:t>
            </a:r>
            <a:r>
              <a:rPr lang="cs-CZ" sz="2400" dirty="0" smtClean="0">
                <a:latin typeface="Arial" charset="0"/>
              </a:rPr>
              <a:t>0,95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>
                <a:latin typeface="Arial" charset="0"/>
              </a:rPr>
              <a:t>mol</a:t>
            </a:r>
            <a:r>
              <a:rPr lang="cs-CZ" sz="2400" dirty="0">
                <a:latin typeface="Arial" charset="0"/>
              </a:rPr>
              <a:t>/l </a:t>
            </a:r>
            <a:endParaRPr lang="cs-CZ" sz="2400" dirty="0" smtClean="0">
              <a:latin typeface="Arial" charset="0"/>
            </a:endParaRP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ve studii EPIC mělo 80% jedinců Se &lt; 1,25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>
                <a:latin typeface="Arial" charset="0"/>
              </a:rPr>
              <a:t>mol</a:t>
            </a:r>
            <a:r>
              <a:rPr lang="cs-CZ" sz="2400" dirty="0">
                <a:latin typeface="Arial" charset="0"/>
              </a:rPr>
              <a:t>/l </a:t>
            </a:r>
            <a:endParaRPr lang="cs-CZ" sz="2400" dirty="0" smtClean="0">
              <a:latin typeface="Arial" charset="0"/>
            </a:endParaRP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v USA průměrné hodnoty Se 1,5-1,7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>
                <a:latin typeface="Arial" charset="0"/>
              </a:rPr>
              <a:t>mol</a:t>
            </a:r>
            <a:r>
              <a:rPr lang="cs-CZ" sz="2400" dirty="0">
                <a:latin typeface="Arial" charset="0"/>
              </a:rPr>
              <a:t>/l 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Hladina Se v krvi odráží příjem Se v dietě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známka krátkodobého stavu Se 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Další způsoby vyšetření stavu </a:t>
            </a:r>
            <a:r>
              <a:rPr lang="cs-CZ" sz="2800" b="1" dirty="0" err="1" smtClean="0">
                <a:latin typeface="Arial" charset="0"/>
              </a:rPr>
              <a:t>selénu</a:t>
            </a:r>
            <a:endParaRPr lang="cs-CZ" sz="2800" b="1" dirty="0">
              <a:latin typeface="Arial" charset="0"/>
            </a:endParaRPr>
          </a:p>
          <a:p>
            <a:pPr marL="723900" lvl="1" indent="-361950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aktivita </a:t>
            </a:r>
            <a:r>
              <a:rPr lang="cs-CZ" sz="2400" dirty="0">
                <a:latin typeface="Arial" charset="0"/>
              </a:rPr>
              <a:t>enzymu </a:t>
            </a:r>
            <a:r>
              <a:rPr lang="cs-CZ" sz="2400" dirty="0" err="1">
                <a:latin typeface="Arial" charset="0"/>
              </a:rPr>
              <a:t>GPx</a:t>
            </a:r>
            <a:r>
              <a:rPr lang="cs-CZ" sz="2400" dirty="0">
                <a:latin typeface="Arial" charset="0"/>
              </a:rPr>
              <a:t> v </a:t>
            </a:r>
            <a:r>
              <a:rPr lang="cs-CZ" sz="2400" dirty="0" smtClean="0">
                <a:latin typeface="Arial" charset="0"/>
              </a:rPr>
              <a:t>erytrocytech</a:t>
            </a:r>
          </a:p>
          <a:p>
            <a:pPr marL="723900" lvl="1" indent="-361950">
              <a:spcBef>
                <a:spcPts val="0"/>
              </a:spcBef>
            </a:pPr>
            <a:r>
              <a:rPr lang="cs-CZ" sz="2400" dirty="0" err="1" smtClean="0">
                <a:latin typeface="Arial" charset="0"/>
              </a:rPr>
              <a:t>selenoprotein</a:t>
            </a:r>
            <a:r>
              <a:rPr lang="cs-CZ" sz="2400" dirty="0" smtClean="0">
                <a:latin typeface="Arial" charset="0"/>
              </a:rPr>
              <a:t> P v krevním séru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5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663" y="188640"/>
            <a:ext cx="7206753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 praxi</a:t>
            </a:r>
            <a:endParaRPr lang="cs-CZ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873" y="1556792"/>
            <a:ext cx="7993583" cy="4968552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Dietní zdroje </a:t>
            </a:r>
            <a:r>
              <a:rPr lang="cs-CZ" sz="2800" b="1" dirty="0" err="1" smtClean="0">
                <a:latin typeface="Arial" charset="0"/>
              </a:rPr>
              <a:t>selénu</a:t>
            </a:r>
            <a:r>
              <a:rPr lang="cs-CZ" sz="2800" b="1" dirty="0" smtClean="0">
                <a:latin typeface="Arial" charset="0"/>
              </a:rPr>
              <a:t> jsou omezené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Selén tableta 50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 nebo 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 Se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Selzink</a:t>
            </a:r>
            <a:r>
              <a:rPr lang="cs-CZ" sz="2400" dirty="0" smtClean="0">
                <a:latin typeface="Arial" charset="0"/>
              </a:rPr>
              <a:t> tableta 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 Se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Ve studiích dávky 200-400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g/den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přirozená forma:  </a:t>
            </a:r>
            <a:r>
              <a:rPr lang="cs-CZ" sz="2400" dirty="0" err="1" smtClean="0">
                <a:latin typeface="Arial" charset="0"/>
              </a:rPr>
              <a:t>selénem</a:t>
            </a:r>
            <a:r>
              <a:rPr lang="cs-CZ" sz="2400" dirty="0" smtClean="0">
                <a:latin typeface="Arial" charset="0"/>
              </a:rPr>
              <a:t> bohaté kvasnice</a:t>
            </a: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V praxi </a:t>
            </a:r>
            <a:r>
              <a:rPr lang="cs-CZ" dirty="0">
                <a:latin typeface="Arial" charset="0"/>
              </a:rPr>
              <a:t>doporučeno</a:t>
            </a:r>
            <a:r>
              <a:rPr lang="cs-CZ" sz="2800" b="1" dirty="0">
                <a:latin typeface="Arial" charset="0"/>
              </a:rPr>
              <a:t> limitovat celkový příjem </a:t>
            </a:r>
            <a:r>
              <a:rPr lang="cs-CZ" sz="2800" b="1" dirty="0" err="1">
                <a:latin typeface="Arial" charset="0"/>
              </a:rPr>
              <a:t>selénu</a:t>
            </a:r>
            <a:r>
              <a:rPr lang="cs-CZ" sz="2800" b="1" dirty="0">
                <a:latin typeface="Arial" charset="0"/>
              </a:rPr>
              <a:t> ze všech zdrojů 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horní tolerovatelný limit 300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dávky Se do 200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 jsou bezpečné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Příznaky </a:t>
            </a:r>
            <a:r>
              <a:rPr lang="cs-CZ" sz="2800" b="1" dirty="0" err="1" smtClean="0">
                <a:latin typeface="Arial" charset="0"/>
              </a:rPr>
              <a:t>selenózy</a:t>
            </a:r>
            <a:r>
              <a:rPr lang="cs-CZ" sz="2800" b="1" dirty="0" smtClean="0">
                <a:latin typeface="Arial" charset="0"/>
              </a:rPr>
              <a:t> se vyskytovaly 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až při dávkách &gt; 850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76256" y="630932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2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4819"/>
            <a:ext cx="7062788" cy="914400"/>
          </a:xfrm>
        </p:spPr>
        <p:txBody>
          <a:bodyPr/>
          <a:lstStyle/>
          <a:p>
            <a:pPr>
              <a:defRPr/>
            </a:pPr>
            <a:r>
              <a:rPr lang="cs-CZ" sz="4000" b="1" dirty="0">
                <a:solidFill>
                  <a:schemeClr val="accent2"/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Toxicita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endParaRPr lang="cs-CZ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064574" cy="4824413"/>
          </a:xfrm>
        </p:spPr>
        <p:txBody>
          <a:bodyPr/>
          <a:lstStyle/>
          <a:p>
            <a:pPr marL="358775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Selén </a:t>
            </a:r>
            <a:r>
              <a:rPr lang="cs-CZ" sz="2800" b="1" dirty="0">
                <a:latin typeface="Arial" charset="0"/>
              </a:rPr>
              <a:t>je buněčný </a:t>
            </a:r>
            <a:r>
              <a:rPr lang="cs-CZ" sz="2800" b="1" dirty="0" smtClean="0">
                <a:latin typeface="Arial" charset="0"/>
              </a:rPr>
              <a:t>toxin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terapeutická šíře je úzká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toxicita je vyšší než u ostatních stopových prvků</a:t>
            </a:r>
          </a:p>
          <a:p>
            <a:pPr marL="35877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Toxické projevy se označují jako </a:t>
            </a:r>
            <a:r>
              <a:rPr lang="cs-CZ" sz="2800" b="1" dirty="0" err="1" smtClean="0">
                <a:latin typeface="Arial" charset="0"/>
              </a:rPr>
              <a:t>selenóza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akutní nebo </a:t>
            </a:r>
            <a:r>
              <a:rPr lang="cs-CZ" sz="2400" dirty="0" smtClean="0">
                <a:latin typeface="Arial" charset="0"/>
              </a:rPr>
              <a:t>chronická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až při dávkách nad 800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Příznaky </a:t>
            </a:r>
            <a:r>
              <a:rPr lang="cs-CZ" sz="2800" b="1" dirty="0" err="1" smtClean="0">
                <a:latin typeface="Arial" charset="0"/>
              </a:rPr>
              <a:t>selenózy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česnekový zápach z úst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zažívací potíže, </a:t>
            </a:r>
            <a:r>
              <a:rPr lang="cs-CZ" sz="2400" dirty="0" err="1" smtClean="0">
                <a:latin typeface="Arial" charset="0"/>
              </a:rPr>
              <a:t>nausea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dystrofie nehtů, ztráta nehtů, ztráta vlasů, kožní léze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abnormality nervového systému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4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593304"/>
          </a:xfrm>
        </p:spPr>
        <p:txBody>
          <a:bodyPr/>
          <a:lstStyle/>
          <a:p>
            <a:r>
              <a:rPr lang="cs-CZ" dirty="0" smtClean="0"/>
              <a:t>Esenciální stopové prvky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31473"/>
              </p:ext>
            </p:extLst>
          </p:nvPr>
        </p:nvGraphicFramePr>
        <p:xfrm>
          <a:off x="269521" y="692696"/>
          <a:ext cx="8604957" cy="6052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9"/>
                <a:gridCol w="2376264"/>
                <a:gridCol w="3456384"/>
              </a:tblGrid>
              <a:tr h="10210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Stopový prvek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esenciální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Chemická</a:t>
                      </a:r>
                    </a:p>
                    <a:p>
                      <a:pPr algn="ctr"/>
                      <a:r>
                        <a:rPr lang="cs-CZ" sz="2400" b="1" i="0" dirty="0" smtClean="0"/>
                        <a:t>značka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 atomová hmotnost  </a:t>
                      </a:r>
                      <a:r>
                        <a:rPr lang="cs-CZ" sz="1600" b="0" i="0" dirty="0" smtClean="0"/>
                        <a:t>(zaokrouhleně)</a:t>
                      </a:r>
                      <a:endParaRPr lang="cs-CZ" sz="2400" b="1" i="0" dirty="0" smtClean="0"/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Zinek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Zn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Selén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Měď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Cu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Železo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Fe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Chróm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Cr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Kobalt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Fluor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Mangan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Mn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Molybden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13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Železo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Železo, Fe</a:t>
            </a:r>
            <a:r>
              <a:rPr lang="cs-CZ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význam v organismu a charakteristika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3425" cy="4464050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Součást hemoglobinu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přenos kyslíku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Esenciání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kofaktor</a:t>
            </a:r>
            <a:r>
              <a:rPr lang="cs-CZ" sz="2800" b="1" dirty="0" smtClean="0">
                <a:latin typeface="Arial" charset="0"/>
              </a:rPr>
              <a:t> různých enzymů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tvorba energie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Celkový obsah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v organismu 3-5 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70% obsaženo ve vazbě na molekuly hemu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Nadbytek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může být toxický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podporuje vznik reaktivních O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 substancí (ROS)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 v době zánětu může být škodlivá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420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Zdroje železa ve stravě a vstřebávání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 fyziologických okolností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6792"/>
            <a:ext cx="8280151" cy="5040560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Bohaté zdroje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(množství na 100g potraviny)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játra (10mg), maso (2-5mg), vaječný žloutek 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luštěniny (5-10mg), sója (9-15mg)</a:t>
            </a: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Vstřebávání </a:t>
            </a:r>
            <a:r>
              <a:rPr lang="cs-CZ" sz="2800" b="1" dirty="0" err="1">
                <a:latin typeface="Arial" charset="0"/>
              </a:rPr>
              <a:t>Fe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hemové </a:t>
            </a:r>
            <a:r>
              <a:rPr lang="cs-CZ" sz="2400" dirty="0" err="1">
                <a:latin typeface="Arial" charset="0"/>
              </a:rPr>
              <a:t>Fe</a:t>
            </a:r>
            <a:r>
              <a:rPr lang="cs-CZ" sz="2400" dirty="0">
                <a:latin typeface="Arial" charset="0"/>
              </a:rPr>
              <a:t> 15-35 %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nehemové</a:t>
            </a:r>
            <a:r>
              <a:rPr lang="cs-CZ" sz="2400" dirty="0">
                <a:latin typeface="Arial" charset="0"/>
              </a:rPr>
              <a:t> (anorganické) </a:t>
            </a:r>
            <a:r>
              <a:rPr lang="cs-CZ" sz="2400" dirty="0" err="1">
                <a:latin typeface="Arial" charset="0"/>
              </a:rPr>
              <a:t>Fe</a:t>
            </a:r>
            <a:r>
              <a:rPr lang="cs-CZ" sz="2400" dirty="0">
                <a:latin typeface="Arial" charset="0"/>
              </a:rPr>
              <a:t> 10 %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potencováno přítomností </a:t>
            </a:r>
            <a:r>
              <a:rPr lang="cs-CZ" sz="2400" dirty="0" err="1">
                <a:latin typeface="Arial" charset="0"/>
              </a:rPr>
              <a:t>vit.C</a:t>
            </a:r>
            <a:r>
              <a:rPr lang="cs-CZ" sz="2400" dirty="0">
                <a:latin typeface="Arial" charset="0"/>
              </a:rPr>
              <a:t> a některých aminokyselin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vstřebává se v duodenu a proximálním jejunu</a:t>
            </a: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Zásobní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v celém organismu tvoří 0,8-1,2 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ferritin</a:t>
            </a:r>
            <a:r>
              <a:rPr lang="cs-CZ" sz="2400" dirty="0" smtClean="0">
                <a:latin typeface="Arial" charset="0"/>
              </a:rPr>
              <a:t> normální rozmezí 30-300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hladina </a:t>
            </a:r>
            <a:r>
              <a:rPr lang="cs-CZ" sz="2400" dirty="0" err="1" smtClean="0">
                <a:latin typeface="Arial" charset="0"/>
              </a:rPr>
              <a:t>ferritinu</a:t>
            </a:r>
            <a:r>
              <a:rPr lang="cs-CZ" sz="2400" dirty="0" smtClean="0">
                <a:latin typeface="Arial" charset="0"/>
              </a:rPr>
              <a:t> v krvi koresponduje se zásobami </a:t>
            </a:r>
            <a:r>
              <a:rPr lang="cs-CZ" sz="2400" dirty="0" err="1" smtClean="0">
                <a:latin typeface="Arial" charset="0"/>
              </a:rPr>
              <a:t>Fe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5657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Hodnocení stavu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 organismu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 vztahu k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suplementaci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352159" cy="5040560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Hladina </a:t>
            </a:r>
            <a:r>
              <a:rPr lang="cs-CZ" sz="2800" b="1" dirty="0" err="1" smtClean="0">
                <a:latin typeface="Arial" charset="0"/>
              </a:rPr>
              <a:t>Fe</a:t>
            </a:r>
            <a:r>
              <a:rPr lang="cs-CZ" sz="2800" b="1" dirty="0" smtClean="0">
                <a:latin typeface="Arial" charset="0"/>
              </a:rPr>
              <a:t> v krevním séru (5-25 </a:t>
            </a:r>
            <a:r>
              <a:rPr lang="cs-CZ" sz="2800" b="1" dirty="0" err="1" smtClean="0">
                <a:latin typeface="Symbol" pitchFamily="18" charset="2"/>
              </a:rPr>
              <a:t>m</a:t>
            </a:r>
            <a:r>
              <a:rPr lang="cs-CZ" sz="2800" b="1" dirty="0" err="1" smtClean="0">
                <a:latin typeface="Arial" charset="0"/>
              </a:rPr>
              <a:t>mol</a:t>
            </a:r>
            <a:r>
              <a:rPr lang="cs-CZ" sz="2800" b="1" dirty="0" smtClean="0">
                <a:latin typeface="Arial" charset="0"/>
              </a:rPr>
              <a:t>/l)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klesá při akutním metabolickém stresu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přesun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z krve do tkání (</a:t>
            </a:r>
            <a:r>
              <a:rPr lang="cs-CZ" sz="2400" dirty="0" err="1" smtClean="0">
                <a:latin typeface="Arial" charset="0"/>
              </a:rPr>
              <a:t>hepcidin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pokles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je výhodný při infekci (růstový faktor bakterií)</a:t>
            </a: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Ferritin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(bílkovina, která váže až 4500 atomů </a:t>
            </a:r>
            <a:r>
              <a:rPr lang="cs-CZ" dirty="0" err="1" smtClean="0">
                <a:latin typeface="Arial" charset="0"/>
              </a:rPr>
              <a:t>Fe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bílkovina akutní fáze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hodnota </a:t>
            </a:r>
            <a:r>
              <a:rPr lang="cs-CZ" sz="2400" dirty="0">
                <a:latin typeface="Arial" charset="0"/>
              </a:rPr>
              <a:t>&lt; 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 je při zánětu nízká (fyziologicky by však byla v normě) 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Saturace vazebné kapacity krve (transferinu)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SaFe</a:t>
            </a:r>
            <a:r>
              <a:rPr lang="cs-CZ" sz="2400" dirty="0" smtClean="0">
                <a:latin typeface="Arial" charset="0"/>
              </a:rPr>
              <a:t> ukazuje na transportní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norma 25-30 % (0,25-0,35)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nedostatek mobilního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&lt; 20 % resp. 0,2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9448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jeho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onemocnění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6792"/>
            <a:ext cx="8208143" cy="5112568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Denní potřeba 10-20 mg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vstřebává se pouze kolem 10 %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deficitu je vstřebávání vyšší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systémovém zánětu je vstřebávání velmi nízké</a:t>
            </a: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Laboratorní známky deficitu </a:t>
            </a:r>
            <a:r>
              <a:rPr lang="cs-CZ" sz="2800" b="1" dirty="0" err="1">
                <a:latin typeface="Arial" charset="0"/>
              </a:rPr>
              <a:t>Fe</a:t>
            </a:r>
            <a:r>
              <a:rPr lang="cs-CZ" sz="2800" b="1" dirty="0">
                <a:latin typeface="Arial" charset="0"/>
              </a:rPr>
              <a:t> při zánětu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SaFe</a:t>
            </a:r>
            <a:r>
              <a:rPr lang="cs-CZ" sz="2400" dirty="0">
                <a:latin typeface="Arial" charset="0"/>
              </a:rPr>
              <a:t> &lt; 0,2 a současně </a:t>
            </a:r>
            <a:r>
              <a:rPr lang="cs-CZ" sz="2400" dirty="0" err="1">
                <a:latin typeface="Arial" charset="0"/>
              </a:rPr>
              <a:t>ferritin</a:t>
            </a:r>
            <a:r>
              <a:rPr lang="cs-CZ" sz="2400" dirty="0">
                <a:latin typeface="Arial" charset="0"/>
              </a:rPr>
              <a:t> &lt; 100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g/l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pokud je současně anémie, jde o anemii z nedostatku </a:t>
            </a:r>
            <a:r>
              <a:rPr lang="cs-CZ" sz="2400" dirty="0" err="1">
                <a:latin typeface="Arial" charset="0"/>
              </a:rPr>
              <a:t>Fe</a:t>
            </a:r>
            <a:r>
              <a:rPr lang="cs-CZ" sz="2400" dirty="0">
                <a:latin typeface="Arial" charset="0"/>
              </a:rPr>
              <a:t> (</a:t>
            </a:r>
            <a:r>
              <a:rPr lang="cs-CZ" sz="2400" i="1" dirty="0">
                <a:latin typeface="Arial" charset="0"/>
              </a:rPr>
              <a:t>Iron </a:t>
            </a:r>
            <a:r>
              <a:rPr lang="cs-CZ" sz="2400" i="1" dirty="0" err="1">
                <a:latin typeface="Arial" charset="0"/>
              </a:rPr>
              <a:t>Deficiency</a:t>
            </a:r>
            <a:r>
              <a:rPr lang="cs-CZ" sz="2400" i="1" dirty="0">
                <a:latin typeface="Arial" charset="0"/>
              </a:rPr>
              <a:t> </a:t>
            </a:r>
            <a:r>
              <a:rPr lang="cs-CZ" sz="2400" i="1" dirty="0" err="1">
                <a:latin typeface="Arial" charset="0"/>
              </a:rPr>
              <a:t>Anemia</a:t>
            </a:r>
            <a:r>
              <a:rPr lang="cs-CZ" sz="2400" dirty="0">
                <a:latin typeface="Arial" charset="0"/>
              </a:rPr>
              <a:t>, IDA)</a:t>
            </a: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léky</a:t>
            </a:r>
            <a:endParaRPr lang="cs-CZ" dirty="0" smtClean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tablety s prodlouženým uvolňováním, kapky, sirup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léčebná dávka při deficitu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100-200 mg/den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úprava deficitu </a:t>
            </a:r>
            <a:r>
              <a:rPr lang="cs-CZ" sz="2400" dirty="0" err="1" smtClean="0">
                <a:latin typeface="Arial" charset="0"/>
              </a:rPr>
              <a:t>Fe</a:t>
            </a:r>
            <a:r>
              <a:rPr lang="cs-CZ" sz="2400" dirty="0" smtClean="0">
                <a:latin typeface="Arial" charset="0"/>
              </a:rPr>
              <a:t> trvá 6 měsíců</a:t>
            </a:r>
            <a:endParaRPr lang="cs-CZ" sz="2400" dirty="0">
              <a:latin typeface="Arial" charset="0"/>
            </a:endParaRP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endParaRPr lang="cs-CZ" sz="24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798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Jód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Jód, I</a:t>
            </a:r>
            <a:r>
              <a:rPr lang="cs-CZ" baseline="300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127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charakteristika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352159" cy="4824114"/>
          </a:xfrm>
        </p:spPr>
        <p:txBody>
          <a:bodyPr rtlCol="0">
            <a:normAutofit/>
          </a:bodyPr>
          <a:lstStyle/>
          <a:p>
            <a:pPr marL="276225" indent="-276225" eaLnBrk="1" fontAlgn="auto" hangingPunct="1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Nedostatek jódu je i v dnešní době častý</a:t>
            </a:r>
          </a:p>
          <a:p>
            <a:pPr marL="534988" lvl="1" indent="-258763" eaLnBrk="1" fontAlgn="auto" hangingPunct="1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 Evropě je udáváno 44 % obyvatel</a:t>
            </a:r>
          </a:p>
          <a:p>
            <a:pPr marL="534988" lvl="1" indent="-258763" eaLnBrk="1" fontAlgn="auto" hangingPunct="1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podstatně nižší výskyt v Americe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Funkce štítné žlázy je vysoce závislá na zevním přívodu jódu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nedostatek jódu ► snížená tvorba </a:t>
            </a:r>
            <a:r>
              <a:rPr lang="cs-CZ" sz="2400" dirty="0" err="1">
                <a:latin typeface="Arial" charset="0"/>
              </a:rPr>
              <a:t>thyroxinu</a:t>
            </a:r>
            <a:r>
              <a:rPr lang="cs-CZ" sz="2400" dirty="0">
                <a:latin typeface="Arial" charset="0"/>
              </a:rPr>
              <a:t> a T3 ► reakce hypofýzy se zvýšením tvorby TSH ► struma 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Poruchy způsobené nedostatkem jódu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struma, </a:t>
            </a:r>
            <a:r>
              <a:rPr lang="cs-CZ" sz="2400" dirty="0" err="1" smtClean="0">
                <a:latin typeface="Arial" charset="0"/>
              </a:rPr>
              <a:t>nodulární</a:t>
            </a:r>
            <a:r>
              <a:rPr lang="cs-CZ" sz="2400" dirty="0" smtClean="0">
                <a:latin typeface="Arial" charset="0"/>
              </a:rPr>
              <a:t> struma (riziko karcinomu)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hypothyreoidismus</a:t>
            </a:r>
            <a:endParaRPr lang="cs-CZ" sz="2400" dirty="0" smtClean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kretenismus u kojenců (u nás se již nevyskytuje)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55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9" y="116633"/>
            <a:ext cx="7597525" cy="936104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Zdroje jódu ve stravě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obsah jódu v potravinách je však proměnlivý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1"/>
            <a:ext cx="7632848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Ryby, mořské plody, mořská sůl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Mořské řasy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Mléko kravské, mléčné výrobky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Vejce</a:t>
            </a: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Minerální voda Vincentka  </a:t>
            </a:r>
            <a:r>
              <a:rPr lang="cs-CZ" dirty="0" smtClean="0">
                <a:latin typeface="Arial" charset="0"/>
              </a:rPr>
              <a:t>(jód 6000 </a:t>
            </a:r>
            <a:r>
              <a:rPr lang="cs-CZ" dirty="0" smtClean="0">
                <a:latin typeface="Symbol" pitchFamily="18" charset="2"/>
              </a:rPr>
              <a:t>m</a:t>
            </a:r>
            <a:r>
              <a:rPr lang="cs-CZ" dirty="0" smtClean="0">
                <a:latin typeface="Arial" charset="0"/>
              </a:rPr>
              <a:t>g/l)</a:t>
            </a:r>
            <a:endParaRPr lang="cs-CZ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Fortifikovaná </a:t>
            </a:r>
            <a:r>
              <a:rPr lang="cs-CZ" sz="2800" b="1" dirty="0">
                <a:latin typeface="Arial" charset="0"/>
              </a:rPr>
              <a:t>sůl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Fortifikované </a:t>
            </a:r>
            <a:r>
              <a:rPr lang="cs-CZ" sz="2800" b="1" dirty="0" smtClean="0">
                <a:latin typeface="Arial" charset="0"/>
              </a:rPr>
              <a:t>potraviny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>
                <a:latin typeface="Arial" charset="0"/>
              </a:rPr>
              <a:t>Nízký obsah v rostlinné stravě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ovoce, zelenina, luštěniny, </a:t>
            </a:r>
            <a:r>
              <a:rPr lang="cs-CZ" sz="2400" dirty="0" smtClean="0">
                <a:latin typeface="Arial" charset="0"/>
              </a:rPr>
              <a:t>cereálie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1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0520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 jódu v mořské soli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nemusí být vysoký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3425" cy="4464050"/>
          </a:xfrm>
        </p:spPr>
        <p:txBody>
          <a:bodyPr rtlCol="0">
            <a:normAutofit/>
          </a:bodyPr>
          <a:lstStyle/>
          <a:p>
            <a:pPr marL="276225" indent="-276225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Jódové sloučeniny v mořské vodě/soli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méně stabilní jodid (angl. </a:t>
            </a:r>
            <a:r>
              <a:rPr lang="cs-CZ" sz="2400" i="1" dirty="0" err="1">
                <a:latin typeface="Arial" charset="0"/>
              </a:rPr>
              <a:t>iodide</a:t>
            </a:r>
            <a:r>
              <a:rPr lang="cs-CZ" sz="2400" dirty="0">
                <a:latin typeface="Arial" charset="0"/>
              </a:rPr>
              <a:t>)	I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stabilnější jodičnan (</a:t>
            </a:r>
            <a:r>
              <a:rPr lang="cs-CZ" sz="2400" i="1" dirty="0" err="1">
                <a:latin typeface="Arial" charset="0"/>
              </a:rPr>
              <a:t>iodate</a:t>
            </a:r>
            <a:r>
              <a:rPr lang="cs-CZ" sz="2400" dirty="0">
                <a:latin typeface="Arial" charset="0"/>
              </a:rPr>
              <a:t>)		IO</a:t>
            </a:r>
            <a:r>
              <a:rPr lang="cs-CZ" sz="2400" baseline="-25000" dirty="0">
                <a:latin typeface="Arial" charset="0"/>
              </a:rPr>
              <a:t>3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organické sloučeniny jódu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obvyklý poměr jodid : jodičnan 5:1</a:t>
            </a:r>
          </a:p>
          <a:p>
            <a:pPr marL="276225" indent="-276225"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Mořská sůl může mít </a:t>
            </a:r>
            <a:r>
              <a:rPr lang="cs-CZ" sz="2800" b="1" dirty="0" smtClean="0">
                <a:latin typeface="Arial" charset="0"/>
              </a:rPr>
              <a:t>překvapivě málo jódu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 práci portugalských autorů byl medián jen 14 mg/kg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polovina vzorků tedy měla &lt; 14 mg/kg</a:t>
            </a:r>
          </a:p>
          <a:p>
            <a:pPr marL="276225" indent="-276225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Jodizace</a:t>
            </a:r>
            <a:r>
              <a:rPr lang="cs-CZ" sz="2800" b="1" dirty="0" smtClean="0">
                <a:latin typeface="Arial" charset="0"/>
              </a:rPr>
              <a:t> doporučena při nízkém obsahu jódu </a:t>
            </a:r>
          </a:p>
          <a:p>
            <a:pPr marL="534988" lvl="1" indent="-258763" eaLnBrk="1" fontAlgn="auto" hangingPunct="1">
              <a:spcBef>
                <a:spcPts val="30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dle WHO &lt;15 mg/kg  </a:t>
            </a:r>
            <a:r>
              <a:rPr lang="cs-CZ" dirty="0" smtClean="0">
                <a:latin typeface="Arial" charset="0"/>
              </a:rPr>
              <a:t>nebo</a:t>
            </a:r>
            <a:r>
              <a:rPr lang="cs-CZ" sz="2400" dirty="0" smtClean="0">
                <a:latin typeface="Arial" charset="0"/>
              </a:rPr>
              <a:t>  &lt; 15 </a:t>
            </a:r>
            <a:r>
              <a:rPr lang="cs-CZ" sz="2400" dirty="0" err="1" smtClean="0">
                <a:latin typeface="Arial" charset="0"/>
              </a:rPr>
              <a:t>ppm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(</a:t>
            </a:r>
            <a:r>
              <a:rPr lang="cs-CZ" dirty="0" err="1" smtClean="0">
                <a:latin typeface="Arial" charset="0"/>
              </a:rPr>
              <a:t>parts</a:t>
            </a:r>
            <a:r>
              <a:rPr lang="cs-CZ" dirty="0" smtClean="0">
                <a:latin typeface="Arial" charset="0"/>
              </a:rPr>
              <a:t> per </a:t>
            </a:r>
            <a:r>
              <a:rPr lang="cs-CZ" dirty="0" err="1" smtClean="0">
                <a:latin typeface="Arial" charset="0"/>
              </a:rPr>
              <a:t>million</a:t>
            </a:r>
            <a:r>
              <a:rPr lang="cs-CZ" dirty="0" smtClean="0">
                <a:latin typeface="Arial" charset="0"/>
              </a:rPr>
              <a:t>)</a:t>
            </a:r>
          </a:p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532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Fortifikace soli jódem.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odizace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soli  </a:t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potřeba jódu ve stravě 150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g/den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280151" cy="4824536"/>
          </a:xfrm>
        </p:spPr>
        <p:txBody>
          <a:bodyPr rtlCol="0">
            <a:normAutofit/>
          </a:bodyPr>
          <a:lstStyle/>
          <a:p>
            <a:pPr marL="276225" indent="-276225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Jodizovaná sůl není tak široce používána,     jak se většinou předpokládá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zvláště velkoodběratelé </a:t>
            </a:r>
            <a:r>
              <a:rPr lang="cs-CZ" sz="2400" dirty="0">
                <a:latin typeface="Arial" charset="0"/>
              </a:rPr>
              <a:t>mohou šetřit</a:t>
            </a:r>
          </a:p>
          <a:p>
            <a:pPr marL="276225" indent="-276225"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 ČR by měla jodizovaná sůl mít obsah jódu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garantovaný 27-42 mg/kg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obsah jódu se však skladováním snižuje o 30-98%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negativní vliv vlhkosti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balení: vícevrstvé a polyetylénové sáčky</a:t>
            </a:r>
            <a:endParaRPr lang="cs-CZ" sz="2400" dirty="0">
              <a:latin typeface="Arial" charset="0"/>
            </a:endParaRPr>
          </a:p>
          <a:p>
            <a:pPr marL="276225" indent="-276225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Při </a:t>
            </a:r>
            <a:r>
              <a:rPr lang="cs-CZ" dirty="0" smtClean="0">
                <a:latin typeface="Arial" charset="0"/>
              </a:rPr>
              <a:t>současném</a:t>
            </a:r>
            <a:r>
              <a:rPr lang="cs-CZ" sz="2800" b="1" dirty="0" smtClean="0">
                <a:latin typeface="Arial" charset="0"/>
              </a:rPr>
              <a:t> omezení příjmu soli </a:t>
            </a:r>
            <a:r>
              <a:rPr lang="cs-CZ" dirty="0" smtClean="0">
                <a:latin typeface="Arial" charset="0"/>
              </a:rPr>
              <a:t>na</a:t>
            </a:r>
            <a:r>
              <a:rPr lang="cs-CZ" sz="2800" b="1" dirty="0" smtClean="0">
                <a:latin typeface="Arial" charset="0"/>
              </a:rPr>
              <a:t> 5 g/den</a:t>
            </a:r>
          </a:p>
          <a:p>
            <a:pPr marL="534988" lvl="1" indent="-258763" eaLnBrk="1" fontAlgn="auto" hangingPunct="1"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by šlo o příjem jódu 170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g/den </a:t>
            </a:r>
          </a:p>
          <a:p>
            <a:pPr marL="534988" lvl="1" indent="-258763">
              <a:spcBef>
                <a:spcPts val="0"/>
              </a:spcBef>
              <a:buClrTx/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ale při příjmu 10 g soli o 340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g/den</a:t>
            </a:r>
            <a:endParaRPr lang="cs-CZ" sz="2400" dirty="0" smtClean="0">
              <a:latin typeface="Arial" charset="0"/>
            </a:endParaRPr>
          </a:p>
          <a:p>
            <a:pPr marL="276225" indent="-276225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50000"/>
              <a:buFont typeface="Wingdings" pitchFamily="2" charset="2"/>
              <a:buChar char="n"/>
              <a:defRPr/>
            </a:pPr>
            <a:endParaRPr lang="cs-CZ" sz="2800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421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692696"/>
          </a:xfrm>
        </p:spPr>
        <p:txBody>
          <a:bodyPr/>
          <a:lstStyle/>
          <a:p>
            <a:r>
              <a:rPr lang="cs-CZ" dirty="0" smtClean="0"/>
              <a:t>Potenciálně toxické neesenciální stopové prvky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13731"/>
              </p:ext>
            </p:extLst>
          </p:nvPr>
        </p:nvGraphicFramePr>
        <p:xfrm>
          <a:off x="269521" y="980728"/>
          <a:ext cx="8604957" cy="5665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9"/>
                <a:gridCol w="2376264"/>
                <a:gridCol w="3456384"/>
              </a:tblGrid>
              <a:tr h="113778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Stopový prvek</a:t>
                      </a:r>
                    </a:p>
                    <a:p>
                      <a:pPr marL="0" algn="ctr" defTabSz="914400" rtl="0" eaLnBrk="1" latinLnBrk="0" hangingPunct="1"/>
                      <a:r>
                        <a:rPr lang="cs-CZ" sz="2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neesenciální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Chemická</a:t>
                      </a:r>
                    </a:p>
                    <a:p>
                      <a:pPr algn="ctr"/>
                      <a:r>
                        <a:rPr lang="cs-CZ" sz="2400" b="1" i="0" dirty="0" smtClean="0"/>
                        <a:t>značka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 atomová hmotnost  </a:t>
                      </a:r>
                      <a:r>
                        <a:rPr lang="cs-CZ" sz="1600" b="0" i="0" dirty="0" smtClean="0"/>
                        <a:t>(zaokrouhleně)</a:t>
                      </a:r>
                      <a:endParaRPr lang="cs-CZ" sz="2400" b="1" i="0" dirty="0" smtClean="0"/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Hliník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Al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Křemík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/>
                        <a:t>Cadmium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Cd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Olovo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207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Arzén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As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Rtuť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Hg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Stříbro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Ag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Nikl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Ni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03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Cín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err="1" smtClean="0">
                          <a:solidFill>
                            <a:schemeClr val="tx1"/>
                          </a:solidFill>
                        </a:rPr>
                        <a:t>Sn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119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0899" y="116633"/>
            <a:ext cx="7597525" cy="936104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Zjišťování denního příjmu jódu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pomocí dotazníků a tabulkového obsahu jódu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89705"/>
            <a:ext cx="8532440" cy="451961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Záznam příjmu stravy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nejméně </a:t>
            </a:r>
            <a:r>
              <a:rPr lang="cs-CZ" sz="2400" dirty="0" smtClean="0">
                <a:latin typeface="Arial" charset="0"/>
              </a:rPr>
              <a:t>10-denní kvůli příjmu potravin, které nejsou konzumovány běžně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Dotazník frekvence příjmu potravin, FFQ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závisí na skupinách sledovaných potravin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často nadhodnocuje příjem jódu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Vegani </a:t>
            </a:r>
            <a:r>
              <a:rPr lang="cs-CZ" sz="2800" b="1" dirty="0" smtClean="0">
                <a:latin typeface="Arial" charset="0"/>
              </a:rPr>
              <a:t>a vegetariáni mají nízký příjem jódu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pokud nekonzumují mořské řasy/fortifikované potraviny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mohou mít vysoký příjem při pravidelné konzumaci mořských řas (různý obsah jódu)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7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16632"/>
            <a:ext cx="7165477" cy="936104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Metabolismus jódu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 organismu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1" y="1556792"/>
            <a:ext cx="8208913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Vstřebávání jódu v GIT je kolem 90 %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je </a:t>
            </a:r>
            <a:r>
              <a:rPr lang="cs-CZ" sz="2400" dirty="0" smtClean="0">
                <a:latin typeface="Arial" charset="0"/>
              </a:rPr>
              <a:t>podporováno </a:t>
            </a:r>
            <a:r>
              <a:rPr lang="cs-CZ" sz="2400" dirty="0" err="1" smtClean="0">
                <a:latin typeface="Arial" charset="0"/>
              </a:rPr>
              <a:t>selénem</a:t>
            </a:r>
            <a:endParaRPr lang="cs-CZ" sz="2400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 </a:t>
            </a:r>
            <a:r>
              <a:rPr lang="cs-CZ" sz="2400" dirty="0" err="1" smtClean="0">
                <a:latin typeface="Arial" charset="0"/>
              </a:rPr>
              <a:t>suplementaci</a:t>
            </a:r>
            <a:r>
              <a:rPr lang="cs-CZ" sz="2400" dirty="0" smtClean="0">
                <a:latin typeface="Arial" charset="0"/>
              </a:rPr>
              <a:t> jódu je doporučena současná </a:t>
            </a: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selénu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Přijatý jód je vychytáván štítnou žlázou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Inhibice využití jódu štítnou žlázou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brukvovitá </a:t>
            </a:r>
            <a:r>
              <a:rPr lang="cs-CZ" sz="2400" dirty="0" smtClean="0">
                <a:latin typeface="Arial" charset="0"/>
              </a:rPr>
              <a:t>zelenina (zelí, květák, kedluben, brokolice)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významná pouze při příjmu velkého množství 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Štítná žláza obsahuje </a:t>
            </a:r>
            <a:r>
              <a:rPr lang="cs-CZ" sz="2800" b="1" dirty="0">
                <a:latin typeface="Arial" charset="0"/>
              </a:rPr>
              <a:t>15-20 mg jódu 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zásoba na 3 měsíce (při denní potřebě jódu 150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68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7384"/>
            <a:ext cx="7793037" cy="1025352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Vyšetření koncentrace jódu v moči (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jodurie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UIC, </a:t>
            </a:r>
            <a:r>
              <a:rPr lang="cs-CZ" sz="2400" b="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rine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Iodine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Concentration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08912" cy="432048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Více než 90 % jódu je vylučováno ledvinami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>
                <a:latin typeface="Arial" charset="0"/>
              </a:rPr>
              <a:t>Jodurie</a:t>
            </a:r>
            <a:r>
              <a:rPr lang="cs-CZ" sz="2800" b="1" dirty="0" smtClean="0">
                <a:latin typeface="Arial" charset="0"/>
              </a:rPr>
              <a:t> ukazuje </a:t>
            </a:r>
            <a:r>
              <a:rPr lang="cs-CZ" sz="2800" b="1" dirty="0">
                <a:latin typeface="Arial" charset="0"/>
              </a:rPr>
              <a:t>na recentní příjem jódu, </a:t>
            </a:r>
            <a:r>
              <a:rPr lang="cs-CZ" sz="2800" b="1" dirty="0" smtClean="0">
                <a:latin typeface="Arial" charset="0"/>
              </a:rPr>
              <a:t>    ale </a:t>
            </a:r>
            <a:r>
              <a:rPr lang="cs-CZ" sz="2800" b="1" dirty="0">
                <a:latin typeface="Arial" charset="0"/>
              </a:rPr>
              <a:t>i na stav jódu v organismu</a:t>
            </a:r>
          </a:p>
          <a:p>
            <a:pPr marL="620713" lvl="1" indent="-258763">
              <a:spcBef>
                <a:spcPts val="300"/>
              </a:spcBef>
              <a:buFont typeface="Arial" pitchFamily="34" charset="0"/>
              <a:buChar char="‒"/>
              <a:tabLst>
                <a:tab pos="3054350" algn="l"/>
              </a:tabLst>
            </a:pPr>
            <a:r>
              <a:rPr lang="cs-CZ" sz="2400" dirty="0">
                <a:latin typeface="Arial" charset="0"/>
              </a:rPr>
              <a:t>normální </a:t>
            </a:r>
            <a:r>
              <a:rPr lang="cs-CZ" sz="2400" dirty="0" err="1">
                <a:latin typeface="Arial" charset="0"/>
              </a:rPr>
              <a:t>jodurie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	100-200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</a:p>
          <a:p>
            <a:pPr marL="620713" lvl="1" indent="-258763">
              <a:spcBef>
                <a:spcPct val="0"/>
              </a:spcBef>
              <a:buFont typeface="Arial" pitchFamily="34" charset="0"/>
              <a:buChar char="‒"/>
              <a:tabLst>
                <a:tab pos="3054350" algn="l"/>
              </a:tabLst>
            </a:pPr>
            <a:r>
              <a:rPr lang="cs-CZ" sz="2400" dirty="0" smtClean="0">
                <a:latin typeface="Arial" charset="0"/>
              </a:rPr>
              <a:t>dle WHO 	150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Deficit jódu</a:t>
            </a:r>
          </a:p>
          <a:p>
            <a:pPr marL="620713" lvl="1" indent="-258763">
              <a:spcBef>
                <a:spcPts val="300"/>
              </a:spcBef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mírný		50-100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střední		20-50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  <a:endParaRPr lang="cs-CZ" sz="2400" dirty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těžký 		&lt; 20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  <a:endParaRPr lang="cs-CZ" b="1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6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764704"/>
            <a:ext cx="91440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7877944" cy="67637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Denní potřeba jódu ve výživě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98693"/>
              </p:ext>
            </p:extLst>
          </p:nvPr>
        </p:nvGraphicFramePr>
        <p:xfrm>
          <a:off x="197768" y="1228381"/>
          <a:ext cx="8748464" cy="544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328"/>
                <a:gridCol w="3510136"/>
              </a:tblGrid>
              <a:tr h="762531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Skupina obyvatel / parametr</a:t>
                      </a:r>
                      <a:endParaRPr lang="cs-CZ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Potřeba jódu</a:t>
                      </a:r>
                    </a:p>
                    <a:p>
                      <a:pPr algn="ctr"/>
                      <a:r>
                        <a:rPr lang="cs-CZ" sz="24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400" dirty="0" smtClean="0"/>
                        <a:t>g/den</a:t>
                      </a:r>
                      <a:endParaRPr lang="cs-CZ" sz="2400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Děti do 6 roků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90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Děti 6-12 roků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120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Dospělí a děti &gt; 12 roků dle WHO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150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                                         dle EFSA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180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Gravidita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200-250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Horní tolerovatelný limit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600</a:t>
                      </a:r>
                      <a:endParaRPr lang="cs-CZ" sz="2400" b="1" dirty="0"/>
                    </a:p>
                  </a:txBody>
                  <a:tcPr anchor="ctr"/>
                </a:tc>
              </a:tr>
              <a:tr h="6597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Excesívní (nadměrný)</a:t>
                      </a:r>
                      <a:r>
                        <a:rPr lang="cs-CZ" sz="2400" b="1" baseline="0" dirty="0" smtClean="0"/>
                        <a:t> </a:t>
                      </a:r>
                      <a:r>
                        <a:rPr lang="cs-CZ" sz="2400" b="1" dirty="0" smtClean="0"/>
                        <a:t>příjem 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&gt; 1000</a:t>
                      </a:r>
                      <a:endParaRPr lang="cs-CZ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292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93037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latin typeface="Arial" charset="0"/>
              </a:rPr>
              <a:t>Potřeba jódu v parenterální výživě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80920" cy="432048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</a:rPr>
              <a:t>oužívání jódové desinfekce může být dostačující k příjmu jódu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ale ne používání </a:t>
            </a:r>
            <a:r>
              <a:rPr lang="cs-CZ" sz="2400" dirty="0" err="1" smtClean="0">
                <a:latin typeface="Arial" charset="0"/>
              </a:rPr>
              <a:t>chlorhexidinu</a:t>
            </a:r>
            <a:endParaRPr lang="cs-CZ" sz="2400" dirty="0" smtClean="0">
              <a:latin typeface="Arial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Roztoky PV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mohou obsahovat </a:t>
            </a:r>
            <a:r>
              <a:rPr lang="cs-CZ" sz="2800" b="1" dirty="0" smtClean="0">
                <a:latin typeface="Arial" charset="0"/>
              </a:rPr>
              <a:t>malé množství jódu 15-25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g/den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Při krátkodobé PV nemusí být </a:t>
            </a: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jódu nutná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což může </a:t>
            </a:r>
            <a:r>
              <a:rPr lang="cs-CZ" sz="2400" dirty="0" smtClean="0">
                <a:latin typeface="Arial" charset="0"/>
              </a:rPr>
              <a:t>platit </a:t>
            </a:r>
            <a:r>
              <a:rPr lang="cs-CZ" sz="2400" dirty="0">
                <a:latin typeface="Arial" charset="0"/>
              </a:rPr>
              <a:t>i pro některé jiné stopové </a:t>
            </a:r>
            <a:r>
              <a:rPr lang="cs-CZ" sz="2400" dirty="0" smtClean="0">
                <a:latin typeface="Arial" charset="0"/>
              </a:rPr>
              <a:t>prvky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ale většinou ne pro zinek a </a:t>
            </a:r>
            <a:r>
              <a:rPr lang="cs-CZ" sz="2400" dirty="0" err="1" smtClean="0">
                <a:latin typeface="Arial" charset="0"/>
              </a:rPr>
              <a:t>selén</a:t>
            </a:r>
            <a:endParaRPr lang="cs-CZ" sz="24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4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Nová směs stopových prvků </a:t>
            </a:r>
            <a:r>
              <a:rPr lang="cs-CZ" sz="3100" dirty="0" err="1" smtClean="0">
                <a:latin typeface="Arial" pitchFamily="34" charset="0"/>
                <a:cs typeface="Arial" pitchFamily="34" charset="0"/>
              </a:rPr>
              <a:t>Nutryelt</a:t>
            </a:r>
            <a:r>
              <a:rPr lang="cs-CZ" sz="3100" baseline="30000" dirty="0" smtClean="0">
                <a:latin typeface="Arial" pitchFamily="34" charset="0"/>
                <a:cs typeface="Arial" pitchFamily="34" charset="0"/>
              </a:rPr>
              <a:t>® </a:t>
            </a:r>
            <a:r>
              <a:rPr lang="cs-CZ" sz="3100" dirty="0" err="1">
                <a:latin typeface="Arial" pitchFamily="34" charset="0"/>
                <a:cs typeface="Arial" pitchFamily="34" charset="0"/>
              </a:rPr>
              <a:t>Baxter</a:t>
            </a:r>
            <a:r>
              <a:rPr lang="cs-CZ" sz="3100" dirty="0"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latin typeface="Arial" pitchFamily="34" charset="0"/>
                <a:cs typeface="Arial" pitchFamily="34" charset="0"/>
              </a:rPr>
              <a:t>obsahuje 9 stopových prvků</a:t>
            </a:r>
            <a:endParaRPr lang="en-US" sz="2700" b="0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27546"/>
              </p:ext>
            </p:extLst>
          </p:nvPr>
        </p:nvGraphicFramePr>
        <p:xfrm>
          <a:off x="251520" y="1208360"/>
          <a:ext cx="864096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2808312"/>
                <a:gridCol w="1728192"/>
                <a:gridCol w="1728192"/>
                <a:gridCol w="1728192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Stopový prvek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Potřeba </a:t>
                      </a:r>
                      <a:r>
                        <a:rPr lang="cs-CZ" sz="2000" dirty="0" err="1" smtClean="0"/>
                        <a:t>i.v</a:t>
                      </a:r>
                      <a:r>
                        <a:rPr lang="cs-CZ" sz="2000" dirty="0" smtClean="0"/>
                        <a:t>.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 smtClean="0"/>
                        <a:t>Nutryelt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Zn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Zinek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3-6,5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Selén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70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Fe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Železo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Měď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300-500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300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Mangan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55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F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Fluor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950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950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I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130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Mo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Molybden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20</a:t>
                      </a:r>
                      <a:endParaRPr lang="cs-CZ" sz="2000" b="1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Cr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Chróm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10-20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10</a:t>
                      </a:r>
                      <a:endParaRPr lang="cs-CZ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5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4"/>
            <a:ext cx="7721029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Nadměrný příjem jódu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vyšší než 500-1000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g/den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496944" cy="5112568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Vysoký příjem jódu způsobuje přechodný pokles tvorby hormonů štítné žlázy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Wolff-Chaikoffův</a:t>
            </a:r>
            <a:r>
              <a:rPr lang="cs-CZ" sz="2400" dirty="0" smtClean="0">
                <a:latin typeface="Arial" charset="0"/>
              </a:rPr>
              <a:t> efekt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většinou se po několika dnech stav upraví</a:t>
            </a:r>
          </a:p>
          <a:p>
            <a:pPr marL="620713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pokud však ne ► </a:t>
            </a:r>
            <a:r>
              <a:rPr lang="cs-CZ" sz="2400" dirty="0" err="1" smtClean="0">
                <a:latin typeface="Arial" charset="0"/>
              </a:rPr>
              <a:t>hypothyreoidismus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>
                <a:latin typeface="Arial" charset="0"/>
              </a:rPr>
              <a:t>Vysoký příjem jódu </a:t>
            </a:r>
            <a:r>
              <a:rPr lang="cs-CZ" dirty="0">
                <a:latin typeface="Arial" charset="0"/>
              </a:rPr>
              <a:t>však může u některých pacientů </a:t>
            </a:r>
            <a:r>
              <a:rPr lang="cs-CZ" dirty="0" smtClean="0">
                <a:latin typeface="Arial" charset="0"/>
              </a:rPr>
              <a:t>naopak způsobit </a:t>
            </a:r>
            <a:r>
              <a:rPr lang="cs-CZ" sz="2800" b="1" dirty="0" err="1">
                <a:latin typeface="Arial" charset="0"/>
              </a:rPr>
              <a:t>hyperthyreoidsmus</a:t>
            </a:r>
            <a:endParaRPr lang="cs-CZ" sz="2800" b="1" dirty="0">
              <a:latin typeface="Arial" charset="0"/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latin typeface="Arial" charset="0"/>
              </a:rPr>
              <a:t>riziko autoimunitního onemocnění štítné žlázy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Onemocnění štítné žlázy může vzniknout       jak při nízkém, tak i vysokém příjmu jódu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nejnižší hodnotu TSH má příjem jódu 150-250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0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2276872"/>
            <a:ext cx="6768752" cy="792088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Mangan ve výživě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5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848871" cy="105273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Mangan, Mn</a:t>
            </a:r>
            <a:r>
              <a:rPr lang="cs-CZ" b="1" baseline="30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55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základní charakteristika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82" y="1772816"/>
            <a:ext cx="7776542" cy="4680520"/>
          </a:xfrm>
        </p:spPr>
        <p:txBody>
          <a:bodyPr>
            <a:noAutofit/>
          </a:bodyPr>
          <a:lstStyle/>
          <a:p>
            <a:pPr marL="276225" indent="-276225"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Je mangan skutečně stopový prvek?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deficit u lidí nebyl popsán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naopak je značné riziko toxicity</a:t>
            </a:r>
          </a:p>
          <a:p>
            <a:pPr marL="276225" indent="-27622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Mangan se vyskytuje </a:t>
            </a:r>
            <a:r>
              <a:rPr lang="cs-CZ" sz="2800" b="1" dirty="0" err="1">
                <a:latin typeface="Arial" charset="0"/>
              </a:rPr>
              <a:t>ubikvitárně</a:t>
            </a:r>
            <a:r>
              <a:rPr lang="cs-CZ" sz="2800" b="1" dirty="0">
                <a:latin typeface="Arial" charset="0"/>
              </a:rPr>
              <a:t> v půdě,    ve vzdušném prachu, vodě a potravinách</a:t>
            </a:r>
          </a:p>
          <a:p>
            <a:pPr marL="276225" indent="-276225">
              <a:spcBef>
                <a:spcPts val="600"/>
              </a:spcBef>
            </a:pPr>
            <a:r>
              <a:rPr lang="cs-CZ" sz="2800" b="1" dirty="0" err="1">
                <a:latin typeface="Arial" charset="0"/>
              </a:rPr>
              <a:t>Mn</a:t>
            </a:r>
            <a:r>
              <a:rPr lang="cs-CZ" sz="2800" b="1" dirty="0">
                <a:latin typeface="Arial" charset="0"/>
              </a:rPr>
              <a:t> je součástí průmyslových aplikací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pesticidy, baterie</a:t>
            </a: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 organismu tvoří </a:t>
            </a:r>
            <a:r>
              <a:rPr lang="cs-CZ" sz="2800" b="1" dirty="0" err="1" smtClean="0">
                <a:latin typeface="Arial" charset="0"/>
              </a:rPr>
              <a:t>metaloenzymy</a:t>
            </a:r>
            <a:endParaRPr lang="cs-CZ" sz="2800" b="1" dirty="0" smtClean="0">
              <a:latin typeface="Arial" charset="0"/>
            </a:endParaRP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glutamin-syntetáza</a:t>
            </a:r>
            <a:endParaRPr lang="cs-CZ" sz="2400" dirty="0" smtClean="0">
              <a:latin typeface="Arial" charset="0"/>
            </a:endParaRP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-dependentní </a:t>
            </a:r>
            <a:r>
              <a:rPr lang="cs-CZ" sz="2400" dirty="0" err="1" smtClean="0">
                <a:latin typeface="Arial" charset="0"/>
              </a:rPr>
              <a:t>superoxid-dismutáza</a:t>
            </a:r>
            <a:r>
              <a:rPr lang="cs-CZ" sz="2400" dirty="0" smtClean="0">
                <a:latin typeface="Arial" charset="0"/>
              </a:rPr>
              <a:t> (</a:t>
            </a:r>
            <a:r>
              <a:rPr lang="cs-CZ" sz="2400" dirty="0" err="1" smtClean="0">
                <a:latin typeface="Arial" charset="0"/>
              </a:rPr>
              <a:t>MnSOD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b="1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4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848871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Mangan ve stravě a jeho vstřebávání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perorální potřeba </a:t>
            </a: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Mn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2-5 mg/den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82" y="1556792"/>
            <a:ext cx="8280598" cy="5112568"/>
          </a:xfrm>
        </p:spPr>
        <p:txBody>
          <a:bodyPr>
            <a:noAutofit/>
          </a:bodyPr>
          <a:lstStyle/>
          <a:p>
            <a:pPr marL="276225" indent="-276225" eaLnBrk="1" hangingPunct="1"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Zdroje </a:t>
            </a:r>
            <a:r>
              <a:rPr lang="cs-CZ" sz="2800" b="1" dirty="0" err="1" smtClean="0">
                <a:latin typeface="Arial" charset="0"/>
              </a:rPr>
              <a:t>Mn</a:t>
            </a:r>
            <a:r>
              <a:rPr lang="cs-CZ" sz="2800" b="1" dirty="0" smtClean="0">
                <a:latin typeface="Arial" charset="0"/>
              </a:rPr>
              <a:t> ve stravě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celozrnné obiloviny, </a:t>
            </a:r>
            <a:r>
              <a:rPr lang="cs-CZ" sz="2400" dirty="0" smtClean="0">
                <a:latin typeface="Arial" charset="0"/>
              </a:rPr>
              <a:t>olejnatá semena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luštěniny, káva, čaj, kakao, sladkosti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voda může obsahovat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v množství 50-5000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>
                <a:latin typeface="Arial" charset="0"/>
              </a:rPr>
              <a:t>g/l</a:t>
            </a:r>
          </a:p>
          <a:p>
            <a:pPr marL="276225" indent="-27622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Vstřebávání je hluboko pod 10 %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 nízkém obsahu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ve stravě se vstřebá větší podíl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nejvíce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se vstřebá z vody</a:t>
            </a:r>
          </a:p>
          <a:p>
            <a:pPr marL="534988" lvl="1" indent="-258763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vláknina a </a:t>
            </a:r>
            <a:r>
              <a:rPr lang="cs-CZ" sz="2400" dirty="0" err="1" smtClean="0">
                <a:latin typeface="Arial" charset="0"/>
              </a:rPr>
              <a:t>fytáty</a:t>
            </a:r>
            <a:r>
              <a:rPr lang="cs-CZ" sz="2400" dirty="0" smtClean="0">
                <a:latin typeface="Arial" charset="0"/>
              </a:rPr>
              <a:t> snižují vstřebávání</a:t>
            </a:r>
            <a:endParaRPr lang="cs-CZ" sz="24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Vysoký podíl vstřebaného </a:t>
            </a:r>
            <a:r>
              <a:rPr lang="cs-CZ" sz="2800" b="1" dirty="0" err="1" smtClean="0">
                <a:latin typeface="Arial" charset="0"/>
              </a:rPr>
              <a:t>Mn</a:t>
            </a:r>
            <a:r>
              <a:rPr lang="cs-CZ" sz="2800" b="1" dirty="0" smtClean="0">
                <a:latin typeface="Arial" charset="0"/>
              </a:rPr>
              <a:t> se vyskytuje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obecně u </a:t>
            </a:r>
            <a:r>
              <a:rPr lang="cs-CZ" sz="2400" dirty="0">
                <a:latin typeface="Arial" charset="0"/>
              </a:rPr>
              <a:t>dětí (riziko toxicity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při anémii z nedostatku </a:t>
            </a:r>
            <a:r>
              <a:rPr lang="cs-CZ" sz="2400" dirty="0" err="1" smtClean="0">
                <a:latin typeface="Arial" charset="0"/>
              </a:rPr>
              <a:t>Fe</a:t>
            </a:r>
            <a:endParaRPr lang="cs-CZ" sz="2400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při vysokém přívodu zinku (dlouhodobá </a:t>
            </a: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9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63272" cy="692696"/>
          </a:xfrm>
        </p:spPr>
        <p:txBody>
          <a:bodyPr/>
          <a:lstStyle/>
          <a:p>
            <a:r>
              <a:rPr lang="cs-CZ" dirty="0" smtClean="0"/>
              <a:t>Minerální látky řazené mezi </a:t>
            </a:r>
            <a:r>
              <a:rPr lang="cs-CZ" dirty="0" err="1" smtClean="0"/>
              <a:t>makroelementy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99031"/>
              </p:ext>
            </p:extLst>
          </p:nvPr>
        </p:nvGraphicFramePr>
        <p:xfrm>
          <a:off x="269521" y="863732"/>
          <a:ext cx="8604957" cy="576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309"/>
                <a:gridCol w="2376264"/>
                <a:gridCol w="3456384"/>
              </a:tblGrid>
              <a:tr h="11594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400" b="1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Chemická</a:t>
                      </a:r>
                    </a:p>
                    <a:p>
                      <a:pPr algn="ctr"/>
                      <a:r>
                        <a:rPr lang="cs-CZ" sz="2400" b="1" i="0" dirty="0" smtClean="0"/>
                        <a:t>značka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i="0" dirty="0" smtClean="0"/>
                        <a:t>Relativní atomová hmotnost  </a:t>
                      </a:r>
                      <a:r>
                        <a:rPr lang="cs-CZ" sz="1600" b="0" i="0" dirty="0" smtClean="0"/>
                        <a:t>(zaokrouhleně)</a:t>
                      </a:r>
                      <a:endParaRPr lang="cs-CZ" sz="2400" b="1" i="0" dirty="0" smtClean="0"/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Sodík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/>
                        <a:t>Draslík</a:t>
                      </a:r>
                      <a:endParaRPr lang="cs-CZ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Chlór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Cl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Vápník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Ca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Fosfor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Hořčík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Mg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58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Síra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9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4016"/>
            <a:ext cx="7848872" cy="764704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Vylučování manganu a riziko toxicity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Mn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352928" cy="5157192"/>
          </a:xfrm>
        </p:spPr>
        <p:txBody>
          <a:bodyPr>
            <a:noAutofit/>
          </a:bodyPr>
          <a:lstStyle/>
          <a:p>
            <a:pPr marL="276225" indent="-276225">
              <a:spcBef>
                <a:spcPts val="600"/>
              </a:spcBef>
            </a:pPr>
            <a:r>
              <a:rPr lang="cs-CZ" sz="2800" b="1" dirty="0" err="1" smtClean="0">
                <a:latin typeface="Arial" charset="0"/>
              </a:rPr>
              <a:t>Mn</a:t>
            </a:r>
            <a:r>
              <a:rPr lang="cs-CZ" sz="2800" b="1" dirty="0" smtClean="0">
                <a:latin typeface="Arial" charset="0"/>
              </a:rPr>
              <a:t> je vylučován </a:t>
            </a:r>
            <a:r>
              <a:rPr lang="cs-CZ" sz="2800" b="1" dirty="0">
                <a:latin typeface="Arial" charset="0"/>
              </a:rPr>
              <a:t>z 90 % do žlučových cest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riziko </a:t>
            </a:r>
            <a:r>
              <a:rPr lang="cs-CZ" sz="2400" dirty="0">
                <a:latin typeface="Arial" charset="0"/>
              </a:rPr>
              <a:t>akumulace </a:t>
            </a:r>
            <a:r>
              <a:rPr lang="cs-CZ" sz="2400" dirty="0" err="1">
                <a:latin typeface="Arial" charset="0"/>
              </a:rPr>
              <a:t>Mn</a:t>
            </a:r>
            <a:r>
              <a:rPr lang="cs-CZ" sz="2400" dirty="0">
                <a:latin typeface="Arial" charset="0"/>
              </a:rPr>
              <a:t> v </a:t>
            </a:r>
            <a:r>
              <a:rPr lang="cs-CZ" sz="2400" dirty="0" smtClean="0">
                <a:latin typeface="Arial" charset="0"/>
              </a:rPr>
              <a:t>organismu při cholestáze</a:t>
            </a:r>
            <a:endParaRPr lang="cs-CZ" sz="24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Zvýšená expozice manganu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profesionální inhalace prachu s </a:t>
            </a:r>
            <a:r>
              <a:rPr lang="cs-CZ" sz="2400" dirty="0" smtClean="0">
                <a:latin typeface="Arial" charset="0"/>
              </a:rPr>
              <a:t>vysokým obsahem </a:t>
            </a:r>
            <a:r>
              <a:rPr lang="cs-CZ" sz="2400" dirty="0" err="1">
                <a:latin typeface="Arial" charset="0"/>
              </a:rPr>
              <a:t>Mn</a:t>
            </a:r>
            <a:endParaRPr lang="cs-CZ" sz="24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Riziko toxicity </a:t>
            </a:r>
            <a:r>
              <a:rPr lang="cs-CZ" sz="2800" b="1" dirty="0" err="1" smtClean="0">
                <a:latin typeface="Arial" charset="0"/>
              </a:rPr>
              <a:t>Mn</a:t>
            </a:r>
            <a:r>
              <a:rPr lang="cs-CZ" sz="2800" b="1" dirty="0" smtClean="0">
                <a:latin typeface="Arial" charset="0"/>
              </a:rPr>
              <a:t> v běžné praxi 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pití vody s vysokým obsahem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(zvláště u dětí)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dlouhodobá </a:t>
            </a:r>
            <a:r>
              <a:rPr lang="cs-CZ" sz="2400" dirty="0" err="1" smtClean="0">
                <a:latin typeface="Arial" charset="0"/>
              </a:rPr>
              <a:t>suplementace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, včetně </a:t>
            </a:r>
            <a:r>
              <a:rPr lang="cs-CZ" sz="2400" dirty="0" err="1" smtClean="0">
                <a:latin typeface="Arial" charset="0"/>
              </a:rPr>
              <a:t>i.v</a:t>
            </a:r>
            <a:r>
              <a:rPr lang="cs-CZ" sz="2400" dirty="0" smtClean="0">
                <a:latin typeface="Arial" charset="0"/>
              </a:rPr>
              <a:t>. podávání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závažná </a:t>
            </a:r>
            <a:r>
              <a:rPr lang="cs-CZ" sz="2400" dirty="0">
                <a:latin typeface="Arial" charset="0"/>
              </a:rPr>
              <a:t>onemocnění jater s cholestázou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anémie z nedostatku </a:t>
            </a:r>
            <a:r>
              <a:rPr lang="cs-CZ" sz="2400" dirty="0" err="1" smtClean="0">
                <a:latin typeface="Arial" charset="0"/>
              </a:rPr>
              <a:t>Fe</a:t>
            </a:r>
            <a:endParaRPr lang="cs-CZ" sz="2400" dirty="0" smtClean="0">
              <a:latin typeface="Arial" charset="0"/>
            </a:endParaRPr>
          </a:p>
          <a:p>
            <a:pPr marL="276225" indent="-276225">
              <a:spcBef>
                <a:spcPts val="600"/>
              </a:spcBef>
            </a:pPr>
            <a:r>
              <a:rPr lang="cs-CZ" sz="2800" b="1" dirty="0">
                <a:latin typeface="Arial" charset="0"/>
              </a:rPr>
              <a:t>Strava s vysokým obsahem </a:t>
            </a:r>
            <a:r>
              <a:rPr lang="cs-CZ" sz="2800" b="1" dirty="0" err="1">
                <a:latin typeface="Arial" charset="0"/>
              </a:rPr>
              <a:t>Mn</a:t>
            </a:r>
            <a:r>
              <a:rPr lang="cs-CZ" sz="2800" b="1" dirty="0">
                <a:latin typeface="Arial" charset="0"/>
              </a:rPr>
              <a:t> představuje </a:t>
            </a:r>
            <a:r>
              <a:rPr lang="cs-CZ" sz="2800" b="1" dirty="0" smtClean="0">
                <a:latin typeface="Arial" charset="0"/>
              </a:rPr>
              <a:t>nízké riziko toxicity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protože klesá vstřebaný podíl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(neplatí pro vodu)</a:t>
            </a:r>
            <a:endParaRPr lang="cs-CZ" sz="2400" dirty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endParaRPr lang="cs-CZ" sz="2400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7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4624"/>
            <a:ext cx="7848871" cy="1052736"/>
          </a:xfrm>
        </p:spPr>
        <p:txBody>
          <a:bodyPr>
            <a:normAutofit/>
          </a:bodyPr>
          <a:lstStyle/>
          <a:p>
            <a:pPr eaLnBrk="1" hangingPunct="1"/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Toxicita manganu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manganismus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7776864" cy="4896544"/>
          </a:xfrm>
        </p:spPr>
        <p:txBody>
          <a:bodyPr>
            <a:noAutofit/>
          </a:bodyPr>
          <a:lstStyle/>
          <a:p>
            <a:pPr marL="276225" indent="-276225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Především </a:t>
            </a:r>
            <a:r>
              <a:rPr lang="cs-CZ" sz="2800" b="1" dirty="0" err="1" smtClean="0">
                <a:latin typeface="Arial" charset="0"/>
              </a:rPr>
              <a:t>neurotoxicita</a:t>
            </a:r>
            <a:endParaRPr lang="cs-CZ" sz="2800" b="1" dirty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příznaky podobné Parkinsonově chorobě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ztráta koordinace, rychlé pohyby rukou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zapomnětlivost</a:t>
            </a:r>
            <a:endParaRPr lang="cs-CZ" sz="2400" dirty="0">
              <a:latin typeface="Arial" charset="0"/>
            </a:endParaRP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Patofyziologie </a:t>
            </a:r>
            <a:r>
              <a:rPr lang="cs-CZ" sz="2800" b="1" dirty="0" err="1" smtClean="0">
                <a:latin typeface="Arial" charset="0"/>
              </a:rPr>
              <a:t>neurotoxicity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Mn</a:t>
            </a:r>
            <a:endParaRPr lang="cs-CZ" sz="2800" b="1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hromadění </a:t>
            </a:r>
            <a:r>
              <a:rPr lang="cs-CZ" sz="2400" dirty="0" err="1">
                <a:latin typeface="Arial" charset="0"/>
              </a:rPr>
              <a:t>Mn</a:t>
            </a:r>
            <a:r>
              <a:rPr lang="cs-CZ" sz="2400" dirty="0">
                <a:latin typeface="Arial" charset="0"/>
              </a:rPr>
              <a:t> v bazálních gangliích mozku</a:t>
            </a:r>
          </a:p>
          <a:p>
            <a:pPr marL="276225" indent="-276225" eaLnBrk="1" hangingPunct="1">
              <a:spcBef>
                <a:spcPts val="600"/>
              </a:spcBef>
            </a:pPr>
            <a:r>
              <a:rPr lang="cs-CZ" sz="2800" b="1" dirty="0" smtClean="0">
                <a:latin typeface="Arial" charset="0"/>
              </a:rPr>
              <a:t>Diagnostika </a:t>
            </a:r>
            <a:r>
              <a:rPr lang="cs-CZ" sz="2800" b="1" dirty="0" err="1" smtClean="0">
                <a:latin typeface="Arial" charset="0"/>
              </a:rPr>
              <a:t>neurotoxicity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Mn</a:t>
            </a:r>
            <a:endParaRPr lang="cs-CZ" sz="2800" b="1" dirty="0" smtClean="0">
              <a:latin typeface="Arial" charset="0"/>
            </a:endParaRPr>
          </a:p>
          <a:p>
            <a:pPr marL="534988" lvl="1" indent="-258763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neurobehaviorální</a:t>
            </a:r>
            <a:r>
              <a:rPr lang="cs-CZ" sz="2400" dirty="0" smtClean="0">
                <a:latin typeface="Arial" charset="0"/>
              </a:rPr>
              <a:t> testy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err="1" smtClean="0">
                <a:latin typeface="Arial" charset="0"/>
              </a:rPr>
              <a:t>neurokognitivní</a:t>
            </a:r>
            <a:r>
              <a:rPr lang="cs-CZ" sz="2400" dirty="0" smtClean="0">
                <a:latin typeface="Arial" charset="0"/>
              </a:rPr>
              <a:t> testy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porucha motorických funkcí</a:t>
            </a:r>
          </a:p>
          <a:p>
            <a:pPr marL="534988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MRI mozku (změří depozita </a:t>
            </a:r>
            <a:r>
              <a:rPr lang="cs-CZ" sz="2400" dirty="0" err="1" smtClean="0">
                <a:latin typeface="Arial" charset="0"/>
              </a:rPr>
              <a:t>Mn</a:t>
            </a:r>
            <a:r>
              <a:rPr lang="cs-CZ" sz="2400" dirty="0" smtClean="0">
                <a:latin typeface="Arial" charset="0"/>
              </a:rPr>
              <a:t> v mozku)</a:t>
            </a:r>
          </a:p>
          <a:p>
            <a:pPr lvl="1" eaLnBrk="1" hangingPunct="1">
              <a:spcBef>
                <a:spcPct val="0"/>
              </a:spcBef>
            </a:pPr>
            <a:endParaRPr lang="cs-CZ" sz="2800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0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908720"/>
            <a:ext cx="91440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Srovnání denní potřeby stopových prvků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enterální a parenterální (</a:t>
            </a:r>
            <a:r>
              <a:rPr lang="cs-CZ" sz="27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i.v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.)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46339"/>
              </p:ext>
            </p:extLst>
          </p:nvPr>
        </p:nvGraphicFramePr>
        <p:xfrm>
          <a:off x="179512" y="1208360"/>
          <a:ext cx="8784976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333"/>
                <a:gridCol w="1812297"/>
                <a:gridCol w="1791968"/>
                <a:gridCol w="2177114"/>
                <a:gridCol w="2376264"/>
              </a:tblGrid>
              <a:tr h="546100">
                <a:tc gridSpan="2"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Stopový prvek</a:t>
                      </a:r>
                      <a:endParaRPr lang="cs-CZ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Jednotky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Enterální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Intravenózní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Zn</a:t>
                      </a:r>
                      <a:endParaRPr lang="cs-CZ" sz="2000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Zinek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7-10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3-6,5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Se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Selén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60-70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60-100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Fe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Železo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1,2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Měď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+mn-lt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1-1,5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0,3-0,5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endParaRPr lang="cs-CZ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Mangan</a:t>
                      </a:r>
                      <a:endParaRPr lang="cs-CZ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+mn-lt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2-5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0,06-0,1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F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Fluor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3,1-3,8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0,95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I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Jód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150-180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130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/>
                        <a:t>Mo</a:t>
                      </a:r>
                      <a:endParaRPr lang="cs-CZ" sz="2000" b="1" baseline="-25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Molybden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50-100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19</a:t>
                      </a:r>
                      <a:endParaRPr lang="cs-CZ" sz="2000" dirty="0"/>
                    </a:p>
                  </a:txBody>
                  <a:tcPr anchor="ctr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/>
                        <a:t>Cr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Chróm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latin typeface="Symbol" pitchFamily="18" charset="2"/>
                        </a:rPr>
                        <a:t>m</a:t>
                      </a:r>
                      <a:r>
                        <a:rPr lang="cs-CZ" sz="2000" dirty="0" smtClean="0"/>
                        <a:t>g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30-100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10-20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02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"/>
            <a:ext cx="7128792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Společné rysy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stopových prvků (SP)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 nimiž je třeba počítat v klinické praxi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496944" cy="51125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800" b="1" dirty="0">
                <a:latin typeface="Arial" charset="0"/>
              </a:rPr>
              <a:t>Geografické faktory </a:t>
            </a:r>
            <a:r>
              <a:rPr lang="cs-CZ" sz="2800" b="1" dirty="0" smtClean="0">
                <a:latin typeface="Arial" charset="0"/>
              </a:rPr>
              <a:t>► obsah SP </a:t>
            </a:r>
            <a:r>
              <a:rPr lang="cs-CZ" sz="2800" b="1" dirty="0">
                <a:latin typeface="Arial" charset="0"/>
              </a:rPr>
              <a:t>v prostředí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nedostatek jódu v podhorských oblastech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nedostatek </a:t>
            </a:r>
            <a:r>
              <a:rPr lang="cs-CZ" sz="2400" dirty="0" err="1">
                <a:latin typeface="Arial" charset="0"/>
              </a:rPr>
              <a:t>selénu</a:t>
            </a:r>
            <a:r>
              <a:rPr lang="cs-CZ" sz="2400" dirty="0">
                <a:latin typeface="Arial" charset="0"/>
              </a:rPr>
              <a:t> ve střední </a:t>
            </a:r>
            <a:r>
              <a:rPr lang="cs-CZ" sz="2400" dirty="0" smtClean="0">
                <a:latin typeface="Arial" charset="0"/>
              </a:rPr>
              <a:t>Evropě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přítomnost stopových prvků ve vodě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Deficit </a:t>
            </a:r>
            <a:r>
              <a:rPr lang="cs-CZ" sz="2800" b="1" dirty="0">
                <a:latin typeface="Arial" charset="0"/>
              </a:rPr>
              <a:t>má metabolické </a:t>
            </a:r>
            <a:r>
              <a:rPr lang="cs-CZ" sz="2800" b="1" dirty="0" smtClean="0">
                <a:latin typeface="Arial" charset="0"/>
              </a:rPr>
              <a:t>důsledky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porucha </a:t>
            </a:r>
            <a:r>
              <a:rPr lang="cs-CZ" sz="2400" dirty="0" smtClean="0">
                <a:latin typeface="Arial" charset="0"/>
              </a:rPr>
              <a:t>funkce (např. snížená antioxidační obrana)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ale klinické příznaky až při těžkém deficitu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Nedostatek v organismu se obtížně prokazuje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hladina v krvi </a:t>
            </a:r>
            <a:r>
              <a:rPr lang="cs-CZ" sz="2400" dirty="0" smtClean="0">
                <a:latin typeface="Arial" charset="0"/>
              </a:rPr>
              <a:t>neodráží </a:t>
            </a:r>
            <a:r>
              <a:rPr lang="cs-CZ" sz="2400" dirty="0">
                <a:latin typeface="Arial" charset="0"/>
              </a:rPr>
              <a:t>celkový obsah v organismu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Stopové prvky mohou být toxické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při </a:t>
            </a:r>
            <a:r>
              <a:rPr lang="cs-CZ" sz="2400" dirty="0" err="1">
                <a:latin typeface="Arial" charset="0"/>
              </a:rPr>
              <a:t>suplementaci</a:t>
            </a:r>
            <a:r>
              <a:rPr lang="cs-CZ" sz="2400" dirty="0">
                <a:latin typeface="Arial" charset="0"/>
              </a:rPr>
              <a:t> mohou být předávkovány</a:t>
            </a:r>
          </a:p>
          <a:p>
            <a:pPr lvl="1">
              <a:spcBef>
                <a:spcPct val="0"/>
              </a:spcBef>
            </a:pPr>
            <a:endParaRPr lang="cs-CZ" dirty="0" smtClean="0">
              <a:latin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4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4819"/>
            <a:ext cx="7704856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Působení stopových prvků v metabolismu 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700809"/>
            <a:ext cx="8071048" cy="453648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cs-CZ" sz="2800" b="1" dirty="0" smtClean="0">
                <a:latin typeface="Arial" charset="0"/>
              </a:rPr>
              <a:t>SP mohou být vázány </a:t>
            </a:r>
            <a:r>
              <a:rPr lang="en-US" sz="2800" b="1" dirty="0" err="1" smtClean="0">
                <a:latin typeface="Arial" charset="0"/>
              </a:rPr>
              <a:t>na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bílkovinu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err="1" smtClean="0">
                <a:latin typeface="Arial" charset="0"/>
              </a:rPr>
              <a:t>enzymu</a:t>
            </a:r>
            <a:endParaRPr lang="en-US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SP je přitom nutný </a:t>
            </a:r>
            <a:r>
              <a:rPr lang="cs-CZ" sz="2400" dirty="0">
                <a:latin typeface="Arial" charset="0"/>
              </a:rPr>
              <a:t>pro maximální aktivitu enzymu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800" b="1" dirty="0" err="1" smtClean="0">
                <a:latin typeface="Arial" charset="0"/>
              </a:rPr>
              <a:t>Metalothioneiny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fyziologicky </a:t>
            </a:r>
            <a:r>
              <a:rPr lang="cs-CZ" sz="2400" dirty="0" smtClean="0">
                <a:latin typeface="Arial" charset="0"/>
              </a:rPr>
              <a:t>váží </a:t>
            </a:r>
            <a:r>
              <a:rPr lang="cs-CZ" sz="2800" b="1" dirty="0" err="1">
                <a:latin typeface="Arial" charset="0"/>
              </a:rPr>
              <a:t>Zn</a:t>
            </a:r>
            <a:r>
              <a:rPr lang="cs-CZ" sz="2800" b="1" dirty="0">
                <a:latin typeface="Arial" charset="0"/>
              </a:rPr>
              <a:t>, </a:t>
            </a:r>
            <a:r>
              <a:rPr lang="cs-CZ" sz="2800" b="1" dirty="0" err="1">
                <a:latin typeface="Arial" charset="0"/>
              </a:rPr>
              <a:t>Cu</a:t>
            </a:r>
            <a:r>
              <a:rPr lang="cs-CZ" sz="2800" b="1" dirty="0">
                <a:latin typeface="Arial" charset="0"/>
              </a:rPr>
              <a:t>, </a:t>
            </a:r>
            <a:r>
              <a:rPr lang="cs-CZ" sz="2800" b="1" dirty="0" smtClean="0">
                <a:latin typeface="Arial" charset="0"/>
              </a:rPr>
              <a:t>Se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nízkomolekulární </a:t>
            </a:r>
            <a:r>
              <a:rPr lang="cs-CZ" sz="2400" dirty="0" smtClean="0">
                <a:latin typeface="Arial" charset="0"/>
              </a:rPr>
              <a:t>buněčné proteiny bohaté </a:t>
            </a:r>
            <a:r>
              <a:rPr lang="cs-CZ" sz="2400" dirty="0">
                <a:latin typeface="Arial" charset="0"/>
              </a:rPr>
              <a:t>na </a:t>
            </a:r>
            <a:r>
              <a:rPr lang="cs-CZ" sz="2400" dirty="0" smtClean="0">
                <a:latin typeface="Arial" charset="0"/>
              </a:rPr>
              <a:t>cystein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účastní se detoxikace těžkých kovů</a:t>
            </a:r>
          </a:p>
          <a:p>
            <a:pPr marL="620713" lvl="1" indent="-258763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podílejí se na </a:t>
            </a:r>
            <a:r>
              <a:rPr lang="cs-CZ" sz="2400" dirty="0">
                <a:latin typeface="Arial" charset="0"/>
              </a:rPr>
              <a:t>antioxidační </a:t>
            </a:r>
            <a:r>
              <a:rPr lang="cs-CZ" sz="2400" dirty="0" smtClean="0">
                <a:latin typeface="Arial" charset="0"/>
              </a:rPr>
              <a:t>obraně buňky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SP </a:t>
            </a:r>
            <a:r>
              <a:rPr lang="cs-CZ" sz="2800" b="1" dirty="0">
                <a:latin typeface="Arial" charset="0"/>
              </a:rPr>
              <a:t>jako rozpustný iontový </a:t>
            </a:r>
            <a:r>
              <a:rPr lang="cs-CZ" sz="2800" b="1" dirty="0" err="1" smtClean="0">
                <a:latin typeface="Arial" charset="0"/>
              </a:rPr>
              <a:t>kofaktor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</a:pPr>
            <a:r>
              <a:rPr lang="cs-CZ" sz="2400" dirty="0">
                <a:latin typeface="Arial" charset="0"/>
              </a:rPr>
              <a:t>urychluje enzymatickou reakci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SP jako součást  nebílkovinných molekul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9500FA2F-CBB2-47EA-9734-098F870013BB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8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27384"/>
            <a:ext cx="8280920" cy="10527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Úloha stopových prvků při antioxidační obraně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/>
            </a:r>
            <a:b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jako součást enzymů odbourávajících ROS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066178FB-4AAB-4AE1-8BB5-4DF1447CE0EE}" type="slidenum">
              <a:rPr lang="cs-CZ" smtClean="0"/>
              <a:pPr algn="r">
                <a:defRPr/>
              </a:pPr>
              <a:t>8</a:t>
            </a:fld>
            <a:endParaRPr lang="cs-CZ"/>
          </a:p>
        </p:txBody>
      </p:sp>
      <p:pic>
        <p:nvPicPr>
          <p:cNvPr id="6148" name="Picture 2" descr="GlutPeroxidase-1GP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32" y="3491738"/>
            <a:ext cx="2941960" cy="29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3860708" y="2343593"/>
            <a:ext cx="504056" cy="114814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3868272" y="4365104"/>
            <a:ext cx="504056" cy="114814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423548" y="2630316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SOD – </a:t>
            </a:r>
            <a:r>
              <a:rPr lang="cs-CZ" sz="2400" b="1" dirty="0" err="1" smtClean="0">
                <a:solidFill>
                  <a:srgbClr val="FF0000"/>
                </a:solidFill>
              </a:rPr>
              <a:t>Zn</a:t>
            </a:r>
            <a:r>
              <a:rPr lang="cs-CZ" sz="2400" b="1" dirty="0" smtClean="0">
                <a:solidFill>
                  <a:srgbClr val="FF0000"/>
                </a:solidFill>
              </a:rPr>
              <a:t>/</a:t>
            </a:r>
            <a:r>
              <a:rPr lang="cs-CZ" sz="2400" b="1" dirty="0" err="1" smtClean="0">
                <a:solidFill>
                  <a:srgbClr val="FF0000"/>
                </a:solidFill>
              </a:rPr>
              <a:t>Cu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420464" y="4688946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GPx</a:t>
            </a:r>
            <a:r>
              <a:rPr lang="cs-CZ" sz="2400" b="1" dirty="0" smtClean="0"/>
              <a:t> – </a:t>
            </a:r>
            <a:r>
              <a:rPr lang="cs-CZ" sz="2400" b="1" dirty="0" smtClean="0">
                <a:solidFill>
                  <a:srgbClr val="FF0000"/>
                </a:solidFill>
              </a:rPr>
              <a:t>Se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01587" y="2630315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Superoxid-dismutáza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27584" y="4688946"/>
            <a:ext cx="2890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Glutathion</a:t>
            </a:r>
            <a:r>
              <a:rPr lang="cs-CZ" sz="2000" b="1" dirty="0" smtClean="0"/>
              <a:t>-peroxidáza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656951" y="1484784"/>
            <a:ext cx="3024336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</a:rPr>
              <a:t>Superoxid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baseline="300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20" name="Zaoblený obdélník 19"/>
          <p:cNvSpPr/>
          <p:nvPr/>
        </p:nvSpPr>
        <p:spPr>
          <a:xfrm>
            <a:off x="2618809" y="3501008"/>
            <a:ext cx="3024336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Peroxid vodíku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</a:rPr>
              <a:t>H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  <a:r>
              <a:rPr lang="cs-CZ" sz="2400" b="1" dirty="0">
                <a:solidFill>
                  <a:schemeClr val="tx1"/>
                </a:solidFill>
              </a:rPr>
              <a:t>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2618809" y="5565391"/>
            <a:ext cx="30243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2 H</a:t>
            </a:r>
            <a:r>
              <a:rPr lang="cs-CZ" sz="2400" b="1" baseline="-25000" dirty="0" smtClean="0">
                <a:solidFill>
                  <a:schemeClr val="tx1"/>
                </a:solidFill>
              </a:rPr>
              <a:t>2</a:t>
            </a:r>
            <a:r>
              <a:rPr lang="cs-CZ" sz="2400" b="1" dirty="0" smtClean="0">
                <a:solidFill>
                  <a:schemeClr val="tx1"/>
                </a:solidFill>
              </a:rPr>
              <a:t>O </a:t>
            </a:r>
            <a:r>
              <a:rPr lang="cs-CZ" sz="2400" b="1" dirty="0">
                <a:solidFill>
                  <a:schemeClr val="tx1"/>
                </a:solidFill>
              </a:rPr>
              <a:t>+ O</a:t>
            </a:r>
            <a:r>
              <a:rPr lang="cs-CZ" sz="2400" b="1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53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798514"/>
            <a:ext cx="9144000" cy="147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76138" y="0"/>
            <a:ext cx="7956302" cy="1052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Stopové prvky při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stresové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odpovědi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u kriticky nemocných </a:t>
            </a:r>
            <a:endParaRPr lang="cs-CZ" sz="2400" b="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7042150" y="6356176"/>
            <a:ext cx="1905000" cy="457200"/>
          </a:xfrm>
        </p:spPr>
        <p:txBody>
          <a:bodyPr/>
          <a:lstStyle/>
          <a:p>
            <a:pPr algn="r">
              <a:defRPr/>
            </a:pPr>
            <a:fld id="{49E4C437-192D-489C-85BC-7FF4B8FF2367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4716016" y="1413272"/>
            <a:ext cx="3816424" cy="86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xidační stres</a:t>
            </a:r>
          </a:p>
          <a:p>
            <a:pPr algn="ctr">
              <a:defRPr/>
            </a:pP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pokles hladin v krvi</a:t>
            </a:r>
            <a:endParaRPr lang="cs-CZ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03474" y="3068960"/>
            <a:ext cx="7928966" cy="923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Plazmatické hladiny stopových prvků při stresu klesají</a:t>
            </a:r>
            <a:endParaRPr lang="cs-CZ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2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cs-CZ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Se 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1004" y="4809097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Akutní renální 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ztráty při stresu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603474" y="1413272"/>
            <a:ext cx="3824510" cy="8415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Příjem </a:t>
            </a: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stopových prvků </a:t>
            </a:r>
            <a:endParaRPr lang="cs-CZ" sz="2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 výživě</a:t>
            </a:r>
          </a:p>
        </p:txBody>
      </p:sp>
      <p:sp>
        <p:nvSpPr>
          <p:cNvPr id="22" name="Zaoblený obdélník 21"/>
          <p:cNvSpPr/>
          <p:nvPr/>
        </p:nvSpPr>
        <p:spPr>
          <a:xfrm>
            <a:off x="3290578" y="4797152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Extrarenální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ztráty</a:t>
            </a:r>
          </a:p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popáleniny aj.</a:t>
            </a:r>
            <a:endParaRPr lang="cs-CZ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969596" y="4797152"/>
            <a:ext cx="2562844" cy="820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Přesun </a:t>
            </a:r>
            <a:r>
              <a:rPr lang="cs-CZ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Fe,Zn,Se</a:t>
            </a:r>
            <a:endParaRPr lang="cs-CZ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 tkání</a:t>
            </a:r>
            <a:endParaRPr lang="cs-CZ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2339752" y="2276872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372200" y="2292852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835696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4371956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Šipka dolů 27"/>
          <p:cNvSpPr/>
          <p:nvPr/>
        </p:nvSpPr>
        <p:spPr>
          <a:xfrm>
            <a:off x="7052233" y="3992588"/>
            <a:ext cx="400087" cy="79208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2627784" y="242088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+</a:t>
            </a:r>
            <a:endParaRPr lang="cs-CZ" sz="24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660232" y="234888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-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977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24337</TotalTime>
  <Words>2541</Words>
  <Application>Microsoft Office PowerPoint</Application>
  <PresentationFormat>Předvádění na obrazovce (4:3)</PresentationFormat>
  <Paragraphs>714</Paragraphs>
  <Slides>53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4" baseType="lpstr">
      <vt:lpstr>Office Theme</vt:lpstr>
      <vt:lpstr>Stopové prvky ve výživě  bakalářské studium, obor nutriční terapeut 2.ročník LF MU  Miroslav Tomíška Interní hematologická a onkologická klinika LF MU a FN Brno</vt:lpstr>
      <vt:lpstr>Definice esenciálních stopových prvků neboli mikroelementů (patří mezi mikronutrienty)</vt:lpstr>
      <vt:lpstr>Esenciální stopové prvky</vt:lpstr>
      <vt:lpstr>Potenciálně toxické neesenciální stopové prvky</vt:lpstr>
      <vt:lpstr>Minerální látky řazené mezi makroelementy</vt:lpstr>
      <vt:lpstr>Společné rysy stopových prvků (SP) s nimiž je třeba počítat v klinické praxi</vt:lpstr>
      <vt:lpstr>Působení stopových prvků v metabolismu </vt:lpstr>
      <vt:lpstr>Úloha stopových prvků při antioxidační obraně jako součást enzymů odbourávajících ROS</vt:lpstr>
      <vt:lpstr>Stopové prvky při stresové odpovědi u kriticky nemocných </vt:lpstr>
      <vt:lpstr>Vylučování stopových prvků z organismu klinické situace, při nichž vzniká riziko nedostatku</vt:lpstr>
      <vt:lpstr>Etapovitý rozvoj deficitu stopových prvků</vt:lpstr>
      <vt:lpstr>Obecné riziko deficitu stopových prvků klinické situace, při nichž vzniká riziko nedostatku</vt:lpstr>
      <vt:lpstr>Zinek ve výživě</vt:lpstr>
      <vt:lpstr>Zinek je nutný pro mnoho metabolických dějů je kofaktorem přibližně 250 enzymů</vt:lpstr>
      <vt:lpstr>Obsah zinku ve stravě a jeho vstřebávání denní potřeba Zn ve stravě 7-10 mg</vt:lpstr>
      <vt:lpstr>Metabolismus a vylučování zinku z organismu patologické ztráty zinku</vt:lpstr>
      <vt:lpstr>Klinické projevy deficitu zinku jsou málo specifické</vt:lpstr>
      <vt:lpstr>Diagnóza deficitu zinku při nepřítomnosti příznaků je založena na kombinaci faktorů</vt:lpstr>
      <vt:lpstr>Zinek 65 základní údaje k suplementaci (1 mmol = 65 mg)</vt:lpstr>
      <vt:lpstr>Doporučené dávky zinku při enterálním podávání pro déletrvající suplementaci</vt:lpstr>
      <vt:lpstr>Suplementace Zn v úplné parenterální výživě obvykle je doporučena od počátku</vt:lpstr>
      <vt:lpstr>Selén ve výživě</vt:lpstr>
      <vt:lpstr>Význam selénu v organismu, vylučování Se</vt:lpstr>
      <vt:lpstr>Forma selénu ve stravě a její vstřebávání denní potřeba Se ve stravě 60-70 mg</vt:lpstr>
      <vt:lpstr>Obsah selénu ve stravě a v organismu denní potřeba Se ve stravě 60-70 mg</vt:lpstr>
      <vt:lpstr> Projevy deficitu selénu</vt:lpstr>
      <vt:lpstr>Monitorování selénu, Se79 1 mmol Se = 79 mg Se</vt:lpstr>
      <vt:lpstr>Suplementace selénu v praxi</vt:lpstr>
      <vt:lpstr> Toxicita selénu</vt:lpstr>
      <vt:lpstr>Železo ve výživě</vt:lpstr>
      <vt:lpstr>Železo, Fe56 význam v organismu a charakteristika</vt:lpstr>
      <vt:lpstr>Zdroje železa ve stravě a vstřebávání Fe za fyziologických okolností</vt:lpstr>
      <vt:lpstr>Hodnocení stavu Fe v organismu ve vztahu k suplementaci Fe</vt:lpstr>
      <vt:lpstr>Denní potřeba Fe a jeho suplementace při onemocnění</vt:lpstr>
      <vt:lpstr>Jód ve výživě</vt:lpstr>
      <vt:lpstr>Jód, I127 základní charakteristika</vt:lpstr>
      <vt:lpstr>Zdroje jódu ve stravě obsah jódu v potravinách je však proměnlivý</vt:lpstr>
      <vt:lpstr>Obsah jódu v mořské soli nemusí být vysoký</vt:lpstr>
      <vt:lpstr>Fortifikace soli jódem. Jodizace soli   potřeba jódu ve stravě 150 mg/den</vt:lpstr>
      <vt:lpstr>Zjišťování denního příjmu jódu pomocí dotazníků a tabulkového obsahu jódu</vt:lpstr>
      <vt:lpstr>Metabolismus jódu v organismu</vt:lpstr>
      <vt:lpstr>Vyšetření koncentrace jódu v moči (jodurie) UIC, Urine Iodine Concentration</vt:lpstr>
      <vt:lpstr>Denní potřeba jódu ve výživě</vt:lpstr>
      <vt:lpstr>Potřeba jódu v parenterální výživě</vt:lpstr>
      <vt:lpstr>Nová směs stopových prvků Nutryelt® Baxter obsahuje 9 stopových prvků</vt:lpstr>
      <vt:lpstr>Nadměrný příjem jódu vyšší než 500-1000 mg/den</vt:lpstr>
      <vt:lpstr>Mangan ve výživě</vt:lpstr>
      <vt:lpstr>Mangan, Mn55 základní charakteristika</vt:lpstr>
      <vt:lpstr>Mangan ve stravě a jeho vstřebávání perorální potřeba Mn 2-5 mg/den </vt:lpstr>
      <vt:lpstr>Vylučování manganu a riziko toxicity Mn</vt:lpstr>
      <vt:lpstr>Toxicita manganu manganismus</vt:lpstr>
      <vt:lpstr>Srovnání denní potřeby stopových prvků enterální a parenterální (i.v .)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572</cp:revision>
  <dcterms:created xsi:type="dcterms:W3CDTF">2015-10-22T09:56:45Z</dcterms:created>
  <dcterms:modified xsi:type="dcterms:W3CDTF">2022-05-06T11:44:09Z</dcterms:modified>
</cp:coreProperties>
</file>