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442" r:id="rId3"/>
    <p:sldId id="443" r:id="rId4"/>
    <p:sldId id="441" r:id="rId5"/>
    <p:sldId id="469" r:id="rId6"/>
    <p:sldId id="446" r:id="rId7"/>
    <p:sldId id="447" r:id="rId8"/>
    <p:sldId id="448" r:id="rId9"/>
    <p:sldId id="467" r:id="rId10"/>
    <p:sldId id="489" r:id="rId11"/>
    <p:sldId id="430" r:id="rId12"/>
    <p:sldId id="431" r:id="rId13"/>
    <p:sldId id="450" r:id="rId14"/>
    <p:sldId id="481" r:id="rId15"/>
    <p:sldId id="488" r:id="rId16"/>
    <p:sldId id="451" r:id="rId17"/>
    <p:sldId id="432" r:id="rId18"/>
    <p:sldId id="483" r:id="rId19"/>
    <p:sldId id="484" r:id="rId20"/>
    <p:sldId id="452" r:id="rId21"/>
    <p:sldId id="453" r:id="rId22"/>
    <p:sldId id="485" r:id="rId23"/>
    <p:sldId id="473" r:id="rId24"/>
    <p:sldId id="482" r:id="rId25"/>
    <p:sldId id="466" r:id="rId26"/>
    <p:sldId id="509" r:id="rId27"/>
    <p:sldId id="454" r:id="rId28"/>
    <p:sldId id="456" r:id="rId29"/>
    <p:sldId id="455" r:id="rId30"/>
    <p:sldId id="486" r:id="rId31"/>
    <p:sldId id="479" r:id="rId32"/>
    <p:sldId id="478" r:id="rId33"/>
    <p:sldId id="476" r:id="rId34"/>
    <p:sldId id="477" r:id="rId35"/>
    <p:sldId id="480" r:id="rId36"/>
    <p:sldId id="437" r:id="rId37"/>
    <p:sldId id="438" r:id="rId38"/>
    <p:sldId id="510" r:id="rId39"/>
    <p:sldId id="436" r:id="rId40"/>
    <p:sldId id="512" r:id="rId41"/>
    <p:sldId id="428" r:id="rId42"/>
    <p:sldId id="493" r:id="rId43"/>
    <p:sldId id="344" r:id="rId44"/>
    <p:sldId id="497" r:id="rId45"/>
    <p:sldId id="511" r:id="rId46"/>
    <p:sldId id="505" r:id="rId47"/>
    <p:sldId id="458" r:id="rId48"/>
    <p:sldId id="490" r:id="rId49"/>
    <p:sldId id="472" r:id="rId50"/>
    <p:sldId id="491" r:id="rId51"/>
    <p:sldId id="498" r:id="rId52"/>
    <p:sldId id="499" r:id="rId53"/>
    <p:sldId id="507" r:id="rId54"/>
    <p:sldId id="508" r:id="rId55"/>
    <p:sldId id="506" r:id="rId56"/>
    <p:sldId id="470" r:id="rId57"/>
    <p:sldId id="513" r:id="rId58"/>
    <p:sldId id="471" r:id="rId59"/>
    <p:sldId id="496" r:id="rId60"/>
    <p:sldId id="444" r:id="rId61"/>
    <p:sldId id="445" r:id="rId62"/>
    <p:sldId id="27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796437659033079E-2"/>
          <c:y val="3.9603960396039604E-2"/>
          <c:w val="0.9274809160305344"/>
          <c:h val="0.73267326732673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01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65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24.1</c:v>
                </c:pt>
                <c:pt idx="1">
                  <c:v>25.5</c:v>
                </c:pt>
                <c:pt idx="2">
                  <c:v>26</c:v>
                </c:pt>
                <c:pt idx="3">
                  <c:v>27</c:v>
                </c:pt>
                <c:pt idx="4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01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65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21.8</c:v>
                </c:pt>
                <c:pt idx="1">
                  <c:v>23.6</c:v>
                </c:pt>
                <c:pt idx="2">
                  <c:v>24.9</c:v>
                </c:pt>
                <c:pt idx="3">
                  <c:v>25.6</c:v>
                </c:pt>
                <c:pt idx="4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0"/>
        <c:shape val="box"/>
        <c:axId val="36453760"/>
        <c:axId val="36463744"/>
        <c:axId val="0"/>
      </c:bar3DChart>
      <c:catAx>
        <c:axId val="364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4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463744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36463744"/>
        <c:scaling>
          <c:orientation val="minMax"/>
          <c:max val="28"/>
          <c:min val="20"/>
        </c:scaling>
        <c:delete val="0"/>
        <c:axPos val="l"/>
        <c:majorGridlines>
          <c:spPr>
            <a:ln w="375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4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6453760"/>
        <c:crosses val="autoZero"/>
        <c:crossBetween val="between"/>
        <c:majorUnit val="1"/>
        <c:minorUnit val="0.2"/>
      </c:valAx>
      <c:spPr>
        <a:noFill/>
        <a:ln w="30032">
          <a:noFill/>
        </a:ln>
      </c:spPr>
    </c:plotArea>
    <c:legend>
      <c:legendPos val="b"/>
      <c:layout>
        <c:manualLayout>
          <c:xMode val="edge"/>
          <c:yMode val="edge"/>
          <c:x val="0.39058524173027992"/>
          <c:y val="0.90594059405940597"/>
          <c:w val="0.21882951653944022"/>
          <c:h val="8.6633663366336627E-2"/>
        </c:manualLayout>
      </c:layout>
      <c:overlay val="0"/>
      <c:spPr>
        <a:solidFill>
          <a:schemeClr val="bg1"/>
        </a:solidFill>
        <a:ln w="3754">
          <a:solidFill>
            <a:schemeClr val="tx1"/>
          </a:solidFill>
          <a:prstDash val="solid"/>
        </a:ln>
      </c:spPr>
      <c:txPr>
        <a:bodyPr/>
        <a:lstStyle/>
        <a:p>
          <a:pPr>
            <a:defRPr sz="187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553349875930521E-2"/>
          <c:y val="3.5545023696682464E-2"/>
          <c:w val="0.92803970223325061"/>
          <c:h val="0.701421800947867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656333713477182E-3"/>
                  <c:y val="0.15179505542834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0205339358042E-3"/>
                  <c:y val="0.1248581061628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15556348520774E-3"/>
                  <c:y val="0.1176550699365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</c:v>
                </c:pt>
                <c:pt idx="1">
                  <c:v>8.1999999999999993</c:v>
                </c:pt>
                <c:pt idx="2">
                  <c:v>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5579817860040561E-3"/>
                  <c:y val="0.1624851998241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87408978865636E-3"/>
                  <c:y val="0.1468088775670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625973968546494E-3"/>
                  <c:y val="0.13975825628728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16.2</c:v>
                </c:pt>
                <c:pt idx="1">
                  <c:v>13.1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42590208"/>
        <c:axId val="42591744"/>
        <c:axId val="0"/>
      </c:bar3DChart>
      <c:catAx>
        <c:axId val="425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259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91744"/>
        <c:scaling>
          <c:orientation val="minMax"/>
        </c:scaling>
        <c:delete val="0"/>
        <c:axPos val="l"/>
        <c:majorGridlines>
          <c:spPr>
            <a:ln w="39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2590208"/>
        <c:crosses val="autoZero"/>
        <c:crossBetween val="between"/>
      </c:valAx>
      <c:spPr>
        <a:noFill/>
        <a:ln w="31875">
          <a:noFill/>
        </a:ln>
      </c:spPr>
    </c:plotArea>
    <c:legend>
      <c:legendPos val="b"/>
      <c:layout>
        <c:manualLayout>
          <c:xMode val="edge"/>
          <c:yMode val="edge"/>
          <c:x val="0.37419062717360868"/>
          <c:y val="0.82687348857538467"/>
          <c:w val="0.22456575682382135"/>
          <c:h val="9.004739336492891E-2"/>
        </c:manualLayout>
      </c:layout>
      <c:overlay val="0"/>
      <c:spPr>
        <a:noFill/>
        <a:ln w="3984">
          <a:solidFill>
            <a:schemeClr val="tx1"/>
          </a:solidFill>
          <a:prstDash val="solid"/>
        </a:ln>
      </c:spPr>
      <c:txPr>
        <a:bodyPr/>
        <a:lstStyle/>
        <a:p>
          <a:pPr>
            <a:defRPr sz="207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553349875930521E-2"/>
          <c:y val="3.5545023696682464E-2"/>
          <c:w val="0.92803970223325061"/>
          <c:h val="0.701421800947867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656333713477182E-3"/>
                  <c:y val="0.15179505542834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0205339358042E-3"/>
                  <c:y val="0.1248581061628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15556348520774E-3"/>
                  <c:y val="0.1176550699365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29.9</c:v>
                </c:pt>
                <c:pt idx="2">
                  <c:v>25.1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5579817860040561E-3"/>
                  <c:y val="0.1624851998241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87408978865636E-3"/>
                  <c:y val="0.1468088775670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625973968546494E-3"/>
                  <c:y val="0.13975825628728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31.8</c:v>
                </c:pt>
                <c:pt idx="1">
                  <c:v>23.8</c:v>
                </c:pt>
                <c:pt idx="2">
                  <c:v>17.399999999999999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46856064"/>
        <c:axId val="46857600"/>
        <c:axId val="0"/>
      </c:bar3DChart>
      <c:catAx>
        <c:axId val="4685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685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857600"/>
        <c:scaling>
          <c:orientation val="minMax"/>
        </c:scaling>
        <c:delete val="0"/>
        <c:axPos val="l"/>
        <c:majorGridlines>
          <c:spPr>
            <a:ln w="39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6856064"/>
        <c:crosses val="autoZero"/>
        <c:crossBetween val="between"/>
      </c:valAx>
      <c:spPr>
        <a:noFill/>
        <a:ln w="31875">
          <a:noFill/>
        </a:ln>
      </c:spPr>
    </c:plotArea>
    <c:legend>
      <c:legendPos val="b"/>
      <c:layout>
        <c:manualLayout>
          <c:xMode val="edge"/>
          <c:yMode val="edge"/>
          <c:x val="0.37419062717360868"/>
          <c:y val="0.82687348857538467"/>
          <c:w val="0.22456575682382135"/>
          <c:h val="9.004739336492891E-2"/>
        </c:manualLayout>
      </c:layout>
      <c:overlay val="0"/>
      <c:spPr>
        <a:noFill/>
        <a:ln w="3984">
          <a:solidFill>
            <a:schemeClr val="tx1"/>
          </a:solidFill>
          <a:prstDash val="solid"/>
        </a:ln>
      </c:spPr>
      <c:txPr>
        <a:bodyPr/>
        <a:lstStyle/>
        <a:p>
          <a:pPr>
            <a:defRPr sz="207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553349875930521E-2"/>
          <c:y val="7.0356425482645799E-2"/>
          <c:w val="0.89218923606406331"/>
          <c:h val="0.66661038357293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996242197591756E-3"/>
                  <c:y val="-0.2009609790042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6044822633533E-3"/>
                  <c:y val="-0.13970889214404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856119527022755E-4"/>
                  <c:y val="-0.11906286456094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80.900000000000006</c:v>
                </c:pt>
                <c:pt idx="1">
                  <c:v>71.8</c:v>
                </c:pt>
                <c:pt idx="2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9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5579817860040561E-3"/>
                  <c:y val="0.1624851998241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87408978865636E-3"/>
                  <c:y val="0.1468088775670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625973968546494E-3"/>
                  <c:y val="0.13975825628728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875">
                <a:noFill/>
              </a:ln>
            </c:spPr>
            <c:txPr>
              <a:bodyPr/>
              <a:lstStyle/>
              <a:p>
                <a:pPr>
                  <a:defRPr sz="27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5"/>
        <c:gapDepth val="0"/>
        <c:shape val="box"/>
        <c:axId val="82501632"/>
        <c:axId val="82503168"/>
        <c:axId val="0"/>
      </c:bar3DChart>
      <c:catAx>
        <c:axId val="8250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503168"/>
        <c:crosses val="autoZero"/>
        <c:auto val="1"/>
        <c:lblAlgn val="ctr"/>
        <c:lblOffset val="100"/>
        <c:noMultiLvlLbl val="0"/>
      </c:catAx>
      <c:valAx>
        <c:axId val="82503168"/>
        <c:scaling>
          <c:orientation val="minMax"/>
        </c:scaling>
        <c:delete val="0"/>
        <c:axPos val="l"/>
        <c:majorGridlines>
          <c:spPr>
            <a:ln w="39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5016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6. 3. 2021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6. 3. 2021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FA04-4777-4E10-AA4F-E99B4371326B}" type="slidenum">
              <a:rPr lang="cs-CZ" smtClean="0">
                <a:latin typeface="Times New Roman" pitchFamily="18" charset="0"/>
              </a:rPr>
              <a:pPr eaLnBrk="1" hangingPunct="1"/>
              <a:t>4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32DEA-61E8-4457-9D8D-0E7E01664172}" type="slidenum">
              <a:rPr lang="cs-CZ" smtClean="0">
                <a:latin typeface="Times New Roman" pitchFamily="18" charset="0"/>
              </a:rPr>
              <a:pPr eaLnBrk="1" hangingPunct="1"/>
              <a:t>18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32DEA-61E8-4457-9D8D-0E7E01664172}" type="slidenum">
              <a:rPr lang="cs-CZ" smtClean="0">
                <a:latin typeface="Times New Roman" pitchFamily="18" charset="0"/>
              </a:rPr>
              <a:pPr eaLnBrk="1" hangingPunct="1"/>
              <a:t>19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ECBD71-1CD6-44DC-AAAA-8FF14FB0A8CF}" type="slidenum">
              <a:rPr lang="cs-CZ" smtClean="0">
                <a:latin typeface="Times New Roman" pitchFamily="18" charset="0"/>
              </a:rPr>
              <a:pPr eaLnBrk="1" hangingPunct="1"/>
              <a:t>23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ECBD71-1CD6-44DC-AAAA-8FF14FB0A8CF}" type="slidenum">
              <a:rPr lang="cs-CZ" smtClean="0">
                <a:latin typeface="Times New Roman" pitchFamily="18" charset="0"/>
              </a:rPr>
              <a:pPr eaLnBrk="1" hangingPunct="1"/>
              <a:t>24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75C155-0C90-44E2-B0AD-844929B62FE4}" type="slidenum">
              <a:rPr lang="cs-CZ" smtClean="0">
                <a:latin typeface="Times New Roman" pitchFamily="18" charset="0"/>
              </a:rPr>
              <a:pPr eaLnBrk="1" hangingPunct="1"/>
              <a:t>27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7D4C41-BF6A-487F-98CD-56FD6AD358B7}" type="slidenum">
              <a:rPr lang="cs-CZ" smtClean="0">
                <a:latin typeface="Times New Roman" pitchFamily="18" charset="0"/>
              </a:rPr>
              <a:pPr eaLnBrk="1" hangingPunct="1"/>
              <a:t>28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28E4D2-B9DE-4835-A232-3823B51B0931}" type="slidenum">
              <a:rPr lang="cs-CZ" smtClean="0">
                <a:latin typeface="Times New Roman" pitchFamily="18" charset="0"/>
              </a:rPr>
              <a:pPr eaLnBrk="1" hangingPunct="1"/>
              <a:t>29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45A68-C341-49FC-B0D3-10EE13F41B5D}" type="slidenum">
              <a:rPr lang="cs-CZ" smtClean="0">
                <a:latin typeface="Times New Roman" pitchFamily="18" charset="0"/>
              </a:rPr>
              <a:pPr eaLnBrk="1" hangingPunct="1"/>
              <a:t>31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45A68-C341-49FC-B0D3-10EE13F41B5D}" type="slidenum">
              <a:rPr lang="cs-CZ" smtClean="0">
                <a:latin typeface="Times New Roman" pitchFamily="18" charset="0"/>
              </a:rPr>
              <a:pPr eaLnBrk="1" hangingPunct="1"/>
              <a:t>33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45A68-C341-49FC-B0D3-10EE13F41B5D}" type="slidenum">
              <a:rPr lang="cs-CZ" smtClean="0">
                <a:latin typeface="Times New Roman" pitchFamily="18" charset="0"/>
              </a:rPr>
              <a:pPr eaLnBrk="1" hangingPunct="1"/>
              <a:t>34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FA04-4777-4E10-AA4F-E99B4371326B}" type="slidenum">
              <a:rPr lang="cs-CZ" smtClean="0">
                <a:latin typeface="Times New Roman" pitchFamily="18" charset="0"/>
              </a:rPr>
              <a:pPr eaLnBrk="1" hangingPunct="1"/>
              <a:t>5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C2AA-BFDC-45AC-BA14-04C8CF4713E6}" type="slidenum">
              <a:rPr lang="cs-CZ" smtClean="0">
                <a:latin typeface="Times New Roman" pitchFamily="18" charset="0"/>
              </a:rPr>
              <a:pPr eaLnBrk="1" hangingPunct="1"/>
              <a:t>47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C2AA-BFDC-45AC-BA14-04C8CF4713E6}" type="slidenum">
              <a:rPr lang="cs-CZ" smtClean="0">
                <a:latin typeface="Times New Roman" pitchFamily="18" charset="0"/>
              </a:rPr>
              <a:pPr eaLnBrk="1" hangingPunct="1"/>
              <a:t>48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fld id="{B88C2F0B-1D74-4D59-92D8-5B5589FC0296}" type="slidenum">
              <a:rPr lang="cs-CZ" sz="1200" smtClean="0"/>
              <a:pPr/>
              <a:t>51</a:t>
            </a:fld>
            <a:endParaRPr lang="cs-CZ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Times New Roman" pitchFamily="18" charset="-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fld id="{7D5924F7-9FE0-4FA4-8864-B1C318C21580}" type="slidenum">
              <a:rPr lang="cs-CZ" sz="1200" smtClean="0"/>
              <a:pPr/>
              <a:t>52</a:t>
            </a:fld>
            <a:endParaRPr 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Times New Roman" pitchFamily="18" charset="-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fld id="{6BA0F8E8-201B-4555-B35D-AD553364252B}" type="slidenum">
              <a:rPr lang="cs-CZ" sz="1200" smtClean="0"/>
              <a:pPr/>
              <a:t>54</a:t>
            </a:fld>
            <a:endParaRPr lang="cs-CZ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Times New Roman" pitchFamily="18" charset="-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C2AA-BFDC-45AC-BA14-04C8CF4713E6}" type="slidenum">
              <a:rPr lang="cs-CZ" smtClean="0">
                <a:latin typeface="Times New Roman" pitchFamily="18" charset="0"/>
              </a:rPr>
              <a:pPr eaLnBrk="1" hangingPunct="1"/>
              <a:t>55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0D4859-1338-42E6-BC6F-5F7ACB185EDF}" type="slidenum">
              <a:rPr lang="cs-CZ" smtClean="0">
                <a:latin typeface="Times New Roman" pitchFamily="18" charset="0"/>
              </a:rPr>
              <a:pPr eaLnBrk="1" hangingPunct="1"/>
              <a:t>6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230EC-B8AF-4F79-BE9E-576E13D974B4}" type="slidenum">
              <a:rPr lang="cs-CZ" smtClean="0">
                <a:latin typeface="Times New Roman" pitchFamily="18" charset="0"/>
              </a:rPr>
              <a:pPr eaLnBrk="1" hangingPunct="1"/>
              <a:t>59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230EC-B8AF-4F79-BE9E-576E13D974B4}" type="slidenum">
              <a:rPr lang="cs-CZ" smtClean="0">
                <a:latin typeface="Times New Roman" pitchFamily="18" charset="0"/>
              </a:rPr>
              <a:pPr eaLnBrk="1" hangingPunct="1"/>
              <a:t>60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D35A3-C144-44A0-BBDB-CD47FFF5F3A3}" type="slidenum">
              <a:rPr lang="cs-CZ" smtClean="0">
                <a:latin typeface="Times New Roman" pitchFamily="18" charset="0"/>
              </a:rPr>
              <a:pPr eaLnBrk="1" hangingPunct="1"/>
              <a:t>61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59B94-BD83-4097-834F-67B149B374ED}" type="slidenum">
              <a:rPr lang="cs-CZ" smtClean="0">
                <a:latin typeface="Times New Roman" pitchFamily="18" charset="0"/>
              </a:rPr>
              <a:pPr eaLnBrk="1" hangingPunct="1"/>
              <a:t>7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9F3B7-09AA-4018-A11E-D5834C1E8F33}" type="slidenum">
              <a:rPr lang="cs-CZ" smtClean="0">
                <a:latin typeface="Times New Roman" pitchFamily="18" charset="0"/>
              </a:rPr>
              <a:pPr eaLnBrk="1" hangingPunct="1"/>
              <a:t>8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534A5-675E-4AC7-8440-D6212DF181F2}" type="slidenum">
              <a:rPr lang="cs-CZ" smtClean="0">
                <a:latin typeface="Times New Roman" pitchFamily="18" charset="0"/>
              </a:rPr>
              <a:pPr eaLnBrk="1" hangingPunct="1"/>
              <a:t>13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32DEA-61E8-4457-9D8D-0E7E01664172}" type="slidenum">
              <a:rPr lang="cs-CZ" smtClean="0">
                <a:latin typeface="Times New Roman" pitchFamily="18" charset="0"/>
              </a:rPr>
              <a:pPr eaLnBrk="1" hangingPunct="1"/>
              <a:t>16</a:t>
            </a:fld>
            <a:endParaRPr lang="cs-CZ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B0C1-18CD-43D7-983A-F3144C115A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64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169C-0B96-47B8-8EC6-CFBEA7606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5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E59D-CD70-4480-B32D-85E13A663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3C04-1A25-4924-BE10-7BCBC8759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8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42" y="620688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nutričního stavu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podvýživě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studium, obor nutriční terapeut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BMI </a:t>
            </a: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žen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podle věku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klasifikaci malnutrice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37493"/>
              </p:ext>
            </p:extLst>
          </p:nvPr>
        </p:nvGraphicFramePr>
        <p:xfrm>
          <a:off x="179512" y="1556792"/>
          <a:ext cx="8711953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800200"/>
                <a:gridCol w="1800200"/>
                <a:gridCol w="1799185"/>
              </a:tblGrid>
              <a:tr h="1409959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/>
                        <a:t>Ženy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Velmi mladí</a:t>
                      </a:r>
                    </a:p>
                    <a:p>
                      <a:pPr algn="ctr"/>
                      <a:r>
                        <a:rPr lang="cs-CZ" sz="2400" b="0" i="1" dirty="0" smtClean="0"/>
                        <a:t>&lt; 25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Mladý až střední věk</a:t>
                      </a:r>
                    </a:p>
                    <a:p>
                      <a:pPr algn="ctr"/>
                      <a:r>
                        <a:rPr lang="cs-CZ" sz="2400" b="0" i="1" dirty="0" smtClean="0"/>
                        <a:t>25-65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Senioři</a:t>
                      </a:r>
                    </a:p>
                    <a:p>
                      <a:pPr algn="ctr"/>
                      <a:endParaRPr lang="cs-CZ" sz="2400" b="1" i="0" dirty="0" smtClean="0"/>
                    </a:p>
                    <a:p>
                      <a:pPr algn="ctr"/>
                      <a:r>
                        <a:rPr lang="cs-CZ" sz="2400" b="0" i="1" dirty="0" smtClean="0"/>
                        <a:t>&gt; 65 roků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Lehká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Středně těžká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Těžká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16,5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51723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Hodnota BMI pod uvedenou hranicí pouze podporuje klasifikaci </a:t>
            </a:r>
          </a:p>
          <a:p>
            <a:pPr algn="ctr"/>
            <a:r>
              <a:rPr lang="cs-CZ" sz="2000" dirty="0" smtClean="0"/>
              <a:t>tíže malnutrice, ale definitivní diagnóza stupně malnutrice </a:t>
            </a:r>
          </a:p>
          <a:p>
            <a:pPr algn="ctr"/>
            <a:r>
              <a:rPr lang="cs-CZ" sz="2000" dirty="0" smtClean="0"/>
              <a:t>záleží také na dalších okolnostech a parametrech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8750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Interpretace hodnoty BMI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 u mužů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556792"/>
            <a:ext cx="3456384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Muži 25-65 roků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28	optimální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26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24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22	žádoucí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20,5	hranice malnutrice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18,5	středně těžká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17	těžká malnutrice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56792"/>
            <a:ext cx="3456384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Muži &gt; 65 roků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28	optimální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26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24	žádoucí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22	hranice </a:t>
            </a:r>
            <a:r>
              <a:rPr lang="cs-CZ" sz="2000" b="1" dirty="0">
                <a:solidFill>
                  <a:srgbClr val="FF0000"/>
                </a:solidFill>
              </a:rPr>
              <a:t>malnutrice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20	</a:t>
            </a:r>
            <a:r>
              <a:rPr lang="cs-CZ" sz="2000" b="1" dirty="0">
                <a:solidFill>
                  <a:schemeClr val="tx1"/>
                </a:solidFill>
              </a:rPr>
              <a:t>středně těžká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18	</a:t>
            </a:r>
            <a:r>
              <a:rPr lang="cs-CZ" sz="2000" b="1" dirty="0">
                <a:solidFill>
                  <a:schemeClr val="tx1"/>
                </a:solidFill>
              </a:rPr>
              <a:t>těžká malnutrice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17	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8416" y="6165304"/>
            <a:ext cx="552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Vždy je třeba brát do úvahy otoky a výpotky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Interpretace hodnoty BMI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 u žen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556792"/>
            <a:ext cx="3456384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Ženy 25-65 roků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28	optimální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26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24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22	žádoucí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20	hranice malnutrice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18	středně těžká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16,5	těžká malnutrice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56792"/>
            <a:ext cx="3456384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Ženy &gt; 65 roků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28	optimální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26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24	žádoucí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22	hranice </a:t>
            </a:r>
            <a:r>
              <a:rPr lang="cs-CZ" sz="2000" b="1" dirty="0">
                <a:solidFill>
                  <a:srgbClr val="FF0000"/>
                </a:solidFill>
              </a:rPr>
              <a:t>malnutrice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20	</a:t>
            </a:r>
            <a:r>
              <a:rPr lang="cs-CZ" sz="2000" b="1" dirty="0">
                <a:solidFill>
                  <a:schemeClr val="tx1"/>
                </a:solidFill>
              </a:rPr>
              <a:t>středně těžká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18	</a:t>
            </a:r>
            <a:r>
              <a:rPr lang="cs-CZ" sz="2000" b="1" dirty="0">
                <a:solidFill>
                  <a:schemeClr val="tx1"/>
                </a:solidFill>
              </a:rPr>
              <a:t>těžká malnutrice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17	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8416" y="6165304"/>
            <a:ext cx="5525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Vždy je třeba brát do úvahy otoky a výpotky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5914E9-7145-4820-9019-2B9765EBF368}" type="slidenum">
              <a:rPr lang="cs-CZ" sz="1800" smtClean="0">
                <a:latin typeface="+mn-lt"/>
              </a:rPr>
              <a:pPr algn="r" eaLnBrk="1" hangingPunct="1"/>
              <a:t>13</a:t>
            </a:fld>
            <a:endParaRPr lang="cs-CZ" sz="1800" dirty="0" smtClean="0">
              <a:latin typeface="+mn-lt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1"/>
            <a:ext cx="7724775" cy="9361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Ideální tělesná hmotnost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Body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IBW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590707"/>
            <a:ext cx="8352928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Výpočet přibližné ideální hmotnosti podle výšky</a:t>
            </a:r>
            <a:endParaRPr lang="cs-CZ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Přibližná IBW 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= (výška </a:t>
            </a:r>
            <a:r>
              <a:rPr lang="cs-CZ" sz="2400" b="1" i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lang="cs-CZ" sz="2400" b="1" baseline="300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cs-CZ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x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22</a:t>
            </a:r>
          </a:p>
          <a:p>
            <a:pPr algn="ctr"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ro seniory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Přibližná IBW = (výška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b="1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cs-CZ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2924944"/>
            <a:ext cx="7709545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buFont typeface="Monotype Sorts" pitchFamily="2" charset="2"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Věk 25-65 roků</a:t>
            </a:r>
            <a:r>
              <a:rPr lang="cs-CZ" sz="2800" b="1" dirty="0">
                <a:solidFill>
                  <a:schemeClr val="tx1"/>
                </a:solidFill>
                <a:latin typeface="Arial" charset="0"/>
              </a:rPr>
              <a:t>		22 kg/m</a:t>
            </a:r>
            <a:r>
              <a:rPr lang="cs-CZ" sz="2800" b="1" baseline="30000" dirty="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algn="ctr">
              <a:spcBef>
                <a:spcPts val="1200"/>
              </a:spcBef>
              <a:buFont typeface="Monotype Sorts" pitchFamily="2" charset="2"/>
              <a:buNone/>
            </a:pPr>
            <a:r>
              <a:rPr lang="cs-CZ" sz="2800" b="1" dirty="0">
                <a:solidFill>
                  <a:schemeClr val="tx1"/>
                </a:solidFill>
                <a:latin typeface="Arial" charset="0"/>
              </a:rPr>
              <a:t>Senioři &gt; 65</a:t>
            </a:r>
            <a:r>
              <a:rPr lang="en-GB" sz="2800" b="1" dirty="0">
                <a:solidFill>
                  <a:schemeClr val="tx1"/>
                </a:solidFill>
                <a:latin typeface="Arial" charset="0"/>
              </a:rPr>
              <a:t> r</a:t>
            </a:r>
            <a:r>
              <a:rPr lang="cs-CZ" sz="2800" b="1" dirty="0" err="1">
                <a:solidFill>
                  <a:schemeClr val="tx1"/>
                </a:solidFill>
                <a:latin typeface="Arial" charset="0"/>
              </a:rPr>
              <a:t>oků</a:t>
            </a:r>
            <a:r>
              <a:rPr lang="cs-CZ" sz="2800" b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cs-CZ" sz="2800" b="1" dirty="0" smtClean="0">
                <a:solidFill>
                  <a:schemeClr val="tx1"/>
                </a:solidFill>
                <a:latin typeface="Arial" charset="0"/>
              </a:rPr>
              <a:t>24 </a:t>
            </a:r>
            <a:r>
              <a:rPr lang="cs-CZ" sz="2800" b="1" dirty="0">
                <a:solidFill>
                  <a:schemeClr val="tx1"/>
                </a:solidFill>
                <a:latin typeface="Arial" charset="0"/>
              </a:rPr>
              <a:t>kg/m</a:t>
            </a:r>
            <a:r>
              <a:rPr lang="cs-CZ" sz="2800" b="1" baseline="3000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4715" y="1517883"/>
            <a:ext cx="823174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Určení z tabulek pro českou populaci podle věku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pohlaví 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by bylo optimální, ale málo praktické</a:t>
            </a:r>
          </a:p>
          <a:p>
            <a:pPr algn="ctr">
              <a:spcBef>
                <a:spcPts val="600"/>
              </a:spcBef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Praktičtější je odhad IBW dle střední hodnoty BMI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67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Srovnání ideální tělesné hmotnosti IBW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stanovené podle pravidla BMI 22 a dle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Verdonckova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indexu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93391"/>
              </p:ext>
            </p:extLst>
          </p:nvPr>
        </p:nvGraphicFramePr>
        <p:xfrm>
          <a:off x="179512" y="2564901"/>
          <a:ext cx="8784976" cy="338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68"/>
                <a:gridCol w="2287754"/>
                <a:gridCol w="2287754"/>
              </a:tblGrid>
              <a:tr h="1227187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/>
                        <a:t>Výška postavy</a:t>
                      </a:r>
                    </a:p>
                    <a:p>
                      <a:pPr algn="l"/>
                      <a:r>
                        <a:rPr lang="cs-CZ" sz="2400" b="0" i="1" dirty="0" smtClean="0"/>
                        <a:t>cm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BMI 22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kg</a:t>
                      </a:r>
                      <a:endParaRPr lang="cs-CZ" sz="2400" b="0" i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err="1" smtClean="0"/>
                        <a:t>Verdonck</a:t>
                      </a:r>
                      <a:endParaRPr lang="cs-CZ" sz="2400" b="1" i="0" dirty="0" smtClean="0"/>
                    </a:p>
                    <a:p>
                      <a:pPr algn="ctr"/>
                      <a:r>
                        <a:rPr lang="cs-CZ" sz="2400" b="0" i="1" dirty="0" smtClean="0"/>
                        <a:t>kg</a:t>
                      </a:r>
                      <a:endParaRPr lang="cs-CZ" sz="2400" b="0" i="1" baseline="30000" dirty="0" smtClean="0"/>
                    </a:p>
                  </a:txBody>
                  <a:tcPr anchor="ctr"/>
                </a:tc>
              </a:tr>
              <a:tr h="71906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160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56,3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57,5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1906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170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63,6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906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180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71,3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72,5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603348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Podle kalkulace IBW pomocí BMI 22 </a:t>
            </a:r>
          </a:p>
          <a:p>
            <a:pPr algn="ctr"/>
            <a:r>
              <a:rPr lang="cs-CZ" sz="2000" dirty="0" smtClean="0"/>
              <a:t>vychází ideální hmotnost o 1,3 kg nižší, než dle </a:t>
            </a:r>
            <a:r>
              <a:rPr lang="cs-CZ" sz="2000" dirty="0" err="1" smtClean="0"/>
              <a:t>Verdoncka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1475656" y="1484784"/>
            <a:ext cx="597666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accent1">
                    <a:lumMod val="50000"/>
                  </a:schemeClr>
                </a:solidFill>
              </a:rPr>
              <a:t>Verdonckův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 index</a:t>
            </a: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IBW = 0,75 * Výška </a:t>
            </a:r>
            <a:r>
              <a:rPr lang="cs-CZ" sz="2400" i="1" dirty="0" smtClean="0">
                <a:solidFill>
                  <a:schemeClr val="tx1"/>
                </a:solidFill>
              </a:rPr>
              <a:t>(cm) </a:t>
            </a:r>
            <a:r>
              <a:rPr lang="cs-CZ" sz="2400" b="1" dirty="0" smtClean="0">
                <a:solidFill>
                  <a:schemeClr val="tx1"/>
                </a:solidFill>
              </a:rPr>
              <a:t>– 62,5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2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malnutrice podle % IBW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modelová situace u muže 66 kg/173 cm, BMI 22 kg/m</a:t>
            </a:r>
            <a:r>
              <a:rPr lang="cs-CZ" sz="2400" b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400" b="0" i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24241"/>
              </p:ext>
            </p:extLst>
          </p:nvPr>
        </p:nvGraphicFramePr>
        <p:xfrm>
          <a:off x="179512" y="1734877"/>
          <a:ext cx="8711953" cy="47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088232"/>
                <a:gridCol w="2016224"/>
                <a:gridCol w="2015209"/>
              </a:tblGrid>
              <a:tr h="1409959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Hranice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normy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Lehká / </a:t>
                      </a:r>
                      <a:r>
                        <a:rPr lang="cs-CZ" sz="2400" b="1" i="0" dirty="0" err="1" smtClean="0"/>
                        <a:t>stř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400" b="1" i="0" dirty="0" smtClean="0"/>
                        <a:t>malnutrice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  <a:endParaRPr lang="cs-CZ" sz="2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Těžká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malnutrice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% IBW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90-70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Dle %IBW</a:t>
                      </a:r>
                    </a:p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Hmotnost   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</a:rPr>
                        <a:t>kg</a:t>
                      </a:r>
                      <a:endParaRPr lang="cs-CZ" sz="2400" b="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59,4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46,2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Dle %IBW</a:t>
                      </a:r>
                    </a:p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BMI   </a:t>
                      </a:r>
                      <a:r>
                        <a:rPr lang="cs-CZ" sz="2400" b="0" i="1" dirty="0" smtClean="0">
                          <a:solidFill>
                            <a:srgbClr val="FF0000"/>
                          </a:solidFill>
                        </a:rPr>
                        <a:t>kg/m</a:t>
                      </a:r>
                      <a:r>
                        <a:rPr lang="cs-CZ" sz="2400" b="0" i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cs-CZ" sz="2400" b="0" i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19,8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15,4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BMI střední</a:t>
                      </a:r>
                      <a:r>
                        <a:rPr lang="cs-CZ" sz="2400" b="1" baseline="0" dirty="0" smtClean="0"/>
                        <a:t> věk</a:t>
                      </a:r>
                      <a:r>
                        <a:rPr lang="cs-CZ" sz="2400" b="1" dirty="0" smtClean="0"/>
                        <a:t>  muži          </a:t>
                      </a:r>
                      <a:r>
                        <a:rPr lang="cs-CZ" sz="2400" b="0" i="1" dirty="0" smtClean="0"/>
                        <a:t>kg/m</a:t>
                      </a:r>
                      <a:r>
                        <a:rPr lang="cs-CZ" sz="2400" b="0" i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20,5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875717" y="1228690"/>
            <a:ext cx="2576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Verdonck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IBW 67 kg 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347864" y="4869160"/>
            <a:ext cx="936104" cy="14401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7452320" y="4860220"/>
            <a:ext cx="936104" cy="14401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39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49262-2557-4E2B-BC97-13AA122BD0F4}" type="slidenum">
              <a:rPr lang="cs-CZ" sz="1800" smtClean="0">
                <a:latin typeface="+mn-lt"/>
              </a:rPr>
              <a:pPr algn="r" eaLnBrk="1" hangingPunct="1"/>
              <a:t>16</a:t>
            </a:fld>
            <a:endParaRPr lang="cs-CZ" sz="1800" dirty="0" smtClean="0">
              <a:latin typeface="+mn-lt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28885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bvod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střední části paže,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důležitý parametr při hodnocení nutričního stavu</a:t>
            </a:r>
            <a:endParaRPr lang="cs-CZ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494"/>
            <a:ext cx="7848872" cy="504085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2800" b="1" dirty="0" smtClean="0">
                <a:latin typeface="Arial" charset="0"/>
              </a:rPr>
              <a:t>Měření tělesné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hmoty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000" i="1" dirty="0" smtClean="0">
                <a:latin typeface="Arial" charset="0"/>
              </a:rPr>
              <a:t>versus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hmotnosti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27584" y="2132856"/>
            <a:ext cx="3672408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Tělesná hmota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</a:rPr>
              <a:t>měření obvodu paže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svaly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kost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kůže a podkoží</a:t>
            </a: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16016" y="2132856"/>
            <a:ext cx="3672408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Tělesná </a:t>
            </a:r>
            <a:r>
              <a:rPr lang="cs-CZ" sz="2400" b="1" dirty="0" smtClean="0">
                <a:solidFill>
                  <a:srgbClr val="FF0000"/>
                </a:solidFill>
              </a:rPr>
              <a:t>hmotnost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</a:rPr>
              <a:t>vážení celého těla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svaly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kosti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kůže a podkoží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vnitřní orgány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střevní obsah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moč v měchýři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otoky, výpotky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oděv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5589240"/>
            <a:ext cx="7669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/>
              <a:t>Při měření OP vidíme, co měříme</a:t>
            </a:r>
          </a:p>
          <a:p>
            <a:pPr algn="ctr"/>
            <a:r>
              <a:rPr lang="cs-CZ" sz="2400" dirty="0" smtClean="0"/>
              <a:t>Pokud je měřitelnost paže dobrá, je hodnota spolehlivá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30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Obdélník 297984"/>
          <p:cNvSpPr/>
          <p:nvPr/>
        </p:nvSpPr>
        <p:spPr>
          <a:xfrm>
            <a:off x="0" y="836613"/>
            <a:ext cx="9144000" cy="158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836613"/>
            <a:ext cx="1403350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1"/>
            <a:ext cx="6770067" cy="10081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Obvod 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paže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silně koreluje s BMI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cs-CZ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OP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je velmi dobrým ukazatelem nutričního stavu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173" name="Picture 3" descr="TMP30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23988"/>
            <a:ext cx="5472112" cy="4540250"/>
          </a:xfrm>
          <a:solidFill>
            <a:schemeClr val="bg1"/>
          </a:solidFill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973138" y="1773238"/>
            <a:ext cx="20145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2400" b="1" dirty="0">
                <a:solidFill>
                  <a:srgbClr val="FF0000"/>
                </a:solidFill>
              </a:rPr>
              <a:t>obvod paže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4716463" y="5083175"/>
            <a:ext cx="7921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2400" b="1">
                <a:solidFill>
                  <a:srgbClr val="FF0000"/>
                </a:solidFill>
              </a:rPr>
              <a:t>BMI kg/m</a:t>
            </a:r>
            <a:r>
              <a:rPr lang="cs-CZ" sz="2400" b="1" baseline="30000">
                <a:solidFill>
                  <a:srgbClr val="FF0000"/>
                </a:solidFill>
              </a:rPr>
              <a:t>2</a:t>
            </a:r>
            <a:endParaRPr lang="cs-CZ" sz="2400" b="1">
              <a:solidFill>
                <a:srgbClr val="FF0000"/>
              </a:solidFill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918613" y="6309320"/>
            <a:ext cx="6893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Powell-Tuck</a:t>
            </a:r>
            <a:r>
              <a:rPr lang="cs-CZ" sz="2000" i="1" dirty="0"/>
              <a:t>, </a:t>
            </a:r>
            <a:r>
              <a:rPr lang="cs-CZ" sz="2000" i="1" dirty="0" err="1"/>
              <a:t>Hennessy</a:t>
            </a:r>
            <a:r>
              <a:rPr lang="cs-CZ" sz="2000" i="1" dirty="0"/>
              <a:t>, </a:t>
            </a:r>
            <a:r>
              <a:rPr lang="cs-CZ" sz="2000" i="1" dirty="0" err="1"/>
              <a:t>Clinical</a:t>
            </a:r>
            <a:r>
              <a:rPr lang="cs-CZ" sz="2000" i="1" dirty="0"/>
              <a:t> </a:t>
            </a:r>
            <a:r>
              <a:rPr lang="cs-CZ" sz="2000" i="1" dirty="0" err="1"/>
              <a:t>Nutrition</a:t>
            </a:r>
            <a:r>
              <a:rPr lang="cs-CZ" sz="2000" i="1" dirty="0"/>
              <a:t> 2003, str.307-312</a:t>
            </a:r>
            <a:endParaRPr lang="cs-CZ" sz="2000" dirty="0"/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1797050" y="1773238"/>
            <a:ext cx="3495675" cy="33099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292725" y="1635125"/>
            <a:ext cx="65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73849" y="1412776"/>
            <a:ext cx="2087563" cy="158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1 </a:t>
            </a:r>
            <a:r>
              <a:rPr lang="cs-CZ" sz="2400" b="1" dirty="0" err="1" smtClean="0">
                <a:solidFill>
                  <a:srgbClr val="FF0000"/>
                </a:solidFill>
              </a:rPr>
              <a:t>jedn</a:t>
            </a:r>
            <a:r>
              <a:rPr lang="cs-CZ" sz="2400" b="1" dirty="0" smtClean="0">
                <a:solidFill>
                  <a:srgbClr val="FF0000"/>
                </a:solidFill>
              </a:rPr>
              <a:t>. BMI 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>
                <a:solidFill>
                  <a:srgbClr val="FF0000"/>
                </a:solidFill>
              </a:rPr>
              <a:t>3 kg)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odpovídá</a:t>
            </a:r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1 cm OP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673849" y="3212976"/>
            <a:ext cx="2087563" cy="158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3 mm OP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odpovídají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1 kg </a:t>
            </a:r>
            <a:r>
              <a:rPr lang="cs-CZ" sz="2400" b="1" dirty="0" smtClean="0">
                <a:solidFill>
                  <a:srgbClr val="FF0000"/>
                </a:solidFill>
              </a:rPr>
              <a:t>hmotnosti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64589" y="428380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n=1561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603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49262-2557-4E2B-BC97-13AA122BD0F4}" type="slidenum">
              <a:rPr lang="cs-CZ" sz="1800" smtClean="0">
                <a:latin typeface="+mn-lt"/>
              </a:rPr>
              <a:pPr algn="r" eaLnBrk="1" hangingPunct="1"/>
              <a:t>18</a:t>
            </a:fld>
            <a:endParaRPr lang="cs-CZ" sz="1800" dirty="0" smtClean="0">
              <a:latin typeface="+mn-lt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8885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bvod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střední části paže,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postup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měření </a:t>
            </a:r>
            <a:endParaRPr lang="cs-CZ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007350" cy="504085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Závislost na tvaru paže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dobrá měřitelnost u válcového tvaru paže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horší měřitelnost při konickém tvaru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Kvalitní neroztažné měřítko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Uprostřed vzdálenosti acromion-</a:t>
            </a:r>
            <a:r>
              <a:rPr lang="cs-CZ" sz="2800" b="1" dirty="0" err="1" smtClean="0">
                <a:latin typeface="Arial" charset="0"/>
              </a:rPr>
              <a:t>olecranon</a:t>
            </a:r>
            <a:endParaRPr lang="cs-CZ" sz="2800" b="1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 úponem deltového svalu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Mírný úklon pacienta do strany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přibližně kruhový průřez paže (možno vytvarovat)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Těsné obepnutí paže měřítkem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nesmí výrazněji změnit tvar (lehce však může)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Průměr ze tří těsně následujících měření</a:t>
            </a:r>
          </a:p>
        </p:txBody>
      </p:sp>
    </p:spTree>
    <p:extLst>
      <p:ext uri="{BB962C8B-B14F-4D97-AF65-F5344CB8AC3E}">
        <p14:creationId xmlns:p14="http://schemas.microsoft.com/office/powerpoint/2010/main" val="2737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49262-2557-4E2B-BC97-13AA122BD0F4}" type="slidenum">
              <a:rPr lang="cs-CZ" sz="1800" smtClean="0">
                <a:latin typeface="+mn-lt"/>
              </a:rPr>
              <a:pPr algn="r" eaLnBrk="1" hangingPunct="1"/>
              <a:t>19</a:t>
            </a:fld>
            <a:endParaRPr lang="cs-CZ" sz="1800" dirty="0" smtClean="0">
              <a:latin typeface="+mn-lt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39527" y="44624"/>
            <a:ext cx="728885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Spolehlivost měření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závisí na lokálním nálezu na paži</a:t>
            </a:r>
            <a:endParaRPr lang="cs-CZ" sz="240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949931"/>
            <a:ext cx="4104456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2400" b="1" dirty="0" smtClean="0">
                <a:solidFill>
                  <a:srgbClr val="FF0000"/>
                </a:solidFill>
              </a:rPr>
              <a:t>Dobrá měřitelnost OP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hubený pacient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válcový tvar paže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bez výraznější dehydratace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bez otoku kůže / podkoží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není paréza končetiny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není atrofie po úrazu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žádný hematom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mladý/střední věk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malá </a:t>
            </a:r>
            <a:r>
              <a:rPr lang="cs-CZ" dirty="0">
                <a:solidFill>
                  <a:schemeClr val="tx1"/>
                </a:solidFill>
              </a:rPr>
              <a:t>kompresibilita měkkých </a:t>
            </a:r>
            <a:r>
              <a:rPr lang="cs-CZ" dirty="0" smtClean="0">
                <a:solidFill>
                  <a:schemeClr val="tx1"/>
                </a:solidFill>
              </a:rPr>
              <a:t>tkání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716016" y="1949931"/>
            <a:ext cx="4104456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cs-CZ" sz="2400" b="1" dirty="0" smtClean="0">
                <a:solidFill>
                  <a:srgbClr val="FF0000"/>
                </a:solidFill>
              </a:rPr>
              <a:t>Špatná měřitelnost OP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obézní pacient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kónický tvar paže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nepravidelný tvar paže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edém kůže / podkoží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lokální </a:t>
            </a:r>
            <a:r>
              <a:rPr lang="cs-CZ" sz="2000" b="1" dirty="0">
                <a:solidFill>
                  <a:schemeClr val="tx1"/>
                </a:solidFill>
              </a:rPr>
              <a:t>a</a:t>
            </a:r>
            <a:r>
              <a:rPr lang="cs-CZ" sz="2000" b="1" dirty="0" smtClean="0">
                <a:solidFill>
                  <a:schemeClr val="tx1"/>
                </a:solidFill>
              </a:rPr>
              <a:t>trofie svalů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lokální hematom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starší nemocní 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  </a:t>
            </a:r>
            <a:r>
              <a:rPr lang="cs-CZ" dirty="0" smtClean="0">
                <a:solidFill>
                  <a:schemeClr val="tx1"/>
                </a:solidFill>
              </a:rPr>
              <a:t>velká kompresibilita měkkých tkání</a:t>
            </a:r>
          </a:p>
        </p:txBody>
      </p:sp>
      <p:sp>
        <p:nvSpPr>
          <p:cNvPr id="2" name="Plechovka 1"/>
          <p:cNvSpPr/>
          <p:nvPr/>
        </p:nvSpPr>
        <p:spPr>
          <a:xfrm>
            <a:off x="3203848" y="2492896"/>
            <a:ext cx="324036" cy="668096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ývojový diagram: ruční operace 2"/>
          <p:cNvSpPr/>
          <p:nvPr/>
        </p:nvSpPr>
        <p:spPr>
          <a:xfrm>
            <a:off x="7524328" y="2492896"/>
            <a:ext cx="432048" cy="648072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58052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Standardně se měří OP nedominantní paže</a:t>
            </a:r>
          </a:p>
          <a:p>
            <a:pPr algn="ctr"/>
            <a:r>
              <a:rPr lang="cs-CZ" sz="2400" dirty="0" smtClean="0"/>
              <a:t>nebo lépe měřitelné paže s uvedením P nebo L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45516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Je-li měřitelnost dobrá, jsou hodnoty velmi spolehlivé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44008" y="908720"/>
            <a:ext cx="44999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5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87480" y="6284168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F46974-9C67-47BE-AC10-3BCDAFD801FD}" type="slidenum">
              <a:rPr lang="cs-CZ" sz="1800" smtClean="0">
                <a:latin typeface="+mn-lt"/>
              </a:rPr>
              <a:pPr algn="r" eaLnBrk="1" hangingPunct="1"/>
              <a:t>2</a:t>
            </a:fld>
            <a:endParaRPr lang="cs-CZ" sz="1800" dirty="0" smtClean="0">
              <a:latin typeface="+mn-lt"/>
            </a:endParaRPr>
          </a:p>
        </p:txBody>
      </p:sp>
      <p:pic>
        <p:nvPicPr>
          <p:cNvPr id="23555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-27384"/>
            <a:ext cx="4965701" cy="6885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50357" y="431666"/>
            <a:ext cx="38861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Proteino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-energetická malnutrice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těžkého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stupně</a:t>
            </a:r>
          </a:p>
          <a:p>
            <a:pPr>
              <a:defRPr/>
            </a:pP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u pacientky s CHOPN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506C47-9814-4462-A543-46E18AA7E571}" type="slidenum">
              <a:rPr lang="cs-CZ" sz="1800" smtClean="0">
                <a:latin typeface="+mn-lt"/>
              </a:rPr>
              <a:pPr algn="r" eaLnBrk="1" hangingPunct="1"/>
              <a:t>20</a:t>
            </a:fld>
            <a:endParaRPr lang="cs-CZ" sz="1800" dirty="0" smtClean="0">
              <a:latin typeface="+mn-lt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"/>
            <a:ext cx="7704459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Výhody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antropometrie na paži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srovnání s tělesnou hmotností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BMI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631113" cy="4610100"/>
          </a:xfrm>
        </p:spPr>
        <p:txBody>
          <a:bodyPr/>
          <a:lstStyle/>
          <a:p>
            <a:pPr marL="360363" indent="-360363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Faktory zkreslující hmotnost a BMI</a:t>
            </a:r>
          </a:p>
          <a:p>
            <a:pPr marL="803275" lvl="1" indent="-263525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otoky, ascites, hepatomegalie, dehydratace</a:t>
            </a:r>
          </a:p>
          <a:p>
            <a:pPr marL="360363" indent="-360363"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Pacienta nelze zvážit</a:t>
            </a:r>
          </a:p>
          <a:p>
            <a:pPr marL="803275" lvl="1" indent="-263525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OP 25 cm odpovídá BMI 20 kg/m</a:t>
            </a:r>
            <a:r>
              <a:rPr lang="cs-CZ" sz="2400" baseline="30000" dirty="0" smtClean="0">
                <a:latin typeface="Arial" charset="0"/>
              </a:rPr>
              <a:t>2</a:t>
            </a:r>
            <a:endParaRPr lang="cs-CZ" sz="2400" dirty="0" smtClean="0">
              <a:latin typeface="Arial" charset="0"/>
            </a:endParaRPr>
          </a:p>
          <a:p>
            <a:pPr marL="360363" indent="-360363"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Velká chyba při vážení </a:t>
            </a:r>
          </a:p>
          <a:p>
            <a:pPr marL="803275" lvl="1" indent="-263525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např. přehlédnutí o 10 kg</a:t>
            </a:r>
          </a:p>
          <a:p>
            <a:pPr marL="360363" indent="-360363"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Hraniční hodnoty BMI a zhubnutí</a:t>
            </a:r>
          </a:p>
          <a:p>
            <a:pPr marL="803275" lvl="1" indent="-263525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antropometrie poskytuje další hodnoty</a:t>
            </a:r>
          </a:p>
          <a:p>
            <a:pPr marL="360363" indent="-360363"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Odhad tělesného složení </a:t>
            </a:r>
          </a:p>
          <a:p>
            <a:pPr marL="803275" lvl="1" indent="-263525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svalstvo, tuková energetická rezerva</a:t>
            </a:r>
          </a:p>
        </p:txBody>
      </p:sp>
    </p:spTree>
    <p:extLst>
      <p:ext uri="{BB962C8B-B14F-4D97-AF65-F5344CB8AC3E}">
        <p14:creationId xmlns:p14="http://schemas.microsoft.com/office/powerpoint/2010/main" val="23189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F834B8-10A8-4C2B-963F-0B112EF18D96}" type="slidenum">
              <a:rPr lang="cs-CZ" sz="1800" smtClean="0">
                <a:latin typeface="+mn-lt"/>
              </a:rPr>
              <a:pPr algn="r" eaLnBrk="1" hangingPunct="1"/>
              <a:t>21</a:t>
            </a:fld>
            <a:endParaRPr lang="cs-CZ" sz="1800" dirty="0" smtClean="0">
              <a:latin typeface="+mn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29" y="0"/>
            <a:ext cx="8280151" cy="10527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Diskordantní vývoj antropometrických hodnot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při kontrole nutričního stavu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08912" cy="4608512"/>
          </a:xfrm>
        </p:spPr>
        <p:txBody>
          <a:bodyPr>
            <a:noAutofit/>
          </a:bodyPr>
          <a:lstStyle/>
          <a:p>
            <a:pPr marL="360363" indent="-360363">
              <a:spcBef>
                <a:spcPct val="1000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árůst hmotnosti + pokles OP</a:t>
            </a:r>
          </a:p>
          <a:p>
            <a:pPr marL="620713" lvl="1" indent="-258763">
              <a:spcBef>
                <a:spcPct val="1000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zhoršení nutričního stavu</a:t>
            </a:r>
            <a:r>
              <a:rPr lang="cs-CZ" sz="2400" dirty="0" smtClean="0">
                <a:latin typeface="Arial" charset="0"/>
              </a:rPr>
              <a:t> při vzniku otoků</a:t>
            </a:r>
          </a:p>
          <a:p>
            <a:pPr marL="620713" lvl="1" indent="-258763">
              <a:spcBef>
                <a:spcPct val="10000"/>
              </a:spcBef>
            </a:pPr>
            <a:r>
              <a:rPr lang="cs-CZ" sz="2400" dirty="0" smtClean="0">
                <a:latin typeface="Arial" charset="0"/>
              </a:rPr>
              <a:t>pokles OP může být lepším ukazatelem malnutrice, než tělesná hmotnost nebo BMI </a:t>
            </a:r>
            <a:endParaRPr lang="cs-CZ" sz="2800" dirty="0" smtClean="0">
              <a:latin typeface="Arial" charset="0"/>
            </a:endParaRPr>
          </a:p>
          <a:p>
            <a:pPr marL="360363" indent="-360363">
              <a:spcBef>
                <a:spcPts val="240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okles hmotnosti + nárůst OP</a:t>
            </a:r>
          </a:p>
          <a:p>
            <a:pPr marL="620713" lvl="1" indent="-258763">
              <a:spcBef>
                <a:spcPct val="1000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zlepšení  nutričního stavu  </a:t>
            </a:r>
            <a:r>
              <a:rPr lang="cs-CZ" sz="2400" dirty="0" smtClean="0">
                <a:latin typeface="Arial" charset="0"/>
              </a:rPr>
              <a:t>provázené mobilizací zadržených tekutin a jejich vyloučením  z organismu</a:t>
            </a:r>
          </a:p>
          <a:p>
            <a:pPr marL="620713" lvl="1" indent="-258763">
              <a:spcBef>
                <a:spcPct val="10000"/>
              </a:spcBef>
            </a:pPr>
            <a:r>
              <a:rPr lang="cs-CZ" sz="2400" dirty="0" smtClean="0">
                <a:latin typeface="Arial" charset="0"/>
              </a:rPr>
              <a:t>nárůst OP ukazuje na nárůst tělesné hmoty</a:t>
            </a:r>
          </a:p>
          <a:p>
            <a:pPr marL="620713" lvl="1" indent="-258763">
              <a:spcBef>
                <a:spcPct val="10000"/>
              </a:spcBef>
            </a:pPr>
            <a:r>
              <a:rPr lang="cs-CZ" sz="2400" dirty="0" smtClean="0">
                <a:latin typeface="Arial" charset="0"/>
              </a:rPr>
              <a:t>nárůst OP může potvrzovat zlepšení nutričního stavu při poklesu hmotnosti</a:t>
            </a:r>
          </a:p>
        </p:txBody>
      </p:sp>
    </p:spTree>
    <p:extLst>
      <p:ext uri="{BB962C8B-B14F-4D97-AF65-F5344CB8AC3E}">
        <p14:creationId xmlns:p14="http://schemas.microsoft.com/office/powerpoint/2010/main" val="41285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F834B8-10A8-4C2B-963F-0B112EF18D96}" type="slidenum">
              <a:rPr lang="cs-CZ" sz="1800" smtClean="0">
                <a:latin typeface="+mn-lt"/>
              </a:rPr>
              <a:pPr algn="r" eaLnBrk="1" hangingPunct="1"/>
              <a:t>22</a:t>
            </a:fld>
            <a:endParaRPr lang="cs-CZ" sz="1800" dirty="0" smtClean="0">
              <a:latin typeface="+mn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361" y="0"/>
            <a:ext cx="8136135" cy="10527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Odhad BMI z hodnoty OP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u nemocných, které nelze zvážit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93040"/>
              </p:ext>
            </p:extLst>
          </p:nvPr>
        </p:nvGraphicFramePr>
        <p:xfrm>
          <a:off x="251520" y="1772816"/>
          <a:ext cx="3744416" cy="47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39"/>
                <a:gridCol w="1898577"/>
              </a:tblGrid>
              <a:tr h="1409959"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OP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BMI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kg/m</a:t>
                      </a:r>
                      <a:r>
                        <a:rPr lang="cs-CZ" sz="2400" b="0" i="1" baseline="30000" dirty="0" smtClean="0"/>
                        <a:t>2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19,5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22,5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283968" y="1988840"/>
            <a:ext cx="4132863" cy="423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Rozdíly mezi OP a BMI </a:t>
            </a:r>
          </a:p>
          <a:p>
            <a:pPr>
              <a:spcBef>
                <a:spcPts val="3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tvoří 4-5 jednotek</a:t>
            </a:r>
          </a:p>
          <a:p>
            <a:endParaRPr lang="cs-CZ" sz="1400" b="1" dirty="0"/>
          </a:p>
          <a:p>
            <a:pPr>
              <a:spcBef>
                <a:spcPts val="300"/>
              </a:spcBef>
            </a:pPr>
            <a:r>
              <a:rPr lang="cs-CZ" sz="2400" b="1" dirty="0" smtClean="0"/>
              <a:t>Pokud nemocného </a:t>
            </a:r>
          </a:p>
          <a:p>
            <a:pPr>
              <a:spcBef>
                <a:spcPts val="300"/>
              </a:spcBef>
            </a:pPr>
            <a:r>
              <a:rPr lang="cs-CZ" sz="2400" b="1" dirty="0" smtClean="0"/>
              <a:t>nelze zvážit,</a:t>
            </a:r>
          </a:p>
          <a:p>
            <a:pPr>
              <a:spcBef>
                <a:spcPts val="300"/>
              </a:spcBef>
            </a:pPr>
            <a:r>
              <a:rPr lang="cs-CZ" sz="2400" b="1" dirty="0" smtClean="0"/>
              <a:t>je možné z OP odhadovat</a:t>
            </a:r>
          </a:p>
          <a:p>
            <a:pPr>
              <a:spcBef>
                <a:spcPts val="300"/>
              </a:spcBef>
            </a:pPr>
            <a:r>
              <a:rPr lang="cs-CZ" sz="2400" b="1" dirty="0" smtClean="0"/>
              <a:t>hodnotu BMI</a:t>
            </a:r>
          </a:p>
          <a:p>
            <a:pPr>
              <a:spcBef>
                <a:spcPts val="300"/>
              </a:spcBef>
            </a:pPr>
            <a:endParaRPr lang="cs-CZ" sz="1400" b="1" dirty="0"/>
          </a:p>
          <a:p>
            <a:pPr>
              <a:spcBef>
                <a:spcPts val="300"/>
              </a:spcBef>
            </a:pPr>
            <a:r>
              <a:rPr lang="cs-CZ" sz="2400" b="1" dirty="0" smtClean="0"/>
              <a:t>Z výšky pacienta</a:t>
            </a:r>
          </a:p>
          <a:p>
            <a:pPr>
              <a:spcBef>
                <a:spcPts val="300"/>
              </a:spcBef>
            </a:pPr>
            <a:r>
              <a:rPr lang="cs-CZ" sz="2400" b="1" dirty="0" smtClean="0"/>
              <a:t>pak lze vypočítat hmotnost</a:t>
            </a: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Hm = BMI * (Výška)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2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92696"/>
            <a:ext cx="9144000" cy="122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0E3B02C-FF54-4763-B9DC-3FDE0CD5C279}" type="slidenum">
              <a:rPr lang="cs-CZ" sz="1800" smtClean="0">
                <a:latin typeface="+mn-lt"/>
              </a:rPr>
              <a:pPr algn="r" eaLnBrk="1" hangingPunct="1"/>
              <a:t>23</a:t>
            </a:fld>
            <a:endParaRPr lang="cs-CZ" sz="1800" dirty="0" smtClean="0">
              <a:latin typeface="+mn-lt"/>
            </a:endParaRP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907705" y="1268760"/>
            <a:ext cx="4680520" cy="475252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2627784" y="1556792"/>
            <a:ext cx="3600400" cy="388843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3779912" y="2893175"/>
            <a:ext cx="1303384" cy="129614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3257165" y="836712"/>
            <a:ext cx="2106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Ventrální 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TextovéPole 1"/>
          <p:cNvSpPr txBox="1">
            <a:spLocks noChangeArrowheads="1"/>
          </p:cNvSpPr>
          <p:nvPr/>
        </p:nvSpPr>
        <p:spPr bwMode="auto">
          <a:xfrm>
            <a:off x="539552" y="3187304"/>
            <a:ext cx="12522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Laterální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3563888" y="1772816"/>
            <a:ext cx="1752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Plocha svalu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5" name="TextovéPole 1"/>
          <p:cNvSpPr txBox="1">
            <a:spLocks noChangeArrowheads="1"/>
          </p:cNvSpPr>
          <p:nvPr/>
        </p:nvSpPr>
        <p:spPr bwMode="auto">
          <a:xfrm>
            <a:off x="3914513" y="3225170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Plocha </a:t>
            </a:r>
          </a:p>
          <a:p>
            <a:pPr algn="ct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kosti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9" name="TextovéPole 1"/>
          <p:cNvSpPr txBox="1">
            <a:spLocks noChangeArrowheads="1"/>
          </p:cNvSpPr>
          <p:nvPr/>
        </p:nvSpPr>
        <p:spPr bwMode="auto">
          <a:xfrm>
            <a:off x="1849099" y="3527599"/>
            <a:ext cx="1050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Kůže 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a 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pod-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 -</a:t>
            </a:r>
            <a:r>
              <a:rPr lang="cs-CZ" sz="2000" b="1" dirty="0" err="1" smtClean="0">
                <a:latin typeface="+mn-lt"/>
                <a:cs typeface="Times New Roman" pitchFamily="18" charset="0"/>
              </a:rPr>
              <a:t>koží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ovéPole 1"/>
          <p:cNvSpPr txBox="1">
            <a:spLocks noChangeArrowheads="1"/>
          </p:cNvSpPr>
          <p:nvPr/>
        </p:nvSpPr>
        <p:spPr bwMode="auto">
          <a:xfrm>
            <a:off x="3255945" y="6197242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Dorzální 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TextovéPole 1"/>
          <p:cNvSpPr txBox="1">
            <a:spLocks noChangeArrowheads="1"/>
          </p:cNvSpPr>
          <p:nvPr/>
        </p:nvSpPr>
        <p:spPr bwMode="auto">
          <a:xfrm>
            <a:off x="6797836" y="3187303"/>
            <a:ext cx="1208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Mediální</a:t>
            </a:r>
          </a:p>
          <a:p>
            <a:pPr algn="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9746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Antropometrie na paži</a:t>
            </a:r>
          </a:p>
        </p:txBody>
      </p:sp>
    </p:spTree>
    <p:extLst>
      <p:ext uri="{BB962C8B-B14F-4D97-AF65-F5344CB8AC3E}">
        <p14:creationId xmlns:p14="http://schemas.microsoft.com/office/powerpoint/2010/main" val="354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92696"/>
            <a:ext cx="9144000" cy="122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0E3B02C-FF54-4763-B9DC-3FDE0CD5C279}" type="slidenum">
              <a:rPr lang="cs-CZ" sz="1800" smtClean="0">
                <a:latin typeface="+mn-lt"/>
              </a:rPr>
              <a:pPr algn="r" eaLnBrk="1" hangingPunct="1"/>
              <a:t>24</a:t>
            </a:fld>
            <a:endParaRPr lang="cs-CZ" sz="1800" dirty="0" smtClean="0">
              <a:latin typeface="+mn-lt"/>
            </a:endParaRP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907705" y="1268760"/>
            <a:ext cx="4680520" cy="4752528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2627784" y="1556792"/>
            <a:ext cx="3600400" cy="388843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3779912" y="2893175"/>
            <a:ext cx="1303384" cy="1296144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3257165" y="836712"/>
            <a:ext cx="2106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Ventrální 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TextovéPole 1"/>
          <p:cNvSpPr txBox="1">
            <a:spLocks noChangeArrowheads="1"/>
          </p:cNvSpPr>
          <p:nvPr/>
        </p:nvSpPr>
        <p:spPr bwMode="auto">
          <a:xfrm>
            <a:off x="539552" y="3187304"/>
            <a:ext cx="12522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Laterální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3563888" y="1772816"/>
            <a:ext cx="1752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Plocha svalu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5" name="TextovéPole 1"/>
          <p:cNvSpPr txBox="1">
            <a:spLocks noChangeArrowheads="1"/>
          </p:cNvSpPr>
          <p:nvPr/>
        </p:nvSpPr>
        <p:spPr bwMode="auto">
          <a:xfrm>
            <a:off x="3914513" y="3225170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Plocha </a:t>
            </a:r>
          </a:p>
          <a:p>
            <a:pPr algn="ct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kosti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9" name="TextovéPole 1"/>
          <p:cNvSpPr txBox="1">
            <a:spLocks noChangeArrowheads="1"/>
          </p:cNvSpPr>
          <p:nvPr/>
        </p:nvSpPr>
        <p:spPr bwMode="auto">
          <a:xfrm>
            <a:off x="1849099" y="3527599"/>
            <a:ext cx="1050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Kůže 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a 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pod-</a:t>
            </a:r>
          </a:p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    -</a:t>
            </a:r>
            <a:r>
              <a:rPr lang="cs-CZ" sz="2000" b="1" dirty="0" err="1" smtClean="0">
                <a:latin typeface="+mn-lt"/>
                <a:cs typeface="Times New Roman" pitchFamily="18" charset="0"/>
              </a:rPr>
              <a:t>koží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ovéPole 1"/>
          <p:cNvSpPr txBox="1">
            <a:spLocks noChangeArrowheads="1"/>
          </p:cNvSpPr>
          <p:nvPr/>
        </p:nvSpPr>
        <p:spPr bwMode="auto">
          <a:xfrm>
            <a:off x="3255945" y="6197242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Dorzální 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TextovéPole 1"/>
          <p:cNvSpPr txBox="1">
            <a:spLocks noChangeArrowheads="1"/>
          </p:cNvSpPr>
          <p:nvPr/>
        </p:nvSpPr>
        <p:spPr bwMode="auto">
          <a:xfrm>
            <a:off x="6797836" y="3187303"/>
            <a:ext cx="1208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Mediální</a:t>
            </a:r>
          </a:p>
          <a:p>
            <a:pPr algn="r" eaLnBrk="1" hangingPunct="1"/>
            <a:r>
              <a:rPr lang="cs-CZ" sz="2000" b="1" dirty="0" smtClean="0">
                <a:latin typeface="+mn-lt"/>
                <a:cs typeface="Times New Roman" pitchFamily="18" charset="0"/>
              </a:rPr>
              <a:t>strana</a:t>
            </a:r>
            <a:endParaRPr lang="cs-CZ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Obvod paže, OP 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(fialová kružnice)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OP nedominantní paže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zje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dnodušené pro praxi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29492"/>
              </p:ext>
            </p:extLst>
          </p:nvPr>
        </p:nvGraphicFramePr>
        <p:xfrm>
          <a:off x="179512" y="1556792"/>
          <a:ext cx="8784976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68"/>
                <a:gridCol w="2287754"/>
                <a:gridCol w="2287754"/>
              </a:tblGrid>
              <a:tr h="1409959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Muži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Ženy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Průměr</a:t>
                      </a:r>
                      <a:r>
                        <a:rPr lang="cs-CZ" sz="2400" b="1" baseline="0" dirty="0" smtClean="0"/>
                        <a:t> populace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pro malnutrici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těžké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22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5172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Uvedené hraniční hodnoty platí pro střední výšku postavy (173 cm)</a:t>
            </a:r>
          </a:p>
          <a:p>
            <a:pPr algn="ctr"/>
            <a:r>
              <a:rPr lang="cs-CZ" sz="2000" dirty="0" smtClean="0"/>
              <a:t>a střední typ skeletu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72476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OP podle tělesné výšky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předpokladu proporcionální změny průměru paže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26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99990"/>
              </p:ext>
            </p:extLst>
          </p:nvPr>
        </p:nvGraphicFramePr>
        <p:xfrm>
          <a:off x="179510" y="1772815"/>
          <a:ext cx="878497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368152"/>
                <a:gridCol w="1368152"/>
                <a:gridCol w="1368152"/>
                <a:gridCol w="1296144"/>
              </a:tblGrid>
              <a:tr h="1046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Výška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163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173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183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193 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OP cm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208511" y="12687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Muži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386104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Ženy</a:t>
            </a:r>
            <a:endParaRPr lang="cs-CZ" sz="2400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80747"/>
              </p:ext>
            </p:extLst>
          </p:nvPr>
        </p:nvGraphicFramePr>
        <p:xfrm>
          <a:off x="179512" y="4292884"/>
          <a:ext cx="878497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368152"/>
                <a:gridCol w="1368152"/>
                <a:gridCol w="1368152"/>
                <a:gridCol w="1296144"/>
              </a:tblGrid>
              <a:tr h="1046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Výška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163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173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183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193 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OP cm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19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C5DA043-1755-40D7-83D1-85EBA6D92A16}" type="slidenum">
              <a:rPr lang="cs-CZ" sz="1800" smtClean="0">
                <a:latin typeface="+mn-lt"/>
              </a:rPr>
              <a:pPr algn="r" eaLnBrk="1" hangingPunct="1"/>
              <a:t>27</a:t>
            </a:fld>
            <a:endParaRPr lang="cs-CZ" sz="1800" dirty="0" smtClean="0">
              <a:latin typeface="+mn-lt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14" y="44624"/>
            <a:ext cx="8064450" cy="9802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Měření kožních řas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základní předpoklady, které však nejsou splněny zcela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Předpoklad, že kožní řasa je tvořena pouze tukem a tukovou tkání </a:t>
            </a:r>
            <a:r>
              <a:rPr lang="cs-CZ" sz="2800" dirty="0" smtClean="0">
                <a:latin typeface="Arial" charset="0"/>
              </a:rPr>
              <a:t>je splněn jen částečně</a:t>
            </a: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Měření na více místech těla </a:t>
            </a:r>
            <a:r>
              <a:rPr lang="cs-CZ" sz="2800" dirty="0">
                <a:latin typeface="Arial" charset="0"/>
              </a:rPr>
              <a:t>dává lepší možnost usuzovat na celkový obsah podkožního tuku</a:t>
            </a: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výsledky však nejsou zcela spolehlivé</a:t>
            </a: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Podkožní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tuk tvoří polovinu veškerého tuku       v těle </a:t>
            </a:r>
            <a:r>
              <a:rPr lang="cs-CZ" sz="2800" dirty="0">
                <a:latin typeface="Arial" charset="0"/>
              </a:rPr>
              <a:t>(druhou částí je viscerální tuk</a:t>
            </a:r>
            <a:r>
              <a:rPr lang="cs-CZ" sz="2800" dirty="0" smtClean="0">
                <a:latin typeface="Arial" charset="0"/>
              </a:rPr>
              <a:t>)</a:t>
            </a: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velmi hrubý předpoklad, který nemusí vždy platit</a:t>
            </a:r>
            <a:endParaRPr lang="cs-CZ" sz="2400" dirty="0">
              <a:latin typeface="Arial" charset="0"/>
            </a:endParaRP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Předpoklad, že kožní řasa má konstantní kompresibilitu </a:t>
            </a:r>
            <a:r>
              <a:rPr lang="cs-CZ" sz="2800" dirty="0" smtClean="0">
                <a:latin typeface="Arial" charset="0"/>
              </a:rPr>
              <a:t>při </a:t>
            </a:r>
            <a:r>
              <a:rPr lang="cs-CZ" sz="2800" dirty="0">
                <a:latin typeface="Arial" charset="0"/>
              </a:rPr>
              <a:t>měření </a:t>
            </a:r>
            <a:r>
              <a:rPr lang="cs-CZ" sz="2800" dirty="0" err="1">
                <a:latin typeface="Arial" charset="0"/>
              </a:rPr>
              <a:t>kaliperem</a:t>
            </a:r>
            <a:r>
              <a:rPr lang="cs-CZ" sz="2800" dirty="0">
                <a:latin typeface="Arial" charset="0"/>
              </a:rPr>
              <a:t> </a:t>
            </a:r>
            <a:endParaRPr lang="cs-CZ" sz="2800" dirty="0" smtClean="0">
              <a:latin typeface="Arial" charset="0"/>
            </a:endParaRP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u starších je kompresibilita velká a spolehlivost klesá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36FF00-4F2D-48E4-A532-DB1CB605553F}" type="slidenum">
              <a:rPr lang="cs-CZ" sz="1800" smtClean="0">
                <a:latin typeface="+mn-lt"/>
              </a:rPr>
              <a:pPr algn="r" eaLnBrk="1" hangingPunct="1"/>
              <a:t>28</a:t>
            </a:fld>
            <a:endParaRPr lang="cs-CZ" sz="1800" dirty="0" smtClean="0">
              <a:latin typeface="+mn-lt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248" y="188640"/>
            <a:ext cx="7931224" cy="67173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Postup při měření kožní řas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280920" cy="4852988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  <a:defRPr/>
            </a:pPr>
            <a:r>
              <a:rPr lang="cs-CZ" sz="2800" b="1" dirty="0" smtClean="0">
                <a:latin typeface="Arial" charset="0"/>
              </a:rPr>
              <a:t>Měřit na přesně definovaném místě</a:t>
            </a:r>
          </a:p>
          <a:p>
            <a:pPr marL="360000"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Kožní řasu vytáhnout dvěma  prsty a držet</a:t>
            </a: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vytáhnout v </a:t>
            </a:r>
            <a:r>
              <a:rPr lang="cs-CZ" sz="2400" dirty="0">
                <a:latin typeface="Arial" charset="0"/>
              </a:rPr>
              <a:t>přirozeném </a:t>
            </a:r>
            <a:r>
              <a:rPr lang="cs-CZ" sz="2400" dirty="0" smtClean="0">
                <a:latin typeface="Arial" charset="0"/>
              </a:rPr>
              <a:t>směru</a:t>
            </a:r>
            <a:endParaRPr lang="cs-CZ" b="1" dirty="0" smtClean="0">
              <a:latin typeface="Arial" charset="0"/>
            </a:endParaRPr>
          </a:p>
          <a:p>
            <a:pPr marL="360000"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Stisk </a:t>
            </a:r>
            <a:r>
              <a:rPr lang="cs-CZ" sz="2800" b="1" dirty="0" err="1" smtClean="0">
                <a:latin typeface="Arial" charset="0"/>
              </a:rPr>
              <a:t>kaliperem</a:t>
            </a:r>
            <a:r>
              <a:rPr lang="cs-CZ" sz="2800" b="1" dirty="0" smtClean="0">
                <a:latin typeface="Arial" charset="0"/>
              </a:rPr>
              <a:t> podélně s řasou</a:t>
            </a: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odečíst za 1 vteřinu</a:t>
            </a:r>
          </a:p>
          <a:p>
            <a:pPr marL="360000"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Záznam nejvýstižnější hodnoty ze tří měření</a:t>
            </a:r>
          </a:p>
          <a:p>
            <a:pPr marL="360000"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Různé typy </a:t>
            </a:r>
            <a:r>
              <a:rPr lang="cs-CZ" sz="2800" b="1" dirty="0" err="1" smtClean="0">
                <a:latin typeface="Arial" charset="0"/>
              </a:rPr>
              <a:t>kaliperů</a:t>
            </a:r>
            <a:endParaRPr lang="cs-CZ" sz="2800" b="1" dirty="0" smtClean="0">
              <a:latin typeface="Arial" charset="0"/>
            </a:endParaRP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err="1" smtClean="0">
                <a:latin typeface="Arial" charset="0"/>
              </a:rPr>
              <a:t>Harpendenský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kaliper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Bestův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kaliper</a:t>
            </a:r>
            <a:endParaRPr lang="cs-CZ" sz="2400" dirty="0" smtClean="0">
              <a:latin typeface="Arial" charset="0"/>
            </a:endParaRP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 praxi se rozdíly zanedbávají</a:t>
            </a:r>
          </a:p>
          <a:p>
            <a:pPr marL="760050"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spolehlivost se zvyšuje při kontrolním měření stejným přístrojem</a:t>
            </a:r>
          </a:p>
          <a:p>
            <a:pPr>
              <a:lnSpc>
                <a:spcPct val="110000"/>
              </a:lnSpc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3D17C1-4C23-461C-BA39-44106F19DA01}" type="slidenum">
              <a:rPr lang="cs-CZ" sz="1800" smtClean="0">
                <a:latin typeface="+mn-lt"/>
              </a:rPr>
              <a:pPr algn="r" eaLnBrk="1" hangingPunct="1"/>
              <a:t>29</a:t>
            </a:fld>
            <a:endParaRPr lang="cs-CZ" sz="1800" dirty="0" smtClean="0">
              <a:latin typeface="+mn-lt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488832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Měření 4 kožních řas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je pro účely běžné praxe příliš pracné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344816" cy="511256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Obvykle se měří jen KŘT,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ostatní řasy lze posuzovat alespoň subjektivně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Kožní řasa nad tricepsem, KŘT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i="1" dirty="0">
                <a:latin typeface="Arial" charset="0"/>
              </a:rPr>
              <a:t>T</a:t>
            </a:r>
            <a:r>
              <a:rPr lang="cs-CZ" sz="2400" i="1" dirty="0" smtClean="0">
                <a:latin typeface="Arial" charset="0"/>
              </a:rPr>
              <a:t>riceps  </a:t>
            </a:r>
            <a:r>
              <a:rPr lang="cs-CZ" sz="2400" i="1" dirty="0" err="1" smtClean="0">
                <a:latin typeface="Arial" charset="0"/>
              </a:rPr>
              <a:t>Skinfold</a:t>
            </a:r>
            <a:r>
              <a:rPr lang="cs-CZ" sz="2400" i="1" dirty="0" smtClean="0">
                <a:latin typeface="Arial" charset="0"/>
              </a:rPr>
              <a:t>  </a:t>
            </a:r>
            <a:r>
              <a:rPr lang="cs-CZ" sz="2400" i="1" dirty="0" err="1" smtClean="0">
                <a:latin typeface="Arial" charset="0"/>
              </a:rPr>
              <a:t>Thickness</a:t>
            </a:r>
            <a:r>
              <a:rPr lang="cs-CZ" sz="2400" dirty="0" smtClean="0">
                <a:latin typeface="Arial" charset="0"/>
              </a:rPr>
              <a:t>, TST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 polovině vzdálenosti acromion-</a:t>
            </a:r>
            <a:r>
              <a:rPr lang="cs-CZ" sz="2400" dirty="0" err="1" smtClean="0">
                <a:latin typeface="Arial" charset="0"/>
              </a:rPr>
              <a:t>olecranon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přísně na dorzální straně 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KŘ nad bicepsem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 polovině vzdálenosti acromion-</a:t>
            </a:r>
            <a:r>
              <a:rPr lang="cs-CZ" sz="2400" dirty="0" err="1" smtClean="0">
                <a:latin typeface="Arial" charset="0"/>
              </a:rPr>
              <a:t>olecranon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KŘ </a:t>
            </a:r>
            <a:r>
              <a:rPr lang="cs-CZ" sz="2800" b="1" dirty="0" err="1" smtClean="0">
                <a:latin typeface="Arial" charset="0"/>
              </a:rPr>
              <a:t>subskapulární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600" dirty="0" smtClean="0">
                <a:latin typeface="Arial" charset="0"/>
              </a:rPr>
              <a:t>pod lopatkou přirozeně šikmo vytažená</a:t>
            </a:r>
            <a:endParaRPr lang="cs-CZ" sz="2600" b="1" dirty="0" smtClean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KŘ </a:t>
            </a:r>
            <a:r>
              <a:rPr lang="cs-CZ" sz="2800" b="1" dirty="0" err="1" smtClean="0">
                <a:latin typeface="Arial" charset="0"/>
              </a:rPr>
              <a:t>suprailická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cs-CZ" sz="2400" dirty="0" smtClean="0">
                <a:latin typeface="Arial" charset="0"/>
              </a:rPr>
              <a:t>nad hřebenem kosti kyčelní laterálně</a:t>
            </a:r>
          </a:p>
        </p:txBody>
      </p:sp>
    </p:spTree>
    <p:extLst>
      <p:ext uri="{BB962C8B-B14F-4D97-AF65-F5344CB8AC3E}">
        <p14:creationId xmlns:p14="http://schemas.microsoft.com/office/powerpoint/2010/main" val="41660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7984" y="836712"/>
            <a:ext cx="47160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42150" y="6284168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519384-6184-4D46-B36A-8E4A49A15DC9}" type="slidenum">
              <a:rPr lang="cs-CZ" sz="1800" smtClean="0">
                <a:latin typeface="+mn-lt"/>
              </a:rPr>
              <a:pPr algn="r" eaLnBrk="1" hangingPunct="1"/>
              <a:t>3</a:t>
            </a:fld>
            <a:endParaRPr lang="cs-CZ" sz="1800" dirty="0" smtClean="0">
              <a:latin typeface="+mn-lt"/>
            </a:endParaRPr>
          </a:p>
        </p:txBody>
      </p:sp>
      <p:pic>
        <p:nvPicPr>
          <p:cNvPr id="24579" name="Picture 2" descr="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0"/>
            <a:ext cx="467995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716016" y="476672"/>
            <a:ext cx="42839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Výrazná atrofie svalů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dolních končetin</a:t>
            </a:r>
          </a:p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těžké malnutrici u CHOPN</a:t>
            </a:r>
          </a:p>
          <a:p>
            <a:pPr>
              <a:defRPr/>
            </a:pPr>
            <a:endParaRPr lang="cs-CZ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cs-CZ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KŘT podle pohlaví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klasifikaci malnutrice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30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81964"/>
              </p:ext>
            </p:extLst>
          </p:nvPr>
        </p:nvGraphicFramePr>
        <p:xfrm>
          <a:off x="179512" y="1734877"/>
          <a:ext cx="8711953" cy="306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088232"/>
                <a:gridCol w="2016224"/>
                <a:gridCol w="2015209"/>
              </a:tblGrid>
              <a:tr h="1409959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Hranice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normy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Lehká / </a:t>
                      </a:r>
                      <a:r>
                        <a:rPr lang="cs-CZ" sz="2400" b="1" i="0" dirty="0" err="1" smtClean="0"/>
                        <a:t>stř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400" b="1" i="0" dirty="0" smtClean="0"/>
                        <a:t>malnutrice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  <a:endParaRPr lang="cs-CZ" sz="2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Těžká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malnutrice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mm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Muži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10-6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Ženy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15-10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00562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Dobrou výpovědní hodnotu má zejména opakované měření</a:t>
            </a:r>
          </a:p>
          <a:p>
            <a:pPr algn="ctr"/>
            <a:r>
              <a:rPr lang="cs-CZ" sz="2000" dirty="0" smtClean="0"/>
              <a:t>stejným přístrojem u stejného pacienta</a:t>
            </a:r>
          </a:p>
          <a:p>
            <a:pPr algn="ctr"/>
            <a:r>
              <a:rPr lang="cs-CZ" sz="2000" dirty="0" smtClean="0"/>
              <a:t>Nárůst nebo pokles ukazují na změnu energetické rezervy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1086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2987824" y="2996952"/>
            <a:ext cx="2952328" cy="3096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383868" y="3212976"/>
            <a:ext cx="2340260" cy="244827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92280" y="6367917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FF1B78-49BA-475A-B73A-4792EE137C1F}" type="slidenum">
              <a:rPr lang="cs-CZ" sz="1800" smtClean="0">
                <a:latin typeface="+mn-lt"/>
              </a:rPr>
              <a:pPr algn="r" eaLnBrk="1" hangingPunct="1"/>
              <a:t>31</a:t>
            </a:fld>
            <a:endParaRPr lang="cs-CZ" sz="1800" dirty="0" smtClean="0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"/>
            <a:ext cx="7512248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Obvod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svalstva paže,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OSP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obvod svalstva spolu s kostí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7" y="1988841"/>
            <a:ext cx="7079257" cy="93610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Font typeface="Monotype Sorts" pitchFamily="2" charset="2"/>
              <a:buNone/>
            </a:pPr>
            <a:r>
              <a:rPr lang="cs-CZ" sz="2800" b="1" dirty="0" smtClean="0">
                <a:latin typeface="Arial" charset="0"/>
              </a:rPr>
              <a:t>OSP  =  OP – </a:t>
            </a:r>
            <a:r>
              <a:rPr lang="cs-CZ" sz="2800" b="1" dirty="0" smtClean="0">
                <a:latin typeface="Symbol" pitchFamily="18" charset="2"/>
              </a:rPr>
              <a:t>p </a:t>
            </a:r>
            <a:r>
              <a:rPr lang="cs-CZ" sz="2800" b="1" dirty="0" smtClean="0">
                <a:latin typeface="Arial" charset="0"/>
              </a:rPr>
              <a:t>* KŘT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</a:pPr>
            <a:r>
              <a:rPr lang="cs-CZ" sz="2000" i="1" dirty="0" smtClean="0">
                <a:latin typeface="Arial" charset="0"/>
                <a:cs typeface="Arial" charset="0"/>
              </a:rPr>
              <a:t>všechny hodnoty v cm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endParaRPr lang="cs-CZ" sz="3600" dirty="0" smtClean="0">
              <a:latin typeface="Arial" charset="0"/>
            </a:endParaRPr>
          </a:p>
        </p:txBody>
      </p:sp>
      <p:sp>
        <p:nvSpPr>
          <p:cNvPr id="8201" name="TextovéPole 1"/>
          <p:cNvSpPr txBox="1">
            <a:spLocks noChangeArrowheads="1"/>
          </p:cNvSpPr>
          <p:nvPr/>
        </p:nvSpPr>
        <p:spPr bwMode="auto">
          <a:xfrm>
            <a:off x="904428" y="6237288"/>
            <a:ext cx="381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/>
              <a:t>Heymsfield SB et al.  1982</a:t>
            </a:r>
          </a:p>
        </p:txBody>
      </p:sp>
      <p:sp>
        <p:nvSpPr>
          <p:cNvPr id="3" name="Ovál 2"/>
          <p:cNvSpPr/>
          <p:nvPr/>
        </p:nvSpPr>
        <p:spPr>
          <a:xfrm>
            <a:off x="4211960" y="4077072"/>
            <a:ext cx="720080" cy="72008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17455" y="1300698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Mid-Arm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Muscle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Circumference</a:t>
            </a: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MAMC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OSP nedominantní paže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zje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dnodušené pro praxi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16970"/>
              </p:ext>
            </p:extLst>
          </p:nvPr>
        </p:nvGraphicFramePr>
        <p:xfrm>
          <a:off x="179512" y="1556792"/>
          <a:ext cx="8784976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68"/>
                <a:gridCol w="2287754"/>
                <a:gridCol w="2287754"/>
              </a:tblGrid>
              <a:tr h="1409959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Muži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Ženy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Průměr</a:t>
                      </a:r>
                      <a:r>
                        <a:rPr lang="cs-CZ" sz="2400" b="1" baseline="0" dirty="0" smtClean="0"/>
                        <a:t> populace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23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pro malnutrici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těžké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5172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Uvedené hraniční hodnoty platí pro střední výšku postavy (173 cm)</a:t>
            </a:r>
          </a:p>
          <a:p>
            <a:pPr algn="ctr"/>
            <a:r>
              <a:rPr lang="cs-CZ" sz="2000" dirty="0" smtClean="0"/>
              <a:t>a střední typ skeletu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914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2987824" y="2996952"/>
            <a:ext cx="2952328" cy="3096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383868" y="3212976"/>
            <a:ext cx="2340260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92280" y="6367917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FF1B78-49BA-475A-B73A-4792EE137C1F}" type="slidenum">
              <a:rPr lang="cs-CZ" sz="1800" smtClean="0">
                <a:latin typeface="+mn-lt"/>
              </a:rPr>
              <a:pPr algn="r" eaLnBrk="1" hangingPunct="1"/>
              <a:t>33</a:t>
            </a:fld>
            <a:endParaRPr lang="cs-CZ" sz="1800" dirty="0" smtClean="0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"/>
            <a:ext cx="7512248" cy="1052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Plocha svalstva paže, PSP</a:t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po odečtení podkožního tuku zahrnuje plochu kosti</a:t>
            </a:r>
            <a:endParaRPr lang="cs-CZ" sz="27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7" y="1988841"/>
            <a:ext cx="7079257" cy="93610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Font typeface="Monotype Sorts" pitchFamily="2" charset="2"/>
              <a:buNone/>
            </a:pPr>
            <a:r>
              <a:rPr lang="cs-CZ" sz="2800" b="1" dirty="0">
                <a:latin typeface="Arial" charset="0"/>
              </a:rPr>
              <a:t>PSP  =  (OP - </a:t>
            </a:r>
            <a:r>
              <a:rPr lang="cs-CZ" sz="2800" b="1" dirty="0">
                <a:latin typeface="Symbol" pitchFamily="18" charset="2"/>
              </a:rPr>
              <a:t>p</a:t>
            </a:r>
            <a:r>
              <a:rPr lang="cs-CZ" sz="2800" b="1" dirty="0">
                <a:latin typeface="Arial" charset="0"/>
              </a:rPr>
              <a:t>*KŘT)</a:t>
            </a:r>
            <a:r>
              <a:rPr lang="cs-CZ" sz="2800" b="1" baseline="30000" dirty="0">
                <a:latin typeface="Arial" charset="0"/>
              </a:rPr>
              <a:t>2</a:t>
            </a:r>
            <a:r>
              <a:rPr lang="cs-CZ" sz="2800" b="1" dirty="0">
                <a:latin typeface="Arial" charset="0"/>
              </a:rPr>
              <a:t> / 4*</a:t>
            </a:r>
            <a:r>
              <a:rPr lang="cs-CZ" sz="2800" b="1" dirty="0">
                <a:latin typeface="Symbol" pitchFamily="18" charset="2"/>
              </a:rPr>
              <a:t>p </a:t>
            </a:r>
            <a:endParaRPr lang="cs-CZ" sz="2800" b="1" dirty="0">
              <a:latin typeface="Arial" charset="0"/>
              <a:cs typeface="Arial" charset="0"/>
            </a:endParaRPr>
          </a:p>
          <a:p>
            <a:pPr algn="ctr">
              <a:spcBef>
                <a:spcPts val="0"/>
              </a:spcBef>
              <a:buFont typeface="Monotype Sorts" pitchFamily="2" charset="2"/>
              <a:buNone/>
            </a:pPr>
            <a:r>
              <a:rPr lang="cs-CZ" sz="2000" i="1" dirty="0" smtClean="0">
                <a:latin typeface="Arial" charset="0"/>
                <a:cs typeface="Arial" charset="0"/>
              </a:rPr>
              <a:t>všechny hodnoty v cm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endParaRPr lang="cs-CZ" sz="3600" dirty="0" smtClean="0">
              <a:latin typeface="Arial" charset="0"/>
            </a:endParaRPr>
          </a:p>
        </p:txBody>
      </p:sp>
      <p:sp>
        <p:nvSpPr>
          <p:cNvPr id="8201" name="TextovéPole 1"/>
          <p:cNvSpPr txBox="1">
            <a:spLocks noChangeArrowheads="1"/>
          </p:cNvSpPr>
          <p:nvPr/>
        </p:nvSpPr>
        <p:spPr bwMode="auto">
          <a:xfrm>
            <a:off x="904428" y="6237288"/>
            <a:ext cx="381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/>
              <a:t>Heymsfield SB et al.  1982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62862" y="1300698"/>
            <a:ext cx="35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Mid-Arm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Muscle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Area,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MAMA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2987824" y="2996952"/>
            <a:ext cx="2952328" cy="3096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383868" y="3212976"/>
            <a:ext cx="2340260" cy="2448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92280" y="6367917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FF1B78-49BA-475A-B73A-4792EE137C1F}" type="slidenum">
              <a:rPr lang="cs-CZ" sz="1800" smtClean="0">
                <a:latin typeface="+mn-lt"/>
              </a:rPr>
              <a:pPr algn="r" eaLnBrk="1" hangingPunct="1"/>
              <a:t>34</a:t>
            </a:fld>
            <a:endParaRPr lang="cs-CZ" sz="1800" dirty="0" smtClean="0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"/>
            <a:ext cx="7512248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Korigovaná plocha svalstva paže,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kPSP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plocha svalu bez tuku 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bez kosti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295281" cy="12241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Font typeface="Monotype Sorts" pitchFamily="2" charset="2"/>
              <a:buNone/>
            </a:pPr>
            <a:r>
              <a:rPr lang="cs-CZ" sz="2800" b="1" dirty="0">
                <a:latin typeface="Arial" charset="0"/>
              </a:rPr>
              <a:t>Muži:  </a:t>
            </a:r>
            <a:r>
              <a:rPr lang="cs-CZ" sz="2800" b="1" dirty="0" err="1">
                <a:latin typeface="Arial" charset="0"/>
              </a:rPr>
              <a:t>kPSP</a:t>
            </a:r>
            <a:r>
              <a:rPr lang="cs-CZ" sz="2800" b="1" dirty="0">
                <a:latin typeface="Arial" charset="0"/>
              </a:rPr>
              <a:t>  =  (OP - </a:t>
            </a:r>
            <a:r>
              <a:rPr lang="cs-CZ" sz="2800" b="1" dirty="0">
                <a:latin typeface="Symbol" pitchFamily="18" charset="2"/>
              </a:rPr>
              <a:t>p</a:t>
            </a:r>
            <a:r>
              <a:rPr lang="cs-CZ" sz="2800" b="1" dirty="0">
                <a:latin typeface="Arial" charset="0"/>
              </a:rPr>
              <a:t>*KŘT)</a:t>
            </a:r>
            <a:r>
              <a:rPr lang="cs-CZ" sz="2800" b="1" baseline="30000" dirty="0">
                <a:latin typeface="Arial" charset="0"/>
              </a:rPr>
              <a:t>2</a:t>
            </a:r>
            <a:r>
              <a:rPr lang="cs-CZ" sz="2800" b="1" dirty="0">
                <a:latin typeface="Arial" charset="0"/>
              </a:rPr>
              <a:t> / 4*</a:t>
            </a:r>
            <a:r>
              <a:rPr lang="cs-CZ" sz="2800" b="1" dirty="0">
                <a:latin typeface="Symbol" pitchFamily="18" charset="2"/>
              </a:rPr>
              <a:t>p </a:t>
            </a:r>
            <a:r>
              <a:rPr lang="cs-CZ" sz="2800" b="1" dirty="0">
                <a:latin typeface="Arial" charset="0"/>
                <a:cs typeface="Arial" charset="0"/>
              </a:rPr>
              <a:t>- 10</a:t>
            </a:r>
          </a:p>
          <a:p>
            <a:pPr algn="ctr">
              <a:lnSpc>
                <a:spcPct val="130000"/>
              </a:lnSpc>
              <a:buNone/>
            </a:pPr>
            <a:r>
              <a:rPr lang="cs-CZ" sz="2800" b="1" dirty="0">
                <a:latin typeface="Arial" charset="0"/>
              </a:rPr>
              <a:t>Ženy: 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kPSP</a:t>
            </a:r>
            <a:r>
              <a:rPr lang="cs-CZ" sz="2800" b="1" dirty="0" smtClean="0">
                <a:latin typeface="Arial" charset="0"/>
              </a:rPr>
              <a:t>  </a:t>
            </a:r>
            <a:r>
              <a:rPr lang="cs-CZ" sz="2800" b="1" dirty="0">
                <a:latin typeface="Arial" charset="0"/>
              </a:rPr>
              <a:t>=  (OP - </a:t>
            </a:r>
            <a:r>
              <a:rPr lang="cs-CZ" sz="2800" b="1" dirty="0">
                <a:latin typeface="Symbol" pitchFamily="18" charset="2"/>
              </a:rPr>
              <a:t>p</a:t>
            </a:r>
            <a:r>
              <a:rPr lang="cs-CZ" sz="2800" b="1" dirty="0">
                <a:latin typeface="Arial" charset="0"/>
              </a:rPr>
              <a:t>*KŘT)</a:t>
            </a:r>
            <a:r>
              <a:rPr lang="cs-CZ" sz="2800" b="1" baseline="30000" dirty="0">
                <a:latin typeface="Arial" charset="0"/>
              </a:rPr>
              <a:t>2</a:t>
            </a:r>
            <a:r>
              <a:rPr lang="cs-CZ" sz="2800" b="1" dirty="0">
                <a:latin typeface="Arial" charset="0"/>
              </a:rPr>
              <a:t> / 4*</a:t>
            </a:r>
            <a:r>
              <a:rPr lang="cs-CZ" sz="2800" b="1" dirty="0">
                <a:latin typeface="Symbol" pitchFamily="18" charset="2"/>
              </a:rPr>
              <a:t>p </a:t>
            </a:r>
            <a:r>
              <a:rPr lang="cs-CZ" sz="2800" b="1" dirty="0" smtClean="0">
                <a:latin typeface="Arial" charset="0"/>
                <a:cs typeface="Arial" charset="0"/>
              </a:rPr>
              <a:t>- </a:t>
            </a:r>
            <a:r>
              <a:rPr lang="cs-CZ" sz="2800" b="1" dirty="0">
                <a:latin typeface="Arial" charset="0"/>
                <a:cs typeface="Arial" charset="0"/>
              </a:rPr>
              <a:t>6,5</a:t>
            </a:r>
          </a:p>
          <a:p>
            <a:pPr algn="ctr">
              <a:lnSpc>
                <a:spcPct val="130000"/>
              </a:lnSpc>
              <a:buFont typeface="Monotype Sorts" pitchFamily="2" charset="2"/>
              <a:buNone/>
            </a:pPr>
            <a:endParaRPr lang="cs-CZ" sz="3600" dirty="0" smtClean="0">
              <a:latin typeface="Arial" charset="0"/>
            </a:endParaRPr>
          </a:p>
        </p:txBody>
      </p:sp>
      <p:sp>
        <p:nvSpPr>
          <p:cNvPr id="8201" name="TextovéPole 1"/>
          <p:cNvSpPr txBox="1">
            <a:spLocks noChangeArrowheads="1"/>
          </p:cNvSpPr>
          <p:nvPr/>
        </p:nvSpPr>
        <p:spPr bwMode="auto">
          <a:xfrm>
            <a:off x="904428" y="6237288"/>
            <a:ext cx="381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/>
              <a:t>Heymsfield SB et al.  1982</a:t>
            </a:r>
          </a:p>
        </p:txBody>
      </p:sp>
      <p:sp>
        <p:nvSpPr>
          <p:cNvPr id="3" name="Ovál 2"/>
          <p:cNvSpPr/>
          <p:nvPr/>
        </p:nvSpPr>
        <p:spPr>
          <a:xfrm>
            <a:off x="4211960" y="4077072"/>
            <a:ext cx="720080" cy="72008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635896" y="1300698"/>
            <a:ext cx="481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corrected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Mid-Arm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accent1">
                    <a:lumMod val="75000"/>
                  </a:schemeClr>
                </a:solidFill>
              </a:rPr>
              <a:t>Muscle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 Area,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cMAMA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kPSP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nedominantní paže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zje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dnodušené pro praxi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284168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06924"/>
              </p:ext>
            </p:extLst>
          </p:nvPr>
        </p:nvGraphicFramePr>
        <p:xfrm>
          <a:off x="179512" y="1556792"/>
          <a:ext cx="8784976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68"/>
                <a:gridCol w="2287754"/>
                <a:gridCol w="2287754"/>
              </a:tblGrid>
              <a:tr h="1409959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Muži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  <a:r>
                        <a:rPr lang="cs-CZ" sz="2400" b="0" i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Ženy</a:t>
                      </a:r>
                    </a:p>
                    <a:p>
                      <a:pPr algn="ctr"/>
                      <a:r>
                        <a:rPr lang="cs-CZ" sz="2400" b="0" i="1" dirty="0" smtClean="0"/>
                        <a:t>cm</a:t>
                      </a:r>
                      <a:r>
                        <a:rPr lang="cs-CZ" sz="2400" b="0" i="1" baseline="30000" dirty="0" smtClean="0"/>
                        <a:t>2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Průměr</a:t>
                      </a:r>
                      <a:r>
                        <a:rPr lang="cs-CZ" sz="2400" b="1" baseline="0" dirty="0" smtClean="0"/>
                        <a:t> populace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pro malnutrici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Hranice těžké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22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5172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Uvedené hraniční hodnoty platí pro střední výšku postavy (173 cm)</a:t>
            </a:r>
          </a:p>
          <a:p>
            <a:pPr algn="ctr"/>
            <a:r>
              <a:rPr lang="cs-CZ" sz="2000" dirty="0" smtClean="0"/>
              <a:t>a střední typ skeletu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230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49275"/>
            <a:ext cx="9144000" cy="1727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aphicFrame>
        <p:nvGraphicFramePr>
          <p:cNvPr id="10243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17815"/>
              </p:ext>
            </p:extLst>
          </p:nvPr>
        </p:nvGraphicFramePr>
        <p:xfrm>
          <a:off x="945083" y="188913"/>
          <a:ext cx="7299325" cy="65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List" r:id="rId3" imgW="6496119" imgH="5819943" progId="Excel.Sheet.8">
                  <p:embed/>
                </p:oleObj>
              </mc:Choice>
              <mc:Fallback>
                <p:oleObj name="List" r:id="rId3" imgW="6496119" imgH="58199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83" y="188913"/>
                        <a:ext cx="7299325" cy="653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3635375" y="2636838"/>
            <a:ext cx="4465638" cy="287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3635375" y="4437063"/>
            <a:ext cx="4465638" cy="287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26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49275"/>
            <a:ext cx="9144000" cy="165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aphicFrame>
        <p:nvGraphicFramePr>
          <p:cNvPr id="11267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00099"/>
              </p:ext>
            </p:extLst>
          </p:nvPr>
        </p:nvGraphicFramePr>
        <p:xfrm>
          <a:off x="945083" y="188913"/>
          <a:ext cx="7299325" cy="65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List" r:id="rId3" imgW="6496119" imgH="5819943" progId="Excel.Sheet.8">
                  <p:embed/>
                </p:oleObj>
              </mc:Choice>
              <mc:Fallback>
                <p:oleObj name="List" r:id="rId3" imgW="6496119" imgH="58199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83" y="188913"/>
                        <a:ext cx="7299325" cy="653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3630613" y="2924175"/>
            <a:ext cx="4464050" cy="288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3635375" y="4724400"/>
            <a:ext cx="4465638" cy="288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4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352928" cy="9807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kPSP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podle výšky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předpokladu proporcionální změny OP a KŘT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72980"/>
              </p:ext>
            </p:extLst>
          </p:nvPr>
        </p:nvGraphicFramePr>
        <p:xfrm>
          <a:off x="179510" y="1772815"/>
          <a:ext cx="878497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368152"/>
                <a:gridCol w="1368152"/>
                <a:gridCol w="1368152"/>
                <a:gridCol w="1296144"/>
              </a:tblGrid>
              <a:tr h="1046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Výška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163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173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183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193 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kPSP</a:t>
                      </a:r>
                      <a:r>
                        <a:rPr lang="cs-CZ" sz="2400" b="1" dirty="0" smtClean="0"/>
                        <a:t> cm</a:t>
                      </a:r>
                      <a:r>
                        <a:rPr lang="cs-CZ" sz="2400" b="1" baseline="30000" dirty="0" smtClean="0"/>
                        <a:t>2</a:t>
                      </a:r>
                      <a:endParaRPr lang="cs-CZ" sz="24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208511" y="12687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Muži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386104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Ženy</a:t>
            </a:r>
            <a:endParaRPr lang="cs-CZ" sz="2400" b="1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82278"/>
              </p:ext>
            </p:extLst>
          </p:nvPr>
        </p:nvGraphicFramePr>
        <p:xfrm>
          <a:off x="179512" y="4292884"/>
          <a:ext cx="878497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368152"/>
                <a:gridCol w="1368152"/>
                <a:gridCol w="1368152"/>
                <a:gridCol w="1296144"/>
              </a:tblGrid>
              <a:tr h="10460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Výška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163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173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183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193 cm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kPSP</a:t>
                      </a:r>
                      <a:r>
                        <a:rPr lang="cs-CZ" sz="2400" b="1" dirty="0" smtClean="0"/>
                        <a:t> cm</a:t>
                      </a:r>
                      <a:r>
                        <a:rPr lang="cs-CZ" sz="2400" b="1" baseline="30000" dirty="0" smtClean="0"/>
                        <a:t>2</a:t>
                      </a:r>
                      <a:endParaRPr lang="cs-CZ" sz="24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17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790" y="44624"/>
            <a:ext cx="7704658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pro svalovou depleci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korigované plochy svalstva paže dle ESPEN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341258"/>
            <a:ext cx="7704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Arends</a:t>
            </a:r>
            <a:r>
              <a:rPr lang="cs-CZ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J. </a:t>
            </a:r>
            <a:r>
              <a:rPr lang="cs-CZ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ESPEN </a:t>
            </a:r>
            <a:r>
              <a:rPr lang="cs-CZ" sz="20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cs-CZ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cs-CZ" sz="20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cs-CZ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0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cs-CZ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cs-CZ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cs-CZ" sz="2000" i="1" dirty="0"/>
          </a:p>
        </p:txBody>
      </p:sp>
      <p:sp>
        <p:nvSpPr>
          <p:cNvPr id="3" name="Obdélník 2"/>
          <p:cNvSpPr/>
          <p:nvPr/>
        </p:nvSpPr>
        <p:spPr>
          <a:xfrm>
            <a:off x="827584" y="1772816"/>
            <a:ext cx="74888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Muži:     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kPSP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 &lt; 32 cm</a:t>
            </a:r>
            <a:r>
              <a:rPr lang="cs-CZ" sz="2800" b="1" baseline="30000" dirty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odpovídá kombinaci OP  26 cm, KŘT 9,7 mm</a:t>
            </a:r>
          </a:p>
          <a:p>
            <a:pPr algn="ctr"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je hranicí pro malnutrici lehkého stupně </a:t>
            </a:r>
          </a:p>
          <a:p>
            <a:pPr algn="ctr"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u mužů střední výšky postavy </a:t>
            </a:r>
            <a:r>
              <a:rPr lang="cs-CZ" sz="2400" b="1" i="1" dirty="0">
                <a:solidFill>
                  <a:srgbClr val="FF0000"/>
                </a:solidFill>
                <a:latin typeface="Arial" charset="0"/>
              </a:rPr>
              <a:t>173 cm</a:t>
            </a:r>
          </a:p>
        </p:txBody>
      </p:sp>
      <p:sp>
        <p:nvSpPr>
          <p:cNvPr id="8" name="Obdélník 7"/>
          <p:cNvSpPr/>
          <p:nvPr/>
        </p:nvSpPr>
        <p:spPr>
          <a:xfrm>
            <a:off x="827584" y="4077072"/>
            <a:ext cx="748883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Ženy:    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kPSP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 &lt; 18 cm</a:t>
            </a:r>
            <a:r>
              <a:rPr lang="cs-CZ" sz="2800" b="1" baseline="30000" dirty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odpovídá kombinaci OP  21 cm, KŘT 11 mm</a:t>
            </a:r>
          </a:p>
          <a:p>
            <a:pPr algn="ctr"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je hranicí pro malnutrici lehkého stupně </a:t>
            </a:r>
          </a:p>
          <a:p>
            <a:pPr algn="ctr"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u žen výšky postavy kolem </a:t>
            </a:r>
            <a:r>
              <a:rPr lang="cs-CZ" sz="2400" b="1" i="1" dirty="0">
                <a:solidFill>
                  <a:srgbClr val="FF0000"/>
                </a:solidFill>
                <a:latin typeface="Arial" charset="0"/>
              </a:rPr>
              <a:t>160 cm</a:t>
            </a:r>
          </a:p>
        </p:txBody>
      </p:sp>
    </p:spTree>
    <p:extLst>
      <p:ext uri="{BB962C8B-B14F-4D97-AF65-F5344CB8AC3E}">
        <p14:creationId xmlns:p14="http://schemas.microsoft.com/office/powerpoint/2010/main" val="1964787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9F1B16-9D16-4887-96D5-BE9E61EAF7D1}" type="slidenum">
              <a:rPr lang="cs-CZ" sz="1800" smtClean="0">
                <a:latin typeface="+mn-lt"/>
              </a:rPr>
              <a:pPr algn="r" eaLnBrk="1" hangingPunct="1"/>
              <a:t>4</a:t>
            </a:fld>
            <a:endParaRPr lang="cs-CZ" sz="1800" dirty="0" smtClean="0">
              <a:latin typeface="+mn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0485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Známky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-energetické malnutrice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běžném klinickém vyšetření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136904" cy="5301208"/>
          </a:xfrm>
        </p:spPr>
        <p:txBody>
          <a:bodyPr>
            <a:normAutofit/>
          </a:bodyPr>
          <a:lstStyle/>
          <a:p>
            <a:pPr marL="276225" indent="-276225"/>
            <a:r>
              <a:rPr lang="cs-CZ" sz="2800" b="1" dirty="0" smtClean="0">
                <a:latin typeface="Arial" charset="0"/>
              </a:rPr>
              <a:t>Celková tělesná hubenost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čtvercový tvar trupu</a:t>
            </a:r>
            <a:r>
              <a:rPr lang="cs-CZ" sz="2400" dirty="0" smtClean="0">
                <a:latin typeface="Arial" charset="0"/>
              </a:rPr>
              <a:t>,  </a:t>
            </a:r>
            <a:r>
              <a:rPr lang="cs-CZ" sz="2400" i="1" dirty="0" smtClean="0">
                <a:latin typeface="Arial" charset="0"/>
              </a:rPr>
              <a:t>square-</a:t>
            </a:r>
            <a:r>
              <a:rPr lang="cs-CZ" sz="2400" i="1" dirty="0" err="1" smtClean="0">
                <a:latin typeface="Arial" charset="0"/>
              </a:rPr>
              <a:t>shaped</a:t>
            </a:r>
            <a:endParaRPr lang="cs-CZ" sz="2400" i="1" dirty="0" smtClean="0">
              <a:latin typeface="Arial" charset="0"/>
            </a:endParaRPr>
          </a:p>
          <a:p>
            <a:pPr lvl="2">
              <a:spcBef>
                <a:spcPct val="0"/>
              </a:spcBef>
            </a:pPr>
            <a:r>
              <a:rPr lang="cs-CZ" sz="2200" i="1" dirty="0" smtClean="0">
                <a:latin typeface="Arial" charset="0"/>
              </a:rPr>
              <a:t>způsobený atrofií krčního a ramenního svalstva 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Prominence skeletu</a:t>
            </a:r>
            <a:r>
              <a:rPr lang="cs-CZ" sz="2800" b="1" dirty="0" smtClean="0">
                <a:latin typeface="Arial" charset="0"/>
              </a:rPr>
              <a:t>, způsobená úbytkem svalstva a podkožního tuku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vystupující kosti a klouby, lícní kosti v </a:t>
            </a:r>
            <a:r>
              <a:rPr lang="cs-CZ" sz="2400" dirty="0">
                <a:latin typeface="Arial" charset="0"/>
              </a:rPr>
              <a:t>obličeji, </a:t>
            </a:r>
            <a:r>
              <a:rPr lang="cs-CZ" sz="2400" dirty="0" smtClean="0">
                <a:latin typeface="Arial" charset="0"/>
              </a:rPr>
              <a:t>žebra,     kosti ramenního pletence, lopatka, obratle, kosti ruky </a:t>
            </a:r>
          </a:p>
          <a:p>
            <a:pPr marL="134938" indent="-258763"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Visící kůže </a:t>
            </a:r>
            <a:r>
              <a:rPr lang="cs-CZ" sz="2800" b="1" dirty="0" smtClean="0">
                <a:latin typeface="Arial" charset="0"/>
              </a:rPr>
              <a:t>hýždí</a:t>
            </a:r>
            <a:r>
              <a:rPr lang="cs-CZ" sz="2800" b="1" dirty="0">
                <a:latin typeface="Arial" charset="0"/>
              </a:rPr>
              <a:t>, </a:t>
            </a:r>
            <a:r>
              <a:rPr lang="cs-CZ" sz="2800" b="1" dirty="0" smtClean="0">
                <a:latin typeface="Arial" charset="0"/>
              </a:rPr>
              <a:t>stehen, paže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ztráta svalů, ale i podkožního tuku</a:t>
            </a:r>
          </a:p>
          <a:p>
            <a:pPr marL="134938" indent="-258763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Nápadná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fyzická slabost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pomalá nejistá chůze, obtížné vstávání ze židle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obtížné posazování se na lůžku</a:t>
            </a:r>
          </a:p>
        </p:txBody>
      </p:sp>
    </p:spTree>
    <p:extLst>
      <p:ext uri="{BB962C8B-B14F-4D97-AF65-F5344CB8AC3E}">
        <p14:creationId xmlns:p14="http://schemas.microsoft.com/office/powerpoint/2010/main" val="3332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3880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Interpretace velmi nízkých hodnot svalové hmoty na paži  </a:t>
            </a:r>
            <a:r>
              <a:rPr lang="cs-CZ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dle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kPSP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7992888" cy="4320480"/>
          </a:xfrm>
        </p:spPr>
        <p:txBody>
          <a:bodyPr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Minimální hodnotou plochy svalu paže,        která je nutná k přežití, je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kPSP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10 cm</a:t>
            </a:r>
            <a:r>
              <a:rPr lang="cs-CZ" sz="2800" b="1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Hodnoty &lt; 20 cm</a:t>
            </a:r>
            <a:r>
              <a:rPr lang="cs-CZ" sz="2800" b="1" baseline="30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jsou při střední výšce postavy již kritické</a:t>
            </a:r>
          </a:p>
          <a:p>
            <a:pPr marL="534988" lvl="1" indent="-258763"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týkají se však prakticky pouze hubených pacientů</a:t>
            </a:r>
          </a:p>
          <a:p>
            <a:pPr marL="534988" lvl="1" indent="-258763"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problém nadhodnocení při nadváze/obezitě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Hodnoty klesající k 10 cm</a:t>
            </a:r>
            <a:r>
              <a:rPr lang="cs-CZ" sz="2800" b="1" baseline="30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mohou svědčit pro nenávratnou - ireverzibilní ztrátu svalové hmoty</a:t>
            </a:r>
          </a:p>
        </p:txBody>
      </p:sp>
    </p:spTree>
    <p:extLst>
      <p:ext uri="{BB962C8B-B14F-4D97-AF65-F5344CB8AC3E}">
        <p14:creationId xmlns:p14="http://schemas.microsoft.com/office/powerpoint/2010/main" val="6114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20891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Hraniční hodnoty použité jako standardní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byly stanoveny arbitrárně, pro účely klinické praxe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 lnSpcReduction="10000"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Vycházejí z dostupných literárních </a:t>
            </a:r>
            <a:r>
              <a:rPr lang="cs-CZ" sz="2800" b="1" dirty="0" smtClean="0">
                <a:latin typeface="Arial" charset="0"/>
              </a:rPr>
              <a:t>pramenů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v závislosti </a:t>
            </a:r>
            <a:r>
              <a:rPr lang="cs-CZ" sz="2400" dirty="0">
                <a:latin typeface="Arial" charset="0"/>
              </a:rPr>
              <a:t>na typu populace a řadě dalších faktorů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Jsou zjednodušeny pro účely klinické praxe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>
                <a:latin typeface="Arial" charset="0"/>
              </a:rPr>
              <a:t>zaokrouhlení na zapamatovatelné </a:t>
            </a:r>
            <a:r>
              <a:rPr lang="cs-CZ" sz="2400" dirty="0" smtClean="0">
                <a:latin typeface="Arial" charset="0"/>
              </a:rPr>
              <a:t>hodnoty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logické, ověřené klinickou praxí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ale nebyly validovány klinickou studií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Zaokrouhlení není nevědeckým přístupem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posunem hodnoty se mění poměr senzitivity a specificity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vyšší hranice OP má z hlediska diagnostiky malnutrice vyšší senzitivitu, ale nižší specificitu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nižší hranice OP naopak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pro diagnostiku malnutrice je potřebná vyšší specificita</a:t>
            </a:r>
          </a:p>
        </p:txBody>
      </p:sp>
    </p:spTree>
    <p:extLst>
      <p:ext uri="{BB962C8B-B14F-4D97-AF65-F5344CB8AC3E}">
        <p14:creationId xmlns:p14="http://schemas.microsoft.com/office/powerpoint/2010/main" val="36875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Otázka správnosti antropometrie na paži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hodnocení tělesného složení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7992888" cy="4968552"/>
          </a:xfrm>
        </p:spPr>
        <p:txBody>
          <a:bodyPr>
            <a:normAutofit/>
          </a:bodyPr>
          <a:lstStyle/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Obtíže s interpretací </a:t>
            </a:r>
          </a:p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antropometrických hodnot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svalové a tukové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hmoty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Nadhodnocování svalové hmoty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kPSP</a:t>
            </a:r>
            <a:r>
              <a:rPr lang="cs-CZ" sz="2400" dirty="0" smtClean="0">
                <a:latin typeface="Arial" charset="0"/>
              </a:rPr>
              <a:t> ukazuje o něco vyšší hodnoty proti skutečným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reálně je svalové hmoty spíše méně</a:t>
            </a:r>
            <a:endParaRPr lang="cs-CZ" sz="2400" b="1" dirty="0" smtClean="0">
              <a:latin typeface="Arial" charset="0"/>
            </a:endParaRP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Podhodnocování tukové hmoty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KŘT </a:t>
            </a:r>
            <a:r>
              <a:rPr lang="cs-CZ" sz="2400" dirty="0">
                <a:latin typeface="Arial" charset="0"/>
              </a:rPr>
              <a:t>ukazuje o něco </a:t>
            </a:r>
            <a:r>
              <a:rPr lang="cs-CZ" sz="2400" dirty="0" smtClean="0">
                <a:latin typeface="Arial" charset="0"/>
              </a:rPr>
              <a:t>nižší </a:t>
            </a:r>
            <a:r>
              <a:rPr lang="cs-CZ" sz="2400" dirty="0">
                <a:latin typeface="Arial" charset="0"/>
              </a:rPr>
              <a:t>hodnoty proti </a:t>
            </a:r>
            <a:r>
              <a:rPr lang="cs-CZ" sz="2400" dirty="0" smtClean="0">
                <a:latin typeface="Arial" charset="0"/>
              </a:rPr>
              <a:t>skutečným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reálně je tuku o něco více</a:t>
            </a:r>
          </a:p>
          <a:p>
            <a:pPr marL="0" indent="0" algn="ctr">
              <a:spcBef>
                <a:spcPts val="1800"/>
              </a:spcBef>
              <a:buClr>
                <a:schemeClr val="tx2"/>
              </a:buClr>
              <a:buSzPct val="75000"/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Antropometrické hodnocení svalové a tukové hmoty </a:t>
            </a:r>
          </a:p>
          <a:p>
            <a:pPr marL="0" indent="0" algn="ctr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pouze orientační, ale výhodou je jednoduchost.</a:t>
            </a:r>
          </a:p>
          <a:p>
            <a:pPr marL="0" indent="0" algn="ctr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Každá metoda tělesného složení má své problémy.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b="1" dirty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endParaRPr lang="cs-CZ" b="1" dirty="0">
              <a:latin typeface="Arial" charset="0"/>
            </a:endParaRPr>
          </a:p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856984" cy="12961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Subjektivní globální hodnocení nutričního stavu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Subjective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Global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Assessment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SGA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zlatý standard diagnózy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proteino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-energetické malnutrice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65673"/>
              </p:ext>
            </p:extLst>
          </p:nvPr>
        </p:nvGraphicFramePr>
        <p:xfrm>
          <a:off x="89756" y="1196752"/>
          <a:ext cx="8964488" cy="559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2664296"/>
                <a:gridCol w="2483768"/>
              </a:tblGrid>
              <a:tr h="817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C</a:t>
                      </a: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Změna</a:t>
                      </a:r>
                    </a:p>
                    <a:p>
                      <a:pPr algn="l"/>
                      <a:r>
                        <a:rPr lang="cs-CZ" sz="2000" b="1" dirty="0" smtClean="0"/>
                        <a:t>hmotnosti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stabilní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 ztráty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/1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měs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/6 m.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pokračující ztráta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5-10%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BMI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&gt; 22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22-18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&lt; 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Příjem stravy</a:t>
                      </a:r>
                    </a:p>
                    <a:p>
                      <a:pPr algn="l"/>
                      <a:r>
                        <a:rPr lang="cs-CZ" sz="1600" b="0" dirty="0" smtClean="0"/>
                        <a:t>poslední 2 týdny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plný 80-100%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40-80%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obvyklého příjmu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40%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Symptomy</a:t>
                      </a:r>
                    </a:p>
                    <a:p>
                      <a:pPr algn="l"/>
                      <a:r>
                        <a:rPr lang="cs-CZ" sz="1600" b="0" dirty="0" smtClean="0"/>
                        <a:t>omezující příjem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žádné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 zlepšení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omezují příjem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výrazné, trvající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kombinace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Funkční stav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dobrý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90-100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střední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60-80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&lt; 60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582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Sval a tuk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žadný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lehké/střední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deficit </a:t>
                      </a:r>
                    </a:p>
                  </a:txBody>
                  <a:tcPr anchor="ctr"/>
                </a:tc>
              </a:tr>
              <a:tr h="50659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Otoky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bez otoků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lehké/střední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větší </a:t>
                      </a:r>
                      <a:r>
                        <a:rPr lang="cs-CZ" sz="2000" dirty="0" err="1" smtClean="0"/>
                        <a:t>hypoprot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67645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Hodnocení SGA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subjektivní, komplexní a závisí na zkušenosti vyšetřujícího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1944216"/>
          </a:xfrm>
        </p:spPr>
        <p:txBody>
          <a:bodyPr>
            <a:normAutofit/>
          </a:bodyPr>
          <a:lstStyle/>
          <a:p>
            <a:pPr marL="276225" indent="-276225">
              <a:spcBef>
                <a:spcPts val="0"/>
              </a:spcBef>
            </a:pPr>
            <a:r>
              <a:rPr lang="cs-CZ" dirty="0" smtClean="0"/>
              <a:t>Přesto je </a:t>
            </a:r>
            <a:r>
              <a:rPr lang="cs-CZ" dirty="0" smtClean="0">
                <a:solidFill>
                  <a:srgbClr val="FF0000"/>
                </a:solidFill>
              </a:rPr>
              <a:t>dobře reprodukovatelné s vysokou shodou </a:t>
            </a:r>
            <a:r>
              <a:rPr lang="cs-CZ" dirty="0" smtClean="0"/>
              <a:t>mezi různými vyšetřujícími osobami</a:t>
            </a:r>
          </a:p>
          <a:p>
            <a:pPr marL="276225" indent="-276225">
              <a:spcBef>
                <a:spcPts val="300"/>
              </a:spcBef>
            </a:pPr>
            <a:r>
              <a:rPr lang="cs-CZ" dirty="0" smtClean="0"/>
              <a:t>SGA C znamená současnou přítomnost nejméně dvou parametrů v kategorii C a dalších dvou v kategorii B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nelze však očekávat současné narušení všech parametrů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54205"/>
              </p:ext>
            </p:extLst>
          </p:nvPr>
        </p:nvGraphicFramePr>
        <p:xfrm>
          <a:off x="179512" y="3501008"/>
          <a:ext cx="8712967" cy="276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3528392"/>
                <a:gridCol w="3600399"/>
              </a:tblGrid>
              <a:tr h="1003774"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Výsledné </a:t>
                      </a:r>
                    </a:p>
                    <a:p>
                      <a:pPr algn="ctr"/>
                      <a:r>
                        <a:rPr lang="cs-CZ" sz="2400" i="0" dirty="0" smtClean="0"/>
                        <a:t>SGA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r>
                        <a:rPr lang="cs-CZ" sz="2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arametrů</a:t>
                      </a:r>
                    </a:p>
                    <a:p>
                      <a:pPr algn="ctr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 kategorii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Počet parametrů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v kategorii B</a:t>
                      </a:r>
                      <a:endParaRPr lang="cs-CZ" sz="2400" b="0" i="1" baseline="30000" dirty="0" smtClean="0"/>
                    </a:p>
                  </a:txBody>
                  <a:tcPr anchor="ctr"/>
                </a:tc>
              </a:tr>
              <a:tr h="58815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C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≥ 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≥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15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≤ 2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58815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</a:t>
                      </a:r>
                      <a:endParaRPr lang="cs-CZ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pokud</a:t>
                      </a:r>
                      <a:r>
                        <a:rPr lang="cs-CZ" sz="2400" b="1" baseline="0" dirty="0" smtClean="0"/>
                        <a:t> nelze SGA klasifikovat  </a:t>
                      </a:r>
                      <a:r>
                        <a:rPr lang="cs-CZ" sz="2000" b="0" baseline="0" dirty="0" smtClean="0"/>
                        <a:t>jako</a:t>
                      </a:r>
                      <a:r>
                        <a:rPr lang="cs-CZ" sz="2400" b="1" baseline="0" dirty="0" smtClean="0"/>
                        <a:t> C </a:t>
                      </a:r>
                      <a:r>
                        <a:rPr lang="cs-CZ" sz="2000" b="0" baseline="0" dirty="0" smtClean="0"/>
                        <a:t>ani</a:t>
                      </a:r>
                      <a:r>
                        <a:rPr lang="cs-CZ" sz="2400" b="1" baseline="0" dirty="0" smtClean="0"/>
                        <a:t> A</a:t>
                      </a:r>
                      <a:endParaRPr lang="cs-CZ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090072" y="6341258"/>
            <a:ext cx="679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Tabulka je pouze vodítkem, hodnocení zůstává subjektivní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52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7-bodový SGA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(vlastní modifikace, max. 9x7 = 63 bodů)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Hodnocení: malnutrice lehká 90-75%, střední 74-58%, těžká &lt;58%</a:t>
            </a:r>
            <a:b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Definitivní výsledek však by měl být korigován subjektivně</a:t>
            </a:r>
            <a:endParaRPr lang="cs-CZ" sz="20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90630"/>
              </p:ext>
            </p:extLst>
          </p:nvPr>
        </p:nvGraphicFramePr>
        <p:xfrm>
          <a:off x="251518" y="1268763"/>
          <a:ext cx="8664624" cy="54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440160"/>
                <a:gridCol w="1440160"/>
                <a:gridCol w="1440160"/>
                <a:gridCol w="959766"/>
              </a:tblGrid>
              <a:tr h="84384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 věk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Norma</a:t>
                      </a:r>
                    </a:p>
                    <a:p>
                      <a:pPr algn="ctr"/>
                      <a:r>
                        <a:rPr lang="cs-CZ" dirty="0" smtClean="0"/>
                        <a:t>7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Lehká</a:t>
                      </a:r>
                    </a:p>
                    <a:p>
                      <a:pPr algn="ctr"/>
                      <a:r>
                        <a:rPr lang="cs-CZ" dirty="0" smtClean="0"/>
                        <a:t>6-5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</a:p>
                    <a:p>
                      <a:pPr algn="ctr"/>
                      <a:r>
                        <a:rPr lang="cs-CZ" dirty="0" smtClean="0"/>
                        <a:t>4-3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</a:p>
                    <a:p>
                      <a:pPr algn="ctr"/>
                      <a:r>
                        <a:rPr lang="cs-CZ" dirty="0" smtClean="0"/>
                        <a:t>2-1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Zhubnutí   </a:t>
                      </a:r>
                      <a:r>
                        <a:rPr lang="cs-CZ" b="0" i="1" dirty="0" smtClean="0"/>
                        <a:t>%/6m.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 2,5%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2,5-10%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BMI </a:t>
                      </a:r>
                      <a:r>
                        <a:rPr lang="cs-CZ" b="0" i="1" dirty="0" smtClean="0"/>
                        <a:t>kg/m</a:t>
                      </a:r>
                      <a:r>
                        <a:rPr lang="cs-CZ" b="0" i="1" baseline="30000" dirty="0" smtClean="0"/>
                        <a:t>2</a:t>
                      </a:r>
                      <a:endParaRPr lang="cs-CZ" b="0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&gt;22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22-20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20-18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Příjem stravy </a:t>
                      </a:r>
                      <a:r>
                        <a:rPr lang="cs-CZ" b="0" i="1" dirty="0" smtClean="0"/>
                        <a:t>%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100-90%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90-60%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Symptomy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Metabol</a:t>
                      </a:r>
                      <a:r>
                        <a:rPr lang="cs-CZ" b="1" dirty="0" smtClean="0"/>
                        <a:t>. nároky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Výkonostní</a:t>
                      </a:r>
                      <a:r>
                        <a:rPr lang="cs-CZ" b="1" dirty="0" smtClean="0"/>
                        <a:t> stav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70-60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≤50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Svalová hmota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Tuk podkožní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Otoky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perimal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bérce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kolena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 algn="r"/>
            <a:fld id="{C6EF0E92-78AD-4C83-8BDE-2AE567DDE58B}" type="slidenum">
              <a:rPr lang="cs-CZ" sz="1800" smtClean="0">
                <a:latin typeface="+mn-lt"/>
              </a:rPr>
              <a:pPr algn="r"/>
              <a:t>46</a:t>
            </a:fld>
            <a:endParaRPr lang="cs-CZ" sz="1800" dirty="0" smtClean="0">
              <a:latin typeface="+mn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809" y="44624"/>
            <a:ext cx="8150671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Co znamená diagnóza </a:t>
            </a: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těžké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malnutrice ?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pacient potřebuje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</a:rPr>
              <a:t>nutriční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péči (v nemocnici i doma)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70651" cy="4896544"/>
          </a:xfrm>
        </p:spPr>
        <p:txBody>
          <a:bodyPr>
            <a:normAutofit/>
          </a:bodyPr>
          <a:lstStyle/>
          <a:p>
            <a:pPr marL="276225" indent="-276225">
              <a:lnSpc>
                <a:spcPct val="90000"/>
              </a:lnSpc>
            </a:pPr>
            <a:r>
              <a:rPr lang="cs-CZ" sz="2800" b="1" dirty="0" smtClean="0">
                <a:latin typeface="Arial" charset="0"/>
              </a:rPr>
              <a:t>Příjem stravy </a:t>
            </a:r>
            <a:r>
              <a:rPr lang="cs-CZ" sz="2800" dirty="0" smtClean="0">
                <a:latin typeface="Arial" charset="0"/>
              </a:rPr>
              <a:t>(živin)</a:t>
            </a:r>
            <a:r>
              <a:rPr lang="cs-CZ" sz="2800" b="1" dirty="0" smtClean="0">
                <a:latin typeface="Arial" charset="0"/>
              </a:rPr>
              <a:t> by neměl být přerušován</a:t>
            </a:r>
          </a:p>
          <a:p>
            <a:pPr marL="534988" lvl="1" indent="-258763">
              <a:lnSpc>
                <a:spcPct val="90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je nepřijatelné hladovění ani delší lačnění</a:t>
            </a:r>
          </a:p>
          <a:p>
            <a:pPr marL="534988" lvl="1" indent="-258763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pokud by to bylo nutné, musel by dostat nutriční podporu 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dirty="0" smtClean="0">
                <a:latin typeface="Arial" charset="0"/>
              </a:rPr>
              <a:t>Pacient musí být </a:t>
            </a:r>
            <a:r>
              <a:rPr lang="cs-CZ" sz="2800" b="1" dirty="0" err="1" smtClean="0">
                <a:latin typeface="Arial" charset="0"/>
              </a:rPr>
              <a:t>edukován</a:t>
            </a:r>
            <a:r>
              <a:rPr lang="cs-CZ" sz="2800" b="1" dirty="0" smtClean="0">
                <a:latin typeface="Arial" charset="0"/>
              </a:rPr>
              <a:t> a motivován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dirty="0" smtClean="0">
                <a:latin typeface="Arial" charset="0"/>
              </a:rPr>
              <a:t>Před plánovaným operačním výkonem je nutná </a:t>
            </a:r>
            <a:r>
              <a:rPr lang="cs-CZ" sz="2800" b="1" dirty="0" smtClean="0">
                <a:latin typeface="Arial" charset="0"/>
              </a:rPr>
              <a:t>nutriční příprava </a:t>
            </a:r>
            <a:r>
              <a:rPr lang="cs-CZ" dirty="0" smtClean="0">
                <a:latin typeface="Arial" charset="0"/>
              </a:rPr>
              <a:t>(trvající 7-10 dnů)</a:t>
            </a:r>
            <a:r>
              <a:rPr lang="cs-CZ" b="1" dirty="0" smtClean="0">
                <a:latin typeface="Arial" charset="0"/>
              </a:rPr>
              <a:t> 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 protinádorové léčbě </a:t>
            </a:r>
            <a:r>
              <a:rPr lang="cs-CZ" sz="2800" dirty="0" smtClean="0">
                <a:latin typeface="Arial" charset="0"/>
              </a:rPr>
              <a:t>je nutná </a:t>
            </a:r>
            <a:r>
              <a:rPr lang="cs-CZ" sz="2800" b="1" dirty="0" smtClean="0">
                <a:latin typeface="Arial" charset="0"/>
              </a:rPr>
              <a:t>systematická nutriční podpora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dirty="0" smtClean="0">
                <a:latin typeface="Arial" charset="0"/>
              </a:rPr>
              <a:t>Pacienta je nutné </a:t>
            </a:r>
            <a:r>
              <a:rPr lang="cs-CZ" sz="2800" b="1" dirty="0" smtClean="0">
                <a:latin typeface="Arial" charset="0"/>
              </a:rPr>
              <a:t>sledovat po nutriční stránce   </a:t>
            </a:r>
            <a:r>
              <a:rPr lang="cs-CZ" sz="2800" dirty="0" smtClean="0">
                <a:latin typeface="Arial" charset="0"/>
              </a:rPr>
              <a:t>a</a:t>
            </a:r>
            <a:r>
              <a:rPr lang="cs-CZ" sz="2800" b="1" dirty="0" smtClean="0">
                <a:latin typeface="Arial" charset="0"/>
              </a:rPr>
              <a:t> zhodnotit efekt nutriční podpory</a:t>
            </a:r>
          </a:p>
        </p:txBody>
      </p:sp>
    </p:spTree>
    <p:extLst>
      <p:ext uri="{BB962C8B-B14F-4D97-AF65-F5344CB8AC3E}">
        <p14:creationId xmlns:p14="http://schemas.microsoft.com/office/powerpoint/2010/main" val="9972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79768" cy="896144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Mediány hodnot KŘT ve skupinách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chronicky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nemocných podle nutričního stavu (SGA A-B-C),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n=100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3288651"/>
              </p:ext>
            </p:extLst>
          </p:nvPr>
        </p:nvGraphicFramePr>
        <p:xfrm>
          <a:off x="179512" y="1563688"/>
          <a:ext cx="8856240" cy="547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9673" y="1412776"/>
            <a:ext cx="639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mm</a:t>
            </a:r>
            <a:endParaRPr lang="cs-CZ" sz="2000" dirty="0">
              <a:latin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80125" y="5940097"/>
            <a:ext cx="2363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N</a:t>
            </a:r>
            <a:r>
              <a:rPr lang="cs-CZ" sz="2000" b="1" dirty="0" smtClean="0"/>
              <a:t>utriční stav SGA</a:t>
            </a:r>
            <a:endParaRPr lang="cs-CZ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36" y="12576"/>
            <a:ext cx="8779768" cy="896144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Mediány hodnot svalové hmoty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kPSP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ve skupinách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chronicky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nemocných podle nutričního stavu,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n=100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83916444"/>
              </p:ext>
            </p:extLst>
          </p:nvPr>
        </p:nvGraphicFramePr>
        <p:xfrm>
          <a:off x="179512" y="1563688"/>
          <a:ext cx="8856240" cy="547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9673" y="1412776"/>
            <a:ext cx="649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/>
              <a:t>cm</a:t>
            </a:r>
            <a:r>
              <a:rPr lang="cs-CZ" sz="2000" b="1" baseline="30000" dirty="0" smtClean="0"/>
              <a:t>2</a:t>
            </a:r>
            <a:endParaRPr lang="cs-CZ" sz="2000" baseline="30000" dirty="0">
              <a:latin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80125" y="5940097"/>
            <a:ext cx="2363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N</a:t>
            </a:r>
            <a:r>
              <a:rPr lang="cs-CZ" sz="2000" b="1" dirty="0" smtClean="0"/>
              <a:t>utriční stav SGA</a:t>
            </a:r>
            <a:endParaRPr lang="cs-CZ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37150" y="1052736"/>
            <a:ext cx="400685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0" name="Picture 2" descr="P1010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2700"/>
            <a:ext cx="5173663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219700" y="260350"/>
            <a:ext cx="392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19700" y="127000"/>
            <a:ext cx="3816350" cy="6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sz="1000" b="1" dirty="0"/>
          </a:p>
          <a:p>
            <a:pPr eaLnBrk="1" hangingPunct="1"/>
            <a:r>
              <a:rPr lang="cs-CZ" sz="2400" b="1" dirty="0"/>
              <a:t>Pacient 62 roků</a:t>
            </a:r>
          </a:p>
          <a:p>
            <a:pPr eaLnBrk="1" hangingPunct="1"/>
            <a:r>
              <a:rPr lang="cs-CZ" sz="2400" b="1" dirty="0"/>
              <a:t>Chronické myeloproliferativní</a:t>
            </a:r>
          </a:p>
          <a:p>
            <a:pPr eaLnBrk="1" hangingPunct="1"/>
            <a:r>
              <a:rPr lang="cs-CZ" sz="2400" b="1" dirty="0"/>
              <a:t>onemocnění</a:t>
            </a:r>
          </a:p>
          <a:p>
            <a:pPr eaLnBrk="1" hangingPunct="1"/>
            <a:endParaRPr lang="cs-CZ" sz="2400" b="1" dirty="0"/>
          </a:p>
          <a:p>
            <a:pPr eaLnBrk="1" hangingPunct="1"/>
            <a:r>
              <a:rPr lang="cs-CZ" sz="2400" b="1" dirty="0"/>
              <a:t>Hmotnost 	62,8 kg</a:t>
            </a:r>
          </a:p>
          <a:p>
            <a:pPr eaLnBrk="1" hangingPunct="1"/>
            <a:r>
              <a:rPr lang="cs-CZ" sz="2400" b="1" dirty="0"/>
              <a:t>Výška         174 cm</a:t>
            </a:r>
          </a:p>
          <a:p>
            <a:pPr eaLnBrk="1" hangingPunct="1">
              <a:spcBef>
                <a:spcPts val="1200"/>
              </a:spcBef>
            </a:pPr>
            <a:r>
              <a:rPr lang="cs-CZ" sz="2400" b="1" dirty="0"/>
              <a:t>BMI 20,7 kg/m</a:t>
            </a:r>
            <a:r>
              <a:rPr lang="cs-CZ" sz="2400" b="1" baseline="30000" dirty="0"/>
              <a:t>2</a:t>
            </a:r>
          </a:p>
          <a:p>
            <a:pPr eaLnBrk="1" hangingPunct="1"/>
            <a:r>
              <a:rPr lang="cs-CZ" sz="2400" dirty="0"/>
              <a:t>    lehké otoky</a:t>
            </a:r>
          </a:p>
          <a:p>
            <a:pPr eaLnBrk="1" hangingPunct="1"/>
            <a:r>
              <a:rPr lang="cs-CZ" sz="2400" dirty="0"/>
              <a:t>    velká splenomegalie</a:t>
            </a:r>
            <a:endParaRPr lang="cs-CZ" b="1" dirty="0"/>
          </a:p>
          <a:p>
            <a:pPr eaLnBrk="1" hangingPunct="1">
              <a:spcBef>
                <a:spcPts val="1200"/>
              </a:spcBef>
            </a:pPr>
            <a:r>
              <a:rPr lang="cs-CZ" sz="2400" b="1" dirty="0"/>
              <a:t>Albumin 34,3 g/l</a:t>
            </a:r>
          </a:p>
          <a:p>
            <a:pPr eaLnBrk="1" hangingPunct="1">
              <a:spcBef>
                <a:spcPts val="1200"/>
              </a:spcBef>
            </a:pPr>
            <a:r>
              <a:rPr lang="cs-CZ" sz="2400" b="1" dirty="0"/>
              <a:t>Zhubnutí o 19 kg/2 roky</a:t>
            </a:r>
          </a:p>
          <a:p>
            <a:pPr eaLnBrk="1" hangingPunct="1"/>
            <a:r>
              <a:rPr lang="cs-CZ" sz="2400" b="1" dirty="0">
                <a:solidFill>
                  <a:srgbClr val="FF0000"/>
                </a:solidFill>
              </a:rPr>
              <a:t>ztráta hmotnosti  23 %</a:t>
            </a:r>
          </a:p>
          <a:p>
            <a:pPr eaLnBrk="1" hangingPunct="1">
              <a:spcBef>
                <a:spcPts val="12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OP     = 22,8 </a:t>
            </a:r>
            <a:r>
              <a:rPr lang="cs-CZ" sz="2400" b="1" dirty="0">
                <a:solidFill>
                  <a:srgbClr val="FF0000"/>
                </a:solidFill>
              </a:rPr>
              <a:t>cm </a:t>
            </a:r>
          </a:p>
          <a:p>
            <a:pPr eaLnBrk="1" hangingPunct="1"/>
            <a:r>
              <a:rPr lang="cs-CZ" sz="2400" b="1" dirty="0" err="1" smtClean="0">
                <a:solidFill>
                  <a:srgbClr val="FF0000"/>
                </a:solidFill>
              </a:rPr>
              <a:t>kPSP</a:t>
            </a:r>
            <a:r>
              <a:rPr lang="cs-CZ" sz="2400" b="1" dirty="0" smtClean="0">
                <a:solidFill>
                  <a:srgbClr val="FF0000"/>
                </a:solidFill>
              </a:rPr>
              <a:t> = 24,8 cm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         </a:t>
            </a:r>
            <a:endParaRPr lang="cs-CZ" sz="2400" b="1" dirty="0">
              <a:solidFill>
                <a:srgbClr val="FF0000"/>
              </a:solidFill>
            </a:endParaRPr>
          </a:p>
          <a:p>
            <a:pPr eaLnBrk="1" hangingPunct="1"/>
            <a:endParaRPr lang="cs-CZ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627313" y="-26988"/>
            <a:ext cx="1081087" cy="260351"/>
          </a:xfrm>
          <a:prstGeom prst="rect">
            <a:avLst/>
          </a:prstGeom>
          <a:solidFill>
            <a:srgbClr val="767D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92280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7724B0C1-18CD-43D7-983A-F3144C115A74}" type="slidenum">
              <a:rPr lang="cs-CZ" smtClean="0"/>
              <a:pPr algn="r"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9F1B16-9D16-4887-96D5-BE9E61EAF7D1}" type="slidenum">
              <a:rPr lang="cs-CZ" sz="1800" smtClean="0">
                <a:latin typeface="+mn-lt"/>
              </a:rPr>
              <a:pPr algn="r" eaLnBrk="1" hangingPunct="1"/>
              <a:t>5</a:t>
            </a:fld>
            <a:endParaRPr lang="cs-CZ" sz="1800" dirty="0" smtClean="0">
              <a:latin typeface="+mn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0485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Subjektivní hodnocení svalové hmoty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běžném klinickém vyšetření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12168"/>
            <a:ext cx="7704856" cy="5301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Cílený pohled na několik různých míst těla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 dobře viditelnými kosterními svaly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≥ 3 lokality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úbytek svalstva obličeje, tváří</a:t>
            </a:r>
            <a:endParaRPr lang="cs-CZ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vpadlé mezižeberní prostory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chybějící svalstvo ramenního pletence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prominence skeletu ramene, prominence lopatky</a:t>
            </a:r>
            <a:endParaRPr lang="cs-CZ" sz="2600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atrofie </a:t>
            </a:r>
            <a:r>
              <a:rPr lang="cs-CZ" sz="2800" b="1" dirty="0" err="1" smtClean="0">
                <a:latin typeface="Arial" charset="0"/>
              </a:rPr>
              <a:t>interoseálních</a:t>
            </a:r>
            <a:r>
              <a:rPr lang="cs-CZ" sz="2800" b="1" dirty="0" smtClean="0">
                <a:latin typeface="Arial" charset="0"/>
              </a:rPr>
              <a:t> svalů ruky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atrofie hýžďových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gluteálních</a:t>
            </a:r>
            <a:r>
              <a:rPr lang="cs-CZ" dirty="0" smtClean="0">
                <a:latin typeface="Arial" charset="0"/>
              </a:rPr>
              <a:t>)</a:t>
            </a:r>
            <a:r>
              <a:rPr lang="cs-CZ" sz="2800" b="1" dirty="0" smtClean="0">
                <a:latin typeface="Arial" charset="0"/>
              </a:rPr>
              <a:t> svalů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hubené paže  </a:t>
            </a:r>
            <a:r>
              <a:rPr lang="cs-CZ" dirty="0" smtClean="0">
                <a:latin typeface="Arial" charset="0"/>
              </a:rPr>
              <a:t>(biceps, triceps)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hubená stehna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(čtyřhlavý sval stehenní)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800" b="1" dirty="0" smtClean="0">
                <a:latin typeface="Arial" charset="0"/>
              </a:rPr>
              <a:t>ochablá lýtka</a:t>
            </a:r>
          </a:p>
        </p:txBody>
      </p:sp>
    </p:spTree>
    <p:extLst>
      <p:ext uri="{BB962C8B-B14F-4D97-AF65-F5344CB8AC3E}">
        <p14:creationId xmlns:p14="http://schemas.microsoft.com/office/powerpoint/2010/main" val="37968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44008" y="908720"/>
            <a:ext cx="44999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5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87480" y="6284168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F46974-9C67-47BE-AC10-3BCDAFD801FD}" type="slidenum">
              <a:rPr lang="cs-CZ" sz="1800" smtClean="0">
                <a:latin typeface="+mn-lt"/>
              </a:rPr>
              <a:pPr algn="r" eaLnBrk="1" hangingPunct="1"/>
              <a:t>50</a:t>
            </a:fld>
            <a:endParaRPr lang="cs-CZ" sz="1800" dirty="0" smtClean="0">
              <a:latin typeface="+mn-lt"/>
            </a:endParaRPr>
          </a:p>
        </p:txBody>
      </p:sp>
      <p:pic>
        <p:nvPicPr>
          <p:cNvPr id="23555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-27384"/>
            <a:ext cx="4965701" cy="6885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50357" y="431666"/>
            <a:ext cx="3886139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Proteino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-energetická malnutrice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těžkého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stupně</a:t>
            </a:r>
          </a:p>
          <a:p>
            <a:pPr>
              <a:defRPr/>
            </a:pP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u pacientky s CHOPN</a:t>
            </a: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Hmotnost 38,5 kg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Výška 163 cm 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BMI = 14,2 kg/m2</a:t>
            </a:r>
          </a:p>
          <a:p>
            <a:endParaRPr lang="cs-CZ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OP     =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19,1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cm</a:t>
            </a:r>
          </a:p>
          <a:p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kPSP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= 17,0 cm</a:t>
            </a:r>
            <a:r>
              <a:rPr lang="cs-CZ" b="1" baseline="30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endParaRPr lang="cs-CZ" b="1" baseline="300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 algn="r"/>
            <a:fld id="{FF33AA88-FA1C-40AC-A7C8-A3529402A2C9}" type="slidenum">
              <a:rPr lang="cs-CZ" sz="1800" smtClean="0">
                <a:latin typeface="+mn-lt"/>
              </a:rPr>
              <a:pPr algn="r"/>
              <a:t>51</a:t>
            </a:fld>
            <a:endParaRPr lang="cs-CZ" sz="1800" dirty="0" smtClean="0">
              <a:latin typeface="+mn-lt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901824" y="-27384"/>
            <a:ext cx="7630616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Maximální síla stisku ruky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</a:rPr>
              <a:t>aximal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</a:rPr>
              <a:t>andgrip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</a:rPr>
              <a:t>Stregth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</a:rPr>
              <a:t>maxHGS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8816" y="1412776"/>
            <a:ext cx="8299648" cy="5069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 smtClean="0">
                <a:latin typeface="Arial" charset="0"/>
              </a:rPr>
              <a:t>Svalová síla </a:t>
            </a:r>
            <a:r>
              <a:rPr lang="cs-CZ" i="1" dirty="0" smtClean="0">
                <a:latin typeface="Arial" charset="0"/>
              </a:rPr>
              <a:t>versus</a:t>
            </a:r>
            <a:r>
              <a:rPr lang="cs-CZ" sz="2800" b="1" dirty="0" smtClean="0">
                <a:latin typeface="Arial" charset="0"/>
              </a:rPr>
              <a:t> tělesná výkonnost </a:t>
            </a:r>
            <a:r>
              <a:rPr lang="cs-CZ" dirty="0" smtClean="0">
                <a:latin typeface="Arial" charset="0"/>
              </a:rPr>
              <a:t>(KPSI)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Dynamometr k měření svalové síly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Standardní technika měření </a:t>
            </a:r>
            <a:r>
              <a:rPr lang="cs-CZ" sz="2800" b="1" dirty="0" err="1" smtClean="0">
                <a:latin typeface="Arial" charset="0"/>
              </a:rPr>
              <a:t>maxHGS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v klidu vsedě bez opory ruky (lze i vleže)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krátkodobý maximální stisk ruky, stačí 1 vteřina 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opakovat 3x po sobě, pravou a levou rukou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vybrat nejlepší hodnotu levé a pravé ruky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hodnotit průměr obou rukou (záměna dominantní ruky nehraje roli), nebo ruku s lepším výsledkem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Srovnání s normální hodnotou </a:t>
            </a:r>
          </a:p>
          <a:p>
            <a:pPr marL="620713" lvl="1" indent="-258763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tabulkové normy podle pohlaví a věku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maxHGS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85 % normy podporuje dg. malnutrice</a:t>
            </a:r>
          </a:p>
        </p:txBody>
      </p:sp>
    </p:spTree>
    <p:extLst>
      <p:ext uri="{BB962C8B-B14F-4D97-AF65-F5344CB8AC3E}">
        <p14:creationId xmlns:p14="http://schemas.microsoft.com/office/powerpoint/2010/main" val="1070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 algn="r"/>
            <a:fld id="{EA973E7B-A929-405B-843F-A67C32DCE41D}" type="slidenum">
              <a:rPr lang="cs-CZ" sz="1800" smtClean="0">
                <a:latin typeface="+mn-lt"/>
              </a:rPr>
              <a:pPr algn="r"/>
              <a:t>52</a:t>
            </a:fld>
            <a:endParaRPr lang="cs-CZ" sz="1800" dirty="0" smtClean="0">
              <a:latin typeface="+mn-lt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116632"/>
            <a:ext cx="7772400" cy="9368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Riziko zkreslení výsledků měření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maxHGS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je značné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915"/>
            <a:ext cx="8351837" cy="46084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charset="0"/>
              </a:rPr>
              <a:t>Lokální postižení ruky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kloubní onemocnění (</a:t>
            </a:r>
            <a:r>
              <a:rPr lang="cs-CZ" sz="2400" dirty="0" err="1" smtClean="0">
                <a:latin typeface="Arial" charset="0"/>
              </a:rPr>
              <a:t>reumatoidní</a:t>
            </a:r>
            <a:r>
              <a:rPr lang="cs-CZ" sz="2400" dirty="0" smtClean="0">
                <a:latin typeface="Arial" charset="0"/>
              </a:rPr>
              <a:t> artritida), zánět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poranění ruky i starého data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paréza končetiny, neurologické postižení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nitrožilní kanyla v oblasti zápěstí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charset="0"/>
              </a:rPr>
              <a:t>Svalová atrofie jiného původu než malnutrice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atrofie z dlouhodobé nečinnosti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charset="0"/>
              </a:rPr>
              <a:t>Nespolupráce nemocného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špatná nálada, jakákoliv trvající bolest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Arial" charset="0"/>
              </a:rPr>
              <a:t>Nestandardní technika 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stisk s oporou ruky</a:t>
            </a:r>
          </a:p>
        </p:txBody>
      </p:sp>
    </p:spTree>
    <p:extLst>
      <p:ext uri="{BB962C8B-B14F-4D97-AF65-F5344CB8AC3E}">
        <p14:creationId xmlns:p14="http://schemas.microsoft.com/office/powerpoint/2010/main" val="212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688" y="-99392"/>
            <a:ext cx="8686800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Průměrné hodnoty </a:t>
            </a:r>
            <a:r>
              <a:rPr lang="cs-CZ" dirty="0" err="1" smtClean="0"/>
              <a:t>maxHGS</a:t>
            </a:r>
            <a:r>
              <a:rPr lang="cs-CZ" dirty="0" smtClean="0"/>
              <a:t> v české populaci</a:t>
            </a:r>
            <a:r>
              <a:rPr lang="cs-CZ" b="0" dirty="0" smtClean="0"/>
              <a:t>, </a:t>
            </a:r>
            <a:r>
              <a:rPr lang="cs-CZ" b="0" i="1" dirty="0" err="1" smtClean="0"/>
              <a:t>kp</a:t>
            </a:r>
            <a:r>
              <a:rPr lang="cs-CZ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/>
              <a:t>normální hodnoty ke srovnání </a:t>
            </a:r>
            <a:endParaRPr lang="cs-CZ" sz="2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805169C-0B96-47B8-8EC6-CFBEA7606DE6}" type="slidenum">
              <a:rPr lang="cs-CZ" smtClean="0"/>
              <a:pPr algn="r">
                <a:defRPr/>
              </a:pPr>
              <a:t>53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64344"/>
              </p:ext>
            </p:extLst>
          </p:nvPr>
        </p:nvGraphicFramePr>
        <p:xfrm>
          <a:off x="179512" y="1772816"/>
          <a:ext cx="8784978" cy="449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949"/>
                <a:gridCol w="1814956"/>
                <a:gridCol w="1742357"/>
                <a:gridCol w="1814956"/>
                <a:gridCol w="1669760"/>
              </a:tblGrid>
              <a:tr h="612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Věk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Muži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Ženy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605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pravá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levá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pravá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levá</a:t>
                      </a:r>
                    </a:p>
                  </a:txBody>
                  <a:tcPr anchor="ctr"/>
                </a:tc>
              </a:tr>
              <a:tr h="65571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45,7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30,4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571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49,9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46,2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571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29,8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27,4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571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44,9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29,2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571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47,9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43,9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25,9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 algn="r"/>
            <a:fld id="{9CA3E8BF-92EB-4D18-8978-A714255E39DB}" type="slidenum">
              <a:rPr lang="cs-CZ" sz="1800" smtClean="0">
                <a:latin typeface="+mn-lt"/>
              </a:rPr>
              <a:pPr algn="r"/>
              <a:t>54</a:t>
            </a:fld>
            <a:endParaRPr lang="cs-CZ" sz="1800" dirty="0" smtClean="0">
              <a:latin typeface="+mn-lt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08" y="72008"/>
            <a:ext cx="799065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Interpretace výsledků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maxHGS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u různých skupin nemocných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896344"/>
            <a:ext cx="8375848" cy="37010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odnoty vypovídají o funkci svalové hmoty</a:t>
            </a:r>
          </a:p>
          <a:p>
            <a:pPr marL="638175" lvl="1" indent="-276225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ale přesnějším ukazatelem by bylo cvičení do únavy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Vysoká reprodukovatelnost</a:t>
            </a:r>
          </a:p>
          <a:p>
            <a:pPr marL="638175" lvl="1" indent="-276225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chyba měření </a:t>
            </a:r>
            <a:r>
              <a:rPr lang="en-US" sz="2400" dirty="0" smtClean="0">
                <a:latin typeface="Arial" charset="0"/>
              </a:rPr>
              <a:t>&lt; 5 </a:t>
            </a:r>
            <a:r>
              <a:rPr lang="cs-CZ" sz="2400" dirty="0" smtClean="0">
                <a:latin typeface="Arial" charset="0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Hodnoty korelují s celkovým skóre nutričního stavu </a:t>
            </a:r>
            <a:r>
              <a:rPr lang="cs-CZ" sz="2800" dirty="0" smtClean="0">
                <a:latin typeface="Arial" charset="0"/>
              </a:rPr>
              <a:t>podle různých nástrojů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U</a:t>
            </a:r>
            <a:r>
              <a:rPr lang="cs-CZ" sz="2800" b="1" dirty="0" smtClean="0">
                <a:latin typeface="Arial" charset="0"/>
              </a:rPr>
              <a:t> malnutrice se hodnoty zlepšují při úspěšné nutriční podpoře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1628800"/>
            <a:ext cx="756084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Zjednodušené hodnoty odpovídající 85 % normy</a:t>
            </a: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Muži 42 </a:t>
            </a:r>
            <a:r>
              <a:rPr lang="cs-CZ" sz="2400" b="1" dirty="0" err="1" smtClean="0">
                <a:solidFill>
                  <a:srgbClr val="FF0000"/>
                </a:solidFill>
              </a:rPr>
              <a:t>kp</a:t>
            </a:r>
            <a:r>
              <a:rPr lang="cs-CZ" sz="2400" b="1" dirty="0" smtClean="0">
                <a:solidFill>
                  <a:srgbClr val="FF0000"/>
                </a:solidFill>
              </a:rPr>
              <a:t>          Ženy 24 </a:t>
            </a:r>
            <a:r>
              <a:rPr lang="cs-CZ" sz="2400" b="1" dirty="0" err="1" smtClean="0">
                <a:solidFill>
                  <a:srgbClr val="FF0000"/>
                </a:solidFill>
              </a:rPr>
              <a:t>kp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44" y="84584"/>
            <a:ext cx="8419728" cy="896144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Mediány hodnot maximální síly stisku ruky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maxHGS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 podskupinách podle nutričního stavu dle SGA, 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n=100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64396146"/>
              </p:ext>
            </p:extLst>
          </p:nvPr>
        </p:nvGraphicFramePr>
        <p:xfrm>
          <a:off x="259673" y="1612831"/>
          <a:ext cx="8856240" cy="547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139952" y="158737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/>
              <a:t>% normy</a:t>
            </a:r>
            <a:endParaRPr lang="cs-CZ" sz="2000" baseline="30000" dirty="0">
              <a:latin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59832" y="6096812"/>
            <a:ext cx="3118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N</a:t>
            </a:r>
            <a:r>
              <a:rPr lang="cs-CZ" sz="2000" b="1" dirty="0" smtClean="0"/>
              <a:t>utriční stav podle SGA</a:t>
            </a:r>
            <a:endParaRPr lang="cs-CZ" sz="2000" dirty="0">
              <a:latin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3688" y="37170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62-91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39952" y="393364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47-94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60351" y="43087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41-83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4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-72008"/>
            <a:ext cx="7992888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6-minutový test chůze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6MWT, 6-Minute 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Walk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Test)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diagnostiku funkčního stavu při malnutrici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Funkční test kapacity chůze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měřena je vzdálenost, kterou pacient ujde středně rychlou chůzí po rovině za 6 min. </a:t>
            </a:r>
            <a:r>
              <a:rPr lang="cs-CZ" sz="1800" dirty="0" smtClean="0"/>
              <a:t>(obvykle na úseku 20 m)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reflektuje schopnost denní aktivity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test je používán v klinických studiích i v praxi (doma)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pro kontrolu aerobního </a:t>
            </a:r>
            <a:r>
              <a:rPr lang="cs-CZ" sz="2400" dirty="0" smtClean="0"/>
              <a:t>tréninku </a:t>
            </a:r>
            <a:r>
              <a:rPr lang="cs-CZ" sz="1800" dirty="0" smtClean="0"/>
              <a:t>(významné zlepšení &gt;20m)</a:t>
            </a:r>
            <a:endParaRPr lang="cs-CZ" sz="2400" dirty="0" smtClean="0"/>
          </a:p>
          <a:p>
            <a:pPr>
              <a:spcBef>
                <a:spcPts val="600"/>
              </a:spcBef>
            </a:pPr>
            <a:r>
              <a:rPr lang="cs-CZ" sz="2800" b="1" dirty="0" smtClean="0"/>
              <a:t>Hranice nízké výkonnosti &lt; 0,8 m/sec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odpovídá </a:t>
            </a:r>
            <a:r>
              <a:rPr lang="cs-CZ" sz="2400" dirty="0" smtClean="0"/>
              <a:t>přibližně 300 metrů /6 </a:t>
            </a:r>
            <a:r>
              <a:rPr lang="cs-CZ" sz="2400" dirty="0"/>
              <a:t>min</a:t>
            </a:r>
            <a:r>
              <a:rPr lang="cs-CZ" sz="2400" dirty="0" smtClean="0"/>
              <a:t>. (rychlost 3 km/h)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případně 100 m /2 min.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oslabený </a:t>
            </a:r>
            <a:r>
              <a:rPr lang="cs-CZ" sz="2400" dirty="0" smtClean="0"/>
              <a:t>pacient může jít jen </a:t>
            </a:r>
            <a:r>
              <a:rPr lang="cs-CZ" sz="2400" dirty="0"/>
              <a:t>8 m </a:t>
            </a:r>
            <a:r>
              <a:rPr lang="cs-CZ" sz="2400" dirty="0"/>
              <a:t>(hranicí je 10 </a:t>
            </a:r>
            <a:r>
              <a:rPr lang="cs-CZ" sz="2400" dirty="0"/>
              <a:t>sec.)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Normální hodnoty podle věku a pohlaví</a:t>
            </a:r>
            <a:endParaRPr lang="cs-CZ" sz="2800" b="1" dirty="0" smtClean="0"/>
          </a:p>
          <a:p>
            <a:pPr marL="361950" lvl="1" indent="0">
              <a:spcBef>
                <a:spcPts val="0"/>
              </a:spcBef>
              <a:buNone/>
            </a:pPr>
            <a:r>
              <a:rPr lang="cs-CZ" sz="2400" dirty="0" smtClean="0"/>
              <a:t>   Vzdálenost (m) = 868 – (2,9*Věk) – 75 (u žen)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0576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Monitorování nutričního stavu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současné klinické praxi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Je stále založeno většinou pouze na celkové tělesné hmotnosti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přitom se neberou do úvahy zkreslující faktory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otoky a výpotky dávají nesprávné výsledky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nepracuje se systematicky s hodnotou BMI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neměří se tělesná výška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někdy se i hmotnost zjišťuje pouze dotazem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Svalová hmota hodnocena pouze subjektivně z klinického vyšetření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není měřena moderními metodami</a:t>
            </a:r>
          </a:p>
          <a:p>
            <a:pPr lvl="1">
              <a:spcBef>
                <a:spcPts val="0"/>
              </a:spcBef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7186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Přínos nutričního terapeuta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 spolehlivému monitorování nutričního stavu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Spolehlivé vážení </a:t>
            </a:r>
            <a:r>
              <a:rPr lang="cs-CZ" sz="2800" b="1" dirty="0" smtClean="0"/>
              <a:t>pacienta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servisovaná váha, v lehkém oděvu, ráno nalačno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přihlížení ke zkreslujícím faktorům</a:t>
            </a:r>
          </a:p>
          <a:p>
            <a:pPr lvl="2">
              <a:spcBef>
                <a:spcPts val="0"/>
              </a:spcBef>
            </a:pPr>
            <a:r>
              <a:rPr lang="cs-CZ" sz="2200" dirty="0" smtClean="0"/>
              <a:t>otoky, výpotky, oděv, amputace končetin 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Měření tělesné výšky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je potřebné vždy, pokud není jistota správné hodnoty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Systematické hodnocení BMI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správná interpretace výsledků, i pro pacienta</a:t>
            </a:r>
          </a:p>
          <a:p>
            <a:pPr>
              <a:spcBef>
                <a:spcPts val="300"/>
              </a:spcBef>
            </a:pPr>
            <a:r>
              <a:rPr lang="cs-CZ" sz="2800" b="1" dirty="0" smtClean="0"/>
              <a:t>Pravidelné měření </a:t>
            </a:r>
            <a:r>
              <a:rPr lang="cs-CZ" sz="2800" b="1" dirty="0" smtClean="0">
                <a:solidFill>
                  <a:srgbClr val="FF0000"/>
                </a:solidFill>
              </a:rPr>
              <a:t>antropometrie na paži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obvod paže, kožní řasa</a:t>
            </a:r>
          </a:p>
          <a:p>
            <a:pPr>
              <a:spcBef>
                <a:spcPts val="300"/>
              </a:spcBef>
            </a:pPr>
            <a:r>
              <a:rPr lang="cs-CZ" sz="2800" b="1" dirty="0" smtClean="0"/>
              <a:t>Kvalitní </a:t>
            </a:r>
            <a:r>
              <a:rPr lang="cs-CZ" sz="2800" b="1" dirty="0" smtClean="0">
                <a:solidFill>
                  <a:srgbClr val="FF0000"/>
                </a:solidFill>
              </a:rPr>
              <a:t>dokumentace</a:t>
            </a:r>
            <a:r>
              <a:rPr lang="cs-CZ" sz="2800" b="1" dirty="0" smtClean="0"/>
              <a:t> nutričních parametrů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čistá hmotnost, schopnost zhodnocení vývoje stavu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9693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6F8D08-6826-428C-94D9-38FB3CBE5F79}" type="slidenum">
              <a:rPr lang="cs-CZ" sz="1800" smtClean="0">
                <a:latin typeface="+mn-lt"/>
              </a:rPr>
              <a:pPr algn="r" eaLnBrk="1" hangingPunct="1"/>
              <a:t>59</a:t>
            </a:fld>
            <a:endParaRPr lang="cs-CZ" sz="1800" dirty="0" smtClean="0">
              <a:latin typeface="+mn-lt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1040"/>
            <a:ext cx="7489825" cy="981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Odhad zásob tělesného tuku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pomocí subjektivního hodnocení kožních řas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175" cy="4392488"/>
          </a:xfrm>
        </p:spPr>
        <p:txBody>
          <a:bodyPr>
            <a:normAutofit lnSpcReduction="10000"/>
          </a:bodyPr>
          <a:lstStyle/>
          <a:p>
            <a:pPr marL="276225" indent="-276225"/>
            <a:r>
              <a:rPr lang="cs-CZ" sz="2800" b="1" dirty="0" smtClean="0">
                <a:latin typeface="Arial" charset="0"/>
              </a:rPr>
              <a:t>Palpace kožní řasy nad tricepsem dvěma prsty se subjektivním odhadem tloušťky</a:t>
            </a:r>
          </a:p>
          <a:p>
            <a:pPr marL="534988" lvl="1" indent="-258763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pohmatový vjem samotné kůže bez podkožní tkáně svědčí pro těžký stupeň malnutrice</a:t>
            </a:r>
          </a:p>
          <a:p>
            <a:pPr marL="534988" lvl="1" indent="-258763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zkušený vyšetřující odhadne tloušťku v mm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Palpace kožních řas na dalších místech těla</a:t>
            </a:r>
          </a:p>
          <a:p>
            <a:pPr marL="534988" lvl="1" indent="-258763">
              <a:spcBef>
                <a:spcPts val="300"/>
              </a:spcBef>
            </a:pPr>
            <a:r>
              <a:rPr lang="cs-CZ" sz="2400" dirty="0" err="1" smtClean="0">
                <a:latin typeface="Arial" charset="0"/>
              </a:rPr>
              <a:t>subskapulární</a:t>
            </a:r>
            <a:r>
              <a:rPr lang="cs-CZ" sz="2400" dirty="0" smtClean="0">
                <a:latin typeface="Arial" charset="0"/>
              </a:rPr>
              <a:t> řasa, nad bicepsem, </a:t>
            </a:r>
            <a:r>
              <a:rPr lang="cs-CZ" sz="2400" dirty="0" err="1" smtClean="0">
                <a:latin typeface="Arial" charset="0"/>
              </a:rPr>
              <a:t>suprailická</a:t>
            </a:r>
            <a:r>
              <a:rPr lang="cs-CZ" sz="2400" dirty="0" smtClean="0">
                <a:latin typeface="Arial" charset="0"/>
              </a:rPr>
              <a:t> řasa</a:t>
            </a:r>
          </a:p>
          <a:p>
            <a:pPr marL="276225" indent="-276225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Interpretace nízké tloušťky kožních řas</a:t>
            </a:r>
          </a:p>
          <a:p>
            <a:pPr marL="534988" lvl="1" indent="-258763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nedostatek energie</a:t>
            </a:r>
          </a:p>
          <a:p>
            <a:pPr marL="534988" lvl="1" indent="-258763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potřeba zvýšit příjem energie a tedy i tuku ve stravě</a:t>
            </a:r>
          </a:p>
        </p:txBody>
      </p:sp>
    </p:spTree>
    <p:extLst>
      <p:ext uri="{BB962C8B-B14F-4D97-AF65-F5344CB8AC3E}">
        <p14:creationId xmlns:p14="http://schemas.microsoft.com/office/powerpoint/2010/main" val="1690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39D094-F7BF-4908-A18C-33E98FFCCBC5}" type="slidenum">
              <a:rPr lang="cs-CZ" sz="1800" smtClean="0">
                <a:latin typeface="+mn-lt"/>
              </a:rPr>
              <a:pPr algn="r" eaLnBrk="1" hangingPunct="1"/>
              <a:t>6</a:t>
            </a:fld>
            <a:endParaRPr lang="cs-CZ" sz="1800" dirty="0" smtClean="0">
              <a:latin typeface="+mn-lt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7273925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Antropometrické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měření vyjádřená číselnými hodnotami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777162" cy="453650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Tělesná hmotnost a výška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Index tělesné hmotnosti, BMI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Tělesné obvody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obvod paže, lýtka, pasu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Kožní řasy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nad tricepsem, bicepsem, lopatkou, kyčelní kostí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Kalkulace množství svalové hmoty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obvod svalstva paže, plocha svalstva paže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Typ skeletu   </a:t>
            </a:r>
            <a:r>
              <a:rPr lang="cs-CZ" sz="2400" dirty="0" smtClean="0">
                <a:latin typeface="Arial" charset="0"/>
              </a:rPr>
              <a:t>(tělesný rámec = </a:t>
            </a:r>
            <a:r>
              <a:rPr lang="cs-CZ" sz="2400" i="1" dirty="0" err="1" smtClean="0">
                <a:latin typeface="Arial" charset="0"/>
              </a:rPr>
              <a:t>frame</a:t>
            </a:r>
            <a:r>
              <a:rPr lang="cs-CZ" sz="2400" dirty="0" smtClean="0">
                <a:latin typeface="Arial" charset="0"/>
              </a:rPr>
              <a:t>) 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skelet mohutný, střední, gracilní</a:t>
            </a:r>
          </a:p>
        </p:txBody>
      </p:sp>
    </p:spTree>
    <p:extLst>
      <p:ext uri="{BB962C8B-B14F-4D97-AF65-F5344CB8AC3E}">
        <p14:creationId xmlns:p14="http://schemas.microsoft.com/office/powerpoint/2010/main" val="23426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6F8D08-6826-428C-94D9-38FB3CBE5F79}" type="slidenum">
              <a:rPr lang="cs-CZ" sz="1800" smtClean="0">
                <a:latin typeface="+mn-lt"/>
              </a:rPr>
              <a:pPr algn="r" eaLnBrk="1" hangingPunct="1"/>
              <a:t>60</a:t>
            </a:fld>
            <a:endParaRPr lang="cs-CZ" sz="1800" dirty="0" smtClean="0">
              <a:latin typeface="+mn-lt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489825" cy="981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Odhad množství svalové hmoty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pomocí subjektivního hodnocení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848872" cy="4392488"/>
          </a:xfrm>
        </p:spPr>
        <p:txBody>
          <a:bodyPr>
            <a:normAutofit/>
          </a:bodyPr>
          <a:lstStyle/>
          <a:p>
            <a:pPr marL="276225" indent="-276225"/>
            <a:r>
              <a:rPr lang="cs-CZ" sz="2800" b="1" dirty="0" smtClean="0">
                <a:latin typeface="Arial" charset="0"/>
              </a:rPr>
              <a:t>Palpace svalových skupin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biceps, triceps, stehenní svaly, lýtka 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spolu s inspekcí (pohledem)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Spolu </a:t>
            </a:r>
            <a:r>
              <a:rPr lang="cs-CZ" sz="2800" b="1" dirty="0">
                <a:latin typeface="Arial" charset="0"/>
              </a:rPr>
              <a:t>s anamnestickým údajem změny </a:t>
            </a:r>
            <a:r>
              <a:rPr lang="cs-CZ" sz="2800" b="1" dirty="0" smtClean="0">
                <a:latin typeface="Arial" charset="0"/>
              </a:rPr>
              <a:t>podle pacienta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nemocný často prezentuje úbytek svalů při nemoci</a:t>
            </a:r>
          </a:p>
          <a:p>
            <a:pPr marL="534988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pozor na atrofii svalů z </a:t>
            </a:r>
            <a:r>
              <a:rPr lang="cs-CZ" sz="2400" dirty="0" err="1" smtClean="0">
                <a:latin typeface="Arial" charset="0"/>
              </a:rPr>
              <a:t>inaktivity</a:t>
            </a:r>
            <a:endParaRPr lang="cs-CZ" sz="2400" dirty="0" smtClean="0">
              <a:latin typeface="Arial" charset="0"/>
            </a:endParaRPr>
          </a:p>
          <a:p>
            <a:pPr marL="276225" indent="-276225"/>
            <a:r>
              <a:rPr lang="cs-CZ" sz="2800" b="1" dirty="0" smtClean="0">
                <a:latin typeface="Arial" charset="0"/>
              </a:rPr>
              <a:t>Interpretce svalového úbytku</a:t>
            </a:r>
          </a:p>
          <a:p>
            <a:pPr marL="676275" lvl="1" indent="-276225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nedostatek bílkovin</a:t>
            </a:r>
          </a:p>
          <a:p>
            <a:pPr marL="676275" lvl="1" indent="-276225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potřeba zvýšit příjem bílkovin (i při </a:t>
            </a:r>
            <a:r>
              <a:rPr lang="cs-CZ" sz="2400" dirty="0" err="1" smtClean="0">
                <a:latin typeface="Arial" charset="0"/>
              </a:rPr>
              <a:t>inaktivitě</a:t>
            </a:r>
            <a:r>
              <a:rPr lang="cs-CZ" sz="2400" dirty="0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8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D9A1FD-1C15-4601-8F9F-3140CF0405D8}" type="slidenum">
              <a:rPr lang="cs-CZ" sz="1800" smtClean="0">
                <a:latin typeface="+mn-lt"/>
              </a:rPr>
              <a:pPr algn="r" eaLnBrk="1" hangingPunct="1"/>
              <a:t>61</a:t>
            </a:fld>
            <a:endParaRPr lang="cs-CZ" sz="1800" dirty="0" smtClean="0">
              <a:latin typeface="+mn-lt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6859587" cy="1079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Odhad 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valových funkcí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odle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způsobu chůze a rychlosti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pohybu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488832" cy="46080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malnutrici může svědčit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pomalá chůze </a:t>
            </a:r>
            <a:r>
              <a:rPr lang="cs-CZ" sz="2800" b="1" dirty="0" smtClean="0">
                <a:latin typeface="Arial" charset="0"/>
              </a:rPr>
              <a:t>u zesláblých pacientů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nemocný se pomalu otáčí k návratu zpět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nejistota při chůzi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nemocný si sedá během </a:t>
            </a:r>
            <a:r>
              <a:rPr lang="cs-CZ" sz="2800" b="1" dirty="0" smtClean="0">
                <a:latin typeface="Arial" charset="0"/>
              </a:rPr>
              <a:t>vyšetření vstoje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sotva se udrží na </a:t>
            </a:r>
            <a:r>
              <a:rPr lang="cs-CZ" sz="2800" b="1" dirty="0" smtClean="0">
                <a:latin typeface="Arial" charset="0"/>
              </a:rPr>
              <a:t>nohou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slabý stisk ruky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obtížné vstávání ze židle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obtížné posazování na lůžku</a:t>
            </a:r>
          </a:p>
        </p:txBody>
      </p:sp>
    </p:spTree>
    <p:extLst>
      <p:ext uri="{BB962C8B-B14F-4D97-AF65-F5344CB8AC3E}">
        <p14:creationId xmlns:p14="http://schemas.microsoft.com/office/powerpoint/2010/main" val="21470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61040B-1405-45A4-8507-F67BA1F0E903}" type="slidenum">
              <a:rPr lang="cs-CZ" sz="1800" smtClean="0">
                <a:latin typeface="+mn-lt"/>
              </a:rPr>
              <a:pPr algn="r" eaLnBrk="1" hangingPunct="1"/>
              <a:t>7</a:t>
            </a:fld>
            <a:endParaRPr lang="cs-CZ" sz="1800" dirty="0" smtClean="0">
              <a:latin typeface="+mn-lt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200900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Index tělesné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Index, BMI,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Queteletův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284984"/>
            <a:ext cx="7272808" cy="3236169"/>
          </a:xfrm>
        </p:spPr>
        <p:txBody>
          <a:bodyPr/>
          <a:lstStyle/>
          <a:p>
            <a:pPr marL="276225" indent="-276225">
              <a:spcBef>
                <a:spcPts val="0"/>
              </a:spcBef>
              <a:defRPr/>
            </a:pPr>
            <a:r>
              <a:rPr lang="cs-CZ" dirty="0" smtClean="0">
                <a:latin typeface="Arial" charset="0"/>
              </a:rPr>
              <a:t>Vyžaduje správnou a přesnou hmotnost a výšku</a:t>
            </a:r>
          </a:p>
          <a:p>
            <a:pPr marL="534988" lvl="1" indent="-258763">
              <a:spcBef>
                <a:spcPts val="0"/>
              </a:spcBef>
              <a:defRPr/>
            </a:pPr>
            <a:r>
              <a:rPr lang="cs-CZ" dirty="0" smtClean="0">
                <a:latin typeface="Arial" charset="0"/>
              </a:rPr>
              <a:t>v takovém případě nese cenné informace (prognóza)</a:t>
            </a:r>
          </a:p>
          <a:p>
            <a:pPr marL="534988" lvl="1" indent="-258763">
              <a:spcBef>
                <a:spcPts val="0"/>
              </a:spcBef>
              <a:defRPr/>
            </a:pPr>
            <a:r>
              <a:rPr lang="cs-CZ" dirty="0" smtClean="0">
                <a:latin typeface="Arial" charset="0"/>
              </a:rPr>
              <a:t>nejlepší prognózu mají jedinci v normálním rozmezí BMI</a:t>
            </a:r>
          </a:p>
          <a:p>
            <a:pPr marL="276225" indent="-276225">
              <a:spcBef>
                <a:spcPts val="600"/>
              </a:spcBef>
              <a:defRPr/>
            </a:pPr>
            <a:r>
              <a:rPr lang="cs-CZ" dirty="0" smtClean="0">
                <a:latin typeface="Arial" charset="0"/>
              </a:rPr>
              <a:t>Relativně malá závislost na věku a pohlaví</a:t>
            </a:r>
          </a:p>
          <a:p>
            <a:pPr marL="534988" lvl="1" indent="-258763">
              <a:spcBef>
                <a:spcPts val="0"/>
              </a:spcBef>
              <a:defRPr/>
            </a:pPr>
            <a:r>
              <a:rPr lang="cs-CZ" dirty="0" smtClean="0">
                <a:latin typeface="Arial" charset="0"/>
              </a:rPr>
              <a:t>ale ve skutečnosti věk i pohlaví hrají roli</a:t>
            </a:r>
          </a:p>
          <a:p>
            <a:pPr marL="276225" indent="-276225">
              <a:spcBef>
                <a:spcPts val="600"/>
              </a:spcBef>
              <a:defRPr/>
            </a:pPr>
            <a:r>
              <a:rPr lang="cs-CZ" dirty="0" smtClean="0">
                <a:latin typeface="Arial" charset="0"/>
              </a:rPr>
              <a:t>Nerozlišuje jedince s různým složením těla </a:t>
            </a:r>
          </a:p>
          <a:p>
            <a:pPr marL="534988" lvl="1" indent="-258763">
              <a:spcBef>
                <a:spcPts val="0"/>
              </a:spcBef>
              <a:defRPr/>
            </a:pPr>
            <a:r>
              <a:rPr lang="cs-CZ" dirty="0" smtClean="0">
                <a:latin typeface="Arial" charset="0"/>
              </a:rPr>
              <a:t>svalová hmota </a:t>
            </a:r>
            <a:r>
              <a:rPr lang="cs-CZ" sz="1600" dirty="0" smtClean="0">
                <a:latin typeface="Arial" charset="0"/>
              </a:rPr>
              <a:t>versus</a:t>
            </a:r>
            <a:r>
              <a:rPr lang="cs-CZ" dirty="0" smtClean="0">
                <a:latin typeface="Arial" charset="0"/>
              </a:rPr>
              <a:t> tuk</a:t>
            </a:r>
          </a:p>
          <a:p>
            <a:pPr marL="276225" indent="-276225">
              <a:spcBef>
                <a:spcPts val="600"/>
              </a:spcBef>
              <a:defRPr/>
            </a:pPr>
            <a:r>
              <a:rPr lang="cs-CZ" dirty="0" smtClean="0">
                <a:latin typeface="Arial" charset="0"/>
              </a:rPr>
              <a:t>BMI je zkreslený retencí tekutin, otoky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a výpotky</a:t>
            </a:r>
          </a:p>
          <a:p>
            <a:pPr marL="276225" indent="-276225">
              <a:spcBef>
                <a:spcPts val="0"/>
              </a:spcBef>
              <a:defRPr/>
            </a:pPr>
            <a:endParaRPr lang="cs-CZ" dirty="0" smtClean="0">
              <a:latin typeface="Arial" charset="0"/>
            </a:endParaRPr>
          </a:p>
          <a:p>
            <a:pPr marL="276225" indent="-276225">
              <a:spcBef>
                <a:spcPts val="0"/>
              </a:spcBef>
              <a:defRPr/>
            </a:pPr>
            <a:endParaRPr lang="cs-CZ" dirty="0" smtClean="0">
              <a:latin typeface="Arial" charset="0"/>
            </a:endParaRPr>
          </a:p>
          <a:p>
            <a:pPr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cs-CZ" sz="2800" b="1" baseline="30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628800"/>
            <a:ext cx="75608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BMI = 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Hmotnost </a:t>
            </a:r>
            <a:r>
              <a:rPr lang="cs-CZ" sz="2800" i="1" dirty="0">
                <a:solidFill>
                  <a:srgbClr val="FF0000"/>
                </a:solidFill>
                <a:latin typeface="Arial" charset="0"/>
              </a:rPr>
              <a:t>kg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/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(Výška </a:t>
            </a:r>
            <a:r>
              <a:rPr lang="cs-CZ" sz="2800" i="1" dirty="0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cs-CZ" sz="2800" b="1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cs-CZ" sz="28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normální </a:t>
            </a:r>
            <a:r>
              <a:rPr lang="cs-CZ" sz="2400" dirty="0">
                <a:solidFill>
                  <a:schemeClr val="tx1"/>
                </a:solidFill>
                <a:latin typeface="Arial" charset="0"/>
              </a:rPr>
              <a:t>hodnoty dle WHO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   18,5 </a:t>
            </a:r>
            <a:r>
              <a:rPr lang="cs-CZ" sz="2400" dirty="0">
                <a:solidFill>
                  <a:schemeClr val="tx1"/>
                </a:solidFill>
                <a:latin typeface="Arial" charset="0"/>
              </a:rPr>
              <a:t>- 24,9 kg/m</a:t>
            </a:r>
            <a:r>
              <a:rPr lang="cs-CZ" sz="2400" baseline="3000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85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24936" cy="18722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Průměrná hodnota BMI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české populaci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věku a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pohlaví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50. </a:t>
            </a: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percentil, Praha 1991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458200" cy="4419600"/>
          </a:xfrm>
        </p:spPr>
        <p:txBody>
          <a:bodyPr/>
          <a:lstStyle/>
          <a:p>
            <a:pPr>
              <a:defRPr/>
            </a:pPr>
            <a:endParaRPr lang="cs-CZ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cs-CZ" sz="2800" b="1" baseline="30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cs-CZ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s-CZ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34967092"/>
              </p:ext>
            </p:extLst>
          </p:nvPr>
        </p:nvGraphicFramePr>
        <p:xfrm>
          <a:off x="158750" y="2089150"/>
          <a:ext cx="8863013" cy="456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C7283C04-1A25-4924-BE10-7BCBC87599B2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529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Hraniční hodnoty BMI </a:t>
            </a: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mužů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podle věku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klasifikaci malnutrice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0901"/>
              </p:ext>
            </p:extLst>
          </p:nvPr>
        </p:nvGraphicFramePr>
        <p:xfrm>
          <a:off x="179512" y="1556792"/>
          <a:ext cx="8711953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800200"/>
                <a:gridCol w="1800200"/>
                <a:gridCol w="1799185"/>
              </a:tblGrid>
              <a:tr h="1409959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/>
                        <a:t>Muži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Velmi mladí</a:t>
                      </a:r>
                    </a:p>
                    <a:p>
                      <a:pPr algn="ctr"/>
                      <a:r>
                        <a:rPr lang="cs-CZ" sz="2400" b="0" i="1" dirty="0" smtClean="0"/>
                        <a:t>&lt; 25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Mladý až střední věk</a:t>
                      </a:r>
                    </a:p>
                    <a:p>
                      <a:pPr algn="ctr"/>
                      <a:r>
                        <a:rPr lang="cs-CZ" sz="2400" b="0" i="1" dirty="0" smtClean="0"/>
                        <a:t>25-65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Senioři</a:t>
                      </a:r>
                    </a:p>
                    <a:p>
                      <a:pPr algn="ctr"/>
                      <a:endParaRPr lang="cs-CZ" sz="2400" b="1" i="0" dirty="0" smtClean="0"/>
                    </a:p>
                    <a:p>
                      <a:pPr algn="ctr"/>
                      <a:r>
                        <a:rPr lang="cs-CZ" sz="2400" b="0" i="1" dirty="0" smtClean="0"/>
                        <a:t>&gt; 65 roků</a:t>
                      </a: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Lehká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Středně těžká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18,5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2615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Těžká malnutrice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1216" y="551723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Hodnota BMI pod uvedenou hranicí pouze podporuje klasifikaci </a:t>
            </a:r>
          </a:p>
          <a:p>
            <a:pPr algn="ctr"/>
            <a:r>
              <a:rPr lang="cs-CZ" sz="2000" dirty="0" smtClean="0"/>
              <a:t>tíže malnutrice, ale definitivní diagnóza stupně malnutrice </a:t>
            </a:r>
          </a:p>
          <a:p>
            <a:pPr algn="ctr"/>
            <a:r>
              <a:rPr lang="cs-CZ" sz="2000" dirty="0" smtClean="0"/>
              <a:t>záleží také na dalších okolnostech a parametrech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04694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3106</Words>
  <Application>Microsoft Office PowerPoint</Application>
  <PresentationFormat>Předvádění na obrazovce (4:3)</PresentationFormat>
  <Paragraphs>980</Paragraphs>
  <Slides>62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4" baseType="lpstr">
      <vt:lpstr>Office Theme</vt:lpstr>
      <vt:lpstr>List</vt:lpstr>
      <vt:lpstr>Vyšetření nutričního stavu při podvýživě  bakalářské studium, obor nutriční terapeut  Miroslav Tomíška Interní hematologická a onkologická klinika LF MU a FN Brno</vt:lpstr>
      <vt:lpstr>Prezentace aplikace PowerPoint</vt:lpstr>
      <vt:lpstr>Prezentace aplikace PowerPoint</vt:lpstr>
      <vt:lpstr>Známky proteino-energetické malnutrice  při běžném klinickém vyšetření</vt:lpstr>
      <vt:lpstr>Subjektivní hodnocení svalové hmoty při běžném klinickém vyšetření</vt:lpstr>
      <vt:lpstr>Antropometrické metody měření vyjádřená číselnými hodnotami</vt:lpstr>
      <vt:lpstr>Index tělesné hmotnosti Body Mass Index, BMI, Queteletův index</vt:lpstr>
      <vt:lpstr>Průměrná hodnota BMI v české populaci  podle věku a pohlaví  50. percentil, Praha 1991</vt:lpstr>
      <vt:lpstr>Hraniční hodnoty BMI u mužů podle věku  pro klasifikaci malnutrice</vt:lpstr>
      <vt:lpstr>Hraniční hodnoty BMI u žen podle věku  pro klasifikaci malnutrice</vt:lpstr>
      <vt:lpstr>Interpretace hodnoty BMI při nádorovém onemocnění u mužů</vt:lpstr>
      <vt:lpstr>Interpretace hodnoty BMI při nádorovém onemocnění u žen</vt:lpstr>
      <vt:lpstr>Ideální tělesná hmotnost  Ideal Body Weight,  IBW</vt:lpstr>
      <vt:lpstr>Srovnání ideální tělesné hmotnosti IBW stanovené podle pravidla BMI 22 a dle Verdonckova indexu</vt:lpstr>
      <vt:lpstr>Hraniční hodnoty malnutrice podle % IBW modelová situace u muže 66 kg/173 cm, BMI 22 kg/m2</vt:lpstr>
      <vt:lpstr>Obvod střední části paže, OP důležitý parametr při hodnocení nutričního stavu</vt:lpstr>
      <vt:lpstr>Obvod paže silně koreluje s BMI OP je velmi dobrým ukazatelem nutričního stavu</vt:lpstr>
      <vt:lpstr>Obvod střední části paže, OP postup při měření </vt:lpstr>
      <vt:lpstr>Spolehlivost měření OP závisí na lokálním nálezu na paži</vt:lpstr>
      <vt:lpstr>Výhody antropometrie na paži ve srovnání s tělesnou hmotností a BMI</vt:lpstr>
      <vt:lpstr>Diskordantní vývoj antropometrických hodnot při kontrole nutričního stavu</vt:lpstr>
      <vt:lpstr>Odhad BMI z hodnoty OP u nemocných, které nelze zvážit</vt:lpstr>
      <vt:lpstr>Prezentace aplikace PowerPoint</vt:lpstr>
      <vt:lpstr>Prezentace aplikace PowerPoint</vt:lpstr>
      <vt:lpstr>Hraniční hodnoty OP nedominantní paže zjednodušené pro praxi</vt:lpstr>
      <vt:lpstr>Hraniční hodnoty OP podle tělesné výšky za předpokladu proporcionální změny průměru paže</vt:lpstr>
      <vt:lpstr>Měření kožních řas základní předpoklady, které však nejsou splněny zcela</vt:lpstr>
      <vt:lpstr>Postup při měření kožní řas</vt:lpstr>
      <vt:lpstr>Měření 4 kožních řas je pro účely běžné praxe příliš pracné</vt:lpstr>
      <vt:lpstr>Hraniční hodnoty KŘT podle pohlaví pro klasifikaci malnutrice</vt:lpstr>
      <vt:lpstr>Obvod svalstva paže, OSP obvod svalstva spolu s kostí</vt:lpstr>
      <vt:lpstr>Hraniční hodnoty OSP nedominantní paže zjednodušené pro praxi</vt:lpstr>
      <vt:lpstr>Plocha svalstva paže, PSP po odečtení podkožního tuku zahrnuje plochu kosti</vt:lpstr>
      <vt:lpstr>Korigovaná plocha svalstva paže, kPSP plocha svalu bez tuku a bez kosti</vt:lpstr>
      <vt:lpstr>Hraniční hodnoty kPSP nedominantní paže zjednodušené pro praxi</vt:lpstr>
      <vt:lpstr>Prezentace aplikace PowerPoint</vt:lpstr>
      <vt:lpstr>Prezentace aplikace PowerPoint</vt:lpstr>
      <vt:lpstr>Hraniční hodnoty kPSP cm2  podle výšky za předpokladu proporcionální změny OP a KŘT</vt:lpstr>
      <vt:lpstr>Hraniční hodnoty pro svalovou depleci  podle korigované plochy svalstva paže dle ESPEN</vt:lpstr>
      <vt:lpstr>Interpretace velmi nízkých hodnot svalové hmoty na paži  podle  kPSP</vt:lpstr>
      <vt:lpstr>Hraniční hodnoty použité jako standardní byly stanoveny arbitrárně, pro účely klinické praxe</vt:lpstr>
      <vt:lpstr>Otázka správnosti antropometrie na paži při hodnocení tělesného složení</vt:lpstr>
      <vt:lpstr>Subjektivní globální hodnocení nutričního stavu Subjective Global Assessment, SGA zlatý standard diagnózy proteino-energetické malnutrice</vt:lpstr>
      <vt:lpstr>Hodnocení SGA je subjektivní, komplexní a závisí na zkušenosti vyšetřujícího</vt:lpstr>
      <vt:lpstr>7-bodový SGA  (vlastní modifikace, max. 9x7 = 63 bodů) Hodnocení: malnutrice lehká 90-75%, střední 74-58%, těžká &lt;58% Definitivní výsledek však by měl být korigován subjektivně</vt:lpstr>
      <vt:lpstr>Co znamená diagnóza těžké malnutrice ? pacient potřebuje nutriční péči (v nemocnici i doma)</vt:lpstr>
      <vt:lpstr>Mediány hodnot KŘT ve skupinách chronicky nemocných podle nutričního stavu (SGA A-B-C), n=100</vt:lpstr>
      <vt:lpstr>Mediány hodnot svalové hmoty kPSP ve skupinách chronicky nemocných podle nutričního stavu, n=100</vt:lpstr>
      <vt:lpstr>Prezentace aplikace PowerPoint</vt:lpstr>
      <vt:lpstr>Prezentace aplikace PowerPoint</vt:lpstr>
      <vt:lpstr>Maximální síla stisku ruky Maximal Handgrip Stregth, maxHGS</vt:lpstr>
      <vt:lpstr>Riziko zkreslení výsledků měření maxHGS je značné</vt:lpstr>
      <vt:lpstr>Průměrné hodnoty maxHGS v české populaci, kp normální hodnoty ke srovnání </vt:lpstr>
      <vt:lpstr>Interpretace výsledků maxHGS u různých skupin nemocných</vt:lpstr>
      <vt:lpstr>Mediány hodnot maximální síly stisku ruky maxHGS v podskupinách podle nutričního stavu dle SGA, n=100</vt:lpstr>
      <vt:lpstr>6-minutový test chůze  (6MWT, 6-Minute Walk Test) pro diagnostiku funkčního stavu při malnutrici</vt:lpstr>
      <vt:lpstr>Monitorování nutričního stavu v současné klinické praxi</vt:lpstr>
      <vt:lpstr>Přínos nutričního terapeuta  ke spolehlivému monitorování nutričního stavu</vt:lpstr>
      <vt:lpstr>Odhad zásob tělesného tuku pomocí subjektivního hodnocení kožních řas</vt:lpstr>
      <vt:lpstr>Odhad množství svalové hmoty pomocí subjektivního hodnocení</vt:lpstr>
      <vt:lpstr>Odhad svalových funkcí podle způsobu chůze a rychlosti pohybu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488</cp:revision>
  <dcterms:created xsi:type="dcterms:W3CDTF">2015-10-22T09:56:45Z</dcterms:created>
  <dcterms:modified xsi:type="dcterms:W3CDTF">2021-03-07T16:53:30Z</dcterms:modified>
</cp:coreProperties>
</file>