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14_6489F487.xml" ContentType="application/vnd.ms-powerpoint.comments+xml"/>
  <Override PartName="/ppt/comments/modernComment_10F_E86C0D0B.xml" ContentType="application/vnd.ms-powerpoint.comments+xml"/>
  <Override PartName="/ppt/comments/modernComment_10D_702D5DF7.xml" ContentType="application/vnd.ms-powerpoint.comments+xml"/>
  <Override PartName="/ppt/comments/modernComment_10E_F1032973.xml" ContentType="application/vnd.ms-powerpoint.comments+xml"/>
  <Override PartName="/ppt/notesSlides/notesSlide1.xml" ContentType="application/vnd.openxmlformats-officedocument.presentationml.notesSlide+xml"/>
  <Override PartName="/ppt/comments/modernComment_11E_481BC6B3.xml" ContentType="application/vnd.ms-powerpoint.comments+xml"/>
  <Override PartName="/ppt/comments/modernComment_119_D1C30C43.xml" ContentType="application/vnd.ms-powerpoint.comments+xml"/>
  <Override PartName="/ppt/comments/modernComment_117_5D0B72A8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7"/>
  </p:notesMasterIdLst>
  <p:sldIdLst>
    <p:sldId id="257" r:id="rId2"/>
    <p:sldId id="260" r:id="rId3"/>
    <p:sldId id="268" r:id="rId4"/>
    <p:sldId id="278" r:id="rId5"/>
    <p:sldId id="287" r:id="rId6"/>
    <p:sldId id="276" r:id="rId7"/>
    <p:sldId id="271" r:id="rId8"/>
    <p:sldId id="269" r:id="rId9"/>
    <p:sldId id="270" r:id="rId10"/>
    <p:sldId id="286" r:id="rId11"/>
    <p:sldId id="281" r:id="rId12"/>
    <p:sldId id="283" r:id="rId13"/>
    <p:sldId id="284" r:id="rId14"/>
    <p:sldId id="285" r:id="rId15"/>
    <p:sldId id="279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D64123-AA7B-044F-356D-C37D258CD8FB}" name="Dasa Bohaciakova" initials="DB" userId="3ac71f34c754ca9a" providerId="Windows Live"/>
  <p188:author id="{E8D0AA62-6702-555C-A68F-35BC6DFEB60E}" name="Soňa Cesnáriková" initials="SC" userId="S::474047@muni.cz::3dd37cb1-8db0-43bb-ad7e-3e2f1a7065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AF7"/>
    <a:srgbClr val="BCD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omments/modernComment_10D_702D5DF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F2CBB43-57A4-4D88-8BEB-D9745082174B}" authorId="{E8D0AA62-6702-555C-A68F-35BC6DFEB60E}" created="2024-08-23T06:18:15.69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82021367" sldId="269"/>
      <ac:spMk id="11" creationId="{EFFCADED-BBCA-85DE-65BB-B3FB9602F3C1}"/>
    </ac:deMkLst>
    <p188:txBody>
      <a:bodyPr/>
      <a:lstStyle/>
      <a:p>
        <a:r>
          <a:rPr lang="sk-SK"/>
          <a:t>Môže byť aj čierno bielo, bez pevnej väzby </a:t>
        </a:r>
      </a:p>
    </p188:txBody>
  </p188:cm>
  <p188:cm id="{983325DC-D64C-4E70-BAF2-499B4CAD7F36}" authorId="{E8D0AA62-6702-555C-A68F-35BC6DFEB60E}" created="2024-08-23T06:18:53.23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82021367" sldId="269"/>
      <ac:spMk id="12" creationId="{5BB71DC8-D6CE-3859-B657-7D14B3E6A02D}"/>
      <ac:txMk cp="0" len="15">
        <ac:context len="16" hash="1606455673"/>
      </ac:txMk>
    </ac:txMkLst>
    <p188:pos x="1418843" y="714715"/>
    <p188:txBody>
      <a:bodyPr/>
      <a:lstStyle/>
      <a:p>
        <a:r>
          <a:rPr lang="sk-SK"/>
          <a:t>Výslednou známku stanovuje komise pro státní závěrečné zkoušky, přičemž tato známka reflektuje nejen návrh hodnocení DP vedoucím a oponentem, ale významně zohledňuje také kvalitu prezentace a reakce na dotazy. </a:t>
        </a:r>
      </a:p>
    </p188:txBody>
  </p188:cm>
</p188:cmLst>
</file>

<file path=ppt/comments/modernComment_10E_F10329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35C671C-E64F-485E-A743-FFAE1754ED15}" authorId="{E8D0AA62-6702-555C-A68F-35BC6DFEB60E}" created="2025-02-17T12:52:05.09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43516275" sldId="270"/>
      <ac:spMk id="33" creationId="{618345B0-74C2-9EF1-8063-FFE1CFAE854C}"/>
    </ac:deMkLst>
    <p188:txBody>
      <a:bodyPr/>
      <a:lstStyle/>
      <a:p>
        <a:r>
          <a:rPr lang="sk-SK"/>
          <a:t>Ale profesionálni</a:t>
        </a:r>
      </a:p>
    </p188:txBody>
  </p188:cm>
</p188:cmLst>
</file>

<file path=ppt/comments/modernComment_10F_E86C0D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D31A7C-7F6C-4F5E-9A1C-4D07C1A9A178}" authorId="{E8D0AA62-6702-555C-A68F-35BC6DFEB60E}" created="2024-08-26T14:05:27.56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99395339" sldId="271"/>
      <ac:spMk id="19" creationId="{3870F44A-56AD-516F-85C1-67CADA687200}"/>
    </ac:deMkLst>
    <p188:txBody>
      <a:bodyPr/>
      <a:lstStyle/>
      <a:p>
        <a:r>
          <a:rPr lang="sk-SK"/>
          <a:t>Kde sa zapíšu kedy chcú prezentvovať</a:t>
        </a:r>
      </a:p>
    </p188:txBody>
  </p188:cm>
</p188:cmLst>
</file>

<file path=ppt/comments/modernComment_114_6489F4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6EFB15-69E4-4C4A-ACAF-95572D751AAD}" authorId="{E8D0AA62-6702-555C-A68F-35BC6DFEB60E}" created="2025-02-11T11:58:24.38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86762631" sldId="276"/>
      <ac:spMk id="41" creationId="{E596F195-B0B2-07D3-0C7F-510C6591E367}"/>
    </ac:deMkLst>
    <p188:txBody>
      <a:bodyPr/>
      <a:lstStyle/>
      <a:p>
        <a:r>
          <a:rPr lang="sk-SK"/>
          <a:t>Stáže povolené</a:t>
        </a:r>
      </a:p>
    </p188:txBody>
  </p188:cm>
</p188:cmLst>
</file>

<file path=ppt/comments/modernComment_117_5D0B72A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CCAADD9-001F-4E6F-A987-669D8590DE3C}" authorId="{E8D0AA62-6702-555C-A68F-35BC6DFEB60E}" created="2025-02-11T11:58:24.38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61031336" sldId="279"/>
      <ac:spMk id="41" creationId="{FBF6924A-ED1B-25A7-843A-2BAAE02F8118}"/>
    </ac:deMkLst>
    <p188:txBody>
      <a:bodyPr/>
      <a:lstStyle/>
      <a:p>
        <a:r>
          <a:rPr lang="sk-SK"/>
          <a:t>Stáže povolené</a:t>
        </a:r>
      </a:p>
    </p188:txBody>
  </p188:cm>
</p188:cmLst>
</file>

<file path=ppt/comments/modernComment_119_D1C30C4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E57C184-7DB4-484D-8DC1-ACC3392410F7}" authorId="{ADD64123-AA7B-044F-356D-C37D258CD8FB}" created="2025-02-12T08:42:59.13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19220803" sldId="281"/>
      <ac:spMk id="10" creationId="{117CD603-02B3-7FEC-409D-AF9A922EB3AB}"/>
      <ac:txMk cp="694" len="17">
        <ac:context len="911" hash="1910427367"/>
      </ac:txMk>
    </ac:txMkLst>
    <p188:pos x="2121286" y="1010094"/>
    <p188:txBody>
      <a:bodyPr/>
      <a:lstStyle/>
      <a:p>
        <a:r>
          <a:rPr lang="en-US"/>
          <a:t>Toto neviem, ci by som davala jako samostatny slide…. </a:t>
        </a:r>
      </a:p>
    </p188:txBody>
  </p188:cm>
</p188:cmLst>
</file>

<file path=ppt/comments/modernComment_11E_481BC6B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A30077-D612-4B55-A9DE-697AA5A823FE}" authorId="{ADD64123-AA7B-044F-356D-C37D258CD8FB}" created="2025-02-12T08:42:59.13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09779891" sldId="286"/>
      <ac:spMk id="10" creationId="{C383F5D2-966D-3862-B6AF-F5283B96BD5B}"/>
      <ac:txMk cp="74">
        <ac:context len="193" hash="1518287937"/>
      </ac:txMk>
    </ac:txMkLst>
    <p188:pos x="2121286" y="1010094"/>
    <p188:txBody>
      <a:bodyPr/>
      <a:lstStyle/>
      <a:p>
        <a:r>
          <a:rPr lang="en-US"/>
          <a:t>Toto neviem, ci by som davala jako samostatny slide….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1E48C-ADFF-4025-B125-22DEEECD8A13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8E502-2FFA-4297-AF59-7417F79427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551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4A708-B235-4005-8954-1AD7903DC9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008145-7AC5-3F26-EA5E-D30306CA5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D23BCBF-D811-3F83-6937-9A583C1EC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1DB466D-9C10-C4AD-CD20-B8F0470E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4DC-AA3F-4BBF-B726-B9947ADF62CE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5D2C953-ED94-4C4B-0B9D-95CCB894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1F4DB39-08FB-5D07-64A6-3BD8D1AA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CF20-77A8-4881-8265-0A1ED98C5F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107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96DB8-B29B-8928-7F3C-E7CDF45A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DED71FA-07A3-C052-1131-4BB603ED5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8208537-CD2D-9C14-C0D8-91439291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4DC-AA3F-4BBF-B726-B9947ADF62CE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66BBD52-3124-35E4-E090-63B98FE4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BB822E6-D823-EEC5-F230-A1F8A664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CF20-77A8-4881-8265-0A1ED98C5F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65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CEF52F1C-6E6A-332D-5018-DD8315FE5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C8FA44D2-BAE0-413F-6FF4-0391997E7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5F77572-AEE4-3DED-FA3C-56E04DF6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4DC-AA3F-4BBF-B726-B9947ADF62CE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4943A31-905E-D7CE-A960-F95FC01B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F265BCC-1194-9871-9960-76FDFB802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CF20-77A8-4881-8265-0A1ED98C5F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203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52D458-C1CC-7427-245F-C3F9C489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14B494-D119-6D21-D5D1-D2F61408B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699FE92-48BE-C5FD-D019-FAC699B7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4DC-AA3F-4BBF-B726-B9947ADF62CE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6E584BB-2DD0-9B7B-44A7-66CBC476D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FA52364-FA2B-AC06-AF9E-61E15F14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CF20-77A8-4881-8265-0A1ED98C5F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60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85B154-34EF-CE01-E909-9AD866A4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F32FE3-B131-8E0F-07C9-896F47167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8D0FB7C-4E79-929F-1521-EF02920D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4DC-AA3F-4BBF-B726-B9947ADF62CE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74C34CE-25E0-9F82-41F1-0DC792A7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200D2C6-AFE7-CFBF-2198-77A180F24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CF20-77A8-4881-8265-0A1ED98C5F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847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E71D2B-B265-E9AE-965C-16047F054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8B77C11-DCBC-8667-DD61-DE7B2E3D2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27836D3-E0DA-1F84-A5CD-AAED87AB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AD6607D-EF5A-4996-47B0-A75595B5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4DC-AA3F-4BBF-B726-B9947ADF62CE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E028C9F-22C7-5566-0D6A-ED381431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8E25701-BA42-74C1-2D92-B58D15F7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CF20-77A8-4881-8265-0A1ED98C5F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7646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9CFFD-79B1-C79A-0409-D5FCBCC8B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A9A2C2A-6396-A369-9601-8876D1ADC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5CAB7AA-9F4E-0543-EE32-AA351DC56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259182-C68D-5559-9166-88C430A17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6959C77-2E69-33DF-1CCB-60835B3BF4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321126A-0026-354F-CD0D-4756DE14B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4DC-AA3F-4BBF-B726-B9947ADF62CE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1C3AD913-75C5-16C4-153D-B3E2CFCC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5E3409F7-A129-5A3C-3471-0CC3C42B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CF20-77A8-4881-8265-0A1ED98C5F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967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D8BCA-C18C-18C0-88C6-730BAC338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5293B5C-5D7E-8BC4-F355-6331EFFED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4DC-AA3F-4BBF-B726-B9947ADF62CE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56AF4A0-BACE-3C19-CA6D-5BFC8256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3DE02D3-178E-9D54-4709-0F0BDE36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CF20-77A8-4881-8265-0A1ED98C5F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351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D4AD61A-C32A-233D-36A7-30B6861F1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4DC-AA3F-4BBF-B726-B9947ADF62CE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85058372-56C7-63F1-54E1-FFA4EABD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FCD6CBC-ED37-9131-0EE0-E294551C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CF20-77A8-4881-8265-0A1ED98C5F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652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FAC3B1-6DC8-A8BB-6602-895ECF9EC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00BD63C-433D-0667-AAF1-9A7C44F8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17D89DE-2262-9424-0587-93B4DE860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EF54FB6-2C5C-8370-79D2-7184EA41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4DC-AA3F-4BBF-B726-B9947ADF62CE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CB0B4E6-D9DB-2237-15A1-FD4EBD24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DDF2BFB-6558-285B-0389-B7462170B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CF20-77A8-4881-8265-0A1ED98C5F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330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F860D-B357-A99C-670E-98D137AF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1F0EAAE8-B7D6-8F0A-9587-EA77D104A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3B8DEBC-B318-83D1-1F12-9E1933292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133755C-6A05-5FFD-26FF-41A09BB9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4DC-AA3F-4BBF-B726-B9947ADF62CE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3F78071-06AF-0269-A332-2D58C82D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C1BDA79-FFE6-C8A0-C127-029BEB4A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ECF20-77A8-4881-8265-0A1ED98C5F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2346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79AB1CC0-8B3B-C3F4-1772-A2F75A995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CB2590-E2D7-C27C-5ECB-A5CF759B6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0EABBBA-7B3B-8EF1-616B-F88A94647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DA4DC-AA3F-4BBF-B726-B9947ADF62CE}" type="datetimeFigureOut">
              <a:rPr lang="sk-SK" smtClean="0"/>
              <a:t>17. 2. 2025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681E08C-56BA-5FE6-EED0-B09B46A9B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CC2E2DB-12DE-180D-D464-60423E13A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0ECF20-77A8-4881-8265-0A1ED98C5FC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617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E_481BC6B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9_D1C30C4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8/10/relationships/comments" Target="../comments/modernComment_117_5D0B72A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muni.cz/pro-uchazece/doktorske-studium" TargetMode="External"/><Relationship Id="rId2" Type="http://schemas.openxmlformats.org/officeDocument/2006/relationships/hyperlink" Target="https://www.med.muni.cz/veda-a-vyzkum/doktorske-studium/prijimaci-rizeni-a-nabidka-temat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8/10/relationships/comments" Target="../comments/modernComment_114_6489F4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8/10/relationships/comments" Target="../comments/modernComment_10F_E86C0D0B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spreadsheets/d/1--R4UI8-4QX2uofV7hDZrHwyNK4KPOaeMGYTNoz700k/edit" TargetMode="Externa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microsoft.com/office/2018/10/relationships/comments" Target="../comments/modernComment_10D_702D5DF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.muni.cz/student/5046-8-rad-jak-spravne-prezentovat" TargetMode="External"/><Relationship Id="rId2" Type="http://schemas.microsoft.com/office/2018/10/relationships/comments" Target="../comments/modernComment_10E_F10329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>
            <a:extLst>
              <a:ext uri="{FF2B5EF4-FFF2-40B4-BE49-F238E27FC236}">
                <a16:creationId xmlns:a16="http://schemas.microsoft.com/office/drawing/2014/main" id="{07A8834C-EBCF-2DE7-A49E-DDB8D0D39471}"/>
              </a:ext>
            </a:extLst>
          </p:cNvPr>
          <p:cNvSpPr txBox="1"/>
          <p:nvPr/>
        </p:nvSpPr>
        <p:spPr>
          <a:xfrm>
            <a:off x="836675" y="2590650"/>
            <a:ext cx="3443094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4" name="Video 31" title="Študenti promovať">
            <a:hlinkClick r:id="" action="ppaction://media"/>
            <a:extLst>
              <a:ext uri="{FF2B5EF4-FFF2-40B4-BE49-F238E27FC236}">
                <a16:creationId xmlns:a16="http://schemas.microsoft.com/office/drawing/2014/main" id="{7B7FD3AA-E032-1A5E-B29E-E25E2469A5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0788"/>
          <a:stretch/>
        </p:blipFill>
        <p:spPr>
          <a:xfrm>
            <a:off x="3693061" y="0"/>
            <a:ext cx="8438343" cy="6858000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641B806F-A10F-DC2A-8502-E361D0083AF1}"/>
              </a:ext>
            </a:extLst>
          </p:cNvPr>
          <p:cNvSpPr txBox="1"/>
          <p:nvPr/>
        </p:nvSpPr>
        <p:spPr>
          <a:xfrm>
            <a:off x="738448" y="2498800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Voľný tvar: obrazec 27">
            <a:extLst>
              <a:ext uri="{FF2B5EF4-FFF2-40B4-BE49-F238E27FC236}">
                <a16:creationId xmlns:a16="http://schemas.microsoft.com/office/drawing/2014/main" id="{7D3346D4-5888-7121-45FB-0EB69C1D2F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916880 w 12192000"/>
              <a:gd name="connsiteY1" fmla="*/ 0 h 6858000"/>
              <a:gd name="connsiteX2" fmla="*/ 7119801 w 12192000"/>
              <a:gd name="connsiteY2" fmla="*/ 2904470 h 6858000"/>
              <a:gd name="connsiteX3" fmla="*/ 7244935 w 12192000"/>
              <a:gd name="connsiteY3" fmla="*/ 3435738 h 6858000"/>
              <a:gd name="connsiteX4" fmla="*/ 8557697 w 12192000"/>
              <a:gd name="connsiteY4" fmla="*/ 4247982 h 6858000"/>
              <a:gd name="connsiteX5" fmla="*/ 9088965 w 12192000"/>
              <a:gd name="connsiteY5" fmla="*/ 4122848 h 6858000"/>
              <a:gd name="connsiteX6" fmla="*/ 11639710 w 12192000"/>
              <a:gd name="connsiteY6" fmla="*/ 290 h 6858000"/>
              <a:gd name="connsiteX7" fmla="*/ 11639851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10185293 w 12192000"/>
              <a:gd name="connsiteY10" fmla="*/ 6858000 h 6858000"/>
              <a:gd name="connsiteX11" fmla="*/ 11767170 w 12192000"/>
              <a:gd name="connsiteY11" fmla="*/ 4301343 h 6858000"/>
              <a:gd name="connsiteX12" fmla="*/ 11642037 w 12192000"/>
              <a:gd name="connsiteY12" fmla="*/ 3770075 h 6858000"/>
              <a:gd name="connsiteX13" fmla="*/ 10329274 w 12192000"/>
              <a:gd name="connsiteY13" fmla="*/ 2957831 h 6858000"/>
              <a:gd name="connsiteX14" fmla="*/ 10185565 w 12192000"/>
              <a:gd name="connsiteY14" fmla="*/ 2904581 h 6858000"/>
              <a:gd name="connsiteX15" fmla="*/ 9798006 w 12192000"/>
              <a:gd name="connsiteY15" fmla="*/ 3082965 h 6858000"/>
              <a:gd name="connsiteX16" fmla="*/ 7462284 w 12192000"/>
              <a:gd name="connsiteY16" fmla="*/ 6858000 h 6858000"/>
              <a:gd name="connsiteX17" fmla="*/ 0 w 121920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916880" y="0"/>
                </a:lnTo>
                <a:lnTo>
                  <a:pt x="7119801" y="2904470"/>
                </a:lnTo>
                <a:cubicBezTo>
                  <a:pt x="7007650" y="3085730"/>
                  <a:pt x="7063675" y="3323587"/>
                  <a:pt x="7244935" y="3435738"/>
                </a:cubicBezTo>
                <a:lnTo>
                  <a:pt x="8557697" y="4247982"/>
                </a:lnTo>
                <a:cubicBezTo>
                  <a:pt x="8738957" y="4360133"/>
                  <a:pt x="8976815" y="4304108"/>
                  <a:pt x="9088965" y="4122848"/>
                </a:cubicBezTo>
                <a:lnTo>
                  <a:pt x="11639710" y="290"/>
                </a:lnTo>
                <a:lnTo>
                  <a:pt x="1163985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0185293" y="6858000"/>
                </a:lnTo>
                <a:lnTo>
                  <a:pt x="11767170" y="4301343"/>
                </a:lnTo>
                <a:cubicBezTo>
                  <a:pt x="11879321" y="4120083"/>
                  <a:pt x="11823296" y="3882226"/>
                  <a:pt x="11642037" y="3770075"/>
                </a:cubicBezTo>
                <a:lnTo>
                  <a:pt x="10329274" y="2957831"/>
                </a:lnTo>
                <a:cubicBezTo>
                  <a:pt x="10283959" y="2929794"/>
                  <a:pt x="10235107" y="2912267"/>
                  <a:pt x="10185565" y="2904581"/>
                </a:cubicBezTo>
                <a:cubicBezTo>
                  <a:pt x="10036942" y="2881520"/>
                  <a:pt x="9882119" y="2947021"/>
                  <a:pt x="9798006" y="3082965"/>
                </a:cubicBezTo>
                <a:lnTo>
                  <a:pt x="74622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k-SK"/>
          </a:p>
        </p:txBody>
      </p:sp>
      <p:pic>
        <p:nvPicPr>
          <p:cNvPr id="29" name="Picture 4" descr="Dokumentový server LF">
            <a:extLst>
              <a:ext uri="{FF2B5EF4-FFF2-40B4-BE49-F238E27FC236}">
                <a16:creationId xmlns:a16="http://schemas.microsoft.com/office/drawing/2014/main" id="{CD2A39C7-1D19-F83F-87BE-E066D3231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1" y="5089599"/>
            <a:ext cx="1956883" cy="150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BlokTextu 29">
            <a:extLst>
              <a:ext uri="{FF2B5EF4-FFF2-40B4-BE49-F238E27FC236}">
                <a16:creationId xmlns:a16="http://schemas.microsoft.com/office/drawing/2014/main" id="{40F34E79-81CA-B40B-5682-A751B0B0BBF8}"/>
              </a:ext>
            </a:extLst>
          </p:cNvPr>
          <p:cNvSpPr txBox="1"/>
          <p:nvPr/>
        </p:nvSpPr>
        <p:spPr>
          <a:xfrm>
            <a:off x="347565" y="469291"/>
            <a:ext cx="6465217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Diplomový seminář II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cs-CZ" sz="24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2400" dirty="0">
                <a:latin typeface="+mj-lt"/>
                <a:ea typeface="+mj-ea"/>
                <a:cs typeface="+mj-cs"/>
              </a:rPr>
              <a:t>EMDS1022s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Jaro 2025</a:t>
            </a:r>
          </a:p>
        </p:txBody>
      </p:sp>
    </p:spTree>
    <p:extLst>
      <p:ext uri="{BB962C8B-B14F-4D97-AF65-F5344CB8AC3E}">
        <p14:creationId xmlns:p14="http://schemas.microsoft.com/office/powerpoint/2010/main" val="403941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" fill="hold"/>
                                        <p:tgtEl>
                                          <p:spTgt spid="1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963CD-F135-1F41-F667-7DFC981A4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C1464E54-13A2-30EC-9015-599B794479D9}"/>
              </a:ext>
            </a:extLst>
          </p:cNvPr>
          <p:cNvSpPr/>
          <p:nvPr/>
        </p:nvSpPr>
        <p:spPr>
          <a:xfrm>
            <a:off x="-517360" y="189802"/>
            <a:ext cx="6613360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07CB24A-F815-16BB-2002-FB23E1ACAA10}"/>
              </a:ext>
            </a:extLst>
          </p:cNvPr>
          <p:cNvSpPr txBox="1"/>
          <p:nvPr/>
        </p:nvSpPr>
        <p:spPr>
          <a:xfrm>
            <a:off x="226422" y="189802"/>
            <a:ext cx="586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Ideálna prezentácia</a:t>
            </a:r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6809D2EF-F475-5BB9-761D-F12D8ADE918B}"/>
              </a:ext>
            </a:extLst>
          </p:cNvPr>
          <p:cNvSpPr/>
          <p:nvPr/>
        </p:nvSpPr>
        <p:spPr>
          <a:xfrm>
            <a:off x="130371" y="1712067"/>
            <a:ext cx="3864316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sk-SK" dirty="0">
                <a:solidFill>
                  <a:schemeClr val="tx1"/>
                </a:solidFill>
              </a:rPr>
              <a:t>Nepodceniť prípravu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DF0B9E0-2045-284C-676F-BD5E8970F3CD}"/>
              </a:ext>
            </a:extLst>
          </p:cNvPr>
          <p:cNvSpPr txBox="1"/>
          <p:nvPr/>
        </p:nvSpPr>
        <p:spPr>
          <a:xfrm>
            <a:off x="130371" y="2464542"/>
            <a:ext cx="38643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Priebežná diskusia so školiteľom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Pochopenie </a:t>
            </a:r>
            <a:r>
              <a:rPr lang="sk-SK" sz="1600" b="1" dirty="0"/>
              <a:t>metodických</a:t>
            </a:r>
            <a:r>
              <a:rPr lang="sk-SK" sz="1600" dirty="0"/>
              <a:t> aspektov práce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Interpretácia </a:t>
            </a:r>
            <a:r>
              <a:rPr lang="sk-SK" sz="1600" b="1" dirty="0"/>
              <a:t>dát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Skúsiť si prezentáciu</a:t>
            </a:r>
            <a:r>
              <a:rPr lang="en-US" sz="1600" dirty="0"/>
              <a:t> </a:t>
            </a:r>
            <a:r>
              <a:rPr lang="sk-SK" sz="1600" dirty="0"/>
              <a:t>popredu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Aspoň raz pre seba (</a:t>
            </a:r>
            <a:r>
              <a:rPr lang="sk-SK" sz="1600" b="1" dirty="0"/>
              <a:t>nahlas</a:t>
            </a:r>
            <a:r>
              <a:rPr lang="sk-SK" sz="1600" dirty="0"/>
              <a:t>, pred zrkadlom) a zmerajte si čas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sk-SK" sz="1600" dirty="0"/>
              <a:t>Tu si ujasníte </a:t>
            </a:r>
            <a:r>
              <a:rPr lang="sk-SK" sz="1600" dirty="0" err="1"/>
              <a:t>flow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Dohodnite si prezentáciu pred školiteľom/kolegami/spolužiakmi</a:t>
            </a:r>
            <a:endParaRPr lang="en-US" sz="1600" dirty="0"/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/>
              <a:t>Tu </a:t>
            </a:r>
            <a:r>
              <a:rPr lang="en-US" sz="1600" dirty="0" err="1"/>
              <a:t>dostanete</a:t>
            </a:r>
            <a:r>
              <a:rPr lang="en-US" sz="1600" dirty="0"/>
              <a:t> </a:t>
            </a:r>
            <a:r>
              <a:rPr lang="en-US" sz="1600" b="1" dirty="0"/>
              <a:t>feedback</a:t>
            </a:r>
            <a:r>
              <a:rPr lang="en-US" sz="1600" dirty="0"/>
              <a:t> od </a:t>
            </a:r>
            <a:r>
              <a:rPr lang="en-US" sz="1600" dirty="0" err="1"/>
              <a:t>obecenstva</a:t>
            </a: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3E1B6E7D-01F2-3FE5-ECBD-12296B7F81CC}"/>
              </a:ext>
            </a:extLst>
          </p:cNvPr>
          <p:cNvSpPr/>
          <p:nvPr/>
        </p:nvSpPr>
        <p:spPr>
          <a:xfrm>
            <a:off x="8060613" y="1712067"/>
            <a:ext cx="3982067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3. </a:t>
            </a:r>
            <a:r>
              <a:rPr lang="sk-SK" dirty="0">
                <a:solidFill>
                  <a:schemeClr val="tx1"/>
                </a:solidFill>
              </a:rPr>
              <a:t>Obsah</a:t>
            </a: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A8A8BAB1-6505-AC1A-0288-0751E60C9EA0}"/>
              </a:ext>
            </a:extLst>
          </p:cNvPr>
          <p:cNvSpPr/>
          <p:nvPr/>
        </p:nvSpPr>
        <p:spPr>
          <a:xfrm>
            <a:off x="4095492" y="1712067"/>
            <a:ext cx="3864316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 </a:t>
            </a:r>
            <a:r>
              <a:rPr lang="sk-SK" dirty="0">
                <a:solidFill>
                  <a:schemeClr val="tx1"/>
                </a:solidFill>
              </a:rPr>
              <a:t>Rozsah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383F5D2-966D-3862-B6AF-F5283B96BD5B}"/>
              </a:ext>
            </a:extLst>
          </p:cNvPr>
          <p:cNvSpPr txBox="1"/>
          <p:nvPr/>
        </p:nvSpPr>
        <p:spPr>
          <a:xfrm>
            <a:off x="8060613" y="2464542"/>
            <a:ext cx="39820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Nasleduje štruktúru diplomovej práce</a:t>
            </a:r>
            <a:r>
              <a:rPr lang="en-US" sz="1600" dirty="0"/>
              <a:t>:</a:t>
            </a:r>
          </a:p>
          <a:p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Teoretický úvod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Ciele a hypotézy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/>
              <a:t>Výsledky/Na čo ste vo svojej kritickej rešerši prišli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Záver/Zhrnutie/“</a:t>
            </a:r>
            <a:r>
              <a:rPr lang="en-GB" sz="1600" noProof="0" dirty="0"/>
              <a:t>Take home message</a:t>
            </a:r>
            <a:r>
              <a:rPr lang="sk-SK" sz="1600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Poďakovanie tímu a komisii  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9D188E13-B7BF-2ED0-B42F-303F4B6D0FA7}"/>
              </a:ext>
            </a:extLst>
          </p:cNvPr>
          <p:cNvSpPr txBox="1"/>
          <p:nvPr/>
        </p:nvSpPr>
        <p:spPr>
          <a:xfrm>
            <a:off x="4095492" y="2464542"/>
            <a:ext cx="38643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Vždy vytvoriť podľa požadovanej dĺžky prezentácie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Na </a:t>
            </a:r>
            <a:r>
              <a:rPr lang="en-US" sz="1600" dirty="0" err="1"/>
              <a:t>obhajobu</a:t>
            </a:r>
            <a:r>
              <a:rPr lang="en-US" sz="1600" dirty="0"/>
              <a:t> </a:t>
            </a:r>
            <a:r>
              <a:rPr lang="en-US" sz="1600" dirty="0" err="1"/>
              <a:t>diplomovej</a:t>
            </a:r>
            <a:r>
              <a:rPr lang="en-US" sz="1600" dirty="0"/>
              <a:t> pr</a:t>
            </a:r>
            <a:r>
              <a:rPr lang="cs-CZ" sz="1600" dirty="0" err="1"/>
              <a:t>áce</a:t>
            </a:r>
            <a:r>
              <a:rPr lang="cs-CZ" sz="1600" dirty="0"/>
              <a:t> máte </a:t>
            </a:r>
            <a:r>
              <a:rPr lang="cs-CZ" sz="1600" b="1" dirty="0"/>
              <a:t>15-20 </a:t>
            </a:r>
            <a:r>
              <a:rPr lang="cs-CZ" sz="1600" b="1" dirty="0" err="1"/>
              <a:t>minút</a:t>
            </a:r>
            <a:endParaRPr lang="sk-SK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1slide</a:t>
            </a:r>
            <a:r>
              <a:rPr lang="en-US" sz="1600" dirty="0"/>
              <a:t>/ ~</a:t>
            </a:r>
            <a:r>
              <a:rPr lang="sk-SK" sz="1600" dirty="0"/>
              <a:t>1 minúta</a:t>
            </a:r>
          </a:p>
        </p:txBody>
      </p:sp>
    </p:spTree>
    <p:extLst>
      <p:ext uri="{BB962C8B-B14F-4D97-AF65-F5344CB8AC3E}">
        <p14:creationId xmlns:p14="http://schemas.microsoft.com/office/powerpoint/2010/main" val="120977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1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14C1C-B7E6-00D6-61F1-C657DC8A9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5F393EEA-247E-ED36-DB25-336653769FD8}"/>
              </a:ext>
            </a:extLst>
          </p:cNvPr>
          <p:cNvSpPr/>
          <p:nvPr/>
        </p:nvSpPr>
        <p:spPr>
          <a:xfrm>
            <a:off x="-517360" y="189802"/>
            <a:ext cx="6613360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D1D68EF-A2A1-6E22-2B82-E62D5BC9F37C}"/>
              </a:ext>
            </a:extLst>
          </p:cNvPr>
          <p:cNvSpPr txBox="1"/>
          <p:nvPr/>
        </p:nvSpPr>
        <p:spPr>
          <a:xfrm>
            <a:off x="226422" y="189802"/>
            <a:ext cx="586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Ideálna prezentácia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17CD603-02B3-7FEC-409D-AF9A922EB3AB}"/>
              </a:ext>
            </a:extLst>
          </p:cNvPr>
          <p:cNvSpPr txBox="1"/>
          <p:nvPr/>
        </p:nvSpPr>
        <p:spPr>
          <a:xfrm>
            <a:off x="130371" y="2015132"/>
            <a:ext cx="113155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/>
              <a:t>Teoretický úvod (3-4 </a:t>
            </a:r>
            <a:r>
              <a:rPr lang="sk-SK" sz="1600" b="1" dirty="0" err="1"/>
              <a:t>slides</a:t>
            </a:r>
            <a:r>
              <a:rPr lang="sk-SK" sz="1600" b="1" dirty="0"/>
              <a:t> max)</a:t>
            </a:r>
            <a:endParaRPr lang="en-US" sz="1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Všeobecné </a:t>
            </a:r>
            <a:r>
              <a:rPr lang="cs-CZ" sz="1600" dirty="0" err="1"/>
              <a:t>informácie</a:t>
            </a:r>
            <a:r>
              <a:rPr lang="cs-CZ" sz="1600" dirty="0"/>
              <a:t> o </a:t>
            </a:r>
            <a:r>
              <a:rPr lang="cs-CZ" sz="1600" dirty="0" err="1"/>
              <a:t>téme</a:t>
            </a:r>
            <a:r>
              <a:rPr lang="cs-CZ" sz="1600" dirty="0"/>
              <a:t> </a:t>
            </a:r>
            <a:r>
              <a:rPr lang="cs-CZ" sz="1600" dirty="0" err="1"/>
              <a:t>diplomovej</a:t>
            </a:r>
            <a:r>
              <a:rPr lang="cs-CZ" sz="1600" dirty="0"/>
              <a:t> práce.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Základné, známe </a:t>
            </a:r>
            <a:r>
              <a:rPr lang="cs-CZ" sz="1600" dirty="0" err="1"/>
              <a:t>informácie</a:t>
            </a:r>
            <a:r>
              <a:rPr lang="cs-CZ" sz="1600" dirty="0"/>
              <a:t>, </a:t>
            </a:r>
            <a:r>
              <a:rPr lang="cs-CZ" sz="1600" dirty="0" err="1"/>
              <a:t>ktoré</a:t>
            </a:r>
            <a:r>
              <a:rPr lang="cs-CZ" sz="1600" dirty="0"/>
              <a:t> publikum </a:t>
            </a:r>
            <a:r>
              <a:rPr lang="cs-CZ" sz="1600" dirty="0" err="1"/>
              <a:t>zoznámia</a:t>
            </a:r>
            <a:r>
              <a:rPr lang="cs-CZ" sz="1600" dirty="0"/>
              <a:t> s </a:t>
            </a:r>
            <a:r>
              <a:rPr lang="cs-CZ" sz="1600" dirty="0" err="1"/>
              <a:t>témou</a:t>
            </a:r>
            <a:r>
              <a:rPr lang="cs-CZ" sz="16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Identifikáciu</a:t>
            </a:r>
            <a:r>
              <a:rPr lang="cs-CZ" sz="1600" dirty="0"/>
              <a:t> </a:t>
            </a:r>
            <a:r>
              <a:rPr lang="cs-CZ" sz="1600" dirty="0" err="1"/>
              <a:t>kontroverzií</a:t>
            </a:r>
            <a:r>
              <a:rPr lang="cs-CZ" sz="1600" dirty="0"/>
              <a:t> </a:t>
            </a:r>
            <a:r>
              <a:rPr lang="cs-CZ" sz="1600" dirty="0" err="1"/>
              <a:t>alebo</a:t>
            </a:r>
            <a:r>
              <a:rPr lang="cs-CZ" sz="1600" dirty="0"/>
              <a:t> </a:t>
            </a:r>
            <a:r>
              <a:rPr lang="cs-CZ" sz="1600" dirty="0" err="1"/>
              <a:t>neznámych</a:t>
            </a:r>
            <a:r>
              <a:rPr lang="cs-CZ" sz="1600" dirty="0"/>
              <a:t> oblastí (</a:t>
            </a:r>
            <a:r>
              <a:rPr lang="cs-CZ" sz="1600" dirty="0" err="1"/>
              <a:t>gaps</a:t>
            </a:r>
            <a:r>
              <a:rPr lang="cs-CZ" sz="1600" dirty="0"/>
              <a:t>), </a:t>
            </a:r>
            <a:r>
              <a:rPr lang="cs-CZ" sz="1600" dirty="0" err="1"/>
              <a:t>zdôraznenie</a:t>
            </a:r>
            <a:r>
              <a:rPr lang="cs-CZ" sz="1600" dirty="0"/>
              <a:t>, kde je </a:t>
            </a:r>
            <a:r>
              <a:rPr lang="cs-CZ" sz="1600" dirty="0" err="1"/>
              <a:t>potrebný</a:t>
            </a:r>
            <a:r>
              <a:rPr lang="cs-CZ" sz="1600" dirty="0"/>
              <a:t> </a:t>
            </a:r>
            <a:r>
              <a:rPr lang="cs-CZ" sz="1600" dirty="0" err="1"/>
              <a:t>ďalší</a:t>
            </a:r>
            <a:r>
              <a:rPr lang="cs-CZ" sz="1600" dirty="0"/>
              <a:t> </a:t>
            </a:r>
            <a:r>
              <a:rPr lang="cs-CZ" sz="1600" dirty="0" err="1"/>
              <a:t>výskum</a:t>
            </a:r>
            <a:r>
              <a:rPr lang="cs-CZ" sz="1600" dirty="0"/>
              <a:t> </a:t>
            </a:r>
            <a:r>
              <a:rPr lang="cs-CZ" sz="1600" dirty="0" err="1"/>
              <a:t>alebo</a:t>
            </a:r>
            <a:r>
              <a:rPr lang="cs-CZ" sz="1600" dirty="0"/>
              <a:t> kde je </a:t>
            </a:r>
            <a:r>
              <a:rPr lang="cs-CZ" sz="1600" dirty="0" err="1"/>
              <a:t>potrebné</a:t>
            </a:r>
            <a:r>
              <a:rPr lang="cs-CZ" sz="1600" dirty="0"/>
              <a:t> kriticky </a:t>
            </a:r>
            <a:r>
              <a:rPr lang="cs-CZ" sz="1600" dirty="0" err="1"/>
              <a:t>hodnotiť</a:t>
            </a:r>
            <a:r>
              <a:rPr lang="cs-CZ" sz="1600" dirty="0"/>
              <a:t> </a:t>
            </a:r>
            <a:r>
              <a:rPr lang="cs-CZ" sz="1600" dirty="0" err="1"/>
              <a:t>existujúce</a:t>
            </a:r>
            <a:r>
              <a:rPr lang="cs-CZ" sz="1600" dirty="0"/>
              <a:t> </a:t>
            </a:r>
            <a:r>
              <a:rPr lang="cs-CZ" sz="1600" dirty="0" err="1"/>
              <a:t>vedomosti</a:t>
            </a:r>
            <a:r>
              <a:rPr lang="cs-CZ" sz="1600" dirty="0"/>
              <a:t> (</a:t>
            </a:r>
            <a:r>
              <a:rPr lang="en-US" sz="1600" dirty="0"/>
              <a:t>d</a:t>
            </a:r>
            <a:r>
              <a:rPr lang="sk-SK" sz="1600" dirty="0" err="1"/>
              <a:t>ôvod</a:t>
            </a:r>
            <a:r>
              <a:rPr lang="sk-SK" sz="1600" dirty="0"/>
              <a:t> by nemal byť ten, že tému ešte nikto neštudoval..</a:t>
            </a:r>
            <a:r>
              <a:rPr lang="cs-CZ" sz="1600" dirty="0"/>
              <a:t>.)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/>
              <a:t>Ciele a hypotéza (1 slide)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Hypotéza musí byť jasná a zrozumiteľná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Túto časť je ideálne predstaviť hneď po úvode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Malo by tu byť uvedených 3-5 špecifických cieľov, ktorých sa budete držať počas prezentácie vašich výsledkov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sz="1600" dirty="0"/>
              <a:t>TIP: Nastavte si ciele podľa dosiahnutých výsledkov tak, aby ste sa na </a:t>
            </a:r>
            <a:r>
              <a:rPr lang="sk-SK" sz="1600" dirty="0" err="1"/>
              <a:t>ne</a:t>
            </a:r>
            <a:r>
              <a:rPr lang="sk-SK" sz="1600" dirty="0"/>
              <a:t> v ďalších častiach mohli odkazovať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/>
              <a:t>Materiál a metódy</a:t>
            </a:r>
            <a:endParaRPr lang="en-US" sz="1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Táto </a:t>
            </a:r>
            <a:r>
              <a:rPr lang="cs-CZ" sz="1600" dirty="0" err="1"/>
              <a:t>časť</a:t>
            </a:r>
            <a:r>
              <a:rPr lang="cs-CZ" sz="1600" dirty="0"/>
              <a:t> je </a:t>
            </a:r>
            <a:r>
              <a:rPr lang="cs-CZ" sz="1600" dirty="0" err="1"/>
              <a:t>dobrovoľná</a:t>
            </a:r>
            <a:endParaRPr lang="cs-C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Metódy sú </a:t>
            </a:r>
            <a:r>
              <a:rPr lang="cs-CZ" sz="1600" dirty="0" err="1"/>
              <a:t>zvyčajne</a:t>
            </a:r>
            <a:r>
              <a:rPr lang="cs-CZ" sz="1600" dirty="0"/>
              <a:t> integrované do </a:t>
            </a:r>
            <a:r>
              <a:rPr lang="cs-CZ" sz="1600" dirty="0" err="1"/>
              <a:t>prezentácie</a:t>
            </a:r>
            <a:r>
              <a:rPr lang="cs-CZ" sz="1600" dirty="0"/>
              <a:t> </a:t>
            </a:r>
            <a:r>
              <a:rPr lang="cs-CZ" sz="1600" dirty="0" err="1"/>
              <a:t>výsledkov</a:t>
            </a:r>
            <a:r>
              <a:rPr lang="cs-CZ" sz="16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Táto kapitola má </a:t>
            </a:r>
            <a:r>
              <a:rPr lang="cs-CZ" sz="1600" dirty="0" err="1"/>
              <a:t>zmysel</a:t>
            </a:r>
            <a:r>
              <a:rPr lang="cs-CZ" sz="1600" dirty="0"/>
              <a:t>, </a:t>
            </a:r>
            <a:r>
              <a:rPr lang="cs-CZ" sz="1600" dirty="0" err="1"/>
              <a:t>ak</a:t>
            </a:r>
            <a:r>
              <a:rPr lang="cs-CZ" sz="1600" dirty="0"/>
              <a:t> </a:t>
            </a:r>
            <a:r>
              <a:rPr lang="cs-CZ" sz="1600" dirty="0" err="1"/>
              <a:t>ste</a:t>
            </a:r>
            <a:r>
              <a:rPr lang="cs-CZ" sz="1600" dirty="0"/>
              <a:t> použili </a:t>
            </a:r>
            <a:r>
              <a:rPr lang="cs-CZ" sz="1600" dirty="0" err="1"/>
              <a:t>špecifickú</a:t>
            </a:r>
            <a:r>
              <a:rPr lang="cs-CZ" sz="1600" dirty="0"/>
              <a:t>, </a:t>
            </a:r>
            <a:r>
              <a:rPr lang="cs-CZ" sz="1600" dirty="0" err="1"/>
              <a:t>netradičnú</a:t>
            </a:r>
            <a:r>
              <a:rPr lang="cs-CZ" sz="1600" dirty="0"/>
              <a:t> </a:t>
            </a:r>
            <a:r>
              <a:rPr lang="cs-CZ" sz="1600" dirty="0" err="1"/>
              <a:t>analytickú</a:t>
            </a:r>
            <a:r>
              <a:rPr lang="cs-CZ" sz="1600" dirty="0"/>
              <a:t> </a:t>
            </a:r>
            <a:r>
              <a:rPr lang="cs-CZ" sz="1600" dirty="0" err="1"/>
              <a:t>metódu</a:t>
            </a:r>
            <a:r>
              <a:rPr lang="cs-CZ" sz="1600" dirty="0"/>
              <a:t>, </a:t>
            </a:r>
            <a:r>
              <a:rPr lang="cs-CZ" sz="1600" dirty="0" err="1"/>
              <a:t>ktorá</a:t>
            </a:r>
            <a:r>
              <a:rPr lang="cs-CZ" sz="1600" dirty="0"/>
              <a:t> bola </a:t>
            </a:r>
            <a:r>
              <a:rPr lang="cs-CZ" sz="1600" dirty="0" err="1"/>
              <a:t>kľúčová</a:t>
            </a:r>
            <a:r>
              <a:rPr lang="cs-CZ" sz="1600" dirty="0"/>
              <a:t> </a:t>
            </a:r>
            <a:r>
              <a:rPr lang="cs-CZ" sz="1600" dirty="0" err="1"/>
              <a:t>pre</a:t>
            </a:r>
            <a:r>
              <a:rPr lang="cs-CZ" sz="1600" dirty="0"/>
              <a:t> celý </a:t>
            </a:r>
            <a:r>
              <a:rPr lang="cs-CZ" sz="1600" dirty="0" err="1"/>
              <a:t>výskum</a:t>
            </a:r>
            <a:r>
              <a:rPr lang="cs-CZ" sz="1600" dirty="0"/>
              <a:t>.</a:t>
            </a:r>
            <a:endParaRPr lang="sk-SK" sz="1600" dirty="0"/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E8D2F958-EC5E-C071-5ED3-C597F6B2096E}"/>
              </a:ext>
            </a:extLst>
          </p:cNvPr>
          <p:cNvSpPr/>
          <p:nvPr/>
        </p:nvSpPr>
        <p:spPr>
          <a:xfrm>
            <a:off x="130371" y="1102467"/>
            <a:ext cx="3864316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3. Obsah</a:t>
            </a:r>
          </a:p>
        </p:txBody>
      </p:sp>
    </p:spTree>
    <p:extLst>
      <p:ext uri="{BB962C8B-B14F-4D97-AF65-F5344CB8AC3E}">
        <p14:creationId xmlns:p14="http://schemas.microsoft.com/office/powerpoint/2010/main" val="351922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5FF09-01AC-1E5C-D10A-D82034D4C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2697AB57-FBA9-E669-527D-BCD162E68665}"/>
              </a:ext>
            </a:extLst>
          </p:cNvPr>
          <p:cNvSpPr/>
          <p:nvPr/>
        </p:nvSpPr>
        <p:spPr>
          <a:xfrm>
            <a:off x="-517360" y="189802"/>
            <a:ext cx="6613360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96D08330-98F4-76A9-E40E-4A3DB24386F6}"/>
              </a:ext>
            </a:extLst>
          </p:cNvPr>
          <p:cNvSpPr txBox="1"/>
          <p:nvPr/>
        </p:nvSpPr>
        <p:spPr>
          <a:xfrm>
            <a:off x="226422" y="189802"/>
            <a:ext cx="586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Ideálna prezentácia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04690E0E-3086-0ACA-0FEC-EC78C95AB84F}"/>
              </a:ext>
            </a:extLst>
          </p:cNvPr>
          <p:cNvSpPr txBox="1"/>
          <p:nvPr/>
        </p:nvSpPr>
        <p:spPr>
          <a:xfrm>
            <a:off x="130371" y="2015132"/>
            <a:ext cx="828417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/>
              <a:t>Výsledky experimentálnej práce/Na čo ste vo svojej kritickej rešerši prišli (</a:t>
            </a:r>
            <a:r>
              <a:rPr lang="en-US" sz="1600" b="1" dirty="0"/>
              <a:t>6-</a:t>
            </a:r>
            <a:r>
              <a:rPr lang="sk-SK" sz="1600" b="1" dirty="0"/>
              <a:t>8 </a:t>
            </a:r>
            <a:r>
              <a:rPr lang="sk-SK" sz="1600" b="1" dirty="0" err="1"/>
              <a:t>slides</a:t>
            </a:r>
            <a:r>
              <a:rPr lang="sk-SK" sz="1600" b="1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Toto je to </a:t>
            </a:r>
            <a:r>
              <a:rPr lang="sk-SK" sz="1600" b="1" dirty="0"/>
              <a:t>hlavné</a:t>
            </a:r>
            <a:r>
              <a:rPr lang="sk-SK" sz="1600" dirty="0"/>
              <a:t>, o čo v prezentácii ide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Dobre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b="1" dirty="0" err="1"/>
              <a:t>premyslite</a:t>
            </a:r>
            <a:r>
              <a:rPr lang="en-US" sz="1600" b="1" dirty="0"/>
              <a:t> “</a:t>
            </a:r>
            <a:r>
              <a:rPr lang="en-US" sz="1600" b="1" u="sng" dirty="0"/>
              <a:t>story</a:t>
            </a:r>
            <a:r>
              <a:rPr lang="en-US" sz="1600" b="1" dirty="0"/>
              <a:t>”</a:t>
            </a:r>
            <a:r>
              <a:rPr lang="sk-SK" sz="1600" dirty="0"/>
              <a:t>, ktorú budete prezentovať (</a:t>
            </a:r>
            <a:r>
              <a:rPr lang="sk-SK" sz="1600" b="1" dirty="0"/>
              <a:t>na základe dát</a:t>
            </a:r>
            <a:r>
              <a:rPr lang="sk-SK" sz="1600" dirty="0"/>
              <a:t>, ktoré vám vyšli alebo ste zistili z rešerše)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sz="1600" b="1" dirty="0"/>
              <a:t>Neprezentujte výsledky podľa metód</a:t>
            </a:r>
            <a:r>
              <a:rPr lang="sk-SK" sz="1600" dirty="0"/>
              <a:t>, ktoré ste použili, ale podľa toho, na čo ste chceli prísť (a k tomu vám poslúžili tie metódy...)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Držte </a:t>
            </a:r>
            <a:r>
              <a:rPr lang="cs-CZ" sz="1600" dirty="0" err="1"/>
              <a:t>sa</a:t>
            </a:r>
            <a:r>
              <a:rPr lang="cs-CZ" sz="1600" dirty="0"/>
              <a:t> </a:t>
            </a:r>
            <a:r>
              <a:rPr lang="cs-CZ" sz="1600" b="1" u="sng" dirty="0"/>
              <a:t>vytýčených </a:t>
            </a:r>
            <a:r>
              <a:rPr lang="cs-CZ" sz="1600" b="1" u="sng" dirty="0" err="1"/>
              <a:t>cieľov</a:t>
            </a:r>
            <a:endParaRPr lang="cs-CZ" sz="1600" b="1" u="sng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Môžete</a:t>
            </a:r>
            <a:r>
              <a:rPr lang="cs-CZ" sz="1600" dirty="0"/>
              <a:t> na ne </a:t>
            </a:r>
            <a:r>
              <a:rPr lang="cs-CZ" sz="1600" dirty="0" err="1"/>
              <a:t>odkazovať</a:t>
            </a:r>
            <a:r>
              <a:rPr lang="cs-CZ" sz="1600" dirty="0"/>
              <a:t> a výsledky </a:t>
            </a:r>
            <a:r>
              <a:rPr lang="cs-CZ" sz="1600" dirty="0" err="1"/>
              <a:t>prezentovať</a:t>
            </a:r>
            <a:r>
              <a:rPr lang="cs-CZ" sz="1600" dirty="0"/>
              <a:t> </a:t>
            </a:r>
            <a:r>
              <a:rPr lang="cs-CZ" sz="1600" dirty="0" err="1"/>
              <a:t>podľa</a:t>
            </a:r>
            <a:r>
              <a:rPr lang="cs-CZ" sz="1600" dirty="0"/>
              <a:t> nich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sz="1600" dirty="0"/>
              <a:t>TIP: Dobre nastavené špecifické ciele vám (aj nám) pomôžu story ľahko nasledovať </a:t>
            </a:r>
          </a:p>
          <a:p>
            <a:pPr lvl="2"/>
            <a:endParaRPr lang="cs-C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Každá </a:t>
            </a:r>
            <a:r>
              <a:rPr lang="cs-CZ" sz="1600" dirty="0" err="1"/>
              <a:t>časť</a:t>
            </a:r>
            <a:r>
              <a:rPr lang="cs-CZ" sz="1600" dirty="0"/>
              <a:t> </a:t>
            </a:r>
            <a:r>
              <a:rPr lang="cs-CZ" sz="1600" dirty="0" err="1"/>
              <a:t>výsledkov</a:t>
            </a:r>
            <a:r>
              <a:rPr lang="cs-CZ" sz="1600" dirty="0"/>
              <a:t> </a:t>
            </a:r>
            <a:r>
              <a:rPr lang="cs-CZ" sz="1600" dirty="0" err="1"/>
              <a:t>môže</a:t>
            </a:r>
            <a:r>
              <a:rPr lang="cs-CZ" sz="1600" dirty="0"/>
              <a:t> mať </a:t>
            </a:r>
            <a:r>
              <a:rPr lang="cs-CZ" sz="1600" dirty="0" err="1"/>
              <a:t>krátke</a:t>
            </a:r>
            <a:r>
              <a:rPr lang="cs-CZ" sz="1600" dirty="0"/>
              <a:t> </a:t>
            </a:r>
            <a:r>
              <a:rPr lang="cs-CZ" sz="1600" dirty="0" err="1"/>
              <a:t>zhrnutie</a:t>
            </a:r>
            <a:r>
              <a:rPr lang="cs-CZ" sz="1600" dirty="0"/>
              <a:t>, z kterého je jasné, </a:t>
            </a:r>
            <a:r>
              <a:rPr lang="cs-CZ" sz="1600" dirty="0" err="1"/>
              <a:t>aký</a:t>
            </a:r>
            <a:r>
              <a:rPr lang="cs-CZ" sz="1600" dirty="0"/>
              <a:t> </a:t>
            </a:r>
            <a:r>
              <a:rPr lang="cs-CZ" sz="1600" dirty="0" err="1"/>
              <a:t>záver</a:t>
            </a:r>
            <a:r>
              <a:rPr lang="cs-CZ" sz="1600" dirty="0"/>
              <a:t> tento </a:t>
            </a:r>
            <a:r>
              <a:rPr lang="cs-CZ" sz="1600" dirty="0" err="1"/>
              <a:t>výsledok</a:t>
            </a:r>
            <a:r>
              <a:rPr lang="cs-CZ" sz="1600" dirty="0"/>
              <a:t> </a:t>
            </a:r>
            <a:r>
              <a:rPr lang="cs-CZ" sz="1600" dirty="0" err="1"/>
              <a:t>priniesol</a:t>
            </a:r>
            <a:r>
              <a:rPr lang="cs-CZ" sz="1600" dirty="0"/>
              <a:t>/na </a:t>
            </a:r>
            <a:r>
              <a:rPr lang="cs-CZ" sz="1600" dirty="0" err="1"/>
              <a:t>čo</a:t>
            </a:r>
            <a:r>
              <a:rPr lang="cs-CZ" sz="1600" dirty="0"/>
              <a:t> </a:t>
            </a:r>
            <a:r>
              <a:rPr lang="cs-CZ" sz="1600" dirty="0" err="1"/>
              <a:t>ste</a:t>
            </a:r>
            <a:r>
              <a:rPr lang="cs-CZ" sz="1600" dirty="0"/>
              <a:t> </a:t>
            </a:r>
            <a:r>
              <a:rPr lang="cs-CZ" sz="1600" dirty="0" err="1"/>
              <a:t>prišli</a:t>
            </a:r>
            <a:r>
              <a:rPr lang="cs-CZ" sz="1600" dirty="0"/>
              <a:t>…</a:t>
            </a:r>
          </a:p>
          <a:p>
            <a:pPr lvl="1"/>
            <a:r>
              <a:rPr lang="cs-CZ" sz="1600" dirty="0"/>
              <a:t>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Snažte </a:t>
            </a:r>
            <a:r>
              <a:rPr lang="cs-CZ" sz="1600" dirty="0" err="1"/>
              <a:t>sa</a:t>
            </a:r>
            <a:r>
              <a:rPr lang="cs-CZ" sz="1600" dirty="0"/>
              <a:t> </a:t>
            </a:r>
            <a:r>
              <a:rPr lang="cs-CZ" sz="1600" dirty="0" err="1"/>
              <a:t>prezentovať</a:t>
            </a:r>
            <a:r>
              <a:rPr lang="cs-CZ" sz="1600" dirty="0"/>
              <a:t> s vhodným množstvím </a:t>
            </a:r>
            <a:r>
              <a:rPr lang="cs-CZ" sz="1600" dirty="0" err="1"/>
              <a:t>detailov</a:t>
            </a:r>
            <a:endParaRPr lang="cs-CZ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Prezentáciu</a:t>
            </a:r>
            <a:r>
              <a:rPr lang="cs-CZ" sz="1600" dirty="0"/>
              <a:t> by mala </a:t>
            </a:r>
            <a:r>
              <a:rPr lang="cs-CZ" sz="1600" dirty="0" err="1"/>
              <a:t>pochopiť</a:t>
            </a:r>
            <a:r>
              <a:rPr lang="cs-CZ" sz="1600" dirty="0"/>
              <a:t> aj </a:t>
            </a:r>
            <a:r>
              <a:rPr lang="cs-CZ" sz="1600" dirty="0" err="1"/>
              <a:t>vaša</a:t>
            </a:r>
            <a:r>
              <a:rPr lang="cs-CZ" sz="1600" dirty="0"/>
              <a:t> mama (s VŠ </a:t>
            </a:r>
            <a:r>
              <a:rPr lang="cs-CZ" sz="1600" dirty="0" err="1"/>
              <a:t>vzdelaním</a:t>
            </a:r>
            <a:r>
              <a:rPr lang="cs-CZ" sz="1600" dirty="0"/>
              <a:t> v </a:t>
            </a:r>
            <a:r>
              <a:rPr lang="cs-CZ" sz="1600" dirty="0" err="1"/>
              <a:t>biológii</a:t>
            </a:r>
            <a:r>
              <a:rPr lang="cs-CZ" sz="1600" dirty="0"/>
              <a:t>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Vyberte </a:t>
            </a:r>
            <a:r>
              <a:rPr lang="cs-CZ" sz="1600" dirty="0" err="1"/>
              <a:t>dôležité</a:t>
            </a:r>
            <a:r>
              <a:rPr lang="cs-CZ" sz="1600" dirty="0"/>
              <a:t> výsledky (kvalita, </a:t>
            </a:r>
            <a:r>
              <a:rPr lang="cs-CZ" sz="1600" dirty="0" err="1"/>
              <a:t>nie</a:t>
            </a:r>
            <a:r>
              <a:rPr lang="cs-CZ" sz="1600" dirty="0"/>
              <a:t> kvantita)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600" dirty="0"/>
              <a:t>Vizualizujte </a:t>
            </a:r>
            <a:r>
              <a:rPr lang="cs-CZ" sz="1600" dirty="0" err="1"/>
              <a:t>ich</a:t>
            </a:r>
            <a:r>
              <a:rPr lang="cs-CZ" sz="1600" dirty="0"/>
              <a:t> tak, aby </a:t>
            </a:r>
            <a:r>
              <a:rPr lang="cs-CZ" sz="1600" dirty="0" err="1"/>
              <a:t>boli</a:t>
            </a:r>
            <a:r>
              <a:rPr lang="cs-CZ" sz="1600" dirty="0"/>
              <a:t> </a:t>
            </a:r>
            <a:r>
              <a:rPr lang="cs-CZ" sz="1600" dirty="0" err="1"/>
              <a:t>viditeľné</a:t>
            </a:r>
            <a:r>
              <a:rPr lang="cs-CZ" sz="1600" dirty="0"/>
              <a:t>, </a:t>
            </a:r>
            <a:r>
              <a:rPr lang="cs-CZ" sz="1600" dirty="0" err="1"/>
              <a:t>čitateľné</a:t>
            </a:r>
            <a:r>
              <a:rPr lang="cs-CZ" sz="1600" dirty="0"/>
              <a:t>, „</a:t>
            </a:r>
            <a:r>
              <a:rPr lang="cs-CZ" sz="1600" dirty="0" err="1"/>
              <a:t>pozriem</a:t>
            </a:r>
            <a:r>
              <a:rPr lang="cs-CZ" sz="1600" dirty="0"/>
              <a:t> = vidím“</a:t>
            </a:r>
            <a:endParaRPr lang="sk-SK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FDE43-788F-0821-979E-D1821C759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021" y="1319251"/>
            <a:ext cx="3184787" cy="5242957"/>
          </a:xfrm>
          <a:prstGeom prst="rect">
            <a:avLst/>
          </a:prstGeom>
        </p:spPr>
      </p:pic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D6D430D1-F4CC-3E0B-CA3D-D912D38B7F24}"/>
              </a:ext>
            </a:extLst>
          </p:cNvPr>
          <p:cNvSpPr/>
          <p:nvPr/>
        </p:nvSpPr>
        <p:spPr>
          <a:xfrm>
            <a:off x="130371" y="1102467"/>
            <a:ext cx="3864316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3. Obsah</a:t>
            </a:r>
          </a:p>
        </p:txBody>
      </p:sp>
    </p:spTree>
    <p:extLst>
      <p:ext uri="{BB962C8B-B14F-4D97-AF65-F5344CB8AC3E}">
        <p14:creationId xmlns:p14="http://schemas.microsoft.com/office/powerpoint/2010/main" val="11974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BD7B9-A369-F736-C15B-4C0E93FD6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6462B07C-BDF3-01C9-CC2C-A3F985F19814}"/>
              </a:ext>
            </a:extLst>
          </p:cNvPr>
          <p:cNvSpPr/>
          <p:nvPr/>
        </p:nvSpPr>
        <p:spPr>
          <a:xfrm>
            <a:off x="-517360" y="189802"/>
            <a:ext cx="6613360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F3230AA0-EBC0-A4D7-F80C-8D7C512791E6}"/>
              </a:ext>
            </a:extLst>
          </p:cNvPr>
          <p:cNvSpPr txBox="1"/>
          <p:nvPr/>
        </p:nvSpPr>
        <p:spPr>
          <a:xfrm>
            <a:off x="226422" y="189802"/>
            <a:ext cx="586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Ideálna prezentácia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937CAC0E-B123-DF7E-63E2-C3B374C9805A}"/>
              </a:ext>
            </a:extLst>
          </p:cNvPr>
          <p:cNvSpPr txBox="1"/>
          <p:nvPr/>
        </p:nvSpPr>
        <p:spPr>
          <a:xfrm>
            <a:off x="130371" y="2015132"/>
            <a:ext cx="1106356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/>
              <a:t>Záver/Zhrnutie/“</a:t>
            </a:r>
            <a:r>
              <a:rPr lang="en-GB" sz="1600" b="1" noProof="0" dirty="0"/>
              <a:t>Take home message</a:t>
            </a:r>
            <a:r>
              <a:rPr lang="sk-SK" sz="1600" b="1" dirty="0"/>
              <a:t>“</a:t>
            </a:r>
            <a:endParaRPr lang="en-US" sz="1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1 slide, na ktorom zhrniete, na čo ste prišli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Ak ste v prezentácii postupovali podľa špecifických cieľov, tak ku každému cieľu stačí jedna výstižná a dobre zrozumiteľná veta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Je dobré sa odkázať na hypotézu a povedať, na čo ste prišli (potvrdili/nepotvrdili ju dáta)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sz="1600" dirty="0"/>
              <a:t>TIP: Nepíšte zložité vety, ktoré by ste sami museli čítať, pokúste sa každý záver zjednodušiť na zapamätateľnú jednoduchú vetu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Ak má vaša práca nejaké implikácie pre pacientov, tak tu je skvelé to vyzdvihnúť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Môžete tu spomenúť aj plán do budúcna (váš, príp. </a:t>
            </a:r>
            <a:r>
              <a:rPr lang="sk-SK" sz="1600" dirty="0" err="1"/>
              <a:t>doporučenie</a:t>
            </a:r>
            <a:r>
              <a:rPr lang="sk-SK" sz="1600" dirty="0"/>
              <a:t>...)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Môžete prípadne doplniť schémou procesu, ktorý ste študovali a čo ste objavili...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sz="1600" dirty="0"/>
              <a:t>TIP: Ak je to vhodné, tak schému (s otáznikmi) môžete uviesť už v časti „Ciele a hypotéza“ a tu v závere sa k schéme vrátiť a namiesto otáznikov doplniť práve vaše výsledky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/>
              <a:t>Poďakovanie tímu a komisii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Áno </a:t>
            </a:r>
            <a:r>
              <a:rPr lang="sk-SK" sz="1600" dirty="0">
                <a:sym typeface="Wingdings" panose="05000000000000000000" pitchFamily="2" charset="2"/>
              </a:rPr>
              <a:t></a:t>
            </a:r>
            <a:endParaRPr lang="sk-SK" sz="1600" dirty="0"/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8EDF8635-721C-18A1-4AA3-AFFBFEFE1138}"/>
              </a:ext>
            </a:extLst>
          </p:cNvPr>
          <p:cNvSpPr/>
          <p:nvPr/>
        </p:nvSpPr>
        <p:spPr>
          <a:xfrm>
            <a:off x="130371" y="1102467"/>
            <a:ext cx="3864316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3. Obsah</a:t>
            </a:r>
          </a:p>
        </p:txBody>
      </p:sp>
    </p:spTree>
    <p:extLst>
      <p:ext uri="{BB962C8B-B14F-4D97-AF65-F5344CB8AC3E}">
        <p14:creationId xmlns:p14="http://schemas.microsoft.com/office/powerpoint/2010/main" val="252609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D3657-79D2-4856-9493-F32E5F0BB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4F2FCBB3-1CF9-BDB5-8DA8-3B8223D318A4}"/>
              </a:ext>
            </a:extLst>
          </p:cNvPr>
          <p:cNvSpPr/>
          <p:nvPr/>
        </p:nvSpPr>
        <p:spPr>
          <a:xfrm>
            <a:off x="-517360" y="189802"/>
            <a:ext cx="6613360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9BEBBD3E-FC92-9E66-B213-8EA36F69533A}"/>
              </a:ext>
            </a:extLst>
          </p:cNvPr>
          <p:cNvSpPr txBox="1"/>
          <p:nvPr/>
        </p:nvSpPr>
        <p:spPr>
          <a:xfrm>
            <a:off x="226422" y="189802"/>
            <a:ext cx="586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Ideálna prezentácia</a:t>
            </a: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9991AD9C-9157-E4A4-5678-551F2E427819}"/>
              </a:ext>
            </a:extLst>
          </p:cNvPr>
          <p:cNvSpPr/>
          <p:nvPr/>
        </p:nvSpPr>
        <p:spPr>
          <a:xfrm>
            <a:off x="1470605" y="1256000"/>
            <a:ext cx="3864316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Vizuálna stránka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AFE2517E-2E93-D5FB-E6E2-D5235E338BFE}"/>
              </a:ext>
            </a:extLst>
          </p:cNvPr>
          <p:cNvSpPr txBox="1"/>
          <p:nvPr/>
        </p:nvSpPr>
        <p:spPr>
          <a:xfrm>
            <a:off x="1470604" y="2008475"/>
            <a:ext cx="39939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V jednoduchosti je krása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/>
              <a:t>Nezahltiť </a:t>
            </a:r>
            <a:r>
              <a:rPr lang="sk-SK" sz="1600" b="1" dirty="0" err="1"/>
              <a:t>slidy</a:t>
            </a:r>
            <a:endParaRPr lang="sk-SK" sz="1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b="1" dirty="0"/>
              <a:t>Grafmi</a:t>
            </a:r>
            <a:r>
              <a:rPr lang="sk-SK" sz="1600" dirty="0"/>
              <a:t> (špeciálne zložitými grafmi, </a:t>
            </a:r>
            <a:r>
              <a:rPr lang="sk-SK" sz="1600" dirty="0" err="1"/>
              <a:t>heatmapami</a:t>
            </a:r>
            <a:r>
              <a:rPr lang="sk-SK" sz="1600" dirty="0"/>
              <a:t>, a pod...)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Dlhým a zložitým </a:t>
            </a:r>
            <a:r>
              <a:rPr lang="sk-SK" sz="1600" b="1" dirty="0"/>
              <a:t>textom </a:t>
            </a:r>
            <a:r>
              <a:rPr lang="sk-SK" sz="1600" dirty="0"/>
              <a:t>(ideálne sú heslá, hlavná myšlienka)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Platí, že ľudia v hľadisku sa budú buď sústrediť buď na to, čo hovoríte, alebo na čítanie textu. Akonáhle začnú čítať dlhý text, prestanú počúvať vás</a:t>
            </a:r>
            <a:r>
              <a:rPr lang="en-US" sz="1600" dirty="0"/>
              <a:t> (</a:t>
            </a:r>
            <a:r>
              <a:rPr lang="en-US" sz="1200" dirty="0"/>
              <a:t>a to </a:t>
            </a:r>
            <a:r>
              <a:rPr lang="en-US" sz="1200" dirty="0" err="1"/>
              <a:t>nechcete</a:t>
            </a:r>
            <a:r>
              <a:rPr lang="en-US" sz="1200" dirty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Nedávajte na slide nič, čo neplánujete spomenúť (všetko, čo ste tam dali, musíte okomentovať)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sz="1600" dirty="0"/>
              <a:t>Nestíhate všetko okomentovať? -</a:t>
            </a:r>
            <a:r>
              <a:rPr lang="en-US" sz="1600" dirty="0"/>
              <a:t>&gt; </a:t>
            </a:r>
            <a:r>
              <a:rPr lang="cs-CZ" sz="1600" dirty="0" err="1"/>
              <a:t>Dajte</a:t>
            </a:r>
            <a:r>
              <a:rPr lang="cs-CZ" sz="1600" dirty="0"/>
              <a:t> tam toho </a:t>
            </a:r>
            <a:r>
              <a:rPr lang="cs-CZ" sz="1600" dirty="0" err="1"/>
              <a:t>menej</a:t>
            </a:r>
            <a:r>
              <a:rPr lang="cs-CZ" sz="1600" dirty="0"/>
              <a:t> (to podstatné)</a:t>
            </a: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/>
              <a:t>Dávkovať postupne </a:t>
            </a:r>
            <a:r>
              <a:rPr lang="sk-SK" sz="1600" dirty="0"/>
              <a:t>(s tým, ako prezentujete)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</p:txBody>
      </p:sp>
      <p:sp>
        <p:nvSpPr>
          <p:cNvPr id="15" name="Obdĺžnik: zaoblené rohy 14">
            <a:extLst>
              <a:ext uri="{FF2B5EF4-FFF2-40B4-BE49-F238E27FC236}">
                <a16:creationId xmlns:a16="http://schemas.microsoft.com/office/drawing/2014/main" id="{207873CB-22C8-D2A6-7908-7999B0B2775D}"/>
              </a:ext>
            </a:extLst>
          </p:cNvPr>
          <p:cNvSpPr/>
          <p:nvPr/>
        </p:nvSpPr>
        <p:spPr>
          <a:xfrm>
            <a:off x="6727428" y="1256000"/>
            <a:ext cx="3864316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Prezentačný aspekt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F77E9FAD-CE0E-34FA-0617-2979CE9FEE91}"/>
              </a:ext>
            </a:extLst>
          </p:cNvPr>
          <p:cNvSpPr txBox="1"/>
          <p:nvPr/>
        </p:nvSpPr>
        <p:spPr>
          <a:xfrm>
            <a:off x="6727428" y="2008475"/>
            <a:ext cx="38643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Nepoužívať výplňové slová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Neviete, či používate výplňové slová? – Nahrajte sa!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Nadväzovať očný kontakt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Vyberte si pár ľudí v publiku, ktorí sú vám sympatický a hovorte to „im“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Hovoriť zrozumiteľne a dostatočne nahlas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Ste na seba a svoju dipl. prácu hrdí - ukážte to všetkým </a:t>
            </a:r>
            <a:r>
              <a:rPr lang="sk-SK" sz="1600" dirty="0">
                <a:sym typeface="Wingdings" panose="05000000000000000000" pitchFamily="2" charset="2"/>
              </a:rPr>
              <a:t></a:t>
            </a: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Nenechať sa vyrušiť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600" dirty="0"/>
              <a:t>Niekto vošiel do miestnosti?/ Zdvihol telefón? Vonku začali búrať susedný dom? Usmejte sa, prípadne počkajte až hluk ustane a pokračujte ďalej - profesionálne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235945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67E74-521F-D53C-2200-3E6F220C6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: zaoblené rohy 10">
            <a:extLst>
              <a:ext uri="{FF2B5EF4-FFF2-40B4-BE49-F238E27FC236}">
                <a16:creationId xmlns:a16="http://schemas.microsoft.com/office/drawing/2014/main" id="{DA26818B-6110-6312-6BFB-3A52188AEE26}"/>
              </a:ext>
            </a:extLst>
          </p:cNvPr>
          <p:cNvSpPr/>
          <p:nvPr/>
        </p:nvSpPr>
        <p:spPr>
          <a:xfrm>
            <a:off x="-517359" y="184903"/>
            <a:ext cx="6613359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06D04CBF-19F7-42EA-6CB0-B329FDEBE9D3}"/>
              </a:ext>
            </a:extLst>
          </p:cNvPr>
          <p:cNvSpPr txBox="1"/>
          <p:nvPr/>
        </p:nvSpPr>
        <p:spPr>
          <a:xfrm>
            <a:off x="226423" y="184903"/>
            <a:ext cx="537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Vzorová prezentácia</a:t>
            </a:r>
          </a:p>
        </p:txBody>
      </p:sp>
      <p:sp>
        <p:nvSpPr>
          <p:cNvPr id="44" name="Šesťuholník 43">
            <a:extLst>
              <a:ext uri="{FF2B5EF4-FFF2-40B4-BE49-F238E27FC236}">
                <a16:creationId xmlns:a16="http://schemas.microsoft.com/office/drawing/2014/main" id="{79AD5AF6-321D-1052-48AC-5F8A74C1A86A}"/>
              </a:ext>
            </a:extLst>
          </p:cNvPr>
          <p:cNvSpPr/>
          <p:nvPr/>
        </p:nvSpPr>
        <p:spPr>
          <a:xfrm>
            <a:off x="4521144" y="2686031"/>
            <a:ext cx="2159112" cy="1485937"/>
          </a:xfrm>
          <a:prstGeom prst="hexagon">
            <a:avLst/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tx1"/>
                </a:solidFill>
              </a:rPr>
              <a:t>Klárka Plešingrová</a:t>
            </a:r>
          </a:p>
        </p:txBody>
      </p:sp>
      <p:pic>
        <p:nvPicPr>
          <p:cNvPr id="46" name="Grafický objekt 45" descr="Prednášajúci obrys">
            <a:extLst>
              <a:ext uri="{FF2B5EF4-FFF2-40B4-BE49-F238E27FC236}">
                <a16:creationId xmlns:a16="http://schemas.microsoft.com/office/drawing/2014/main" id="{E24F2348-E61D-0ED6-06FD-A6D95D694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36190" y="24011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6C4A6ADA-342A-5E72-5872-3047BF0061FA}"/>
              </a:ext>
            </a:extLst>
          </p:cNvPr>
          <p:cNvSpPr/>
          <p:nvPr/>
        </p:nvSpPr>
        <p:spPr>
          <a:xfrm>
            <a:off x="-517360" y="189802"/>
            <a:ext cx="6613360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9871F92E-1922-B675-FD85-7EEDC5911B9F}"/>
              </a:ext>
            </a:extLst>
          </p:cNvPr>
          <p:cNvSpPr txBox="1"/>
          <p:nvPr/>
        </p:nvSpPr>
        <p:spPr>
          <a:xfrm>
            <a:off x="226422" y="189802"/>
            <a:ext cx="386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Program semináru</a:t>
            </a:r>
          </a:p>
        </p:txBody>
      </p:sp>
      <p:sp>
        <p:nvSpPr>
          <p:cNvPr id="19" name="Šesťuholník 18">
            <a:extLst>
              <a:ext uri="{FF2B5EF4-FFF2-40B4-BE49-F238E27FC236}">
                <a16:creationId xmlns:a16="http://schemas.microsoft.com/office/drawing/2014/main" id="{E833DCEE-7DCE-205D-4972-D5A0A7EBC263}"/>
              </a:ext>
            </a:extLst>
          </p:cNvPr>
          <p:cNvSpPr/>
          <p:nvPr/>
        </p:nvSpPr>
        <p:spPr>
          <a:xfrm>
            <a:off x="7903129" y="2804466"/>
            <a:ext cx="1782852" cy="1485937"/>
          </a:xfrm>
          <a:prstGeom prst="hexagon">
            <a:avLst/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Prvá polovica semestru </a:t>
            </a:r>
          </a:p>
        </p:txBody>
      </p:sp>
      <p:sp>
        <p:nvSpPr>
          <p:cNvPr id="22" name="Šesťuholník 21">
            <a:extLst>
              <a:ext uri="{FF2B5EF4-FFF2-40B4-BE49-F238E27FC236}">
                <a16:creationId xmlns:a16="http://schemas.microsoft.com/office/drawing/2014/main" id="{13190A38-AC4B-BD21-CF99-8DF9FFDDC112}"/>
              </a:ext>
            </a:extLst>
          </p:cNvPr>
          <p:cNvSpPr/>
          <p:nvPr/>
        </p:nvSpPr>
        <p:spPr>
          <a:xfrm>
            <a:off x="5319529" y="2804467"/>
            <a:ext cx="1782852" cy="1485937"/>
          </a:xfrm>
          <a:prstGeom prst="hexagon">
            <a:avLst/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90 minútové bloky</a:t>
            </a:r>
          </a:p>
        </p:txBody>
      </p:sp>
      <p:sp>
        <p:nvSpPr>
          <p:cNvPr id="23" name="Šesťuholník 22">
            <a:extLst>
              <a:ext uri="{FF2B5EF4-FFF2-40B4-BE49-F238E27FC236}">
                <a16:creationId xmlns:a16="http://schemas.microsoft.com/office/drawing/2014/main" id="{C99123C9-CD18-6E64-A321-3A41E290A5CC}"/>
              </a:ext>
            </a:extLst>
          </p:cNvPr>
          <p:cNvSpPr/>
          <p:nvPr/>
        </p:nvSpPr>
        <p:spPr>
          <a:xfrm>
            <a:off x="2735929" y="2788007"/>
            <a:ext cx="1782852" cy="1485937"/>
          </a:xfrm>
          <a:prstGeom prst="hexagon">
            <a:avLst/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7 prednášo</a:t>
            </a:r>
            <a:r>
              <a:rPr lang="en-GB" dirty="0">
                <a:solidFill>
                  <a:schemeClr val="tx1"/>
                </a:solidFill>
              </a:rPr>
              <a:t>k</a:t>
            </a:r>
          </a:p>
        </p:txBody>
      </p:sp>
      <p:pic>
        <p:nvPicPr>
          <p:cNvPr id="32" name="Grafický objekt 31" descr="Hodiny obrys">
            <a:extLst>
              <a:ext uri="{FF2B5EF4-FFF2-40B4-BE49-F238E27FC236}">
                <a16:creationId xmlns:a16="http://schemas.microsoft.com/office/drawing/2014/main" id="{B2AA7924-598B-9972-02E7-99BDB432F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3531" y="2438126"/>
            <a:ext cx="914400" cy="914400"/>
          </a:xfrm>
          <a:prstGeom prst="rect">
            <a:avLst/>
          </a:prstGeom>
        </p:spPr>
      </p:pic>
      <p:pic>
        <p:nvPicPr>
          <p:cNvPr id="37" name="Grafický objekt 36" descr="Denný kalendár obrys">
            <a:extLst>
              <a:ext uri="{FF2B5EF4-FFF2-40B4-BE49-F238E27FC236}">
                <a16:creationId xmlns:a16="http://schemas.microsoft.com/office/drawing/2014/main" id="{7DA70A7B-EE21-029C-236B-B124B240E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7212" y="2438126"/>
            <a:ext cx="914400" cy="914400"/>
          </a:xfrm>
          <a:prstGeom prst="rect">
            <a:avLst/>
          </a:prstGeom>
        </p:spPr>
      </p:pic>
      <p:pic>
        <p:nvPicPr>
          <p:cNvPr id="40" name="Grafický objekt 39" descr="Trieda obrys">
            <a:extLst>
              <a:ext uri="{FF2B5EF4-FFF2-40B4-BE49-F238E27FC236}">
                <a16:creationId xmlns:a16="http://schemas.microsoft.com/office/drawing/2014/main" id="{C843FDE8-1DBA-B8AD-942A-BEA4A3D99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9114" y="24381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6C4A6ADA-342A-5E72-5872-3047BF0061FA}"/>
              </a:ext>
            </a:extLst>
          </p:cNvPr>
          <p:cNvSpPr/>
          <p:nvPr/>
        </p:nvSpPr>
        <p:spPr>
          <a:xfrm>
            <a:off x="-517360" y="189802"/>
            <a:ext cx="6613360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9871F92E-1922-B675-FD85-7EEDC5911B9F}"/>
              </a:ext>
            </a:extLst>
          </p:cNvPr>
          <p:cNvSpPr txBox="1"/>
          <p:nvPr/>
        </p:nvSpPr>
        <p:spPr>
          <a:xfrm>
            <a:off x="226422" y="189802"/>
            <a:ext cx="386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Osnova semináru</a:t>
            </a:r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8D00C1D4-DDD4-77AD-81CB-5EB639C3FA23}"/>
              </a:ext>
            </a:extLst>
          </p:cNvPr>
          <p:cNvSpPr/>
          <p:nvPr/>
        </p:nvSpPr>
        <p:spPr>
          <a:xfrm>
            <a:off x="134680" y="4497195"/>
            <a:ext cx="3864315" cy="205742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Seminár č. 2 (25.2.2025)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Seminár č. 3 (4.3.2025)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Seminár č. 4 (11.3.2025)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Seminár č. 5 (18.3.2025)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Seminár č. 6 (25.3.2025)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Seminár č. 7 (1.4.2025)</a:t>
            </a: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B1A38C7F-F150-1775-586A-FEDF6B0D47CD}"/>
              </a:ext>
            </a:extLst>
          </p:cNvPr>
          <p:cNvSpPr/>
          <p:nvPr/>
        </p:nvSpPr>
        <p:spPr>
          <a:xfrm>
            <a:off x="96250" y="1714475"/>
            <a:ext cx="3864316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Seminár č. 1 (18.2.2025)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F866AFB0-44F7-A45C-1003-6034558209D8}"/>
              </a:ext>
            </a:extLst>
          </p:cNvPr>
          <p:cNvSpPr txBox="1"/>
          <p:nvPr/>
        </p:nvSpPr>
        <p:spPr>
          <a:xfrm>
            <a:off x="4435792" y="1714475"/>
            <a:ext cx="33204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Organizačné pokyny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Úlohy pre zápočet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Absencie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Google </a:t>
            </a:r>
            <a:r>
              <a:rPr lang="sk-SK" sz="1600" dirty="0" err="1"/>
              <a:t>sheet</a:t>
            </a:r>
            <a:r>
              <a:rPr lang="sk-SK" sz="1600" dirty="0"/>
              <a:t> na prezentácie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Obhajoby – organizačná stránka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Ideálna prezentácia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Vzorová prezentácia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Čo bude po štátniciach?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A7EB4C72-A332-896E-406E-691598BFE4B6}"/>
              </a:ext>
            </a:extLst>
          </p:cNvPr>
          <p:cNvSpPr txBox="1"/>
          <p:nvPr/>
        </p:nvSpPr>
        <p:spPr>
          <a:xfrm>
            <a:off x="4435792" y="4497195"/>
            <a:ext cx="3206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Prezentácie študentov</a:t>
            </a:r>
          </a:p>
        </p:txBody>
      </p:sp>
    </p:spTree>
    <p:extLst>
      <p:ext uri="{BB962C8B-B14F-4D97-AF65-F5344CB8AC3E}">
        <p14:creationId xmlns:p14="http://schemas.microsoft.com/office/powerpoint/2010/main" val="38771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39439-E5DD-F133-4DC1-E5F4D1237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FEE4167F-BB1B-0B2A-74C1-74C867F9F06B}"/>
              </a:ext>
            </a:extLst>
          </p:cNvPr>
          <p:cNvSpPr/>
          <p:nvPr/>
        </p:nvSpPr>
        <p:spPr>
          <a:xfrm>
            <a:off x="-517360" y="189802"/>
            <a:ext cx="6613360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6E402BBF-E030-59F2-FE9C-0D6659A898D0}"/>
              </a:ext>
            </a:extLst>
          </p:cNvPr>
          <p:cNvSpPr txBox="1"/>
          <p:nvPr/>
        </p:nvSpPr>
        <p:spPr>
          <a:xfrm>
            <a:off x="226421" y="189802"/>
            <a:ext cx="5593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Čo bude po štátniciach? </a:t>
            </a: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CA7173E2-D733-50ED-A5B3-C55639EDBEE6}"/>
              </a:ext>
            </a:extLst>
          </p:cNvPr>
          <p:cNvSpPr/>
          <p:nvPr/>
        </p:nvSpPr>
        <p:spPr>
          <a:xfrm>
            <a:off x="4163842" y="2637753"/>
            <a:ext cx="3864316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Prezentácia Mgr. Barbora </a:t>
            </a:r>
            <a:r>
              <a:rPr lang="sk-SK" dirty="0" err="1">
                <a:solidFill>
                  <a:schemeClr val="tx1"/>
                </a:solidFill>
              </a:rPr>
              <a:t>Maierová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1026" name="Picture 2" descr="Reprofit">
            <a:extLst>
              <a:ext uri="{FF2B5EF4-FFF2-40B4-BE49-F238E27FC236}">
                <a16:creationId xmlns:a16="http://schemas.microsoft.com/office/drawing/2014/main" id="{AC19D0DE-CB0E-4028-F184-120533211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42" y="3344074"/>
            <a:ext cx="3864316" cy="6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5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DDA82-A45D-DFB0-8D44-5582907A2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08E0A9C9-2D73-2C7B-93C3-601CBD1BC529}"/>
              </a:ext>
            </a:extLst>
          </p:cNvPr>
          <p:cNvSpPr/>
          <p:nvPr/>
        </p:nvSpPr>
        <p:spPr>
          <a:xfrm>
            <a:off x="-517360" y="189802"/>
            <a:ext cx="6613360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A845F1F2-3B3B-FDFE-D280-0B38D538A4A3}"/>
              </a:ext>
            </a:extLst>
          </p:cNvPr>
          <p:cNvSpPr txBox="1"/>
          <p:nvPr/>
        </p:nvSpPr>
        <p:spPr>
          <a:xfrm>
            <a:off x="226421" y="189802"/>
            <a:ext cx="5593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Ďalej na PhD? 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6D02846B-B61C-D00E-F015-B5AE20DC3D93}"/>
              </a:ext>
            </a:extLst>
          </p:cNvPr>
          <p:cNvSpPr txBox="1"/>
          <p:nvPr/>
        </p:nvSpPr>
        <p:spPr>
          <a:xfrm>
            <a:off x="226421" y="1222106"/>
            <a:ext cx="33204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Výber školiteľa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Téma čo vás bude baviť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 err="1"/>
              <a:t>Deadline</a:t>
            </a:r>
            <a:r>
              <a:rPr lang="sk-SK" sz="1600" dirty="0"/>
              <a:t> na prihlášky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3C938CB-2015-2A74-ADE8-44AFF7347A40}"/>
              </a:ext>
            </a:extLst>
          </p:cNvPr>
          <p:cNvSpPr txBox="1"/>
          <p:nvPr/>
        </p:nvSpPr>
        <p:spPr>
          <a:xfrm>
            <a:off x="226421" y="3332008"/>
            <a:ext cx="8551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 err="1">
                <a:hlinkClick r:id="rId2"/>
              </a:rPr>
              <a:t>Přijímací</a:t>
            </a:r>
            <a:r>
              <a:rPr lang="sk-SK" dirty="0">
                <a:hlinkClick r:id="rId2"/>
              </a:rPr>
              <a:t> </a:t>
            </a:r>
            <a:r>
              <a:rPr lang="sk-SK" dirty="0" err="1">
                <a:hlinkClick r:id="rId2"/>
              </a:rPr>
              <a:t>řízení</a:t>
            </a:r>
            <a:r>
              <a:rPr lang="sk-SK" dirty="0">
                <a:hlinkClick r:id="rId2"/>
              </a:rPr>
              <a:t> a </a:t>
            </a:r>
            <a:r>
              <a:rPr lang="sk-SK" dirty="0" err="1">
                <a:hlinkClick r:id="rId2"/>
              </a:rPr>
              <a:t>nabídka</a:t>
            </a:r>
            <a:r>
              <a:rPr lang="sk-SK" dirty="0">
                <a:hlinkClick r:id="rId2"/>
              </a:rPr>
              <a:t> </a:t>
            </a:r>
            <a:r>
              <a:rPr lang="sk-SK" dirty="0" err="1">
                <a:hlinkClick r:id="rId2"/>
              </a:rPr>
              <a:t>témat</a:t>
            </a:r>
            <a:r>
              <a:rPr lang="sk-SK" dirty="0">
                <a:hlinkClick r:id="rId2"/>
              </a:rPr>
              <a:t> | </a:t>
            </a:r>
            <a:r>
              <a:rPr lang="sk-SK" dirty="0" err="1">
                <a:hlinkClick r:id="rId2"/>
              </a:rPr>
              <a:t>Lékařská</a:t>
            </a:r>
            <a:r>
              <a:rPr lang="sk-SK" dirty="0">
                <a:hlinkClick r:id="rId2"/>
              </a:rPr>
              <a:t> fakulta </a:t>
            </a:r>
            <a:r>
              <a:rPr lang="sk-SK" dirty="0" err="1">
                <a:hlinkClick r:id="rId2"/>
              </a:rPr>
              <a:t>Masarykovy</a:t>
            </a:r>
            <a:r>
              <a:rPr lang="sk-SK" dirty="0">
                <a:hlinkClick r:id="rId2"/>
              </a:rPr>
              <a:t> univerzity | MED MUNI</a:t>
            </a:r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6DDFF9A5-7101-52A9-84E0-53D7ECECC2DD}"/>
              </a:ext>
            </a:extLst>
          </p:cNvPr>
          <p:cNvSpPr txBox="1"/>
          <p:nvPr/>
        </p:nvSpPr>
        <p:spPr>
          <a:xfrm>
            <a:off x="226421" y="2900168"/>
            <a:ext cx="6350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hlinkClick r:id="rId3"/>
              </a:rPr>
              <a:t>Doktorské </a:t>
            </a:r>
            <a:r>
              <a:rPr lang="sk-SK" dirty="0" err="1">
                <a:hlinkClick r:id="rId3"/>
              </a:rPr>
              <a:t>studium</a:t>
            </a:r>
            <a:r>
              <a:rPr lang="sk-SK" dirty="0">
                <a:hlinkClick r:id="rId3"/>
              </a:rPr>
              <a:t> | </a:t>
            </a:r>
            <a:r>
              <a:rPr lang="sk-SK" dirty="0" err="1">
                <a:hlinkClick r:id="rId3"/>
              </a:rPr>
              <a:t>Přírodovědecká</a:t>
            </a:r>
            <a:r>
              <a:rPr lang="sk-SK" dirty="0">
                <a:hlinkClick r:id="rId3"/>
              </a:rPr>
              <a:t> fakulta MUNI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2314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: zaoblené rohy 10">
            <a:extLst>
              <a:ext uri="{FF2B5EF4-FFF2-40B4-BE49-F238E27FC236}">
                <a16:creationId xmlns:a16="http://schemas.microsoft.com/office/drawing/2014/main" id="{4495E828-66C1-B9D3-2881-E11A0D8BC331}"/>
              </a:ext>
            </a:extLst>
          </p:cNvPr>
          <p:cNvSpPr/>
          <p:nvPr/>
        </p:nvSpPr>
        <p:spPr>
          <a:xfrm>
            <a:off x="-517359" y="184903"/>
            <a:ext cx="6613359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A288F8E8-26DF-A12E-CB1C-CEEB3DC18157}"/>
              </a:ext>
            </a:extLst>
          </p:cNvPr>
          <p:cNvSpPr txBox="1"/>
          <p:nvPr/>
        </p:nvSpPr>
        <p:spPr>
          <a:xfrm>
            <a:off x="226423" y="184903"/>
            <a:ext cx="412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Podmienky zápočtu</a:t>
            </a:r>
          </a:p>
        </p:txBody>
      </p:sp>
      <p:sp>
        <p:nvSpPr>
          <p:cNvPr id="41" name="Šesťuholník 40">
            <a:extLst>
              <a:ext uri="{FF2B5EF4-FFF2-40B4-BE49-F238E27FC236}">
                <a16:creationId xmlns:a16="http://schemas.microsoft.com/office/drawing/2014/main" id="{E596F195-B0B2-07D3-0C7F-510C6591E367}"/>
              </a:ext>
            </a:extLst>
          </p:cNvPr>
          <p:cNvSpPr/>
          <p:nvPr/>
        </p:nvSpPr>
        <p:spPr>
          <a:xfrm>
            <a:off x="3008223" y="2778913"/>
            <a:ext cx="1782852" cy="1485937"/>
          </a:xfrm>
          <a:prstGeom prst="hexagon">
            <a:avLst/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1 povolená absencia</a:t>
            </a:r>
          </a:p>
        </p:txBody>
      </p:sp>
      <p:pic>
        <p:nvPicPr>
          <p:cNvPr id="43" name="Grafický objekt 42" descr="Kontrolný zoznam obrys">
            <a:extLst>
              <a:ext uri="{FF2B5EF4-FFF2-40B4-BE49-F238E27FC236}">
                <a16:creationId xmlns:a16="http://schemas.microsoft.com/office/drawing/2014/main" id="{02A1AC60-64D0-71E5-F748-4A6E85B1F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3823" y="2515459"/>
            <a:ext cx="914400" cy="914400"/>
          </a:xfrm>
          <a:prstGeom prst="rect">
            <a:avLst/>
          </a:prstGeom>
        </p:spPr>
      </p:pic>
      <p:sp>
        <p:nvSpPr>
          <p:cNvPr id="44" name="Šesťuholník 43">
            <a:extLst>
              <a:ext uri="{FF2B5EF4-FFF2-40B4-BE49-F238E27FC236}">
                <a16:creationId xmlns:a16="http://schemas.microsoft.com/office/drawing/2014/main" id="{04BD4FB9-4240-0FCC-2CE4-C92755F7A685}"/>
              </a:ext>
            </a:extLst>
          </p:cNvPr>
          <p:cNvSpPr/>
          <p:nvPr/>
        </p:nvSpPr>
        <p:spPr>
          <a:xfrm>
            <a:off x="7632588" y="2778913"/>
            <a:ext cx="1782852" cy="1485937"/>
          </a:xfrm>
          <a:prstGeom prst="hexagon">
            <a:avLst/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tx1"/>
                </a:solidFill>
              </a:rPr>
              <a:t>Prezentácia a la obhajoby</a:t>
            </a:r>
          </a:p>
        </p:txBody>
      </p:sp>
      <p:pic>
        <p:nvPicPr>
          <p:cNvPr id="46" name="Grafický objekt 45" descr="Prednášajúci obrys">
            <a:extLst>
              <a:ext uri="{FF2B5EF4-FFF2-40B4-BE49-F238E27FC236}">
                <a16:creationId xmlns:a16="http://schemas.microsoft.com/office/drawing/2014/main" id="{8F45C287-8613-3D72-07A5-23A3EFDA0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6590" y="25154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4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D96071A6-90E4-81FF-538F-5B7B64626000}"/>
              </a:ext>
            </a:extLst>
          </p:cNvPr>
          <p:cNvSpPr/>
          <p:nvPr/>
        </p:nvSpPr>
        <p:spPr>
          <a:xfrm>
            <a:off x="-517360" y="189802"/>
            <a:ext cx="6613360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FE8B9454-9510-30BB-4D8A-6FE421EAB867}"/>
              </a:ext>
            </a:extLst>
          </p:cNvPr>
          <p:cNvSpPr txBox="1"/>
          <p:nvPr/>
        </p:nvSpPr>
        <p:spPr>
          <a:xfrm>
            <a:off x="226422" y="189802"/>
            <a:ext cx="386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Prezentácia </a:t>
            </a:r>
          </a:p>
        </p:txBody>
      </p:sp>
      <p:pic>
        <p:nvPicPr>
          <p:cNvPr id="6" name="Grafický objekt 5" descr="Prednášajúci obrys">
            <a:extLst>
              <a:ext uri="{FF2B5EF4-FFF2-40B4-BE49-F238E27FC236}">
                <a16:creationId xmlns:a16="http://schemas.microsoft.com/office/drawing/2014/main" id="{7034C6A0-EB29-E686-1F1D-706AA24BD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0225" y="3476625"/>
            <a:ext cx="914400" cy="914400"/>
          </a:xfrm>
          <a:prstGeom prst="rect">
            <a:avLst/>
          </a:prstGeom>
        </p:spPr>
      </p:pic>
      <p:sp>
        <p:nvSpPr>
          <p:cNvPr id="8" name="Slza 7">
            <a:extLst>
              <a:ext uri="{FF2B5EF4-FFF2-40B4-BE49-F238E27FC236}">
                <a16:creationId xmlns:a16="http://schemas.microsoft.com/office/drawing/2014/main" id="{135494A7-0276-386C-A074-E25C63E843E4}"/>
              </a:ext>
            </a:extLst>
          </p:cNvPr>
          <p:cNvSpPr/>
          <p:nvPr/>
        </p:nvSpPr>
        <p:spPr>
          <a:xfrm>
            <a:off x="3396096" y="4864923"/>
            <a:ext cx="2057400" cy="1752600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Slza 8">
            <a:extLst>
              <a:ext uri="{FF2B5EF4-FFF2-40B4-BE49-F238E27FC236}">
                <a16:creationId xmlns:a16="http://schemas.microsoft.com/office/drawing/2014/main" id="{20A29A32-F4DA-1410-C47A-743F8B92E478}"/>
              </a:ext>
            </a:extLst>
          </p:cNvPr>
          <p:cNvSpPr/>
          <p:nvPr/>
        </p:nvSpPr>
        <p:spPr>
          <a:xfrm rot="2988073">
            <a:off x="2815971" y="2705099"/>
            <a:ext cx="2057400" cy="1752600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Slza 9">
            <a:extLst>
              <a:ext uri="{FF2B5EF4-FFF2-40B4-BE49-F238E27FC236}">
                <a16:creationId xmlns:a16="http://schemas.microsoft.com/office/drawing/2014/main" id="{FB0285EF-4A7A-AC1A-6B0E-9B9B4C1CEC18}"/>
              </a:ext>
            </a:extLst>
          </p:cNvPr>
          <p:cNvSpPr/>
          <p:nvPr/>
        </p:nvSpPr>
        <p:spPr>
          <a:xfrm rot="11893418" flipH="1">
            <a:off x="3951405" y="972377"/>
            <a:ext cx="2057400" cy="1752600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Slza 10">
            <a:extLst>
              <a:ext uri="{FF2B5EF4-FFF2-40B4-BE49-F238E27FC236}">
                <a16:creationId xmlns:a16="http://schemas.microsoft.com/office/drawing/2014/main" id="{BDF3CA4F-334D-3199-DC6E-D79F4521223F}"/>
              </a:ext>
            </a:extLst>
          </p:cNvPr>
          <p:cNvSpPr/>
          <p:nvPr/>
        </p:nvSpPr>
        <p:spPr>
          <a:xfrm rot="16200000" flipH="1">
            <a:off x="6432054" y="1097727"/>
            <a:ext cx="2057400" cy="1752600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Slza 11">
            <a:extLst>
              <a:ext uri="{FF2B5EF4-FFF2-40B4-BE49-F238E27FC236}">
                <a16:creationId xmlns:a16="http://schemas.microsoft.com/office/drawing/2014/main" id="{21D3A960-504E-A5D8-627F-D6C23FCCE15A}"/>
              </a:ext>
            </a:extLst>
          </p:cNvPr>
          <p:cNvSpPr/>
          <p:nvPr/>
        </p:nvSpPr>
        <p:spPr>
          <a:xfrm rot="19282459" flipH="1">
            <a:off x="7312079" y="3091430"/>
            <a:ext cx="2057400" cy="1752600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Slza 12">
            <a:extLst>
              <a:ext uri="{FF2B5EF4-FFF2-40B4-BE49-F238E27FC236}">
                <a16:creationId xmlns:a16="http://schemas.microsoft.com/office/drawing/2014/main" id="{BA6D59CD-0BEC-1DD7-BC69-5A3A6D35D458}"/>
              </a:ext>
            </a:extLst>
          </p:cNvPr>
          <p:cNvSpPr/>
          <p:nvPr/>
        </p:nvSpPr>
        <p:spPr>
          <a:xfrm rot="293259" flipH="1">
            <a:off x="6409136" y="4949384"/>
            <a:ext cx="2057400" cy="1752600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19E5ED04-E238-6AD5-B355-E7D024522E60}"/>
              </a:ext>
            </a:extLst>
          </p:cNvPr>
          <p:cNvSpPr txBox="1"/>
          <p:nvPr/>
        </p:nvSpPr>
        <p:spPr>
          <a:xfrm>
            <a:off x="4424796" y="1664011"/>
            <a:ext cx="111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15 minút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080E48E0-F9AA-4B37-DEA3-1B1218AD304F}"/>
              </a:ext>
            </a:extLst>
          </p:cNvPr>
          <p:cNvSpPr txBox="1"/>
          <p:nvPr/>
        </p:nvSpPr>
        <p:spPr>
          <a:xfrm>
            <a:off x="6848666" y="1661147"/>
            <a:ext cx="120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Forma obhajoby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AC08E771-EE3E-0BD5-319F-AC09EFC5062C}"/>
              </a:ext>
            </a:extLst>
          </p:cNvPr>
          <p:cNvSpPr txBox="1"/>
          <p:nvPr/>
        </p:nvSpPr>
        <p:spPr>
          <a:xfrm>
            <a:off x="7242657" y="3443585"/>
            <a:ext cx="1998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Úvod, </a:t>
            </a:r>
          </a:p>
          <a:p>
            <a:pPr algn="ctr"/>
            <a:r>
              <a:rPr lang="sk-SK" dirty="0"/>
              <a:t>Ciele a Hypotézy, Výsledky, Zhrnutie  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08721F4B-D529-5B53-A210-E8A169F78FDB}"/>
              </a:ext>
            </a:extLst>
          </p:cNvPr>
          <p:cNvSpPr txBox="1"/>
          <p:nvPr/>
        </p:nvSpPr>
        <p:spPr>
          <a:xfrm>
            <a:off x="2993088" y="3239782"/>
            <a:ext cx="1667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Rozsiahla diskusia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42C119A9-7CA2-F0C4-5CA9-EDD7B7DB756C}"/>
              </a:ext>
            </a:extLst>
          </p:cNvPr>
          <p:cNvSpPr txBox="1"/>
          <p:nvPr/>
        </p:nvSpPr>
        <p:spPr>
          <a:xfrm>
            <a:off x="6584454" y="5330820"/>
            <a:ext cx="1581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Feedback</a:t>
            </a:r>
          </a:p>
          <a:p>
            <a:pPr algn="ctr"/>
            <a:r>
              <a:rPr lang="sk-SK" dirty="0"/>
              <a:t>(sebareflexia/skupinovo)</a:t>
            </a:r>
          </a:p>
        </p:txBody>
      </p:sp>
      <p:sp>
        <p:nvSpPr>
          <p:cNvPr id="19" name="BlokTextu 18">
            <a:hlinkClick r:id="rId5"/>
            <a:extLst>
              <a:ext uri="{FF2B5EF4-FFF2-40B4-BE49-F238E27FC236}">
                <a16:creationId xmlns:a16="http://schemas.microsoft.com/office/drawing/2014/main" id="{3870F44A-56AD-516F-85C1-67CADA687200}"/>
              </a:ext>
            </a:extLst>
          </p:cNvPr>
          <p:cNvSpPr txBox="1"/>
          <p:nvPr/>
        </p:nvSpPr>
        <p:spPr>
          <a:xfrm>
            <a:off x="3787147" y="5294477"/>
            <a:ext cx="141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Zápis do skupiny TU</a:t>
            </a:r>
          </a:p>
        </p:txBody>
      </p:sp>
    </p:spTree>
    <p:extLst>
      <p:ext uri="{BB962C8B-B14F-4D97-AF65-F5344CB8AC3E}">
        <p14:creationId xmlns:p14="http://schemas.microsoft.com/office/powerpoint/2010/main" val="38993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3AB5577F-EA3C-C989-9B4A-BA9C6ADDB809}"/>
              </a:ext>
            </a:extLst>
          </p:cNvPr>
          <p:cNvSpPr/>
          <p:nvPr/>
        </p:nvSpPr>
        <p:spPr>
          <a:xfrm>
            <a:off x="-517360" y="189802"/>
            <a:ext cx="6613360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C50F38F-FAA7-D39E-3F34-9CCE792E34C8}"/>
              </a:ext>
            </a:extLst>
          </p:cNvPr>
          <p:cNvSpPr txBox="1"/>
          <p:nvPr/>
        </p:nvSpPr>
        <p:spPr>
          <a:xfrm>
            <a:off x="226422" y="189802"/>
            <a:ext cx="586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Obhajoba</a:t>
            </a:r>
          </a:p>
        </p:txBody>
      </p:sp>
      <p:sp>
        <p:nvSpPr>
          <p:cNvPr id="7" name="Šesťuholník 6">
            <a:extLst>
              <a:ext uri="{FF2B5EF4-FFF2-40B4-BE49-F238E27FC236}">
                <a16:creationId xmlns:a16="http://schemas.microsoft.com/office/drawing/2014/main" id="{568D1196-1913-D1E6-6D5F-9DC3EF05566A}"/>
              </a:ext>
            </a:extLst>
          </p:cNvPr>
          <p:cNvSpPr/>
          <p:nvPr/>
        </p:nvSpPr>
        <p:spPr>
          <a:xfrm>
            <a:off x="846715" y="1209781"/>
            <a:ext cx="1782852" cy="1485937"/>
          </a:xfrm>
          <a:prstGeom prst="hexagon">
            <a:avLst/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Jazyk obhajoby</a:t>
            </a:r>
          </a:p>
        </p:txBody>
      </p:sp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392FF645-E747-2181-07DE-0806B0587F01}"/>
              </a:ext>
            </a:extLst>
          </p:cNvPr>
          <p:cNvSpPr/>
          <p:nvPr/>
        </p:nvSpPr>
        <p:spPr>
          <a:xfrm>
            <a:off x="584525" y="3778322"/>
            <a:ext cx="2204795" cy="1869897"/>
          </a:xfrm>
          <a:prstGeom prst="rightArrow">
            <a:avLst/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chemeClr val="tx1"/>
                </a:solidFill>
              </a:rPr>
              <a:t>Prezentácia študenta </a:t>
            </a:r>
          </a:p>
          <a:p>
            <a:r>
              <a:rPr lang="sk-SK" dirty="0">
                <a:solidFill>
                  <a:schemeClr val="tx1"/>
                </a:solidFill>
              </a:rPr>
              <a:t>(15 – 20 min)</a:t>
            </a:r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9854601D-B6ED-FD16-A7F2-1CFDE7BD4499}"/>
              </a:ext>
            </a:extLst>
          </p:cNvPr>
          <p:cNvSpPr/>
          <p:nvPr/>
        </p:nvSpPr>
        <p:spPr>
          <a:xfrm>
            <a:off x="3161211" y="3778322"/>
            <a:ext cx="2204795" cy="1869897"/>
          </a:xfrm>
          <a:prstGeom prst="rightArrow">
            <a:avLst/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chemeClr val="tx1"/>
                </a:solidFill>
              </a:rPr>
              <a:t>Vyjadrenie vedúceho DP </a:t>
            </a:r>
          </a:p>
          <a:p>
            <a:r>
              <a:rPr lang="sk-SK" dirty="0">
                <a:solidFill>
                  <a:schemeClr val="tx1"/>
                </a:solidFill>
              </a:rPr>
              <a:t>a oponenta</a:t>
            </a:r>
          </a:p>
        </p:txBody>
      </p:sp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EECC386D-D2BC-76FE-B199-55779561C211}"/>
              </a:ext>
            </a:extLst>
          </p:cNvPr>
          <p:cNvSpPr/>
          <p:nvPr/>
        </p:nvSpPr>
        <p:spPr>
          <a:xfrm>
            <a:off x="5723598" y="3778322"/>
            <a:ext cx="3307386" cy="1869897"/>
          </a:xfrm>
          <a:prstGeom prst="rightArrow">
            <a:avLst/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chemeClr val="tx1"/>
                </a:solidFill>
              </a:rPr>
              <a:t>Odpovede študenta na otázky oponenta a ďalších členov komisie</a:t>
            </a:r>
          </a:p>
        </p:txBody>
      </p:sp>
      <p:sp>
        <p:nvSpPr>
          <p:cNvPr id="11" name="Šesťuholník 10">
            <a:extLst>
              <a:ext uri="{FF2B5EF4-FFF2-40B4-BE49-F238E27FC236}">
                <a16:creationId xmlns:a16="http://schemas.microsoft.com/office/drawing/2014/main" id="{EFFCADED-BBCA-85DE-65BB-B3FB9602F3C1}"/>
              </a:ext>
            </a:extLst>
          </p:cNvPr>
          <p:cNvSpPr/>
          <p:nvPr/>
        </p:nvSpPr>
        <p:spPr>
          <a:xfrm>
            <a:off x="3005843" y="1209781"/>
            <a:ext cx="1782852" cy="1485937"/>
          </a:xfrm>
          <a:prstGeom prst="hexagon">
            <a:avLst/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Vytlačená diplomová práca</a:t>
            </a:r>
          </a:p>
        </p:txBody>
      </p:sp>
      <p:sp>
        <p:nvSpPr>
          <p:cNvPr id="12" name="Šesťuholník 11">
            <a:extLst>
              <a:ext uri="{FF2B5EF4-FFF2-40B4-BE49-F238E27FC236}">
                <a16:creationId xmlns:a16="http://schemas.microsoft.com/office/drawing/2014/main" id="{5BB71DC8-D6CE-3859-B657-7D14B3E6A02D}"/>
              </a:ext>
            </a:extLst>
          </p:cNvPr>
          <p:cNvSpPr/>
          <p:nvPr/>
        </p:nvSpPr>
        <p:spPr>
          <a:xfrm>
            <a:off x="9625877" y="3970301"/>
            <a:ext cx="1782852" cy="1485937"/>
          </a:xfrm>
          <a:prstGeom prst="hexagon">
            <a:avLst/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Výsledná známka</a:t>
            </a:r>
          </a:p>
        </p:txBody>
      </p:sp>
      <p:pic>
        <p:nvPicPr>
          <p:cNvPr id="14" name="Grafický objekt 13" descr="Prednášajúci obrys">
            <a:extLst>
              <a:ext uri="{FF2B5EF4-FFF2-40B4-BE49-F238E27FC236}">
                <a16:creationId xmlns:a16="http://schemas.microsoft.com/office/drawing/2014/main" id="{70D713B7-743C-06F7-0A62-30FF994E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6253" y="3513101"/>
            <a:ext cx="914400" cy="914400"/>
          </a:xfrm>
          <a:prstGeom prst="rect">
            <a:avLst/>
          </a:prstGeom>
        </p:spPr>
      </p:pic>
      <p:pic>
        <p:nvPicPr>
          <p:cNvPr id="16" name="Grafický objekt 15" descr="Učiteľ obrys">
            <a:extLst>
              <a:ext uri="{FF2B5EF4-FFF2-40B4-BE49-F238E27FC236}">
                <a16:creationId xmlns:a16="http://schemas.microsoft.com/office/drawing/2014/main" id="{8237B61D-7FD1-CA31-49E9-91860A364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325" y="3513101"/>
            <a:ext cx="914400" cy="914400"/>
          </a:xfrm>
          <a:prstGeom prst="rect">
            <a:avLst/>
          </a:prstGeom>
        </p:spPr>
      </p:pic>
      <p:pic>
        <p:nvPicPr>
          <p:cNvPr id="20" name="Grafický objekt 19" descr="Recenzia zákazníka obrys">
            <a:extLst>
              <a:ext uri="{FF2B5EF4-FFF2-40B4-BE49-F238E27FC236}">
                <a16:creationId xmlns:a16="http://schemas.microsoft.com/office/drawing/2014/main" id="{9DC1B9F4-2DFF-3908-D7B5-EDD3EE9AC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29567" y="3513101"/>
            <a:ext cx="914400" cy="914400"/>
          </a:xfrm>
          <a:prstGeom prst="rect">
            <a:avLst/>
          </a:prstGeom>
        </p:spPr>
      </p:pic>
      <p:pic>
        <p:nvPicPr>
          <p:cNvPr id="3" name="Grafický objekt 2" descr="Piktogram 1 obrys">
            <a:extLst>
              <a:ext uri="{FF2B5EF4-FFF2-40B4-BE49-F238E27FC236}">
                <a16:creationId xmlns:a16="http://schemas.microsoft.com/office/drawing/2014/main" id="{218E5EA6-8226-B749-DEE8-E2AF6BE34A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18251" y="3562675"/>
            <a:ext cx="815252" cy="81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2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63A88891-B7B2-C07D-358B-29D65F0A9B9D}"/>
              </a:ext>
            </a:extLst>
          </p:cNvPr>
          <p:cNvSpPr/>
          <p:nvPr/>
        </p:nvSpPr>
        <p:spPr>
          <a:xfrm>
            <a:off x="-517360" y="189802"/>
            <a:ext cx="6613360" cy="64633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F07FBE1C-B077-0B63-1983-B813A9BC53C2}"/>
              </a:ext>
            </a:extLst>
          </p:cNvPr>
          <p:cNvSpPr txBox="1"/>
          <p:nvPr/>
        </p:nvSpPr>
        <p:spPr>
          <a:xfrm>
            <a:off x="226422" y="189802"/>
            <a:ext cx="586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/>
              <a:t>Ako prezentovať?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D1EB93B-2A22-563E-9927-DD70C87DD9CC}"/>
              </a:ext>
            </a:extLst>
          </p:cNvPr>
          <p:cNvSpPr txBox="1"/>
          <p:nvPr/>
        </p:nvSpPr>
        <p:spPr>
          <a:xfrm>
            <a:off x="0" y="6486283"/>
            <a:ext cx="7365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3"/>
              </a:rPr>
              <a:t>https://www.em.muni.cz/student/5046-8-rad-jak-spravne-prezentovat</a:t>
            </a:r>
            <a:endParaRPr lang="sk-SK" dirty="0"/>
          </a:p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8" name="Slza 7">
            <a:extLst>
              <a:ext uri="{FF2B5EF4-FFF2-40B4-BE49-F238E27FC236}">
                <a16:creationId xmlns:a16="http://schemas.microsoft.com/office/drawing/2014/main" id="{3BDA17AD-ED02-EE2C-112E-91DB36FF5F8D}"/>
              </a:ext>
            </a:extLst>
          </p:cNvPr>
          <p:cNvSpPr/>
          <p:nvPr/>
        </p:nvSpPr>
        <p:spPr>
          <a:xfrm rot="5017535">
            <a:off x="3884397" y="1858732"/>
            <a:ext cx="1534352" cy="1300341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" name="Grafický objekt 19" descr="Učiteľ obrys">
            <a:extLst>
              <a:ext uri="{FF2B5EF4-FFF2-40B4-BE49-F238E27FC236}">
                <a16:creationId xmlns:a16="http://schemas.microsoft.com/office/drawing/2014/main" id="{C4372F05-9634-4C3A-8B8A-23646C2A2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3405755"/>
            <a:ext cx="914400" cy="914400"/>
          </a:xfrm>
          <a:prstGeom prst="rect">
            <a:avLst/>
          </a:prstGeom>
        </p:spPr>
      </p:pic>
      <p:sp>
        <p:nvSpPr>
          <p:cNvPr id="21" name="Slza 20">
            <a:extLst>
              <a:ext uri="{FF2B5EF4-FFF2-40B4-BE49-F238E27FC236}">
                <a16:creationId xmlns:a16="http://schemas.microsoft.com/office/drawing/2014/main" id="{1F527563-0B30-D66A-8640-EFBFA2C36E97}"/>
              </a:ext>
            </a:extLst>
          </p:cNvPr>
          <p:cNvSpPr/>
          <p:nvPr/>
        </p:nvSpPr>
        <p:spPr>
          <a:xfrm rot="7362872">
            <a:off x="5203316" y="1180689"/>
            <a:ext cx="1534352" cy="1300341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Slza 21">
            <a:extLst>
              <a:ext uri="{FF2B5EF4-FFF2-40B4-BE49-F238E27FC236}">
                <a16:creationId xmlns:a16="http://schemas.microsoft.com/office/drawing/2014/main" id="{57C13183-839A-24AE-F980-F6A0F2AAE589}"/>
              </a:ext>
            </a:extLst>
          </p:cNvPr>
          <p:cNvSpPr/>
          <p:nvPr/>
        </p:nvSpPr>
        <p:spPr>
          <a:xfrm rot="2624466" flipH="1">
            <a:off x="5511153" y="5071613"/>
            <a:ext cx="1534352" cy="1300341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Slza 22">
            <a:extLst>
              <a:ext uri="{FF2B5EF4-FFF2-40B4-BE49-F238E27FC236}">
                <a16:creationId xmlns:a16="http://schemas.microsoft.com/office/drawing/2014/main" id="{4E73ECBF-EF23-9D00-5F1E-2E8CA6EDE448}"/>
              </a:ext>
            </a:extLst>
          </p:cNvPr>
          <p:cNvSpPr/>
          <p:nvPr/>
        </p:nvSpPr>
        <p:spPr>
          <a:xfrm rot="16200000" flipV="1">
            <a:off x="3971516" y="4732662"/>
            <a:ext cx="1534352" cy="1300341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Slza 23">
            <a:extLst>
              <a:ext uri="{FF2B5EF4-FFF2-40B4-BE49-F238E27FC236}">
                <a16:creationId xmlns:a16="http://schemas.microsoft.com/office/drawing/2014/main" id="{D6CE97E2-0D9E-C59C-A17D-FDDD01D17D4F}"/>
              </a:ext>
            </a:extLst>
          </p:cNvPr>
          <p:cNvSpPr/>
          <p:nvPr/>
        </p:nvSpPr>
        <p:spPr>
          <a:xfrm rot="2413653">
            <a:off x="3371904" y="3272874"/>
            <a:ext cx="1534352" cy="1300341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Slza 24">
            <a:extLst>
              <a:ext uri="{FF2B5EF4-FFF2-40B4-BE49-F238E27FC236}">
                <a16:creationId xmlns:a16="http://schemas.microsoft.com/office/drawing/2014/main" id="{FC3DD8FA-2085-9A56-FB21-173296A6A02F}"/>
              </a:ext>
            </a:extLst>
          </p:cNvPr>
          <p:cNvSpPr/>
          <p:nvPr/>
        </p:nvSpPr>
        <p:spPr>
          <a:xfrm rot="16014032" flipH="1">
            <a:off x="6597827" y="1582224"/>
            <a:ext cx="1534352" cy="1300341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Slza 25">
            <a:extLst>
              <a:ext uri="{FF2B5EF4-FFF2-40B4-BE49-F238E27FC236}">
                <a16:creationId xmlns:a16="http://schemas.microsoft.com/office/drawing/2014/main" id="{532F5147-8523-4D67-60AC-D6532D1D5989}"/>
              </a:ext>
            </a:extLst>
          </p:cNvPr>
          <p:cNvSpPr/>
          <p:nvPr/>
        </p:nvSpPr>
        <p:spPr>
          <a:xfrm rot="4832367" flipH="1" flipV="1">
            <a:off x="6917716" y="4492673"/>
            <a:ext cx="1534352" cy="1300341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Slza 26">
            <a:extLst>
              <a:ext uri="{FF2B5EF4-FFF2-40B4-BE49-F238E27FC236}">
                <a16:creationId xmlns:a16="http://schemas.microsoft.com/office/drawing/2014/main" id="{CBD05CE0-A5C8-0034-D1D4-3682EBC33E01}"/>
              </a:ext>
            </a:extLst>
          </p:cNvPr>
          <p:cNvSpPr/>
          <p:nvPr/>
        </p:nvSpPr>
        <p:spPr>
          <a:xfrm rot="18832400" flipH="1">
            <a:off x="7288527" y="2961837"/>
            <a:ext cx="1534352" cy="1300341"/>
          </a:xfrm>
          <a:prstGeom prst="teardrop">
            <a:avLst>
              <a:gd name="adj" fmla="val 138009"/>
            </a:avLst>
          </a:prstGeom>
          <a:solidFill>
            <a:srgbClr val="DC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44D0C466-CC84-782F-045B-948A72116853}"/>
              </a:ext>
            </a:extLst>
          </p:cNvPr>
          <p:cNvSpPr txBox="1"/>
          <p:nvPr/>
        </p:nvSpPr>
        <p:spPr>
          <a:xfrm>
            <a:off x="5299231" y="1591272"/>
            <a:ext cx="136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/>
              <a:t>Zoznámte sa s témou</a:t>
            </a: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8006F6FF-0E60-4E92-650D-21F920273F68}"/>
              </a:ext>
            </a:extLst>
          </p:cNvPr>
          <p:cNvSpPr txBox="1"/>
          <p:nvPr/>
        </p:nvSpPr>
        <p:spPr>
          <a:xfrm>
            <a:off x="3787829" y="2231281"/>
            <a:ext cx="1757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/>
              <a:t>Komu a prečo prezentujem?</a:t>
            </a: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7AD1FDC1-DE53-BA1B-354F-1412CEC81488}"/>
              </a:ext>
            </a:extLst>
          </p:cNvPr>
          <p:cNvSpPr txBox="1"/>
          <p:nvPr/>
        </p:nvSpPr>
        <p:spPr>
          <a:xfrm>
            <a:off x="5404581" y="5429395"/>
            <a:ext cx="1757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/>
              <a:t>Využitie iných nástrojov</a:t>
            </a: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ACF3B868-BA29-24EC-C0DB-10DEA87ED1F1}"/>
              </a:ext>
            </a:extLst>
          </p:cNvPr>
          <p:cNvSpPr txBox="1"/>
          <p:nvPr/>
        </p:nvSpPr>
        <p:spPr>
          <a:xfrm>
            <a:off x="6658545" y="1911277"/>
            <a:ext cx="136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/>
              <a:t>Hlavne nezahltiť</a:t>
            </a:r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F51E1073-1AE3-AEBB-6543-44144B12179A}"/>
              </a:ext>
            </a:extLst>
          </p:cNvPr>
          <p:cNvSpPr txBox="1"/>
          <p:nvPr/>
        </p:nvSpPr>
        <p:spPr>
          <a:xfrm>
            <a:off x="7374606" y="3338269"/>
            <a:ext cx="136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/>
              <a:t>Na začiatku záleží</a:t>
            </a:r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95DADEC8-C8AC-799F-3BAD-DC3BF55F57A7}"/>
              </a:ext>
            </a:extLst>
          </p:cNvPr>
          <p:cNvSpPr txBox="1"/>
          <p:nvPr/>
        </p:nvSpPr>
        <p:spPr>
          <a:xfrm>
            <a:off x="3457983" y="3475826"/>
            <a:ext cx="1362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/>
              <a:t>Držte sa hlavnej myšlienky</a:t>
            </a:r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618345B0-74C2-9EF1-8063-FFE1CFAE854C}"/>
              </a:ext>
            </a:extLst>
          </p:cNvPr>
          <p:cNvSpPr txBox="1"/>
          <p:nvPr/>
        </p:nvSpPr>
        <p:spPr>
          <a:xfrm>
            <a:off x="4088521" y="5047207"/>
            <a:ext cx="136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/>
              <a:t>Buďte autentickí</a:t>
            </a: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F1A025C4-A3F0-D755-EAFE-B68E82BEA309}"/>
              </a:ext>
            </a:extLst>
          </p:cNvPr>
          <p:cNvSpPr txBox="1"/>
          <p:nvPr/>
        </p:nvSpPr>
        <p:spPr>
          <a:xfrm>
            <a:off x="7003795" y="4823430"/>
            <a:ext cx="136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/>
              <a:t>Nápaditosť sa cení</a:t>
            </a:r>
          </a:p>
        </p:txBody>
      </p:sp>
    </p:spTree>
    <p:extLst>
      <p:ext uri="{BB962C8B-B14F-4D97-AF65-F5344CB8AC3E}">
        <p14:creationId xmlns:p14="http://schemas.microsoft.com/office/powerpoint/2010/main" val="404351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14" grpId="0"/>
      <p:bldP spid="28" grpId="0"/>
      <p:bldP spid="29" grpId="0"/>
      <p:bldP spid="30" grpId="0"/>
      <p:bldP spid="31" grpId="0"/>
      <p:bldP spid="33" grpId="0"/>
      <p:bldP spid="34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14690</TotalTime>
  <Words>1069</Words>
  <Application>Microsoft Office PowerPoint</Application>
  <PresentationFormat>Širokouhlá</PresentationFormat>
  <Paragraphs>165</Paragraphs>
  <Slides>15</Slides>
  <Notes>1</Notes>
  <HiddenSlides>0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Soňa Cesnáriková</dc:creator>
  <cp:lastModifiedBy>Soňa Cesnáriková</cp:lastModifiedBy>
  <cp:revision>29</cp:revision>
  <dcterms:created xsi:type="dcterms:W3CDTF">2024-08-20T08:19:21Z</dcterms:created>
  <dcterms:modified xsi:type="dcterms:W3CDTF">2025-02-18T13:43:19Z</dcterms:modified>
</cp:coreProperties>
</file>