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51"/>
  </p:notesMasterIdLst>
  <p:sldIdLst>
    <p:sldId id="440" r:id="rId2"/>
    <p:sldId id="441" r:id="rId3"/>
    <p:sldId id="442" r:id="rId4"/>
    <p:sldId id="443" r:id="rId5"/>
    <p:sldId id="445" r:id="rId6"/>
    <p:sldId id="446" r:id="rId7"/>
    <p:sldId id="447" r:id="rId8"/>
    <p:sldId id="450" r:id="rId9"/>
    <p:sldId id="454" r:id="rId10"/>
    <p:sldId id="455" r:id="rId11"/>
    <p:sldId id="456" r:id="rId12"/>
    <p:sldId id="457" r:id="rId13"/>
    <p:sldId id="459" r:id="rId14"/>
    <p:sldId id="460" r:id="rId15"/>
    <p:sldId id="461" r:id="rId16"/>
    <p:sldId id="462" r:id="rId17"/>
    <p:sldId id="464" r:id="rId18"/>
    <p:sldId id="465" r:id="rId19"/>
    <p:sldId id="466" r:id="rId20"/>
    <p:sldId id="467" r:id="rId21"/>
    <p:sldId id="468" r:id="rId22"/>
    <p:sldId id="469" r:id="rId23"/>
    <p:sldId id="470" r:id="rId24"/>
    <p:sldId id="471" r:id="rId25"/>
    <p:sldId id="472" r:id="rId26"/>
    <p:sldId id="473" r:id="rId27"/>
    <p:sldId id="476" r:id="rId28"/>
    <p:sldId id="491" r:id="rId29"/>
    <p:sldId id="492" r:id="rId30"/>
    <p:sldId id="478" r:id="rId31"/>
    <p:sldId id="495" r:id="rId32"/>
    <p:sldId id="494" r:id="rId33"/>
    <p:sldId id="479" r:id="rId34"/>
    <p:sldId id="498" r:id="rId35"/>
    <p:sldId id="497" r:id="rId36"/>
    <p:sldId id="500" r:id="rId37"/>
    <p:sldId id="505" r:id="rId38"/>
    <p:sldId id="504" r:id="rId39"/>
    <p:sldId id="502" r:id="rId40"/>
    <p:sldId id="501" r:id="rId41"/>
    <p:sldId id="355" r:id="rId42"/>
    <p:sldId id="480" r:id="rId43"/>
    <p:sldId id="484" r:id="rId44"/>
    <p:sldId id="485" r:id="rId45"/>
    <p:sldId id="486" r:id="rId46"/>
    <p:sldId id="487" r:id="rId47"/>
    <p:sldId id="488" r:id="rId48"/>
    <p:sldId id="489" r:id="rId49"/>
    <p:sldId id="490" r:id="rId5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>
      <p:cViewPr varScale="1">
        <p:scale>
          <a:sx n="124" d="100"/>
          <a:sy n="124" d="100"/>
        </p:scale>
        <p:origin x="1488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FC55F819-339E-4DC6-8F62-2A3EC3383D6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74D4A8D1-ED34-45C4-88EE-7AE08FC2A3C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481CE5E8-11A4-4347-943C-30C9CDA707D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Klepnutím lze upravit styly předlohy textu.</a:t>
            </a:r>
          </a:p>
          <a:p>
            <a:pPr lvl="1"/>
            <a:r>
              <a:rPr lang="en-US" noProof="0"/>
              <a:t>Druhá úroveň</a:t>
            </a:r>
          </a:p>
          <a:p>
            <a:pPr lvl="2"/>
            <a:r>
              <a:rPr lang="en-US" noProof="0"/>
              <a:t>Třetí úroveň</a:t>
            </a:r>
          </a:p>
          <a:p>
            <a:pPr lvl="3"/>
            <a:r>
              <a:rPr lang="en-US" noProof="0"/>
              <a:t>Čtvrtá úroveň</a:t>
            </a:r>
          </a:p>
          <a:p>
            <a:pPr lvl="4"/>
            <a:r>
              <a:rPr lang="en-US" noProof="0"/>
              <a:t>Pátá úroveň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4A97F933-9D74-4ACC-A221-53398D6576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678DB85D-3184-40BE-88A2-364F9D1901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B674D31-2D10-48C2-A692-505F46F2960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F4C507-1962-44C4-97E2-B122809F4C3C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864EE7-D7C3-49A9-92CC-283008397498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EC8942-62E1-4986-BE3E-00F7E63A413A}" type="slidenum">
              <a:rPr lang="en-US" altLang="cs-CZ" smtClean="0"/>
              <a:pPr/>
              <a:t>5</a:t>
            </a:fld>
            <a:endParaRPr lang="en-US" altLang="cs-CZ"/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AB3A8F-3A14-4493-8353-6B8843F182E5}" type="slidenum">
              <a:rPr lang="cs-CZ" altLang="cs-CZ" smtClean="0">
                <a:latin typeface="Arial" pitchFamily="34" charset="0"/>
              </a:rPr>
              <a:pPr/>
              <a:t>36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w="9525">
            <a:noFill/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7618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98F785-99F3-4708-B42D-90C1087DC041}" type="slidenum">
              <a:rPr lang="en-US" altLang="en-US" smtClean="0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84EEEA-D1E2-41F8-9DE4-82C1B429CAA1}" type="slidenum">
              <a:rPr lang="en-US" altLang="en-US" smtClean="0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BC0349-CD1A-46BC-AF32-3E9FAFACAFFD}" type="slidenum">
              <a:rPr lang="en-US" altLang="en-US" smtClean="0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0C252B-3F43-4BC4-99A6-1629868642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925CC6-50F2-4FA2-BE05-E2D72A08F0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F606E7-699B-475B-B810-0ACA9BD26D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B168F-41AE-4E76-BFC7-A92B5EB9566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1206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0C252B-3F43-4BC4-99A6-1629868642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925CC6-50F2-4FA2-BE05-E2D72A08F0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F606E7-699B-475B-B810-0ACA9BD26D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3E3BB-D3B1-4EE0-9F47-8618B6554EE7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44529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0C252B-3F43-4BC4-99A6-1629868642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925CC6-50F2-4FA2-BE05-E2D72A08F0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F606E7-699B-475B-B810-0ACA9BD26D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0B322-011C-469F-B84C-3FFAF4F9580C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780318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0C252B-3F43-4BC4-99A6-1629868642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925CC6-50F2-4FA2-BE05-E2D72A08F0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F606E7-699B-475B-B810-0ACA9BD26D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56338-687F-4E33-875A-78849449757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513575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0C252B-3F43-4BC4-99A6-1629868642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925CC6-50F2-4FA2-BE05-E2D72A08F0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F606E7-699B-475B-B810-0ACA9BD26D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C5AAD-694D-4DCD-9DD7-26A98DE41A5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67655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0C252B-3F43-4BC4-99A6-1629868642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925CC6-50F2-4FA2-BE05-E2D72A08F0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F606E7-699B-475B-B810-0ACA9BD26D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55371-84E2-4E34-891C-3EAFBA3CAFFF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85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0C252B-3F43-4BC4-99A6-1629868642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7925CC6-50F2-4FA2-BE05-E2D72A08F0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4F606E7-699B-475B-B810-0ACA9BD26D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F1409-2CBF-49F4-9824-6B5970A486F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3216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80C252B-3F43-4BC4-99A6-1629868642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7925CC6-50F2-4FA2-BE05-E2D72A08F0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4F606E7-699B-475B-B810-0ACA9BD26D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672A6-77C6-4A80-B9A6-0C9CED75ED5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103388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80C252B-3F43-4BC4-99A6-1629868642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7925CC6-50F2-4FA2-BE05-E2D72A08F0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F606E7-699B-475B-B810-0ACA9BD26D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1E045-9E6C-417F-B5DB-724DCD777A2B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1601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0C252B-3F43-4BC4-99A6-1629868642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925CC6-50F2-4FA2-BE05-E2D72A08F0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F606E7-699B-475B-B810-0ACA9BD26D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5BD6D-5658-4F92-97FC-A535A3010945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137737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0C252B-3F43-4BC4-99A6-1629868642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925CC6-50F2-4FA2-BE05-E2D72A08F0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F606E7-699B-475B-B810-0ACA9BD26D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ABC82-7F9D-4CCB-B089-580E46CDCA4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3540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styly předlohy textu.</a:t>
            </a:r>
          </a:p>
          <a:p>
            <a:pPr lvl="1"/>
            <a:r>
              <a:rPr lang="en-US" altLang="en-US"/>
              <a:t>Druhá úroveň</a:t>
            </a:r>
          </a:p>
          <a:p>
            <a:pPr lvl="2"/>
            <a:r>
              <a:rPr lang="en-US" altLang="en-US"/>
              <a:t>Třetí úroveň</a:t>
            </a:r>
          </a:p>
          <a:p>
            <a:pPr lvl="3"/>
            <a:r>
              <a:rPr lang="en-US" altLang="en-US"/>
              <a:t>Čtvrtá úroveň</a:t>
            </a:r>
          </a:p>
          <a:p>
            <a:pPr lvl="4"/>
            <a:r>
              <a:rPr lang="en-US" altLang="en-US"/>
              <a:t>Pátá úroveň</a:t>
            </a:r>
          </a:p>
        </p:txBody>
      </p:sp>
      <p:sp>
        <p:nvSpPr>
          <p:cNvPr id="108548" name="Rectangle 4">
            <a:extLst>
              <a:ext uri="{FF2B5EF4-FFF2-40B4-BE49-F238E27FC236}">
                <a16:creationId xmlns:a16="http://schemas.microsoft.com/office/drawing/2014/main" id="{380C252B-3F43-4BC4-99A6-1629868642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>
            <a:extLst>
              <a:ext uri="{FF2B5EF4-FFF2-40B4-BE49-F238E27FC236}">
                <a16:creationId xmlns:a16="http://schemas.microsoft.com/office/drawing/2014/main" id="{E7925CC6-50F2-4FA2-BE05-E2D72A08F0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0" name="Rectangle 6">
            <a:extLst>
              <a:ext uri="{FF2B5EF4-FFF2-40B4-BE49-F238E27FC236}">
                <a16:creationId xmlns:a16="http://schemas.microsoft.com/office/drawing/2014/main" id="{84F606E7-699B-475B-B810-0ACA9BD26D4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42F364F-B470-4055-900D-244048E69EEA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Mechanismy specifické buněčné imunity</a:t>
            </a: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Jiří Litzman</a:t>
            </a:r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765175"/>
            <a:ext cx="7432675" cy="857250"/>
          </a:xfrm>
        </p:spPr>
        <p:txBody>
          <a:bodyPr/>
          <a:lstStyle/>
          <a:p>
            <a:pPr eaLnBrk="1" hangingPunct="1"/>
            <a:r>
              <a:rPr lang="en-GB" altLang="en-US" b="1"/>
              <a:t>Subpopulace T</a:t>
            </a:r>
            <a:r>
              <a:rPr lang="en-GB" altLang="en-US" b="1" baseline="-25000"/>
              <a:t>h</a:t>
            </a:r>
            <a:r>
              <a:rPr lang="en-GB" altLang="en-US" b="1"/>
              <a:t> lymfocytů</a:t>
            </a:r>
            <a:endParaRPr lang="en-GB" alt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87FF1BA-BC52-42BD-86B7-C5D7E90ED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0563" y="1700213"/>
            <a:ext cx="8453437" cy="4824412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en-US" b="1" dirty="0"/>
              <a:t>T</a:t>
            </a:r>
            <a:r>
              <a:rPr lang="cs-CZ" altLang="en-US" b="1" baseline="-25000" dirty="0"/>
              <a:t>h</a:t>
            </a:r>
            <a:r>
              <a:rPr lang="cs-CZ" altLang="en-US" b="1" dirty="0"/>
              <a:t>1 lymfocyty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en-US" sz="1950" dirty="0"/>
              <a:t>Produkce IFN-</a:t>
            </a:r>
            <a:r>
              <a:rPr lang="cs-CZ" altLang="en-US" sz="1950" dirty="0">
                <a:latin typeface="Symbol" panose="05050102010706020507" pitchFamily="18" charset="2"/>
              </a:rPr>
              <a:t>g</a:t>
            </a:r>
            <a:r>
              <a:rPr lang="cs-CZ" altLang="en-US" sz="1950" dirty="0"/>
              <a:t>, IL-2, IL-3,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en-US" sz="1950" dirty="0"/>
              <a:t>Stimulují funkci makrofágů, působí </a:t>
            </a:r>
            <a:r>
              <a:rPr lang="cs-CZ" altLang="en-US" sz="1950" dirty="0" err="1"/>
              <a:t>prozánětlivě</a:t>
            </a:r>
            <a:endParaRPr lang="cs-CZ" altLang="en-US" sz="195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en-US" sz="1950" dirty="0"/>
              <a:t>Účast v patogenezi např. roztroušené mozkomíšní sklerózy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b="1" dirty="0"/>
              <a:t>T</a:t>
            </a:r>
            <a:r>
              <a:rPr lang="cs-CZ" altLang="en-US" b="1" baseline="-25000" dirty="0"/>
              <a:t>h</a:t>
            </a:r>
            <a:r>
              <a:rPr lang="cs-CZ" altLang="en-US" b="1" dirty="0"/>
              <a:t>2 lymfocyty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en-US" sz="1950" dirty="0"/>
              <a:t>Produkce IL-3, IL-4, IL-5, IL-6, IL-10, IL-13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en-US" sz="1950" dirty="0"/>
              <a:t>Stimulují produkci protilátek, včetně </a:t>
            </a:r>
            <a:r>
              <a:rPr lang="cs-CZ" altLang="en-US" sz="1950" dirty="0" err="1"/>
              <a:t>IgE</a:t>
            </a:r>
            <a:endParaRPr lang="cs-CZ" altLang="en-US" sz="195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en-US" sz="1950" dirty="0"/>
              <a:t>Účast v patogenezi např. atopických chorob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b="1" dirty="0"/>
              <a:t>T</a:t>
            </a:r>
            <a:r>
              <a:rPr lang="cs-CZ" altLang="en-US" b="1" baseline="-25000" dirty="0"/>
              <a:t>h</a:t>
            </a:r>
            <a:r>
              <a:rPr lang="cs-CZ" altLang="en-US" b="1" dirty="0"/>
              <a:t>17 lymfocyty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en-US" sz="1950" dirty="0"/>
              <a:t>Produkce  IL-17</a:t>
            </a:r>
            <a:endParaRPr lang="cs-CZ" altLang="en-US" sz="1950" dirty="0">
              <a:latin typeface="Symbol" panose="05050102010706020507" pitchFamily="18" charset="2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en-US" sz="1950" dirty="0"/>
              <a:t>Důležité v obraně proti infekcím.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en-US" sz="1950" dirty="0"/>
              <a:t>Hrají důležitou roli při chronických zánětlivých procesech.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cs-CZ" altLang="en-US" sz="1950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en-US" sz="2350" dirty="0"/>
              <a:t>Další subpopulace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cs-CZ" altLang="en-US" sz="195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b="1" dirty="0"/>
              <a:t>T</a:t>
            </a:r>
            <a:r>
              <a:rPr lang="cs-CZ" altLang="en-US" b="1" baseline="-25000" dirty="0"/>
              <a:t>h</a:t>
            </a:r>
            <a:r>
              <a:rPr lang="cs-CZ" altLang="en-US" b="1" dirty="0"/>
              <a:t>9 lymfocyty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en-US" sz="2000" dirty="0"/>
              <a:t>Produkují hlavně IL-9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en-US" sz="2000" dirty="0"/>
              <a:t>Hraji roli při alergických a autoimunitních chorobách, v protinádorové imunitě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b="1" dirty="0"/>
              <a:t>T</a:t>
            </a:r>
            <a:r>
              <a:rPr lang="cs-CZ" altLang="en-US" b="1" baseline="-25000" dirty="0"/>
              <a:t>h</a:t>
            </a:r>
            <a:r>
              <a:rPr lang="cs-CZ" altLang="en-US" b="1" dirty="0"/>
              <a:t>22 lymfocyty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900" dirty="0"/>
              <a:t>Produkce </a:t>
            </a:r>
            <a:r>
              <a:rPr lang="en-US" sz="1900" dirty="0"/>
              <a:t>IL-22 a TNF-al</a:t>
            </a:r>
            <a:r>
              <a:rPr lang="cs-CZ" sz="1900" dirty="0"/>
              <a:t>fa</a:t>
            </a:r>
            <a:r>
              <a:rPr lang="en-US" sz="1900" dirty="0"/>
              <a:t>, </a:t>
            </a:r>
            <a:r>
              <a:rPr lang="cs-CZ" sz="1900" dirty="0"/>
              <a:t>ale ne </a:t>
            </a:r>
            <a:r>
              <a:rPr lang="en-US" sz="1900" dirty="0"/>
              <a:t>IFN-gamma, IL-4, </a:t>
            </a:r>
            <a:r>
              <a:rPr lang="cs-CZ" sz="1900" dirty="0"/>
              <a:t>nebo</a:t>
            </a:r>
            <a:r>
              <a:rPr lang="en-US" sz="1900" dirty="0"/>
              <a:t> IL-17.</a:t>
            </a:r>
            <a:endParaRPr lang="cs-CZ" sz="19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en-US" sz="1900" dirty="0"/>
              <a:t>Účast hlavně v kožních zánětlivých procesech (psoriáza) s dalších </a:t>
            </a:r>
            <a:r>
              <a:rPr lang="cs-CZ" altLang="en-US" sz="1900" dirty="0" err="1"/>
              <a:t>subepitelálních</a:t>
            </a:r>
            <a:r>
              <a:rPr lang="cs-CZ" altLang="en-US" sz="1900" dirty="0"/>
              <a:t> tkáních (alergické fenomény). ˇVýznam při hojení ran.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b="1" dirty="0"/>
              <a:t>T</a:t>
            </a:r>
            <a:r>
              <a:rPr lang="cs-CZ" altLang="en-US" b="1" baseline="-25000" dirty="0"/>
              <a:t>h</a:t>
            </a:r>
            <a:r>
              <a:rPr lang="cs-CZ" altLang="en-US" b="1" dirty="0"/>
              <a:t>25 lymfocyty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b="1" dirty="0" err="1"/>
              <a:t>T</a:t>
            </a:r>
            <a:r>
              <a:rPr lang="cs-CZ" altLang="en-US" b="1" baseline="-25000" dirty="0" err="1"/>
              <a:t>fh</a:t>
            </a:r>
            <a:r>
              <a:rPr lang="cs-CZ" altLang="en-US" b="1" dirty="0"/>
              <a:t> lymfocyty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en-US" sz="1900" dirty="0"/>
              <a:t>Nacházejí se především v lymfoidních </a:t>
            </a:r>
            <a:r>
              <a:rPr lang="cs-CZ" altLang="en-US" sz="1900" dirty="0" err="1"/>
              <a:t>foliklech</a:t>
            </a:r>
            <a:endParaRPr lang="cs-CZ" altLang="en-US" sz="19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en-US" sz="1900" dirty="0"/>
              <a:t>Vysoká exprese CXCR5, CD40L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en-US" sz="1900" dirty="0"/>
              <a:t>Pomoc B-lymfocytům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en-US" sz="1900" dirty="0"/>
              <a:t>Tvorba IL-21, IL-4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957263"/>
            <a:ext cx="8062912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Nadpis 1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9462"/>
          </a:xfrm>
        </p:spPr>
        <p:txBody>
          <a:bodyPr/>
          <a:lstStyle/>
          <a:p>
            <a:r>
              <a:rPr lang="cs-CZ" altLang="en-US"/>
              <a:t>Vývoj TH1 a TH2 lymfocytů</a:t>
            </a:r>
            <a:endParaRPr lang="en-GB" alt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0930A17-EA36-419B-8E12-6F3C0273B844}"/>
              </a:ext>
            </a:extLst>
          </p:cNvPr>
          <p:cNvSpPr txBox="1"/>
          <p:nvPr/>
        </p:nvSpPr>
        <p:spPr>
          <a:xfrm>
            <a:off x="684213" y="1844675"/>
            <a:ext cx="1108075" cy="3175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/>
              <a:t>Bakterie</a:t>
            </a:r>
            <a:endParaRPr lang="cs-CZ" sz="15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7DD87B5-8543-4D20-84DA-0666BC45BE03}"/>
              </a:ext>
            </a:extLst>
          </p:cNvPr>
          <p:cNvSpPr txBox="1"/>
          <p:nvPr/>
        </p:nvSpPr>
        <p:spPr>
          <a:xfrm>
            <a:off x="3492500" y="4365625"/>
            <a:ext cx="933450" cy="31591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>
                <a:solidFill>
                  <a:schemeClr val="tx1"/>
                </a:solidFill>
              </a:rPr>
              <a:t>TH 1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742C22B-DBE7-4ABA-80D8-368B3F814998}"/>
              </a:ext>
            </a:extLst>
          </p:cNvPr>
          <p:cNvSpPr txBox="1"/>
          <p:nvPr/>
        </p:nvSpPr>
        <p:spPr>
          <a:xfrm>
            <a:off x="4762500" y="3087688"/>
            <a:ext cx="935038" cy="3175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>
                <a:solidFill>
                  <a:schemeClr val="tx1"/>
                </a:solidFill>
              </a:rPr>
              <a:t>TH 0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5400713-98D2-45AC-B717-9F14B40DEE1E}"/>
              </a:ext>
            </a:extLst>
          </p:cNvPr>
          <p:cNvSpPr txBox="1"/>
          <p:nvPr/>
        </p:nvSpPr>
        <p:spPr>
          <a:xfrm>
            <a:off x="6010275" y="4386263"/>
            <a:ext cx="933450" cy="31591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>
                <a:solidFill>
                  <a:schemeClr val="tx1"/>
                </a:solidFill>
              </a:rPr>
              <a:t>TH 2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9795EE0-616D-4DB7-B9A5-44D03FB02C0F}"/>
              </a:ext>
            </a:extLst>
          </p:cNvPr>
          <p:cNvSpPr txBox="1"/>
          <p:nvPr/>
        </p:nvSpPr>
        <p:spPr>
          <a:xfrm>
            <a:off x="2144713" y="3246438"/>
            <a:ext cx="1220787" cy="3175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>
                <a:solidFill>
                  <a:schemeClr val="tx1"/>
                </a:solidFill>
              </a:rPr>
              <a:t>Makrofágy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4F1D13A-2281-425C-A82F-8323AD58F652}"/>
              </a:ext>
            </a:extLst>
          </p:cNvPr>
          <p:cNvSpPr txBox="1"/>
          <p:nvPr/>
        </p:nvSpPr>
        <p:spPr>
          <a:xfrm>
            <a:off x="1538288" y="1052513"/>
            <a:ext cx="1220787" cy="3175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>
                <a:solidFill>
                  <a:schemeClr val="tx1"/>
                </a:solidFill>
              </a:rPr>
              <a:t>NK buňky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0954B6B-A444-4A38-8E98-4E2A5616C4FE}"/>
              </a:ext>
            </a:extLst>
          </p:cNvPr>
          <p:cNvSpPr txBox="1"/>
          <p:nvPr/>
        </p:nvSpPr>
        <p:spPr>
          <a:xfrm>
            <a:off x="6327775" y="1101725"/>
            <a:ext cx="1222375" cy="3175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>
                <a:solidFill>
                  <a:schemeClr val="tx1"/>
                </a:solidFill>
              </a:rPr>
              <a:t>Žírné buňky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76200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ovéPole 2"/>
          <p:cNvSpPr txBox="1">
            <a:spLocks noChangeArrowheads="1"/>
          </p:cNvSpPr>
          <p:nvPr/>
        </p:nvSpPr>
        <p:spPr bwMode="auto">
          <a:xfrm>
            <a:off x="769938" y="260350"/>
            <a:ext cx="76930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>
                <a:solidFill>
                  <a:schemeClr val="tx2"/>
                </a:solidFill>
              </a:rPr>
              <a:t>O tom, kam se bude vyvíjet Th0 lymfocyt </a:t>
            </a:r>
            <a:br>
              <a:rPr lang="cs-CZ" altLang="en-US">
                <a:solidFill>
                  <a:schemeClr val="tx2"/>
                </a:solidFill>
              </a:rPr>
            </a:br>
            <a:r>
              <a:rPr lang="cs-CZ" altLang="en-US">
                <a:solidFill>
                  <a:schemeClr val="tx2"/>
                </a:solidFill>
              </a:rPr>
              <a:t>rozhoduje cytokinové prostředí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47738" y="609600"/>
            <a:ext cx="6911975" cy="1176338"/>
          </a:xfrm>
        </p:spPr>
        <p:txBody>
          <a:bodyPr/>
          <a:lstStyle/>
          <a:p>
            <a:pPr eaLnBrk="1" hangingPunct="1"/>
            <a:r>
              <a:rPr lang="en-GB" altLang="en-US" sz="4800" b="1"/>
              <a:t>T</a:t>
            </a:r>
            <a:r>
              <a:rPr lang="en-GB" altLang="en-US" sz="4800" b="1" baseline="-25000"/>
              <a:t>h</a:t>
            </a:r>
            <a:r>
              <a:rPr lang="en-GB" altLang="en-US" sz="4800" b="1"/>
              <a:t>1 lymfocyty</a:t>
            </a:r>
            <a:endParaRPr lang="en-GB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1200"/>
            <a:ext cx="8482013" cy="418147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en-US" sz="2800"/>
              <a:t>Produkují zejména IFN-</a:t>
            </a:r>
            <a:r>
              <a:rPr lang="cs-CZ" altLang="en-US" sz="2800">
                <a:latin typeface="Symbol" panose="05050102010706020507" pitchFamily="18" charset="2"/>
              </a:rPr>
              <a:t>g</a:t>
            </a:r>
            <a:r>
              <a:rPr lang="cs-CZ" altLang="en-US" sz="2800"/>
              <a:t>, IL-2, IL-3.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en-US" sz="2800"/>
              <a:t>Diferencují se pod vlivem IL-12, IL-18, IFN-</a:t>
            </a:r>
            <a:r>
              <a:rPr lang="cs-CZ" altLang="en-US" sz="2800">
                <a:latin typeface="Symbol" panose="05050102010706020507" pitchFamily="18" charset="2"/>
              </a:rPr>
              <a:t>g</a:t>
            </a:r>
            <a:endParaRPr lang="cs-CZ" altLang="en-US" sz="2800"/>
          </a:p>
          <a:p>
            <a:pPr eaLnBrk="1" hangingPunct="1">
              <a:lnSpc>
                <a:spcPct val="110000"/>
              </a:lnSpc>
            </a:pPr>
            <a:r>
              <a:rPr lang="cs-CZ" altLang="en-US" sz="2800"/>
              <a:t>Působí prozánětlivě, stimulují funkci makrofágů.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en-US" sz="2800"/>
              <a:t>Snad se spolupodílejí se na patogenezi autoimunitní thyreoiditidy, roztroušené mozkomíšní sklerózy.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en-US" sz="2800"/>
              <a:t>Produkcí IFN-</a:t>
            </a:r>
            <a:r>
              <a:rPr lang="cs-CZ" altLang="en-US" sz="2800">
                <a:latin typeface="Symbol" panose="05050102010706020507" pitchFamily="18" charset="2"/>
              </a:rPr>
              <a:t>g,</a:t>
            </a:r>
            <a:r>
              <a:rPr lang="cs-CZ" altLang="en-US" sz="2800"/>
              <a:t> tlumí funkci T</a:t>
            </a:r>
            <a:r>
              <a:rPr lang="cs-CZ" altLang="en-US" sz="2800" baseline="-25000"/>
              <a:t>h</a:t>
            </a:r>
            <a:r>
              <a:rPr lang="cs-CZ" altLang="en-US" sz="2800"/>
              <a:t>2 lymfocytů.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en-US" sz="2800"/>
              <a:t>Hrají důležitou roli v akutní rejekci štěpu.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h1 bb aktivují 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28650"/>
            <a:ext cx="3913187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743200" y="0"/>
            <a:ext cx="3292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>
                <a:latin typeface="Times New Roman" panose="02020603050405020304" pitchFamily="18" charset="0"/>
              </a:rPr>
              <a:t>Funkce Th1 buněk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762000"/>
            <a:ext cx="6911975" cy="1023938"/>
          </a:xfrm>
        </p:spPr>
        <p:txBody>
          <a:bodyPr/>
          <a:lstStyle/>
          <a:p>
            <a:pPr eaLnBrk="1" hangingPunct="1"/>
            <a:r>
              <a:rPr lang="en-GB" altLang="en-US" sz="4800" b="1"/>
              <a:t>T</a:t>
            </a:r>
            <a:r>
              <a:rPr lang="en-GB" altLang="en-US" sz="4800" b="1" baseline="-25000"/>
              <a:t>h</a:t>
            </a:r>
            <a:r>
              <a:rPr lang="en-GB" altLang="en-US" sz="4800" b="1"/>
              <a:t>2 lymfocyty</a:t>
            </a:r>
            <a:endParaRPr lang="en-GB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993063" cy="3733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en-US" sz="2800"/>
              <a:t>Produkují zejména IL-3, IL-4, IL-5, IL-10.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en-US" sz="2800"/>
              <a:t>Diferencují se pod vlivem IL-4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en-US" sz="2800"/>
              <a:t>Stimulují tvorbu protilátek.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en-US" sz="2800"/>
              <a:t>Spolupodílejí se na patogenezi atopických chorob.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en-US" sz="2800"/>
              <a:t>Jejich predominance se objevuje během těhotenství.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en-US" sz="2800"/>
              <a:t>Produkcí IL-10 a IL-4 tlumí funkci T</a:t>
            </a:r>
            <a:r>
              <a:rPr lang="cs-CZ" altLang="en-US" sz="2800" baseline="-25000"/>
              <a:t>h</a:t>
            </a:r>
            <a:r>
              <a:rPr lang="cs-CZ" altLang="en-US" sz="2800"/>
              <a:t>1 lymfocytů.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h2 bb ativují B-lymfocy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3820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95263" y="457200"/>
            <a:ext cx="89487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800">
                <a:latin typeface="Times New Roman" panose="02020603050405020304" pitchFamily="18" charset="0"/>
              </a:rPr>
              <a:t>Pro tvorbu protilátek B-lymfocyty je nutná pomoc Th2 buněk</a:t>
            </a:r>
            <a:endParaRPr lang="cs-CZ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T</a:t>
            </a:r>
            <a:r>
              <a:rPr lang="cs-CZ" altLang="en-US" baseline="-25000"/>
              <a:t>h</a:t>
            </a:r>
            <a:r>
              <a:rPr lang="cs-CZ" altLang="en-US"/>
              <a:t>17 lymfoycyty </a:t>
            </a:r>
            <a:endParaRPr lang="en-US" alt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85925"/>
            <a:ext cx="8424863" cy="4181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800" dirty="0"/>
              <a:t>Vznikají z antigenem-stimulovaných T-lymfocytů </a:t>
            </a:r>
            <a:br>
              <a:rPr lang="cs-CZ" altLang="en-US" sz="2800" dirty="0"/>
            </a:br>
            <a:r>
              <a:rPr lang="cs-CZ" altLang="en-US" sz="2800" dirty="0"/>
              <a:t>v prostředí  IL-1</a:t>
            </a:r>
            <a:r>
              <a:rPr lang="cs-CZ" altLang="en-US" sz="2800" dirty="0">
                <a:latin typeface="Symbol" panose="05050102010706020507" pitchFamily="18" charset="2"/>
              </a:rPr>
              <a:t>b</a:t>
            </a:r>
            <a:r>
              <a:rPr lang="cs-CZ" altLang="en-US" sz="2800" dirty="0"/>
              <a:t> a IL-6.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800" dirty="0"/>
              <a:t>Produkuji IL-17A , IL-17F a IL-21, IL22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800" dirty="0"/>
              <a:t>Mají význam v obraně proti extracelulárním patogenům.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800" dirty="0"/>
              <a:t>Patogeneticky se uplatňují při chronických zánětlivých procesech a vzniku některých autoimunitních chorob ( ?Crohnova choroba,  ?Revmatoidní </a:t>
            </a:r>
            <a:r>
              <a:rPr lang="cs-CZ" altLang="en-US" sz="2800" dirty="0" err="1"/>
              <a:t>artitida</a:t>
            </a:r>
            <a:r>
              <a:rPr lang="cs-CZ" altLang="en-US" sz="2800" dirty="0"/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800" dirty="0"/>
              <a:t>Porucha vývoje TH17 lymfocytů vede k primárnímu imunodeficitu – hyper-</a:t>
            </a:r>
            <a:r>
              <a:rPr lang="cs-CZ" altLang="en-US" sz="2800" dirty="0" err="1"/>
              <a:t>IgE</a:t>
            </a:r>
            <a:r>
              <a:rPr lang="cs-CZ" altLang="en-US" sz="2800" dirty="0"/>
              <a:t> syndromu.</a:t>
            </a:r>
            <a:endParaRPr lang="en-US" alt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Cytotoxické T-lymfocyty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Jsou  CD8+</a:t>
            </a:r>
          </a:p>
          <a:p>
            <a:pPr eaLnBrk="1" hangingPunct="1"/>
            <a:r>
              <a:rPr lang="cs-CZ" altLang="en-US"/>
              <a:t>Rozeznávají cizorodý antigen prezentovaný na HLA-I antigenech.</a:t>
            </a:r>
          </a:p>
          <a:p>
            <a:pPr eaLnBrk="1" hangingPunct="1"/>
            <a:r>
              <a:rPr lang="cs-CZ" altLang="en-US"/>
              <a:t>Cytotoxicky působí perforin, dále různé mechanismy indikující apoptózu cílové buňky (granzymy, FasL, lymfotoxin).</a:t>
            </a:r>
          </a:p>
          <a:p>
            <a:pPr eaLnBrk="1" hangingPunct="1"/>
            <a:r>
              <a:rPr lang="cs-CZ" altLang="en-US"/>
              <a:t>Jsou i důležitými producenty cytokinů (Tc1 a Tc2 buňky)</a:t>
            </a:r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"/>
            <a:ext cx="6781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876800" y="0"/>
            <a:ext cx="4572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en-US" sz="2800">
                <a:latin typeface="Times New Roman" panose="02020603050405020304" pitchFamily="18" charset="0"/>
              </a:rPr>
              <a:t>Cytotoxická funkce </a:t>
            </a:r>
            <a:br>
              <a:rPr lang="cs-CZ" altLang="en-US" sz="2800">
                <a:latin typeface="Times New Roman" panose="02020603050405020304" pitchFamily="18" charset="0"/>
              </a:rPr>
            </a:br>
            <a:r>
              <a:rPr lang="cs-CZ" altLang="en-US" sz="2800">
                <a:latin typeface="Times New Roman" panose="02020603050405020304" pitchFamily="18" charset="0"/>
              </a:rPr>
              <a:t>CD8+ T lymfocytů</a:t>
            </a:r>
            <a:endParaRPr lang="cs-CZ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0241X-001-f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268413"/>
            <a:ext cx="4903788" cy="525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cs-CZ" altLang="en-US" sz="80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700" i="1"/>
              <a:t>Downloaded from: StudentConsult (on 15 July 2006 09:09 AM)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700" i="1"/>
              <a:t>© 2005 Elsevier </a:t>
            </a:r>
          </a:p>
        </p:txBody>
      </p:sp>
      <p:pic>
        <p:nvPicPr>
          <p:cNvPr id="4102" name="Picture 6" descr="to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331913" y="404813"/>
            <a:ext cx="5927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3600">
                <a:solidFill>
                  <a:schemeClr val="tx2"/>
                </a:solidFill>
              </a:rPr>
              <a:t>Dvě větve adaptivní imunity</a:t>
            </a:r>
            <a:r>
              <a:rPr lang="cs-CZ" altLang="en-US" sz="4400">
                <a:solidFill>
                  <a:schemeClr val="tx2"/>
                </a:solidFill>
              </a:rPr>
              <a:t> </a:t>
            </a:r>
            <a:endParaRPr lang="en-US" altLang="en-US" sz="44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058863"/>
            <a:ext cx="3813175" cy="570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ovéPole 2"/>
          <p:cNvSpPr txBox="1">
            <a:spLocks noChangeArrowheads="1"/>
          </p:cNvSpPr>
          <p:nvPr/>
        </p:nvSpPr>
        <p:spPr bwMode="auto">
          <a:xfrm>
            <a:off x="1476375" y="333375"/>
            <a:ext cx="7070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3600">
                <a:solidFill>
                  <a:schemeClr val="tx2"/>
                </a:solidFill>
              </a:rPr>
              <a:t>Cytotoxický efekt CD8+ lymfocytů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341438"/>
            <a:ext cx="658495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917825" y="406400"/>
            <a:ext cx="307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en-US" sz="2800">
                <a:latin typeface="Times New Roman" panose="02020603050405020304" pitchFamily="18" charset="0"/>
              </a:rPr>
              <a:t>Cytotoxická granula</a:t>
            </a:r>
            <a:endParaRPr lang="cs-CZ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1" name="Rectangle 5">
            <a:extLst>
              <a:ext uri="{FF2B5EF4-FFF2-40B4-BE49-F238E27FC236}">
                <a16:creationId xmlns:a16="http://schemas.microsoft.com/office/drawing/2014/main" id="{85D686AF-A30B-4A95-B18F-D6207D5E96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Základní typy regulačních T-lymfocytů</a:t>
            </a:r>
            <a:endParaRPr lang="en-US" sz="3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9699" name="Picture 4" descr="Regulační T-l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600200"/>
            <a:ext cx="5476875" cy="4910138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T</a:t>
            </a:r>
            <a:r>
              <a:rPr lang="cs-CZ" altLang="en-US" baseline="-25000"/>
              <a:t>reg </a:t>
            </a:r>
            <a:r>
              <a:rPr lang="cs-CZ" altLang="en-US"/>
              <a:t>lymfocyty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557338"/>
            <a:ext cx="8610600" cy="4181475"/>
          </a:xfrm>
        </p:spPr>
        <p:txBody>
          <a:bodyPr/>
          <a:lstStyle/>
          <a:p>
            <a:pPr eaLnBrk="1" hangingPunct="1"/>
            <a:r>
              <a:rPr lang="cs-CZ" altLang="en-US" sz="2400"/>
              <a:t>Samostatná subpopulace přirozeně regulačních buněk.</a:t>
            </a:r>
          </a:p>
          <a:p>
            <a:pPr eaLnBrk="1" hangingPunct="1"/>
            <a:r>
              <a:rPr lang="cs-CZ" altLang="en-US" sz="2400"/>
              <a:t>Vývoj v thymu, za určitých okolností je možný vývoj i v periferii (indukované T-reg lymfocyty – i T</a:t>
            </a:r>
            <a:r>
              <a:rPr lang="cs-CZ" altLang="en-US" sz="2400" baseline="-25000"/>
              <a:t>reg</a:t>
            </a:r>
            <a:r>
              <a:rPr lang="cs-CZ" altLang="en-US" sz="2400"/>
              <a:t>).</a:t>
            </a:r>
          </a:p>
          <a:p>
            <a:pPr eaLnBrk="1" hangingPunct="1"/>
            <a:r>
              <a:rPr lang="cs-CZ" altLang="en-US" sz="2400"/>
              <a:t>Transkripčním faktorem je FOX-P3 (možné terapeutické využití, využití při diagnostice)</a:t>
            </a:r>
          </a:p>
          <a:p>
            <a:pPr eaLnBrk="1" hangingPunct="1"/>
            <a:r>
              <a:rPr lang="cs-CZ" altLang="en-US" sz="2400"/>
              <a:t>Jsou CD4+CD25+.</a:t>
            </a:r>
          </a:p>
          <a:p>
            <a:pPr eaLnBrk="1" hangingPunct="1"/>
            <a:r>
              <a:rPr lang="cs-CZ" altLang="en-US" sz="2400"/>
              <a:t>Přímo působí na jiné T-lymfocyty prostřednictvím molekuly CTLA-4 a snad i membránovou formou TGF-</a:t>
            </a:r>
            <a:r>
              <a:rPr lang="cs-CZ" altLang="en-US" sz="2400">
                <a:latin typeface="Symbol" panose="05050102010706020507" pitchFamily="18" charset="2"/>
              </a:rPr>
              <a:t>b.</a:t>
            </a:r>
            <a:endParaRPr lang="cs-CZ" altLang="en-US" sz="2400"/>
          </a:p>
          <a:p>
            <a:pPr eaLnBrk="1" hangingPunct="1"/>
            <a:r>
              <a:rPr lang="cs-CZ" altLang="en-US" sz="2400"/>
              <a:t>Tvoří asi 5-10% CD4+ lymfocytů.</a:t>
            </a:r>
          </a:p>
          <a:p>
            <a:pPr eaLnBrk="1" hangingPunct="1"/>
            <a:r>
              <a:rPr lang="cs-CZ" altLang="en-US" sz="2400"/>
              <a:t>Zajišťují autoleranci, brání rozvoji autoimunitních chorob.</a:t>
            </a:r>
          </a:p>
          <a:p>
            <a:pPr eaLnBrk="1" hangingPunct="1"/>
            <a:r>
              <a:rPr lang="cs-CZ" altLang="en-US" sz="2400"/>
              <a:t>Zajištují ale také „autotoleranci“ nádorových buněk.</a:t>
            </a:r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TR-1 lymfocyty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7761287" cy="4181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/>
              <a:t>Jedná se o indukované regulační CD4+ buňky.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/>
              <a:t>Vznikají  z aktivovaných T-lymfocytů působením IL-10.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/>
              <a:t>Produkují vysoké hladiny IL-10, IFN-</a:t>
            </a:r>
            <a:r>
              <a:rPr lang="cs-CZ" altLang="en-US">
                <a:latin typeface="Symbol" panose="05050102010706020507" pitchFamily="18" charset="2"/>
              </a:rPr>
              <a:t>g</a:t>
            </a:r>
            <a:r>
              <a:rPr lang="cs-CZ" altLang="en-US"/>
              <a:t>, TGF-</a:t>
            </a:r>
            <a:r>
              <a:rPr lang="cs-CZ" altLang="en-US">
                <a:latin typeface="Symbol" panose="05050102010706020507" pitchFamily="18" charset="2"/>
              </a:rPr>
              <a:t>b</a:t>
            </a:r>
            <a:r>
              <a:rPr lang="cs-CZ" altLang="en-US"/>
              <a:t>, ne však IL-2.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/>
              <a:t>Není jasný vztah k obdobným tzv. Th3 buňkám, i-T</a:t>
            </a:r>
            <a:r>
              <a:rPr lang="cs-CZ" altLang="en-US" baseline="-25000"/>
              <a:t>reg</a:t>
            </a:r>
            <a:r>
              <a:rPr lang="cs-CZ" altLang="en-US"/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en-US"/>
              <a:t>T-buněčný receptor</a:t>
            </a:r>
            <a:endParaRPr lang="en-GB" altLang="en-US"/>
          </a:p>
        </p:txBody>
      </p:sp>
      <p:pic>
        <p:nvPicPr>
          <p:cNvPr id="32771" name="Picture 3" descr="Shody TCR a B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81075"/>
            <a:ext cx="6624638" cy="571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>
                <a:latin typeface="Symbol" panose="05050102010706020507" pitchFamily="18" charset="2"/>
              </a:rPr>
              <a:t>gd</a:t>
            </a:r>
            <a:r>
              <a:rPr lang="cs-CZ" altLang="en-US"/>
              <a:t>-T-lymfocyty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8713787" cy="4181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800" dirty="0"/>
              <a:t>Tvoří asi 5% lymfocytů periferní krve, výrazně  častěji se objevují např. mezi </a:t>
            </a:r>
            <a:r>
              <a:rPr lang="cs-CZ" altLang="en-US" sz="2800" dirty="0" err="1"/>
              <a:t>epiteliemi</a:t>
            </a:r>
            <a:r>
              <a:rPr lang="cs-CZ" altLang="en-US" sz="28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800" dirty="0"/>
              <a:t>Jsou CD3+, CD4-CD8-.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800" dirty="0"/>
              <a:t>Mají nízkou  antigenní specificitu.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800" dirty="0" err="1"/>
              <a:t>Thymus</a:t>
            </a:r>
            <a:r>
              <a:rPr lang="cs-CZ" altLang="en-US" sz="2800" dirty="0"/>
              <a:t> není nutný pro jejich vývoj.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800" dirty="0"/>
              <a:t>Mohou reagovat s nativními antigeny nebo antigeny předloženými jinými molekulami než HLA (např. HSP).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Aktivace T-lymfocytů</a:t>
            </a:r>
            <a:endParaRPr lang="en-US" altLang="en-US"/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alt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cs-CZ" altLang="cs-CZ" dirty="0">
                <a:latin typeface="Verdana" pitchFamily="34" charset="0"/>
                <a:ea typeface="Verdana" pitchFamily="34" charset="0"/>
                <a:cs typeface="Verdana" pitchFamily="34" charset="0"/>
              </a:rPr>
              <a:t>MHC je soubor molekul (glykoproteinů) odpovědných za odvržení transplantované tkáně nebo orgánu (odtud název)</a:t>
            </a:r>
          </a:p>
          <a:p>
            <a:r>
              <a:rPr lang="cs-CZ" altLang="cs-CZ" dirty="0">
                <a:latin typeface="Verdana" pitchFamily="34" charset="0"/>
                <a:ea typeface="Verdana" pitchFamily="34" charset="0"/>
                <a:cs typeface="Verdana" pitchFamily="34" charset="0"/>
              </a:rPr>
              <a:t>Hlavní úloha MHC spočívá v prezentaci antigenů T-lymfocytům</a:t>
            </a:r>
          </a:p>
          <a:p>
            <a:r>
              <a:rPr lang="cs-CZ" altLang="cs-CZ" dirty="0">
                <a:latin typeface="Verdana" pitchFamily="34" charset="0"/>
                <a:ea typeface="Verdana" pitchFamily="34" charset="0"/>
                <a:cs typeface="Verdana" pitchFamily="34" charset="0"/>
              </a:rPr>
              <a:t>Je tvořen souborem 40-50 genů seřazených na chromosomu 6</a:t>
            </a:r>
          </a:p>
          <a:p>
            <a:r>
              <a:rPr lang="cs-CZ" altLang="cs-CZ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MHC u člověka je nazýván HLA (</a:t>
            </a:r>
            <a:r>
              <a:rPr lang="cs-CZ" altLang="cs-CZ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Human</a:t>
            </a:r>
            <a:r>
              <a:rPr lang="cs-CZ" altLang="cs-CZ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Leukocyte Antigen)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Major </a:t>
            </a:r>
            <a:r>
              <a:rPr lang="cs-CZ" dirty="0" err="1"/>
              <a:t>histocompability</a:t>
            </a:r>
            <a:r>
              <a:rPr lang="cs-CZ" dirty="0"/>
              <a:t> </a:t>
            </a:r>
            <a:r>
              <a:rPr lang="cs-CZ" dirty="0" err="1"/>
              <a:t>complex</a:t>
            </a:r>
            <a:r>
              <a:rPr lang="cs-CZ" dirty="0"/>
              <a:t> (MHC)</a:t>
            </a:r>
          </a:p>
        </p:txBody>
      </p:sp>
    </p:spTree>
    <p:extLst>
      <p:ext uri="{BB962C8B-B14F-4D97-AF65-F5344CB8AC3E}">
        <p14:creationId xmlns:p14="http://schemas.microsoft.com/office/powerpoint/2010/main" val="672316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79513"/>
            <a:ext cx="8229600" cy="4946650"/>
          </a:xfrm>
        </p:spPr>
        <p:txBody>
          <a:bodyPr>
            <a:normAutofit/>
          </a:bodyPr>
          <a:lstStyle/>
          <a:p>
            <a:pPr eaLnBrk="1" hangingPunct="1"/>
            <a:endParaRPr lang="cs-CZ" altLang="cs-CZ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cs-CZ"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MHC I. třídy</a:t>
            </a:r>
          </a:p>
          <a:p>
            <a:pPr lvl="1" eaLnBrk="1" hangingPunct="1"/>
            <a:r>
              <a:rPr lang="cs-CZ"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těžký </a:t>
            </a: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řetězec </a:t>
            </a:r>
            <a:r>
              <a:rPr lang="el-GR" altLang="cs-CZ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α</a:t>
            </a:r>
            <a:r>
              <a:rPr lang="cs-CZ"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nekovalentně spojen </a:t>
            </a: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 ß2-</a:t>
            </a:r>
            <a:r>
              <a:rPr lang="cs-CZ" altLang="cs-CZ" sz="2000" b="1" dirty="0" err="1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mikroglobulinem</a:t>
            </a:r>
            <a:r>
              <a:rPr lang="cs-CZ" altLang="cs-CZ" sz="20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(kódovaným mimo MHC oblast)</a:t>
            </a:r>
          </a:p>
          <a:p>
            <a:pPr lvl="1" eaLnBrk="1" hangingPunct="1"/>
            <a:r>
              <a:rPr lang="cs-CZ"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řetězec </a:t>
            </a:r>
            <a:r>
              <a:rPr lang="el-GR"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α</a:t>
            </a:r>
            <a:r>
              <a:rPr lang="cs-CZ"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tvořen doménami pro vazbu peptidu (</a:t>
            </a:r>
            <a:r>
              <a:rPr lang="el-GR"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α</a:t>
            </a:r>
            <a:r>
              <a:rPr lang="cs-CZ"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1, </a:t>
            </a:r>
            <a:r>
              <a:rPr lang="el-GR"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α</a:t>
            </a:r>
            <a:r>
              <a:rPr lang="cs-CZ"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2), doménou podobnou imunoglobulinové doméně (</a:t>
            </a:r>
            <a:r>
              <a:rPr lang="el-GR"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α</a:t>
            </a:r>
            <a:r>
              <a:rPr lang="cs-CZ"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3), </a:t>
            </a:r>
            <a:r>
              <a:rPr lang="cs-CZ" altLang="cs-CZ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tansmembránovou</a:t>
            </a:r>
            <a:r>
              <a:rPr lang="cs-CZ"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a cytoplazmatickou částí</a:t>
            </a:r>
          </a:p>
          <a:p>
            <a:pPr eaLnBrk="1" hangingPunct="1"/>
            <a:r>
              <a:rPr lang="cs-CZ"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MHC II. třídy</a:t>
            </a:r>
          </a:p>
          <a:p>
            <a:pPr lvl="1" eaLnBrk="1" hangingPunct="1"/>
            <a:r>
              <a:rPr lang="cs-CZ" altLang="cs-CZ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heterodimery</a:t>
            </a:r>
            <a:r>
              <a:rPr lang="cs-CZ"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2 těžkých </a:t>
            </a: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řetězců </a:t>
            </a:r>
            <a:r>
              <a:rPr lang="el-GR" altLang="cs-CZ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α</a:t>
            </a: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 ß </a:t>
            </a:r>
            <a:r>
              <a:rPr lang="cs-CZ"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spojených nekovalentní vazbou</a:t>
            </a:r>
          </a:p>
          <a:p>
            <a:pPr lvl="1" eaLnBrk="1" hangingPunct="1"/>
            <a:r>
              <a:rPr lang="cs-CZ"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řetězce tvořeny doménami pro vazbu peptidu (</a:t>
            </a:r>
            <a:r>
              <a:rPr lang="el-GR"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α</a:t>
            </a:r>
            <a:r>
              <a:rPr lang="cs-CZ"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1, ß1), doménami podobnými imunoglobulinové doméně (</a:t>
            </a:r>
            <a:r>
              <a:rPr lang="el-GR"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α</a:t>
            </a:r>
            <a:r>
              <a:rPr lang="cs-CZ"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2, ß2), </a:t>
            </a:r>
            <a:r>
              <a:rPr lang="cs-CZ" altLang="cs-CZ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transmembránovými</a:t>
            </a:r>
            <a:r>
              <a:rPr lang="cs-CZ"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a cytoplazmatickými částmi</a:t>
            </a:r>
          </a:p>
          <a:p>
            <a:pPr eaLnBrk="1" hangingPunct="1"/>
            <a:endParaRPr lang="cs-CZ" altLang="cs-CZ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 sz="3200" b="1">
                <a:solidFill>
                  <a:schemeClr val="tx1"/>
                </a:solidFill>
              </a:rPr>
              <a:t>Struktura molekul MHC</a:t>
            </a:r>
          </a:p>
        </p:txBody>
      </p:sp>
    </p:spTree>
    <p:extLst>
      <p:ext uri="{BB962C8B-B14F-4D97-AF65-F5344CB8AC3E}">
        <p14:creationId xmlns:p14="http://schemas.microsoft.com/office/powerpoint/2010/main" val="1907007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Aktivace T-lymfocytů</a:t>
            </a: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332038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en-US"/>
              <a:t>T-lymfocyty mohou být stimulován pouze komplexy antigen-HLA. </a:t>
            </a:r>
          </a:p>
          <a:p>
            <a:pPr eaLnBrk="1" hangingPunct="1"/>
            <a:r>
              <a:rPr lang="cs-CZ" altLang="en-US"/>
              <a:t>HLA antigeny musí být stejné, jaké má příslušný konkrétní jedinec = </a:t>
            </a:r>
            <a:r>
              <a:rPr lang="cs-CZ" altLang="en-US" u="sng"/>
              <a:t>fenomén HLA restrikce.</a:t>
            </a:r>
            <a:endParaRPr lang="en-US" altLang="en-US" u="sng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HLA-I antigeny</a:t>
            </a:r>
            <a:endParaRPr lang="en-US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en-US" sz="2400" dirty="0"/>
              <a:t>Exprimovány na všech jaderných buňkách.</a:t>
            </a:r>
          </a:p>
          <a:p>
            <a:pPr eaLnBrk="1" hangingPunct="1"/>
            <a:r>
              <a:rPr lang="cs-CZ" altLang="en-US" sz="2400" dirty="0"/>
              <a:t>Prezentují antigeny CD8+ lymfocytům.</a:t>
            </a:r>
          </a:p>
          <a:p>
            <a:pPr eaLnBrk="1" hangingPunct="1"/>
            <a:r>
              <a:rPr lang="cs-CZ" altLang="en-US" sz="2400" dirty="0"/>
              <a:t>Prezentované antigeny jsou produkty buněčné proteosyntézy.</a:t>
            </a:r>
          </a:p>
          <a:p>
            <a:pPr eaLnBrk="1" hangingPunct="1"/>
            <a:r>
              <a:rPr lang="cs-CZ" altLang="en-US" sz="2400" dirty="0"/>
              <a:t>Polypeptidové řetězce mají asi 10 aminokyselin.</a:t>
            </a:r>
          </a:p>
          <a:p>
            <a:pPr eaLnBrk="1" hangingPunct="1"/>
            <a:r>
              <a:rPr lang="cs-CZ" altLang="cs-CZ" sz="2400" dirty="0"/>
              <a:t>Rozlišujeme 3 </a:t>
            </a:r>
            <a:r>
              <a:rPr lang="cs-CZ" altLang="cs-CZ" sz="2400" dirty="0" err="1"/>
              <a:t>isotypy</a:t>
            </a:r>
            <a:r>
              <a:rPr lang="cs-CZ" altLang="cs-CZ" sz="2400" dirty="0"/>
              <a:t> lidských klasických MHC glykoproteinů </a:t>
            </a:r>
            <a:r>
              <a:rPr lang="cs-CZ" altLang="cs-CZ" sz="2400" dirty="0" err="1"/>
              <a:t>I.třídy</a:t>
            </a:r>
            <a:r>
              <a:rPr lang="cs-CZ" altLang="cs-CZ" sz="2400" dirty="0"/>
              <a:t> (HLA-A, HLA-B, HLA-C)</a:t>
            </a:r>
          </a:p>
          <a:p>
            <a:r>
              <a:rPr lang="cs-CZ" sz="2400" dirty="0"/>
              <a:t>Existují rovněž tzv. neklasické MHC glykoproteiny </a:t>
            </a:r>
            <a:r>
              <a:rPr lang="cs-CZ" sz="2400" dirty="0" err="1"/>
              <a:t>I.třídy</a:t>
            </a:r>
            <a:r>
              <a:rPr lang="cs-CZ" sz="2400" dirty="0"/>
              <a:t> (HLA-E, HLA-F, HLA-G), dále CD1 (nejedná se o produkty MHC genů, ale mají strukturální a funkční podobnost)</a:t>
            </a:r>
          </a:p>
          <a:p>
            <a:pPr eaLnBrk="1" hangingPunct="1"/>
            <a:endParaRPr lang="cs-CZ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32656"/>
            <a:ext cx="5641655" cy="603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-828600" y="404664"/>
            <a:ext cx="4968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2000" b="1" dirty="0">
                <a:latin typeface="+mn-lt"/>
              </a:rPr>
              <a:t>Molekula MHC I. třídy </a:t>
            </a:r>
          </a:p>
          <a:p>
            <a:pPr algn="ctr"/>
            <a:r>
              <a:rPr lang="cs-CZ" altLang="cs-CZ" sz="2000" dirty="0">
                <a:latin typeface="+mn-lt"/>
              </a:rPr>
              <a:t>(HLA-A, HLA-B, HLA-C) </a:t>
            </a:r>
          </a:p>
        </p:txBody>
      </p:sp>
    </p:spTree>
    <p:extLst>
      <p:ext uri="{BB962C8B-B14F-4D97-AF65-F5344CB8AC3E}">
        <p14:creationId xmlns:p14="http://schemas.microsoft.com/office/powerpoint/2010/main" val="9999939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68350"/>
          </a:xfrm>
        </p:spPr>
        <p:txBody>
          <a:bodyPr/>
          <a:lstStyle/>
          <a:p>
            <a:r>
              <a:rPr lang="cs-CZ" altLang="cs-CZ" sz="3200" dirty="0"/>
              <a:t>Schéma MHC I.třídy</a:t>
            </a:r>
          </a:p>
        </p:txBody>
      </p:sp>
      <p:pic>
        <p:nvPicPr>
          <p:cNvPr id="8195" name="Picture 1" descr="D:\SCContent\9781437715286\graphics\fullsize\S9781437715286-006-f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980728"/>
            <a:ext cx="5203825" cy="5503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0610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HLA-II antigeny</a:t>
            </a:r>
            <a:endParaRPr lang="en-US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en-US" sz="2800" dirty="0"/>
              <a:t>Exprimovány na profesionálních antigen-prezentujících buňkách (monocyty a makrofágy, aktivované dendritické buňky, B-lymfocyty)</a:t>
            </a:r>
          </a:p>
          <a:p>
            <a:pPr eaLnBrk="1" hangingPunct="1"/>
            <a:r>
              <a:rPr lang="cs-CZ" altLang="en-US" sz="2800" dirty="0"/>
              <a:t>Antigeny jsou předkládány CD4+ buňkám</a:t>
            </a:r>
          </a:p>
          <a:p>
            <a:pPr eaLnBrk="1" hangingPunct="1"/>
            <a:r>
              <a:rPr lang="cs-CZ" altLang="en-US" sz="2800" dirty="0"/>
              <a:t>Antigeny jsou exogenního původu</a:t>
            </a:r>
          </a:p>
          <a:p>
            <a:pPr eaLnBrk="1" hangingPunct="1"/>
            <a:r>
              <a:rPr lang="cs-CZ" altLang="en-US" sz="2800" dirty="0"/>
              <a:t>Polypeptidové řetězce mají asi 20 aminokyselin</a:t>
            </a:r>
          </a:p>
          <a:p>
            <a:pPr eaLnBrk="1" hangingPunct="1"/>
            <a:r>
              <a:rPr lang="cs-CZ" altLang="cs-CZ" sz="2800" dirty="0"/>
              <a:t>Rozlišujeme 3 izotypy MHC glykoproteinů </a:t>
            </a:r>
            <a:r>
              <a:rPr lang="cs-CZ" altLang="cs-CZ" sz="2800" dirty="0" err="1"/>
              <a:t>II.třídy</a:t>
            </a:r>
            <a:r>
              <a:rPr lang="cs-CZ" altLang="cs-CZ" sz="2800" dirty="0"/>
              <a:t> (HLA-DR, HLA-DQ, HLA-DP)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857250"/>
            <a:ext cx="8021638" cy="57991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-1214438" y="0"/>
            <a:ext cx="6289676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2400" b="1"/>
              <a:t>Molekula MHC II. třídy </a:t>
            </a:r>
          </a:p>
          <a:p>
            <a:pPr algn="ctr"/>
            <a:r>
              <a:rPr lang="cs-CZ" altLang="cs-CZ" sz="2000"/>
              <a:t>(HLA-DR, HLA-DP, HLA-DQ)</a:t>
            </a:r>
            <a:r>
              <a:rPr lang="cs-CZ" altLang="cs-CZ" sz="24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24029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229600" cy="768350"/>
          </a:xfrm>
        </p:spPr>
        <p:txBody>
          <a:bodyPr/>
          <a:lstStyle/>
          <a:p>
            <a:r>
              <a:rPr lang="cs-CZ" altLang="cs-CZ" sz="3200" dirty="0"/>
              <a:t>Schéma MHC </a:t>
            </a:r>
            <a:r>
              <a:rPr lang="cs-CZ" altLang="cs-CZ" sz="3200" dirty="0" err="1"/>
              <a:t>II.třídy</a:t>
            </a:r>
            <a:r>
              <a:rPr lang="cs-CZ" altLang="cs-CZ" sz="3200" dirty="0"/>
              <a:t> </a:t>
            </a:r>
          </a:p>
        </p:txBody>
      </p:sp>
      <p:pic>
        <p:nvPicPr>
          <p:cNvPr id="10243" name="Picture 1" descr="D:\SCContent\9781437715286\graphics\fullsize\S9781437715286-006-f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980728"/>
            <a:ext cx="5170488" cy="549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4" name="TextovéPole 4"/>
          <p:cNvSpPr txBox="1">
            <a:spLocks noChangeArrowheads="1"/>
          </p:cNvSpPr>
          <p:nvPr/>
        </p:nvSpPr>
        <p:spPr bwMode="auto">
          <a:xfrm>
            <a:off x="7596336" y="5445224"/>
            <a:ext cx="116998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cs-CZ" altLang="cs-CZ" sz="1800" dirty="0" err="1"/>
              <a:t>lokus</a:t>
            </a:r>
            <a:r>
              <a:rPr lang="cs-CZ" altLang="cs-CZ" sz="1800" dirty="0"/>
              <a:t> B kóduje řetězec </a:t>
            </a:r>
            <a:r>
              <a:rPr lang="cs-CZ" altLang="cs-CZ" sz="1800" dirty="0">
                <a:latin typeface="Times New Roman" pitchFamily="18" charset="0"/>
                <a:cs typeface="Times New Roman" pitchFamily="18" charset="0"/>
              </a:rPr>
              <a:t>ß</a:t>
            </a:r>
            <a:endParaRPr lang="cs-CZ" altLang="cs-CZ" sz="1800" dirty="0"/>
          </a:p>
        </p:txBody>
      </p:sp>
      <p:sp>
        <p:nvSpPr>
          <p:cNvPr id="10245" name="TextovéPole 5"/>
          <p:cNvSpPr txBox="1">
            <a:spLocks noChangeArrowheads="1"/>
          </p:cNvSpPr>
          <p:nvPr/>
        </p:nvSpPr>
        <p:spPr bwMode="auto">
          <a:xfrm>
            <a:off x="7596336" y="4437112"/>
            <a:ext cx="1304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cs-CZ" altLang="cs-CZ" sz="1800" dirty="0" err="1"/>
              <a:t>lokus</a:t>
            </a:r>
            <a:r>
              <a:rPr lang="cs-CZ" altLang="cs-CZ" sz="1800" dirty="0"/>
              <a:t> A kóduje  řetězec </a:t>
            </a:r>
            <a:r>
              <a:rPr lang="el-GR" altLang="cs-CZ" sz="1800" dirty="0">
                <a:latin typeface="Times New Roman" pitchFamily="18" charset="0"/>
                <a:cs typeface="Times New Roman" pitchFamily="18" charset="0"/>
              </a:rPr>
              <a:t>α</a:t>
            </a:r>
            <a:endParaRPr lang="cs-CZ" altLang="cs-CZ" sz="1800" dirty="0"/>
          </a:p>
        </p:txBody>
      </p:sp>
      <p:sp>
        <p:nvSpPr>
          <p:cNvPr id="10246" name="TextovéPole 6"/>
          <p:cNvSpPr txBox="1">
            <a:spLocks noChangeArrowheads="1"/>
          </p:cNvSpPr>
          <p:nvPr/>
        </p:nvSpPr>
        <p:spPr bwMode="auto">
          <a:xfrm>
            <a:off x="7596336" y="4077072"/>
            <a:ext cx="1081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cs-CZ" altLang="cs-CZ" sz="2000" dirty="0"/>
              <a:t>Geny:</a:t>
            </a:r>
          </a:p>
        </p:txBody>
      </p:sp>
    </p:spTree>
    <p:extLst>
      <p:ext uri="{BB962C8B-B14F-4D97-AF65-F5344CB8AC3E}">
        <p14:creationId xmlns:p14="http://schemas.microsoft.com/office/powerpoint/2010/main" val="19245807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9780443100826-005-f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466850"/>
            <a:ext cx="7272337" cy="501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cs-CZ" altLang="cs-CZ" sz="800">
              <a:latin typeface="Arial" pitchFamily="34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cs-CZ" sz="700" i="1">
                <a:latin typeface="Arial" pitchFamily="34" charset="0"/>
              </a:rPr>
              <a:t>Downloaded from: StudentConsult (on 29 November 2009 02:07 PM)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cs-CZ" sz="700" i="1">
                <a:latin typeface="Arial" pitchFamily="34" charset="0"/>
              </a:rPr>
              <a:t>© 2005 Elsevier </a:t>
            </a:r>
          </a:p>
        </p:txBody>
      </p:sp>
      <p:pic>
        <p:nvPicPr>
          <p:cNvPr id="24582" name="Picture 6" descr="top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8" y="9525"/>
            <a:ext cx="3019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95288" y="620713"/>
            <a:ext cx="81803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2800"/>
              <a:t>Geny pro HLA jsou lokalizována na 6. chromozomu</a:t>
            </a:r>
            <a:endParaRPr lang="en-US" altLang="cs-CZ" sz="2800"/>
          </a:p>
        </p:txBody>
      </p:sp>
    </p:spTree>
    <p:extLst>
      <p:ext uri="{BB962C8B-B14F-4D97-AF65-F5344CB8AC3E}">
        <p14:creationId xmlns:p14="http://schemas.microsoft.com/office/powerpoint/2010/main" val="40607251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uman Leukocyte Antigen (HLA) Genes and Number of Alleles, February 2007 |  Download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14" y="1838324"/>
            <a:ext cx="8096250" cy="501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Počet známých HLA alel ( 2007)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813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9493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200" dirty="0">
                <a:solidFill>
                  <a:schemeClr val="tx1"/>
                </a:solidFill>
              </a:rPr>
              <a:t>Počet známých alel HLA systému </a:t>
            </a:r>
            <a:br>
              <a:rPr lang="cs-CZ" altLang="cs-CZ" sz="3200" dirty="0">
                <a:solidFill>
                  <a:schemeClr val="tx1"/>
                </a:solidFill>
              </a:rPr>
            </a:br>
            <a:r>
              <a:rPr lang="cs-CZ" altLang="cs-CZ" sz="3200" dirty="0">
                <a:solidFill>
                  <a:schemeClr val="tx1"/>
                </a:solidFill>
              </a:rPr>
              <a:t>od 1987 do 6/2019</a:t>
            </a:r>
          </a:p>
        </p:txBody>
      </p:sp>
      <p:sp>
        <p:nvSpPr>
          <p:cNvPr id="27651" name="TextovéPole 5"/>
          <p:cNvSpPr txBox="1">
            <a:spLocks noChangeArrowheads="1"/>
          </p:cNvSpPr>
          <p:nvPr/>
        </p:nvSpPr>
        <p:spPr bwMode="auto">
          <a:xfrm>
            <a:off x="8028384" y="6093296"/>
            <a:ext cx="765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cs-CZ" altLang="cs-CZ" sz="1800" dirty="0"/>
              <a:t>2019</a:t>
            </a:r>
          </a:p>
        </p:txBody>
      </p:sp>
      <p:sp>
        <p:nvSpPr>
          <p:cNvPr id="27652" name="TextovéPole 6"/>
          <p:cNvSpPr txBox="1">
            <a:spLocks noChangeArrowheads="1"/>
          </p:cNvSpPr>
          <p:nvPr/>
        </p:nvSpPr>
        <p:spPr bwMode="auto">
          <a:xfrm>
            <a:off x="657225" y="6219825"/>
            <a:ext cx="765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cs-CZ" altLang="cs-CZ" sz="1800"/>
              <a:t>1987</a:t>
            </a:r>
          </a:p>
        </p:txBody>
      </p:sp>
      <p:sp>
        <p:nvSpPr>
          <p:cNvPr id="27656" name="TextovéPole 14"/>
          <p:cNvSpPr txBox="1">
            <a:spLocks noChangeArrowheads="1"/>
          </p:cNvSpPr>
          <p:nvPr/>
        </p:nvSpPr>
        <p:spPr bwMode="auto">
          <a:xfrm>
            <a:off x="7227888" y="6399213"/>
            <a:ext cx="1754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cs-CZ" altLang="cs-CZ" sz="1400"/>
              <a:t>www.hla.alleles.org</a:t>
            </a:r>
          </a:p>
        </p:txBody>
      </p:sp>
      <p:pic>
        <p:nvPicPr>
          <p:cNvPr id="9" name="Obrázek 8" descr="graph_lor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8132605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405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Dědičnost HLA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Každý člověk nese 1 mateřský a 1 otcovský </a:t>
            </a:r>
            <a:r>
              <a:rPr lang="cs-CZ" dirty="0" err="1"/>
              <a:t>haplotyp</a:t>
            </a:r>
            <a:r>
              <a:rPr lang="cs-CZ" dirty="0"/>
              <a:t> (konkrétní kombinace HLA antigenů na jednom chromozomu)</a:t>
            </a:r>
          </a:p>
          <a:p>
            <a:r>
              <a:rPr lang="cs-CZ" dirty="0"/>
              <a:t>Sourozenci mohou navzájem:</a:t>
            </a:r>
          </a:p>
          <a:p>
            <a:pPr lvl="1"/>
            <a:r>
              <a:rPr lang="cs-CZ" dirty="0"/>
              <a:t>HLA identičtí (25% sourozenců zdědí stejný </a:t>
            </a:r>
            <a:r>
              <a:rPr lang="cs-CZ" dirty="0" err="1"/>
              <a:t>haplotyp</a:t>
            </a:r>
            <a:r>
              <a:rPr lang="cs-CZ" dirty="0"/>
              <a:t> od matky i otce)</a:t>
            </a:r>
          </a:p>
          <a:p>
            <a:pPr lvl="1"/>
            <a:r>
              <a:rPr lang="cs-CZ" dirty="0" err="1"/>
              <a:t>Haploidentičtí</a:t>
            </a:r>
            <a:r>
              <a:rPr lang="cs-CZ" dirty="0"/>
              <a:t> (50% sourozenců)</a:t>
            </a:r>
          </a:p>
          <a:p>
            <a:pPr lvl="1"/>
            <a:r>
              <a:rPr lang="cs-CZ" dirty="0"/>
              <a:t>Zcela rozdílní (25% sourozenců)</a:t>
            </a:r>
          </a:p>
          <a:p>
            <a:r>
              <a:rPr lang="cs-CZ" dirty="0"/>
              <a:t>Důležité pro </a:t>
            </a:r>
            <a:r>
              <a:rPr lang="cs-CZ" dirty="0" err="1"/>
              <a:t>transplantologii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0097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0241X-003-f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8640763" cy="4846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cs-CZ" altLang="en-US" sz="80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700" i="1"/>
              <a:t>Downloaded from: StudentConsult (on 18 July 2006 08:13 AM)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700" i="1"/>
              <a:t>© 2005 Elsevier </a:t>
            </a:r>
          </a:p>
        </p:txBody>
      </p:sp>
      <p:pic>
        <p:nvPicPr>
          <p:cNvPr id="7174" name="Picture 6" descr="to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73088" y="404813"/>
            <a:ext cx="8083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2800">
                <a:solidFill>
                  <a:schemeClr val="tx2"/>
                </a:solidFill>
              </a:rPr>
              <a:t>Interakce mezi TCR a komplexem HLA-polypeptid</a:t>
            </a:r>
            <a:endParaRPr lang="en-US" altLang="en-US" sz="28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47800"/>
            <a:ext cx="5715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19250" y="549275"/>
            <a:ext cx="6137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Dědičnost - </a:t>
            </a:r>
            <a:r>
              <a:rPr lang="cs-CZ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kodominantní</a:t>
            </a: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 exprese</a:t>
            </a:r>
            <a:endParaRPr lang="cs-CZ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3486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0241X-003-f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052513"/>
            <a:ext cx="4808538" cy="51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700" i="1"/>
              <a:t>Downloaded from: StudentConsult (on 18 July 2006 08:13 AM)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700" i="1"/>
              <a:t>© 2005 Elsevier </a:t>
            </a:r>
          </a:p>
        </p:txBody>
      </p:sp>
      <p:pic>
        <p:nvPicPr>
          <p:cNvPr id="36870" name="Picture 6" descr="to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476375" y="404813"/>
            <a:ext cx="59594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/>
              <a:t>Vazba peptidů na HLA molekuly</a:t>
            </a:r>
            <a:endParaRPr lang="en-US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0241X-003-f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052513"/>
            <a:ext cx="6916738" cy="5322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cs-CZ" altLang="en-US" sz="800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700" i="1"/>
              <a:t>Downloaded from: StudentConsult (on 18 July 2006 08:13 AM)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700" i="1"/>
              <a:t>© 2005 Elsevier </a:t>
            </a:r>
          </a:p>
        </p:txBody>
      </p:sp>
      <p:pic>
        <p:nvPicPr>
          <p:cNvPr id="40966" name="Picture 6" descr="to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ovéPole 8"/>
          <p:cNvSpPr txBox="1">
            <a:spLocks noChangeArrowheads="1"/>
          </p:cNvSpPr>
          <p:nvPr/>
        </p:nvSpPr>
        <p:spPr bwMode="auto">
          <a:xfrm>
            <a:off x="1571625" y="476250"/>
            <a:ext cx="6272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2400">
                <a:solidFill>
                  <a:schemeClr val="tx2"/>
                </a:solidFill>
              </a:rPr>
              <a:t>Vazba antigenu na HLA-I a HLA-II antigeny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0241X-003-f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8640763" cy="4846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cs-CZ" altLang="en-US" sz="80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700" i="1"/>
              <a:t>Downloaded from: StudentConsult (on 18 July 2006 08:13 AM)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700" i="1"/>
              <a:t>© 2005 Elsevier </a:t>
            </a:r>
          </a:p>
        </p:txBody>
      </p:sp>
      <p:pic>
        <p:nvPicPr>
          <p:cNvPr id="43014" name="Picture 6" descr="to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1331913" y="404813"/>
            <a:ext cx="65611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2800">
                <a:solidFill>
                  <a:schemeClr val="tx2"/>
                </a:solidFill>
              </a:rPr>
              <a:t>Interakce TCR-polypeptid-HLA molekula</a:t>
            </a:r>
            <a:endParaRPr lang="en-US" altLang="en-US" sz="28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981075"/>
            <a:ext cx="80200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Nadpis 1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cs-CZ" altLang="en-US" sz="2800"/>
              <a:t>Kostimulační molekuly účastnící se interakce mezi </a:t>
            </a:r>
            <a:br>
              <a:rPr lang="cs-CZ" altLang="en-US" sz="2800"/>
            </a:br>
            <a:r>
              <a:rPr lang="cs-CZ" altLang="en-US" sz="2800"/>
              <a:t>T-lymfocytem a antigen-prezentující buňkou</a:t>
            </a:r>
            <a:endParaRPr lang="cs-CZ" altLang="en-US"/>
          </a:p>
        </p:txBody>
      </p:sp>
      <p:sp>
        <p:nvSpPr>
          <p:cNvPr id="4" name="TextovéPole 11">
            <a:extLst>
              <a:ext uri="{FF2B5EF4-FFF2-40B4-BE49-F238E27FC236}">
                <a16:creationId xmlns:a16="http://schemas.microsoft.com/office/drawing/2014/main" id="{C3EBBAB9-ACC7-46BF-9B0D-0109FDC9106C}"/>
              </a:ext>
            </a:extLst>
          </p:cNvPr>
          <p:cNvSpPr txBox="1"/>
          <p:nvPr/>
        </p:nvSpPr>
        <p:spPr>
          <a:xfrm>
            <a:off x="457200" y="5876925"/>
            <a:ext cx="1406525" cy="293688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defRPr/>
            </a:pPr>
            <a:r>
              <a:rPr lang="en-US" sz="1400" dirty="0"/>
              <a:t>APC</a:t>
            </a:r>
            <a:endParaRPr lang="cs-CZ" sz="1500" dirty="0"/>
          </a:p>
        </p:txBody>
      </p:sp>
      <p:sp>
        <p:nvSpPr>
          <p:cNvPr id="6" name="TextovéPole 11">
            <a:extLst>
              <a:ext uri="{FF2B5EF4-FFF2-40B4-BE49-F238E27FC236}">
                <a16:creationId xmlns:a16="http://schemas.microsoft.com/office/drawing/2014/main" id="{6301A120-5C96-4785-87B4-8809B3457A37}"/>
              </a:ext>
            </a:extLst>
          </p:cNvPr>
          <p:cNvSpPr txBox="1"/>
          <p:nvPr/>
        </p:nvSpPr>
        <p:spPr>
          <a:xfrm>
            <a:off x="457200" y="1341438"/>
            <a:ext cx="1406525" cy="293687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defRPr/>
            </a:pPr>
            <a:r>
              <a:rPr lang="en-US" sz="1400" dirty="0"/>
              <a:t>T-</a:t>
            </a:r>
            <a:r>
              <a:rPr lang="en-US" sz="1400" dirty="0" err="1"/>
              <a:t>lym</a:t>
            </a:r>
            <a:r>
              <a:rPr lang="cs-CZ" sz="1400" dirty="0" err="1"/>
              <a:t>focyt</a:t>
            </a:r>
            <a:endParaRPr lang="cs-CZ" sz="15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en-US" sz="4000"/>
              <a:t>Profesionální antigen-prezentující buňky</a:t>
            </a:r>
            <a:endParaRPr lang="en-US" altLang="en-US" sz="40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2708275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en-US"/>
              <a:t>Aktivované dendritické buňky</a:t>
            </a:r>
          </a:p>
          <a:p>
            <a:pPr eaLnBrk="1" hangingPunct="1"/>
            <a:r>
              <a:rPr lang="cs-CZ" altLang="en-US"/>
              <a:t>Monocyty a makrofágy</a:t>
            </a:r>
          </a:p>
          <a:p>
            <a:pPr eaLnBrk="1" hangingPunct="1"/>
            <a:r>
              <a:rPr lang="cs-CZ" altLang="en-US"/>
              <a:t>B-lymfocyty</a:t>
            </a:r>
            <a:endParaRPr lang="en-US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36650"/>
            <a:ext cx="8064500" cy="564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Přímá spojovací šipka 36">
            <a:extLst>
              <a:ext uri="{FF2B5EF4-FFF2-40B4-BE49-F238E27FC236}">
                <a16:creationId xmlns:a16="http://schemas.microsoft.com/office/drawing/2014/main" id="{3D56BDAA-7340-4507-97BD-DD18B017DA6E}"/>
              </a:ext>
            </a:extLst>
          </p:cNvPr>
          <p:cNvCxnSpPr>
            <a:stCxn id="17" idx="2"/>
          </p:cNvCxnSpPr>
          <p:nvPr/>
        </p:nvCxnSpPr>
        <p:spPr>
          <a:xfrm flipH="1">
            <a:off x="5651500" y="2492375"/>
            <a:ext cx="612775" cy="64928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>
            <a:extLst>
              <a:ext uri="{FF2B5EF4-FFF2-40B4-BE49-F238E27FC236}">
                <a16:creationId xmlns:a16="http://schemas.microsoft.com/office/drawing/2014/main" id="{D391981C-3B3F-45A0-9093-09DA4C9AC1CB}"/>
              </a:ext>
            </a:extLst>
          </p:cNvPr>
          <p:cNvCxnSpPr>
            <a:stCxn id="7" idx="2"/>
          </p:cNvCxnSpPr>
          <p:nvPr/>
        </p:nvCxnSpPr>
        <p:spPr>
          <a:xfrm flipH="1">
            <a:off x="2268538" y="2403475"/>
            <a:ext cx="87312" cy="131286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>
            <a:extLst>
              <a:ext uri="{FF2B5EF4-FFF2-40B4-BE49-F238E27FC236}">
                <a16:creationId xmlns:a16="http://schemas.microsoft.com/office/drawing/2014/main" id="{9C8EF699-1AF4-4CD9-A8A1-8BE83577B707}"/>
              </a:ext>
            </a:extLst>
          </p:cNvPr>
          <p:cNvCxnSpPr>
            <a:stCxn id="16" idx="2"/>
          </p:cNvCxnSpPr>
          <p:nvPr/>
        </p:nvCxnSpPr>
        <p:spPr>
          <a:xfrm flipH="1">
            <a:off x="5076825" y="2503488"/>
            <a:ext cx="107950" cy="63817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šipka 29">
            <a:extLst>
              <a:ext uri="{FF2B5EF4-FFF2-40B4-BE49-F238E27FC236}">
                <a16:creationId xmlns:a16="http://schemas.microsoft.com/office/drawing/2014/main" id="{AA339C25-E848-4DA4-B69D-2D2D2176A2F2}"/>
              </a:ext>
            </a:extLst>
          </p:cNvPr>
          <p:cNvCxnSpPr>
            <a:stCxn id="11" idx="2"/>
          </p:cNvCxnSpPr>
          <p:nvPr/>
        </p:nvCxnSpPr>
        <p:spPr>
          <a:xfrm flipH="1">
            <a:off x="2555875" y="2089150"/>
            <a:ext cx="1187450" cy="170021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>
            <a:extLst>
              <a:ext uri="{FF2B5EF4-FFF2-40B4-BE49-F238E27FC236}">
                <a16:creationId xmlns:a16="http://schemas.microsoft.com/office/drawing/2014/main" id="{26B4D58C-2A43-45D3-8464-35A2DA722046}"/>
              </a:ext>
            </a:extLst>
          </p:cNvPr>
          <p:cNvCxnSpPr>
            <a:stCxn id="9" idx="2"/>
          </p:cNvCxnSpPr>
          <p:nvPr/>
        </p:nvCxnSpPr>
        <p:spPr>
          <a:xfrm>
            <a:off x="1511300" y="2928938"/>
            <a:ext cx="323850" cy="71596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2" name="Nadpis 1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779462"/>
          </a:xfrm>
        </p:spPr>
        <p:txBody>
          <a:bodyPr/>
          <a:lstStyle/>
          <a:p>
            <a:r>
              <a:rPr lang="cs-CZ" altLang="en-US" sz="3200"/>
              <a:t>Stimulace T-lymfocytu antigenem je komplexní reakcí vyžadující vždy 2 signály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BC6A00F-1E4D-4E15-929C-5D17A1F8E20F}"/>
              </a:ext>
            </a:extLst>
          </p:cNvPr>
          <p:cNvSpPr txBox="1"/>
          <p:nvPr/>
        </p:nvSpPr>
        <p:spPr>
          <a:xfrm>
            <a:off x="1995488" y="2084388"/>
            <a:ext cx="720725" cy="319087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1008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/>
              <a:t>PAMP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E286D0A-8602-4222-A78F-F6E26205149E}"/>
              </a:ext>
            </a:extLst>
          </p:cNvPr>
          <p:cNvSpPr txBox="1"/>
          <p:nvPr/>
        </p:nvSpPr>
        <p:spPr>
          <a:xfrm>
            <a:off x="6084888" y="3716338"/>
            <a:ext cx="1366837" cy="48736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cs-CZ" sz="1600" dirty="0">
                <a:solidFill>
                  <a:schemeClr val="bg1"/>
                </a:solidFill>
              </a:rPr>
              <a:t>Klidový </a:t>
            </a:r>
            <a:br>
              <a:rPr lang="cs-CZ" sz="1600" dirty="0">
                <a:solidFill>
                  <a:schemeClr val="bg1"/>
                </a:solidFill>
              </a:rPr>
            </a:br>
            <a:r>
              <a:rPr lang="cs-CZ" sz="1600" dirty="0">
                <a:solidFill>
                  <a:schemeClr val="bg1"/>
                </a:solidFill>
              </a:rPr>
              <a:t>T-lymfocyt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00316A4-DB93-4296-960C-B0F4FD08A279}"/>
              </a:ext>
            </a:extLst>
          </p:cNvPr>
          <p:cNvSpPr txBox="1"/>
          <p:nvPr/>
        </p:nvSpPr>
        <p:spPr>
          <a:xfrm>
            <a:off x="971550" y="2619375"/>
            <a:ext cx="1079500" cy="309563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/>
              <a:t>Patogen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E44C5D7-6EBC-47C6-A107-537FF5A4926D}"/>
              </a:ext>
            </a:extLst>
          </p:cNvPr>
          <p:cNvSpPr txBox="1"/>
          <p:nvPr/>
        </p:nvSpPr>
        <p:spPr>
          <a:xfrm>
            <a:off x="1376363" y="5156200"/>
            <a:ext cx="1116012" cy="3175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/>
              <a:t>antigen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FCC77AE-5CA0-4156-B279-1EF7D902266E}"/>
              </a:ext>
            </a:extLst>
          </p:cNvPr>
          <p:cNvSpPr txBox="1"/>
          <p:nvPr/>
        </p:nvSpPr>
        <p:spPr>
          <a:xfrm>
            <a:off x="3203575" y="1611313"/>
            <a:ext cx="1081088" cy="477837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 err="1"/>
              <a:t>Toll</a:t>
            </a:r>
            <a:r>
              <a:rPr lang="cs-CZ" sz="1600" dirty="0"/>
              <a:t>-</a:t>
            </a:r>
            <a:r>
              <a:rPr lang="cs-CZ" sz="1600" dirty="0" err="1"/>
              <a:t>like</a:t>
            </a:r>
            <a:r>
              <a:rPr lang="cs-CZ" sz="1600" dirty="0"/>
              <a:t> </a:t>
            </a:r>
          </a:p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/>
              <a:t>receptor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64674FC-152A-4278-AC1E-E4D444BFA9C6}"/>
              </a:ext>
            </a:extLst>
          </p:cNvPr>
          <p:cNvSpPr txBox="1"/>
          <p:nvPr/>
        </p:nvSpPr>
        <p:spPr>
          <a:xfrm>
            <a:off x="2700338" y="2997200"/>
            <a:ext cx="1871662" cy="4619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cs-CZ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Antigen-</a:t>
            </a:r>
            <a:r>
              <a:rPr lang="cs-CZ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presenting</a:t>
            </a:r>
            <a:r>
              <a:rPr lang="cs-CZ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cs-CZ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cell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41C188C-28A2-4691-8D3F-B1B28E47B35A}"/>
              </a:ext>
            </a:extLst>
          </p:cNvPr>
          <p:cNvSpPr txBox="1"/>
          <p:nvPr/>
        </p:nvSpPr>
        <p:spPr>
          <a:xfrm>
            <a:off x="3203575" y="5373688"/>
            <a:ext cx="1728788" cy="306387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/>
              <a:t>MHC </a:t>
            </a:r>
            <a:r>
              <a:rPr lang="cs-CZ" sz="1600" dirty="0" err="1"/>
              <a:t>Il</a:t>
            </a:r>
            <a:endParaRPr lang="cs-CZ" sz="16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520BDDB-20AA-47B3-8635-234131ACC800}"/>
              </a:ext>
            </a:extLst>
          </p:cNvPr>
          <p:cNvSpPr txBox="1"/>
          <p:nvPr/>
        </p:nvSpPr>
        <p:spPr>
          <a:xfrm>
            <a:off x="4932363" y="4868863"/>
            <a:ext cx="863600" cy="3175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/>
              <a:t>peptid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4100458-5A7B-412D-A9F4-FFD5D26C5A93}"/>
              </a:ext>
            </a:extLst>
          </p:cNvPr>
          <p:cNvSpPr txBox="1"/>
          <p:nvPr/>
        </p:nvSpPr>
        <p:spPr>
          <a:xfrm>
            <a:off x="6011863" y="4868863"/>
            <a:ext cx="936625" cy="477837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/>
              <a:t>T-cell receptor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514CDD6-545C-414A-9202-E39E9BAF99B4}"/>
              </a:ext>
            </a:extLst>
          </p:cNvPr>
          <p:cNvSpPr txBox="1"/>
          <p:nvPr/>
        </p:nvSpPr>
        <p:spPr>
          <a:xfrm>
            <a:off x="4932363" y="2187575"/>
            <a:ext cx="503237" cy="315913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/>
              <a:t>B 7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62905CD6-ADDF-4C89-A0EC-9815143829CF}"/>
              </a:ext>
            </a:extLst>
          </p:cNvPr>
          <p:cNvSpPr txBox="1"/>
          <p:nvPr/>
        </p:nvSpPr>
        <p:spPr>
          <a:xfrm>
            <a:off x="5867400" y="2187575"/>
            <a:ext cx="792163" cy="3048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/>
              <a:t>CD 28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B16F5FDC-2645-439C-8F98-422B5989FC19}"/>
              </a:ext>
            </a:extLst>
          </p:cNvPr>
          <p:cNvSpPr txBox="1"/>
          <p:nvPr/>
        </p:nvSpPr>
        <p:spPr>
          <a:xfrm>
            <a:off x="7235825" y="2906713"/>
            <a:ext cx="1081088" cy="309562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/>
              <a:t>Aktivace</a:t>
            </a:r>
          </a:p>
        </p:txBody>
      </p:sp>
      <p:cxnSp>
        <p:nvCxnSpPr>
          <p:cNvPr id="40" name="Přímá spojovací šipka 39">
            <a:extLst>
              <a:ext uri="{FF2B5EF4-FFF2-40B4-BE49-F238E27FC236}">
                <a16:creationId xmlns:a16="http://schemas.microsoft.com/office/drawing/2014/main" id="{99A9BD08-B0E6-43D4-8EE4-3E603183DE6C}"/>
              </a:ext>
            </a:extLst>
          </p:cNvPr>
          <p:cNvCxnSpPr>
            <a:stCxn id="14" idx="0"/>
          </p:cNvCxnSpPr>
          <p:nvPr/>
        </p:nvCxnSpPr>
        <p:spPr>
          <a:xfrm flipH="1" flipV="1">
            <a:off x="5305425" y="4333875"/>
            <a:ext cx="58738" cy="53498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šipka 43">
            <a:extLst>
              <a:ext uri="{FF2B5EF4-FFF2-40B4-BE49-F238E27FC236}">
                <a16:creationId xmlns:a16="http://schemas.microsoft.com/office/drawing/2014/main" id="{87417774-6112-4685-B671-04412B90748D}"/>
              </a:ext>
            </a:extLst>
          </p:cNvPr>
          <p:cNvCxnSpPr>
            <a:stCxn id="15" idx="0"/>
          </p:cNvCxnSpPr>
          <p:nvPr/>
        </p:nvCxnSpPr>
        <p:spPr>
          <a:xfrm flipH="1" flipV="1">
            <a:off x="5724525" y="4365625"/>
            <a:ext cx="755650" cy="50323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šipka 46">
            <a:extLst>
              <a:ext uri="{FF2B5EF4-FFF2-40B4-BE49-F238E27FC236}">
                <a16:creationId xmlns:a16="http://schemas.microsoft.com/office/drawing/2014/main" id="{3D21E8BF-15DC-409E-8931-1CE4300D6B73}"/>
              </a:ext>
            </a:extLst>
          </p:cNvPr>
          <p:cNvCxnSpPr>
            <a:stCxn id="13" idx="0"/>
          </p:cNvCxnSpPr>
          <p:nvPr/>
        </p:nvCxnSpPr>
        <p:spPr>
          <a:xfrm flipV="1">
            <a:off x="4068763" y="4508500"/>
            <a:ext cx="935037" cy="86518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šipka 50">
            <a:extLst>
              <a:ext uri="{FF2B5EF4-FFF2-40B4-BE49-F238E27FC236}">
                <a16:creationId xmlns:a16="http://schemas.microsoft.com/office/drawing/2014/main" id="{05D193AE-EB1D-4C68-AC97-8EA926EC4AFC}"/>
              </a:ext>
            </a:extLst>
          </p:cNvPr>
          <p:cNvCxnSpPr/>
          <p:nvPr/>
        </p:nvCxnSpPr>
        <p:spPr>
          <a:xfrm flipV="1">
            <a:off x="1933575" y="4411663"/>
            <a:ext cx="196850" cy="88900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Obrázek 22" descr="schema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863600"/>
            <a:ext cx="7632700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Nadpis 3"/>
          <p:cNvSpPr>
            <a:spLocks noGrp="1" noChangeArrowheads="1"/>
          </p:cNvSpPr>
          <p:nvPr>
            <p:ph type="title"/>
          </p:nvPr>
        </p:nvSpPr>
        <p:spPr>
          <a:xfrm>
            <a:off x="250825" y="-242888"/>
            <a:ext cx="8893175" cy="1143001"/>
          </a:xfrm>
        </p:spPr>
        <p:txBody>
          <a:bodyPr/>
          <a:lstStyle/>
          <a:p>
            <a:pPr eaLnBrk="1" hangingPunct="1"/>
            <a:r>
              <a:rPr lang="cs-CZ" altLang="en-US" sz="3200"/>
              <a:t>Aktivace imunitního systému antigenem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299AC47-DE11-472A-9F23-48160A41E22B}"/>
              </a:ext>
            </a:extLst>
          </p:cNvPr>
          <p:cNvSpPr txBox="1"/>
          <p:nvPr/>
        </p:nvSpPr>
        <p:spPr>
          <a:xfrm>
            <a:off x="1692275" y="1628775"/>
            <a:ext cx="1360488" cy="5842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1600" dirty="0"/>
              <a:t>B-cell receptor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59C9687-3FA6-4D4D-9BC2-BFC9844F95F5}"/>
              </a:ext>
            </a:extLst>
          </p:cNvPr>
          <p:cNvSpPr txBox="1"/>
          <p:nvPr/>
        </p:nvSpPr>
        <p:spPr>
          <a:xfrm>
            <a:off x="4235450" y="2314575"/>
            <a:ext cx="1477963" cy="309563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792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/>
              <a:t>Antigen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F102034-8697-4D62-99E0-6C08E6EECDF1}"/>
              </a:ext>
            </a:extLst>
          </p:cNvPr>
          <p:cNvSpPr txBox="1"/>
          <p:nvPr/>
        </p:nvSpPr>
        <p:spPr>
          <a:xfrm>
            <a:off x="539750" y="5345113"/>
            <a:ext cx="1700213" cy="309562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792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/>
              <a:t>Tvorba protilátek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2E99262-D26A-44B7-A8FB-867E443ED300}"/>
              </a:ext>
            </a:extLst>
          </p:cNvPr>
          <p:cNvSpPr txBox="1"/>
          <p:nvPr/>
        </p:nvSpPr>
        <p:spPr>
          <a:xfrm>
            <a:off x="2757488" y="3503613"/>
            <a:ext cx="1814512" cy="471487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79200" anchor="ctr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 err="1"/>
              <a:t>Interleukin</a:t>
            </a:r>
            <a:r>
              <a:rPr lang="cs-CZ" sz="1600" dirty="0"/>
              <a:t> 4,5,10</a:t>
            </a:r>
          </a:p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/>
              <a:t>Aktivace B-buněk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D3965BD-3E0E-42F2-843F-D4EB4FD0075E}"/>
              </a:ext>
            </a:extLst>
          </p:cNvPr>
          <p:cNvSpPr txBox="1"/>
          <p:nvPr/>
        </p:nvSpPr>
        <p:spPr>
          <a:xfrm>
            <a:off x="4678363" y="3941763"/>
            <a:ext cx="1331912" cy="347662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1600" dirty="0" err="1"/>
              <a:t>Interleukin</a:t>
            </a:r>
            <a:r>
              <a:rPr lang="cs-CZ" sz="1600" dirty="0"/>
              <a:t> 4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B3B5924-1132-48F7-8301-1B5736FDDBAD}"/>
              </a:ext>
            </a:extLst>
          </p:cNvPr>
          <p:cNvSpPr txBox="1"/>
          <p:nvPr/>
        </p:nvSpPr>
        <p:spPr>
          <a:xfrm>
            <a:off x="7413625" y="2684463"/>
            <a:ext cx="1479550" cy="642937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792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/>
              <a:t>Antigen</a:t>
            </a:r>
          </a:p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/>
              <a:t>prezentující buňka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6EFA4A3-8759-4C26-8AEB-3649C147ACDB}"/>
              </a:ext>
            </a:extLst>
          </p:cNvPr>
          <p:cNvSpPr txBox="1"/>
          <p:nvPr/>
        </p:nvSpPr>
        <p:spPr>
          <a:xfrm>
            <a:off x="2462213" y="2314575"/>
            <a:ext cx="812800" cy="3476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 cell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C0BBE9D-D675-4979-ACA2-38368F8D6479}"/>
              </a:ext>
            </a:extLst>
          </p:cNvPr>
          <p:cNvSpPr txBox="1"/>
          <p:nvPr/>
        </p:nvSpPr>
        <p:spPr>
          <a:xfrm>
            <a:off x="6600825" y="2241550"/>
            <a:ext cx="960438" cy="363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peptid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D8B54BA-5BD2-4700-99FF-F16A8225BADF}"/>
              </a:ext>
            </a:extLst>
          </p:cNvPr>
          <p:cNvSpPr txBox="1"/>
          <p:nvPr/>
        </p:nvSpPr>
        <p:spPr>
          <a:xfrm>
            <a:off x="5788025" y="3349625"/>
            <a:ext cx="1108075" cy="3476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DC80/86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D64F0EEB-6D32-4FD4-86D1-75966C2585B7}"/>
              </a:ext>
            </a:extLst>
          </p:cNvPr>
          <p:cNvSpPr txBox="1"/>
          <p:nvPr/>
        </p:nvSpPr>
        <p:spPr>
          <a:xfrm>
            <a:off x="6675438" y="3349625"/>
            <a:ext cx="960437" cy="3476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MHCII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8CC0969-BAB8-4001-ACC3-D4FA4302BCF2}"/>
              </a:ext>
            </a:extLst>
          </p:cNvPr>
          <p:cNvSpPr txBox="1"/>
          <p:nvPr/>
        </p:nvSpPr>
        <p:spPr>
          <a:xfrm>
            <a:off x="6083300" y="4375150"/>
            <a:ext cx="812800" cy="3381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CD28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8CB93983-CCE9-46A6-B67F-434D828A176A}"/>
              </a:ext>
            </a:extLst>
          </p:cNvPr>
          <p:cNvSpPr txBox="1"/>
          <p:nvPr/>
        </p:nvSpPr>
        <p:spPr>
          <a:xfrm>
            <a:off x="6481763" y="4681538"/>
            <a:ext cx="814387" cy="6000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Th0</a:t>
            </a:r>
          </a:p>
          <a:p>
            <a:pPr algn="ctr" eaLnBrk="1" hangingPunct="1">
              <a:defRPr/>
            </a:pP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 Cell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2EA0214E-AD0A-48D7-9EBD-D85DA70A38F0}"/>
              </a:ext>
            </a:extLst>
          </p:cNvPr>
          <p:cNvSpPr txBox="1"/>
          <p:nvPr/>
        </p:nvSpPr>
        <p:spPr>
          <a:xfrm>
            <a:off x="3740150" y="5289550"/>
            <a:ext cx="812800" cy="6016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Th2</a:t>
            </a:r>
          </a:p>
          <a:p>
            <a:pPr algn="ctr" eaLnBrk="1" hangingPunct="1">
              <a:defRPr/>
            </a:pP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 Cell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EA828801-4CE0-46CE-9474-7F44C7A9B672}"/>
              </a:ext>
            </a:extLst>
          </p:cNvPr>
          <p:cNvSpPr txBox="1"/>
          <p:nvPr/>
        </p:nvSpPr>
        <p:spPr>
          <a:xfrm>
            <a:off x="3644900" y="4532313"/>
            <a:ext cx="1330325" cy="347662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1600" dirty="0" err="1"/>
              <a:t>Interleukin</a:t>
            </a:r>
            <a:r>
              <a:rPr lang="cs-CZ" sz="1600" dirty="0"/>
              <a:t> 4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Obrázek 19" descr="schema_2_1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80645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Nadpis 1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en-US" sz="3200"/>
              <a:t>Aktivace TCR antigenem a superantigenem</a:t>
            </a:r>
            <a:endParaRPr lang="en-US" altLang="en-US" sz="3200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6551F70B-EDC6-4A6C-A674-0DAD95387E5A}"/>
              </a:ext>
            </a:extLst>
          </p:cNvPr>
          <p:cNvSpPr txBox="1"/>
          <p:nvPr/>
        </p:nvSpPr>
        <p:spPr>
          <a:xfrm>
            <a:off x="6156325" y="2708275"/>
            <a:ext cx="1295400" cy="306388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/>
              <a:t>MHC </a:t>
            </a:r>
            <a:r>
              <a:rPr lang="cs-CZ" sz="1600" dirty="0" err="1"/>
              <a:t>class</a:t>
            </a:r>
            <a:r>
              <a:rPr lang="cs-CZ" sz="1600" dirty="0"/>
              <a:t> II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989F48E1-7974-434F-8415-65478D307B2B}"/>
              </a:ext>
            </a:extLst>
          </p:cNvPr>
          <p:cNvSpPr txBox="1"/>
          <p:nvPr/>
        </p:nvSpPr>
        <p:spPr>
          <a:xfrm>
            <a:off x="4356100" y="5445125"/>
            <a:ext cx="1439863" cy="48895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/>
              <a:t>Aktivační signál</a:t>
            </a:r>
          </a:p>
        </p:txBody>
      </p:sp>
      <p:cxnSp>
        <p:nvCxnSpPr>
          <p:cNvPr id="44" name="Přímá spojovací šipka 43">
            <a:extLst>
              <a:ext uri="{FF2B5EF4-FFF2-40B4-BE49-F238E27FC236}">
                <a16:creationId xmlns:a16="http://schemas.microsoft.com/office/drawing/2014/main" id="{49712FBE-1022-4AAB-AA8F-24E4BE9875C0}"/>
              </a:ext>
            </a:extLst>
          </p:cNvPr>
          <p:cNvCxnSpPr>
            <a:stCxn id="40" idx="1"/>
          </p:cNvCxnSpPr>
          <p:nvPr/>
        </p:nvCxnSpPr>
        <p:spPr>
          <a:xfrm flipH="1" flipV="1">
            <a:off x="5508625" y="3429000"/>
            <a:ext cx="647700" cy="142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9CCB204F-75A2-426E-9C10-A83F5A9ED7C1}"/>
              </a:ext>
            </a:extLst>
          </p:cNvPr>
          <p:cNvSpPr txBox="1"/>
          <p:nvPr/>
        </p:nvSpPr>
        <p:spPr>
          <a:xfrm>
            <a:off x="6156325" y="3284538"/>
            <a:ext cx="1547813" cy="3175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 err="1"/>
              <a:t>Superantigen</a:t>
            </a:r>
            <a:endParaRPr lang="cs-CZ" sz="1600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0ABBC4C3-327A-432F-8219-23ECA5F3B045}"/>
              </a:ext>
            </a:extLst>
          </p:cNvPr>
          <p:cNvSpPr txBox="1"/>
          <p:nvPr/>
        </p:nvSpPr>
        <p:spPr>
          <a:xfrm>
            <a:off x="3779838" y="4581525"/>
            <a:ext cx="863600" cy="28098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</a:t>
            </a:r>
            <a:r>
              <a:rPr lang="cs-CZ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cell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D0081D65-CEF2-44C5-96F0-E23303D1B199}"/>
              </a:ext>
            </a:extLst>
          </p:cNvPr>
          <p:cNvSpPr txBox="1"/>
          <p:nvPr/>
        </p:nvSpPr>
        <p:spPr>
          <a:xfrm>
            <a:off x="3851275" y="2205038"/>
            <a:ext cx="865188" cy="28098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cs-CZ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APC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09E22A16-1A71-4714-A6AB-52C9DF9FA348}"/>
              </a:ext>
            </a:extLst>
          </p:cNvPr>
          <p:cNvSpPr txBox="1"/>
          <p:nvPr/>
        </p:nvSpPr>
        <p:spPr>
          <a:xfrm>
            <a:off x="6156325" y="3860800"/>
            <a:ext cx="792163" cy="3175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/>
              <a:t>TRC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FCA70BBE-9C56-46F1-B4AE-B0EAE4F88548}"/>
              </a:ext>
            </a:extLst>
          </p:cNvPr>
          <p:cNvSpPr txBox="1"/>
          <p:nvPr/>
        </p:nvSpPr>
        <p:spPr>
          <a:xfrm>
            <a:off x="2700338" y="5445125"/>
            <a:ext cx="1439862" cy="48895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/>
              <a:t>Aktivační signál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D45BE96C-5DF3-4876-8E5E-CA8F9ABF4B3D}"/>
              </a:ext>
            </a:extLst>
          </p:cNvPr>
          <p:cNvSpPr txBox="1"/>
          <p:nvPr/>
        </p:nvSpPr>
        <p:spPr>
          <a:xfrm>
            <a:off x="3708400" y="2852738"/>
            <a:ext cx="287338" cy="29368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l-GR" sz="1600" dirty="0">
                <a:solidFill>
                  <a:schemeClr val="tx1"/>
                </a:solidFill>
              </a:rPr>
              <a:t>α</a:t>
            </a:r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44583AA2-D241-4393-8F56-67AEB595BD4A}"/>
              </a:ext>
            </a:extLst>
          </p:cNvPr>
          <p:cNvSpPr txBox="1"/>
          <p:nvPr/>
        </p:nvSpPr>
        <p:spPr>
          <a:xfrm>
            <a:off x="2987675" y="2852738"/>
            <a:ext cx="288925" cy="29368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l-GR" sz="1600" dirty="0">
                <a:solidFill>
                  <a:schemeClr val="tx1"/>
                </a:solidFill>
              </a:rPr>
              <a:t>β</a:t>
            </a:r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24389C0A-6896-4313-8831-F2A9D2DB9DCC}"/>
              </a:ext>
            </a:extLst>
          </p:cNvPr>
          <p:cNvSpPr txBox="1"/>
          <p:nvPr/>
        </p:nvSpPr>
        <p:spPr>
          <a:xfrm>
            <a:off x="3059113" y="3789363"/>
            <a:ext cx="288925" cy="29368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l-GR" sz="1600" dirty="0">
                <a:solidFill>
                  <a:schemeClr val="tx1"/>
                </a:solidFill>
              </a:rPr>
              <a:t>α</a:t>
            </a:r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C50F9118-BF02-4EE1-ACEF-2E1CB3F23E9F}"/>
              </a:ext>
            </a:extLst>
          </p:cNvPr>
          <p:cNvSpPr txBox="1"/>
          <p:nvPr/>
        </p:nvSpPr>
        <p:spPr>
          <a:xfrm>
            <a:off x="3635375" y="3789363"/>
            <a:ext cx="288925" cy="29368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l-GR" sz="1600" dirty="0">
                <a:solidFill>
                  <a:schemeClr val="tx1"/>
                </a:solidFill>
              </a:rPr>
              <a:t>β</a:t>
            </a:r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43AADD79-5E38-4716-879A-E1BBFC3CFD98}"/>
              </a:ext>
            </a:extLst>
          </p:cNvPr>
          <p:cNvSpPr txBox="1"/>
          <p:nvPr/>
        </p:nvSpPr>
        <p:spPr>
          <a:xfrm>
            <a:off x="5219700" y="2852738"/>
            <a:ext cx="288925" cy="29368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l-GR" sz="1600" dirty="0">
                <a:solidFill>
                  <a:schemeClr val="tx1"/>
                </a:solidFill>
              </a:rPr>
              <a:t>α</a:t>
            </a:r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6992CF22-473B-4518-9D95-FA1EFAB0214D}"/>
              </a:ext>
            </a:extLst>
          </p:cNvPr>
          <p:cNvSpPr txBox="1"/>
          <p:nvPr/>
        </p:nvSpPr>
        <p:spPr>
          <a:xfrm>
            <a:off x="4500563" y="2852738"/>
            <a:ext cx="287337" cy="29368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l-GR" sz="1600" dirty="0">
                <a:solidFill>
                  <a:schemeClr val="tx1"/>
                </a:solidFill>
              </a:rPr>
              <a:t>β</a:t>
            </a:r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709BF57F-7852-450A-84EB-38117FD22FB0}"/>
              </a:ext>
            </a:extLst>
          </p:cNvPr>
          <p:cNvSpPr txBox="1"/>
          <p:nvPr/>
        </p:nvSpPr>
        <p:spPr>
          <a:xfrm>
            <a:off x="4572000" y="3789363"/>
            <a:ext cx="287338" cy="29368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l-GR" sz="1600" dirty="0">
                <a:solidFill>
                  <a:schemeClr val="tx1"/>
                </a:solidFill>
              </a:rPr>
              <a:t>α</a:t>
            </a:r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942289E9-0FFF-4A61-8AB0-F56DAC5C8284}"/>
              </a:ext>
            </a:extLst>
          </p:cNvPr>
          <p:cNvSpPr txBox="1"/>
          <p:nvPr/>
        </p:nvSpPr>
        <p:spPr>
          <a:xfrm>
            <a:off x="5148263" y="3789363"/>
            <a:ext cx="287337" cy="29368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l-GR" sz="1600" dirty="0">
                <a:solidFill>
                  <a:schemeClr val="tx1"/>
                </a:solidFill>
              </a:rPr>
              <a:t>β</a:t>
            </a:r>
            <a:endParaRPr lang="cs-CZ" sz="1500" dirty="0">
              <a:solidFill>
                <a:schemeClr val="tx1"/>
              </a:solidFill>
            </a:endParaRPr>
          </a:p>
        </p:txBody>
      </p:sp>
      <p:cxnSp>
        <p:nvCxnSpPr>
          <p:cNvPr id="21" name="Přímá spojovací šipka 20">
            <a:extLst>
              <a:ext uri="{FF2B5EF4-FFF2-40B4-BE49-F238E27FC236}">
                <a16:creationId xmlns:a16="http://schemas.microsoft.com/office/drawing/2014/main" id="{32B937B6-5E48-4D9C-887D-B77D832EBD36}"/>
              </a:ext>
            </a:extLst>
          </p:cNvPr>
          <p:cNvCxnSpPr/>
          <p:nvPr/>
        </p:nvCxnSpPr>
        <p:spPr>
          <a:xfrm>
            <a:off x="2484438" y="3429000"/>
            <a:ext cx="863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027FB3B8-DBF5-4D5B-9E5C-D53562EC5DF0}"/>
              </a:ext>
            </a:extLst>
          </p:cNvPr>
          <p:cNvSpPr txBox="1"/>
          <p:nvPr/>
        </p:nvSpPr>
        <p:spPr>
          <a:xfrm>
            <a:off x="1152525" y="3284538"/>
            <a:ext cx="1547813" cy="3175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/>
              <a:t>Antigen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Superantigeny</a:t>
            </a:r>
            <a:endParaRPr lang="en-US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z="2800"/>
              <a:t>Váží se na invariantní oblasti HLA-II antigenů </a:t>
            </a:r>
            <a:br>
              <a:rPr lang="cs-CZ" altLang="en-US" sz="2800"/>
            </a:br>
            <a:r>
              <a:rPr lang="cs-CZ" altLang="en-US" sz="2800"/>
              <a:t>a TCR.</a:t>
            </a:r>
          </a:p>
          <a:p>
            <a:pPr eaLnBrk="1" hangingPunct="1"/>
            <a:r>
              <a:rPr lang="cs-CZ" altLang="en-US" sz="2800"/>
              <a:t>Následkem vazby je polyklonální stimulace T-lymfocytů bez přítomnosti specifického antigenu.</a:t>
            </a:r>
          </a:p>
          <a:p>
            <a:pPr eaLnBrk="1" hangingPunct="1"/>
            <a:r>
              <a:rPr lang="cs-CZ" altLang="en-US" sz="2800"/>
              <a:t>Stimulace může vést k indukci autoimunity.</a:t>
            </a:r>
          </a:p>
          <a:p>
            <a:pPr eaLnBrk="1" hangingPunct="1"/>
            <a:r>
              <a:rPr lang="cs-CZ" altLang="en-US" sz="2800"/>
              <a:t>Velké množství uvolněných cytokinů může způsobit těžké postižení organismu.</a:t>
            </a:r>
          </a:p>
          <a:p>
            <a:pPr eaLnBrk="1" hangingPunct="1"/>
            <a:r>
              <a:rPr lang="cs-CZ" altLang="en-US" sz="2800"/>
              <a:t>Příklady: stafylokový enterotoxin, erytrogenní toxin streptokoků.</a:t>
            </a:r>
            <a:endParaRPr lang="en-US" altLang="en-US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S0241X-005-f00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70025"/>
            <a:ext cx="7183437" cy="4375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cs-CZ" altLang="cs-CZ" sz="800">
              <a:solidFill>
                <a:schemeClr val="tx2"/>
              </a:solidFill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cs-CZ" sz="700" i="1">
                <a:solidFill>
                  <a:schemeClr val="tx2"/>
                </a:solidFill>
              </a:rPr>
              <a:t>Downloaded from: StudentConsult (on 20 July 2006 09:34 AM)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cs-CZ" sz="700" i="1">
                <a:solidFill>
                  <a:schemeClr val="tx2"/>
                </a:solidFill>
              </a:rPr>
              <a:t>© 2005 Elsevier </a:t>
            </a:r>
          </a:p>
        </p:txBody>
      </p:sp>
      <p:sp>
        <p:nvSpPr>
          <p:cNvPr id="9222" name="Picture 5" descr="top_logo"/>
          <p:cNvSpPr>
            <a:spLocks noChangeAspect="1" noChangeArrowheads="1"/>
          </p:cNvSpPr>
          <p:nvPr/>
        </p:nvSpPr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4400">
              <a:solidFill>
                <a:schemeClr val="tx2"/>
              </a:solidFill>
            </a:endParaRPr>
          </a:p>
        </p:txBody>
      </p:sp>
      <p:sp>
        <p:nvSpPr>
          <p:cNvPr id="9223" name="TextovéPole 1"/>
          <p:cNvSpPr txBox="1">
            <a:spLocks noChangeArrowheads="1"/>
          </p:cNvSpPr>
          <p:nvPr/>
        </p:nvSpPr>
        <p:spPr bwMode="auto">
          <a:xfrm>
            <a:off x="179388" y="625475"/>
            <a:ext cx="9217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chemeClr val="tx2"/>
                </a:solidFill>
              </a:rPr>
              <a:t>Povrchové struktury T-lymfocytů a jejich ligandy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Thymová výchova T-lymfocytů</a:t>
            </a:r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2800" u="sng"/>
              <a:t>Pozitivní selekce</a:t>
            </a:r>
            <a:r>
              <a:rPr lang="cs-CZ" altLang="en-US" sz="2800"/>
              <a:t> buněk reagujících s nízkou afinitou s HLA antigeny na povrchu antigen- prezentujících buněk. Probíhá v kortikální oblasti. Zajišťuje přežití jen těch thymocytů, které později rozpoznají komplex antigen-HLA.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800" u="sng"/>
              <a:t>Negativní selekce</a:t>
            </a:r>
            <a:r>
              <a:rPr lang="cs-CZ" altLang="en-US" sz="2800"/>
              <a:t> – apoptózou hynou thymocyty reagující s vysokou afinitou s komplexy HLA-autoantigeny. Probíhá zejména v subkortikální oblasti thymu. Zajišťuje odstranění autorektivních klonů.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800"/>
              <a:t>V průběhu obou procesů hyne více než 85% thymocytů. </a:t>
            </a:r>
            <a:endParaRPr lang="en-US" altLang="en-US"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Vývoj lymfocytů v thymu</a:t>
            </a:r>
            <a:endParaRPr lang="en-US" altLang="en-US"/>
          </a:p>
        </p:txBody>
      </p:sp>
      <p:pic>
        <p:nvPicPr>
          <p:cNvPr id="12291" name="Picture 4" descr="vývoj v Thym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241425"/>
            <a:ext cx="7920038" cy="5338763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4A - Thym_Selection_nri1085-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63675"/>
            <a:ext cx="8080375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82600" y="260350"/>
            <a:ext cx="8355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4400">
                <a:solidFill>
                  <a:schemeClr val="tx2"/>
                </a:solidFill>
              </a:rPr>
              <a:t>Možný osud T-lymfocytů v thymu</a:t>
            </a:r>
            <a:endParaRPr lang="en-US" altLang="en-US" sz="44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4000"/>
              <a:t>Základní subpopulace T-lymfocytů</a:t>
            </a:r>
            <a:endParaRPr lang="en-US" altLang="en-US" sz="40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Cytotoxické T-lymfocyty (CD8+): zabíjejí cílové buňky. Rozeznávají komplex HLA-I-antigenní polypeptid. </a:t>
            </a:r>
          </a:p>
          <a:p>
            <a:pPr eaLnBrk="1" hangingPunct="1">
              <a:lnSpc>
                <a:spcPct val="90000"/>
              </a:lnSpc>
            </a:pPr>
            <a:endParaRPr lang="cs-CZ" altLang="en-US" sz="2400" dirty="0"/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Pomocné T-lymfocyty (CD4+): produkcí pomocných signálů umožňují aktivaci a diferenciaci B- lymfocytů a aktivaci makrofágů. Rozeznávají komplex HLA-II-antigenní polypeptid.</a:t>
            </a:r>
          </a:p>
          <a:p>
            <a:pPr eaLnBrk="1" hangingPunct="1">
              <a:lnSpc>
                <a:spcPct val="90000"/>
              </a:lnSpc>
            </a:pPr>
            <a:endParaRPr lang="cs-CZ" altLang="en-US" sz="2400" dirty="0"/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Regulační T-lymfocyty (CD4+): účastní se udržování imunitní tolerance </a:t>
            </a:r>
            <a:endParaRPr lang="en-US" alt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3902</TotalTime>
  <Words>1474</Words>
  <Application>Microsoft Office PowerPoint</Application>
  <PresentationFormat>Předvádění na obrazovce (4:3)</PresentationFormat>
  <Paragraphs>248</Paragraphs>
  <Slides>49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4" baseType="lpstr">
      <vt:lpstr>Arial</vt:lpstr>
      <vt:lpstr>Symbol</vt:lpstr>
      <vt:lpstr>Times New Roman</vt:lpstr>
      <vt:lpstr>Verdana</vt:lpstr>
      <vt:lpstr>Výchozí návrh</vt:lpstr>
      <vt:lpstr>Mechanismy specifické buněčné imunity</vt:lpstr>
      <vt:lpstr>Prezentace aplikace PowerPoint</vt:lpstr>
      <vt:lpstr>Aktivace T-lymfocytů</vt:lpstr>
      <vt:lpstr>Prezentace aplikace PowerPoint</vt:lpstr>
      <vt:lpstr>Prezentace aplikace PowerPoint</vt:lpstr>
      <vt:lpstr>Thymová výchova T-lymfocytů</vt:lpstr>
      <vt:lpstr>Vývoj lymfocytů v thymu</vt:lpstr>
      <vt:lpstr>Prezentace aplikace PowerPoint</vt:lpstr>
      <vt:lpstr>Základní subpopulace T-lymfocytů</vt:lpstr>
      <vt:lpstr>Subpopulace Th lymfocytů</vt:lpstr>
      <vt:lpstr>Vývoj TH1 a TH2 lymfocytů</vt:lpstr>
      <vt:lpstr>Prezentace aplikace PowerPoint</vt:lpstr>
      <vt:lpstr>Th1 lymfocyty</vt:lpstr>
      <vt:lpstr>Prezentace aplikace PowerPoint</vt:lpstr>
      <vt:lpstr>Th2 lymfocyty</vt:lpstr>
      <vt:lpstr>Prezentace aplikace PowerPoint</vt:lpstr>
      <vt:lpstr>Th17 lymfoycyty </vt:lpstr>
      <vt:lpstr>Cytotoxické T-lymfocyty</vt:lpstr>
      <vt:lpstr>Prezentace aplikace PowerPoint</vt:lpstr>
      <vt:lpstr>Prezentace aplikace PowerPoint</vt:lpstr>
      <vt:lpstr>Prezentace aplikace PowerPoint</vt:lpstr>
      <vt:lpstr>Základní typy regulačních T-lymfocytů</vt:lpstr>
      <vt:lpstr>Treg lymfocyty</vt:lpstr>
      <vt:lpstr>TR-1 lymfocyty</vt:lpstr>
      <vt:lpstr>T-buněčný receptor</vt:lpstr>
      <vt:lpstr>gd-T-lymfocyty</vt:lpstr>
      <vt:lpstr>Aktivace T-lymfocytů</vt:lpstr>
      <vt:lpstr>Major histocompability complex (MHC)</vt:lpstr>
      <vt:lpstr>Struktura molekul MHC</vt:lpstr>
      <vt:lpstr>HLA-I antigeny</vt:lpstr>
      <vt:lpstr>Prezentace aplikace PowerPoint</vt:lpstr>
      <vt:lpstr>Schéma MHC I.třídy</vt:lpstr>
      <vt:lpstr>HLA-II antigeny</vt:lpstr>
      <vt:lpstr>Prezentace aplikace PowerPoint</vt:lpstr>
      <vt:lpstr>Schéma MHC II.třídy </vt:lpstr>
      <vt:lpstr>Prezentace aplikace PowerPoint</vt:lpstr>
      <vt:lpstr>Počet známých HLA alel ( 2007)</vt:lpstr>
      <vt:lpstr>Počet známých alel HLA systému  od 1987 do 6/2019</vt:lpstr>
      <vt:lpstr>Dědičnost HLA  </vt:lpstr>
      <vt:lpstr>Prezentace aplikace PowerPoint</vt:lpstr>
      <vt:lpstr>Prezentace aplikace PowerPoint</vt:lpstr>
      <vt:lpstr>Prezentace aplikace PowerPoint</vt:lpstr>
      <vt:lpstr>Prezentace aplikace PowerPoint</vt:lpstr>
      <vt:lpstr>Kostimulační molekuly účastnící se interakce mezi  T-lymfocytem a antigen-prezentující buňkou</vt:lpstr>
      <vt:lpstr>Profesionální antigen-prezentující buňky</vt:lpstr>
      <vt:lpstr>Stimulace T-lymfocytu antigenem je komplexní reakcí vyžadující vždy 2 signály</vt:lpstr>
      <vt:lpstr>Aktivace imunitního systému antigenem</vt:lpstr>
      <vt:lpstr>Aktivace TCR antigenem a superantigenem</vt:lpstr>
      <vt:lpstr>Superantigeny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J.Lokaj</dc:creator>
  <cp:lastModifiedBy>Jiří Litzman</cp:lastModifiedBy>
  <cp:revision>148</cp:revision>
  <dcterms:created xsi:type="dcterms:W3CDTF">2004-10-16T16:06:58Z</dcterms:created>
  <dcterms:modified xsi:type="dcterms:W3CDTF">2025-01-26T15:09:54Z</dcterms:modified>
</cp:coreProperties>
</file>