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500" r:id="rId2"/>
    <p:sldId id="501" r:id="rId3"/>
    <p:sldId id="502" r:id="rId4"/>
    <p:sldId id="503" r:id="rId5"/>
    <p:sldId id="504" r:id="rId6"/>
    <p:sldId id="505" r:id="rId7"/>
    <p:sldId id="506" r:id="rId8"/>
    <p:sldId id="507" r:id="rId9"/>
    <p:sldId id="509" r:id="rId10"/>
    <p:sldId id="512" r:id="rId11"/>
    <p:sldId id="513" r:id="rId12"/>
    <p:sldId id="514" r:id="rId13"/>
    <p:sldId id="515" r:id="rId14"/>
    <p:sldId id="517" r:id="rId15"/>
    <p:sldId id="518" r:id="rId16"/>
    <p:sldId id="519" r:id="rId17"/>
    <p:sldId id="524" r:id="rId18"/>
    <p:sldId id="527" r:id="rId19"/>
    <p:sldId id="415" r:id="rId20"/>
    <p:sldId id="416" r:id="rId21"/>
    <p:sldId id="418" r:id="rId22"/>
    <p:sldId id="421" r:id="rId23"/>
    <p:sldId id="423" r:id="rId24"/>
    <p:sldId id="424" r:id="rId25"/>
    <p:sldId id="425" r:id="rId26"/>
    <p:sldId id="426" r:id="rId27"/>
    <p:sldId id="428" r:id="rId28"/>
    <p:sldId id="460" r:id="rId29"/>
    <p:sldId id="461" r:id="rId30"/>
    <p:sldId id="462" r:id="rId31"/>
    <p:sldId id="463" r:id="rId32"/>
    <p:sldId id="464" r:id="rId33"/>
    <p:sldId id="466" r:id="rId34"/>
    <p:sldId id="467" r:id="rId35"/>
    <p:sldId id="469" r:id="rId36"/>
    <p:sldId id="496" r:id="rId37"/>
    <p:sldId id="470" r:id="rId38"/>
    <p:sldId id="498" r:id="rId39"/>
    <p:sldId id="499" r:id="rId40"/>
    <p:sldId id="486" r:id="rId41"/>
    <p:sldId id="487" r:id="rId42"/>
    <p:sldId id="493" r:id="rId43"/>
    <p:sldId id="489" r:id="rId44"/>
    <p:sldId id="490" r:id="rId45"/>
    <p:sldId id="477" r:id="rId46"/>
    <p:sldId id="478" r:id="rId47"/>
    <p:sldId id="497" r:id="rId48"/>
    <p:sldId id="521" r:id="rId49"/>
    <p:sldId id="522" r:id="rId50"/>
    <p:sldId id="523" r:id="rId51"/>
    <p:sldId id="480" r:id="rId52"/>
    <p:sldId id="481" r:id="rId53"/>
    <p:sldId id="482" r:id="rId54"/>
    <p:sldId id="483" r:id="rId55"/>
    <p:sldId id="484" r:id="rId56"/>
    <p:sldId id="485" r:id="rId57"/>
  </p:sldIdLst>
  <p:sldSz cx="10287000" cy="6858000" type="35mm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350" y="102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142"/>
    </p:cViewPr>
  </p:sorterViewPr>
  <p:notesViewPr>
    <p:cSldViewPr>
      <p:cViewPr varScale="1">
        <p:scale>
          <a:sx n="58" d="100"/>
          <a:sy n="58" d="100"/>
        </p:scale>
        <p:origin x="-1674" y="-78"/>
      </p:cViewPr>
      <p:guideLst>
        <p:guide orient="horz" pos="2160"/>
        <p:guide pos="32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latin typeface="Symbol" pitchFamily="18" charset="2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Symbol" pitchFamily="18" charset="2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latin typeface="Symbol" pitchFamily="18" charset="2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Symbol" panose="05050102010706020507" pitchFamily="18" charset="2"/>
              </a:defRPr>
            </a:lvl1pPr>
          </a:lstStyle>
          <a:p>
            <a:pPr>
              <a:defRPr/>
            </a:pPr>
            <a:fld id="{9AE803C2-54DF-42A2-9C8E-23C802ED83C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6380163" y="8748713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defRPr/>
            </a:pPr>
            <a:fld id="{A80AAE9A-1BAF-45CD-8903-11B8BFEDE515}" type="slidenum">
              <a:rPr lang="cs-CZ" altLang="cs-CZ" sz="1400" smtClean="0">
                <a:latin typeface="Book Antiqua" panose="02040602050305030304" pitchFamily="18" charset="0"/>
              </a:rPr>
              <a:pPr algn="r">
                <a:defRPr/>
              </a:pPr>
              <a:t>‹#›</a:t>
            </a:fld>
            <a:endParaRPr lang="cs-CZ" altLang="cs-CZ" sz="140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pPr>
              <a:defRPr/>
            </a:pPr>
            <a:fld id="{048F762C-E7FB-4F0C-A88E-B08F5FFB707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Click to edit Master notes styles</a:t>
            </a:r>
          </a:p>
          <a:p>
            <a:pPr lvl="1"/>
            <a:r>
              <a:rPr lang="cs-CZ" noProof="0"/>
              <a:t>Second Level</a:t>
            </a:r>
          </a:p>
          <a:p>
            <a:pPr lvl="2"/>
            <a:r>
              <a:rPr lang="cs-CZ" noProof="0"/>
              <a:t>Third Level</a:t>
            </a:r>
          </a:p>
          <a:p>
            <a:pPr lvl="3"/>
            <a:r>
              <a:rPr lang="cs-CZ" noProof="0"/>
              <a:t>Fourth Level</a:t>
            </a:r>
          </a:p>
          <a:p>
            <a:pPr lvl="4"/>
            <a:r>
              <a:rPr lang="cs-CZ" noProof="0"/>
              <a:t>Fifth Level</a:t>
            </a:r>
          </a:p>
        </p:txBody>
      </p:sp>
      <p:sp>
        <p:nvSpPr>
          <p:cNvPr id="15367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8838" y="687388"/>
            <a:ext cx="5140325" cy="3425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380163" y="8748713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defRPr/>
            </a:pPr>
            <a:fld id="{BD729263-8275-41FF-896A-566CF643290F}" type="slidenum">
              <a:rPr lang="cs-CZ" altLang="cs-CZ" sz="1400" smtClean="0">
                <a:latin typeface="Book Antiqua" panose="02040602050305030304" pitchFamily="18" charset="0"/>
              </a:rPr>
              <a:pPr algn="r">
                <a:defRPr/>
              </a:pPr>
              <a:t>‹#›</a:t>
            </a:fld>
            <a:endParaRPr lang="cs-CZ" altLang="cs-CZ" sz="1400">
              <a:latin typeface="Book Antiqua" panose="0204060205030503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8AB051-E15A-4D70-A46A-3E2CCE981A5F}" type="slidenum">
              <a:rPr lang="cs-CZ" altLang="en-US" smtClean="0"/>
              <a:pPr>
                <a:spcBef>
                  <a:spcPct val="0"/>
                </a:spcBef>
              </a:pPr>
              <a:t>5</a:t>
            </a:fld>
            <a:endParaRPr lang="cs-CZ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720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5F3BA7-870B-464D-A94C-FEA2C7B19E4B}" type="slidenum">
              <a:rPr lang="cs-CZ" altLang="en-US" smtClean="0"/>
              <a:pPr>
                <a:spcBef>
                  <a:spcPct val="0"/>
                </a:spcBef>
              </a:pPr>
              <a:t>7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136051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907C52-0FB8-4AF1-AB0B-0034FFF180D5}" type="slidenum">
              <a:rPr lang="cs-CZ" altLang="en-US" smtClean="0"/>
              <a:pPr>
                <a:spcBef>
                  <a:spcPct val="0"/>
                </a:spcBef>
              </a:pPr>
              <a:t>12</a:t>
            </a:fld>
            <a:endParaRPr lang="cs-CZ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231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525F5-1D9E-400E-8CE8-37F985CEDD5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85316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4BA65-0EF5-489E-A900-D330A7DBD4D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408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958013" y="271463"/>
            <a:ext cx="1943100" cy="5595937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25538" y="271463"/>
            <a:ext cx="5680075" cy="5595937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6F550-18FC-4954-B685-A81ECA6695E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37958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5538" y="271463"/>
            <a:ext cx="7775575" cy="1176337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25538" y="1685925"/>
            <a:ext cx="3805237" cy="41814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83175" y="1685925"/>
            <a:ext cx="3805238" cy="41814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05273-C63C-4CF5-9F5A-BF26D03F786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92119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5538" y="271463"/>
            <a:ext cx="7775575" cy="1176337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125538" y="1685925"/>
            <a:ext cx="7762875" cy="4181475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278AB-2A2E-45EA-809A-570BD657345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8339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1A909-38E3-45F4-B084-10980F78621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46298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18932-AF93-4128-90F8-DB2ED37E5DA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34079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25538" y="1685925"/>
            <a:ext cx="3805237" cy="4181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83175" y="1685925"/>
            <a:ext cx="3805238" cy="4181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5E9B4-0AB2-4A38-A866-AF58B81BF72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0475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3F930-6446-4E1B-BE5A-24B0F04988C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5819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68FAE-E84C-4F9B-BF34-F0B07B803A0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6809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C2FFD-F0AF-4EF6-A266-0CC280ACE9E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7125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0C5E6-5BD6-4168-9D35-0343B5C4C6D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2293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E020E-FDF0-45A6-BF5B-46F330A6BAF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42957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33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ACBB5B4-3C65-4ADC-BE81-D95EA7AA5E9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0" y="385763"/>
            <a:ext cx="10275888" cy="6188075"/>
            <a:chOff x="0" y="243"/>
            <a:chExt cx="6473" cy="3898"/>
          </a:xfrm>
        </p:grpSpPr>
        <p:grpSp>
          <p:nvGrpSpPr>
            <p:cNvPr id="1032" name="Group 10"/>
            <p:cNvGrpSpPr>
              <a:grpSpLocks/>
            </p:cNvGrpSpPr>
            <p:nvPr/>
          </p:nvGrpSpPr>
          <p:grpSpPr bwMode="auto">
            <a:xfrm>
              <a:off x="0" y="243"/>
              <a:ext cx="685" cy="288"/>
              <a:chOff x="0" y="243"/>
              <a:chExt cx="685" cy="288"/>
            </a:xfrm>
          </p:grpSpPr>
          <p:sp>
            <p:nvSpPr>
              <p:cNvPr id="1037" name="Freeform 5"/>
              <p:cNvSpPr>
                <a:spLocks/>
              </p:cNvSpPr>
              <p:nvPr/>
            </p:nvSpPr>
            <p:spPr bwMode="auto">
              <a:xfrm>
                <a:off x="0" y="243"/>
                <a:ext cx="227" cy="288"/>
              </a:xfrm>
              <a:custGeom>
                <a:avLst/>
                <a:gdLst>
                  <a:gd name="T0" fmla="*/ 0 w 227"/>
                  <a:gd name="T1" fmla="*/ 0 h 288"/>
                  <a:gd name="T2" fmla="*/ 226 w 227"/>
                  <a:gd name="T3" fmla="*/ 0 h 288"/>
                  <a:gd name="T4" fmla="*/ 186 w 227"/>
                  <a:gd name="T5" fmla="*/ 287 h 288"/>
                  <a:gd name="T6" fmla="*/ 0 w 227"/>
                  <a:gd name="T7" fmla="*/ 287 h 288"/>
                  <a:gd name="T8" fmla="*/ 0 w 227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7" h="288">
                    <a:moveTo>
                      <a:pt x="0" y="0"/>
                    </a:moveTo>
                    <a:lnTo>
                      <a:pt x="226" y="0"/>
                    </a:lnTo>
                    <a:lnTo>
                      <a:pt x="186" y="287"/>
                    </a:lnTo>
                    <a:lnTo>
                      <a:pt x="0" y="287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38" name="Freeform 6"/>
              <p:cNvSpPr>
                <a:spLocks/>
              </p:cNvSpPr>
              <p:nvPr/>
            </p:nvSpPr>
            <p:spPr bwMode="auto">
              <a:xfrm>
                <a:off x="210" y="243"/>
                <a:ext cx="188" cy="288"/>
              </a:xfrm>
              <a:custGeom>
                <a:avLst/>
                <a:gdLst>
                  <a:gd name="T0" fmla="*/ 39 w 188"/>
                  <a:gd name="T1" fmla="*/ 0 h 288"/>
                  <a:gd name="T2" fmla="*/ 0 w 188"/>
                  <a:gd name="T3" fmla="*/ 287 h 288"/>
                  <a:gd name="T4" fmla="*/ 148 w 188"/>
                  <a:gd name="T5" fmla="*/ 287 h 288"/>
                  <a:gd name="T6" fmla="*/ 187 w 188"/>
                  <a:gd name="T7" fmla="*/ 0 h 288"/>
                  <a:gd name="T8" fmla="*/ 39 w 188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8" h="288">
                    <a:moveTo>
                      <a:pt x="39" y="0"/>
                    </a:moveTo>
                    <a:lnTo>
                      <a:pt x="0" y="287"/>
                    </a:lnTo>
                    <a:lnTo>
                      <a:pt x="148" y="287"/>
                    </a:lnTo>
                    <a:lnTo>
                      <a:pt x="187" y="0"/>
                    </a:lnTo>
                    <a:lnTo>
                      <a:pt x="39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39" name="Freeform 7"/>
              <p:cNvSpPr>
                <a:spLocks/>
              </p:cNvSpPr>
              <p:nvPr/>
            </p:nvSpPr>
            <p:spPr bwMode="auto">
              <a:xfrm>
                <a:off x="379" y="243"/>
                <a:ext cx="156" cy="288"/>
              </a:xfrm>
              <a:custGeom>
                <a:avLst/>
                <a:gdLst>
                  <a:gd name="T0" fmla="*/ 39 w 156"/>
                  <a:gd name="T1" fmla="*/ 0 h 288"/>
                  <a:gd name="T2" fmla="*/ 0 w 156"/>
                  <a:gd name="T3" fmla="*/ 287 h 288"/>
                  <a:gd name="T4" fmla="*/ 116 w 156"/>
                  <a:gd name="T5" fmla="*/ 287 h 288"/>
                  <a:gd name="T6" fmla="*/ 155 w 156"/>
                  <a:gd name="T7" fmla="*/ 0 h 288"/>
                  <a:gd name="T8" fmla="*/ 39 w 156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" h="288">
                    <a:moveTo>
                      <a:pt x="39" y="0"/>
                    </a:moveTo>
                    <a:lnTo>
                      <a:pt x="0" y="287"/>
                    </a:lnTo>
                    <a:lnTo>
                      <a:pt x="116" y="287"/>
                    </a:lnTo>
                    <a:lnTo>
                      <a:pt x="155" y="0"/>
                    </a:lnTo>
                    <a:lnTo>
                      <a:pt x="39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" name="Freeform 8"/>
              <p:cNvSpPr>
                <a:spLocks/>
              </p:cNvSpPr>
              <p:nvPr/>
            </p:nvSpPr>
            <p:spPr bwMode="auto">
              <a:xfrm>
                <a:off x="514" y="243"/>
                <a:ext cx="116" cy="288"/>
              </a:xfrm>
              <a:custGeom>
                <a:avLst/>
                <a:gdLst>
                  <a:gd name="T0" fmla="*/ 38 w 116"/>
                  <a:gd name="T1" fmla="*/ 0 h 288"/>
                  <a:gd name="T2" fmla="*/ 0 w 116"/>
                  <a:gd name="T3" fmla="*/ 287 h 288"/>
                  <a:gd name="T4" fmla="*/ 77 w 116"/>
                  <a:gd name="T5" fmla="*/ 287 h 288"/>
                  <a:gd name="T6" fmla="*/ 115 w 116"/>
                  <a:gd name="T7" fmla="*/ 0 h 288"/>
                  <a:gd name="T8" fmla="*/ 38 w 116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" h="288">
                    <a:moveTo>
                      <a:pt x="38" y="0"/>
                    </a:moveTo>
                    <a:lnTo>
                      <a:pt x="0" y="287"/>
                    </a:lnTo>
                    <a:lnTo>
                      <a:pt x="77" y="287"/>
                    </a:lnTo>
                    <a:lnTo>
                      <a:pt x="115" y="0"/>
                    </a:lnTo>
                    <a:lnTo>
                      <a:pt x="38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41" name="Freeform 9"/>
              <p:cNvSpPr>
                <a:spLocks/>
              </p:cNvSpPr>
              <p:nvPr/>
            </p:nvSpPr>
            <p:spPr bwMode="auto">
              <a:xfrm>
                <a:off x="606" y="243"/>
                <a:ext cx="79" cy="288"/>
              </a:xfrm>
              <a:custGeom>
                <a:avLst/>
                <a:gdLst>
                  <a:gd name="T0" fmla="*/ 37 w 79"/>
                  <a:gd name="T1" fmla="*/ 0 h 288"/>
                  <a:gd name="T2" fmla="*/ 0 w 79"/>
                  <a:gd name="T3" fmla="*/ 287 h 288"/>
                  <a:gd name="T4" fmla="*/ 39 w 79"/>
                  <a:gd name="T5" fmla="*/ 287 h 288"/>
                  <a:gd name="T6" fmla="*/ 78 w 79"/>
                  <a:gd name="T7" fmla="*/ 0 h 288"/>
                  <a:gd name="T8" fmla="*/ 37 w 79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9" h="288">
                    <a:moveTo>
                      <a:pt x="37" y="0"/>
                    </a:moveTo>
                    <a:lnTo>
                      <a:pt x="0" y="287"/>
                    </a:lnTo>
                    <a:lnTo>
                      <a:pt x="39" y="287"/>
                    </a:lnTo>
                    <a:lnTo>
                      <a:pt x="78" y="0"/>
                    </a:lnTo>
                    <a:lnTo>
                      <a:pt x="37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033" name="Group 14"/>
            <p:cNvGrpSpPr>
              <a:grpSpLocks/>
            </p:cNvGrpSpPr>
            <p:nvPr/>
          </p:nvGrpSpPr>
          <p:grpSpPr bwMode="auto">
            <a:xfrm>
              <a:off x="594" y="3942"/>
              <a:ext cx="5879" cy="199"/>
              <a:chOff x="594" y="3942"/>
              <a:chExt cx="5879" cy="199"/>
            </a:xfrm>
          </p:grpSpPr>
          <p:sp>
            <p:nvSpPr>
              <p:cNvPr id="1034" name="Freeform 11"/>
              <p:cNvSpPr>
                <a:spLocks/>
              </p:cNvSpPr>
              <p:nvPr/>
            </p:nvSpPr>
            <p:spPr bwMode="auto">
              <a:xfrm>
                <a:off x="594" y="4092"/>
                <a:ext cx="5879" cy="49"/>
              </a:xfrm>
              <a:custGeom>
                <a:avLst/>
                <a:gdLst>
                  <a:gd name="T0" fmla="*/ 0 w 5879"/>
                  <a:gd name="T1" fmla="*/ 48 h 49"/>
                  <a:gd name="T2" fmla="*/ 5878 w 5879"/>
                  <a:gd name="T3" fmla="*/ 48 h 49"/>
                  <a:gd name="T4" fmla="*/ 5878 w 5879"/>
                  <a:gd name="T5" fmla="*/ 0 h 49"/>
                  <a:gd name="T6" fmla="*/ 13 w 5879"/>
                  <a:gd name="T7" fmla="*/ 0 h 49"/>
                  <a:gd name="T8" fmla="*/ 0 w 5879"/>
                  <a:gd name="T9" fmla="*/ 48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79" h="49">
                    <a:moveTo>
                      <a:pt x="0" y="48"/>
                    </a:moveTo>
                    <a:lnTo>
                      <a:pt x="5878" y="48"/>
                    </a:lnTo>
                    <a:lnTo>
                      <a:pt x="5878" y="0"/>
                    </a:lnTo>
                    <a:lnTo>
                      <a:pt x="13" y="0"/>
                    </a:lnTo>
                    <a:lnTo>
                      <a:pt x="0" y="48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35" name="Freeform 12"/>
              <p:cNvSpPr>
                <a:spLocks/>
              </p:cNvSpPr>
              <p:nvPr/>
            </p:nvSpPr>
            <p:spPr bwMode="auto">
              <a:xfrm>
                <a:off x="613" y="4017"/>
                <a:ext cx="5860" cy="49"/>
              </a:xfrm>
              <a:custGeom>
                <a:avLst/>
                <a:gdLst>
                  <a:gd name="T0" fmla="*/ 0 w 5860"/>
                  <a:gd name="T1" fmla="*/ 48 h 49"/>
                  <a:gd name="T2" fmla="*/ 5859 w 5860"/>
                  <a:gd name="T3" fmla="*/ 48 h 49"/>
                  <a:gd name="T4" fmla="*/ 5859 w 5860"/>
                  <a:gd name="T5" fmla="*/ 0 h 49"/>
                  <a:gd name="T6" fmla="*/ 13 w 5860"/>
                  <a:gd name="T7" fmla="*/ 0 h 49"/>
                  <a:gd name="T8" fmla="*/ 0 w 5860"/>
                  <a:gd name="T9" fmla="*/ 48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60" h="49">
                    <a:moveTo>
                      <a:pt x="0" y="48"/>
                    </a:moveTo>
                    <a:lnTo>
                      <a:pt x="5859" y="48"/>
                    </a:lnTo>
                    <a:lnTo>
                      <a:pt x="5859" y="0"/>
                    </a:lnTo>
                    <a:lnTo>
                      <a:pt x="13" y="0"/>
                    </a:lnTo>
                    <a:lnTo>
                      <a:pt x="0" y="48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36" name="Freeform 13"/>
              <p:cNvSpPr>
                <a:spLocks/>
              </p:cNvSpPr>
              <p:nvPr/>
            </p:nvSpPr>
            <p:spPr bwMode="auto">
              <a:xfrm>
                <a:off x="632" y="3942"/>
                <a:ext cx="5841" cy="51"/>
              </a:xfrm>
              <a:custGeom>
                <a:avLst/>
                <a:gdLst>
                  <a:gd name="T0" fmla="*/ 0 w 5841"/>
                  <a:gd name="T1" fmla="*/ 50 h 51"/>
                  <a:gd name="T2" fmla="*/ 5840 w 5841"/>
                  <a:gd name="T3" fmla="*/ 48 h 51"/>
                  <a:gd name="T4" fmla="*/ 5840 w 5841"/>
                  <a:gd name="T5" fmla="*/ 0 h 51"/>
                  <a:gd name="T6" fmla="*/ 13 w 5841"/>
                  <a:gd name="T7" fmla="*/ 0 h 51"/>
                  <a:gd name="T8" fmla="*/ 0 w 5841"/>
                  <a:gd name="T9" fmla="*/ 5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41" h="51">
                    <a:moveTo>
                      <a:pt x="0" y="50"/>
                    </a:moveTo>
                    <a:lnTo>
                      <a:pt x="5840" y="48"/>
                    </a:lnTo>
                    <a:lnTo>
                      <a:pt x="5840" y="0"/>
                    </a:lnTo>
                    <a:lnTo>
                      <a:pt x="13" y="0"/>
                    </a:lnTo>
                    <a:lnTo>
                      <a:pt x="0" y="5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271463"/>
            <a:ext cx="777557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Click to edit Master title style</a:t>
            </a:r>
          </a:p>
        </p:txBody>
      </p:sp>
      <p:sp>
        <p:nvSpPr>
          <p:cNvPr id="103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5538" y="1685925"/>
            <a:ext cx="776287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Click to edit Master text styles</a:t>
            </a:r>
          </a:p>
          <a:p>
            <a:pPr lvl="1"/>
            <a:r>
              <a:rPr lang="cs-CZ" altLang="cs-CZ"/>
              <a:t>Second Level</a:t>
            </a:r>
          </a:p>
          <a:p>
            <a:pPr lvl="2"/>
            <a:r>
              <a:rPr lang="cs-CZ" altLang="cs-CZ"/>
              <a:t>Third Level</a:t>
            </a:r>
          </a:p>
          <a:p>
            <a:pPr lvl="3"/>
            <a:r>
              <a:rPr lang="cs-CZ" altLang="cs-CZ"/>
              <a:t>Fourth Level</a:t>
            </a:r>
          </a:p>
          <a:p>
            <a:pPr lvl="4"/>
            <a:r>
              <a:rPr lang="cs-CZ" altLang="cs-CZ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.gov/about/history/tengpha.htm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Regionalizace imunitního systému</a:t>
            </a:r>
            <a:br>
              <a:rPr lang="cs-CZ" alt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</a:br>
            <a:r>
              <a:rPr lang="cs-CZ" alt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Slizniční imunita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en-US" sz="200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en-US" sz="2000">
                <a:latin typeface="Verdana" panose="020B0604030504040204" pitchFamily="34" charset="0"/>
              </a:rPr>
              <a:t>  </a:t>
            </a:r>
          </a:p>
          <a:p>
            <a:pPr eaLnBrk="1" hangingPunct="1">
              <a:lnSpc>
                <a:spcPct val="80000"/>
              </a:lnSpc>
            </a:pPr>
            <a:endParaRPr lang="cs-CZ" altLang="en-US" sz="200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en-US" sz="2000">
                <a:latin typeface="Verdana" panose="020B0604030504040204" pitchFamily="34" charset="0"/>
              </a:rPr>
              <a:t>                                         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400" b="1">
                <a:latin typeface="Verdana" panose="020B0604030504040204" pitchFamily="34" charset="0"/>
              </a:rPr>
              <a:t>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70130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Charakteristické rysy GALT</a:t>
            </a:r>
            <a:endParaRPr lang="en-US" alt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Hlavním imunoglobulinem imunitní odpovědi je IgA.</a:t>
            </a:r>
          </a:p>
          <a:p>
            <a:pPr eaLnBrk="1" hangingPunct="1"/>
            <a:r>
              <a:rPr lang="cs-CZ" altLang="en-US"/>
              <a:t>Existence zvláštních forem lymfocytů, zejména tzv. intraepiteliálních lymfocytů.</a:t>
            </a:r>
          </a:p>
          <a:p>
            <a:pPr eaLnBrk="1" hangingPunct="1"/>
            <a:r>
              <a:rPr lang="cs-CZ" altLang="en-US"/>
              <a:t>Podání antigenu orální cestou vede často k indukci imunitní tolerance.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699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" descr="Dimerické IgA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1475" y="404814"/>
            <a:ext cx="3498850" cy="5792787"/>
          </a:xfrm>
          <a:noFill/>
        </p:spPr>
      </p:pic>
    </p:spTree>
    <p:extLst>
      <p:ext uri="{BB962C8B-B14F-4D97-AF65-F5344CB8AC3E}">
        <p14:creationId xmlns:p14="http://schemas.microsoft.com/office/powerpoint/2010/main" val="75581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S0241X-008-f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1627188"/>
            <a:ext cx="8281988" cy="4716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1826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4576763" y="6516689"/>
            <a:ext cx="44640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700" i="1"/>
              <a:t>Downloaded from: StudentConsult (on 20 July 2006 11:29 AM)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4572000" y="6645275"/>
            <a:ext cx="44640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700" i="1"/>
              <a:t>© 2005 Elsevier </a:t>
            </a:r>
          </a:p>
        </p:txBody>
      </p:sp>
      <p:pic>
        <p:nvPicPr>
          <p:cNvPr id="44038" name="Picture 6" descr="top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9" y="9525"/>
            <a:ext cx="3019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1974851" y="692150"/>
            <a:ext cx="53451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3600">
                <a:solidFill>
                  <a:schemeClr val="accent2"/>
                </a:solidFill>
                <a:latin typeface="Verdana" panose="020B0604030504040204" pitchFamily="34" charset="0"/>
              </a:rPr>
              <a:t>Tvorba sekrečního IgA</a:t>
            </a:r>
            <a:endParaRPr lang="en-US" altLang="en-US" sz="36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431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chemeClr val="hlink"/>
                </a:solidFill>
              </a:rPr>
              <a:t>Vlastnosti a funkce sekrečního IgA</a:t>
            </a:r>
            <a:endParaRPr lang="en-US" altLang="en-US" sz="32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1262062" y="2852936"/>
            <a:ext cx="7762875" cy="41814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b="1" dirty="0"/>
              <a:t>1. </a:t>
            </a:r>
            <a:r>
              <a:rPr lang="en-US" altLang="en-US" sz="2500" b="1" dirty="0" err="1"/>
              <a:t>Odolnost</a:t>
            </a:r>
            <a:r>
              <a:rPr lang="en-US" altLang="en-US" sz="2500" b="1" dirty="0"/>
              <a:t> </a:t>
            </a:r>
            <a:r>
              <a:rPr lang="en-US" altLang="en-US" sz="2500" b="1" dirty="0" err="1"/>
              <a:t>vůči</a:t>
            </a:r>
            <a:r>
              <a:rPr lang="en-US" altLang="en-US" sz="2500" b="1" dirty="0"/>
              <a:t> </a:t>
            </a:r>
            <a:r>
              <a:rPr lang="en-US" altLang="en-US" sz="2500" b="1" dirty="0" err="1"/>
              <a:t>proteolytickým</a:t>
            </a:r>
            <a:r>
              <a:rPr lang="en-US" altLang="en-US" sz="2500" b="1" dirty="0"/>
              <a:t> </a:t>
            </a:r>
            <a:r>
              <a:rPr lang="en-US" altLang="en-US" sz="2500" b="1" dirty="0" err="1"/>
              <a:t>enzymům</a:t>
            </a:r>
            <a:endParaRPr lang="en-US" altLang="en-US" sz="25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2500" b="1" dirty="0"/>
              <a:t>2. </a:t>
            </a:r>
            <a:r>
              <a:rPr lang="en-US" altLang="en-US" sz="2500" b="1" dirty="0" err="1"/>
              <a:t>Neutralizace</a:t>
            </a:r>
            <a:r>
              <a:rPr lang="en-US" altLang="en-US" sz="2500" b="1" dirty="0"/>
              <a:t> </a:t>
            </a:r>
            <a:r>
              <a:rPr lang="en-US" altLang="en-US" sz="2500" b="1" dirty="0" err="1"/>
              <a:t>toxinů</a:t>
            </a:r>
            <a:r>
              <a:rPr lang="en-US" altLang="en-US" sz="2500" b="1" dirty="0"/>
              <a:t>, </a:t>
            </a:r>
            <a:r>
              <a:rPr lang="en-US" altLang="en-US" sz="2500" b="1" dirty="0" err="1"/>
              <a:t>virů</a:t>
            </a:r>
            <a:r>
              <a:rPr lang="en-US" altLang="en-US" sz="2500" b="1" dirty="0"/>
              <a:t> a </a:t>
            </a:r>
            <a:r>
              <a:rPr lang="en-US" altLang="en-US" sz="2500" b="1" dirty="0" err="1"/>
              <a:t>enzymů</a:t>
            </a:r>
            <a:endParaRPr lang="en-US" altLang="en-US" sz="25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2500" b="1" dirty="0"/>
              <a:t>3. </a:t>
            </a:r>
            <a:r>
              <a:rPr lang="en-US" altLang="en-US" sz="2500" b="1" dirty="0" err="1"/>
              <a:t>Inhibice</a:t>
            </a:r>
            <a:r>
              <a:rPr lang="en-US" altLang="en-US" sz="2500" b="1" dirty="0"/>
              <a:t> adherence </a:t>
            </a:r>
            <a:r>
              <a:rPr lang="en-US" altLang="en-US" sz="2500" b="1" dirty="0" err="1"/>
              <a:t>mikroorganismů</a:t>
            </a:r>
            <a:r>
              <a:rPr lang="en-US" altLang="en-US" sz="2500" b="1" dirty="0"/>
              <a:t> k </a:t>
            </a:r>
            <a:r>
              <a:rPr lang="en-US" altLang="en-US" sz="2500" b="1" dirty="0" err="1"/>
              <a:t>epiteliím</a:t>
            </a:r>
            <a:endParaRPr lang="en-US" altLang="en-US" sz="25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2500" b="1" dirty="0"/>
              <a:t>4. </a:t>
            </a:r>
            <a:r>
              <a:rPr lang="en-US" altLang="en-US" sz="2500" b="1" dirty="0" err="1"/>
              <a:t>Zábrana</a:t>
            </a:r>
            <a:r>
              <a:rPr lang="en-US" altLang="en-US" sz="2500" b="1" dirty="0"/>
              <a:t> </a:t>
            </a:r>
            <a:r>
              <a:rPr lang="en-US" altLang="en-US" sz="2500" b="1" dirty="0" err="1"/>
              <a:t>průniku</a:t>
            </a:r>
            <a:r>
              <a:rPr lang="en-US" altLang="en-US" sz="2500" b="1" dirty="0"/>
              <a:t> </a:t>
            </a:r>
            <a:r>
              <a:rPr lang="en-US" altLang="en-US" sz="2500" b="1" dirty="0" err="1"/>
              <a:t>antigenu</a:t>
            </a:r>
            <a:r>
              <a:rPr lang="en-US" altLang="en-US" sz="2500" b="1" dirty="0"/>
              <a:t> a </a:t>
            </a:r>
            <a:r>
              <a:rPr lang="en-US" altLang="en-US" sz="2500" b="1" dirty="0" err="1"/>
              <a:t>mikrobů</a:t>
            </a:r>
            <a:endParaRPr lang="cs-CZ" altLang="en-US" sz="2500" b="1" dirty="0"/>
          </a:p>
          <a:p>
            <a:pPr eaLnBrk="1" hangingPunct="1">
              <a:lnSpc>
                <a:spcPct val="90000"/>
              </a:lnSpc>
            </a:pPr>
            <a:endParaRPr lang="en-US" alt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2177062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7300" y="762000"/>
            <a:ext cx="7772400" cy="457200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chemeClr val="hlink"/>
                </a:solidFill>
              </a:rPr>
              <a:t>ORÁLNÍ TOLERANCE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76300" y="2286000"/>
            <a:ext cx="8458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400" b="1"/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inhibice systémové imunity následující po </a:t>
            </a:r>
            <a:r>
              <a:rPr lang="cs-CZ" altLang="en-US" sz="2800" b="1"/>
              <a:t>per</a:t>
            </a:r>
            <a:r>
              <a:rPr lang="en-US" altLang="en-US" sz="2800" b="1"/>
              <a:t>orálním podání antigenu (proteinu)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b="1"/>
          </a:p>
          <a:p>
            <a:pPr algn="l" eaLnBrk="1" hangingPunct="1">
              <a:lnSpc>
                <a:spcPct val="90000"/>
              </a:lnSpc>
            </a:pPr>
            <a:r>
              <a:rPr lang="en-US" altLang="en-US" sz="2800" b="1"/>
              <a:t>     Ustavení tolerance: 5-7 dní po orální aplikaci</a:t>
            </a:r>
          </a:p>
          <a:p>
            <a:pPr algn="l" eaLnBrk="1" hangingPunct="1">
              <a:lnSpc>
                <a:spcPct val="90000"/>
              </a:lnSpc>
            </a:pPr>
            <a:endParaRPr lang="en-US" altLang="en-US" sz="2800" b="1"/>
          </a:p>
          <a:p>
            <a:pPr algn="l" eaLnBrk="1" hangingPunct="1">
              <a:lnSpc>
                <a:spcPct val="90000"/>
              </a:lnSpc>
            </a:pPr>
            <a:r>
              <a:rPr lang="en-US" altLang="en-US" sz="2800" b="1"/>
              <a:t>     Trvání: několik měsíců</a:t>
            </a:r>
          </a:p>
          <a:p>
            <a:pPr algn="l" eaLnBrk="1" hangingPunct="1">
              <a:lnSpc>
                <a:spcPct val="90000"/>
              </a:lnSpc>
            </a:pPr>
            <a:endParaRPr lang="en-US" altLang="en-US" sz="2800" b="1"/>
          </a:p>
          <a:p>
            <a:pPr algn="l" eaLnBrk="1" hangingPunct="1">
              <a:lnSpc>
                <a:spcPct val="90000"/>
              </a:lnSpc>
            </a:pPr>
            <a:r>
              <a:rPr lang="en-US" altLang="en-US" sz="2800" b="1"/>
              <a:t>     Fyziologicky: tolerance k antigenům potravy</a:t>
            </a:r>
            <a:endParaRPr lang="en-US" altLang="en-US" sz="2400" b="1"/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4529139" y="1438275"/>
            <a:ext cx="719137" cy="71913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00">
              <a:alpha val="50195"/>
            </a:srgbClr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779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1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chemeClr val="hlink"/>
                </a:solidFill>
              </a:rPr>
              <a:t>Komensální (normální) mikroflora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295400"/>
            <a:ext cx="8382000" cy="5105400"/>
          </a:xfrm>
        </p:spPr>
        <p:txBody>
          <a:bodyPr/>
          <a:lstStyle/>
          <a:p>
            <a:pPr eaLnBrk="1" hangingPunct="1"/>
            <a:r>
              <a:rPr lang="en-US" altLang="en-US" sz="2400" b="1"/>
              <a:t>~ 10</a:t>
            </a:r>
            <a:r>
              <a:rPr lang="en-US" altLang="en-US" sz="2400" b="1" baseline="30000"/>
              <a:t>14</a:t>
            </a:r>
            <a:r>
              <a:rPr lang="en-US" altLang="en-US" sz="2400" b="1"/>
              <a:t> bakterií, ~ 1000 druhů</a:t>
            </a:r>
          </a:p>
          <a:p>
            <a:pPr eaLnBrk="1" hangingPunct="1">
              <a:buFontTx/>
              <a:buNone/>
            </a:pPr>
            <a:r>
              <a:rPr lang="en-US" altLang="en-US" sz="2400" b="1"/>
              <a:t>    ~ 50% nekultivovatelných</a:t>
            </a:r>
          </a:p>
          <a:p>
            <a:pPr eaLnBrk="1" hangingPunct="1"/>
            <a:r>
              <a:rPr lang="en-US" altLang="en-US" sz="2400" b="1"/>
              <a:t>složitý ekosystém</a:t>
            </a:r>
          </a:p>
          <a:p>
            <a:pPr eaLnBrk="1" hangingPunct="1"/>
            <a:r>
              <a:rPr lang="en-US" altLang="en-US" sz="2400" b="1"/>
              <a:t>součást přirozené imunity sliznic a kůže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vzájemné interakce mikroorganismů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/>
              <a:t>    kompetice-kolonizační resistence,  produkce bakteriocinů …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interakce s makroorganismem: symbio</a:t>
            </a:r>
            <a:r>
              <a:rPr lang="cs-CZ" altLang="en-US" sz="2400" b="1"/>
              <a:t>s</a:t>
            </a:r>
            <a:r>
              <a:rPr lang="en-US" altLang="en-US" sz="2400" b="1"/>
              <a:t>a, komensalismus, pathogenita</a:t>
            </a:r>
            <a:r>
              <a:rPr lang="cs-CZ" altLang="en-US" sz="2400" b="1"/>
              <a:t>, </a:t>
            </a:r>
            <a:r>
              <a:rPr lang="en-US" altLang="en-US" sz="2400" b="1"/>
              <a:t>účast v metabolismu hostitele (fysiologické funkce)	</a:t>
            </a:r>
            <a:endParaRPr lang="cs-CZ" altLang="en-US" sz="2400" b="1"/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modulace imunity</a:t>
            </a:r>
          </a:p>
          <a:p>
            <a:pPr eaLnBrk="1" hangingPunct="1"/>
            <a:endParaRPr lang="en-US" altLang="en-US" sz="2400" b="1"/>
          </a:p>
        </p:txBody>
      </p:sp>
    </p:spTree>
    <p:extLst>
      <p:ext uri="{BB962C8B-B14F-4D97-AF65-F5344CB8AC3E}">
        <p14:creationId xmlns:p14="http://schemas.microsoft.com/office/powerpoint/2010/main" val="1142040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img.medscape.com/article/848/391/848391-fi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4" y="2049464"/>
            <a:ext cx="5564187" cy="390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903414" y="1106489"/>
            <a:ext cx="65119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Rozmanitost mikroorganismů v lidském těle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325689" y="5673726"/>
            <a:ext cx="210025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i="1" dirty="0"/>
              <a:t>OTU, operational taxonomic unit</a:t>
            </a:r>
            <a:r>
              <a:rPr lang="en-US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492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69E118-E90A-48B0-B711-4EC37EF4A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80" y="271463"/>
            <a:ext cx="8928992" cy="1176337"/>
          </a:xfrm>
        </p:spPr>
        <p:txBody>
          <a:bodyPr/>
          <a:lstStyle/>
          <a:p>
            <a:r>
              <a:rPr lang="cs-CZ" dirty="0"/>
              <a:t>Imunologické mechanismy vagíny </a:t>
            </a:r>
            <a:br>
              <a:rPr lang="cs-CZ" dirty="0"/>
            </a:br>
            <a:r>
              <a:rPr lang="cs-CZ" dirty="0"/>
              <a:t>(a </a:t>
            </a:r>
            <a:r>
              <a:rPr lang="cs-CZ" dirty="0" err="1"/>
              <a:t>ektocervixu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718AA4-7D98-491E-84B2-BE21AA669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err="1"/>
              <a:t>Skvamózní</a:t>
            </a:r>
            <a:r>
              <a:rPr lang="cs-CZ" sz="2400" dirty="0"/>
              <a:t> epitel s těsnými spoji.</a:t>
            </a:r>
          </a:p>
          <a:p>
            <a:r>
              <a:rPr lang="cs-CZ" sz="2400" dirty="0"/>
              <a:t>Význam fyziologické flóry, </a:t>
            </a:r>
            <a:r>
              <a:rPr lang="cs-CZ" sz="2400" dirty="0" err="1"/>
              <a:t>predominantně</a:t>
            </a:r>
            <a:r>
              <a:rPr lang="cs-CZ" sz="2400" dirty="0"/>
              <a:t> </a:t>
            </a:r>
            <a:r>
              <a:rPr lang="cs-CZ" sz="2400" dirty="0" err="1"/>
              <a:t>Lactobacilly</a:t>
            </a:r>
            <a:r>
              <a:rPr lang="cs-CZ" sz="2400" dirty="0"/>
              <a:t>. Udržují pH. Produkují antimikrobiální peptidy.</a:t>
            </a:r>
          </a:p>
          <a:p>
            <a:r>
              <a:rPr lang="cs-CZ" sz="2400" dirty="0"/>
              <a:t>APC – v epiteliální vrstvě Langerhansovy buňky, hlouběji makrofágy a dendritické buňky.</a:t>
            </a:r>
          </a:p>
          <a:p>
            <a:r>
              <a:rPr lang="cs-CZ" sz="2400" dirty="0"/>
              <a:t>Lymfatická podslizniční tkáň není vyvinuta. K prezentaci antigenů lymfocytům dochází v lymfatických uzlinách. za fyziologických okolností je T-i B-lymfocytů velmi málo. Významnou část tvoří </a:t>
            </a:r>
            <a:r>
              <a:rPr lang="cs-CZ" sz="2400" dirty="0" err="1">
                <a:latin typeface="Symbol" panose="05050102010706020507" pitchFamily="18" charset="2"/>
              </a:rPr>
              <a:t>gd</a:t>
            </a:r>
            <a:r>
              <a:rPr lang="cs-CZ" sz="2400" dirty="0"/>
              <a:t> T-lymfocyty.</a:t>
            </a:r>
          </a:p>
          <a:p>
            <a:r>
              <a:rPr lang="cs-CZ" sz="2400" dirty="0"/>
              <a:t>Časté jsou NK buňky a jiné ILC buňky.  </a:t>
            </a:r>
          </a:p>
        </p:txBody>
      </p:sp>
    </p:spTree>
    <p:extLst>
      <p:ext uri="{BB962C8B-B14F-4D97-AF65-F5344CB8AC3E}">
        <p14:creationId xmlns:p14="http://schemas.microsoft.com/office/powerpoint/2010/main" val="188845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103A05-F805-477D-AE90-C19C296EE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538" y="271463"/>
            <a:ext cx="8770490" cy="1176337"/>
          </a:xfrm>
        </p:spPr>
        <p:txBody>
          <a:bodyPr/>
          <a:lstStyle/>
          <a:p>
            <a:r>
              <a:rPr lang="cs-CZ" dirty="0"/>
              <a:t>Imunologické aspekty endometria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D373E1-E63E-4323-9935-EC0ACDB26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64" y="1685925"/>
            <a:ext cx="9145016" cy="4181475"/>
          </a:xfrm>
        </p:spPr>
        <p:txBody>
          <a:bodyPr/>
          <a:lstStyle/>
          <a:p>
            <a:r>
              <a:rPr lang="cs-CZ" sz="2800" dirty="0"/>
              <a:t>Velmi “nestabilní prostředí“ dané menstruačním cyklem.</a:t>
            </a:r>
          </a:p>
          <a:p>
            <a:r>
              <a:rPr lang="cs-CZ" sz="2800" dirty="0"/>
              <a:t>Pravděpodobně bez fyziologické mikroflóry</a:t>
            </a:r>
          </a:p>
          <a:p>
            <a:r>
              <a:rPr lang="cs-CZ" sz="2800" dirty="0"/>
              <a:t>Počty T-lymfocytů jsou během cyklu téměř stabilní, častěji se jedná o CD8+ lymfocyty, ty ale mají snížené cytotoxické vlastnosti. Zvýšený je i počet T-</a:t>
            </a:r>
            <a:r>
              <a:rPr lang="cs-CZ" sz="2800" dirty="0" err="1"/>
              <a:t>reg</a:t>
            </a:r>
            <a:r>
              <a:rPr lang="cs-CZ" sz="2800" dirty="0"/>
              <a:t> lymfocytů.</a:t>
            </a:r>
          </a:p>
          <a:p>
            <a:r>
              <a:rPr lang="cs-CZ" sz="2800" dirty="0"/>
              <a:t>Významnou složkou jsou ILC, včetně NK buněk. Jejich počet stoupá při ovulaci a zvýšený počet přetrvává v těhotenství. NK bb mají malou cytotoxickou aktivitu produkují angiogenní a </a:t>
            </a:r>
            <a:r>
              <a:rPr lang="cs-CZ" sz="2800" dirty="0" err="1"/>
              <a:t>trofoblat</a:t>
            </a:r>
            <a:r>
              <a:rPr lang="cs-CZ" sz="2800" dirty="0"/>
              <a:t> přitahující faktory.</a:t>
            </a:r>
          </a:p>
        </p:txBody>
      </p:sp>
    </p:spTree>
    <p:extLst>
      <p:ext uri="{BB962C8B-B14F-4D97-AF65-F5344CB8AC3E}">
        <p14:creationId xmlns:p14="http://schemas.microsoft.com/office/powerpoint/2010/main" val="823556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dirty="0"/>
              <a:t>Mechanismy obrany proti infekcím</a:t>
            </a:r>
            <a:endParaRPr lang="en-US" altLang="en-US" dirty="0"/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Jiří Litzman</a:t>
            </a:r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4000"/>
              <a:t>Regionalizace imunitního systému</a:t>
            </a:r>
            <a:endParaRPr lang="en-US" altLang="en-US" sz="400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/>
              <a:t>Periferní oblasti imunitního systému je možno rozdělit do několika funkčních oblastí jejichž imunitní odpověď má určité odlišné charakteristiky.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/>
              <a:t>Nejtypičtějšími kompartmenty imunitního systému jsou: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/>
              <a:t>Lymfatické uzliny a slezina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/>
              <a:t>Imunitní systém sliznic (MALT)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/>
              <a:t>Kožní imunitní systém 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073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b="1"/>
              <a:t>Faktory ovlivňující tíží klinických příznaků infekce</a:t>
            </a:r>
            <a:endParaRPr lang="cs-CZ" alt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19238" y="1981200"/>
            <a:ext cx="8196262" cy="41814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b="1"/>
              <a:t>Faktory mikroorganismu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b="1"/>
              <a:t>Dávka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b="1"/>
              <a:t>Virulence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b="1"/>
              <a:t>Cesta vstupu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b="1"/>
              <a:t>Faktory  pacienta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b="1"/>
              <a:t>Integrita nespecifických bariér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b="1"/>
              <a:t>Kompetence specifického imunitního systému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b="1"/>
              <a:t>Genetické vlivy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b="1"/>
              <a:t>Primární nebo sekundární  reakce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b="1"/>
              <a:t>Současná jiná infekce</a:t>
            </a:r>
          </a:p>
          <a:p>
            <a:pPr eaLnBrk="1" hangingPunct="1"/>
            <a:endParaRPr lang="cs-CZ" altLang="en-US"/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b="1"/>
              <a:t>Imunitní mechanismy obrany proti virovým infekcím</a:t>
            </a:r>
            <a:endParaRPr lang="en-GB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163" y="1685925"/>
            <a:ext cx="8194675" cy="4181475"/>
          </a:xfrm>
        </p:spPr>
        <p:txBody>
          <a:bodyPr/>
          <a:lstStyle/>
          <a:p>
            <a:pPr lvl="1" eaLnBrk="1" hangingPunct="1"/>
            <a:r>
              <a:rPr lang="cs-CZ" altLang="en-US" b="1"/>
              <a:t>Nespecifická imunita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en-US" b="1" u="sng"/>
              <a:t>Interferony </a:t>
            </a:r>
            <a:r>
              <a:rPr lang="cs-CZ" altLang="en-US" b="1"/>
              <a:t>( </a:t>
            </a:r>
            <a:r>
              <a:rPr lang="cs-CZ" altLang="en-US" b="1">
                <a:latin typeface="Symbol" panose="05050102010706020507" pitchFamily="18" charset="2"/>
              </a:rPr>
              <a:t>a</a:t>
            </a:r>
            <a:r>
              <a:rPr lang="cs-CZ" altLang="en-US" b="1"/>
              <a:t> a</a:t>
            </a:r>
            <a:r>
              <a:rPr lang="cs-CZ" altLang="en-US" b="1">
                <a:latin typeface="Symbol" panose="05050102010706020507" pitchFamily="18" charset="2"/>
              </a:rPr>
              <a:t>  b)</a:t>
            </a:r>
            <a:endParaRPr lang="cs-CZ" altLang="en-US" b="1" u="sng">
              <a:latin typeface="Symbol" panose="05050102010706020507" pitchFamily="18" charset="2"/>
            </a:endParaRPr>
          </a:p>
          <a:p>
            <a:pPr lvl="2" eaLnBrk="1" hangingPunct="1">
              <a:lnSpc>
                <a:spcPct val="90000"/>
              </a:lnSpc>
            </a:pPr>
            <a:r>
              <a:rPr lang="cs-CZ" altLang="en-US" b="1" u="sng"/>
              <a:t>Přirození zabíječi </a:t>
            </a:r>
            <a:r>
              <a:rPr lang="cs-CZ" altLang="en-US" b="1"/>
              <a:t>(NK buňky)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en-US" b="1"/>
              <a:t>Receptorům podobné struktury v sekretech</a:t>
            </a:r>
          </a:p>
          <a:p>
            <a:pPr lvl="2" eaLnBrk="1" hangingPunct="1">
              <a:lnSpc>
                <a:spcPct val="90000"/>
              </a:lnSpc>
            </a:pPr>
            <a:endParaRPr lang="cs-CZ" altLang="en-US" b="1"/>
          </a:p>
          <a:p>
            <a:pPr lvl="1" eaLnBrk="1" hangingPunct="1"/>
            <a:r>
              <a:rPr lang="cs-CZ" altLang="en-US" b="1"/>
              <a:t>Specifická imunita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en-US" b="1"/>
              <a:t>Protilátky - neutralizace extracelulárních virů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en-US" b="1"/>
              <a:t>Tc lymfocyty - eliminace virem infikovaných buněk</a:t>
            </a:r>
            <a:endParaRPr lang="cs-CZ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b="1"/>
              <a:t>Mechanismy obrany virů proti imunitnímu systému</a:t>
            </a:r>
            <a:endParaRPr lang="en-GB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1685925"/>
            <a:ext cx="8466138" cy="4181475"/>
          </a:xfrm>
        </p:spPr>
        <p:txBody>
          <a:bodyPr/>
          <a:lstStyle/>
          <a:p>
            <a:pPr lvl="1" eaLnBrk="1" hangingPunct="1"/>
            <a:r>
              <a:rPr lang="cs-CZ" altLang="en-US" b="1"/>
              <a:t>Antigenní varianty</a:t>
            </a:r>
          </a:p>
          <a:p>
            <a:pPr lvl="2" eaLnBrk="1" hangingPunct="1"/>
            <a:r>
              <a:rPr lang="cs-CZ" altLang="en-US" b="1"/>
              <a:t>antigenní drift - malé změny</a:t>
            </a:r>
          </a:p>
          <a:p>
            <a:pPr lvl="2" eaLnBrk="1" hangingPunct="1"/>
            <a:r>
              <a:rPr lang="cs-CZ" altLang="en-US" b="1"/>
              <a:t>antigenní shift - výrazná změna antigenního složení</a:t>
            </a:r>
          </a:p>
          <a:p>
            <a:pPr lvl="1" eaLnBrk="1" hangingPunct="1"/>
            <a:r>
              <a:rPr lang="cs-CZ" altLang="en-US" b="1"/>
              <a:t>Dlouhodobé přežívání v hostiteli</a:t>
            </a:r>
          </a:p>
          <a:p>
            <a:pPr lvl="2" eaLnBrk="1" hangingPunct="1"/>
            <a:r>
              <a:rPr lang="cs-CZ" altLang="en-US" b="1"/>
              <a:t>Persistence viru (např. virus hepatitidy B)</a:t>
            </a:r>
          </a:p>
          <a:p>
            <a:pPr lvl="2" eaLnBrk="1" hangingPunct="1"/>
            <a:r>
              <a:rPr lang="cs-CZ" altLang="en-US" b="1"/>
              <a:t>Virová latence - virový genom přežívá uvnitř buňky, nedochází však k expresi virových částic (např. virus herpes simplex)  </a:t>
            </a:r>
          </a:p>
          <a:p>
            <a:pPr lvl="2" eaLnBrk="1" hangingPunct="1"/>
            <a:r>
              <a:rPr lang="cs-CZ" altLang="en-US" b="1"/>
              <a:t>Transformace buňky</a:t>
            </a:r>
          </a:p>
          <a:p>
            <a:pPr lvl="1" eaLnBrk="1" hangingPunct="1"/>
            <a:r>
              <a:rPr lang="cs-CZ" altLang="en-US" b="1"/>
              <a:t>Imunosupresivní působení viru</a:t>
            </a:r>
            <a:endParaRPr lang="cs-CZ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2325" y="274638"/>
            <a:ext cx="8642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en-US" sz="4000" b="1"/>
              <a:t>Postižení organismu způsobené imunitní reakcí na viry</a:t>
            </a:r>
            <a:endParaRPr lang="cs-CZ" altLang="en-US" sz="40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9813" y="1844675"/>
            <a:ext cx="8064500" cy="4181475"/>
          </a:xfrm>
        </p:spPr>
        <p:txBody>
          <a:bodyPr/>
          <a:lstStyle/>
          <a:p>
            <a:pPr eaLnBrk="1" hangingPunct="1"/>
            <a:r>
              <a:rPr lang="cs-CZ" altLang="en-US" u="sng"/>
              <a:t>Autoimunitní fenomény</a:t>
            </a:r>
            <a:r>
              <a:rPr lang="cs-CZ" altLang="en-US"/>
              <a:t>:  hemolytická anémie  indukovaná EBV, autoimunitní hepatitis po infekci HBV.</a:t>
            </a:r>
          </a:p>
          <a:p>
            <a:pPr eaLnBrk="1" hangingPunct="1"/>
            <a:r>
              <a:rPr lang="cs-CZ" altLang="en-US" u="sng"/>
              <a:t>Imunokomplexové postižení</a:t>
            </a:r>
            <a:r>
              <a:rPr lang="cs-CZ" altLang="en-US"/>
              <a:t>: HBV, některé vaskulitidy.</a:t>
            </a:r>
          </a:p>
          <a:p>
            <a:pPr eaLnBrk="1" hangingPunct="1"/>
            <a:r>
              <a:rPr lang="cs-CZ" altLang="en-US" u="sng"/>
              <a:t>Tc - mediované postižení</a:t>
            </a:r>
            <a:r>
              <a:rPr lang="cs-CZ" altLang="en-US"/>
              <a:t>: spalničky (exantém), coxackie viry (myokarditida).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b="1"/>
              <a:t>Mechanismy obrany proti bakteriálním infekcím</a:t>
            </a:r>
            <a:endParaRPr lang="cs-CZ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9813" y="1685925"/>
            <a:ext cx="8134350" cy="4181475"/>
          </a:xfrm>
        </p:spPr>
        <p:txBody>
          <a:bodyPr/>
          <a:lstStyle/>
          <a:p>
            <a:pPr lvl="1" eaLnBrk="1" hangingPunct="1"/>
            <a:r>
              <a:rPr lang="cs-CZ" altLang="en-US" b="1"/>
              <a:t>Nespecifická imunita</a:t>
            </a:r>
          </a:p>
          <a:p>
            <a:pPr lvl="2" eaLnBrk="1" hangingPunct="1"/>
            <a:r>
              <a:rPr lang="cs-CZ" altLang="en-US" b="1"/>
              <a:t>mechanické bariéry</a:t>
            </a:r>
          </a:p>
          <a:p>
            <a:pPr lvl="2" eaLnBrk="1" hangingPunct="1"/>
            <a:r>
              <a:rPr lang="cs-CZ" altLang="en-US" b="1"/>
              <a:t>fagocytující buňky</a:t>
            </a:r>
          </a:p>
          <a:p>
            <a:pPr lvl="2" eaLnBrk="1" hangingPunct="1"/>
            <a:r>
              <a:rPr lang="cs-CZ" altLang="en-US" b="1"/>
              <a:t>komplementový systém, klasická i alternativní cesta</a:t>
            </a:r>
          </a:p>
          <a:p>
            <a:pPr lvl="1" eaLnBrk="1" hangingPunct="1"/>
            <a:r>
              <a:rPr lang="cs-CZ" altLang="en-US" b="1"/>
              <a:t>Specifická imunita</a:t>
            </a:r>
          </a:p>
          <a:p>
            <a:pPr lvl="2" eaLnBrk="1" hangingPunct="1"/>
            <a:r>
              <a:rPr lang="cs-CZ" altLang="en-US" b="1"/>
              <a:t>protilátky - opsonizují, aktivují komplementový systém, neutralizují toxiny</a:t>
            </a:r>
          </a:p>
          <a:p>
            <a:pPr lvl="2" eaLnBrk="1" hangingPunct="1"/>
            <a:r>
              <a:rPr lang="cs-CZ" altLang="en-US" b="1"/>
              <a:t>T-lymfocyty - zejména proti nitrobuněčným baktériím</a:t>
            </a:r>
            <a:endParaRPr lang="cs-CZ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822325" y="228600"/>
            <a:ext cx="8642350" cy="11763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en-US" b="1"/>
              <a:t>Mechanismy ochrany baktérií proti imunitnímu systému</a:t>
            </a:r>
            <a:r>
              <a:rPr lang="cs-CZ" altLang="en-US"/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1557338"/>
            <a:ext cx="8399463" cy="4181475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cs-CZ" altLang="en-US" u="sng"/>
              <a:t>Antifagocytární mechanismy</a:t>
            </a:r>
            <a:r>
              <a:rPr lang="cs-CZ" altLang="en-US"/>
              <a:t>: produkce toxinů, antifagocytární pouzdra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u="sng"/>
              <a:t>Inhibice komplementového systému</a:t>
            </a:r>
            <a:r>
              <a:rPr lang="cs-CZ" altLang="en-US"/>
              <a:t>: M-protein </a:t>
            </a:r>
            <a:r>
              <a:rPr lang="cs-CZ" altLang="en-US" i="1"/>
              <a:t>Str. pyogenes, E. coli, N. meningitidis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u="sng"/>
              <a:t>Antigenní varianty</a:t>
            </a:r>
            <a:r>
              <a:rPr lang="cs-CZ" altLang="en-US"/>
              <a:t> - </a:t>
            </a:r>
            <a:r>
              <a:rPr lang="cs-CZ" altLang="en-US" i="1"/>
              <a:t>Borrelia recurrentis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u="sng"/>
              <a:t>Proteázy hydrolyzující  IgA</a:t>
            </a:r>
            <a:r>
              <a:rPr lang="cs-CZ" altLang="en-US"/>
              <a:t> - </a:t>
            </a:r>
            <a:r>
              <a:rPr lang="cs-CZ" altLang="en-US" i="1"/>
              <a:t>Neisserie, Haemophilus spp.</a:t>
            </a:r>
            <a:endParaRPr lang="cs-CZ" altLang="en-US"/>
          </a:p>
          <a:p>
            <a:pPr lvl="1" eaLnBrk="1" hangingPunct="1">
              <a:lnSpc>
                <a:spcPct val="90000"/>
              </a:lnSpc>
            </a:pPr>
            <a:r>
              <a:rPr lang="cs-CZ" altLang="en-US" u="sng"/>
              <a:t>Sekvestrace v avaskulárních prostorech</a:t>
            </a:r>
            <a:r>
              <a:rPr lang="cs-CZ" altLang="en-US"/>
              <a:t>- </a:t>
            </a:r>
            <a:r>
              <a:rPr lang="cs-CZ" altLang="en-US" i="1"/>
              <a:t>Salmonella typhi</a:t>
            </a:r>
            <a:r>
              <a:rPr lang="cs-CZ" altLang="en-US"/>
              <a:t> ve žlučníku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u="sng"/>
              <a:t>Intracelulární parazitismus</a:t>
            </a:r>
            <a:endParaRPr lang="cs-CZ" altLang="en-US"/>
          </a:p>
          <a:p>
            <a:pPr lvl="1" eaLnBrk="1" hangingPunct="1">
              <a:lnSpc>
                <a:spcPct val="90000"/>
              </a:lnSpc>
            </a:pPr>
            <a:r>
              <a:rPr lang="cs-CZ" altLang="en-US" u="sng"/>
              <a:t>L-formy baktérií</a:t>
            </a:r>
            <a:r>
              <a:rPr lang="cs-CZ" altLang="en-US"/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822325" y="271463"/>
            <a:ext cx="8569325" cy="117633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en-US" sz="4000" b="1"/>
              <a:t>Poškození organismu způsobené imunitní reakcí proti baktériím</a:t>
            </a:r>
            <a:endParaRPr lang="cs-CZ" altLang="en-US" sz="400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2325" y="1685925"/>
            <a:ext cx="8713788" cy="4181475"/>
          </a:xfrm>
        </p:spPr>
        <p:txBody>
          <a:bodyPr/>
          <a:lstStyle/>
          <a:p>
            <a:pPr eaLnBrk="1" hangingPunct="1"/>
            <a:r>
              <a:rPr lang="cs-CZ" altLang="en-US"/>
              <a:t>Indukce autoimunity</a:t>
            </a:r>
          </a:p>
          <a:p>
            <a:pPr lvl="1" eaLnBrk="1" hangingPunct="1"/>
            <a:r>
              <a:rPr lang="cs-CZ" altLang="en-US"/>
              <a:t>Zkřížená reaktivita bakteriálních </a:t>
            </a:r>
            <a:br>
              <a:rPr lang="cs-CZ" altLang="en-US"/>
            </a:br>
            <a:r>
              <a:rPr lang="cs-CZ" altLang="en-US"/>
              <a:t>a tělových antigenů - revmatická horečka</a:t>
            </a:r>
          </a:p>
          <a:p>
            <a:pPr lvl="1" eaLnBrk="1" hangingPunct="1"/>
            <a:r>
              <a:rPr lang="cs-CZ" altLang="en-US"/>
              <a:t>II. typ přecitlivělosti - autoimunitní hemolytická anémie při mykoplasmové infekci </a:t>
            </a:r>
          </a:p>
          <a:p>
            <a:pPr lvl="1" eaLnBrk="1" hangingPunct="1"/>
            <a:r>
              <a:rPr lang="cs-CZ" altLang="en-US"/>
              <a:t>HSP - indukce RA mykobaktériemi?</a:t>
            </a:r>
          </a:p>
          <a:p>
            <a:pPr lvl="1" eaLnBrk="1" hangingPunct="1"/>
            <a:r>
              <a:rPr lang="cs-CZ" altLang="en-US"/>
              <a:t>Superantigeny (Streptokoky, Stafylokoky)</a:t>
            </a:r>
          </a:p>
          <a:p>
            <a:pPr eaLnBrk="1" hangingPunct="1"/>
            <a:r>
              <a:rPr lang="cs-CZ" altLang="en-US"/>
              <a:t>Imunokomplexové postižení (postreptoková glomerulonefritida)</a:t>
            </a:r>
          </a:p>
          <a:p>
            <a:pPr eaLnBrk="1" hangingPunct="1"/>
            <a:r>
              <a:rPr lang="cs-CZ" altLang="en-US"/>
              <a:t>IV. typ přecitlivělosti - kavitace při TBC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sz="4000"/>
              <a:t>Imunita proti mykotickým infekcím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z="2800"/>
              <a:t>Většinou se jedná pouze o oportunní patogeny, hluboké mykózy se objevují pouze u výrazně imunodeficitních pacientů. U imunokompeteních osob nacházíme pouze povrchové mykózy.</a:t>
            </a:r>
          </a:p>
          <a:p>
            <a:pPr eaLnBrk="1" hangingPunct="1">
              <a:lnSpc>
                <a:spcPct val="90000"/>
              </a:lnSpc>
            </a:pPr>
            <a:endParaRPr lang="cs-CZ" altLang="en-US" sz="2800"/>
          </a:p>
          <a:p>
            <a:pPr eaLnBrk="1" hangingPunct="1">
              <a:lnSpc>
                <a:spcPct val="90000"/>
              </a:lnSpc>
            </a:pPr>
            <a:r>
              <a:rPr lang="cs-CZ" altLang="en-US" sz="2800"/>
              <a:t>Uplatňuje se zejména správná funkce  fagocytujících buněk a T-lymfocytů.</a:t>
            </a:r>
          </a:p>
          <a:p>
            <a:pPr eaLnBrk="1" hangingPunct="1">
              <a:lnSpc>
                <a:spcPct val="90000"/>
              </a:lnSpc>
            </a:pPr>
            <a:endParaRPr lang="cs-CZ" altLang="en-US" sz="2800"/>
          </a:p>
          <a:p>
            <a:pPr eaLnBrk="1" hangingPunct="1">
              <a:lnSpc>
                <a:spcPct val="90000"/>
              </a:lnSpc>
            </a:pPr>
            <a:r>
              <a:rPr lang="cs-CZ" altLang="en-US" sz="2800"/>
              <a:t>Protilátky jsou tvořeny, jejich průkaz může mít diagnostický význam. Nemají ale větší protektivní význam.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br>
              <a:rPr lang="en-US" dirty="0"/>
            </a:br>
            <a:endParaRPr lang="en-US" dirty="0"/>
          </a:p>
        </p:txBody>
      </p:sp>
      <p:sp>
        <p:nvSpPr>
          <p:cNvPr id="62467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altLang="en-US" sz="4400"/>
              <a:t>Možnosti ovlivnění imunitní reaktivity</a:t>
            </a:r>
            <a:endParaRPr lang="en-US" altLang="en-US" sz="4400"/>
          </a:p>
        </p:txBody>
      </p:sp>
    </p:spTree>
    <p:extLst>
      <p:ext uri="{BB962C8B-B14F-4D97-AF65-F5344CB8AC3E}">
        <p14:creationId xmlns:p14="http://schemas.microsoft.com/office/powerpoint/2010/main" val="6138853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304800"/>
            <a:ext cx="7772400" cy="1143000"/>
          </a:xfrm>
        </p:spPr>
        <p:txBody>
          <a:bodyPr/>
          <a:lstStyle/>
          <a:p>
            <a:r>
              <a:rPr lang="cs-CZ" altLang="en-US"/>
              <a:t>Základní imunomodulační přístupy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752600"/>
            <a:ext cx="8610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en-US" sz="2800" u="sng"/>
              <a:t>Imunosuprese</a:t>
            </a:r>
            <a:r>
              <a:rPr lang="cs-CZ" altLang="en-US" sz="2800"/>
              <a:t>: antigen-nespecifické snížení imunitní reaktivity</a:t>
            </a:r>
          </a:p>
          <a:p>
            <a:pPr>
              <a:lnSpc>
                <a:spcPct val="90000"/>
              </a:lnSpc>
            </a:pPr>
            <a:r>
              <a:rPr lang="cs-CZ" altLang="en-US" sz="2800" u="sng"/>
              <a:t>Imunopotenciace, imunostimulace</a:t>
            </a:r>
            <a:r>
              <a:rPr lang="cs-CZ" altLang="en-US" sz="2800"/>
              <a:t>: antigen-nespecifické zvýšení imunitní reaktivity</a:t>
            </a:r>
          </a:p>
          <a:p>
            <a:pPr>
              <a:lnSpc>
                <a:spcPct val="90000"/>
              </a:lnSpc>
            </a:pPr>
            <a:r>
              <a:rPr lang="cs-CZ" altLang="en-US" sz="2800" u="sng"/>
              <a:t>Indukce imunitní tolerance</a:t>
            </a:r>
            <a:r>
              <a:rPr lang="cs-CZ" altLang="en-US" sz="2800"/>
              <a:t>: vyvolání antigen- specifické neodpovídavosti </a:t>
            </a:r>
          </a:p>
          <a:p>
            <a:pPr>
              <a:lnSpc>
                <a:spcPct val="90000"/>
              </a:lnSpc>
            </a:pPr>
            <a:r>
              <a:rPr lang="cs-CZ" altLang="en-US" sz="2800" u="sng"/>
              <a:t>Vakcinace (umělá aktivní imunizace)</a:t>
            </a:r>
            <a:r>
              <a:rPr lang="cs-CZ" altLang="en-US" sz="2800"/>
              <a:t>: indukce antigen-specifické imunitní odpovědi a paměti</a:t>
            </a:r>
          </a:p>
          <a:p>
            <a:pPr>
              <a:lnSpc>
                <a:spcPct val="90000"/>
              </a:lnSpc>
            </a:pPr>
            <a:r>
              <a:rPr lang="cs-CZ" altLang="en-US" sz="2800" u="sng"/>
              <a:t>(Umělá) pasívní imunizace: </a:t>
            </a:r>
            <a:r>
              <a:rPr lang="cs-CZ" altLang="en-US" sz="2800"/>
              <a:t>přenesení chybějících  protektivních protilátek</a:t>
            </a:r>
          </a:p>
        </p:txBody>
      </p:sp>
    </p:spTree>
    <p:extLst>
      <p:ext uri="{BB962C8B-B14F-4D97-AF65-F5344CB8AC3E}">
        <p14:creationId xmlns:p14="http://schemas.microsoft.com/office/powerpoint/2010/main" val="2280577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Homing lymfocytů</a:t>
            </a:r>
            <a:endParaRPr lang="en-US" alt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Řízená migrace a usazování se lymfocytů u určitých tkáních imunitního systému. </a:t>
            </a:r>
          </a:p>
          <a:p>
            <a:pPr eaLnBrk="1" hangingPunct="1"/>
            <a:r>
              <a:rPr lang="cs-CZ" altLang="en-US"/>
              <a:t>Je závislá na expresi adhezívních molekul označovaných  jako </a:t>
            </a:r>
            <a:r>
              <a:rPr lang="cs-CZ" altLang="en-US" b="1"/>
              <a:t>homingové receptory</a:t>
            </a:r>
            <a:r>
              <a:rPr lang="cs-CZ" altLang="en-US"/>
              <a:t> na lymfocytech. </a:t>
            </a:r>
          </a:p>
          <a:p>
            <a:pPr eaLnBrk="1" hangingPunct="1"/>
            <a:r>
              <a:rPr lang="cs-CZ" altLang="en-US"/>
              <a:t>Na endoteliích cílových tkání jsou exprimovány příslušné ligandy pro  tyto receptory, označované jako </a:t>
            </a:r>
            <a:r>
              <a:rPr lang="cs-CZ" altLang="en-US" b="1"/>
              <a:t>adresiny</a:t>
            </a:r>
            <a:r>
              <a:rPr lang="cs-CZ" altLang="en-US"/>
              <a:t>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6569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39813" y="112553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en-US" sz="8800"/>
              <a:t>Imunizace</a:t>
            </a:r>
            <a:endParaRPr lang="en-US" altLang="en-US" sz="880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3775" y="2794001"/>
            <a:ext cx="8085138" cy="18716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en-US" sz="4000"/>
              <a:t>Aktivní nebo pasivní</a:t>
            </a:r>
            <a:endParaRPr lang="en-US" altLang="en-US" sz="4000"/>
          </a:p>
        </p:txBody>
      </p:sp>
      <p:sp>
        <p:nvSpPr>
          <p:cNvPr id="2" name="TextovéPole 1"/>
          <p:cNvSpPr txBox="1"/>
          <p:nvPr/>
        </p:nvSpPr>
        <p:spPr>
          <a:xfrm>
            <a:off x="1028701" y="4365626"/>
            <a:ext cx="88566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4000" dirty="0">
                <a:latin typeface="+mj-lt"/>
              </a:rPr>
              <a:t>Přirozená nebo arteficiální (umělá)</a:t>
            </a:r>
            <a:endParaRPr lang="en-GB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09934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1039814" y="1916113"/>
          <a:ext cx="8269287" cy="437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6" name="Document" r:id="rId3" imgW="10258208" imgH="5427578" progId="Word.Document.8">
                  <p:embed/>
                </p:oleObj>
              </mc:Choice>
              <mc:Fallback>
                <p:oleObj name="Document" r:id="rId3" imgW="10258208" imgH="5427578" progId="Word.Document.8">
                  <p:embed/>
                  <p:pic>
                    <p:nvPicPr>
                      <p:cNvPr id="655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14" y="1916113"/>
                        <a:ext cx="8269287" cy="437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2982913" y="692151"/>
            <a:ext cx="358303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latin typeface="+mn-lt"/>
              </a:rPr>
              <a:t>Umělá imunizace</a:t>
            </a:r>
            <a:endParaRPr lang="en-GB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6733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en-US">
                <a:solidFill>
                  <a:schemeClr val="accent2"/>
                </a:solidFill>
                <a:latin typeface="Tahoma" panose="020B0604030504040204" pitchFamily="34" charset="0"/>
              </a:rPr>
              <a:t>Aktivní umělá imunizace </a:t>
            </a:r>
            <a:br>
              <a:rPr lang="cs-CZ" altLang="en-US">
                <a:solidFill>
                  <a:schemeClr val="accent2"/>
                </a:solidFill>
                <a:latin typeface="Tahoma" panose="020B0604030504040204" pitchFamily="34" charset="0"/>
              </a:rPr>
            </a:br>
            <a:r>
              <a:rPr lang="cs-CZ" altLang="en-US">
                <a:solidFill>
                  <a:schemeClr val="accent2"/>
                </a:solidFill>
                <a:latin typeface="Tahoma" panose="020B0604030504040204" pitchFamily="34" charset="0"/>
              </a:rPr>
              <a:t>= vakcinace</a:t>
            </a:r>
          </a:p>
        </p:txBody>
      </p:sp>
      <p:sp>
        <p:nvSpPr>
          <p:cNvPr id="66563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                                 </a:t>
            </a:r>
          </a:p>
          <a:p>
            <a:pPr eaLnBrk="1" hangingPunct="1"/>
            <a:endParaRPr lang="cs-CZ" altLang="en-US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cs-CZ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9539831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adpis 1"/>
          <p:cNvSpPr>
            <a:spLocks noGrp="1"/>
          </p:cNvSpPr>
          <p:nvPr>
            <p:ph type="title"/>
          </p:nvPr>
        </p:nvSpPr>
        <p:spPr>
          <a:xfrm>
            <a:off x="1028700" y="115888"/>
            <a:ext cx="8229600" cy="779462"/>
          </a:xfrm>
        </p:spPr>
        <p:txBody>
          <a:bodyPr/>
          <a:lstStyle/>
          <a:p>
            <a:r>
              <a:rPr lang="cs-CZ" altLang="cs-CZ" sz="3600"/>
              <a:t>Protilátková odpověď po první </a:t>
            </a:r>
            <a:br>
              <a:rPr lang="cs-CZ" altLang="cs-CZ" sz="3600"/>
            </a:br>
            <a:r>
              <a:rPr lang="cs-CZ" altLang="cs-CZ" sz="3600"/>
              <a:t>a opakované imunizaci</a:t>
            </a:r>
          </a:p>
        </p:txBody>
      </p:sp>
      <p:grpSp>
        <p:nvGrpSpPr>
          <p:cNvPr id="69635" name="Skupina 11"/>
          <p:cNvGrpSpPr>
            <a:grpSpLocks/>
          </p:cNvGrpSpPr>
          <p:nvPr/>
        </p:nvGrpSpPr>
        <p:grpSpPr bwMode="auto">
          <a:xfrm>
            <a:off x="709614" y="1201739"/>
            <a:ext cx="8848725" cy="5267325"/>
            <a:chOff x="653718" y="692696"/>
            <a:chExt cx="8848413" cy="5267325"/>
          </a:xfrm>
        </p:grpSpPr>
        <p:pic>
          <p:nvPicPr>
            <p:cNvPr id="69636" name="Picture 2" descr="D:\My work\Projekty\Litzman\04-04\04-04_upr_notex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692696"/>
              <a:ext cx="8818563" cy="526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bdélník 2"/>
            <p:cNvSpPr/>
            <p:nvPr/>
          </p:nvSpPr>
          <p:spPr>
            <a:xfrm>
              <a:off x="5963718" y="837158"/>
              <a:ext cx="2928835" cy="3603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cs-CZ" sz="1600" b="1" dirty="0" err="1">
                  <a:solidFill>
                    <a:schemeClr val="accent4"/>
                  </a:solidFill>
                </a:rPr>
                <a:t>Secondary</a:t>
              </a:r>
              <a:r>
                <a:rPr lang="cs-CZ" sz="1600" b="1" dirty="0">
                  <a:solidFill>
                    <a:schemeClr val="accent4"/>
                  </a:solidFill>
                </a:rPr>
                <a:t> </a:t>
              </a:r>
              <a:r>
                <a:rPr lang="cs-CZ" sz="1600" b="1" dirty="0" err="1">
                  <a:solidFill>
                    <a:schemeClr val="accent4"/>
                  </a:solidFill>
                </a:rPr>
                <a:t>antibody</a:t>
              </a:r>
              <a:r>
                <a:rPr lang="cs-CZ" sz="1600" b="1" dirty="0">
                  <a:solidFill>
                    <a:schemeClr val="accent4"/>
                  </a:solidFill>
                </a:rPr>
                <a:t> response</a:t>
              </a:r>
            </a:p>
          </p:txBody>
        </p:sp>
        <p:sp>
          <p:nvSpPr>
            <p:cNvPr id="4" name="Obdélník 3"/>
            <p:cNvSpPr/>
            <p:nvPr/>
          </p:nvSpPr>
          <p:spPr>
            <a:xfrm>
              <a:off x="1752229" y="837158"/>
              <a:ext cx="1757300" cy="5762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cs-CZ" sz="1600" b="1" dirty="0" err="1">
                  <a:solidFill>
                    <a:schemeClr val="accent2"/>
                  </a:solidFill>
                </a:rPr>
                <a:t>Primary</a:t>
              </a:r>
              <a:r>
                <a:rPr lang="cs-CZ" sz="1600" b="1" dirty="0">
                  <a:solidFill>
                    <a:schemeClr val="accent2"/>
                  </a:solidFill>
                </a:rPr>
                <a:t> </a:t>
              </a:r>
              <a:r>
                <a:rPr lang="cs-CZ" sz="1600" b="1" dirty="0" err="1">
                  <a:solidFill>
                    <a:schemeClr val="accent2"/>
                  </a:solidFill>
                </a:rPr>
                <a:t>antibody</a:t>
              </a:r>
              <a:r>
                <a:rPr lang="cs-CZ" sz="1600" b="1" dirty="0">
                  <a:solidFill>
                    <a:schemeClr val="accent2"/>
                  </a:solidFill>
                </a:rPr>
                <a:t> response</a:t>
              </a:r>
            </a:p>
          </p:txBody>
        </p:sp>
        <p:sp>
          <p:nvSpPr>
            <p:cNvPr id="5" name="TextovéPole 18"/>
            <p:cNvSpPr txBox="1"/>
            <p:nvPr/>
          </p:nvSpPr>
          <p:spPr>
            <a:xfrm>
              <a:off x="4169906" y="4653508"/>
              <a:ext cx="658790" cy="371475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tIns="79200">
              <a:sp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cs-CZ" sz="1600" b="1" dirty="0" err="1"/>
                <a:t>IgM</a:t>
              </a:r>
              <a:endParaRPr lang="cs-CZ" sz="1600" dirty="0"/>
            </a:p>
          </p:txBody>
        </p:sp>
        <p:sp>
          <p:nvSpPr>
            <p:cNvPr id="6" name="TextovéPole 18"/>
            <p:cNvSpPr txBox="1"/>
            <p:nvPr/>
          </p:nvSpPr>
          <p:spPr>
            <a:xfrm>
              <a:off x="4095297" y="3140621"/>
              <a:ext cx="660377" cy="37306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tIns="79200">
              <a:sp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cs-CZ" sz="1600" b="1" dirty="0" err="1"/>
                <a:t>IgG</a:t>
              </a:r>
              <a:endParaRPr lang="cs-CZ" sz="1600" dirty="0"/>
            </a:p>
          </p:txBody>
        </p:sp>
        <p:sp>
          <p:nvSpPr>
            <p:cNvPr id="7" name="Šipka dolů 6"/>
            <p:cNvSpPr/>
            <p:nvPr/>
          </p:nvSpPr>
          <p:spPr>
            <a:xfrm>
              <a:off x="1019955" y="1556828"/>
              <a:ext cx="585859" cy="2160240"/>
            </a:xfrm>
            <a:prstGeom prst="downArrow">
              <a:avLst>
                <a:gd name="adj1" fmla="val 44065"/>
                <a:gd name="adj2" fmla="val 50000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vert27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cs-CZ" sz="1300" b="1" dirty="0" err="1"/>
                <a:t>First</a:t>
              </a:r>
              <a:r>
                <a:rPr lang="cs-CZ" sz="1300" b="1" dirty="0"/>
                <a:t> </a:t>
              </a:r>
              <a:r>
                <a:rPr lang="cs-CZ" sz="1300" b="1" dirty="0" err="1"/>
                <a:t>exporsure</a:t>
              </a:r>
              <a:endParaRPr lang="cs-CZ" sz="1300" b="1" dirty="0"/>
            </a:p>
          </p:txBody>
        </p:sp>
        <p:sp>
          <p:nvSpPr>
            <p:cNvPr id="8" name="TextovéPole 6"/>
            <p:cNvSpPr txBox="1"/>
            <p:nvPr/>
          </p:nvSpPr>
          <p:spPr>
            <a:xfrm rot="16200000">
              <a:off x="-244018" y="2885832"/>
              <a:ext cx="2089150" cy="293677"/>
            </a:xfrm>
            <a:prstGeom prst="rect">
              <a:avLst/>
            </a:prstGeom>
          </p:spPr>
          <p:txBody>
            <a:bodyPr wrap="non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cs-CZ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Serum</a:t>
              </a:r>
              <a:r>
                <a:rPr lang="cs-CZ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cs-CZ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antibody</a:t>
              </a:r>
              <a:r>
                <a:rPr lang="cs-CZ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cs-CZ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titers</a:t>
              </a:r>
              <a:endParaRPr lang="cs-CZ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9643" name="TextovéPole 1"/>
            <p:cNvSpPr txBox="1">
              <a:spLocks noChangeArrowheads="1"/>
            </p:cNvSpPr>
            <p:nvPr/>
          </p:nvSpPr>
          <p:spPr bwMode="auto">
            <a:xfrm>
              <a:off x="2449356" y="5661266"/>
              <a:ext cx="2050636" cy="288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600" b="1">
                  <a:solidFill>
                    <a:srgbClr val="595959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Weeks</a:t>
              </a:r>
            </a:p>
          </p:txBody>
        </p:sp>
        <p:sp>
          <p:nvSpPr>
            <p:cNvPr id="10" name="Šipka dolů 9"/>
            <p:cNvSpPr/>
            <p:nvPr/>
          </p:nvSpPr>
          <p:spPr>
            <a:xfrm>
              <a:off x="5447788" y="1556828"/>
              <a:ext cx="936071" cy="2160240"/>
            </a:xfrm>
            <a:prstGeom prst="downArrow">
              <a:avLst>
                <a:gd name="adj1" fmla="val 44065"/>
                <a:gd name="adj2" fmla="val 50000"/>
              </a:avLst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vert27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cs-CZ" sz="1300" b="1" dirty="0" err="1"/>
                <a:t>Second</a:t>
              </a:r>
              <a:r>
                <a:rPr lang="cs-CZ" sz="1300" b="1" dirty="0"/>
                <a:t> </a:t>
              </a:r>
              <a:r>
                <a:rPr lang="cs-CZ" sz="1300" b="1" dirty="0" err="1"/>
                <a:t>exposure</a:t>
              </a:r>
              <a:r>
                <a:rPr lang="cs-CZ" sz="1300" b="1" dirty="0"/>
                <a:t> to antigen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56673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 flipV="1">
            <a:off x="1257300" y="-674688"/>
            <a:ext cx="7772400" cy="71438"/>
          </a:xfrm>
        </p:spPr>
        <p:txBody>
          <a:bodyPr/>
          <a:lstStyle/>
          <a:p>
            <a:pPr eaLnBrk="1" hangingPunct="1"/>
            <a:endParaRPr lang="en-US" altLang="en-US" sz="400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" y="6172200"/>
            <a:ext cx="8534400" cy="381000"/>
          </a:xfrm>
        </p:spPr>
        <p:txBody>
          <a:bodyPr/>
          <a:lstStyle/>
          <a:p>
            <a:pPr algn="r" eaLnBrk="1" hangingPunct="1"/>
            <a:r>
              <a:rPr lang="cs-CZ" altLang="en-US" sz="1600">
                <a:latin typeface="Arial Unicode MS" pitchFamily="34" charset="-128"/>
              </a:rPr>
              <a:t>Autran B., et al.: </a:t>
            </a:r>
            <a:r>
              <a:rPr lang="cs-CZ" altLang="en-US" sz="1600" i="1">
                <a:latin typeface="Arial Unicode MS" pitchFamily="34" charset="-128"/>
              </a:rPr>
              <a:t>Science</a:t>
            </a:r>
            <a:r>
              <a:rPr lang="cs-CZ" altLang="en-US" sz="1600">
                <a:latin typeface="Arial Unicode MS" pitchFamily="34" charset="-128"/>
              </a:rPr>
              <a:t> 2004</a:t>
            </a:r>
            <a:r>
              <a:rPr lang="en-US" altLang="en-US" sz="1600">
                <a:latin typeface="Arial Unicode MS" pitchFamily="34" charset="-128"/>
              </a:rPr>
              <a:t>;</a:t>
            </a:r>
            <a:r>
              <a:rPr lang="cs-CZ" altLang="en-US" sz="1600">
                <a:latin typeface="Arial Unicode MS" pitchFamily="34" charset="-128"/>
              </a:rPr>
              <a:t> 305: 205-208</a:t>
            </a:r>
          </a:p>
        </p:txBody>
      </p:sp>
      <p:pic>
        <p:nvPicPr>
          <p:cNvPr id="70660" name="Picture 4" descr="File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8382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3716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72707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2689" y="1463676"/>
            <a:ext cx="2941637" cy="4525963"/>
          </a:xfrm>
        </p:spPr>
      </p:pic>
      <p:pic>
        <p:nvPicPr>
          <p:cNvPr id="72708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2492375"/>
            <a:ext cx="4572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TextovéPole 6"/>
          <p:cNvSpPr txBox="1">
            <a:spLocks noChangeArrowheads="1"/>
          </p:cNvSpPr>
          <p:nvPr/>
        </p:nvSpPr>
        <p:spPr bwMode="auto">
          <a:xfrm>
            <a:off x="1492250" y="6308726"/>
            <a:ext cx="24082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>
                <a:latin typeface="Comic Sans MS" panose="030F0702030302020204" pitchFamily="66" charset="0"/>
              </a:rPr>
              <a:t>Následky dětské poliomyelitidy</a:t>
            </a:r>
          </a:p>
        </p:txBody>
      </p:sp>
      <p:sp>
        <p:nvSpPr>
          <p:cNvPr id="72710" name="TextovéPole 7"/>
          <p:cNvSpPr txBox="1">
            <a:spLocks noChangeArrowheads="1"/>
          </p:cNvSpPr>
          <p:nvPr/>
        </p:nvSpPr>
        <p:spPr bwMode="auto">
          <a:xfrm>
            <a:off x="5143501" y="5805489"/>
            <a:ext cx="2703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Comic Sans MS" panose="030F0702030302020204" pitchFamily="66" charset="0"/>
              </a:rPr>
              <a:t>Novorozenecký tetanus</a:t>
            </a:r>
          </a:p>
        </p:txBody>
      </p:sp>
    </p:spTree>
    <p:extLst>
      <p:ext uri="{BB962C8B-B14F-4D97-AF65-F5344CB8AC3E}">
        <p14:creationId xmlns:p14="http://schemas.microsoft.com/office/powerpoint/2010/main" val="38236365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1252" y="404664"/>
            <a:ext cx="7775575" cy="1176337"/>
          </a:xfrm>
        </p:spPr>
        <p:txBody>
          <a:bodyPr/>
          <a:lstStyle/>
          <a:p>
            <a:r>
              <a:rPr lang="cs-CZ" dirty="0"/>
              <a:t>Železné plíce</a:t>
            </a:r>
          </a:p>
        </p:txBody>
      </p:sp>
      <p:pic>
        <p:nvPicPr>
          <p:cNvPr id="86018" name="Picture 2" descr="The Iron Lung | Science Muse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755" y="1685925"/>
            <a:ext cx="5306440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5044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Nadpis 1"/>
          <p:cNvSpPr>
            <a:spLocks noGrp="1"/>
          </p:cNvSpPr>
          <p:nvPr>
            <p:ph type="title"/>
          </p:nvPr>
        </p:nvSpPr>
        <p:spPr>
          <a:xfrm>
            <a:off x="174948" y="188913"/>
            <a:ext cx="6481440" cy="647700"/>
          </a:xfrm>
        </p:spPr>
        <p:txBody>
          <a:bodyPr/>
          <a:lstStyle/>
          <a:p>
            <a:pPr eaLnBrk="1" hangingPunct="1"/>
            <a:r>
              <a:rPr lang="cs-CZ" altLang="en-US" sz="2000" dirty="0"/>
              <a:t>Vliv očkování na výskyt infekčních onemocnění v USA</a:t>
            </a:r>
          </a:p>
        </p:txBody>
      </p:sp>
    </p:spTree>
    <p:extLst>
      <p:ext uri="{BB962C8B-B14F-4D97-AF65-F5344CB8AC3E}">
        <p14:creationId xmlns:p14="http://schemas.microsoft.com/office/powerpoint/2010/main" val="12067863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3"/>
          <p:cNvSpPr>
            <a:spLocks noGrp="1"/>
          </p:cNvSpPr>
          <p:nvPr>
            <p:ph type="title"/>
          </p:nvPr>
        </p:nvSpPr>
        <p:spPr>
          <a:xfrm>
            <a:off x="1028700" y="692150"/>
            <a:ext cx="8229600" cy="1143000"/>
          </a:xfrm>
        </p:spPr>
        <p:txBody>
          <a:bodyPr/>
          <a:lstStyle/>
          <a:p>
            <a:r>
              <a:rPr lang="en-US" altLang="cs-CZ" sz="3200">
                <a:solidFill>
                  <a:schemeClr val="accent1"/>
                </a:solidFill>
                <a:hlinkClick r:id="rId2"/>
              </a:rPr>
              <a:t>Ten Great Public Health Achievements in the 20</a:t>
            </a:r>
            <a:r>
              <a:rPr lang="en-US" altLang="cs-CZ" sz="3200" baseline="30000">
                <a:solidFill>
                  <a:schemeClr val="accent1"/>
                </a:solidFill>
                <a:hlinkClick r:id="rId2"/>
              </a:rPr>
              <a:t>th</a:t>
            </a:r>
            <a:r>
              <a:rPr lang="en-US" altLang="cs-CZ" sz="3200">
                <a:solidFill>
                  <a:schemeClr val="accent1"/>
                </a:solidFill>
                <a:hlinkClick r:id="rId2"/>
              </a:rPr>
              <a:t> Century</a:t>
            </a:r>
            <a:r>
              <a:rPr lang="en-US" altLang="cs-CZ" sz="3200">
                <a:solidFill>
                  <a:schemeClr val="accent1"/>
                </a:solidFill>
              </a:rPr>
              <a:t> </a:t>
            </a:r>
            <a:r>
              <a:rPr lang="cs-CZ" altLang="cs-CZ" sz="3200">
                <a:solidFill>
                  <a:schemeClr val="accent1"/>
                </a:solidFill>
              </a:rPr>
              <a:t>(CDC)</a:t>
            </a:r>
          </a:p>
        </p:txBody>
      </p:sp>
      <p:sp>
        <p:nvSpPr>
          <p:cNvPr id="34819" name="Obdélník 6"/>
          <p:cNvSpPr>
            <a:spLocks noChangeArrowheads="1"/>
          </p:cNvSpPr>
          <p:nvPr/>
        </p:nvSpPr>
        <p:spPr bwMode="auto">
          <a:xfrm>
            <a:off x="2114550" y="2176463"/>
            <a:ext cx="6059488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18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cs-CZ" sz="1800" b="1">
                <a:solidFill>
                  <a:srgbClr val="FF0000"/>
                </a:solidFill>
              </a:rPr>
              <a:t>Vaccination to reduce epidemic diseases</a:t>
            </a:r>
          </a:p>
          <a:p>
            <a:pPr>
              <a:spcBef>
                <a:spcPct val="0"/>
              </a:spcBef>
            </a:pPr>
            <a:r>
              <a:rPr lang="en-US" altLang="cs-CZ" sz="1800" b="1"/>
              <a:t>Improved motor vehicle safety</a:t>
            </a:r>
            <a:r>
              <a:rPr lang="en-US" altLang="cs-CZ" sz="1800"/>
              <a:t>.</a:t>
            </a:r>
          </a:p>
          <a:p>
            <a:pPr>
              <a:spcBef>
                <a:spcPct val="0"/>
              </a:spcBef>
            </a:pPr>
            <a:r>
              <a:rPr lang="en-US" altLang="cs-CZ" sz="1800" b="1"/>
              <a:t>Safer workplaces</a:t>
            </a:r>
          </a:p>
          <a:p>
            <a:pPr>
              <a:spcBef>
                <a:spcPct val="0"/>
              </a:spcBef>
            </a:pPr>
            <a:r>
              <a:rPr lang="en-US" altLang="cs-CZ" sz="1800" b="1"/>
              <a:t>Control of infectious diseases</a:t>
            </a:r>
            <a:endParaRPr lang="en-US" altLang="cs-CZ" sz="1800"/>
          </a:p>
          <a:p>
            <a:pPr>
              <a:spcBef>
                <a:spcPct val="0"/>
              </a:spcBef>
            </a:pPr>
            <a:r>
              <a:rPr lang="en-US" altLang="cs-CZ" sz="1800" b="1"/>
              <a:t>Decline in death from cardiovascular disease</a:t>
            </a:r>
          </a:p>
          <a:p>
            <a:pPr>
              <a:spcBef>
                <a:spcPct val="0"/>
              </a:spcBef>
            </a:pPr>
            <a:r>
              <a:rPr lang="en-US" altLang="cs-CZ" sz="1800" b="1"/>
              <a:t>Food Safety</a:t>
            </a:r>
          </a:p>
          <a:p>
            <a:pPr>
              <a:spcBef>
                <a:spcPct val="0"/>
              </a:spcBef>
            </a:pPr>
            <a:r>
              <a:rPr lang="en-US" altLang="cs-CZ" sz="1800" b="1"/>
              <a:t>Improvements in maternal and child health</a:t>
            </a:r>
          </a:p>
          <a:p>
            <a:pPr>
              <a:spcBef>
                <a:spcPct val="0"/>
              </a:spcBef>
            </a:pPr>
            <a:r>
              <a:rPr lang="en-US" altLang="cs-CZ" sz="1800" b="1"/>
              <a:t>Family planning</a:t>
            </a:r>
            <a:endParaRPr lang="en-US" altLang="cs-CZ" sz="1800"/>
          </a:p>
          <a:p>
            <a:pPr>
              <a:spcBef>
                <a:spcPct val="0"/>
              </a:spcBef>
            </a:pPr>
            <a:r>
              <a:rPr lang="en-US" altLang="cs-CZ" sz="1800" b="1"/>
              <a:t>Fluoridation of drinking water</a:t>
            </a:r>
          </a:p>
          <a:p>
            <a:pPr>
              <a:spcBef>
                <a:spcPct val="0"/>
              </a:spcBef>
            </a:pPr>
            <a:r>
              <a:rPr lang="en-US" altLang="cs-CZ" sz="1800" b="1"/>
              <a:t>Reductions in prevalence of tobacco use</a:t>
            </a:r>
          </a:p>
        </p:txBody>
      </p:sp>
    </p:spTree>
    <p:extLst>
      <p:ext uri="{BB962C8B-B14F-4D97-AF65-F5344CB8AC3E}">
        <p14:creationId xmlns:p14="http://schemas.microsoft.com/office/powerpoint/2010/main" val="35075705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3"/>
          <p:cNvSpPr>
            <a:spLocks noGrp="1"/>
          </p:cNvSpPr>
          <p:nvPr>
            <p:ph type="title"/>
          </p:nvPr>
        </p:nvSpPr>
        <p:spPr>
          <a:xfrm>
            <a:off x="882651" y="1403350"/>
            <a:ext cx="8183563" cy="338138"/>
          </a:xfrm>
        </p:spPr>
        <p:txBody>
          <a:bodyPr/>
          <a:lstStyle/>
          <a:p>
            <a:r>
              <a:rPr lang="en-US" altLang="cs-CZ" sz="4000"/>
              <a:t>WHO</a:t>
            </a:r>
            <a:r>
              <a:rPr lang="cs-CZ" altLang="cs-CZ" sz="4000"/>
              <a:t>: </a:t>
            </a:r>
            <a:r>
              <a:rPr lang="en-US" altLang="cs-CZ" sz="4000"/>
              <a:t> top 10 threats to global health in 2019</a:t>
            </a:r>
            <a:endParaRPr lang="cs-CZ" altLang="cs-CZ" sz="4000"/>
          </a:p>
        </p:txBody>
      </p:sp>
      <p:sp>
        <p:nvSpPr>
          <p:cNvPr id="35843" name="Obdélník 6"/>
          <p:cNvSpPr>
            <a:spLocks noChangeArrowheads="1"/>
          </p:cNvSpPr>
          <p:nvPr/>
        </p:nvSpPr>
        <p:spPr bwMode="auto">
          <a:xfrm>
            <a:off x="1758950" y="2125663"/>
            <a:ext cx="6732588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A0606"/>
              </a:solidFill>
              <a:latin typeface="capitolium-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A0606"/>
                </a:solidFill>
                <a:latin typeface="capitolium-2"/>
              </a:rPr>
              <a:t>1. Air pollution and climate change</a:t>
            </a:r>
            <a:endParaRPr lang="cs-CZ" altLang="cs-CZ" sz="1800">
              <a:solidFill>
                <a:srgbClr val="0A0606"/>
              </a:solidFill>
              <a:latin typeface="capitolium-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A0606"/>
                </a:solidFill>
                <a:latin typeface="capitolium-2"/>
              </a:rPr>
              <a:t>2. Noncommunicable diseases (NCDs)</a:t>
            </a:r>
            <a:endParaRPr lang="cs-CZ" altLang="cs-CZ" sz="1800">
              <a:solidFill>
                <a:srgbClr val="0A0606"/>
              </a:solidFill>
              <a:latin typeface="capitolium-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A0606"/>
                </a:solidFill>
                <a:latin typeface="capitolium-2"/>
              </a:rPr>
              <a:t>3. Global influenza pandemic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A0606"/>
                </a:solidFill>
                <a:latin typeface="capitolium-2"/>
              </a:rPr>
              <a:t>4. Fragile and vulnerable settings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A0606"/>
                </a:solidFill>
                <a:latin typeface="capitolium-2"/>
              </a:rPr>
              <a:t>5. Antimicrobial resistance</a:t>
            </a:r>
            <a:endParaRPr lang="cs-CZ" altLang="cs-CZ" sz="1800">
              <a:solidFill>
                <a:srgbClr val="0A0606"/>
              </a:solidFill>
              <a:latin typeface="capitolium-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A0606"/>
                </a:solidFill>
                <a:latin typeface="capitolium-2"/>
              </a:rPr>
              <a:t>6. Ebola and other high-threat pathogens</a:t>
            </a:r>
            <a:endParaRPr lang="cs-CZ" altLang="cs-CZ" sz="1800">
              <a:solidFill>
                <a:srgbClr val="0A0606"/>
              </a:solidFill>
              <a:latin typeface="capitolium-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A0606"/>
                </a:solidFill>
                <a:latin typeface="capitolium-2"/>
              </a:rPr>
              <a:t>7. Weak primary healthcare</a:t>
            </a:r>
            <a:endParaRPr lang="cs-CZ" altLang="cs-CZ" sz="1800">
              <a:solidFill>
                <a:srgbClr val="0A0606"/>
              </a:solidFill>
              <a:latin typeface="capitolium-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FF0000"/>
                </a:solidFill>
                <a:latin typeface="capitolium-2"/>
              </a:rPr>
              <a:t>8. Vaccine hesitancy</a:t>
            </a:r>
            <a:endParaRPr lang="cs-CZ" altLang="cs-CZ" sz="1800">
              <a:solidFill>
                <a:srgbClr val="FF0000"/>
              </a:solidFill>
              <a:latin typeface="capitolium-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A0606"/>
                </a:solidFill>
                <a:latin typeface="capitolium-2"/>
              </a:rPr>
              <a:t>9. Dengue</a:t>
            </a:r>
            <a:endParaRPr lang="cs-CZ" altLang="cs-CZ" sz="1800">
              <a:solidFill>
                <a:srgbClr val="0A0606"/>
              </a:solidFill>
              <a:latin typeface="capitolium-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A0606"/>
                </a:solidFill>
                <a:latin typeface="capitolium-2"/>
              </a:rPr>
              <a:t>10. HIV</a:t>
            </a:r>
            <a:endParaRPr lang="cs-CZ" altLang="cs-CZ" sz="1800">
              <a:solidFill>
                <a:srgbClr val="0A0606"/>
              </a:solidFill>
              <a:latin typeface="capitolium-2"/>
            </a:endParaRPr>
          </a:p>
        </p:txBody>
      </p:sp>
    </p:spTree>
    <p:extLst>
      <p:ext uri="{BB962C8B-B14F-4D97-AF65-F5344CB8AC3E}">
        <p14:creationId xmlns:p14="http://schemas.microsoft.com/office/powerpoint/2010/main" val="366753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High endotelial venules</a:t>
            </a:r>
            <a:endParaRPr lang="en-US" alt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Specializované venuly, jsou místem kde lymfocyty pronikají z krevního oběhu do stromatu lymfatických uzlin nebo do  slizničního imunitního systému. </a:t>
            </a:r>
          </a:p>
          <a:p>
            <a:pPr eaLnBrk="1" hangingPunct="1"/>
            <a:r>
              <a:rPr lang="cs-CZ" altLang="en-US"/>
              <a:t>Jsou na nich adhezivní molekuly umožňující vazbu zejména „naivních“ (panenských) T- lymfocytů.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4555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4489" y="476250"/>
            <a:ext cx="6910387" cy="1176338"/>
          </a:xfrm>
        </p:spPr>
        <p:txBody>
          <a:bodyPr/>
          <a:lstStyle/>
          <a:p>
            <a:pPr eaLnBrk="1" hangingPunct="1"/>
            <a:r>
              <a:rPr lang="cs-CZ" altLang="en-US">
                <a:solidFill>
                  <a:schemeClr val="tx1"/>
                </a:solidFill>
              </a:rPr>
              <a:t>Vakcíny první generace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972" y="1752601"/>
            <a:ext cx="8849866" cy="4181475"/>
          </a:xfrm>
        </p:spPr>
        <p:txBody>
          <a:bodyPr/>
          <a:lstStyle/>
          <a:p>
            <a:pPr eaLnBrk="1" hangingPunct="1"/>
            <a:r>
              <a:rPr lang="cs-CZ" altLang="en-US" sz="2400" b="1" dirty="0" err="1"/>
              <a:t>Atenuované</a:t>
            </a:r>
            <a:r>
              <a:rPr lang="cs-CZ" altLang="en-US" sz="2400" b="1" dirty="0"/>
              <a:t> mikroby</a:t>
            </a:r>
            <a:r>
              <a:rPr lang="cs-CZ" altLang="en-US" sz="2400" dirty="0"/>
              <a:t>: </a:t>
            </a:r>
            <a:r>
              <a:rPr lang="cs-CZ" altLang="en-US" sz="2400" u="sng" dirty="0"/>
              <a:t>spalničky</a:t>
            </a:r>
            <a:r>
              <a:rPr lang="cs-CZ" altLang="en-US" sz="2400" dirty="0"/>
              <a:t>, </a:t>
            </a:r>
            <a:r>
              <a:rPr lang="cs-CZ" altLang="en-US" sz="2400" u="sng" dirty="0"/>
              <a:t>zarděnky</a:t>
            </a:r>
            <a:r>
              <a:rPr lang="cs-CZ" altLang="en-US" sz="2400" dirty="0"/>
              <a:t>, </a:t>
            </a:r>
            <a:r>
              <a:rPr lang="cs-CZ" altLang="en-US" sz="2400" u="sng" dirty="0"/>
              <a:t>příušnice,</a:t>
            </a:r>
            <a:r>
              <a:rPr lang="cs-CZ" altLang="en-US" sz="2400" dirty="0"/>
              <a:t> </a:t>
            </a:r>
            <a:r>
              <a:rPr lang="cs-CZ" altLang="en-US" sz="2400" dirty="0" err="1"/>
              <a:t>rotaviry</a:t>
            </a:r>
            <a:r>
              <a:rPr lang="cs-CZ" altLang="en-US" sz="2400" dirty="0"/>
              <a:t>, </a:t>
            </a:r>
            <a:r>
              <a:rPr lang="cs-CZ" altLang="en-US" sz="2400" dirty="0" err="1"/>
              <a:t>varicella</a:t>
            </a:r>
            <a:r>
              <a:rPr lang="cs-CZ" altLang="en-US" sz="2400" u="sng" dirty="0"/>
              <a:t>, </a:t>
            </a:r>
            <a:r>
              <a:rPr lang="cs-CZ" altLang="en-US" sz="2400" dirty="0"/>
              <a:t>BCG (proti TBC), poliomyelitis, cholera, žlutá zimnice </a:t>
            </a:r>
          </a:p>
          <a:p>
            <a:pPr eaLnBrk="1" hangingPunct="1"/>
            <a:r>
              <a:rPr lang="cs-CZ" altLang="en-US" sz="2400" dirty="0"/>
              <a:t>Obvykle výborná </a:t>
            </a:r>
            <a:r>
              <a:rPr lang="cs-CZ" altLang="en-US" sz="2400" dirty="0" err="1"/>
              <a:t>imunogenicita</a:t>
            </a:r>
            <a:r>
              <a:rPr lang="cs-CZ" altLang="en-US" sz="2400" dirty="0"/>
              <a:t>, nebezpečí reverze </a:t>
            </a:r>
            <a:r>
              <a:rPr lang="cs-CZ" altLang="en-US" sz="2400" dirty="0" err="1"/>
              <a:t>patogenicity</a:t>
            </a:r>
            <a:endParaRPr lang="cs-CZ" altLang="en-US" sz="2400" dirty="0"/>
          </a:p>
          <a:p>
            <a:pPr eaLnBrk="1" hangingPunct="1"/>
            <a:endParaRPr lang="cs-CZ" altLang="en-US" sz="2400" dirty="0"/>
          </a:p>
          <a:p>
            <a:pPr eaLnBrk="1" hangingPunct="1"/>
            <a:r>
              <a:rPr lang="cs-CZ" altLang="en-US" sz="2400" b="1" dirty="0"/>
              <a:t>Inaktivované mikroorganismy</a:t>
            </a:r>
            <a:r>
              <a:rPr lang="cs-CZ" altLang="en-US" sz="2400" dirty="0"/>
              <a:t>:</a:t>
            </a:r>
            <a:r>
              <a:rPr lang="cs-CZ" altLang="en-US" sz="2400" u="sng" dirty="0"/>
              <a:t> poliomyelitis</a:t>
            </a:r>
            <a:r>
              <a:rPr lang="cs-CZ" altLang="en-US" sz="2400" dirty="0"/>
              <a:t>, vzteklina, hepatitis A, klíšťová encefalitida, cholera, mor, dříve </a:t>
            </a:r>
            <a:r>
              <a:rPr lang="cs-CZ" altLang="en-US" sz="2400" dirty="0" err="1"/>
              <a:t>pertusse</a:t>
            </a:r>
            <a:r>
              <a:rPr lang="cs-CZ" altLang="en-US" sz="2400" dirty="0"/>
              <a:t>, pokusy o vakcinaci proti SAR-Cov2</a:t>
            </a:r>
          </a:p>
          <a:p>
            <a:pPr eaLnBrk="1" hangingPunct="1"/>
            <a:r>
              <a:rPr lang="cs-CZ" altLang="en-US" sz="2400" dirty="0"/>
              <a:t>Vzhledem k horší </a:t>
            </a:r>
            <a:r>
              <a:rPr lang="cs-CZ" altLang="en-US" sz="2400" dirty="0" err="1"/>
              <a:t>imunogenicitě</a:t>
            </a:r>
            <a:r>
              <a:rPr lang="cs-CZ" altLang="en-US" sz="2400" dirty="0"/>
              <a:t> jsou nutné opakovaná očkování.</a:t>
            </a:r>
          </a:p>
        </p:txBody>
      </p:sp>
    </p:spTree>
    <p:extLst>
      <p:ext uri="{BB962C8B-B14F-4D97-AF65-F5344CB8AC3E}">
        <p14:creationId xmlns:p14="http://schemas.microsoft.com/office/powerpoint/2010/main" val="21212764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5068" y="620688"/>
            <a:ext cx="9505056" cy="1008062"/>
          </a:xfrm>
        </p:spPr>
        <p:txBody>
          <a:bodyPr/>
          <a:lstStyle/>
          <a:p>
            <a:pPr algn="ctr" eaLnBrk="1" hangingPunct="1"/>
            <a:r>
              <a:rPr lang="cs-CZ" altLang="en-US" sz="2800" dirty="0">
                <a:solidFill>
                  <a:schemeClr val="tx1"/>
                </a:solidFill>
              </a:rPr>
              <a:t>Vakcíny druhé generace</a:t>
            </a:r>
            <a:br>
              <a:rPr lang="cs-CZ" altLang="en-US" sz="2800" dirty="0">
                <a:solidFill>
                  <a:schemeClr val="tx1"/>
                </a:solidFill>
              </a:rPr>
            </a:br>
            <a:r>
              <a:rPr lang="cs-CZ" altLang="en-US" sz="2000" dirty="0">
                <a:solidFill>
                  <a:schemeClr val="tx1"/>
                </a:solidFill>
              </a:rPr>
              <a:t>Využívají imunogenní části </a:t>
            </a:r>
            <a:r>
              <a:rPr lang="cs-CZ" altLang="en-US" sz="2000" dirty="0" err="1">
                <a:solidFill>
                  <a:schemeClr val="tx1"/>
                </a:solidFill>
              </a:rPr>
              <a:t>mikrooganismů</a:t>
            </a:r>
            <a:r>
              <a:rPr lang="cs-CZ" altLang="en-US" sz="2000" dirty="0">
                <a:solidFill>
                  <a:schemeClr val="tx1"/>
                </a:solidFill>
              </a:rPr>
              <a:t> získané přímo z mikrobů nebo rekombinantními mechanismy </a:t>
            </a:r>
            <a:br>
              <a:rPr lang="cs-CZ" altLang="en-US" sz="2800" dirty="0">
                <a:solidFill>
                  <a:schemeClr val="tx1"/>
                </a:solidFill>
              </a:rPr>
            </a:br>
            <a:br>
              <a:rPr lang="cs-CZ" altLang="en-US" sz="2800" dirty="0">
                <a:solidFill>
                  <a:schemeClr val="tx1"/>
                </a:solidFill>
              </a:rPr>
            </a:br>
            <a:endParaRPr lang="cs-CZ" altLang="en-US" sz="2800" dirty="0">
              <a:solidFill>
                <a:schemeClr val="tx1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2980" y="1773238"/>
            <a:ext cx="8714358" cy="467995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altLang="en-US" sz="2000" b="1" dirty="0"/>
              <a:t>Toxoidy</a:t>
            </a:r>
            <a:r>
              <a:rPr lang="cs-CZ" altLang="en-US" sz="2000" dirty="0"/>
              <a:t>: </a:t>
            </a:r>
            <a:r>
              <a:rPr lang="cs-CZ" altLang="en-US" sz="2000" u="sng" dirty="0"/>
              <a:t>tetanus</a:t>
            </a:r>
            <a:r>
              <a:rPr lang="cs-CZ" altLang="en-US" sz="2000" dirty="0"/>
              <a:t>, </a:t>
            </a:r>
            <a:r>
              <a:rPr lang="cs-CZ" altLang="en-US" sz="2000" u="sng" dirty="0"/>
              <a:t>záškrt  </a:t>
            </a:r>
            <a:endParaRPr lang="cs-CZ" altLang="en-US" sz="2000" b="1" dirty="0"/>
          </a:p>
          <a:p>
            <a:pPr eaLnBrk="1" hangingPunct="1">
              <a:lnSpc>
                <a:spcPct val="120000"/>
              </a:lnSpc>
            </a:pPr>
            <a:r>
              <a:rPr lang="cs-CZ" altLang="en-US" sz="2000" b="1" dirty="0" err="1"/>
              <a:t>Podjednotkové</a:t>
            </a:r>
            <a:r>
              <a:rPr lang="cs-CZ" altLang="en-US" sz="2000" b="1" dirty="0"/>
              <a:t> :</a:t>
            </a:r>
            <a:r>
              <a:rPr lang="cs-CZ" altLang="en-US" sz="2000" dirty="0"/>
              <a:t>chřipkové vakcíny, </a:t>
            </a:r>
            <a:r>
              <a:rPr lang="cs-CZ" altLang="en-US" sz="2000" u="sng" dirty="0" err="1"/>
              <a:t>pertusse</a:t>
            </a:r>
            <a:r>
              <a:rPr lang="cs-CZ" altLang="en-US" sz="2000" u="sng" dirty="0"/>
              <a:t>, </a:t>
            </a:r>
            <a:r>
              <a:rPr lang="cs-CZ" altLang="cs-CZ" sz="2000" dirty="0" err="1">
                <a:cs typeface="Arial" panose="020B0604020202020204" pitchFamily="34" charset="0"/>
              </a:rPr>
              <a:t>Novavax</a:t>
            </a:r>
            <a:r>
              <a:rPr lang="cs-CZ" altLang="cs-CZ" sz="2000" dirty="0">
                <a:cs typeface="Arial" panose="020B0604020202020204" pitchFamily="34" charset="0"/>
              </a:rPr>
              <a:t> (anti SARS-Cov_2)</a:t>
            </a:r>
            <a:endParaRPr lang="cs-CZ" altLang="en-US" sz="2000" u="sng" dirty="0"/>
          </a:p>
          <a:p>
            <a:pPr eaLnBrk="1" hangingPunct="1">
              <a:lnSpc>
                <a:spcPct val="120000"/>
              </a:lnSpc>
            </a:pPr>
            <a:r>
              <a:rPr lang="cs-CZ" altLang="en-US" sz="2000" b="1" dirty="0"/>
              <a:t>Polysacharidové – </a:t>
            </a:r>
            <a:r>
              <a:rPr lang="cs-CZ" altLang="en-US" sz="2000" dirty="0"/>
              <a:t>buď „nativní“ – špatná </a:t>
            </a:r>
            <a:r>
              <a:rPr lang="cs-CZ" altLang="en-US" sz="2000" dirty="0" err="1"/>
              <a:t>imunogennost</a:t>
            </a:r>
            <a:r>
              <a:rPr lang="cs-CZ" altLang="en-US" sz="2000" dirty="0"/>
              <a:t>, hlavně v prvních 2 letech života, nebo konjugované na </a:t>
            </a:r>
            <a:r>
              <a:rPr lang="cs-CZ" altLang="en-US" sz="2000" dirty="0" err="1"/>
              <a:t>proteinobé</a:t>
            </a:r>
            <a:r>
              <a:rPr lang="cs-CZ" altLang="en-US" sz="2000" dirty="0"/>
              <a:t> nosiče (např. tetanický nebo difterický toxoid): </a:t>
            </a:r>
            <a:r>
              <a:rPr lang="cs-CZ" altLang="en-US" sz="2000" u="sng" dirty="0" err="1"/>
              <a:t>Heamophilus</a:t>
            </a:r>
            <a:r>
              <a:rPr lang="cs-CZ" altLang="en-US" sz="2000" u="sng" dirty="0"/>
              <a:t> </a:t>
            </a:r>
            <a:r>
              <a:rPr lang="cs-CZ" altLang="en-US" sz="2000" u="sng" dirty="0" err="1"/>
              <a:t>influenzae</a:t>
            </a:r>
            <a:r>
              <a:rPr lang="cs-CZ" altLang="en-US" sz="2000" u="sng" dirty="0"/>
              <a:t> B</a:t>
            </a:r>
            <a:r>
              <a:rPr lang="cs-CZ" altLang="en-US" sz="2000" dirty="0"/>
              <a:t> (konjugovaná), </a:t>
            </a:r>
            <a:r>
              <a:rPr lang="cs-CZ" altLang="en-US" sz="2000" dirty="0" err="1"/>
              <a:t>Meningococcus</a:t>
            </a:r>
            <a:r>
              <a:rPr lang="cs-CZ" altLang="en-US" sz="2000" dirty="0"/>
              <a:t> (konjugované i nekonjugované ), </a:t>
            </a:r>
            <a:r>
              <a:rPr lang="cs-CZ" altLang="en-US" sz="2000" dirty="0" err="1"/>
              <a:t>Pneumococcus</a:t>
            </a:r>
            <a:r>
              <a:rPr lang="cs-CZ" altLang="en-US" sz="2000" dirty="0"/>
              <a:t> (konjugovaná)</a:t>
            </a:r>
          </a:p>
          <a:p>
            <a:pPr eaLnBrk="1" hangingPunct="1">
              <a:lnSpc>
                <a:spcPct val="120000"/>
              </a:lnSpc>
            </a:pPr>
            <a:r>
              <a:rPr lang="cs-CZ" altLang="en-US" sz="2000" b="1" dirty="0"/>
              <a:t>Rekombinantní</a:t>
            </a:r>
            <a:r>
              <a:rPr lang="cs-CZ" altLang="en-US" sz="2000" dirty="0"/>
              <a:t>: </a:t>
            </a:r>
            <a:r>
              <a:rPr lang="cs-CZ" altLang="en-US" sz="2000" u="sng" dirty="0"/>
              <a:t>hepatitis B</a:t>
            </a:r>
            <a:r>
              <a:rPr lang="cs-CZ" altLang="en-US" sz="2000" dirty="0"/>
              <a:t> </a:t>
            </a:r>
          </a:p>
          <a:p>
            <a:pPr eaLnBrk="1" hangingPunct="1">
              <a:lnSpc>
                <a:spcPct val="120000"/>
              </a:lnSpc>
            </a:pPr>
            <a:r>
              <a:rPr lang="cs-CZ" altLang="en-US" sz="2000" b="1" dirty="0"/>
              <a:t>Virus-</a:t>
            </a:r>
            <a:r>
              <a:rPr lang="cs-CZ" altLang="en-US" sz="2000" b="1" dirty="0" err="1"/>
              <a:t>like</a:t>
            </a:r>
            <a:r>
              <a:rPr lang="cs-CZ" altLang="en-US" sz="2000" b="1" dirty="0"/>
              <a:t> </a:t>
            </a:r>
            <a:r>
              <a:rPr lang="cs-CZ" altLang="en-US" sz="2000" b="1" dirty="0" err="1"/>
              <a:t>particles</a:t>
            </a:r>
            <a:r>
              <a:rPr lang="cs-CZ" altLang="en-US" sz="2000" b="1" dirty="0"/>
              <a:t> </a:t>
            </a:r>
            <a:r>
              <a:rPr lang="cs-CZ" altLang="en-US" sz="2000" dirty="0"/>
              <a:t>(neobsahují DNA): </a:t>
            </a:r>
            <a:r>
              <a:rPr lang="cs-CZ" altLang="en-US" sz="2000" u="sng" dirty="0" err="1"/>
              <a:t>papilomaviry</a:t>
            </a:r>
            <a:endParaRPr lang="cs-CZ" altLang="en-US" sz="2000" u="sng" dirty="0"/>
          </a:p>
          <a:p>
            <a:pPr eaLnBrk="1" hangingPunct="1">
              <a:lnSpc>
                <a:spcPct val="120000"/>
              </a:lnSpc>
            </a:pPr>
            <a:r>
              <a:rPr lang="cs-CZ" altLang="en-US" sz="2000" b="1" dirty="0"/>
              <a:t>Vektorové vakcíny – </a:t>
            </a:r>
            <a:r>
              <a:rPr lang="cs-CZ" altLang="en-US" sz="2000" dirty="0" err="1"/>
              <a:t>genet</a:t>
            </a:r>
            <a:r>
              <a:rPr lang="cs-CZ" altLang="en-US" sz="2000" dirty="0"/>
              <a:t>. informace o antigenech je  vnesena rekombinantní technologií do virů </a:t>
            </a:r>
            <a:r>
              <a:rPr lang="cs-CZ" altLang="en-US" sz="2000" u="sng" dirty="0"/>
              <a:t>(neschopných se v lidském těle množit) – ani COVID vakcíny firem </a:t>
            </a:r>
            <a:r>
              <a:rPr lang="cs-CZ" sz="2000" u="sng" dirty="0"/>
              <a:t> Astra-</a:t>
            </a:r>
            <a:r>
              <a:rPr lang="cs-CZ" sz="2000" u="sng" dirty="0" err="1"/>
              <a:t>Zeneca</a:t>
            </a:r>
            <a:r>
              <a:rPr lang="cs-CZ" sz="2000" u="sng" dirty="0"/>
              <a:t>, Johnson &amp; Johnson</a:t>
            </a:r>
            <a:endParaRPr lang="cs-CZ" alt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15467238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ED357E2-ABE3-4D1A-8A2C-6952F198BB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018" y="1152860"/>
            <a:ext cx="4323257" cy="455825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C3CA4DCF-11E9-4E54-AEC6-4FA1CB65A886}"/>
              </a:ext>
            </a:extLst>
          </p:cNvPr>
          <p:cNvSpPr/>
          <p:nvPr/>
        </p:nvSpPr>
        <p:spPr>
          <a:xfrm>
            <a:off x="2072992" y="1823166"/>
            <a:ext cx="1330245" cy="2466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181" dirty="0" err="1"/>
              <a:t>Virový</a:t>
            </a:r>
            <a:r>
              <a:rPr lang="sk-SK" sz="1181" dirty="0"/>
              <a:t> vektor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6FB3E18-9632-400D-8093-D9F815757E9F}"/>
              </a:ext>
            </a:extLst>
          </p:cNvPr>
          <p:cNvSpPr/>
          <p:nvPr/>
        </p:nvSpPr>
        <p:spPr>
          <a:xfrm>
            <a:off x="2738115" y="3308668"/>
            <a:ext cx="792086" cy="2466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181" dirty="0"/>
              <a:t>DNA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D9702F9-3558-4173-98C2-C92C465C2800}"/>
              </a:ext>
            </a:extLst>
          </p:cNvPr>
          <p:cNvSpPr/>
          <p:nvPr/>
        </p:nvSpPr>
        <p:spPr>
          <a:xfrm>
            <a:off x="4980489" y="1832734"/>
            <a:ext cx="1599213" cy="2365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181" dirty="0" err="1"/>
              <a:t>Uvolněný</a:t>
            </a:r>
            <a:r>
              <a:rPr lang="sk-SK" sz="1181" dirty="0"/>
              <a:t> </a:t>
            </a:r>
            <a:r>
              <a:rPr lang="sk-SK" sz="1181" dirty="0" err="1"/>
              <a:t>protein</a:t>
            </a:r>
            <a:endParaRPr lang="sk-SK" sz="1181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0C346A69-A52D-483F-A613-C7B75234ED70}"/>
              </a:ext>
            </a:extLst>
          </p:cNvPr>
          <p:cNvSpPr/>
          <p:nvPr/>
        </p:nvSpPr>
        <p:spPr>
          <a:xfrm>
            <a:off x="5266020" y="3812418"/>
            <a:ext cx="1241702" cy="2466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3038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13DBE146-E4C8-40B4-9148-9983267807C8}"/>
              </a:ext>
            </a:extLst>
          </p:cNvPr>
          <p:cNvSpPr/>
          <p:nvPr/>
        </p:nvSpPr>
        <p:spPr>
          <a:xfrm>
            <a:off x="5143497" y="4961000"/>
            <a:ext cx="1486746" cy="2466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181" dirty="0" err="1"/>
              <a:t>Golgiho</a:t>
            </a:r>
            <a:r>
              <a:rPr lang="sk-SK" sz="1181" dirty="0"/>
              <a:t> aparát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D88EA4C-C719-4C13-A56F-49A1130E3CCD}"/>
              </a:ext>
            </a:extLst>
          </p:cNvPr>
          <p:cNvSpPr/>
          <p:nvPr/>
        </p:nvSpPr>
        <p:spPr>
          <a:xfrm>
            <a:off x="3901797" y="5464475"/>
            <a:ext cx="1241702" cy="2466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038" dirty="0" err="1"/>
              <a:t>Jádro</a:t>
            </a:r>
            <a:endParaRPr lang="sk-SK" sz="3038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38822BDF-B048-422B-8FDB-B2912F55DD9C}"/>
              </a:ext>
            </a:extLst>
          </p:cNvPr>
          <p:cNvSpPr/>
          <p:nvPr/>
        </p:nvSpPr>
        <p:spPr>
          <a:xfrm rot="17041661">
            <a:off x="4296100" y="2995228"/>
            <a:ext cx="1368781" cy="2466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181" dirty="0" err="1"/>
              <a:t>Sekrece</a:t>
            </a:r>
            <a:r>
              <a:rPr lang="sk-SK" sz="1181" dirty="0"/>
              <a:t> </a:t>
            </a:r>
            <a:r>
              <a:rPr lang="sk-SK" sz="1181" dirty="0" err="1"/>
              <a:t>proteinu</a:t>
            </a:r>
            <a:endParaRPr lang="sk-SK" sz="1181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99A075B3-69CD-4EC5-A25D-8CEF0B5105FB}"/>
              </a:ext>
            </a:extLst>
          </p:cNvPr>
          <p:cNvSpPr/>
          <p:nvPr/>
        </p:nvSpPr>
        <p:spPr>
          <a:xfrm>
            <a:off x="2738114" y="976818"/>
            <a:ext cx="4276895" cy="24663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88" b="1" dirty="0" err="1"/>
              <a:t>Adenovirová</a:t>
            </a:r>
            <a:r>
              <a:rPr lang="sk-SK" sz="1688" b="1" dirty="0"/>
              <a:t> vektorová vakcína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4042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RNA vakcíny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2180" y="1889610"/>
            <a:ext cx="9073013" cy="3493123"/>
          </a:xfrm>
        </p:spPr>
        <p:txBody>
          <a:bodyPr/>
          <a:lstStyle/>
          <a:p>
            <a:r>
              <a:rPr lang="cs-CZ" dirty="0"/>
              <a:t>RNA pro syntézu protektivních virových antigenů je vnesena do buněk, ty krátkodobě produkují virové proteiny.</a:t>
            </a:r>
          </a:p>
          <a:p>
            <a:pPr marL="60754" indent="0">
              <a:buNone/>
            </a:pPr>
            <a:endParaRPr lang="cs-CZ" dirty="0"/>
          </a:p>
          <a:p>
            <a:r>
              <a:rPr lang="cs-CZ" dirty="0"/>
              <a:t>Schválené EMA: </a:t>
            </a:r>
            <a:r>
              <a:rPr lang="cs-CZ" dirty="0" err="1"/>
              <a:t>Comirnaty</a:t>
            </a:r>
            <a:r>
              <a:rPr lang="cs-CZ" dirty="0"/>
              <a:t> (</a:t>
            </a:r>
            <a:r>
              <a:rPr lang="cs-CZ" dirty="0" err="1"/>
              <a:t>Pfizer-BioNTech</a:t>
            </a:r>
            <a:r>
              <a:rPr lang="cs-CZ" dirty="0"/>
              <a:t>), Moderna,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Science for Society 2021 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512142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BBBB31C5-F36D-4FA8-AAB6-97E10D30A8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810" y="1780577"/>
            <a:ext cx="3803320" cy="4010051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1C9792C6-612E-4938-AF0D-3DDED90BCE24}"/>
              </a:ext>
            </a:extLst>
          </p:cNvPr>
          <p:cNvSpPr/>
          <p:nvPr/>
        </p:nvSpPr>
        <p:spPr>
          <a:xfrm>
            <a:off x="2395434" y="903924"/>
            <a:ext cx="3158389" cy="24663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88" b="1" dirty="0"/>
              <a:t>RNA vakcína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66C5641-9AED-485F-B1C8-A9ECF81077F4}"/>
              </a:ext>
            </a:extLst>
          </p:cNvPr>
          <p:cNvSpPr/>
          <p:nvPr/>
        </p:nvSpPr>
        <p:spPr>
          <a:xfrm>
            <a:off x="4400125" y="4678415"/>
            <a:ext cx="1486746" cy="2466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181" dirty="0" err="1"/>
              <a:t>Golgiho</a:t>
            </a:r>
            <a:r>
              <a:rPr lang="sk-SK" sz="1181" dirty="0"/>
              <a:t> aparát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CF2EB0C-BC36-4C11-A3BE-4C31969BC4F6}"/>
              </a:ext>
            </a:extLst>
          </p:cNvPr>
          <p:cNvSpPr/>
          <p:nvPr/>
        </p:nvSpPr>
        <p:spPr>
          <a:xfrm>
            <a:off x="3950302" y="5513488"/>
            <a:ext cx="1241702" cy="2466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181" dirty="0" err="1"/>
              <a:t>Jádro</a:t>
            </a:r>
            <a:endParaRPr lang="sk-SK" sz="1181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9873A6D1-3B67-4961-A768-913C63ED3FAE}"/>
              </a:ext>
            </a:extLst>
          </p:cNvPr>
          <p:cNvSpPr/>
          <p:nvPr/>
        </p:nvSpPr>
        <p:spPr>
          <a:xfrm>
            <a:off x="2395435" y="1945709"/>
            <a:ext cx="1330245" cy="2466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181" dirty="0" err="1"/>
              <a:t>mRNA</a:t>
            </a:r>
            <a:r>
              <a:rPr lang="sk-SK" sz="1181" dirty="0"/>
              <a:t> vakcína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1BE2C42A-49D0-419A-82BC-39829430C756}"/>
              </a:ext>
            </a:extLst>
          </p:cNvPr>
          <p:cNvSpPr/>
          <p:nvPr/>
        </p:nvSpPr>
        <p:spPr>
          <a:xfrm>
            <a:off x="3628377" y="1994260"/>
            <a:ext cx="1050995" cy="2466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181" dirty="0" err="1"/>
              <a:t>Lipidový</a:t>
            </a:r>
            <a:r>
              <a:rPr lang="sk-SK" sz="1181" dirty="0"/>
              <a:t> obal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5491B183-06D4-44A8-8517-C9F3B2EF779B}"/>
              </a:ext>
            </a:extLst>
          </p:cNvPr>
          <p:cNvSpPr/>
          <p:nvPr/>
        </p:nvSpPr>
        <p:spPr>
          <a:xfrm>
            <a:off x="3757832" y="3100779"/>
            <a:ext cx="792086" cy="2466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181" dirty="0" err="1"/>
              <a:t>mRNA</a:t>
            </a:r>
            <a:endParaRPr lang="sk-SK" sz="1181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8D42283B-3D31-417C-857F-74DE2A231F2B}"/>
              </a:ext>
            </a:extLst>
          </p:cNvPr>
          <p:cNvSpPr/>
          <p:nvPr/>
        </p:nvSpPr>
        <p:spPr>
          <a:xfrm>
            <a:off x="4153874" y="2369036"/>
            <a:ext cx="742530" cy="2466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181" dirty="0" err="1"/>
              <a:t>Protein</a:t>
            </a:r>
            <a:endParaRPr lang="sk-SK" sz="1181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005E86E0-3C51-46C9-8E3B-7EAAD7DA6FBD}"/>
              </a:ext>
            </a:extLst>
          </p:cNvPr>
          <p:cNvSpPr/>
          <p:nvPr/>
        </p:nvSpPr>
        <p:spPr>
          <a:xfrm>
            <a:off x="4458471" y="3935873"/>
            <a:ext cx="742530" cy="2466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181" dirty="0" err="1"/>
              <a:t>Protein</a:t>
            </a:r>
            <a:endParaRPr lang="sk-SK" sz="1181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E74808CF-D0CD-45F0-AF6D-6B2A20A52407}"/>
              </a:ext>
            </a:extLst>
          </p:cNvPr>
          <p:cNvSpPr/>
          <p:nvPr/>
        </p:nvSpPr>
        <p:spPr>
          <a:xfrm rot="4681271">
            <a:off x="4612103" y="3378305"/>
            <a:ext cx="1034760" cy="2466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181" dirty="0" err="1"/>
              <a:t>Endocytóza</a:t>
            </a:r>
            <a:endParaRPr lang="sk-SK" sz="1181" dirty="0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1FA4F062-5251-4D32-A96A-EB35B4873258}"/>
              </a:ext>
            </a:extLst>
          </p:cNvPr>
          <p:cNvSpPr/>
          <p:nvPr/>
        </p:nvSpPr>
        <p:spPr>
          <a:xfrm>
            <a:off x="2556811" y="4431780"/>
            <a:ext cx="1007493" cy="2466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181" dirty="0" err="1"/>
              <a:t>Ribosom</a:t>
            </a:r>
            <a:endParaRPr lang="sk-SK" sz="1181" dirty="0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9C79888B-9849-4D08-B544-A57480826D1F}"/>
              </a:ext>
            </a:extLst>
          </p:cNvPr>
          <p:cNvSpPr/>
          <p:nvPr/>
        </p:nvSpPr>
        <p:spPr>
          <a:xfrm rot="20802128">
            <a:off x="3409218" y="4254424"/>
            <a:ext cx="1034760" cy="2466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181" dirty="0" err="1"/>
              <a:t>Translace</a:t>
            </a:r>
            <a:endParaRPr lang="sk-SK" sz="1181" dirty="0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7FBB3564-0133-4113-A5A2-F534CCA26377}"/>
              </a:ext>
            </a:extLst>
          </p:cNvPr>
          <p:cNvSpPr/>
          <p:nvPr/>
        </p:nvSpPr>
        <p:spPr>
          <a:xfrm>
            <a:off x="1494317" y="2659220"/>
            <a:ext cx="1141275" cy="2466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181" dirty="0"/>
              <a:t>CD8+</a:t>
            </a:r>
          </a:p>
          <a:p>
            <a:pPr algn="ctr"/>
            <a:r>
              <a:rPr lang="sk-SK" sz="1181" dirty="0"/>
              <a:t>T-</a:t>
            </a:r>
            <a:r>
              <a:rPr lang="sk-SK" sz="1181" dirty="0" err="1"/>
              <a:t>lymfocyt</a:t>
            </a:r>
            <a:endParaRPr lang="sk-SK" sz="1181" dirty="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0B57C42C-6DAF-4D3C-9740-BC33B64F761C}"/>
              </a:ext>
            </a:extLst>
          </p:cNvPr>
          <p:cNvSpPr/>
          <p:nvPr/>
        </p:nvSpPr>
        <p:spPr>
          <a:xfrm>
            <a:off x="1221276" y="3171743"/>
            <a:ext cx="1364227" cy="2466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181" dirty="0"/>
              <a:t>HLA-I komplex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25E11B0E-E73A-4368-992B-29D20D49C00D}"/>
              </a:ext>
            </a:extLst>
          </p:cNvPr>
          <p:cNvSpPr/>
          <p:nvPr/>
        </p:nvSpPr>
        <p:spPr>
          <a:xfrm>
            <a:off x="5674071" y="2329842"/>
            <a:ext cx="971044" cy="2466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181" dirty="0"/>
              <a:t>CD4+</a:t>
            </a:r>
          </a:p>
          <a:p>
            <a:pPr algn="ctr"/>
            <a:r>
              <a:rPr lang="sk-SK" sz="1181" dirty="0"/>
              <a:t>T </a:t>
            </a:r>
            <a:r>
              <a:rPr lang="sk-SK" sz="1181" dirty="0" err="1"/>
              <a:t>lymfocyt</a:t>
            </a:r>
            <a:endParaRPr lang="sk-SK" sz="1181" dirty="0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9F58481B-7FB5-469F-93EF-A3F2D20DF053}"/>
              </a:ext>
            </a:extLst>
          </p:cNvPr>
          <p:cNvSpPr/>
          <p:nvPr/>
        </p:nvSpPr>
        <p:spPr>
          <a:xfrm>
            <a:off x="5517988" y="2782537"/>
            <a:ext cx="1416231" cy="2466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181" dirty="0"/>
              <a:t>HLA-II </a:t>
            </a:r>
            <a:r>
              <a:rPr lang="sk-SK" sz="1181" dirty="0" err="1"/>
              <a:t>antigen</a:t>
            </a:r>
            <a:endParaRPr lang="sk-SK" sz="1181" dirty="0"/>
          </a:p>
        </p:txBody>
      </p:sp>
      <p:cxnSp>
        <p:nvCxnSpPr>
          <p:cNvPr id="12" name="Přímá spojnice se šipkou 11"/>
          <p:cNvCxnSpPr/>
          <p:nvPr/>
        </p:nvCxnSpPr>
        <p:spPr bwMode="auto">
          <a:xfrm flipH="1" flipV="1">
            <a:off x="2811615" y="3592208"/>
            <a:ext cx="244811" cy="4411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784680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Pasivní umělá imunizace</a:t>
            </a:r>
            <a:endParaRPr lang="en-US" alt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Principem je dodání specifických protilátek chránících proti rozvoji onemocnění nebo léčících onemocnění.</a:t>
            </a:r>
          </a:p>
          <a:p>
            <a:pPr eaLnBrk="1" hangingPunct="1"/>
            <a:r>
              <a:rPr lang="cs-CZ" altLang="en-US"/>
              <a:t>Je používána zejména u infekčních chorob nebo onemocnění způsobených toxiny.</a:t>
            </a:r>
          </a:p>
          <a:p>
            <a:pPr eaLnBrk="1" hangingPunct="1"/>
            <a:r>
              <a:rPr lang="cs-CZ" altLang="en-US"/>
              <a:t>Účinek je „okamžitý“ ale krátkodobý.</a:t>
            </a:r>
          </a:p>
          <a:p>
            <a:pPr eaLnBrk="1" hangingPunct="1"/>
            <a:r>
              <a:rPr lang="cs-CZ" altLang="en-US"/>
              <a:t>Nedochází ke vzniku specifické imunitní paměti. 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9880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66788" y="0"/>
            <a:ext cx="8331200" cy="1176338"/>
          </a:xfrm>
        </p:spPr>
        <p:txBody>
          <a:bodyPr/>
          <a:lstStyle/>
          <a:p>
            <a:pPr eaLnBrk="1" hangingPunct="1"/>
            <a:r>
              <a:rPr lang="en-GB" altLang="en-US" sz="4000" b="1">
                <a:solidFill>
                  <a:schemeClr val="tx1"/>
                </a:solidFill>
              </a:rPr>
              <a:t>Antiséra používaná v lidské medicíně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9814" y="1557339"/>
            <a:ext cx="8466137" cy="4181475"/>
          </a:xfrm>
        </p:spPr>
        <p:txBody>
          <a:bodyPr/>
          <a:lstStyle/>
          <a:p>
            <a:pPr eaLnBrk="1" hangingPunct="1"/>
            <a:r>
              <a:rPr lang="en-GB" altLang="en-US" sz="2800" dirty="0" err="1"/>
              <a:t>Antibakteriální</a:t>
            </a:r>
            <a:r>
              <a:rPr lang="en-GB" altLang="en-US" sz="2800" dirty="0"/>
              <a:t>: tetanus (</a:t>
            </a:r>
            <a:r>
              <a:rPr lang="en-GB" altLang="en-US" sz="2800" dirty="0" err="1"/>
              <a:t>liské</a:t>
            </a:r>
            <a:r>
              <a:rPr lang="en-GB" altLang="en-US" sz="2800" dirty="0"/>
              <a:t>), </a:t>
            </a:r>
            <a:r>
              <a:rPr lang="en-GB" altLang="en-US" sz="2800" dirty="0" err="1"/>
              <a:t>botulismus</a:t>
            </a:r>
            <a:r>
              <a:rPr lang="en-GB" altLang="en-US" sz="2800" dirty="0"/>
              <a:t> (</a:t>
            </a:r>
            <a:r>
              <a:rPr lang="en-GB" altLang="en-US" sz="2800" dirty="0" err="1"/>
              <a:t>koňské</a:t>
            </a:r>
            <a:r>
              <a:rPr lang="en-GB" altLang="en-US" sz="2800" dirty="0"/>
              <a:t>), </a:t>
            </a:r>
            <a:r>
              <a:rPr lang="en-GB" altLang="en-US" sz="2800" dirty="0" err="1"/>
              <a:t>antigangrenózní</a:t>
            </a:r>
            <a:r>
              <a:rPr lang="en-GB" altLang="en-US" sz="2800" dirty="0"/>
              <a:t> (</a:t>
            </a:r>
            <a:r>
              <a:rPr lang="en-GB" altLang="en-US" sz="2800" dirty="0" err="1"/>
              <a:t>koňské</a:t>
            </a:r>
            <a:r>
              <a:rPr lang="en-GB" altLang="en-US" sz="2800" dirty="0"/>
              <a:t>), </a:t>
            </a:r>
            <a:r>
              <a:rPr lang="en-GB" altLang="en-US" sz="2800" dirty="0" err="1"/>
              <a:t>záškrt</a:t>
            </a:r>
            <a:r>
              <a:rPr lang="en-GB" altLang="en-US" sz="2800" dirty="0"/>
              <a:t> (</a:t>
            </a:r>
            <a:r>
              <a:rPr lang="en-GB" altLang="en-US" sz="2800" dirty="0" err="1"/>
              <a:t>koňské</a:t>
            </a:r>
            <a:r>
              <a:rPr lang="en-GB" altLang="en-US" sz="2800" dirty="0"/>
              <a:t>) </a:t>
            </a:r>
          </a:p>
          <a:p>
            <a:pPr eaLnBrk="1" hangingPunct="1"/>
            <a:r>
              <a:rPr lang="en-GB" altLang="en-US" sz="2800" dirty="0" err="1"/>
              <a:t>Protivirová</a:t>
            </a:r>
            <a:r>
              <a:rPr lang="en-GB" altLang="en-US" sz="2800" dirty="0"/>
              <a:t>: </a:t>
            </a:r>
            <a:r>
              <a:rPr lang="en-GB" altLang="en-US" sz="2800" dirty="0" err="1"/>
              <a:t>hepatitida</a:t>
            </a:r>
            <a:r>
              <a:rPr lang="en-GB" altLang="en-US" sz="2800" dirty="0"/>
              <a:t> B (</a:t>
            </a:r>
            <a:r>
              <a:rPr lang="en-GB" altLang="en-US" sz="2800" dirty="0" err="1"/>
              <a:t>lidské</a:t>
            </a:r>
            <a:r>
              <a:rPr lang="en-GB" altLang="en-US" sz="2800" dirty="0"/>
              <a:t>), </a:t>
            </a:r>
            <a:r>
              <a:rPr lang="en-GB" altLang="en-US" sz="2800" dirty="0" err="1"/>
              <a:t>vzteklina</a:t>
            </a:r>
            <a:r>
              <a:rPr lang="en-GB" altLang="en-US" sz="2800" dirty="0"/>
              <a:t> (</a:t>
            </a:r>
            <a:r>
              <a:rPr lang="en-GB" altLang="en-US" sz="2800" dirty="0" err="1"/>
              <a:t>koňské</a:t>
            </a:r>
            <a:r>
              <a:rPr lang="en-GB" altLang="en-US" sz="2800" dirty="0"/>
              <a:t>), varicella-zoster (</a:t>
            </a:r>
            <a:r>
              <a:rPr lang="en-GB" altLang="en-US" sz="2800" dirty="0" err="1"/>
              <a:t>lidské</a:t>
            </a:r>
            <a:r>
              <a:rPr lang="en-GB" altLang="en-US" sz="2800" dirty="0"/>
              <a:t>), CMV (</a:t>
            </a:r>
            <a:r>
              <a:rPr lang="en-GB" altLang="en-US" sz="2800" dirty="0" err="1"/>
              <a:t>lidské</a:t>
            </a:r>
            <a:r>
              <a:rPr lang="en-GB" altLang="en-US" sz="2800" dirty="0"/>
              <a:t>), </a:t>
            </a:r>
            <a:endParaRPr lang="cs-CZ" altLang="en-US" sz="2800" dirty="0"/>
          </a:p>
          <a:p>
            <a:pPr eaLnBrk="1" hangingPunct="1"/>
            <a:r>
              <a:rPr lang="en-GB" altLang="en-US" sz="2800" dirty="0" err="1"/>
              <a:t>Proti</a:t>
            </a:r>
            <a:r>
              <a:rPr lang="en-GB" altLang="en-US" sz="2800" dirty="0"/>
              <a:t> </a:t>
            </a:r>
            <a:r>
              <a:rPr lang="en-GB" altLang="en-US" sz="2800" dirty="0" err="1"/>
              <a:t>hadím</a:t>
            </a:r>
            <a:r>
              <a:rPr lang="en-GB" altLang="en-US" sz="2800" dirty="0"/>
              <a:t> a </a:t>
            </a:r>
            <a:r>
              <a:rPr lang="en-GB" altLang="en-US" sz="2800" dirty="0" err="1"/>
              <a:t>pavoučím</a:t>
            </a:r>
            <a:r>
              <a:rPr lang="en-GB" altLang="en-US" sz="2800" dirty="0"/>
              <a:t> </a:t>
            </a:r>
            <a:r>
              <a:rPr lang="en-GB" altLang="en-US" sz="2800" dirty="0" err="1"/>
              <a:t>jedům</a:t>
            </a:r>
            <a:r>
              <a:rPr lang="en-GB" altLang="en-US" sz="2800" dirty="0"/>
              <a:t> (</a:t>
            </a:r>
            <a:r>
              <a:rPr lang="en-GB" altLang="en-US" sz="2800" dirty="0" err="1"/>
              <a:t>koňská</a:t>
            </a:r>
            <a:r>
              <a:rPr lang="en-GB" altLang="en-US" sz="2800" dirty="0"/>
              <a:t>)</a:t>
            </a:r>
          </a:p>
          <a:p>
            <a:pPr eaLnBrk="1" hangingPunct="1"/>
            <a:r>
              <a:rPr lang="en-GB" altLang="en-US" sz="2800" dirty="0"/>
              <a:t>Anti Rh  (</a:t>
            </a:r>
            <a:r>
              <a:rPr lang="en-GB" altLang="en-US" sz="2800" dirty="0" err="1"/>
              <a:t>lidské</a:t>
            </a:r>
            <a:r>
              <a:rPr lang="en-GB" alt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463665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Monoklonální protilátky používané k pasivní antimikrobiální imunizaci</a:t>
            </a:r>
          </a:p>
        </p:txBody>
      </p:sp>
      <p:sp>
        <p:nvSpPr>
          <p:cNvPr id="53251" name="Zástupný symbol pro obsah 2"/>
          <p:cNvSpPr>
            <a:spLocks noGrp="1"/>
          </p:cNvSpPr>
          <p:nvPr>
            <p:ph idx="1"/>
          </p:nvPr>
        </p:nvSpPr>
        <p:spPr>
          <a:xfrm>
            <a:off x="1003300" y="2362201"/>
            <a:ext cx="8229600" cy="4525963"/>
          </a:xfrm>
        </p:spPr>
        <p:txBody>
          <a:bodyPr/>
          <a:lstStyle/>
          <a:p>
            <a:r>
              <a:rPr lang="cs-CZ" altLang="cs-CZ" sz="2800"/>
              <a:t>Řada preparátů namířených proti viru SAR-Cov-2 – terapie i profylaxe</a:t>
            </a:r>
          </a:p>
          <a:p>
            <a:endParaRPr lang="cs-CZ" altLang="cs-CZ" sz="2800"/>
          </a:p>
          <a:p>
            <a:r>
              <a:rPr lang="cs-CZ" altLang="cs-CZ" sz="2800"/>
              <a:t>Monoklonální protilátka namířená proti RS viru (palivizumab) je podávána výrazně nedonošeným (a dalším ohroženým) dětem jako profylaxe. Terapeutický efekt nemá.</a:t>
            </a:r>
          </a:p>
        </p:txBody>
      </p:sp>
    </p:spTree>
    <p:extLst>
      <p:ext uri="{BB962C8B-B14F-4D97-AF65-F5344CB8AC3E}">
        <p14:creationId xmlns:p14="http://schemas.microsoft.com/office/powerpoint/2010/main" val="37571757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4000"/>
              <a:t>Nespecifické imunoglobulinové preparáty</a:t>
            </a:r>
            <a:endParaRPr lang="en-US" altLang="en-US" sz="400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z="2800" dirty="0"/>
              <a:t>Extrakcí etanolem je možno z plazmy získat </a:t>
            </a:r>
            <a:r>
              <a:rPr lang="cs-CZ" altLang="en-US" sz="2800" dirty="0" err="1"/>
              <a:t>imunoglobulinou</a:t>
            </a:r>
            <a:r>
              <a:rPr lang="cs-CZ" altLang="en-US" sz="2800" dirty="0"/>
              <a:t> frakci – jako 16% roztok je označován jako „normální imunoglobulin“.</a:t>
            </a:r>
          </a:p>
          <a:p>
            <a:pPr eaLnBrk="1" hangingPunct="1"/>
            <a:r>
              <a:rPr lang="cs-CZ" altLang="en-US" sz="2800" dirty="0"/>
              <a:t>Obsahuje zejména </a:t>
            </a:r>
            <a:r>
              <a:rPr lang="cs-CZ" altLang="en-US" sz="2800" dirty="0" err="1"/>
              <a:t>IgG</a:t>
            </a:r>
            <a:r>
              <a:rPr lang="cs-CZ" altLang="en-US" sz="2800" dirty="0"/>
              <a:t>, stopy dalších  tříd jsou terapeuticky zanedbatelné.</a:t>
            </a:r>
          </a:p>
          <a:p>
            <a:pPr eaLnBrk="1" hangingPunct="1"/>
            <a:r>
              <a:rPr lang="cs-CZ" altLang="en-US" sz="2800" dirty="0"/>
              <a:t>Další manipulací (odstranění polymerů </a:t>
            </a:r>
            <a:r>
              <a:rPr lang="cs-CZ" altLang="en-US" sz="2800" dirty="0" err="1"/>
              <a:t>IgG</a:t>
            </a:r>
            <a:r>
              <a:rPr lang="cs-CZ" altLang="en-US" sz="2800" dirty="0"/>
              <a:t>) je možno získat deriváty k intravenóznímu podání.</a:t>
            </a:r>
          </a:p>
          <a:p>
            <a:pPr eaLnBrk="1" hangingPunct="1"/>
            <a:r>
              <a:rPr lang="cs-CZ" altLang="en-US" sz="2800" dirty="0"/>
              <a:t>Nově jsou používány i imunoglobuliny pro subkutánní léčbu. </a:t>
            </a:r>
          </a:p>
          <a:p>
            <a:pPr eaLnBrk="1" hangingPunct="1"/>
            <a:r>
              <a:rPr lang="cs-CZ" altLang="en-US" sz="2800" dirty="0"/>
              <a:t>V současné době jsou výhradně používány preparáty intravenózní a subkutánní.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173171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4000"/>
              <a:t>Využití nespecifických imunoglobulinových derivátů - I</a:t>
            </a:r>
            <a:endParaRPr lang="en-US" altLang="en-US" sz="400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1600201"/>
            <a:ext cx="84963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en-US" sz="2800" u="sng"/>
              <a:t>Substituce defektní tvorby protilátek </a:t>
            </a:r>
            <a:br>
              <a:rPr lang="cs-CZ" altLang="en-US" sz="2800"/>
            </a:br>
            <a:r>
              <a:rPr lang="cs-CZ" altLang="en-US" sz="2800"/>
              <a:t>u nemocných s primárními nebo sekundárními hypogamaglobulinémiemi.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800"/>
              <a:t>Vždy se jedná pouze o substituci IgG! Ostatní třídy imunoglobulinů nejsou v používaných preparátech v terapeuticky významných koncentracích přítomny (jsou aktivně odstraňovány).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800"/>
              <a:t>Vždy se jedná o dlouhodobou léčbu, u nemocných s primárními hypogamaglobulinémiemi o léčbu celoživotní.</a:t>
            </a:r>
          </a:p>
        </p:txBody>
      </p:sp>
    </p:spTree>
    <p:extLst>
      <p:ext uri="{BB962C8B-B14F-4D97-AF65-F5344CB8AC3E}">
        <p14:creationId xmlns:p14="http://schemas.microsoft.com/office/powerpoint/2010/main" val="1729706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0241X-001-f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844676"/>
            <a:ext cx="9144000" cy="4202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1826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576763" y="6516689"/>
            <a:ext cx="44640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700" i="1"/>
              <a:t>Downloaded from: StudentConsult (on 15 July 2006 09:09 AM)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572000" y="6645275"/>
            <a:ext cx="44640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700" i="1"/>
              <a:t>© 2005 Elsevier </a:t>
            </a:r>
          </a:p>
        </p:txBody>
      </p:sp>
      <p:pic>
        <p:nvPicPr>
          <p:cNvPr id="32774" name="Picture 6" descr="top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9" y="9525"/>
            <a:ext cx="3019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2479676" y="765175"/>
            <a:ext cx="4868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3600">
                <a:solidFill>
                  <a:schemeClr val="accent2"/>
                </a:solidFill>
                <a:latin typeface="Verdana" panose="020B0604030504040204" pitchFamily="34" charset="0"/>
              </a:rPr>
              <a:t>Cirkulace lymfocytů </a:t>
            </a:r>
            <a:endParaRPr lang="en-US" altLang="en-US" sz="36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6149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4000"/>
              <a:t>Využití nespecifických imunoglobulinových derivátů - II</a:t>
            </a:r>
            <a:endParaRPr lang="en-US" altLang="en-US" sz="400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1600201"/>
            <a:ext cx="836295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en-US" sz="2800" dirty="0"/>
              <a:t>Vysoké dávky intravenózních preparátů se používají jako </a:t>
            </a:r>
            <a:r>
              <a:rPr lang="cs-CZ" altLang="en-US" sz="2800" u="sng" dirty="0"/>
              <a:t>protizánětlivá a imunosupresívní léčba </a:t>
            </a:r>
            <a:r>
              <a:rPr lang="cs-CZ" altLang="en-US" sz="2800" dirty="0"/>
              <a:t>u závažných autoimunitních zánětlivých chorob.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800" dirty="0"/>
              <a:t>Mechanismus je komplexní (inhibice fagocytózy, tlumení funkce B-lymfocytů, zásah do regulačních funkcí T-lymfocytů).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800" dirty="0"/>
              <a:t>Účinnost je variabilní a ne vždy přesně </a:t>
            </a:r>
            <a:r>
              <a:rPr lang="cs-CZ" altLang="en-US" sz="2800" dirty="0" err="1"/>
              <a:t>predikovatelná</a:t>
            </a:r>
            <a:r>
              <a:rPr lang="cs-CZ" altLang="en-US" sz="2800" dirty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800" dirty="0"/>
              <a:t>Jednoznačnou indikací je </a:t>
            </a:r>
            <a:r>
              <a:rPr lang="cs-CZ" altLang="en-US" sz="2800" dirty="0" err="1"/>
              <a:t>Kawasakiho</a:t>
            </a:r>
            <a:r>
              <a:rPr lang="cs-CZ" altLang="en-US" sz="2800" dirty="0"/>
              <a:t> choroba. U imunitní trombocytopenické purpura (ITP), pokud není možno použít jiné přístupy.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800" b="1" dirty="0"/>
              <a:t>Pro použití imunoglobulinů v prevenci potratů nejsou dostatečně jasné důkazy. Nejedná se o obecně uznávanou indikaci.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881759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Imunosupresivní léčba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9" y="1196976"/>
            <a:ext cx="8262937" cy="4181475"/>
          </a:xfrm>
        </p:spPr>
        <p:txBody>
          <a:bodyPr/>
          <a:lstStyle/>
          <a:p>
            <a:r>
              <a:rPr lang="cs-CZ" altLang="en-US" sz="2400"/>
              <a:t>Antigen-nespecifické snížení imunitní odpovídavosti.</a:t>
            </a:r>
          </a:p>
          <a:p>
            <a:r>
              <a:rPr lang="cs-CZ" altLang="en-US" sz="2400"/>
              <a:t>Indikována především u autoimunitních chorob, vaskulitid a u pacientů po transplantacích.</a:t>
            </a:r>
          </a:p>
          <a:p>
            <a:r>
              <a:rPr lang="cs-CZ" altLang="en-US" sz="2400"/>
              <a:t>Výjimečně používána u těžkých alergických chorob nebo u onemocnění způsobených nadměrnou aktivací </a:t>
            </a:r>
            <a:br>
              <a:rPr lang="cs-CZ" altLang="en-US" sz="2400"/>
            </a:br>
            <a:r>
              <a:rPr lang="cs-CZ" altLang="en-US" sz="2400"/>
              <a:t>T-lymfocytů (psoriáza).</a:t>
            </a:r>
          </a:p>
          <a:p>
            <a:r>
              <a:rPr lang="cs-CZ" altLang="en-US" sz="2400"/>
              <a:t>Léčba vždy vede k sekundárnímu imunodeficitu - náchylnosti k infekcím a častějšímu výskytu malignit, zejména lymfatického systému.</a:t>
            </a:r>
          </a:p>
          <a:p>
            <a:r>
              <a:rPr lang="cs-CZ" altLang="en-US" sz="2400"/>
              <a:t>Ke snížení výskytu vedlejších reakcí se obvykle používá kombinovaná léčba.</a:t>
            </a:r>
          </a:p>
        </p:txBody>
      </p:sp>
    </p:spTree>
    <p:extLst>
      <p:ext uri="{BB962C8B-B14F-4D97-AF65-F5344CB8AC3E}">
        <p14:creationId xmlns:p14="http://schemas.microsoft.com/office/powerpoint/2010/main" val="9343369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457200"/>
            <a:ext cx="7772400" cy="1143000"/>
          </a:xfrm>
        </p:spPr>
        <p:txBody>
          <a:bodyPr/>
          <a:lstStyle/>
          <a:p>
            <a:r>
              <a:rPr lang="cs-CZ" altLang="en-US" sz="4000"/>
              <a:t>Antiproliferativní imunosupresiva</a:t>
            </a:r>
            <a:endParaRPr lang="cs-CZ" alt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76400"/>
            <a:ext cx="8382000" cy="4114800"/>
          </a:xfrm>
        </p:spPr>
        <p:txBody>
          <a:bodyPr/>
          <a:lstStyle/>
          <a:p>
            <a:r>
              <a:rPr lang="cs-CZ" altLang="en-US" u="sng"/>
              <a:t>Antagonisté kyseliny listové</a:t>
            </a:r>
            <a:r>
              <a:rPr lang="cs-CZ" altLang="en-US"/>
              <a:t> - metotrexat </a:t>
            </a:r>
          </a:p>
          <a:p>
            <a:r>
              <a:rPr lang="cs-CZ" altLang="en-US" u="sng"/>
              <a:t>Alkylační látky</a:t>
            </a:r>
            <a:r>
              <a:rPr lang="cs-CZ" altLang="en-US"/>
              <a:t> - cyklofosfamid </a:t>
            </a:r>
          </a:p>
          <a:p>
            <a:r>
              <a:rPr lang="cs-CZ" altLang="en-US" u="sng"/>
              <a:t>Purinové analogy</a:t>
            </a:r>
            <a:r>
              <a:rPr lang="cs-CZ" altLang="en-US"/>
              <a:t>- azathioprin </a:t>
            </a:r>
          </a:p>
          <a:p>
            <a:r>
              <a:rPr lang="cs-CZ" altLang="en-US" u="sng"/>
              <a:t>Inhibitory inosinmonofosfát dehydrogenázy</a:t>
            </a:r>
            <a:r>
              <a:rPr lang="cs-CZ" altLang="en-US"/>
              <a:t> - mykofenolát mofetil</a:t>
            </a:r>
          </a:p>
        </p:txBody>
      </p:sp>
    </p:spTree>
    <p:extLst>
      <p:ext uri="{BB962C8B-B14F-4D97-AF65-F5344CB8AC3E}">
        <p14:creationId xmlns:p14="http://schemas.microsoft.com/office/powerpoint/2010/main" val="26713081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Imunusupresiva zasahující do metabolismu IL-2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en-US" sz="2800"/>
              <a:t>Kalcineurinové inhibitory: Blokují funkci </a:t>
            </a:r>
            <a:br>
              <a:rPr lang="cs-CZ" altLang="en-US" sz="2800"/>
            </a:br>
            <a:r>
              <a:rPr lang="cs-CZ" altLang="en-US" sz="2800"/>
              <a:t>Ca </a:t>
            </a:r>
            <a:r>
              <a:rPr lang="cs-CZ" altLang="en-US" sz="2800" baseline="30000"/>
              <a:t>2+</a:t>
            </a:r>
            <a:r>
              <a:rPr lang="cs-CZ" altLang="en-US" sz="2800"/>
              <a:t>-dependentního kalcineurinu, tím blokují aktivaci NF-AT. Nedojde k derepresi genu pro </a:t>
            </a:r>
            <a:br>
              <a:rPr lang="cs-CZ" altLang="en-US" sz="2800"/>
            </a:br>
            <a:r>
              <a:rPr lang="cs-CZ" altLang="en-US" sz="2800"/>
              <a:t>IL-2.</a:t>
            </a:r>
          </a:p>
          <a:p>
            <a:pPr lvl="1"/>
            <a:r>
              <a:rPr lang="cs-CZ" altLang="en-US" u="sng"/>
              <a:t>Cyklosporin A</a:t>
            </a:r>
            <a:r>
              <a:rPr lang="cs-CZ" altLang="en-US"/>
              <a:t>- vazba na cyklofilin</a:t>
            </a:r>
          </a:p>
          <a:p>
            <a:pPr lvl="1"/>
            <a:r>
              <a:rPr lang="cs-CZ" altLang="en-US" u="sng"/>
              <a:t>Tacrolimus </a:t>
            </a:r>
            <a:r>
              <a:rPr lang="cs-CZ" altLang="en-US"/>
              <a:t> vazba na FK 506 BF</a:t>
            </a:r>
            <a:endParaRPr lang="cs-CZ" altLang="en-US" sz="3200"/>
          </a:p>
          <a:p>
            <a:r>
              <a:rPr lang="cs-CZ" altLang="en-US" sz="2800" u="sng"/>
              <a:t>Sirolimus (Rapamycin</a:t>
            </a:r>
            <a:r>
              <a:rPr lang="cs-CZ" altLang="en-US" sz="2800"/>
              <a:t>) - blokuje přenos signálu </a:t>
            </a:r>
            <a:br>
              <a:rPr lang="cs-CZ" altLang="en-US" sz="2800"/>
            </a:br>
            <a:r>
              <a:rPr lang="cs-CZ" altLang="en-US" sz="2800"/>
              <a:t>z IL-2, též se váže na FK 506 BF.</a:t>
            </a:r>
          </a:p>
        </p:txBody>
      </p:sp>
    </p:spTree>
    <p:extLst>
      <p:ext uri="{BB962C8B-B14F-4D97-AF65-F5344CB8AC3E}">
        <p14:creationId xmlns:p14="http://schemas.microsoft.com/office/powerpoint/2010/main" val="28678026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2838" y="271464"/>
            <a:ext cx="7924800" cy="1176337"/>
          </a:xfrm>
        </p:spPr>
        <p:txBody>
          <a:bodyPr/>
          <a:lstStyle/>
          <a:p>
            <a:r>
              <a:rPr lang="cs-CZ" altLang="en-US" sz="3600"/>
              <a:t>Glukokortikoidy jako imunosupresiva</a:t>
            </a:r>
            <a:br>
              <a:rPr lang="cs-CZ" altLang="en-US"/>
            </a:br>
            <a:endParaRPr lang="cs-CZ" alt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1219201"/>
            <a:ext cx="8351838" cy="41814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en-US" sz="2400"/>
              <a:t>Imunosupresivně působí především vysoké dávky (0,5-1 mg Prednisonu/kg/den). Nižší dávky mají pouze protizánětlivý efekt. </a:t>
            </a:r>
          </a:p>
          <a:p>
            <a:pPr>
              <a:lnSpc>
                <a:spcPct val="90000"/>
              </a:lnSpc>
            </a:pPr>
            <a:r>
              <a:rPr lang="cs-CZ" altLang="en-US" sz="2400"/>
              <a:t>Mechanismy účinky:</a:t>
            </a:r>
          </a:p>
          <a:p>
            <a:pPr lvl="1">
              <a:lnSpc>
                <a:spcPct val="80000"/>
              </a:lnSpc>
            </a:pPr>
            <a:r>
              <a:rPr lang="cs-CZ" altLang="en-US" sz="1800"/>
              <a:t>Snížená produkce cytokinů (IL-1, TNF-</a:t>
            </a:r>
            <a:r>
              <a:rPr lang="cs-CZ" altLang="en-US" sz="1800">
                <a:latin typeface="Symbol" panose="05050102010706020507" pitchFamily="18" charset="2"/>
              </a:rPr>
              <a:t>a</a:t>
            </a:r>
            <a:r>
              <a:rPr lang="cs-CZ" altLang="en-US" sz="1800"/>
              <a:t>, IL-2)</a:t>
            </a:r>
          </a:p>
          <a:p>
            <a:pPr lvl="1">
              <a:lnSpc>
                <a:spcPct val="80000"/>
              </a:lnSpc>
            </a:pPr>
            <a:r>
              <a:rPr lang="cs-CZ" altLang="en-US" sz="1800"/>
              <a:t>Snížení exprese adhezivních molekul</a:t>
            </a:r>
          </a:p>
          <a:p>
            <a:pPr lvl="1">
              <a:lnSpc>
                <a:spcPct val="80000"/>
              </a:lnSpc>
            </a:pPr>
            <a:r>
              <a:rPr lang="cs-CZ" altLang="en-US" sz="1800"/>
              <a:t>Inhibice exprese HLA-II</a:t>
            </a:r>
          </a:p>
          <a:p>
            <a:pPr lvl="1">
              <a:lnSpc>
                <a:spcPct val="80000"/>
              </a:lnSpc>
            </a:pPr>
            <a:r>
              <a:rPr lang="cs-CZ" altLang="en-US" sz="1800"/>
              <a:t>Inhibice fosfolipázy A2 v granulocytech - blok tvorby metabolitů kyseliny arachidonové.</a:t>
            </a:r>
          </a:p>
          <a:p>
            <a:pPr>
              <a:lnSpc>
                <a:spcPct val="90000"/>
              </a:lnSpc>
            </a:pPr>
            <a:r>
              <a:rPr lang="cs-CZ" altLang="en-US" sz="2400"/>
              <a:t>Vedlejší činky: redistribuce tuku, vznik vředové choroby, steroidní diabetes, hypertenze, poruchy růstu dětí, hypokalémie, osteoporóza, katarakta, psychózy....</a:t>
            </a:r>
          </a:p>
        </p:txBody>
      </p:sp>
    </p:spTree>
    <p:extLst>
      <p:ext uri="{BB962C8B-B14F-4D97-AF65-F5344CB8AC3E}">
        <p14:creationId xmlns:p14="http://schemas.microsoft.com/office/powerpoint/2010/main" val="36074328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1" y="304800"/>
            <a:ext cx="8569325" cy="1143000"/>
          </a:xfrm>
        </p:spPr>
        <p:txBody>
          <a:bodyPr/>
          <a:lstStyle/>
          <a:p>
            <a:r>
              <a:rPr lang="cs-CZ" altLang="en-US" sz="3600"/>
              <a:t>Využití monoklonálních protilátek v léčbě autoimunitních a zánětlivých chorob</a:t>
            </a:r>
            <a:endParaRPr lang="cs-CZ" alt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1" y="1657350"/>
            <a:ext cx="8569325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en-US" u="sng"/>
              <a:t>Imnosupresivní léčba</a:t>
            </a:r>
            <a:r>
              <a:rPr lang="cs-CZ" altLang="en-US" sz="2400" u="sng"/>
              <a:t>:</a:t>
            </a:r>
            <a:endParaRPr lang="cs-CZ" altLang="en-US" sz="2400"/>
          </a:p>
          <a:p>
            <a:pPr lvl="1">
              <a:lnSpc>
                <a:spcPct val="80000"/>
              </a:lnSpc>
            </a:pPr>
            <a:r>
              <a:rPr lang="cs-CZ" altLang="en-US" sz="2400"/>
              <a:t>Anti-CD3 (dnes už vyjímečně)</a:t>
            </a:r>
          </a:p>
          <a:p>
            <a:pPr lvl="1">
              <a:lnSpc>
                <a:spcPct val="80000"/>
              </a:lnSpc>
            </a:pPr>
            <a:r>
              <a:rPr lang="cs-CZ" altLang="en-US" sz="2400"/>
              <a:t>Anti-CD20</a:t>
            </a:r>
          </a:p>
          <a:p>
            <a:pPr lvl="1">
              <a:lnSpc>
                <a:spcPct val="80000"/>
              </a:lnSpc>
            </a:pPr>
            <a:r>
              <a:rPr lang="cs-CZ" altLang="en-US" sz="2400"/>
              <a:t>Anti-CD52</a:t>
            </a:r>
            <a:endParaRPr lang="cs-CZ" altLang="en-US" sz="2400" u="sng"/>
          </a:p>
          <a:p>
            <a:pPr>
              <a:lnSpc>
                <a:spcPct val="80000"/>
              </a:lnSpc>
            </a:pPr>
            <a:r>
              <a:rPr lang="cs-CZ" altLang="en-US" u="sng"/>
              <a:t>Protizánětlivá léčba</a:t>
            </a:r>
            <a:endParaRPr lang="cs-CZ" altLang="en-US"/>
          </a:p>
          <a:p>
            <a:pPr lvl="1">
              <a:lnSpc>
                <a:spcPct val="80000"/>
              </a:lnSpc>
            </a:pPr>
            <a:r>
              <a:rPr lang="cs-CZ" altLang="en-US" sz="2400"/>
              <a:t>Blokáda prozánětlivých cytokinů: </a:t>
            </a:r>
          </a:p>
          <a:p>
            <a:pPr lvl="2">
              <a:lnSpc>
                <a:spcPct val="80000"/>
              </a:lnSpc>
            </a:pPr>
            <a:r>
              <a:rPr lang="cs-CZ" altLang="en-US" sz="2000"/>
              <a:t>Anti –TNF</a:t>
            </a:r>
            <a:r>
              <a:rPr lang="cs-CZ" altLang="en-US" sz="2000">
                <a:latin typeface="Symbol" panose="05050102010706020507" pitchFamily="18" charset="2"/>
              </a:rPr>
              <a:t>-a, </a:t>
            </a:r>
            <a:r>
              <a:rPr lang="cs-CZ" altLang="en-US" sz="2000"/>
              <a:t>IL-6, IL-1</a:t>
            </a:r>
          </a:p>
          <a:p>
            <a:pPr lvl="1">
              <a:lnSpc>
                <a:spcPct val="80000"/>
              </a:lnSpc>
            </a:pPr>
            <a:r>
              <a:rPr lang="cs-CZ" altLang="en-US" sz="2400"/>
              <a:t>Blokáda adhezivních molekul:</a:t>
            </a:r>
          </a:p>
          <a:p>
            <a:pPr lvl="2">
              <a:lnSpc>
                <a:spcPct val="80000"/>
              </a:lnSpc>
            </a:pPr>
            <a:r>
              <a:rPr lang="cs-CZ" altLang="en-US" sz="2000"/>
              <a:t>Anti-integrin </a:t>
            </a:r>
            <a:r>
              <a:rPr lang="cs-CZ" altLang="en-US" sz="2000">
                <a:latin typeface="Symbol" panose="05050102010706020507" pitchFamily="18" charset="2"/>
              </a:rPr>
              <a:t>a</a:t>
            </a:r>
            <a:r>
              <a:rPr lang="cs-CZ" altLang="en-US" sz="2000"/>
              <a:t>4</a:t>
            </a:r>
            <a:r>
              <a:rPr lang="cs-CZ" altLang="en-US" sz="2000">
                <a:latin typeface="Symbol" panose="05050102010706020507" pitchFamily="18" charset="2"/>
              </a:rPr>
              <a:t>b</a:t>
            </a:r>
            <a:r>
              <a:rPr lang="cs-CZ" altLang="en-US" sz="2000"/>
              <a:t>1 (léčba roztroušené mozkomíšní sklerózy)</a:t>
            </a:r>
          </a:p>
          <a:p>
            <a:pPr lvl="2">
              <a:lnSpc>
                <a:spcPct val="80000"/>
              </a:lnSpc>
            </a:pPr>
            <a:r>
              <a:rPr lang="cs-CZ" altLang="en-US" sz="2000"/>
              <a:t>Anti-CD11a (léčba psoriázy)</a:t>
            </a:r>
          </a:p>
          <a:p>
            <a:pPr>
              <a:lnSpc>
                <a:spcPct val="80000"/>
              </a:lnSpc>
            </a:pPr>
            <a:r>
              <a:rPr lang="cs-CZ" altLang="en-US" sz="2800"/>
              <a:t>Protialergická léčba</a:t>
            </a:r>
          </a:p>
          <a:p>
            <a:pPr lvl="1">
              <a:lnSpc>
                <a:spcPct val="80000"/>
              </a:lnSpc>
            </a:pPr>
            <a:r>
              <a:rPr lang="cs-CZ" altLang="en-US" sz="2400"/>
              <a:t>anti-IgE</a:t>
            </a:r>
            <a:endParaRPr lang="cs-CZ" altLang="en-US"/>
          </a:p>
          <a:p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0881893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49363" y="457200"/>
            <a:ext cx="7772400" cy="1143000"/>
          </a:xfrm>
        </p:spPr>
        <p:txBody>
          <a:bodyPr/>
          <a:lstStyle/>
          <a:p>
            <a:r>
              <a:rPr lang="cs-CZ" altLang="en-US"/>
              <a:t>Imunopotenciační léky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9364" y="1447800"/>
            <a:ext cx="7983537" cy="4114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altLang="en-US" sz="2000" dirty="0">
                <a:latin typeface="+mj-lt"/>
              </a:rPr>
              <a:t>Onkologická léčba:</a:t>
            </a:r>
          </a:p>
          <a:p>
            <a:pPr>
              <a:defRPr/>
            </a:pPr>
            <a:r>
              <a:rPr lang="cs-CZ" altLang="en-US" sz="2000" dirty="0" err="1">
                <a:latin typeface="+mj-lt"/>
              </a:rPr>
              <a:t>Imunostimulací</a:t>
            </a:r>
            <a:r>
              <a:rPr lang="cs-CZ" altLang="en-US" sz="2000" dirty="0">
                <a:latin typeface="+mj-lt"/>
              </a:rPr>
              <a:t> </a:t>
            </a:r>
            <a:r>
              <a:rPr lang="cs-CZ" altLang="en-US" sz="2000" dirty="0" err="1">
                <a:latin typeface="+mj-lt"/>
              </a:rPr>
              <a:t>cytokiny</a:t>
            </a:r>
            <a:r>
              <a:rPr lang="cs-CZ" altLang="en-US" sz="2000" dirty="0">
                <a:latin typeface="+mj-lt"/>
              </a:rPr>
              <a:t> – hlavně IL-2, IFN-</a:t>
            </a:r>
            <a:r>
              <a:rPr lang="cs-CZ" altLang="en-US" sz="2000" dirty="0" err="1">
                <a:latin typeface="Symbol" panose="05050102010706020507" pitchFamily="18" charset="2"/>
              </a:rPr>
              <a:t>a,g</a:t>
            </a:r>
            <a:endParaRPr lang="cs-CZ" altLang="en-US" sz="2000" dirty="0">
              <a:latin typeface="Symbol" panose="05050102010706020507" pitchFamily="18" charset="2"/>
            </a:endParaRPr>
          </a:p>
          <a:p>
            <a:pPr>
              <a:defRPr/>
            </a:pPr>
            <a:r>
              <a:rPr lang="cs-CZ" altLang="en-US" sz="2000" dirty="0">
                <a:latin typeface="+mj-lt"/>
              </a:rPr>
              <a:t>Blokáda imunosupresivně působících T-lymfocytárních </a:t>
            </a:r>
            <a:r>
              <a:rPr lang="cs-CZ" altLang="en-US" sz="2000" dirty="0" err="1">
                <a:latin typeface="+mj-lt"/>
              </a:rPr>
              <a:t>check</a:t>
            </a:r>
            <a:r>
              <a:rPr lang="cs-CZ" altLang="en-US" sz="2000" dirty="0">
                <a:latin typeface="+mj-lt"/>
              </a:rPr>
              <a:t>-pointů – nyní zejména blokáda PD-1 a CTLA-4 .</a:t>
            </a:r>
          </a:p>
          <a:p>
            <a:pPr>
              <a:defRPr/>
            </a:pPr>
            <a:endParaRPr lang="cs-CZ" altLang="en-US" sz="2000" dirty="0">
              <a:latin typeface="+mj-lt"/>
            </a:endParaRPr>
          </a:p>
          <a:p>
            <a:pPr marL="0" indent="0">
              <a:buNone/>
              <a:defRPr/>
            </a:pPr>
            <a:r>
              <a:rPr lang="cs-CZ" altLang="en-US" sz="2000" dirty="0">
                <a:latin typeface="+mj-lt"/>
              </a:rPr>
              <a:t>Léčba pacientů s různými klinickými příznaky imunodeficitu(časté, závažné infekce), obvykle u pacientů bez průkazu jasného laboratorního imunodeficitu</a:t>
            </a:r>
          </a:p>
          <a:p>
            <a:pPr>
              <a:defRPr/>
            </a:pPr>
            <a:r>
              <a:rPr lang="cs-CZ" altLang="en-US" sz="2000" dirty="0">
                <a:latin typeface="+mj-lt"/>
              </a:rPr>
              <a:t>Bakteriální „</a:t>
            </a:r>
            <a:r>
              <a:rPr lang="cs-CZ" altLang="en-US" sz="2000" dirty="0" err="1">
                <a:latin typeface="+mj-lt"/>
              </a:rPr>
              <a:t>imunomodulátory</a:t>
            </a:r>
            <a:r>
              <a:rPr lang="cs-CZ" altLang="en-US" sz="2000" dirty="0">
                <a:latin typeface="+mj-lt"/>
              </a:rPr>
              <a:t>“: </a:t>
            </a:r>
            <a:r>
              <a:rPr lang="cs-CZ" altLang="en-US" sz="2000" dirty="0" err="1">
                <a:latin typeface="+mj-lt"/>
              </a:rPr>
              <a:t>Broncho-vaxom</a:t>
            </a:r>
            <a:r>
              <a:rPr lang="cs-CZ" altLang="en-US" sz="2000" dirty="0">
                <a:latin typeface="+mj-lt"/>
              </a:rPr>
              <a:t>, </a:t>
            </a:r>
          </a:p>
          <a:p>
            <a:pPr>
              <a:defRPr/>
            </a:pPr>
            <a:r>
              <a:rPr lang="cs-CZ" altLang="en-US" sz="2000" dirty="0">
                <a:latin typeface="+mj-lt"/>
              </a:rPr>
              <a:t>V ČR a </a:t>
            </a:r>
            <a:r>
              <a:rPr lang="cs-CZ" altLang="en-US" sz="2000">
                <a:latin typeface="+mj-lt"/>
              </a:rPr>
              <a:t>SR používán </a:t>
            </a:r>
            <a:r>
              <a:rPr lang="cs-CZ" altLang="en-US" sz="2000" dirty="0">
                <a:latin typeface="+mj-lt"/>
              </a:rPr>
              <a:t>dialyzát lidských leukocytů („transfer faktor“) </a:t>
            </a:r>
          </a:p>
          <a:p>
            <a:pPr>
              <a:defRPr/>
            </a:pPr>
            <a:r>
              <a:rPr lang="cs-CZ" altLang="en-US" sz="2000" dirty="0">
                <a:latin typeface="+mj-lt"/>
              </a:rPr>
              <a:t>Mnoho dalších „potravinových doplňků“, kterým ale chybí klinický průkaz účinnosti (stejně jako  některým látkám výše uvedeným)</a:t>
            </a:r>
          </a:p>
        </p:txBody>
      </p:sp>
    </p:spTree>
    <p:extLst>
      <p:ext uri="{BB962C8B-B14F-4D97-AF65-F5344CB8AC3E}">
        <p14:creationId xmlns:p14="http://schemas.microsoft.com/office/powerpoint/2010/main" val="15002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4000"/>
              <a:t>MALT (Mucous Associated Lymphoid Tissue)</a:t>
            </a:r>
            <a:endParaRPr lang="en-US" altLang="en-US" sz="40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1916113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en-US" dirty="0"/>
              <a:t>GALT (Gut </a:t>
            </a:r>
            <a:r>
              <a:rPr lang="cs-CZ" altLang="en-US" dirty="0" err="1"/>
              <a:t>Associated</a:t>
            </a:r>
            <a:r>
              <a:rPr lang="cs-CZ" altLang="en-US" dirty="0"/>
              <a:t> </a:t>
            </a:r>
            <a:r>
              <a:rPr lang="cs-CZ" altLang="en-US" dirty="0" err="1"/>
              <a:t>Lymphod</a:t>
            </a:r>
            <a:r>
              <a:rPr lang="cs-CZ" altLang="en-US" dirty="0"/>
              <a:t> </a:t>
            </a:r>
            <a:r>
              <a:rPr lang="cs-CZ" altLang="en-US" dirty="0" err="1"/>
              <a:t>tissue</a:t>
            </a:r>
            <a:r>
              <a:rPr lang="cs-CZ" altLang="en-US" dirty="0"/>
              <a:t>)</a:t>
            </a:r>
          </a:p>
          <a:p>
            <a:pPr eaLnBrk="1" hangingPunct="1"/>
            <a:r>
              <a:rPr lang="cs-CZ" altLang="en-US" dirty="0"/>
              <a:t>BALT (</a:t>
            </a:r>
            <a:r>
              <a:rPr lang="cs-CZ" altLang="en-US" dirty="0" err="1"/>
              <a:t>Bronchi</a:t>
            </a:r>
            <a:r>
              <a:rPr lang="cs-CZ" altLang="en-US" dirty="0"/>
              <a:t> </a:t>
            </a:r>
            <a:r>
              <a:rPr lang="cs-CZ" altLang="en-US" dirty="0" err="1"/>
              <a:t>Associated</a:t>
            </a:r>
            <a:r>
              <a:rPr lang="cs-CZ" altLang="en-US" dirty="0"/>
              <a:t> </a:t>
            </a:r>
            <a:r>
              <a:rPr lang="cs-CZ" altLang="en-US" dirty="0" err="1"/>
              <a:t>Lymphoid</a:t>
            </a:r>
            <a:r>
              <a:rPr lang="cs-CZ" altLang="en-US" dirty="0"/>
              <a:t> </a:t>
            </a:r>
            <a:r>
              <a:rPr lang="cs-CZ" altLang="en-US" dirty="0" err="1"/>
              <a:t>Tissue</a:t>
            </a:r>
            <a:r>
              <a:rPr lang="cs-CZ" altLang="en-US" dirty="0"/>
              <a:t>)</a:t>
            </a:r>
          </a:p>
          <a:p>
            <a:pPr eaLnBrk="1" hangingPunct="1"/>
            <a:r>
              <a:rPr lang="cs-CZ" altLang="en-US" dirty="0"/>
              <a:t>Imunitní tkáně systému močového, </a:t>
            </a:r>
            <a:r>
              <a:rPr lang="cs-CZ" altLang="en-US" u="sng" dirty="0"/>
              <a:t>genitálního</a:t>
            </a:r>
            <a:r>
              <a:rPr lang="cs-CZ" altLang="en-US" dirty="0"/>
              <a:t>, spojivky, středního ucha….</a:t>
            </a:r>
          </a:p>
          <a:p>
            <a:pPr eaLnBrk="1" hangingPunct="1"/>
            <a:r>
              <a:rPr lang="cs-CZ" altLang="en-US" dirty="0"/>
              <a:t>Prsní žláza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9829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Obrázek 12" descr="schema4-var2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1104901"/>
            <a:ext cx="6850062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Nadpis 1"/>
          <p:cNvSpPr>
            <a:spLocks noGrp="1" noChangeArrowheads="1"/>
          </p:cNvSpPr>
          <p:nvPr>
            <p:ph type="title"/>
          </p:nvPr>
        </p:nvSpPr>
        <p:spPr>
          <a:xfrm>
            <a:off x="1039813" y="11588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en-US" sz="3200" b="1">
                <a:solidFill>
                  <a:srgbClr val="FF0000"/>
                </a:solidFill>
              </a:rPr>
              <a:t>SPOLEČNÝ</a:t>
            </a:r>
            <a:r>
              <a:rPr lang="cs-CZ" altLang="en-US" sz="3200"/>
              <a:t> IMUNITNÍ SYSTÉM SLIZNIC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F792447-711A-4424-92B1-53AC0D052275}"/>
              </a:ext>
            </a:extLst>
          </p:cNvPr>
          <p:cNvSpPr txBox="1"/>
          <p:nvPr/>
        </p:nvSpPr>
        <p:spPr>
          <a:xfrm>
            <a:off x="5072063" y="1989138"/>
            <a:ext cx="1727200" cy="279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792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400" dirty="0" err="1"/>
              <a:t>Nasopharynx</a:t>
            </a:r>
            <a:endParaRPr lang="cs-CZ" sz="14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ABB7F71-8173-4E7D-ADB7-DAD98681A6F1}"/>
              </a:ext>
            </a:extLst>
          </p:cNvPr>
          <p:cNvSpPr txBox="1"/>
          <p:nvPr/>
        </p:nvSpPr>
        <p:spPr>
          <a:xfrm>
            <a:off x="5072063" y="2492375"/>
            <a:ext cx="1727200" cy="280988"/>
          </a:xfrm>
          <a:prstGeom prst="rect">
            <a:avLst/>
          </a:prstGeom>
          <a:solidFill>
            <a:srgbClr val="6F972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792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400" dirty="0"/>
              <a:t>Plíce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408947F-2637-4B89-A1E4-7D15B33CB0C1}"/>
              </a:ext>
            </a:extLst>
          </p:cNvPr>
          <p:cNvSpPr txBox="1"/>
          <p:nvPr/>
        </p:nvSpPr>
        <p:spPr>
          <a:xfrm>
            <a:off x="5072063" y="3165475"/>
            <a:ext cx="1727200" cy="280988"/>
          </a:xfrm>
          <a:prstGeom prst="rect">
            <a:avLst/>
          </a:prstGeom>
          <a:solidFill>
            <a:srgbClr val="957DB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792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400" dirty="0"/>
              <a:t>Prsní žláza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EA549D9-5522-4858-A37C-579E561A68E8}"/>
              </a:ext>
            </a:extLst>
          </p:cNvPr>
          <p:cNvSpPr txBox="1"/>
          <p:nvPr/>
        </p:nvSpPr>
        <p:spPr>
          <a:xfrm>
            <a:off x="5072063" y="3933825"/>
            <a:ext cx="1727200" cy="279400"/>
          </a:xfrm>
          <a:prstGeom prst="rect">
            <a:avLst/>
          </a:prstGeom>
          <a:solidFill>
            <a:srgbClr val="64646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792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400" dirty="0"/>
              <a:t>Zažívací trakt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5FDCD23-FABC-426B-A11C-E7C8E218A61B}"/>
              </a:ext>
            </a:extLst>
          </p:cNvPr>
          <p:cNvSpPr txBox="1"/>
          <p:nvPr/>
        </p:nvSpPr>
        <p:spPr>
          <a:xfrm>
            <a:off x="5072063" y="4508500"/>
            <a:ext cx="1727200" cy="280988"/>
          </a:xfrm>
          <a:prstGeom prst="rect">
            <a:avLst/>
          </a:prstGeom>
          <a:solidFill>
            <a:srgbClr val="F2B8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792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400" dirty="0" err="1"/>
              <a:t>Genitourinární</a:t>
            </a:r>
            <a:r>
              <a:rPr lang="cs-CZ" sz="1400" dirty="0"/>
              <a:t> trakt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FCB969D-23FD-46B4-956E-5703E2168C43}"/>
              </a:ext>
            </a:extLst>
          </p:cNvPr>
          <p:cNvSpPr txBox="1"/>
          <p:nvPr/>
        </p:nvSpPr>
        <p:spPr>
          <a:xfrm>
            <a:off x="3306763" y="4662489"/>
            <a:ext cx="1223962" cy="33972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Vena</a:t>
            </a: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cava</a:t>
            </a:r>
            <a:endParaRPr lang="cs-CZ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8DA4640-2CBB-4173-9FAE-BADBC8F99A7E}"/>
              </a:ext>
            </a:extLst>
          </p:cNvPr>
          <p:cNvSpPr txBox="1"/>
          <p:nvPr/>
        </p:nvSpPr>
        <p:spPr>
          <a:xfrm>
            <a:off x="2622551" y="1484314"/>
            <a:ext cx="1368425" cy="58578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Ductus</a:t>
            </a: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thoracicus</a:t>
            </a:r>
            <a:endParaRPr lang="cs-CZ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C3FFD5B-EA32-4BFA-A180-E6DECA73FD92}"/>
              </a:ext>
            </a:extLst>
          </p:cNvPr>
          <p:cNvSpPr txBox="1"/>
          <p:nvPr/>
        </p:nvSpPr>
        <p:spPr>
          <a:xfrm>
            <a:off x="2046289" y="5300664"/>
            <a:ext cx="1152525" cy="33972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Střevo</a:t>
            </a:r>
          </a:p>
        </p:txBody>
      </p:sp>
      <p:sp>
        <p:nvSpPr>
          <p:cNvPr id="10252" name="TextovéPole 1"/>
          <p:cNvSpPr txBox="1">
            <a:spLocks noChangeArrowheads="1"/>
          </p:cNvSpPr>
          <p:nvPr/>
        </p:nvSpPr>
        <p:spPr bwMode="auto">
          <a:xfrm>
            <a:off x="1039813" y="6022976"/>
            <a:ext cx="8424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defRPr sz="36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defRPr sz="3600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defRPr sz="3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defRPr sz="36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cs-CZ" altLang="cs-CZ" sz="2000">
                <a:solidFill>
                  <a:srgbClr val="FF0000"/>
                </a:solidFill>
              </a:rPr>
              <a:t>Tj. stimulace v jedné oblasti MALT vede k odpovědi </a:t>
            </a:r>
            <a:br>
              <a:rPr lang="cs-CZ" altLang="cs-CZ" sz="2000">
                <a:solidFill>
                  <a:srgbClr val="FF0000"/>
                </a:solidFill>
              </a:rPr>
            </a:br>
            <a:r>
              <a:rPr lang="cs-CZ" altLang="cs-CZ" sz="2000">
                <a:solidFill>
                  <a:srgbClr val="FF0000"/>
                </a:solidFill>
              </a:rPr>
              <a:t>i v dalších oblastech MALT</a:t>
            </a:r>
          </a:p>
        </p:txBody>
      </p:sp>
    </p:spTree>
    <p:extLst>
      <p:ext uri="{BB962C8B-B14F-4D97-AF65-F5344CB8AC3E}">
        <p14:creationId xmlns:p14="http://schemas.microsoft.com/office/powerpoint/2010/main" val="3836695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Obrázek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4" y="957263"/>
            <a:ext cx="8066087" cy="564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Nadpis 1"/>
          <p:cNvSpPr>
            <a:spLocks noGrp="1" noChangeArrowheads="1"/>
          </p:cNvSpPr>
          <p:nvPr>
            <p:ph type="title"/>
          </p:nvPr>
        </p:nvSpPr>
        <p:spPr>
          <a:xfrm>
            <a:off x="1028700" y="115888"/>
            <a:ext cx="8578850" cy="779462"/>
          </a:xfrm>
        </p:spPr>
        <p:txBody>
          <a:bodyPr/>
          <a:lstStyle/>
          <a:p>
            <a:pPr eaLnBrk="1" hangingPunct="1"/>
            <a:r>
              <a:rPr lang="cs-CZ" altLang="en-US" sz="2800"/>
              <a:t>Mléčná žláza </a:t>
            </a:r>
            <a:br>
              <a:rPr lang="cs-CZ" altLang="en-US" sz="2800"/>
            </a:br>
            <a:r>
              <a:rPr lang="cs-CZ" altLang="en-US" sz="2800"/>
              <a:t>jako součást společného imunitního systému sliznic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941D7B3-A81D-49FC-8539-61C7F2E3EAC4}"/>
              </a:ext>
            </a:extLst>
          </p:cNvPr>
          <p:cNvSpPr txBox="1"/>
          <p:nvPr/>
        </p:nvSpPr>
        <p:spPr>
          <a:xfrm>
            <a:off x="3433764" y="4924426"/>
            <a:ext cx="1296987" cy="466725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500" dirty="0"/>
              <a:t>Lymfatické uzliny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CCE08DF-E043-4BFF-8A5B-25422DF7F76D}"/>
              </a:ext>
            </a:extLst>
          </p:cNvPr>
          <p:cNvSpPr txBox="1"/>
          <p:nvPr/>
        </p:nvSpPr>
        <p:spPr>
          <a:xfrm>
            <a:off x="5154614" y="5805488"/>
            <a:ext cx="1296987" cy="30480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500" dirty="0"/>
              <a:t>Mízovod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6335B99-C6BF-42B6-A17D-2F966A513567}"/>
              </a:ext>
            </a:extLst>
          </p:cNvPr>
          <p:cNvSpPr txBox="1"/>
          <p:nvPr/>
        </p:nvSpPr>
        <p:spPr>
          <a:xfrm>
            <a:off x="7043738" y="5005388"/>
            <a:ext cx="1295400" cy="30480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500" dirty="0"/>
              <a:t>Krevní oběh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14D8016-7FBF-4237-889E-40ED10076499}"/>
              </a:ext>
            </a:extLst>
          </p:cNvPr>
          <p:cNvSpPr txBox="1"/>
          <p:nvPr/>
        </p:nvSpPr>
        <p:spPr>
          <a:xfrm>
            <a:off x="8121650" y="2968626"/>
            <a:ext cx="1136650" cy="466725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500" dirty="0"/>
              <a:t>Sliznice a žlázy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1853610-CB81-4375-9404-44F50ADAA787}"/>
              </a:ext>
            </a:extLst>
          </p:cNvPr>
          <p:cNvSpPr txBox="1"/>
          <p:nvPr/>
        </p:nvSpPr>
        <p:spPr>
          <a:xfrm>
            <a:off x="6481763" y="2160589"/>
            <a:ext cx="1243012" cy="294993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500" dirty="0"/>
              <a:t>Mléčná žláza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C27A5B2-85EE-48BD-859B-CC2D6ECF34ED}"/>
              </a:ext>
            </a:extLst>
          </p:cNvPr>
          <p:cNvSpPr txBox="1"/>
          <p:nvPr/>
        </p:nvSpPr>
        <p:spPr>
          <a:xfrm>
            <a:off x="2941639" y="3644900"/>
            <a:ext cx="1481137" cy="306388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600" dirty="0" err="1"/>
              <a:t>Peyerovy</a:t>
            </a:r>
            <a:r>
              <a:rPr lang="cs-CZ" sz="1600" dirty="0"/>
              <a:t> plaky</a:t>
            </a:r>
            <a:endParaRPr lang="cs-CZ" sz="1500" dirty="0"/>
          </a:p>
        </p:txBody>
      </p:sp>
      <p:cxnSp>
        <p:nvCxnSpPr>
          <p:cNvPr id="14" name="Přímá spojovací šipka 20">
            <a:extLst>
              <a:ext uri="{FF2B5EF4-FFF2-40B4-BE49-F238E27FC236}">
                <a16:creationId xmlns:a16="http://schemas.microsoft.com/office/drawing/2014/main" id="{060A4BDE-E38E-4B50-9C4E-9AB8EEC56208}"/>
              </a:ext>
            </a:extLst>
          </p:cNvPr>
          <p:cNvCxnSpPr>
            <a:stCxn id="12" idx="2"/>
          </p:cNvCxnSpPr>
          <p:nvPr/>
        </p:nvCxnSpPr>
        <p:spPr>
          <a:xfrm>
            <a:off x="1470025" y="3435350"/>
            <a:ext cx="865188" cy="2095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20">
            <a:extLst>
              <a:ext uri="{FF2B5EF4-FFF2-40B4-BE49-F238E27FC236}">
                <a16:creationId xmlns:a16="http://schemas.microsoft.com/office/drawing/2014/main" id="{D7B2EB43-1D44-4BDB-A7A8-D12B67464A3A}"/>
              </a:ext>
            </a:extLst>
          </p:cNvPr>
          <p:cNvCxnSpPr>
            <a:stCxn id="13" idx="2"/>
          </p:cNvCxnSpPr>
          <p:nvPr/>
        </p:nvCxnSpPr>
        <p:spPr>
          <a:xfrm>
            <a:off x="4422775" y="2598738"/>
            <a:ext cx="928688" cy="247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9260288-A768-4F72-BDAA-857BCC841232}"/>
              </a:ext>
            </a:extLst>
          </p:cNvPr>
          <p:cNvSpPr txBox="1"/>
          <p:nvPr/>
        </p:nvSpPr>
        <p:spPr>
          <a:xfrm>
            <a:off x="3775075" y="2120901"/>
            <a:ext cx="1296988" cy="3057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600" dirty="0"/>
              <a:t>Střevo dítěte</a:t>
            </a:r>
            <a:endParaRPr lang="cs-CZ" sz="15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E563ABA-0DF8-4D5A-AC91-C5CDDF64E159}"/>
              </a:ext>
            </a:extLst>
          </p:cNvPr>
          <p:cNvSpPr txBox="1"/>
          <p:nvPr/>
        </p:nvSpPr>
        <p:spPr>
          <a:xfrm>
            <a:off x="822325" y="2951164"/>
            <a:ext cx="1296988" cy="305765"/>
          </a:xfrm>
          <a:prstGeom prst="rect">
            <a:avLst/>
          </a:prstGeom>
          <a:solidFill>
            <a:srgbClr val="D9612B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600" dirty="0"/>
              <a:t>Střevo matky</a:t>
            </a: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3660827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 rot="5400000">
            <a:off x="3575050" y="2863850"/>
            <a:ext cx="3214688" cy="839788"/>
            <a:chOff x="567" y="2049"/>
            <a:chExt cx="1558" cy="448"/>
          </a:xfrm>
        </p:grpSpPr>
        <p:sp>
          <p:nvSpPr>
            <p:cNvPr id="38920" name="Line 3"/>
            <p:cNvSpPr>
              <a:spLocks noChangeShapeType="1"/>
            </p:cNvSpPr>
            <p:nvPr/>
          </p:nvSpPr>
          <p:spPr bwMode="auto">
            <a:xfrm>
              <a:off x="576" y="2496"/>
              <a:ext cx="153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21" name="AutoShape 4"/>
            <p:cNvSpPr>
              <a:spLocks noChangeArrowheads="1"/>
            </p:cNvSpPr>
            <p:nvPr/>
          </p:nvSpPr>
          <p:spPr bwMode="auto">
            <a:xfrm>
              <a:off x="960" y="2160"/>
              <a:ext cx="192" cy="336"/>
            </a:xfrm>
            <a:prstGeom prst="roundRect">
              <a:avLst>
                <a:gd name="adj" fmla="val 16667"/>
              </a:avLst>
            </a:prstGeom>
            <a:solidFill>
              <a:srgbClr val="FFCC99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>
                <a:solidFill>
                  <a:schemeClr val="accent2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8922" name="AutoShape 5"/>
            <p:cNvSpPr>
              <a:spLocks noChangeArrowheads="1"/>
            </p:cNvSpPr>
            <p:nvPr/>
          </p:nvSpPr>
          <p:spPr bwMode="auto">
            <a:xfrm>
              <a:off x="1152" y="2160"/>
              <a:ext cx="192" cy="336"/>
            </a:xfrm>
            <a:prstGeom prst="roundRect">
              <a:avLst>
                <a:gd name="adj" fmla="val 16667"/>
              </a:avLst>
            </a:prstGeom>
            <a:solidFill>
              <a:srgbClr val="FFCC99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>
                <a:solidFill>
                  <a:schemeClr val="accent2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8923" name="AutoShape 6"/>
            <p:cNvSpPr>
              <a:spLocks noChangeArrowheads="1"/>
            </p:cNvSpPr>
            <p:nvPr/>
          </p:nvSpPr>
          <p:spPr bwMode="auto">
            <a:xfrm>
              <a:off x="1344" y="2160"/>
              <a:ext cx="192" cy="336"/>
            </a:xfrm>
            <a:prstGeom prst="roundRect">
              <a:avLst>
                <a:gd name="adj" fmla="val 16667"/>
              </a:avLst>
            </a:prstGeom>
            <a:solidFill>
              <a:srgbClr val="FFCC99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>
                <a:solidFill>
                  <a:schemeClr val="accent2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8924" name="AutoShape 7"/>
            <p:cNvSpPr>
              <a:spLocks noChangeArrowheads="1"/>
            </p:cNvSpPr>
            <p:nvPr/>
          </p:nvSpPr>
          <p:spPr bwMode="auto">
            <a:xfrm>
              <a:off x="1536" y="2160"/>
              <a:ext cx="192" cy="336"/>
            </a:xfrm>
            <a:prstGeom prst="roundRect">
              <a:avLst>
                <a:gd name="adj" fmla="val 16667"/>
              </a:avLst>
            </a:prstGeom>
            <a:solidFill>
              <a:srgbClr val="FFCC99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>
                <a:solidFill>
                  <a:schemeClr val="accent2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8925" name="AutoShape 8"/>
            <p:cNvSpPr>
              <a:spLocks noChangeArrowheads="1"/>
            </p:cNvSpPr>
            <p:nvPr/>
          </p:nvSpPr>
          <p:spPr bwMode="auto">
            <a:xfrm>
              <a:off x="1728" y="2160"/>
              <a:ext cx="192" cy="336"/>
            </a:xfrm>
            <a:prstGeom prst="roundRect">
              <a:avLst>
                <a:gd name="adj" fmla="val 16667"/>
              </a:avLst>
            </a:prstGeom>
            <a:solidFill>
              <a:srgbClr val="FFCC99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>
                <a:solidFill>
                  <a:schemeClr val="accent2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8926" name="AutoShape 9"/>
            <p:cNvSpPr>
              <a:spLocks noChangeArrowheads="1"/>
            </p:cNvSpPr>
            <p:nvPr/>
          </p:nvSpPr>
          <p:spPr bwMode="auto">
            <a:xfrm>
              <a:off x="1920" y="2160"/>
              <a:ext cx="192" cy="336"/>
            </a:xfrm>
            <a:prstGeom prst="roundRect">
              <a:avLst>
                <a:gd name="adj" fmla="val 16667"/>
              </a:avLst>
            </a:prstGeom>
            <a:solidFill>
              <a:srgbClr val="FFCC99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>
                <a:solidFill>
                  <a:schemeClr val="accent2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8927" name="AutoShape 10"/>
            <p:cNvSpPr>
              <a:spLocks noChangeArrowheads="1"/>
            </p:cNvSpPr>
            <p:nvPr/>
          </p:nvSpPr>
          <p:spPr bwMode="auto">
            <a:xfrm>
              <a:off x="768" y="2160"/>
              <a:ext cx="192" cy="336"/>
            </a:xfrm>
            <a:prstGeom prst="roundRect">
              <a:avLst>
                <a:gd name="adj" fmla="val 16667"/>
              </a:avLst>
            </a:prstGeom>
            <a:solidFill>
              <a:srgbClr val="FFCC99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>
                <a:solidFill>
                  <a:schemeClr val="accent2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8928" name="AutoShape 11"/>
            <p:cNvSpPr>
              <a:spLocks noChangeArrowheads="1"/>
            </p:cNvSpPr>
            <p:nvPr/>
          </p:nvSpPr>
          <p:spPr bwMode="auto">
            <a:xfrm>
              <a:off x="576" y="2160"/>
              <a:ext cx="192" cy="336"/>
            </a:xfrm>
            <a:prstGeom prst="roundRect">
              <a:avLst>
                <a:gd name="adj" fmla="val 16667"/>
              </a:avLst>
            </a:prstGeom>
            <a:solidFill>
              <a:srgbClr val="FFCC99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>
                <a:solidFill>
                  <a:schemeClr val="accent2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8929" name="Freeform 12"/>
            <p:cNvSpPr>
              <a:spLocks/>
            </p:cNvSpPr>
            <p:nvPr/>
          </p:nvSpPr>
          <p:spPr bwMode="auto">
            <a:xfrm>
              <a:off x="567" y="2049"/>
              <a:ext cx="781" cy="136"/>
            </a:xfrm>
            <a:custGeom>
              <a:avLst/>
              <a:gdLst>
                <a:gd name="T0" fmla="*/ 17 w 781"/>
                <a:gd name="T1" fmla="*/ 110 h 136"/>
                <a:gd name="T2" fmla="*/ 66 w 781"/>
                <a:gd name="T3" fmla="*/ 37 h 136"/>
                <a:gd name="T4" fmla="*/ 90 w 781"/>
                <a:gd name="T5" fmla="*/ 29 h 136"/>
                <a:gd name="T6" fmla="*/ 147 w 781"/>
                <a:gd name="T7" fmla="*/ 126 h 136"/>
                <a:gd name="T8" fmla="*/ 147 w 781"/>
                <a:gd name="T9" fmla="*/ 29 h 136"/>
                <a:gd name="T10" fmla="*/ 188 w 781"/>
                <a:gd name="T11" fmla="*/ 62 h 136"/>
                <a:gd name="T12" fmla="*/ 196 w 781"/>
                <a:gd name="T13" fmla="*/ 110 h 136"/>
                <a:gd name="T14" fmla="*/ 220 w 781"/>
                <a:gd name="T15" fmla="*/ 118 h 136"/>
                <a:gd name="T16" fmla="*/ 196 w 781"/>
                <a:gd name="T17" fmla="*/ 70 h 136"/>
                <a:gd name="T18" fmla="*/ 228 w 781"/>
                <a:gd name="T19" fmla="*/ 102 h 136"/>
                <a:gd name="T20" fmla="*/ 245 w 781"/>
                <a:gd name="T21" fmla="*/ 118 h 136"/>
                <a:gd name="T22" fmla="*/ 253 w 781"/>
                <a:gd name="T23" fmla="*/ 37 h 136"/>
                <a:gd name="T24" fmla="*/ 277 w 781"/>
                <a:gd name="T25" fmla="*/ 45 h 136"/>
                <a:gd name="T26" fmla="*/ 285 w 781"/>
                <a:gd name="T27" fmla="*/ 110 h 136"/>
                <a:gd name="T28" fmla="*/ 301 w 781"/>
                <a:gd name="T29" fmla="*/ 37 h 136"/>
                <a:gd name="T30" fmla="*/ 326 w 781"/>
                <a:gd name="T31" fmla="*/ 102 h 136"/>
                <a:gd name="T32" fmla="*/ 334 w 781"/>
                <a:gd name="T33" fmla="*/ 29 h 136"/>
                <a:gd name="T34" fmla="*/ 358 w 781"/>
                <a:gd name="T35" fmla="*/ 37 h 136"/>
                <a:gd name="T36" fmla="*/ 350 w 781"/>
                <a:gd name="T37" fmla="*/ 70 h 136"/>
                <a:gd name="T38" fmla="*/ 358 w 781"/>
                <a:gd name="T39" fmla="*/ 102 h 136"/>
                <a:gd name="T40" fmla="*/ 366 w 781"/>
                <a:gd name="T41" fmla="*/ 70 h 136"/>
                <a:gd name="T42" fmla="*/ 382 w 781"/>
                <a:gd name="T43" fmla="*/ 94 h 136"/>
                <a:gd name="T44" fmla="*/ 407 w 781"/>
                <a:gd name="T45" fmla="*/ 135 h 136"/>
                <a:gd name="T46" fmla="*/ 431 w 781"/>
                <a:gd name="T47" fmla="*/ 54 h 136"/>
                <a:gd name="T48" fmla="*/ 447 w 781"/>
                <a:gd name="T49" fmla="*/ 78 h 136"/>
                <a:gd name="T50" fmla="*/ 455 w 781"/>
                <a:gd name="T51" fmla="*/ 102 h 136"/>
                <a:gd name="T52" fmla="*/ 463 w 781"/>
                <a:gd name="T53" fmla="*/ 78 h 136"/>
                <a:gd name="T54" fmla="*/ 472 w 781"/>
                <a:gd name="T55" fmla="*/ 45 h 136"/>
                <a:gd name="T56" fmla="*/ 488 w 781"/>
                <a:gd name="T57" fmla="*/ 62 h 136"/>
                <a:gd name="T58" fmla="*/ 504 w 781"/>
                <a:gd name="T59" fmla="*/ 86 h 136"/>
                <a:gd name="T60" fmla="*/ 512 w 781"/>
                <a:gd name="T61" fmla="*/ 37 h 136"/>
                <a:gd name="T62" fmla="*/ 528 w 781"/>
                <a:gd name="T63" fmla="*/ 54 h 136"/>
                <a:gd name="T64" fmla="*/ 536 w 781"/>
                <a:gd name="T65" fmla="*/ 110 h 136"/>
                <a:gd name="T66" fmla="*/ 545 w 781"/>
                <a:gd name="T67" fmla="*/ 86 h 136"/>
                <a:gd name="T68" fmla="*/ 553 w 781"/>
                <a:gd name="T69" fmla="*/ 54 h 136"/>
                <a:gd name="T70" fmla="*/ 577 w 781"/>
                <a:gd name="T71" fmla="*/ 70 h 136"/>
                <a:gd name="T72" fmla="*/ 585 w 781"/>
                <a:gd name="T73" fmla="*/ 118 h 136"/>
                <a:gd name="T74" fmla="*/ 601 w 781"/>
                <a:gd name="T75" fmla="*/ 94 h 136"/>
                <a:gd name="T76" fmla="*/ 609 w 781"/>
                <a:gd name="T77" fmla="*/ 54 h 136"/>
                <a:gd name="T78" fmla="*/ 626 w 781"/>
                <a:gd name="T79" fmla="*/ 70 h 136"/>
                <a:gd name="T80" fmla="*/ 634 w 781"/>
                <a:gd name="T81" fmla="*/ 102 h 136"/>
                <a:gd name="T82" fmla="*/ 650 w 781"/>
                <a:gd name="T83" fmla="*/ 54 h 136"/>
                <a:gd name="T84" fmla="*/ 682 w 781"/>
                <a:gd name="T85" fmla="*/ 70 h 136"/>
                <a:gd name="T86" fmla="*/ 674 w 781"/>
                <a:gd name="T87" fmla="*/ 37 h 136"/>
                <a:gd name="T88" fmla="*/ 699 w 781"/>
                <a:gd name="T89" fmla="*/ 54 h 136"/>
                <a:gd name="T90" fmla="*/ 707 w 781"/>
                <a:gd name="T91" fmla="*/ 94 h 136"/>
                <a:gd name="T92" fmla="*/ 723 w 781"/>
                <a:gd name="T93" fmla="*/ 70 h 136"/>
                <a:gd name="T94" fmla="*/ 731 w 781"/>
                <a:gd name="T95" fmla="*/ 94 h 136"/>
                <a:gd name="T96" fmla="*/ 739 w 781"/>
                <a:gd name="T97" fmla="*/ 70 h 136"/>
                <a:gd name="T98" fmla="*/ 772 w 781"/>
                <a:gd name="T99" fmla="*/ 135 h 1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81"/>
                <a:gd name="T151" fmla="*/ 0 h 136"/>
                <a:gd name="T152" fmla="*/ 781 w 781"/>
                <a:gd name="T153" fmla="*/ 136 h 1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81" h="136">
                  <a:moveTo>
                    <a:pt x="17" y="110"/>
                  </a:moveTo>
                  <a:cubicBezTo>
                    <a:pt x="64" y="65"/>
                    <a:pt x="0" y="15"/>
                    <a:pt x="66" y="37"/>
                  </a:cubicBezTo>
                  <a:cubicBezTo>
                    <a:pt x="81" y="126"/>
                    <a:pt x="80" y="70"/>
                    <a:pt x="90" y="29"/>
                  </a:cubicBezTo>
                  <a:cubicBezTo>
                    <a:pt x="134" y="70"/>
                    <a:pt x="93" y="108"/>
                    <a:pt x="147" y="126"/>
                  </a:cubicBezTo>
                  <a:cubicBezTo>
                    <a:pt x="142" y="100"/>
                    <a:pt x="128" y="53"/>
                    <a:pt x="147" y="29"/>
                  </a:cubicBezTo>
                  <a:cubicBezTo>
                    <a:pt x="153" y="22"/>
                    <a:pt x="185" y="59"/>
                    <a:pt x="188" y="62"/>
                  </a:cubicBezTo>
                  <a:cubicBezTo>
                    <a:pt x="191" y="78"/>
                    <a:pt x="188" y="96"/>
                    <a:pt x="196" y="110"/>
                  </a:cubicBezTo>
                  <a:cubicBezTo>
                    <a:pt x="200" y="117"/>
                    <a:pt x="214" y="124"/>
                    <a:pt x="220" y="118"/>
                  </a:cubicBezTo>
                  <a:cubicBezTo>
                    <a:pt x="227" y="111"/>
                    <a:pt x="197" y="71"/>
                    <a:pt x="196" y="70"/>
                  </a:cubicBezTo>
                  <a:cubicBezTo>
                    <a:pt x="218" y="0"/>
                    <a:pt x="223" y="90"/>
                    <a:pt x="228" y="102"/>
                  </a:cubicBezTo>
                  <a:cubicBezTo>
                    <a:pt x="231" y="109"/>
                    <a:pt x="239" y="113"/>
                    <a:pt x="245" y="118"/>
                  </a:cubicBezTo>
                  <a:cubicBezTo>
                    <a:pt x="248" y="91"/>
                    <a:pt x="242" y="62"/>
                    <a:pt x="253" y="37"/>
                  </a:cubicBezTo>
                  <a:cubicBezTo>
                    <a:pt x="256" y="29"/>
                    <a:pt x="274" y="37"/>
                    <a:pt x="277" y="45"/>
                  </a:cubicBezTo>
                  <a:cubicBezTo>
                    <a:pt x="286" y="65"/>
                    <a:pt x="282" y="88"/>
                    <a:pt x="285" y="110"/>
                  </a:cubicBezTo>
                  <a:cubicBezTo>
                    <a:pt x="298" y="71"/>
                    <a:pt x="273" y="67"/>
                    <a:pt x="301" y="37"/>
                  </a:cubicBezTo>
                  <a:cubicBezTo>
                    <a:pt x="337" y="73"/>
                    <a:pt x="289" y="67"/>
                    <a:pt x="326" y="102"/>
                  </a:cubicBezTo>
                  <a:cubicBezTo>
                    <a:pt x="329" y="78"/>
                    <a:pt x="323" y="51"/>
                    <a:pt x="334" y="29"/>
                  </a:cubicBezTo>
                  <a:cubicBezTo>
                    <a:pt x="338" y="21"/>
                    <a:pt x="355" y="29"/>
                    <a:pt x="358" y="37"/>
                  </a:cubicBezTo>
                  <a:cubicBezTo>
                    <a:pt x="362" y="48"/>
                    <a:pt x="353" y="59"/>
                    <a:pt x="350" y="70"/>
                  </a:cubicBezTo>
                  <a:cubicBezTo>
                    <a:pt x="353" y="81"/>
                    <a:pt x="347" y="102"/>
                    <a:pt x="358" y="102"/>
                  </a:cubicBezTo>
                  <a:cubicBezTo>
                    <a:pt x="369" y="102"/>
                    <a:pt x="356" y="73"/>
                    <a:pt x="366" y="70"/>
                  </a:cubicBezTo>
                  <a:cubicBezTo>
                    <a:pt x="375" y="67"/>
                    <a:pt x="378" y="85"/>
                    <a:pt x="382" y="94"/>
                  </a:cubicBezTo>
                  <a:cubicBezTo>
                    <a:pt x="403" y="136"/>
                    <a:pt x="374" y="102"/>
                    <a:pt x="407" y="135"/>
                  </a:cubicBezTo>
                  <a:cubicBezTo>
                    <a:pt x="426" y="76"/>
                    <a:pt x="419" y="103"/>
                    <a:pt x="431" y="54"/>
                  </a:cubicBezTo>
                  <a:cubicBezTo>
                    <a:pt x="436" y="62"/>
                    <a:pt x="443" y="69"/>
                    <a:pt x="447" y="78"/>
                  </a:cubicBezTo>
                  <a:cubicBezTo>
                    <a:pt x="451" y="86"/>
                    <a:pt x="447" y="102"/>
                    <a:pt x="455" y="102"/>
                  </a:cubicBezTo>
                  <a:cubicBezTo>
                    <a:pt x="463" y="102"/>
                    <a:pt x="461" y="86"/>
                    <a:pt x="463" y="78"/>
                  </a:cubicBezTo>
                  <a:cubicBezTo>
                    <a:pt x="466" y="67"/>
                    <a:pt x="469" y="56"/>
                    <a:pt x="472" y="45"/>
                  </a:cubicBezTo>
                  <a:cubicBezTo>
                    <a:pt x="477" y="51"/>
                    <a:pt x="485" y="55"/>
                    <a:pt x="488" y="62"/>
                  </a:cubicBezTo>
                  <a:cubicBezTo>
                    <a:pt x="503" y="102"/>
                    <a:pt x="488" y="134"/>
                    <a:pt x="504" y="86"/>
                  </a:cubicBezTo>
                  <a:cubicBezTo>
                    <a:pt x="507" y="70"/>
                    <a:pt x="502" y="50"/>
                    <a:pt x="512" y="37"/>
                  </a:cubicBezTo>
                  <a:cubicBezTo>
                    <a:pt x="517" y="31"/>
                    <a:pt x="526" y="47"/>
                    <a:pt x="528" y="54"/>
                  </a:cubicBezTo>
                  <a:cubicBezTo>
                    <a:pt x="534" y="72"/>
                    <a:pt x="533" y="91"/>
                    <a:pt x="536" y="110"/>
                  </a:cubicBezTo>
                  <a:cubicBezTo>
                    <a:pt x="539" y="102"/>
                    <a:pt x="543" y="94"/>
                    <a:pt x="545" y="86"/>
                  </a:cubicBezTo>
                  <a:cubicBezTo>
                    <a:pt x="548" y="75"/>
                    <a:pt x="543" y="59"/>
                    <a:pt x="553" y="54"/>
                  </a:cubicBezTo>
                  <a:cubicBezTo>
                    <a:pt x="562" y="50"/>
                    <a:pt x="569" y="65"/>
                    <a:pt x="577" y="70"/>
                  </a:cubicBezTo>
                  <a:cubicBezTo>
                    <a:pt x="580" y="86"/>
                    <a:pt x="574" y="107"/>
                    <a:pt x="585" y="118"/>
                  </a:cubicBezTo>
                  <a:cubicBezTo>
                    <a:pt x="592" y="125"/>
                    <a:pt x="598" y="103"/>
                    <a:pt x="601" y="94"/>
                  </a:cubicBezTo>
                  <a:cubicBezTo>
                    <a:pt x="606" y="81"/>
                    <a:pt x="606" y="67"/>
                    <a:pt x="609" y="54"/>
                  </a:cubicBezTo>
                  <a:cubicBezTo>
                    <a:pt x="615" y="59"/>
                    <a:pt x="622" y="63"/>
                    <a:pt x="626" y="70"/>
                  </a:cubicBezTo>
                  <a:cubicBezTo>
                    <a:pt x="631" y="80"/>
                    <a:pt x="625" y="108"/>
                    <a:pt x="634" y="102"/>
                  </a:cubicBezTo>
                  <a:cubicBezTo>
                    <a:pt x="648" y="93"/>
                    <a:pt x="650" y="54"/>
                    <a:pt x="650" y="54"/>
                  </a:cubicBezTo>
                  <a:cubicBezTo>
                    <a:pt x="672" y="88"/>
                    <a:pt x="667" y="131"/>
                    <a:pt x="682" y="70"/>
                  </a:cubicBezTo>
                  <a:cubicBezTo>
                    <a:pt x="679" y="59"/>
                    <a:pt x="666" y="45"/>
                    <a:pt x="674" y="37"/>
                  </a:cubicBezTo>
                  <a:cubicBezTo>
                    <a:pt x="681" y="30"/>
                    <a:pt x="694" y="45"/>
                    <a:pt x="699" y="54"/>
                  </a:cubicBezTo>
                  <a:cubicBezTo>
                    <a:pt x="706" y="66"/>
                    <a:pt x="704" y="81"/>
                    <a:pt x="707" y="94"/>
                  </a:cubicBezTo>
                  <a:cubicBezTo>
                    <a:pt x="712" y="86"/>
                    <a:pt x="713" y="70"/>
                    <a:pt x="723" y="70"/>
                  </a:cubicBezTo>
                  <a:cubicBezTo>
                    <a:pt x="731" y="70"/>
                    <a:pt x="723" y="94"/>
                    <a:pt x="731" y="94"/>
                  </a:cubicBezTo>
                  <a:cubicBezTo>
                    <a:pt x="739" y="94"/>
                    <a:pt x="736" y="78"/>
                    <a:pt x="739" y="70"/>
                  </a:cubicBezTo>
                  <a:cubicBezTo>
                    <a:pt x="781" y="83"/>
                    <a:pt x="772" y="94"/>
                    <a:pt x="772" y="13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30" name="Freeform 13"/>
            <p:cNvSpPr>
              <a:spLocks/>
            </p:cNvSpPr>
            <p:nvPr/>
          </p:nvSpPr>
          <p:spPr bwMode="auto">
            <a:xfrm>
              <a:off x="1344" y="2064"/>
              <a:ext cx="781" cy="136"/>
            </a:xfrm>
            <a:custGeom>
              <a:avLst/>
              <a:gdLst>
                <a:gd name="T0" fmla="*/ 17 w 781"/>
                <a:gd name="T1" fmla="*/ 110 h 136"/>
                <a:gd name="T2" fmla="*/ 66 w 781"/>
                <a:gd name="T3" fmla="*/ 37 h 136"/>
                <a:gd name="T4" fmla="*/ 90 w 781"/>
                <a:gd name="T5" fmla="*/ 29 h 136"/>
                <a:gd name="T6" fmla="*/ 147 w 781"/>
                <a:gd name="T7" fmla="*/ 126 h 136"/>
                <a:gd name="T8" fmla="*/ 147 w 781"/>
                <a:gd name="T9" fmla="*/ 29 h 136"/>
                <a:gd name="T10" fmla="*/ 188 w 781"/>
                <a:gd name="T11" fmla="*/ 62 h 136"/>
                <a:gd name="T12" fmla="*/ 196 w 781"/>
                <a:gd name="T13" fmla="*/ 110 h 136"/>
                <a:gd name="T14" fmla="*/ 220 w 781"/>
                <a:gd name="T15" fmla="*/ 118 h 136"/>
                <a:gd name="T16" fmla="*/ 196 w 781"/>
                <a:gd name="T17" fmla="*/ 70 h 136"/>
                <a:gd name="T18" fmla="*/ 228 w 781"/>
                <a:gd name="T19" fmla="*/ 102 h 136"/>
                <a:gd name="T20" fmla="*/ 245 w 781"/>
                <a:gd name="T21" fmla="*/ 118 h 136"/>
                <a:gd name="T22" fmla="*/ 253 w 781"/>
                <a:gd name="T23" fmla="*/ 37 h 136"/>
                <a:gd name="T24" fmla="*/ 277 w 781"/>
                <a:gd name="T25" fmla="*/ 45 h 136"/>
                <a:gd name="T26" fmla="*/ 285 w 781"/>
                <a:gd name="T27" fmla="*/ 110 h 136"/>
                <a:gd name="T28" fmla="*/ 301 w 781"/>
                <a:gd name="T29" fmla="*/ 37 h 136"/>
                <a:gd name="T30" fmla="*/ 326 w 781"/>
                <a:gd name="T31" fmla="*/ 102 h 136"/>
                <a:gd name="T32" fmla="*/ 334 w 781"/>
                <a:gd name="T33" fmla="*/ 29 h 136"/>
                <a:gd name="T34" fmla="*/ 358 w 781"/>
                <a:gd name="T35" fmla="*/ 37 h 136"/>
                <a:gd name="T36" fmla="*/ 350 w 781"/>
                <a:gd name="T37" fmla="*/ 70 h 136"/>
                <a:gd name="T38" fmla="*/ 358 w 781"/>
                <a:gd name="T39" fmla="*/ 102 h 136"/>
                <a:gd name="T40" fmla="*/ 366 w 781"/>
                <a:gd name="T41" fmla="*/ 70 h 136"/>
                <a:gd name="T42" fmla="*/ 382 w 781"/>
                <a:gd name="T43" fmla="*/ 94 h 136"/>
                <a:gd name="T44" fmla="*/ 407 w 781"/>
                <a:gd name="T45" fmla="*/ 135 h 136"/>
                <a:gd name="T46" fmla="*/ 431 w 781"/>
                <a:gd name="T47" fmla="*/ 54 h 136"/>
                <a:gd name="T48" fmla="*/ 447 w 781"/>
                <a:gd name="T49" fmla="*/ 78 h 136"/>
                <a:gd name="T50" fmla="*/ 455 w 781"/>
                <a:gd name="T51" fmla="*/ 102 h 136"/>
                <a:gd name="T52" fmla="*/ 463 w 781"/>
                <a:gd name="T53" fmla="*/ 78 h 136"/>
                <a:gd name="T54" fmla="*/ 472 w 781"/>
                <a:gd name="T55" fmla="*/ 45 h 136"/>
                <a:gd name="T56" fmla="*/ 488 w 781"/>
                <a:gd name="T57" fmla="*/ 62 h 136"/>
                <a:gd name="T58" fmla="*/ 504 w 781"/>
                <a:gd name="T59" fmla="*/ 86 h 136"/>
                <a:gd name="T60" fmla="*/ 512 w 781"/>
                <a:gd name="T61" fmla="*/ 37 h 136"/>
                <a:gd name="T62" fmla="*/ 528 w 781"/>
                <a:gd name="T63" fmla="*/ 54 h 136"/>
                <a:gd name="T64" fmla="*/ 536 w 781"/>
                <a:gd name="T65" fmla="*/ 110 h 136"/>
                <a:gd name="T66" fmla="*/ 545 w 781"/>
                <a:gd name="T67" fmla="*/ 86 h 136"/>
                <a:gd name="T68" fmla="*/ 553 w 781"/>
                <a:gd name="T69" fmla="*/ 54 h 136"/>
                <a:gd name="T70" fmla="*/ 577 w 781"/>
                <a:gd name="T71" fmla="*/ 70 h 136"/>
                <a:gd name="T72" fmla="*/ 585 w 781"/>
                <a:gd name="T73" fmla="*/ 118 h 136"/>
                <a:gd name="T74" fmla="*/ 601 w 781"/>
                <a:gd name="T75" fmla="*/ 94 h 136"/>
                <a:gd name="T76" fmla="*/ 609 w 781"/>
                <a:gd name="T77" fmla="*/ 54 h 136"/>
                <a:gd name="T78" fmla="*/ 626 w 781"/>
                <a:gd name="T79" fmla="*/ 70 h 136"/>
                <a:gd name="T80" fmla="*/ 634 w 781"/>
                <a:gd name="T81" fmla="*/ 102 h 136"/>
                <a:gd name="T82" fmla="*/ 650 w 781"/>
                <a:gd name="T83" fmla="*/ 54 h 136"/>
                <a:gd name="T84" fmla="*/ 682 w 781"/>
                <a:gd name="T85" fmla="*/ 70 h 136"/>
                <a:gd name="T86" fmla="*/ 674 w 781"/>
                <a:gd name="T87" fmla="*/ 37 h 136"/>
                <a:gd name="T88" fmla="*/ 699 w 781"/>
                <a:gd name="T89" fmla="*/ 54 h 136"/>
                <a:gd name="T90" fmla="*/ 707 w 781"/>
                <a:gd name="T91" fmla="*/ 94 h 136"/>
                <a:gd name="T92" fmla="*/ 723 w 781"/>
                <a:gd name="T93" fmla="*/ 70 h 136"/>
                <a:gd name="T94" fmla="*/ 731 w 781"/>
                <a:gd name="T95" fmla="*/ 94 h 136"/>
                <a:gd name="T96" fmla="*/ 739 w 781"/>
                <a:gd name="T97" fmla="*/ 70 h 136"/>
                <a:gd name="T98" fmla="*/ 772 w 781"/>
                <a:gd name="T99" fmla="*/ 135 h 1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81"/>
                <a:gd name="T151" fmla="*/ 0 h 136"/>
                <a:gd name="T152" fmla="*/ 781 w 781"/>
                <a:gd name="T153" fmla="*/ 136 h 1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81" h="136">
                  <a:moveTo>
                    <a:pt x="17" y="110"/>
                  </a:moveTo>
                  <a:cubicBezTo>
                    <a:pt x="64" y="65"/>
                    <a:pt x="0" y="15"/>
                    <a:pt x="66" y="37"/>
                  </a:cubicBezTo>
                  <a:cubicBezTo>
                    <a:pt x="81" y="126"/>
                    <a:pt x="80" y="70"/>
                    <a:pt x="90" y="29"/>
                  </a:cubicBezTo>
                  <a:cubicBezTo>
                    <a:pt x="134" y="70"/>
                    <a:pt x="93" y="108"/>
                    <a:pt x="147" y="126"/>
                  </a:cubicBezTo>
                  <a:cubicBezTo>
                    <a:pt x="142" y="100"/>
                    <a:pt x="128" y="53"/>
                    <a:pt x="147" y="29"/>
                  </a:cubicBezTo>
                  <a:cubicBezTo>
                    <a:pt x="153" y="22"/>
                    <a:pt x="185" y="59"/>
                    <a:pt x="188" y="62"/>
                  </a:cubicBezTo>
                  <a:cubicBezTo>
                    <a:pt x="191" y="78"/>
                    <a:pt x="188" y="96"/>
                    <a:pt x="196" y="110"/>
                  </a:cubicBezTo>
                  <a:cubicBezTo>
                    <a:pt x="200" y="117"/>
                    <a:pt x="214" y="124"/>
                    <a:pt x="220" y="118"/>
                  </a:cubicBezTo>
                  <a:cubicBezTo>
                    <a:pt x="227" y="111"/>
                    <a:pt x="197" y="71"/>
                    <a:pt x="196" y="70"/>
                  </a:cubicBezTo>
                  <a:cubicBezTo>
                    <a:pt x="218" y="0"/>
                    <a:pt x="223" y="90"/>
                    <a:pt x="228" y="102"/>
                  </a:cubicBezTo>
                  <a:cubicBezTo>
                    <a:pt x="231" y="109"/>
                    <a:pt x="239" y="113"/>
                    <a:pt x="245" y="118"/>
                  </a:cubicBezTo>
                  <a:cubicBezTo>
                    <a:pt x="248" y="91"/>
                    <a:pt x="242" y="62"/>
                    <a:pt x="253" y="37"/>
                  </a:cubicBezTo>
                  <a:cubicBezTo>
                    <a:pt x="256" y="29"/>
                    <a:pt x="274" y="37"/>
                    <a:pt x="277" y="45"/>
                  </a:cubicBezTo>
                  <a:cubicBezTo>
                    <a:pt x="286" y="65"/>
                    <a:pt x="282" y="88"/>
                    <a:pt x="285" y="110"/>
                  </a:cubicBezTo>
                  <a:cubicBezTo>
                    <a:pt x="298" y="71"/>
                    <a:pt x="273" y="67"/>
                    <a:pt x="301" y="37"/>
                  </a:cubicBezTo>
                  <a:cubicBezTo>
                    <a:pt x="337" y="73"/>
                    <a:pt x="289" y="67"/>
                    <a:pt x="326" y="102"/>
                  </a:cubicBezTo>
                  <a:cubicBezTo>
                    <a:pt x="329" y="78"/>
                    <a:pt x="323" y="51"/>
                    <a:pt x="334" y="29"/>
                  </a:cubicBezTo>
                  <a:cubicBezTo>
                    <a:pt x="338" y="21"/>
                    <a:pt x="355" y="29"/>
                    <a:pt x="358" y="37"/>
                  </a:cubicBezTo>
                  <a:cubicBezTo>
                    <a:pt x="362" y="48"/>
                    <a:pt x="353" y="59"/>
                    <a:pt x="350" y="70"/>
                  </a:cubicBezTo>
                  <a:cubicBezTo>
                    <a:pt x="353" y="81"/>
                    <a:pt x="347" y="102"/>
                    <a:pt x="358" y="102"/>
                  </a:cubicBezTo>
                  <a:cubicBezTo>
                    <a:pt x="369" y="102"/>
                    <a:pt x="356" y="73"/>
                    <a:pt x="366" y="70"/>
                  </a:cubicBezTo>
                  <a:cubicBezTo>
                    <a:pt x="375" y="67"/>
                    <a:pt x="378" y="85"/>
                    <a:pt x="382" y="94"/>
                  </a:cubicBezTo>
                  <a:cubicBezTo>
                    <a:pt x="403" y="136"/>
                    <a:pt x="374" y="102"/>
                    <a:pt x="407" y="135"/>
                  </a:cubicBezTo>
                  <a:cubicBezTo>
                    <a:pt x="426" y="76"/>
                    <a:pt x="419" y="103"/>
                    <a:pt x="431" y="54"/>
                  </a:cubicBezTo>
                  <a:cubicBezTo>
                    <a:pt x="436" y="62"/>
                    <a:pt x="443" y="69"/>
                    <a:pt x="447" y="78"/>
                  </a:cubicBezTo>
                  <a:cubicBezTo>
                    <a:pt x="451" y="86"/>
                    <a:pt x="447" y="102"/>
                    <a:pt x="455" y="102"/>
                  </a:cubicBezTo>
                  <a:cubicBezTo>
                    <a:pt x="463" y="102"/>
                    <a:pt x="461" y="86"/>
                    <a:pt x="463" y="78"/>
                  </a:cubicBezTo>
                  <a:cubicBezTo>
                    <a:pt x="466" y="67"/>
                    <a:pt x="469" y="56"/>
                    <a:pt x="472" y="45"/>
                  </a:cubicBezTo>
                  <a:cubicBezTo>
                    <a:pt x="477" y="51"/>
                    <a:pt x="485" y="55"/>
                    <a:pt x="488" y="62"/>
                  </a:cubicBezTo>
                  <a:cubicBezTo>
                    <a:pt x="503" y="102"/>
                    <a:pt x="488" y="134"/>
                    <a:pt x="504" y="86"/>
                  </a:cubicBezTo>
                  <a:cubicBezTo>
                    <a:pt x="507" y="70"/>
                    <a:pt x="502" y="50"/>
                    <a:pt x="512" y="37"/>
                  </a:cubicBezTo>
                  <a:cubicBezTo>
                    <a:pt x="517" y="31"/>
                    <a:pt x="526" y="47"/>
                    <a:pt x="528" y="54"/>
                  </a:cubicBezTo>
                  <a:cubicBezTo>
                    <a:pt x="534" y="72"/>
                    <a:pt x="533" y="91"/>
                    <a:pt x="536" y="110"/>
                  </a:cubicBezTo>
                  <a:cubicBezTo>
                    <a:pt x="539" y="102"/>
                    <a:pt x="543" y="94"/>
                    <a:pt x="545" y="86"/>
                  </a:cubicBezTo>
                  <a:cubicBezTo>
                    <a:pt x="548" y="75"/>
                    <a:pt x="543" y="59"/>
                    <a:pt x="553" y="54"/>
                  </a:cubicBezTo>
                  <a:cubicBezTo>
                    <a:pt x="562" y="50"/>
                    <a:pt x="569" y="65"/>
                    <a:pt x="577" y="70"/>
                  </a:cubicBezTo>
                  <a:cubicBezTo>
                    <a:pt x="580" y="86"/>
                    <a:pt x="574" y="107"/>
                    <a:pt x="585" y="118"/>
                  </a:cubicBezTo>
                  <a:cubicBezTo>
                    <a:pt x="592" y="125"/>
                    <a:pt x="598" y="103"/>
                    <a:pt x="601" y="94"/>
                  </a:cubicBezTo>
                  <a:cubicBezTo>
                    <a:pt x="606" y="81"/>
                    <a:pt x="606" y="67"/>
                    <a:pt x="609" y="54"/>
                  </a:cubicBezTo>
                  <a:cubicBezTo>
                    <a:pt x="615" y="59"/>
                    <a:pt x="622" y="63"/>
                    <a:pt x="626" y="70"/>
                  </a:cubicBezTo>
                  <a:cubicBezTo>
                    <a:pt x="631" y="80"/>
                    <a:pt x="625" y="108"/>
                    <a:pt x="634" y="102"/>
                  </a:cubicBezTo>
                  <a:cubicBezTo>
                    <a:pt x="648" y="93"/>
                    <a:pt x="650" y="54"/>
                    <a:pt x="650" y="54"/>
                  </a:cubicBezTo>
                  <a:cubicBezTo>
                    <a:pt x="672" y="88"/>
                    <a:pt x="667" y="131"/>
                    <a:pt x="682" y="70"/>
                  </a:cubicBezTo>
                  <a:cubicBezTo>
                    <a:pt x="679" y="59"/>
                    <a:pt x="666" y="45"/>
                    <a:pt x="674" y="37"/>
                  </a:cubicBezTo>
                  <a:cubicBezTo>
                    <a:pt x="681" y="30"/>
                    <a:pt x="694" y="45"/>
                    <a:pt x="699" y="54"/>
                  </a:cubicBezTo>
                  <a:cubicBezTo>
                    <a:pt x="706" y="66"/>
                    <a:pt x="704" y="81"/>
                    <a:pt x="707" y="94"/>
                  </a:cubicBezTo>
                  <a:cubicBezTo>
                    <a:pt x="712" y="86"/>
                    <a:pt x="713" y="70"/>
                    <a:pt x="723" y="70"/>
                  </a:cubicBezTo>
                  <a:cubicBezTo>
                    <a:pt x="731" y="70"/>
                    <a:pt x="723" y="94"/>
                    <a:pt x="731" y="94"/>
                  </a:cubicBezTo>
                  <a:cubicBezTo>
                    <a:pt x="739" y="94"/>
                    <a:pt x="736" y="78"/>
                    <a:pt x="739" y="70"/>
                  </a:cubicBezTo>
                  <a:cubicBezTo>
                    <a:pt x="781" y="83"/>
                    <a:pt x="772" y="94"/>
                    <a:pt x="772" y="13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31" name="Oval 14"/>
            <p:cNvSpPr>
              <a:spLocks noChangeArrowheads="1"/>
            </p:cNvSpPr>
            <p:nvPr/>
          </p:nvSpPr>
          <p:spPr bwMode="auto">
            <a:xfrm rot="4500000">
              <a:off x="792" y="2280"/>
              <a:ext cx="144" cy="9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>
                <a:solidFill>
                  <a:schemeClr val="accent2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8932" name="Oval 15"/>
            <p:cNvSpPr>
              <a:spLocks noChangeArrowheads="1"/>
            </p:cNvSpPr>
            <p:nvPr/>
          </p:nvSpPr>
          <p:spPr bwMode="auto">
            <a:xfrm rot="4500000">
              <a:off x="1176" y="2328"/>
              <a:ext cx="144" cy="9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>
                <a:solidFill>
                  <a:schemeClr val="accent2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8933" name="Oval 16"/>
            <p:cNvSpPr>
              <a:spLocks noChangeArrowheads="1"/>
            </p:cNvSpPr>
            <p:nvPr/>
          </p:nvSpPr>
          <p:spPr bwMode="auto">
            <a:xfrm rot="4500000">
              <a:off x="1560" y="2280"/>
              <a:ext cx="144" cy="9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>
                <a:solidFill>
                  <a:schemeClr val="accent2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8934" name="Oval 17"/>
            <p:cNvSpPr>
              <a:spLocks noChangeArrowheads="1"/>
            </p:cNvSpPr>
            <p:nvPr/>
          </p:nvSpPr>
          <p:spPr bwMode="auto">
            <a:xfrm rot="7500000">
              <a:off x="1368" y="2328"/>
              <a:ext cx="144" cy="9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>
                <a:solidFill>
                  <a:schemeClr val="accent2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8935" name="Oval 18"/>
            <p:cNvSpPr>
              <a:spLocks noChangeArrowheads="1"/>
            </p:cNvSpPr>
            <p:nvPr/>
          </p:nvSpPr>
          <p:spPr bwMode="auto">
            <a:xfrm rot="7500000">
              <a:off x="984" y="2280"/>
              <a:ext cx="144" cy="9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>
                <a:solidFill>
                  <a:schemeClr val="accent2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8936" name="Oval 19"/>
            <p:cNvSpPr>
              <a:spLocks noChangeArrowheads="1"/>
            </p:cNvSpPr>
            <p:nvPr/>
          </p:nvSpPr>
          <p:spPr bwMode="auto">
            <a:xfrm rot="7500000">
              <a:off x="1752" y="2328"/>
              <a:ext cx="144" cy="9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>
                <a:solidFill>
                  <a:schemeClr val="accent2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8937" name="Oval 20"/>
            <p:cNvSpPr>
              <a:spLocks noChangeArrowheads="1"/>
            </p:cNvSpPr>
            <p:nvPr/>
          </p:nvSpPr>
          <p:spPr bwMode="auto">
            <a:xfrm rot="7500000">
              <a:off x="600" y="2328"/>
              <a:ext cx="144" cy="9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>
                <a:solidFill>
                  <a:schemeClr val="accent2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8938" name="Oval 21"/>
            <p:cNvSpPr>
              <a:spLocks noChangeArrowheads="1"/>
            </p:cNvSpPr>
            <p:nvPr/>
          </p:nvSpPr>
          <p:spPr bwMode="auto">
            <a:xfrm rot="4500000">
              <a:off x="1944" y="2280"/>
              <a:ext cx="144" cy="9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>
                <a:solidFill>
                  <a:schemeClr val="accent2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38915" name="Text Box 22"/>
          <p:cNvSpPr txBox="1">
            <a:spLocks noChangeArrowheads="1"/>
          </p:cNvSpPr>
          <p:nvPr/>
        </p:nvSpPr>
        <p:spPr bwMode="auto">
          <a:xfrm>
            <a:off x="1028700" y="1447801"/>
            <a:ext cx="3538538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EXPRES</a:t>
            </a:r>
            <a:r>
              <a:rPr lang="cs-CZ" altLang="en-US" sz="2000" b="1"/>
              <a:t>E</a:t>
            </a:r>
            <a:endParaRPr lang="en-US" altLang="en-US" sz="2000" b="1"/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 b="1"/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en-US" sz="2200"/>
              <a:t> </a:t>
            </a:r>
            <a:r>
              <a:rPr lang="en-US" altLang="en-US" sz="2200" b="1"/>
              <a:t>enzy</a:t>
            </a:r>
            <a:r>
              <a:rPr lang="cs-CZ" altLang="en-US" sz="2200" b="1"/>
              <a:t>my</a:t>
            </a:r>
            <a:endParaRPr lang="en-US" altLang="en-US" sz="2200" b="1"/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en-US" sz="500" b="1"/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en-US" sz="2200" b="1"/>
              <a:t> </a:t>
            </a:r>
            <a:r>
              <a:rPr lang="cs-CZ" altLang="en-US" sz="2200" b="1"/>
              <a:t>transplantační</a:t>
            </a:r>
            <a:r>
              <a:rPr lang="en-US" altLang="en-US" sz="2200" b="1"/>
              <a:t> antigen</a:t>
            </a:r>
            <a:r>
              <a:rPr lang="cs-CZ" altLang="en-US" sz="2200" b="1"/>
              <a:t>y</a:t>
            </a:r>
            <a:endParaRPr lang="en-US" altLang="en-US" sz="2200" b="1"/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en-US" sz="500" b="1"/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en-US" sz="2200" b="1"/>
              <a:t> adhe</a:t>
            </a:r>
            <a:r>
              <a:rPr lang="cs-CZ" altLang="en-US" sz="2200" b="1"/>
              <a:t>zivní</a:t>
            </a:r>
            <a:r>
              <a:rPr lang="en-US" altLang="en-US" sz="2200" b="1"/>
              <a:t> mole</a:t>
            </a:r>
            <a:r>
              <a:rPr lang="cs-CZ" altLang="en-US" sz="2200" b="1"/>
              <a:t>k</a:t>
            </a:r>
            <a:r>
              <a:rPr lang="en-US" altLang="en-US" sz="2200" b="1"/>
              <a:t>ul</a:t>
            </a:r>
            <a:r>
              <a:rPr lang="cs-CZ" altLang="en-US" sz="2200" b="1"/>
              <a:t>y</a:t>
            </a:r>
            <a:endParaRPr lang="en-US" altLang="en-US" sz="2200" b="1"/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en-US" sz="500" b="1"/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en-US" sz="2200" b="1"/>
              <a:t> receptor</a:t>
            </a:r>
            <a:r>
              <a:rPr lang="cs-CZ" altLang="en-US" sz="2200" b="1"/>
              <a:t>y</a:t>
            </a:r>
            <a:r>
              <a:rPr lang="en-US" altLang="en-US" sz="2200" b="1"/>
              <a:t> </a:t>
            </a:r>
            <a:r>
              <a:rPr lang="cs-CZ" altLang="en-US" sz="2200" b="1"/>
              <a:t>pr</a:t>
            </a:r>
            <a:r>
              <a:rPr lang="en-US" altLang="en-US" sz="2200" b="1"/>
              <a:t>o: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/>
              <a:t>	</a:t>
            </a:r>
            <a:r>
              <a:rPr lang="cs-CZ" altLang="en-US" sz="2200" b="1"/>
              <a:t>         </a:t>
            </a:r>
            <a:r>
              <a:rPr lang="en-US" altLang="en-US" sz="2200" b="1"/>
              <a:t>mi</a:t>
            </a:r>
            <a:r>
              <a:rPr lang="cs-CZ" altLang="en-US" sz="2200" b="1"/>
              <a:t>k</a:t>
            </a:r>
            <a:r>
              <a:rPr lang="en-US" altLang="en-US" sz="2200" b="1"/>
              <a:t>rob</a:t>
            </a:r>
            <a:r>
              <a:rPr lang="cs-CZ" altLang="en-US" sz="2200" b="1"/>
              <a:t>y</a:t>
            </a:r>
            <a:endParaRPr lang="en-US" altLang="en-US" sz="2200" b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/>
              <a:t>	</a:t>
            </a:r>
            <a:r>
              <a:rPr lang="cs-CZ" altLang="en-US" sz="2200" b="1"/>
              <a:t>         </a:t>
            </a:r>
            <a:r>
              <a:rPr lang="en-US" altLang="en-US" sz="2200" b="1"/>
              <a:t>cytokin</a:t>
            </a:r>
            <a:r>
              <a:rPr lang="cs-CZ" altLang="en-US" sz="2200" b="1"/>
              <a:t>y</a:t>
            </a:r>
            <a:endParaRPr lang="en-US" altLang="en-US" sz="2200" b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/>
              <a:t>	</a:t>
            </a:r>
            <a:r>
              <a:rPr lang="cs-CZ" altLang="en-US" sz="2200" b="1"/>
              <a:t>         </a:t>
            </a:r>
            <a:r>
              <a:rPr lang="en-US" altLang="en-US" sz="2200" b="1"/>
              <a:t>polymer</a:t>
            </a:r>
            <a:r>
              <a:rPr lang="cs-CZ" altLang="en-US" sz="2200" b="1"/>
              <a:t>ní</a:t>
            </a:r>
            <a:r>
              <a:rPr lang="en-US" altLang="en-US" sz="2200" b="1"/>
              <a:t> Ig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16" name="Text Box 23"/>
          <p:cNvSpPr txBox="1">
            <a:spLocks noChangeArrowheads="1"/>
          </p:cNvSpPr>
          <p:nvPr/>
        </p:nvSpPr>
        <p:spPr bwMode="auto">
          <a:xfrm>
            <a:off x="6134101" y="1447801"/>
            <a:ext cx="3150221" cy="314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PRODU</a:t>
            </a:r>
            <a:r>
              <a:rPr lang="cs-CZ" altLang="en-US" sz="2000" b="1"/>
              <a:t>KCE</a:t>
            </a:r>
            <a:endParaRPr lang="en-US" altLang="en-US" sz="2000" b="1"/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 b="1"/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 sz="2200"/>
              <a:t> </a:t>
            </a:r>
            <a:r>
              <a:rPr lang="en-US" altLang="en-US" sz="2200" b="1"/>
              <a:t>cytok</a:t>
            </a:r>
            <a:r>
              <a:rPr lang="cs-CZ" altLang="en-US" sz="2200" b="1"/>
              <a:t>iny</a:t>
            </a:r>
            <a:endParaRPr lang="en-US" altLang="en-US" sz="2200" b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/>
              <a:t>	pro</a:t>
            </a:r>
            <a:r>
              <a:rPr lang="cs-CZ" altLang="en-US" sz="2200" b="1"/>
              <a:t>zánětlivé</a:t>
            </a:r>
            <a:endParaRPr lang="en-US" altLang="en-US" sz="2200" b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/>
              <a:t>	</a:t>
            </a:r>
            <a:r>
              <a:rPr lang="cs-CZ" altLang="en-US" sz="2200" b="1"/>
              <a:t>růstové</a:t>
            </a:r>
            <a:r>
              <a:rPr lang="en-US" altLang="en-US" sz="2200" b="1"/>
              <a:t> fa</a:t>
            </a:r>
            <a:r>
              <a:rPr lang="cs-CZ" altLang="en-US" sz="2200" b="1"/>
              <a:t>k</a:t>
            </a:r>
            <a:r>
              <a:rPr lang="en-US" altLang="en-US" sz="2200" b="1"/>
              <a:t>tor</a:t>
            </a:r>
            <a:r>
              <a:rPr lang="cs-CZ" altLang="en-US" sz="2200" b="1"/>
              <a:t>y</a:t>
            </a:r>
            <a:endParaRPr lang="en-US" altLang="en-US" sz="2200" b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/>
              <a:t>	chemota</a:t>
            </a:r>
            <a:r>
              <a:rPr lang="cs-CZ" altLang="en-US" sz="2200" b="1"/>
              <a:t>ktické</a:t>
            </a:r>
            <a:endParaRPr lang="en-US" altLang="en-US" sz="2200" b="1"/>
          </a:p>
          <a:p>
            <a:pPr>
              <a:spcBef>
                <a:spcPct val="0"/>
              </a:spcBef>
              <a:buFontTx/>
              <a:buNone/>
            </a:pPr>
            <a:endParaRPr lang="en-US" altLang="en-US" sz="500" b="1"/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 sz="2200" b="1"/>
              <a:t> antibiotic</a:t>
            </a:r>
            <a:r>
              <a:rPr lang="cs-CZ" altLang="en-US" sz="2200" b="1"/>
              <a:t>ké</a:t>
            </a:r>
            <a:r>
              <a:rPr lang="en-US" altLang="en-US" sz="2200" b="1"/>
              <a:t> peptid</a:t>
            </a:r>
            <a:r>
              <a:rPr lang="cs-CZ" altLang="en-US" sz="2200" b="1"/>
              <a:t>y</a:t>
            </a:r>
            <a:endParaRPr lang="en-US" altLang="en-US" sz="2200" b="1"/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en-US" sz="500" b="1"/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 sz="2200" b="1"/>
              <a:t> medi</a:t>
            </a:r>
            <a:r>
              <a:rPr lang="cs-CZ" altLang="en-US" sz="2200" b="1"/>
              <a:t>á</a:t>
            </a:r>
            <a:r>
              <a:rPr lang="en-US" altLang="en-US" sz="2200" b="1"/>
              <a:t>tor</a:t>
            </a:r>
            <a:r>
              <a:rPr lang="cs-CZ" altLang="en-US" sz="2200" b="1"/>
              <a:t>y</a:t>
            </a:r>
            <a:endParaRPr lang="en-US" altLang="en-US" sz="2200" b="1"/>
          </a:p>
        </p:txBody>
      </p:sp>
      <p:sp>
        <p:nvSpPr>
          <p:cNvPr id="38917" name="Text Box 24"/>
          <p:cNvSpPr txBox="1">
            <a:spLocks noChangeArrowheads="1"/>
          </p:cNvSpPr>
          <p:nvPr/>
        </p:nvSpPr>
        <p:spPr bwMode="auto">
          <a:xfrm>
            <a:off x="1333500" y="5562601"/>
            <a:ext cx="76200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/>
              <a:t>INTERA</a:t>
            </a:r>
            <a:r>
              <a:rPr lang="cs-CZ" altLang="en-US" sz="2000" b="1"/>
              <a:t>K</a:t>
            </a:r>
            <a:r>
              <a:rPr lang="en-US" altLang="en-US" sz="2000" b="1"/>
              <a:t>C</a:t>
            </a:r>
            <a:r>
              <a:rPr lang="cs-CZ" altLang="en-US" sz="2000" b="1"/>
              <a:t>E SE SLOŽKAMI </a:t>
            </a:r>
            <a:r>
              <a:rPr lang="en-US" altLang="en-US" sz="2000" b="1"/>
              <a:t>ADAPTIV</a:t>
            </a:r>
            <a:r>
              <a:rPr lang="cs-CZ" altLang="en-US" sz="2000" b="1"/>
              <a:t>NÍ</a:t>
            </a:r>
            <a:r>
              <a:rPr lang="en-US" altLang="en-US" sz="2000" b="1"/>
              <a:t> IMUNIT</a:t>
            </a:r>
            <a:r>
              <a:rPr lang="cs-CZ" altLang="en-US" sz="2000" b="1"/>
              <a:t>Y</a:t>
            </a:r>
            <a:endParaRPr lang="en-US" altLang="en-US" sz="2000" b="1" i="1"/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500" b="1"/>
          </a:p>
        </p:txBody>
      </p:sp>
      <p:sp>
        <p:nvSpPr>
          <p:cNvPr id="38918" name="Text Box 25"/>
          <p:cNvSpPr txBox="1">
            <a:spLocks noChangeArrowheads="1"/>
          </p:cNvSpPr>
          <p:nvPr/>
        </p:nvSpPr>
        <p:spPr bwMode="auto">
          <a:xfrm>
            <a:off x="571500" y="228601"/>
            <a:ext cx="91440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900" b="1">
                <a:solidFill>
                  <a:schemeClr val="hlink"/>
                </a:solidFill>
              </a:rPr>
              <a:t>Epitelové buňky jako integrální součást </a:t>
            </a:r>
            <a:r>
              <a:rPr lang="cs-CZ" altLang="en-US" sz="2900" b="1">
                <a:solidFill>
                  <a:schemeClr val="hlink"/>
                </a:solidFill>
              </a:rPr>
              <a:t>v</a:t>
            </a:r>
            <a:r>
              <a:rPr lang="en-US" altLang="en-US" sz="2900" b="1">
                <a:solidFill>
                  <a:schemeClr val="hlink"/>
                </a:solidFill>
              </a:rPr>
              <a:t>rozené imunity na sliznicích</a:t>
            </a:r>
          </a:p>
        </p:txBody>
      </p:sp>
      <p:sp>
        <p:nvSpPr>
          <p:cNvPr id="38919" name="Text Box 26"/>
          <p:cNvSpPr txBox="1">
            <a:spLocks noChangeArrowheads="1"/>
          </p:cNvSpPr>
          <p:nvPr/>
        </p:nvSpPr>
        <p:spPr bwMode="auto">
          <a:xfrm>
            <a:off x="571501" y="6059489"/>
            <a:ext cx="9883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   Epitelové buňky regulují pohyb a funkční zapojení imunitních buněk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69739335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Movnglns">
  <a:themeElements>
    <a:clrScheme name="Movnglns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vngl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vngl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vngl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c:\powerpnt\template\sldshow\movnglns.ppt</Template>
  <TotalTime>684</TotalTime>
  <Pages>19</Pages>
  <Words>2306</Words>
  <Application>Microsoft Office PowerPoint</Application>
  <PresentationFormat>Diapozitivy</PresentationFormat>
  <Paragraphs>356</Paragraphs>
  <Slides>56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69" baseType="lpstr">
      <vt:lpstr>Arial</vt:lpstr>
      <vt:lpstr>Arial Unicode MS</vt:lpstr>
      <vt:lpstr>Book Antiqua</vt:lpstr>
      <vt:lpstr>Calibri</vt:lpstr>
      <vt:lpstr>capitolium-2</vt:lpstr>
      <vt:lpstr>Comic Sans MS</vt:lpstr>
      <vt:lpstr>Monotype Sorts</vt:lpstr>
      <vt:lpstr>Symbol</vt:lpstr>
      <vt:lpstr>Tahoma</vt:lpstr>
      <vt:lpstr>Times New Roman</vt:lpstr>
      <vt:lpstr>Verdana</vt:lpstr>
      <vt:lpstr>Movnglns</vt:lpstr>
      <vt:lpstr>Document</vt:lpstr>
      <vt:lpstr>Regionalizace imunitního systému Slizniční imunita</vt:lpstr>
      <vt:lpstr>Regionalizace imunitního systému</vt:lpstr>
      <vt:lpstr>Homing lymfocytů</vt:lpstr>
      <vt:lpstr>High endotelial venules</vt:lpstr>
      <vt:lpstr>Prezentace aplikace PowerPoint</vt:lpstr>
      <vt:lpstr>MALT (Mucous Associated Lymphoid Tissue)</vt:lpstr>
      <vt:lpstr>SPOLEČNÝ IMUNITNÍ SYSTÉM SLIZNIC</vt:lpstr>
      <vt:lpstr>Mléčná žláza  jako součást společného imunitního systému sliznic</vt:lpstr>
      <vt:lpstr>Prezentace aplikace PowerPoint</vt:lpstr>
      <vt:lpstr>Charakteristické rysy GALT</vt:lpstr>
      <vt:lpstr>Prezentace aplikace PowerPoint</vt:lpstr>
      <vt:lpstr>Prezentace aplikace PowerPoint</vt:lpstr>
      <vt:lpstr>Vlastnosti a funkce sekrečního IgA</vt:lpstr>
      <vt:lpstr>ORÁLNÍ TOLERANCE</vt:lpstr>
      <vt:lpstr>Komensální (normální) mikroflora</vt:lpstr>
      <vt:lpstr>Prezentace aplikace PowerPoint</vt:lpstr>
      <vt:lpstr>Imunologické mechanismy vagíny  (a ektocervixu)</vt:lpstr>
      <vt:lpstr>Imunologické aspekty endometria</vt:lpstr>
      <vt:lpstr>Mechanismy obrany proti infekcím</vt:lpstr>
      <vt:lpstr>Faktory ovlivňující tíží klinických příznaků infekce</vt:lpstr>
      <vt:lpstr>Imunitní mechanismy obrany proti virovým infekcím</vt:lpstr>
      <vt:lpstr>Mechanismy obrany virů proti imunitnímu systému</vt:lpstr>
      <vt:lpstr>Postižení organismu způsobené imunitní reakcí na viry</vt:lpstr>
      <vt:lpstr>Mechanismy obrany proti bakteriálním infekcím</vt:lpstr>
      <vt:lpstr>Mechanismy ochrany baktérií proti imunitnímu systému </vt:lpstr>
      <vt:lpstr>Poškození organismu způsobené imunitní reakcí proti baktériím</vt:lpstr>
      <vt:lpstr>Imunita proti mykotickým infekcím</vt:lpstr>
      <vt:lpstr> </vt:lpstr>
      <vt:lpstr>Základní imunomodulační přístupy</vt:lpstr>
      <vt:lpstr>Imunizace</vt:lpstr>
      <vt:lpstr>Prezentace aplikace PowerPoint</vt:lpstr>
      <vt:lpstr>Aktivní umělá imunizace  = vakcinace</vt:lpstr>
      <vt:lpstr>Protilátková odpověď po první  a opakované imunizaci</vt:lpstr>
      <vt:lpstr>Prezentace aplikace PowerPoint</vt:lpstr>
      <vt:lpstr>Prezentace aplikace PowerPoint</vt:lpstr>
      <vt:lpstr>Železné plíce</vt:lpstr>
      <vt:lpstr>Vliv očkování na výskyt infekčních onemocnění v USA</vt:lpstr>
      <vt:lpstr>Ten Great Public Health Achievements in the 20th Century (CDC)</vt:lpstr>
      <vt:lpstr>WHO:  top 10 threats to global health in 2019</vt:lpstr>
      <vt:lpstr>Vakcíny první generace</vt:lpstr>
      <vt:lpstr>Vakcíny druhé generace Využívají imunogenní části mikrooganismů získané přímo z mikrobů nebo rekombinantními mechanismy   </vt:lpstr>
      <vt:lpstr>Prezentace aplikace PowerPoint</vt:lpstr>
      <vt:lpstr>RNA vakcíny</vt:lpstr>
      <vt:lpstr>Prezentace aplikace PowerPoint</vt:lpstr>
      <vt:lpstr>Pasivní umělá imunizace</vt:lpstr>
      <vt:lpstr>Antiséra používaná v lidské medicíně</vt:lpstr>
      <vt:lpstr>Monoklonální protilátky používané k pasivní antimikrobiální imunizaci</vt:lpstr>
      <vt:lpstr>Nespecifické imunoglobulinové preparáty</vt:lpstr>
      <vt:lpstr>Využití nespecifických imunoglobulinových derivátů - I</vt:lpstr>
      <vt:lpstr>Využití nespecifických imunoglobulinových derivátů - II</vt:lpstr>
      <vt:lpstr>Imunosupresivní léčba</vt:lpstr>
      <vt:lpstr>Antiproliferativní imunosupresiva</vt:lpstr>
      <vt:lpstr>Imunusupresiva zasahující do metabolismu IL-2</vt:lpstr>
      <vt:lpstr>Glukokortikoidy jako imunosupresiva </vt:lpstr>
      <vt:lpstr>Využití monoklonálních protilátek v léčbě autoimunitních a zánětlivých chorob</vt:lpstr>
      <vt:lpstr>Imunopotenciační léky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Isoprinosin v léčbě dětí s častými respiračmími infekcemi</dc:title>
  <dc:subject/>
  <dc:creator>Litzman</dc:creator>
  <cp:keywords/>
  <dc:description/>
  <cp:lastModifiedBy>Jiří Litzman</cp:lastModifiedBy>
  <cp:revision>172</cp:revision>
  <cp:lastPrinted>1601-01-01T00:00:00Z</cp:lastPrinted>
  <dcterms:created xsi:type="dcterms:W3CDTF">2097-08-11T17:00:40Z</dcterms:created>
  <dcterms:modified xsi:type="dcterms:W3CDTF">2024-09-22T13:09:00Z</dcterms:modified>
</cp:coreProperties>
</file>