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57"/>
  </p:notesMasterIdLst>
  <p:handoutMasterIdLst>
    <p:handoutMasterId r:id="rId58"/>
  </p:handoutMasterIdLst>
  <p:sldIdLst>
    <p:sldId id="586" r:id="rId7"/>
    <p:sldId id="675" r:id="rId8"/>
    <p:sldId id="676" r:id="rId9"/>
    <p:sldId id="677" r:id="rId10"/>
    <p:sldId id="678" r:id="rId11"/>
    <p:sldId id="680" r:id="rId12"/>
    <p:sldId id="681" r:id="rId13"/>
    <p:sldId id="682" r:id="rId14"/>
    <p:sldId id="621" r:id="rId15"/>
    <p:sldId id="685" r:id="rId16"/>
    <p:sldId id="684" r:id="rId17"/>
    <p:sldId id="584" r:id="rId18"/>
    <p:sldId id="744" r:id="rId19"/>
    <p:sldId id="638" r:id="rId20"/>
    <p:sldId id="611" r:id="rId21"/>
    <p:sldId id="707" r:id="rId22"/>
    <p:sldId id="651" r:id="rId23"/>
    <p:sldId id="708" r:id="rId24"/>
    <p:sldId id="590" r:id="rId25"/>
    <p:sldId id="709" r:id="rId26"/>
    <p:sldId id="742" r:id="rId27"/>
    <p:sldId id="700" r:id="rId28"/>
    <p:sldId id="701" r:id="rId29"/>
    <p:sldId id="735" r:id="rId30"/>
    <p:sldId id="712" r:id="rId31"/>
    <p:sldId id="530" r:id="rId32"/>
    <p:sldId id="659" r:id="rId33"/>
    <p:sldId id="534" r:id="rId34"/>
    <p:sldId id="660" r:id="rId35"/>
    <p:sldId id="743" r:id="rId36"/>
    <p:sldId id="713" r:id="rId37"/>
    <p:sldId id="715" r:id="rId38"/>
    <p:sldId id="721" r:id="rId39"/>
    <p:sldId id="722" r:id="rId40"/>
    <p:sldId id="723" r:id="rId41"/>
    <p:sldId id="724" r:id="rId42"/>
    <p:sldId id="717" r:id="rId43"/>
    <p:sldId id="718" r:id="rId44"/>
    <p:sldId id="564" r:id="rId45"/>
    <p:sldId id="543" r:id="rId46"/>
    <p:sldId id="635" r:id="rId47"/>
    <p:sldId id="661" r:id="rId48"/>
    <p:sldId id="547" r:id="rId49"/>
    <p:sldId id="662" r:id="rId50"/>
    <p:sldId id="725" r:id="rId51"/>
    <p:sldId id="727" r:id="rId52"/>
    <p:sldId id="553" r:id="rId53"/>
    <p:sldId id="650" r:id="rId54"/>
    <p:sldId id="692" r:id="rId55"/>
    <p:sldId id="691" r:id="rId56"/>
  </p:sldIdLst>
  <p:sldSz cx="10287000" cy="6858000" type="35mm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3" d="100"/>
          <a:sy n="113" d="100"/>
        </p:scale>
        <p:origin x="1188" y="10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722"/>
    </p:cViewPr>
  </p:sorterViewPr>
  <p:notesViewPr>
    <p:cSldViewPr>
      <p:cViewPr varScale="1">
        <p:scale>
          <a:sx n="55" d="100"/>
          <a:sy n="55" d="100"/>
        </p:scale>
        <p:origin x="-1694" y="-86"/>
      </p:cViewPr>
      <p:guideLst>
        <p:guide orient="horz" pos="2160"/>
        <p:guide pos="32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Symbol" pitchFamily="18" charset="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Symbol" pitchFamily="18" charset="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Symbol" pitchFamily="18" charset="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Symbol" panose="05050102010706020507" pitchFamily="18" charset="2"/>
              </a:defRPr>
            </a:lvl1pPr>
          </a:lstStyle>
          <a:p>
            <a:pPr>
              <a:defRPr/>
            </a:pPr>
            <a:fld id="{9E57435C-8550-420C-8B3D-84D2807C68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6380163" y="8748713"/>
            <a:ext cx="409575" cy="304800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27310264-EF6C-48C5-A946-D5E956E98FEB}" type="slidenum">
              <a:rPr lang="cs-CZ" altLang="cs-CZ" sz="1400" smtClean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cs-CZ" altLang="cs-CZ" sz="1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9C792E-92BD-4873-B405-E620DAB086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notes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768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687388"/>
            <a:ext cx="51371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6399213" y="8748713"/>
            <a:ext cx="390525" cy="304800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6F28BFB5-42DB-4F95-BFF8-40BE63AF5E33}" type="slidenum">
              <a:rPr lang="cs-CZ" altLang="cs-CZ" sz="1400" smtClean="0"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cs-CZ" altLang="cs-CZ" sz="1400"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/>
          </a:p>
        </p:txBody>
      </p:sp>
      <p:sp>
        <p:nvSpPr>
          <p:cNvPr id="148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FE089F-1354-4283-8DE9-0CCEC7F3A5FE}" type="slidenum">
              <a:rPr lang="cs-CZ" altLang="cs-CZ" smtClean="0">
                <a:latin typeface="Times New Roman" panose="02020603050405020304" pitchFamily="18" charset="0"/>
              </a:rPr>
              <a:pPr/>
              <a:t>40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DB72-4F89-4CA9-8C69-A147313874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592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0458D-922E-4437-A15D-0EB7ACBDC5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90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520F-2A71-4C23-9722-AFE29F002E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03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CA918-4228-4A55-8B0A-D7328DD6B6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939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2B73-ABCD-422A-A31F-EF72883A4D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74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5F0A-570F-4BA2-B3C5-6982566251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49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F3B2-6AE9-499B-AC5F-2F5A1A9D44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08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5F1B-64A6-40D5-82DE-8100CCE4AC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381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B2E6-6F04-46F6-B41D-9F6E9FEEAE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26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37DB-90E1-42A1-B9C7-584B42C932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9649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B3D8-8640-4195-A93C-AA3A9B764B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67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1216-C0D8-4992-BDD7-EBF13D248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1316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C4FE-ACA7-4ECD-94FB-A27E7CB16E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5996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2256-707E-44ED-BFF9-2072329047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230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F5F8-0794-4559-ACB1-257FB7198A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44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99D5C2-CF69-45B2-AF0F-45709FE88F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1677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FC5246-8DA1-440D-BA5E-6798C87D42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35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E2738E-0B52-44F5-A4AF-CD8953995D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654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55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3175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7984D0-D9C7-494E-AD8A-B4046AAA5A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516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AD5B04-25F2-403C-B5A1-EBFFC36A9C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692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3EF9CD-43FB-4E3F-92FC-F266A31075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3723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3C3C31-0120-47A2-9C88-471A0CF548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517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64C2-DB63-4DD4-8F76-82D42A0B63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184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2AA208-37A4-4F8F-9858-A8BCF4418B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908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C2E109-5834-45C8-B5AC-FF362E7804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397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1EF98C-5D60-470B-B7E1-F7D1FD3EE0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6964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8013" y="271463"/>
            <a:ext cx="1943100" cy="5595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25538" y="271463"/>
            <a:ext cx="5680075" cy="5595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FE5F0F-778F-42DA-AA4E-B97A7ABF43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1963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D6E470-24DD-4E6C-AAA7-18B5A50BEC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186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374F93-26C3-41D3-8E54-A6FF2D2F3C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7840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5055B4-CCD1-47CB-B06E-35E15BFAC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7298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55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3175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CEDD93-F536-4A62-B7E7-ACDBF23D69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674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EB3B27-1952-4BE1-B8CD-32E35D2588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2306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95E529-FF2C-44D7-B760-7855A8C399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00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0681-4E71-4722-8313-84500FA71C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2143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EC0C50-97CF-4ABE-B9D4-896C057D3B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809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3AB894-0151-4BB9-8E2D-591176D19D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0517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E5955F-72FD-4874-9867-D5E59E9786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562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D03D33-8147-4836-9D1F-B70466DCF8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3128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8013" y="271463"/>
            <a:ext cx="1943100" cy="5595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25538" y="271463"/>
            <a:ext cx="5680075" cy="5595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2D923C-251F-4859-922E-283A84704E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3199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0F1AAB-A242-4B84-A8F6-BCCE55B403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414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13BDD4-E2AC-4954-86FE-26FD12CAAF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939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003F8E-222D-426D-A841-DA57F26237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0926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55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3175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571F05-8B46-497D-8A29-5211C6609A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946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A73EF-3285-4E22-BAEB-680A32D7E1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42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B258-0CDB-42AE-AA31-0DF2E8B6B6A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4590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B8FFCF-9B3D-4A9D-A647-72BC3FE2B0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422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3198CC-F244-4C2A-846A-C8D5591B3E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11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FBC2C6-2E52-4B83-BE54-B78ADAE92A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796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E242C6-A707-4004-85CD-994AE7DB81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4659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8694D7-18CC-4E46-BA64-0F10DE3B63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4060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8013" y="271463"/>
            <a:ext cx="1943100" cy="5595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25538" y="271463"/>
            <a:ext cx="5680075" cy="5595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D531B6-3118-4BDA-893D-AFF6063FF3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457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76C8FC-DFE5-4472-B1FF-E9F2B4B107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744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3C03A7-7B04-4123-98E1-256D432C2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796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285B49-C3C8-4AD0-A8F0-2A1704F67E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8521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5538" y="1685925"/>
            <a:ext cx="3805237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3175" y="1685925"/>
            <a:ext cx="3805238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2CEF6E-72B5-4108-A3D3-65D06A3000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0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6EE0-3A02-4344-A31B-15534AECD1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247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B825F6-D58B-49EB-BB17-801186EE3C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7834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882860-450F-4E70-93CC-E1E20659C3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1655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C60BE7-6A92-4027-A4C7-ECFC3C8538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014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02F12F-9D96-4439-8EF5-8D59336783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0206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527348-F6B3-4714-A335-080E6217D3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3824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4CEDEB-EFC5-426E-A4EC-32CED192F8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2316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8013" y="271463"/>
            <a:ext cx="1943100" cy="55959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25538" y="271463"/>
            <a:ext cx="5680075" cy="55959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961317-176C-416D-B5B1-4BB4FFBF91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658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8AD9-4F0B-4A21-9F8A-DEFFB019C9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518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C76-DEED-4549-B6C2-DE8A2320D3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11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6834-F1FF-4556-A725-0214D54733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6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5A3492-DBC7-4B53-A21B-5F86797324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3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987804-68C4-4D3F-B72B-5C55ACC896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8" r:id="rId1"/>
    <p:sldLayoutId id="2147486519" r:id="rId2"/>
    <p:sldLayoutId id="2147486520" r:id="rId3"/>
    <p:sldLayoutId id="2147486521" r:id="rId4"/>
    <p:sldLayoutId id="2147486522" r:id="rId5"/>
    <p:sldLayoutId id="2147486523" r:id="rId6"/>
    <p:sldLayoutId id="2147486524" r:id="rId7"/>
    <p:sldLayoutId id="2147486525" r:id="rId8"/>
    <p:sldLayoutId id="2147486526" r:id="rId9"/>
    <p:sldLayoutId id="2147486527" r:id="rId10"/>
    <p:sldLayoutId id="2147486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7DE392-8A8B-44E6-A2A6-8F45175838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0" y="385763"/>
            <a:ext cx="10275888" cy="6188075"/>
            <a:chOff x="0" y="243"/>
            <a:chExt cx="6473" cy="3898"/>
          </a:xfrm>
        </p:grpSpPr>
        <p:grpSp>
          <p:nvGrpSpPr>
            <p:cNvPr id="5128" name="Group 10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5133" name="Freeform 5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6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7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8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9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129" name="Group 14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5130" name="Freeform 11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2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3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271463"/>
            <a:ext cx="77755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51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1685925"/>
            <a:ext cx="7762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  <a:p>
            <a:pPr lvl="4"/>
            <a:r>
              <a:rPr lang="cs-CZ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1" r:id="rId1"/>
    <p:sldLayoutId id="2147486552" r:id="rId2"/>
    <p:sldLayoutId id="2147486553" r:id="rId3"/>
    <p:sldLayoutId id="2147486554" r:id="rId4"/>
    <p:sldLayoutId id="2147486555" r:id="rId5"/>
    <p:sldLayoutId id="2147486556" r:id="rId6"/>
    <p:sldLayoutId id="2147486557" r:id="rId7"/>
    <p:sldLayoutId id="2147486558" r:id="rId8"/>
    <p:sldLayoutId id="2147486559" r:id="rId9"/>
    <p:sldLayoutId id="2147486560" r:id="rId10"/>
    <p:sldLayoutId id="21474865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6730BE-8007-4328-8334-2FF09E00FE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0" y="385763"/>
            <a:ext cx="10275888" cy="6188075"/>
            <a:chOff x="0" y="243"/>
            <a:chExt cx="6473" cy="3898"/>
          </a:xfrm>
        </p:grpSpPr>
        <p:grpSp>
          <p:nvGrpSpPr>
            <p:cNvPr id="6152" name="Group 10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6157" name="Freeform 5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8" name="Freeform 6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9" name="Freeform 7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0" name="Freeform 8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61" name="Freeform 9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153" name="Group 14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6154" name="Freeform 11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5" name="Freeform 12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56" name="Freeform 13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271463"/>
            <a:ext cx="77755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615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1685925"/>
            <a:ext cx="7762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  <a:p>
            <a:pPr lvl="4"/>
            <a:r>
              <a:rPr lang="cs-CZ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2" r:id="rId1"/>
    <p:sldLayoutId id="2147486563" r:id="rId2"/>
    <p:sldLayoutId id="2147486564" r:id="rId3"/>
    <p:sldLayoutId id="2147486565" r:id="rId4"/>
    <p:sldLayoutId id="2147486566" r:id="rId5"/>
    <p:sldLayoutId id="2147486567" r:id="rId6"/>
    <p:sldLayoutId id="2147486568" r:id="rId7"/>
    <p:sldLayoutId id="2147486569" r:id="rId8"/>
    <p:sldLayoutId id="2147486570" r:id="rId9"/>
    <p:sldLayoutId id="2147486571" r:id="rId10"/>
    <p:sldLayoutId id="21474865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367D26-905C-44B8-90FD-FAD4146E78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0" y="385763"/>
            <a:ext cx="10275888" cy="6188075"/>
            <a:chOff x="0" y="243"/>
            <a:chExt cx="6473" cy="3898"/>
          </a:xfrm>
        </p:grpSpPr>
        <p:grpSp>
          <p:nvGrpSpPr>
            <p:cNvPr id="7176" name="Group 10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7181" name="Freeform 5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2" name="Freeform 6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3" name="Freeform 7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4" name="Freeform 8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5" name="Freeform 9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77" name="Group 14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7178" name="Freeform 11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79" name="Freeform 12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0" name="Freeform 13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271463"/>
            <a:ext cx="77755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7175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1685925"/>
            <a:ext cx="7762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  <a:p>
            <a:pPr lvl="4"/>
            <a:r>
              <a:rPr lang="cs-CZ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3" r:id="rId1"/>
    <p:sldLayoutId id="2147486574" r:id="rId2"/>
    <p:sldLayoutId id="2147486575" r:id="rId3"/>
    <p:sldLayoutId id="2147486576" r:id="rId4"/>
    <p:sldLayoutId id="2147486577" r:id="rId5"/>
    <p:sldLayoutId id="2147486578" r:id="rId6"/>
    <p:sldLayoutId id="2147486579" r:id="rId7"/>
    <p:sldLayoutId id="2147486580" r:id="rId8"/>
    <p:sldLayoutId id="2147486581" r:id="rId9"/>
    <p:sldLayoutId id="2147486582" r:id="rId10"/>
    <p:sldLayoutId id="21474865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33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38797E-2D8A-40D0-8D53-47B6498C6D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0" y="385763"/>
            <a:ext cx="10275888" cy="6188075"/>
            <a:chOff x="0" y="243"/>
            <a:chExt cx="6473" cy="3898"/>
          </a:xfrm>
        </p:grpSpPr>
        <p:grpSp>
          <p:nvGrpSpPr>
            <p:cNvPr id="8200" name="Group 10"/>
            <p:cNvGrpSpPr>
              <a:grpSpLocks/>
            </p:cNvGrpSpPr>
            <p:nvPr/>
          </p:nvGrpSpPr>
          <p:grpSpPr bwMode="auto">
            <a:xfrm>
              <a:off x="0" y="243"/>
              <a:ext cx="685" cy="288"/>
              <a:chOff x="0" y="243"/>
              <a:chExt cx="685" cy="288"/>
            </a:xfrm>
          </p:grpSpPr>
          <p:sp>
            <p:nvSpPr>
              <p:cNvPr id="8205" name="Freeform 5"/>
              <p:cNvSpPr>
                <a:spLocks/>
              </p:cNvSpPr>
              <p:nvPr/>
            </p:nvSpPr>
            <p:spPr bwMode="auto">
              <a:xfrm>
                <a:off x="0" y="243"/>
                <a:ext cx="227" cy="288"/>
              </a:xfrm>
              <a:custGeom>
                <a:avLst/>
                <a:gdLst>
                  <a:gd name="T0" fmla="*/ 0 w 227"/>
                  <a:gd name="T1" fmla="*/ 0 h 288"/>
                  <a:gd name="T2" fmla="*/ 226 w 227"/>
                  <a:gd name="T3" fmla="*/ 0 h 288"/>
                  <a:gd name="T4" fmla="*/ 186 w 227"/>
                  <a:gd name="T5" fmla="*/ 287 h 288"/>
                  <a:gd name="T6" fmla="*/ 0 w 227"/>
                  <a:gd name="T7" fmla="*/ 287 h 288"/>
                  <a:gd name="T8" fmla="*/ 0 w 22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7" h="288">
                    <a:moveTo>
                      <a:pt x="0" y="0"/>
                    </a:moveTo>
                    <a:lnTo>
                      <a:pt x="226" y="0"/>
                    </a:lnTo>
                    <a:lnTo>
                      <a:pt x="186" y="287"/>
                    </a:lnTo>
                    <a:lnTo>
                      <a:pt x="0" y="28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6" name="Freeform 6"/>
              <p:cNvSpPr>
                <a:spLocks/>
              </p:cNvSpPr>
              <p:nvPr/>
            </p:nvSpPr>
            <p:spPr bwMode="auto">
              <a:xfrm>
                <a:off x="210" y="243"/>
                <a:ext cx="188" cy="288"/>
              </a:xfrm>
              <a:custGeom>
                <a:avLst/>
                <a:gdLst>
                  <a:gd name="T0" fmla="*/ 39 w 188"/>
                  <a:gd name="T1" fmla="*/ 0 h 288"/>
                  <a:gd name="T2" fmla="*/ 0 w 188"/>
                  <a:gd name="T3" fmla="*/ 287 h 288"/>
                  <a:gd name="T4" fmla="*/ 148 w 188"/>
                  <a:gd name="T5" fmla="*/ 287 h 288"/>
                  <a:gd name="T6" fmla="*/ 187 w 188"/>
                  <a:gd name="T7" fmla="*/ 0 h 288"/>
                  <a:gd name="T8" fmla="*/ 39 w 188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48" y="287"/>
                    </a:lnTo>
                    <a:lnTo>
                      <a:pt x="187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7" name="Freeform 7"/>
              <p:cNvSpPr>
                <a:spLocks/>
              </p:cNvSpPr>
              <p:nvPr/>
            </p:nvSpPr>
            <p:spPr bwMode="auto">
              <a:xfrm>
                <a:off x="379" y="243"/>
                <a:ext cx="156" cy="288"/>
              </a:xfrm>
              <a:custGeom>
                <a:avLst/>
                <a:gdLst>
                  <a:gd name="T0" fmla="*/ 39 w 156"/>
                  <a:gd name="T1" fmla="*/ 0 h 288"/>
                  <a:gd name="T2" fmla="*/ 0 w 156"/>
                  <a:gd name="T3" fmla="*/ 287 h 288"/>
                  <a:gd name="T4" fmla="*/ 116 w 156"/>
                  <a:gd name="T5" fmla="*/ 287 h 288"/>
                  <a:gd name="T6" fmla="*/ 155 w 156"/>
                  <a:gd name="T7" fmla="*/ 0 h 288"/>
                  <a:gd name="T8" fmla="*/ 39 w 15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" h="288">
                    <a:moveTo>
                      <a:pt x="39" y="0"/>
                    </a:moveTo>
                    <a:lnTo>
                      <a:pt x="0" y="287"/>
                    </a:lnTo>
                    <a:lnTo>
                      <a:pt x="116" y="287"/>
                    </a:lnTo>
                    <a:lnTo>
                      <a:pt x="155" y="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8" name="Freeform 8"/>
              <p:cNvSpPr>
                <a:spLocks/>
              </p:cNvSpPr>
              <p:nvPr/>
            </p:nvSpPr>
            <p:spPr bwMode="auto">
              <a:xfrm>
                <a:off x="514" y="243"/>
                <a:ext cx="116" cy="288"/>
              </a:xfrm>
              <a:custGeom>
                <a:avLst/>
                <a:gdLst>
                  <a:gd name="T0" fmla="*/ 38 w 116"/>
                  <a:gd name="T1" fmla="*/ 0 h 288"/>
                  <a:gd name="T2" fmla="*/ 0 w 116"/>
                  <a:gd name="T3" fmla="*/ 287 h 288"/>
                  <a:gd name="T4" fmla="*/ 77 w 116"/>
                  <a:gd name="T5" fmla="*/ 287 h 288"/>
                  <a:gd name="T6" fmla="*/ 115 w 116"/>
                  <a:gd name="T7" fmla="*/ 0 h 288"/>
                  <a:gd name="T8" fmla="*/ 38 w 11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" h="288">
                    <a:moveTo>
                      <a:pt x="38" y="0"/>
                    </a:moveTo>
                    <a:lnTo>
                      <a:pt x="0" y="287"/>
                    </a:lnTo>
                    <a:lnTo>
                      <a:pt x="77" y="287"/>
                    </a:lnTo>
                    <a:lnTo>
                      <a:pt x="115" y="0"/>
                    </a:lnTo>
                    <a:lnTo>
                      <a:pt x="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9" name="Freeform 9"/>
              <p:cNvSpPr>
                <a:spLocks/>
              </p:cNvSpPr>
              <p:nvPr/>
            </p:nvSpPr>
            <p:spPr bwMode="auto">
              <a:xfrm>
                <a:off x="606" y="243"/>
                <a:ext cx="79" cy="288"/>
              </a:xfrm>
              <a:custGeom>
                <a:avLst/>
                <a:gdLst>
                  <a:gd name="T0" fmla="*/ 37 w 79"/>
                  <a:gd name="T1" fmla="*/ 0 h 288"/>
                  <a:gd name="T2" fmla="*/ 0 w 79"/>
                  <a:gd name="T3" fmla="*/ 287 h 288"/>
                  <a:gd name="T4" fmla="*/ 39 w 79"/>
                  <a:gd name="T5" fmla="*/ 287 h 288"/>
                  <a:gd name="T6" fmla="*/ 78 w 79"/>
                  <a:gd name="T7" fmla="*/ 0 h 288"/>
                  <a:gd name="T8" fmla="*/ 37 w 79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288">
                    <a:moveTo>
                      <a:pt x="37" y="0"/>
                    </a:moveTo>
                    <a:lnTo>
                      <a:pt x="0" y="287"/>
                    </a:lnTo>
                    <a:lnTo>
                      <a:pt x="39" y="287"/>
                    </a:lnTo>
                    <a:lnTo>
                      <a:pt x="78" y="0"/>
                    </a:lnTo>
                    <a:lnTo>
                      <a:pt x="37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01" name="Group 14"/>
            <p:cNvGrpSpPr>
              <a:grpSpLocks/>
            </p:cNvGrpSpPr>
            <p:nvPr/>
          </p:nvGrpSpPr>
          <p:grpSpPr bwMode="auto">
            <a:xfrm>
              <a:off x="594" y="3942"/>
              <a:ext cx="5879" cy="199"/>
              <a:chOff x="594" y="3942"/>
              <a:chExt cx="5879" cy="199"/>
            </a:xfrm>
          </p:grpSpPr>
          <p:sp>
            <p:nvSpPr>
              <p:cNvPr id="8202" name="Freeform 11"/>
              <p:cNvSpPr>
                <a:spLocks/>
              </p:cNvSpPr>
              <p:nvPr/>
            </p:nvSpPr>
            <p:spPr bwMode="auto">
              <a:xfrm>
                <a:off x="594" y="4092"/>
                <a:ext cx="5879" cy="49"/>
              </a:xfrm>
              <a:custGeom>
                <a:avLst/>
                <a:gdLst>
                  <a:gd name="T0" fmla="*/ 0 w 5879"/>
                  <a:gd name="T1" fmla="*/ 48 h 49"/>
                  <a:gd name="T2" fmla="*/ 5878 w 5879"/>
                  <a:gd name="T3" fmla="*/ 48 h 49"/>
                  <a:gd name="T4" fmla="*/ 5878 w 5879"/>
                  <a:gd name="T5" fmla="*/ 0 h 49"/>
                  <a:gd name="T6" fmla="*/ 13 w 5879"/>
                  <a:gd name="T7" fmla="*/ 0 h 49"/>
                  <a:gd name="T8" fmla="*/ 0 w 5879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79" h="49">
                    <a:moveTo>
                      <a:pt x="0" y="48"/>
                    </a:moveTo>
                    <a:lnTo>
                      <a:pt x="5878" y="48"/>
                    </a:lnTo>
                    <a:lnTo>
                      <a:pt x="5878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3" name="Freeform 12"/>
              <p:cNvSpPr>
                <a:spLocks/>
              </p:cNvSpPr>
              <p:nvPr/>
            </p:nvSpPr>
            <p:spPr bwMode="auto">
              <a:xfrm>
                <a:off x="613" y="4017"/>
                <a:ext cx="5860" cy="49"/>
              </a:xfrm>
              <a:custGeom>
                <a:avLst/>
                <a:gdLst>
                  <a:gd name="T0" fmla="*/ 0 w 5860"/>
                  <a:gd name="T1" fmla="*/ 48 h 49"/>
                  <a:gd name="T2" fmla="*/ 5859 w 5860"/>
                  <a:gd name="T3" fmla="*/ 48 h 49"/>
                  <a:gd name="T4" fmla="*/ 5859 w 5860"/>
                  <a:gd name="T5" fmla="*/ 0 h 49"/>
                  <a:gd name="T6" fmla="*/ 13 w 5860"/>
                  <a:gd name="T7" fmla="*/ 0 h 49"/>
                  <a:gd name="T8" fmla="*/ 0 w 5860"/>
                  <a:gd name="T9" fmla="*/ 48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60" h="49">
                    <a:moveTo>
                      <a:pt x="0" y="48"/>
                    </a:moveTo>
                    <a:lnTo>
                      <a:pt x="5859" y="48"/>
                    </a:lnTo>
                    <a:lnTo>
                      <a:pt x="5859" y="0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4" name="Freeform 13"/>
              <p:cNvSpPr>
                <a:spLocks/>
              </p:cNvSpPr>
              <p:nvPr/>
            </p:nvSpPr>
            <p:spPr bwMode="auto">
              <a:xfrm>
                <a:off x="632" y="3942"/>
                <a:ext cx="5841" cy="51"/>
              </a:xfrm>
              <a:custGeom>
                <a:avLst/>
                <a:gdLst>
                  <a:gd name="T0" fmla="*/ 0 w 5841"/>
                  <a:gd name="T1" fmla="*/ 50 h 51"/>
                  <a:gd name="T2" fmla="*/ 5840 w 5841"/>
                  <a:gd name="T3" fmla="*/ 48 h 51"/>
                  <a:gd name="T4" fmla="*/ 5840 w 5841"/>
                  <a:gd name="T5" fmla="*/ 0 h 51"/>
                  <a:gd name="T6" fmla="*/ 13 w 5841"/>
                  <a:gd name="T7" fmla="*/ 0 h 51"/>
                  <a:gd name="T8" fmla="*/ 0 w 5841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41" h="51">
                    <a:moveTo>
                      <a:pt x="0" y="50"/>
                    </a:moveTo>
                    <a:lnTo>
                      <a:pt x="5840" y="48"/>
                    </a:lnTo>
                    <a:lnTo>
                      <a:pt x="5840" y="0"/>
                    </a:lnTo>
                    <a:lnTo>
                      <a:pt x="13" y="0"/>
                    </a:lnTo>
                    <a:lnTo>
                      <a:pt x="0" y="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271463"/>
            <a:ext cx="77755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819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538" y="1685925"/>
            <a:ext cx="77628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  <a:p>
            <a:pPr lvl="4"/>
            <a:r>
              <a:rPr lang="cs-CZ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4" r:id="rId1"/>
    <p:sldLayoutId id="2147486585" r:id="rId2"/>
    <p:sldLayoutId id="2147486586" r:id="rId3"/>
    <p:sldLayoutId id="2147486587" r:id="rId4"/>
    <p:sldLayoutId id="2147486588" r:id="rId5"/>
    <p:sldLayoutId id="2147486589" r:id="rId6"/>
    <p:sldLayoutId id="2147486590" r:id="rId7"/>
    <p:sldLayoutId id="2147486591" r:id="rId8"/>
    <p:sldLayoutId id="2147486592" r:id="rId9"/>
    <p:sldLayoutId id="2147486593" r:id="rId10"/>
    <p:sldLayoutId id="21474865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al-health-news.com/sjogrens-syndrome-sicca-syndrom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hmag.com/career-profession/article/16404243/pernicious-anemi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0888" y="1484313"/>
            <a:ext cx="8743950" cy="1470025"/>
          </a:xfrm>
        </p:spPr>
        <p:txBody>
          <a:bodyPr/>
          <a:lstStyle/>
          <a:p>
            <a:pPr eaLnBrk="1" hangingPunct="1"/>
            <a:r>
              <a:rPr lang="cs-CZ" altLang="cs-CZ" sz="5400"/>
              <a:t>Imunitní tolerance</a:t>
            </a:r>
            <a:br>
              <a:rPr lang="cs-CZ" altLang="cs-CZ" sz="5400"/>
            </a:br>
            <a:r>
              <a:rPr lang="cs-CZ" altLang="cs-CZ" sz="5400"/>
              <a:t> autoimunitní choroby</a:t>
            </a:r>
            <a:endParaRPr lang="en-US" altLang="cs-CZ" sz="54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0888" y="3886200"/>
            <a:ext cx="8640762" cy="1752600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en-US" altLang="cs-CZ"/>
          </a:p>
        </p:txBody>
      </p:sp>
      <p:sp>
        <p:nvSpPr>
          <p:cNvPr id="78852" name="TextovéPole 3"/>
          <p:cNvSpPr txBox="1">
            <a:spLocks noChangeArrowheads="1"/>
          </p:cNvSpPr>
          <p:nvPr/>
        </p:nvSpPr>
        <p:spPr bwMode="auto">
          <a:xfrm>
            <a:off x="3990975" y="342900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Jiří Litzman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Mechanismy vedoucí ke vzniku autoimunitních chorob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57400"/>
            <a:ext cx="8137525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Vizualizace skrytých antigenů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Zkřížená reaktivita exo- a endoantigenů (molekulární mimikry)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Abnormální exprese HLA-II antigenů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Polyklonální stimulace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Porucha funkce regulačních T-lymfocytů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Vznik neoantigenů (např. vliv léků, infekcí)    </a:t>
            </a:r>
          </a:p>
          <a:p>
            <a:pPr eaLnBrk="1" hangingPunct="1"/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Faktory zapojené do rozvoje autoimunitního onemocnění</a:t>
            </a:r>
          </a:p>
        </p:txBody>
      </p:sp>
      <p:pic>
        <p:nvPicPr>
          <p:cNvPr id="921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609725"/>
            <a:ext cx="8229600" cy="45069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188913"/>
            <a:ext cx="8551862" cy="1176337"/>
          </a:xfrm>
        </p:spPr>
        <p:txBody>
          <a:bodyPr/>
          <a:lstStyle/>
          <a:p>
            <a:pPr eaLnBrk="1" hangingPunct="1"/>
            <a:r>
              <a:rPr lang="en-GB" altLang="cs-CZ"/>
              <a:t>Patogeneze autoimunitních chorob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9677400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u="sng"/>
              <a:t>Autoprotilátky</a:t>
            </a:r>
            <a:r>
              <a:rPr lang="cs-CZ" altLang="cs-CZ"/>
              <a:t> působí opsonizačně, aktivují komplementový systém, blokují/stimulují receptory, může se uplatnit i fenomén ADCC. Komplexy s autoantigeny mohou vytvářet imunokomplexová onemocnění.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Autoreaktivní T-lymfocyty:</a:t>
            </a:r>
            <a:r>
              <a:rPr lang="cs-CZ" altLang="cs-CZ"/>
              <a:t> uplatňují se cytotoxické ale i Th lymfocyty. Nejznámějším příkladem je  roztroušená mozkomíšní skleróza, DM-I.</a:t>
            </a:r>
            <a:r>
              <a:rPr lang="en-GB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/>
              <a:t>Nespecifické mechanismy: chemotaxe leukocytů do místa zánětu</a:t>
            </a:r>
            <a:r>
              <a:rPr lang="cs-CZ" altLang="cs-CZ"/>
              <a:t>.</a:t>
            </a:r>
            <a:endParaRPr lang="en-GB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Autoprotilátky</a:t>
            </a:r>
            <a:endParaRPr lang="en-GB" altLang="cs-CZ"/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/>
              <a:t>Protilátky namířené proti antigenům vlastního těla.</a:t>
            </a:r>
          </a:p>
          <a:p>
            <a:r>
              <a:rPr lang="cs-CZ" altLang="cs-CZ" sz="2800"/>
              <a:t>Popsány stovky, snad tisíce různých autoprotilátek.</a:t>
            </a:r>
          </a:p>
          <a:p>
            <a:r>
              <a:rPr lang="cs-CZ" altLang="cs-CZ" sz="2800"/>
              <a:t>Část z nich je patogenetická, část je pouze epifenoménem, způsobeným například uvolněním velkého množství autoantigenů při nekróze buňky.</a:t>
            </a:r>
          </a:p>
          <a:p>
            <a:r>
              <a:rPr lang="cs-CZ" altLang="cs-CZ" sz="2800"/>
              <a:t>Některé autoprotilátky jsou důležité v diagnostice autoimunitních chorob.</a:t>
            </a:r>
          </a:p>
          <a:p>
            <a:endParaRPr lang="en-GB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>
                <a:solidFill>
                  <a:schemeClr val="tx1"/>
                </a:solidFill>
              </a:rPr>
              <a:t>(ANA, ANF)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/>
              <a:t>Antinukleární</a:t>
            </a:r>
            <a:r>
              <a:rPr lang="cs-CZ" altLang="cs-CZ" sz="2800" dirty="0"/>
              <a:t> protilátky:  </a:t>
            </a:r>
            <a:r>
              <a:rPr lang="cs-CZ" altLang="cs-CZ" sz="2800" u="sng" dirty="0"/>
              <a:t>autoprotilátky proti orgánově nespecifickým buněčným jaderným antigenům</a:t>
            </a:r>
            <a:r>
              <a:rPr lang="cs-CZ" altLang="cs-CZ" sz="28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ANA zahrnují protilátky proti různým antigenům jádra (DNA, RNA, histony, nukleoproteiny)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Stanovení ANA : </a:t>
            </a:r>
            <a:r>
              <a:rPr lang="cs-CZ" altLang="cs-CZ" sz="2800" u="sng" dirty="0"/>
              <a:t>imunofluorescenční metoda</a:t>
            </a:r>
            <a:r>
              <a:rPr lang="cs-CZ" altLang="cs-CZ" sz="2800" dirty="0"/>
              <a:t>, vyvolávají různé druh fluorescence.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granularni_0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3888" y="-4708525"/>
            <a:ext cx="18818226" cy="185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395413" y="712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17675" y="542925"/>
            <a:ext cx="185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granulární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7248525" y="6453188"/>
            <a:ext cx="1136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B2B2B2"/>
                </a:solidFill>
                <a:latin typeface="Comic Sans MS" panose="030F0702030302020204" pitchFamily="66" charset="0"/>
              </a:rPr>
              <a:t>foto: V. Thon, ÚKIA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Typy autoimunitních onemocnění</a:t>
            </a:r>
            <a:endParaRPr lang="en-US" altLang="cs-CZ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212975"/>
            <a:ext cx="7945438" cy="3716338"/>
          </a:xfrm>
        </p:spPr>
        <p:txBody>
          <a:bodyPr/>
          <a:lstStyle/>
          <a:p>
            <a:pPr eaLnBrk="1" hangingPunct="1"/>
            <a:r>
              <a:rPr lang="cs-CZ" altLang="cs-CZ" u="sng"/>
              <a:t>Systémové</a:t>
            </a:r>
            <a:r>
              <a:rPr lang="cs-CZ" altLang="cs-CZ"/>
              <a:t> – postihují řadu orgánů a tkání – SLE, revmatidní artritida, </a:t>
            </a:r>
          </a:p>
          <a:p>
            <a:pPr eaLnBrk="1" hangingPunct="1"/>
            <a:r>
              <a:rPr lang="cs-CZ" altLang="cs-CZ" u="sng"/>
              <a:t>Orgánově specifické</a:t>
            </a:r>
            <a:r>
              <a:rPr lang="cs-CZ" altLang="cs-CZ"/>
              <a:t> – postižen pouze jeden orgán</a:t>
            </a:r>
          </a:p>
          <a:p>
            <a:pPr eaLnBrk="1" hangingPunct="1"/>
            <a:r>
              <a:rPr lang="cs-CZ" altLang="cs-CZ"/>
              <a:t>Řada onemocnění má intermediární charakter s postižením několika orgánů.</a:t>
            </a:r>
            <a:endParaRPr lang="en-US" alt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885950" y="838200"/>
            <a:ext cx="8315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2282825" algn="l"/>
                <a:tab pos="44751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2825" algn="l"/>
                <a:tab pos="4475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2825" algn="l"/>
                <a:tab pos="44751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2825" algn="l"/>
                <a:tab pos="447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2825" algn="l"/>
                <a:tab pos="447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2825" algn="l"/>
                <a:tab pos="447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2825" algn="l"/>
                <a:tab pos="447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2825" algn="l"/>
                <a:tab pos="447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2825" algn="l"/>
                <a:tab pos="447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A81BE1"/>
              </a:buClr>
              <a:buFontTx/>
              <a:buNone/>
            </a:pPr>
            <a:r>
              <a:rPr lang="en-GB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Endo</a:t>
            </a:r>
            <a:r>
              <a:rPr lang="cs-CZ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crine diseas</a:t>
            </a:r>
            <a:r>
              <a:rPr lang="en-GB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e</a:t>
            </a:r>
            <a:r>
              <a:rPr lang="cs-CZ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ases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A81BE1"/>
              </a:buClr>
              <a:buFontTx/>
              <a:buNone/>
            </a:pPr>
            <a:r>
              <a:rPr lang="cs-CZ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mmune (Hasimoto’s) thyroiditis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Hyperthyroidism (Graves’ disease; thyrotoxicosis)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Type I diabetes mellitus (insulin-dependent or juvenile diabetes)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Autoimmune adrenal insufficiency (Addison’s disease)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Autoimmune oophritis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A81BE1"/>
              </a:buClr>
              <a:buFontTx/>
              <a:buNone/>
            </a:pPr>
            <a:r>
              <a:rPr lang="en-GB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Hermatopoietic system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Autoimmune hemolytic anemia 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autoimmune thrombocytopenia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Autoimmune neutropenia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A81BE1"/>
              </a:buClr>
              <a:buFontTx/>
              <a:buNone/>
            </a:pPr>
            <a:r>
              <a:rPr lang="en-GB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Neuromuscular system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Myasthenia gravis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Autoimmune polyneuritis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Multiple sclerosis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A81BE1"/>
              </a:buClr>
              <a:buFontTx/>
              <a:buNone/>
            </a:pPr>
            <a:r>
              <a:rPr lang="en-GB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Skin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Pemphigus and other bullous diseases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rgbClr val="A81BE1"/>
              </a:buClr>
              <a:buFontTx/>
              <a:buNone/>
            </a:pPr>
            <a:r>
              <a:rPr lang="en-GB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Cardiopulmonary System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Rheumatic carditis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Postcardiotomy syndrome (Dressler’s syndrome)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cs-CZ" altLang="en-GB" sz="1400" b="1" u="sng">
                <a:solidFill>
                  <a:srgbClr val="000000"/>
                </a:solidFill>
                <a:latin typeface="Helvetica" panose="020B0604020202020204" pitchFamily="34" charset="0"/>
              </a:rPr>
              <a:t>Gastrointestina tract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r>
              <a:rPr lang="cs-CZ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trophic gastritis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r>
              <a:rPr lang="cs-CZ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rohn´s disease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r>
              <a:rPr lang="cs-CZ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lcerous colitis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buFontTx/>
              <a:buNone/>
            </a:pPr>
            <a:r>
              <a:rPr lang="en-GB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r>
              <a:rPr lang="cs-CZ" altLang="en-GB" sz="1400">
                <a:solidFill>
                  <a:srgbClr val="000000"/>
                </a:solidFill>
                <a:latin typeface="Helvetica" panose="020B0604020202020204" pitchFamily="34" charset="0"/>
              </a:rPr>
              <a:t>utoimmune hepatitis</a:t>
            </a:r>
            <a:endParaRPr lang="en-GB" altLang="en-GB" sz="14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885950" y="762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GB" sz="2800">
                <a:solidFill>
                  <a:srgbClr val="000000"/>
                </a:solidFill>
                <a:latin typeface="Helvetica" panose="020B0604020202020204" pitchFamily="34" charset="0"/>
              </a:rPr>
              <a:t>Org</a:t>
            </a:r>
            <a:r>
              <a:rPr lang="cs-CZ" altLang="en-GB" sz="2800">
                <a:solidFill>
                  <a:srgbClr val="000000"/>
                </a:solidFill>
                <a:latin typeface="Helvetica" panose="020B0604020202020204" pitchFamily="34" charset="0"/>
              </a:rPr>
              <a:t>ánově specifické autoimunitní chr</a:t>
            </a:r>
            <a:r>
              <a:rPr lang="en-GB" altLang="en-GB" sz="2800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r>
              <a:rPr lang="cs-CZ" altLang="en-GB" sz="2800">
                <a:solidFill>
                  <a:srgbClr val="000000"/>
                </a:solidFill>
                <a:latin typeface="Helvetica" panose="020B0604020202020204" pitchFamily="34" charset="0"/>
              </a:rPr>
              <a:t>roby</a:t>
            </a:r>
            <a:endParaRPr lang="en-GB" altLang="en-GB" sz="28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Systémový lupus erythematodes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79600"/>
            <a:ext cx="7921625" cy="3716338"/>
          </a:xfrm>
        </p:spPr>
        <p:txBody>
          <a:bodyPr/>
          <a:lstStyle/>
          <a:p>
            <a:pPr eaLnBrk="1" hangingPunct="1"/>
            <a:r>
              <a:rPr lang="cs-CZ" altLang="cs-CZ" sz="2400"/>
              <a:t>Prevalence 1: 4000, poměr ženy: muži je 10:1, typický začátek mezi 20-40 let</a:t>
            </a:r>
          </a:p>
          <a:p>
            <a:pPr eaLnBrk="1" hangingPunct="1"/>
            <a:r>
              <a:rPr lang="cs-CZ" altLang="cs-CZ" sz="2400"/>
              <a:t>Postižení: kloubů, kůže, ledvin, srdečního a cévního aparátu, plic, CNS…. </a:t>
            </a:r>
          </a:p>
          <a:p>
            <a:pPr eaLnBrk="1" hangingPunct="1"/>
            <a:r>
              <a:rPr lang="cs-CZ" altLang="cs-CZ" sz="2400"/>
              <a:t>Onemocnění může být vyvoláno řadou léků:  fenytoin, karbamazepin, sulfasalazin, chlorpromazin...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Systémový lupus erythematodes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41438"/>
            <a:ext cx="9423400" cy="4181475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Celkové příznaky: horečky, hubnutí, malátnost</a:t>
            </a:r>
          </a:p>
          <a:p>
            <a:pPr eaLnBrk="1" hangingPunct="1"/>
            <a:r>
              <a:rPr lang="cs-CZ" altLang="cs-CZ" sz="2800" dirty="0"/>
              <a:t>Artritidy: postiženy především drobné klouby ruky, je malá tendence k deformitám</a:t>
            </a:r>
          </a:p>
          <a:p>
            <a:pPr eaLnBrk="1" hangingPunct="1"/>
            <a:r>
              <a:rPr lang="cs-CZ" altLang="cs-CZ" sz="2800" dirty="0"/>
              <a:t>Kožní příznaky: motýlovitý </a:t>
            </a:r>
            <a:r>
              <a:rPr lang="cs-CZ" altLang="cs-CZ" sz="2800" dirty="0" err="1"/>
              <a:t>exantém</a:t>
            </a:r>
            <a:r>
              <a:rPr lang="cs-CZ" altLang="cs-CZ" sz="2800" dirty="0"/>
              <a:t>, kopřivky</a:t>
            </a:r>
            <a:endParaRPr lang="en-GB" altLang="cs-CZ" sz="2800" dirty="0"/>
          </a:p>
          <a:p>
            <a:pPr eaLnBrk="1" hangingPunct="1"/>
            <a:r>
              <a:rPr lang="cs-CZ" altLang="cs-CZ" sz="2800" dirty="0"/>
              <a:t>Glomerulonefritida</a:t>
            </a:r>
          </a:p>
          <a:p>
            <a:pPr eaLnBrk="1" hangingPunct="1"/>
            <a:r>
              <a:rPr lang="cs-CZ" altLang="cs-CZ" sz="2800" dirty="0" err="1"/>
              <a:t>Polyserositidy</a:t>
            </a:r>
            <a:r>
              <a:rPr lang="cs-CZ" altLang="cs-CZ" sz="2800" dirty="0"/>
              <a:t> </a:t>
            </a:r>
          </a:p>
          <a:p>
            <a:pPr eaLnBrk="1" hangingPunct="1"/>
            <a:r>
              <a:rPr lang="cs-CZ" altLang="cs-CZ" sz="2800" dirty="0"/>
              <a:t>Ústní ulcerace</a:t>
            </a:r>
          </a:p>
          <a:p>
            <a:pPr eaLnBrk="1" hangingPunct="1"/>
            <a:r>
              <a:rPr lang="cs-CZ" altLang="cs-CZ" sz="2800" dirty="0"/>
              <a:t>Postižení nervové soustavy: příznaky ischémie, psychiatrická postižení, záchvatovitá onemocnění.</a:t>
            </a:r>
          </a:p>
          <a:p>
            <a:pPr eaLnBrk="1" hangingPunct="1"/>
            <a:r>
              <a:rPr lang="cs-CZ" altLang="cs-CZ" sz="2800" dirty="0"/>
              <a:t>Kardiovaskulární příznaky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1500" y="213042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5400"/>
              <a:t>Imunitní tolerance</a:t>
            </a:r>
            <a:endParaRPr lang="en-US" altLang="en-US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1039813" y="-100013"/>
            <a:ext cx="8229600" cy="1143001"/>
          </a:xfrm>
        </p:spPr>
        <p:txBody>
          <a:bodyPr/>
          <a:lstStyle/>
          <a:p>
            <a:r>
              <a:rPr lang="cs-CZ" altLang="cs-CZ" sz="2400"/>
              <a:t>Systemic lupus erythematodes – clinical manifestation</a:t>
            </a:r>
          </a:p>
        </p:txBody>
      </p:sp>
      <p:pic>
        <p:nvPicPr>
          <p:cNvPr id="1054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2550" y="738188"/>
            <a:ext cx="5329238" cy="59293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LE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102870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362200" y="533400"/>
            <a:ext cx="5046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 b="1">
                <a:latin typeface="Times New Roman" panose="02020603050405020304" pitchFamily="18" charset="0"/>
              </a:rPr>
              <a:t>Systémový lupus erythematodes</a:t>
            </a:r>
            <a:endParaRPr lang="en-GB" altLang="cs-CZ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Sj</a:t>
            </a:r>
            <a:r>
              <a:rPr lang="en-GB" altLang="cs-CZ"/>
              <a:t>ö</a:t>
            </a:r>
            <a:r>
              <a:rPr lang="cs-CZ" altLang="cs-CZ"/>
              <a:t>grenův syndrom</a:t>
            </a:r>
            <a:endParaRPr lang="en-GB" altLang="cs-CZ"/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Autoimunitní onemocnění probíhající s chronickým a progredujícím průběhem.</a:t>
            </a:r>
          </a:p>
          <a:p>
            <a:r>
              <a:rPr lang="cs-CZ" altLang="cs-CZ" sz="2800" dirty="0"/>
              <a:t>Autoimunita je namířena proti exokrinním žlázám (slzným, slinným, potním, exokrinní složce pankreatu, žlázám v rodidlech, </a:t>
            </a:r>
            <a:r>
              <a:rPr lang="cs-CZ" altLang="cs-CZ" sz="2800" dirty="0" err="1"/>
              <a:t>bronších</a:t>
            </a:r>
            <a:r>
              <a:rPr lang="cs-CZ" altLang="cs-CZ" sz="2800" dirty="0"/>
              <a:t>…) </a:t>
            </a:r>
          </a:p>
          <a:p>
            <a:r>
              <a:rPr lang="cs-CZ" altLang="cs-CZ" sz="2800" dirty="0"/>
              <a:t>Projevuje se jako difúzní, chronický zánět s destrukcí exokrinních žláz.</a:t>
            </a:r>
          </a:p>
          <a:p>
            <a:r>
              <a:rPr lang="cs-CZ" altLang="cs-CZ" sz="2800" dirty="0"/>
              <a:t>Formy </a:t>
            </a:r>
            <a:r>
              <a:rPr lang="cs-CZ" altLang="cs-CZ" sz="2800" b="1" dirty="0"/>
              <a:t>primární a sekundární</a:t>
            </a:r>
            <a:r>
              <a:rPr lang="cs-CZ" altLang="cs-CZ" sz="2800" dirty="0"/>
              <a:t> – při jiném onemocnění autoimunitního charakteru (  SLE, revmatoidní artritida…)</a:t>
            </a:r>
            <a:endParaRPr lang="en-GB" altLang="cs-CZ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Sj</a:t>
            </a:r>
            <a:r>
              <a:rPr lang="en-GB" altLang="cs-CZ"/>
              <a:t>ö</a:t>
            </a:r>
            <a:r>
              <a:rPr lang="cs-CZ" altLang="cs-CZ"/>
              <a:t>grenův syndrom</a:t>
            </a:r>
            <a:endParaRPr lang="en-GB" altLang="cs-CZ"/>
          </a:p>
        </p:txBody>
      </p:sp>
      <p:sp>
        <p:nvSpPr>
          <p:cNvPr id="118787" name="Zástupný symbol pro obsah 2"/>
          <p:cNvSpPr>
            <a:spLocks noGrp="1"/>
          </p:cNvSpPr>
          <p:nvPr>
            <p:ph idx="1"/>
          </p:nvPr>
        </p:nvSpPr>
        <p:spPr>
          <a:xfrm>
            <a:off x="514350" y="1628775"/>
            <a:ext cx="9258300" cy="4525963"/>
          </a:xfrm>
        </p:spPr>
        <p:txBody>
          <a:bodyPr/>
          <a:lstStyle/>
          <a:p>
            <a:r>
              <a:rPr lang="cs-CZ" altLang="cs-CZ" sz="2400" dirty="0"/>
              <a:t>Postižení slinných žláz: zduření slinných žláz, xerostomie (suchost v ústech), poruchy polykání (dysfagie), obtíže s řečí (chrapot, pacienti mají problém déle mluvit), zvýšená kazivost zubů, Postižení očí: xeroftalmie (suchost očí), </a:t>
            </a:r>
            <a:r>
              <a:rPr lang="cs-CZ" altLang="cs-CZ" sz="2400" dirty="0" err="1"/>
              <a:t>keratokonjunktivitis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sicca</a:t>
            </a:r>
            <a:r>
              <a:rPr lang="cs-CZ" altLang="cs-CZ" sz="2400" dirty="0"/>
              <a:t> .</a:t>
            </a:r>
          </a:p>
          <a:p>
            <a:r>
              <a:rPr lang="cs-CZ" altLang="cs-CZ" sz="2400" dirty="0"/>
              <a:t>Snížená produkce potu, suchost kůže, svědění kůže (pruritus), ztráta adnex.</a:t>
            </a:r>
          </a:p>
          <a:p>
            <a:r>
              <a:rPr lang="cs-CZ" altLang="cs-CZ" sz="2400" dirty="0"/>
              <a:t>Gastritis s achlorhydrií, poruchy exokrinní funkce pankreatu</a:t>
            </a:r>
          </a:p>
          <a:p>
            <a:r>
              <a:rPr lang="cs-CZ" altLang="cs-CZ" sz="2400" dirty="0"/>
              <a:t>Suchost vaginy a vulvy, sklon ke kandidovým infekcím</a:t>
            </a:r>
          </a:p>
          <a:p>
            <a:r>
              <a:rPr lang="cs-CZ" altLang="cs-CZ" sz="2400" dirty="0"/>
              <a:t>Dráždivý kašel, chronická bronchitida</a:t>
            </a:r>
          </a:p>
          <a:p>
            <a:r>
              <a:rPr lang="cs-CZ" altLang="cs-CZ" sz="2400" dirty="0"/>
              <a:t>Příznaky doprovázejících revmatických onemocnění.</a:t>
            </a:r>
          </a:p>
          <a:p>
            <a:endParaRPr lang="en-GB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Sj</a:t>
            </a:r>
            <a:r>
              <a:rPr lang="en-GB" altLang="cs-CZ"/>
              <a:t>ö</a:t>
            </a:r>
            <a:r>
              <a:rPr lang="cs-CZ" altLang="cs-CZ"/>
              <a:t>grenův syndrom </a:t>
            </a:r>
          </a:p>
        </p:txBody>
      </p:sp>
      <p:pic>
        <p:nvPicPr>
          <p:cNvPr id="1208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697038"/>
            <a:ext cx="7715250" cy="4333875"/>
          </a:xfrm>
        </p:spPr>
      </p:pic>
      <p:sp>
        <p:nvSpPr>
          <p:cNvPr id="120836" name="TextovéPole 4"/>
          <p:cNvSpPr txBox="1">
            <a:spLocks noChangeArrowheads="1"/>
          </p:cNvSpPr>
          <p:nvPr/>
        </p:nvSpPr>
        <p:spPr bwMode="auto">
          <a:xfrm>
            <a:off x="5575300" y="6453188"/>
            <a:ext cx="437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hlinkClick r:id="rId3"/>
              </a:rPr>
              <a:t>https://www.natural-health-news.com/sjogrens-syndrome-sicca-syndrome/</a:t>
            </a:r>
            <a:endParaRPr lang="cs-CZ" altLang="cs-CZ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2247900" y="1125538"/>
            <a:ext cx="73914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2825" algn="l"/>
                <a:tab pos="447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A81BE1"/>
              </a:buClr>
              <a:defRPr/>
            </a:pPr>
            <a:r>
              <a:rPr lang="en-GB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Endo</a:t>
            </a:r>
            <a:r>
              <a:rPr lang="cs-CZ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crine diseas</a:t>
            </a:r>
            <a:r>
              <a:rPr lang="en-GB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e</a:t>
            </a:r>
            <a:r>
              <a:rPr lang="cs-CZ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ases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A81BE1"/>
              </a:buClr>
              <a:defRPr/>
            </a:pPr>
            <a:r>
              <a:rPr lang="cs-CZ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mmune (Hasimoto’s) thyroiditis</a:t>
            </a:r>
          </a:p>
          <a:p>
            <a:pPr eaLnBrk="1" hangingPunct="1">
              <a:lnSpc>
                <a:spcPct val="90000"/>
              </a:lnSpc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Hyperthyroidism (Graves’ disease; thyrotoxicosis)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Type I diabetes mellitus (insulin-dependent or juvenile diabetes)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Autoimmune adrenal insufficiency (Addison’s disease)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Autoimmune oophritis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A81BE1"/>
              </a:buClr>
              <a:defRPr/>
            </a:pPr>
            <a:r>
              <a:rPr lang="en-GB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Hermatopoietic system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Autoimmune hemolytic anemia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autoimmune thrombocytopenia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Autoimmune neutropenia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A81BE1"/>
              </a:buClr>
              <a:defRPr/>
            </a:pPr>
            <a:r>
              <a:rPr lang="en-GB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Neuromuscular system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Myasthenia gravis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Autoimmune polyneuritis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Multiple sclerosis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A81BE1"/>
              </a:buClr>
              <a:defRPr/>
            </a:pPr>
            <a:r>
              <a:rPr lang="en-GB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Skin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Pemphigus and other bullous diseases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A81BE1"/>
              </a:buClr>
              <a:defRPr/>
            </a:pPr>
            <a:r>
              <a:rPr lang="en-GB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Cardiopulmonary System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Rheumatic carditis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Postcardiotomy syndrome (Dressler’s syndrome)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cs-CZ" altLang="en-GB" sz="1244" b="1" u="sng">
                <a:solidFill>
                  <a:srgbClr val="000000"/>
                </a:solidFill>
                <a:latin typeface="Helvetica" panose="020B0604020202020204" pitchFamily="34" charset="0"/>
              </a:rPr>
              <a:t>Gastrointestina tract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r>
              <a:rPr lang="cs-CZ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trophic gastritis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C</a:t>
            </a:r>
            <a:r>
              <a:rPr lang="cs-CZ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rohn´s disease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U</a:t>
            </a:r>
            <a:r>
              <a:rPr lang="cs-CZ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lcerous colitis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81BE1"/>
              </a:buClr>
              <a:defRPr/>
            </a:pPr>
            <a:r>
              <a:rPr lang="en-GB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A</a:t>
            </a:r>
            <a:r>
              <a:rPr lang="cs-CZ" altLang="en-GB" sz="1244">
                <a:solidFill>
                  <a:srgbClr val="000000"/>
                </a:solidFill>
                <a:latin typeface="Helvetica" panose="020B0604020202020204" pitchFamily="34" charset="0"/>
              </a:rPr>
              <a:t>utoimmune hepatitis</a:t>
            </a:r>
            <a:endParaRPr lang="en-GB" altLang="en-GB" sz="1244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2247900" y="449263"/>
            <a:ext cx="7315200" cy="744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GB" sz="2489">
                <a:solidFill>
                  <a:srgbClr val="000000"/>
                </a:solidFill>
                <a:latin typeface="Helvetica" panose="020B0604020202020204" pitchFamily="34" charset="0"/>
              </a:rPr>
              <a:t>Org</a:t>
            </a:r>
            <a:r>
              <a:rPr lang="cs-CZ" altLang="en-GB" sz="2489">
                <a:solidFill>
                  <a:srgbClr val="000000"/>
                </a:solidFill>
                <a:latin typeface="Helvetica" panose="020B0604020202020204" pitchFamily="34" charset="0"/>
              </a:rPr>
              <a:t>ánově specifické autoimunitní chr</a:t>
            </a:r>
            <a:r>
              <a:rPr lang="en-GB" altLang="en-GB" sz="2489">
                <a:solidFill>
                  <a:srgbClr val="000000"/>
                </a:solidFill>
                <a:latin typeface="Helvetica" panose="020B0604020202020204" pitchFamily="34" charset="0"/>
              </a:rPr>
              <a:t>o</a:t>
            </a:r>
            <a:r>
              <a:rPr lang="cs-CZ" altLang="en-GB" sz="2489">
                <a:solidFill>
                  <a:srgbClr val="000000"/>
                </a:solidFill>
                <a:latin typeface="Helvetica" panose="020B0604020202020204" pitchFamily="34" charset="0"/>
              </a:rPr>
              <a:t>roby</a:t>
            </a:r>
            <a:endParaRPr lang="en-GB" altLang="en-GB" sz="2489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Primární biliární cirhóza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Charakteristické klinické projevy:</a:t>
            </a:r>
            <a:br>
              <a:rPr lang="cs-CZ" altLang="cs-CZ"/>
            </a:br>
            <a:r>
              <a:rPr lang="cs-CZ" altLang="cs-CZ"/>
              <a:t>ikterus, hepatomegalie, svědění kůže</a:t>
            </a:r>
            <a:br>
              <a:rPr lang="cs-CZ" altLang="cs-CZ"/>
            </a:br>
            <a:endParaRPr lang="cs-CZ" altLang="cs-CZ"/>
          </a:p>
          <a:p>
            <a:pPr eaLnBrk="1" hangingPunct="1"/>
            <a:r>
              <a:rPr lang="cs-CZ" altLang="cs-CZ"/>
              <a:t>Biochemicky známky intrahepatální cholestázy</a:t>
            </a:r>
            <a:br>
              <a:rPr lang="cs-CZ" altLang="cs-CZ"/>
            </a:br>
            <a:endParaRPr lang="cs-CZ" altLang="cs-CZ"/>
          </a:p>
          <a:p>
            <a:pPr eaLnBrk="1" hangingPunct="1"/>
            <a:r>
              <a:rPr lang="cs-CZ" altLang="cs-CZ"/>
              <a:t>Typická přítomnost antimitochondriálních protilátek</a:t>
            </a:r>
            <a:r>
              <a:rPr lang="cs-CZ" altLang="cs-CZ">
                <a:solidFill>
                  <a:srgbClr val="66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chemeClr val="tx1"/>
                </a:solidFill>
              </a:rPr>
              <a:t>Antimitochondriální protilátky</a:t>
            </a:r>
          </a:p>
        </p:txBody>
      </p:sp>
      <p:pic>
        <p:nvPicPr>
          <p:cNvPr id="1239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Autoimunitní gastritida (perniciózní anemie)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1905000"/>
            <a:ext cx="8743950" cy="4114800"/>
          </a:xfrm>
        </p:spPr>
        <p:txBody>
          <a:bodyPr/>
          <a:lstStyle/>
          <a:p>
            <a:pPr eaLnBrk="1" hangingPunct="1"/>
            <a:r>
              <a:rPr lang="cs-CZ" altLang="cs-CZ"/>
              <a:t>Deficience vitamínu B12 způsobená chronickou autoimunitní gastritidou (intrinsic factor)</a:t>
            </a:r>
          </a:p>
          <a:p>
            <a:pPr eaLnBrk="1" hangingPunct="1"/>
            <a:r>
              <a:rPr lang="cs-CZ" altLang="cs-CZ"/>
              <a:t>anemie (megaloblastová), neurologické příznaky</a:t>
            </a:r>
          </a:p>
          <a:p>
            <a:pPr eaLnBrk="1" hangingPunct="1"/>
            <a:r>
              <a:rPr lang="cs-CZ" altLang="cs-CZ"/>
              <a:t>protilátky proti parietálním buňkám podporují diagnózu</a:t>
            </a:r>
          </a:p>
          <a:p>
            <a:pPr eaLnBrk="1" hangingPunct="1"/>
            <a:r>
              <a:rPr lang="cs-CZ" altLang="cs-CZ"/>
              <a:t>asociace s jinými autoimunitními chorobami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90600"/>
            <a:ext cx="92583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219200" y="228600"/>
            <a:ext cx="740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Protilátky proti parietálním buňkám žaludku</a:t>
            </a:r>
            <a:endParaRPr lang="cs-CZ" altLang="cs-CZ" sz="240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Imunitní tolerance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2205038"/>
            <a:ext cx="8397875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4000"/>
              <a:t>Centrální </a:t>
            </a:r>
          </a:p>
          <a:p>
            <a:pPr eaLnBrk="1" hangingPunct="1">
              <a:lnSpc>
                <a:spcPct val="90000"/>
              </a:lnSpc>
            </a:pPr>
            <a:endParaRPr lang="cs-CZ" altLang="en-US" sz="4000"/>
          </a:p>
          <a:p>
            <a:pPr eaLnBrk="1" hangingPunct="1">
              <a:lnSpc>
                <a:spcPct val="90000"/>
              </a:lnSpc>
            </a:pPr>
            <a:r>
              <a:rPr lang="cs-CZ" altLang="en-US" sz="4000"/>
              <a:t>Periferní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625" y="271463"/>
            <a:ext cx="9648825" cy="1176337"/>
          </a:xfrm>
        </p:spPr>
        <p:txBody>
          <a:bodyPr/>
          <a:lstStyle/>
          <a:p>
            <a:pPr>
              <a:defRPr/>
            </a:pPr>
            <a:r>
              <a:rPr lang="cs-CZ" dirty="0"/>
              <a:t>Jazyk u nemocných s perniciosní anémií</a:t>
            </a:r>
            <a:endParaRPr lang="en-GB" dirty="0"/>
          </a:p>
        </p:txBody>
      </p:sp>
      <p:pic>
        <p:nvPicPr>
          <p:cNvPr id="126979" name="Picture 2" descr="Tongu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5" y="1847850"/>
            <a:ext cx="6858000" cy="3857625"/>
          </a:xfrm>
        </p:spPr>
      </p:pic>
      <p:sp>
        <p:nvSpPr>
          <p:cNvPr id="126980" name="TextovéPole 3"/>
          <p:cNvSpPr txBox="1">
            <a:spLocks noChangeArrowheads="1"/>
          </p:cNvSpPr>
          <p:nvPr/>
        </p:nvSpPr>
        <p:spPr bwMode="auto">
          <a:xfrm>
            <a:off x="6019800" y="6308725"/>
            <a:ext cx="3813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800">
                <a:latin typeface="Arial" panose="020B0604020202020204" pitchFamily="34" charset="0"/>
                <a:hlinkClick r:id="rId3"/>
              </a:rPr>
              <a:t>https://www.rdhmag.com/career-profession/article/16404243/pernicious-anemia</a:t>
            </a:r>
            <a:endParaRPr lang="en-GB" altLang="cs-CZ" sz="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Celiakie</a:t>
            </a:r>
            <a:r>
              <a:rPr lang="cs-CZ" altLang="cs-CZ" sz="4000"/>
              <a:t> </a:t>
            </a:r>
            <a:br>
              <a:rPr lang="cs-CZ" altLang="cs-CZ" sz="2400"/>
            </a:br>
            <a:r>
              <a:rPr lang="cs-CZ" altLang="cs-CZ" sz="2400"/>
              <a:t>(céliakální sprue, glutenová/glutensenzitivní enteropatie) </a:t>
            </a:r>
            <a:endParaRPr lang="en-GB" altLang="cs-CZ" sz="2400"/>
          </a:p>
        </p:txBody>
      </p:sp>
      <p:sp>
        <p:nvSpPr>
          <p:cNvPr id="13312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Je imunitně zprostředkované systémové onemocnění vyvolané glutenem a jemu podobnými prolaminy u geneticky vnímavých jedinců. </a:t>
            </a:r>
          </a:p>
          <a:p>
            <a:r>
              <a:rPr lang="cs-CZ" altLang="cs-CZ" sz="2400"/>
              <a:t>Celiakie má různorodý klinický obraz a může být i asymptomatická. </a:t>
            </a:r>
          </a:p>
          <a:p>
            <a:r>
              <a:rPr lang="cs-CZ" altLang="cs-CZ" sz="2400"/>
              <a:t>Základem diagnostiky je průkaz protilátek proti tkáňové transglutamináze . </a:t>
            </a:r>
          </a:p>
          <a:p>
            <a:r>
              <a:rPr lang="cs-CZ" altLang="cs-CZ" sz="2400"/>
              <a:t>Kauzální terapií je celoživotní bezlepková dieta</a:t>
            </a:r>
          </a:p>
          <a:p>
            <a:r>
              <a:rPr lang="cs-CZ" altLang="cs-CZ" sz="2400"/>
              <a:t>Prevalence v ČR je přibližně 1:250–300.</a:t>
            </a:r>
          </a:p>
          <a:p>
            <a:endParaRPr lang="en-GB" altLang="cs-CZ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Celiakie</a:t>
            </a:r>
            <a:endParaRPr lang="en-GB" altLang="cs-CZ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611313"/>
            <a:ext cx="8669337" cy="50355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53920" tIns="47610" rIns="0" bIns="0"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800" b="1" i="1" dirty="0">
                <a:solidFill>
                  <a:srgbClr val="252525"/>
                </a:solidFill>
              </a:rPr>
              <a:t>Gastrointestinální projevy:</a:t>
            </a:r>
            <a:endParaRPr lang="cs-CZ" altLang="cs-CZ" sz="1800" dirty="0">
              <a:solidFill>
                <a:schemeClr val="accent2"/>
              </a:solidFill>
            </a:endParaRPr>
          </a:p>
          <a:p>
            <a:pPr marL="1371600" lvl="3" indent="-1371600">
              <a:spcBef>
                <a:spcPct val="0"/>
              </a:spcBef>
              <a:buFontTx/>
              <a:buChar char="•"/>
            </a:pPr>
            <a:r>
              <a:rPr lang="cs-CZ" altLang="cs-CZ" sz="1800" dirty="0"/>
              <a:t>Chronický průjem a neprospívání při výskytu lepku v potravě (asi 5 % dětí s </a:t>
            </a:r>
            <a:r>
              <a:rPr lang="cs-CZ" altLang="cs-CZ" sz="1800" dirty="0" err="1"/>
              <a:t>céliakií</a:t>
            </a:r>
            <a:r>
              <a:rPr lang="cs-CZ" altLang="cs-CZ" sz="1800" dirty="0"/>
              <a:t>)</a:t>
            </a:r>
          </a:p>
          <a:p>
            <a:pPr marL="1371600" lvl="3" indent="-1371600">
              <a:spcBef>
                <a:spcPct val="0"/>
              </a:spcBef>
              <a:buFontTx/>
              <a:buChar char="•"/>
            </a:pPr>
            <a:r>
              <a:rPr lang="cs-CZ" altLang="cs-CZ" sz="1800" dirty="0"/>
              <a:t>Recidivující bolesti břicha, nauzea a zvracení, neprospívání s váhovým úbytkem, zácpa.</a:t>
            </a:r>
          </a:p>
          <a:p>
            <a:pPr marL="1371600" lvl="3" indent="-1371600">
              <a:spcBef>
                <a:spcPct val="0"/>
              </a:spcBef>
              <a:buFontTx/>
              <a:buChar char="•"/>
            </a:pPr>
            <a:endParaRPr lang="cs-CZ" altLang="cs-CZ" sz="18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800" b="1" i="1" dirty="0" err="1"/>
              <a:t>Extraintestinální</a:t>
            </a:r>
            <a:r>
              <a:rPr lang="cs-CZ" altLang="cs-CZ" sz="1800" b="1" i="1" dirty="0"/>
              <a:t> projevy:</a:t>
            </a:r>
            <a:endParaRPr lang="cs-CZ" altLang="cs-CZ" sz="1800" dirty="0"/>
          </a:p>
          <a:p>
            <a:pPr marL="1371600" lvl="3" indent="-1371600">
              <a:spcBef>
                <a:spcPct val="0"/>
              </a:spcBef>
              <a:buFontTx/>
              <a:buChar char="•"/>
            </a:pPr>
            <a:r>
              <a:rPr lang="cs-CZ" altLang="cs-CZ" sz="1800" dirty="0"/>
              <a:t>časté: únava, </a:t>
            </a:r>
            <a:r>
              <a:rPr lang="cs-CZ" altLang="cs-CZ" sz="1800" dirty="0" err="1"/>
              <a:t>osteopenie</a:t>
            </a:r>
            <a:r>
              <a:rPr lang="cs-CZ" altLang="cs-CZ" sz="1800" dirty="0"/>
              <a:t>/osteoporózy, porucha růstu, poruchy plodnosti, časté afty, zpoždění puberty, anémie, dermatitis </a:t>
            </a:r>
            <a:r>
              <a:rPr lang="cs-CZ" altLang="cs-CZ" sz="1800" dirty="0" err="1"/>
              <a:t>herpetiformis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Duhring</a:t>
            </a:r>
            <a:r>
              <a:rPr lang="cs-CZ" altLang="cs-CZ" sz="1800" dirty="0"/>
              <a:t>)</a:t>
            </a:r>
          </a:p>
          <a:p>
            <a:pPr marL="1371600" lvl="3" indent="-1371600">
              <a:spcBef>
                <a:spcPct val="0"/>
              </a:spcBef>
              <a:buFontTx/>
              <a:buChar char="•"/>
            </a:pPr>
            <a:endParaRPr lang="cs-CZ" altLang="cs-CZ" sz="1800" dirty="0">
              <a:solidFill>
                <a:srgbClr val="252525"/>
              </a:solidFill>
            </a:endParaRPr>
          </a:p>
          <a:p>
            <a:pPr marL="1371600" lvl="3" indent="-1371600">
              <a:spcBef>
                <a:spcPct val="0"/>
              </a:spcBef>
              <a:buFontTx/>
              <a:buChar char="•"/>
            </a:pPr>
            <a:endParaRPr lang="cs-CZ" altLang="cs-CZ" sz="1800" dirty="0">
              <a:solidFill>
                <a:srgbClr val="252525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252525"/>
                </a:solidFill>
              </a:rPr>
              <a:t>Klinicky němá (tichá) forma </a:t>
            </a:r>
            <a:r>
              <a:rPr lang="cs-CZ" altLang="cs-CZ" sz="1800" b="1" dirty="0" err="1">
                <a:solidFill>
                  <a:srgbClr val="252525"/>
                </a:solidFill>
              </a:rPr>
              <a:t>céliakie</a:t>
            </a:r>
            <a:endParaRPr lang="cs-CZ" altLang="cs-CZ" sz="1800" b="1" dirty="0">
              <a:solidFill>
                <a:srgbClr val="252525"/>
              </a:solidFill>
            </a:endParaRPr>
          </a:p>
          <a:p>
            <a:pPr marL="457200" lvl="1" indent="-457200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252525"/>
                </a:solidFill>
              </a:rPr>
              <a:t>Charakterizuje ji přítomnost protilátek a typický histologický obraz při </a:t>
            </a:r>
            <a:r>
              <a:rPr lang="cs-CZ" altLang="cs-CZ" sz="1800" dirty="0" err="1">
                <a:solidFill>
                  <a:srgbClr val="252525"/>
                </a:solidFill>
              </a:rPr>
              <a:t>enterobiopsii</a:t>
            </a:r>
            <a:r>
              <a:rPr lang="cs-CZ" altLang="cs-CZ" sz="1800" dirty="0">
                <a:solidFill>
                  <a:srgbClr val="252525"/>
                </a:solidFill>
              </a:rPr>
              <a:t>. </a:t>
            </a:r>
            <a:r>
              <a:rPr lang="cs-CZ" altLang="cs-CZ" sz="1800" dirty="0" err="1">
                <a:solidFill>
                  <a:srgbClr val="252525"/>
                </a:solidFill>
              </a:rPr>
              <a:t>Céliakie</a:t>
            </a:r>
            <a:r>
              <a:rPr lang="cs-CZ" altLang="cs-CZ" sz="1800" dirty="0">
                <a:solidFill>
                  <a:srgbClr val="252525"/>
                </a:solidFill>
              </a:rPr>
              <a:t> se sice klinicky nemanifestuje, ale celoživotní bezlepková dieta je plně indikována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3600" dirty="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571500" y="-669925"/>
            <a:ext cx="295275" cy="1339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53920" rIns="0" bIns="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360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rgbClr val="252525"/>
                </a:solidFill>
                <a:latin typeface="Helvetica Neue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36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Crohnova choroba a ulcerosní kolitis</a:t>
            </a:r>
            <a:endParaRPr lang="en-GB" altLang="cs-CZ" sz="3600"/>
          </a:p>
        </p:txBody>
      </p:sp>
      <p:pic>
        <p:nvPicPr>
          <p:cNvPr id="136195" name="Picture 4" descr="https://www.wikiskripta.eu/images/1/13/Crohnova_choroba_vs._ulcer%C3%B3zn%C3%AD_kolitid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075" y="1914525"/>
            <a:ext cx="6577013" cy="4035425"/>
          </a:xfrm>
        </p:spPr>
      </p:pic>
      <p:sp>
        <p:nvSpPr>
          <p:cNvPr id="136196" name="TextovéPole 4"/>
          <p:cNvSpPr txBox="1">
            <a:spLocks noChangeArrowheads="1"/>
          </p:cNvSpPr>
          <p:nvPr/>
        </p:nvSpPr>
        <p:spPr bwMode="auto">
          <a:xfrm>
            <a:off x="4711700" y="6237288"/>
            <a:ext cx="5143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cs-CZ" sz="1200">
                <a:solidFill>
                  <a:schemeClr val="accent2"/>
                </a:solidFill>
                <a:latin typeface="Verdana" panose="020B0604030504040204" pitchFamily="34" charset="0"/>
              </a:rPr>
              <a:t>https://www.wikiskripta.eu/index.php?curid=35698"&gt;Link&lt;/a&gt;</a:t>
            </a:r>
            <a:endParaRPr lang="en-GB" altLang="cs-CZ" sz="12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Crohnova choroba</a:t>
            </a:r>
            <a:endParaRPr lang="en-GB" altLang="cs-CZ"/>
          </a:p>
        </p:txBody>
      </p:sp>
      <p:sp>
        <p:nvSpPr>
          <p:cNvPr id="137219" name="Podnadpis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Crohnova choroba</a:t>
            </a:r>
            <a:r>
              <a:rPr lang="cs-CZ" altLang="cs-CZ" sz="2800"/>
              <a:t> </a:t>
            </a:r>
            <a:br>
              <a:rPr lang="cs-CZ" altLang="cs-CZ" sz="2800"/>
            </a:br>
            <a:r>
              <a:rPr lang="cs-CZ" altLang="cs-CZ" sz="2800"/>
              <a:t>(</a:t>
            </a:r>
            <a:r>
              <a:rPr lang="cs-CZ" altLang="cs-CZ" sz="2800" i="1"/>
              <a:t>colitis regionalis</a:t>
            </a:r>
            <a:r>
              <a:rPr lang="cs-CZ" altLang="cs-CZ" sz="2800"/>
              <a:t>, </a:t>
            </a:r>
            <a:r>
              <a:rPr lang="cs-CZ" altLang="cs-CZ" sz="2800" i="1"/>
              <a:t>ileitis terminalis</a:t>
            </a:r>
            <a:r>
              <a:rPr lang="cs-CZ" altLang="cs-CZ" sz="2800"/>
              <a:t>) </a:t>
            </a:r>
            <a:endParaRPr lang="en-GB" altLang="cs-CZ" sz="2800"/>
          </a:p>
        </p:txBody>
      </p:sp>
      <p:sp>
        <p:nvSpPr>
          <p:cNvPr id="13824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Jedná se o </a:t>
            </a:r>
            <a:r>
              <a:rPr lang="cs-CZ" altLang="cs-CZ" sz="2000" b="1"/>
              <a:t>chronický nespecifický zánět</a:t>
            </a:r>
            <a:r>
              <a:rPr lang="cs-CZ" altLang="cs-CZ" sz="2000"/>
              <a:t> (až granulomatózní) postihující </a:t>
            </a:r>
            <a:r>
              <a:rPr lang="cs-CZ" altLang="cs-CZ" sz="2000" b="1"/>
              <a:t>celou tloušťku stěny</a:t>
            </a:r>
            <a:r>
              <a:rPr lang="cs-CZ" altLang="cs-CZ" sz="2000"/>
              <a:t> střeva, zánětlivé změny jsou </a:t>
            </a:r>
            <a:r>
              <a:rPr lang="cs-CZ" altLang="cs-CZ" sz="2000" b="1"/>
              <a:t>segmentární</a:t>
            </a:r>
            <a:r>
              <a:rPr lang="cs-CZ" altLang="cs-CZ" sz="2000"/>
              <a:t> nebo </a:t>
            </a:r>
            <a:r>
              <a:rPr lang="cs-CZ" altLang="cs-CZ" sz="2000" b="1"/>
              <a:t>plurisegmentární</a:t>
            </a:r>
            <a:r>
              <a:rPr lang="cs-CZ" altLang="cs-CZ" sz="2000"/>
              <a:t>. </a:t>
            </a:r>
          </a:p>
          <a:p>
            <a:r>
              <a:rPr lang="cs-CZ" altLang="cs-CZ" sz="2000"/>
              <a:t>Může být postižena </a:t>
            </a:r>
            <a:r>
              <a:rPr lang="cs-CZ" altLang="cs-CZ" sz="2000" b="1"/>
              <a:t>kterákoliv část trávící trubice</a:t>
            </a:r>
            <a:r>
              <a:rPr lang="cs-CZ" altLang="cs-CZ" sz="2000"/>
              <a:t> (od jícnu po rectum), nejčastěji to však bývá konec tenkého střeva (terminální ileum). </a:t>
            </a:r>
          </a:p>
          <a:p>
            <a:r>
              <a:rPr lang="cs-CZ" altLang="cs-CZ" sz="2000"/>
              <a:t>Nemoc se objevuje spíše </a:t>
            </a:r>
            <a:r>
              <a:rPr lang="cs-CZ" altLang="cs-CZ" sz="2000" b="1"/>
              <a:t>u mladých lidí</a:t>
            </a:r>
            <a:r>
              <a:rPr lang="cs-CZ" altLang="cs-CZ" sz="2000"/>
              <a:t> ve věku mezi 20 až 30 lety (25–30 % pacientů je diagnostikováno před 20. rokem života).</a:t>
            </a:r>
          </a:p>
          <a:p>
            <a:r>
              <a:rPr lang="cs-CZ" altLang="cs-CZ" sz="2000"/>
              <a:t>Průměrná prevalence u dospělých je asi 130/100 000. </a:t>
            </a:r>
            <a:endParaRPr lang="en-GB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Crohnova choroba</a:t>
            </a:r>
            <a:r>
              <a:rPr lang="cs-CZ" altLang="cs-CZ" sz="2800"/>
              <a:t> </a:t>
            </a:r>
            <a:br>
              <a:rPr lang="cs-CZ" altLang="cs-CZ" sz="2800"/>
            </a:br>
            <a:r>
              <a:rPr lang="cs-CZ" altLang="cs-CZ" sz="2800"/>
              <a:t>(</a:t>
            </a:r>
            <a:r>
              <a:rPr lang="cs-CZ" altLang="cs-CZ" sz="2800" i="1"/>
              <a:t>colitis regionalis</a:t>
            </a:r>
            <a:r>
              <a:rPr lang="cs-CZ" altLang="cs-CZ" sz="2800"/>
              <a:t>, </a:t>
            </a:r>
            <a:r>
              <a:rPr lang="cs-CZ" altLang="cs-CZ" sz="2800" i="1"/>
              <a:t>ileitis terminalis</a:t>
            </a:r>
            <a:r>
              <a:rPr lang="cs-CZ" altLang="cs-CZ" sz="2800"/>
              <a:t>) </a:t>
            </a:r>
            <a:endParaRPr lang="en-GB" altLang="cs-CZ" sz="2800"/>
          </a:p>
        </p:txBody>
      </p:sp>
      <p:sp>
        <p:nvSpPr>
          <p:cNvPr id="56323" name="Zástupný symbol pro obsah 4">
            <a:extLst>
              <a:ext uri="{FF2B5EF4-FFF2-40B4-BE49-F238E27FC236}">
                <a16:creationId xmlns:a16="http://schemas.microsoft.com/office/drawing/2014/main" id="{27D20F3D-5631-4C6F-B28C-156E7249E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00200"/>
            <a:ext cx="8578850" cy="4525963"/>
          </a:xfrm>
        </p:spPr>
        <p:txBody>
          <a:bodyPr/>
          <a:lstStyle/>
          <a:p>
            <a:pPr>
              <a:defRPr/>
            </a:pPr>
            <a:r>
              <a:rPr lang="cs-CZ" altLang="cs-CZ" sz="1800" b="1" dirty="0"/>
              <a:t>Intestinální manifestace</a:t>
            </a:r>
          </a:p>
          <a:p>
            <a:pPr>
              <a:defRPr/>
            </a:pPr>
            <a:r>
              <a:rPr lang="cs-CZ" altLang="cs-CZ" sz="1800" dirty="0"/>
              <a:t>Mezi časté projevy patří </a:t>
            </a:r>
            <a:r>
              <a:rPr lang="cs-CZ" altLang="cs-CZ" sz="1800" b="1" dirty="0"/>
              <a:t>bolesti břicha</a:t>
            </a:r>
            <a:r>
              <a:rPr lang="cs-CZ" altLang="cs-CZ" sz="1800" dirty="0"/>
              <a:t> a </a:t>
            </a:r>
            <a:r>
              <a:rPr lang="cs-CZ" altLang="cs-CZ" sz="1800" b="1" dirty="0"/>
              <a:t>chronický průjem</a:t>
            </a:r>
            <a:r>
              <a:rPr lang="cs-CZ" altLang="cs-CZ" sz="1800" dirty="0"/>
              <a:t> (vzácně s krví). Kolem konečníku se mohou vyskytnout fisury, </a:t>
            </a:r>
            <a:r>
              <a:rPr lang="cs-CZ" altLang="cs-CZ" sz="1800" dirty="0" err="1"/>
              <a:t>perianální</a:t>
            </a:r>
            <a:r>
              <a:rPr lang="cs-CZ" altLang="cs-CZ" sz="1800" dirty="0"/>
              <a:t> abscesy, píštěle a </a:t>
            </a:r>
            <a:r>
              <a:rPr lang="cs-CZ" altLang="cs-CZ" sz="1800" dirty="0" err="1"/>
              <a:t>marisky</a:t>
            </a:r>
            <a:r>
              <a:rPr lang="cs-CZ" altLang="cs-CZ" sz="1800" dirty="0"/>
              <a:t> (anální řasy – kožní výrůstky v oblasti přechodu análního otvoru a kůže</a:t>
            </a:r>
          </a:p>
          <a:p>
            <a:pPr>
              <a:defRPr/>
            </a:pPr>
            <a:r>
              <a:rPr lang="cs-CZ" altLang="cs-CZ" sz="1800" b="1" dirty="0" err="1"/>
              <a:t>Mimostřevní</a:t>
            </a:r>
            <a:r>
              <a:rPr lang="cs-CZ" altLang="cs-CZ" sz="1800" b="1" dirty="0"/>
              <a:t> projevy</a:t>
            </a:r>
          </a:p>
          <a:p>
            <a:pPr>
              <a:defRPr/>
            </a:pPr>
            <a:r>
              <a:rPr lang="cs-CZ" altLang="cs-CZ" sz="1800" dirty="0"/>
              <a:t>Vyskytují u více než 40 % pacientů. Často předchází střevní projevy až o několik let. </a:t>
            </a:r>
          </a:p>
          <a:p>
            <a:pPr>
              <a:defRPr/>
            </a:pPr>
            <a:r>
              <a:rPr lang="cs-CZ" altLang="cs-CZ" sz="1800" dirty="0"/>
              <a:t>Nespecifické příznaky - recidivující horečky, anorexie, úbytek hmotnosti a opoždění růstu zvláště u dětí. Mezi hlavní systémy, které bývají postižené patří:</a:t>
            </a:r>
          </a:p>
          <a:p>
            <a:pPr>
              <a:defRPr/>
            </a:pPr>
            <a:r>
              <a:rPr lang="cs-CZ" altLang="cs-CZ" sz="1800" b="1" dirty="0"/>
              <a:t>skelet</a:t>
            </a:r>
            <a:r>
              <a:rPr lang="cs-CZ" altLang="cs-CZ" sz="1800" dirty="0"/>
              <a:t>: porucha růstu a osteoporóza </a:t>
            </a:r>
          </a:p>
          <a:p>
            <a:pPr>
              <a:defRPr/>
            </a:pPr>
            <a:r>
              <a:rPr lang="cs-CZ" altLang="cs-CZ" sz="1800" b="1" u="sng" dirty="0"/>
              <a:t>kůže a sliznice</a:t>
            </a:r>
            <a:r>
              <a:rPr lang="cs-CZ" altLang="cs-CZ" sz="1800" u="sng" dirty="0"/>
              <a:t>: gingivitida, tvorba aft,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erythema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nodosum</a:t>
            </a:r>
            <a:endParaRPr lang="cs-CZ" altLang="cs-CZ" sz="1800" dirty="0"/>
          </a:p>
          <a:p>
            <a:pPr>
              <a:defRPr/>
            </a:pPr>
            <a:r>
              <a:rPr lang="cs-CZ" altLang="cs-CZ" sz="1800" b="1" dirty="0"/>
              <a:t>oči</a:t>
            </a:r>
            <a:r>
              <a:rPr lang="cs-CZ" altLang="cs-CZ" sz="1800" dirty="0"/>
              <a:t>: </a:t>
            </a:r>
            <a:r>
              <a:rPr lang="cs-CZ" altLang="cs-CZ" sz="1800" dirty="0" err="1"/>
              <a:t>iritidfa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episkleritida</a:t>
            </a:r>
            <a:r>
              <a:rPr lang="cs-CZ" altLang="cs-CZ" sz="1800" dirty="0"/>
              <a:t>, uveitida </a:t>
            </a:r>
          </a:p>
          <a:p>
            <a:pPr>
              <a:defRPr/>
            </a:pPr>
            <a:r>
              <a:rPr lang="cs-CZ" altLang="cs-CZ" sz="1800" b="1" dirty="0"/>
              <a:t>játra a pankreas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promární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sklerosujicí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cholangiitis</a:t>
            </a:r>
            <a:r>
              <a:rPr lang="cs-CZ" altLang="cs-CZ" sz="1800" dirty="0"/>
              <a:t>; </a:t>
            </a:r>
          </a:p>
          <a:p>
            <a:pPr>
              <a:defRPr/>
            </a:pPr>
            <a:r>
              <a:rPr lang="cs-CZ" altLang="cs-CZ" sz="1800" b="1" dirty="0"/>
              <a:t>cévní systém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hyperkoagulační</a:t>
            </a:r>
            <a:r>
              <a:rPr lang="cs-CZ" altLang="cs-CZ" sz="1800" dirty="0"/>
              <a:t> stav, který může způsobit hlubokou žilní trombózu</a:t>
            </a:r>
          </a:p>
          <a:p>
            <a:pPr marL="0" indent="0">
              <a:buFontTx/>
              <a:buNone/>
              <a:defRPr/>
            </a:pPr>
            <a:endParaRPr lang="cs-CZ" altLang="cs-CZ" sz="1800" dirty="0"/>
          </a:p>
          <a:p>
            <a:pPr marL="0" indent="0">
              <a:buFontTx/>
              <a:buNone/>
              <a:defRPr/>
            </a:pPr>
            <a:endParaRPr lang="en-GB" altLang="cs-CZ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Ulcerosní kolitis</a:t>
            </a:r>
            <a:endParaRPr lang="en-GB" altLang="cs-CZ"/>
          </a:p>
        </p:txBody>
      </p:sp>
      <p:sp>
        <p:nvSpPr>
          <p:cNvPr id="140291" name="Podnadpis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Ulcerózní kolitida</a:t>
            </a:r>
            <a:r>
              <a:rPr lang="cs-CZ" altLang="cs-CZ" sz="2800"/>
              <a:t> </a:t>
            </a:r>
            <a:br>
              <a:rPr lang="cs-CZ" altLang="cs-CZ" sz="2800"/>
            </a:br>
            <a:r>
              <a:rPr lang="cs-CZ" altLang="cs-CZ" sz="2800"/>
              <a:t>(</a:t>
            </a:r>
            <a:r>
              <a:rPr lang="cs-CZ" altLang="cs-CZ" sz="2800" i="1"/>
              <a:t>idiopatická proktokolitida</a:t>
            </a:r>
            <a:r>
              <a:rPr lang="cs-CZ" altLang="cs-CZ" sz="2800"/>
              <a:t>, </a:t>
            </a:r>
            <a:r>
              <a:rPr lang="cs-CZ" altLang="cs-CZ" sz="2800" i="1"/>
              <a:t>proctocolitis idiopathica</a:t>
            </a:r>
            <a:r>
              <a:rPr lang="cs-CZ" altLang="cs-CZ" sz="2800"/>
              <a:t>, </a:t>
            </a:r>
            <a:endParaRPr lang="en-GB" altLang="cs-CZ" sz="2800"/>
          </a:p>
        </p:txBody>
      </p:sp>
      <p:sp>
        <p:nvSpPr>
          <p:cNvPr id="14131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50888" y="1916113"/>
            <a:ext cx="8229600" cy="4525962"/>
          </a:xfrm>
        </p:spPr>
        <p:txBody>
          <a:bodyPr/>
          <a:lstStyle/>
          <a:p>
            <a:r>
              <a:rPr lang="cs-CZ" altLang="cs-CZ" sz="2400" b="1" dirty="0"/>
              <a:t>autoimunitní</a:t>
            </a:r>
            <a:r>
              <a:rPr lang="cs-CZ" altLang="cs-CZ" sz="2400" dirty="0"/>
              <a:t> typ zánětu trávicí trubice.</a:t>
            </a:r>
          </a:p>
          <a:p>
            <a:r>
              <a:rPr lang="cs-CZ" altLang="cs-CZ" sz="2400" dirty="0"/>
              <a:t>Jde o </a:t>
            </a:r>
            <a:r>
              <a:rPr lang="cs-CZ" altLang="cs-CZ" sz="2400" b="1" dirty="0"/>
              <a:t>hemoragicko-hnisavý až ulcerózní zánět</a:t>
            </a:r>
            <a:r>
              <a:rPr lang="cs-CZ" altLang="cs-CZ" sz="2400" dirty="0"/>
              <a:t> sliznice a </a:t>
            </a:r>
            <a:r>
              <a:rPr lang="cs-CZ" altLang="cs-CZ" sz="2400" dirty="0" err="1"/>
              <a:t>submukózy</a:t>
            </a:r>
            <a:r>
              <a:rPr lang="cs-CZ" altLang="cs-CZ" sz="2400" dirty="0"/>
              <a:t> </a:t>
            </a:r>
            <a:r>
              <a:rPr lang="cs-CZ" altLang="cs-CZ" sz="2400" b="1" dirty="0"/>
              <a:t>konečníku</a:t>
            </a:r>
            <a:r>
              <a:rPr lang="cs-CZ" altLang="cs-CZ" sz="2400" dirty="0"/>
              <a:t> a </a:t>
            </a:r>
            <a:r>
              <a:rPr lang="cs-CZ" altLang="cs-CZ" sz="2400" b="1" dirty="0"/>
              <a:t>přilehlé části </a:t>
            </a:r>
            <a:r>
              <a:rPr lang="cs-CZ" altLang="cs-CZ" sz="2400" b="1" dirty="0" err="1"/>
              <a:t>colon</a:t>
            </a:r>
            <a:r>
              <a:rPr lang="cs-CZ" altLang="cs-CZ" sz="2400" dirty="0"/>
              <a:t> </a:t>
            </a:r>
          </a:p>
          <a:p>
            <a:r>
              <a:rPr lang="cs-CZ" altLang="cs-CZ" sz="2400" dirty="0"/>
              <a:t>Nikdy </a:t>
            </a:r>
            <a:r>
              <a:rPr lang="cs-CZ" altLang="cs-CZ" sz="2400" b="1" dirty="0"/>
              <a:t>nejsou změny v tenkém střevě</a:t>
            </a:r>
            <a:r>
              <a:rPr lang="cs-CZ" altLang="cs-CZ" sz="2400" dirty="0"/>
              <a:t>). </a:t>
            </a:r>
          </a:p>
          <a:p>
            <a:r>
              <a:rPr lang="cs-CZ" altLang="cs-CZ" sz="2400" dirty="0"/>
              <a:t>Zánět postihuje pouze rektum a kolon a to v různém rozsahu.</a:t>
            </a:r>
          </a:p>
          <a:p>
            <a:r>
              <a:rPr lang="cs-CZ" altLang="cs-CZ" sz="2400" dirty="0"/>
              <a:t>Zánět je kontinuální a distální úseky tlustého střeva jsou většinou postižené více.</a:t>
            </a:r>
          </a:p>
          <a:p>
            <a:endParaRPr lang="cs-CZ" altLang="cs-CZ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856663" cy="1176338"/>
          </a:xfrm>
        </p:spPr>
        <p:txBody>
          <a:bodyPr/>
          <a:lstStyle/>
          <a:p>
            <a:pPr eaLnBrk="1" hangingPunct="1"/>
            <a:r>
              <a:rPr lang="en-GB" altLang="cs-CZ"/>
              <a:t>Protilátky proti buněčným receptorům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762875" cy="41814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/>
          </a:p>
          <a:p>
            <a:pPr lvl="1" eaLnBrk="1" hangingPunct="1"/>
            <a:r>
              <a:rPr lang="cs-CZ" altLang="cs-CZ" sz="3200"/>
              <a:t>Stimulace receptoru - např. stimulace TSH receptoru u Graves-Basedowovy choroby</a:t>
            </a:r>
          </a:p>
          <a:p>
            <a:pPr lvl="1" eaLnBrk="1" hangingPunct="1"/>
            <a:r>
              <a:rPr lang="cs-CZ" altLang="cs-CZ" sz="3200"/>
              <a:t>Blokáda přenosu- například u myastenie gravis (protilátky proti acetylcholinovému receptoru neuromuskulární ploténky)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/>
              <a:t>Centrální imunitní tolerance</a:t>
            </a:r>
            <a:br>
              <a:rPr lang="cs-CZ" altLang="en-US" sz="4000"/>
            </a:br>
            <a:r>
              <a:rPr lang="cs-CZ" altLang="en-US" sz="4000"/>
              <a:t>= klonální delece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2060575"/>
            <a:ext cx="8397875" cy="41814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altLang="en-US"/>
              <a:t>negativní selekce během thymové výchovy</a:t>
            </a:r>
          </a:p>
          <a:p>
            <a:pPr lvl="1" eaLnBrk="1" hangingPunct="1">
              <a:lnSpc>
                <a:spcPct val="90000"/>
              </a:lnSpc>
            </a:pPr>
            <a:endParaRPr lang="cs-CZ" altLang="en-US"/>
          </a:p>
          <a:p>
            <a:pPr lvl="1" eaLnBrk="1" hangingPunct="1">
              <a:lnSpc>
                <a:spcPct val="90000"/>
              </a:lnSpc>
            </a:pP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cs-CZ" altLang="en-US"/>
              <a:t>delece autoreaktivních B-lymfocytů v kostní dřeni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Graves-Basedowova choroba</a:t>
            </a:r>
            <a:br>
              <a:rPr lang="cs-CZ" altLang="cs-CZ">
                <a:solidFill>
                  <a:srgbClr val="FFFF00"/>
                </a:solidFill>
              </a:rPr>
            </a:br>
            <a:endParaRPr lang="cs-CZ" altLang="cs-CZ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Struma</a:t>
            </a:r>
          </a:p>
          <a:p>
            <a:pPr eaLnBrk="1" hangingPunct="1"/>
            <a:r>
              <a:rPr lang="cs-CZ" altLang="cs-CZ"/>
              <a:t>zvýšená funkce štítné žlázy</a:t>
            </a:r>
          </a:p>
          <a:p>
            <a:pPr eaLnBrk="1" hangingPunct="1"/>
            <a:r>
              <a:rPr lang="cs-CZ" altLang="cs-CZ"/>
              <a:t>exoftalmus</a:t>
            </a:r>
            <a:br>
              <a:rPr lang="cs-CZ" altLang="cs-CZ"/>
            </a:br>
            <a:br>
              <a:rPr lang="cs-CZ" altLang="cs-CZ"/>
            </a:br>
            <a:r>
              <a:rPr lang="cs-CZ" altLang="cs-CZ" u="sng"/>
              <a:t>hypertyreoidismus</a:t>
            </a:r>
          </a:p>
          <a:p>
            <a:pPr eaLnBrk="1" hangingPunct="1"/>
            <a:r>
              <a:rPr lang="cs-CZ" altLang="cs-CZ"/>
              <a:t>příčina - stimulace TSH receptoru protilátkami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Graves-Basedowova choroba</a:t>
            </a:r>
            <a:br>
              <a:rPr lang="cs-CZ" altLang="cs-CZ">
                <a:solidFill>
                  <a:srgbClr val="FFFF00"/>
                </a:solidFill>
              </a:rPr>
            </a:br>
            <a:endParaRPr lang="cs-CZ" altLang="cs-CZ">
              <a:solidFill>
                <a:srgbClr val="FFFF00"/>
              </a:solidFill>
            </a:endParaRPr>
          </a:p>
        </p:txBody>
      </p:sp>
      <p:pic>
        <p:nvPicPr>
          <p:cNvPr id="149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250" y="1600200"/>
            <a:ext cx="7345363" cy="3883025"/>
          </a:xfrm>
        </p:spPr>
      </p:pic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7231063" y="6237288"/>
            <a:ext cx="18018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800">
                <a:solidFill>
                  <a:srgbClr val="B2B2B2"/>
                </a:solidFill>
                <a:latin typeface="Comic Sans MS" panose="030F0702030302020204" pitchFamily="66" charset="0"/>
              </a:rPr>
              <a:t>foto: www.google.com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31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Myasthenia gravis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Autoimunitní onemocnění neuromuskulárního spojení</a:t>
            </a:r>
          </a:p>
          <a:p>
            <a:pPr eaLnBrk="1" hangingPunct="1"/>
            <a:r>
              <a:rPr lang="cs-CZ" altLang="cs-CZ"/>
              <a:t>vyvoláno přítomností autoprotilátek proti acetylcholinovým receptorům</a:t>
            </a:r>
          </a:p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autoprotilátky se naváží na postsynaptickou membránu a blokují přenos vzruchu</a:t>
            </a:r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24000"/>
            <a:ext cx="86582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609600"/>
            <a:ext cx="10287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</a:pPr>
            <a:r>
              <a:rPr lang="cs-CZ" altLang="cs-CZ" sz="3400">
                <a:solidFill>
                  <a:srgbClr val="000000"/>
                </a:solidFill>
              </a:rPr>
              <a:t> Normal and Myasthenic Neuromuscular Junctions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Granulomatóza s polyagiitidou</a:t>
            </a:r>
            <a:br>
              <a:rPr lang="cs-CZ" altLang="cs-CZ"/>
            </a:br>
            <a:r>
              <a:rPr lang="cs-CZ" altLang="cs-CZ" sz="3600"/>
              <a:t>(Wegenerova granulomatóza)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5925"/>
            <a:ext cx="9372600" cy="418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Nekrotizující </a:t>
            </a:r>
            <a:r>
              <a:rPr lang="cs-CZ" altLang="cs-CZ" sz="2400" dirty="0" err="1"/>
              <a:t>granulomatózní</a:t>
            </a:r>
            <a:r>
              <a:rPr lang="cs-CZ" altLang="cs-CZ" sz="2400" dirty="0"/>
              <a:t> vaskulitida především malých cév, vznik </a:t>
            </a:r>
            <a:r>
              <a:rPr lang="cs-CZ" altLang="cs-CZ" sz="2400" dirty="0" err="1"/>
              <a:t>pseudotumorosních</a:t>
            </a:r>
            <a:r>
              <a:rPr lang="cs-CZ" altLang="cs-CZ" sz="2400" dirty="0"/>
              <a:t> útvarů - granulomů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ORL oblast: opakované sinusitidy, otitidy, mastoiditidy, postižení nosní přepážky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Postižení plic s možností hemoptýzy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Postižení ledvin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Laboratorně: zánětlivé příznaky (vysoká FW, CRP..) </a:t>
            </a:r>
            <a:br>
              <a:rPr lang="cs-CZ" altLang="cs-CZ" sz="2400" dirty="0"/>
            </a:br>
            <a:r>
              <a:rPr lang="cs-CZ" altLang="cs-CZ" sz="2400" dirty="0"/>
              <a:t>Pozitivita C-ANCA (protilátky proti proteináze 3) – tyto protilátky mají stimulační efekt na granulocyty – </a:t>
            </a:r>
            <a:r>
              <a:rPr lang="cs-CZ" altLang="cs-CZ" sz="2400" dirty="0" err="1"/>
              <a:t>tj</a:t>
            </a:r>
            <a:r>
              <a:rPr lang="cs-CZ" altLang="cs-CZ" sz="2400" dirty="0"/>
              <a:t> vedou k zánětu!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026" descr="C:\Dokumenty\Wegener's Granulomatosis 1_soubory\WegGran-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Text Box 1027"/>
          <p:cNvSpPr txBox="1">
            <a:spLocks noChangeArrowheads="1"/>
          </p:cNvSpPr>
          <p:nvPr/>
        </p:nvSpPr>
        <p:spPr bwMode="auto">
          <a:xfrm>
            <a:off x="1736725" y="323850"/>
            <a:ext cx="5072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>
                <a:latin typeface="Times New Roman" panose="02020603050405020304" pitchFamily="18" charset="0"/>
              </a:rPr>
              <a:t>Wegenerova granulomatóza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88925" y="609600"/>
            <a:ext cx="9748838" cy="6062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cs-CZ" sz="4400" dirty="0">
                <a:latin typeface="+mj-lt"/>
              </a:rPr>
              <a:t>Protilátky proti </a:t>
            </a:r>
          </a:p>
          <a:p>
            <a:pPr algn="ctr">
              <a:defRPr/>
            </a:pPr>
            <a:r>
              <a:rPr lang="cs-CZ" sz="4400" dirty="0">
                <a:latin typeface="+mj-lt"/>
              </a:rPr>
              <a:t>cytoplazmě granulocytů (ANCA):</a:t>
            </a:r>
          </a:p>
          <a:p>
            <a:pPr algn="ctr">
              <a:defRPr/>
            </a:pPr>
            <a:endParaRPr lang="cs-CZ" sz="4400" dirty="0">
              <a:latin typeface="+mj-lt"/>
            </a:endParaRPr>
          </a:p>
          <a:p>
            <a:pPr algn="ctr">
              <a:defRPr/>
            </a:pPr>
            <a:r>
              <a:rPr lang="cs-CZ" sz="3200" b="1" dirty="0">
                <a:latin typeface="+mj-lt"/>
              </a:rPr>
              <a:t>c-ANCA</a:t>
            </a:r>
            <a:r>
              <a:rPr lang="cs-CZ" sz="3200" dirty="0">
                <a:latin typeface="+mj-lt"/>
              </a:rPr>
              <a:t> (cytoplazmatická) – antigen: proteináza 3</a:t>
            </a:r>
            <a:r>
              <a:rPr lang="cs-CZ" sz="3200" dirty="0">
                <a:solidFill>
                  <a:srgbClr val="66FFFF"/>
                </a:solidFill>
                <a:latin typeface="+mj-lt"/>
              </a:rPr>
              <a:t>,</a:t>
            </a:r>
            <a:r>
              <a:rPr lang="cs-CZ" sz="3200" b="1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cs-CZ" sz="3200" b="1" dirty="0">
                <a:latin typeface="+mj-lt"/>
              </a:rPr>
              <a:t>typické pro </a:t>
            </a:r>
            <a:r>
              <a:rPr lang="cs-CZ" sz="3200" b="1" dirty="0" err="1">
                <a:latin typeface="+mj-lt"/>
              </a:rPr>
              <a:t>Wegenerovu</a:t>
            </a:r>
            <a:r>
              <a:rPr lang="cs-CZ" sz="3200" b="1" dirty="0">
                <a:latin typeface="+mj-lt"/>
              </a:rPr>
              <a:t> granulomatózu</a:t>
            </a:r>
          </a:p>
          <a:p>
            <a:pPr algn="ctr">
              <a:defRPr/>
            </a:pPr>
            <a:endParaRPr lang="cs-CZ" sz="3200" b="1" dirty="0">
              <a:latin typeface="+mj-lt"/>
            </a:endParaRPr>
          </a:p>
          <a:p>
            <a:pPr algn="ctr">
              <a:defRPr/>
            </a:pPr>
            <a:r>
              <a:rPr lang="cs-CZ" sz="3200" b="1" dirty="0">
                <a:latin typeface="+mj-lt"/>
              </a:rPr>
              <a:t>p-ANCA</a:t>
            </a:r>
            <a:r>
              <a:rPr lang="cs-CZ" sz="3200" dirty="0">
                <a:latin typeface="+mj-lt"/>
              </a:rPr>
              <a:t> (</a:t>
            </a:r>
            <a:r>
              <a:rPr lang="cs-CZ" sz="3200" dirty="0" err="1">
                <a:latin typeface="+mj-lt"/>
              </a:rPr>
              <a:t>perinukleární</a:t>
            </a:r>
            <a:r>
              <a:rPr lang="cs-CZ" sz="3200" dirty="0">
                <a:latin typeface="+mj-lt"/>
              </a:rPr>
              <a:t>) – antigen: </a:t>
            </a:r>
            <a:r>
              <a:rPr lang="cs-CZ" sz="3200" dirty="0" err="1">
                <a:latin typeface="+mj-lt"/>
              </a:rPr>
              <a:t>myeloperoxidáza</a:t>
            </a:r>
            <a:r>
              <a:rPr lang="cs-CZ" sz="3200" dirty="0">
                <a:latin typeface="+mj-lt"/>
              </a:rPr>
              <a:t>,</a:t>
            </a:r>
          </a:p>
          <a:p>
            <a:pPr algn="ctr">
              <a:defRPr/>
            </a:pPr>
            <a:r>
              <a:rPr lang="cs-CZ" sz="3200" dirty="0">
                <a:latin typeface="+mj-lt"/>
              </a:rPr>
              <a:t>výskyt např.</a:t>
            </a:r>
          </a:p>
          <a:p>
            <a:pPr algn="ctr">
              <a:defRPr/>
            </a:pPr>
            <a:r>
              <a:rPr lang="cs-CZ" sz="3200" dirty="0">
                <a:latin typeface="+mj-lt"/>
              </a:rPr>
              <a:t>u rychle </a:t>
            </a:r>
            <a:r>
              <a:rPr lang="cs-CZ" sz="3200" dirty="0" err="1">
                <a:latin typeface="+mj-lt"/>
              </a:rPr>
              <a:t>progredující</a:t>
            </a:r>
            <a:r>
              <a:rPr lang="cs-CZ" sz="3200" dirty="0">
                <a:latin typeface="+mj-lt"/>
              </a:rPr>
              <a:t> glomerulonefritidy; </a:t>
            </a:r>
          </a:p>
          <a:p>
            <a:pPr algn="ctr">
              <a:defRPr/>
            </a:pPr>
            <a:r>
              <a:rPr lang="cs-CZ" sz="3200" dirty="0">
                <a:latin typeface="+mj-lt"/>
              </a:rPr>
              <a:t>u některých vaskulitid - </a:t>
            </a:r>
            <a:r>
              <a:rPr lang="cs-CZ" sz="3200" dirty="0" err="1">
                <a:latin typeface="+mj-lt"/>
              </a:rPr>
              <a:t>polyarteritis</a:t>
            </a:r>
            <a:r>
              <a:rPr lang="cs-CZ" sz="3200" dirty="0">
                <a:latin typeface="+mj-lt"/>
              </a:rPr>
              <a:t> </a:t>
            </a:r>
            <a:r>
              <a:rPr lang="cs-CZ" sz="3200" dirty="0" err="1">
                <a:latin typeface="+mj-lt"/>
              </a:rPr>
              <a:t>nodosa</a:t>
            </a:r>
            <a:r>
              <a:rPr lang="cs-CZ" sz="3200" dirty="0">
                <a:latin typeface="+mj-lt"/>
              </a:rPr>
              <a:t>, ...</a:t>
            </a:r>
            <a:endParaRPr lang="cs-CZ" sz="3200" b="1" dirty="0">
              <a:latin typeface="+mj-lt"/>
            </a:endParaRPr>
          </a:p>
          <a:p>
            <a:pPr algn="ctr">
              <a:defRPr/>
            </a:pPr>
            <a:endParaRPr lang="cs-CZ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Diagnostika autoimunitních onemocnění</a:t>
            </a:r>
            <a:endParaRPr lang="en-US" alt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2060575"/>
            <a:ext cx="7762875" cy="41814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</a:rPr>
              <a:t>Klinické příznaky</a:t>
            </a:r>
          </a:p>
          <a:p>
            <a:pPr eaLnBrk="1" hangingPunct="1">
              <a:defRPr/>
            </a:pPr>
            <a:r>
              <a:rPr lang="cs-CZ" dirty="0"/>
              <a:t>Nález autoprotilátek</a:t>
            </a:r>
          </a:p>
          <a:p>
            <a:pPr eaLnBrk="1" hangingPunct="1">
              <a:defRPr/>
            </a:pPr>
            <a:r>
              <a:rPr lang="cs-CZ" dirty="0"/>
              <a:t>Histologický nález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Autoprotilátky v diagnostice autoimunitních chorob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838" y="1685925"/>
            <a:ext cx="7993062" cy="4181475"/>
          </a:xfrm>
        </p:spPr>
        <p:txBody>
          <a:bodyPr/>
          <a:lstStyle/>
          <a:p>
            <a:pPr eaLnBrk="1" hangingPunct="1"/>
            <a:r>
              <a:rPr lang="cs-CZ" altLang="en-US" sz="2800"/>
              <a:t>Poměrně často se setkáváme se stavem, kdy diagnosticky využívané autoprotilátky jsou odlišné od autoprotilátek patogenních.</a:t>
            </a:r>
          </a:p>
          <a:p>
            <a:pPr eaLnBrk="1" hangingPunct="1"/>
            <a:r>
              <a:rPr lang="cs-CZ" altLang="en-US" sz="2800"/>
              <a:t>Přítomnost řady autoprotilátek v nízkých titrech nacházíme poměrně běžně.</a:t>
            </a:r>
          </a:p>
          <a:p>
            <a:pPr eaLnBrk="1" hangingPunct="1"/>
            <a:r>
              <a:rPr lang="cs-CZ" altLang="en-US" sz="2800"/>
              <a:t>Autoimunitní choroba musí mít klinické příznaky, samotná přítomnost autoprotilátek nikdy nestanoví diagnózu!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Thymová výchova T-lymfocytů</a:t>
            </a:r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 u="sng"/>
              <a:t>Pozitivní selekce</a:t>
            </a:r>
            <a:r>
              <a:rPr lang="cs-CZ" altLang="en-US" sz="2800"/>
              <a:t> buněk reagujících s nízkou afinitou s HLA antigeny na povrchu antigen- prezentujích buněk. Probíhá v kortikální oblasti. Zajišťuje přežití jen těch T-lymfocytů, které později rozpoznají komplex antigen-HLA.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 u="sng"/>
              <a:t>Negativní selekce</a:t>
            </a:r>
            <a:r>
              <a:rPr lang="cs-CZ" altLang="en-US" sz="2800"/>
              <a:t> – apoptózou hynou thymocyty reagující s vysokou afinitou s komplexy HLA-autoantigeny. Probíhá zejména v subkortikální oblasti thymu. Zajišťuje odstranění autorektivních klonů.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/>
              <a:t>V průběhu obou procesů hyne více než 90% thymocytů. </a:t>
            </a:r>
            <a:endParaRPr lang="en-US" altLang="en-US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Léčba autoimunitních chorob</a:t>
            </a:r>
            <a:endParaRPr lang="en-US" altLang="cs-CZ"/>
          </a:p>
        </p:txBody>
      </p:sp>
      <p:sp>
        <p:nvSpPr>
          <p:cNvPr id="160771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/>
              <a:t>Nahrazení funkce postiženého orgánu</a:t>
            </a:r>
            <a:r>
              <a:rPr lang="cs-CZ" altLang="cs-CZ" sz="2400"/>
              <a:t> – substituce inzulinem, thyreoidálními hormony, parenterální aplikace vit B12</a:t>
            </a:r>
          </a:p>
          <a:p>
            <a:r>
              <a:rPr lang="cs-CZ" altLang="cs-CZ" sz="2400" b="1"/>
              <a:t>Protizánětlivá léčba </a:t>
            </a:r>
            <a:r>
              <a:rPr lang="cs-CZ" altLang="cs-CZ" sz="2400"/>
              <a:t>- v lehkých případech u chorob asociovaných s výrazným zánětem („kolagenózy“) je možné podávat „klasické“ protizánětlivé léky – nesteroidní antiflogistika, antimalarika, protizánětlivé dávky steroidů. Výrazně účinnější je  hlavně blokáda prozánětlivých cytokinů monoklonálními protilátkami. </a:t>
            </a:r>
          </a:p>
          <a:p>
            <a:r>
              <a:rPr lang="cs-CZ" altLang="cs-CZ" sz="2400" b="1"/>
              <a:t>Imunosupresivní léčba </a:t>
            </a:r>
            <a:r>
              <a:rPr lang="cs-CZ" altLang="cs-CZ" sz="2400"/>
              <a:t>– je základem léčby závažných autoimunitních chorob.</a:t>
            </a:r>
          </a:p>
          <a:p>
            <a:r>
              <a:rPr lang="cs-CZ" altLang="cs-CZ" sz="2400"/>
              <a:t>Indukce imunitní tolerance – zatím všechny klinické pokusy selhaly. </a:t>
            </a:r>
            <a:endParaRPr lang="en-US" altLang="cs-CZ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Periferní imunitní tolerance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1524000"/>
            <a:ext cx="8397875" cy="4181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 dirty="0"/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Klonální anergie - chybí </a:t>
            </a:r>
            <a:r>
              <a:rPr lang="cs-CZ" altLang="en-US" dirty="0" err="1"/>
              <a:t>kostimulační</a:t>
            </a:r>
            <a:r>
              <a:rPr lang="cs-CZ" altLang="en-US" dirty="0"/>
              <a:t> signály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Klonální delece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/>
              <a:t>Klonální ignorance - koncentrace </a:t>
            </a:r>
            <a:r>
              <a:rPr lang="cs-CZ" altLang="en-US" dirty="0" err="1"/>
              <a:t>autoantigenu</a:t>
            </a:r>
            <a:r>
              <a:rPr lang="cs-CZ" altLang="en-US" dirty="0"/>
              <a:t> je podprahová, </a:t>
            </a:r>
            <a:r>
              <a:rPr lang="cs-CZ" altLang="en-US" dirty="0" err="1"/>
              <a:t>autoantigeny</a:t>
            </a:r>
            <a:r>
              <a:rPr lang="cs-CZ" altLang="en-US" dirty="0"/>
              <a:t> jsou skryty. Typickými příklady jsou antigeny spermií, oční čočky, částečně CNS.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dirty="0" err="1"/>
              <a:t>Suprese</a:t>
            </a:r>
            <a:r>
              <a:rPr lang="cs-CZ" altLang="en-US" dirty="0"/>
              <a:t> - </a:t>
            </a:r>
            <a:r>
              <a:rPr lang="cs-CZ" altLang="en-US" dirty="0" err="1"/>
              <a:t>autoreaktivita</a:t>
            </a:r>
            <a:r>
              <a:rPr lang="cs-CZ" altLang="en-US" dirty="0"/>
              <a:t> potlačena regulačními buňkami. </a:t>
            </a:r>
          </a:p>
          <a:p>
            <a:pPr eaLnBrk="1" hangingPunct="1"/>
            <a:endParaRPr lang="cs-CZ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Obrázek 22" descr="schema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863600"/>
            <a:ext cx="76327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Nadpis 3"/>
          <p:cNvSpPr>
            <a:spLocks noGrp="1" noChangeArrowheads="1"/>
          </p:cNvSpPr>
          <p:nvPr>
            <p:ph type="title"/>
          </p:nvPr>
        </p:nvSpPr>
        <p:spPr>
          <a:xfrm>
            <a:off x="822325" y="-242888"/>
            <a:ext cx="8893175" cy="1143001"/>
          </a:xfrm>
        </p:spPr>
        <p:txBody>
          <a:bodyPr/>
          <a:lstStyle/>
          <a:p>
            <a:pPr eaLnBrk="1" hangingPunct="1"/>
            <a:r>
              <a:rPr lang="cs-CZ" altLang="en-US" sz="3200"/>
              <a:t>Aktivace imunitního systému antigenem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7C1B318-BD3F-4469-A8F2-E58B4F83F0B4}"/>
              </a:ext>
            </a:extLst>
          </p:cNvPr>
          <p:cNvSpPr txBox="1"/>
          <p:nvPr/>
        </p:nvSpPr>
        <p:spPr>
          <a:xfrm>
            <a:off x="2263775" y="1628775"/>
            <a:ext cx="1360488" cy="5842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/>
              <a:t>B-cell receptor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DC403E-5A4D-4974-B74D-397ADB91A01A}"/>
              </a:ext>
            </a:extLst>
          </p:cNvPr>
          <p:cNvSpPr txBox="1"/>
          <p:nvPr/>
        </p:nvSpPr>
        <p:spPr>
          <a:xfrm>
            <a:off x="4806950" y="2314575"/>
            <a:ext cx="1477963" cy="30956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1600" dirty="0"/>
              <a:t>Antigen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C28E91-5156-4A0E-9CE7-C6A099A0F5B4}"/>
              </a:ext>
            </a:extLst>
          </p:cNvPr>
          <p:cNvSpPr txBox="1"/>
          <p:nvPr/>
        </p:nvSpPr>
        <p:spPr>
          <a:xfrm>
            <a:off x="1111250" y="5345113"/>
            <a:ext cx="1700213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1600" dirty="0"/>
              <a:t>Tvorba protilátek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ADC6BB-BBFB-429D-B5EB-1E4D99063E22}"/>
              </a:ext>
            </a:extLst>
          </p:cNvPr>
          <p:cNvSpPr txBox="1"/>
          <p:nvPr/>
        </p:nvSpPr>
        <p:spPr>
          <a:xfrm>
            <a:off x="3328988" y="3503613"/>
            <a:ext cx="1814512" cy="4714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 anchor="ctr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4,5,6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cs-CZ" sz="1600" dirty="0"/>
              <a:t>Aktivace B-buněk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FF3F67-A782-4666-B5AE-AC34C45F4275}"/>
              </a:ext>
            </a:extLst>
          </p:cNvPr>
          <p:cNvSpPr txBox="1"/>
          <p:nvPr/>
        </p:nvSpPr>
        <p:spPr>
          <a:xfrm>
            <a:off x="5249863" y="3941763"/>
            <a:ext cx="1331912" cy="3476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0DFEF9-0FAA-4771-9285-478F20E212F1}"/>
              </a:ext>
            </a:extLst>
          </p:cNvPr>
          <p:cNvSpPr txBox="1"/>
          <p:nvPr/>
        </p:nvSpPr>
        <p:spPr>
          <a:xfrm>
            <a:off x="7985125" y="2684463"/>
            <a:ext cx="1479550" cy="64293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cs-CZ" sz="1600" dirty="0"/>
              <a:t>prezentující buňka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21CBD79-9609-4E3B-87E7-A2C9D592123C}"/>
              </a:ext>
            </a:extLst>
          </p:cNvPr>
          <p:cNvSpPr txBox="1"/>
          <p:nvPr/>
        </p:nvSpPr>
        <p:spPr>
          <a:xfrm>
            <a:off x="3033713" y="2314575"/>
            <a:ext cx="812800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 cell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B72D6C3-68A6-4D14-B337-93DA69654521}"/>
              </a:ext>
            </a:extLst>
          </p:cNvPr>
          <p:cNvSpPr txBox="1"/>
          <p:nvPr/>
        </p:nvSpPr>
        <p:spPr>
          <a:xfrm>
            <a:off x="7172325" y="2241550"/>
            <a:ext cx="960438" cy="363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peptide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89BA8D0-CF35-4AA9-8ACA-85546FEC205A}"/>
              </a:ext>
            </a:extLst>
          </p:cNvPr>
          <p:cNvSpPr txBox="1"/>
          <p:nvPr/>
        </p:nvSpPr>
        <p:spPr>
          <a:xfrm>
            <a:off x="6359525" y="3349625"/>
            <a:ext cx="1108075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DC80/86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05A5C3E-FF49-45D6-92E6-1D76BAC0D243}"/>
              </a:ext>
            </a:extLst>
          </p:cNvPr>
          <p:cNvSpPr txBox="1"/>
          <p:nvPr/>
        </p:nvSpPr>
        <p:spPr>
          <a:xfrm>
            <a:off x="7246938" y="3349625"/>
            <a:ext cx="960437" cy="347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MHCII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C10A62D-91CF-495E-9B16-7C7506980D16}"/>
              </a:ext>
            </a:extLst>
          </p:cNvPr>
          <p:cNvSpPr txBox="1"/>
          <p:nvPr/>
        </p:nvSpPr>
        <p:spPr>
          <a:xfrm>
            <a:off x="6654800" y="4375150"/>
            <a:ext cx="812800" cy="3381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CD28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FE0195F-41B1-45D9-ABE1-39642E7B3373}"/>
              </a:ext>
            </a:extLst>
          </p:cNvPr>
          <p:cNvSpPr txBox="1"/>
          <p:nvPr/>
        </p:nvSpPr>
        <p:spPr>
          <a:xfrm>
            <a:off x="7053263" y="4681538"/>
            <a:ext cx="814387" cy="6000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Th0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7CE7010-B3DD-4EF4-A325-0FE493A239F9}"/>
              </a:ext>
            </a:extLst>
          </p:cNvPr>
          <p:cNvSpPr txBox="1"/>
          <p:nvPr/>
        </p:nvSpPr>
        <p:spPr>
          <a:xfrm>
            <a:off x="4311650" y="5289550"/>
            <a:ext cx="812800" cy="601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Th2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Cell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AA4EB75-6EE3-429F-A345-18FAD40E7DE2}"/>
              </a:ext>
            </a:extLst>
          </p:cNvPr>
          <p:cNvSpPr txBox="1"/>
          <p:nvPr/>
        </p:nvSpPr>
        <p:spPr>
          <a:xfrm>
            <a:off x="4216400" y="4532313"/>
            <a:ext cx="1330325" cy="3476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600" dirty="0" err="1"/>
              <a:t>Interleukin</a:t>
            </a:r>
            <a:r>
              <a:rPr lang="cs-CZ" sz="1600" dirty="0"/>
              <a:t>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271463"/>
            <a:ext cx="8128000" cy="1176337"/>
          </a:xfrm>
        </p:spPr>
        <p:txBody>
          <a:bodyPr/>
          <a:lstStyle/>
          <a:p>
            <a:pPr eaLnBrk="1" hangingPunct="1"/>
            <a:r>
              <a:rPr lang="en-GB" altLang="en-US"/>
              <a:t>Imunoregulační působení </a:t>
            </a:r>
            <a:br>
              <a:rPr lang="cs-CZ" altLang="en-US"/>
            </a:br>
            <a:r>
              <a:rPr lang="en-GB" altLang="en-US"/>
              <a:t>T-lymfocytů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1685925"/>
            <a:ext cx="8397875" cy="4181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/>
              <a:t>Regulační T-lymfocyty (Treg) - jsou CD4+CD25+ zajišťují vrozenou neodpovídavost na autoantigeny.</a:t>
            </a:r>
          </a:p>
          <a:p>
            <a:pPr eaLnBrk="1" hangingPunct="1">
              <a:lnSpc>
                <a:spcPct val="80000"/>
              </a:lnSpc>
            </a:pPr>
            <a:endParaRPr lang="cs-CZ" altLang="en-US"/>
          </a:p>
          <a:p>
            <a:pPr eaLnBrk="1" hangingPunct="1">
              <a:lnSpc>
                <a:spcPct val="80000"/>
              </a:lnSpc>
            </a:pPr>
            <a:r>
              <a:rPr lang="cs-CZ" altLang="en-US"/>
              <a:t>Tr1, indukované Treg lymfocyty- zajišťují antigenem-indukovanou toleranci.</a:t>
            </a:r>
          </a:p>
          <a:p>
            <a:pPr eaLnBrk="1" hangingPunct="1">
              <a:lnSpc>
                <a:spcPct val="80000"/>
              </a:lnSpc>
            </a:pPr>
            <a:endParaRPr lang="cs-CZ" altLang="en-US"/>
          </a:p>
          <a:p>
            <a:pPr eaLnBrk="1" hangingPunct="1">
              <a:lnSpc>
                <a:spcPct val="80000"/>
              </a:lnSpc>
            </a:pPr>
            <a:r>
              <a:rPr lang="cs-CZ" altLang="en-US"/>
              <a:t>Vzájemná negativní regulace subpopulací Th1 a Th2.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Autoimunitní onemocnění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Autoimunitní onemocnění: autoimunitní reakce vede k poškození tkání</a:t>
            </a:r>
          </a:p>
          <a:p>
            <a:pPr eaLnBrk="1" hangingPunct="1"/>
            <a:r>
              <a:rPr lang="cs-CZ" altLang="cs-CZ" dirty="0"/>
              <a:t>Celkově postihují autoimunitní choroby asi 5% </a:t>
            </a:r>
          </a:p>
          <a:p>
            <a:pPr eaLnBrk="1" hangingPunct="1">
              <a:buFontTx/>
              <a:buNone/>
            </a:pPr>
            <a:r>
              <a:rPr lang="cs-CZ" altLang="cs-CZ" dirty="0"/>
              <a:t>   populace (častěji ženy) </a:t>
            </a:r>
          </a:p>
          <a:p>
            <a:pPr eaLnBrk="1" hangingPunct="1"/>
            <a:r>
              <a:rPr lang="cs-CZ" altLang="cs-CZ" dirty="0"/>
              <a:t>Autoimunitní reakce: humorální i buněčné</a:t>
            </a:r>
          </a:p>
          <a:p>
            <a:pPr eaLnBrk="1" hangingPunct="1"/>
            <a:r>
              <a:rPr lang="cs-CZ" altLang="cs-CZ" dirty="0"/>
              <a:t>Humorální autoimunitní reakce: tvorba autoprotilátek (většinou </a:t>
            </a:r>
            <a:r>
              <a:rPr lang="cs-CZ" altLang="cs-CZ" dirty="0" err="1"/>
              <a:t>IgG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Buněčné autoimunitní reakce: </a:t>
            </a:r>
            <a:r>
              <a:rPr lang="cs-CZ" altLang="cs-CZ" dirty="0" err="1"/>
              <a:t>Tc</a:t>
            </a:r>
            <a:r>
              <a:rPr lang="cs-CZ" altLang="cs-CZ" dirty="0"/>
              <a:t> a Th1-lymfocyty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Movnglns">
  <a:themeElements>
    <a:clrScheme name="Movnglns 5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vng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Movnglns">
  <a:themeElements>
    <a:clrScheme name="Movnglns 5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vng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Movnglns">
  <a:themeElements>
    <a:clrScheme name="Movnglns 5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vng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Movnglns">
  <a:themeElements>
    <a:clrScheme name="Movnglns 5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vng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Pages>19</Pages>
  <Words>1879</Words>
  <Application>Microsoft Office PowerPoint</Application>
  <PresentationFormat>Diapozitivy</PresentationFormat>
  <Paragraphs>267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50</vt:i4>
      </vt:variant>
    </vt:vector>
  </HeadingPairs>
  <TitlesOfParts>
    <vt:vector size="65" baseType="lpstr">
      <vt:lpstr>Arial</vt:lpstr>
      <vt:lpstr>Book Antiqua</vt:lpstr>
      <vt:lpstr>Comic Sans MS</vt:lpstr>
      <vt:lpstr>Helvetica</vt:lpstr>
      <vt:lpstr>Helvetica Neue</vt:lpstr>
      <vt:lpstr>Monotype Sorts</vt:lpstr>
      <vt:lpstr>Symbol</vt:lpstr>
      <vt:lpstr>Times New Roman</vt:lpstr>
      <vt:lpstr>Verdana</vt:lpstr>
      <vt:lpstr>Výchozí návrh</vt:lpstr>
      <vt:lpstr>1_Výchozí návrh</vt:lpstr>
      <vt:lpstr>5_Movnglns</vt:lpstr>
      <vt:lpstr>6_Movnglns</vt:lpstr>
      <vt:lpstr>7_Movnglns</vt:lpstr>
      <vt:lpstr>8_Movnglns</vt:lpstr>
      <vt:lpstr>Imunitní tolerance  autoimunitní choroby</vt:lpstr>
      <vt:lpstr>Imunitní tolerance</vt:lpstr>
      <vt:lpstr>Imunitní tolerance</vt:lpstr>
      <vt:lpstr>Centrální imunitní tolerance = klonální delece</vt:lpstr>
      <vt:lpstr>Thymová výchova T-lymfocytů</vt:lpstr>
      <vt:lpstr>Periferní imunitní tolerance</vt:lpstr>
      <vt:lpstr>Aktivace imunitního systému antigenem</vt:lpstr>
      <vt:lpstr>Imunoregulační působení  T-lymfocytů</vt:lpstr>
      <vt:lpstr>Autoimunitní onemocnění</vt:lpstr>
      <vt:lpstr>Mechanismy vedoucí ke vzniku autoimunitních chorob</vt:lpstr>
      <vt:lpstr>Faktory zapojené do rozvoje autoimunitního onemocnění</vt:lpstr>
      <vt:lpstr>Patogeneze autoimunitních chorob</vt:lpstr>
      <vt:lpstr>Autoprotilátky</vt:lpstr>
      <vt:lpstr>(ANA, ANF)</vt:lpstr>
      <vt:lpstr>Prezentace aplikace PowerPoint</vt:lpstr>
      <vt:lpstr>Typy autoimunitních onemocnění</vt:lpstr>
      <vt:lpstr>Prezentace aplikace PowerPoint</vt:lpstr>
      <vt:lpstr>Systémový lupus erythematodes</vt:lpstr>
      <vt:lpstr>Systémový lupus erythematodes </vt:lpstr>
      <vt:lpstr>Systemic lupus erythematodes – clinical manifestation</vt:lpstr>
      <vt:lpstr>Prezentace aplikace PowerPoint</vt:lpstr>
      <vt:lpstr>Sjögrenův syndrom</vt:lpstr>
      <vt:lpstr>Sjögrenův syndrom</vt:lpstr>
      <vt:lpstr>Sjögrenův syndrom </vt:lpstr>
      <vt:lpstr>Prezentace aplikace PowerPoint</vt:lpstr>
      <vt:lpstr>Primární biliární cirhóza</vt:lpstr>
      <vt:lpstr>Antimitochondriální protilátky</vt:lpstr>
      <vt:lpstr>Autoimunitní gastritida (perniciózní anemie)</vt:lpstr>
      <vt:lpstr>Prezentace aplikace PowerPoint</vt:lpstr>
      <vt:lpstr>Jazyk u nemocných s perniciosní anémií</vt:lpstr>
      <vt:lpstr>Celiakie  (céliakální sprue, glutenová/glutensenzitivní enteropatie) </vt:lpstr>
      <vt:lpstr>Celiakie</vt:lpstr>
      <vt:lpstr>Crohnova choroba a ulcerosní kolitis</vt:lpstr>
      <vt:lpstr>Crohnova choroba</vt:lpstr>
      <vt:lpstr>Crohnova choroba  (colitis regionalis, ileitis terminalis) </vt:lpstr>
      <vt:lpstr>Crohnova choroba  (colitis regionalis, ileitis terminalis) </vt:lpstr>
      <vt:lpstr>Ulcerosní kolitis</vt:lpstr>
      <vt:lpstr>Ulcerózní kolitida  (idiopatická proktokolitida, proctocolitis idiopathica, </vt:lpstr>
      <vt:lpstr>Protilátky proti buněčným receptorům</vt:lpstr>
      <vt:lpstr>Graves-Basedowova choroba </vt:lpstr>
      <vt:lpstr>Graves-Basedowova choroba </vt:lpstr>
      <vt:lpstr>Prezentace aplikace PowerPoint</vt:lpstr>
      <vt:lpstr>Myasthenia gravis</vt:lpstr>
      <vt:lpstr>Prezentace aplikace PowerPoint</vt:lpstr>
      <vt:lpstr>Granulomatóza s polyagiitidou (Wegenerova granulomatóza)</vt:lpstr>
      <vt:lpstr>Prezentace aplikace PowerPoint</vt:lpstr>
      <vt:lpstr>Prezentace aplikace PowerPoint</vt:lpstr>
      <vt:lpstr>Diagnostika autoimunitních onemocnění</vt:lpstr>
      <vt:lpstr>Autoprotilátky v diagnostice autoimunitních chorob</vt:lpstr>
      <vt:lpstr>Léčba autoimunitních chorob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Isoprinosin v léčbě dětí s častými respiračmími infekcemi</dc:title>
  <dc:creator>Litzman</dc:creator>
  <cp:lastModifiedBy>Jiří Litzman</cp:lastModifiedBy>
  <cp:revision>398</cp:revision>
  <cp:lastPrinted>1601-01-01T00:00:00Z</cp:lastPrinted>
  <dcterms:created xsi:type="dcterms:W3CDTF">2097-08-11T17:00:40Z</dcterms:created>
  <dcterms:modified xsi:type="dcterms:W3CDTF">2024-09-22T12:53:25Z</dcterms:modified>
</cp:coreProperties>
</file>