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5"/>
  </p:notesMasterIdLst>
  <p:sldIdLst>
    <p:sldId id="265" r:id="rId2"/>
    <p:sldId id="273" r:id="rId3"/>
    <p:sldId id="491" r:id="rId4"/>
    <p:sldId id="365" r:id="rId5"/>
    <p:sldId id="363" r:id="rId6"/>
    <p:sldId id="367" r:id="rId7"/>
    <p:sldId id="364" r:id="rId8"/>
    <p:sldId id="340" r:id="rId9"/>
    <p:sldId id="422" r:id="rId10"/>
    <p:sldId id="421" r:id="rId11"/>
    <p:sldId id="370" r:id="rId12"/>
    <p:sldId id="394" r:id="rId13"/>
    <p:sldId id="371" r:id="rId14"/>
    <p:sldId id="388" r:id="rId15"/>
    <p:sldId id="402" r:id="rId16"/>
    <p:sldId id="403" r:id="rId17"/>
    <p:sldId id="494" r:id="rId18"/>
    <p:sldId id="495" r:id="rId19"/>
    <p:sldId id="498" r:id="rId20"/>
    <p:sldId id="410" r:id="rId21"/>
    <p:sldId id="409" r:id="rId22"/>
    <p:sldId id="411" r:id="rId23"/>
    <p:sldId id="413" r:id="rId24"/>
    <p:sldId id="373" r:id="rId25"/>
    <p:sldId id="414" r:id="rId26"/>
    <p:sldId id="416" r:id="rId27"/>
    <p:sldId id="418" r:id="rId28"/>
    <p:sldId id="492" r:id="rId29"/>
    <p:sldId id="493" r:id="rId30"/>
    <p:sldId id="430" r:id="rId31"/>
    <p:sldId id="431" r:id="rId32"/>
    <p:sldId id="392" r:id="rId33"/>
    <p:sldId id="395" r:id="rId34"/>
    <p:sldId id="346" r:id="rId35"/>
    <p:sldId id="342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24" d="100"/>
          <a:sy n="124" d="100"/>
        </p:scale>
        <p:origin x="148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C55F819-339E-4DC6-8F62-2A3EC3383D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4D4A8D1-ED34-45C4-88EE-7AE08FC2A3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481CE5E8-11A4-4347-943C-30C9CDA70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4A97F933-9D74-4ACC-A221-53398D657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678DB85D-3184-40BE-88A2-364F9D190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BC136-75C7-4C70-B701-C3B5274E556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CD7CEC-1558-4804-8534-5860318BBA39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985849-3034-4B35-B53A-0AD3C1151D89}" type="slidenum">
              <a:rPr lang="en-US" altLang="cs-CZ" smtClean="0"/>
              <a:pPr/>
              <a:t>14</a:t>
            </a:fld>
            <a:endParaRPr lang="en-US" altLang="cs-CZ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A3DA4A-67DE-45DA-BDD8-A308FCF61BAF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DCE9-D0E8-4F59-91E5-763D8EEB59C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883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A352-E10D-40DD-8A89-B3F32C3ACBA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263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5357-E3A9-4A73-82CE-B42EDD8BAB8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8121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9CF4-2E58-4E70-95EB-EC307FFCC2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95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ABFF-06CB-4760-AF3A-98523D9F803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591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FFDE-966A-487E-B6DD-9359E5D34E6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4484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7336-0EA0-4AB5-9B4F-1D035B84FD7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7724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6C61-790B-4435-8796-07CCC3ED804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430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498D-8ABE-4075-9878-CC0DE7B918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431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A545-899A-4C1F-9BA9-DF94312376D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940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281F6-3F1A-44DF-A7CB-F286CC2601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3951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CDBF-B644-4F4C-8024-216DF39D46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09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2A8FDDC-E31A-43ED-9733-C113F39193B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Adaptivní (získaná) imunitní reakce závislé na protilátkách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en-US">
                <a:solidFill>
                  <a:srgbClr val="000066"/>
                </a:solidFill>
                <a:latin typeface="Times New Roman" panose="02020603050405020304" pitchFamily="18" charset="0"/>
              </a:rPr>
              <a:t>Jiří Litzman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r>
              <a:rPr lang="cs-CZ" altLang="cs-CZ" sz="3200">
                <a:solidFill>
                  <a:schemeClr val="tx1"/>
                </a:solidFill>
              </a:rPr>
              <a:t>Variabilní oblast Ig molekuly </a:t>
            </a:r>
            <a:br>
              <a:rPr lang="cs-CZ" altLang="cs-CZ" sz="3200">
                <a:solidFill>
                  <a:schemeClr val="tx1"/>
                </a:solidFill>
              </a:rPr>
            </a:br>
            <a:r>
              <a:rPr lang="cs-CZ" altLang="cs-CZ" sz="3200">
                <a:solidFill>
                  <a:schemeClr val="tx1"/>
                </a:solidFill>
              </a:rPr>
              <a:t>váže antigenní epitop</a:t>
            </a:r>
            <a:endParaRPr lang="en-US" altLang="cs-CZ" sz="3200">
              <a:solidFill>
                <a:schemeClr val="tx1"/>
              </a:solidFill>
            </a:endParaRPr>
          </a:p>
        </p:txBody>
      </p:sp>
      <p:pic>
        <p:nvPicPr>
          <p:cNvPr id="17411" name="Picture 3" descr="vazebná část protilát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3" y="2133600"/>
            <a:ext cx="8767762" cy="43926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31863"/>
            <a:ext cx="80660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z="2800"/>
              <a:t>VDJ rekombinace při vzniku variabilního místa imunoglobulinové molekuly</a:t>
            </a:r>
            <a:endParaRPr lang="cs-CZ" alt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C530E4-7E4C-4D07-ACBF-26A21912D0F4}"/>
              </a:ext>
            </a:extLst>
          </p:cNvPr>
          <p:cNvSpPr txBox="1"/>
          <p:nvPr/>
        </p:nvSpPr>
        <p:spPr>
          <a:xfrm>
            <a:off x="395288" y="1557338"/>
            <a:ext cx="2076450" cy="4556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/>
              <a:t>Germline</a:t>
            </a:r>
            <a:r>
              <a:rPr lang="cs-CZ" sz="1500" dirty="0"/>
              <a:t> </a:t>
            </a:r>
            <a:r>
              <a:rPr lang="cs-CZ" sz="1500" dirty="0" err="1"/>
              <a:t>configuration</a:t>
            </a:r>
            <a:endParaRPr lang="cs-CZ" sz="15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3F1603-AF65-4F3F-B002-DF408A0E1202}"/>
              </a:ext>
            </a:extLst>
          </p:cNvPr>
          <p:cNvSpPr txBox="1"/>
          <p:nvPr/>
        </p:nvSpPr>
        <p:spPr>
          <a:xfrm>
            <a:off x="323850" y="2546350"/>
            <a:ext cx="2092325" cy="2952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D to J </a:t>
            </a:r>
            <a:r>
              <a:rPr lang="cs-CZ" sz="1500" dirty="0" err="1"/>
              <a:t>recombination</a:t>
            </a:r>
            <a:endParaRPr lang="cs-CZ" sz="1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289430-A73E-4BAE-ADC3-1A4F3FC58E25}"/>
              </a:ext>
            </a:extLst>
          </p:cNvPr>
          <p:cNvSpPr txBox="1"/>
          <p:nvPr/>
        </p:nvSpPr>
        <p:spPr>
          <a:xfrm>
            <a:off x="323850" y="3509963"/>
            <a:ext cx="2092325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V to DJ </a:t>
            </a:r>
            <a:r>
              <a:rPr lang="cs-CZ" sz="1500" dirty="0" err="1"/>
              <a:t>recombination</a:t>
            </a:r>
            <a:endParaRPr lang="cs-CZ" sz="15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1203C7-EC6F-404E-93D0-464189824542}"/>
              </a:ext>
            </a:extLst>
          </p:cNvPr>
          <p:cNvSpPr txBox="1"/>
          <p:nvPr/>
        </p:nvSpPr>
        <p:spPr>
          <a:xfrm>
            <a:off x="323850" y="4408488"/>
            <a:ext cx="2092325" cy="2952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/>
              <a:t>transcription</a:t>
            </a:r>
            <a:r>
              <a:rPr lang="cs-CZ" sz="1500" dirty="0"/>
              <a:t>, </a:t>
            </a:r>
            <a:r>
              <a:rPr lang="cs-CZ" sz="1500" dirty="0" err="1"/>
              <a:t>splicing</a:t>
            </a:r>
            <a:endParaRPr lang="cs-CZ" sz="15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CE5AA2-D113-4888-B7F2-80F19CA45004}"/>
              </a:ext>
            </a:extLst>
          </p:cNvPr>
          <p:cNvSpPr txBox="1"/>
          <p:nvPr/>
        </p:nvSpPr>
        <p:spPr>
          <a:xfrm>
            <a:off x="2771775" y="1700213"/>
            <a:ext cx="1152525" cy="26352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>
                <a:solidFill>
                  <a:schemeClr val="tx1"/>
                </a:solidFill>
              </a:rPr>
              <a:t>V </a:t>
            </a:r>
            <a:r>
              <a:rPr lang="cs-CZ" sz="1200" dirty="0" err="1">
                <a:solidFill>
                  <a:schemeClr val="tx1"/>
                </a:solidFill>
              </a:rPr>
              <a:t>segments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86C0F5-D2D3-42AD-81C5-1C0CEF10C7C8}"/>
              </a:ext>
            </a:extLst>
          </p:cNvPr>
          <p:cNvSpPr txBox="1"/>
          <p:nvPr/>
        </p:nvSpPr>
        <p:spPr>
          <a:xfrm>
            <a:off x="3924300" y="1700213"/>
            <a:ext cx="1008063" cy="26352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>
                <a:solidFill>
                  <a:schemeClr val="tx1"/>
                </a:solidFill>
              </a:rPr>
              <a:t>D </a:t>
            </a:r>
            <a:r>
              <a:rPr lang="cs-CZ" sz="1200" dirty="0" err="1">
                <a:solidFill>
                  <a:schemeClr val="tx1"/>
                </a:solidFill>
              </a:rPr>
              <a:t>segments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60060F-3B0D-4095-8635-575D5EC05750}"/>
              </a:ext>
            </a:extLst>
          </p:cNvPr>
          <p:cNvSpPr txBox="1"/>
          <p:nvPr/>
        </p:nvSpPr>
        <p:spPr>
          <a:xfrm>
            <a:off x="5003800" y="1700213"/>
            <a:ext cx="1127125" cy="27146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>
                <a:solidFill>
                  <a:schemeClr val="tx1"/>
                </a:solidFill>
              </a:rPr>
              <a:t>J </a:t>
            </a:r>
            <a:r>
              <a:rPr lang="cs-CZ" sz="1200" dirty="0" err="1">
                <a:solidFill>
                  <a:schemeClr val="tx1"/>
                </a:solidFill>
              </a:rPr>
              <a:t>segments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2B33DE-5757-40A7-AAD3-B455065FC47F}"/>
              </a:ext>
            </a:extLst>
          </p:cNvPr>
          <p:cNvSpPr txBox="1"/>
          <p:nvPr/>
        </p:nvSpPr>
        <p:spPr>
          <a:xfrm>
            <a:off x="6169025" y="1744663"/>
            <a:ext cx="1931988" cy="26352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 err="1">
                <a:solidFill>
                  <a:schemeClr val="tx1"/>
                </a:solidFill>
              </a:rPr>
              <a:t>Constant</a:t>
            </a:r>
            <a:r>
              <a:rPr lang="cs-CZ" sz="1200" dirty="0">
                <a:solidFill>
                  <a:schemeClr val="tx1"/>
                </a:solidFill>
              </a:rPr>
              <a:t> region </a:t>
            </a:r>
            <a:r>
              <a:rPr lang="cs-CZ" sz="1200" dirty="0" err="1">
                <a:solidFill>
                  <a:schemeClr val="tx1"/>
                </a:solidFill>
              </a:rPr>
              <a:t>exons</a:t>
            </a: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>
            <a:extLst>
              <a:ext uri="{FF2B5EF4-FFF2-40B4-BE49-F238E27FC236}">
                <a16:creationId xmlns:a16="http://schemas.microsoft.com/office/drawing/2014/main" id="{F13BF3B3-8E91-4891-9D67-0B417FBDF506}"/>
              </a:ext>
            </a:extLst>
          </p:cNvPr>
          <p:cNvCxnSpPr/>
          <p:nvPr/>
        </p:nvCxnSpPr>
        <p:spPr>
          <a:xfrm flipH="1">
            <a:off x="4984750" y="4914900"/>
            <a:ext cx="225425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A55DC7-B2FE-4CC3-AFAF-A4AF01A1F412}"/>
              </a:ext>
            </a:extLst>
          </p:cNvPr>
          <p:cNvSpPr txBox="1"/>
          <p:nvPr/>
        </p:nvSpPr>
        <p:spPr>
          <a:xfrm>
            <a:off x="5222875" y="4764088"/>
            <a:ext cx="574675" cy="26193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>
                <a:solidFill>
                  <a:schemeClr val="tx1"/>
                </a:solidFill>
              </a:rPr>
              <a:t>AAA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5C4E440-C950-4017-8C88-29ACA02BBB24}"/>
              </a:ext>
            </a:extLst>
          </p:cNvPr>
          <p:cNvSpPr txBox="1"/>
          <p:nvPr/>
        </p:nvSpPr>
        <p:spPr>
          <a:xfrm>
            <a:off x="4787900" y="6084888"/>
            <a:ext cx="2197100" cy="26193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00" dirty="0" err="1">
                <a:solidFill>
                  <a:schemeClr val="tx1"/>
                </a:solidFill>
              </a:rPr>
              <a:t>Adapted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from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Janeway</a:t>
            </a:r>
            <a:r>
              <a:rPr lang="cs-CZ" sz="1200" dirty="0">
                <a:solidFill>
                  <a:schemeClr val="tx1"/>
                </a:solidFill>
              </a:rPr>
              <a:t> 2001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1"/>
          <p:cNvSpPr>
            <a:spLocks noChangeArrowheads="1"/>
          </p:cNvSpPr>
          <p:nvPr/>
        </p:nvSpPr>
        <p:spPr bwMode="auto">
          <a:xfrm>
            <a:off x="549275" y="3716338"/>
            <a:ext cx="8137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22222"/>
                </a:solidFill>
              </a:rPr>
              <a:t>Variabilita pro těžký řetězec: 100 × 50 × 9 = 45 000 variant,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22222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22222"/>
                </a:solidFill>
              </a:rPr>
              <a:t>Lehký řetězec (Ig</a:t>
            </a:r>
            <a:r>
              <a:rPr lang="el-GR" altLang="cs-CZ" sz="1800">
                <a:solidFill>
                  <a:srgbClr val="222222"/>
                </a:solidFill>
              </a:rPr>
              <a:t>κ </a:t>
            </a:r>
            <a:r>
              <a:rPr lang="cs-CZ" altLang="cs-CZ" sz="1800">
                <a:solidFill>
                  <a:srgbClr val="222222"/>
                </a:solidFill>
              </a:rPr>
              <a:t>a Ig</a:t>
            </a:r>
            <a:r>
              <a:rPr lang="el-GR" altLang="cs-CZ" sz="1800">
                <a:solidFill>
                  <a:srgbClr val="222222"/>
                </a:solidFill>
              </a:rPr>
              <a:t>λ)</a:t>
            </a:r>
            <a:r>
              <a:rPr lang="cs-CZ" altLang="cs-CZ" sz="1800">
                <a:solidFill>
                  <a:srgbClr val="222222"/>
                </a:solidFill>
              </a:rPr>
              <a:t>:</a:t>
            </a:r>
            <a:r>
              <a:rPr lang="el-GR" altLang="cs-CZ" sz="1800">
                <a:solidFill>
                  <a:srgbClr val="222222"/>
                </a:solidFill>
              </a:rPr>
              <a:t> 70 × 5 + 30 × 9 = 620 </a:t>
            </a:r>
            <a:r>
              <a:rPr lang="cs-CZ" altLang="cs-CZ" sz="1800">
                <a:solidFill>
                  <a:srgbClr val="222222"/>
                </a:solidFill>
              </a:rPr>
              <a:t>variant;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22222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22222"/>
                </a:solidFill>
              </a:rPr>
              <a:t>Protože tyto lze mezi sebou libovolně kombinovat, výsledný teoretický možných kvartérních struktur variabilní čísti molekuly imunoglobulinu je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22222"/>
                </a:solidFill>
              </a:rPr>
              <a:t>45 000 × 620 = </a:t>
            </a:r>
            <a:r>
              <a:rPr lang="cs-CZ" altLang="cs-CZ" sz="1800"/>
              <a:t>27 900 000</a:t>
            </a:r>
            <a:r>
              <a:rPr lang="cs-CZ" altLang="cs-CZ" sz="1800">
                <a:solidFill>
                  <a:srgbClr val="222222"/>
                </a:solidFill>
              </a:rPr>
              <a:t>.</a:t>
            </a:r>
            <a:endParaRPr lang="en-GB" altLang="cs-CZ" sz="180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0D04137-B2A1-48B7-8ECC-0F4D441AB20C}"/>
              </a:ext>
            </a:extLst>
          </p:cNvPr>
          <p:cNvGraphicFramePr>
            <a:graphicFrameLocks noGrp="1"/>
          </p:cNvGraphicFramePr>
          <p:nvPr/>
        </p:nvGraphicFramePr>
        <p:xfrm>
          <a:off x="1054100" y="1520825"/>
          <a:ext cx="6985000" cy="1738314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val="3672256676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3117630650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650664233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119785143"/>
                    </a:ext>
                  </a:extLst>
                </a:gridCol>
              </a:tblGrid>
              <a:tr h="64043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Segment (počet genů)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IgH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Ig</a:t>
                      </a:r>
                      <a:r>
                        <a:rPr lang="el-GR" sz="1800">
                          <a:effectLst/>
                        </a:rPr>
                        <a:t>κ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Ig</a:t>
                      </a:r>
                      <a:r>
                        <a:rPr lang="el-GR" sz="1800">
                          <a:effectLst/>
                        </a:rPr>
                        <a:t>λ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897089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V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~ 100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~ 70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~ 30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56315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D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~ 50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—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—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053459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J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9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5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9</a:t>
                      </a:r>
                    </a:p>
                  </a:txBody>
                  <a:tcPr marL="91443" marR="91443" marT="45745" marB="4574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13862"/>
                  </a:ext>
                </a:extLst>
              </a:tr>
            </a:tbl>
          </a:graphicData>
        </a:graphic>
      </p:graphicFrame>
      <p:sp>
        <p:nvSpPr>
          <p:cNvPr id="19486" name="Rectangle 1"/>
          <p:cNvSpPr>
            <a:spLocks noChangeArrowheads="1"/>
          </p:cNvSpPr>
          <p:nvPr/>
        </p:nvSpPr>
        <p:spPr bwMode="auto">
          <a:xfrm>
            <a:off x="539750" y="95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cs-CZ" altLang="cs-CZ" sz="1800"/>
            </a:br>
            <a:endParaRPr lang="cs-CZ" altLang="cs-CZ" sz="1800"/>
          </a:p>
        </p:txBody>
      </p:sp>
      <p:sp>
        <p:nvSpPr>
          <p:cNvPr id="19487" name="TextovéPole 4"/>
          <p:cNvSpPr txBox="1">
            <a:spLocks noChangeArrowheads="1"/>
          </p:cNvSpPr>
          <p:nvPr/>
        </p:nvSpPr>
        <p:spPr bwMode="auto">
          <a:xfrm>
            <a:off x="3419475" y="6381750"/>
            <a:ext cx="183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Zdroj: Wikipedie</a:t>
            </a:r>
            <a:endParaRPr lang="en-GB" altLang="cs-CZ" sz="1800"/>
          </a:p>
        </p:txBody>
      </p:sp>
      <p:sp>
        <p:nvSpPr>
          <p:cNvPr id="19488" name="TextovéPole 5"/>
          <p:cNvSpPr txBox="1">
            <a:spLocks noChangeArrowheads="1"/>
          </p:cNvSpPr>
          <p:nvPr/>
        </p:nvSpPr>
        <p:spPr bwMode="auto">
          <a:xfrm>
            <a:off x="684213" y="482600"/>
            <a:ext cx="7037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Variabilní  část imunoglobulinové molekuly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teoretický počet variant </a:t>
            </a:r>
            <a:endParaRPr lang="en-GB" altLang="cs-CZ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31863"/>
            <a:ext cx="80660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1"/>
          <p:cNvSpPr txBox="1">
            <a:spLocks noChangeArrowheads="1"/>
          </p:cNvSpPr>
          <p:nvPr/>
        </p:nvSpPr>
        <p:spPr bwMode="auto">
          <a:xfrm>
            <a:off x="2554288" y="239713"/>
            <a:ext cx="406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/>
              <a:t>Izotypový přesmyk</a:t>
            </a:r>
            <a:endParaRPr lang="en-US" alt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0241X-007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84263"/>
            <a:ext cx="6350000" cy="470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cs-CZ" sz="700" i="1"/>
              <a:t>Downloaded from: StudentConsult (on 18 July 2006 11:29 AM)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cs-CZ" sz="700" i="1"/>
              <a:t>© 2005 Elsevier </a:t>
            </a:r>
          </a:p>
        </p:txBody>
      </p:sp>
      <p:sp>
        <p:nvSpPr>
          <p:cNvPr id="21510" name="Picture 5" descr="top_logo"/>
          <p:cNvSpPr>
            <a:spLocks noChangeAspect="1" noChangeArrowheads="1"/>
          </p:cNvSpPr>
          <p:nvPr/>
        </p:nvSpPr>
        <p:spPr bwMode="auto">
          <a:xfrm>
            <a:off x="3025775" y="184150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21511" name="TextovéPole 1"/>
          <p:cNvSpPr txBox="1">
            <a:spLocks noChangeArrowheads="1"/>
          </p:cNvSpPr>
          <p:nvPr/>
        </p:nvSpPr>
        <p:spPr bwMode="auto">
          <a:xfrm>
            <a:off x="827088" y="439738"/>
            <a:ext cx="802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Izotypový přesmyk závisí na cytokinovém prostředí a stimulaci Th lymfocyty </a:t>
            </a:r>
            <a:endParaRPr lang="en-GB" altLang="cs-CZ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6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dirty="0">
                <a:latin typeface="+mj-lt"/>
              </a:rPr>
              <a:t>IMUNOGLOBULIN = PROTILÁTKA</a:t>
            </a:r>
          </a:p>
          <a:p>
            <a:pPr marL="0" indent="0" algn="ctr">
              <a:buFontTx/>
              <a:buNone/>
              <a:defRPr/>
            </a:pPr>
            <a:endParaRPr lang="cs-CZ" dirty="0">
              <a:latin typeface="+mj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755650" y="3141663"/>
            <a:ext cx="7993063" cy="1943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kern="0" dirty="0">
                <a:latin typeface="+mj-lt"/>
              </a:rPr>
              <a:t>strukturálně příbuzné glykoproteiny produkované B lymfocyty</a:t>
            </a:r>
          </a:p>
          <a:p>
            <a:pPr>
              <a:defRPr/>
            </a:pPr>
            <a:r>
              <a:rPr lang="cs-CZ" sz="2000" kern="0" dirty="0">
                <a:latin typeface="+mj-lt"/>
              </a:rPr>
              <a:t>vázané na membránu B lymfocytu – receptory zprostředkující aktivaci B lymfocytu</a:t>
            </a:r>
          </a:p>
          <a:p>
            <a:pPr>
              <a:defRPr/>
            </a:pPr>
            <a:r>
              <a:rPr lang="cs-CZ" sz="2000" kern="0" dirty="0" err="1">
                <a:latin typeface="+mj-lt"/>
              </a:rPr>
              <a:t>sekretované</a:t>
            </a:r>
            <a:r>
              <a:rPr lang="cs-CZ" sz="2000" kern="0" dirty="0">
                <a:latin typeface="+mj-lt"/>
              </a:rPr>
              <a:t> (rozpustné) – mediátory specifické humorální imunity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87375"/>
          </a:xfrm>
        </p:spPr>
        <p:txBody>
          <a:bodyPr/>
          <a:lstStyle/>
          <a:p>
            <a:r>
              <a:rPr lang="cs-CZ" altLang="cs-CZ" sz="3200"/>
              <a:t>Struktura molekuly protilátky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1125538"/>
            <a:ext cx="7993063" cy="5183187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latin typeface="+mj-lt"/>
              </a:rPr>
              <a:t>2 identické těžké řetězce (H) a 2 identické lehké řetězce (L) spojené disulfidickými můstky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strukturně  podobné domény (110-120 AK): 2 u lehkých řetězců, 4-5 domén u těžkých řetězců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lehký i těžký řetězec</a:t>
            </a:r>
          </a:p>
          <a:p>
            <a:pPr lvl="1">
              <a:defRPr/>
            </a:pPr>
            <a:r>
              <a:rPr lang="cs-CZ" sz="2000" dirty="0">
                <a:solidFill>
                  <a:srgbClr val="0070C0"/>
                </a:solidFill>
                <a:latin typeface="+mj-lt"/>
              </a:rPr>
              <a:t>variabilní oblast  </a:t>
            </a:r>
            <a:r>
              <a:rPr lang="cs-CZ" sz="2000" dirty="0">
                <a:latin typeface="+mj-lt"/>
              </a:rPr>
              <a:t>(VH a VL); N-konec</a:t>
            </a:r>
          </a:p>
          <a:p>
            <a:pPr lvl="2">
              <a:defRPr/>
            </a:pPr>
            <a:r>
              <a:rPr lang="cs-CZ" sz="2000" dirty="0">
                <a:latin typeface="+mj-lt"/>
              </a:rPr>
              <a:t>každá oblast obsahuje 3 </a:t>
            </a:r>
            <a:r>
              <a:rPr lang="cs-CZ" sz="2000" dirty="0" err="1">
                <a:latin typeface="+mj-lt"/>
              </a:rPr>
              <a:t>hypervariabilní</a:t>
            </a:r>
            <a:r>
              <a:rPr lang="cs-CZ" sz="2000" dirty="0">
                <a:latin typeface="+mj-lt"/>
              </a:rPr>
              <a:t> úseky (6-10 AK)</a:t>
            </a:r>
          </a:p>
          <a:p>
            <a:pPr lvl="2">
              <a:defRPr/>
            </a:pPr>
            <a:r>
              <a:rPr lang="cs-CZ" sz="2000" b="1" dirty="0">
                <a:latin typeface="+mj-lt"/>
              </a:rPr>
              <a:t>vazba antigenu</a:t>
            </a:r>
            <a:endParaRPr lang="cs-CZ" sz="2000" baseline="30000" dirty="0">
              <a:latin typeface="+mj-lt"/>
            </a:endParaRPr>
          </a:p>
          <a:p>
            <a:pPr lvl="1">
              <a:defRPr/>
            </a:pPr>
            <a:r>
              <a:rPr lang="cs-CZ" sz="2000" dirty="0">
                <a:solidFill>
                  <a:srgbClr val="0070C0"/>
                </a:solidFill>
                <a:latin typeface="+mj-lt"/>
              </a:rPr>
              <a:t>konstantní oblast </a:t>
            </a:r>
            <a:r>
              <a:rPr lang="cs-CZ" sz="2000" dirty="0">
                <a:latin typeface="+mj-lt"/>
              </a:rPr>
              <a:t>(CL, CH1-CH3/CH4); C-konec</a:t>
            </a:r>
          </a:p>
          <a:p>
            <a:pPr lvl="2">
              <a:defRPr/>
            </a:pPr>
            <a:r>
              <a:rPr lang="cs-CZ" sz="2000" dirty="0">
                <a:latin typeface="+mj-lt"/>
              </a:rPr>
              <a:t>CL 	- izotyp kappa, lambda</a:t>
            </a:r>
          </a:p>
          <a:p>
            <a:pPr lvl="2">
              <a:defRPr/>
            </a:pPr>
            <a:r>
              <a:rPr lang="cs-CZ" sz="2000" dirty="0">
                <a:latin typeface="+mj-lt"/>
              </a:rPr>
              <a:t>CH 	- izotyp (třída) protilátky (</a:t>
            </a:r>
            <a:r>
              <a:rPr lang="cs-CZ" sz="2000" dirty="0" err="1">
                <a:latin typeface="+mj-lt"/>
              </a:rPr>
              <a:t>IgG</a:t>
            </a:r>
            <a:r>
              <a:rPr lang="cs-CZ" sz="2000" dirty="0">
                <a:latin typeface="+mj-lt"/>
              </a:rPr>
              <a:t>, M, A, E, D), podtřídy</a:t>
            </a:r>
          </a:p>
          <a:p>
            <a:pPr marL="914400" lvl="2" indent="0">
              <a:buFontTx/>
              <a:buNone/>
              <a:defRPr/>
            </a:pPr>
            <a:r>
              <a:rPr lang="cs-CZ" sz="2000" dirty="0">
                <a:latin typeface="+mj-lt"/>
              </a:rPr>
              <a:t>	- membránově vázaná nebo </a:t>
            </a:r>
            <a:r>
              <a:rPr lang="cs-CZ" sz="2000" dirty="0" err="1">
                <a:latin typeface="+mj-lt"/>
              </a:rPr>
              <a:t>sekretovaná</a:t>
            </a:r>
            <a:r>
              <a:rPr lang="cs-CZ" sz="2000" dirty="0">
                <a:latin typeface="+mj-lt"/>
              </a:rPr>
              <a:t> forma</a:t>
            </a:r>
          </a:p>
          <a:p>
            <a:pPr marL="914400" lvl="2" indent="0">
              <a:buFontTx/>
              <a:buNone/>
              <a:defRPr/>
            </a:pPr>
            <a:r>
              <a:rPr lang="cs-CZ" sz="2000" dirty="0">
                <a:latin typeface="+mj-lt"/>
              </a:rPr>
              <a:t>	</a:t>
            </a:r>
            <a:r>
              <a:rPr lang="cs-CZ" sz="2000" dirty="0"/>
              <a:t>- </a:t>
            </a:r>
            <a:r>
              <a:rPr lang="cs-CZ" sz="2000" b="1" dirty="0">
                <a:latin typeface="+mj-lt"/>
              </a:rPr>
              <a:t>biologické (efektorové) funkce </a:t>
            </a:r>
            <a:r>
              <a:rPr lang="cs-CZ" sz="2000" dirty="0">
                <a:latin typeface="+mj-lt"/>
              </a:rPr>
              <a:t>protilátky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flexibilita vazebné části – pantová oblast mezi CH1 a CH2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6" y="20871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Pantová oblast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923928" y="2564904"/>
            <a:ext cx="115212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804248" y="594928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Imunoglobulinové domény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7164288" y="5157192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5868144" y="5013176"/>
            <a:ext cx="194421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923928" y="5805264"/>
            <a:ext cx="3888432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2843808" y="5805264"/>
            <a:ext cx="4968552" cy="513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5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9197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9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Proteolytickým štěpením (trypsinem, papainem) můžeme rozdělit molekulu </a:t>
            </a:r>
            <a:r>
              <a:rPr lang="cs-CZ" dirty="0" err="1"/>
              <a:t>IgG</a:t>
            </a:r>
            <a:r>
              <a:rPr lang="cs-CZ" dirty="0"/>
              <a:t> na 2 fragmenty: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Fab</a:t>
            </a:r>
            <a:r>
              <a:rPr lang="cs-CZ" dirty="0"/>
              <a:t> (antigen </a:t>
            </a:r>
            <a:r>
              <a:rPr lang="cs-CZ" dirty="0" err="1"/>
              <a:t>binding</a:t>
            </a:r>
            <a:r>
              <a:rPr lang="cs-CZ" dirty="0"/>
              <a:t>) – je zodpovědný především za specifickou vazbu na antigen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Fc</a:t>
            </a:r>
            <a:r>
              <a:rPr lang="cs-CZ" dirty="0"/>
              <a:t> (</a:t>
            </a:r>
            <a:r>
              <a:rPr lang="cs-CZ" dirty="0" err="1"/>
              <a:t>krystalizabilní</a:t>
            </a:r>
            <a:r>
              <a:rPr lang="cs-CZ" dirty="0"/>
              <a:t>) . Je na něj vázána řada funkcí </a:t>
            </a:r>
            <a:r>
              <a:rPr lang="cs-CZ" dirty="0" err="1"/>
              <a:t>imunoglobuliné</a:t>
            </a:r>
            <a:r>
              <a:rPr lang="cs-CZ" dirty="0"/>
              <a:t> molekuly (třeba vazba na </a:t>
            </a:r>
            <a:r>
              <a:rPr lang="cs-CZ" dirty="0" err="1"/>
              <a:t>Fc</a:t>
            </a:r>
            <a:r>
              <a:rPr lang="cs-CZ" dirty="0"/>
              <a:t> receptory)</a:t>
            </a:r>
          </a:p>
        </p:txBody>
      </p:sp>
    </p:spTree>
    <p:extLst>
      <p:ext uri="{BB962C8B-B14F-4D97-AF65-F5344CB8AC3E}">
        <p14:creationId xmlns:p14="http://schemas.microsoft.com/office/powerpoint/2010/main" val="116503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0825" y="188913"/>
            <a:ext cx="8497888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0550" y="1085850"/>
            <a:ext cx="8061325" cy="4356100"/>
          </a:xfrm>
        </p:spPr>
        <p:txBody>
          <a:bodyPr/>
          <a:lstStyle/>
          <a:p>
            <a:pPr algn="l" defTabSz="762000" eaLnBrk="1" hangingPunct="1"/>
            <a:br>
              <a:rPr lang="en-US" altLang="en-US" sz="4000">
                <a:solidFill>
                  <a:schemeClr val="hlink"/>
                </a:solidFill>
              </a:rPr>
            </a:br>
            <a:r>
              <a:rPr lang="en-US" altLang="en-US" sz="4000" u="sng">
                <a:solidFill>
                  <a:schemeClr val="tx1"/>
                </a:solidFill>
              </a:rPr>
              <a:t>ADAPTIV</a:t>
            </a:r>
            <a:r>
              <a:rPr lang="cs-CZ" altLang="en-US" sz="4000" u="sng">
                <a:solidFill>
                  <a:schemeClr val="tx1"/>
                </a:solidFill>
              </a:rPr>
              <a:t>NÍ</a:t>
            </a:r>
            <a:r>
              <a:rPr lang="en-US" altLang="en-US" sz="4000" u="sng">
                <a:solidFill>
                  <a:schemeClr val="tx1"/>
                </a:solidFill>
              </a:rPr>
              <a:t> SYST</a:t>
            </a:r>
            <a:r>
              <a:rPr lang="cs-CZ" altLang="en-US" sz="4000" u="sng">
                <a:solidFill>
                  <a:schemeClr val="tx1"/>
                </a:solidFill>
              </a:rPr>
              <a:t>É</a:t>
            </a:r>
            <a:r>
              <a:rPr lang="en-US" altLang="en-US" sz="4000" u="sng">
                <a:solidFill>
                  <a:schemeClr val="tx1"/>
                </a:solidFill>
              </a:rPr>
              <a:t>M:</a:t>
            </a:r>
            <a:br>
              <a:rPr lang="en-US" altLang="en-US" sz="4000" u="sng">
                <a:solidFill>
                  <a:schemeClr val="tx1"/>
                </a:solidFill>
              </a:rPr>
            </a:br>
            <a:r>
              <a:rPr lang="en-US" altLang="en-US" sz="4000"/>
              <a:t>- </a:t>
            </a:r>
            <a:r>
              <a:rPr lang="cs-CZ" altLang="en-US" sz="2800"/>
              <a:t>Je založen na</a:t>
            </a:r>
            <a:r>
              <a:rPr lang="en-US" altLang="en-US" sz="2800"/>
              <a:t> </a:t>
            </a:r>
            <a:r>
              <a:rPr lang="cs-CZ" altLang="en-US" sz="2800" u="sng">
                <a:solidFill>
                  <a:schemeClr val="hlink"/>
                </a:solidFill>
              </a:rPr>
              <a:t>obrovském</a:t>
            </a:r>
            <a:r>
              <a:rPr lang="en-US" altLang="en-US" sz="2800" u="sng">
                <a:solidFill>
                  <a:schemeClr val="hlink"/>
                </a:solidFill>
              </a:rPr>
              <a:t> reperto</a:t>
            </a:r>
            <a:r>
              <a:rPr lang="cs-CZ" altLang="en-US" sz="2800" u="sng">
                <a:solidFill>
                  <a:schemeClr val="hlink"/>
                </a:solidFill>
              </a:rPr>
              <a:t>áru</a:t>
            </a:r>
            <a:r>
              <a:rPr lang="en-US" altLang="en-US" sz="2800"/>
              <a:t> </a:t>
            </a:r>
            <a:r>
              <a:rPr lang="cs-CZ" altLang="en-US" sz="2800"/>
              <a:t>klonů </a:t>
            </a:r>
            <a:r>
              <a:rPr lang="en-US" altLang="en-US" sz="2800"/>
              <a:t>B- and T-lym</a:t>
            </a:r>
            <a:r>
              <a:rPr lang="cs-CZ" altLang="en-US" sz="2800"/>
              <a:t>focytů</a:t>
            </a:r>
            <a:r>
              <a:rPr lang="en-US" altLang="en-US" sz="2800"/>
              <a:t>, </a:t>
            </a:r>
            <a:r>
              <a:rPr lang="cs-CZ" altLang="en-US" sz="2800"/>
              <a:t>z nichž každý nese poněkud odlišné receptory </a:t>
            </a:r>
            <a:r>
              <a:rPr lang="en-US" altLang="en-US" sz="2800"/>
              <a:t>(</a:t>
            </a:r>
            <a:r>
              <a:rPr lang="en-US" altLang="en-US" sz="2800">
                <a:solidFill>
                  <a:schemeClr val="hlink"/>
                </a:solidFill>
              </a:rPr>
              <a:t>BCR </a:t>
            </a:r>
            <a:r>
              <a:rPr lang="cs-CZ" altLang="en-US" sz="2800">
                <a:solidFill>
                  <a:schemeClr val="hlink"/>
                </a:solidFill>
              </a:rPr>
              <a:t>resp.</a:t>
            </a:r>
            <a:r>
              <a:rPr lang="en-US" altLang="en-US" sz="2800">
                <a:solidFill>
                  <a:schemeClr val="hlink"/>
                </a:solidFill>
              </a:rPr>
              <a:t> TCR</a:t>
            </a:r>
            <a:r>
              <a:rPr lang="en-US" altLang="en-US" sz="2800"/>
              <a:t>)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- “</a:t>
            </a:r>
            <a:r>
              <a:rPr lang="cs-CZ" altLang="en-US" sz="2800"/>
              <a:t>Rozpustné </a:t>
            </a:r>
            <a:r>
              <a:rPr lang="en-US" altLang="en-US" sz="2800"/>
              <a:t>receptor</a:t>
            </a:r>
            <a:r>
              <a:rPr lang="cs-CZ" altLang="en-US" sz="2800"/>
              <a:t>y</a:t>
            </a:r>
            <a:r>
              <a:rPr lang="en-US" altLang="en-US" sz="2800"/>
              <a:t>” adaptiv</a:t>
            </a:r>
            <a:r>
              <a:rPr lang="cs-CZ" altLang="en-US" sz="2800"/>
              <a:t>ního</a:t>
            </a:r>
            <a:r>
              <a:rPr lang="en-US" altLang="en-US" sz="2800"/>
              <a:t> syst</a:t>
            </a:r>
            <a:r>
              <a:rPr lang="cs-CZ" altLang="en-US" sz="2800"/>
              <a:t>ému</a:t>
            </a:r>
            <a:r>
              <a:rPr lang="en-US" altLang="en-US" sz="2800"/>
              <a:t> </a:t>
            </a:r>
            <a:r>
              <a:rPr lang="cs-CZ" altLang="en-US" sz="2800"/>
              <a:t>jsou</a:t>
            </a:r>
            <a:r>
              <a:rPr lang="en-US" altLang="en-US" sz="2800"/>
              <a:t> </a:t>
            </a:r>
            <a:r>
              <a:rPr lang="cs-CZ" altLang="en-US" sz="2800">
                <a:solidFill>
                  <a:schemeClr val="hlink"/>
                </a:solidFill>
              </a:rPr>
              <a:t>protilátky</a:t>
            </a: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/>
              <a:t>(= </a:t>
            </a:r>
            <a:r>
              <a:rPr lang="cs-CZ" altLang="en-US" sz="2800"/>
              <a:t>rozpustné</a:t>
            </a:r>
            <a:r>
              <a:rPr lang="en-US" altLang="en-US" sz="2800"/>
              <a:t> BCR)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- </a:t>
            </a:r>
            <a:r>
              <a:rPr lang="cs-CZ" altLang="en-US" sz="2800"/>
              <a:t>S</a:t>
            </a:r>
            <a:r>
              <a:rPr lang="en-US" altLang="en-US" sz="2800"/>
              <a:t>yst</a:t>
            </a:r>
            <a:r>
              <a:rPr lang="cs-CZ" altLang="en-US" sz="2800"/>
              <a:t>é</a:t>
            </a:r>
            <a:r>
              <a:rPr lang="en-US" altLang="en-US" sz="2800"/>
              <a:t>m je </a:t>
            </a:r>
            <a:r>
              <a:rPr lang="en-US" altLang="en-US" sz="2800">
                <a:solidFill>
                  <a:schemeClr val="hlink"/>
                </a:solidFill>
              </a:rPr>
              <a:t>“</a:t>
            </a:r>
            <a:r>
              <a:rPr lang="en-US" altLang="en-US" sz="2800" u="sng">
                <a:solidFill>
                  <a:schemeClr val="hlink"/>
                </a:solidFill>
              </a:rPr>
              <a:t>anticipa</a:t>
            </a:r>
            <a:r>
              <a:rPr lang="cs-CZ" altLang="en-US" sz="2800" u="sng">
                <a:solidFill>
                  <a:schemeClr val="hlink"/>
                </a:solidFill>
              </a:rPr>
              <a:t>ční</a:t>
            </a:r>
            <a:r>
              <a:rPr lang="en-US" altLang="en-US" sz="2800" u="sng">
                <a:solidFill>
                  <a:schemeClr val="hlink"/>
                </a:solidFill>
              </a:rPr>
              <a:t>”, </a:t>
            </a:r>
            <a:r>
              <a:rPr lang="cs-CZ" altLang="en-US" sz="2800" u="sng">
                <a:solidFill>
                  <a:schemeClr val="hlink"/>
                </a:solidFill>
              </a:rPr>
              <a:t>klonální</a:t>
            </a:r>
            <a:r>
              <a:rPr lang="en-US" altLang="en-US" sz="2800" u="sng">
                <a:solidFill>
                  <a:schemeClr val="hlink"/>
                </a:solidFill>
              </a:rPr>
              <a:t>, “</a:t>
            </a:r>
            <a:r>
              <a:rPr lang="cs-CZ" altLang="en-US" sz="2800" u="sng">
                <a:solidFill>
                  <a:schemeClr val="hlink"/>
                </a:solidFill>
              </a:rPr>
              <a:t>marnotratný</a:t>
            </a:r>
            <a:r>
              <a:rPr lang="en-US" altLang="en-US" sz="2800" u="sng">
                <a:solidFill>
                  <a:schemeClr val="hlink"/>
                </a:solidFill>
              </a:rPr>
              <a:t>”</a:t>
            </a:r>
            <a:br>
              <a:rPr lang="en-US" altLang="en-US" sz="2800" u="sng"/>
            </a:br>
            <a:br>
              <a:rPr lang="en-US" altLang="en-US" sz="2800"/>
            </a:br>
            <a:r>
              <a:rPr lang="en-US" altLang="en-US" sz="2800"/>
              <a:t>- </a:t>
            </a:r>
            <a:r>
              <a:rPr lang="cs-CZ" altLang="en-US" sz="2800"/>
              <a:t>Klonální receptory vznikají hlavně přeskupováním genových fragmentů a somatickými mutacemi.   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20775"/>
            <a:ext cx="6697662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19213" y="333375"/>
            <a:ext cx="67214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j-lt"/>
              </a:rPr>
              <a:t>Třídy imunoglobulinů, formy výskytu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1963" y="3646488"/>
            <a:ext cx="16557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 err="1">
                <a:latin typeface="+mj-lt"/>
              </a:rPr>
              <a:t>IgA</a:t>
            </a:r>
            <a:r>
              <a:rPr lang="cs-CZ" sz="2000" dirty="0">
                <a:latin typeface="+mj-lt"/>
              </a:rPr>
              <a:t> dimer (monomer, trimer)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48488" y="3646488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 err="1">
                <a:latin typeface="+mj-lt"/>
              </a:rPr>
              <a:t>IgM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pentamer</a:t>
            </a:r>
            <a:r>
              <a:rPr lang="cs-CZ" sz="2000" dirty="0">
                <a:latin typeface="+mj-lt"/>
              </a:rPr>
              <a:t> (</a:t>
            </a:r>
            <a:r>
              <a:rPr lang="cs-CZ" sz="2000" dirty="0" err="1">
                <a:latin typeface="+mj-lt"/>
              </a:rPr>
              <a:t>hexamer</a:t>
            </a:r>
            <a:r>
              <a:rPr lang="cs-CZ" sz="2000" dirty="0">
                <a:latin typeface="+mj-lt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948488" y="1427163"/>
            <a:ext cx="165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 err="1">
                <a:latin typeface="+mj-lt"/>
              </a:rPr>
              <a:t>IgG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err="1">
                <a:latin typeface="+mj-lt"/>
              </a:rPr>
              <a:t>IgE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err="1">
                <a:latin typeface="+mj-lt"/>
              </a:rPr>
              <a:t>IgD</a:t>
            </a:r>
            <a:r>
              <a:rPr lang="cs-CZ" sz="2000" dirty="0">
                <a:latin typeface="+mj-lt"/>
              </a:rPr>
              <a:t> monomery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8788" y="5949950"/>
            <a:ext cx="511175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+mj-lt"/>
              </a:rPr>
              <a:t>Oligomery jsou spojeny J řetězcem. 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Membránové formy vždy jako monomer.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587375"/>
          </a:xfrm>
        </p:spPr>
        <p:txBody>
          <a:bodyPr/>
          <a:lstStyle/>
          <a:p>
            <a:r>
              <a:rPr lang="cs-CZ" altLang="cs-CZ" sz="3200"/>
              <a:t>Třídy a podtřídy imunoglobulinů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684213" y="1484313"/>
          <a:ext cx="7772400" cy="433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05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Izotyp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Podtřídy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Koncentrace</a:t>
                      </a:r>
                      <a:r>
                        <a:rPr lang="cs-CZ" sz="1600" baseline="0" dirty="0">
                          <a:latin typeface="+mj-lt"/>
                        </a:rPr>
                        <a:t> v séru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err="1">
                          <a:latin typeface="+mj-lt"/>
                        </a:rPr>
                        <a:t>Biol</a:t>
                      </a:r>
                      <a:r>
                        <a:rPr lang="cs-CZ" sz="1600" dirty="0">
                          <a:latin typeface="+mj-lt"/>
                        </a:rPr>
                        <a:t>. poločas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Funkce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34"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+mj-lt"/>
                        </a:rPr>
                        <a:t>IgM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-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0,9-2,5 g/l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6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Receptor pro antigen (naivní B lymfocyty); primární odpověď; aktivace komplementu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+mj-lt"/>
                        </a:rPr>
                        <a:t>IgD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-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Stopa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3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Receptor pro antigen (naivní B lymfocyty)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4"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+mj-lt"/>
                        </a:rPr>
                        <a:t>IgG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IgG1-4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8-18 g/l</a:t>
                      </a:r>
                    </a:p>
                    <a:p>
                      <a:r>
                        <a:rPr lang="cs-CZ" sz="1400" dirty="0">
                          <a:latin typeface="+mj-lt"/>
                        </a:rPr>
                        <a:t>(převaha IgG1)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21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Sekundární odpověď; neonatální imunita; aktivace komplementu; </a:t>
                      </a:r>
                      <a:r>
                        <a:rPr lang="cs-CZ" sz="1800" dirty="0" err="1">
                          <a:latin typeface="+mj-lt"/>
                        </a:rPr>
                        <a:t>opsonizace</a:t>
                      </a:r>
                      <a:r>
                        <a:rPr lang="cs-CZ" sz="1800" dirty="0">
                          <a:latin typeface="+mj-lt"/>
                        </a:rPr>
                        <a:t>; neutralizace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+mj-lt"/>
                        </a:rPr>
                        <a:t>IgA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IgA1,2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0,9-3,5 g/l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6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Slizniční imunita; </a:t>
                      </a:r>
                      <a:r>
                        <a:rPr lang="cs-CZ" sz="1800" dirty="0" err="1">
                          <a:latin typeface="+mj-lt"/>
                        </a:rPr>
                        <a:t>opsonizace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r>
                        <a:rPr lang="cs-CZ" sz="1800" dirty="0" err="1">
                          <a:latin typeface="+mj-lt"/>
                        </a:rPr>
                        <a:t>IgE</a:t>
                      </a:r>
                      <a:endParaRPr lang="cs-CZ" sz="180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-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0,0003 g/l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2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Obrana proti parazitům; reakce časné přecitlivělosti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2400" cy="576263"/>
          </a:xfrm>
        </p:spPr>
        <p:txBody>
          <a:bodyPr/>
          <a:lstStyle/>
          <a:p>
            <a:r>
              <a:rPr lang="cs-CZ" altLang="cs-CZ"/>
              <a:t>IgM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32117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+mj-lt"/>
              </a:rPr>
              <a:t>vázaný na membránu ve formě monomeru – receptor na B lymfocytech – po navázání antigenu zprostředkuje aktivaci B lymfocytů, důležitý pro </a:t>
            </a:r>
            <a:r>
              <a:rPr lang="cs-CZ" sz="2400" dirty="0">
                <a:solidFill>
                  <a:srgbClr val="0070C0"/>
                </a:solidFill>
                <a:latin typeface="+mj-lt"/>
              </a:rPr>
              <a:t>vývoj B lymfocytů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rozpustný ve formě </a:t>
            </a:r>
            <a:r>
              <a:rPr lang="cs-CZ" sz="2400" dirty="0" err="1">
                <a:latin typeface="+mj-lt"/>
              </a:rPr>
              <a:t>pentameru</a:t>
            </a:r>
            <a:r>
              <a:rPr lang="cs-CZ" sz="2400" dirty="0">
                <a:latin typeface="+mj-lt"/>
              </a:rPr>
              <a:t> (</a:t>
            </a:r>
            <a:r>
              <a:rPr lang="cs-CZ" sz="2400" dirty="0" err="1">
                <a:latin typeface="+mj-lt"/>
              </a:rPr>
              <a:t>hexameru</a:t>
            </a:r>
            <a:r>
              <a:rPr lang="cs-CZ" sz="2400" dirty="0">
                <a:latin typeface="+mj-lt"/>
              </a:rPr>
              <a:t>) – 10 (12) vazebných míst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Neprochází placentou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Je prvním imunoglobulinem tvořícím se při imunitní odpovědi, stejně jako prvním imunoglobulinem, který si aktivně novorozenec nebo i plod.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zajišťuje </a:t>
            </a:r>
            <a:r>
              <a:rPr lang="cs-CZ" sz="2400" dirty="0">
                <a:solidFill>
                  <a:srgbClr val="0070C0"/>
                </a:solidFill>
                <a:latin typeface="+mj-lt"/>
              </a:rPr>
              <a:t>primární imunitní odpověď</a:t>
            </a:r>
          </a:p>
          <a:p>
            <a:pPr>
              <a:defRPr/>
            </a:pPr>
            <a:r>
              <a:rPr lang="cs-CZ" sz="2400" dirty="0">
                <a:solidFill>
                  <a:srgbClr val="0070C0"/>
                </a:solidFill>
                <a:latin typeface="+mj-lt"/>
              </a:rPr>
              <a:t>účinná aktivace komplementu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55850" y="188913"/>
            <a:ext cx="43735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s-CZ" sz="3200" dirty="0" err="1">
                <a:solidFill>
                  <a:schemeClr val="tx2"/>
                </a:solidFill>
                <a:latin typeface="+mj-lt"/>
              </a:rPr>
              <a:t>IgM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3200" dirty="0" err="1">
                <a:solidFill>
                  <a:schemeClr val="tx2"/>
                </a:solidFill>
                <a:latin typeface="+mj-lt"/>
              </a:rPr>
              <a:t>sekretovaná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 forma</a:t>
            </a:r>
            <a:endParaRPr lang="en-GB" dirty="0">
              <a:latin typeface="+mj-lt"/>
            </a:endParaRPr>
          </a:p>
        </p:txBody>
      </p:sp>
      <p:pic>
        <p:nvPicPr>
          <p:cNvPr id="2969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901700"/>
            <a:ext cx="5072063" cy="580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49627-EE25-4937-ABEA-A107B1FD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2200" dirty="0"/>
              <a:t>Imunitní odpověď po prvním a opakovaném setkání se s antigenem</a:t>
            </a:r>
            <a:br>
              <a:rPr lang="cs-CZ" altLang="en-US" sz="2200" dirty="0"/>
            </a:br>
            <a:r>
              <a:rPr lang="cs-CZ" altLang="en-US" sz="2200" dirty="0"/>
              <a:t>(“primární a sekundární protilátková odpověď“)</a:t>
            </a:r>
            <a:endParaRPr lang="cs-CZ" dirty="0"/>
          </a:p>
        </p:txBody>
      </p:sp>
      <p:grpSp>
        <p:nvGrpSpPr>
          <p:cNvPr id="48131" name="Skupina 11"/>
          <p:cNvGrpSpPr>
            <a:grpSpLocks/>
          </p:cNvGrpSpPr>
          <p:nvPr/>
        </p:nvGrpSpPr>
        <p:grpSpPr bwMode="auto">
          <a:xfrm>
            <a:off x="138113" y="1201738"/>
            <a:ext cx="8848725" cy="5267325"/>
            <a:chOff x="653718" y="692696"/>
            <a:chExt cx="8848413" cy="5267325"/>
          </a:xfrm>
        </p:grpSpPr>
        <p:pic>
          <p:nvPicPr>
            <p:cNvPr id="48132" name="Picture 2" descr="D:\My work\Projekty\Litzman\04-04\04-04_upr_not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92696"/>
              <a:ext cx="8818563" cy="526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465D6344-9B73-41AB-B9F9-B5F8440E7BC2}"/>
                </a:ext>
              </a:extLst>
            </p:cNvPr>
            <p:cNvSpPr/>
            <p:nvPr/>
          </p:nvSpPr>
          <p:spPr>
            <a:xfrm>
              <a:off x="5963718" y="837158"/>
              <a:ext cx="2928835" cy="3603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accent4"/>
                  </a:solidFill>
                </a:rPr>
                <a:t>Secondary</a:t>
              </a:r>
              <a:r>
                <a:rPr lang="cs-CZ" sz="1600" b="1" dirty="0">
                  <a:solidFill>
                    <a:schemeClr val="accent4"/>
                  </a:solidFill>
                </a:rPr>
                <a:t> </a:t>
              </a:r>
              <a:r>
                <a:rPr lang="cs-CZ" sz="1600" b="1" dirty="0" err="1">
                  <a:solidFill>
                    <a:schemeClr val="accent4"/>
                  </a:solidFill>
                </a:rPr>
                <a:t>antibody</a:t>
              </a:r>
              <a:r>
                <a:rPr lang="cs-CZ" sz="1600" b="1" dirty="0">
                  <a:solidFill>
                    <a:schemeClr val="accent4"/>
                  </a:solidFill>
                </a:rPr>
                <a:t> response</a:t>
              </a: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4298938C-2000-4CE6-9257-47449EE2263F}"/>
                </a:ext>
              </a:extLst>
            </p:cNvPr>
            <p:cNvSpPr/>
            <p:nvPr/>
          </p:nvSpPr>
          <p:spPr>
            <a:xfrm>
              <a:off x="1752229" y="837158"/>
              <a:ext cx="1757300" cy="576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accent2"/>
                  </a:solidFill>
                </a:rPr>
                <a:t>Primary</a:t>
              </a:r>
              <a:r>
                <a:rPr lang="cs-CZ" sz="1600" b="1" dirty="0">
                  <a:solidFill>
                    <a:schemeClr val="accent2"/>
                  </a:solidFill>
                </a:rPr>
                <a:t> </a:t>
              </a:r>
              <a:r>
                <a:rPr lang="cs-CZ" sz="1600" b="1" dirty="0" err="1">
                  <a:solidFill>
                    <a:schemeClr val="accent2"/>
                  </a:solidFill>
                </a:rPr>
                <a:t>antibody</a:t>
              </a:r>
              <a:r>
                <a:rPr lang="cs-CZ" sz="1600" b="1" dirty="0">
                  <a:solidFill>
                    <a:schemeClr val="accent2"/>
                  </a:solidFill>
                </a:rPr>
                <a:t> response</a:t>
              </a:r>
            </a:p>
          </p:txBody>
        </p:sp>
        <p:sp>
          <p:nvSpPr>
            <p:cNvPr id="5" name="TextovéPole 18">
              <a:extLst>
                <a:ext uri="{FF2B5EF4-FFF2-40B4-BE49-F238E27FC236}">
                  <a16:creationId xmlns:a16="http://schemas.microsoft.com/office/drawing/2014/main" id="{D7EC8CA9-AE93-42DA-8900-2024FFDB6E2B}"/>
                </a:ext>
              </a:extLst>
            </p:cNvPr>
            <p:cNvSpPr txBox="1"/>
            <p:nvPr/>
          </p:nvSpPr>
          <p:spPr>
            <a:xfrm>
              <a:off x="4169906" y="4653508"/>
              <a:ext cx="658790" cy="3714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79200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/>
                <a:t>IgM</a:t>
              </a:r>
              <a:endParaRPr lang="cs-CZ" sz="1600" dirty="0"/>
            </a:p>
          </p:txBody>
        </p:sp>
        <p:sp>
          <p:nvSpPr>
            <p:cNvPr id="6" name="TextovéPole 18">
              <a:extLst>
                <a:ext uri="{FF2B5EF4-FFF2-40B4-BE49-F238E27FC236}">
                  <a16:creationId xmlns:a16="http://schemas.microsoft.com/office/drawing/2014/main" id="{247BE83B-9F91-416F-81A6-083F40363956}"/>
                </a:ext>
              </a:extLst>
            </p:cNvPr>
            <p:cNvSpPr txBox="1"/>
            <p:nvPr/>
          </p:nvSpPr>
          <p:spPr>
            <a:xfrm>
              <a:off x="4095297" y="3140621"/>
              <a:ext cx="660377" cy="3730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9200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/>
                <a:t>IgG</a:t>
              </a:r>
              <a:endParaRPr lang="cs-CZ" sz="1600" dirty="0"/>
            </a:p>
          </p:txBody>
        </p:sp>
        <p:sp>
          <p:nvSpPr>
            <p:cNvPr id="7" name="Šipka dolů 6">
              <a:extLst>
                <a:ext uri="{FF2B5EF4-FFF2-40B4-BE49-F238E27FC236}">
                  <a16:creationId xmlns:a16="http://schemas.microsoft.com/office/drawing/2014/main" id="{80710049-D6BD-4C9A-BCD0-51EB9099D4BA}"/>
                </a:ext>
              </a:extLst>
            </p:cNvPr>
            <p:cNvSpPr/>
            <p:nvPr/>
          </p:nvSpPr>
          <p:spPr>
            <a:xfrm>
              <a:off x="1019955" y="1556828"/>
              <a:ext cx="585859" cy="2160240"/>
            </a:xfrm>
            <a:prstGeom prst="downArrow">
              <a:avLst>
                <a:gd name="adj1" fmla="val 44065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300" b="1" dirty="0" err="1"/>
                <a:t>First</a:t>
              </a:r>
              <a:r>
                <a:rPr lang="cs-CZ" sz="1300" b="1" dirty="0"/>
                <a:t> </a:t>
              </a:r>
              <a:r>
                <a:rPr lang="cs-CZ" sz="1300" b="1" dirty="0" err="1"/>
                <a:t>exporsure</a:t>
              </a:r>
              <a:endParaRPr lang="cs-CZ" sz="1300" b="1" dirty="0"/>
            </a:p>
          </p:txBody>
        </p:sp>
        <p:sp>
          <p:nvSpPr>
            <p:cNvPr id="8" name="TextovéPole 6">
              <a:extLst>
                <a:ext uri="{FF2B5EF4-FFF2-40B4-BE49-F238E27FC236}">
                  <a16:creationId xmlns:a16="http://schemas.microsoft.com/office/drawing/2014/main" id="{32A4577C-1182-4B1B-98F9-80CE5D59B444}"/>
                </a:ext>
              </a:extLst>
            </p:cNvPr>
            <p:cNvSpPr txBox="1"/>
            <p:nvPr/>
          </p:nvSpPr>
          <p:spPr>
            <a:xfrm rot="16200000">
              <a:off x="-244018" y="2885832"/>
              <a:ext cx="2089150" cy="293677"/>
            </a:xfrm>
            <a:prstGeom prst="rect">
              <a:avLst/>
            </a:prstGeom>
          </p:spPr>
          <p:txBody>
            <a:bodyPr wrap="non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Serum</a:t>
              </a: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antibody</a:t>
              </a: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titers</a:t>
              </a:r>
              <a:endPara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139" name="TextovéPole 1"/>
            <p:cNvSpPr txBox="1">
              <a:spLocks noChangeArrowheads="1"/>
            </p:cNvSpPr>
            <p:nvPr/>
          </p:nvSpPr>
          <p:spPr bwMode="auto">
            <a:xfrm>
              <a:off x="2449356" y="5661266"/>
              <a:ext cx="2050636" cy="28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>
                  <a:solidFill>
                    <a:srgbClr val="59595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Weeks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972EA1F8-A788-4583-8688-5124990DD0CB}"/>
                </a:ext>
              </a:extLst>
            </p:cNvPr>
            <p:cNvSpPr/>
            <p:nvPr/>
          </p:nvSpPr>
          <p:spPr>
            <a:xfrm>
              <a:off x="5447788" y="1556828"/>
              <a:ext cx="936071" cy="2160240"/>
            </a:xfrm>
            <a:prstGeom prst="downArrow">
              <a:avLst>
                <a:gd name="adj1" fmla="val 44065"/>
                <a:gd name="adj2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300" b="1" dirty="0" err="1"/>
                <a:t>Second</a:t>
              </a:r>
              <a:r>
                <a:rPr lang="cs-CZ" sz="1300" b="1" dirty="0"/>
                <a:t> </a:t>
              </a:r>
              <a:r>
                <a:rPr lang="cs-CZ" sz="1300" b="1" dirty="0" err="1"/>
                <a:t>exposure</a:t>
              </a:r>
              <a:r>
                <a:rPr lang="cs-CZ" sz="1300" b="1" dirty="0"/>
                <a:t> to antigen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2400" cy="576263"/>
          </a:xfrm>
        </p:spPr>
        <p:txBody>
          <a:bodyPr/>
          <a:lstStyle/>
          <a:p>
            <a:r>
              <a:rPr lang="cs-CZ" altLang="cs-CZ"/>
              <a:t>IgG1-4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916113"/>
            <a:ext cx="8353425" cy="3960812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70C0"/>
                </a:solidFill>
                <a:latin typeface="+mj-lt"/>
              </a:rPr>
              <a:t>nejhojnější protilátka v séru</a:t>
            </a:r>
            <a:r>
              <a:rPr lang="cs-CZ" sz="2400" dirty="0">
                <a:latin typeface="+mj-lt"/>
              </a:rPr>
              <a:t>, intersticiální tekutině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největší zastoupení má podtřída IgG1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výskyt ve formě monomeru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nejdelší poločas (21 d)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sérové hladiny bývají kolem 10 g/l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přestup přes placentu</a:t>
            </a: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klíčová úloha </a:t>
            </a:r>
            <a:r>
              <a:rPr lang="cs-CZ" sz="2400" dirty="0">
                <a:solidFill>
                  <a:srgbClr val="0070C0"/>
                </a:solidFill>
                <a:latin typeface="+mj-lt"/>
              </a:rPr>
              <a:t>v sekundární imunitní odpovědi</a:t>
            </a:r>
          </a:p>
          <a:p>
            <a:pPr>
              <a:defRPr/>
            </a:pPr>
            <a:r>
              <a:rPr lang="cs-CZ" sz="2400" dirty="0">
                <a:solidFill>
                  <a:srgbClr val="0070C0"/>
                </a:solidFill>
                <a:latin typeface="+mj-lt"/>
              </a:rPr>
              <a:t>aktivace komplementu, </a:t>
            </a:r>
            <a:r>
              <a:rPr lang="cs-CZ" sz="2400" dirty="0" err="1">
                <a:solidFill>
                  <a:srgbClr val="0070C0"/>
                </a:solidFill>
                <a:latin typeface="+mj-lt"/>
              </a:rPr>
              <a:t>opsonizace</a:t>
            </a:r>
            <a:r>
              <a:rPr lang="cs-CZ" sz="2400" dirty="0">
                <a:solidFill>
                  <a:srgbClr val="0070C0"/>
                </a:solidFill>
                <a:latin typeface="+mj-lt"/>
              </a:rPr>
              <a:t>, neutralizace</a:t>
            </a:r>
          </a:p>
          <a:p>
            <a:pPr>
              <a:defRPr/>
            </a:pPr>
            <a:endParaRPr lang="cs-CZ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74675"/>
          </a:xfrm>
        </p:spPr>
        <p:txBody>
          <a:bodyPr/>
          <a:lstStyle/>
          <a:p>
            <a:r>
              <a:rPr lang="cs-CZ" altLang="cs-CZ"/>
              <a:t>IgA1,2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5327650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+mj-lt"/>
              </a:rPr>
              <a:t>slizniční forma (dimer) – významná úloha ve </a:t>
            </a:r>
            <a:r>
              <a:rPr lang="cs-CZ" sz="2400" dirty="0">
                <a:solidFill>
                  <a:srgbClr val="0070C0"/>
                </a:solidFill>
                <a:latin typeface="+mj-lt"/>
              </a:rPr>
              <a:t>slizniční imunitě </a:t>
            </a:r>
            <a:r>
              <a:rPr lang="cs-CZ" sz="2400" dirty="0">
                <a:latin typeface="+mj-lt"/>
              </a:rPr>
              <a:t>(neutralizace, </a:t>
            </a:r>
            <a:r>
              <a:rPr lang="cs-CZ" sz="2400" dirty="0" err="1">
                <a:latin typeface="+mj-lt"/>
              </a:rPr>
              <a:t>opsonizace</a:t>
            </a:r>
            <a:r>
              <a:rPr lang="cs-CZ" sz="2400" dirty="0">
                <a:latin typeface="+mj-lt"/>
              </a:rPr>
              <a:t>; neaktivuje C)</a:t>
            </a:r>
          </a:p>
          <a:p>
            <a:pPr lvl="1">
              <a:defRPr/>
            </a:pPr>
            <a:r>
              <a:rPr lang="cs-CZ" sz="2400" dirty="0">
                <a:latin typeface="+mj-lt"/>
              </a:rPr>
              <a:t>produkován plazmatickými buňkami a B lymfocyty v </a:t>
            </a:r>
            <a:r>
              <a:rPr lang="cs-CZ" sz="2400" dirty="0" err="1">
                <a:latin typeface="+mj-lt"/>
              </a:rPr>
              <a:t>submukóze</a:t>
            </a:r>
            <a:endParaRPr lang="cs-CZ" sz="2400" dirty="0">
              <a:latin typeface="+mj-lt"/>
            </a:endParaRPr>
          </a:p>
          <a:p>
            <a:pPr lvl="1">
              <a:defRPr/>
            </a:pPr>
            <a:r>
              <a:rPr lang="cs-CZ" sz="2400" dirty="0">
                <a:latin typeface="+mj-lt"/>
              </a:rPr>
              <a:t>transportován na slizniční povrch pomocí transportního </a:t>
            </a:r>
            <a:r>
              <a:rPr lang="cs-CZ" sz="2400" dirty="0" err="1">
                <a:latin typeface="+mj-lt"/>
              </a:rPr>
              <a:t>Fc</a:t>
            </a:r>
            <a:r>
              <a:rPr lang="cs-CZ" sz="2400" dirty="0">
                <a:latin typeface="+mj-lt"/>
              </a:rPr>
              <a:t> receptoru (</a:t>
            </a:r>
            <a:r>
              <a:rPr lang="cs-CZ" sz="2400" dirty="0" err="1">
                <a:latin typeface="+mj-lt"/>
              </a:rPr>
              <a:t>poly</a:t>
            </a:r>
            <a:r>
              <a:rPr lang="cs-CZ" sz="2400" dirty="0">
                <a:latin typeface="+mj-lt"/>
              </a:rPr>
              <a:t>-</a:t>
            </a:r>
            <a:r>
              <a:rPr lang="cs-CZ" sz="2400" dirty="0" err="1">
                <a:latin typeface="+mj-lt"/>
              </a:rPr>
              <a:t>Ig</a:t>
            </a:r>
            <a:r>
              <a:rPr lang="cs-CZ" sz="2400" dirty="0">
                <a:latin typeface="+mj-lt"/>
              </a:rPr>
              <a:t>-receptor) </a:t>
            </a:r>
          </a:p>
          <a:p>
            <a:pPr lvl="1">
              <a:defRPr/>
            </a:pPr>
            <a:r>
              <a:rPr lang="cs-CZ" sz="2400" dirty="0">
                <a:latin typeface="+mj-lt"/>
              </a:rPr>
              <a:t>transport přes epitel </a:t>
            </a:r>
            <a:r>
              <a:rPr lang="cs-CZ" sz="2400" dirty="0" err="1">
                <a:latin typeface="+mj-lt"/>
              </a:rPr>
              <a:t>transcytózou</a:t>
            </a:r>
            <a:r>
              <a:rPr lang="cs-CZ" sz="2400" dirty="0">
                <a:latin typeface="+mj-lt"/>
              </a:rPr>
              <a:t>: endocytóza – přeprava v transportním váčku – fúze s </a:t>
            </a:r>
            <a:r>
              <a:rPr lang="cs-CZ" sz="2400" dirty="0" err="1">
                <a:latin typeface="+mj-lt"/>
              </a:rPr>
              <a:t>luminální</a:t>
            </a:r>
            <a:r>
              <a:rPr lang="cs-CZ" sz="2400" dirty="0">
                <a:latin typeface="+mj-lt"/>
              </a:rPr>
              <a:t> membránou – odštěpení z receptoru proteolýzou</a:t>
            </a:r>
          </a:p>
          <a:p>
            <a:pPr lvl="1">
              <a:defRPr/>
            </a:pPr>
            <a:r>
              <a:rPr lang="cs-CZ" sz="2400" dirty="0">
                <a:latin typeface="+mj-lt"/>
              </a:rPr>
              <a:t>část </a:t>
            </a:r>
            <a:r>
              <a:rPr lang="cs-CZ" sz="2400" dirty="0" err="1">
                <a:latin typeface="+mj-lt"/>
              </a:rPr>
              <a:t>poly</a:t>
            </a:r>
            <a:r>
              <a:rPr lang="cs-CZ" sz="2400" dirty="0">
                <a:latin typeface="+mj-lt"/>
              </a:rPr>
              <a:t>-</a:t>
            </a:r>
            <a:r>
              <a:rPr lang="cs-CZ" sz="2400" dirty="0" err="1">
                <a:latin typeface="+mj-lt"/>
              </a:rPr>
              <a:t>Ig</a:t>
            </a:r>
            <a:r>
              <a:rPr lang="cs-CZ" sz="2400" dirty="0">
                <a:latin typeface="+mj-lt"/>
              </a:rPr>
              <a:t>-receptoru zůstává po uvolnění na slizniční povrch součástí dimeru </a:t>
            </a:r>
            <a:r>
              <a:rPr lang="cs-CZ" sz="2400" dirty="0" err="1">
                <a:latin typeface="+mj-lt"/>
              </a:rPr>
              <a:t>IgA</a:t>
            </a:r>
            <a:r>
              <a:rPr lang="cs-CZ" sz="2400" dirty="0">
                <a:latin typeface="+mj-lt"/>
              </a:rPr>
              <a:t> = sekreční komponenta – zajišťuje rezistenci vůči proteázám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sérová forma (monomer, dimer, trimer) – </a:t>
            </a:r>
            <a:r>
              <a:rPr lang="cs-CZ" sz="2400" dirty="0" err="1">
                <a:latin typeface="+mj-lt"/>
              </a:rPr>
              <a:t>opsonizace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D:\SCContent\9781437715286\graphics\fullsize\S9781437715286-013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57338"/>
            <a:ext cx="8705850" cy="464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30538" y="261938"/>
            <a:ext cx="31305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3200" dirty="0" err="1">
                <a:solidFill>
                  <a:schemeClr val="tx2"/>
                </a:solidFill>
                <a:latin typeface="+mj-lt"/>
              </a:rPr>
              <a:t>Transcytóza</a:t>
            </a:r>
            <a:r>
              <a:rPr lang="en-GB" sz="3200" dirty="0">
                <a:solidFill>
                  <a:schemeClr val="tx2"/>
                </a:solidFill>
                <a:latin typeface="+mj-lt"/>
              </a:rPr>
              <a:t> IgA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IgE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Sérové hladiny jsou  velmi nízké, udávají se v UI/ml (10</a:t>
            </a:r>
            <a:r>
              <a:rPr lang="cs-CZ" sz="2800" baseline="30000" dirty="0"/>
              <a:t>-3</a:t>
            </a:r>
            <a:r>
              <a:rPr lang="cs-CZ" sz="2800" dirty="0"/>
              <a:t> g/l).</a:t>
            </a:r>
          </a:p>
          <a:p>
            <a:r>
              <a:rPr lang="cs-CZ" sz="2800" dirty="0"/>
              <a:t>Váže se na receptor pro </a:t>
            </a:r>
            <a:r>
              <a:rPr lang="cs-CZ" sz="2800" dirty="0" err="1"/>
              <a:t>IgE</a:t>
            </a:r>
            <a:r>
              <a:rPr lang="cs-CZ" sz="2800" dirty="0"/>
              <a:t> ( </a:t>
            </a:r>
            <a:r>
              <a:rPr lang="cs-CZ" sz="2800" dirty="0" err="1"/>
              <a:t>Fc</a:t>
            </a:r>
            <a:r>
              <a:rPr lang="el-GR" sz="2800" dirty="0"/>
              <a:t>ε</a:t>
            </a:r>
            <a:r>
              <a:rPr lang="cs-CZ" sz="2800" dirty="0"/>
              <a:t>R ) na žírných buňkách a </a:t>
            </a:r>
            <a:r>
              <a:rPr lang="cs-CZ" sz="2800" dirty="0" err="1"/>
              <a:t>bazofilech</a:t>
            </a:r>
            <a:r>
              <a:rPr lang="cs-CZ" sz="2800" dirty="0"/>
              <a:t>.</a:t>
            </a:r>
          </a:p>
          <a:p>
            <a:r>
              <a:rPr lang="cs-CZ" sz="2800" dirty="0"/>
              <a:t>Vazba antigenu na takto navázaný </a:t>
            </a:r>
            <a:r>
              <a:rPr lang="cs-CZ" sz="2800" dirty="0" err="1"/>
              <a:t>IgE</a:t>
            </a:r>
            <a:r>
              <a:rPr lang="cs-CZ" sz="2800" dirty="0"/>
              <a:t> žírnou buňku aktivuje, dojde k uvolnění granulí.</a:t>
            </a:r>
          </a:p>
          <a:p>
            <a:r>
              <a:rPr lang="cs-CZ" sz="2800" dirty="0"/>
              <a:t>Z patologického hlediska známe tuto reakci  především při alergických chorobách,</a:t>
            </a:r>
          </a:p>
          <a:p>
            <a:r>
              <a:rPr lang="cs-CZ" sz="2800" dirty="0"/>
              <a:t>Fyziologicky se uplatňuje v reakci na mnohobuněčné parazity.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2461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IgD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Sérové hladiny  jsou velmi nízké, o fyziologických funkcích sérového </a:t>
            </a:r>
            <a:r>
              <a:rPr lang="cs-CZ" dirty="0" err="1"/>
              <a:t>IgD</a:t>
            </a:r>
            <a:r>
              <a:rPr lang="cs-CZ" dirty="0"/>
              <a:t> víme velmi málo.</a:t>
            </a:r>
          </a:p>
          <a:p>
            <a:r>
              <a:rPr lang="cs-CZ" dirty="0" err="1"/>
              <a:t>IgD</a:t>
            </a:r>
            <a:r>
              <a:rPr lang="cs-CZ" dirty="0"/>
              <a:t> je přítomen na B-lymfocytech, kde tvoří B-buněčný receptor ( BCR) (obdobně jako monomerní </a:t>
            </a:r>
            <a:r>
              <a:rPr lang="cs-CZ" dirty="0" err="1"/>
              <a:t>IgM</a:t>
            </a:r>
            <a:r>
              <a:rPr lang="cs-CZ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56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700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Fotografie" r:id="rId3" imgW="31428571" imgH="24076190" progId="MSPhotoEd.3">
                  <p:embed/>
                </p:oleObj>
              </mc:Choice>
              <mc:Fallback>
                <p:oleObj name="Fotografie" r:id="rId3" imgW="31428571" imgH="24076190" progId="MSPhotoEd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0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393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610600" cy="1143000"/>
          </a:xfrm>
        </p:spPr>
        <p:txBody>
          <a:bodyPr/>
          <a:lstStyle/>
          <a:p>
            <a:r>
              <a:rPr lang="en-GB" altLang="cs-CZ" sz="3200">
                <a:solidFill>
                  <a:schemeClr val="tx1"/>
                </a:solidFill>
              </a:rPr>
              <a:t>Biologické funkce imunoglobulinových molekul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latin typeface="+mj-lt"/>
              </a:rPr>
              <a:t>Aktivace komplementového systému (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IgM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 err="1">
                <a:latin typeface="+mj-lt"/>
              </a:rPr>
              <a:t>Opsonizace</a:t>
            </a:r>
            <a:r>
              <a:rPr lang="cs-CZ" sz="2800" dirty="0">
                <a:latin typeface="+mj-lt"/>
              </a:rPr>
              <a:t> (zejména 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, též </a:t>
            </a:r>
            <a:r>
              <a:rPr lang="cs-CZ" sz="2800" dirty="0" err="1">
                <a:latin typeface="+mj-lt"/>
              </a:rPr>
              <a:t>IgA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>Neutralizace antigenů (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IgA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IgM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>Zábrana adherence (</a:t>
            </a:r>
            <a:r>
              <a:rPr lang="cs-CZ" sz="2800" dirty="0" err="1">
                <a:latin typeface="+mj-lt"/>
              </a:rPr>
              <a:t>IgA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>Aglutinace, precipitace (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 err="1">
                <a:latin typeface="+mj-lt"/>
              </a:rPr>
              <a:t>IgM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 err="1">
                <a:latin typeface="+mj-lt"/>
              </a:rPr>
              <a:t>Degranulace</a:t>
            </a:r>
            <a:r>
              <a:rPr lang="cs-CZ" sz="2800" dirty="0">
                <a:latin typeface="+mj-lt"/>
              </a:rPr>
              <a:t> žírných buněk (</a:t>
            </a:r>
            <a:r>
              <a:rPr lang="cs-CZ" sz="2800" dirty="0" err="1">
                <a:latin typeface="+mj-lt"/>
              </a:rPr>
              <a:t>IgE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>Přechod placentou (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 err="1">
                <a:latin typeface="+mj-lt"/>
              </a:rPr>
              <a:t>Imunoregulace</a:t>
            </a:r>
            <a:r>
              <a:rPr lang="cs-CZ" sz="2800" dirty="0">
                <a:latin typeface="+mj-lt"/>
              </a:rPr>
              <a:t> (zejména 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>Fenomén ADCC ( </a:t>
            </a:r>
            <a:r>
              <a:rPr lang="cs-CZ" sz="2800" dirty="0" err="1">
                <a:latin typeface="+mj-lt"/>
              </a:rPr>
              <a:t>IgG</a:t>
            </a:r>
            <a:r>
              <a:rPr lang="cs-CZ" sz="2800" dirty="0">
                <a:latin typeface="+mj-lt"/>
              </a:rPr>
              <a:t>)</a:t>
            </a:r>
          </a:p>
          <a:p>
            <a:pPr>
              <a:defRPr/>
            </a:pPr>
            <a:endParaRPr lang="cs-CZ" sz="28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D:\SCContent\9781437715286\graphics\fullsize\S9781437715286-012-f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7750"/>
            <a:ext cx="5051425" cy="569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333375"/>
            <a:ext cx="8610600" cy="714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3200" kern="0">
                <a:solidFill>
                  <a:schemeClr val="tx1"/>
                </a:solidFill>
              </a:rPr>
              <a:t>Biologické funkce imunoglobulinových molekul</a:t>
            </a:r>
            <a:endParaRPr lang="en-GB" sz="32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Přenos aktivačního signálu </a:t>
            </a:r>
            <a:br>
              <a:rPr lang="cs-CZ" altLang="cs-CZ"/>
            </a:br>
            <a:r>
              <a:rPr lang="cs-CZ" altLang="cs-CZ"/>
              <a:t>v B-lymfocytech</a:t>
            </a:r>
            <a:endParaRPr lang="en-US" altLang="cs-CZ"/>
          </a:p>
        </p:txBody>
      </p:sp>
      <p:pic>
        <p:nvPicPr>
          <p:cNvPr id="46083" name="Picture 4" descr="B_Cell_activ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5105400" cy="5181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3803650" y="6553200"/>
            <a:ext cx="534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/>
              <a:t>http://www.cellsignal.com/reference/pathway/B_Cell_Antigen.html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Dva typy B-lymfocytární odpovědi na antigen</a:t>
            </a:r>
            <a:endParaRPr lang="en-GB" altLang="cs-CZ" dirty="0"/>
          </a:p>
        </p:txBody>
      </p:sp>
      <p:sp>
        <p:nvSpPr>
          <p:cNvPr id="4710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/>
          <a:lstStyle/>
          <a:p>
            <a:r>
              <a:rPr lang="cs-CZ" altLang="cs-CZ" sz="2000" b="1" dirty="0"/>
              <a:t>T dependentní odpověď  </a:t>
            </a:r>
          </a:p>
          <a:p>
            <a:pPr lvl="1"/>
            <a:r>
              <a:rPr lang="cs-CZ" altLang="cs-CZ" sz="1600" dirty="0"/>
              <a:t>Jedná se o nejčastější formu protilátkové odpovědi</a:t>
            </a:r>
          </a:p>
          <a:p>
            <a:pPr lvl="1"/>
            <a:r>
              <a:rPr lang="cs-CZ" altLang="cs-CZ" sz="1600" dirty="0"/>
              <a:t>Vyžaduje souhru B-lymfocytů, antigen prezentujících buněk (mohou jimi být i B-lymfocyty) a T-lymfocytů.</a:t>
            </a:r>
          </a:p>
          <a:p>
            <a:pPr lvl="1"/>
            <a:r>
              <a:rPr lang="cs-CZ" altLang="cs-CZ" sz="1600" dirty="0"/>
              <a:t>Dochází k </a:t>
            </a:r>
            <a:r>
              <a:rPr lang="cs-CZ" altLang="cs-CZ" sz="1600" dirty="0" err="1"/>
              <a:t>isotypovému</a:t>
            </a:r>
            <a:r>
              <a:rPr lang="cs-CZ" altLang="cs-CZ" sz="1600" dirty="0"/>
              <a:t> přesmyku, afinitní maturaci, vzniku paměťových buněk.</a:t>
            </a:r>
          </a:p>
          <a:p>
            <a:pPr lvl="1"/>
            <a:r>
              <a:rPr lang="cs-CZ" altLang="cs-CZ" sz="1600" dirty="0"/>
              <a:t>Tj. proběhne primární i sekundární fáze protilátkové odpovědi.</a:t>
            </a:r>
          </a:p>
          <a:p>
            <a:pPr lvl="1"/>
            <a:endParaRPr lang="en-GB" altLang="cs-CZ" sz="1600" dirty="0"/>
          </a:p>
          <a:p>
            <a:r>
              <a:rPr lang="cs-CZ" altLang="cs-CZ" sz="2000" b="1" dirty="0"/>
              <a:t>T-</a:t>
            </a:r>
            <a:r>
              <a:rPr lang="cs-CZ" altLang="cs-CZ" sz="2000" b="1" dirty="0" err="1"/>
              <a:t>independentní</a:t>
            </a:r>
            <a:r>
              <a:rPr lang="cs-CZ" altLang="cs-CZ" sz="2000" b="1" dirty="0"/>
              <a:t> odpověď</a:t>
            </a:r>
          </a:p>
          <a:p>
            <a:pPr lvl="1"/>
            <a:r>
              <a:rPr lang="cs-CZ" altLang="cs-CZ" sz="1600" dirty="0"/>
              <a:t>Odpověď na antigeny s řadou stejných epitopů – typicky polysacharidové antigeny.</a:t>
            </a:r>
          </a:p>
          <a:p>
            <a:pPr lvl="1"/>
            <a:r>
              <a:rPr lang="cs-CZ" altLang="cs-CZ" sz="1600" dirty="0"/>
              <a:t>Nahromadění B-buněčných receptorů (BCR) do jednoho místa vede k vzájemné aktivaci </a:t>
            </a:r>
            <a:r>
              <a:rPr lang="cs-CZ" altLang="cs-CZ" sz="1600" dirty="0" err="1"/>
              <a:t>tyrozinkináz</a:t>
            </a:r>
            <a:r>
              <a:rPr lang="cs-CZ" altLang="cs-CZ" sz="1600" dirty="0"/>
              <a:t> a následné aktivaci buňky.</a:t>
            </a:r>
          </a:p>
          <a:p>
            <a:pPr lvl="1"/>
            <a:r>
              <a:rPr lang="cs-CZ" altLang="cs-CZ" sz="1600" dirty="0"/>
              <a:t>Tento proces nevyžaduje pomoc T-lymfocytů.</a:t>
            </a:r>
          </a:p>
          <a:p>
            <a:pPr lvl="1"/>
            <a:r>
              <a:rPr lang="cs-CZ" altLang="cs-CZ" sz="1600" dirty="0"/>
              <a:t>Vytváří se pouze protilátky třídy </a:t>
            </a:r>
            <a:r>
              <a:rPr lang="cs-CZ" altLang="cs-CZ" sz="1600" dirty="0" err="1"/>
              <a:t>IgM</a:t>
            </a:r>
            <a:r>
              <a:rPr lang="cs-CZ" altLang="cs-CZ" sz="1600" dirty="0"/>
              <a:t> (nedochází k </a:t>
            </a:r>
            <a:r>
              <a:rPr lang="cs-CZ" altLang="cs-CZ" sz="1600" dirty="0" err="1"/>
              <a:t>izotypovému</a:t>
            </a:r>
            <a:r>
              <a:rPr lang="cs-CZ" altLang="cs-CZ" sz="1600" dirty="0"/>
              <a:t> přesmyku), nedojde k afinitní maturaci, nevytváří se imunitní paměť. </a:t>
            </a:r>
          </a:p>
          <a:p>
            <a:pPr lvl="1"/>
            <a:r>
              <a:rPr lang="cs-CZ" altLang="cs-CZ" sz="1600" dirty="0"/>
              <a:t>Tj. proběhne pouze primární fáze protilátkové odpovědi.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0241X-001-f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545263" cy="518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15 July 2006 09:09 AM)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4915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90575" y="461963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Imunitní odpověď po prvním a opakovaném setkání se s antigenem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(“primární a sekundární imunitní odpověď“)</a:t>
            </a:r>
            <a:endParaRPr lang="en-US" alt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Imunologická paměť</a:t>
            </a: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/>
              <a:t>Je jedním z charakteristických rysů adaptivní imunity.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Je založena na existenci dlouho žijících, antigen-specifických paměťových</a:t>
            </a:r>
            <a:br>
              <a:rPr lang="cs-CZ" altLang="en-US" sz="2800"/>
            </a:br>
            <a:r>
              <a:rPr lang="cs-CZ" altLang="en-US" sz="2800"/>
              <a:t>T- a B-lymfocytů.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Tyto buňky jsou v případě opakované antigenní stimulace schopny rychlé proliferace a terminální diferenciace v efektorové buněčné formy.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Výsledkem je rychlejší, rozsáhlejší a efektivnější odpověď po opakovaném setkání se </a:t>
            </a:r>
            <a:br>
              <a:rPr lang="cs-CZ" altLang="en-US" sz="2800"/>
            </a:br>
            <a:r>
              <a:rPr lang="cs-CZ" altLang="en-US" sz="2800"/>
              <a:t>s antigenem.  </a:t>
            </a:r>
            <a:endParaRPr lang="en-US" alt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POLYKLONÁLNÍ a MONOKLONÁLNÍ PROTILÁTKY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1391" y="2294335"/>
            <a:ext cx="6156722" cy="345638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POLYKLONÁLNÍ PROTILÁTKY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5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Směs imunoglobulinových molekul, jejichž vazebná místa nesou specificitu vůči různým epitopům na celé molekule antigenu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5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Získávají se obvykle imunizací zvířat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altLang="cs-CZ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MONOKLONÁLNÍ PROTILÁTKY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5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 jednoho klonu B-lymfocytů, vykazují jedinečnou specificitu proti jednomu epitopu na molekule antigenu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15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Získávají se obvykle metodikami in vitro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i="1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9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říprava MP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72" y="2008586"/>
            <a:ext cx="6562725" cy="34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95513" y="1200151"/>
            <a:ext cx="492795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+mj-lt"/>
              </a:rPr>
              <a:t>Příprava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monoklonálních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protilátek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944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D:\SCContent\9781437715286\graphics\fullsize\S9781437715286-005-f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875110"/>
            <a:ext cx="4244579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6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Využití monoklonálních protilátek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2132856"/>
            <a:ext cx="4776701" cy="3263504"/>
          </a:xfrm>
        </p:spPr>
        <p:txBody>
          <a:bodyPr/>
          <a:lstStyle/>
          <a:p>
            <a:pPr>
              <a:defRPr/>
            </a:pPr>
            <a:r>
              <a:rPr lang="cs-CZ" sz="1800" dirty="0">
                <a:latin typeface="+mj-lt"/>
              </a:rPr>
              <a:t>V diagnostice, jedná se o vysoce specifická diagnostická agens používaná v různých oblastech především imunologie a mikrobiologie.</a:t>
            </a:r>
          </a:p>
          <a:p>
            <a:pPr>
              <a:defRPr/>
            </a:pPr>
            <a:r>
              <a:rPr lang="cs-CZ" sz="1800" dirty="0">
                <a:solidFill>
                  <a:srgbClr val="FF0000"/>
                </a:solidFill>
                <a:latin typeface="+mj-lt"/>
              </a:rPr>
              <a:t>V terapii, k zacílení buněk a molekul důležitých v patogenezi nemocí. Tvoří velkou část tzv. biologických terapií.</a:t>
            </a:r>
          </a:p>
          <a:p>
            <a:pPr>
              <a:defRPr/>
            </a:pPr>
            <a:r>
              <a:rPr lang="cs-CZ" sz="1800" dirty="0">
                <a:latin typeface="+mj-lt"/>
              </a:rPr>
              <a:t>Ve výzkumu</a:t>
            </a:r>
          </a:p>
        </p:txBody>
      </p:sp>
      <p:sp>
        <p:nvSpPr>
          <p:cNvPr id="4" name="AutoShape 2" descr="Free Logo Dolar, Download Free Logo Dolar png images, Free ClipArts on  Clipart Librar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1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Pro stimulaci lymfocytů jsou vždy mutné nejméně 2 signály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90713"/>
            <a:ext cx="6357937" cy="466883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euro-bottom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54241"/>
            <a:ext cx="6858000" cy="6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Neuro-top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NCPNEURO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99" y="5469731"/>
            <a:ext cx="2106215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709739" y="857250"/>
            <a:ext cx="5670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Typy monoklonálních protilátek používaných k terapii </a:t>
            </a:r>
            <a:endParaRPr lang="en-GB" altLang="cs-CZ" sz="2400">
              <a:solidFill>
                <a:schemeClr val="tx2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488281" y="5469731"/>
            <a:ext cx="40493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900">
                <a:solidFill>
                  <a:schemeClr val="tx2"/>
                </a:solidFill>
              </a:rPr>
              <a:t>Hohlfeld  R </a:t>
            </a:r>
            <a:r>
              <a:rPr lang="en-GB" altLang="cs-CZ" sz="900" i="1">
                <a:solidFill>
                  <a:schemeClr val="tx2"/>
                </a:solidFill>
              </a:rPr>
              <a:t>et al.</a:t>
            </a:r>
            <a:r>
              <a:rPr lang="en-GB" altLang="cs-CZ" sz="900">
                <a:solidFill>
                  <a:schemeClr val="tx2"/>
                </a:solidFill>
              </a:rPr>
              <a:t> (2005) Drug Insight: using monoclonal antibodies to treat multiple sclerosis</a:t>
            </a:r>
            <a:r>
              <a:rPr lang="cs-CZ" altLang="cs-CZ" sz="900">
                <a:solidFill>
                  <a:schemeClr val="tx2"/>
                </a:solidFill>
              </a:rPr>
              <a:t>; </a:t>
            </a:r>
            <a:r>
              <a:rPr lang="en-GB" altLang="cs-CZ" sz="900" i="1">
                <a:solidFill>
                  <a:schemeClr val="tx2"/>
                </a:solidFill>
              </a:rPr>
              <a:t>Nat Clin Pract Neurol</a:t>
            </a:r>
            <a:r>
              <a:rPr lang="en-GB" altLang="cs-CZ" sz="900">
                <a:solidFill>
                  <a:schemeClr val="tx2"/>
                </a:solidFill>
              </a:rPr>
              <a:t> </a:t>
            </a:r>
            <a:r>
              <a:rPr lang="en-GB" altLang="cs-CZ" sz="900" b="1">
                <a:solidFill>
                  <a:schemeClr val="tx2"/>
                </a:solidFill>
              </a:rPr>
              <a:t>1</a:t>
            </a:r>
            <a:r>
              <a:rPr lang="en-GB" altLang="cs-CZ" sz="900">
                <a:solidFill>
                  <a:schemeClr val="tx2"/>
                </a:solidFill>
              </a:rPr>
              <a:t> 34-44 [doi: 10.1038/ncpneuro0016]</a:t>
            </a:r>
            <a:br>
              <a:rPr lang="en-GB" altLang="cs-CZ" sz="900"/>
            </a:br>
            <a:endParaRPr lang="en-GB" altLang="cs-CZ" sz="900"/>
          </a:p>
        </p:txBody>
      </p:sp>
      <p:pic>
        <p:nvPicPr>
          <p:cNvPr id="41991" name="Picture 7" descr="ncpneuro0016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2" y="1808561"/>
            <a:ext cx="5455444" cy="34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69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66" y="998935"/>
            <a:ext cx="6318647" cy="965597"/>
          </a:xfrm>
        </p:spPr>
        <p:txBody>
          <a:bodyPr/>
          <a:lstStyle/>
          <a:p>
            <a:r>
              <a:rPr lang="cs-CZ" altLang="cs-CZ" sz="2400"/>
              <a:t>Příklady klinického využití monoklonálních protilátek v léčbě imunopatologických chorob</a:t>
            </a:r>
            <a:endParaRPr lang="en-US" altLang="cs-CZ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87179"/>
            <a:ext cx="7017916" cy="345638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Imunosuprese:</a:t>
            </a:r>
            <a:r>
              <a:rPr lang="cs-CZ" sz="1800" dirty="0">
                <a:latin typeface="+mj-lt"/>
              </a:rPr>
              <a:t> anti-CD3 (OKT3), 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>
                <a:latin typeface="+mj-lt"/>
              </a:rPr>
              <a:t>anti CD20 (</a:t>
            </a:r>
            <a:r>
              <a:rPr lang="cs-CZ" dirty="0" err="1">
                <a:latin typeface="+mj-lt"/>
              </a:rPr>
              <a:t>rituximab</a:t>
            </a:r>
            <a:r>
              <a:rPr lang="cs-CZ" dirty="0">
                <a:latin typeface="+mj-lt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Blokáda prozánětlivých </a:t>
            </a:r>
            <a:r>
              <a:rPr lang="cs-CZ" sz="1800" dirty="0" err="1">
                <a:solidFill>
                  <a:srgbClr val="0070C0"/>
                </a:solidFill>
                <a:latin typeface="+mj-lt"/>
              </a:rPr>
              <a:t>cytokinů</a:t>
            </a:r>
            <a:r>
              <a:rPr lang="cs-CZ" sz="1800" dirty="0">
                <a:solidFill>
                  <a:srgbClr val="0070C0"/>
                </a:solidFill>
                <a:latin typeface="+mj-lt"/>
              </a:rPr>
              <a:t>: 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>
                <a:latin typeface="+mj-lt"/>
              </a:rPr>
              <a:t>anti –TNF-a (</a:t>
            </a:r>
            <a:r>
              <a:rPr lang="cs-CZ" dirty="0" err="1">
                <a:latin typeface="+mj-lt"/>
              </a:rPr>
              <a:t>infliximab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adalimumab</a:t>
            </a:r>
            <a:r>
              <a:rPr lang="cs-CZ" dirty="0">
                <a:latin typeface="+mj-lt"/>
              </a:rPr>
              <a:t>) – revmatoidní </a:t>
            </a:r>
            <a:r>
              <a:rPr lang="cs-CZ" dirty="0" err="1">
                <a:latin typeface="+mj-lt"/>
              </a:rPr>
              <a:t>artitida</a:t>
            </a:r>
            <a:r>
              <a:rPr lang="cs-CZ" dirty="0">
                <a:latin typeface="+mj-lt"/>
              </a:rPr>
              <a:t>, Crohnova choroba, 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Blokáda adhezivních molekul: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>
                <a:latin typeface="+mj-lt"/>
              </a:rPr>
              <a:t>anti </a:t>
            </a:r>
            <a:r>
              <a:rPr lang="cs-CZ" dirty="0" err="1">
                <a:latin typeface="+mj-lt"/>
              </a:rPr>
              <a:t>integrin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latin typeface="Symbol" panose="05050102010706020507" pitchFamily="18" charset="2"/>
              </a:rPr>
              <a:t>a</a:t>
            </a:r>
            <a:r>
              <a:rPr lang="cs-CZ" dirty="0">
                <a:latin typeface="+mj-lt"/>
              </a:rPr>
              <a:t>4b1 (</a:t>
            </a:r>
            <a:r>
              <a:rPr lang="cs-CZ" dirty="0" err="1">
                <a:latin typeface="+mj-lt"/>
              </a:rPr>
              <a:t>natalizumab</a:t>
            </a:r>
            <a:r>
              <a:rPr lang="cs-CZ" dirty="0">
                <a:latin typeface="+mj-lt"/>
              </a:rPr>
              <a:t>) – roztroušená mozkomíšní skleróza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>
                <a:latin typeface="+mj-lt"/>
              </a:rPr>
              <a:t>Anti-CD11a (</a:t>
            </a:r>
            <a:r>
              <a:rPr lang="cs-CZ" dirty="0" err="1">
                <a:latin typeface="+mj-lt"/>
              </a:rPr>
              <a:t>efalizumab</a:t>
            </a:r>
            <a:r>
              <a:rPr lang="cs-CZ" dirty="0">
                <a:latin typeface="+mj-lt"/>
              </a:rPr>
              <a:t>) - psoriáza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Protialergická léčba: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>
                <a:latin typeface="+mj-lt"/>
              </a:rPr>
              <a:t>anti-</a:t>
            </a:r>
            <a:r>
              <a:rPr lang="cs-CZ" dirty="0" err="1">
                <a:latin typeface="+mj-lt"/>
              </a:rPr>
              <a:t>IgE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omalizumab</a:t>
            </a:r>
            <a:r>
              <a:rPr lang="cs-CZ" dirty="0">
                <a:latin typeface="+mj-lt"/>
              </a:rPr>
              <a:t>): těžké formy astmatu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339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120" y="1160860"/>
            <a:ext cx="6588919" cy="857250"/>
          </a:xfrm>
        </p:spPr>
        <p:txBody>
          <a:bodyPr/>
          <a:lstStyle/>
          <a:p>
            <a:r>
              <a:rPr lang="cs-CZ" altLang="cs-CZ" sz="2400"/>
              <a:t>Příklady využití monoklonálních protilátek </a:t>
            </a:r>
            <a:br>
              <a:rPr lang="cs-CZ" altLang="cs-CZ" sz="2400"/>
            </a:br>
            <a:r>
              <a:rPr lang="cs-CZ" altLang="cs-CZ" sz="2400"/>
              <a:t>v léčbě zhoubných nádorů</a:t>
            </a:r>
            <a:endParaRPr lang="en-US" altLang="cs-CZ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1547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Protilátky proti </a:t>
            </a:r>
            <a:r>
              <a:rPr lang="cs-CZ" sz="1800" dirty="0" err="1">
                <a:solidFill>
                  <a:srgbClr val="0070C0"/>
                </a:solidFill>
                <a:latin typeface="+mj-lt"/>
              </a:rPr>
              <a:t>anigenům</a:t>
            </a:r>
            <a:r>
              <a:rPr lang="cs-CZ" sz="1800" dirty="0">
                <a:solidFill>
                  <a:srgbClr val="0070C0"/>
                </a:solidFill>
                <a:latin typeface="+mj-lt"/>
              </a:rPr>
              <a:t> bílých krvinek: </a:t>
            </a:r>
          </a:p>
          <a:p>
            <a:pPr lvl="1">
              <a:defRPr/>
            </a:pPr>
            <a:r>
              <a:rPr lang="cs-CZ" dirty="0">
                <a:latin typeface="+mj-lt"/>
              </a:rPr>
              <a:t>anti CD-20 (</a:t>
            </a:r>
            <a:r>
              <a:rPr lang="cs-CZ" dirty="0" err="1">
                <a:latin typeface="+mj-lt"/>
              </a:rPr>
              <a:t>rituximab</a:t>
            </a:r>
            <a:r>
              <a:rPr lang="cs-CZ" dirty="0">
                <a:latin typeface="+mj-lt"/>
              </a:rPr>
              <a:t>) léčba lymfomů, </a:t>
            </a:r>
          </a:p>
          <a:p>
            <a:pPr lvl="1">
              <a:defRPr/>
            </a:pPr>
            <a:r>
              <a:rPr lang="cs-CZ" dirty="0">
                <a:latin typeface="+mj-lt"/>
              </a:rPr>
              <a:t>anti-CD52  (</a:t>
            </a:r>
            <a:r>
              <a:rPr lang="cs-CZ" dirty="0" err="1">
                <a:latin typeface="+mj-lt"/>
              </a:rPr>
              <a:t>Alemtuzumab</a:t>
            </a:r>
            <a:r>
              <a:rPr lang="cs-CZ" dirty="0">
                <a:latin typeface="+mj-lt"/>
              </a:rPr>
              <a:t>) – léčba  lymfomů </a:t>
            </a:r>
          </a:p>
          <a:p>
            <a:pPr>
              <a:defRPr/>
            </a:pPr>
            <a:r>
              <a:rPr lang="cs-CZ" sz="1800" dirty="0">
                <a:solidFill>
                  <a:srgbClr val="0070C0"/>
                </a:solidFill>
                <a:latin typeface="+mj-lt"/>
              </a:rPr>
              <a:t>Anti-receptorové protilátky: </a:t>
            </a:r>
          </a:p>
          <a:p>
            <a:pPr lvl="1">
              <a:defRPr/>
            </a:pPr>
            <a:r>
              <a:rPr lang="cs-CZ" dirty="0">
                <a:latin typeface="+mj-lt"/>
              </a:rPr>
              <a:t>anti-</a:t>
            </a:r>
            <a:r>
              <a:rPr lang="cs-CZ" dirty="0" err="1">
                <a:latin typeface="+mj-lt"/>
              </a:rPr>
              <a:t>epidermal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growth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factor</a:t>
            </a:r>
            <a:r>
              <a:rPr lang="cs-CZ" dirty="0">
                <a:latin typeface="+mj-lt"/>
              </a:rPr>
              <a:t> (receptor HER-2) (</a:t>
            </a:r>
            <a:r>
              <a:rPr lang="cs-CZ" dirty="0" err="1">
                <a:latin typeface="+mj-lt"/>
              </a:rPr>
              <a:t>trastuzumab</a:t>
            </a:r>
            <a:r>
              <a:rPr lang="cs-CZ" dirty="0">
                <a:latin typeface="+mj-lt"/>
              </a:rPr>
              <a:t>)   – </a:t>
            </a:r>
            <a:r>
              <a:rPr lang="cs-CZ" dirty="0" err="1">
                <a:latin typeface="+mj-lt"/>
              </a:rPr>
              <a:t>mamární</a:t>
            </a:r>
            <a:r>
              <a:rPr lang="cs-CZ" dirty="0">
                <a:latin typeface="+mj-lt"/>
              </a:rPr>
              <a:t> karcinom </a:t>
            </a:r>
          </a:p>
          <a:p>
            <a:pPr lvl="1">
              <a:defRPr/>
            </a:pPr>
            <a:r>
              <a:rPr lang="cs-CZ" dirty="0">
                <a:latin typeface="+mj-lt"/>
              </a:rPr>
              <a:t>anti-</a:t>
            </a:r>
            <a:r>
              <a:rPr lang="cs-CZ" dirty="0" err="1">
                <a:latin typeface="+mj-lt"/>
              </a:rPr>
              <a:t>epidermal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growth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factor</a:t>
            </a:r>
            <a:r>
              <a:rPr lang="cs-CZ" dirty="0">
                <a:latin typeface="+mj-lt"/>
              </a:rPr>
              <a:t> (receptor EGFR) (</a:t>
            </a:r>
            <a:r>
              <a:rPr lang="cs-CZ" dirty="0" err="1">
                <a:latin typeface="+mj-lt"/>
              </a:rPr>
              <a:t>cetuximab</a:t>
            </a:r>
            <a:r>
              <a:rPr lang="cs-CZ" dirty="0">
                <a:latin typeface="+mj-lt"/>
              </a:rPr>
              <a:t>) – kolorektální karcinom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971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Další příklady využití monoklonálních protilátek v medicíně</a:t>
            </a:r>
            <a:endParaRPr lang="en-US" altLang="cs-CZ" sz="2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7787207" cy="2862263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cs-CZ" sz="1400" dirty="0" err="1">
                <a:solidFill>
                  <a:srgbClr val="0070C0"/>
                </a:solidFill>
                <a:latin typeface="+mj-lt"/>
              </a:rPr>
              <a:t>Antiagregační</a:t>
            </a:r>
            <a:r>
              <a:rPr lang="cs-CZ" sz="1400" dirty="0">
                <a:solidFill>
                  <a:srgbClr val="0070C0"/>
                </a:solidFill>
                <a:latin typeface="+mj-lt"/>
              </a:rPr>
              <a:t> léčba:</a:t>
            </a:r>
          </a:p>
          <a:p>
            <a:pPr lvl="2">
              <a:defRPr/>
            </a:pPr>
            <a:r>
              <a:rPr lang="cs-CZ" dirty="0" err="1">
                <a:latin typeface="+mj-lt"/>
              </a:rPr>
              <a:t>trombocytární</a:t>
            </a:r>
            <a:r>
              <a:rPr lang="cs-CZ" dirty="0">
                <a:latin typeface="+mj-lt"/>
              </a:rPr>
              <a:t> receptor  </a:t>
            </a:r>
            <a:r>
              <a:rPr lang="cs-CZ" dirty="0" err="1">
                <a:latin typeface="+mj-lt"/>
              </a:rPr>
              <a:t>gpIIb</a:t>
            </a:r>
            <a:r>
              <a:rPr lang="cs-CZ" dirty="0">
                <a:latin typeface="+mj-lt"/>
              </a:rPr>
              <a:t>/</a:t>
            </a:r>
            <a:r>
              <a:rPr lang="cs-CZ" dirty="0" err="1">
                <a:latin typeface="+mj-lt"/>
              </a:rPr>
              <a:t>IIIa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abciximab</a:t>
            </a:r>
            <a:r>
              <a:rPr lang="cs-CZ" dirty="0">
                <a:latin typeface="+mj-lt"/>
              </a:rPr>
              <a:t>)</a:t>
            </a:r>
          </a:p>
          <a:p>
            <a:pPr lvl="1">
              <a:defRPr/>
            </a:pPr>
            <a:r>
              <a:rPr lang="cs-CZ" sz="1400" dirty="0">
                <a:solidFill>
                  <a:srgbClr val="0070C0"/>
                </a:solidFill>
                <a:latin typeface="+mj-lt"/>
              </a:rPr>
              <a:t>Antivirová léčba:</a:t>
            </a:r>
          </a:p>
          <a:p>
            <a:pPr lvl="2">
              <a:defRPr/>
            </a:pPr>
            <a:r>
              <a:rPr lang="cs-CZ" dirty="0">
                <a:latin typeface="+mj-lt"/>
              </a:rPr>
              <a:t>RS virus (</a:t>
            </a:r>
            <a:r>
              <a:rPr lang="cs-CZ" dirty="0" err="1">
                <a:latin typeface="+mj-lt"/>
              </a:rPr>
              <a:t>palivizumab</a:t>
            </a:r>
            <a:r>
              <a:rPr lang="cs-CZ" dirty="0">
                <a:latin typeface="+mj-lt"/>
              </a:rPr>
              <a:t>), </a:t>
            </a:r>
          </a:p>
          <a:p>
            <a:pPr lvl="2">
              <a:defRPr/>
            </a:pPr>
            <a:r>
              <a:rPr lang="cs-CZ" dirty="0">
                <a:latin typeface="+mj-lt"/>
              </a:rPr>
              <a:t>SAR-Cov2 </a:t>
            </a:r>
          </a:p>
          <a:p>
            <a:pPr lvl="1">
              <a:defRPr/>
            </a:pPr>
            <a:r>
              <a:rPr lang="cs-CZ" sz="1400" dirty="0">
                <a:solidFill>
                  <a:srgbClr val="00B0F0"/>
                </a:solidFill>
                <a:latin typeface="+mj-lt"/>
              </a:rPr>
              <a:t>Osteoporóza</a:t>
            </a:r>
          </a:p>
          <a:p>
            <a:pPr lvl="2">
              <a:defRPr/>
            </a:pPr>
            <a:r>
              <a:rPr lang="cs-CZ" dirty="0">
                <a:latin typeface="+mj-lt"/>
              </a:rPr>
              <a:t>RANKL (</a:t>
            </a:r>
            <a:r>
              <a:rPr lang="cs-CZ" dirty="0" err="1">
                <a:latin typeface="+mj-lt"/>
              </a:rPr>
              <a:t>Denosumab</a:t>
            </a:r>
            <a:r>
              <a:rPr lang="cs-CZ" dirty="0">
                <a:latin typeface="+mj-lt"/>
              </a:rPr>
              <a:t>)</a:t>
            </a:r>
            <a:endParaRPr lang="cs-CZ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cs-CZ" sz="1400" dirty="0" err="1">
                <a:solidFill>
                  <a:srgbClr val="00B0F0"/>
                </a:solidFill>
                <a:latin typeface="+mj-lt"/>
              </a:rPr>
              <a:t>Hyrelipidémie</a:t>
            </a:r>
            <a:endParaRPr lang="cs-CZ" sz="1400" dirty="0">
              <a:solidFill>
                <a:srgbClr val="00B0F0"/>
              </a:solidFill>
              <a:latin typeface="+mj-lt"/>
            </a:endParaRPr>
          </a:p>
          <a:p>
            <a:pPr lvl="2">
              <a:defRPr/>
            </a:pPr>
            <a:r>
              <a:rPr lang="cs-CZ" dirty="0">
                <a:latin typeface="+mj-lt"/>
              </a:rPr>
              <a:t> protein PCSK9 (</a:t>
            </a:r>
            <a:r>
              <a:rPr lang="cs-CZ" dirty="0" err="1">
                <a:latin typeface="+mj-lt"/>
              </a:rPr>
              <a:t>alirocumab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evolocumab</a:t>
            </a:r>
            <a:r>
              <a:rPr lang="cs-CZ" dirty="0">
                <a:latin typeface="+mj-lt"/>
              </a:rPr>
              <a:t>)</a:t>
            </a:r>
            <a:endParaRPr lang="cs-CZ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cs-CZ" sz="1400" dirty="0">
                <a:solidFill>
                  <a:srgbClr val="00B0F0"/>
                </a:solidFill>
                <a:latin typeface="+mj-lt"/>
              </a:rPr>
              <a:t>Migréna</a:t>
            </a:r>
          </a:p>
          <a:p>
            <a:pPr lvl="2">
              <a:defRPr/>
            </a:pPr>
            <a:r>
              <a:rPr lang="pt-BR" dirty="0">
                <a:latin typeface="+mj-lt"/>
              </a:rPr>
              <a:t>CGRP nebo jeho receptor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Eptinezumab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Erenumab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Fremanezumab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Galcanezumab</a:t>
            </a:r>
            <a:r>
              <a:rPr lang="cs-CZ" dirty="0">
                <a:latin typeface="+mj-lt"/>
              </a:rPr>
              <a:t>)</a:t>
            </a:r>
            <a:endParaRPr lang="cs-CZ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78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 flipV="1">
            <a:off x="323850" y="-100013"/>
            <a:ext cx="8640763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762000" eaLnBrk="1" hangingPunct="1"/>
            <a:r>
              <a:rPr lang="en-US" altLang="en-US"/>
              <a:t> </a:t>
            </a:r>
          </a:p>
        </p:txBody>
      </p:sp>
      <p:pic>
        <p:nvPicPr>
          <p:cNvPr id="6148" name="Picture 4" descr="9C - TLR_Adapt_nri1101-135a-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739900"/>
            <a:ext cx="57213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17638" y="711200"/>
            <a:ext cx="617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PAMP jsou důležité v aktivaci dendritických buněk</a:t>
            </a:r>
            <a:endParaRPr lang="en-US" altLang="en-US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987824" y="609329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Specifický signál </a:t>
            </a:r>
          </a:p>
        </p:txBody>
      </p:sp>
      <p:cxnSp>
        <p:nvCxnSpPr>
          <p:cNvPr id="7" name="Přímá spojnice se šipkou 6"/>
          <p:cNvCxnSpPr>
            <a:stCxn id="2" idx="0"/>
          </p:cNvCxnSpPr>
          <p:nvPr/>
        </p:nvCxnSpPr>
        <p:spPr>
          <a:xfrm flipH="1" flipV="1">
            <a:off x="3965014" y="4653136"/>
            <a:ext cx="1" cy="1440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067944" y="166000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Nespecifický signál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139952" y="2060848"/>
            <a:ext cx="648072" cy="172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SCContent\9780323043311\graphics\fullsize\M43311-016-f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55688"/>
            <a:ext cx="44561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4 August 2013 10:32 AM)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sp>
        <p:nvSpPr>
          <p:cNvPr id="9222" name="TextovéPole 8"/>
          <p:cNvSpPr txBox="1">
            <a:spLocks noChangeArrowheads="1"/>
          </p:cNvSpPr>
          <p:nvPr/>
        </p:nvSpPr>
        <p:spPr bwMode="auto">
          <a:xfrm>
            <a:off x="539750" y="6207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Kostimulační molekuly při aktivaci T-lymfocytu antigen prezentující buňkou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8" descr="schema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77888"/>
            <a:ext cx="80645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/>
              <a:t>Klonálně selekční teorie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8CD016-D21B-41F5-AEB6-16B8D9F521D5}"/>
              </a:ext>
            </a:extLst>
          </p:cNvPr>
          <p:cNvSpPr txBox="1"/>
          <p:nvPr/>
        </p:nvSpPr>
        <p:spPr>
          <a:xfrm>
            <a:off x="7308850" y="4652963"/>
            <a:ext cx="1223963" cy="4667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efektorové 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buňky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F604A3-44E6-4558-B2D9-AB00C9D3093F}"/>
              </a:ext>
            </a:extLst>
          </p:cNvPr>
          <p:cNvSpPr txBox="1"/>
          <p:nvPr/>
        </p:nvSpPr>
        <p:spPr>
          <a:xfrm>
            <a:off x="4716463" y="1916113"/>
            <a:ext cx="863600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975F29-1303-4249-B5F0-DAE0C3ABE194}"/>
              </a:ext>
            </a:extLst>
          </p:cNvPr>
          <p:cNvSpPr txBox="1"/>
          <p:nvPr/>
        </p:nvSpPr>
        <p:spPr>
          <a:xfrm>
            <a:off x="7451725" y="620713"/>
            <a:ext cx="1223963" cy="4826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paměťové 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buňky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13D6C0-10B5-4EC8-8DBE-40CDEF6ABF15}"/>
              </a:ext>
            </a:extLst>
          </p:cNvPr>
          <p:cNvSpPr txBox="1"/>
          <p:nvPr/>
        </p:nvSpPr>
        <p:spPr>
          <a:xfrm>
            <a:off x="2627313" y="1052513"/>
            <a:ext cx="1008062" cy="53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Eliminace </a:t>
            </a:r>
            <a:r>
              <a:rPr lang="cs-CZ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autoreaktiv</a:t>
            </a: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cs-CZ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ních</a:t>
            </a: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klonů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0FACA5-6F9A-4804-8D15-439E92671A1C}"/>
              </a:ext>
            </a:extLst>
          </p:cNvPr>
          <p:cNvSpPr txBox="1"/>
          <p:nvPr/>
        </p:nvSpPr>
        <p:spPr>
          <a:xfrm>
            <a:off x="3708400" y="5949950"/>
            <a:ext cx="1439863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Krev a periferie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BA3C00-EA00-467D-A908-4ED556E39B0C}"/>
              </a:ext>
            </a:extLst>
          </p:cNvPr>
          <p:cNvSpPr txBox="1"/>
          <p:nvPr/>
        </p:nvSpPr>
        <p:spPr>
          <a:xfrm>
            <a:off x="6011863" y="1196975"/>
            <a:ext cx="1008062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expanze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A256A25-4A29-44EA-8468-8CD843750D83}"/>
              </a:ext>
            </a:extLst>
          </p:cNvPr>
          <p:cNvSpPr txBox="1"/>
          <p:nvPr/>
        </p:nvSpPr>
        <p:spPr>
          <a:xfrm>
            <a:off x="8172450" y="3716338"/>
            <a:ext cx="647700" cy="41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Smrt buňky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C09BB17-3427-472B-9275-1FA08344FE55}"/>
              </a:ext>
            </a:extLst>
          </p:cNvPr>
          <p:cNvSpPr txBox="1"/>
          <p:nvPr/>
        </p:nvSpPr>
        <p:spPr>
          <a:xfrm>
            <a:off x="8172450" y="2997200"/>
            <a:ext cx="647700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Smrt buňky</a:t>
            </a:r>
          </a:p>
        </p:txBody>
      </p:sp>
      <p:sp>
        <p:nvSpPr>
          <p:cNvPr id="14348" name="TextovéPole 14"/>
          <p:cNvSpPr txBox="1">
            <a:spLocks noChangeArrowheads="1"/>
          </p:cNvSpPr>
          <p:nvPr/>
        </p:nvSpPr>
        <p:spPr bwMode="auto">
          <a:xfrm>
            <a:off x="3863975" y="1052513"/>
            <a:ext cx="118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/>
              <a:t>Selekce klonu </a:t>
            </a:r>
            <a:br>
              <a:rPr lang="cs-CZ" altLang="en-US" sz="1200"/>
            </a:br>
            <a:r>
              <a:rPr lang="cs-CZ" altLang="en-US" sz="1200"/>
              <a:t>antigenem</a:t>
            </a:r>
          </a:p>
        </p:txBody>
      </p:sp>
      <p:sp>
        <p:nvSpPr>
          <p:cNvPr id="14349" name="TextovéPole 16"/>
          <p:cNvSpPr txBox="1">
            <a:spLocks noChangeArrowheads="1"/>
          </p:cNvSpPr>
          <p:nvPr/>
        </p:nvSpPr>
        <p:spPr bwMode="auto">
          <a:xfrm>
            <a:off x="971550" y="1052513"/>
            <a:ext cx="1557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/>
              <a:t>Tvorba lymfocytů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/>
              <a:t>schopných reagovat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/>
              <a:t> potenciálně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/>
              <a:t>všemi antigeny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>
                <a:solidFill>
                  <a:srgbClr val="FF0000"/>
                </a:solidFill>
              </a:rPr>
              <a:t>Klonálně selekční </a:t>
            </a:r>
            <a:r>
              <a:rPr lang="cs-CZ" altLang="en-US" sz="4000"/>
              <a:t>teorie</a:t>
            </a:r>
            <a:br>
              <a:rPr lang="cs-CZ" altLang="en-US" sz="4000"/>
            </a:br>
            <a:r>
              <a:rPr lang="cs-CZ" altLang="en-US" sz="4000"/>
              <a:t>F.M. Burnet, 1957</a:t>
            </a:r>
            <a:endParaRPr lang="en-US" alt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/>
              <a:t>V průběhu vývoje každého jedince  dochází k vývoji buněk se specifickými vazebnými místy pro různé epitopy, přičemž </a:t>
            </a:r>
            <a:r>
              <a:rPr lang="cs-CZ" altLang="en-US" sz="2400" u="sng"/>
              <a:t>každá buňka reaguje pouze s jedním epitopem</a:t>
            </a:r>
            <a:r>
              <a:rPr lang="cs-CZ" altLang="en-US" sz="24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Během vývoje (zejména intrauterinního) dochází k </a:t>
            </a:r>
            <a:r>
              <a:rPr lang="cs-CZ" altLang="en-US" sz="2400" u="sng"/>
              <a:t>eliminaci autoreaktivních lymfocytů </a:t>
            </a:r>
            <a:r>
              <a:rPr lang="cs-CZ" altLang="en-US" sz="2400"/>
              <a:t>(zakázané klony, „forbidden clones“), čímž vziká pool buněk schopných reagovat na cizorodé antigeny.</a:t>
            </a: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Dojde-li k </a:t>
            </a:r>
            <a:r>
              <a:rPr lang="cs-CZ" altLang="en-US" sz="2400" u="sng"/>
              <a:t>reakci  epitopu s příslušným </a:t>
            </a:r>
            <a:r>
              <a:rPr lang="cs-CZ" altLang="en-US" sz="2400"/>
              <a:t>receptorem, dochází k </a:t>
            </a:r>
            <a:r>
              <a:rPr lang="cs-CZ" altLang="en-US" sz="2400" u="sng"/>
              <a:t>proliferaci</a:t>
            </a:r>
            <a:r>
              <a:rPr lang="cs-CZ" altLang="en-US" sz="2400"/>
              <a:t>  daného buněčného </a:t>
            </a:r>
            <a:r>
              <a:rPr lang="cs-CZ" altLang="en-US" sz="2400" u="sng"/>
              <a:t>klonu</a:t>
            </a:r>
            <a:r>
              <a:rPr lang="cs-CZ" altLang="en-US" sz="2400"/>
              <a:t>. (tj k </a:t>
            </a:r>
            <a:r>
              <a:rPr lang="cs-CZ" altLang="en-US" sz="2400">
                <a:solidFill>
                  <a:srgbClr val="FF0000"/>
                </a:solidFill>
              </a:rPr>
              <a:t>selekci klonu</a:t>
            </a:r>
            <a:r>
              <a:rPr lang="cs-CZ" alt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Po opakovaném dělení dosáhnou buňky stadia </a:t>
            </a:r>
            <a:r>
              <a:rPr lang="cs-CZ" altLang="en-US" sz="2400" u="sng"/>
              <a:t>terminálně diferencovaných </a:t>
            </a:r>
            <a:r>
              <a:rPr lang="cs-CZ" altLang="en-US" sz="2400"/>
              <a:t>buněk (např. plazmatická buňka), ty se již dále nedělí.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/>
              <a:t>U části stimulovaných a proliferujících buněk k terminální diferenciaci nedojde, přetrvávají v těle jako </a:t>
            </a:r>
            <a:r>
              <a:rPr lang="cs-CZ" altLang="en-US" sz="2400" u="sng"/>
              <a:t>buňky paměťové.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20700" y="427038"/>
            <a:ext cx="8102600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+mj-lt"/>
              </a:rPr>
              <a:t>Variabilní oblast imunoglobulinové molekuly</a:t>
            </a: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87" name="Picture 1" descr="D:\SCContent\9781437715286\graphics\fullsize\S9781437715286-005-f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912938"/>
            <a:ext cx="8470900" cy="40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flipH="1">
            <a:off x="2483768" y="6093296"/>
            <a:ext cx="542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Hypervariabilní</a:t>
            </a:r>
            <a:r>
              <a:rPr lang="cs-CZ" dirty="0"/>
              <a:t> oblasti imunoglobulinové molekuly – přímo na sebe váží epitop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5076056" y="3645024"/>
            <a:ext cx="2592288" cy="2520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076056" y="2420888"/>
            <a:ext cx="2952328" cy="3672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2" idx="0"/>
          </p:cNvCxnSpPr>
          <p:nvPr/>
        </p:nvCxnSpPr>
        <p:spPr>
          <a:xfrm flipV="1">
            <a:off x="5197212" y="3140968"/>
            <a:ext cx="3047196" cy="2952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1804</Words>
  <Application>Microsoft Office PowerPoint</Application>
  <PresentationFormat>Předvádění na obrazovce (4:3)</PresentationFormat>
  <Paragraphs>264</Paragraphs>
  <Slides>43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Times New Roman</vt:lpstr>
      <vt:lpstr>Verdana</vt:lpstr>
      <vt:lpstr>Výchozí návrh</vt:lpstr>
      <vt:lpstr>Fotografie</vt:lpstr>
      <vt:lpstr>Adaptivní (získaná) imunitní reakce závislé na protilátkách</vt:lpstr>
      <vt:lpstr> ADAPTIVNÍ SYSTÉM: - Je založen na obrovském repertoáru klonů B- and T-lymfocytů, z nichž každý nese poněkud odlišné receptory (BCR resp. TCR)  - “Rozpustné receptory” adaptivního systému jsou protilátky (= rozpustné BCR)  - Systém je “anticipační”, klonální, “marnotratný”  - Klonální receptory vznikají hlavně přeskupováním genových fragmentů a somatickými mutacemi.   </vt:lpstr>
      <vt:lpstr>Prezentace aplikace PowerPoint</vt:lpstr>
      <vt:lpstr>Pro stimulaci lymfocytů jsou vždy mutné nejméně 2 signály</vt:lpstr>
      <vt:lpstr> </vt:lpstr>
      <vt:lpstr>Prezentace aplikace PowerPoint</vt:lpstr>
      <vt:lpstr>Klonálně selekční teorie</vt:lpstr>
      <vt:lpstr>Klonálně selekční teorie F.M. Burnet, 1957</vt:lpstr>
      <vt:lpstr>Prezentace aplikace PowerPoint</vt:lpstr>
      <vt:lpstr>Variabilní oblast Ig molekuly  váže antigenní epitop</vt:lpstr>
      <vt:lpstr>VDJ rekombinace při vzniku variabilního místa imunoglobulinové molekuly</vt:lpstr>
      <vt:lpstr>Prezentace aplikace PowerPoint</vt:lpstr>
      <vt:lpstr>Prezentace aplikace PowerPoint</vt:lpstr>
      <vt:lpstr>Prezentace aplikace PowerPoint</vt:lpstr>
      <vt:lpstr>Prezentace aplikace PowerPoint</vt:lpstr>
      <vt:lpstr>Struktura molekuly protilátky</vt:lpstr>
      <vt:lpstr>Prezentace aplikace PowerPoint</vt:lpstr>
      <vt:lpstr>Prezentace aplikace PowerPoint</vt:lpstr>
      <vt:lpstr>Prezentace aplikace PowerPoint</vt:lpstr>
      <vt:lpstr>Prezentace aplikace PowerPoint</vt:lpstr>
      <vt:lpstr>Třídy a podtřídy imunoglobulinů</vt:lpstr>
      <vt:lpstr>IgM</vt:lpstr>
      <vt:lpstr>Prezentace aplikace PowerPoint</vt:lpstr>
      <vt:lpstr>Imunitní odpověď po prvním a opakovaném setkání se s antigenem (“primární a sekundární protilátková odpověď“)</vt:lpstr>
      <vt:lpstr>IgG1-4</vt:lpstr>
      <vt:lpstr>IgA1,2</vt:lpstr>
      <vt:lpstr>Prezentace aplikace PowerPoint</vt:lpstr>
      <vt:lpstr>IgE</vt:lpstr>
      <vt:lpstr>IgD</vt:lpstr>
      <vt:lpstr>Biologické funkce imunoglobulinových molekul</vt:lpstr>
      <vt:lpstr>Prezentace aplikace PowerPoint</vt:lpstr>
      <vt:lpstr>Přenos aktivačního signálu  v B-lymfocytech</vt:lpstr>
      <vt:lpstr>Dva typy B-lymfocytární odpovědi na antigen</vt:lpstr>
      <vt:lpstr>Prezentace aplikace PowerPoint</vt:lpstr>
      <vt:lpstr>Imunologická paměť</vt:lpstr>
      <vt:lpstr>POLYKLONÁLNÍ a MONOKLONÁLNÍ PROTILÁTKY</vt:lpstr>
      <vt:lpstr>Prezentace aplikace PowerPoint</vt:lpstr>
      <vt:lpstr>Prezentace aplikace PowerPoint</vt:lpstr>
      <vt:lpstr>Využití monoklonálních protilátek</vt:lpstr>
      <vt:lpstr>Prezentace aplikace PowerPoint</vt:lpstr>
      <vt:lpstr>Příklady klinického využití monoklonálních protilátek v léčbě imunopatologických chorob</vt:lpstr>
      <vt:lpstr>Příklady využití monoklonálních protilátek  v léčbě zhoubných nádorů</vt:lpstr>
      <vt:lpstr>Další příklady využití monoklonálních protilátek v medicíně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J.Lokaj</dc:creator>
  <cp:lastModifiedBy>Jiří Litzman</cp:lastModifiedBy>
  <cp:revision>156</cp:revision>
  <dcterms:created xsi:type="dcterms:W3CDTF">2004-10-16T16:06:58Z</dcterms:created>
  <dcterms:modified xsi:type="dcterms:W3CDTF">2025-01-26T15:08:02Z</dcterms:modified>
</cp:coreProperties>
</file>