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3" r:id="rId1"/>
  </p:sldMasterIdLst>
  <p:notesMasterIdLst>
    <p:notesMasterId r:id="rId44"/>
  </p:notesMasterIdLst>
  <p:handoutMasterIdLst>
    <p:handoutMasterId r:id="rId45"/>
  </p:handoutMasterIdLst>
  <p:sldIdLst>
    <p:sldId id="306" r:id="rId2"/>
    <p:sldId id="308" r:id="rId3"/>
    <p:sldId id="367" r:id="rId4"/>
    <p:sldId id="368" r:id="rId5"/>
    <p:sldId id="369" r:id="rId6"/>
    <p:sldId id="358" r:id="rId7"/>
    <p:sldId id="309" r:id="rId8"/>
    <p:sldId id="363" r:id="rId9"/>
    <p:sldId id="330" r:id="rId10"/>
    <p:sldId id="370" r:id="rId11"/>
    <p:sldId id="329" r:id="rId12"/>
    <p:sldId id="310" r:id="rId13"/>
    <p:sldId id="337" r:id="rId14"/>
    <p:sldId id="371" r:id="rId15"/>
    <p:sldId id="331" r:id="rId16"/>
    <p:sldId id="338" r:id="rId17"/>
    <p:sldId id="312" r:id="rId18"/>
    <p:sldId id="361" r:id="rId19"/>
    <p:sldId id="372" r:id="rId20"/>
    <p:sldId id="374" r:id="rId21"/>
    <p:sldId id="375" r:id="rId22"/>
    <p:sldId id="376" r:id="rId23"/>
    <p:sldId id="377" r:id="rId24"/>
    <p:sldId id="373" r:id="rId25"/>
    <p:sldId id="340" r:id="rId26"/>
    <p:sldId id="388" r:id="rId27"/>
    <p:sldId id="321" r:id="rId28"/>
    <p:sldId id="378" r:id="rId29"/>
    <p:sldId id="381" r:id="rId30"/>
    <p:sldId id="380" r:id="rId31"/>
    <p:sldId id="344" r:id="rId32"/>
    <p:sldId id="382" r:id="rId33"/>
    <p:sldId id="385" r:id="rId34"/>
    <p:sldId id="386" r:id="rId35"/>
    <p:sldId id="387" r:id="rId36"/>
    <p:sldId id="362" r:id="rId37"/>
    <p:sldId id="366" r:id="rId38"/>
    <p:sldId id="384" r:id="rId39"/>
    <p:sldId id="347" r:id="rId40"/>
    <p:sldId id="365" r:id="rId41"/>
    <p:sldId id="350" r:id="rId42"/>
    <p:sldId id="351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28" autoAdjust="0"/>
  </p:normalViewPr>
  <p:slideViewPr>
    <p:cSldViewPr>
      <p:cViewPr varScale="1">
        <p:scale>
          <a:sx n="70" d="100"/>
          <a:sy n="70" d="100"/>
        </p:scale>
        <p:origin x="516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5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64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C81FA2EB-CD06-4604-9980-FD3ADD24BB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A8D4C48-D881-4EF3-85DF-63CE659E59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82B4C51-56FD-43B7-969F-941818E8E943}" type="datetimeFigureOut">
              <a:rPr lang="cs-CZ"/>
              <a:pPr>
                <a:defRPr/>
              </a:pPr>
              <a:t>22.03.2022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2F7C30F-9296-4677-9D0B-9E09122309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29B14AC-DF87-437A-8DDF-D079307D52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E088FF-B1C5-428B-8766-22F0E208171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11E4826-6AFE-4160-8872-142654BF37D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A945BB1-3DDA-4C76-954B-10A894B3585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CAC8F47E-F6F7-47F8-9783-B9017A9E795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5CE3F592-13AD-4514-A7A9-37119EDE843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E42095B-FC96-4F97-9B89-FFAD70D1771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E21DAF16-A7CC-4308-B282-FE2AC2922D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C3E0A0-BACA-4EB1-ABD6-412B54ED7E19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B3585BCD-07D6-48A6-88BB-63D70DEFC5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6987F2F-3AB2-406D-B18D-C3C29E65A12C}" type="slidenum">
              <a:rPr lang="cs-CZ" altLang="en-US">
                <a:latin typeface="Tahoma" panose="020B0604030504040204" pitchFamily="34" charset="0"/>
              </a:rPr>
              <a:pPr eaLnBrk="1" hangingPunct="1"/>
              <a:t>8</a:t>
            </a:fld>
            <a:endParaRPr lang="cs-CZ" altLang="en-US">
              <a:latin typeface="Tahoma" panose="020B060403050404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13B4809E-8858-41CF-A08B-7EE229A56E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4C9D2E46-821A-4871-A6E4-6D470A652E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8DB20C16-FCA9-4897-8D63-CD4E7EC5F8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B7FF27-1522-4917-8602-7ACE083064DB}" type="slidenum">
              <a:rPr lang="cs-CZ" altLang="en-US"/>
              <a:pPr eaLnBrk="1" hangingPunct="1"/>
              <a:t>9</a:t>
            </a:fld>
            <a:endParaRPr lang="cs-CZ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BD2BE008-5C7B-45C6-A670-F16A88F934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05CBCD46-D4A3-4A07-B901-179FA68CE4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8DB20C16-FCA9-4897-8D63-CD4E7EC5F8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B7FF27-1522-4917-8602-7ACE083064DB}" type="slidenum">
              <a:rPr lang="cs-CZ" altLang="en-US"/>
              <a:pPr eaLnBrk="1" hangingPunct="1"/>
              <a:t>10</a:t>
            </a:fld>
            <a:endParaRPr lang="cs-CZ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BD2BE008-5C7B-45C6-A670-F16A88F934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05CBCD46-D4A3-4A07-B901-179FA68CE4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954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D68C8FF8-14DB-4573-991A-30DD361280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8649FD-D92F-4725-A4F8-5C01F49A4A06}" type="slidenum">
              <a:rPr lang="cs-CZ" altLang="en-US"/>
              <a:pPr eaLnBrk="1" hangingPunct="1"/>
              <a:t>11</a:t>
            </a:fld>
            <a:endParaRPr lang="cs-CZ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971AB7A-F22D-416F-8C06-9D94CA561C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148F716C-FCE2-472C-BB8F-5D8E37CD7A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3E0A0-BACA-4EB1-ABD6-412B54ED7E19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09041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>
            <a:extLst>
              <a:ext uri="{FF2B5EF4-FFF2-40B4-BE49-F238E27FC236}">
                <a16:creationId xmlns:a16="http://schemas.microsoft.com/office/drawing/2014/main" id="{54AC840C-EFEB-44AD-A7D4-647217280F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7" name="Zástupný symbol pro poznámky 2">
            <a:extLst>
              <a:ext uri="{FF2B5EF4-FFF2-40B4-BE49-F238E27FC236}">
                <a16:creationId xmlns:a16="http://schemas.microsoft.com/office/drawing/2014/main" id="{8BF301D6-8188-44E0-939A-00D89B706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988" name="Zástupný symbol pro číslo snímku 3">
            <a:extLst>
              <a:ext uri="{FF2B5EF4-FFF2-40B4-BE49-F238E27FC236}">
                <a16:creationId xmlns:a16="http://schemas.microsoft.com/office/drawing/2014/main" id="{5BFF785B-1416-40AE-BEE2-DBA0A5ED30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6F5329-CA8A-45C4-AE92-04DFFE0EE5C9}" type="slidenum">
              <a:rPr lang="cs-CZ" altLang="en-US"/>
              <a:pPr eaLnBrk="1" hangingPunct="1"/>
              <a:t>31</a:t>
            </a:fld>
            <a:endParaRPr lang="cs-CZ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>
            <a:extLst>
              <a:ext uri="{FF2B5EF4-FFF2-40B4-BE49-F238E27FC236}">
                <a16:creationId xmlns:a16="http://schemas.microsoft.com/office/drawing/2014/main" id="{54AC840C-EFEB-44AD-A7D4-647217280F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7" name="Zástupný symbol pro poznámky 2">
            <a:extLst>
              <a:ext uri="{FF2B5EF4-FFF2-40B4-BE49-F238E27FC236}">
                <a16:creationId xmlns:a16="http://schemas.microsoft.com/office/drawing/2014/main" id="{8BF301D6-8188-44E0-939A-00D89B706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988" name="Zástupný symbol pro číslo snímku 3">
            <a:extLst>
              <a:ext uri="{FF2B5EF4-FFF2-40B4-BE49-F238E27FC236}">
                <a16:creationId xmlns:a16="http://schemas.microsoft.com/office/drawing/2014/main" id="{5BFF785B-1416-40AE-BEE2-DBA0A5ED30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6F5329-CA8A-45C4-AE92-04DFFE0EE5C9}" type="slidenum">
              <a:rPr lang="cs-CZ" altLang="en-US"/>
              <a:pPr eaLnBrk="1" hangingPunct="1"/>
              <a:t>32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56012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>
            <a:extLst>
              <a:ext uri="{FF2B5EF4-FFF2-40B4-BE49-F238E27FC236}">
                <a16:creationId xmlns:a16="http://schemas.microsoft.com/office/drawing/2014/main" id="{92458549-321E-49D4-8670-BAAF1A43C8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1" name="Zástupný symbol pro poznámky 2">
            <a:extLst>
              <a:ext uri="{FF2B5EF4-FFF2-40B4-BE49-F238E27FC236}">
                <a16:creationId xmlns:a16="http://schemas.microsoft.com/office/drawing/2014/main" id="{83E98B5F-8D9E-4422-9F3C-1E27457CF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3012" name="Zástupný symbol pro číslo snímku 3">
            <a:extLst>
              <a:ext uri="{FF2B5EF4-FFF2-40B4-BE49-F238E27FC236}">
                <a16:creationId xmlns:a16="http://schemas.microsoft.com/office/drawing/2014/main" id="{3335F076-6356-4E7F-B817-46417D21A4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ED9672A-2FD6-413D-92E6-A77891F7FEC3}" type="slidenum">
              <a:rPr lang="cs-CZ" altLang="en-US"/>
              <a:pPr eaLnBrk="1" hangingPunct="1"/>
              <a:t>36</a:t>
            </a:fld>
            <a:endParaRPr lang="cs-CZ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114B3408-08EC-450A-9D9F-CD06EA4922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0ECC02-5A7A-4DF5-8468-90DFF4556F65}" type="slidenum">
              <a:rPr lang="cs-CZ" altLang="en-US"/>
              <a:pPr eaLnBrk="1" hangingPunct="1"/>
              <a:t>40</a:t>
            </a:fld>
            <a:endParaRPr lang="cs-CZ" altLang="en-US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EB305130-F822-4CC6-9C73-9F9EDDC90F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89134694-CF25-4280-9290-D1844167A0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6F308F-BEFC-46FE-B18C-D44DB9F36390}" type="datetime1">
              <a:rPr lang="cs-CZ" smtClean="0"/>
              <a:pPr>
                <a:defRPr/>
              </a:pPr>
              <a:t>22.03.2022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6275A0D-F468-43DF-A2D6-9EF0EF281CD0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5003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D5E016-77C0-42DD-AF24-491F050F3BCC}" type="datetime1">
              <a:rPr lang="cs-CZ" smtClean="0"/>
              <a:pPr>
                <a:defRPr/>
              </a:pPr>
              <a:t>22.03.2022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413E2C-18C9-4577-B4F9-436A49BA84F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05557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D5E016-77C0-42DD-AF24-491F050F3BCC}" type="datetime1">
              <a:rPr lang="cs-CZ" smtClean="0"/>
              <a:pPr>
                <a:defRPr/>
              </a:pPr>
              <a:t>22.03.2022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413E2C-18C9-4577-B4F9-436A49BA84FD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845240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D5E016-77C0-42DD-AF24-491F050F3BCC}" type="datetime1">
              <a:rPr lang="cs-CZ" smtClean="0"/>
              <a:pPr>
                <a:defRPr/>
              </a:pPr>
              <a:t>22.03.2022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413E2C-18C9-4577-B4F9-436A49BA84F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332469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D5E016-77C0-42DD-AF24-491F050F3BCC}" type="datetime1">
              <a:rPr lang="cs-CZ" smtClean="0"/>
              <a:pPr>
                <a:defRPr/>
              </a:pPr>
              <a:t>22.03.2022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413E2C-18C9-4577-B4F9-436A49BA84FD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387360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D5E016-77C0-42DD-AF24-491F050F3BCC}" type="datetime1">
              <a:rPr lang="cs-CZ" smtClean="0"/>
              <a:pPr>
                <a:defRPr/>
              </a:pPr>
              <a:t>22.03.2022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413E2C-18C9-4577-B4F9-436A49BA84F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8467624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10D1A-B9A9-4872-A506-3E8C88D0979D}" type="datetime1">
              <a:rPr lang="cs-CZ" smtClean="0"/>
              <a:pPr>
                <a:defRPr/>
              </a:pPr>
              <a:t>22.03.2022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52B86-966D-4084-9675-6376D03295D5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65172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30A900-7654-4B6B-B88D-2098265DFAF2}" type="datetime1">
              <a:rPr lang="cs-CZ" smtClean="0"/>
              <a:pPr>
                <a:defRPr/>
              </a:pPr>
              <a:t>22.03.2022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3A36-B8D4-4D41-A771-983FE67B0A36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69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D5E016-77C0-42DD-AF24-491F050F3BCC}" type="datetime1">
              <a:rPr lang="cs-CZ" smtClean="0"/>
              <a:pPr>
                <a:defRPr/>
              </a:pPr>
              <a:t>22.03.2022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3E2C-18C9-4577-B4F9-436A49BA84F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304642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D5E016-77C0-42DD-AF24-491F050F3BCC}" type="datetime1">
              <a:rPr lang="cs-CZ" smtClean="0"/>
              <a:pPr>
                <a:defRPr/>
              </a:pPr>
              <a:t>22.03.2022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413E2C-18C9-4577-B4F9-436A49BA84F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074248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27468A-DD9D-4661-A9B0-0C9104FCDA42}" type="datetime1">
              <a:rPr lang="cs-CZ" smtClean="0"/>
              <a:pPr>
                <a:defRPr/>
              </a:pPr>
              <a:t>22.03.2022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AA9E118-1A91-480D-BF46-16AC5FF6F59B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64396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E0E18B-C715-4CA5-8585-9E6F43F6BDCF}" type="datetime1">
              <a:rPr lang="cs-CZ" smtClean="0"/>
              <a:pPr>
                <a:defRPr/>
              </a:pPr>
              <a:t>22.03.2022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45BDD7C-6979-4C23-BF3C-19E402F261B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289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D5E016-77C0-42DD-AF24-491F050F3BCC}" type="datetime1">
              <a:rPr lang="cs-CZ" smtClean="0"/>
              <a:pPr>
                <a:defRPr/>
              </a:pPr>
              <a:t>22.03.2022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3E2C-18C9-4577-B4F9-436A49BA84F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248511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C9C8E4-1D83-4F9B-9915-0252CD15631A}" type="datetime1">
              <a:rPr lang="cs-CZ" smtClean="0"/>
              <a:pPr>
                <a:defRPr/>
              </a:pPr>
              <a:t>22.03.2022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291F-697F-4465-8A98-912E3C2A8EB2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4709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206B70-A768-4369-8131-B051C3ED8F22}" type="datetime1">
              <a:rPr lang="cs-CZ" smtClean="0"/>
              <a:pPr>
                <a:defRPr/>
              </a:pPr>
              <a:t>22.03.2022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D5815-10D3-43F8-896C-9B930458DADE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007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D5E016-77C0-42DD-AF24-491F050F3BCC}" type="datetime1">
              <a:rPr lang="cs-CZ" smtClean="0"/>
              <a:pPr>
                <a:defRPr/>
              </a:pPr>
              <a:t>22.03.2022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413E2C-18C9-4577-B4F9-436A49BA84F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137910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D5E016-77C0-42DD-AF24-491F050F3BCC}" type="datetime1">
              <a:rPr lang="cs-CZ" smtClean="0"/>
              <a:pPr>
                <a:defRPr/>
              </a:pPr>
              <a:t>22.03.2022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0413E2C-18C9-4577-B4F9-436A49BA84F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6254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  <p:sldLayoutId id="2147484254" r:id="rId11"/>
    <p:sldLayoutId id="2147484255" r:id="rId12"/>
    <p:sldLayoutId id="2147484256" r:id="rId13"/>
    <p:sldLayoutId id="2147484257" r:id="rId14"/>
    <p:sldLayoutId id="2147484258" r:id="rId15"/>
    <p:sldLayoutId id="21474842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34.e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9.emf"/><Relationship Id="rId12" Type="http://schemas.openxmlformats.org/officeDocument/2006/relationships/image" Target="../media/image31.e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28.emf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30.e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Relationship Id="rId14" Type="http://schemas.openxmlformats.org/officeDocument/2006/relationships/image" Target="../media/image32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kk.cz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>
            <a:extLst>
              <a:ext uri="{FF2B5EF4-FFF2-40B4-BE49-F238E27FC236}">
                <a16:creationId xmlns:a16="http://schemas.microsoft.com/office/drawing/2014/main" id="{D8BF9B2E-125C-4C7D-8F57-7FB1D093F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0442" y="3541440"/>
            <a:ext cx="8531754" cy="1255712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Vnitřní kontrola kvality KO </a:t>
            </a:r>
            <a:endParaRPr lang="cs-CZ" altLang="en-US" sz="3200" dirty="0"/>
          </a:p>
        </p:txBody>
      </p:sp>
      <p:pic>
        <p:nvPicPr>
          <p:cNvPr id="3075" name="Picture 6" descr="http://img.mf.cz/234/756/9a.jpg">
            <a:extLst>
              <a:ext uri="{FF2B5EF4-FFF2-40B4-BE49-F238E27FC236}">
                <a16:creationId xmlns:a16="http://schemas.microsoft.com/office/drawing/2014/main" id="{7159367A-6D64-4B0C-98FB-23C0F0A39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633" y="0"/>
            <a:ext cx="3312367" cy="291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531021-77B4-44B3-8A8E-D53945AA6A1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289175" y="4916760"/>
            <a:ext cx="76342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sz="3200" dirty="0" smtClean="0"/>
              <a:t>S. Vytisková, J. </a:t>
            </a:r>
            <a:r>
              <a:rPr lang="cs-CZ" altLang="cs-CZ" sz="3200" dirty="0"/>
              <a:t>Juráňová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C162CA7-1F2B-4C1B-818E-D75D224217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9"/>
          <a:stretch/>
        </p:blipFill>
        <p:spPr>
          <a:xfrm>
            <a:off x="0" y="188640"/>
            <a:ext cx="5616624" cy="3468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3">
            <a:extLst>
              <a:ext uri="{FF2B5EF4-FFF2-40B4-BE49-F238E27FC236}">
                <a16:creationId xmlns:a16="http://schemas.microsoft.com/office/drawing/2014/main" id="{C09EC3EA-DAA5-4F7F-9E57-8D5C9BF5D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5500" y="2113132"/>
            <a:ext cx="9289032" cy="348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196850" indent="-196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v"/>
            </a:pPr>
            <a:r>
              <a:rPr lang="cs-CZ" altLang="en-US" sz="2000" dirty="0">
                <a:latin typeface="+mn-lt"/>
                <a:sym typeface="Wingdings" panose="05000000000000000000" pitchFamily="2" charset="2"/>
              </a:rPr>
              <a:t>těsnost shody mezi průměrnou hodnotou získanou z velké řady výsledků měření a </a:t>
            </a:r>
            <a:r>
              <a:rPr lang="cs-CZ" altLang="en-US" sz="2000" b="1" dirty="0">
                <a:latin typeface="+mn-lt"/>
                <a:sym typeface="Wingdings" panose="05000000000000000000" pitchFamily="2" charset="2"/>
              </a:rPr>
              <a:t>přijatou</a:t>
            </a:r>
            <a:r>
              <a:rPr lang="cs-CZ" altLang="en-US" sz="2000" dirty="0">
                <a:latin typeface="+mn-lt"/>
                <a:sym typeface="Wingdings" panose="05000000000000000000" pitchFamily="2" charset="2"/>
              </a:rPr>
              <a:t> referenční hodnotou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v"/>
            </a:pPr>
            <a:endParaRPr lang="cs-CZ" altLang="en-US" sz="2000" dirty="0">
              <a:latin typeface="+mn-lt"/>
              <a:sym typeface="Wingdings" panose="05000000000000000000" pitchFamily="2" charset="2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v"/>
            </a:pPr>
            <a:r>
              <a:rPr lang="cs-CZ" altLang="en-US" sz="2000" u="sng" dirty="0">
                <a:latin typeface="+mn-lt"/>
                <a:sym typeface="Wingdings" panose="05000000000000000000" pitchFamily="2" charset="2"/>
              </a:rPr>
              <a:t>míra</a:t>
            </a:r>
            <a:r>
              <a:rPr lang="cs-CZ" altLang="en-US" sz="2000" dirty="0">
                <a:latin typeface="+mn-lt"/>
                <a:sym typeface="Wingdings" panose="05000000000000000000" pitchFamily="2" charset="2"/>
              </a:rPr>
              <a:t> pravdivosti je určena odchylkou aritmetického průměru série výsledků měření od uznávané </a:t>
            </a:r>
            <a:r>
              <a:rPr lang="cs-CZ" altLang="en-US" sz="2000" b="1" dirty="0">
                <a:latin typeface="+mn-lt"/>
                <a:sym typeface="Wingdings" panose="05000000000000000000" pitchFamily="2" charset="2"/>
              </a:rPr>
              <a:t>referenční</a:t>
            </a:r>
            <a:r>
              <a:rPr lang="cs-CZ" altLang="en-US" sz="2000" dirty="0">
                <a:latin typeface="+mn-lt"/>
                <a:sym typeface="Wingdings" panose="05000000000000000000" pitchFamily="2" charset="2"/>
              </a:rPr>
              <a:t> hodnoty </a:t>
            </a:r>
            <a:r>
              <a:rPr lang="cs-CZ" altLang="en-US" sz="2000" b="1" dirty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(BIAS)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CE78FCDC-14DA-4EC4-BA1B-6BBFF08E29B6}"/>
              </a:ext>
            </a:extLst>
          </p:cNvPr>
          <p:cNvSpPr txBox="1">
            <a:spLocks/>
          </p:cNvSpPr>
          <p:nvPr/>
        </p:nvSpPr>
        <p:spPr>
          <a:xfrm>
            <a:off x="2065500" y="260648"/>
            <a:ext cx="8229600" cy="1371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kern="0" dirty="0"/>
          </a:p>
        </p:txBody>
      </p:sp>
      <p:sp>
        <p:nvSpPr>
          <p:cNvPr id="8" name="Nadpis 5">
            <a:extLst>
              <a:ext uri="{FF2B5EF4-FFF2-40B4-BE49-F238E27FC236}">
                <a16:creationId xmlns:a16="http://schemas.microsoft.com/office/drawing/2014/main" id="{B86003D0-43BF-47CB-A856-B90644C510AA}"/>
              </a:ext>
            </a:extLst>
          </p:cNvPr>
          <p:cNvSpPr txBox="1">
            <a:spLocks/>
          </p:cNvSpPr>
          <p:nvPr/>
        </p:nvSpPr>
        <p:spPr>
          <a:xfrm>
            <a:off x="2279576" y="655637"/>
            <a:ext cx="8229600" cy="1371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lang="cs-CZ" altLang="en-US" dirty="0">
                <a:solidFill>
                  <a:srgbClr val="C00000"/>
                </a:solidFill>
                <a:sym typeface="Wingdings" panose="05000000000000000000" pitchFamily="2" charset="2"/>
              </a:rPr>
              <a:t>Pravdivost (</a:t>
            </a:r>
            <a:r>
              <a:rPr lang="cs-CZ" altLang="en-US" dirty="0" err="1">
                <a:solidFill>
                  <a:srgbClr val="C00000"/>
                </a:solidFill>
                <a:sym typeface="Wingdings" panose="05000000000000000000" pitchFamily="2" charset="2"/>
              </a:rPr>
              <a:t>trueness</a:t>
            </a:r>
            <a:r>
              <a:rPr lang="cs-CZ" alt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)</a:t>
            </a:r>
            <a:endParaRPr lang="cs-CZ" altLang="en-US" dirty="0">
              <a:solidFill>
                <a:srgbClr val="C0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552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70">
            <a:extLst>
              <a:ext uri="{FF2B5EF4-FFF2-40B4-BE49-F238E27FC236}">
                <a16:creationId xmlns:a16="http://schemas.microsoft.com/office/drawing/2014/main" id="{279CD234-169A-46FC-822E-4B1B8BBCEB69}"/>
              </a:ext>
            </a:extLst>
          </p:cNvPr>
          <p:cNvGrpSpPr>
            <a:grpSpLocks/>
          </p:cNvGrpSpPr>
          <p:nvPr/>
        </p:nvGrpSpPr>
        <p:grpSpPr bwMode="auto">
          <a:xfrm>
            <a:off x="6743700" y="4149725"/>
            <a:ext cx="1524000" cy="1447800"/>
            <a:chOff x="3288" y="2886"/>
            <a:chExt cx="960" cy="912"/>
          </a:xfrm>
        </p:grpSpPr>
        <p:sp>
          <p:nvSpPr>
            <p:cNvPr id="9259" name="Line 3">
              <a:extLst>
                <a:ext uri="{FF2B5EF4-FFF2-40B4-BE49-F238E27FC236}">
                  <a16:creationId xmlns:a16="http://schemas.microsoft.com/office/drawing/2014/main" id="{9F5FF175-56AA-43F5-91F5-4E141DD92A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8" y="2886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9260" name="Line 4">
              <a:extLst>
                <a:ext uri="{FF2B5EF4-FFF2-40B4-BE49-F238E27FC236}">
                  <a16:creationId xmlns:a16="http://schemas.microsoft.com/office/drawing/2014/main" id="{159B638F-69FA-4BE8-A53D-46BA8FA44F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8" y="3366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9261" name="Oval 5">
              <a:extLst>
                <a:ext uri="{FF2B5EF4-FFF2-40B4-BE49-F238E27FC236}">
                  <a16:creationId xmlns:a16="http://schemas.microsoft.com/office/drawing/2014/main" id="{4EC394C2-5E41-43AE-AF68-EFF8C7BBC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4" y="2982"/>
              <a:ext cx="76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9262" name="Oval 6">
              <a:extLst>
                <a:ext uri="{FF2B5EF4-FFF2-40B4-BE49-F238E27FC236}">
                  <a16:creationId xmlns:a16="http://schemas.microsoft.com/office/drawing/2014/main" id="{D5F45D5C-741C-4D90-8D3C-E6F9C3307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2" y="327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9263" name="Oval 7">
              <a:extLst>
                <a:ext uri="{FF2B5EF4-FFF2-40B4-BE49-F238E27FC236}">
                  <a16:creationId xmlns:a16="http://schemas.microsoft.com/office/drawing/2014/main" id="{00D32FA6-22B9-43A7-9985-9C1E5D740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0" y="327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9264" name="Oval 8">
              <a:extLst>
                <a:ext uri="{FF2B5EF4-FFF2-40B4-BE49-F238E27FC236}">
                  <a16:creationId xmlns:a16="http://schemas.microsoft.com/office/drawing/2014/main" id="{EDF389CF-57E9-423A-9960-B3D654604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2" y="336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9265" name="Oval 9">
              <a:extLst>
                <a:ext uri="{FF2B5EF4-FFF2-40B4-BE49-F238E27FC236}">
                  <a16:creationId xmlns:a16="http://schemas.microsoft.com/office/drawing/2014/main" id="{FE9C38AC-44B5-43BA-AE1E-E83B272C5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" y="336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9266" name="Oval 10">
              <a:extLst>
                <a:ext uri="{FF2B5EF4-FFF2-40B4-BE49-F238E27FC236}">
                  <a16:creationId xmlns:a16="http://schemas.microsoft.com/office/drawing/2014/main" id="{76CCDC77-8BCE-4E80-B46C-69D2204FC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4" y="331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9267" name="Oval 11">
              <a:extLst>
                <a:ext uri="{FF2B5EF4-FFF2-40B4-BE49-F238E27FC236}">
                  <a16:creationId xmlns:a16="http://schemas.microsoft.com/office/drawing/2014/main" id="{625BE245-2339-4453-A6CF-5959DFF20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" y="341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9268" name="Oval 12">
              <a:extLst>
                <a:ext uri="{FF2B5EF4-FFF2-40B4-BE49-F238E27FC236}">
                  <a16:creationId xmlns:a16="http://schemas.microsoft.com/office/drawing/2014/main" id="{18F099EE-BB80-4AF0-A990-31A10E372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" y="327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sp>
        <p:nvSpPr>
          <p:cNvPr id="9220" name="Line 16">
            <a:extLst>
              <a:ext uri="{FF2B5EF4-FFF2-40B4-BE49-F238E27FC236}">
                <a16:creationId xmlns:a16="http://schemas.microsoft.com/office/drawing/2014/main" id="{3C7AA6B2-2B2A-4F67-A4DF-51EE1653D9F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2751138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grpSp>
        <p:nvGrpSpPr>
          <p:cNvPr id="9221" name="Group 68">
            <a:extLst>
              <a:ext uri="{FF2B5EF4-FFF2-40B4-BE49-F238E27FC236}">
                <a16:creationId xmlns:a16="http://schemas.microsoft.com/office/drawing/2014/main" id="{F742E162-25B8-4191-8FD7-0638053ECDE1}"/>
              </a:ext>
            </a:extLst>
          </p:cNvPr>
          <p:cNvGrpSpPr>
            <a:grpSpLocks/>
          </p:cNvGrpSpPr>
          <p:nvPr/>
        </p:nvGrpSpPr>
        <p:grpSpPr bwMode="auto">
          <a:xfrm>
            <a:off x="6819900" y="1989138"/>
            <a:ext cx="1295400" cy="1447800"/>
            <a:chOff x="3336" y="1525"/>
            <a:chExt cx="816" cy="912"/>
          </a:xfrm>
        </p:grpSpPr>
        <p:sp>
          <p:nvSpPr>
            <p:cNvPr id="9250" name="Line 15">
              <a:extLst>
                <a:ext uri="{FF2B5EF4-FFF2-40B4-BE49-F238E27FC236}">
                  <a16:creationId xmlns:a16="http://schemas.microsoft.com/office/drawing/2014/main" id="{E13F0D6E-0083-4F9A-A08D-F384589828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8" y="1525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9251" name="Oval 17">
              <a:extLst>
                <a:ext uri="{FF2B5EF4-FFF2-40B4-BE49-F238E27FC236}">
                  <a16:creationId xmlns:a16="http://schemas.microsoft.com/office/drawing/2014/main" id="{218CBE6C-EE38-405B-B820-050C6EB6F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4" y="1621"/>
              <a:ext cx="76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9252" name="Oval 18">
              <a:extLst>
                <a:ext uri="{FF2B5EF4-FFF2-40B4-BE49-F238E27FC236}">
                  <a16:creationId xmlns:a16="http://schemas.microsoft.com/office/drawing/2014/main" id="{525259F5-50E2-412D-A46D-0827B2B08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" y="1669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9253" name="Oval 19">
              <a:extLst>
                <a:ext uri="{FF2B5EF4-FFF2-40B4-BE49-F238E27FC236}">
                  <a16:creationId xmlns:a16="http://schemas.microsoft.com/office/drawing/2014/main" id="{C3E11A76-0D7F-4779-A61D-C1451675B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2" y="1669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9254" name="Oval 20">
              <a:extLst>
                <a:ext uri="{FF2B5EF4-FFF2-40B4-BE49-F238E27FC236}">
                  <a16:creationId xmlns:a16="http://schemas.microsoft.com/office/drawing/2014/main" id="{D266EB75-D21D-4ED8-AB9D-61E080F27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4" y="157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9255" name="Oval 21">
              <a:extLst>
                <a:ext uri="{FF2B5EF4-FFF2-40B4-BE49-F238E27FC236}">
                  <a16:creationId xmlns:a16="http://schemas.microsoft.com/office/drawing/2014/main" id="{154AB2E4-DDFE-496B-A4A4-A7E50ABD5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" y="162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9256" name="Oval 22">
              <a:extLst>
                <a:ext uri="{FF2B5EF4-FFF2-40B4-BE49-F238E27FC236}">
                  <a16:creationId xmlns:a16="http://schemas.microsoft.com/office/drawing/2014/main" id="{C1216B98-4589-4F75-B155-704E137CA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2" y="162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9257" name="Oval 23">
              <a:extLst>
                <a:ext uri="{FF2B5EF4-FFF2-40B4-BE49-F238E27FC236}">
                  <a16:creationId xmlns:a16="http://schemas.microsoft.com/office/drawing/2014/main" id="{629BAAF8-5D7C-474E-B365-EC3DD5D7E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4" y="162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9258" name="Oval 24">
              <a:extLst>
                <a:ext uri="{FF2B5EF4-FFF2-40B4-BE49-F238E27FC236}">
                  <a16:creationId xmlns:a16="http://schemas.microsoft.com/office/drawing/2014/main" id="{F46F85EC-0CF4-4AD3-A226-3B8980DD7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4" y="171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sp>
        <p:nvSpPr>
          <p:cNvPr id="9222" name="Line 28">
            <a:extLst>
              <a:ext uri="{FF2B5EF4-FFF2-40B4-BE49-F238E27FC236}">
                <a16:creationId xmlns:a16="http://schemas.microsoft.com/office/drawing/2014/main" id="{DA32B616-36CC-4227-B164-F1C9747C30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5413" y="48387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grpSp>
        <p:nvGrpSpPr>
          <p:cNvPr id="9223" name="Group 69">
            <a:extLst>
              <a:ext uri="{FF2B5EF4-FFF2-40B4-BE49-F238E27FC236}">
                <a16:creationId xmlns:a16="http://schemas.microsoft.com/office/drawing/2014/main" id="{9F8B5467-4A64-41D7-8BC9-5FDF60D48005}"/>
              </a:ext>
            </a:extLst>
          </p:cNvPr>
          <p:cNvGrpSpPr>
            <a:grpSpLocks/>
          </p:cNvGrpSpPr>
          <p:nvPr/>
        </p:nvGrpSpPr>
        <p:grpSpPr bwMode="auto">
          <a:xfrm>
            <a:off x="4087813" y="4076700"/>
            <a:ext cx="1219200" cy="1447800"/>
            <a:chOff x="1615" y="2840"/>
            <a:chExt cx="768" cy="912"/>
          </a:xfrm>
        </p:grpSpPr>
        <p:sp>
          <p:nvSpPr>
            <p:cNvPr id="9241" name="Line 27">
              <a:extLst>
                <a:ext uri="{FF2B5EF4-FFF2-40B4-BE49-F238E27FC236}">
                  <a16:creationId xmlns:a16="http://schemas.microsoft.com/office/drawing/2014/main" id="{24465804-9718-46FD-96F2-FE342385B5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9" y="2840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9242" name="Oval 29">
              <a:extLst>
                <a:ext uri="{FF2B5EF4-FFF2-40B4-BE49-F238E27FC236}">
                  <a16:creationId xmlns:a16="http://schemas.microsoft.com/office/drawing/2014/main" id="{CBD5DA8F-DD9B-4B50-B21B-9EEB7FBBA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2936"/>
              <a:ext cx="76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9243" name="Oval 30">
              <a:extLst>
                <a:ext uri="{FF2B5EF4-FFF2-40B4-BE49-F238E27FC236}">
                  <a16:creationId xmlns:a16="http://schemas.microsoft.com/office/drawing/2014/main" id="{484EA05C-F383-4AC2-BCE2-40F383C43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" y="32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9244" name="Oval 31">
              <a:extLst>
                <a:ext uri="{FF2B5EF4-FFF2-40B4-BE49-F238E27FC236}">
                  <a16:creationId xmlns:a16="http://schemas.microsoft.com/office/drawing/2014/main" id="{FA424F6D-A901-4474-8952-80966248A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1" y="317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9245" name="Oval 32">
              <a:extLst>
                <a:ext uri="{FF2B5EF4-FFF2-40B4-BE49-F238E27FC236}">
                  <a16:creationId xmlns:a16="http://schemas.microsoft.com/office/drawing/2014/main" id="{1C58DA03-3092-4F15-8911-372255143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5" y="346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9246" name="Oval 33">
              <a:extLst>
                <a:ext uri="{FF2B5EF4-FFF2-40B4-BE49-F238E27FC236}">
                  <a16:creationId xmlns:a16="http://schemas.microsoft.com/office/drawing/2014/main" id="{15E3CC1C-5D93-4B93-AFF2-60D36819E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9" y="33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9247" name="Oval 34">
              <a:extLst>
                <a:ext uri="{FF2B5EF4-FFF2-40B4-BE49-F238E27FC236}">
                  <a16:creationId xmlns:a16="http://schemas.microsoft.com/office/drawing/2014/main" id="{581372C1-D86D-4675-8FF7-BC08998C1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2" y="346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9248" name="Oval 35">
              <a:extLst>
                <a:ext uri="{FF2B5EF4-FFF2-40B4-BE49-F238E27FC236}">
                  <a16:creationId xmlns:a16="http://schemas.microsoft.com/office/drawing/2014/main" id="{15D64614-F46D-4458-94BE-28F13F503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315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9249" name="Oval 36">
              <a:extLst>
                <a:ext uri="{FF2B5EF4-FFF2-40B4-BE49-F238E27FC236}">
                  <a16:creationId xmlns:a16="http://schemas.microsoft.com/office/drawing/2014/main" id="{0111B09F-830D-42DA-8C96-42077FF4C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" y="297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sp>
        <p:nvSpPr>
          <p:cNvPr id="9224" name="Line 51">
            <a:extLst>
              <a:ext uri="{FF2B5EF4-FFF2-40B4-BE49-F238E27FC236}">
                <a16:creationId xmlns:a16="http://schemas.microsoft.com/office/drawing/2014/main" id="{FC572220-7883-432B-8275-1E0E5DC4804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5413" y="2751138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grpSp>
        <p:nvGrpSpPr>
          <p:cNvPr id="9225" name="Group 67">
            <a:extLst>
              <a:ext uri="{FF2B5EF4-FFF2-40B4-BE49-F238E27FC236}">
                <a16:creationId xmlns:a16="http://schemas.microsoft.com/office/drawing/2014/main" id="{FADDEC1C-7E67-45F9-8540-DBC4C3B5B4A5}"/>
              </a:ext>
            </a:extLst>
          </p:cNvPr>
          <p:cNvGrpSpPr>
            <a:grpSpLocks/>
          </p:cNvGrpSpPr>
          <p:nvPr/>
        </p:nvGrpSpPr>
        <p:grpSpPr bwMode="auto">
          <a:xfrm>
            <a:off x="3935413" y="1989138"/>
            <a:ext cx="1371600" cy="1752600"/>
            <a:chOff x="1519" y="1525"/>
            <a:chExt cx="864" cy="1104"/>
          </a:xfrm>
        </p:grpSpPr>
        <p:sp>
          <p:nvSpPr>
            <p:cNvPr id="9232" name="Line 50">
              <a:extLst>
                <a:ext uri="{FF2B5EF4-FFF2-40B4-BE49-F238E27FC236}">
                  <a16:creationId xmlns:a16="http://schemas.microsoft.com/office/drawing/2014/main" id="{13F325F6-C884-4105-8FF2-949F9A11D1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9" y="1525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9233" name="Oval 52">
              <a:extLst>
                <a:ext uri="{FF2B5EF4-FFF2-40B4-BE49-F238E27FC236}">
                  <a16:creationId xmlns:a16="http://schemas.microsoft.com/office/drawing/2014/main" id="{962243CA-3264-443B-A1C2-407888688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1621"/>
              <a:ext cx="76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9234" name="Oval 53">
              <a:extLst>
                <a:ext uri="{FF2B5EF4-FFF2-40B4-BE49-F238E27FC236}">
                  <a16:creationId xmlns:a16="http://schemas.microsoft.com/office/drawing/2014/main" id="{45663952-8C47-4A8E-8406-B1B9ADC50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2389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9235" name="Oval 54">
              <a:extLst>
                <a:ext uri="{FF2B5EF4-FFF2-40B4-BE49-F238E27FC236}">
                  <a16:creationId xmlns:a16="http://schemas.microsoft.com/office/drawing/2014/main" id="{FFFC5E9A-BA02-4F2C-9726-2291C7AC2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3" y="248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9236" name="Oval 55">
              <a:extLst>
                <a:ext uri="{FF2B5EF4-FFF2-40B4-BE49-F238E27FC236}">
                  <a16:creationId xmlns:a16="http://schemas.microsoft.com/office/drawing/2014/main" id="{4F5AE2D7-7B9E-4E31-A199-614C8D8DE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7" y="219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9237" name="Oval 56">
              <a:extLst>
                <a:ext uri="{FF2B5EF4-FFF2-40B4-BE49-F238E27FC236}">
                  <a16:creationId xmlns:a16="http://schemas.microsoft.com/office/drawing/2014/main" id="{F2A90531-7BD6-4045-A8EC-3D2E9212E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7" y="258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9238" name="Oval 57">
              <a:extLst>
                <a:ext uri="{FF2B5EF4-FFF2-40B4-BE49-F238E27FC236}">
                  <a16:creationId xmlns:a16="http://schemas.microsoft.com/office/drawing/2014/main" id="{1AC7A34A-2043-4ED7-8D65-98E63EEAE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" y="2389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9239" name="Oval 58">
              <a:extLst>
                <a:ext uri="{FF2B5EF4-FFF2-40B4-BE49-F238E27FC236}">
                  <a16:creationId xmlns:a16="http://schemas.microsoft.com/office/drawing/2014/main" id="{D56B5CFC-6C94-4A1F-9D1D-F1E03FF86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" y="2389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9240" name="Oval 59">
              <a:extLst>
                <a:ext uri="{FF2B5EF4-FFF2-40B4-BE49-F238E27FC236}">
                  <a16:creationId xmlns:a16="http://schemas.microsoft.com/office/drawing/2014/main" id="{10B20315-31FD-4D32-8650-11F8E5F0D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5" y="219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sp>
        <p:nvSpPr>
          <p:cNvPr id="9226" name="Text Box 60">
            <a:extLst>
              <a:ext uri="{FF2B5EF4-FFF2-40B4-BE49-F238E27FC236}">
                <a16:creationId xmlns:a16="http://schemas.microsoft.com/office/drawing/2014/main" id="{E78178AA-40AB-47E8-821A-EFC6E0FB6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90805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2400" b="1" u="sng">
                <a:solidFill>
                  <a:schemeClr val="tx2"/>
                </a:solidFill>
                <a:latin typeface="+mn-lt"/>
              </a:rPr>
              <a:t>Pojem: </a:t>
            </a:r>
            <a:r>
              <a:rPr lang="cs-CZ" altLang="en-US" sz="2400" b="1" u="sng">
                <a:solidFill>
                  <a:srgbClr val="990033"/>
                </a:solidFill>
                <a:latin typeface="+mn-lt"/>
              </a:rPr>
              <a:t>Preciznost vs. pravdivost</a:t>
            </a:r>
          </a:p>
        </p:txBody>
      </p:sp>
      <p:sp>
        <p:nvSpPr>
          <p:cNvPr id="9227" name="Text Box 63">
            <a:extLst>
              <a:ext uri="{FF2B5EF4-FFF2-40B4-BE49-F238E27FC236}">
                <a16:creationId xmlns:a16="http://schemas.microsoft.com/office/drawing/2014/main" id="{AF2C3FCB-0C51-4E88-BB7D-2CBA42465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2488" y="4510088"/>
            <a:ext cx="1600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400" dirty="0">
                <a:latin typeface="+mn-lt"/>
              </a:rPr>
              <a:t>Pravdivé</a:t>
            </a:r>
          </a:p>
          <a:p>
            <a:pPr eaLnBrk="1" hangingPunct="1"/>
            <a:r>
              <a:rPr lang="cs-CZ" altLang="en-US" sz="2400" dirty="0">
                <a:latin typeface="+mn-lt"/>
              </a:rPr>
              <a:t>Precizní</a:t>
            </a:r>
            <a:endParaRPr lang="en-GB" altLang="en-US" sz="2400" dirty="0">
              <a:latin typeface="+mn-lt"/>
            </a:endParaRPr>
          </a:p>
        </p:txBody>
      </p:sp>
      <p:sp>
        <p:nvSpPr>
          <p:cNvPr id="9228" name="Text Box 64">
            <a:extLst>
              <a:ext uri="{FF2B5EF4-FFF2-40B4-BE49-F238E27FC236}">
                <a16:creationId xmlns:a16="http://schemas.microsoft.com/office/drawing/2014/main" id="{1894085C-9F8E-4548-916D-2EE49C94A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4437063"/>
            <a:ext cx="18716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400" dirty="0">
                <a:latin typeface="+mn-lt"/>
              </a:rPr>
              <a:t>Pravdivé</a:t>
            </a:r>
          </a:p>
          <a:p>
            <a:pPr eaLnBrk="1" hangingPunct="1"/>
            <a:r>
              <a:rPr lang="cs-CZ" altLang="en-US" sz="2400" dirty="0">
                <a:latin typeface="+mn-lt"/>
              </a:rPr>
              <a:t>Neprecizní</a:t>
            </a:r>
            <a:endParaRPr lang="en-GB" altLang="en-US" sz="2400" dirty="0">
              <a:latin typeface="+mn-lt"/>
            </a:endParaRPr>
          </a:p>
        </p:txBody>
      </p:sp>
      <p:sp>
        <p:nvSpPr>
          <p:cNvPr id="9229" name="Text Box 65">
            <a:extLst>
              <a:ext uri="{FF2B5EF4-FFF2-40B4-BE49-F238E27FC236}">
                <a16:creationId xmlns:a16="http://schemas.microsoft.com/office/drawing/2014/main" id="{38DEA50E-4172-493B-8565-79C938199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049" y="2390776"/>
            <a:ext cx="22177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400" dirty="0">
                <a:latin typeface="+mn-lt"/>
              </a:rPr>
              <a:t>Nepravdivé</a:t>
            </a:r>
          </a:p>
          <a:p>
            <a:pPr eaLnBrk="1" hangingPunct="1"/>
            <a:r>
              <a:rPr lang="cs-CZ" altLang="en-US" sz="2400" dirty="0">
                <a:latin typeface="+mn-lt"/>
              </a:rPr>
              <a:t>Precizní</a:t>
            </a:r>
            <a:endParaRPr lang="en-GB" altLang="en-US" sz="2400" dirty="0">
              <a:latin typeface="+mn-lt"/>
            </a:endParaRPr>
          </a:p>
        </p:txBody>
      </p:sp>
      <p:sp>
        <p:nvSpPr>
          <p:cNvPr id="9230" name="Text Box 66">
            <a:extLst>
              <a:ext uri="{FF2B5EF4-FFF2-40B4-BE49-F238E27FC236}">
                <a16:creationId xmlns:a16="http://schemas.microsoft.com/office/drawing/2014/main" id="{ED586FE6-25BB-4FED-ACBF-648BD6830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49" y="2349501"/>
            <a:ext cx="22526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400" dirty="0">
                <a:latin typeface="+mn-lt"/>
              </a:rPr>
              <a:t>Nepravdivé</a:t>
            </a:r>
          </a:p>
          <a:p>
            <a:pPr eaLnBrk="1" hangingPunct="1"/>
            <a:r>
              <a:rPr lang="cs-CZ" altLang="en-US" sz="2400" dirty="0">
                <a:latin typeface="+mn-lt"/>
              </a:rPr>
              <a:t>Neprecizní</a:t>
            </a:r>
            <a:endParaRPr lang="en-GB" altLang="en-US" sz="2400" dirty="0">
              <a:latin typeface="+mn-lt"/>
            </a:endParaRPr>
          </a:p>
        </p:txBody>
      </p:sp>
      <p:pic>
        <p:nvPicPr>
          <p:cNvPr id="9231" name="Obrázek 5" descr="d_nQCKQ9EUjrXK9TdtYdLgotcipcpQK6zfnyfErWlYWZk-xhCfafoeW474JxxHuOzNAHmto.jpg">
            <a:extLst>
              <a:ext uri="{FF2B5EF4-FFF2-40B4-BE49-F238E27FC236}">
                <a16:creationId xmlns:a16="http://schemas.microsoft.com/office/drawing/2014/main" id="{A1BA059A-3400-43BA-A01D-4C5AC1CD9C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5413376"/>
            <a:ext cx="187325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5A32C562-6C00-4701-A7EE-EA6EDA126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576" y="655637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chemeClr val="accent6"/>
                </a:solidFill>
              </a:rPr>
              <a:t>Doporučení ČHS ČLS JEP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92F08B2-55D1-446F-BE36-830072B81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909" y="1540189"/>
            <a:ext cx="8915400" cy="3777622"/>
          </a:xfrm>
        </p:spPr>
        <p:txBody>
          <a:bodyPr>
            <a:normAutofit fontScale="92500"/>
          </a:bodyPr>
          <a:lstStyle/>
          <a:p>
            <a:pPr algn="just">
              <a:lnSpc>
                <a:spcPct val="170000"/>
              </a:lnSpc>
              <a:buFont typeface="Wingdings" panose="05000000000000000000" pitchFamily="2" charset="2"/>
              <a:buNone/>
              <a:defRPr/>
            </a:pPr>
            <a:r>
              <a:rPr lang="cs-CZ" dirty="0"/>
              <a:t>	“Programy vnitřní kontroly kvality klinických laboratoří mají sice svá obecná pravidla, ale je nutné je </a:t>
            </a:r>
            <a:r>
              <a:rPr lang="cs-CZ" b="1" dirty="0"/>
              <a:t>individuálně přizpůsobovat </a:t>
            </a:r>
            <a:r>
              <a:rPr lang="cs-CZ" dirty="0"/>
              <a:t>pro každou laboratoř. Kontrolní procesy mají plnit požadavky legislativy a akreditace, ale současně </a:t>
            </a:r>
            <a:r>
              <a:rPr lang="cs-CZ" b="1" dirty="0"/>
              <a:t>musí být přiměřené typu laboratoře, typu a počtu hematologických analyzátorů, a počtu vlastních měření a vyšetření</a:t>
            </a:r>
            <a:r>
              <a:rPr lang="cs-CZ" dirty="0"/>
              <a:t>. Proto nelze obecně aplikovat proces řízení kvality jedné laboratoře na podmínky laboratoře druhé. V zásadě platí, že každá klinická laboratoř musí provádět a dodržovat „minimální kontrolní program“, jehož zásady se snažíme uvést v tomto textu.“</a:t>
            </a:r>
          </a:p>
        </p:txBody>
      </p:sp>
      <p:pic>
        <p:nvPicPr>
          <p:cNvPr id="12293" name="Obrázek 3" descr="is.jpg">
            <a:extLst>
              <a:ext uri="{FF2B5EF4-FFF2-40B4-BE49-F238E27FC236}">
                <a16:creationId xmlns:a16="http://schemas.microsoft.com/office/drawing/2014/main" id="{CFD297E3-7DAB-4BC0-B3BF-898DF4CF52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5516563"/>
            <a:ext cx="11430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E3C63F14-236D-4054-8B49-02A94F579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560" y="787782"/>
            <a:ext cx="8911687" cy="53221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200" dirty="0">
                <a:solidFill>
                  <a:schemeClr val="tx1"/>
                </a:solidFill>
              </a:rPr>
              <a:t>Preventivní činnosti související s KK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4C4A1D-5F10-46F8-B900-C17569094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560" y="1988840"/>
            <a:ext cx="8915400" cy="377762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sz="2000" b="1" u="sng" dirty="0"/>
              <a:t>Kontrola pozadí: </a:t>
            </a:r>
          </a:p>
          <a:p>
            <a:pPr lvl="1">
              <a:defRPr/>
            </a:pPr>
            <a:r>
              <a:rPr lang="cs-CZ" sz="2000" dirty="0"/>
              <a:t>1x denně (při uvedení analyzátoru do chodu; pro kontrolu funkce přístroje nebo po určité době při jeho případném odstavení)</a:t>
            </a:r>
          </a:p>
          <a:p>
            <a:pPr>
              <a:defRPr/>
            </a:pPr>
            <a:r>
              <a:rPr lang="cs-CZ" sz="2000" b="1" u="sng" dirty="0"/>
              <a:t>Záznamy do provozního deníku </a:t>
            </a:r>
          </a:p>
          <a:p>
            <a:pPr lvl="1">
              <a:defRPr/>
            </a:pPr>
            <a:r>
              <a:rPr lang="cs-CZ" sz="2100" dirty="0" smtClean="0"/>
              <a:t>lze </a:t>
            </a:r>
            <a:r>
              <a:rPr lang="cs-CZ" sz="2100" dirty="0"/>
              <a:t>i elektronicky v analyzátoru (pokud to umožňuje, včetně zálohy)</a:t>
            </a:r>
          </a:p>
          <a:p>
            <a:pPr>
              <a:defRPr/>
            </a:pPr>
            <a:r>
              <a:rPr lang="cs-CZ" sz="2000" b="1" u="sng" dirty="0"/>
              <a:t>Kvalita diagnostik</a:t>
            </a:r>
          </a:p>
          <a:p>
            <a:pPr lvl="1">
              <a:defRPr/>
            </a:pPr>
            <a:r>
              <a:rPr lang="cs-CZ" sz="2000" dirty="0"/>
              <a:t>používají se pouze diagnostika se značkou „CE“</a:t>
            </a:r>
          </a:p>
          <a:p>
            <a:pPr lvl="1">
              <a:defRPr/>
            </a:pPr>
            <a:r>
              <a:rPr lang="cs-CZ" sz="2000" dirty="0"/>
              <a:t>n</a:t>
            </a:r>
            <a:r>
              <a:rPr lang="cs-CZ" sz="2000" dirty="0" smtClean="0"/>
              <a:t>ově </a:t>
            </a:r>
            <a:r>
              <a:rPr lang="cs-CZ" sz="2000" dirty="0"/>
              <a:t>nutno respektovat požadavky direktivy IVD-R (Nařízení Evropského parlamentu a rady (EU) 2017/746 ze dne 5. 4. 2017</a:t>
            </a:r>
            <a:r>
              <a:rPr lang="cs-CZ" sz="2000" dirty="0" smtClean="0"/>
              <a:t>) </a:t>
            </a:r>
            <a:endParaRPr lang="cs-CZ" sz="2000" dirty="0"/>
          </a:p>
          <a:p>
            <a:pPr lvl="1">
              <a:defRPr/>
            </a:pPr>
            <a:r>
              <a:rPr lang="cs-CZ" sz="2000" dirty="0"/>
              <a:t>firmy musí dodávat vlastní certifikáty a dokladovat provedenou validací podle platných mezinárodních norem</a:t>
            </a:r>
          </a:p>
          <a:p>
            <a:pPr>
              <a:defRPr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A063E5-1D7E-4159-B1A8-56A1764DB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pozadí: </a:t>
            </a:r>
            <a:r>
              <a:rPr lang="cs-CZ" dirty="0" err="1"/>
              <a:t>backgroundcheck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17E04EA-99ED-4D34-901D-18B7A657FE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362328"/>
            <a:ext cx="9729092" cy="5472614"/>
          </a:xfrm>
        </p:spPr>
      </p:pic>
    </p:spTree>
    <p:extLst>
      <p:ext uri="{BB962C8B-B14F-4D97-AF65-F5344CB8AC3E}">
        <p14:creationId xmlns:p14="http://schemas.microsoft.com/office/powerpoint/2010/main" val="115699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256351-DC76-4F4C-8F45-8E5392C65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9" y="692151"/>
            <a:ext cx="9865343" cy="20161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>
                <a:solidFill>
                  <a:srgbClr val="C00000"/>
                </a:solidFill>
              </a:rPr>
              <a:t>Směrnice či SOP</a:t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sz="2800" b="1" dirty="0">
                <a:solidFill>
                  <a:srgbClr val="990033"/>
                </a:solidFill>
              </a:rPr>
              <a:t> </a:t>
            </a:r>
            <a:br>
              <a:rPr lang="cs-CZ" sz="2800" b="1" dirty="0">
                <a:solidFill>
                  <a:srgbClr val="990033"/>
                </a:solidFill>
              </a:rPr>
            </a:br>
            <a:r>
              <a:rPr lang="cs-CZ" sz="2800" b="1" dirty="0">
                <a:solidFill>
                  <a:srgbClr val="990033"/>
                </a:solidFill>
              </a:rPr>
              <a:t>“</a:t>
            </a:r>
            <a:r>
              <a:rPr lang="cs-CZ" sz="2800" b="1" dirty="0">
                <a:solidFill>
                  <a:srgbClr val="990033"/>
                </a:solidFill>
                <a:latin typeface="+mn-lt"/>
                <a:ea typeface="+mn-ea"/>
                <a:cs typeface="+mn-cs"/>
              </a:rPr>
              <a:t>Kontroly krevních obrazů na hematologickém analyzátoru “</a:t>
            </a:r>
            <a:br>
              <a:rPr lang="cs-CZ" sz="2800" b="1" dirty="0">
                <a:solidFill>
                  <a:srgbClr val="990033"/>
                </a:solidFill>
                <a:latin typeface="+mn-lt"/>
                <a:ea typeface="+mn-ea"/>
                <a:cs typeface="+mn-cs"/>
              </a:rPr>
            </a:br>
            <a:endParaRPr lang="cs-CZ" sz="2800" dirty="0">
              <a:solidFill>
                <a:srgbClr val="990033"/>
              </a:solidFill>
            </a:endParaRPr>
          </a:p>
        </p:txBody>
      </p:sp>
      <p:sp>
        <p:nvSpPr>
          <p:cNvPr id="13315" name="Zástupný symbol pro obsah 2">
            <a:extLst>
              <a:ext uri="{FF2B5EF4-FFF2-40B4-BE49-F238E27FC236}">
                <a16:creationId xmlns:a16="http://schemas.microsoft.com/office/drawing/2014/main" id="{368D6831-F04F-453C-98A5-8A95D4A4C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288" y="2852738"/>
            <a:ext cx="8229600" cy="388620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None/>
            </a:pPr>
            <a:r>
              <a:rPr lang="cs-CZ" altLang="en-US" sz="2000" dirty="0"/>
              <a:t>- u každého typu kontroly by mělo být podrobně uvedeno:</a:t>
            </a:r>
          </a:p>
          <a:p>
            <a:pPr lvl="2"/>
            <a:r>
              <a:rPr lang="cs-CZ" altLang="en-US" sz="2000" dirty="0"/>
              <a:t>Četnost provádění kontroly</a:t>
            </a:r>
          </a:p>
          <a:p>
            <a:pPr lvl="2"/>
            <a:r>
              <a:rPr lang="cs-CZ" altLang="en-US" sz="2000" dirty="0"/>
              <a:t>Materiál</a:t>
            </a:r>
          </a:p>
          <a:p>
            <a:pPr lvl="2"/>
            <a:r>
              <a:rPr lang="cs-CZ" altLang="en-US" sz="2000" dirty="0"/>
              <a:t>Provedení</a:t>
            </a:r>
          </a:p>
          <a:p>
            <a:pPr lvl="2"/>
            <a:r>
              <a:rPr lang="cs-CZ" altLang="en-US" sz="2000" dirty="0"/>
              <a:t>Dokladování</a:t>
            </a:r>
          </a:p>
          <a:p>
            <a:pPr lvl="2"/>
            <a:r>
              <a:rPr lang="cs-CZ" altLang="en-US" sz="2000" dirty="0"/>
              <a:t>Hodnocení</a:t>
            </a:r>
          </a:p>
          <a:p>
            <a:pPr lvl="2"/>
            <a:endParaRPr lang="cs-CZ" altLang="en-US" sz="2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C0AE8AB-EC56-473E-8979-06A9733E61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90"/>
          <a:stretch/>
        </p:blipFill>
        <p:spPr>
          <a:xfrm>
            <a:off x="6575376" y="3372345"/>
            <a:ext cx="5616624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2F3E2EFD-15F9-4CA4-AE39-25520BBC3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721" y="709898"/>
            <a:ext cx="8229600" cy="52089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200" dirty="0">
                <a:solidFill>
                  <a:srgbClr val="C00000"/>
                </a:solidFill>
              </a:rPr>
              <a:t>Vlastní kontroly kvality KO</a:t>
            </a:r>
          </a:p>
        </p:txBody>
      </p:sp>
      <p:sp>
        <p:nvSpPr>
          <p:cNvPr id="17410" name="Zástupný symbol pro obsah 2">
            <a:extLst>
              <a:ext uri="{FF2B5EF4-FFF2-40B4-BE49-F238E27FC236}">
                <a16:creationId xmlns:a16="http://schemas.microsoft.com/office/drawing/2014/main" id="{7B2235BF-D985-4422-B7A3-96B0E0DDD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312" y="1919288"/>
            <a:ext cx="9720312" cy="422881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altLang="en-US" sz="2800" dirty="0"/>
              <a:t>Míra pravdivosti KO </a:t>
            </a:r>
          </a:p>
          <a:p>
            <a:pPr marL="514350" indent="-514350">
              <a:buFont typeface="+mj-lt"/>
              <a:buAutoNum type="arabicPeriod"/>
            </a:pPr>
            <a:r>
              <a:rPr lang="cs-CZ" altLang="en-US" sz="2800" dirty="0"/>
              <a:t>Preciznost měření analyzátoru v sérii – opakovatelnost  </a:t>
            </a:r>
          </a:p>
          <a:p>
            <a:pPr marL="514350" indent="-514350">
              <a:buFont typeface="+mj-lt"/>
              <a:buAutoNum type="arabicPeriod"/>
            </a:pPr>
            <a:r>
              <a:rPr lang="cs-CZ" altLang="en-US" sz="2800" dirty="0"/>
              <a:t>Reprodukovatelnost stejných parametrů měřených různými metodami a na různých analyzátorech (</a:t>
            </a:r>
            <a:r>
              <a:rPr lang="cs-CZ" altLang="en-US" sz="2800" dirty="0" err="1"/>
              <a:t>mezipřístrojová</a:t>
            </a:r>
            <a:r>
              <a:rPr lang="cs-CZ" altLang="en-US" sz="2800" dirty="0"/>
              <a:t> kontrola)</a:t>
            </a:r>
          </a:p>
          <a:p>
            <a:pPr marL="514350" indent="-514350">
              <a:buFont typeface="+mj-lt"/>
              <a:buAutoNum type="arabicPeriod"/>
            </a:pPr>
            <a:r>
              <a:rPr lang="cs-CZ" altLang="en-US" sz="2800" dirty="0"/>
              <a:t>X-B analýza (analýza klouzavého průměru)</a:t>
            </a:r>
          </a:p>
          <a:p>
            <a:pPr marL="514350" indent="-514350">
              <a:buFont typeface="+mj-lt"/>
              <a:buAutoNum type="arabicPeriod"/>
            </a:pPr>
            <a:r>
              <a:rPr lang="cs-CZ" altLang="en-US" sz="2800" dirty="0"/>
              <a:t>Kontrolní měření po změnách na analyzátoru</a:t>
            </a:r>
          </a:p>
          <a:p>
            <a:pPr marL="514350" indent="-514350">
              <a:buFont typeface="+mj-lt"/>
              <a:buAutoNum type="arabicPeriod"/>
            </a:pPr>
            <a:endParaRPr lang="cs-CZ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B72FD67F-323B-442F-9900-F15838B97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46159"/>
            <a:ext cx="8229600" cy="64837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4000" dirty="0">
                <a:solidFill>
                  <a:schemeClr val="accent2">
                    <a:lumMod val="75000"/>
                  </a:schemeClr>
                </a:solidFill>
              </a:rPr>
              <a:t>1. Míra pravdivosti</a:t>
            </a:r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3CDC4103-3E3A-4C61-9936-05DACF141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088" y="1412875"/>
            <a:ext cx="9289528" cy="51117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tabLst>
                <a:tab pos="566738" algn="l"/>
              </a:tabLst>
            </a:pPr>
            <a:endParaRPr lang="cs-CZ" altLang="en-US" sz="2400" dirty="0">
              <a:solidFill>
                <a:srgbClr val="990033"/>
              </a:solidFill>
            </a:endParaRPr>
          </a:p>
          <a:p>
            <a:pPr>
              <a:tabLst>
                <a:tab pos="566738" algn="l"/>
              </a:tabLst>
            </a:pPr>
            <a:r>
              <a:rPr lang="cs-CZ" altLang="en-US" sz="2400" dirty="0"/>
              <a:t>Účel: </a:t>
            </a:r>
          </a:p>
          <a:p>
            <a:pPr lvl="1">
              <a:tabLst>
                <a:tab pos="566738" algn="l"/>
              </a:tabLst>
            </a:pPr>
            <a:r>
              <a:rPr lang="cs-CZ" altLang="en-US" sz="2200" dirty="0"/>
              <a:t>Sledování systematické chyby měření, číselně vyjádřeno jako vychýlení (BIAS)</a:t>
            </a:r>
            <a:endParaRPr lang="en-US" altLang="en-US" sz="2200" dirty="0"/>
          </a:p>
          <a:p>
            <a:pPr>
              <a:tabLst>
                <a:tab pos="566738" algn="l"/>
              </a:tabLst>
            </a:pPr>
            <a:endParaRPr lang="en-US" altLang="en-US" sz="2400" dirty="0"/>
          </a:p>
          <a:p>
            <a:pPr algn="just">
              <a:tabLst>
                <a:tab pos="566738" algn="l"/>
              </a:tabLst>
            </a:pPr>
            <a:r>
              <a:rPr lang="cs-CZ" altLang="en-US" sz="2400" dirty="0"/>
              <a:t>Z důvodu současné nedostupnosti certifikovaného referenčního materiálu, který by byl dostatečně </a:t>
            </a:r>
            <a:r>
              <a:rPr lang="cs-CZ" altLang="en-US" sz="2400" dirty="0" err="1"/>
              <a:t>komutabilní</a:t>
            </a:r>
            <a:r>
              <a:rPr lang="cs-CZ" altLang="en-US" sz="2400" dirty="0"/>
              <a:t> a stabilní, nelze v rutinní laboratoři dodržet podmínky metrologické návaznosti pro </a:t>
            </a:r>
            <a:r>
              <a:rPr lang="cs-CZ" altLang="en-US" sz="2400" dirty="0" err="1"/>
              <a:t>multiparametrickou</a:t>
            </a:r>
            <a:r>
              <a:rPr lang="cs-CZ" altLang="en-US" sz="2400" dirty="0"/>
              <a:t> analýzu KO, a tudíž nelze zatím u všech parametrů KO stanovit BIAS</a:t>
            </a:r>
            <a:endParaRPr lang="en-US" altLang="en-US" sz="2400" dirty="0"/>
          </a:p>
          <a:p>
            <a:pPr>
              <a:tabLst>
                <a:tab pos="566738" algn="l"/>
              </a:tabLst>
            </a:pPr>
            <a:endParaRPr lang="cs-CZ" altLang="en-US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67EC64BE-7439-49FA-AAE2-CCBDB26F1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610155"/>
            <a:ext cx="8229600" cy="720378"/>
          </a:xfrm>
        </p:spPr>
        <p:txBody>
          <a:bodyPr/>
          <a:lstStyle/>
          <a:p>
            <a:pPr>
              <a:defRPr/>
            </a:pPr>
            <a:r>
              <a:rPr lang="cs-CZ" sz="4000" dirty="0">
                <a:solidFill>
                  <a:schemeClr val="accent2">
                    <a:lumMod val="75000"/>
                  </a:schemeClr>
                </a:solidFill>
                <a:sym typeface="Symbol"/>
              </a:rPr>
              <a:t> </a:t>
            </a:r>
            <a:r>
              <a:rPr lang="cs-CZ" sz="4000" dirty="0">
                <a:solidFill>
                  <a:schemeClr val="accent2">
                    <a:lumMod val="75000"/>
                  </a:schemeClr>
                </a:solidFill>
              </a:rPr>
              <a:t>„Míra pravdivosti“ </a:t>
            </a:r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112AB5DA-6DEF-48D6-94CC-F69909B65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288" y="1340768"/>
            <a:ext cx="9721328" cy="6186988"/>
          </a:xfrm>
        </p:spPr>
        <p:txBody>
          <a:bodyPr>
            <a:normAutofit fontScale="47500" lnSpcReduction="20000"/>
          </a:bodyPr>
          <a:lstStyle/>
          <a:p>
            <a:pPr marL="0" lvl="2" indent="0" algn="just">
              <a:lnSpc>
                <a:spcPct val="120000"/>
              </a:lnSpc>
              <a:buSzPct val="75000"/>
              <a:buNone/>
              <a:tabLst>
                <a:tab pos="566738" algn="l"/>
              </a:tabLst>
            </a:pPr>
            <a:r>
              <a:rPr lang="cs-CZ" altLang="cs-CZ" sz="5100" dirty="0">
                <a:solidFill>
                  <a:schemeClr val="tx1"/>
                </a:solidFill>
              </a:rPr>
              <a:t>Porovnání měření referenčního materiálu vzhledem k vztažné hodnotě a mezilehlá preciznost (kontrolní/referenční materiál) </a:t>
            </a:r>
            <a:endParaRPr lang="en-US" altLang="cs-CZ" sz="5100" dirty="0">
              <a:solidFill>
                <a:schemeClr val="tx1"/>
              </a:solidFill>
            </a:endParaRPr>
          </a:p>
          <a:p>
            <a:pPr>
              <a:tabLst>
                <a:tab pos="566738" algn="l"/>
              </a:tabLst>
            </a:pPr>
            <a:endParaRPr lang="cs-CZ" altLang="en-US" sz="1600" u="sng" dirty="0"/>
          </a:p>
          <a:p>
            <a:pPr>
              <a:tabLst>
                <a:tab pos="566738" algn="l"/>
              </a:tabLst>
            </a:pPr>
            <a:r>
              <a:rPr lang="cs-CZ" altLang="en-US" sz="4900" u="sng" dirty="0"/>
              <a:t>Četnost:</a:t>
            </a:r>
          </a:p>
          <a:p>
            <a:pPr lvl="1">
              <a:tabLst>
                <a:tab pos="566738" algn="l"/>
              </a:tabLst>
            </a:pPr>
            <a:r>
              <a:rPr lang="cs-CZ" altLang="en-US" sz="3600" dirty="0"/>
              <a:t>minimálně 1x denně 1 hladina, v rámci týdne minimálně 2 měření na každé hladině (L-</a:t>
            </a:r>
            <a:r>
              <a:rPr lang="cs-CZ" altLang="en-US" sz="3600" dirty="0" err="1"/>
              <a:t>low</a:t>
            </a:r>
            <a:r>
              <a:rPr lang="cs-CZ" altLang="en-US" sz="3600" dirty="0"/>
              <a:t>, N-</a:t>
            </a:r>
            <a:r>
              <a:rPr lang="cs-CZ" altLang="en-US" sz="3600" dirty="0" err="1"/>
              <a:t>normal</a:t>
            </a:r>
            <a:r>
              <a:rPr lang="cs-CZ" altLang="en-US" sz="3600" dirty="0"/>
              <a:t>, H-</a:t>
            </a:r>
            <a:r>
              <a:rPr lang="cs-CZ" altLang="en-US" sz="3600" dirty="0" err="1"/>
              <a:t>high</a:t>
            </a:r>
            <a:r>
              <a:rPr lang="cs-CZ" altLang="en-US" sz="3600" dirty="0"/>
              <a:t>)</a:t>
            </a:r>
          </a:p>
          <a:p>
            <a:pPr lvl="1">
              <a:tabLst>
                <a:tab pos="566738" algn="l"/>
              </a:tabLst>
            </a:pPr>
            <a:r>
              <a:rPr lang="cs-CZ" altLang="en-US" sz="3600" i="1" dirty="0"/>
              <a:t>ve FN Brno (cca 800 KO denně)- každý den všechny 3 hladiny</a:t>
            </a:r>
          </a:p>
          <a:p>
            <a:pPr lvl="1">
              <a:tabLst>
                <a:tab pos="566738" algn="l"/>
              </a:tabLst>
            </a:pPr>
            <a:r>
              <a:rPr lang="cs-CZ" altLang="en-US" sz="3600" i="1" dirty="0"/>
              <a:t>Ve VN Brno (cca 200 KO denně) – PO a Pá všechny 3 hladiny (L,N,H) , út (L), st (N), čt (H) po jedné hladině</a:t>
            </a:r>
          </a:p>
          <a:p>
            <a:pPr lvl="1">
              <a:tabLst>
                <a:tab pos="566738" algn="l"/>
              </a:tabLst>
            </a:pPr>
            <a:endParaRPr lang="cs-CZ" altLang="en-US" sz="3300" u="sng" dirty="0"/>
          </a:p>
          <a:p>
            <a:pPr>
              <a:tabLst>
                <a:tab pos="566738" algn="l"/>
              </a:tabLst>
            </a:pPr>
            <a:r>
              <a:rPr lang="cs-CZ" altLang="en-US" sz="4900" dirty="0"/>
              <a:t> </a:t>
            </a:r>
            <a:r>
              <a:rPr lang="cs-CZ" altLang="en-US" sz="4900" u="sng" dirty="0"/>
              <a:t>Materiál:</a:t>
            </a:r>
            <a:endParaRPr lang="cs-CZ" altLang="en-US" sz="4900" dirty="0"/>
          </a:p>
          <a:p>
            <a:pPr lvl="1">
              <a:tabLst>
                <a:tab pos="566738" algn="l"/>
              </a:tabLst>
            </a:pPr>
            <a:r>
              <a:rPr lang="cs-CZ" altLang="en-US" sz="3600" dirty="0"/>
              <a:t>stabilizovaný kontrolní/referenční materiál pro daný měřící systém – 3 hladiny</a:t>
            </a:r>
          </a:p>
          <a:p>
            <a:pPr marL="342900" lvl="1" indent="-342900">
              <a:lnSpc>
                <a:spcPct val="90000"/>
              </a:lnSpc>
              <a:buNone/>
              <a:tabLst>
                <a:tab pos="566738" algn="l"/>
              </a:tabLst>
            </a:pPr>
            <a:endParaRPr lang="cs-CZ" altLang="en-US" sz="3600" dirty="0">
              <a:cs typeface="Times New Roman" panose="02020603050405020304" pitchFamily="18" charset="0"/>
            </a:endParaRPr>
          </a:p>
          <a:p>
            <a:pPr marL="342900" lvl="1" indent="-342900">
              <a:lnSpc>
                <a:spcPct val="90000"/>
              </a:lnSpc>
              <a:buNone/>
              <a:tabLst>
                <a:tab pos="566738" algn="l"/>
              </a:tabLst>
            </a:pPr>
            <a:r>
              <a:rPr lang="cs-CZ" altLang="en-US" sz="3600" dirty="0">
                <a:cs typeface="Times New Roman" panose="02020603050405020304" pitchFamily="18" charset="0"/>
              </a:rPr>
              <a:t>Kontrolní materiál obvykle obsahuje </a:t>
            </a:r>
          </a:p>
          <a:p>
            <a:pPr marL="742950" lvl="2" indent="-342900">
              <a:lnSpc>
                <a:spcPct val="90000"/>
              </a:lnSpc>
              <a:tabLst>
                <a:tab pos="566738" algn="l"/>
              </a:tabLst>
            </a:pPr>
            <a:r>
              <a:rPr lang="cs-CZ" altLang="en-US" sz="3600" dirty="0">
                <a:cs typeface="Times New Roman" panose="02020603050405020304" pitchFamily="18" charset="0"/>
              </a:rPr>
              <a:t>v médiu rozpušt</a:t>
            </a:r>
            <a:r>
              <a:rPr lang="cs-CZ" altLang="en-US" sz="3600" dirty="0"/>
              <a:t>ě</a:t>
            </a:r>
            <a:r>
              <a:rPr lang="cs-CZ" altLang="en-US" sz="3600" dirty="0">
                <a:cs typeface="Times New Roman" panose="02020603050405020304" pitchFamily="18" charset="0"/>
              </a:rPr>
              <a:t>né stabilizované lidské erytrocyty</a:t>
            </a:r>
          </a:p>
          <a:p>
            <a:pPr marL="742950" lvl="2" indent="-342900">
              <a:lnSpc>
                <a:spcPct val="90000"/>
              </a:lnSpc>
              <a:tabLst>
                <a:tab pos="566738" algn="l"/>
              </a:tabLst>
            </a:pPr>
            <a:r>
              <a:rPr lang="cs-CZ" altLang="en-US" sz="3600" dirty="0">
                <a:cs typeface="Times New Roman" panose="02020603050405020304" pitchFamily="18" charset="0"/>
              </a:rPr>
              <a:t>fixované lidské leukocyty </a:t>
            </a:r>
          </a:p>
          <a:p>
            <a:pPr marL="742950" lvl="2" indent="-342900">
              <a:lnSpc>
                <a:spcPct val="90000"/>
              </a:lnSpc>
              <a:tabLst>
                <a:tab pos="566738" algn="l"/>
              </a:tabLst>
            </a:pPr>
            <a:r>
              <a:rPr lang="cs-CZ" altLang="en-US" sz="3600" dirty="0">
                <a:cs typeface="Times New Roman" panose="02020603050405020304" pitchFamily="18" charset="0"/>
              </a:rPr>
              <a:t>částice simulující desti</a:t>
            </a:r>
            <a:r>
              <a:rPr lang="cs-CZ" altLang="en-US" sz="3600" dirty="0"/>
              <a:t>č</a:t>
            </a:r>
            <a:r>
              <a:rPr lang="cs-CZ" altLang="en-US" sz="3600" dirty="0">
                <a:cs typeface="Times New Roman" panose="02020603050405020304" pitchFamily="18" charset="0"/>
              </a:rPr>
              <a:t>ky</a:t>
            </a:r>
          </a:p>
          <a:p>
            <a:pPr marL="342900" lvl="1" indent="-342900">
              <a:lnSpc>
                <a:spcPct val="90000"/>
              </a:lnSpc>
              <a:buNone/>
              <a:tabLst>
                <a:tab pos="566738" algn="l"/>
              </a:tabLst>
            </a:pPr>
            <a:r>
              <a:rPr lang="cs-CZ" altLang="en-US" sz="3600" dirty="0">
                <a:cs typeface="Times New Roman" panose="02020603050405020304" pitchFamily="18" charset="0"/>
              </a:rPr>
              <a:t> </a:t>
            </a:r>
            <a:endParaRPr lang="cs-CZ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67EC64BE-7439-49FA-AAE2-CCBDB26F1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610155"/>
            <a:ext cx="8229600" cy="720378"/>
          </a:xfrm>
        </p:spPr>
        <p:txBody>
          <a:bodyPr/>
          <a:lstStyle/>
          <a:p>
            <a:pPr>
              <a:defRPr/>
            </a:pPr>
            <a:r>
              <a:rPr lang="cs-CZ" sz="4000" dirty="0">
                <a:solidFill>
                  <a:schemeClr val="accent2">
                    <a:lumMod val="75000"/>
                  </a:schemeClr>
                </a:solidFill>
              </a:rPr>
              <a:t>„Míra pravdivosti“ </a:t>
            </a:r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112AB5DA-6DEF-48D6-94CC-F69909B65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288" y="1418476"/>
            <a:ext cx="9721328" cy="5472955"/>
          </a:xfrm>
        </p:spPr>
        <p:txBody>
          <a:bodyPr>
            <a:normAutofit fontScale="92500"/>
          </a:bodyPr>
          <a:lstStyle/>
          <a:p>
            <a:pPr>
              <a:tabLst>
                <a:tab pos="566738" algn="l"/>
              </a:tabLst>
            </a:pPr>
            <a:r>
              <a:rPr lang="cs-CZ" altLang="en-US" sz="2600" u="sng" dirty="0"/>
              <a:t>Dokladování:</a:t>
            </a:r>
            <a:r>
              <a:rPr lang="cs-CZ" altLang="en-US" sz="2600" dirty="0"/>
              <a:t> </a:t>
            </a:r>
          </a:p>
          <a:p>
            <a:pPr lvl="1">
              <a:tabLst>
                <a:tab pos="566738" algn="l"/>
              </a:tabLst>
            </a:pPr>
            <a:r>
              <a:rPr lang="cs-CZ" altLang="en-US" sz="2400" dirty="0"/>
              <a:t>originál atestu vztažných/referenčních hodnot</a:t>
            </a:r>
          </a:p>
          <a:p>
            <a:pPr lvl="1">
              <a:tabLst>
                <a:tab pos="566738" algn="l"/>
              </a:tabLst>
            </a:pPr>
            <a:r>
              <a:rPr lang="cs-CZ" altLang="en-US" sz="2400" dirty="0"/>
              <a:t> změřená data + grafické znázornění pomocí </a:t>
            </a:r>
            <a:r>
              <a:rPr lang="cs-CZ" altLang="en-US" sz="2400" dirty="0" err="1"/>
              <a:t>Lewey-Jeningsových</a:t>
            </a:r>
            <a:r>
              <a:rPr lang="cs-CZ" altLang="en-US" sz="2400" dirty="0"/>
              <a:t> grafů v QC módu analyzátoru</a:t>
            </a:r>
          </a:p>
          <a:p>
            <a:pPr lvl="1">
              <a:tabLst>
                <a:tab pos="566738" algn="l"/>
              </a:tabLst>
            </a:pPr>
            <a:r>
              <a:rPr lang="cs-CZ" altLang="en-US" sz="2400" dirty="0"/>
              <a:t>po ukončení dané šarže v tištěné autorizované podobě</a:t>
            </a:r>
          </a:p>
          <a:p>
            <a:pPr>
              <a:buNone/>
              <a:tabLst>
                <a:tab pos="566738" algn="l"/>
              </a:tabLst>
            </a:pPr>
            <a:endParaRPr lang="cs-CZ" altLang="en-US" sz="2600" dirty="0"/>
          </a:p>
          <a:p>
            <a:pPr>
              <a:tabLst>
                <a:tab pos="566738" algn="l"/>
              </a:tabLst>
            </a:pPr>
            <a:r>
              <a:rPr lang="cs-CZ" altLang="en-US" sz="2600" u="sng" dirty="0"/>
              <a:t>Hodnocení:</a:t>
            </a:r>
            <a:r>
              <a:rPr lang="cs-CZ" altLang="en-US" sz="2600" dirty="0"/>
              <a:t> </a:t>
            </a:r>
          </a:p>
          <a:p>
            <a:pPr lvl="1">
              <a:tabLst>
                <a:tab pos="566738" algn="l"/>
              </a:tabLst>
            </a:pPr>
            <a:r>
              <a:rPr lang="cs-CZ" altLang="en-US" sz="2400" dirty="0"/>
              <a:t>Hodnotíme, zdali se výsledky pohybují v povolených rozmezích, průměr, SD a CV a „firemní BIAS“.</a:t>
            </a:r>
          </a:p>
          <a:p>
            <a:pPr marL="742950" lvl="2" indent="-342900">
              <a:tabLst>
                <a:tab pos="566738" algn="l"/>
              </a:tabLst>
            </a:pPr>
            <a:r>
              <a:rPr lang="cs-CZ" altLang="en-US" sz="2400" dirty="0"/>
              <a:t>Naměřené výsledky sleduje průběžně provádějící ZL a VŠ </a:t>
            </a:r>
          </a:p>
          <a:p>
            <a:pPr marL="742950" lvl="2" indent="-342900">
              <a:tabLst>
                <a:tab pos="566738" algn="l"/>
              </a:tabLst>
            </a:pPr>
            <a:r>
              <a:rPr lang="cs-CZ" altLang="en-US" sz="2400" dirty="0"/>
              <a:t>Vytištěné výsledky hodnotí, autorizuje a případně komentuje VŠ</a:t>
            </a:r>
          </a:p>
          <a:p>
            <a:pPr marL="742950" lvl="2" indent="-342900">
              <a:tabLst>
                <a:tab pos="566738" algn="l"/>
              </a:tabLst>
            </a:pPr>
            <a:r>
              <a:rPr lang="cs-CZ" altLang="en-US" sz="2400" dirty="0"/>
              <a:t>Archivace výsledků min. 5 let</a:t>
            </a:r>
          </a:p>
        </p:txBody>
      </p:sp>
    </p:spTree>
    <p:extLst>
      <p:ext uri="{BB962C8B-B14F-4D97-AF65-F5344CB8AC3E}">
        <p14:creationId xmlns:p14="http://schemas.microsoft.com/office/powerpoint/2010/main" val="267112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92B50AF9-F59F-43C0-B915-4247ED8A9348}"/>
              </a:ext>
            </a:extLst>
          </p:cNvPr>
          <p:cNvSpPr txBox="1">
            <a:spLocks/>
          </p:cNvSpPr>
          <p:nvPr/>
        </p:nvSpPr>
        <p:spPr>
          <a:xfrm>
            <a:off x="2407636" y="564564"/>
            <a:ext cx="8516516" cy="81156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en-US" kern="0" dirty="0"/>
              <a:t>NOVÉ stránky ČHS!!!</a:t>
            </a:r>
          </a:p>
          <a:p>
            <a:r>
              <a:rPr lang="cs-CZ" altLang="en-US" kern="0" dirty="0"/>
              <a:t>https://www.hematology.cz/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D6A1790-F43D-4B7E-9A39-D7C83654D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5916"/>
          <a:stretch/>
        </p:blipFill>
        <p:spPr>
          <a:xfrm>
            <a:off x="2283192" y="2608067"/>
            <a:ext cx="8421320" cy="4222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0797D6-CDD9-4C77-AF54-F94EC2DFA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5356AD7B-3567-4A03-8ACF-A3C1CCF5C0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71"/>
          <a:stretch/>
        </p:blipFill>
        <p:spPr>
          <a:xfrm>
            <a:off x="1" y="692696"/>
            <a:ext cx="12192000" cy="5805264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C1B04A0-865B-499F-9410-4DF56755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3E2C-18C9-4577-B4F9-436A49BA84F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433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16FEF0-F5C7-403C-A853-A2CC8B867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4327BF9-B108-48FD-AF80-DB9F0E8105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71"/>
          <a:stretch/>
        </p:blipFill>
        <p:spPr>
          <a:xfrm>
            <a:off x="-52299" y="624110"/>
            <a:ext cx="12296597" cy="580526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563E0B7-F0E6-4BB1-83E1-0DD7412DB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3E2C-18C9-4577-B4F9-436A49BA84F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2956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2F52C4-6B37-4581-9F43-1C3D90689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1DEDDFA-07FC-478D-AF8F-168C2DBF5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3E2C-18C9-4577-B4F9-436A49BA84FD}" type="slidenum">
              <a:rPr lang="cs-CZ" altLang="cs-CZ" smtClean="0"/>
              <a:pPr/>
              <a:t>22</a:t>
            </a:fld>
            <a:endParaRPr lang="cs-CZ" altLang="cs-CZ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A6047BD9-8A3E-435B-B6C9-14B493AFB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1"/>
          <a:stretch/>
        </p:blipFill>
        <p:spPr>
          <a:xfrm>
            <a:off x="0" y="700310"/>
            <a:ext cx="12192000" cy="5661248"/>
          </a:xfrm>
        </p:spPr>
      </p:pic>
    </p:spTree>
    <p:extLst>
      <p:ext uri="{BB962C8B-B14F-4D97-AF65-F5344CB8AC3E}">
        <p14:creationId xmlns:p14="http://schemas.microsoft.com/office/powerpoint/2010/main" val="23657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A73DD6-F019-4C19-9B72-A87EA69C5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E7EB280-AC8A-4F30-986D-0B5A43DB79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12"/>
          <a:stretch/>
        </p:blipFill>
        <p:spPr>
          <a:xfrm>
            <a:off x="-52299" y="723305"/>
            <a:ext cx="12296597" cy="5733257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EF30231-42DC-46B4-A90C-5712FE0F5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3E2C-18C9-4577-B4F9-436A49BA84F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4001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6421F9-946B-4FB0-B942-5F8C9D454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418E5E0-93A7-4E9F-9DF3-446A7E846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3E2C-18C9-4577-B4F9-436A49BA84FD}" type="slidenum">
              <a:rPr lang="cs-CZ" altLang="cs-CZ" smtClean="0"/>
              <a:pPr/>
              <a:t>24</a:t>
            </a:fld>
            <a:endParaRPr lang="cs-CZ" altLang="cs-CZ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3B57A02C-93DB-4FEF-A17B-9E46F5471B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38"/>
          <a:stretch/>
        </p:blipFill>
        <p:spPr>
          <a:xfrm>
            <a:off x="0" y="629972"/>
            <a:ext cx="12163776" cy="5717382"/>
          </a:xfrm>
        </p:spPr>
      </p:pic>
    </p:spTree>
    <p:extLst>
      <p:ext uri="{BB962C8B-B14F-4D97-AF65-F5344CB8AC3E}">
        <p14:creationId xmlns:p14="http://schemas.microsoft.com/office/powerpoint/2010/main" val="390011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D9283E5-DBEC-4BC2-B286-32A0F6CDA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2. Preciznost měření analyzátoru v sérii – opakovatelnost  </a:t>
            </a:r>
          </a:p>
        </p:txBody>
      </p:sp>
      <p:sp>
        <p:nvSpPr>
          <p:cNvPr id="23555" name="Zástupný symbol pro obsah 4">
            <a:extLst>
              <a:ext uri="{FF2B5EF4-FFF2-40B4-BE49-F238E27FC236}">
                <a16:creationId xmlns:a16="http://schemas.microsoft.com/office/drawing/2014/main" id="{29FBC66B-60FE-499D-BD1F-EE865E90A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312" y="1844675"/>
            <a:ext cx="10080351" cy="3384525"/>
          </a:xfrm>
        </p:spPr>
        <p:txBody>
          <a:bodyPr>
            <a:noAutofit/>
          </a:bodyPr>
          <a:lstStyle/>
          <a:p>
            <a:r>
              <a:rPr lang="cs-CZ" sz="1700" u="sng" dirty="0"/>
              <a:t>Účel:</a:t>
            </a:r>
            <a:r>
              <a:rPr lang="cs-CZ" sz="1700" dirty="0"/>
              <a:t> Sledování preciznosti v sérii (SD, CV) pro kontrolu limitů stanovenými výrobcem </a:t>
            </a:r>
          </a:p>
          <a:p>
            <a:r>
              <a:rPr lang="cs-CZ" altLang="en-US" sz="1700" u="sng" dirty="0"/>
              <a:t>Četnost:</a:t>
            </a:r>
            <a:r>
              <a:rPr lang="cs-CZ" altLang="en-US" sz="1700" dirty="0"/>
              <a:t> minimálně při pravidelné verifikaci</a:t>
            </a:r>
          </a:p>
          <a:p>
            <a:pPr>
              <a:lnSpc>
                <a:spcPct val="90000"/>
              </a:lnSpc>
            </a:pPr>
            <a:r>
              <a:rPr lang="cs-CZ" altLang="en-US" sz="1700" u="sng" dirty="0"/>
              <a:t>Materiál:</a:t>
            </a:r>
            <a:r>
              <a:rPr lang="cs-CZ" altLang="en-US" sz="1700" dirty="0"/>
              <a:t> vitální krev či stabilizovaný kontrolní/referenční materiál pro daný měřící systém </a:t>
            </a:r>
          </a:p>
          <a:p>
            <a:pPr>
              <a:lnSpc>
                <a:spcPct val="90000"/>
              </a:lnSpc>
            </a:pPr>
            <a:r>
              <a:rPr lang="cs-CZ" altLang="en-US" sz="1700" u="sng" dirty="0"/>
              <a:t>Provedení:</a:t>
            </a:r>
            <a:r>
              <a:rPr lang="cs-CZ" altLang="en-US" sz="1700" dirty="0"/>
              <a:t> vzorek se změří min. </a:t>
            </a:r>
            <a:r>
              <a:rPr lang="cs-CZ" altLang="en-US" sz="1700" b="1" dirty="0"/>
              <a:t>5x </a:t>
            </a:r>
            <a:r>
              <a:rPr lang="cs-CZ" altLang="en-US" sz="1700" dirty="0"/>
              <a:t>za sebou</a:t>
            </a:r>
            <a:r>
              <a:rPr lang="cs-CZ" altLang="en-US" sz="1700" b="1" dirty="0"/>
              <a:t> </a:t>
            </a:r>
            <a:r>
              <a:rPr lang="cs-CZ" altLang="en-US" sz="1700" dirty="0"/>
              <a:t>(stejnou ZL při stejných podmínkách měření) na všech analyzátorech i měřících modech</a:t>
            </a:r>
          </a:p>
          <a:p>
            <a:r>
              <a:rPr lang="cs-CZ" altLang="en-US" sz="1700" u="sng" dirty="0"/>
              <a:t>Dokladování:</a:t>
            </a:r>
            <a:r>
              <a:rPr lang="cs-CZ" altLang="en-US" sz="1700" dirty="0"/>
              <a:t> v tištěné autorizované podobě: naměřené hodnoty, CV, SD, průměr, počet měření</a:t>
            </a:r>
          </a:p>
          <a:p>
            <a:r>
              <a:rPr lang="cs-CZ" altLang="en-US" sz="1700" u="sng" dirty="0"/>
              <a:t>Hodnocení:</a:t>
            </a:r>
            <a:r>
              <a:rPr lang="cs-CZ" altLang="en-US" sz="1700" dirty="0"/>
              <a:t> </a:t>
            </a:r>
            <a:r>
              <a:rPr lang="cs-CZ" altLang="en-US" sz="1700" b="1" dirty="0"/>
              <a:t>maximální CV </a:t>
            </a:r>
            <a:r>
              <a:rPr lang="cs-CZ" altLang="en-US" sz="1700" dirty="0"/>
              <a:t>pro jednotlivé parametry uvádí operační </a:t>
            </a:r>
            <a:r>
              <a:rPr lang="cs-CZ" altLang="en-US" sz="1700" b="1" dirty="0"/>
              <a:t>manuál přístrojů</a:t>
            </a:r>
            <a:r>
              <a:rPr lang="cs-CZ" altLang="en-US" sz="1700" dirty="0"/>
              <a:t>. Hodnocení autorizuje a případně komentuje VŠ. Záznamy se uchovávají v laboratoři, archivace výsledků min. 5 let</a:t>
            </a:r>
          </a:p>
          <a:p>
            <a:r>
              <a:rPr lang="cs-CZ" altLang="en-US" sz="1700" dirty="0"/>
              <a:t>Příklad pro analyzátor </a:t>
            </a:r>
            <a:r>
              <a:rPr lang="cs-CZ" altLang="en-US" sz="1700" dirty="0" err="1"/>
              <a:t>Abbott</a:t>
            </a:r>
            <a:r>
              <a:rPr lang="cs-CZ" altLang="en-US" sz="1700" dirty="0"/>
              <a:t> CD Ruby (vždy uvedeno ve specifikacích přístroje – manuál):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8D82C755-C0DD-4E70-AF25-BD08A553E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517075"/>
              </p:ext>
            </p:extLst>
          </p:nvPr>
        </p:nvGraphicFramePr>
        <p:xfrm>
          <a:off x="3179762" y="5657626"/>
          <a:ext cx="5832475" cy="1152528"/>
        </p:xfrm>
        <a:graphic>
          <a:graphicData uri="http://schemas.openxmlformats.org/drawingml/2006/table">
            <a:tbl>
              <a:tblPr/>
              <a:tblGrid>
                <a:gridCol w="119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76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20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Parametr</a:t>
                      </a:r>
                    </a:p>
                  </a:txBody>
                  <a:tcPr marL="44450" marR="44450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45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CV (%)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Parametr</a:t>
                      </a:r>
                    </a:p>
                  </a:txBody>
                  <a:tcPr marL="44450" marR="44450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45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CV (%)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Parametr</a:t>
                      </a:r>
                    </a:p>
                  </a:txBody>
                  <a:tcPr marL="44450" marR="44450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45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CV (%)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WBC (WOC)</a:t>
                      </a:r>
                    </a:p>
                  </a:txBody>
                  <a:tcPr marL="44450" marR="44450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45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</a:t>
                      </a: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2,7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MCV</a:t>
                      </a:r>
                    </a:p>
                  </a:txBody>
                  <a:tcPr marL="44450" marR="44450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45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</a:t>
                      </a: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0,9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NEU</a:t>
                      </a:r>
                    </a:p>
                  </a:txBody>
                  <a:tcPr marL="44450" marR="44450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175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</a:t>
                      </a: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2,0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0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WBC (NOC)</a:t>
                      </a:r>
                    </a:p>
                  </a:txBody>
                  <a:tcPr marL="44450" marR="44450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45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</a:t>
                      </a:r>
                      <a:r>
                        <a:rPr kumimoji="0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3,3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RDW</a:t>
                      </a:r>
                    </a:p>
                  </a:txBody>
                  <a:tcPr marL="44450" marR="44450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45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</a:t>
                      </a: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1,7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LYM</a:t>
                      </a:r>
                    </a:p>
                  </a:txBody>
                  <a:tcPr marL="44450" marR="44450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175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</a:t>
                      </a: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3,7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RBC</a:t>
                      </a:r>
                    </a:p>
                  </a:txBody>
                  <a:tcPr marL="44450" marR="44450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45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</a:t>
                      </a: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2,1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PLT</a:t>
                      </a:r>
                    </a:p>
                  </a:txBody>
                  <a:tcPr marL="44450" marR="44450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45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</a:t>
                      </a: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4,3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MONO</a:t>
                      </a:r>
                    </a:p>
                  </a:txBody>
                  <a:tcPr marL="44450" marR="44450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175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</a:t>
                      </a: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13,1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0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HGB</a:t>
                      </a:r>
                    </a:p>
                  </a:txBody>
                  <a:tcPr marL="44450" marR="44450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45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</a:t>
                      </a: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1,7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MPV</a:t>
                      </a:r>
                    </a:p>
                  </a:txBody>
                  <a:tcPr marL="44450" marR="44450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45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</a:t>
                      </a: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7,1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EO</a:t>
                      </a:r>
                    </a:p>
                  </a:txBody>
                  <a:tcPr marL="44450" marR="44450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175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</a:t>
                      </a: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25,8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0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HCT</a:t>
                      </a:r>
                    </a:p>
                  </a:txBody>
                  <a:tcPr marL="44450" marR="44450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45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</a:t>
                      </a: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2,1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RETC</a:t>
                      </a:r>
                    </a:p>
                  </a:txBody>
                  <a:tcPr marL="44450" marR="44450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45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</a:t>
                      </a: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16,5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BASO</a:t>
                      </a:r>
                    </a:p>
                  </a:txBody>
                  <a:tcPr marL="44450" marR="44450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175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</a:t>
                      </a:r>
                      <a:r>
                        <a:rPr kumimoji="0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26,7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03512" y="480094"/>
            <a:ext cx="10153128" cy="932682"/>
          </a:xfrm>
        </p:spPr>
        <p:txBody>
          <a:bodyPr>
            <a:noAutofit/>
          </a:bodyPr>
          <a:lstStyle/>
          <a:p>
            <a:r>
              <a:rPr lang="cs-CZ" sz="2800" dirty="0" smtClean="0"/>
              <a:t>Příklad </a:t>
            </a:r>
            <a:r>
              <a:rPr lang="cs-CZ" sz="2800" dirty="0" err="1" smtClean="0"/>
              <a:t>Precision</a:t>
            </a:r>
            <a:r>
              <a:rPr lang="cs-CZ" sz="2800" dirty="0" smtClean="0"/>
              <a:t> testu na analyzátorech </a:t>
            </a:r>
            <a:r>
              <a:rPr lang="cs-CZ" sz="2800" dirty="0" err="1" smtClean="0"/>
              <a:t>Sysmex</a:t>
            </a:r>
            <a:r>
              <a:rPr lang="cs-CZ" sz="2800" dirty="0" smtClean="0"/>
              <a:t> řady XN</a:t>
            </a:r>
            <a:endParaRPr lang="cs-CZ" sz="2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r="1880"/>
          <a:stretch/>
        </p:blipFill>
        <p:spPr>
          <a:xfrm>
            <a:off x="1487488" y="1340768"/>
            <a:ext cx="3357672" cy="53796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841" y="1366441"/>
            <a:ext cx="3344399" cy="537492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175" y="1340767"/>
            <a:ext cx="3421449" cy="54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38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AA005F5C-C040-4936-88EE-2BE3BD0721A5}"/>
              </a:ext>
            </a:extLst>
          </p:cNvPr>
          <p:cNvGrpSpPr/>
          <p:nvPr/>
        </p:nvGrpSpPr>
        <p:grpSpPr>
          <a:xfrm>
            <a:off x="2011397" y="1320106"/>
            <a:ext cx="8229600" cy="5563471"/>
            <a:chOff x="1524000" y="0"/>
            <a:chExt cx="9144001" cy="6858000"/>
          </a:xfrm>
        </p:grpSpPr>
        <p:pic>
          <p:nvPicPr>
            <p:cNvPr id="24578" name="Picture 2">
              <a:extLst>
                <a:ext uri="{FF2B5EF4-FFF2-40B4-BE49-F238E27FC236}">
                  <a16:creationId xmlns:a16="http://schemas.microsoft.com/office/drawing/2014/main" id="{A114EDF7-AD76-4191-8A01-4988452931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Elipsa 3">
              <a:extLst>
                <a:ext uri="{FF2B5EF4-FFF2-40B4-BE49-F238E27FC236}">
                  <a16:creationId xmlns:a16="http://schemas.microsoft.com/office/drawing/2014/main" id="{DCDDEBA4-914A-49D4-B25E-7312F84A5A4D}"/>
                </a:ext>
              </a:extLst>
            </p:cNvPr>
            <p:cNvSpPr/>
            <p:nvPr/>
          </p:nvSpPr>
          <p:spPr>
            <a:xfrm>
              <a:off x="3071814" y="692151"/>
              <a:ext cx="1728787" cy="720725"/>
            </a:xfrm>
            <a:prstGeom prst="ellipse">
              <a:avLst/>
            </a:prstGeom>
            <a:no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" name="Elipsa 4">
              <a:extLst>
                <a:ext uri="{FF2B5EF4-FFF2-40B4-BE49-F238E27FC236}">
                  <a16:creationId xmlns:a16="http://schemas.microsoft.com/office/drawing/2014/main" id="{6F966987-F46B-4383-9340-F1F0EE7704A1}"/>
                </a:ext>
              </a:extLst>
            </p:cNvPr>
            <p:cNvSpPr/>
            <p:nvPr/>
          </p:nvSpPr>
          <p:spPr>
            <a:xfrm>
              <a:off x="5519739" y="692151"/>
              <a:ext cx="1728787" cy="720725"/>
            </a:xfrm>
            <a:prstGeom prst="ellipse">
              <a:avLst/>
            </a:prstGeom>
            <a:no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6" name="Elipsa 5">
              <a:extLst>
                <a:ext uri="{FF2B5EF4-FFF2-40B4-BE49-F238E27FC236}">
                  <a16:creationId xmlns:a16="http://schemas.microsoft.com/office/drawing/2014/main" id="{ACB7AF95-CB93-4D6F-AED9-9A2E5FD12B52}"/>
                </a:ext>
              </a:extLst>
            </p:cNvPr>
            <p:cNvSpPr/>
            <p:nvPr/>
          </p:nvSpPr>
          <p:spPr>
            <a:xfrm>
              <a:off x="8832850" y="2349501"/>
              <a:ext cx="1727200" cy="1223963"/>
            </a:xfrm>
            <a:prstGeom prst="ellipse">
              <a:avLst/>
            </a:prstGeom>
            <a:no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" name="Elipsa 6">
              <a:extLst>
                <a:ext uri="{FF2B5EF4-FFF2-40B4-BE49-F238E27FC236}">
                  <a16:creationId xmlns:a16="http://schemas.microsoft.com/office/drawing/2014/main" id="{F0CCA04F-F1EE-4924-AEE3-196D744A1226}"/>
                </a:ext>
              </a:extLst>
            </p:cNvPr>
            <p:cNvSpPr/>
            <p:nvPr/>
          </p:nvSpPr>
          <p:spPr>
            <a:xfrm>
              <a:off x="9409114" y="1"/>
              <a:ext cx="1258887" cy="549275"/>
            </a:xfrm>
            <a:prstGeom prst="ellipse">
              <a:avLst/>
            </a:prstGeom>
            <a:no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8" name="Elipsa 7">
              <a:extLst>
                <a:ext uri="{FF2B5EF4-FFF2-40B4-BE49-F238E27FC236}">
                  <a16:creationId xmlns:a16="http://schemas.microsoft.com/office/drawing/2014/main" id="{7EFCC593-4645-40BF-9889-97B5F5251BAD}"/>
                </a:ext>
              </a:extLst>
            </p:cNvPr>
            <p:cNvSpPr/>
            <p:nvPr/>
          </p:nvSpPr>
          <p:spPr>
            <a:xfrm>
              <a:off x="3000376" y="5157788"/>
              <a:ext cx="6767513" cy="1295400"/>
            </a:xfrm>
            <a:prstGeom prst="ellipse">
              <a:avLst/>
            </a:prstGeom>
            <a:no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10" name="Nadpis 1">
            <a:extLst>
              <a:ext uri="{FF2B5EF4-FFF2-40B4-BE49-F238E27FC236}">
                <a16:creationId xmlns:a16="http://schemas.microsoft.com/office/drawing/2014/main" id="{5AA2DCEB-0CFE-43AB-9E0B-5946CD98FA87}"/>
              </a:ext>
            </a:extLst>
          </p:cNvPr>
          <p:cNvSpPr txBox="1">
            <a:spLocks/>
          </p:cNvSpPr>
          <p:nvPr/>
        </p:nvSpPr>
        <p:spPr>
          <a:xfrm>
            <a:off x="2011396" y="787782"/>
            <a:ext cx="8909140" cy="5323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Příklad 1: opakovatelnost-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vitální krev </a:t>
            </a: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cs-CZ" sz="2400" dirty="0" err="1">
                <a:solidFill>
                  <a:schemeClr val="accent2">
                    <a:lumMod val="75000"/>
                  </a:schemeClr>
                </a:solidFill>
              </a:rPr>
              <a:t>Abbott</a:t>
            </a: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 CD Ruby)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E7EC68F2-0B8B-48CB-BD5F-B5AD9ED6B0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1517"/>
            <a:ext cx="12192000" cy="459849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2C099B4D-87DD-4C60-BBC8-2F34DFFB85D4}"/>
              </a:ext>
            </a:extLst>
          </p:cNvPr>
          <p:cNvSpPr txBox="1">
            <a:spLocks/>
          </p:cNvSpPr>
          <p:nvPr/>
        </p:nvSpPr>
        <p:spPr>
          <a:xfrm>
            <a:off x="1847528" y="738842"/>
            <a:ext cx="9678988" cy="6483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Příklad 2: opakovatelnost - firemní kontrolní materiál (</a:t>
            </a:r>
            <a:r>
              <a:rPr lang="cs-CZ" sz="2400" dirty="0" err="1">
                <a:solidFill>
                  <a:schemeClr val="accent2">
                    <a:lumMod val="75000"/>
                  </a:schemeClr>
                </a:solidFill>
              </a:rPr>
              <a:t>Sysmex</a:t>
            </a: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 XN)</a:t>
            </a:r>
          </a:p>
        </p:txBody>
      </p:sp>
    </p:spTree>
    <p:extLst>
      <p:ext uri="{BB962C8B-B14F-4D97-AF65-F5344CB8AC3E}">
        <p14:creationId xmlns:p14="http://schemas.microsoft.com/office/powerpoint/2010/main" val="266393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2C099B4D-87DD-4C60-BBC8-2F34DFFB85D4}"/>
              </a:ext>
            </a:extLst>
          </p:cNvPr>
          <p:cNvSpPr txBox="1">
            <a:spLocks/>
          </p:cNvSpPr>
          <p:nvPr/>
        </p:nvSpPr>
        <p:spPr>
          <a:xfrm>
            <a:off x="1847528" y="738842"/>
            <a:ext cx="9678988" cy="6483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Příklad 3: opakovatelnost - firemní kontrolní materiál (</a:t>
            </a:r>
            <a:r>
              <a:rPr lang="cs-CZ" sz="2400" dirty="0" err="1">
                <a:solidFill>
                  <a:schemeClr val="accent2">
                    <a:lumMod val="75000"/>
                  </a:schemeClr>
                </a:solidFill>
              </a:rPr>
              <a:t>Sysmex</a:t>
            </a: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 XN)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F3D9E91-F1F9-41E3-B911-A962EE89EE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7212"/>
            <a:ext cx="12192000" cy="458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8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92B50AF9-F59F-43C0-B915-4247ED8A9348}"/>
              </a:ext>
            </a:extLst>
          </p:cNvPr>
          <p:cNvSpPr txBox="1">
            <a:spLocks/>
          </p:cNvSpPr>
          <p:nvPr/>
        </p:nvSpPr>
        <p:spPr>
          <a:xfrm>
            <a:off x="1919536" y="564564"/>
            <a:ext cx="10272464" cy="81156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en-US" kern="0" dirty="0"/>
              <a:t>Nový odkaz na Laboratorní sekci ČHS </a:t>
            </a:r>
          </a:p>
          <a:p>
            <a:r>
              <a:rPr lang="cs-CZ" dirty="0"/>
              <a:t>https://labsekce.hematology.cz/</a:t>
            </a:r>
            <a:br>
              <a:rPr lang="cs-CZ" dirty="0"/>
            </a:br>
            <a:endParaRPr lang="cs-CZ" altLang="en-US" kern="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BC8DF8D-8224-42C5-ABB1-C0355D0DFA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4564" b="12136"/>
          <a:stretch/>
        </p:blipFill>
        <p:spPr>
          <a:xfrm>
            <a:off x="1938075" y="2803651"/>
            <a:ext cx="9001000" cy="399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8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2C099B4D-87DD-4C60-BBC8-2F34DFFB85D4}"/>
              </a:ext>
            </a:extLst>
          </p:cNvPr>
          <p:cNvSpPr txBox="1">
            <a:spLocks/>
          </p:cNvSpPr>
          <p:nvPr/>
        </p:nvSpPr>
        <p:spPr>
          <a:xfrm>
            <a:off x="1847528" y="738842"/>
            <a:ext cx="9678988" cy="6483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Příklad 4: opakovatelnost - firemní kontrolní materiál (</a:t>
            </a:r>
            <a:r>
              <a:rPr lang="cs-CZ" sz="2400" dirty="0" err="1">
                <a:solidFill>
                  <a:schemeClr val="accent2">
                    <a:lumMod val="75000"/>
                  </a:schemeClr>
                </a:solidFill>
              </a:rPr>
              <a:t>Sysmex</a:t>
            </a: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 XN)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9E47286-F343-4F9B-B243-048BB8417F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6" y="1340768"/>
            <a:ext cx="12192000" cy="456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6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7661C66-0DDD-408E-977E-3B41F3688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67107"/>
            <a:ext cx="9678988" cy="1371600"/>
          </a:xfrm>
        </p:spPr>
        <p:txBody>
          <a:bodyPr>
            <a:normAutofit fontScale="90000"/>
          </a:bodyPr>
          <a:lstStyle/>
          <a:p>
            <a:pPr marL="342900" lvl="2" indent="-342900">
              <a:defRPr/>
            </a:pPr>
            <a:r>
              <a:rPr lang="cs-CZ" sz="3200" dirty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3. </a:t>
            </a:r>
            <a:r>
              <a:rPr lang="cs-CZ" sz="32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Reprodukovatelnost různých metod měření a různých hematologických analyzátorů</a:t>
            </a:r>
            <a:br>
              <a:rPr lang="cs-CZ" sz="3200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cs-CZ" sz="32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					= </a:t>
            </a:r>
            <a:r>
              <a:rPr lang="cs-CZ" sz="32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mezipřístrojová</a:t>
            </a:r>
            <a:r>
              <a:rPr lang="cs-CZ" sz="32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kontrola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8594DEB-8AA9-445C-8A11-6DEE4B370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20" y="1988840"/>
            <a:ext cx="10225136" cy="4902661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cs-CZ" sz="2000" b="1" u="sng" dirty="0"/>
              <a:t>Nově!</a:t>
            </a:r>
          </a:p>
          <a:p>
            <a:pPr marL="0" indent="0" algn="just">
              <a:buNone/>
              <a:defRPr/>
            </a:pPr>
            <a:r>
              <a:rPr lang="cs-CZ" sz="2000" b="1" dirty="0"/>
              <a:t>Tento typ kontrol není nutné provádět, pokud má laboratoř stejné typy analyzátorů a stejný typ firemního kontrolního materiálu pro všechny používané analyzátory!</a:t>
            </a:r>
          </a:p>
          <a:p>
            <a:pPr>
              <a:spcAft>
                <a:spcPts val="1200"/>
              </a:spcAft>
              <a:defRPr/>
            </a:pPr>
            <a:endParaRPr lang="cs-CZ" sz="2000" u="sng" dirty="0"/>
          </a:p>
          <a:p>
            <a:pPr>
              <a:spcAft>
                <a:spcPts val="1200"/>
              </a:spcAft>
              <a:defRPr/>
            </a:pPr>
            <a:r>
              <a:rPr lang="cs-CZ" sz="2000" u="sng" dirty="0"/>
              <a:t>Četnost:</a:t>
            </a:r>
            <a:r>
              <a:rPr lang="cs-CZ" sz="2000" dirty="0"/>
              <a:t> dle využití přístroje (cca 1x denně)</a:t>
            </a:r>
          </a:p>
          <a:p>
            <a:pPr>
              <a:lnSpc>
                <a:spcPct val="90000"/>
              </a:lnSpc>
              <a:spcAft>
                <a:spcPts val="1200"/>
              </a:spcAft>
              <a:tabLst>
                <a:tab pos="566738" algn="l"/>
              </a:tabLst>
              <a:defRPr/>
            </a:pPr>
            <a:r>
              <a:rPr lang="cs-CZ" sz="2000" u="sng" dirty="0"/>
              <a:t>Materiál:</a:t>
            </a:r>
            <a:r>
              <a:rPr lang="cs-CZ" sz="2000" dirty="0"/>
              <a:t> vitální krev (vhodné vybrat 3 hladiny L, N, H)</a:t>
            </a:r>
          </a:p>
          <a:p>
            <a:pPr>
              <a:lnSpc>
                <a:spcPct val="90000"/>
              </a:lnSpc>
              <a:spcAft>
                <a:spcPts val="1200"/>
              </a:spcAft>
              <a:tabLst>
                <a:tab pos="566738" algn="l"/>
              </a:tabLst>
              <a:defRPr/>
            </a:pPr>
            <a:r>
              <a:rPr lang="cs-CZ" sz="2000" u="sng" dirty="0"/>
              <a:t>Provedení:</a:t>
            </a:r>
            <a:r>
              <a:rPr lang="cs-CZ" sz="2000" dirty="0"/>
              <a:t> kontrolní krevní vzorky měřit na všech analyzátorech i ve všech měřících módech (U/O) či měřících blocích na všech třech hladinách</a:t>
            </a:r>
            <a:endParaRPr lang="cs-CZ" sz="2000" b="1" dirty="0"/>
          </a:p>
          <a:p>
            <a:pPr algn="just">
              <a:spcAft>
                <a:spcPts val="1200"/>
              </a:spcAft>
              <a:defRPr/>
            </a:pPr>
            <a:r>
              <a:rPr lang="cs-CZ" sz="2000" u="sng" dirty="0"/>
              <a:t>Dokladování:</a:t>
            </a:r>
            <a:r>
              <a:rPr lang="cs-CZ" sz="2000" dirty="0"/>
              <a:t>  výtisk všech dat z analyzátoru + protokol z LIS, EXCEL či expertního </a:t>
            </a:r>
            <a:r>
              <a:rPr lang="cs-CZ" sz="2000" dirty="0" err="1"/>
              <a:t>midleware</a:t>
            </a:r>
            <a:r>
              <a:rPr lang="cs-CZ" sz="2000" dirty="0"/>
              <a:t>: </a:t>
            </a:r>
            <a:r>
              <a:rPr lang="cs-CZ" altLang="en-US" sz="2000" dirty="0"/>
              <a:t>naměřené hodnoty,</a:t>
            </a:r>
            <a:r>
              <a:rPr lang="cs-CZ" sz="2000" dirty="0"/>
              <a:t> </a:t>
            </a:r>
            <a:r>
              <a:rPr lang="cs-CZ" sz="2000" b="1" dirty="0"/>
              <a:t>D</a:t>
            </a:r>
            <a:r>
              <a:rPr lang="cs-CZ" sz="2000" b="1" baseline="-25000" dirty="0"/>
              <a:t>%</a:t>
            </a:r>
            <a:r>
              <a:rPr lang="cs-CZ" sz="2000" b="1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procentuální</a:t>
            </a:r>
            <a:r>
              <a:rPr lang="en-US" sz="2000" dirty="0"/>
              <a:t> </a:t>
            </a:r>
            <a:r>
              <a:rPr lang="en-US" sz="2000" dirty="0" err="1"/>
              <a:t>odchylka</a:t>
            </a:r>
            <a:r>
              <a:rPr lang="en-US" sz="2000" dirty="0"/>
              <a:t>). 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7661C66-0DDD-408E-977E-3B41F3688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67107"/>
            <a:ext cx="9678988" cy="1371600"/>
          </a:xfrm>
        </p:spPr>
        <p:txBody>
          <a:bodyPr>
            <a:normAutofit fontScale="90000"/>
          </a:bodyPr>
          <a:lstStyle/>
          <a:p>
            <a:pPr marL="342900" lvl="2" indent="-342900">
              <a:defRPr/>
            </a:pPr>
            <a:r>
              <a:rPr lang="cs-CZ" sz="3200" dirty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3. </a:t>
            </a:r>
            <a:r>
              <a:rPr lang="cs-CZ" sz="32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Reprodukovatelnost různých metod měření a různých hematologických analyzátorů</a:t>
            </a:r>
            <a:br>
              <a:rPr lang="cs-CZ" sz="3200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cs-CZ" sz="32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					= </a:t>
            </a:r>
            <a:r>
              <a:rPr lang="cs-CZ" sz="32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mezipřístrojová</a:t>
            </a:r>
            <a:r>
              <a:rPr lang="cs-CZ" sz="32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kontrola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8594DEB-8AA9-445C-8A11-6DEE4B370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528" y="1916832"/>
            <a:ext cx="9360728" cy="4824536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cs-CZ" u="sng" dirty="0"/>
              <a:t>Hodnocení:</a:t>
            </a:r>
            <a:r>
              <a:rPr lang="cs-CZ" dirty="0"/>
              <a:t> </a:t>
            </a:r>
          </a:p>
          <a:p>
            <a:pPr lvl="1" algn="just">
              <a:defRPr/>
            </a:pPr>
            <a:r>
              <a:rPr lang="cs-CZ" sz="1800" dirty="0"/>
              <a:t>porovnává se a hodnotí měření mezi daným typem analyzátoru a referenčním analyzátorem pro daný parametr (měřenou složku) a daný typ (L, N, H) vzorku v dané laboratoři a vyhodnocuje D</a:t>
            </a:r>
            <a:r>
              <a:rPr lang="cs-CZ" sz="1800" baseline="-25000" dirty="0"/>
              <a:t>%</a:t>
            </a:r>
            <a:r>
              <a:rPr lang="cs-CZ" sz="1800" dirty="0"/>
              <a:t> </a:t>
            </a:r>
            <a:r>
              <a:rPr lang="en-US" sz="1800" dirty="0"/>
              <a:t>(</a:t>
            </a:r>
            <a:r>
              <a:rPr lang="en-US" sz="1800" dirty="0" err="1"/>
              <a:t>procentuální</a:t>
            </a:r>
            <a:r>
              <a:rPr lang="en-US" sz="1800" dirty="0"/>
              <a:t> </a:t>
            </a:r>
            <a:r>
              <a:rPr lang="en-US" sz="1800" dirty="0" err="1"/>
              <a:t>odchylka</a:t>
            </a:r>
            <a:r>
              <a:rPr lang="en-US" sz="1800" dirty="0"/>
              <a:t>). </a:t>
            </a:r>
            <a:endParaRPr lang="cs-CZ" sz="1800" dirty="0"/>
          </a:p>
          <a:p>
            <a:pPr lvl="1" algn="just">
              <a:defRPr/>
            </a:pPr>
            <a:r>
              <a:rPr lang="cs-CZ" sz="1800" dirty="0"/>
              <a:t>Laboratoř si sama stanoví maximální povolenou procentuální odchylku </a:t>
            </a:r>
            <a:r>
              <a:rPr lang="cs-CZ" sz="1800" dirty="0" err="1"/>
              <a:t>D</a:t>
            </a:r>
            <a:r>
              <a:rPr lang="cs-CZ" sz="1800" baseline="-25000" dirty="0" err="1"/>
              <a:t>max</a:t>
            </a:r>
            <a:r>
              <a:rPr lang="cs-CZ" sz="1800" dirty="0"/>
              <a:t> od vztažné hodnoty referenčního analyzátoru</a:t>
            </a:r>
          </a:p>
          <a:p>
            <a:pPr lvl="2" algn="just">
              <a:defRPr/>
            </a:pPr>
            <a:r>
              <a:rPr lang="cs-CZ" sz="1600" dirty="0"/>
              <a:t>na základě úvodního porovnávání analyzátorů regresní analýzou</a:t>
            </a:r>
          </a:p>
          <a:p>
            <a:pPr lvl="2" algn="just">
              <a:defRPr/>
            </a:pPr>
            <a:r>
              <a:rPr lang="cs-CZ" sz="1600" dirty="0"/>
              <a:t>podle doporučení výrobce </a:t>
            </a:r>
          </a:p>
          <a:p>
            <a:pPr lvl="2" algn="just">
              <a:defRPr/>
            </a:pPr>
            <a:r>
              <a:rPr lang="cs-CZ" sz="1600" dirty="0"/>
              <a:t>podle doporučení EHK (např. </a:t>
            </a:r>
            <a:r>
              <a:rPr lang="cs-CZ" sz="1600" b="1" dirty="0" err="1"/>
              <a:t>D</a:t>
            </a:r>
            <a:r>
              <a:rPr lang="cs-CZ" sz="1600" b="1" baseline="-25000" dirty="0" err="1"/>
              <a:t>max</a:t>
            </a:r>
            <a:r>
              <a:rPr lang="cs-CZ" sz="1600" b="1" dirty="0"/>
              <a:t> ze </a:t>
            </a:r>
            <a:r>
              <a:rPr lang="cs-CZ" sz="1600" b="1" dirty="0" err="1"/>
              <a:t>SEKKu</a:t>
            </a:r>
            <a:r>
              <a:rPr lang="cs-CZ" sz="1600" dirty="0"/>
              <a:t>) </a:t>
            </a:r>
          </a:p>
          <a:p>
            <a:pPr lvl="2" algn="just">
              <a:defRPr/>
            </a:pPr>
            <a:r>
              <a:rPr lang="cs-CZ" sz="1600" dirty="0"/>
              <a:t>dle doporučení WHO (zde ale uvedeny max. odchylky pouze pro základní parametry KO).</a:t>
            </a:r>
          </a:p>
          <a:p>
            <a:pPr lvl="1" algn="just">
              <a:defRPr/>
            </a:pPr>
            <a:r>
              <a:rPr lang="cs-CZ" sz="1800" dirty="0"/>
              <a:t>Hodnocení autorizuje a případně komentuje VŠ. </a:t>
            </a:r>
          </a:p>
          <a:p>
            <a:pPr lvl="1" algn="just">
              <a:defRPr/>
            </a:pPr>
            <a:r>
              <a:rPr lang="cs-CZ" altLang="en-US" sz="1800" dirty="0"/>
              <a:t>Archivace výsledků min. 5 let</a:t>
            </a:r>
          </a:p>
        </p:txBody>
      </p:sp>
    </p:spTree>
    <p:extLst>
      <p:ext uri="{BB962C8B-B14F-4D97-AF65-F5344CB8AC3E}">
        <p14:creationId xmlns:p14="http://schemas.microsoft.com/office/powerpoint/2010/main" val="341017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04332930-B04E-4B56-A557-A9763A8E34CC}"/>
              </a:ext>
            </a:extLst>
          </p:cNvPr>
          <p:cNvSpPr txBox="1">
            <a:spLocks/>
          </p:cNvSpPr>
          <p:nvPr/>
        </p:nvSpPr>
        <p:spPr>
          <a:xfrm>
            <a:off x="2011396" y="787782"/>
            <a:ext cx="8229600" cy="3455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Příklad formuláře </a:t>
            </a:r>
            <a:r>
              <a:rPr lang="cs-CZ" sz="2400" dirty="0" err="1">
                <a:solidFill>
                  <a:schemeClr val="accent2">
                    <a:lumMod val="75000"/>
                  </a:schemeClr>
                </a:solidFill>
              </a:rPr>
              <a:t>mezipřístrojové</a:t>
            </a: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 kontroly ve FN Brno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D0B1B6A-B3DC-441A-9C08-BA6F133614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" b="2875"/>
          <a:stretch/>
        </p:blipFill>
        <p:spPr>
          <a:xfrm>
            <a:off x="2135560" y="1340767"/>
            <a:ext cx="7704856" cy="54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1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402" y="1271747"/>
            <a:ext cx="11489246" cy="438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1991544" y="620688"/>
            <a:ext cx="95622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Příklad formuláře </a:t>
            </a:r>
            <a:r>
              <a:rPr lang="cs-CZ" sz="2400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mezipřístrojové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kontroly na HOK FN Olomouc 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198" y="1304929"/>
            <a:ext cx="11665458" cy="356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8C13AAE-3EA4-4F6D-BEB0-D515ABC69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554" y="622490"/>
            <a:ext cx="8578850" cy="695707"/>
          </a:xfrm>
        </p:spPr>
        <p:txBody>
          <a:bodyPr/>
          <a:lstStyle/>
          <a:p>
            <a:pPr marL="342900" lvl="2" indent="-342900">
              <a:defRPr/>
            </a:pPr>
            <a:r>
              <a:rPr lang="cs-CZ" sz="3200" dirty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4. </a:t>
            </a:r>
            <a:r>
              <a:rPr lang="cs-CZ" sz="32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X-B analýza (klouzavý průměr)</a:t>
            </a:r>
          </a:p>
        </p:txBody>
      </p:sp>
      <p:sp>
        <p:nvSpPr>
          <p:cNvPr id="27651" name="Zástupný symbol pro obsah 4">
            <a:extLst>
              <a:ext uri="{FF2B5EF4-FFF2-40B4-BE49-F238E27FC236}">
                <a16:creationId xmlns:a16="http://schemas.microsoft.com/office/drawing/2014/main" id="{E44EFFC2-9D37-460A-A6B5-F2B5D3019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0554" y="1484784"/>
            <a:ext cx="9144247" cy="4968130"/>
          </a:xfrm>
        </p:spPr>
        <p:txBody>
          <a:bodyPr>
            <a:noAutofit/>
          </a:bodyPr>
          <a:lstStyle/>
          <a:p>
            <a:pPr algn="just"/>
            <a:r>
              <a:rPr lang="cs-CZ" altLang="en-US" dirty="0"/>
              <a:t>automatické kontinuální zpracovávání změřených hodnot, má-li hematologický analyzátor odpovídající softwarové vybavení</a:t>
            </a:r>
            <a:endParaRPr lang="en-US" altLang="en-US" dirty="0"/>
          </a:p>
          <a:p>
            <a:pPr algn="just"/>
            <a:r>
              <a:rPr lang="cs-CZ" altLang="en-US" dirty="0"/>
              <a:t>analýza se provádí ze všech vzorků změřených na analyzátoru nezávisle, přístroj zahrne do vyhodnocení veškerá provedená měření</a:t>
            </a:r>
            <a:endParaRPr lang="en-US" altLang="en-US" dirty="0"/>
          </a:p>
          <a:p>
            <a:pPr algn="just"/>
            <a:r>
              <a:rPr lang="cs-CZ" altLang="en-US" dirty="0"/>
              <a:t>sledovat každý analyzátor samostatně; XB analýza sleduje stabilní parametry: MCV, MCH, MCHC </a:t>
            </a:r>
            <a:endParaRPr lang="en-US" altLang="en-US" dirty="0"/>
          </a:p>
          <a:p>
            <a:pPr algn="just"/>
            <a:r>
              <a:rPr lang="cs-CZ" altLang="en-US" dirty="0"/>
              <a:t>analyzátor automaticky vypočítává průměrnou hodnotu ze souboru minimálně 20 po sobě jdoucích vzorků pro každý parametr a výsledky zaznamenává číselně nebo do </a:t>
            </a:r>
            <a:r>
              <a:rPr lang="cs-CZ" altLang="en-US" dirty="0" err="1"/>
              <a:t>Levey</a:t>
            </a:r>
            <a:r>
              <a:rPr lang="cs-CZ" altLang="en-US" dirty="0"/>
              <a:t> – </a:t>
            </a:r>
            <a:r>
              <a:rPr lang="cs-CZ" altLang="en-US" dirty="0" err="1"/>
              <a:t>Jenningsových</a:t>
            </a:r>
            <a:r>
              <a:rPr lang="cs-CZ" altLang="en-US" dirty="0"/>
              <a:t> grafů. </a:t>
            </a:r>
            <a:endParaRPr lang="en-US" altLang="en-US" dirty="0"/>
          </a:p>
          <a:p>
            <a:pPr algn="just"/>
            <a:r>
              <a:rPr lang="cs-CZ" altLang="en-US" dirty="0"/>
              <a:t>Výsledky se sledují pomocí </a:t>
            </a:r>
            <a:r>
              <a:rPr lang="cs-CZ" altLang="en-US" dirty="0" err="1"/>
              <a:t>Westgardových</a:t>
            </a:r>
            <a:r>
              <a:rPr lang="cs-CZ" altLang="en-US" dirty="0"/>
              <a:t> pravidel a vyhodnocuje se důvod jejich porušení. Odchylka měření by neměla být větší než 2SD nebo ±3 % od průměrné hodnoty. Sleduje se průběžně systematická chyba přístroje (trvale rostoucí či klesající trend některého parametru) 1 – 2x měsíčně/týdně (podle počtu měřených vzorků).</a:t>
            </a:r>
            <a:endParaRPr lang="en-US" altLang="en-US" dirty="0"/>
          </a:p>
          <a:p>
            <a:pPr algn="just"/>
            <a:r>
              <a:rPr lang="cs-CZ" altLang="en-US" dirty="0"/>
              <a:t>dokladovat autorizovanými výsledky z analyzátoru.</a:t>
            </a:r>
            <a:endParaRPr lang="en-US" altLang="en-US" dirty="0"/>
          </a:p>
          <a:p>
            <a:pPr lvl="1" algn="just">
              <a:buFont typeface="Wingdings" panose="05000000000000000000" pitchFamily="2" charset="2"/>
              <a:buNone/>
            </a:pPr>
            <a:endParaRPr lang="cs-CZ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Obrázek 4">
            <a:extLst>
              <a:ext uri="{FF2B5EF4-FFF2-40B4-BE49-F238E27FC236}">
                <a16:creationId xmlns:a16="http://schemas.microsoft.com/office/drawing/2014/main" id="{259099C0-5BC0-4A41-A892-919D02A3FB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0" b="37400"/>
          <a:stretch/>
        </p:blipFill>
        <p:spPr bwMode="auto">
          <a:xfrm>
            <a:off x="1991544" y="1628800"/>
            <a:ext cx="9180512" cy="42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04332930-B04E-4B56-A557-A9763A8E34CC}"/>
              </a:ext>
            </a:extLst>
          </p:cNvPr>
          <p:cNvSpPr txBox="1">
            <a:spLocks/>
          </p:cNvSpPr>
          <p:nvPr/>
        </p:nvSpPr>
        <p:spPr>
          <a:xfrm>
            <a:off x="2011396" y="787782"/>
            <a:ext cx="8229600" cy="3455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Příklad 1: X-B analýza (</a:t>
            </a:r>
            <a:r>
              <a:rPr lang="cs-CZ" sz="2400" dirty="0" err="1">
                <a:solidFill>
                  <a:schemeClr val="accent2">
                    <a:lumMod val="75000"/>
                  </a:schemeClr>
                </a:solidFill>
              </a:rPr>
              <a:t>Abbott</a:t>
            </a: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 CD Ruby)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04332930-B04E-4B56-A557-A9763A8E34CC}"/>
              </a:ext>
            </a:extLst>
          </p:cNvPr>
          <p:cNvSpPr txBox="1">
            <a:spLocks/>
          </p:cNvSpPr>
          <p:nvPr/>
        </p:nvSpPr>
        <p:spPr>
          <a:xfrm>
            <a:off x="2011396" y="787782"/>
            <a:ext cx="8229600" cy="3455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Příklad 2: X-B analýza (</a:t>
            </a:r>
            <a:r>
              <a:rPr lang="cs-CZ" sz="2400" dirty="0" err="1">
                <a:solidFill>
                  <a:schemeClr val="accent2">
                    <a:lumMod val="75000"/>
                  </a:schemeClr>
                </a:solidFill>
              </a:rPr>
              <a:t>Sysmex</a:t>
            </a: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 XN)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82FE0E7-08D0-4D36-A1DF-BC97A58653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" t="-2100" r="-769" b="16767"/>
          <a:stretch/>
        </p:blipFill>
        <p:spPr>
          <a:xfrm>
            <a:off x="921695" y="1484784"/>
            <a:ext cx="10568489" cy="507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8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AC4E91C0-136D-40BD-8969-B21574AC3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620713"/>
            <a:ext cx="8229600" cy="1371600"/>
          </a:xfrm>
        </p:spPr>
        <p:txBody>
          <a:bodyPr/>
          <a:lstStyle/>
          <a:p>
            <a:pPr algn="ctr">
              <a:defRPr/>
            </a:pPr>
            <a:r>
              <a:rPr lang="cs-CZ" sz="4000" dirty="0">
                <a:solidFill>
                  <a:schemeClr val="accent2">
                    <a:lumMod val="75000"/>
                  </a:schemeClr>
                </a:solidFill>
              </a:rPr>
              <a:t>5. Kontrolní měření po změnách na analyzátoru</a:t>
            </a:r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53DF985D-DF7C-4B62-B408-81D8CA508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312" y="2565400"/>
            <a:ext cx="9072239" cy="3886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dirty="0"/>
              <a:t>po změně kalibrace (pomocí kontrolního/referenčního materiálu) </a:t>
            </a:r>
          </a:p>
          <a:p>
            <a:pPr>
              <a:defRPr/>
            </a:pPr>
            <a:r>
              <a:rPr lang="cs-CZ" sz="2000" dirty="0"/>
              <a:t>po změně kalibračních faktorů (pomocí kontrolního/referenčního materiálu, či nativní krve dle potřeb laboratoře) </a:t>
            </a:r>
          </a:p>
          <a:p>
            <a:pPr>
              <a:defRPr/>
            </a:pPr>
            <a:r>
              <a:rPr lang="cs-CZ" sz="2000" dirty="0"/>
              <a:t>po změně šarží dílčích diagnostik (měření background, či dle doporučení výrobce analyzátoru)</a:t>
            </a:r>
          </a:p>
          <a:p>
            <a:pPr>
              <a:defRPr/>
            </a:pPr>
            <a:r>
              <a:rPr lang="cs-CZ" sz="2000" dirty="0"/>
              <a:t> po technickém zásahu do systému (pokud ovlivňuje měření) – dle úvahy: preciznost / opakovatelnost / porovnatelnost </a:t>
            </a:r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92B50AF9-F59F-43C0-B915-4247ED8A9348}"/>
              </a:ext>
            </a:extLst>
          </p:cNvPr>
          <p:cNvSpPr txBox="1">
            <a:spLocks/>
          </p:cNvSpPr>
          <p:nvPr/>
        </p:nvSpPr>
        <p:spPr>
          <a:xfrm>
            <a:off x="1919536" y="564564"/>
            <a:ext cx="10272464" cy="81156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dirty="0"/>
              <a:t>Doporučení LS ČHS</a:t>
            </a:r>
          </a:p>
          <a:p>
            <a:r>
              <a:rPr lang="cs-CZ" sz="2800" dirty="0"/>
              <a:t>https://labsekce.hematology.cz/k-jednotlivym-cinnostem/</a:t>
            </a:r>
            <a:br>
              <a:rPr lang="cs-CZ" sz="2800" dirty="0"/>
            </a:br>
            <a:endParaRPr lang="cs-CZ" altLang="en-US" sz="2800" kern="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6384D4D-D01B-49F8-A11C-A57DC3FFE5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-1" t="4563" r="-1383" b="9351"/>
          <a:stretch/>
        </p:blipFill>
        <p:spPr>
          <a:xfrm>
            <a:off x="2279576" y="2708920"/>
            <a:ext cx="8315245" cy="376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0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číslo snímku 3">
            <a:extLst>
              <a:ext uri="{FF2B5EF4-FFF2-40B4-BE49-F238E27FC236}">
                <a16:creationId xmlns:a16="http://schemas.microsoft.com/office/drawing/2014/main" id="{FB228D14-6D52-4CE8-ABF8-446CCD269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81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fld id="{A2F8859A-042C-4F5E-BCA7-7A80A54C013D}" type="slidenum">
              <a:rPr lang="cs-CZ" altLang="en-US"/>
              <a:pPr algn="l" eaLnBrk="1" hangingPunct="1"/>
              <a:t>40</a:t>
            </a:fld>
            <a:endParaRPr lang="cs-CZ" altLang="en-US"/>
          </a:p>
        </p:txBody>
      </p:sp>
      <p:graphicFrame>
        <p:nvGraphicFramePr>
          <p:cNvPr id="32771" name="Object 2">
            <a:extLst>
              <a:ext uri="{FF2B5EF4-FFF2-40B4-BE49-F238E27FC236}">
                <a16:creationId xmlns:a16="http://schemas.microsoft.com/office/drawing/2014/main" id="{62F1A4D3-00F1-47E2-B3D6-82FA2A5918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5189" y="2298701"/>
          <a:ext cx="193357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38" name="Rovnice" r:id="rId4" imgW="760680" imgH="365040" progId="">
                  <p:embed/>
                </p:oleObj>
              </mc:Choice>
              <mc:Fallback>
                <p:oleObj name="Rovnice" r:id="rId4" imgW="760680" imgH="365040" progId="">
                  <p:embed/>
                  <p:pic>
                    <p:nvPicPr>
                      <p:cNvPr id="0" name="Picture 3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2298701"/>
                        <a:ext cx="1933575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3">
            <a:extLst>
              <a:ext uri="{FF2B5EF4-FFF2-40B4-BE49-F238E27FC236}">
                <a16:creationId xmlns:a16="http://schemas.microsoft.com/office/drawing/2014/main" id="{8B677D6F-BC98-4913-8C3E-882B612675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78638" y="3886200"/>
          <a:ext cx="3249612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39" name="Rovnice" r:id="rId6" imgW="1581120" imgH="443880" progId="">
                  <p:embed/>
                </p:oleObj>
              </mc:Choice>
              <mc:Fallback>
                <p:oleObj name="Rovnice" r:id="rId6" imgW="1581120" imgH="443880" progId="">
                  <p:embed/>
                  <p:pic>
                    <p:nvPicPr>
                      <p:cNvPr id="0" name="Picture 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8638" y="3886200"/>
                        <a:ext cx="3249612" cy="1023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3" name="Picture 6">
            <a:extLst>
              <a:ext uri="{FF2B5EF4-FFF2-40B4-BE49-F238E27FC236}">
                <a16:creationId xmlns:a16="http://schemas.microsoft.com/office/drawing/2014/main" id="{8F80FCEB-690E-42F2-98EB-073D4BFAA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88"/>
          <a:stretch>
            <a:fillRect/>
          </a:stretch>
        </p:blipFill>
        <p:spPr bwMode="auto">
          <a:xfrm>
            <a:off x="8472488" y="1"/>
            <a:ext cx="2195512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4" name="Text Box 8">
            <a:extLst>
              <a:ext uri="{FF2B5EF4-FFF2-40B4-BE49-F238E27FC236}">
                <a16:creationId xmlns:a16="http://schemas.microsoft.com/office/drawing/2014/main" id="{EC3A7BD0-F5F5-49B3-98B3-97DC6BA08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433513"/>
            <a:ext cx="26479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en-US" sz="2000"/>
              <a:t>Pro soubor hodnot </a:t>
            </a:r>
            <a:r>
              <a:rPr lang="en-GB" altLang="en-US" sz="2000"/>
              <a:t> x</a:t>
            </a:r>
            <a:r>
              <a:rPr lang="en-GB" altLang="en-US" sz="2000" baseline="-25000"/>
              <a:t>i</a:t>
            </a:r>
            <a:r>
              <a:rPr lang="cs-CZ" altLang="en-US" sz="2000"/>
              <a:t>:</a:t>
            </a:r>
            <a:endParaRPr lang="en-GB" altLang="en-US" sz="2000">
              <a:latin typeface="Symbol" panose="05050102010706020507" pitchFamily="18" charset="2"/>
            </a:endParaRPr>
          </a:p>
        </p:txBody>
      </p:sp>
      <p:sp>
        <p:nvSpPr>
          <p:cNvPr id="137225" name="Text Box 9">
            <a:extLst>
              <a:ext uri="{FF2B5EF4-FFF2-40B4-BE49-F238E27FC236}">
                <a16:creationId xmlns:a16="http://schemas.microsoft.com/office/drawing/2014/main" id="{A733FB00-6D96-45B0-9CD5-177E07BCF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975" y="1920875"/>
            <a:ext cx="2554288" cy="3683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cs-CZ" altLang="en-US" dirty="0">
                <a:latin typeface="Arial" charset="0"/>
              </a:rPr>
              <a:t>Průměr (aritmetický)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137226" name="Text Box 10">
            <a:extLst>
              <a:ext uri="{FF2B5EF4-FFF2-40B4-BE49-F238E27FC236}">
                <a16:creationId xmlns:a16="http://schemas.microsoft.com/office/drawing/2014/main" id="{0A08926E-0EDC-415C-BC58-80FA6CE67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3481389"/>
            <a:ext cx="3602038" cy="36988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cs-CZ" altLang="en-US" dirty="0">
                <a:latin typeface="Arial" charset="0"/>
              </a:rPr>
              <a:t>Směrodatná odchylka (výběrová)</a:t>
            </a:r>
            <a:endParaRPr lang="de-CH" altLang="en-US" dirty="0">
              <a:latin typeface="Arial" charset="0"/>
            </a:endParaRP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22BF4579-002F-450E-92AA-CE0DA9623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1916114"/>
            <a:ext cx="3602038" cy="36988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cs-CZ" altLang="en-US" dirty="0">
                <a:latin typeface="Arial" charset="0"/>
              </a:rPr>
              <a:t>Směrodatná odchylka</a:t>
            </a:r>
            <a:endParaRPr lang="de-CH" altLang="en-US" dirty="0">
              <a:latin typeface="Arial" charset="0"/>
            </a:endParaRPr>
          </a:p>
        </p:txBody>
      </p:sp>
      <p:graphicFrame>
        <p:nvGraphicFramePr>
          <p:cNvPr id="32778" name="Objekt 1">
            <a:extLst>
              <a:ext uri="{FF2B5EF4-FFF2-40B4-BE49-F238E27FC236}">
                <a16:creationId xmlns:a16="http://schemas.microsoft.com/office/drawing/2014/main" id="{B738DC16-4A91-44CB-9AFF-6E4BE79C6B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58014" y="2314575"/>
          <a:ext cx="2886075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40" name="Rovnice" r:id="rId9" imgW="1393200" imgH="443880" progId="">
                  <p:embed/>
                </p:oleObj>
              </mc:Choice>
              <mc:Fallback>
                <p:oleObj name="Rovnice" r:id="rId9" imgW="1393200" imgH="443880" progId="">
                  <p:embed/>
                  <p:pic>
                    <p:nvPicPr>
                      <p:cNvPr id="0" name="Picture 3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8014" y="2314575"/>
                        <a:ext cx="2886075" cy="1023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Nadpis 5">
            <a:extLst>
              <a:ext uri="{FF2B5EF4-FFF2-40B4-BE49-F238E27FC236}">
                <a16:creationId xmlns:a16="http://schemas.microsoft.com/office/drawing/2014/main" id="{A265CD4F-7E99-420F-B942-51909B1E7800}"/>
              </a:ext>
            </a:extLst>
          </p:cNvPr>
          <p:cNvSpPr txBox="1">
            <a:spLocks/>
          </p:cNvSpPr>
          <p:nvPr/>
        </p:nvSpPr>
        <p:spPr>
          <a:xfrm>
            <a:off x="2014538" y="620713"/>
            <a:ext cx="6489700" cy="9445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altLang="en-US" b="1" kern="0" dirty="0">
                <a:solidFill>
                  <a:schemeClr val="accent2">
                    <a:lumMod val="50000"/>
                  </a:schemeClr>
                </a:solidFill>
              </a:rPr>
              <a:t>Vzorce</a:t>
            </a: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BD2C27B0-AA59-480E-A5B1-4CBA94B8C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175" y="3465513"/>
            <a:ext cx="2605088" cy="3683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cs-CZ" altLang="en-US" dirty="0">
                <a:latin typeface="Arial" charset="0"/>
              </a:rPr>
              <a:t>Variační koeficient (%)</a:t>
            </a:r>
            <a:endParaRPr lang="en-GB" altLang="en-US" dirty="0">
              <a:latin typeface="Arial" charset="0"/>
            </a:endParaRPr>
          </a:p>
        </p:txBody>
      </p:sp>
      <p:graphicFrame>
        <p:nvGraphicFramePr>
          <p:cNvPr id="32781" name="Objekt 3">
            <a:extLst>
              <a:ext uri="{FF2B5EF4-FFF2-40B4-BE49-F238E27FC236}">
                <a16:creationId xmlns:a16="http://schemas.microsoft.com/office/drawing/2014/main" id="{21CDEDE4-D423-4B40-BCC1-FAF75CA940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70101" y="3930650"/>
          <a:ext cx="231457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41" name="Rovnice" r:id="rId11" imgW="1106640" imgH="325440" progId="">
                  <p:embed/>
                </p:oleObj>
              </mc:Choice>
              <mc:Fallback>
                <p:oleObj name="Rovnice" r:id="rId11" imgW="1106640" imgH="325440" progId="">
                  <p:embed/>
                  <p:pic>
                    <p:nvPicPr>
                      <p:cNvPr id="0" name="Picture 3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1" y="3930650"/>
                        <a:ext cx="2314575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9">
            <a:extLst>
              <a:ext uri="{FF2B5EF4-FFF2-40B4-BE49-F238E27FC236}">
                <a16:creationId xmlns:a16="http://schemas.microsoft.com/office/drawing/2014/main" id="{77DEA98D-D0BF-42F0-BEB7-F1F3AD6EF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975" y="4932363"/>
            <a:ext cx="2573338" cy="3683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cs-CZ" altLang="en-US" dirty="0">
                <a:latin typeface="Arial" charset="0"/>
              </a:rPr>
              <a:t>Odchylka (%)</a:t>
            </a:r>
            <a:endParaRPr lang="en-GB" altLang="en-US" dirty="0">
              <a:latin typeface="Arial" charset="0"/>
            </a:endParaRPr>
          </a:p>
        </p:txBody>
      </p:sp>
      <p:graphicFrame>
        <p:nvGraphicFramePr>
          <p:cNvPr id="32783" name="Objekt 4">
            <a:extLst>
              <a:ext uri="{FF2B5EF4-FFF2-40B4-BE49-F238E27FC236}">
                <a16:creationId xmlns:a16="http://schemas.microsoft.com/office/drawing/2014/main" id="{22947983-5AFF-475B-BD31-DA5DFA49FE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16138" y="5391150"/>
          <a:ext cx="249555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42" name="Rovnice" r:id="rId13" imgW="1195560" imgH="365040" progId="">
                  <p:embed/>
                </p:oleObj>
              </mc:Choice>
              <mc:Fallback>
                <p:oleObj name="Rovnice" r:id="rId13" imgW="1195560" imgH="365040" progId="">
                  <p:embed/>
                  <p:pic>
                    <p:nvPicPr>
                      <p:cNvPr id="0" name="Picture 3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138" y="5391150"/>
                        <a:ext cx="2495550" cy="84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4" name="TextovéPole 5">
            <a:extLst>
              <a:ext uri="{FF2B5EF4-FFF2-40B4-BE49-F238E27FC236}">
                <a16:creationId xmlns:a16="http://schemas.microsoft.com/office/drawing/2014/main" id="{1D7CC87B-7814-4F3A-8122-B6C5CDE0C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263" y="5911850"/>
            <a:ext cx="3095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x    = naměřená hodnota</a:t>
            </a:r>
          </a:p>
          <a:p>
            <a:pPr eaLnBrk="1" hangingPunct="1"/>
            <a:r>
              <a:rPr lang="cs-CZ" alt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AV = vztažná hodnota </a:t>
            </a:r>
          </a:p>
          <a:p>
            <a:pPr eaLnBrk="1" hangingPunct="1"/>
            <a:r>
              <a:rPr lang="cs-CZ" alt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alt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altLang="en-US" sz="1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</a:t>
            </a:r>
            <a:r>
              <a:rPr lang="cs-CZ" altLang="en-US" sz="1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deklarovaná hodnota</a:t>
            </a:r>
          </a:p>
          <a:p>
            <a:pPr eaLnBrk="1" hangingPunct="1"/>
            <a:r>
              <a:rPr lang="cs-CZ" alt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    = počet měření</a:t>
            </a:r>
            <a:endParaRPr lang="en-US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id="{2CD4B5D2-EB69-4052-91AC-96124AA44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639" y="4960938"/>
            <a:ext cx="3578225" cy="3683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cs-CZ" altLang="en-US" dirty="0">
                <a:latin typeface="Arial" charset="0"/>
              </a:rPr>
              <a:t>BIAS</a:t>
            </a:r>
            <a:endParaRPr lang="en-GB" altLang="en-US" dirty="0">
              <a:latin typeface="Arial" charset="0"/>
            </a:endParaRPr>
          </a:p>
        </p:txBody>
      </p:sp>
      <p:graphicFrame>
        <p:nvGraphicFramePr>
          <p:cNvPr id="32786" name="Objekt 6">
            <a:extLst>
              <a:ext uri="{FF2B5EF4-FFF2-40B4-BE49-F238E27FC236}">
                <a16:creationId xmlns:a16="http://schemas.microsoft.com/office/drawing/2014/main" id="{09CA6AA6-EC32-439A-91E6-F27212E1E2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08888" y="5348289"/>
          <a:ext cx="16891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43" name="Rovnice" r:id="rId15" imgW="790560" imgH="128160" progId="">
                  <p:embed/>
                </p:oleObj>
              </mc:Choice>
              <mc:Fallback>
                <p:oleObj name="Rovnice" r:id="rId15" imgW="790560" imgH="128160" progId="">
                  <p:embed/>
                  <p:pic>
                    <p:nvPicPr>
                      <p:cNvPr id="0" name="Picture 3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888" y="5348289"/>
                        <a:ext cx="168910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7" name="Objekt 7">
            <a:extLst>
              <a:ext uri="{FF2B5EF4-FFF2-40B4-BE49-F238E27FC236}">
                <a16:creationId xmlns:a16="http://schemas.microsoft.com/office/drawing/2014/main" id="{33B4095B-FA90-41AD-A940-BF0D1A42C0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80326" y="5772150"/>
          <a:ext cx="187007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44" name="Rovnice" r:id="rId17" imgW="879480" imgH="355320" progId="">
                  <p:embed/>
                </p:oleObj>
              </mc:Choice>
              <mc:Fallback>
                <p:oleObj name="Rovnice" r:id="rId17" imgW="879480" imgH="355320" progId="">
                  <p:embed/>
                  <p:pic>
                    <p:nvPicPr>
                      <p:cNvPr id="0" name="Picture 3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6" y="5772150"/>
                        <a:ext cx="1870075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5">
            <a:extLst>
              <a:ext uri="{FF2B5EF4-FFF2-40B4-BE49-F238E27FC236}">
                <a16:creationId xmlns:a16="http://schemas.microsoft.com/office/drawing/2014/main" id="{DBDB443A-8E9E-4C76-9BD5-AE1705188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>
                <a:solidFill>
                  <a:srgbClr val="C00000"/>
                </a:solidFill>
              </a:rPr>
              <a:t>Závěr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177C9E-4D54-4105-AA85-64E390110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1905000"/>
            <a:ext cx="10017124" cy="42824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cs-CZ" sz="2000" dirty="0"/>
              <a:t>Provádění pravidelných kontrolních postupů v hematologické laboratoři zajišťuje </a:t>
            </a:r>
          </a:p>
          <a:p>
            <a:pPr lvl="1">
              <a:defRPr/>
            </a:pPr>
            <a:r>
              <a:rPr lang="cs-CZ" sz="1800" dirty="0"/>
              <a:t>požadovanou spolehlivost vyšetření a záruku jejich kvality</a:t>
            </a:r>
          </a:p>
          <a:p>
            <a:pPr lvl="1">
              <a:defRPr/>
            </a:pPr>
            <a:r>
              <a:rPr lang="cs-CZ" sz="1800" dirty="0"/>
              <a:t>potřebnou jistotu pro zaměstnance laboratoře, vyšetřované pacienty a ordinující lékaře. 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cs-CZ" sz="2000" dirty="0"/>
              <a:t>	Základem správně prováděných kontrolních procesů v hematologické laboratoři je důsledné dodržování nastavených jednoznačných pravidel vnitřní/interní kontroly kvality (VKK), která laboratoři dávají integritu, zabezpečují shodu a spolehlivost, minimalizují chyby a jsou odrazem politiky kvality dané laboratoře. </a:t>
            </a:r>
          </a:p>
          <a:p>
            <a:pPr>
              <a:defRPr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>
            <a:extLst>
              <a:ext uri="{FF2B5EF4-FFF2-40B4-BE49-F238E27FC236}">
                <a16:creationId xmlns:a16="http://schemas.microsoft.com/office/drawing/2014/main" id="{DBD16DE9-5CCE-4B03-9395-0A756BDC6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>
                <a:solidFill>
                  <a:srgbClr val="C00000"/>
                </a:solidFill>
              </a:rPr>
              <a:t>Literatura</a:t>
            </a:r>
          </a:p>
        </p:txBody>
      </p:sp>
      <p:sp>
        <p:nvSpPr>
          <p:cNvPr id="34819" name="Zástupný symbol pro obsah 2">
            <a:extLst>
              <a:ext uri="{FF2B5EF4-FFF2-40B4-BE49-F238E27FC236}">
                <a16:creationId xmlns:a16="http://schemas.microsoft.com/office/drawing/2014/main" id="{828E597D-8044-4315-9DC8-930789C6B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9576" y="1772816"/>
            <a:ext cx="8915400" cy="3777622"/>
          </a:xfrm>
        </p:spPr>
        <p:txBody>
          <a:bodyPr>
            <a:normAutofit/>
          </a:bodyPr>
          <a:lstStyle/>
          <a:p>
            <a:pPr algn="just" hangingPunct="1"/>
            <a:r>
              <a:rPr lang="cs-CZ" altLang="en-US" dirty="0"/>
              <a:t>L. </a:t>
            </a:r>
            <a:r>
              <a:rPr lang="cs-CZ" altLang="en-US" dirty="0" err="1"/>
              <a:t>Bourková</a:t>
            </a:r>
            <a:r>
              <a:rPr lang="cs-CZ" altLang="en-US" dirty="0"/>
              <a:t>, M. </a:t>
            </a:r>
            <a:r>
              <a:rPr lang="cs-CZ" altLang="en-US" dirty="0" err="1"/>
              <a:t>Matýšková</a:t>
            </a:r>
            <a:r>
              <a:rPr lang="cs-CZ" altLang="en-US" dirty="0"/>
              <a:t>, J. Kratochvíla, Doporučení ČHS ČLS JEP: Vnitřní kontrola kvality měření krevních obrazů s diferenciálním počtem leukocytů a retikulocytů na hematologických analyzátorech, 2022</a:t>
            </a:r>
          </a:p>
          <a:p>
            <a:pPr hangingPunct="1"/>
            <a:r>
              <a:rPr lang="cs-CZ" altLang="en-US" u="sng" dirty="0">
                <a:hlinkClick r:id="rId2"/>
              </a:rPr>
              <a:t>www.sekk.cz</a:t>
            </a:r>
            <a:r>
              <a:rPr lang="cs-CZ" altLang="en-US" dirty="0"/>
              <a:t>: Metrologická terminologie v klinické a analytické laboratoři, kol. autorů, 2009</a:t>
            </a:r>
          </a:p>
          <a:p>
            <a:r>
              <a:rPr lang="cs-CZ" dirty="0" err="1"/>
              <a:t>Calibration</a:t>
            </a:r>
            <a:r>
              <a:rPr lang="cs-CZ" dirty="0"/>
              <a:t> and </a:t>
            </a: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basic </a:t>
            </a:r>
            <a:r>
              <a:rPr lang="cs-CZ" dirty="0" err="1"/>
              <a:t>blood</a:t>
            </a:r>
            <a:r>
              <a:rPr lang="cs-CZ" dirty="0"/>
              <a:t> cell </a:t>
            </a:r>
            <a:r>
              <a:rPr lang="cs-CZ" dirty="0" err="1"/>
              <a:t>counters</a:t>
            </a:r>
            <a:r>
              <a:rPr lang="cs-CZ" dirty="0"/>
              <a:t>. WHO </a:t>
            </a:r>
            <a:r>
              <a:rPr lang="cs-CZ" dirty="0" err="1"/>
              <a:t>Document</a:t>
            </a:r>
            <a:r>
              <a:rPr lang="cs-CZ" dirty="0"/>
              <a:t> LAB/97.2 (1997)</a:t>
            </a:r>
          </a:p>
          <a:p>
            <a:r>
              <a:rPr lang="en-GB" dirty="0"/>
              <a:t>Quality assurance in haematology. WHO Document  LAB/98.4 (1998)</a:t>
            </a:r>
            <a:r>
              <a:rPr lang="en-GB" i="1" dirty="0"/>
              <a:t> </a:t>
            </a:r>
            <a:endParaRPr lang="cs-CZ" dirty="0"/>
          </a:p>
          <a:p>
            <a:r>
              <a:rPr lang="cs-CZ" dirty="0"/>
              <a:t>Nařízení Evropského parlamentu a rady (EU) 2017/746 ze dne 5. 4. 2017 o diagnostických zdravotnických prostředcích in vitro. Úřední věstník Evropské unie, 5. 5. 2017, str. 117-176</a:t>
            </a:r>
            <a:r>
              <a:rPr lang="cs-CZ" i="1" dirty="0"/>
              <a:t>.</a:t>
            </a:r>
            <a:endParaRPr lang="cs-CZ" dirty="0"/>
          </a:p>
          <a:p>
            <a:pPr hangingPunct="1"/>
            <a:endParaRPr lang="cs-CZ" altLang="en-US" sz="2000" dirty="0"/>
          </a:p>
          <a:p>
            <a:pPr hangingPunct="1"/>
            <a:endParaRPr lang="cs-CZ" altLang="en-US" sz="2000" dirty="0"/>
          </a:p>
          <a:p>
            <a:endParaRPr lang="cs-CZ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DE0EEC82-4A60-4878-965C-31DC77B2B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Nová revize doporučení pro vnitřní kontrolu kvality KO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183944F-6D1D-4B88-9EE2-167F7565A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2348880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Doplněno o </a:t>
            </a:r>
            <a:r>
              <a:rPr lang="cs-CZ" b="1" dirty="0"/>
              <a:t>diferenciální počet leukocytů, NRBC a retikulocytů</a:t>
            </a:r>
          </a:p>
          <a:p>
            <a:pPr lvl="1"/>
            <a:r>
              <a:rPr lang="cs-CZ" dirty="0"/>
              <a:t>Nový doplněný název:</a:t>
            </a:r>
          </a:p>
          <a:p>
            <a:pPr marL="457200" lvl="1" indent="0">
              <a:buNone/>
            </a:pPr>
            <a:r>
              <a:rPr lang="cs-CZ" sz="1800" dirty="0"/>
              <a:t>Vnitřní kontrola kvality měření krevních obrazů </a:t>
            </a:r>
            <a:r>
              <a:rPr lang="cs-CZ" sz="1800" i="1" dirty="0">
                <a:solidFill>
                  <a:srgbClr val="0070C0"/>
                </a:solidFill>
              </a:rPr>
              <a:t>s diferenciálním počtem leukocytů a retikulocytů</a:t>
            </a:r>
            <a:r>
              <a:rPr lang="cs-CZ" sz="1800" dirty="0"/>
              <a:t> na hematologických analyzátorech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Nejzásadnější změna v oblasti „</a:t>
            </a:r>
            <a:r>
              <a:rPr lang="cs-CZ" dirty="0" err="1"/>
              <a:t>mezipřístojových</a:t>
            </a:r>
            <a:r>
              <a:rPr lang="cs-CZ" dirty="0"/>
              <a:t> kontrol“ </a:t>
            </a:r>
          </a:p>
          <a:p>
            <a:pPr lvl="1"/>
            <a:r>
              <a:rPr lang="cs-CZ" dirty="0"/>
              <a:t>Tento typ kontrol není nutné provádět, pokud má laboratoř stejné typy analyzátorů a stejný typ firemního kontrolního materiálu pro všechny používané analyzátory</a:t>
            </a:r>
          </a:p>
          <a:p>
            <a:r>
              <a:rPr lang="cs-CZ" dirty="0"/>
              <a:t>Platné od: 1. 2. 2022</a:t>
            </a:r>
          </a:p>
          <a:p>
            <a:r>
              <a:rPr lang="cs-CZ" dirty="0"/>
              <a:t>Přechodné období do 30. 4. 2022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800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990D339-7724-4921-9C30-A32A2B8C68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3422" t="14971" r="30509" b="2347"/>
          <a:stretch/>
        </p:blipFill>
        <p:spPr>
          <a:xfrm>
            <a:off x="2855640" y="60260"/>
            <a:ext cx="6984776" cy="6681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602643FA-7DBA-43EA-AAE8-8EF25CD2F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51478"/>
            <a:ext cx="8911687" cy="1280890"/>
          </a:xfrm>
        </p:spPr>
        <p:txBody>
          <a:bodyPr/>
          <a:lstStyle/>
          <a:p>
            <a:r>
              <a:rPr lang="cs-CZ" altLang="en-US" dirty="0"/>
              <a:t>Typy kontroly kvality - obecně</a:t>
            </a:r>
            <a:endParaRPr lang="en-US" altLang="en-US" dirty="0"/>
          </a:p>
        </p:txBody>
      </p:sp>
      <p:sp>
        <p:nvSpPr>
          <p:cNvPr id="7171" name="Zástupný symbol pro obsah 2">
            <a:extLst>
              <a:ext uri="{FF2B5EF4-FFF2-40B4-BE49-F238E27FC236}">
                <a16:creationId xmlns:a16="http://schemas.microsoft.com/office/drawing/2014/main" id="{B381442E-A13C-4C49-8B70-34CBBFE76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111" y="1628800"/>
            <a:ext cx="9145314" cy="2520950"/>
          </a:xfrm>
        </p:spPr>
        <p:txBody>
          <a:bodyPr/>
          <a:lstStyle/>
          <a:p>
            <a:r>
              <a:rPr lang="cs-CZ" altLang="en-US" dirty="0"/>
              <a:t>Vnitřní (interní) kontrola kvality</a:t>
            </a:r>
          </a:p>
          <a:p>
            <a:r>
              <a:rPr lang="cs-CZ" altLang="en-US" dirty="0"/>
              <a:t>Externí kontrola kvality (zkoušení způsobilosti) – samostatné doporučení Laboratorní sekce ČHS</a:t>
            </a:r>
            <a:endParaRPr lang="en-US" alt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4C25CEE-01FB-4BE1-A6CF-1019705D65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3422" t="32268" r="23422" b="6833"/>
          <a:stretch/>
        </p:blipFill>
        <p:spPr>
          <a:xfrm>
            <a:off x="3575720" y="2708920"/>
            <a:ext cx="6480720" cy="3957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Oval 16">
            <a:extLst>
              <a:ext uri="{FF2B5EF4-FFF2-40B4-BE49-F238E27FC236}">
                <a16:creationId xmlns:a16="http://schemas.microsoft.com/office/drawing/2014/main" id="{AC5DF52D-6A9E-4968-B8B9-67462EB8A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419" y="1989139"/>
            <a:ext cx="2952750" cy="2879725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4100" name="Oval 17">
            <a:extLst>
              <a:ext uri="{FF2B5EF4-FFF2-40B4-BE49-F238E27FC236}">
                <a16:creationId xmlns:a16="http://schemas.microsoft.com/office/drawing/2014/main" id="{8A541EA0-5174-4A06-8F46-A7D73A301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0982" y="620714"/>
            <a:ext cx="2952750" cy="2879725"/>
          </a:xfrm>
          <a:prstGeom prst="ellipse">
            <a:avLst/>
          </a:prstGeom>
          <a:solidFill>
            <a:schemeClr val="accent1">
              <a:alpha val="45097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1" name="Oval 18">
            <a:extLst>
              <a:ext uri="{FF2B5EF4-FFF2-40B4-BE49-F238E27FC236}">
                <a16:creationId xmlns:a16="http://schemas.microsoft.com/office/drawing/2014/main" id="{2FD12E01-65FC-4B4F-AC52-E118615DF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957" y="620714"/>
            <a:ext cx="2952750" cy="2879725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2595" name="Rectangle 19">
            <a:extLst>
              <a:ext uri="{FF2B5EF4-FFF2-40B4-BE49-F238E27FC236}">
                <a16:creationId xmlns:a16="http://schemas.microsoft.com/office/drawing/2014/main" id="{B3446AE4-C101-4D38-B27E-1F559D075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7608" y="1268414"/>
            <a:ext cx="17287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Návaznost</a:t>
            </a:r>
          </a:p>
        </p:txBody>
      </p:sp>
      <p:sp>
        <p:nvSpPr>
          <p:cNvPr id="152596" name="Rectangle 20">
            <a:extLst>
              <a:ext uri="{FF2B5EF4-FFF2-40B4-BE49-F238E27FC236}">
                <a16:creationId xmlns:a16="http://schemas.microsoft.com/office/drawing/2014/main" id="{92C275BE-3C79-463E-8423-37275B1B1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4583" y="3789364"/>
            <a:ext cx="17287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Nejistota</a:t>
            </a:r>
          </a:p>
        </p:txBody>
      </p:sp>
      <p:sp>
        <p:nvSpPr>
          <p:cNvPr id="152597" name="Rectangle 21">
            <a:extLst>
              <a:ext uri="{FF2B5EF4-FFF2-40B4-BE49-F238E27FC236}">
                <a16:creationId xmlns:a16="http://schemas.microsoft.com/office/drawing/2014/main" id="{19AF91B0-B770-45C2-A499-E3A24AB99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3308" y="1362075"/>
            <a:ext cx="172878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Validace</a:t>
            </a:r>
          </a:p>
        </p:txBody>
      </p:sp>
      <p:sp>
        <p:nvSpPr>
          <p:cNvPr id="4105" name="Oval 22">
            <a:extLst>
              <a:ext uri="{FF2B5EF4-FFF2-40B4-BE49-F238E27FC236}">
                <a16:creationId xmlns:a16="http://schemas.microsoft.com/office/drawing/2014/main" id="{3427278E-BBDA-48A9-BB53-5AA2FDE4A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0394" y="1989139"/>
            <a:ext cx="2952750" cy="2879725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6" name="AutoShape 23">
            <a:extLst>
              <a:ext uri="{FF2B5EF4-FFF2-40B4-BE49-F238E27FC236}">
                <a16:creationId xmlns:a16="http://schemas.microsoft.com/office/drawing/2014/main" id="{50D89521-8A5C-4D8D-8307-B7E8EABA5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8469" y="4724400"/>
            <a:ext cx="503238" cy="1081088"/>
          </a:xfrm>
          <a:prstGeom prst="downArrow">
            <a:avLst>
              <a:gd name="adj1" fmla="val 50000"/>
              <a:gd name="adj2" fmla="val 537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2600" name="Rectangle 24">
            <a:extLst>
              <a:ext uri="{FF2B5EF4-FFF2-40B4-BE49-F238E27FC236}">
                <a16:creationId xmlns:a16="http://schemas.microsoft.com/office/drawing/2014/main" id="{2F1882CA-2E20-4B71-83B8-57E73C71B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558" y="5949950"/>
            <a:ext cx="41052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Jakost výsledku měření</a:t>
            </a:r>
          </a:p>
        </p:txBody>
      </p:sp>
      <p:sp>
        <p:nvSpPr>
          <p:cNvPr id="152605" name="Rectangle 29">
            <a:extLst>
              <a:ext uri="{FF2B5EF4-FFF2-40B4-BE49-F238E27FC236}">
                <a16:creationId xmlns:a16="http://schemas.microsoft.com/office/drawing/2014/main" id="{05681A74-868A-435E-A14E-87CD679D3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9319" y="3789364"/>
            <a:ext cx="21605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Kontrola kvality</a:t>
            </a:r>
          </a:p>
        </p:txBody>
      </p:sp>
      <p:sp>
        <p:nvSpPr>
          <p:cNvPr id="4109" name="Text Box 30">
            <a:extLst>
              <a:ext uri="{FF2B5EF4-FFF2-40B4-BE49-F238E27FC236}">
                <a16:creationId xmlns:a16="http://schemas.microsoft.com/office/drawing/2014/main" id="{B4C0F07E-85FD-488E-82FE-49039EA45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938" y="615665"/>
            <a:ext cx="27013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1600" b="1" dirty="0">
                <a:latin typeface="Tahoma" panose="020B0604030504040204" pitchFamily="34" charset="0"/>
              </a:rPr>
              <a:t>Ověřuje, jak metoda </a:t>
            </a:r>
          </a:p>
          <a:p>
            <a:pPr eaLnBrk="1" hangingPunct="1"/>
            <a:r>
              <a:rPr lang="cs-CZ" altLang="en-US" sz="1600" b="1" dirty="0">
                <a:latin typeface="Tahoma" panose="020B0604030504040204" pitchFamily="34" charset="0"/>
              </a:rPr>
              <a:t>vyhovuje danému účelu.</a:t>
            </a:r>
            <a:endParaRPr lang="en-US" altLang="en-US" sz="1600" b="1" dirty="0">
              <a:latin typeface="Tahoma" panose="020B0604030504040204" pitchFamily="34" charset="0"/>
            </a:endParaRPr>
          </a:p>
        </p:txBody>
      </p:sp>
      <p:sp>
        <p:nvSpPr>
          <p:cNvPr id="4110" name="Text Box 31">
            <a:extLst>
              <a:ext uri="{FF2B5EF4-FFF2-40B4-BE49-F238E27FC236}">
                <a16:creationId xmlns:a16="http://schemas.microsoft.com/office/drawing/2014/main" id="{5B16E5CF-0AC5-4D7D-BCDF-8F0A8B85A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3732" y="581085"/>
            <a:ext cx="26068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1600" b="1" dirty="0">
                <a:latin typeface="Tahoma" panose="020B0604030504040204" pitchFamily="34" charset="0"/>
              </a:rPr>
              <a:t>Zajišťuje srovnatelnost</a:t>
            </a:r>
          </a:p>
          <a:p>
            <a:pPr eaLnBrk="1" hangingPunct="1"/>
            <a:r>
              <a:rPr lang="cs-CZ" altLang="en-US" sz="1600" b="1" dirty="0">
                <a:latin typeface="Tahoma" panose="020B0604030504040204" pitchFamily="34" charset="0"/>
              </a:rPr>
              <a:t>výsledku s uznávanou </a:t>
            </a:r>
          </a:p>
          <a:p>
            <a:pPr eaLnBrk="1" hangingPunct="1"/>
            <a:r>
              <a:rPr lang="cs-CZ" altLang="en-US" sz="1600" b="1" dirty="0">
                <a:latin typeface="Tahoma" panose="020B0604030504040204" pitchFamily="34" charset="0"/>
              </a:rPr>
              <a:t>metodou a jednotkou.</a:t>
            </a:r>
            <a:endParaRPr lang="en-US" altLang="en-US" sz="1600" b="1" dirty="0">
              <a:latin typeface="Tahoma" panose="020B0604030504040204" pitchFamily="34" charset="0"/>
            </a:endParaRPr>
          </a:p>
        </p:txBody>
      </p:sp>
      <p:sp>
        <p:nvSpPr>
          <p:cNvPr id="4111" name="Text Box 32">
            <a:extLst>
              <a:ext uri="{FF2B5EF4-FFF2-40B4-BE49-F238E27FC236}">
                <a16:creationId xmlns:a16="http://schemas.microsoft.com/office/drawing/2014/main" id="{A9F91EB3-2264-4F08-99B0-CD9873758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5423" y="4470566"/>
            <a:ext cx="32672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1600" b="1" dirty="0">
                <a:latin typeface="Tahoma" panose="020B0604030504040204" pitchFamily="34" charset="0"/>
              </a:rPr>
              <a:t>Ověřuje, jak dobře výsledek</a:t>
            </a:r>
          </a:p>
          <a:p>
            <a:pPr eaLnBrk="1" hangingPunct="1"/>
            <a:r>
              <a:rPr lang="cs-CZ" altLang="en-US" sz="1600" b="1" dirty="0">
                <a:latin typeface="Tahoma" panose="020B0604030504040204" pitchFamily="34" charset="0"/>
              </a:rPr>
              <a:t>postihuje skutečnou hodnotu.</a:t>
            </a:r>
            <a:endParaRPr lang="en-US" altLang="en-US" sz="1600" b="1" dirty="0">
              <a:latin typeface="Tahoma" panose="020B0604030504040204" pitchFamily="34" charset="0"/>
            </a:endParaRPr>
          </a:p>
        </p:txBody>
      </p:sp>
      <p:sp>
        <p:nvSpPr>
          <p:cNvPr id="4112" name="Text Box 33">
            <a:extLst>
              <a:ext uri="{FF2B5EF4-FFF2-40B4-BE49-F238E27FC236}">
                <a16:creationId xmlns:a16="http://schemas.microsoft.com/office/drawing/2014/main" id="{D9C0DD69-34FE-4258-86A4-546CAC39A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690" y="4475645"/>
            <a:ext cx="2375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1600" b="1" dirty="0">
                <a:solidFill>
                  <a:srgbClr val="FF0000"/>
                </a:solidFill>
                <a:latin typeface="Tahoma" panose="020B0604030504040204" pitchFamily="34" charset="0"/>
              </a:rPr>
              <a:t>Ověřuje preciznost a </a:t>
            </a:r>
          </a:p>
          <a:p>
            <a:pPr eaLnBrk="1" hangingPunct="1"/>
            <a:r>
              <a:rPr lang="cs-CZ" altLang="en-US" sz="1600" b="1" dirty="0">
                <a:solidFill>
                  <a:srgbClr val="FF0000"/>
                </a:solidFill>
                <a:latin typeface="Tahoma" panose="020B0604030504040204" pitchFamily="34" charset="0"/>
              </a:rPr>
              <a:t>pravdivost metody.</a:t>
            </a:r>
            <a:endParaRPr lang="en-US" altLang="en-US" sz="1600" b="1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1">
            <a:extLst>
              <a:ext uri="{FF2B5EF4-FFF2-40B4-BE49-F238E27FC236}">
                <a16:creationId xmlns:a16="http://schemas.microsoft.com/office/drawing/2014/main" id="{2BD5AFD7-9426-4832-BD24-A949391FF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5500" y="1632248"/>
            <a:ext cx="973543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196850" indent="-196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58850" indent="-479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v"/>
            </a:pPr>
            <a:r>
              <a:rPr lang="cs-CZ" altLang="en-US" sz="2000" dirty="0">
                <a:latin typeface="+mn-lt"/>
                <a:sym typeface="Wingdings" panose="05000000000000000000" pitchFamily="2" charset="2"/>
              </a:rPr>
              <a:t>těsnost shody mezi navzájem nezávislými výsledky měření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v"/>
            </a:pPr>
            <a:r>
              <a:rPr lang="cs-CZ" altLang="en-US" sz="2000" dirty="0">
                <a:latin typeface="+mn-lt"/>
                <a:sym typeface="Wingdings" panose="05000000000000000000" pitchFamily="2" charset="2"/>
              </a:rPr>
              <a:t>vyjadřujeme </a:t>
            </a:r>
            <a:r>
              <a:rPr lang="cs-CZ" altLang="en-US" sz="2000" dirty="0" smtClean="0">
                <a:latin typeface="+mn-lt"/>
                <a:sym typeface="Wingdings" panose="05000000000000000000" pitchFamily="2" charset="2"/>
              </a:rPr>
              <a:t>jako</a:t>
            </a:r>
            <a:endParaRPr lang="cs-CZ" altLang="en-US" sz="2000" dirty="0">
              <a:latin typeface="+mn-lt"/>
              <a:sym typeface="Wingdings" panose="05000000000000000000" pitchFamily="2" charset="2"/>
            </a:endParaRPr>
          </a:p>
          <a:p>
            <a:pPr marL="1104900" lvl="1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v"/>
            </a:pPr>
            <a:r>
              <a:rPr lang="cs-CZ" altLang="en-US" sz="2000" dirty="0">
                <a:latin typeface="+mn-lt"/>
                <a:sym typeface="Wingdings" panose="05000000000000000000" pitchFamily="2" charset="2"/>
              </a:rPr>
              <a:t>rozptyl (D, %)</a:t>
            </a:r>
          </a:p>
          <a:p>
            <a:pPr marL="1104900" lvl="1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v"/>
            </a:pPr>
            <a:r>
              <a:rPr lang="cs-CZ" altLang="en-US" sz="2000" dirty="0">
                <a:latin typeface="+mn-lt"/>
                <a:sym typeface="Wingdings" panose="05000000000000000000" pitchFamily="2" charset="2"/>
              </a:rPr>
              <a:t>variační koeficient (CV, %)</a:t>
            </a:r>
          </a:p>
          <a:p>
            <a:pPr marL="1104900" lvl="1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v"/>
            </a:pPr>
            <a:r>
              <a:rPr lang="cs-CZ" altLang="en-US" sz="2000" dirty="0">
                <a:latin typeface="+mn-lt"/>
                <a:sym typeface="Wingdings" panose="05000000000000000000" pitchFamily="2" charset="2"/>
              </a:rPr>
              <a:t>směrodatná odchylka (SD)</a:t>
            </a:r>
          </a:p>
          <a:p>
            <a:pPr marL="1104900" lvl="1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v"/>
            </a:pPr>
            <a:endParaRPr lang="cs-CZ" altLang="en-US" sz="2000" dirty="0">
              <a:latin typeface="+mn-lt"/>
              <a:sym typeface="Wingdings" panose="05000000000000000000" pitchFamily="2" charset="2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v"/>
            </a:pPr>
            <a:r>
              <a:rPr lang="cs-CZ" altLang="en-US" sz="2000" dirty="0">
                <a:latin typeface="+mn-lt"/>
                <a:sym typeface="Wingdings" panose="05000000000000000000" pitchFamily="2" charset="2"/>
              </a:rPr>
              <a:t>nemá vztah k pravé nebo specifikované hodnotě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v"/>
            </a:pPr>
            <a:endParaRPr lang="cs-CZ" altLang="en-US" sz="2000" dirty="0">
              <a:latin typeface="+mn-lt"/>
              <a:sym typeface="Wingdings" panose="05000000000000000000" pitchFamily="2" charset="2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v"/>
            </a:pPr>
            <a:r>
              <a:rPr lang="cs-CZ" altLang="en-US" sz="2000" dirty="0">
                <a:latin typeface="+mn-lt"/>
                <a:sym typeface="Wingdings" panose="05000000000000000000" pitchFamily="2" charset="2"/>
              </a:rPr>
              <a:t>měření za podmínek:</a:t>
            </a:r>
          </a:p>
          <a:p>
            <a:pPr lvl="1" eaLnBrk="1" hangingPunct="1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cs-CZ" altLang="en-US" sz="2000" b="1" dirty="0">
                <a:latin typeface="+mn-lt"/>
                <a:sym typeface="Wingdings" panose="05000000000000000000" pitchFamily="2" charset="2"/>
              </a:rPr>
              <a:t>opakovatelnosti</a:t>
            </a:r>
            <a:r>
              <a:rPr lang="cs-CZ" altLang="en-US" sz="2000" dirty="0">
                <a:latin typeface="+mn-lt"/>
                <a:sym typeface="Wingdings" panose="05000000000000000000" pitchFamily="2" charset="2"/>
              </a:rPr>
              <a:t> (stejná laboratoř, stejný laborant, stejné zařízení, v krátkém časovém intervalu – minuty).</a:t>
            </a:r>
          </a:p>
          <a:p>
            <a:pPr lvl="1" eaLnBrk="1" hangingPunct="1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cs-CZ" altLang="en-US" sz="2000" b="1" dirty="0">
                <a:latin typeface="+mn-lt"/>
                <a:sym typeface="Wingdings" panose="05000000000000000000" pitchFamily="2" charset="2"/>
              </a:rPr>
              <a:t>reprodukovatelnosti</a:t>
            </a:r>
            <a:r>
              <a:rPr lang="cs-CZ" altLang="en-US" sz="2000" dirty="0">
                <a:latin typeface="+mn-lt"/>
                <a:sym typeface="Wingdings" panose="05000000000000000000" pitchFamily="2" charset="2"/>
              </a:rPr>
              <a:t> (rozdílné laboratoře, různí laboranti, rozdílná zařízení, v různé době – dny, měsíce).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CE78FCDC-14DA-4EC4-BA1B-6BBFF08E29B6}"/>
              </a:ext>
            </a:extLst>
          </p:cNvPr>
          <p:cNvSpPr txBox="1">
            <a:spLocks/>
          </p:cNvSpPr>
          <p:nvPr/>
        </p:nvSpPr>
        <p:spPr>
          <a:xfrm>
            <a:off x="2065500" y="260648"/>
            <a:ext cx="8229600" cy="1371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kern="0" dirty="0"/>
          </a:p>
        </p:txBody>
      </p:sp>
      <p:sp>
        <p:nvSpPr>
          <p:cNvPr id="8" name="Nadpis 5">
            <a:extLst>
              <a:ext uri="{FF2B5EF4-FFF2-40B4-BE49-F238E27FC236}">
                <a16:creationId xmlns:a16="http://schemas.microsoft.com/office/drawing/2014/main" id="{B86003D0-43BF-47CB-A856-B90644C510AA}"/>
              </a:ext>
            </a:extLst>
          </p:cNvPr>
          <p:cNvSpPr txBox="1">
            <a:spLocks/>
          </p:cNvSpPr>
          <p:nvPr/>
        </p:nvSpPr>
        <p:spPr>
          <a:xfrm>
            <a:off x="2279576" y="655637"/>
            <a:ext cx="8229600" cy="1371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lang="cs-CZ" altLang="en-US" dirty="0">
                <a:solidFill>
                  <a:srgbClr val="C00000"/>
                </a:solidFill>
                <a:sym typeface="Wingdings" panose="05000000000000000000" pitchFamily="2" charset="2"/>
              </a:rPr>
              <a:t>Preciznost (</a:t>
            </a:r>
            <a:r>
              <a:rPr lang="cs-CZ" altLang="en-US" dirty="0" err="1">
                <a:solidFill>
                  <a:srgbClr val="C00000"/>
                </a:solidFill>
                <a:sym typeface="Wingdings" panose="05000000000000000000" pitchFamily="2" charset="2"/>
              </a:rPr>
              <a:t>precision</a:t>
            </a:r>
            <a:r>
              <a:rPr lang="cs-CZ" alt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)</a:t>
            </a:r>
            <a:endParaRPr lang="cs-CZ" altLang="en-US" dirty="0">
              <a:solidFill>
                <a:srgbClr val="C00000"/>
              </a:solidFill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2889</TotalTime>
  <Words>1359</Words>
  <Application>Microsoft Office PowerPoint</Application>
  <PresentationFormat>Širokoúhlá obrazovka</PresentationFormat>
  <Paragraphs>240</Paragraphs>
  <Slides>42</Slides>
  <Notes>9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52" baseType="lpstr">
      <vt:lpstr>Arial</vt:lpstr>
      <vt:lpstr>Calibri</vt:lpstr>
      <vt:lpstr>Century Gothic</vt:lpstr>
      <vt:lpstr>Symbol</vt:lpstr>
      <vt:lpstr>Tahoma</vt:lpstr>
      <vt:lpstr>Times New Roman</vt:lpstr>
      <vt:lpstr>Wingdings</vt:lpstr>
      <vt:lpstr>Wingdings 3</vt:lpstr>
      <vt:lpstr>Stébla</vt:lpstr>
      <vt:lpstr>Rovnice</vt:lpstr>
      <vt:lpstr>Vnitřní kontrola kvality KO </vt:lpstr>
      <vt:lpstr>Prezentace aplikace PowerPoint</vt:lpstr>
      <vt:lpstr>Prezentace aplikace PowerPoint</vt:lpstr>
      <vt:lpstr>Prezentace aplikace PowerPoint</vt:lpstr>
      <vt:lpstr>Nová revize doporučení pro vnitřní kontrolu kvality KO</vt:lpstr>
      <vt:lpstr>Prezentace aplikace PowerPoint</vt:lpstr>
      <vt:lpstr>Typy kontroly kvality - obecně</vt:lpstr>
      <vt:lpstr>Prezentace aplikace PowerPoint</vt:lpstr>
      <vt:lpstr>Prezentace aplikace PowerPoint</vt:lpstr>
      <vt:lpstr>Prezentace aplikace PowerPoint</vt:lpstr>
      <vt:lpstr>Prezentace aplikace PowerPoint</vt:lpstr>
      <vt:lpstr>Doporučení ČHS ČLS JEP</vt:lpstr>
      <vt:lpstr>Preventivní činnosti související s KK</vt:lpstr>
      <vt:lpstr>Kontrola pozadí: backgroundcheck</vt:lpstr>
      <vt:lpstr>Směrnice či SOP   “Kontroly krevních obrazů na hematologickém analyzátoru “ </vt:lpstr>
      <vt:lpstr>Vlastní kontroly kvality KO</vt:lpstr>
      <vt:lpstr>1. Míra pravdivosti</vt:lpstr>
      <vt:lpstr> „Míra pravdivosti“ </vt:lpstr>
      <vt:lpstr>„Míra pravdivosti“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2. Preciznost měření analyzátoru v sérii – opakovatelnost  </vt:lpstr>
      <vt:lpstr>Příklad Precision testu na analyzátorech Sysmex řady XN</vt:lpstr>
      <vt:lpstr>Prezentace aplikace PowerPoint</vt:lpstr>
      <vt:lpstr>Prezentace aplikace PowerPoint</vt:lpstr>
      <vt:lpstr>Prezentace aplikace PowerPoint</vt:lpstr>
      <vt:lpstr>Prezentace aplikace PowerPoint</vt:lpstr>
      <vt:lpstr>3. Reprodukovatelnost různých metod měření a různých hematologických analyzátorů      = mezipřístrojová kontrola</vt:lpstr>
      <vt:lpstr>3. Reprodukovatelnost různých metod měření a různých hematologických analyzátorů      = mezipřístrojová kontrola</vt:lpstr>
      <vt:lpstr>Prezentace aplikace PowerPoint</vt:lpstr>
      <vt:lpstr>Prezentace aplikace PowerPoint</vt:lpstr>
      <vt:lpstr>Prezentace aplikace PowerPoint</vt:lpstr>
      <vt:lpstr>4. X-B analýza (klouzavý průměr)</vt:lpstr>
      <vt:lpstr>Prezentace aplikace PowerPoint</vt:lpstr>
      <vt:lpstr>Prezentace aplikace PowerPoint</vt:lpstr>
      <vt:lpstr>5. Kontrolní měření po změnách na analyzátoru</vt:lpstr>
      <vt:lpstr>Prezentace aplikace PowerPoint</vt:lpstr>
      <vt:lpstr>Závěr</vt:lpstr>
      <vt:lpstr>Literatura</vt:lpstr>
    </vt:vector>
  </TitlesOfParts>
  <Company>VN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hematologická vyšetření</dc:title>
  <dc:creator>Vytisková</dc:creator>
  <cp:lastModifiedBy>juranb</cp:lastModifiedBy>
  <cp:revision>245</cp:revision>
  <dcterms:created xsi:type="dcterms:W3CDTF">2012-09-17T08:02:43Z</dcterms:created>
  <dcterms:modified xsi:type="dcterms:W3CDTF">2022-03-22T19:36:36Z</dcterms:modified>
</cp:coreProperties>
</file>