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5" r:id="rId1"/>
  </p:sldMasterIdLst>
  <p:notesMasterIdLst>
    <p:notesMasterId r:id="rId66"/>
  </p:notesMasterIdLst>
  <p:handoutMasterIdLst>
    <p:handoutMasterId r:id="rId67"/>
  </p:handoutMasterIdLst>
  <p:sldIdLst>
    <p:sldId id="314" r:id="rId2"/>
    <p:sldId id="259" r:id="rId3"/>
    <p:sldId id="341" r:id="rId4"/>
    <p:sldId id="261" r:id="rId5"/>
    <p:sldId id="262" r:id="rId6"/>
    <p:sldId id="263" r:id="rId7"/>
    <p:sldId id="264" r:id="rId8"/>
    <p:sldId id="342" r:id="rId9"/>
    <p:sldId id="392" r:id="rId10"/>
    <p:sldId id="268" r:id="rId11"/>
    <p:sldId id="343" r:id="rId12"/>
    <p:sldId id="344" r:id="rId13"/>
    <p:sldId id="269" r:id="rId14"/>
    <p:sldId id="345" r:id="rId15"/>
    <p:sldId id="346" r:id="rId16"/>
    <p:sldId id="347" r:id="rId17"/>
    <p:sldId id="348" r:id="rId18"/>
    <p:sldId id="349" r:id="rId19"/>
    <p:sldId id="393" r:id="rId20"/>
    <p:sldId id="350" r:id="rId21"/>
    <p:sldId id="276" r:id="rId22"/>
    <p:sldId id="351" r:id="rId23"/>
    <p:sldId id="352" r:id="rId24"/>
    <p:sldId id="353" r:id="rId25"/>
    <p:sldId id="354" r:id="rId26"/>
    <p:sldId id="355" r:id="rId27"/>
    <p:sldId id="356" r:id="rId28"/>
    <p:sldId id="357" r:id="rId29"/>
    <p:sldId id="358" r:id="rId30"/>
    <p:sldId id="359" r:id="rId31"/>
    <p:sldId id="360" r:id="rId32"/>
    <p:sldId id="369" r:id="rId33"/>
    <p:sldId id="370" r:id="rId34"/>
    <p:sldId id="375" r:id="rId35"/>
    <p:sldId id="376" r:id="rId36"/>
    <p:sldId id="373" r:id="rId37"/>
    <p:sldId id="374" r:id="rId38"/>
    <p:sldId id="365" r:id="rId39"/>
    <p:sldId id="366" r:id="rId40"/>
    <p:sldId id="361" r:id="rId41"/>
    <p:sldId id="362" r:id="rId42"/>
    <p:sldId id="371" r:id="rId43"/>
    <p:sldId id="372" r:id="rId44"/>
    <p:sldId id="391" r:id="rId45"/>
    <p:sldId id="367" r:id="rId46"/>
    <p:sldId id="368" r:id="rId47"/>
    <p:sldId id="363" r:id="rId48"/>
    <p:sldId id="364" r:id="rId49"/>
    <p:sldId id="303" r:id="rId50"/>
    <p:sldId id="377" r:id="rId51"/>
    <p:sldId id="378" r:id="rId52"/>
    <p:sldId id="379" r:id="rId53"/>
    <p:sldId id="380" r:id="rId54"/>
    <p:sldId id="381" r:id="rId55"/>
    <p:sldId id="382" r:id="rId56"/>
    <p:sldId id="383" r:id="rId57"/>
    <p:sldId id="384" r:id="rId58"/>
    <p:sldId id="385" r:id="rId59"/>
    <p:sldId id="386" r:id="rId60"/>
    <p:sldId id="387" r:id="rId61"/>
    <p:sldId id="315" r:id="rId62"/>
    <p:sldId id="388" r:id="rId63"/>
    <p:sldId id="389" r:id="rId64"/>
    <p:sldId id="390" r:id="rId6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007E00"/>
    <a:srgbClr val="004C00"/>
    <a:srgbClr val="003A00"/>
    <a:srgbClr val="004200"/>
    <a:srgbClr val="009900"/>
    <a:srgbClr val="FF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94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44"/>
    </p:cViewPr>
  </p:sorterViewPr>
  <p:notesViewPr>
    <p:cSldViewPr>
      <p:cViewPr varScale="1">
        <p:scale>
          <a:sx n="56" d="100"/>
          <a:sy n="56" d="100"/>
        </p:scale>
        <p:origin x="-177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3C1467FC-0580-4B0F-B668-5B5138E21B17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DA331-EF09-4846-9E89-5004BD5B204E}" type="datetimeFigureOut">
              <a:rPr lang="cs-CZ" smtClean="0"/>
              <a:t>28.01.2021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CBB3D8-54D3-4E0D-84FE-4C03AE97AF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569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536EBD-3C4D-45F4-BDD5-486C2894858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49334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ABAD59-C003-4139-9930-BC4480465B0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81106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5CBB8-D044-4C76-8FE8-95E50308C78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8182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Nadpis, 2 malé a 1 velký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412875"/>
            <a:ext cx="4038600" cy="24082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57200" y="3973513"/>
            <a:ext cx="4038600" cy="240823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3"/>
          </p:nvPr>
        </p:nvSpPr>
        <p:spPr>
          <a:xfrm>
            <a:off x="4648200" y="1412875"/>
            <a:ext cx="4038600" cy="49688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A44A25-6F9A-4B06-93BD-835EA70A044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230695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412875"/>
            <a:ext cx="4038600" cy="49688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038600" cy="49688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5D9CA8-31D4-4058-B62C-1AD1BE804C5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587776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412875"/>
            <a:ext cx="4038600" cy="24082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412875"/>
            <a:ext cx="4038600" cy="24082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57200" y="3973513"/>
            <a:ext cx="4038600" cy="240823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8200" y="3973513"/>
            <a:ext cx="4038600" cy="240823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65C0D8-9B9B-4D47-9E2A-EC68F3D5DDC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3682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412875"/>
            <a:ext cx="4038600" cy="49688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412875"/>
            <a:ext cx="4038600" cy="24082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73513"/>
            <a:ext cx="4038600" cy="240823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889C54-7470-4DC1-84E6-E586C97D612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1795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12875"/>
            <a:ext cx="4038600" cy="49688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412875"/>
            <a:ext cx="4038600" cy="24082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73513"/>
            <a:ext cx="4038600" cy="240823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2B41FE-3D30-4973-87CE-A752243887A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39482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BB45C9-B47F-4AAC-89D8-4ABD485A14B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3438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B7DB5F-05A7-4C33-AF15-5A7BAF6D35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905754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230EAB-B8CA-4F10-8E7B-57A6D3B8ACA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32311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91EB7D-8B90-455D-8F8A-172100304F4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36552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E15CB5-CEA4-45A6-8A1D-FC191AAA679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70066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3D2322-0A49-43DA-8E75-3B2C68B4925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22011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CB71F8-EEC2-47C5-9881-2E917E812C8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31880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5808CF-4BC0-48E0-A14B-203995AF90E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63445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  <a:endParaRPr lang="en-US" altLang="cs-CZ" smtClean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rgbClr val="FFFFFF"/>
                </a:solidFill>
              </a:defRPr>
            </a:lvl1pPr>
          </a:lstStyle>
          <a:p>
            <a:fld id="{115309D8-83CD-41B1-851D-60500500087E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01" r:id="rId2"/>
    <p:sldLayoutId id="2147483914" r:id="rId3"/>
    <p:sldLayoutId id="2147483902" r:id="rId4"/>
    <p:sldLayoutId id="2147483915" r:id="rId5"/>
    <p:sldLayoutId id="2147483903" r:id="rId6"/>
    <p:sldLayoutId id="2147483904" r:id="rId7"/>
    <p:sldLayoutId id="2147483916" r:id="rId8"/>
    <p:sldLayoutId id="2147483905" r:id="rId9"/>
    <p:sldLayoutId id="2147483906" r:id="rId10"/>
    <p:sldLayoutId id="2147483907" r:id="rId11"/>
    <p:sldLayoutId id="2147483908" r:id="rId12"/>
    <p:sldLayoutId id="2147483909" r:id="rId13"/>
    <p:sldLayoutId id="2147483910" r:id="rId14"/>
    <p:sldLayoutId id="2147483911" r:id="rId15"/>
    <p:sldLayoutId id="2147483912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1.jpeg"/><Relationship Id="rId4" Type="http://schemas.openxmlformats.org/officeDocument/2006/relationships/image" Target="../media/image8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8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7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ekk.cz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11560" y="1709107"/>
            <a:ext cx="5472113" cy="172878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4800" dirty="0" smtClean="0">
                <a:latin typeface="Arial Black" pitchFamily="34" charset="0"/>
              </a:rPr>
              <a:t>Morfologie erytrocytů</a:t>
            </a:r>
          </a:p>
        </p:txBody>
      </p:sp>
      <p:sp>
        <p:nvSpPr>
          <p:cNvPr id="205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560" y="4221088"/>
            <a:ext cx="7634287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4400" dirty="0" smtClean="0"/>
              <a:t>Vytisková </a:t>
            </a:r>
            <a:r>
              <a:rPr lang="cs-CZ" altLang="cs-CZ" sz="4400" dirty="0" smtClean="0"/>
              <a:t>Soňa</a:t>
            </a:r>
            <a:endParaRPr lang="cs-CZ" altLang="cs-CZ" sz="4400" dirty="0" smtClean="0"/>
          </a:p>
        </p:txBody>
      </p:sp>
      <p:pic>
        <p:nvPicPr>
          <p:cNvPr id="6148" name="Picture 6" descr="http://img.mf.cz/234/756/9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012" y="580890"/>
            <a:ext cx="3167063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W:\PUBLICITA\VIZUÁLNÍ_IDENTITA\loga\OPZ\logo_OPZ_barevn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9289"/>
            <a:ext cx="5191125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dnadpis 2"/>
          <p:cNvSpPr txBox="1">
            <a:spLocks/>
          </p:cNvSpPr>
          <p:nvPr/>
        </p:nvSpPr>
        <p:spPr bwMode="auto">
          <a:xfrm>
            <a:off x="539552" y="4437112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6525">
              <a:defRPr/>
            </a:pPr>
            <a:endParaRPr lang="cs-CZ" sz="1700" dirty="0" smtClean="0"/>
          </a:p>
          <a:p>
            <a:pPr marL="136525">
              <a:defRPr/>
            </a:pPr>
            <a:endParaRPr lang="cs-CZ" sz="1700" dirty="0" smtClean="0"/>
          </a:p>
          <a:p>
            <a:pPr marL="136525">
              <a:defRPr/>
            </a:pPr>
            <a:endParaRPr lang="cs-CZ" sz="1700" dirty="0" smtClean="0"/>
          </a:p>
          <a:p>
            <a:pPr marL="136525">
              <a:defRPr/>
            </a:pPr>
            <a:endParaRPr lang="cs-CZ" sz="1700" dirty="0" smtClean="0"/>
          </a:p>
          <a:p>
            <a:pPr marL="136525">
              <a:defRPr/>
            </a:pPr>
            <a:endParaRPr lang="cs-CZ" sz="1700" dirty="0" smtClean="0"/>
          </a:p>
          <a:p>
            <a:pPr marL="136525">
              <a:defRPr/>
            </a:pPr>
            <a:endParaRPr lang="cs-CZ" sz="1700" dirty="0" smtClean="0"/>
          </a:p>
          <a:p>
            <a:pPr marL="136525">
              <a:defRPr/>
            </a:pPr>
            <a:r>
              <a:rPr lang="cs-CZ" sz="1700" dirty="0" smtClean="0"/>
              <a:t>Číslo projektu: CZ.03.2.63/0.0/0.0/15_039/0008163</a:t>
            </a:r>
            <a:r>
              <a:rPr lang="cs-CZ" sz="1700" b="1" dirty="0" smtClean="0"/>
              <a:t> </a:t>
            </a:r>
            <a:endParaRPr lang="cs-CZ" sz="1700" dirty="0" smtClean="0"/>
          </a:p>
          <a:p>
            <a:pPr marL="136525">
              <a:defRPr/>
            </a:pPr>
            <a:r>
              <a:rPr lang="cs-CZ" sz="1700" dirty="0" smtClean="0"/>
              <a:t>Název projektu: Vzdělávání pro praxi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mtClean="0"/>
              <a:t>Izocytóza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2060575"/>
            <a:ext cx="8229600" cy="4392613"/>
          </a:xfrm>
        </p:spPr>
        <p:txBody>
          <a:bodyPr/>
          <a:lstStyle/>
          <a:p>
            <a:pPr eaLnBrk="1" hangingPunct="1"/>
            <a:r>
              <a:rPr lang="cs-CZ" altLang="cs-CZ" smtClean="0"/>
              <a:t>RDW </a:t>
            </a:r>
          </a:p>
          <a:p>
            <a:pPr lvl="1" eaLnBrk="1" hangingPunct="1"/>
            <a:r>
              <a:rPr lang="en-US" altLang="cs-CZ" sz="3200" smtClean="0">
                <a:cs typeface="Arial" panose="020B0604020202020204" pitchFamily="34" charset="0"/>
              </a:rPr>
              <a:t>&lt;</a:t>
            </a:r>
            <a:r>
              <a:rPr lang="cs-CZ" altLang="cs-CZ" sz="3200" smtClean="0">
                <a:cs typeface="Arial" panose="020B0604020202020204" pitchFamily="34" charset="0"/>
              </a:rPr>
              <a:t> 15,2 %CV</a:t>
            </a:r>
            <a:endParaRPr lang="cs-CZ" altLang="cs-CZ" sz="1800" i="1" smtClean="0">
              <a:cs typeface="Arial" panose="020B0604020202020204" pitchFamily="34" charset="0"/>
            </a:endParaRPr>
          </a:p>
          <a:p>
            <a:pPr eaLnBrk="1" hangingPunct="1"/>
            <a:r>
              <a:rPr lang="cs-CZ" altLang="cs-CZ" smtClean="0"/>
              <a:t>ve vzorku přítomna homogenní populace erytrocytů</a:t>
            </a:r>
          </a:p>
          <a:p>
            <a:pPr eaLnBrk="1" hangingPunct="1"/>
            <a:r>
              <a:rPr lang="cs-CZ" altLang="cs-CZ" smtClean="0"/>
              <a:t>normocytóza, mikrocytóza, makrocytóza</a:t>
            </a:r>
            <a:endParaRPr lang="en-US" altLang="cs-CZ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476250"/>
            <a:ext cx="5472113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mtClean="0"/>
              <a:t>Anizocytóza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420938"/>
            <a:ext cx="8054975" cy="3743325"/>
          </a:xfrm>
        </p:spPr>
        <p:txBody>
          <a:bodyPr/>
          <a:lstStyle/>
          <a:p>
            <a:pPr eaLnBrk="1" hangingPunct="1"/>
            <a:r>
              <a:rPr lang="cs-CZ" altLang="cs-CZ" smtClean="0"/>
              <a:t>RDW</a:t>
            </a:r>
          </a:p>
          <a:p>
            <a:pPr lvl="1" eaLnBrk="1" hangingPunct="1"/>
            <a:r>
              <a:rPr lang="en-US" altLang="cs-CZ" smtClean="0">
                <a:cs typeface="Arial" panose="020B0604020202020204" pitchFamily="34" charset="0"/>
              </a:rPr>
              <a:t>&gt;</a:t>
            </a:r>
            <a:r>
              <a:rPr lang="cs-CZ" altLang="cs-CZ" smtClean="0">
                <a:cs typeface="Arial" panose="020B0604020202020204" pitchFamily="34" charset="0"/>
              </a:rPr>
              <a:t> 15,2 %CV</a:t>
            </a:r>
          </a:p>
          <a:p>
            <a:pPr eaLnBrk="1" hangingPunct="1"/>
            <a:r>
              <a:rPr lang="cs-CZ" altLang="cs-CZ" smtClean="0"/>
              <a:t>ve vzorku přítomna heterogenní populace erytrocytů s různou velikostí buněk</a:t>
            </a:r>
          </a:p>
        </p:txBody>
      </p:sp>
      <p:pic>
        <p:nvPicPr>
          <p:cNvPr id="16388" name="Picture 4" descr="Obrázek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59563" y="549275"/>
            <a:ext cx="1871662" cy="12461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mtClean="0"/>
              <a:t>Anizocytóza</a:t>
            </a:r>
          </a:p>
        </p:txBody>
      </p:sp>
      <p:pic>
        <p:nvPicPr>
          <p:cNvPr id="17411" name="Picture 5" descr="Obrázek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765175"/>
            <a:ext cx="3735387" cy="272256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2" name="Picture 4" descr="Obrázek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1484313"/>
            <a:ext cx="2813050" cy="50133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3" name="Picture 3" descr="Obrázek4"/>
          <p:cNvPicPr>
            <a:picLocks noChangeAspect="1" noChangeArrowheads="1"/>
          </p:cNvPicPr>
          <p:nvPr/>
        </p:nvPicPr>
        <p:blipFill>
          <a:blip r:embed="rId4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716338"/>
            <a:ext cx="3316288" cy="281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620713"/>
            <a:ext cx="8893175" cy="796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mtClean="0"/>
              <a:t>Odchylky barvitelnosti erytrocytů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idx="1"/>
          </p:nvPr>
        </p:nvSpPr>
        <p:spPr>
          <a:xfrm>
            <a:off x="827088" y="2133600"/>
            <a:ext cx="7343775" cy="4103688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normochromní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hypochromní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hyperchromní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endParaRPr lang="cs-CZ" altLang="cs-CZ" smtClean="0"/>
          </a:p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anizochromní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polychromní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7416800" cy="1431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mtClean="0"/>
              <a:t>Normochromní erytrocyty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3068638"/>
            <a:ext cx="7766050" cy="2951162"/>
          </a:xfrm>
        </p:spPr>
        <p:txBody>
          <a:bodyPr/>
          <a:lstStyle/>
          <a:p>
            <a:pPr eaLnBrk="1" hangingPunct="1"/>
            <a:r>
              <a:rPr lang="cs-CZ" altLang="cs-CZ" smtClean="0"/>
              <a:t>MCHC: 320 – 360 g/l</a:t>
            </a:r>
          </a:p>
          <a:p>
            <a:pPr eaLnBrk="1" hangingPunct="1"/>
            <a:r>
              <a:rPr lang="cs-CZ" altLang="cs-CZ" smtClean="0"/>
              <a:t>MCH: 28,0 – 34,0 pg</a:t>
            </a:r>
          </a:p>
          <a:p>
            <a:pPr eaLnBrk="1" hangingPunct="1"/>
            <a:r>
              <a:rPr lang="cs-CZ" altLang="cs-CZ" smtClean="0"/>
              <a:t>erytrocyty s referenčním množstvím hemoglobinu v buňce</a:t>
            </a:r>
          </a:p>
        </p:txBody>
      </p:sp>
      <p:pic>
        <p:nvPicPr>
          <p:cNvPr id="19460" name="Picture 5" descr="normochrom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3" r="3755" b="36192"/>
          <a:stretch>
            <a:fillRect/>
          </a:stretch>
        </p:blipFill>
        <p:spPr bwMode="auto">
          <a:xfrm>
            <a:off x="6372225" y="1844675"/>
            <a:ext cx="180022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76250"/>
            <a:ext cx="6697662" cy="11969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mtClean="0"/>
              <a:t>Hypochromní erytrocyty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2924175"/>
            <a:ext cx="8066088" cy="3384550"/>
          </a:xfrm>
        </p:spPr>
        <p:txBody>
          <a:bodyPr/>
          <a:lstStyle/>
          <a:p>
            <a:pPr eaLnBrk="1" hangingPunct="1"/>
            <a:r>
              <a:rPr lang="cs-CZ" altLang="cs-CZ" smtClean="0"/>
              <a:t>MCHC: pod 320 g/l</a:t>
            </a:r>
          </a:p>
          <a:p>
            <a:pPr eaLnBrk="1" hangingPunct="1"/>
            <a:r>
              <a:rPr lang="cs-CZ" altLang="cs-CZ" smtClean="0"/>
              <a:t>MCH: pod 28,0 pg</a:t>
            </a:r>
          </a:p>
          <a:p>
            <a:pPr eaLnBrk="1" hangingPunct="1"/>
            <a:endParaRPr lang="cs-CZ" altLang="cs-CZ" u="sng" smtClean="0"/>
          </a:p>
          <a:p>
            <a:pPr eaLnBrk="1" hangingPunct="1"/>
            <a:r>
              <a:rPr lang="cs-CZ" altLang="cs-CZ" u="sng" smtClean="0"/>
              <a:t>Popis</a:t>
            </a:r>
            <a:endParaRPr lang="cs-CZ" altLang="cs-CZ" smtClean="0"/>
          </a:p>
          <a:p>
            <a:pPr lvl="1" eaLnBrk="1" hangingPunct="1"/>
            <a:r>
              <a:rPr lang="cs-CZ" altLang="cs-CZ" smtClean="0"/>
              <a:t>nižší množstvím HGB v buňce </a:t>
            </a:r>
          </a:p>
          <a:p>
            <a:pPr lvl="1" eaLnBrk="1" hangingPunct="1"/>
            <a:r>
              <a:rPr lang="cs-CZ" altLang="cs-CZ" smtClean="0">
                <a:cs typeface="Arial" panose="020B0604020202020204" pitchFamily="34" charset="0"/>
              </a:rPr>
              <a:t>projasnění tvoří více jak 1/3 buňky</a:t>
            </a:r>
            <a:endParaRPr lang="cs-CZ" altLang="cs-CZ" i="1" smtClean="0">
              <a:cs typeface="Arial" panose="020B0604020202020204" pitchFamily="34" charset="0"/>
            </a:endParaRPr>
          </a:p>
        </p:txBody>
      </p:sp>
      <p:pic>
        <p:nvPicPr>
          <p:cNvPr id="20484" name="Picture 4" descr="Obrázek4"/>
          <p:cNvPicPr>
            <a:picLocks noChangeAspect="1" noChangeArrowheads="1"/>
          </p:cNvPicPr>
          <p:nvPr/>
        </p:nvPicPr>
        <p:blipFill>
          <a:blip r:embed="rId2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3" b="29144"/>
          <a:stretch>
            <a:fillRect/>
          </a:stretch>
        </p:blipFill>
        <p:spPr bwMode="auto">
          <a:xfrm>
            <a:off x="4716463" y="1844675"/>
            <a:ext cx="2806700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Rectangle 4"/>
          <p:cNvSpPr>
            <a:spLocks noGrp="1" noChangeArrowheads="1"/>
          </p:cNvSpPr>
          <p:nvPr>
            <p:ph type="title"/>
          </p:nvPr>
        </p:nvSpPr>
        <p:spPr>
          <a:xfrm>
            <a:off x="107950" y="274638"/>
            <a:ext cx="6480175" cy="8509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mtClean="0"/>
              <a:t>Hypochromní erytrocyty</a:t>
            </a:r>
          </a:p>
        </p:txBody>
      </p:sp>
      <p:sp>
        <p:nvSpPr>
          <p:cNvPr id="2150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25538"/>
            <a:ext cx="5148263" cy="5472112"/>
          </a:xfrm>
        </p:spPr>
        <p:txBody>
          <a:bodyPr/>
          <a:lstStyle/>
          <a:p>
            <a:pPr eaLnBrk="1" hangingPunct="1"/>
            <a:r>
              <a:rPr lang="cs-CZ" altLang="cs-CZ" u="sng" smtClean="0"/>
              <a:t>Popis</a:t>
            </a:r>
          </a:p>
          <a:p>
            <a:pPr lvl="1" eaLnBrk="1" hangingPunct="1"/>
            <a:r>
              <a:rPr lang="cs-CZ" altLang="cs-CZ" smtClean="0">
                <a:cs typeface="Arial" panose="020B0604020202020204" pitchFamily="34" charset="0"/>
              </a:rPr>
              <a:t>anulocyt - velmi nízký HGB v buňce</a:t>
            </a:r>
          </a:p>
          <a:p>
            <a:pPr lvl="1" eaLnBrk="1" hangingPunct="1"/>
            <a:r>
              <a:rPr lang="cs-CZ" altLang="cs-CZ" smtClean="0">
                <a:cs typeface="Arial" panose="020B0604020202020204" pitchFamily="34" charset="0"/>
              </a:rPr>
              <a:t>leptocyty - tenké, „placaté“ erytrocyty        s velmi nízkým množstvím HGB v buňce</a:t>
            </a:r>
          </a:p>
          <a:p>
            <a:pPr lvl="1" eaLnBrk="1" hangingPunct="1"/>
            <a:r>
              <a:rPr lang="cs-CZ" altLang="cs-CZ" sz="2400" i="1" smtClean="0">
                <a:cs typeface="Arial" panose="020B0604020202020204" pitchFamily="34" charset="0"/>
              </a:rPr>
              <a:t>torocyty - artefakt, ostré rozhraní mezi nenaberveným středem a nabarveným prstencem </a:t>
            </a:r>
            <a:r>
              <a:rPr lang="cs-CZ" altLang="cs-CZ" sz="1800" i="1" smtClean="0">
                <a:cs typeface="Arial" panose="020B0604020202020204" pitchFamily="34" charset="0"/>
              </a:rPr>
              <a:t>(příčina: pomalé zasychání nátěru,</a:t>
            </a:r>
            <a:r>
              <a:rPr lang="cs-CZ" altLang="cs-CZ" i="1" smtClean="0">
                <a:cs typeface="Arial" panose="020B0604020202020204" pitchFamily="34" charset="0"/>
              </a:rPr>
              <a:t> </a:t>
            </a:r>
            <a:r>
              <a:rPr lang="cs-CZ" altLang="cs-CZ" sz="1800" i="1" smtClean="0">
                <a:cs typeface="Arial" panose="020B0604020202020204" pitchFamily="34" charset="0"/>
              </a:rPr>
              <a:t>voda ve fixačním roztoku)</a:t>
            </a:r>
            <a:endParaRPr lang="cs-CZ" altLang="cs-CZ" sz="2400" i="1" smtClean="0">
              <a:cs typeface="Arial" panose="020B0604020202020204" pitchFamily="34" charset="0"/>
            </a:endParaRPr>
          </a:p>
          <a:p>
            <a:pPr eaLnBrk="1" hangingPunct="1"/>
            <a:endParaRPr lang="cs-CZ" altLang="cs-CZ" sz="2800" smtClean="0"/>
          </a:p>
        </p:txBody>
      </p:sp>
      <p:pic>
        <p:nvPicPr>
          <p:cNvPr id="21508" name="Picture 8" descr="Obrázek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lum bright="30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72225" y="404813"/>
            <a:ext cx="2478088" cy="185578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09" name="Picture 9" descr="leptocyt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0063" y="2420938"/>
            <a:ext cx="2881312" cy="21653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10" name="Picture 10" descr="Obrázek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797425"/>
            <a:ext cx="2592388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mtClean="0"/>
              <a:t>Hypochromní erytrocyty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773238"/>
            <a:ext cx="5148262" cy="417671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mtClean="0">
                <a:cs typeface="Arial" panose="020B0604020202020204" pitchFamily="34" charset="0"/>
              </a:rPr>
              <a:t>     </a:t>
            </a:r>
            <a:r>
              <a:rPr lang="cs-CZ" altLang="cs-CZ" u="sng" smtClean="0">
                <a:cs typeface="Arial" panose="020B0604020202020204" pitchFamily="34" charset="0"/>
              </a:rPr>
              <a:t>Klinický význam</a:t>
            </a:r>
            <a:endParaRPr lang="cs-CZ" altLang="cs-CZ" smtClean="0">
              <a:cs typeface="Arial" panose="020B0604020202020204" pitchFamily="34" charset="0"/>
            </a:endParaRPr>
          </a:p>
          <a:p>
            <a:pPr lvl="1" eaLnBrk="1" hangingPunct="1"/>
            <a:r>
              <a:rPr lang="cs-CZ" altLang="cs-CZ" smtClean="0">
                <a:cs typeface="Arial" panose="020B0604020202020204" pitchFamily="34" charset="0"/>
              </a:rPr>
              <a:t>talasémie</a:t>
            </a:r>
          </a:p>
          <a:p>
            <a:pPr lvl="1" eaLnBrk="1" hangingPunct="1"/>
            <a:r>
              <a:rPr lang="cs-CZ" altLang="cs-CZ" smtClean="0">
                <a:cs typeface="Arial" panose="020B0604020202020204" pitchFamily="34" charset="0"/>
              </a:rPr>
              <a:t>nedostatek železa</a:t>
            </a:r>
          </a:p>
          <a:p>
            <a:pPr lvl="1" eaLnBrk="1" hangingPunct="1"/>
            <a:r>
              <a:rPr lang="cs-CZ" altLang="cs-CZ" smtClean="0">
                <a:cs typeface="Arial" panose="020B0604020202020204" pitchFamily="34" charset="0"/>
              </a:rPr>
              <a:t>anémie chronických onemocnění</a:t>
            </a:r>
          </a:p>
          <a:p>
            <a:pPr lvl="1" eaLnBrk="1" hangingPunct="1"/>
            <a:r>
              <a:rPr lang="cs-CZ" altLang="cs-CZ" smtClean="0">
                <a:cs typeface="Arial" panose="020B0604020202020204" pitchFamily="34" charset="0"/>
              </a:rPr>
              <a:t>sideroblastická anémie</a:t>
            </a:r>
          </a:p>
          <a:p>
            <a:pPr lvl="1" eaLnBrk="1" hangingPunct="1"/>
            <a:r>
              <a:rPr lang="cs-CZ" altLang="cs-CZ" smtClean="0">
                <a:cs typeface="Arial" panose="020B0604020202020204" pitchFamily="34" charset="0"/>
              </a:rPr>
              <a:t>myelodysplastický syndrom</a:t>
            </a:r>
            <a:endParaRPr lang="cs-CZ" altLang="cs-CZ" smtClean="0"/>
          </a:p>
        </p:txBody>
      </p:sp>
      <p:pic>
        <p:nvPicPr>
          <p:cNvPr id="22532" name="Picture 4" descr="Obrázek5"/>
          <p:cNvPicPr>
            <a:picLocks noChangeAspect="1" noChangeArrowheads="1"/>
          </p:cNvPicPr>
          <p:nvPr/>
        </p:nvPicPr>
        <p:blipFill>
          <a:blip r:embed="rId2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412875"/>
            <a:ext cx="2693988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Obrázek7"/>
          <p:cNvPicPr>
            <a:picLocks noChangeAspect="1" noChangeArrowheads="1"/>
          </p:cNvPicPr>
          <p:nvPr/>
        </p:nvPicPr>
        <p:blipFill>
          <a:blip r:embed="rId3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860800"/>
            <a:ext cx="27559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620713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mtClean="0"/>
              <a:t>Hyperchromní erytrocyty</a:t>
            </a:r>
          </a:p>
        </p:txBody>
      </p:sp>
      <p:pic>
        <p:nvPicPr>
          <p:cNvPr id="23555" name="Picture 4" descr="Obrázek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19925" y="1844675"/>
            <a:ext cx="1511300" cy="12255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2349500"/>
            <a:ext cx="8229600" cy="3843338"/>
          </a:xfrm>
        </p:spPr>
        <p:txBody>
          <a:bodyPr/>
          <a:lstStyle/>
          <a:p>
            <a:pPr eaLnBrk="1" hangingPunct="1"/>
            <a:r>
              <a:rPr lang="cs-CZ" altLang="cs-CZ" u="sng" smtClean="0"/>
              <a:t>Popis</a:t>
            </a:r>
            <a:r>
              <a:rPr lang="cs-CZ" altLang="cs-CZ" sz="3600" smtClean="0"/>
              <a:t/>
            </a:r>
            <a:br>
              <a:rPr lang="cs-CZ" altLang="cs-CZ" sz="3600" smtClean="0"/>
            </a:br>
            <a:r>
              <a:rPr lang="cs-CZ" altLang="cs-CZ" sz="2800" smtClean="0"/>
              <a:t>vyšší množstvím HGB v buňce</a:t>
            </a:r>
            <a:r>
              <a:rPr lang="cs-CZ" altLang="cs-CZ" sz="3600" smtClean="0"/>
              <a:t> </a:t>
            </a:r>
          </a:p>
          <a:p>
            <a:pPr eaLnBrk="1" hangingPunct="1"/>
            <a:r>
              <a:rPr lang="cs-CZ" altLang="cs-CZ" u="sng" smtClean="0"/>
              <a:t>Kinický význam</a:t>
            </a:r>
          </a:p>
          <a:p>
            <a:pPr lvl="1" eaLnBrk="1" hangingPunct="1"/>
            <a:r>
              <a:rPr lang="cs-CZ" altLang="cs-CZ" smtClean="0"/>
              <a:t>makrocytární anémie</a:t>
            </a:r>
          </a:p>
          <a:p>
            <a:pPr lvl="1" eaLnBrk="1" hangingPunct="1"/>
            <a:r>
              <a:rPr lang="cs-CZ" altLang="cs-CZ" smtClean="0"/>
              <a:t>dědičná sférocytóza</a:t>
            </a:r>
            <a:endParaRPr lang="cs-CZ" altLang="cs-CZ" u="sng" smtClean="0"/>
          </a:p>
          <a:p>
            <a:pPr eaLnBrk="1" hangingPunct="1">
              <a:buClr>
                <a:srgbClr val="FF9900"/>
              </a:buClr>
            </a:pPr>
            <a:endParaRPr lang="cs-CZ" altLang="cs-CZ" smtClean="0"/>
          </a:p>
          <a:p>
            <a:pPr eaLnBrk="1" hangingPunct="1">
              <a:buClr>
                <a:srgbClr val="FF9900"/>
              </a:buClr>
            </a:pPr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0"/>
          <a:stretch>
            <a:fillRect/>
          </a:stretch>
        </p:blipFill>
        <p:spPr bwMode="auto">
          <a:xfrm>
            <a:off x="1331913" y="1052513"/>
            <a:ext cx="6848475" cy="571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dirty="0" smtClean="0"/>
              <a:t>Referenční rozmezí - děti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mtClean="0"/>
              <a:t>Odchylky erytrocytů ve velikosti</a:t>
            </a:r>
          </a:p>
        </p:txBody>
      </p:sp>
      <p:sp>
        <p:nvSpPr>
          <p:cNvPr id="7171" name="Rectangle 5"/>
          <p:cNvSpPr>
            <a:spLocks noGrp="1" noChangeArrowheads="1"/>
          </p:cNvSpPr>
          <p:nvPr>
            <p:ph idx="1"/>
          </p:nvPr>
        </p:nvSpPr>
        <p:spPr>
          <a:xfrm>
            <a:off x="468313" y="2060575"/>
            <a:ext cx="8229600" cy="3816350"/>
          </a:xfrm>
        </p:spPr>
        <p:txBody>
          <a:bodyPr/>
          <a:lstStyle/>
          <a:p>
            <a:pPr eaLnBrk="1" hangingPunct="1"/>
            <a:r>
              <a:rPr lang="cs-CZ" altLang="cs-CZ" smtClean="0"/>
              <a:t>normocyty</a:t>
            </a:r>
          </a:p>
          <a:p>
            <a:pPr eaLnBrk="1" hangingPunct="1"/>
            <a:r>
              <a:rPr lang="cs-CZ" altLang="cs-CZ" smtClean="0"/>
              <a:t>mikrocyty</a:t>
            </a:r>
          </a:p>
          <a:p>
            <a:pPr eaLnBrk="1" hangingPunct="1"/>
            <a:r>
              <a:rPr lang="cs-CZ" altLang="cs-CZ" smtClean="0"/>
              <a:t>makrocyty</a:t>
            </a:r>
          </a:p>
          <a:p>
            <a:pPr eaLnBrk="1" hangingPunct="1"/>
            <a:endParaRPr lang="cs-CZ" altLang="cs-CZ" smtClean="0"/>
          </a:p>
          <a:p>
            <a:pPr eaLnBrk="1" hangingPunct="1"/>
            <a:r>
              <a:rPr lang="cs-CZ" altLang="cs-CZ" smtClean="0"/>
              <a:t>anizocytóza</a:t>
            </a:r>
          </a:p>
          <a:p>
            <a:pPr eaLnBrk="1" hangingPunct="1"/>
            <a:r>
              <a:rPr lang="cs-CZ" altLang="cs-CZ" smtClean="0"/>
              <a:t>izocytóza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mtClean="0"/>
              <a:t>Hyperchromní erytrocyty</a:t>
            </a:r>
          </a:p>
        </p:txBody>
      </p:sp>
      <p:pic>
        <p:nvPicPr>
          <p:cNvPr id="25603" name="Picture 3" descr="Obrázek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1825" y="1766888"/>
            <a:ext cx="3689350" cy="42608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4" name="Picture 4" descr="Obrázek1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00713" y="1412875"/>
            <a:ext cx="1933575" cy="24082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mtClean="0"/>
              <a:t>Anizochromní erytrocyty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2133600"/>
            <a:ext cx="8007350" cy="4032250"/>
          </a:xfrm>
        </p:spPr>
        <p:txBody>
          <a:bodyPr/>
          <a:lstStyle/>
          <a:p>
            <a:pPr eaLnBrk="1" hangingPunct="1"/>
            <a:r>
              <a:rPr lang="cs-CZ" altLang="cs-CZ" u="sng" smtClean="0"/>
              <a:t>Popis</a:t>
            </a:r>
            <a:r>
              <a:rPr lang="cs-CZ" altLang="cs-CZ" smtClean="0"/>
              <a:t/>
            </a:r>
            <a:br>
              <a:rPr lang="cs-CZ" altLang="cs-CZ" smtClean="0"/>
            </a:br>
            <a:r>
              <a:rPr lang="cs-CZ" altLang="cs-CZ" sz="2800" smtClean="0"/>
              <a:t>nestejné množství/koncentrace HGB v buňce</a:t>
            </a:r>
          </a:p>
          <a:p>
            <a:pPr eaLnBrk="1" hangingPunct="1"/>
            <a:r>
              <a:rPr lang="cs-CZ" altLang="cs-CZ" u="sng" smtClean="0"/>
              <a:t>Klinický význam</a:t>
            </a:r>
          </a:p>
          <a:p>
            <a:pPr lvl="1" eaLnBrk="1" hangingPunct="1"/>
            <a:r>
              <a:rPr lang="cs-CZ" altLang="cs-CZ" smtClean="0"/>
              <a:t>nedostatek železa</a:t>
            </a:r>
          </a:p>
          <a:p>
            <a:pPr lvl="1" eaLnBrk="1" hangingPunct="1"/>
            <a:r>
              <a:rPr lang="cs-CZ" altLang="cs-CZ" smtClean="0"/>
              <a:t>megaloblastová anémie</a:t>
            </a:r>
          </a:p>
          <a:p>
            <a:pPr lvl="1" eaLnBrk="1" hangingPunct="1"/>
            <a:r>
              <a:rPr lang="cs-CZ" altLang="cs-CZ" smtClean="0"/>
              <a:t>refrakterní anémie</a:t>
            </a:r>
            <a:endParaRPr lang="cs-CZ" altLang="cs-CZ" u="sng" smtClean="0"/>
          </a:p>
          <a:p>
            <a:pPr eaLnBrk="1" hangingPunct="1">
              <a:buClr>
                <a:srgbClr val="FF9900"/>
              </a:buClr>
            </a:pPr>
            <a:endParaRPr lang="cs-CZ" altLang="cs-CZ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mtClean="0"/>
              <a:t>Anizochromní erytrocyty</a:t>
            </a:r>
          </a:p>
        </p:txBody>
      </p:sp>
      <p:pic>
        <p:nvPicPr>
          <p:cNvPr id="27651" name="Picture 3" descr="Obrázek11"/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73238"/>
            <a:ext cx="3889375" cy="419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 descr="Obrázek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933825"/>
            <a:ext cx="2713037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 descr="Obrázek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628775"/>
            <a:ext cx="2636838" cy="20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706755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mtClean="0"/>
              <a:t>Polychromní erytrocyty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7088" y="1557338"/>
            <a:ext cx="7921625" cy="5040312"/>
          </a:xfrm>
        </p:spPr>
        <p:txBody>
          <a:bodyPr/>
          <a:lstStyle/>
          <a:p>
            <a:pPr eaLnBrk="1" hangingPunct="1"/>
            <a:r>
              <a:rPr lang="cs-CZ" altLang="cs-CZ" u="sng" smtClean="0"/>
              <a:t>Velikost</a:t>
            </a:r>
            <a:r>
              <a:rPr lang="cs-CZ" altLang="cs-CZ" smtClean="0"/>
              <a:t>: 8 – 11 </a:t>
            </a:r>
            <a:r>
              <a:rPr lang="el-GR" altLang="cs-CZ" smtClean="0">
                <a:cs typeface="Arial" panose="020B0604020202020204" pitchFamily="34" charset="0"/>
              </a:rPr>
              <a:t>μ</a:t>
            </a:r>
            <a:r>
              <a:rPr lang="cs-CZ" altLang="cs-CZ" smtClean="0">
                <a:cs typeface="Arial" panose="020B0604020202020204" pitchFamily="34" charset="0"/>
              </a:rPr>
              <a:t>m</a:t>
            </a:r>
          </a:p>
          <a:p>
            <a:pPr eaLnBrk="1" hangingPunct="1"/>
            <a:r>
              <a:rPr lang="cs-CZ" altLang="cs-CZ" u="sng" smtClean="0">
                <a:cs typeface="Arial" panose="020B0604020202020204" pitchFamily="34" charset="0"/>
              </a:rPr>
              <a:t>Pop</a:t>
            </a:r>
            <a:r>
              <a:rPr lang="cs-CZ" altLang="cs-CZ" u="sng" smtClean="0"/>
              <a:t>is</a:t>
            </a:r>
            <a:r>
              <a:rPr lang="cs-CZ" altLang="cs-CZ" smtClean="0"/>
              <a:t> </a:t>
            </a:r>
            <a:br>
              <a:rPr lang="cs-CZ" altLang="cs-CZ" smtClean="0"/>
            </a:br>
            <a:r>
              <a:rPr lang="cs-CZ" altLang="cs-CZ" sz="2800" smtClean="0"/>
              <a:t>bazofilní zbarvení buněk </a:t>
            </a:r>
            <a:r>
              <a:rPr lang="cs-CZ" altLang="cs-CZ" i="1" smtClean="0"/>
              <a:t>(rezidua RNA)</a:t>
            </a:r>
          </a:p>
          <a:p>
            <a:pPr eaLnBrk="1" hangingPunct="1"/>
            <a:r>
              <a:rPr lang="cs-CZ" altLang="cs-CZ" u="sng" smtClean="0"/>
              <a:t>Klinický význam</a:t>
            </a:r>
            <a:r>
              <a:rPr lang="cs-CZ" altLang="cs-CZ" smtClean="0"/>
              <a:t> </a:t>
            </a:r>
            <a:endParaRPr lang="cs-CZ" altLang="cs-CZ" smtClean="0">
              <a:solidFill>
                <a:srgbClr val="FF9900"/>
              </a:solidFill>
            </a:endParaRPr>
          </a:p>
          <a:p>
            <a:pPr lvl="1" eaLnBrk="1" hangingPunct="1"/>
            <a:r>
              <a:rPr lang="cs-CZ" altLang="cs-CZ" smtClean="0"/>
              <a:t>hemolytické anémie</a:t>
            </a:r>
          </a:p>
          <a:p>
            <a:pPr lvl="1" eaLnBrk="1" hangingPunct="1"/>
            <a:r>
              <a:rPr lang="cs-CZ" altLang="cs-CZ" smtClean="0"/>
              <a:t>megaloblastová anémie</a:t>
            </a:r>
          </a:p>
          <a:p>
            <a:pPr lvl="1" eaLnBrk="1" hangingPunct="1"/>
            <a:r>
              <a:rPr lang="cs-CZ" altLang="cs-CZ" smtClean="0"/>
              <a:t>nedostatek železa</a:t>
            </a:r>
          </a:p>
          <a:p>
            <a:pPr lvl="1" eaLnBrk="1" hangingPunct="1"/>
            <a:r>
              <a:rPr lang="cs-CZ" altLang="cs-CZ" smtClean="0"/>
              <a:t>anémie chronických onemocnění</a:t>
            </a:r>
          </a:p>
          <a:p>
            <a:pPr lvl="1" eaLnBrk="1" hangingPunct="1"/>
            <a:r>
              <a:rPr lang="cs-CZ" altLang="cs-CZ" smtClean="0"/>
              <a:t>kongenitální dyserytropoetické anémie</a:t>
            </a:r>
          </a:p>
        </p:txBody>
      </p:sp>
      <p:pic>
        <p:nvPicPr>
          <p:cNvPr id="28676" name="Picture 4" descr="Obrázek1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08850" y="836613"/>
            <a:ext cx="1152525" cy="9334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042988" y="260350"/>
            <a:ext cx="7127875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mtClean="0"/>
              <a:t>Polychromní erytrocyty</a:t>
            </a:r>
          </a:p>
        </p:txBody>
      </p:sp>
      <p:pic>
        <p:nvPicPr>
          <p:cNvPr id="29699" name="Picture 3" descr="Obrázek1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0063" y="2133600"/>
            <a:ext cx="2667000" cy="24082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00" name="Picture 4" descr="Obrázek1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2133600"/>
            <a:ext cx="3816350" cy="35972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8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mtClean="0"/>
              <a:t>Poikilocyty – </a:t>
            </a:r>
            <a:br>
              <a:rPr lang="cs-CZ" altLang="cs-CZ" smtClean="0"/>
            </a:br>
            <a:r>
              <a:rPr lang="cs-CZ" altLang="cs-CZ" sz="3600" i="1" smtClean="0"/>
              <a:t>odchylky tvaru erytrocytů</a:t>
            </a:r>
          </a:p>
        </p:txBody>
      </p:sp>
      <p:sp>
        <p:nvSpPr>
          <p:cNvPr id="30723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323850" y="2420938"/>
            <a:ext cx="2879725" cy="4132262"/>
          </a:xfrm>
        </p:spPr>
        <p:txBody>
          <a:bodyPr/>
          <a:lstStyle/>
          <a:p>
            <a:pPr eaLnBrk="1" hangingPunct="1"/>
            <a:r>
              <a:rPr lang="cs-CZ" altLang="cs-CZ" sz="3200" smtClean="0"/>
              <a:t>akantocyty</a:t>
            </a:r>
          </a:p>
          <a:p>
            <a:pPr eaLnBrk="1" hangingPunct="1"/>
            <a:r>
              <a:rPr lang="cs-CZ" altLang="cs-CZ" sz="3200" smtClean="0"/>
              <a:t>echinocyty</a:t>
            </a:r>
          </a:p>
          <a:p>
            <a:pPr eaLnBrk="1" hangingPunct="1"/>
            <a:r>
              <a:rPr lang="cs-CZ" altLang="cs-CZ" sz="3200" smtClean="0"/>
              <a:t>terčovité </a:t>
            </a:r>
          </a:p>
          <a:p>
            <a:pPr eaLnBrk="1" hangingPunct="1"/>
            <a:r>
              <a:rPr lang="cs-CZ" altLang="cs-CZ" sz="3200" smtClean="0"/>
              <a:t>knizocyty</a:t>
            </a:r>
          </a:p>
          <a:p>
            <a:pPr eaLnBrk="1" hangingPunct="1"/>
            <a:r>
              <a:rPr lang="cs-CZ" altLang="cs-CZ" sz="3200" smtClean="0"/>
              <a:t>stomatocyty</a:t>
            </a:r>
          </a:p>
          <a:p>
            <a:pPr eaLnBrk="1" hangingPunct="1"/>
            <a:r>
              <a:rPr lang="cs-CZ" altLang="cs-CZ" sz="3200" smtClean="0"/>
              <a:t>sférocyty</a:t>
            </a:r>
            <a:endParaRPr lang="cs-CZ" altLang="cs-CZ" smtClean="0"/>
          </a:p>
        </p:txBody>
      </p:sp>
      <p:sp>
        <p:nvSpPr>
          <p:cNvPr id="30724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3203575" y="2420938"/>
            <a:ext cx="3311525" cy="3916362"/>
          </a:xfrm>
        </p:spPr>
        <p:txBody>
          <a:bodyPr/>
          <a:lstStyle/>
          <a:p>
            <a:pPr eaLnBrk="1" hangingPunct="1"/>
            <a:r>
              <a:rPr lang="cs-CZ" altLang="cs-CZ" sz="3200" smtClean="0"/>
              <a:t>eliptocyty</a:t>
            </a:r>
          </a:p>
          <a:p>
            <a:pPr eaLnBrk="1" hangingPunct="1"/>
            <a:r>
              <a:rPr lang="cs-CZ" altLang="cs-CZ" sz="3200" smtClean="0"/>
              <a:t>slzičkovité</a:t>
            </a:r>
          </a:p>
          <a:p>
            <a:pPr eaLnBrk="1" hangingPunct="1"/>
            <a:r>
              <a:rPr lang="cs-CZ" altLang="cs-CZ" sz="3200" smtClean="0"/>
              <a:t>schistocyty</a:t>
            </a:r>
          </a:p>
          <a:p>
            <a:pPr eaLnBrk="1" hangingPunct="1"/>
            <a:r>
              <a:rPr lang="cs-CZ" altLang="cs-CZ" sz="3200" smtClean="0"/>
              <a:t>keratocyty</a:t>
            </a:r>
          </a:p>
          <a:p>
            <a:pPr eaLnBrk="1" hangingPunct="1"/>
            <a:r>
              <a:rPr lang="cs-CZ" altLang="cs-CZ" sz="3200" smtClean="0"/>
              <a:t>srpkovité</a:t>
            </a:r>
          </a:p>
        </p:txBody>
      </p:sp>
      <p:pic>
        <p:nvPicPr>
          <p:cNvPr id="30725" name="Picture 7" descr="Obrázek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038" y="2441575"/>
            <a:ext cx="3636962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8" descr="Obrázek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1"/>
          <a:stretch>
            <a:fillRect/>
          </a:stretch>
        </p:blipFill>
        <p:spPr bwMode="auto">
          <a:xfrm>
            <a:off x="5507038" y="3427413"/>
            <a:ext cx="363696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9" descr="Obrázek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038" y="4437063"/>
            <a:ext cx="3636962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10" descr="Obrázek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038" y="5373688"/>
            <a:ext cx="36369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4681537" cy="13414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mtClean="0"/>
              <a:t>Akantocyty </a:t>
            </a:r>
            <a:br>
              <a:rPr lang="cs-CZ" altLang="cs-CZ" smtClean="0"/>
            </a:br>
            <a:r>
              <a:rPr lang="cs-CZ" altLang="cs-CZ" sz="2800" i="1" smtClean="0"/>
              <a:t>(</a:t>
            </a:r>
            <a:r>
              <a:rPr lang="cs-CZ" altLang="cs-CZ" sz="3200" i="1" smtClean="0"/>
              <a:t>spur cells)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2852738"/>
            <a:ext cx="8135937" cy="3671887"/>
          </a:xfrm>
        </p:spPr>
        <p:txBody>
          <a:bodyPr/>
          <a:lstStyle/>
          <a:p>
            <a:pPr eaLnBrk="1" hangingPunct="1"/>
            <a:r>
              <a:rPr lang="cs-CZ" altLang="cs-CZ" sz="2800" u="sng" smtClean="0"/>
              <a:t>Popis</a:t>
            </a:r>
            <a:endParaRPr lang="cs-CZ" altLang="cs-CZ" sz="2800" smtClean="0"/>
          </a:p>
          <a:p>
            <a:pPr lvl="1" eaLnBrk="1" hangingPunct="1"/>
            <a:r>
              <a:rPr lang="cs-CZ" altLang="cs-CZ" sz="2400" smtClean="0"/>
              <a:t>ostny po obvodu buňky </a:t>
            </a:r>
            <a:r>
              <a:rPr lang="cs-CZ" altLang="cs-CZ" sz="2400" i="1" smtClean="0"/>
              <a:t>(počet 2 – 20)</a:t>
            </a:r>
            <a:r>
              <a:rPr lang="cs-CZ" altLang="cs-CZ" sz="2400" smtClean="0"/>
              <a:t> </a:t>
            </a:r>
          </a:p>
          <a:p>
            <a:pPr lvl="1" eaLnBrk="1" hangingPunct="1"/>
            <a:r>
              <a:rPr lang="cs-CZ" altLang="cs-CZ" sz="2400" smtClean="0"/>
              <a:t>většinou menší než normální erytrocyty</a:t>
            </a:r>
          </a:p>
          <a:p>
            <a:pPr lvl="1" eaLnBrk="1" hangingPunct="1"/>
            <a:r>
              <a:rPr lang="cs-CZ" altLang="cs-CZ" sz="2400" smtClean="0"/>
              <a:t>mívají až sférocytární tvar</a:t>
            </a:r>
          </a:p>
          <a:p>
            <a:pPr eaLnBrk="1" hangingPunct="1"/>
            <a:r>
              <a:rPr lang="cs-CZ" altLang="cs-CZ" sz="2800" u="sng" smtClean="0"/>
              <a:t>Příčina</a:t>
            </a:r>
          </a:p>
          <a:p>
            <a:pPr lvl="1" eaLnBrk="1" hangingPunct="1"/>
            <a:r>
              <a:rPr lang="cs-CZ" altLang="cs-CZ" sz="2400" smtClean="0"/>
              <a:t>poruchy lipidů v erytrocytární membráně</a:t>
            </a:r>
          </a:p>
          <a:p>
            <a:pPr lvl="1" eaLnBrk="1" hangingPunct="1"/>
            <a:r>
              <a:rPr lang="cs-CZ" altLang="cs-CZ" sz="2400" smtClean="0"/>
              <a:t>nevyvážená distribuce fosfolipidů mezi vnitřním a vnějším prostředím erytrocytu</a:t>
            </a:r>
            <a:endParaRPr lang="cs-CZ" altLang="cs-CZ" sz="2400" u="sng" smtClean="0"/>
          </a:p>
        </p:txBody>
      </p:sp>
      <p:pic>
        <p:nvPicPr>
          <p:cNvPr id="31748" name="Picture 4" descr="Obrázek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"/>
          <a:stretch>
            <a:fillRect/>
          </a:stretch>
        </p:blipFill>
        <p:spPr bwMode="auto">
          <a:xfrm>
            <a:off x="5580063" y="476250"/>
            <a:ext cx="317182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 descr="Obrázek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196975"/>
            <a:ext cx="14382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4475162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mtClean="0"/>
              <a:t>Akantocyty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0" y="2133600"/>
            <a:ext cx="5554663" cy="410368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mtClean="0"/>
              <a:t>     </a:t>
            </a:r>
            <a:r>
              <a:rPr lang="cs-CZ" altLang="cs-CZ" u="sng" smtClean="0"/>
              <a:t>Klinický význam</a:t>
            </a:r>
            <a:r>
              <a:rPr lang="cs-CZ" altLang="cs-CZ" smtClean="0"/>
              <a:t> </a:t>
            </a:r>
          </a:p>
          <a:p>
            <a:pPr lvl="1" eaLnBrk="1" hangingPunct="1"/>
            <a:r>
              <a:rPr lang="cs-CZ" altLang="cs-CZ" smtClean="0"/>
              <a:t>onemocnění jater </a:t>
            </a:r>
          </a:p>
          <a:p>
            <a:pPr lvl="1" eaLnBrk="1" hangingPunct="1"/>
            <a:r>
              <a:rPr lang="cs-CZ" altLang="cs-CZ" smtClean="0"/>
              <a:t>novorozenecká žloutenka</a:t>
            </a:r>
          </a:p>
          <a:p>
            <a:pPr lvl="1" eaLnBrk="1" hangingPunct="1"/>
            <a:r>
              <a:rPr lang="cs-CZ" altLang="cs-CZ" smtClean="0"/>
              <a:t>poruchy metabolismu lipidů</a:t>
            </a:r>
          </a:p>
          <a:p>
            <a:pPr lvl="1" eaLnBrk="1" hangingPunct="1"/>
            <a:r>
              <a:rPr lang="cs-CZ" altLang="cs-CZ" smtClean="0"/>
              <a:t>po splenektomii</a:t>
            </a:r>
          </a:p>
          <a:p>
            <a:pPr lvl="1" eaLnBrk="1" hangingPunct="1"/>
            <a:r>
              <a:rPr lang="cs-CZ" altLang="cs-CZ" smtClean="0"/>
              <a:t>po podávání heparinu</a:t>
            </a:r>
          </a:p>
          <a:p>
            <a:pPr eaLnBrk="1" hangingPunct="1"/>
            <a:endParaRPr lang="cs-CZ" altLang="cs-CZ" smtClean="0"/>
          </a:p>
        </p:txBody>
      </p:sp>
      <p:pic>
        <p:nvPicPr>
          <p:cNvPr id="32772" name="Picture 4" descr="Obrázek26"/>
          <p:cNvPicPr>
            <a:picLocks noChangeAspect="1" noChangeArrowheads="1"/>
          </p:cNvPicPr>
          <p:nvPr/>
        </p:nvPicPr>
        <p:blipFill>
          <a:blip r:embed="rId2">
            <a:lum bright="18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263" y="404813"/>
            <a:ext cx="3097212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 descr="akantocy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284538"/>
            <a:ext cx="2422525" cy="357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mtClean="0"/>
              <a:t>Echinocyty </a:t>
            </a:r>
            <a:br>
              <a:rPr lang="cs-CZ" altLang="cs-CZ" smtClean="0"/>
            </a:br>
            <a:r>
              <a:rPr lang="cs-CZ" altLang="cs-CZ" sz="3200" i="1" smtClean="0"/>
              <a:t>(crenated cells, burr cells)</a:t>
            </a:r>
          </a:p>
        </p:txBody>
      </p:sp>
      <p:sp>
        <p:nvSpPr>
          <p:cNvPr id="33795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57200" y="1484313"/>
            <a:ext cx="8075613" cy="4968875"/>
          </a:xfrm>
        </p:spPr>
        <p:txBody>
          <a:bodyPr/>
          <a:lstStyle/>
          <a:p>
            <a:pPr eaLnBrk="1" hangingPunct="1"/>
            <a:r>
              <a:rPr lang="cs-CZ" altLang="cs-CZ" sz="2800" u="sng" smtClean="0"/>
              <a:t>Popis </a:t>
            </a:r>
            <a:endParaRPr lang="cs-CZ" altLang="cs-CZ" sz="2800" smtClean="0"/>
          </a:p>
          <a:p>
            <a:pPr lvl="1" eaLnBrk="1" hangingPunct="1"/>
            <a:r>
              <a:rPr lang="cs-CZ" altLang="cs-CZ" sz="2400" smtClean="0"/>
              <a:t>tupé výběžky po obvodu buňky (počet 10-30)</a:t>
            </a:r>
          </a:p>
          <a:p>
            <a:pPr lvl="1" eaLnBrk="1" hangingPunct="1"/>
            <a:r>
              <a:rPr lang="cs-CZ" altLang="cs-CZ" sz="2400" smtClean="0"/>
              <a:t>často artefakt</a:t>
            </a:r>
          </a:p>
          <a:p>
            <a:pPr lvl="2" eaLnBrk="1" hangingPunct="1"/>
            <a:r>
              <a:rPr lang="cs-CZ" altLang="cs-CZ" sz="2200" smtClean="0"/>
              <a:t>špatné zasychání nátěru</a:t>
            </a:r>
          </a:p>
          <a:p>
            <a:pPr lvl="2" eaLnBrk="1" hangingPunct="1"/>
            <a:r>
              <a:rPr lang="cs-CZ" altLang="cs-CZ" sz="2200" smtClean="0"/>
              <a:t>hyperosmolární prostředí</a:t>
            </a:r>
          </a:p>
          <a:p>
            <a:pPr lvl="2" eaLnBrk="1" hangingPunct="1"/>
            <a:r>
              <a:rPr lang="cs-CZ" altLang="cs-CZ" sz="2200" smtClean="0"/>
              <a:t>staré vzorky</a:t>
            </a:r>
            <a:endParaRPr lang="cs-CZ" altLang="cs-CZ" i="1" smtClean="0">
              <a:solidFill>
                <a:srgbClr val="C0C0C0"/>
              </a:solidFill>
            </a:endParaRPr>
          </a:p>
          <a:p>
            <a:pPr eaLnBrk="1" hangingPunct="1"/>
            <a:r>
              <a:rPr lang="cs-CZ" altLang="cs-CZ" sz="2800" u="sng" smtClean="0"/>
              <a:t>Příčina</a:t>
            </a:r>
          </a:p>
          <a:p>
            <a:pPr lvl="1" eaLnBrk="1" hangingPunct="1"/>
            <a:r>
              <a:rPr lang="cs-CZ" altLang="cs-CZ" sz="2400" smtClean="0"/>
              <a:t>poruchy lipidů v erytrocytární membráně</a:t>
            </a:r>
          </a:p>
          <a:p>
            <a:pPr lvl="1" eaLnBrk="1" hangingPunct="1"/>
            <a:r>
              <a:rPr lang="cs-CZ" altLang="cs-CZ" sz="2400" smtClean="0"/>
              <a:t>elektrolytická nevyváženost erytrocytu s vnějším prostředím</a:t>
            </a:r>
          </a:p>
          <a:p>
            <a:pPr lvl="1" eaLnBrk="1" hangingPunct="1"/>
            <a:r>
              <a:rPr lang="cs-CZ" altLang="cs-CZ" sz="2400" smtClean="0"/>
              <a:t>nepoměr povrchu vnitřní a vnější vrstvy membrány</a:t>
            </a:r>
          </a:p>
        </p:txBody>
      </p:sp>
      <p:pic>
        <p:nvPicPr>
          <p:cNvPr id="33796" name="Picture 8" descr="Obrázek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5963" y="115888"/>
            <a:ext cx="2890837" cy="1825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7" name="Picture 9" descr="Obrázek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53250" y="2617788"/>
            <a:ext cx="1365250" cy="14382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620713"/>
            <a:ext cx="4824412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mtClean="0"/>
              <a:t>Echinocyty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2565400"/>
            <a:ext cx="5111750" cy="2879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mtClean="0"/>
              <a:t>     </a:t>
            </a:r>
            <a:r>
              <a:rPr lang="cs-CZ" altLang="cs-CZ" u="sng" smtClean="0"/>
              <a:t>Klinický význam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deficit pyruvátkinázy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novorozenci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urémie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efekt salicylátů a barbiturátů</a:t>
            </a:r>
          </a:p>
        </p:txBody>
      </p:sp>
      <p:pic>
        <p:nvPicPr>
          <p:cNvPr id="34820" name="Picture 4" descr="Obrázek31"/>
          <p:cNvPicPr>
            <a:picLocks noChangeAspect="1" noChangeArrowheads="1"/>
          </p:cNvPicPr>
          <p:nvPr/>
        </p:nvPicPr>
        <p:blipFill>
          <a:blip r:embed="rId2">
            <a:lum bright="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341438"/>
            <a:ext cx="3495675" cy="437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dirty="0" err="1" smtClean="0"/>
              <a:t>Normocyty</a:t>
            </a:r>
            <a:r>
              <a:rPr lang="cs-CZ" altLang="cs-CZ" dirty="0" smtClean="0"/>
              <a:t> – </a:t>
            </a:r>
            <a:r>
              <a:rPr lang="cs-CZ" altLang="cs-CZ" dirty="0" err="1" smtClean="0"/>
              <a:t>diskocyty</a:t>
            </a:r>
            <a:r>
              <a:rPr lang="cs-CZ" altLang="cs-CZ" dirty="0" smtClean="0"/>
              <a:t>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00213"/>
            <a:ext cx="8229600" cy="4681537"/>
          </a:xfrm>
        </p:spPr>
        <p:txBody>
          <a:bodyPr/>
          <a:lstStyle/>
          <a:p>
            <a:pPr eaLnBrk="1" hangingPunct="1"/>
            <a:r>
              <a:rPr lang="cs-CZ" altLang="cs-CZ" u="sng" smtClean="0"/>
              <a:t>Velikost</a:t>
            </a:r>
          </a:p>
          <a:p>
            <a:pPr lvl="1" eaLnBrk="1" hangingPunct="1"/>
            <a:r>
              <a:rPr lang="cs-CZ" altLang="cs-CZ" smtClean="0"/>
              <a:t>referenční meze: 7 – 7,5 </a:t>
            </a:r>
            <a:r>
              <a:rPr lang="el-GR" altLang="cs-CZ" smtClean="0">
                <a:cs typeface="Arial" panose="020B0604020202020204" pitchFamily="34" charset="0"/>
              </a:rPr>
              <a:t>μ</a:t>
            </a:r>
            <a:endParaRPr lang="cs-CZ" altLang="cs-CZ" smtClean="0">
              <a:cs typeface="Arial" panose="020B0604020202020204" pitchFamily="34" charset="0"/>
            </a:endParaRPr>
          </a:p>
          <a:p>
            <a:pPr lvl="1" eaLnBrk="1" hangingPunct="1"/>
            <a:r>
              <a:rPr lang="cs-CZ" altLang="cs-CZ" smtClean="0">
                <a:cs typeface="Arial" panose="020B0604020202020204" pitchFamily="34" charset="0"/>
              </a:rPr>
              <a:t>MCV:   82 – 98 fl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u="sng" smtClean="0">
                <a:cs typeface="Arial" panose="020B0604020202020204" pitchFamily="34" charset="0"/>
              </a:rPr>
              <a:t>Tvar</a:t>
            </a:r>
          </a:p>
          <a:p>
            <a:pPr lvl="1" eaLnBrk="1" hangingPunct="1"/>
            <a:r>
              <a:rPr lang="cs-CZ" altLang="cs-CZ" smtClean="0">
                <a:cs typeface="Arial" panose="020B0604020202020204" pitchFamily="34" charset="0"/>
              </a:rPr>
              <a:t>bikonkávní, diskoidní</a:t>
            </a:r>
          </a:p>
          <a:p>
            <a:pPr lvl="1" eaLnBrk="1" hangingPunct="1"/>
            <a:r>
              <a:rPr lang="cs-CZ" altLang="cs-CZ" smtClean="0">
                <a:cs typeface="Arial" panose="020B0604020202020204" pitchFamily="34" charset="0"/>
              </a:rPr>
              <a:t>s centrálním projasněním</a:t>
            </a:r>
          </a:p>
        </p:txBody>
      </p:sp>
      <p:pic>
        <p:nvPicPr>
          <p:cNvPr id="8196" name="Picture 4" descr="Obrázek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692150"/>
            <a:ext cx="1311275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Obrázek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708275"/>
            <a:ext cx="13684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059488" cy="12096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mtClean="0"/>
              <a:t>Terčovité erytrocyty</a:t>
            </a:r>
            <a:r>
              <a:rPr lang="cs-CZ" altLang="cs-CZ" sz="3600" smtClean="0"/>
              <a:t> </a:t>
            </a:r>
            <a:r>
              <a:rPr lang="cs-CZ" altLang="cs-CZ" sz="3600" i="1" smtClean="0"/>
              <a:t>(</a:t>
            </a:r>
            <a:r>
              <a:rPr lang="cs-CZ" altLang="cs-CZ" sz="3200" i="1" smtClean="0"/>
              <a:t>codocyty, target cells)</a:t>
            </a:r>
          </a:p>
        </p:txBody>
      </p:sp>
      <p:sp>
        <p:nvSpPr>
          <p:cNvPr id="3584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2565400"/>
            <a:ext cx="6707187" cy="36734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800" u="sng" smtClean="0"/>
              <a:t>Popis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smtClean="0"/>
              <a:t>centrálně zbarvený terč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smtClean="0"/>
              <a:t>kondenzace hemoglobinu s okolním projasněním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u="sng" smtClean="0"/>
              <a:t>Příčina </a:t>
            </a:r>
            <a:endParaRPr lang="cs-CZ" altLang="cs-CZ" sz="2800" smtClean="0"/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smtClean="0"/>
              <a:t>akumulace membránových fosfolipidů a cholesterolu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smtClean="0"/>
              <a:t>nepoměr zvětšeného povrchu buňky k objemu buňky</a:t>
            </a:r>
          </a:p>
          <a:p>
            <a:pPr eaLnBrk="1" hangingPunct="1">
              <a:lnSpc>
                <a:spcPct val="90000"/>
              </a:lnSpc>
            </a:pPr>
            <a:endParaRPr lang="cs-CZ" altLang="cs-CZ" sz="2800" smtClean="0"/>
          </a:p>
        </p:txBody>
      </p:sp>
      <p:pic>
        <p:nvPicPr>
          <p:cNvPr id="35844" name="Picture 8" descr="Obrázek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46750" y="488950"/>
            <a:ext cx="2755900" cy="19510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45" name="Picture 10" descr="Obrázek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64388" y="3716338"/>
            <a:ext cx="1225550" cy="12985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mtClean="0"/>
              <a:t>Terčovité erytrocyty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1566863"/>
            <a:ext cx="6048375" cy="496887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mtClean="0"/>
              <a:t>      </a:t>
            </a:r>
            <a:r>
              <a:rPr lang="cs-CZ" altLang="cs-CZ" u="sng" smtClean="0"/>
              <a:t>Klinický význam</a:t>
            </a:r>
          </a:p>
          <a:p>
            <a:pPr lvl="1" eaLnBrk="1" hangingPunct="1"/>
            <a:r>
              <a:rPr lang="cs-CZ" altLang="cs-CZ" smtClean="0"/>
              <a:t>hypochromní anémie (talasémie,hemoglobinopatie, sideropenická anémie)</a:t>
            </a:r>
          </a:p>
          <a:p>
            <a:pPr lvl="1" eaLnBrk="1" hangingPunct="1"/>
            <a:r>
              <a:rPr lang="cs-CZ" altLang="cs-CZ" smtClean="0"/>
              <a:t>megaloblastová anémie</a:t>
            </a:r>
          </a:p>
          <a:p>
            <a:pPr lvl="1" eaLnBrk="1" hangingPunct="1"/>
            <a:r>
              <a:rPr lang="cs-CZ" altLang="cs-CZ" smtClean="0"/>
              <a:t>myelofibróza</a:t>
            </a:r>
          </a:p>
          <a:p>
            <a:pPr lvl="1" eaLnBrk="1" hangingPunct="1"/>
            <a:r>
              <a:rPr lang="cs-CZ" altLang="cs-CZ" smtClean="0"/>
              <a:t>po splenektomii</a:t>
            </a:r>
          </a:p>
          <a:p>
            <a:pPr lvl="1" eaLnBrk="1" hangingPunct="1"/>
            <a:r>
              <a:rPr lang="cs-CZ" altLang="cs-CZ" smtClean="0"/>
              <a:t>ledvinová onemocnění</a:t>
            </a:r>
          </a:p>
          <a:p>
            <a:pPr lvl="1" eaLnBrk="1" hangingPunct="1"/>
            <a:r>
              <a:rPr lang="cs-CZ" altLang="cs-CZ" smtClean="0"/>
              <a:t>onemocnění jater</a:t>
            </a:r>
          </a:p>
          <a:p>
            <a:pPr eaLnBrk="1" hangingPunct="1"/>
            <a:endParaRPr lang="cs-CZ" altLang="cs-CZ" smtClean="0"/>
          </a:p>
        </p:txBody>
      </p:sp>
      <p:pic>
        <p:nvPicPr>
          <p:cNvPr id="36868" name="Picture 4" descr="terč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549275"/>
            <a:ext cx="2824162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 descr="terč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051300"/>
            <a:ext cx="3743325" cy="251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6656388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mtClean="0"/>
              <a:t>Knizocyty</a:t>
            </a:r>
            <a:br>
              <a:rPr lang="cs-CZ" altLang="cs-CZ" smtClean="0"/>
            </a:br>
            <a:r>
              <a:rPr lang="cs-CZ" altLang="cs-CZ" sz="3200" i="1" smtClean="0"/>
              <a:t>(bridge cells, pinched cells 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2565400"/>
            <a:ext cx="8532813" cy="4060825"/>
          </a:xfrm>
        </p:spPr>
        <p:txBody>
          <a:bodyPr/>
          <a:lstStyle/>
          <a:p>
            <a:pPr eaLnBrk="1" hangingPunct="1"/>
            <a:r>
              <a:rPr lang="cs-CZ" altLang="cs-CZ" sz="2800" u="sng" smtClean="0"/>
              <a:t>Popis</a:t>
            </a:r>
          </a:p>
          <a:p>
            <a:pPr lvl="1" eaLnBrk="1" hangingPunct="1"/>
            <a:r>
              <a:rPr lang="cs-CZ" altLang="cs-CZ" sz="2400" smtClean="0"/>
              <a:t>„most“ z hemoglobinu přes světlé centrální pole                </a:t>
            </a:r>
            <a:br>
              <a:rPr lang="cs-CZ" altLang="cs-CZ" sz="2400" smtClean="0"/>
            </a:br>
            <a:r>
              <a:rPr lang="cs-CZ" altLang="cs-CZ" sz="2400" smtClean="0"/>
              <a:t> erytrocytu</a:t>
            </a:r>
          </a:p>
          <a:p>
            <a:pPr lvl="1" eaLnBrk="1" hangingPunct="1"/>
            <a:r>
              <a:rPr lang="cs-CZ" altLang="cs-CZ" sz="2400" smtClean="0"/>
              <a:t>erytrocyt má dvě nebo více vpáčení membrány</a:t>
            </a:r>
            <a:br>
              <a:rPr lang="cs-CZ" altLang="cs-CZ" sz="2400" smtClean="0"/>
            </a:br>
            <a:r>
              <a:rPr lang="cs-CZ" altLang="cs-CZ" i="1" smtClean="0"/>
              <a:t>(trikonkávní tvar)</a:t>
            </a:r>
          </a:p>
          <a:p>
            <a:pPr lvl="1" eaLnBrk="1" hangingPunct="1"/>
            <a:r>
              <a:rPr lang="cs-CZ" altLang="cs-CZ" sz="2400" smtClean="0"/>
              <a:t>často mikrocyty</a:t>
            </a:r>
          </a:p>
          <a:p>
            <a:pPr eaLnBrk="1" hangingPunct="1"/>
            <a:r>
              <a:rPr lang="cs-CZ" altLang="cs-CZ" sz="2800" u="sng" smtClean="0"/>
              <a:t>Příčina</a:t>
            </a:r>
          </a:p>
          <a:p>
            <a:pPr lvl="1" eaLnBrk="1" hangingPunct="1"/>
            <a:r>
              <a:rPr lang="cs-CZ" altLang="cs-CZ" sz="2400" smtClean="0"/>
              <a:t>akumulace membránových fosfolipidů a cholesterolu</a:t>
            </a:r>
          </a:p>
          <a:p>
            <a:pPr lvl="1" eaLnBrk="1" hangingPunct="1"/>
            <a:r>
              <a:rPr lang="cs-CZ" altLang="cs-CZ" sz="2400" smtClean="0"/>
              <a:t>nepoměr zvětšeného povrchu buňky k objemu buňky</a:t>
            </a:r>
            <a:endParaRPr lang="cs-CZ" altLang="cs-CZ" sz="2400" u="sng" smtClean="0"/>
          </a:p>
        </p:txBody>
      </p:sp>
      <p:pic>
        <p:nvPicPr>
          <p:cNvPr id="37892" name="Picture 4" descr="Obrázek5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30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1628775"/>
            <a:ext cx="1514475" cy="12477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3" name="Picture 5" descr="Obrázek55"/>
          <p:cNvPicPr>
            <a:picLocks noChangeAspect="1" noChangeArrowheads="1"/>
          </p:cNvPicPr>
          <p:nvPr/>
        </p:nvPicPr>
        <p:blipFill>
          <a:blip r:embed="rId3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04813"/>
            <a:ext cx="2681288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mtClean="0"/>
              <a:t>Knizocyty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0" y="2205038"/>
            <a:ext cx="4691063" cy="396081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mtClean="0"/>
              <a:t>      </a:t>
            </a:r>
            <a:r>
              <a:rPr lang="cs-CZ" altLang="cs-CZ" u="sng" smtClean="0"/>
              <a:t>Klinický význam</a:t>
            </a:r>
          </a:p>
          <a:p>
            <a:pPr lvl="1" eaLnBrk="1" hangingPunct="1"/>
            <a:r>
              <a:rPr lang="cs-CZ" altLang="cs-CZ" smtClean="0"/>
              <a:t>hemolytické anémie</a:t>
            </a:r>
          </a:p>
          <a:p>
            <a:pPr lvl="1" eaLnBrk="1" hangingPunct="1"/>
            <a:r>
              <a:rPr lang="cs-CZ" altLang="cs-CZ" smtClean="0"/>
              <a:t>hemoglobinopatie</a:t>
            </a:r>
          </a:p>
          <a:p>
            <a:pPr lvl="1" eaLnBrk="1" hangingPunct="1"/>
            <a:r>
              <a:rPr lang="cs-CZ" altLang="cs-CZ" smtClean="0"/>
              <a:t>talasémie</a:t>
            </a:r>
          </a:p>
          <a:p>
            <a:pPr lvl="1" eaLnBrk="1" hangingPunct="1"/>
            <a:r>
              <a:rPr lang="cs-CZ" altLang="cs-CZ" smtClean="0"/>
              <a:t>sférocytóza</a:t>
            </a:r>
          </a:p>
          <a:p>
            <a:pPr lvl="1" eaLnBrk="1" hangingPunct="1"/>
            <a:r>
              <a:rPr lang="cs-CZ" altLang="cs-CZ" smtClean="0"/>
              <a:t>onemocnění jater</a:t>
            </a:r>
          </a:p>
          <a:p>
            <a:pPr lvl="1" eaLnBrk="1" hangingPunct="1"/>
            <a:r>
              <a:rPr lang="cs-CZ" altLang="cs-CZ" smtClean="0"/>
              <a:t>pankreatitida</a:t>
            </a:r>
          </a:p>
        </p:txBody>
      </p:sp>
      <p:pic>
        <p:nvPicPr>
          <p:cNvPr id="38916" name="Picture 4" descr="Obrázek57"/>
          <p:cNvPicPr>
            <a:picLocks noChangeAspect="1" noChangeArrowheads="1"/>
          </p:cNvPicPr>
          <p:nvPr/>
        </p:nvPicPr>
        <p:blipFill>
          <a:blip r:embed="rId2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268413"/>
            <a:ext cx="3932237" cy="462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65175"/>
            <a:ext cx="6440487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mtClean="0"/>
              <a:t>Stomatocyty</a:t>
            </a:r>
            <a:br>
              <a:rPr lang="cs-CZ" altLang="cs-CZ" smtClean="0"/>
            </a:br>
            <a:r>
              <a:rPr lang="cs-CZ" altLang="cs-CZ" sz="3200" smtClean="0"/>
              <a:t>(</a:t>
            </a:r>
            <a:r>
              <a:rPr lang="cs-CZ" altLang="cs-CZ" sz="3200" i="1" smtClean="0"/>
              <a:t>mouth cells)</a:t>
            </a:r>
            <a:endParaRPr lang="cs-CZ" altLang="cs-CZ" sz="3600" i="1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3284538"/>
            <a:ext cx="8064500" cy="3395662"/>
          </a:xfrm>
        </p:spPr>
        <p:txBody>
          <a:bodyPr/>
          <a:lstStyle/>
          <a:p>
            <a:pPr eaLnBrk="1" hangingPunct="1"/>
            <a:r>
              <a:rPr lang="cs-CZ" altLang="cs-CZ" sz="2800" u="sng" smtClean="0"/>
              <a:t>Popis</a:t>
            </a:r>
            <a:br>
              <a:rPr lang="cs-CZ" altLang="cs-CZ" sz="2800" u="sng" smtClean="0"/>
            </a:br>
            <a:r>
              <a:rPr lang="cs-CZ" altLang="cs-CZ" smtClean="0"/>
              <a:t>prodloužená oblast projasnění přes střed erytrocytu</a:t>
            </a:r>
          </a:p>
          <a:p>
            <a:pPr eaLnBrk="1" hangingPunct="1"/>
            <a:r>
              <a:rPr lang="cs-CZ" altLang="cs-CZ" sz="2800" u="sng" smtClean="0"/>
              <a:t>Příčina</a:t>
            </a:r>
          </a:p>
          <a:p>
            <a:pPr lvl="1" eaLnBrk="1" hangingPunct="1"/>
            <a:r>
              <a:rPr lang="cs-CZ" altLang="cs-CZ" sz="2400" smtClean="0"/>
              <a:t>elektrolytická nerovnováha erytrocytu </a:t>
            </a:r>
          </a:p>
          <a:p>
            <a:pPr lvl="1" eaLnBrk="1" hangingPunct="1"/>
            <a:r>
              <a:rPr lang="cs-CZ" altLang="cs-CZ" sz="2400" smtClean="0"/>
              <a:t>v hypotonickém prostředí</a:t>
            </a:r>
          </a:p>
          <a:p>
            <a:pPr lvl="1" eaLnBrk="1" hangingPunct="1"/>
            <a:r>
              <a:rPr lang="cs-CZ" altLang="cs-CZ" sz="2400" smtClean="0"/>
              <a:t>u tenkých nátěrů - arteficiálně </a:t>
            </a:r>
          </a:p>
        </p:txBody>
      </p:sp>
      <p:pic>
        <p:nvPicPr>
          <p:cNvPr id="39940" name="Picture 4" descr="Obrázek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04813"/>
            <a:ext cx="1279525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 descr="Obrázek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844675"/>
            <a:ext cx="1225550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6" descr="stoma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19" b="69592"/>
          <a:stretch>
            <a:fillRect/>
          </a:stretch>
        </p:blipFill>
        <p:spPr bwMode="auto">
          <a:xfrm>
            <a:off x="4356100" y="1009650"/>
            <a:ext cx="1854200" cy="19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7625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mtClean="0"/>
              <a:t>Stomatocyty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0" y="2349500"/>
            <a:ext cx="5843588" cy="410368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mtClean="0"/>
              <a:t>      </a:t>
            </a:r>
            <a:r>
              <a:rPr lang="cs-CZ" altLang="cs-CZ" u="sng" smtClean="0"/>
              <a:t>Klinický význam</a:t>
            </a:r>
          </a:p>
          <a:p>
            <a:pPr lvl="1" eaLnBrk="1" hangingPunct="1"/>
            <a:r>
              <a:rPr lang="cs-CZ" altLang="cs-CZ" smtClean="0"/>
              <a:t>dědičná stomatocytóza</a:t>
            </a:r>
          </a:p>
          <a:p>
            <a:pPr lvl="1" eaLnBrk="1" hangingPunct="1"/>
            <a:r>
              <a:rPr lang="cs-CZ" altLang="cs-CZ" smtClean="0"/>
              <a:t>onemocnění jater</a:t>
            </a:r>
          </a:p>
          <a:p>
            <a:pPr lvl="1" eaLnBrk="1" hangingPunct="1"/>
            <a:r>
              <a:rPr lang="cs-CZ" altLang="cs-CZ" smtClean="0"/>
              <a:t>kardiovaskulární onemocnění</a:t>
            </a:r>
          </a:p>
          <a:p>
            <a:pPr lvl="1" eaLnBrk="1" hangingPunct="1"/>
            <a:r>
              <a:rPr lang="cs-CZ" altLang="cs-CZ" smtClean="0"/>
              <a:t>po otravách</a:t>
            </a:r>
          </a:p>
          <a:p>
            <a:pPr lvl="1" eaLnBrk="1" hangingPunct="1"/>
            <a:r>
              <a:rPr lang="cs-CZ" altLang="cs-CZ" smtClean="0"/>
              <a:t>hemolytické onemocnění novorozenců při Rh inkompatibilitě</a:t>
            </a:r>
          </a:p>
        </p:txBody>
      </p:sp>
      <p:pic>
        <p:nvPicPr>
          <p:cNvPr id="40964" name="Picture 4" descr="stomato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41325"/>
            <a:ext cx="3775075" cy="247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5" descr="sto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838" y="2921000"/>
            <a:ext cx="2608262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6935787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mtClean="0"/>
              <a:t>Sférocyty</a:t>
            </a:r>
            <a:br>
              <a:rPr lang="cs-CZ" altLang="cs-CZ" smtClean="0"/>
            </a:br>
            <a:r>
              <a:rPr lang="cs-CZ" altLang="cs-CZ" sz="3200" i="1" smtClean="0"/>
              <a:t>(mikrosferocyty)</a:t>
            </a:r>
            <a:endParaRPr lang="cs-CZ" altLang="cs-CZ" i="1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2492375"/>
            <a:ext cx="7189787" cy="3887788"/>
          </a:xfrm>
        </p:spPr>
        <p:txBody>
          <a:bodyPr/>
          <a:lstStyle/>
          <a:p>
            <a:pPr eaLnBrk="1" hangingPunct="1"/>
            <a:r>
              <a:rPr lang="cs-CZ" altLang="cs-CZ" sz="2800" u="sng" smtClean="0"/>
              <a:t>Velikost</a:t>
            </a:r>
            <a:r>
              <a:rPr lang="cs-CZ" altLang="cs-CZ" sz="2800" smtClean="0"/>
              <a:t>: 6,1 – 7,0 </a:t>
            </a:r>
            <a:r>
              <a:rPr lang="el-GR" altLang="cs-CZ" sz="2800" smtClean="0">
                <a:cs typeface="Arial" panose="020B0604020202020204" pitchFamily="34" charset="0"/>
              </a:rPr>
              <a:t>μ</a:t>
            </a:r>
            <a:r>
              <a:rPr lang="cs-CZ" altLang="cs-CZ" sz="2800" smtClean="0">
                <a:cs typeface="Arial" panose="020B0604020202020204" pitchFamily="34" charset="0"/>
              </a:rPr>
              <a:t>m</a:t>
            </a:r>
            <a:endParaRPr lang="cs-CZ" altLang="cs-CZ" sz="2800" smtClean="0"/>
          </a:p>
          <a:p>
            <a:pPr eaLnBrk="1" hangingPunct="1"/>
            <a:r>
              <a:rPr lang="cs-CZ" altLang="cs-CZ" sz="2800" u="sng" smtClean="0"/>
              <a:t>Popis</a:t>
            </a:r>
          </a:p>
          <a:p>
            <a:pPr lvl="1" eaLnBrk="1" hangingPunct="1"/>
            <a:r>
              <a:rPr lang="cs-CZ" altLang="cs-CZ" sz="2400" smtClean="0"/>
              <a:t>nemají bikonkávní tvar – kulovité </a:t>
            </a:r>
          </a:p>
          <a:p>
            <a:pPr lvl="1" eaLnBrk="1" hangingPunct="1"/>
            <a:r>
              <a:rPr lang="cs-CZ" altLang="cs-CZ" sz="2400" smtClean="0"/>
              <a:t>syté, kulaté, malé, tmavé erytrocyty</a:t>
            </a:r>
          </a:p>
          <a:p>
            <a:pPr eaLnBrk="1" hangingPunct="1"/>
            <a:r>
              <a:rPr lang="cs-CZ" altLang="cs-CZ" sz="2800" u="sng" smtClean="0"/>
              <a:t>Příčina</a:t>
            </a:r>
          </a:p>
          <a:p>
            <a:pPr lvl="1" eaLnBrk="1" hangingPunct="1"/>
            <a:r>
              <a:rPr lang="cs-CZ" altLang="cs-CZ" sz="2400" smtClean="0"/>
              <a:t>defekt fosfolipidů buněčné membrány</a:t>
            </a:r>
          </a:p>
          <a:p>
            <a:pPr lvl="1" eaLnBrk="1" hangingPunct="1"/>
            <a:r>
              <a:rPr lang="cs-CZ" altLang="cs-CZ" sz="2400" smtClean="0"/>
              <a:t>snížení poměru membránového povrchu</a:t>
            </a:r>
            <a:br>
              <a:rPr lang="cs-CZ" altLang="cs-CZ" sz="2400" smtClean="0"/>
            </a:br>
            <a:r>
              <a:rPr lang="cs-CZ" altLang="cs-CZ" sz="2400" smtClean="0"/>
              <a:t>k cytoplazmatickému objemu</a:t>
            </a:r>
          </a:p>
        </p:txBody>
      </p:sp>
      <p:pic>
        <p:nvPicPr>
          <p:cNvPr id="41988" name="Picture 4" descr="Obrázek6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1203325"/>
            <a:ext cx="1512887" cy="14351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989" name="Picture 5" descr="Obrázek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333375"/>
            <a:ext cx="165735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6" descr="Obrázek6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205038"/>
            <a:ext cx="1511300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765175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mtClean="0"/>
              <a:t>Sférocyty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0" y="2492375"/>
            <a:ext cx="5003800" cy="338455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mtClean="0"/>
              <a:t>      </a:t>
            </a:r>
            <a:r>
              <a:rPr lang="cs-CZ" altLang="cs-CZ" u="sng" smtClean="0"/>
              <a:t>Klinický význam</a:t>
            </a:r>
          </a:p>
          <a:p>
            <a:pPr lvl="1" eaLnBrk="1" hangingPunct="1"/>
            <a:r>
              <a:rPr lang="cs-CZ" altLang="cs-CZ" smtClean="0"/>
              <a:t>dědičná sférocytóza</a:t>
            </a:r>
          </a:p>
          <a:p>
            <a:pPr lvl="1" eaLnBrk="1" hangingPunct="1"/>
            <a:r>
              <a:rPr lang="cs-CZ" altLang="cs-CZ" smtClean="0"/>
              <a:t>některé hemolytické anémie (AIHA) </a:t>
            </a:r>
          </a:p>
          <a:p>
            <a:pPr lvl="1" eaLnBrk="1" hangingPunct="1"/>
            <a:r>
              <a:rPr lang="cs-CZ" altLang="cs-CZ" smtClean="0"/>
              <a:t>hypersplenismus</a:t>
            </a:r>
          </a:p>
        </p:txBody>
      </p:sp>
      <p:pic>
        <p:nvPicPr>
          <p:cNvPr id="43012" name="Picture 4" descr="Obrázek68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052513"/>
            <a:ext cx="3914775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5" descr="Obrázek69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894138"/>
            <a:ext cx="3894138" cy="245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549275"/>
            <a:ext cx="5437187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mtClean="0"/>
              <a:t>Eliptocyty/</a:t>
            </a:r>
            <a:r>
              <a:rPr lang="cs-CZ" altLang="cs-CZ" sz="3600" smtClean="0"/>
              <a:t>ovalocyty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3213100"/>
            <a:ext cx="8305800" cy="3167063"/>
          </a:xfrm>
        </p:spPr>
        <p:txBody>
          <a:bodyPr/>
          <a:lstStyle/>
          <a:p>
            <a:pPr eaLnBrk="1" hangingPunct="1"/>
            <a:r>
              <a:rPr lang="cs-CZ" altLang="cs-CZ" sz="2800" u="sng" smtClean="0"/>
              <a:t>Popis</a:t>
            </a:r>
          </a:p>
          <a:p>
            <a:pPr lvl="1" eaLnBrk="1" hangingPunct="1"/>
            <a:r>
              <a:rPr lang="cs-CZ" altLang="cs-CZ" sz="2400" smtClean="0"/>
              <a:t>oválný tvar </a:t>
            </a:r>
            <a:r>
              <a:rPr lang="cs-CZ" altLang="cs-CZ" sz="2400" i="1" smtClean="0"/>
              <a:t>(eliptocyt více než ovalocyt)</a:t>
            </a:r>
          </a:p>
          <a:p>
            <a:pPr lvl="1" eaLnBrk="1" hangingPunct="1"/>
            <a:r>
              <a:rPr lang="cs-CZ" altLang="cs-CZ" sz="2400" smtClean="0"/>
              <a:t>někdy až tvar doutníku</a:t>
            </a:r>
          </a:p>
          <a:p>
            <a:pPr eaLnBrk="1" hangingPunct="1"/>
            <a:r>
              <a:rPr lang="cs-CZ" altLang="cs-CZ" sz="2800" u="sng" smtClean="0"/>
              <a:t>Příčina</a:t>
            </a:r>
          </a:p>
          <a:p>
            <a:pPr lvl="1" eaLnBrk="1" hangingPunct="1"/>
            <a:r>
              <a:rPr lang="cs-CZ" altLang="cs-CZ" sz="2400" smtClean="0"/>
              <a:t>neúplná proteinová struktura membrány</a:t>
            </a:r>
          </a:p>
          <a:p>
            <a:pPr lvl="1" eaLnBrk="1" hangingPunct="1"/>
            <a:r>
              <a:rPr lang="cs-CZ" altLang="cs-CZ" sz="2400" smtClean="0"/>
              <a:t>ireverzibilní tvar vzniká po průchodu kapilárami </a:t>
            </a:r>
          </a:p>
        </p:txBody>
      </p:sp>
      <p:pic>
        <p:nvPicPr>
          <p:cNvPr id="44036" name="Picture 4" descr="Obrázek4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19475" y="1989138"/>
            <a:ext cx="1438275" cy="12255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037" name="Picture 5" descr="Obrázek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765175"/>
            <a:ext cx="2451100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mtClean="0"/>
              <a:t>Eliptocyty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71438" y="2168525"/>
            <a:ext cx="5508625" cy="39608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mtClean="0"/>
              <a:t>      </a:t>
            </a:r>
            <a:r>
              <a:rPr lang="cs-CZ" altLang="cs-CZ" u="sng" smtClean="0"/>
              <a:t>Klinický význam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dědičná eliptocytóza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megaloblastová anémie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talasémie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sideroblastická anémie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nedostatek železa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vrozená dyserytropoetická anémie</a:t>
            </a:r>
          </a:p>
        </p:txBody>
      </p:sp>
      <p:pic>
        <p:nvPicPr>
          <p:cNvPr id="45060" name="Picture 4" descr="Obrázek48"/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49275"/>
            <a:ext cx="3097212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5" descr="Obrázek47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292600"/>
            <a:ext cx="2552700" cy="240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mtClean="0"/>
              <a:t>Normocyty</a:t>
            </a:r>
          </a:p>
        </p:txBody>
      </p:sp>
      <p:pic>
        <p:nvPicPr>
          <p:cNvPr id="9219" name="Picture 8" descr="Obrázek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2781300"/>
            <a:ext cx="2090737" cy="17208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0" name="Picture 10" descr="Obrázek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5" y="620713"/>
            <a:ext cx="5068888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300788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mtClean="0"/>
              <a:t>Slzičkovité erytrocyty</a:t>
            </a:r>
            <a:br>
              <a:rPr lang="cs-CZ" altLang="cs-CZ" smtClean="0"/>
            </a:br>
            <a:r>
              <a:rPr lang="cs-CZ" altLang="cs-CZ" sz="3600" i="1" smtClean="0"/>
              <a:t>(dakryocyty, teardrop)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3213100"/>
            <a:ext cx="8280400" cy="3097213"/>
          </a:xfrm>
        </p:spPr>
        <p:txBody>
          <a:bodyPr/>
          <a:lstStyle/>
          <a:p>
            <a:pPr eaLnBrk="1" hangingPunct="1"/>
            <a:r>
              <a:rPr lang="cs-CZ" altLang="cs-CZ" sz="2800" u="sng" smtClean="0"/>
              <a:t>Popis</a:t>
            </a:r>
          </a:p>
          <a:p>
            <a:pPr lvl="1" eaLnBrk="1" hangingPunct="1"/>
            <a:r>
              <a:rPr lang="cs-CZ" altLang="cs-CZ" sz="2400" smtClean="0"/>
              <a:t>kapkovitý tvar prodloužený k jednomu pólu</a:t>
            </a:r>
          </a:p>
          <a:p>
            <a:pPr lvl="1" eaLnBrk="1" hangingPunct="1"/>
            <a:r>
              <a:rPr lang="cs-CZ" altLang="cs-CZ" sz="2400" smtClean="0"/>
              <a:t>často mikrocyty</a:t>
            </a:r>
          </a:p>
          <a:p>
            <a:pPr lvl="1" eaLnBrk="1" hangingPunct="1"/>
            <a:r>
              <a:rPr lang="cs-CZ" altLang="cs-CZ" sz="2400" smtClean="0"/>
              <a:t>erytrocyty bývají hypochromní</a:t>
            </a:r>
          </a:p>
          <a:p>
            <a:pPr eaLnBrk="1" hangingPunct="1"/>
            <a:r>
              <a:rPr lang="cs-CZ" altLang="cs-CZ" sz="2800" u="sng" smtClean="0"/>
              <a:t>Příčina</a:t>
            </a:r>
            <a:r>
              <a:rPr lang="cs-CZ" altLang="cs-CZ" sz="2800" smtClean="0"/>
              <a:t> </a:t>
            </a:r>
            <a:br>
              <a:rPr lang="cs-CZ" altLang="cs-CZ" sz="2800" smtClean="0"/>
            </a:br>
            <a:r>
              <a:rPr lang="cs-CZ" altLang="cs-CZ" smtClean="0"/>
              <a:t>mechanická – ireverzibilní deformace erytrocytů </a:t>
            </a:r>
          </a:p>
        </p:txBody>
      </p:sp>
      <p:pic>
        <p:nvPicPr>
          <p:cNvPr id="46084" name="Picture 4" descr="Obrázek3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3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3575" y="1916113"/>
            <a:ext cx="1511300" cy="12620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085" name="Picture 5" descr="Obrázek37"/>
          <p:cNvPicPr>
            <a:picLocks noChangeAspect="1" noChangeArrowheads="1"/>
          </p:cNvPicPr>
          <p:nvPr/>
        </p:nvPicPr>
        <p:blipFill>
          <a:blip r:embed="rId3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836613"/>
            <a:ext cx="2262188" cy="188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dirty="0" err="1" smtClean="0"/>
              <a:t>Slzičkovité</a:t>
            </a:r>
            <a:r>
              <a:rPr lang="cs-CZ" altLang="cs-CZ" dirty="0" smtClean="0"/>
              <a:t> erytrocyty (</a:t>
            </a:r>
            <a:r>
              <a:rPr lang="cs-CZ" altLang="cs-CZ" dirty="0" err="1" smtClean="0"/>
              <a:t>dakryocyty</a:t>
            </a:r>
            <a:r>
              <a:rPr lang="cs-CZ" altLang="cs-CZ" dirty="0" smtClean="0"/>
              <a:t>)</a:t>
            </a:r>
          </a:p>
        </p:txBody>
      </p:sp>
      <p:sp>
        <p:nvSpPr>
          <p:cNvPr id="4710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601788"/>
            <a:ext cx="4248150" cy="3914775"/>
          </a:xfrm>
        </p:spPr>
        <p:txBody>
          <a:bodyPr/>
          <a:lstStyle/>
          <a:p>
            <a:pPr eaLnBrk="1" hangingPunct="1"/>
            <a:r>
              <a:rPr lang="cs-CZ" altLang="cs-CZ" sz="2800" u="sng" smtClean="0"/>
              <a:t>Klinický význam</a:t>
            </a:r>
          </a:p>
          <a:p>
            <a:pPr lvl="1" eaLnBrk="1" hangingPunct="1"/>
            <a:r>
              <a:rPr lang="cs-CZ" altLang="cs-CZ" sz="2400" smtClean="0"/>
              <a:t>myelofibróza</a:t>
            </a:r>
          </a:p>
          <a:p>
            <a:pPr lvl="1" eaLnBrk="1" hangingPunct="1"/>
            <a:r>
              <a:rPr lang="cs-CZ" altLang="cs-CZ" sz="2400" smtClean="0"/>
              <a:t>talasémie</a:t>
            </a:r>
          </a:p>
          <a:p>
            <a:pPr lvl="1" eaLnBrk="1" hangingPunct="1"/>
            <a:r>
              <a:rPr lang="cs-CZ" altLang="cs-CZ" sz="2400" smtClean="0"/>
              <a:t>perniciózní anémie</a:t>
            </a:r>
          </a:p>
          <a:p>
            <a:pPr lvl="1" eaLnBrk="1" hangingPunct="1"/>
            <a:r>
              <a:rPr lang="cs-CZ" altLang="cs-CZ" sz="2400" smtClean="0"/>
              <a:t>některé hemolytické anémie</a:t>
            </a:r>
          </a:p>
          <a:p>
            <a:pPr lvl="1" eaLnBrk="1" hangingPunct="1"/>
            <a:r>
              <a:rPr lang="cs-CZ" altLang="cs-CZ" sz="2400" smtClean="0"/>
              <a:t>tuberkulóza</a:t>
            </a:r>
          </a:p>
          <a:p>
            <a:pPr lvl="1" eaLnBrk="1" hangingPunct="1"/>
            <a:r>
              <a:rPr lang="cs-CZ" altLang="cs-CZ" sz="2400" smtClean="0"/>
              <a:t>metastázy do kostní dřeně</a:t>
            </a:r>
            <a:endParaRPr lang="cs-CZ" altLang="cs-CZ" smtClean="0"/>
          </a:p>
        </p:txBody>
      </p:sp>
      <p:pic>
        <p:nvPicPr>
          <p:cNvPr id="47108" name="Picture 12" descr="Obrázek1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81563" y="1571625"/>
            <a:ext cx="3571875" cy="20907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109" name="Picture 13" descr="Obrázek1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5213" y="4217988"/>
            <a:ext cx="3584575" cy="191928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86435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mtClean="0"/>
              <a:t>Schistocyty</a:t>
            </a:r>
            <a:br>
              <a:rPr lang="cs-CZ" altLang="cs-CZ" smtClean="0"/>
            </a:br>
            <a:r>
              <a:rPr lang="cs-CZ" altLang="cs-CZ" sz="3600" i="1" smtClean="0"/>
              <a:t>(schizocyty)</a:t>
            </a:r>
            <a:endParaRPr lang="cs-CZ" altLang="cs-CZ" i="1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2276475"/>
            <a:ext cx="8126412" cy="4321175"/>
          </a:xfrm>
        </p:spPr>
        <p:txBody>
          <a:bodyPr/>
          <a:lstStyle/>
          <a:p>
            <a:pPr eaLnBrk="1" hangingPunct="1"/>
            <a:r>
              <a:rPr lang="cs-CZ" altLang="cs-CZ" sz="2800" u="sng" smtClean="0"/>
              <a:t>Popis</a:t>
            </a:r>
            <a:br>
              <a:rPr lang="cs-CZ" altLang="cs-CZ" sz="2800" u="sng" smtClean="0"/>
            </a:br>
            <a:r>
              <a:rPr lang="cs-CZ" altLang="cs-CZ" smtClean="0"/>
              <a:t>fragmenty erytrocytů </a:t>
            </a:r>
          </a:p>
          <a:p>
            <a:pPr eaLnBrk="1" hangingPunct="1"/>
            <a:r>
              <a:rPr lang="cs-CZ" altLang="cs-CZ" sz="2800" u="sng" smtClean="0"/>
              <a:t>Příčina</a:t>
            </a:r>
          </a:p>
          <a:p>
            <a:pPr lvl="1" eaLnBrk="1" hangingPunct="1"/>
            <a:r>
              <a:rPr lang="cs-CZ" altLang="cs-CZ" sz="2400" smtClean="0"/>
              <a:t>mechanická – fragmentace erytrocytů</a:t>
            </a:r>
          </a:p>
          <a:p>
            <a:pPr lvl="1" eaLnBrk="1" hangingPunct="1"/>
            <a:r>
              <a:rPr lang="cs-CZ" altLang="cs-CZ" sz="2400" smtClean="0"/>
              <a:t>útlak fibrinovými vlákny</a:t>
            </a:r>
            <a:endParaRPr lang="cs-CZ" altLang="cs-CZ" sz="2400" u="sng" smtClean="0"/>
          </a:p>
          <a:p>
            <a:pPr eaLnBrk="1" hangingPunct="1"/>
            <a:r>
              <a:rPr lang="cs-CZ" altLang="cs-CZ" sz="2800" u="sng" smtClean="0"/>
              <a:t>Hodnocení</a:t>
            </a:r>
          </a:p>
          <a:p>
            <a:pPr lvl="1" eaLnBrk="1" hangingPunct="1"/>
            <a:r>
              <a:rPr lang="cs-CZ" altLang="cs-CZ" sz="2400" smtClean="0"/>
              <a:t>počet schistocytů na 1000 RBC</a:t>
            </a:r>
          </a:p>
          <a:p>
            <a:pPr lvl="1" eaLnBrk="1" hangingPunct="1"/>
            <a:r>
              <a:rPr lang="cs-CZ" altLang="cs-CZ" sz="2400" smtClean="0"/>
              <a:t>http://www.hematology.cz/doporuceni/laboratorni_sekce/k_cinnostem.php</a:t>
            </a:r>
          </a:p>
        </p:txBody>
      </p:sp>
      <p:pic>
        <p:nvPicPr>
          <p:cNvPr id="48132" name="Picture 4" descr="Obrázek5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1196975"/>
            <a:ext cx="1438275" cy="12255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8133" name="Picture 5" descr="Obrázek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981075"/>
            <a:ext cx="2017712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mtClean="0"/>
              <a:t>Schistocyty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0" y="2276475"/>
            <a:ext cx="5410200" cy="33115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800" smtClean="0"/>
              <a:t>      </a:t>
            </a:r>
            <a:r>
              <a:rPr lang="cs-CZ" altLang="cs-CZ" u="sng" smtClean="0"/>
              <a:t>Klinický význam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mtClean="0"/>
              <a:t>mikroangiopatická hemolytická anémie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mtClean="0"/>
              <a:t>traumatická hemolytická anémie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mtClean="0"/>
              <a:t>hemolytická anémie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mtClean="0"/>
              <a:t>urémie</a:t>
            </a:r>
            <a:br>
              <a:rPr lang="cs-CZ" altLang="cs-CZ" smtClean="0"/>
            </a:br>
            <a:endParaRPr lang="cs-CZ" altLang="cs-CZ" smtClean="0"/>
          </a:p>
        </p:txBody>
      </p:sp>
      <p:pic>
        <p:nvPicPr>
          <p:cNvPr id="49156" name="Picture 4" descr="Obrázek64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33375"/>
            <a:ext cx="34480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5" descr="Obrázek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365625"/>
            <a:ext cx="181610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6" descr="Obrázek6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437063"/>
            <a:ext cx="163195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8925" y="188913"/>
            <a:ext cx="8229600" cy="8509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600" dirty="0" err="1" smtClean="0"/>
              <a:t>Schistocyty</a:t>
            </a:r>
            <a:endParaRPr lang="cs-CZ" sz="3600" dirty="0"/>
          </a:p>
        </p:txBody>
      </p:sp>
      <p:pic>
        <p:nvPicPr>
          <p:cNvPr id="50179" name="Obrázek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1" t="17603" r="47237" b="55661"/>
          <a:stretch>
            <a:fillRect/>
          </a:stretch>
        </p:blipFill>
        <p:spPr bwMode="auto">
          <a:xfrm>
            <a:off x="4489450" y="923925"/>
            <a:ext cx="3657600" cy="2867025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1" t="13553" r="3757" b="8736"/>
          <a:stretch>
            <a:fillRect/>
          </a:stretch>
        </p:blipFill>
        <p:spPr bwMode="auto">
          <a:xfrm>
            <a:off x="4371975" y="4635500"/>
            <a:ext cx="2989263" cy="15970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1" name="TextovéPole 4"/>
          <p:cNvSpPr txBox="1">
            <a:spLocks noChangeArrowheads="1"/>
          </p:cNvSpPr>
          <p:nvPr/>
        </p:nvSpPr>
        <p:spPr bwMode="auto">
          <a:xfrm>
            <a:off x="8172450" y="2357438"/>
            <a:ext cx="755650" cy="401637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b="1">
                <a:solidFill>
                  <a:schemeClr val="tx2"/>
                </a:solidFill>
              </a:rPr>
              <a:t>ANO</a:t>
            </a:r>
            <a:endParaRPr lang="cs-CZ" altLang="cs-CZ" b="1">
              <a:solidFill>
                <a:schemeClr val="tx2"/>
              </a:solidFill>
            </a:endParaRPr>
          </a:p>
        </p:txBody>
      </p:sp>
      <p:sp>
        <p:nvSpPr>
          <p:cNvPr id="50182" name="TextovéPole 5"/>
          <p:cNvSpPr txBox="1">
            <a:spLocks noChangeArrowheads="1"/>
          </p:cNvSpPr>
          <p:nvPr/>
        </p:nvSpPr>
        <p:spPr bwMode="auto">
          <a:xfrm>
            <a:off x="7451725" y="5249863"/>
            <a:ext cx="506413" cy="3683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800" b="1">
                <a:solidFill>
                  <a:srgbClr val="FF0000"/>
                </a:solidFill>
              </a:rPr>
              <a:t>NE</a:t>
            </a:r>
            <a:endParaRPr lang="cs-CZ" altLang="cs-CZ" b="1">
              <a:solidFill>
                <a:srgbClr val="FF0000"/>
              </a:solidFill>
            </a:endParaRPr>
          </a:p>
        </p:txBody>
      </p:sp>
      <p:pic>
        <p:nvPicPr>
          <p:cNvPr id="50183" name="Obrázek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1" t="49178" r="50864" b="35690"/>
          <a:stretch>
            <a:fillRect/>
          </a:stretch>
        </p:blipFill>
        <p:spPr bwMode="auto">
          <a:xfrm>
            <a:off x="828675" y="5248275"/>
            <a:ext cx="2519363" cy="8826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Přímá spojnice 8"/>
          <p:cNvCxnSpPr/>
          <p:nvPr/>
        </p:nvCxnSpPr>
        <p:spPr>
          <a:xfrm>
            <a:off x="0" y="4149725"/>
            <a:ext cx="91440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85" name="TextovéPole 11"/>
          <p:cNvSpPr txBox="1">
            <a:spLocks noChangeArrowheads="1"/>
          </p:cNvSpPr>
          <p:nvPr/>
        </p:nvSpPr>
        <p:spPr bwMode="auto">
          <a:xfrm>
            <a:off x="1116013" y="4489450"/>
            <a:ext cx="1944687" cy="5540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600" b="1"/>
              <a:t>Bite cells</a:t>
            </a:r>
            <a:br>
              <a:rPr lang="cs-CZ" altLang="cs-CZ" sz="1600" b="1"/>
            </a:br>
            <a:r>
              <a:rPr lang="cs-CZ" altLang="cs-CZ" sz="1400"/>
              <a:t>(„vykousnuté“ buňky)</a:t>
            </a:r>
            <a:endParaRPr lang="cs-CZ" altLang="cs-CZ" sz="1600" b="1"/>
          </a:p>
        </p:txBody>
      </p:sp>
      <p:cxnSp>
        <p:nvCxnSpPr>
          <p:cNvPr id="14" name="Přímá spojnice 13"/>
          <p:cNvCxnSpPr/>
          <p:nvPr/>
        </p:nvCxnSpPr>
        <p:spPr>
          <a:xfrm flipH="1">
            <a:off x="4381500" y="4389438"/>
            <a:ext cx="2735263" cy="20891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>
            <a:off x="4572000" y="4365625"/>
            <a:ext cx="2447925" cy="20875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188" name="Obrázek 17" descr="http://vetbook.org/wiki/cat/images/f/fc/Fig1lar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0" b="18369"/>
          <a:stretch>
            <a:fillRect/>
          </a:stretch>
        </p:blipFill>
        <p:spPr bwMode="auto">
          <a:xfrm>
            <a:off x="395288" y="1916113"/>
            <a:ext cx="3794125" cy="1463675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9" name="TextovéPole 18"/>
          <p:cNvSpPr txBox="1">
            <a:spLocks noChangeArrowheads="1"/>
          </p:cNvSpPr>
          <p:nvPr/>
        </p:nvSpPr>
        <p:spPr bwMode="auto">
          <a:xfrm>
            <a:off x="1044575" y="1243013"/>
            <a:ext cx="2087563" cy="339725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600"/>
              <a:t>mechanismus vzniku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6511925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mtClean="0"/>
              <a:t>Keratocyty</a:t>
            </a:r>
            <a:br>
              <a:rPr lang="cs-CZ" altLang="cs-CZ" smtClean="0"/>
            </a:br>
            <a:r>
              <a:rPr lang="cs-CZ" altLang="cs-CZ" sz="3600" i="1" smtClean="0"/>
              <a:t>(blister cells, horn cells </a:t>
            </a:r>
            <a:r>
              <a:rPr lang="cs-CZ" altLang="cs-CZ" sz="3200" i="1" smtClean="0"/>
              <a:t>)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2997200"/>
            <a:ext cx="7632700" cy="3600450"/>
          </a:xfrm>
        </p:spPr>
        <p:txBody>
          <a:bodyPr/>
          <a:lstStyle/>
          <a:p>
            <a:pPr eaLnBrk="1" hangingPunct="1"/>
            <a:r>
              <a:rPr lang="cs-CZ" altLang="cs-CZ" sz="2800" u="sng" smtClean="0"/>
              <a:t>Popis</a:t>
            </a:r>
          </a:p>
          <a:p>
            <a:pPr lvl="1" eaLnBrk="1" hangingPunct="1"/>
            <a:r>
              <a:rPr lang="cs-CZ" altLang="cs-CZ" sz="2400" smtClean="0"/>
              <a:t>ruptura nebo vpáčení membrány</a:t>
            </a:r>
          </a:p>
          <a:p>
            <a:pPr lvl="1" eaLnBrk="1" hangingPunct="1"/>
            <a:r>
              <a:rPr lang="cs-CZ" altLang="cs-CZ" sz="2400" smtClean="0"/>
              <a:t>jeví se jako: pseudo vakuola na okraji </a:t>
            </a:r>
            <a:r>
              <a:rPr lang="cs-CZ" altLang="cs-CZ" i="1" smtClean="0"/>
              <a:t>(„rohatý“</a:t>
            </a:r>
            <a:br>
              <a:rPr lang="cs-CZ" altLang="cs-CZ" i="1" smtClean="0"/>
            </a:br>
            <a:r>
              <a:rPr lang="cs-CZ" altLang="cs-CZ" i="1" smtClean="0"/>
              <a:t>erytrocyt, po prasknutí „vakuoly“)</a:t>
            </a:r>
          </a:p>
          <a:p>
            <a:pPr lvl="1" eaLnBrk="1" hangingPunct="1"/>
            <a:r>
              <a:rPr lang="cs-CZ" altLang="cs-CZ" sz="2400" smtClean="0"/>
              <a:t>erytrocyty s menším vpáčením - degmacyty</a:t>
            </a:r>
            <a:br>
              <a:rPr lang="cs-CZ" altLang="cs-CZ" sz="2400" smtClean="0"/>
            </a:br>
            <a:r>
              <a:rPr lang="cs-CZ" altLang="cs-CZ" i="1" smtClean="0"/>
              <a:t>(určitý druh schistocytů) </a:t>
            </a:r>
          </a:p>
          <a:p>
            <a:pPr eaLnBrk="1" hangingPunct="1"/>
            <a:r>
              <a:rPr lang="cs-CZ" altLang="cs-CZ" sz="2800" u="sng" smtClean="0"/>
              <a:t>Příčina</a:t>
            </a:r>
            <a:r>
              <a:rPr lang="cs-CZ" altLang="cs-CZ" sz="2800" smtClean="0"/>
              <a:t/>
            </a:r>
            <a:br>
              <a:rPr lang="cs-CZ" altLang="cs-CZ" sz="2800" smtClean="0"/>
            </a:br>
            <a:r>
              <a:rPr lang="cs-CZ" altLang="cs-CZ" smtClean="0"/>
              <a:t>precipitace hemoglobinu</a:t>
            </a:r>
            <a:endParaRPr lang="cs-CZ" altLang="cs-CZ" u="sng" smtClean="0"/>
          </a:p>
        </p:txBody>
      </p:sp>
      <p:pic>
        <p:nvPicPr>
          <p:cNvPr id="51204" name="Picture 4" descr="Obrázek4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30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3213" y="1773238"/>
            <a:ext cx="1511300" cy="12985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05" name="Picture 5" descr="Obrázek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620713"/>
            <a:ext cx="2590800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mtClean="0"/>
              <a:t>Keratocyty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0" y="1658938"/>
            <a:ext cx="5122863" cy="496887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mtClean="0"/>
              <a:t>      </a:t>
            </a:r>
            <a:r>
              <a:rPr lang="cs-CZ" altLang="cs-CZ" u="sng" smtClean="0"/>
              <a:t>Klinický význam</a:t>
            </a:r>
          </a:p>
          <a:p>
            <a:pPr lvl="1" eaLnBrk="1" hangingPunct="1"/>
            <a:r>
              <a:rPr lang="cs-CZ" altLang="cs-CZ" smtClean="0"/>
              <a:t>mikroangiopatická hemolytická anémie</a:t>
            </a:r>
          </a:p>
          <a:p>
            <a:pPr lvl="1" eaLnBrk="1" hangingPunct="1"/>
            <a:r>
              <a:rPr lang="cs-CZ" altLang="cs-CZ" smtClean="0"/>
              <a:t>akutní krvácivé stavy</a:t>
            </a:r>
          </a:p>
          <a:p>
            <a:pPr lvl="1" eaLnBrk="1" hangingPunct="1"/>
            <a:r>
              <a:rPr lang="cs-CZ" altLang="cs-CZ" smtClean="0"/>
              <a:t>deficit pyruvátkinázy</a:t>
            </a:r>
          </a:p>
          <a:p>
            <a:pPr lvl="1" eaLnBrk="1" hangingPunct="1"/>
            <a:r>
              <a:rPr lang="cs-CZ" altLang="cs-CZ" smtClean="0"/>
              <a:t>deficit G6PDH</a:t>
            </a:r>
          </a:p>
          <a:p>
            <a:pPr lvl="1" eaLnBrk="1" hangingPunct="1"/>
            <a:r>
              <a:rPr lang="cs-CZ" altLang="cs-CZ" smtClean="0"/>
              <a:t>nestabilní hemoglobiny</a:t>
            </a:r>
          </a:p>
          <a:p>
            <a:pPr lvl="1" eaLnBrk="1" hangingPunct="1"/>
            <a:r>
              <a:rPr lang="cs-CZ" altLang="cs-CZ" smtClean="0"/>
              <a:t>toxické vlivy</a:t>
            </a:r>
            <a:br>
              <a:rPr lang="cs-CZ" altLang="cs-CZ" smtClean="0"/>
            </a:br>
            <a:endParaRPr lang="cs-CZ" altLang="cs-CZ" smtClean="0"/>
          </a:p>
        </p:txBody>
      </p:sp>
      <p:pic>
        <p:nvPicPr>
          <p:cNvPr id="52228" name="Picture 4" descr="Obrázek51"/>
          <p:cNvPicPr>
            <a:picLocks noChangeAspect="1" noChangeArrowheads="1"/>
          </p:cNvPicPr>
          <p:nvPr/>
        </p:nvPicPr>
        <p:blipFill>
          <a:blip r:embed="rId2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765175"/>
            <a:ext cx="3386138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5" descr="Obrázek52"/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213100"/>
            <a:ext cx="3879850" cy="324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6583362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mtClean="0"/>
              <a:t>Srpkovité erytrocyty</a:t>
            </a:r>
            <a:br>
              <a:rPr lang="cs-CZ" altLang="cs-CZ" smtClean="0"/>
            </a:br>
            <a:r>
              <a:rPr lang="cs-CZ" altLang="cs-CZ" sz="3600" i="1" smtClean="0"/>
              <a:t>(drepanocyty, sickle cells)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3429000"/>
            <a:ext cx="8305800" cy="2808288"/>
          </a:xfrm>
        </p:spPr>
        <p:txBody>
          <a:bodyPr/>
          <a:lstStyle/>
          <a:p>
            <a:pPr eaLnBrk="1" hangingPunct="1"/>
            <a:r>
              <a:rPr lang="cs-CZ" altLang="cs-CZ" sz="2800" u="sng" smtClean="0"/>
              <a:t>Popis</a:t>
            </a:r>
            <a:br>
              <a:rPr lang="cs-CZ" altLang="cs-CZ" sz="2800" u="sng" smtClean="0"/>
            </a:br>
            <a:r>
              <a:rPr lang="cs-CZ" altLang="cs-CZ" smtClean="0"/>
              <a:t>srpkovitý tvar</a:t>
            </a:r>
          </a:p>
          <a:p>
            <a:pPr eaLnBrk="1" hangingPunct="1"/>
            <a:r>
              <a:rPr lang="cs-CZ" altLang="cs-CZ" sz="2800" u="sng" smtClean="0"/>
              <a:t>Příčina</a:t>
            </a:r>
            <a:br>
              <a:rPr lang="cs-CZ" altLang="cs-CZ" sz="2800" u="sng" smtClean="0"/>
            </a:br>
            <a:r>
              <a:rPr lang="cs-CZ" altLang="cs-CZ" smtClean="0"/>
              <a:t>polymerizace hemoglobinu S do dlouhých rigidních krystalů</a:t>
            </a:r>
            <a:endParaRPr lang="cs-CZ" altLang="cs-CZ" u="sng" smtClean="0"/>
          </a:p>
        </p:txBody>
      </p:sp>
      <p:pic>
        <p:nvPicPr>
          <p:cNvPr id="53252" name="Picture 4" descr="Obrázek4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35375" y="2420938"/>
            <a:ext cx="1511300" cy="12922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253" name="Picture 5" descr="Obrázek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49275"/>
            <a:ext cx="1798637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6" descr="Obrázek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636838"/>
            <a:ext cx="1292225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49275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mtClean="0"/>
              <a:t>Srpkovité erytrocyty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0" y="2492375"/>
            <a:ext cx="4643438" cy="331311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mtClean="0"/>
              <a:t>     </a:t>
            </a:r>
            <a:r>
              <a:rPr lang="cs-CZ" altLang="cs-CZ" u="sng" smtClean="0"/>
              <a:t>Klinický význam</a:t>
            </a:r>
            <a:endParaRPr lang="cs-CZ" altLang="cs-CZ" smtClean="0"/>
          </a:p>
          <a:p>
            <a:pPr lvl="1" eaLnBrk="1" hangingPunct="1"/>
            <a:r>
              <a:rPr lang="cs-CZ" altLang="cs-CZ" smtClean="0"/>
              <a:t>srpkovitá anémie</a:t>
            </a:r>
          </a:p>
          <a:p>
            <a:pPr lvl="1" eaLnBrk="1" hangingPunct="1"/>
            <a:r>
              <a:rPr lang="cs-CZ" altLang="cs-CZ" smtClean="0"/>
              <a:t>hemoglobinopatie (hemoglobin SS, SC, SD, S-ß talasémie) </a:t>
            </a:r>
          </a:p>
          <a:p>
            <a:pPr eaLnBrk="1" hangingPunct="1"/>
            <a:endParaRPr lang="cs-CZ" altLang="cs-CZ" smtClean="0"/>
          </a:p>
        </p:txBody>
      </p:sp>
      <p:pic>
        <p:nvPicPr>
          <p:cNvPr id="54276" name="Picture 4" descr="Obrázek43"/>
          <p:cNvPicPr>
            <a:picLocks noChangeAspect="1" noChangeArrowheads="1"/>
          </p:cNvPicPr>
          <p:nvPr/>
        </p:nvPicPr>
        <p:blipFill>
          <a:blip r:embed="rId2">
            <a:lum bright="18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773238"/>
            <a:ext cx="290512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5" descr="Obrázek44"/>
          <p:cNvPicPr>
            <a:picLocks noChangeAspect="1" noChangeArrowheads="1"/>
          </p:cNvPicPr>
          <p:nvPr/>
        </p:nvPicPr>
        <p:blipFill>
          <a:blip r:embed="rId3">
            <a:lum bright="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5"/>
          <a:stretch>
            <a:fillRect/>
          </a:stretch>
        </p:blipFill>
        <p:spPr bwMode="auto">
          <a:xfrm>
            <a:off x="5003800" y="3933825"/>
            <a:ext cx="2947988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mtClean="0"/>
              <a:t>Inkluze v erytrocytech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2276475"/>
            <a:ext cx="8229600" cy="3671888"/>
          </a:xfrm>
        </p:spPr>
        <p:txBody>
          <a:bodyPr/>
          <a:lstStyle/>
          <a:p>
            <a:pPr eaLnBrk="1" hangingPunct="1"/>
            <a:r>
              <a:rPr lang="cs-CZ" altLang="cs-CZ" smtClean="0"/>
              <a:t>bazofilní tečkování</a:t>
            </a:r>
          </a:p>
          <a:p>
            <a:pPr eaLnBrk="1" hangingPunct="1"/>
            <a:r>
              <a:rPr lang="cs-CZ" altLang="cs-CZ" smtClean="0"/>
              <a:t>Howell-Jollyho tělíska</a:t>
            </a:r>
          </a:p>
          <a:p>
            <a:pPr eaLnBrk="1" hangingPunct="1"/>
            <a:r>
              <a:rPr lang="cs-CZ" altLang="cs-CZ" smtClean="0"/>
              <a:t>Cabotovy prstence</a:t>
            </a:r>
          </a:p>
          <a:p>
            <a:pPr eaLnBrk="1" hangingPunct="1"/>
            <a:r>
              <a:rPr lang="cs-CZ" altLang="cs-CZ" smtClean="0"/>
              <a:t>Pappenheimerova tělíska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7945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dirty="0" smtClean="0"/>
              <a:t>Mikrocyty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7088" y="1700213"/>
            <a:ext cx="8054975" cy="46815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u="sng" smtClean="0"/>
              <a:t>Velikost</a:t>
            </a:r>
            <a:r>
              <a:rPr lang="cs-CZ" altLang="cs-CZ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cs-CZ" smtClean="0">
                <a:cs typeface="Arial" panose="020B0604020202020204" pitchFamily="34" charset="0"/>
              </a:rPr>
              <a:t>&lt;</a:t>
            </a:r>
            <a:r>
              <a:rPr lang="cs-CZ" altLang="cs-CZ" smtClean="0">
                <a:cs typeface="Arial" panose="020B0604020202020204" pitchFamily="34" charset="0"/>
              </a:rPr>
              <a:t> 6,5 </a:t>
            </a:r>
            <a:r>
              <a:rPr lang="el-GR" altLang="cs-CZ" smtClean="0">
                <a:cs typeface="Arial" panose="020B0604020202020204" pitchFamily="34" charset="0"/>
              </a:rPr>
              <a:t>μ</a:t>
            </a:r>
            <a:r>
              <a:rPr lang="cs-CZ" altLang="cs-CZ" smtClean="0">
                <a:cs typeface="Arial" panose="020B0604020202020204" pitchFamily="34" charset="0"/>
              </a:rPr>
              <a:t>m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>
                <a:cs typeface="Arial" panose="020B0604020202020204" pitchFamily="34" charset="0"/>
              </a:rPr>
              <a:t>MCV </a:t>
            </a:r>
            <a:r>
              <a:rPr lang="en-US" altLang="cs-CZ" smtClean="0">
                <a:cs typeface="Arial" panose="020B0604020202020204" pitchFamily="34" charset="0"/>
              </a:rPr>
              <a:t>&lt;</a:t>
            </a:r>
            <a:r>
              <a:rPr lang="cs-CZ" altLang="cs-CZ" smtClean="0">
                <a:cs typeface="Arial" panose="020B0604020202020204" pitchFamily="34" charset="0"/>
              </a:rPr>
              <a:t> 82,0 fl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u="sng" smtClean="0">
                <a:cs typeface="Arial" panose="020B0604020202020204" pitchFamily="34" charset="0"/>
              </a:rPr>
              <a:t>Klinický význam</a:t>
            </a:r>
            <a:endParaRPr lang="cs-CZ" altLang="cs-CZ" smtClean="0"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>
                <a:cs typeface="Arial" panose="020B0604020202020204" pitchFamily="34" charset="0"/>
              </a:rPr>
              <a:t>talasémie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>
                <a:cs typeface="Arial" panose="020B0604020202020204" pitchFamily="34" charset="0"/>
              </a:rPr>
              <a:t>nedostatek železa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>
                <a:cs typeface="Arial" panose="020B0604020202020204" pitchFamily="34" charset="0"/>
              </a:rPr>
              <a:t>hemolytická anémie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>
                <a:cs typeface="Arial" panose="020B0604020202020204" pitchFamily="34" charset="0"/>
              </a:rPr>
              <a:t>anémie chronických onemocnění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>
                <a:cs typeface="Arial" panose="020B0604020202020204" pitchFamily="34" charset="0"/>
              </a:rPr>
              <a:t>sideroblastická anémie</a:t>
            </a:r>
            <a:endParaRPr lang="en-US" altLang="cs-CZ" smtClean="0">
              <a:cs typeface="Arial" panose="020B0604020202020204" pitchFamily="34" charset="0"/>
            </a:endParaRPr>
          </a:p>
        </p:txBody>
      </p:sp>
      <p:pic>
        <p:nvPicPr>
          <p:cNvPr id="10244" name="Picture 7" descr="Obrázek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981075"/>
            <a:ext cx="11525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908050"/>
            <a:ext cx="5616575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mtClean="0"/>
              <a:t>Bazofilní tečkování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2852738"/>
            <a:ext cx="8054975" cy="2676525"/>
          </a:xfrm>
        </p:spPr>
        <p:txBody>
          <a:bodyPr rtlCol="0">
            <a:normAutofit lnSpcReduction="10000"/>
          </a:bodyPr>
          <a:lstStyle/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cs-CZ" altLang="cs-CZ" sz="2800" u="sng" smtClean="0"/>
              <a:t>Popis</a:t>
            </a:r>
            <a:r>
              <a:rPr lang="cs-CZ" altLang="cs-CZ" sz="2800" smtClean="0"/>
              <a:t/>
            </a:r>
            <a:br>
              <a:rPr lang="cs-CZ" altLang="cs-CZ" sz="2800" smtClean="0"/>
            </a:br>
            <a:r>
              <a:rPr lang="cs-CZ" altLang="cs-CZ" sz="2800" smtClean="0"/>
              <a:t>tmavomodrá granula v erytrocytu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cs-CZ" altLang="cs-CZ" sz="2800" u="sng" smtClean="0"/>
              <a:t>Příčina</a:t>
            </a:r>
            <a:r>
              <a:rPr lang="cs-CZ" altLang="cs-CZ" sz="2800" smtClean="0"/>
              <a:t/>
            </a:r>
            <a:br>
              <a:rPr lang="cs-CZ" altLang="cs-CZ" sz="2800" smtClean="0"/>
            </a:br>
            <a:r>
              <a:rPr lang="cs-CZ" altLang="cs-CZ" sz="2800" smtClean="0"/>
              <a:t>degradované zbytky RNA v organelách </a:t>
            </a:r>
            <a:r>
              <a:rPr lang="cs-CZ" altLang="cs-CZ" i="1" smtClean="0"/>
              <a:t>(ribozomy, mitochondrie, siderozomy)</a:t>
            </a:r>
            <a:r>
              <a:rPr lang="cs-CZ" altLang="cs-CZ" sz="2800" smtClean="0"/>
              <a:t> při blokádě určitých enzymů</a:t>
            </a:r>
            <a:endParaRPr lang="cs-CZ" altLang="cs-CZ" sz="2800" u="sng" smtClean="0"/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cs-CZ" altLang="cs-CZ" sz="2800" u="sng" smtClean="0"/>
          </a:p>
        </p:txBody>
      </p:sp>
      <p:pic>
        <p:nvPicPr>
          <p:cNvPr id="56324" name="Picture 4" descr="Obrázek7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32588" y="1916113"/>
            <a:ext cx="1292225" cy="10795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mtClean="0"/>
              <a:t>Bazofilní těčkování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0" y="2060575"/>
            <a:ext cx="5843588" cy="39608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mtClean="0"/>
              <a:t>      </a:t>
            </a:r>
            <a:r>
              <a:rPr lang="cs-CZ" altLang="cs-CZ" u="sng" smtClean="0"/>
              <a:t>Klinický význam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poruchy syntézy hemoglobinu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otrava olovem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talasémie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megaloblastová anémie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sideroblastická anémie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alkoholismus</a:t>
            </a:r>
          </a:p>
        </p:txBody>
      </p:sp>
      <p:pic>
        <p:nvPicPr>
          <p:cNvPr id="57348" name="Picture 4" descr="Obrázek78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765175"/>
            <a:ext cx="2657475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5" descr="Obrázek79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365625"/>
            <a:ext cx="3695700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052513"/>
            <a:ext cx="686435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mtClean="0"/>
              <a:t>Howell-Jollyho tělíska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3284538"/>
            <a:ext cx="8305800" cy="2089150"/>
          </a:xfrm>
        </p:spPr>
        <p:txBody>
          <a:bodyPr/>
          <a:lstStyle/>
          <a:p>
            <a:pPr eaLnBrk="1" hangingPunct="1"/>
            <a:r>
              <a:rPr lang="cs-CZ" altLang="cs-CZ" sz="2800" u="sng" smtClean="0"/>
              <a:t>Popis</a:t>
            </a:r>
            <a:r>
              <a:rPr lang="cs-CZ" altLang="cs-CZ" sz="2800" smtClean="0"/>
              <a:t/>
            </a:r>
            <a:br>
              <a:rPr lang="cs-CZ" altLang="cs-CZ" sz="2800" smtClean="0"/>
            </a:br>
            <a:r>
              <a:rPr lang="cs-CZ" altLang="cs-CZ" sz="2800" smtClean="0"/>
              <a:t>purpurově zbarvená kulatá tělíska v erytrocytech</a:t>
            </a:r>
          </a:p>
          <a:p>
            <a:pPr eaLnBrk="1" hangingPunct="1"/>
            <a:r>
              <a:rPr lang="cs-CZ" altLang="cs-CZ" sz="2800" u="sng" smtClean="0"/>
              <a:t>Příčina</a:t>
            </a:r>
            <a:br>
              <a:rPr lang="cs-CZ" altLang="cs-CZ" sz="2800" u="sng" smtClean="0"/>
            </a:br>
            <a:r>
              <a:rPr lang="cs-CZ" altLang="cs-CZ" sz="2800" smtClean="0"/>
              <a:t>jaderné fragmenty </a:t>
            </a:r>
            <a:r>
              <a:rPr lang="cs-CZ" altLang="cs-CZ" i="1" smtClean="0"/>
              <a:t>(obsahují DNA) </a:t>
            </a:r>
          </a:p>
        </p:txBody>
      </p:sp>
      <p:pic>
        <p:nvPicPr>
          <p:cNvPr id="58372" name="Picture 4" descr="Obrázek8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32588" y="1844675"/>
            <a:ext cx="1292225" cy="12255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7625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mtClean="0"/>
              <a:t>Howell-Jollyho tělíska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0" y="2060575"/>
            <a:ext cx="5122863" cy="38877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mtClean="0"/>
              <a:t>      </a:t>
            </a:r>
            <a:r>
              <a:rPr lang="cs-CZ" altLang="cs-CZ" u="sng" smtClean="0"/>
              <a:t>Klinický význam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hemolytická anémie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splenektomie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srpkovitá anémie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megaloblastová anémie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obecně při poruchách vyzrávání jádra buňky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alkoholismus </a:t>
            </a:r>
          </a:p>
        </p:txBody>
      </p:sp>
      <p:pic>
        <p:nvPicPr>
          <p:cNvPr id="59396" name="Picture 4" descr="Obrázek83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052513"/>
            <a:ext cx="1495425" cy="240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5" descr="Obrázek84"/>
          <p:cNvPicPr>
            <a:picLocks noChangeAspect="1" noChangeArrowheads="1"/>
          </p:cNvPicPr>
          <p:nvPr/>
        </p:nvPicPr>
        <p:blipFill>
          <a:blip r:embed="rId3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663" y="3735388"/>
            <a:ext cx="2757487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692150"/>
            <a:ext cx="6935787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mtClean="0"/>
              <a:t>Cabotovy prstence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2781300"/>
            <a:ext cx="8126412" cy="3024188"/>
          </a:xfrm>
        </p:spPr>
        <p:txBody>
          <a:bodyPr/>
          <a:lstStyle/>
          <a:p>
            <a:pPr eaLnBrk="1" hangingPunct="1"/>
            <a:r>
              <a:rPr lang="cs-CZ" altLang="cs-CZ" sz="2800" u="sng" smtClean="0"/>
              <a:t>Popis</a:t>
            </a:r>
          </a:p>
          <a:p>
            <a:pPr lvl="1" eaLnBrk="1" hangingPunct="1"/>
            <a:r>
              <a:rPr lang="cs-CZ" altLang="cs-CZ" sz="2400" smtClean="0"/>
              <a:t>tenké vlákno (i stočené) uvnitř erytrocytu</a:t>
            </a:r>
          </a:p>
          <a:p>
            <a:pPr lvl="1" eaLnBrk="1" hangingPunct="1"/>
            <a:r>
              <a:rPr lang="cs-CZ" altLang="cs-CZ" sz="2400" smtClean="0"/>
              <a:t>purpurové zbarvení</a:t>
            </a:r>
          </a:p>
          <a:p>
            <a:pPr eaLnBrk="1" hangingPunct="1"/>
            <a:r>
              <a:rPr lang="cs-CZ" altLang="cs-CZ" sz="2800" u="sng" smtClean="0"/>
              <a:t>Příčina</a:t>
            </a:r>
            <a:r>
              <a:rPr lang="cs-CZ" altLang="cs-CZ" sz="2800" smtClean="0"/>
              <a:t/>
            </a:r>
            <a:br>
              <a:rPr lang="cs-CZ" altLang="cs-CZ" sz="2800" smtClean="0"/>
            </a:br>
            <a:r>
              <a:rPr lang="cs-CZ" altLang="cs-CZ" smtClean="0"/>
              <a:t>pravděpodobně mikrotubuly z mitotického vřeténka nebo zbytky jaderné membrány</a:t>
            </a:r>
          </a:p>
        </p:txBody>
      </p:sp>
      <p:pic>
        <p:nvPicPr>
          <p:cNvPr id="60420" name="Picture 4" descr="Obrázek87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549275"/>
            <a:ext cx="2424113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7625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mtClean="0"/>
              <a:t>Cabotovy prstence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0" y="2060575"/>
            <a:ext cx="5194300" cy="26638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mtClean="0"/>
              <a:t>      </a:t>
            </a:r>
            <a:r>
              <a:rPr lang="cs-CZ" altLang="cs-CZ" u="sng" smtClean="0"/>
              <a:t>Klinický význam</a:t>
            </a:r>
          </a:p>
          <a:p>
            <a:pPr lvl="1" eaLnBrk="1" hangingPunct="1"/>
            <a:r>
              <a:rPr lang="cs-CZ" altLang="cs-CZ" smtClean="0"/>
              <a:t>těžká stádia anémií</a:t>
            </a:r>
          </a:p>
          <a:p>
            <a:pPr lvl="1" eaLnBrk="1" hangingPunct="1"/>
            <a:r>
              <a:rPr lang="cs-CZ" altLang="cs-CZ" smtClean="0"/>
              <a:t>megaloblastová anémie</a:t>
            </a:r>
          </a:p>
          <a:p>
            <a:pPr lvl="1" eaLnBrk="1" hangingPunct="1"/>
            <a:r>
              <a:rPr lang="cs-CZ" altLang="cs-CZ" smtClean="0"/>
              <a:t>dyserytropoéza</a:t>
            </a:r>
          </a:p>
        </p:txBody>
      </p:sp>
      <p:pic>
        <p:nvPicPr>
          <p:cNvPr id="61444" name="Picture 4" descr="Obrázek86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620713"/>
            <a:ext cx="2879725" cy="228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5" descr="Obrázek88"/>
          <p:cNvPicPr>
            <a:picLocks noChangeAspect="1" noChangeArrowheads="1"/>
          </p:cNvPicPr>
          <p:nvPr/>
        </p:nvPicPr>
        <p:blipFill>
          <a:blip r:embed="rId3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357563"/>
            <a:ext cx="2592387" cy="244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6" name="Picture 6" descr="H-J-těl-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508500"/>
            <a:ext cx="5113338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765175"/>
            <a:ext cx="7148512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mtClean="0"/>
              <a:t>Pappenheimerova tělíska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3284538"/>
            <a:ext cx="8126412" cy="2952750"/>
          </a:xfrm>
        </p:spPr>
        <p:txBody>
          <a:bodyPr/>
          <a:lstStyle/>
          <a:p>
            <a:pPr eaLnBrk="1" hangingPunct="1"/>
            <a:r>
              <a:rPr lang="cs-CZ" altLang="cs-CZ" sz="2800" u="sng" smtClean="0"/>
              <a:t>Popis</a:t>
            </a:r>
            <a:br>
              <a:rPr lang="cs-CZ" altLang="cs-CZ" sz="2800" u="sng" smtClean="0"/>
            </a:br>
            <a:r>
              <a:rPr lang="cs-CZ" altLang="cs-CZ" sz="2800" smtClean="0"/>
              <a:t>červenovofialová jednotlivá nebo četnější tělíska v erytrocytech</a:t>
            </a:r>
          </a:p>
          <a:p>
            <a:pPr eaLnBrk="1" hangingPunct="1"/>
            <a:r>
              <a:rPr lang="cs-CZ" altLang="cs-CZ" sz="2800" u="sng" smtClean="0"/>
              <a:t>Příčina</a:t>
            </a:r>
            <a:r>
              <a:rPr lang="cs-CZ" altLang="cs-CZ" sz="2800" smtClean="0"/>
              <a:t/>
            </a:r>
            <a:br>
              <a:rPr lang="cs-CZ" altLang="cs-CZ" sz="2800" smtClean="0"/>
            </a:br>
            <a:r>
              <a:rPr lang="cs-CZ" altLang="cs-CZ" sz="2800" smtClean="0"/>
              <a:t>granula obsahují zásobní železo, agregují</a:t>
            </a:r>
            <a:br>
              <a:rPr lang="cs-CZ" altLang="cs-CZ" sz="2800" smtClean="0"/>
            </a:br>
            <a:r>
              <a:rPr lang="cs-CZ" altLang="cs-CZ" sz="2800" smtClean="0"/>
              <a:t>s mitochondriemi a ribozomy</a:t>
            </a:r>
            <a:endParaRPr lang="cs-CZ" altLang="cs-CZ" sz="2800" u="sng" smtClean="0"/>
          </a:p>
        </p:txBody>
      </p:sp>
      <p:pic>
        <p:nvPicPr>
          <p:cNvPr id="62468" name="Picture 4" descr="Obrázek9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24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3575" y="1989138"/>
            <a:ext cx="1152525" cy="7921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469" name="Picture 5" descr="Obrázek94"/>
          <p:cNvPicPr>
            <a:picLocks noChangeAspect="1" noChangeArrowheads="1"/>
          </p:cNvPicPr>
          <p:nvPr/>
        </p:nvPicPr>
        <p:blipFill>
          <a:blip r:embed="rId3">
            <a:lum bright="18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549275"/>
            <a:ext cx="192087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mtClean="0"/>
              <a:t>Pappenheimerova tělíska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0" y="1916113"/>
            <a:ext cx="5051425" cy="388778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mtClean="0"/>
              <a:t>      </a:t>
            </a:r>
            <a:r>
              <a:rPr lang="cs-CZ" altLang="cs-CZ" u="sng" smtClean="0"/>
              <a:t>Klinický význam</a:t>
            </a:r>
          </a:p>
          <a:p>
            <a:pPr lvl="1" eaLnBrk="1" hangingPunct="1"/>
            <a:r>
              <a:rPr lang="cs-CZ" altLang="cs-CZ" smtClean="0"/>
              <a:t>dyserytropoéza</a:t>
            </a:r>
          </a:p>
          <a:p>
            <a:pPr lvl="1" eaLnBrk="1" hangingPunct="1"/>
            <a:r>
              <a:rPr lang="cs-CZ" altLang="cs-CZ" smtClean="0"/>
              <a:t>sideroblastická anémie</a:t>
            </a:r>
          </a:p>
          <a:p>
            <a:pPr lvl="1" eaLnBrk="1" hangingPunct="1"/>
            <a:r>
              <a:rPr lang="cs-CZ" altLang="cs-CZ" smtClean="0"/>
              <a:t>megaloblastová anémie</a:t>
            </a:r>
          </a:p>
          <a:p>
            <a:pPr lvl="1" eaLnBrk="1" hangingPunct="1"/>
            <a:r>
              <a:rPr lang="cs-CZ" altLang="cs-CZ" smtClean="0"/>
              <a:t>splenektomie</a:t>
            </a:r>
          </a:p>
          <a:p>
            <a:pPr lvl="1" eaLnBrk="1" hangingPunct="1"/>
            <a:r>
              <a:rPr lang="cs-CZ" altLang="cs-CZ" smtClean="0"/>
              <a:t>talasémie</a:t>
            </a:r>
          </a:p>
        </p:txBody>
      </p:sp>
      <p:pic>
        <p:nvPicPr>
          <p:cNvPr id="63492" name="Picture 4" descr="Obrázek92"/>
          <p:cNvPicPr>
            <a:picLocks noChangeAspect="1" noChangeArrowheads="1"/>
          </p:cNvPicPr>
          <p:nvPr/>
        </p:nvPicPr>
        <p:blipFill>
          <a:blip r:embed="rId2">
            <a:lum bright="18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75" y="1412875"/>
            <a:ext cx="2185988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3" name="Picture 5" descr="Obrázek93"/>
          <p:cNvPicPr>
            <a:picLocks noChangeAspect="1" noChangeArrowheads="1"/>
          </p:cNvPicPr>
          <p:nvPr/>
        </p:nvPicPr>
        <p:blipFill>
          <a:blip r:embed="rId3">
            <a:lum bright="24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365625"/>
            <a:ext cx="403860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836613"/>
            <a:ext cx="5483225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mtClean="0"/>
              <a:t>Dif dg: Malárie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0" y="2636838"/>
            <a:ext cx="3276600" cy="3455987"/>
          </a:xfrm>
        </p:spPr>
        <p:txBody>
          <a:bodyPr/>
          <a:lstStyle/>
          <a:p>
            <a:pPr eaLnBrk="1" hangingPunct="1"/>
            <a:r>
              <a:rPr lang="cs-CZ" altLang="cs-CZ" smtClean="0"/>
              <a:t>uvedené erytrocytární inkluze nutno odlišit od přítomnosti parazitů</a:t>
            </a:r>
          </a:p>
        </p:txBody>
      </p:sp>
      <p:pic>
        <p:nvPicPr>
          <p:cNvPr id="64516" name="Picture 4" descr="malarie-falcipar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3375"/>
            <a:ext cx="37465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Picture 5" descr="K06"/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852738"/>
            <a:ext cx="2747963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8" name="Picture 6" descr="mal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852738"/>
            <a:ext cx="2809875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11925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mtClean="0"/>
              <a:t>Penízkovatění erytrocytů</a:t>
            </a:r>
            <a:r>
              <a:rPr lang="cs-CZ" altLang="cs-CZ" sz="3600" smtClean="0"/>
              <a:t/>
            </a:r>
            <a:br>
              <a:rPr lang="cs-CZ" altLang="cs-CZ" sz="3600" smtClean="0"/>
            </a:br>
            <a:r>
              <a:rPr lang="cs-CZ" altLang="cs-CZ" sz="3200" i="1" smtClean="0"/>
              <a:t>(rouleax)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3357563"/>
            <a:ext cx="8054975" cy="2676525"/>
          </a:xfrm>
        </p:spPr>
        <p:txBody>
          <a:bodyPr/>
          <a:lstStyle/>
          <a:p>
            <a:pPr eaLnBrk="1" hangingPunct="1"/>
            <a:r>
              <a:rPr lang="cs-CZ" altLang="cs-CZ" sz="2800" u="sng" smtClean="0"/>
              <a:t>Popis</a:t>
            </a:r>
            <a:r>
              <a:rPr lang="cs-CZ" altLang="cs-CZ" sz="2800" smtClean="0"/>
              <a:t/>
            </a:r>
            <a:br>
              <a:rPr lang="cs-CZ" altLang="cs-CZ" sz="2800" smtClean="0"/>
            </a:br>
            <a:r>
              <a:rPr lang="cs-CZ" altLang="cs-CZ" sz="2800" smtClean="0"/>
              <a:t>erytrocyty tvoří „řetízky“ (tři a více buněk)</a:t>
            </a:r>
          </a:p>
          <a:p>
            <a:pPr eaLnBrk="1" hangingPunct="1"/>
            <a:r>
              <a:rPr lang="cs-CZ" altLang="cs-CZ" sz="2800" u="sng" smtClean="0"/>
              <a:t>Příčina</a:t>
            </a:r>
            <a:r>
              <a:rPr lang="cs-CZ" altLang="cs-CZ" sz="2800" smtClean="0"/>
              <a:t/>
            </a:r>
            <a:br>
              <a:rPr lang="cs-CZ" altLang="cs-CZ" sz="2800" smtClean="0"/>
            </a:br>
            <a:r>
              <a:rPr lang="cs-CZ" altLang="cs-CZ" sz="2800" smtClean="0"/>
              <a:t>zvýšené množství plazmatických proteinů navázaných na povrchu erytrocytů </a:t>
            </a:r>
          </a:p>
        </p:txBody>
      </p:sp>
      <p:pic>
        <p:nvPicPr>
          <p:cNvPr id="65540" name="Picture 4" descr="Obrázek9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9113" y="1844675"/>
            <a:ext cx="1798637" cy="12255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541" name="Picture 5" descr="Obrázek96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125538"/>
            <a:ext cx="1938337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mtClean="0"/>
              <a:t>Mikrocyty</a:t>
            </a:r>
          </a:p>
        </p:txBody>
      </p:sp>
      <p:pic>
        <p:nvPicPr>
          <p:cNvPr id="11267" name="Picture 15" descr="Obrázek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1412875"/>
            <a:ext cx="2617787" cy="21907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8" name="Picture 16" descr="Obrázek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62588" y="1412875"/>
            <a:ext cx="2409825" cy="24082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9" name="Picture 18" descr="Obrázek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3960813"/>
            <a:ext cx="2668587" cy="232568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70" name="AutoShape 10"/>
          <p:cNvSpPr>
            <a:spLocks noChangeArrowheads="1"/>
          </p:cNvSpPr>
          <p:nvPr/>
        </p:nvSpPr>
        <p:spPr bwMode="auto">
          <a:xfrm rot="-2452344">
            <a:off x="2627313" y="5084763"/>
            <a:ext cx="358775" cy="215900"/>
          </a:xfrm>
          <a:prstGeom prst="leftArrow">
            <a:avLst>
              <a:gd name="adj1" fmla="val 50000"/>
              <a:gd name="adj2" fmla="val 415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333375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mtClean="0"/>
              <a:t>Penízkovatění erytrocytů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-47625" y="2205038"/>
            <a:ext cx="5699125" cy="367188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mtClean="0"/>
              <a:t>      </a:t>
            </a:r>
            <a:r>
              <a:rPr lang="cs-CZ" altLang="cs-CZ" u="sng" smtClean="0"/>
              <a:t>Klinický význam</a:t>
            </a:r>
          </a:p>
          <a:p>
            <a:pPr lvl="1" eaLnBrk="1" hangingPunct="1"/>
            <a:r>
              <a:rPr lang="cs-CZ" altLang="cs-CZ" smtClean="0"/>
              <a:t>mnohočetný myelom</a:t>
            </a:r>
          </a:p>
          <a:p>
            <a:pPr lvl="1" eaLnBrk="1" hangingPunct="1"/>
            <a:r>
              <a:rPr lang="cs-CZ" altLang="cs-CZ" smtClean="0"/>
              <a:t>monoklonální gamapatie</a:t>
            </a:r>
          </a:p>
          <a:p>
            <a:pPr lvl="1" eaLnBrk="1" hangingPunct="1"/>
            <a:r>
              <a:rPr lang="cs-CZ" altLang="cs-CZ" smtClean="0"/>
              <a:t>maligní lymfomy</a:t>
            </a:r>
          </a:p>
          <a:p>
            <a:pPr lvl="1" eaLnBrk="1" hangingPunct="1"/>
            <a:r>
              <a:rPr lang="cs-CZ" altLang="cs-CZ" smtClean="0"/>
              <a:t>chronická onemocnění jater</a:t>
            </a:r>
          </a:p>
          <a:p>
            <a:pPr lvl="1" eaLnBrk="1" hangingPunct="1"/>
            <a:r>
              <a:rPr lang="cs-CZ" altLang="cs-CZ" smtClean="0"/>
              <a:t>chronické infekce</a:t>
            </a:r>
          </a:p>
        </p:txBody>
      </p:sp>
      <p:pic>
        <p:nvPicPr>
          <p:cNvPr id="66564" name="Picture 4" descr="Obrázek97"/>
          <p:cNvPicPr>
            <a:picLocks noChangeAspect="1" noChangeArrowheads="1"/>
          </p:cNvPicPr>
          <p:nvPr/>
        </p:nvPicPr>
        <p:blipFill>
          <a:blip r:embed="rId2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196975"/>
            <a:ext cx="2879725" cy="247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5" descr="Obrázek98"/>
          <p:cNvPicPr>
            <a:picLocks noChangeAspect="1" noChangeArrowheads="1"/>
          </p:cNvPicPr>
          <p:nvPr/>
        </p:nvPicPr>
        <p:blipFill>
          <a:blip r:embed="rId3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860800"/>
            <a:ext cx="276860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mtClean="0"/>
              <a:t>Aglutinace erytrocytů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628775"/>
            <a:ext cx="8229600" cy="4968875"/>
          </a:xfrm>
        </p:spPr>
        <p:txBody>
          <a:bodyPr/>
          <a:lstStyle/>
          <a:p>
            <a:pPr eaLnBrk="1" hangingPunct="1"/>
            <a:r>
              <a:rPr lang="cs-CZ" altLang="cs-CZ" u="sng" smtClean="0"/>
              <a:t>Popis</a:t>
            </a:r>
            <a:r>
              <a:rPr lang="cs-CZ" altLang="cs-CZ" smtClean="0"/>
              <a:t/>
            </a:r>
            <a:br>
              <a:rPr lang="cs-CZ" altLang="cs-CZ" smtClean="0"/>
            </a:br>
            <a:r>
              <a:rPr lang="cs-CZ" altLang="cs-CZ" sz="2800" smtClean="0"/>
              <a:t>seskupené erytrocyty do větších, či menších shluků</a:t>
            </a:r>
          </a:p>
          <a:p>
            <a:pPr eaLnBrk="1" hangingPunct="1"/>
            <a:r>
              <a:rPr lang="cs-CZ" altLang="cs-CZ" u="sng" smtClean="0"/>
              <a:t>Příčina</a:t>
            </a:r>
            <a:br>
              <a:rPr lang="cs-CZ" altLang="cs-CZ" u="sng" smtClean="0"/>
            </a:br>
            <a:r>
              <a:rPr lang="cs-CZ" altLang="cs-CZ" sz="2800" smtClean="0"/>
              <a:t>přítomnost protilátek </a:t>
            </a:r>
            <a:r>
              <a:rPr lang="cs-CZ" altLang="cs-CZ" i="1" smtClean="0"/>
              <a:t>(nejčastěji chladové)</a:t>
            </a:r>
            <a:endParaRPr lang="cs-CZ" altLang="cs-CZ" sz="2800" smtClean="0"/>
          </a:p>
          <a:p>
            <a:pPr eaLnBrk="1" hangingPunct="1"/>
            <a:r>
              <a:rPr lang="cs-CZ" altLang="cs-CZ" u="sng" smtClean="0"/>
              <a:t>Klinický význam</a:t>
            </a:r>
            <a:r>
              <a:rPr lang="cs-CZ" altLang="cs-CZ" smtClean="0"/>
              <a:t/>
            </a:r>
            <a:br>
              <a:rPr lang="cs-CZ" altLang="cs-CZ" smtClean="0"/>
            </a:br>
            <a:r>
              <a:rPr lang="cs-CZ" altLang="cs-CZ" sz="2800" smtClean="0"/>
              <a:t>paroxysmální chladová hemoglobinurie</a:t>
            </a:r>
            <a:br>
              <a:rPr lang="cs-CZ" altLang="cs-CZ" sz="2800" smtClean="0"/>
            </a:br>
            <a:r>
              <a:rPr lang="cs-CZ" altLang="cs-CZ" sz="2800" smtClean="0"/>
              <a:t>potransfuzní inkompatibilita</a:t>
            </a:r>
            <a:endParaRPr lang="cs-CZ" altLang="cs-CZ" i="1" smtClean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mtClean="0"/>
              <a:t>Aglutinace erytrocytů</a:t>
            </a:r>
          </a:p>
        </p:txBody>
      </p:sp>
      <p:pic>
        <p:nvPicPr>
          <p:cNvPr id="68611" name="Picture 3" descr="aglutinac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484313"/>
            <a:ext cx="2824162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2" name="Picture 4" descr="aglutinac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738" y="1557338"/>
            <a:ext cx="3849687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76325"/>
            <a:ext cx="7993062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3600" dirty="0" err="1" smtClean="0"/>
              <a:t>Penízkovatění</a:t>
            </a:r>
            <a:r>
              <a:rPr lang="cs-CZ" altLang="cs-CZ" sz="3600" dirty="0" smtClean="0"/>
              <a:t>                   Aglutinace erytrocytů                      </a:t>
            </a:r>
            <a:r>
              <a:rPr lang="cs-CZ" altLang="cs-CZ" sz="3600" dirty="0" err="1" smtClean="0"/>
              <a:t>erytrocytů</a:t>
            </a:r>
            <a:r>
              <a:rPr lang="cs-CZ" altLang="cs-CZ" sz="3600" dirty="0" smtClean="0"/>
              <a:t> </a:t>
            </a:r>
            <a:endParaRPr lang="cs-CZ" altLang="cs-CZ" sz="3600" i="1" dirty="0" smtClean="0"/>
          </a:p>
        </p:txBody>
      </p:sp>
      <p:pic>
        <p:nvPicPr>
          <p:cNvPr id="69635" name="Picture 3" descr="Obrázek97"/>
          <p:cNvPicPr>
            <a:picLocks noChangeAspect="1" noChangeArrowheads="1"/>
          </p:cNvPicPr>
          <p:nvPr/>
        </p:nvPicPr>
        <p:blipFill>
          <a:blip r:embed="rId2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205038"/>
            <a:ext cx="403225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6" name="Picture 4" descr="aglutinac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133600"/>
            <a:ext cx="2824163" cy="45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3708400" y="1052513"/>
            <a:ext cx="6413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5400" b="1">
                <a:solidFill>
                  <a:schemeClr val="tx2"/>
                </a:solidFill>
              </a:rPr>
              <a:t>X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4"/>
          <p:cNvSpPr>
            <a:spLocks noChangeArrowheads="1"/>
          </p:cNvSpPr>
          <p:nvPr/>
        </p:nvSpPr>
        <p:spPr bwMode="auto">
          <a:xfrm>
            <a:off x="1258888" y="1916113"/>
            <a:ext cx="6408737" cy="221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5400" b="1">
                <a:solidFill>
                  <a:schemeClr val="hlink"/>
                </a:solidFill>
                <a:hlinkClick r:id="rId2"/>
              </a:rPr>
              <a:t>http://www.sekk.cz</a:t>
            </a:r>
            <a:endParaRPr lang="cs-CZ" altLang="cs-CZ" sz="5400" b="1">
              <a:solidFill>
                <a:schemeClr val="hlink"/>
              </a:solidFill>
            </a:endParaRPr>
          </a:p>
          <a:p>
            <a:pPr eaLnBrk="1" hangingPunct="1"/>
            <a:r>
              <a:rPr lang="cs-CZ" altLang="cs-CZ" sz="2800">
                <a:solidFill>
                  <a:schemeClr val="hlink"/>
                </a:solidFill>
              </a:rPr>
              <a:t>záložka: </a:t>
            </a:r>
            <a:r>
              <a:rPr lang="cs-CZ" altLang="cs-CZ" sz="2800" b="1">
                <a:solidFill>
                  <a:schemeClr val="hlink"/>
                </a:solidFill>
              </a:rPr>
              <a:t>Infoservis</a:t>
            </a:r>
            <a:r>
              <a:rPr lang="cs-CZ" altLang="cs-CZ" sz="2800">
                <a:solidFill>
                  <a:schemeClr val="hlink"/>
                </a:solidFill>
              </a:rPr>
              <a:t> </a:t>
            </a:r>
            <a:r>
              <a:rPr lang="cs-CZ" altLang="cs-CZ" sz="2800" i="1">
                <a:solidFill>
                  <a:schemeClr val="hlink"/>
                </a:solidFill>
              </a:rPr>
              <a:t>(Text přednášky RNDr. Bourková: Morfologie erytrocytů) z 22. 11. 2006</a:t>
            </a:r>
            <a:endParaRPr lang="cs-CZ" altLang="cs-CZ" sz="2800">
              <a:solidFill>
                <a:schemeClr val="hlink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016625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mtClean="0"/>
              <a:t>Makrocyty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7088" y="1700213"/>
            <a:ext cx="7981950" cy="46815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u="sng" smtClean="0"/>
              <a:t>Velikost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cs-CZ" smtClean="0">
                <a:cs typeface="Arial" panose="020B0604020202020204" pitchFamily="34" charset="0"/>
              </a:rPr>
              <a:t>&gt;</a:t>
            </a:r>
            <a:r>
              <a:rPr lang="cs-CZ" altLang="cs-CZ" smtClean="0">
                <a:cs typeface="Arial" panose="020B0604020202020204" pitchFamily="34" charset="0"/>
              </a:rPr>
              <a:t> 7,8 </a:t>
            </a:r>
            <a:r>
              <a:rPr lang="el-GR" altLang="cs-CZ" sz="1800" smtClean="0">
                <a:cs typeface="Arial" panose="020B0604020202020204" pitchFamily="34" charset="0"/>
              </a:rPr>
              <a:t>μ</a:t>
            </a:r>
            <a:r>
              <a:rPr lang="cs-CZ" altLang="cs-CZ" sz="1800" smtClean="0">
                <a:cs typeface="Arial" panose="020B0604020202020204" pitchFamily="34" charset="0"/>
              </a:rPr>
              <a:t>m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>
                <a:cs typeface="Arial" panose="020B0604020202020204" pitchFamily="34" charset="0"/>
              </a:rPr>
              <a:t>MCV</a:t>
            </a:r>
            <a:r>
              <a:rPr lang="cs-CZ" altLang="cs-CZ" sz="3200" smtClean="0">
                <a:cs typeface="Arial" panose="020B0604020202020204" pitchFamily="34" charset="0"/>
              </a:rPr>
              <a:t> </a:t>
            </a:r>
            <a:r>
              <a:rPr lang="en-US" altLang="cs-CZ" smtClean="0">
                <a:cs typeface="Arial" panose="020B0604020202020204" pitchFamily="34" charset="0"/>
              </a:rPr>
              <a:t>&gt;</a:t>
            </a:r>
            <a:r>
              <a:rPr lang="cs-CZ" altLang="cs-CZ" smtClean="0">
                <a:cs typeface="Arial" panose="020B0604020202020204" pitchFamily="34" charset="0"/>
              </a:rPr>
              <a:t> 98,0 fl</a:t>
            </a:r>
            <a:endParaRPr lang="cs-CZ" altLang="cs-CZ" sz="3200" smtClean="0"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u="sng" smtClean="0">
                <a:cs typeface="Arial" panose="020B0604020202020204" pitchFamily="34" charset="0"/>
              </a:rPr>
              <a:t>Klinický význam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>
                <a:cs typeface="Arial" panose="020B0604020202020204" pitchFamily="34" charset="0"/>
              </a:rPr>
              <a:t>megaloblastová anémie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>
                <a:cs typeface="Arial" panose="020B0604020202020204" pitchFamily="34" charset="0"/>
              </a:rPr>
              <a:t>myelodysplastický syndrom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>
                <a:cs typeface="Arial" panose="020B0604020202020204" pitchFamily="34" charset="0"/>
              </a:rPr>
              <a:t>akutní ztráta krve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>
                <a:cs typeface="Arial" panose="020B0604020202020204" pitchFamily="34" charset="0"/>
              </a:rPr>
              <a:t>chemoterapie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>
                <a:cs typeface="Arial" panose="020B0604020202020204" pitchFamily="34" charset="0"/>
              </a:rPr>
              <a:t>onemocnění jater </a:t>
            </a:r>
            <a:endParaRPr lang="en-US" altLang="cs-CZ" smtClean="0">
              <a:cs typeface="Arial" panose="020B0604020202020204" pitchFamily="34" charset="0"/>
            </a:endParaRPr>
          </a:p>
        </p:txBody>
      </p:sp>
      <p:pic>
        <p:nvPicPr>
          <p:cNvPr id="12292" name="Picture 9" descr="Obrázek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16688" y="836613"/>
            <a:ext cx="1438275" cy="14382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mtClean="0"/>
              <a:t>Makrocyty </a:t>
            </a:r>
          </a:p>
        </p:txBody>
      </p:sp>
      <p:pic>
        <p:nvPicPr>
          <p:cNvPr id="13315" name="Picture 8" descr="Obrázek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5088" y="1731963"/>
            <a:ext cx="2282825" cy="17700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6" name="Picture 9" descr="Obrázek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68425" y="3789363"/>
            <a:ext cx="2698750" cy="23971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7" name="Picture 10" descr="Obrázek5"/>
          <p:cNvPicPr>
            <a:picLocks noGrp="1" noChangeAspect="1" noChangeArrowheads="1"/>
          </p:cNvPicPr>
          <p:nvPr>
            <p:ph sz="half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2150" y="1701800"/>
            <a:ext cx="3929063" cy="42481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0"/>
          <a:stretch>
            <a:fillRect/>
          </a:stretch>
        </p:blipFill>
        <p:spPr bwMode="auto">
          <a:xfrm>
            <a:off x="1331913" y="1052513"/>
            <a:ext cx="6848475" cy="571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dirty="0" smtClean="0"/>
              <a:t>Referenční rozmezí - děti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řehlednost">
  <a:themeElements>
    <a:clrScheme name="Přehlednost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řehlednos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řehlednost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1789</TotalTime>
  <Words>1208</Words>
  <Application>Microsoft Office PowerPoint</Application>
  <PresentationFormat>Předvádění na obrazovce (4:3)</PresentationFormat>
  <Paragraphs>350</Paragraphs>
  <Slides>64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64</vt:i4>
      </vt:variant>
    </vt:vector>
  </HeadingPairs>
  <TitlesOfParts>
    <vt:vector size="69" baseType="lpstr">
      <vt:lpstr>Arial</vt:lpstr>
      <vt:lpstr>Calibri</vt:lpstr>
      <vt:lpstr>Arial Black</vt:lpstr>
      <vt:lpstr>Wingdings</vt:lpstr>
      <vt:lpstr>Přehlednost</vt:lpstr>
      <vt:lpstr>Morfologie erytrocytů</vt:lpstr>
      <vt:lpstr>Odchylky erytrocytů ve velikosti</vt:lpstr>
      <vt:lpstr>Normocyty – diskocyty </vt:lpstr>
      <vt:lpstr>Normocyty</vt:lpstr>
      <vt:lpstr>Mikrocyty</vt:lpstr>
      <vt:lpstr>Mikrocyty</vt:lpstr>
      <vt:lpstr>Makrocyty</vt:lpstr>
      <vt:lpstr>Makrocyty </vt:lpstr>
      <vt:lpstr>Referenční rozmezí - děti</vt:lpstr>
      <vt:lpstr>Izocytóza</vt:lpstr>
      <vt:lpstr>Anizocytóza</vt:lpstr>
      <vt:lpstr>Anizocytóza</vt:lpstr>
      <vt:lpstr>Odchylky barvitelnosti erytrocytů</vt:lpstr>
      <vt:lpstr>Normochromní erytrocyty</vt:lpstr>
      <vt:lpstr>Hypochromní erytrocyty</vt:lpstr>
      <vt:lpstr>Hypochromní erytrocyty</vt:lpstr>
      <vt:lpstr>Hypochromní erytrocyty</vt:lpstr>
      <vt:lpstr>Hyperchromní erytrocyty</vt:lpstr>
      <vt:lpstr>Referenční rozmezí - děti</vt:lpstr>
      <vt:lpstr>Hyperchromní erytrocyty</vt:lpstr>
      <vt:lpstr>Anizochromní erytrocyty</vt:lpstr>
      <vt:lpstr>Anizochromní erytrocyty</vt:lpstr>
      <vt:lpstr>Polychromní erytrocyty</vt:lpstr>
      <vt:lpstr>Polychromní erytrocyty</vt:lpstr>
      <vt:lpstr>Poikilocyty –  odchylky tvaru erytrocytů</vt:lpstr>
      <vt:lpstr>Akantocyty  (spur cells)</vt:lpstr>
      <vt:lpstr>Akantocyty</vt:lpstr>
      <vt:lpstr>Echinocyty  (crenated cells, burr cells)</vt:lpstr>
      <vt:lpstr>Echinocyty</vt:lpstr>
      <vt:lpstr>Terčovité erytrocyty (codocyty, target cells)</vt:lpstr>
      <vt:lpstr>Terčovité erytrocyty</vt:lpstr>
      <vt:lpstr>Knizocyty (bridge cells, pinched cells )</vt:lpstr>
      <vt:lpstr>Knizocyty</vt:lpstr>
      <vt:lpstr>Stomatocyty (mouth cells)</vt:lpstr>
      <vt:lpstr>Stomatocyty</vt:lpstr>
      <vt:lpstr>Sférocyty (mikrosferocyty)</vt:lpstr>
      <vt:lpstr>Sférocyty</vt:lpstr>
      <vt:lpstr>Eliptocyty/ovalocyty</vt:lpstr>
      <vt:lpstr>Eliptocyty</vt:lpstr>
      <vt:lpstr>Slzičkovité erytrocyty (dakryocyty, teardrop)</vt:lpstr>
      <vt:lpstr>Slzičkovité erytrocyty (dakryocyty)</vt:lpstr>
      <vt:lpstr>Schistocyty (schizocyty)</vt:lpstr>
      <vt:lpstr>Schistocyty</vt:lpstr>
      <vt:lpstr>Schistocyty</vt:lpstr>
      <vt:lpstr>Keratocyty (blister cells, horn cells )</vt:lpstr>
      <vt:lpstr>Keratocyty</vt:lpstr>
      <vt:lpstr>Srpkovité erytrocyty (drepanocyty, sickle cells)</vt:lpstr>
      <vt:lpstr>Srpkovité erytrocyty</vt:lpstr>
      <vt:lpstr>Inkluze v erytrocytech</vt:lpstr>
      <vt:lpstr>Bazofilní tečkování</vt:lpstr>
      <vt:lpstr>Bazofilní těčkování</vt:lpstr>
      <vt:lpstr>Howell-Jollyho tělíska</vt:lpstr>
      <vt:lpstr>Howell-Jollyho tělíska</vt:lpstr>
      <vt:lpstr>Cabotovy prstence</vt:lpstr>
      <vt:lpstr>Cabotovy prstence</vt:lpstr>
      <vt:lpstr>Pappenheimerova tělíska</vt:lpstr>
      <vt:lpstr>Pappenheimerova tělíska</vt:lpstr>
      <vt:lpstr>Dif dg: Malárie</vt:lpstr>
      <vt:lpstr>Penízkovatění erytrocytů (rouleax)</vt:lpstr>
      <vt:lpstr>Penízkovatění erytrocytů</vt:lpstr>
      <vt:lpstr>Aglutinace erytrocytů</vt:lpstr>
      <vt:lpstr>Aglutinace erytrocytů</vt:lpstr>
      <vt:lpstr>Penízkovatění                   Aglutinace erytrocytů                      erytrocytů </vt:lpstr>
      <vt:lpstr>Prezentace aplikace PowerPoint</vt:lpstr>
    </vt:vector>
  </TitlesOfParts>
  <Company>Fakultni Nemocnice Brno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MORFOLOGIE  ERYTROCYTU</dc:title>
  <dc:creator>bourkoval</dc:creator>
  <cp:lastModifiedBy>Vytisková Soňa</cp:lastModifiedBy>
  <cp:revision>313</cp:revision>
  <dcterms:created xsi:type="dcterms:W3CDTF">2006-10-31T09:51:51Z</dcterms:created>
  <dcterms:modified xsi:type="dcterms:W3CDTF">2021-01-28T09:37:49Z</dcterms:modified>
</cp:coreProperties>
</file>