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89" r:id="rId2"/>
    <p:sldId id="290" r:id="rId3"/>
    <p:sldId id="256" r:id="rId4"/>
    <p:sldId id="259" r:id="rId5"/>
    <p:sldId id="257" r:id="rId6"/>
    <p:sldId id="260" r:id="rId7"/>
    <p:sldId id="258" r:id="rId8"/>
    <p:sldId id="261" r:id="rId9"/>
    <p:sldId id="263" r:id="rId10"/>
    <p:sldId id="262" r:id="rId11"/>
    <p:sldId id="265" r:id="rId12"/>
    <p:sldId id="266" r:id="rId13"/>
    <p:sldId id="267" r:id="rId14"/>
    <p:sldId id="268" r:id="rId15"/>
    <p:sldId id="275" r:id="rId16"/>
    <p:sldId id="276" r:id="rId17"/>
    <p:sldId id="277" r:id="rId18"/>
    <p:sldId id="278" r:id="rId19"/>
    <p:sldId id="280" r:id="rId20"/>
    <p:sldId id="28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B3A6B-6585-4864-9CDC-44658796CCA8}" type="datetimeFigureOut">
              <a:rPr lang="cs-CZ" smtClean="0"/>
              <a:t>04.03.2025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774FB-59E9-4114-94F8-F8FAD9B253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481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356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3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0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25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781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1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17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6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5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13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82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36F07F4-4314-4D19-B2B4-F8AE21F29251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8DBE5DE-77BF-4841-A36C-78E6571DB88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30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>
                <a:solidFill>
                  <a:schemeClr val="accent2">
                    <a:lumMod val="50000"/>
                  </a:schemeClr>
                </a:solidFill>
              </a:rPr>
              <a:t>Cvičení </a:t>
            </a:r>
            <a:r>
              <a:rPr lang="cs-CZ" sz="4800" dirty="0">
                <a:solidFill>
                  <a:schemeClr val="accent2">
                    <a:lumMod val="50000"/>
                  </a:schemeClr>
                </a:solidFill>
              </a:rPr>
              <a:t>č. </a:t>
            </a:r>
            <a:r>
              <a:rPr lang="cs-CZ" sz="4800" dirty="0" smtClean="0">
                <a:solidFill>
                  <a:schemeClr val="accent2">
                    <a:lumMod val="50000"/>
                  </a:schemeClr>
                </a:solidFill>
              </a:rPr>
              <a:t>2</a:t>
            </a:r>
            <a:br>
              <a:rPr lang="cs-CZ" sz="48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cs-CZ" sz="4800" dirty="0" smtClean="0">
                <a:solidFill>
                  <a:schemeClr val="accent2">
                    <a:lumMod val="50000"/>
                  </a:schemeClr>
                </a:solidFill>
              </a:rPr>
              <a:t>Výpočty </a:t>
            </a:r>
            <a:endParaRPr lang="cs-CZ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27584" y="4509120"/>
            <a:ext cx="7772400" cy="504056"/>
          </a:xfrm>
        </p:spPr>
        <p:txBody>
          <a:bodyPr/>
          <a:lstStyle/>
          <a:p>
            <a:pPr algn="ctr"/>
            <a:r>
              <a:rPr lang="cs-CZ" dirty="0" smtClean="0"/>
              <a:t>M</a:t>
            </a:r>
            <a:r>
              <a:rPr lang="cs-CZ" cap="none" dirty="0" smtClean="0"/>
              <a:t>gr</a:t>
            </a:r>
            <a:r>
              <a:rPr lang="cs-CZ" dirty="0" smtClean="0"/>
              <a:t>. </a:t>
            </a:r>
            <a:r>
              <a:rPr lang="cs-CZ" dirty="0"/>
              <a:t>Julie Štíchová</a:t>
            </a:r>
          </a:p>
        </p:txBody>
      </p:sp>
    </p:spTree>
    <p:extLst>
      <p:ext uri="{BB962C8B-B14F-4D97-AF65-F5344CB8AC3E}">
        <p14:creationId xmlns:p14="http://schemas.microsoft.com/office/powerpoint/2010/main" val="4141771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Čas (1d</a:t>
            </a:r>
            <a:r>
              <a:rPr lang="cs-CZ" sz="4000" dirty="0" smtClean="0"/>
              <a:t>) - výsledek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10mg = 10 000ug</a:t>
            </a:r>
          </a:p>
          <a:p>
            <a:r>
              <a:rPr lang="cs-CZ" dirty="0"/>
              <a:t>Koncentraci 1000ug/ml získáme přídavkem 10ml DMSO.</a:t>
            </a:r>
          </a:p>
          <a:p>
            <a:r>
              <a:rPr lang="cs-CZ" dirty="0"/>
              <a:t>10ml = 10 000ul/45ul=222,22</a:t>
            </a:r>
          </a:p>
          <a:p>
            <a:r>
              <a:rPr lang="cs-CZ" dirty="0"/>
              <a:t>1000ul…..1000ug DHR 123</a:t>
            </a:r>
          </a:p>
          <a:p>
            <a:r>
              <a:rPr lang="cs-CZ" dirty="0"/>
              <a:t>45ul……….45ug DHR123 a ty dáme do 500ul</a:t>
            </a:r>
          </a:p>
          <a:p>
            <a:r>
              <a:rPr lang="cs-CZ" dirty="0"/>
              <a:t>ve 30ul pak je 30x45/500=2,7ugDHR v jedné zkumavce</a:t>
            </a:r>
          </a:p>
          <a:p>
            <a:r>
              <a:rPr lang="cs-CZ" dirty="0"/>
              <a:t>Jeden pacient 4x30ul=120ul</a:t>
            </a:r>
          </a:p>
          <a:p>
            <a:r>
              <a:rPr lang="cs-CZ" dirty="0"/>
              <a:t>Zásobní roztok 500ul/120=4,1</a:t>
            </a:r>
          </a:p>
          <a:p>
            <a:r>
              <a:rPr lang="cs-CZ" dirty="0"/>
              <a:t>160 pacientů za rok: 160/4=40 – na rok budu potřebovat 40 zkumavek</a:t>
            </a:r>
          </a:p>
          <a:p>
            <a:r>
              <a:rPr lang="cs-CZ" dirty="0"/>
              <a:t>Mám zásobu 222 zkumavek /40zkumavek potřebuji na rok tj. zásobu mám na </a:t>
            </a:r>
            <a:r>
              <a:rPr lang="cs-CZ" b="1" dirty="0">
                <a:solidFill>
                  <a:srgbClr val="FF0000"/>
                </a:solidFill>
              </a:rPr>
              <a:t>5,7 roku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571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Příprava buněčné suspenze pro proliferaci (2a)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 test proliferace lymfocytů bylo zapotřebí izolovat PBMC z plné krve</a:t>
            </a:r>
          </a:p>
          <a:p>
            <a:r>
              <a:rPr lang="cs-CZ" dirty="0"/>
              <a:t>Při izolaci bylo získáno 10x10</a:t>
            </a:r>
            <a:r>
              <a:rPr lang="cs-CZ" baseline="30000" dirty="0"/>
              <a:t>*6</a:t>
            </a:r>
            <a:r>
              <a:rPr lang="cs-CZ" dirty="0"/>
              <a:t> PBMC, přičemž bylo živých 95% izolovaných buněk. Buněčná suspenze byla v 1ml </a:t>
            </a:r>
            <a:r>
              <a:rPr lang="cs-CZ" dirty="0" smtClean="0"/>
              <a:t>média (= </a:t>
            </a:r>
            <a:r>
              <a:rPr lang="cs-CZ" dirty="0" smtClean="0"/>
              <a:t>zásobní koncentrace, </a:t>
            </a:r>
            <a:r>
              <a:rPr lang="cs-CZ" dirty="0" smtClean="0"/>
              <a:t>pro test počítáme pouze se živými buňkami)</a:t>
            </a:r>
            <a:endParaRPr lang="cs-CZ" dirty="0"/>
          </a:p>
          <a:p>
            <a:r>
              <a:rPr lang="cs-CZ" dirty="0" smtClean="0"/>
              <a:t>Počet jamek: buňky </a:t>
            </a:r>
            <a:r>
              <a:rPr lang="cs-CZ" dirty="0"/>
              <a:t>budou stimulovány 5 různými stimulancii, dále bude zapotřebí ještě nestimulovaná kontrola. Pro každou stimulaci se použijí </a:t>
            </a:r>
            <a:r>
              <a:rPr lang="cs-CZ" b="1" u="sng" dirty="0"/>
              <a:t>tři</a:t>
            </a:r>
            <a:r>
              <a:rPr lang="cs-CZ" dirty="0"/>
              <a:t> jamky, </a:t>
            </a:r>
            <a:r>
              <a:rPr lang="cs-CZ" dirty="0" err="1"/>
              <a:t>tj</a:t>
            </a:r>
            <a:r>
              <a:rPr lang="cs-CZ" dirty="0"/>
              <a:t> bude se pracovat v tripletech + 2 jamky jako rezerva</a:t>
            </a:r>
          </a:p>
          <a:p>
            <a:r>
              <a:rPr lang="cs-CZ" dirty="0"/>
              <a:t>Na jednu jamku připadne 200 000 buněk a ty budou ve 200ul </a:t>
            </a:r>
            <a:r>
              <a:rPr lang="cs-CZ" dirty="0" smtClean="0"/>
              <a:t>média (= </a:t>
            </a:r>
            <a:r>
              <a:rPr lang="cs-CZ" dirty="0" smtClean="0"/>
              <a:t>pracovní </a:t>
            </a:r>
            <a:r>
              <a:rPr lang="cs-CZ" dirty="0" smtClean="0"/>
              <a:t>koncentrace - 1 milion/ml).</a:t>
            </a:r>
          </a:p>
          <a:p>
            <a:r>
              <a:rPr lang="cs-CZ" dirty="0" smtClean="0"/>
              <a:t>Cíl: Nařeďte si buňky kultivačním médiem ze zásobní koncentrace tak, abychom jich měli dostatek pro všechny jamky v patřičném objemu 200ul/jamka. </a:t>
            </a:r>
            <a:endParaRPr lang="cs-CZ" dirty="0"/>
          </a:p>
          <a:p>
            <a:r>
              <a:rPr lang="cs-CZ" dirty="0" smtClean="0"/>
              <a:t>Poznámka </a:t>
            </a:r>
            <a:r>
              <a:rPr lang="cs-CZ" dirty="0"/>
              <a:t>– médium je velice drahé a je třeba s ním šetřit!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125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Příprava buněčné suspenze pro proliferaci (2a</a:t>
            </a:r>
            <a:r>
              <a:rPr lang="cs-CZ" sz="3600" dirty="0" smtClean="0"/>
              <a:t>) - výsledek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100%.........10,0x10</a:t>
            </a:r>
            <a:r>
              <a:rPr lang="cs-CZ" baseline="30000" dirty="0"/>
              <a:t>*6</a:t>
            </a:r>
          </a:p>
          <a:p>
            <a:r>
              <a:rPr lang="cs-CZ" dirty="0"/>
              <a:t>95%.........=10,0x10</a:t>
            </a:r>
            <a:r>
              <a:rPr lang="cs-CZ" baseline="30000" dirty="0"/>
              <a:t>*6</a:t>
            </a:r>
            <a:r>
              <a:rPr lang="cs-CZ" dirty="0"/>
              <a:t> x 95/100 = 9,5x10</a:t>
            </a:r>
            <a:r>
              <a:rPr lang="cs-CZ" baseline="30000" dirty="0"/>
              <a:t>*6</a:t>
            </a:r>
          </a:p>
          <a:p>
            <a:r>
              <a:rPr lang="cs-CZ" dirty="0"/>
              <a:t>5 </a:t>
            </a:r>
            <a:r>
              <a:rPr lang="cs-CZ" dirty="0" err="1"/>
              <a:t>stim</a:t>
            </a:r>
            <a:r>
              <a:rPr lang="cs-CZ" dirty="0"/>
              <a:t> + 1 </a:t>
            </a:r>
            <a:r>
              <a:rPr lang="cs-CZ" dirty="0" err="1"/>
              <a:t>nestim</a:t>
            </a:r>
            <a:r>
              <a:rPr lang="cs-CZ" dirty="0"/>
              <a:t>, na každou 3 jamky =6x3=18 + 2 jamky navíc - budu potřebovat 20 jamek po 200 000bb., </a:t>
            </a:r>
            <a:r>
              <a:rPr lang="cs-CZ" dirty="0" err="1"/>
              <a:t>tj</a:t>
            </a:r>
            <a:r>
              <a:rPr lang="cs-CZ" dirty="0"/>
              <a:t> 20x200 000= 4 000 000bb = 4x10</a:t>
            </a:r>
            <a:r>
              <a:rPr lang="cs-CZ" baseline="30000" dirty="0"/>
              <a:t>*6</a:t>
            </a:r>
            <a:r>
              <a:rPr lang="cs-CZ" dirty="0"/>
              <a:t> .</a:t>
            </a:r>
          </a:p>
          <a:p>
            <a:r>
              <a:rPr lang="cs-CZ" dirty="0"/>
              <a:t>9,5x10</a:t>
            </a:r>
            <a:r>
              <a:rPr lang="cs-CZ" baseline="30000" dirty="0"/>
              <a:t>*6</a:t>
            </a:r>
            <a:r>
              <a:rPr lang="cs-CZ" dirty="0"/>
              <a:t> ………..1000ul</a:t>
            </a:r>
          </a:p>
          <a:p>
            <a:r>
              <a:rPr lang="cs-CZ" dirty="0"/>
              <a:t>4x10</a:t>
            </a:r>
            <a:r>
              <a:rPr lang="cs-CZ" baseline="30000" dirty="0"/>
              <a:t>*6</a:t>
            </a:r>
            <a:r>
              <a:rPr lang="cs-CZ" dirty="0"/>
              <a:t>………….=4x1000/9,5 = 421ul</a:t>
            </a:r>
          </a:p>
          <a:p>
            <a:r>
              <a:rPr lang="cs-CZ" dirty="0"/>
              <a:t>Ideální je připravit si roztok o koncentraci 1mil/ml</a:t>
            </a:r>
          </a:p>
          <a:p>
            <a:r>
              <a:rPr lang="cs-CZ" dirty="0" err="1"/>
              <a:t>Tj</a:t>
            </a:r>
            <a:r>
              <a:rPr lang="cs-CZ" dirty="0"/>
              <a:t> k 421ul přidáme 3579 </a:t>
            </a:r>
            <a:r>
              <a:rPr lang="cs-CZ" dirty="0" err="1"/>
              <a:t>ul</a:t>
            </a:r>
            <a:r>
              <a:rPr lang="cs-CZ" dirty="0"/>
              <a:t> roztoku média, poté pipetujeme 200ul/jamka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139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Příprava roztoku anti-CD28 (3a)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988840"/>
            <a:ext cx="8229600" cy="4997152"/>
          </a:xfrm>
        </p:spPr>
        <p:txBody>
          <a:bodyPr>
            <a:normAutofit/>
          </a:bodyPr>
          <a:lstStyle/>
          <a:p>
            <a:r>
              <a:rPr lang="cs-CZ" dirty="0" smtClean="0"/>
              <a:t>Anti-CD28 protilátka </a:t>
            </a:r>
            <a:r>
              <a:rPr lang="cs-CZ" dirty="0"/>
              <a:t>se používá jako </a:t>
            </a:r>
            <a:r>
              <a:rPr lang="cs-CZ" dirty="0" err="1" smtClean="0"/>
              <a:t>ko</a:t>
            </a:r>
            <a:r>
              <a:rPr lang="cs-CZ" dirty="0" smtClean="0"/>
              <a:t>-stimulační </a:t>
            </a:r>
            <a:r>
              <a:rPr lang="cs-CZ" dirty="0"/>
              <a:t>protilátka při </a:t>
            </a:r>
            <a:r>
              <a:rPr lang="cs-CZ" dirty="0" smtClean="0"/>
              <a:t>testech aktivace</a:t>
            </a:r>
            <a:r>
              <a:rPr lang="cs-CZ" dirty="0" smtClean="0"/>
              <a:t> </a:t>
            </a:r>
            <a:r>
              <a:rPr lang="cs-CZ" dirty="0"/>
              <a:t>T-lymfocytů</a:t>
            </a:r>
          </a:p>
          <a:p>
            <a:r>
              <a:rPr lang="cs-CZ" dirty="0"/>
              <a:t>Pro stanovení </a:t>
            </a:r>
            <a:r>
              <a:rPr lang="cs-CZ" dirty="0" smtClean="0"/>
              <a:t>aktivace T-lymfocytů </a:t>
            </a:r>
            <a:r>
              <a:rPr lang="cs-CZ" dirty="0"/>
              <a:t>budeme stimulovat </a:t>
            </a:r>
            <a:r>
              <a:rPr lang="cs-CZ" dirty="0" smtClean="0"/>
              <a:t>vzorky od 10 </a:t>
            </a:r>
            <a:r>
              <a:rPr lang="cs-CZ" dirty="0"/>
              <a:t>pacientů a 10 </a:t>
            </a:r>
            <a:r>
              <a:rPr lang="cs-CZ" dirty="0" smtClean="0"/>
              <a:t>kontrol a pro </a:t>
            </a:r>
            <a:r>
              <a:rPr lang="cs-CZ" dirty="0"/>
              <a:t>každou osobu budeme potřebovat 2 jamky po 200 000 buňkách ve 200ul </a:t>
            </a:r>
            <a:r>
              <a:rPr lang="cs-CZ" dirty="0" smtClean="0"/>
              <a:t>média (= 1milion/ml)</a:t>
            </a:r>
          </a:p>
          <a:p>
            <a:r>
              <a:rPr lang="cs-CZ" dirty="0"/>
              <a:t>Jedna </a:t>
            </a:r>
            <a:r>
              <a:rPr lang="cs-CZ" dirty="0" smtClean="0"/>
              <a:t>jamka již </a:t>
            </a:r>
            <a:r>
              <a:rPr lang="cs-CZ" dirty="0"/>
              <a:t>obsahuje 195ul média s buňkami a do konečného objemu 200ul potřebujeme </a:t>
            </a:r>
            <a:r>
              <a:rPr lang="cs-CZ" b="1" dirty="0"/>
              <a:t>doplnit 5ul naředěné anti-CD28 protilátky</a:t>
            </a:r>
            <a:endParaRPr lang="en-US" dirty="0"/>
          </a:p>
          <a:p>
            <a:r>
              <a:rPr lang="cs-CZ" dirty="0" smtClean="0"/>
              <a:t>Zásobní roztok anti-CD28 </a:t>
            </a:r>
            <a:r>
              <a:rPr lang="cs-CZ" dirty="0"/>
              <a:t>má koncentraci 1mg/ml</a:t>
            </a:r>
          </a:p>
          <a:p>
            <a:r>
              <a:rPr lang="cs-CZ" dirty="0" smtClean="0"/>
              <a:t>Jak </a:t>
            </a:r>
            <a:r>
              <a:rPr lang="cs-CZ" dirty="0"/>
              <a:t>budete postupovat při přípravě pracovního </a:t>
            </a:r>
            <a:r>
              <a:rPr lang="cs-CZ" dirty="0" smtClean="0"/>
              <a:t>roztoku, když konečná koncentrace anti-CD28 v jamce po přidání k buňkám musí dosáhnout 2ug/ml?  </a:t>
            </a:r>
          </a:p>
        </p:txBody>
      </p:sp>
    </p:spTree>
    <p:extLst>
      <p:ext uri="{BB962C8B-B14F-4D97-AF65-F5344CB8AC3E}">
        <p14:creationId xmlns:p14="http://schemas.microsoft.com/office/powerpoint/2010/main" val="1279720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Příprava roztoku anti-CD28 (</a:t>
            </a:r>
            <a:r>
              <a:rPr lang="cs-CZ" sz="3600" dirty="0" smtClean="0"/>
              <a:t>3a)- řešení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10 pac + 10 kontrol=20, každý 2 jamky, </a:t>
            </a:r>
            <a:r>
              <a:rPr lang="cs-CZ" dirty="0" err="1"/>
              <a:t>tj</a:t>
            </a:r>
            <a:r>
              <a:rPr lang="cs-CZ" dirty="0"/>
              <a:t> celkem 40jamek, v každé </a:t>
            </a:r>
            <a:r>
              <a:rPr lang="cs-CZ" dirty="0" smtClean="0"/>
              <a:t>bude finální objem 200</a:t>
            </a:r>
            <a:r>
              <a:rPr lang="cs-CZ" dirty="0" smtClean="0"/>
              <a:t>ul</a:t>
            </a:r>
            <a:endParaRPr lang="cs-CZ" dirty="0"/>
          </a:p>
          <a:p>
            <a:r>
              <a:rPr lang="cs-CZ" dirty="0"/>
              <a:t>Koncentrace anti-CD28: 1mg/ml, tj.</a:t>
            </a:r>
          </a:p>
          <a:p>
            <a:r>
              <a:rPr lang="cs-CZ" dirty="0"/>
              <a:t>1000ug/1000ul</a:t>
            </a:r>
          </a:p>
          <a:p>
            <a:r>
              <a:rPr lang="cs-CZ" dirty="0"/>
              <a:t>Požadovaná koncentrace je </a:t>
            </a:r>
            <a:r>
              <a:rPr lang="cs-CZ" u="sng" dirty="0"/>
              <a:t>2ug/ 1000ul</a:t>
            </a:r>
            <a:r>
              <a:rPr lang="cs-CZ" dirty="0"/>
              <a:t>, </a:t>
            </a:r>
            <a:r>
              <a:rPr lang="cs-CZ" dirty="0" err="1"/>
              <a:t>tj</a:t>
            </a:r>
            <a:r>
              <a:rPr lang="cs-CZ" dirty="0"/>
              <a:t> do </a:t>
            </a:r>
            <a:r>
              <a:rPr lang="cs-CZ" dirty="0" smtClean="0"/>
              <a:t>200ul v jamce </a:t>
            </a:r>
            <a:r>
              <a:rPr lang="cs-CZ" dirty="0"/>
              <a:t>potřebuji </a:t>
            </a:r>
            <a:r>
              <a:rPr lang="cs-CZ" dirty="0" smtClean="0"/>
              <a:t>0,4ug anti-CD28</a:t>
            </a:r>
            <a:endParaRPr lang="cs-CZ" dirty="0"/>
          </a:p>
          <a:p>
            <a:r>
              <a:rPr lang="cs-CZ" dirty="0"/>
              <a:t>Příprava zásobního roztoku: 40jamek*0,4 = </a:t>
            </a:r>
            <a:r>
              <a:rPr lang="cs-CZ" dirty="0" smtClean="0"/>
              <a:t>16ug </a:t>
            </a:r>
            <a:r>
              <a:rPr lang="cs-CZ" dirty="0"/>
              <a:t>zásobního roztoku </a:t>
            </a:r>
            <a:r>
              <a:rPr lang="cs-CZ" dirty="0" smtClean="0"/>
              <a:t>anti-CD28 (</a:t>
            </a:r>
            <a:r>
              <a:rPr lang="cs-CZ" dirty="0" err="1" smtClean="0"/>
              <a:t>zás.koncentrace</a:t>
            </a:r>
            <a:r>
              <a:rPr lang="cs-CZ" dirty="0" smtClean="0"/>
              <a:t> 1mg/ml </a:t>
            </a:r>
            <a:r>
              <a:rPr lang="cs-CZ" dirty="0" smtClean="0">
                <a:sym typeface="Wingdings" panose="05000000000000000000" pitchFamily="2" charset="2"/>
              </a:rPr>
              <a:t> 16ug = 16ul anti-CD28)</a:t>
            </a:r>
            <a:endParaRPr lang="cs-CZ" dirty="0"/>
          </a:p>
          <a:p>
            <a:r>
              <a:rPr lang="cs-CZ" dirty="0" smtClean="0"/>
              <a:t>Potřebuji  </a:t>
            </a:r>
            <a:r>
              <a:rPr lang="cs-CZ" dirty="0"/>
              <a:t>celkem </a:t>
            </a:r>
            <a:r>
              <a:rPr lang="cs-CZ" dirty="0" smtClean="0"/>
              <a:t>40 jamek po 5ul anti-CD28 každá. </a:t>
            </a:r>
            <a:r>
              <a:rPr lang="cs-CZ" dirty="0"/>
              <a:t>Pracovní roztok si tedy připravím: 16ul zásobního roztoku anti-CD28 + 184ul média = </a:t>
            </a:r>
            <a:r>
              <a:rPr lang="cs-CZ" dirty="0" smtClean="0"/>
              <a:t>200ul (vystačí na pipetování 40 jamek po 5ul)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732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543800" cy="1450757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Titrace vzorku pro nepřímou </a:t>
            </a:r>
            <a:r>
              <a:rPr lang="cs-CZ" sz="3600" dirty="0" err="1"/>
              <a:t>imunofluorescnci</a:t>
            </a:r>
            <a:r>
              <a:rPr lang="cs-CZ" sz="3600" dirty="0"/>
              <a:t> (5a)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ředění vzorku na vyšetření ANA NIF je 1:80 (nejednoznačné vyjádření… může znamenat 1+79 nebo </a:t>
            </a:r>
            <a:r>
              <a:rPr lang="cs-CZ" b="1" u="sng" dirty="0">
                <a:solidFill>
                  <a:srgbClr val="FF0000"/>
                </a:solidFill>
              </a:rPr>
              <a:t>1+80</a:t>
            </a:r>
            <a:r>
              <a:rPr lang="cs-CZ" dirty="0"/>
              <a:t>). Pokud jsou ANA při tomto ředění pozitivní, ordinuje odečítající většinou titraci (ředění) vzorku.                    </a:t>
            </a:r>
            <a:endParaRPr lang="en-GB" dirty="0"/>
          </a:p>
          <a:p>
            <a:r>
              <a:rPr lang="cs-CZ" dirty="0"/>
              <a:t>Popište, jakým způsobem byste postupovali, (jaké objemy séra a ředícího pufru byste použili), kdybyste měli naředit vzorek séra v řadě:  </a:t>
            </a:r>
            <a:endParaRPr lang="en-GB" dirty="0"/>
          </a:p>
          <a:p>
            <a:pPr lvl="0"/>
            <a:r>
              <a:rPr lang="cs-CZ" dirty="0"/>
              <a:t>1:80, 1:160 a 1:320 </a:t>
            </a:r>
            <a:endParaRPr lang="en-GB" dirty="0"/>
          </a:p>
          <a:p>
            <a:pPr lvl="0"/>
            <a:r>
              <a:rPr lang="cs-CZ" dirty="0"/>
              <a:t>1:320, 1:640 s 1:1280</a:t>
            </a:r>
          </a:p>
          <a:p>
            <a:pPr lvl="0"/>
            <a:r>
              <a:rPr lang="cs-CZ" dirty="0"/>
              <a:t>Minimální objem séra který se bude pipetovat je </a:t>
            </a:r>
            <a:r>
              <a:rPr lang="cs-CZ" b="1" dirty="0"/>
              <a:t>10ul</a:t>
            </a:r>
            <a:r>
              <a:rPr lang="cs-CZ" dirty="0"/>
              <a:t> </a:t>
            </a:r>
            <a:r>
              <a:rPr lang="cs-CZ" dirty="0" smtClean="0"/>
              <a:t>(= 1 díl)</a:t>
            </a:r>
            <a:endParaRPr lang="en-GB" dirty="0"/>
          </a:p>
          <a:p>
            <a:r>
              <a:rPr lang="cs-CZ" dirty="0"/>
              <a:t>Spotřeba vzorku každé koncentrace na analýzu je 50 ul (počítejte s tím, aby byl v každé zkumavce rezervní objem 50ul navíc).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2272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Titrace vzorku pro nepřímou </a:t>
            </a:r>
            <a:r>
              <a:rPr lang="cs-CZ" sz="3600" dirty="0" err="1"/>
              <a:t>imunofluorescnci</a:t>
            </a:r>
            <a:r>
              <a:rPr lang="cs-CZ" sz="3600" dirty="0"/>
              <a:t> (5a</a:t>
            </a:r>
            <a:r>
              <a:rPr lang="cs-CZ" sz="3600" dirty="0" smtClean="0"/>
              <a:t>) - řešení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Ředění 1:80:    10ul séra a 800ul ředícího pufru (PBS)</a:t>
            </a:r>
          </a:p>
          <a:p>
            <a:r>
              <a:rPr lang="cs-CZ" sz="2400" dirty="0"/>
              <a:t>Ředění 1:160    z ředění 1:80 vzít 100ul, přidat 100ul PBS</a:t>
            </a:r>
          </a:p>
          <a:p>
            <a:r>
              <a:rPr lang="cs-CZ" sz="2400" dirty="0"/>
              <a:t>Ředění 1:320    z ředění 1:160 vzít 100ul, přidat 100ul PBS</a:t>
            </a:r>
          </a:p>
          <a:p>
            <a:endParaRPr lang="cs-CZ" sz="2400" dirty="0"/>
          </a:p>
          <a:p>
            <a:r>
              <a:rPr lang="cs-CZ" sz="2400" dirty="0"/>
              <a:t>Ředění 1:320 přímo ze séra: 5ul séra +1600ul PBS (nebo 10ul séra + 3200ul PBS – důležité je dodržet poměr)</a:t>
            </a:r>
          </a:p>
          <a:p>
            <a:r>
              <a:rPr lang="cs-CZ" sz="2400" dirty="0"/>
              <a:t>Následné ředění 1:640:  z ředění 1:320 vzít 100ul, přidat 100ul PBS</a:t>
            </a:r>
          </a:p>
          <a:p>
            <a:r>
              <a:rPr lang="cs-CZ" sz="2400" dirty="0"/>
              <a:t>Následné ředění 1:1280:  z ředění 1:640 vzít 100ul, přidat 100ul PBS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340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Výpočet absolutního počtu lymfocytů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Při vyšetření lymfocytárních subpopulací je kromě relativního počtu ještě zapotřebí určit absolutní počet lymfocytů a jejich subpopulací, tedy reálný počet buněk, který se nachází v 1l krve.</a:t>
            </a:r>
          </a:p>
          <a:p>
            <a:r>
              <a:rPr lang="cs-CZ" dirty="0"/>
              <a:t>Příklad:</a:t>
            </a:r>
          </a:p>
          <a:p>
            <a:r>
              <a:rPr lang="cs-CZ" dirty="0"/>
              <a:t>Počet leukocytů v krvi pacienta: 10x10</a:t>
            </a:r>
            <a:r>
              <a:rPr lang="cs-CZ" baseline="30000" dirty="0"/>
              <a:t>*9</a:t>
            </a:r>
            <a:r>
              <a:rPr lang="cs-CZ" dirty="0"/>
              <a:t>leukocytů/l</a:t>
            </a:r>
          </a:p>
          <a:p>
            <a:r>
              <a:rPr lang="cs-CZ" dirty="0"/>
              <a:t>Z </a:t>
            </a:r>
            <a:r>
              <a:rPr lang="cs-CZ" dirty="0" err="1"/>
              <a:t>cytometrické</a:t>
            </a:r>
            <a:r>
              <a:rPr lang="cs-CZ" dirty="0"/>
              <a:t> analýzy vyplývá, že pacient má 20% lymfocytů, 10% monocytů. Kolik procent tvoří granulocyty? Jaký je absolutní počet </a:t>
            </a:r>
            <a:r>
              <a:rPr lang="cs-CZ"/>
              <a:t>všech lymfocytů</a:t>
            </a:r>
            <a:r>
              <a:rPr lang="cs-CZ" dirty="0"/>
              <a:t>?</a:t>
            </a:r>
          </a:p>
          <a:p>
            <a:r>
              <a:rPr lang="cs-CZ" dirty="0"/>
              <a:t>Lymfocyty pacienta tvoří 60% T-lymfocytů, 30% B-lymfocytů a 10% NK buněk. ? Jaký je absolutní počet všech T-lymfocytů?</a:t>
            </a:r>
          </a:p>
          <a:p>
            <a:r>
              <a:rPr lang="cs-CZ" dirty="0"/>
              <a:t>T-lymfocyty pacienta zahrnují 60% pomocných CD4+ T-lymfocytů a 40% cytotoxických CD8+ T-lymfocytů. Jaký je absolutní počet všech cytotoxických T-lymfocytů?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750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Výpočet absolutního počtu </a:t>
            </a:r>
            <a:r>
              <a:rPr lang="cs-CZ" sz="3200" dirty="0" smtClean="0"/>
              <a:t>lymfocytů - řešení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78651"/>
            <a:ext cx="8229600" cy="4968551"/>
          </a:xfrm>
        </p:spPr>
        <p:txBody>
          <a:bodyPr>
            <a:noAutofit/>
          </a:bodyPr>
          <a:lstStyle/>
          <a:p>
            <a:r>
              <a:rPr lang="cs-CZ" sz="1100" b="1" dirty="0"/>
              <a:t>10x10</a:t>
            </a:r>
            <a:r>
              <a:rPr lang="cs-CZ" sz="1100" b="1" baseline="30000" dirty="0"/>
              <a:t>*9</a:t>
            </a:r>
            <a:r>
              <a:rPr lang="cs-CZ" sz="1100" b="1" dirty="0"/>
              <a:t>leukocytů/l</a:t>
            </a:r>
          </a:p>
          <a:p>
            <a:r>
              <a:rPr lang="cs-CZ" sz="1100" dirty="0"/>
              <a:t>Z </a:t>
            </a:r>
            <a:r>
              <a:rPr lang="cs-CZ" sz="1100" dirty="0" err="1"/>
              <a:t>cytometrické</a:t>
            </a:r>
            <a:r>
              <a:rPr lang="cs-CZ" sz="1100" dirty="0"/>
              <a:t> analýzy vyplývá, že pacient má 20% lymfocytů, 10% monocytů. Kolik procent tvoří granulocyty? </a:t>
            </a:r>
            <a:r>
              <a:rPr lang="cs-CZ" sz="1100" b="1" dirty="0">
                <a:solidFill>
                  <a:srgbClr val="FF0000"/>
                </a:solidFill>
              </a:rPr>
              <a:t>100-(20+10)=70 Granulocyty tvoří 70% ze všech leukocytů.</a:t>
            </a:r>
          </a:p>
          <a:p>
            <a:r>
              <a:rPr lang="cs-CZ" sz="1100" dirty="0"/>
              <a:t>Jaký je absolutní počet všech lymfocytů?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100%...... 10x10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/l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20%......2x10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 Absolutní počet všech lymfocytů je 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/l. 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sz="1100" dirty="0"/>
              <a:t>Lymfocyty pacienta tvoří 60% T-lymfocytů, 30% B-lymfocytů a 10% NK buněk. ? Jaký je absolutní počet všech T-lymfocytů?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100%...... 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 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60%......1,2x10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 Absolutní počet všech T-lymfocytů je 1,2x10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/l. 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sz="1100" dirty="0"/>
              <a:t>T-lymfocyty pacienta zahrnují 60% pomocných CD4+ T-lymfocytů a 40% cytotoxických CD8+ T-lymfocytů. Jaký je absolutní počet všech cytotoxických T-lymfocytů?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100%......1,2x10</a:t>
            </a:r>
            <a:r>
              <a:rPr lang="cs-CZ" sz="1100" b="1" baseline="30000" dirty="0">
                <a:solidFill>
                  <a:srgbClr val="FF0000"/>
                </a:solidFill>
              </a:rPr>
              <a:t>*9</a:t>
            </a:r>
            <a:r>
              <a:rPr lang="cs-CZ" sz="1100" b="1" dirty="0">
                <a:solidFill>
                  <a:srgbClr val="FF0000"/>
                </a:solidFill>
              </a:rPr>
              <a:t> /l </a:t>
            </a:r>
          </a:p>
          <a:p>
            <a:r>
              <a:rPr lang="cs-CZ" sz="1100" b="1" dirty="0">
                <a:solidFill>
                  <a:srgbClr val="FF0000"/>
                </a:solidFill>
              </a:rPr>
              <a:t>40%......4,8x10</a:t>
            </a:r>
            <a:r>
              <a:rPr lang="cs-CZ" sz="1100" b="1" baseline="30000" dirty="0">
                <a:solidFill>
                  <a:srgbClr val="FF0000"/>
                </a:solidFill>
              </a:rPr>
              <a:t>*8</a:t>
            </a:r>
            <a:r>
              <a:rPr lang="cs-CZ" sz="1100" b="1" dirty="0">
                <a:solidFill>
                  <a:srgbClr val="FF0000"/>
                </a:solidFill>
              </a:rPr>
              <a:t> /l Absolutní počet všech lymfocytů je 4,8x10</a:t>
            </a:r>
            <a:r>
              <a:rPr lang="cs-CZ" sz="1100" b="1" baseline="30000" dirty="0">
                <a:solidFill>
                  <a:srgbClr val="FF0000"/>
                </a:solidFill>
              </a:rPr>
              <a:t>*8</a:t>
            </a:r>
            <a:r>
              <a:rPr lang="cs-CZ" sz="1100" b="1" dirty="0">
                <a:solidFill>
                  <a:srgbClr val="FF0000"/>
                </a:solidFill>
              </a:rPr>
              <a:t> /l. 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3135356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Ředění </a:t>
            </a:r>
            <a:r>
              <a:rPr lang="cs-CZ" sz="3200" dirty="0" err="1"/>
              <a:t>kalibrátoru</a:t>
            </a:r>
            <a:r>
              <a:rPr lang="cs-CZ" sz="3200" dirty="0"/>
              <a:t> pro tvorbu kalibrační křivky v testu ELISA (4a)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5069160"/>
          </a:xfrm>
        </p:spPr>
        <p:txBody>
          <a:bodyPr>
            <a:normAutofit/>
          </a:bodyPr>
          <a:lstStyle/>
          <a:p>
            <a:r>
              <a:rPr lang="cs-CZ" dirty="0"/>
              <a:t>Set na stanovení IL-8 obsahuje 60ul základního standardu o koncentraci 20ng/ml. </a:t>
            </a:r>
            <a:r>
              <a:rPr lang="cs-CZ" dirty="0" err="1"/>
              <a:t>Kalibrátor</a:t>
            </a:r>
            <a:r>
              <a:rPr lang="cs-CZ" dirty="0"/>
              <a:t> je určen pro </a:t>
            </a:r>
            <a:r>
              <a:rPr lang="cs-CZ" b="1" u="sng" dirty="0"/>
              <a:t>dvě </a:t>
            </a:r>
            <a:r>
              <a:rPr lang="cs-CZ" b="1" u="sng" dirty="0" smtClean="0"/>
              <a:t>desky </a:t>
            </a:r>
            <a:r>
              <a:rPr lang="cs-CZ" dirty="0" smtClean="0"/>
              <a:t>(=pro 2 použití v různých časech!)</a:t>
            </a:r>
            <a:endParaRPr lang="cs-CZ" dirty="0"/>
          </a:p>
          <a:p>
            <a:r>
              <a:rPr lang="cs-CZ" dirty="0"/>
              <a:t>Popište přípravu celkem 7 </a:t>
            </a:r>
            <a:r>
              <a:rPr lang="cs-CZ" dirty="0" err="1" smtClean="0"/>
              <a:t>kalibrátorů</a:t>
            </a:r>
            <a:r>
              <a:rPr lang="cs-CZ" dirty="0" smtClean="0"/>
              <a:t> získaných </a:t>
            </a:r>
            <a:r>
              <a:rPr lang="cs-CZ" dirty="0"/>
              <a:t>dvojkovým </a:t>
            </a:r>
            <a:r>
              <a:rPr lang="cs-CZ" dirty="0" smtClean="0"/>
              <a:t>ředěním, aby zásobní standard vyšel na dvakrát.</a:t>
            </a:r>
          </a:p>
          <a:p>
            <a:r>
              <a:rPr lang="cs-CZ" dirty="0" smtClean="0"/>
              <a:t>Spotřeba </a:t>
            </a:r>
            <a:r>
              <a:rPr lang="cs-CZ" dirty="0"/>
              <a:t>každého </a:t>
            </a:r>
            <a:r>
              <a:rPr lang="cs-CZ" dirty="0" err="1"/>
              <a:t>kalibrátoru</a:t>
            </a:r>
            <a:r>
              <a:rPr lang="cs-CZ" dirty="0"/>
              <a:t> do reakce bude 200 </a:t>
            </a:r>
            <a:r>
              <a:rPr lang="cs-CZ" dirty="0" err="1"/>
              <a:t>μl</a:t>
            </a:r>
            <a:r>
              <a:rPr lang="cs-CZ" dirty="0"/>
              <a:t> - pipetuje se 100ul </a:t>
            </a:r>
            <a:r>
              <a:rPr lang="cs-CZ" dirty="0" err="1"/>
              <a:t>kalibrátoru</a:t>
            </a:r>
            <a:r>
              <a:rPr lang="cs-CZ" dirty="0"/>
              <a:t> na jamku, jamky jsou v </a:t>
            </a:r>
            <a:r>
              <a:rPr lang="cs-CZ" dirty="0" err="1"/>
              <a:t>dubletech</a:t>
            </a:r>
            <a:r>
              <a:rPr lang="cs-CZ" dirty="0"/>
              <a:t>) počítejte tak, abyste měli v každé zkumavce minimálně 200ul + 50 </a:t>
            </a:r>
            <a:r>
              <a:rPr lang="cs-CZ" dirty="0" err="1"/>
              <a:t>μl</a:t>
            </a:r>
            <a:r>
              <a:rPr lang="cs-CZ" dirty="0"/>
              <a:t> rezervní objem)</a:t>
            </a:r>
          </a:p>
          <a:p>
            <a:r>
              <a:rPr lang="cs-CZ" dirty="0"/>
              <a:t>Jak provedete první ředění daného </a:t>
            </a:r>
            <a:r>
              <a:rPr lang="cs-CZ" dirty="0" err="1" smtClean="0"/>
              <a:t>kalibrátoru</a:t>
            </a:r>
            <a:r>
              <a:rPr lang="cs-CZ" dirty="0" smtClean="0"/>
              <a:t> </a:t>
            </a:r>
            <a:r>
              <a:rPr lang="cs-CZ" dirty="0"/>
              <a:t>abyste získali koncentraci 1000pg/ml? </a:t>
            </a:r>
          </a:p>
          <a:p>
            <a:r>
              <a:rPr lang="cs-CZ" dirty="0"/>
              <a:t>Jak budete ředit dále?</a:t>
            </a:r>
          </a:p>
          <a:p>
            <a:r>
              <a:rPr lang="cs-CZ" dirty="0"/>
              <a:t>Jakou koncentraci bude mít každý ze 7 připravených kalibrátorů?</a:t>
            </a:r>
            <a:endParaRPr lang="en-GB" dirty="0"/>
          </a:p>
          <a:p>
            <a:endParaRPr lang="cs-CZ" dirty="0"/>
          </a:p>
          <a:p>
            <a:pPr marL="0" lv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372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Nařeďte 96% </a:t>
            </a:r>
            <a:r>
              <a:rPr lang="cs-CZ" sz="2400" dirty="0" err="1" smtClean="0"/>
              <a:t>ethanol</a:t>
            </a:r>
            <a:r>
              <a:rPr lang="cs-CZ" sz="2400" dirty="0" smtClean="0"/>
              <a:t> na 35%.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K dispozici máte 1ml koncentrovaného </a:t>
            </a:r>
            <a:r>
              <a:rPr lang="cs-CZ" sz="2400" dirty="0" err="1" smtClean="0"/>
              <a:t>ethanolu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48932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Ředění </a:t>
            </a:r>
            <a:r>
              <a:rPr lang="cs-CZ" dirty="0" err="1"/>
              <a:t>kalibrátoru</a:t>
            </a:r>
            <a:r>
              <a:rPr lang="cs-CZ" dirty="0"/>
              <a:t> pro tvorbu kalibrační křivky v testu ELISA (4c)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147248" cy="305293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Set na stanovení IL-8 obsahuje 60ul základního standardu o koncentraci 20ng/ml. </a:t>
            </a:r>
            <a:r>
              <a:rPr lang="cs-CZ" dirty="0" err="1"/>
              <a:t>Kalibrátor</a:t>
            </a:r>
            <a:r>
              <a:rPr lang="cs-CZ" dirty="0"/>
              <a:t> je určen pro dvě desky</a:t>
            </a:r>
          </a:p>
          <a:p>
            <a:r>
              <a:rPr lang="cs-CZ" dirty="0"/>
              <a:t>Popište přípravu </a:t>
            </a:r>
            <a:r>
              <a:rPr lang="cs-CZ" dirty="0" err="1"/>
              <a:t>kalibrátorů</a:t>
            </a:r>
            <a:r>
              <a:rPr lang="cs-CZ" dirty="0"/>
              <a:t> dvojkovým ředěním (geometrická řada), spotřeba každého </a:t>
            </a:r>
            <a:r>
              <a:rPr lang="cs-CZ" dirty="0" err="1"/>
              <a:t>kalibrátoru</a:t>
            </a:r>
            <a:r>
              <a:rPr lang="cs-CZ" dirty="0"/>
              <a:t> do reakce bude 200 </a:t>
            </a:r>
            <a:r>
              <a:rPr lang="cs-CZ" dirty="0" err="1"/>
              <a:t>μl</a:t>
            </a:r>
            <a:r>
              <a:rPr lang="cs-CZ" dirty="0"/>
              <a:t> - pipetuje se 100ul </a:t>
            </a:r>
            <a:r>
              <a:rPr lang="cs-CZ" dirty="0" err="1"/>
              <a:t>kalibrátoru</a:t>
            </a:r>
            <a:r>
              <a:rPr lang="cs-CZ" dirty="0"/>
              <a:t> na </a:t>
            </a:r>
            <a:r>
              <a:rPr lang="cs-CZ" dirty="0" err="1"/>
              <a:t>jamku,j</a:t>
            </a:r>
            <a:r>
              <a:rPr lang="cs-CZ" dirty="0"/>
              <a:t> </a:t>
            </a:r>
            <a:r>
              <a:rPr lang="cs-CZ" dirty="0" err="1"/>
              <a:t>amky</a:t>
            </a:r>
            <a:r>
              <a:rPr lang="cs-CZ" dirty="0"/>
              <a:t> jsou v </a:t>
            </a:r>
            <a:r>
              <a:rPr lang="cs-CZ" dirty="0" err="1"/>
              <a:t>dubletech</a:t>
            </a:r>
            <a:r>
              <a:rPr lang="cs-CZ" dirty="0"/>
              <a:t>) počítejte tak, abyste měli v každé zkumavce minimálně 200 +50 </a:t>
            </a:r>
            <a:r>
              <a:rPr lang="cs-CZ" dirty="0" err="1"/>
              <a:t>μl</a:t>
            </a:r>
            <a:r>
              <a:rPr lang="cs-CZ" dirty="0"/>
              <a:t> rezervní objem)</a:t>
            </a:r>
          </a:p>
          <a:p>
            <a:r>
              <a:rPr lang="cs-CZ" dirty="0"/>
              <a:t>Jak provedete první ředění daného </a:t>
            </a:r>
            <a:r>
              <a:rPr lang="cs-CZ" dirty="0" err="1"/>
              <a:t>kalibrátoru</a:t>
            </a:r>
            <a:r>
              <a:rPr lang="cs-CZ" dirty="0"/>
              <a:t> abyste získali koncentraci 1000pg/ml?  </a:t>
            </a:r>
            <a:r>
              <a:rPr lang="cs-CZ" b="1" dirty="0">
                <a:solidFill>
                  <a:srgbClr val="FF0000"/>
                </a:solidFill>
              </a:rPr>
              <a:t>Ze základního roztoku budeme pipetovat 25ul a dám je do 475ul ředícího roztoku: Ve 25ul je 500pg (v 1000ul je 20 </a:t>
            </a:r>
            <a:r>
              <a:rPr lang="cs-CZ" b="1" dirty="0" err="1">
                <a:solidFill>
                  <a:srgbClr val="FF0000"/>
                </a:solidFill>
              </a:rPr>
              <a:t>pg</a:t>
            </a:r>
            <a:r>
              <a:rPr lang="cs-CZ" b="1" dirty="0">
                <a:solidFill>
                  <a:srgbClr val="FF0000"/>
                </a:solidFill>
              </a:rPr>
              <a:t>), </a:t>
            </a:r>
            <a:r>
              <a:rPr lang="cs-CZ" b="1" dirty="0" err="1">
                <a:solidFill>
                  <a:srgbClr val="FF0000"/>
                </a:solidFill>
              </a:rPr>
              <a:t>tj</a:t>
            </a:r>
            <a:r>
              <a:rPr lang="cs-CZ" b="1" dirty="0">
                <a:solidFill>
                  <a:srgbClr val="FF0000"/>
                </a:solidFill>
              </a:rPr>
              <a:t> pokud máme 500ug v 500ul, pak je koncentrace tohoto roztoku1000pg/1000ul, tj. 1000pg/ml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724400"/>
            <a:ext cx="65913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010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Burst</a:t>
            </a:r>
            <a:r>
              <a:rPr lang="cs-CZ" dirty="0"/>
              <a:t> test výpočty (1a)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stanovení oxidačního vzplanutí je zapotřebí chemikálie </a:t>
            </a:r>
            <a:r>
              <a:rPr lang="cs-CZ" dirty="0" err="1"/>
              <a:t>dihydrorhodamin</a:t>
            </a:r>
            <a:r>
              <a:rPr lang="cs-CZ" dirty="0"/>
              <a:t> 123</a:t>
            </a:r>
          </a:p>
          <a:p>
            <a:r>
              <a:rPr lang="cs-CZ" dirty="0"/>
              <a:t>Výrobce ho dodává v 10mg balení</a:t>
            </a:r>
          </a:p>
          <a:p>
            <a:r>
              <a:rPr lang="cs-CZ" dirty="0"/>
              <a:t>Látka se rozpouští v DMSO</a:t>
            </a:r>
          </a:p>
          <a:p>
            <a:r>
              <a:rPr lang="cs-CZ" dirty="0"/>
              <a:t>Jak připravíte zásobní roztok o koncentraci 1mg/ml?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40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/>
              <a:t>Burst</a:t>
            </a:r>
            <a:r>
              <a:rPr lang="cs-CZ" sz="4000" dirty="0"/>
              <a:t> test výpočty </a:t>
            </a:r>
            <a:r>
              <a:rPr lang="cs-CZ" sz="4000" dirty="0" smtClean="0"/>
              <a:t>-výsledek</a:t>
            </a:r>
            <a:endParaRPr lang="en-US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stanovení oxidačního vzplanutí je zapotřebí chemikálie </a:t>
            </a:r>
            <a:r>
              <a:rPr lang="cs-CZ" dirty="0" err="1"/>
              <a:t>dihydrorhodamin</a:t>
            </a:r>
            <a:r>
              <a:rPr lang="cs-CZ" dirty="0"/>
              <a:t> 123</a:t>
            </a:r>
          </a:p>
          <a:p>
            <a:r>
              <a:rPr lang="cs-CZ" dirty="0"/>
              <a:t>Výrobce ho dodává v 10mg balení</a:t>
            </a:r>
          </a:p>
          <a:p>
            <a:r>
              <a:rPr lang="cs-CZ" dirty="0"/>
              <a:t>Látka se rozpouští v DMSO</a:t>
            </a:r>
          </a:p>
          <a:p>
            <a:r>
              <a:rPr lang="cs-CZ" dirty="0"/>
              <a:t>Jak připravíte zásobní roztok o koncentraci 1mg/ml?</a:t>
            </a:r>
          </a:p>
          <a:p>
            <a:r>
              <a:rPr lang="cs-CZ" b="1" dirty="0">
                <a:solidFill>
                  <a:srgbClr val="FF0000"/>
                </a:solidFill>
              </a:rPr>
              <a:t>Zásobní roztok připravíme přidáním 10ml DMSO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30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Počet </a:t>
            </a:r>
            <a:r>
              <a:rPr lang="cs-CZ" sz="4000" dirty="0" err="1"/>
              <a:t>zamrazovacích</a:t>
            </a:r>
            <a:r>
              <a:rPr lang="cs-CZ" sz="4000" dirty="0"/>
              <a:t> zkumavek (1b)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Zásobní roztok připravíme přidáním 10ml DMSO</a:t>
            </a:r>
          </a:p>
          <a:p>
            <a:r>
              <a:rPr lang="cs-CZ" dirty="0"/>
              <a:t> Zásobní roztok je třeba </a:t>
            </a:r>
            <a:r>
              <a:rPr lang="cs-CZ" dirty="0" err="1"/>
              <a:t>rozplnit</a:t>
            </a:r>
            <a:r>
              <a:rPr lang="cs-CZ" dirty="0"/>
              <a:t> do po 45 </a:t>
            </a:r>
            <a:r>
              <a:rPr lang="cs-CZ" dirty="0" err="1"/>
              <a:t>ul</a:t>
            </a:r>
            <a:r>
              <a:rPr lang="cs-CZ" dirty="0"/>
              <a:t> a zamrazit na -80°C</a:t>
            </a:r>
          </a:p>
          <a:p>
            <a:r>
              <a:rPr lang="cs-CZ" dirty="0"/>
              <a:t>Kolik </a:t>
            </a:r>
            <a:r>
              <a:rPr lang="cs-CZ" dirty="0" err="1"/>
              <a:t>zamrazovacích</a:t>
            </a:r>
            <a:r>
              <a:rPr lang="cs-CZ" dirty="0"/>
              <a:t> zkumavek si musí laborant(</a:t>
            </a:r>
            <a:r>
              <a:rPr lang="cs-CZ" dirty="0" err="1"/>
              <a:t>ka</a:t>
            </a:r>
            <a:r>
              <a:rPr lang="cs-CZ" dirty="0"/>
              <a:t>) připravit a popsat?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380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Počet </a:t>
            </a:r>
            <a:r>
              <a:rPr lang="cs-CZ" sz="4000" dirty="0" err="1"/>
              <a:t>zamrazovacích</a:t>
            </a:r>
            <a:r>
              <a:rPr lang="cs-CZ" sz="4000" dirty="0"/>
              <a:t> zkumavek </a:t>
            </a:r>
            <a:r>
              <a:rPr lang="cs-CZ" sz="4000" dirty="0" smtClean="0"/>
              <a:t>-výsledek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Zásobní roztok připravíme přidáním 10ml DMSO</a:t>
            </a:r>
          </a:p>
          <a:p>
            <a:r>
              <a:rPr lang="cs-CZ" dirty="0"/>
              <a:t> Zásobní roztok je třeba </a:t>
            </a:r>
            <a:r>
              <a:rPr lang="cs-CZ" dirty="0" err="1"/>
              <a:t>rozplnit</a:t>
            </a:r>
            <a:r>
              <a:rPr lang="cs-CZ" dirty="0"/>
              <a:t> do po 45 </a:t>
            </a:r>
            <a:r>
              <a:rPr lang="cs-CZ" dirty="0" err="1"/>
              <a:t>ul</a:t>
            </a:r>
            <a:r>
              <a:rPr lang="cs-CZ" dirty="0"/>
              <a:t> a zamrazit na -80°C</a:t>
            </a:r>
          </a:p>
          <a:p>
            <a:r>
              <a:rPr lang="cs-CZ" dirty="0"/>
              <a:t>Kolik </a:t>
            </a:r>
            <a:r>
              <a:rPr lang="cs-CZ" dirty="0" err="1"/>
              <a:t>zamrazovacích</a:t>
            </a:r>
            <a:r>
              <a:rPr lang="cs-CZ" dirty="0"/>
              <a:t> zkumavek si musí laborant(</a:t>
            </a:r>
            <a:r>
              <a:rPr lang="cs-CZ" dirty="0" err="1"/>
              <a:t>ka</a:t>
            </a:r>
            <a:r>
              <a:rPr lang="cs-CZ" dirty="0"/>
              <a:t>) připravit a popsat?</a:t>
            </a:r>
          </a:p>
          <a:p>
            <a:r>
              <a:rPr lang="cs-CZ" b="1" dirty="0">
                <a:solidFill>
                  <a:srgbClr val="FF0000"/>
                </a:solidFill>
              </a:rPr>
              <a:t>Laborant(</a:t>
            </a:r>
            <a:r>
              <a:rPr lang="cs-CZ" b="1" dirty="0" err="1">
                <a:solidFill>
                  <a:srgbClr val="FF0000"/>
                </a:solidFill>
              </a:rPr>
              <a:t>ka</a:t>
            </a:r>
            <a:r>
              <a:rPr lang="cs-CZ" b="1" dirty="0">
                <a:solidFill>
                  <a:srgbClr val="FF0000"/>
                </a:solidFill>
              </a:rPr>
              <a:t>) si musí připravit 222 </a:t>
            </a:r>
            <a:r>
              <a:rPr lang="cs-CZ" b="1" dirty="0" err="1">
                <a:solidFill>
                  <a:srgbClr val="FF0000"/>
                </a:solidFill>
              </a:rPr>
              <a:t>zamrazovacích</a:t>
            </a:r>
            <a:r>
              <a:rPr lang="cs-CZ" b="1" dirty="0">
                <a:solidFill>
                  <a:srgbClr val="FF0000"/>
                </a:solidFill>
              </a:rPr>
              <a:t> zkumavek</a:t>
            </a:r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70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Koncentrace (1c)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vlastní stanovení se používá 45ul zamrazeného roztoku </a:t>
            </a:r>
            <a:r>
              <a:rPr lang="cs-CZ" dirty="0" err="1"/>
              <a:t>dihydrorhodaminu</a:t>
            </a:r>
            <a:r>
              <a:rPr lang="cs-CZ" dirty="0"/>
              <a:t> 123 (DHR123), ke kterému se přidá 455ul roztoku PBS.</a:t>
            </a:r>
          </a:p>
          <a:p>
            <a:r>
              <a:rPr lang="cs-CZ" dirty="0"/>
              <a:t>Z tohoto zásobního pracovního roztoku se dává do 1 zkumavky 30ul.</a:t>
            </a:r>
          </a:p>
          <a:p>
            <a:r>
              <a:rPr lang="cs-CZ" dirty="0"/>
              <a:t> Kolik DHR 123 je v jedné zkumavce?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814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Koncentrace (1c</a:t>
            </a:r>
            <a:r>
              <a:rPr lang="cs-CZ" sz="4000" dirty="0" smtClean="0"/>
              <a:t>) - výsledek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vlastní stanovení se používá 45ul zamrazeného roztoku </a:t>
            </a:r>
            <a:r>
              <a:rPr lang="cs-CZ" dirty="0" err="1"/>
              <a:t>dihydrorhodaminu</a:t>
            </a:r>
            <a:r>
              <a:rPr lang="cs-CZ" dirty="0"/>
              <a:t> 123 (DHR123), ke kterému se přidá 455ul roztoku PBS.</a:t>
            </a:r>
          </a:p>
          <a:p>
            <a:r>
              <a:rPr lang="cs-CZ" dirty="0"/>
              <a:t>Z tohoto zásobního pracovního roztoku se dává do 1 zkumavky 30ul.</a:t>
            </a:r>
          </a:p>
          <a:p>
            <a:r>
              <a:rPr lang="cs-CZ" dirty="0"/>
              <a:t> Kolik DHR 123 je v jedné zkumavce?</a:t>
            </a:r>
          </a:p>
          <a:p>
            <a:r>
              <a:rPr lang="cs-CZ" b="1" dirty="0">
                <a:solidFill>
                  <a:srgbClr val="FF0000"/>
                </a:solidFill>
              </a:rPr>
              <a:t>V jedné zkumavce je 2,7ug DHR123.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158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Čas (1d)</a:t>
            </a:r>
            <a:endParaRPr lang="en-US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 jeden </a:t>
            </a:r>
            <a:r>
              <a:rPr lang="cs-CZ" dirty="0" err="1"/>
              <a:t>Burst</a:t>
            </a:r>
            <a:r>
              <a:rPr lang="cs-CZ" dirty="0"/>
              <a:t> test pro jednoho pacienta je zapotřebí 4 zkumavky</a:t>
            </a:r>
          </a:p>
          <a:p>
            <a:r>
              <a:rPr lang="cs-CZ" dirty="0"/>
              <a:t>45ug DHR123 se naředí na 500ul</a:t>
            </a:r>
          </a:p>
          <a:p>
            <a:r>
              <a:rPr lang="cs-CZ" dirty="0"/>
              <a:t>Do každé zkumavky se přidává 30ul naředěného DHR</a:t>
            </a:r>
          </a:p>
          <a:p>
            <a:r>
              <a:rPr lang="cs-CZ" dirty="0"/>
              <a:t>Za rok se testem na </a:t>
            </a:r>
            <a:r>
              <a:rPr lang="cs-CZ" dirty="0" err="1"/>
              <a:t>Burst</a:t>
            </a:r>
            <a:r>
              <a:rPr lang="cs-CZ" dirty="0"/>
              <a:t> test vyšetří průměrně 160 pacientů.</a:t>
            </a:r>
          </a:p>
          <a:p>
            <a:r>
              <a:rPr lang="cs-CZ" dirty="0"/>
              <a:t>Na jak dlouho vydrží zásoba DHR123 v mrazáku – 222 zkumavek?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7741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1069</TotalTime>
  <Words>1570</Words>
  <Application>Microsoft Office PowerPoint</Application>
  <PresentationFormat>Předvádění na obrazovce (4:3)</PresentationFormat>
  <Paragraphs>129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Calibri Light</vt:lpstr>
      <vt:lpstr>Courier New</vt:lpstr>
      <vt:lpstr>Wingdings</vt:lpstr>
      <vt:lpstr>Retrospektiva</vt:lpstr>
      <vt:lpstr>Cvičení č. 2 Výpočty </vt:lpstr>
      <vt:lpstr>Ředění</vt:lpstr>
      <vt:lpstr>Burst test výpočty (1a)</vt:lpstr>
      <vt:lpstr>Burst test výpočty -výsledek</vt:lpstr>
      <vt:lpstr>Počet zamrazovacích zkumavek (1b)</vt:lpstr>
      <vt:lpstr>Počet zamrazovacích zkumavek -výsledek</vt:lpstr>
      <vt:lpstr>Koncentrace (1c)</vt:lpstr>
      <vt:lpstr>Koncentrace (1c) - výsledek</vt:lpstr>
      <vt:lpstr>Čas (1d)</vt:lpstr>
      <vt:lpstr>Čas (1d) - výsledek</vt:lpstr>
      <vt:lpstr>Příprava buněčné suspenze pro proliferaci (2a)</vt:lpstr>
      <vt:lpstr>Příprava buněčné suspenze pro proliferaci (2a) - výsledek</vt:lpstr>
      <vt:lpstr>Příprava roztoku anti-CD28 (3a)</vt:lpstr>
      <vt:lpstr>Příprava roztoku anti-CD28 (3a)- řešení</vt:lpstr>
      <vt:lpstr>Titrace vzorku pro nepřímou imunofluorescnci (5a)</vt:lpstr>
      <vt:lpstr>Titrace vzorku pro nepřímou imunofluorescnci (5a) - řešení</vt:lpstr>
      <vt:lpstr>Výpočet absolutního počtu lymfocytů</vt:lpstr>
      <vt:lpstr>Výpočet absolutního počtu lymfocytů - řešení</vt:lpstr>
      <vt:lpstr>Ředění kalibrátoru pro tvorbu kalibrační křivky v testu ELISA (4a)</vt:lpstr>
      <vt:lpstr>Ředění kalibrátoru pro tvorbu kalibrační křivky v testu ELISA (4c)</vt:lpstr>
    </vt:vector>
  </TitlesOfParts>
  <Company>Fakultní nemocnice u sv. Anny v Brně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Burst test výpočty</dc:title>
  <dc:creator>uziv</dc:creator>
  <cp:lastModifiedBy>Julie Štíchová</cp:lastModifiedBy>
  <cp:revision>51</cp:revision>
  <dcterms:created xsi:type="dcterms:W3CDTF">2019-02-24T09:47:19Z</dcterms:created>
  <dcterms:modified xsi:type="dcterms:W3CDTF">2025-03-04T10:06:46Z</dcterms:modified>
</cp:coreProperties>
</file>