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56"/>
  </p:notesMasterIdLst>
  <p:sldIdLst>
    <p:sldId id="256" r:id="rId2"/>
    <p:sldId id="257" r:id="rId3"/>
    <p:sldId id="413" r:id="rId4"/>
    <p:sldId id="401" r:id="rId5"/>
    <p:sldId id="476" r:id="rId6"/>
    <p:sldId id="402" r:id="rId7"/>
    <p:sldId id="475" r:id="rId8"/>
    <p:sldId id="338" r:id="rId9"/>
    <p:sldId id="406" r:id="rId10"/>
    <p:sldId id="403" r:id="rId11"/>
    <p:sldId id="339" r:id="rId12"/>
    <p:sldId id="405" r:id="rId13"/>
    <p:sldId id="478" r:id="rId14"/>
    <p:sldId id="477" r:id="rId15"/>
    <p:sldId id="404" r:id="rId16"/>
    <p:sldId id="412" r:id="rId17"/>
    <p:sldId id="340" r:id="rId18"/>
    <p:sldId id="433" r:id="rId19"/>
    <p:sldId id="343" r:id="rId20"/>
    <p:sldId id="416" r:id="rId21"/>
    <p:sldId id="414" r:id="rId22"/>
    <p:sldId id="479" r:id="rId23"/>
    <p:sldId id="342" r:id="rId24"/>
    <p:sldId id="418" r:id="rId25"/>
    <p:sldId id="417" r:id="rId26"/>
    <p:sldId id="452" r:id="rId27"/>
    <p:sldId id="425" r:id="rId28"/>
    <p:sldId id="423" r:id="rId29"/>
    <p:sldId id="424" r:id="rId30"/>
    <p:sldId id="341" r:id="rId31"/>
    <p:sldId id="345" r:id="rId32"/>
    <p:sldId id="480" r:id="rId33"/>
    <p:sldId id="481" r:id="rId34"/>
    <p:sldId id="435" r:id="rId35"/>
    <p:sldId id="453" r:id="rId36"/>
    <p:sldId id="482" r:id="rId37"/>
    <p:sldId id="454" r:id="rId38"/>
    <p:sldId id="348" r:id="rId39"/>
    <p:sldId id="428" r:id="rId40"/>
    <p:sldId id="447" r:id="rId41"/>
    <p:sldId id="449" r:id="rId42"/>
    <p:sldId id="350" r:id="rId43"/>
    <p:sldId id="484" r:id="rId44"/>
    <p:sldId id="455" r:id="rId45"/>
    <p:sldId id="427" r:id="rId46"/>
    <p:sldId id="357" r:id="rId47"/>
    <p:sldId id="358" r:id="rId48"/>
    <p:sldId id="429" r:id="rId49"/>
    <p:sldId id="430" r:id="rId50"/>
    <p:sldId id="473" r:id="rId51"/>
    <p:sldId id="474" r:id="rId52"/>
    <p:sldId id="431" r:id="rId53"/>
    <p:sldId id="332" r:id="rId54"/>
    <p:sldId id="33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3" autoAdjust="0"/>
    <p:restoredTop sz="94694"/>
  </p:normalViewPr>
  <p:slideViewPr>
    <p:cSldViewPr snapToGrid="0">
      <p:cViewPr varScale="1">
        <p:scale>
          <a:sx n="109" d="100"/>
          <a:sy n="109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3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93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5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14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87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01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49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3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918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42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47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642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81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640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047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115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790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602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411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12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05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228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87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504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826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45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57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421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603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8957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61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50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1994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37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174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474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677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9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8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25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37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3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962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44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book/9780128121627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001" y="2284765"/>
            <a:ext cx="8976809" cy="971462"/>
          </a:xfrm>
        </p:spPr>
        <p:txBody>
          <a:bodyPr>
            <a:normAutofit/>
          </a:bodyPr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3153" y="3256227"/>
            <a:ext cx="8131550" cy="2937114"/>
          </a:xfrm>
        </p:spPr>
        <p:txBody>
          <a:bodyPr>
            <a:noAutofit/>
          </a:bodyPr>
          <a:lstStyle/>
          <a:p>
            <a:endParaRPr lang="cs-CZ" sz="2400" b="1" dirty="0"/>
          </a:p>
          <a:p>
            <a:endParaRPr lang="cs-CZ" sz="2400" b="1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endParaRPr lang="cs-CZ" sz="2400" b="1" baseline="300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36FEC24-4C93-487E-BA9C-E01DCDB891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773" y="153292"/>
            <a:ext cx="844100" cy="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33888C-EFE8-48ED-BAAA-2F30857A85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5" y="143679"/>
            <a:ext cx="841498" cy="6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3" y="153292"/>
            <a:ext cx="1228754" cy="7101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CBCC69-D58C-4AF9-9A2A-8E80A89F7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0" y="-591664"/>
            <a:ext cx="2235414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537" y="1455393"/>
            <a:ext cx="1021232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 skloubení: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Neutrální postavení lopatky: lopatka svírá s frontální rovinou úhel 30° a je mírně </a:t>
            </a:r>
            <a:r>
              <a:rPr lang="cs-CZ" sz="2000" b="1" dirty="0" err="1">
                <a:solidFill>
                  <a:schemeClr val="tx1"/>
                </a:solidFill>
              </a:rPr>
              <a:t>retrahovaná</a:t>
            </a:r>
            <a:r>
              <a:rPr lang="cs-CZ" sz="2000" b="1" dirty="0">
                <a:solidFill>
                  <a:schemeClr val="tx1"/>
                </a:solidFill>
              </a:rPr>
              <a:t> dozadu </a:t>
            </a:r>
          </a:p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Skapulo-claviculární</a:t>
            </a:r>
            <a:r>
              <a:rPr lang="cs-CZ" sz="2000" b="1" dirty="0">
                <a:solidFill>
                  <a:schemeClr val="tx1"/>
                </a:solidFill>
              </a:rPr>
              <a:t> úhel 60° (postavení </a:t>
            </a:r>
            <a:r>
              <a:rPr lang="cs-CZ" sz="2000" b="1" dirty="0" err="1">
                <a:solidFill>
                  <a:schemeClr val="tx1"/>
                </a:solidFill>
              </a:rPr>
              <a:t>claviculy</a:t>
            </a:r>
            <a:r>
              <a:rPr lang="cs-CZ" sz="2000" b="1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cs-CZ" sz="22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mapa, kreslení&#10;&#10;Popis byl vytvořen automaticky">
            <a:extLst>
              <a:ext uri="{FF2B5EF4-FFF2-40B4-BE49-F238E27FC236}">
                <a16:creationId xmlns:a16="http://schemas.microsoft.com/office/drawing/2014/main" id="{AD0C97BB-2267-4947-92B5-93A76D381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66" y="3750994"/>
            <a:ext cx="5378726" cy="23686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13EC629-2451-4F0B-861B-8164274D9504}"/>
              </a:ext>
            </a:extLst>
          </p:cNvPr>
          <p:cNvSpPr txBox="1"/>
          <p:nvPr/>
        </p:nvSpPr>
        <p:spPr>
          <a:xfrm>
            <a:off x="7829858" y="6310090"/>
            <a:ext cx="268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  <p:pic>
        <p:nvPicPr>
          <p:cNvPr id="7" name="Obrázek 6" descr="Obsah obrázku savec, kresba, klipart, ilustrace&#10;&#10;Popis byl vytvořen automaticky">
            <a:extLst>
              <a:ext uri="{FF2B5EF4-FFF2-40B4-BE49-F238E27FC236}">
                <a16:creationId xmlns:a16="http://schemas.microsoft.com/office/drawing/2014/main" id="{45E7257A-085F-9B0D-D8DF-45CF11158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4" y="3816516"/>
            <a:ext cx="3746500" cy="22606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F55308F-49E5-65F0-D53B-EF1BC0A69D1D}"/>
              </a:ext>
            </a:extLst>
          </p:cNvPr>
          <p:cNvSpPr txBox="1"/>
          <p:nvPr/>
        </p:nvSpPr>
        <p:spPr>
          <a:xfrm>
            <a:off x="2592056" y="6217928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77484805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31" y="1486877"/>
            <a:ext cx="7511166" cy="4972050"/>
          </a:xfrm>
        </p:spPr>
        <p:txBody>
          <a:bodyPr>
            <a:normAutofit fontScale="92500"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ST skloubení: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cca 5-6 cm od páteře, </a:t>
            </a:r>
            <a:r>
              <a:rPr lang="cs-CZ" sz="1900" b="1" dirty="0" err="1">
                <a:solidFill>
                  <a:schemeClr val="tx1"/>
                </a:solidFill>
              </a:rPr>
              <a:t>proc</a:t>
            </a:r>
            <a:r>
              <a:rPr lang="cs-CZ" sz="1900" b="1" dirty="0">
                <a:solidFill>
                  <a:schemeClr val="tx1"/>
                </a:solidFill>
              </a:rPr>
              <a:t>. </a:t>
            </a:r>
            <a:r>
              <a:rPr lang="cs-CZ" sz="1900" b="1" dirty="0" err="1">
                <a:solidFill>
                  <a:schemeClr val="tx1"/>
                </a:solidFill>
              </a:rPr>
              <a:t>spinosi</a:t>
            </a:r>
            <a:r>
              <a:rPr lang="cs-CZ" sz="1900" b="1" dirty="0">
                <a:solidFill>
                  <a:schemeClr val="tx1"/>
                </a:solidFill>
              </a:rPr>
              <a:t> Th2-Th7, spina </a:t>
            </a:r>
            <a:r>
              <a:rPr lang="cs-CZ" sz="1900" b="1" dirty="0" err="1">
                <a:solidFill>
                  <a:schemeClr val="tx1"/>
                </a:solidFill>
              </a:rPr>
              <a:t>scapulae</a:t>
            </a:r>
            <a:r>
              <a:rPr lang="cs-CZ" sz="1900" b="1" dirty="0">
                <a:solidFill>
                  <a:schemeClr val="tx1"/>
                </a:solidFill>
              </a:rPr>
              <a:t> úroveň Th3, </a:t>
            </a:r>
            <a:r>
              <a:rPr lang="cs-CZ" sz="1900" b="1" dirty="0" err="1">
                <a:solidFill>
                  <a:schemeClr val="tx1"/>
                </a:solidFill>
              </a:rPr>
              <a:t>angulus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inferior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Th</a:t>
            </a:r>
            <a:r>
              <a:rPr lang="cs-CZ" sz="1900" b="1" dirty="0">
                <a:solidFill>
                  <a:schemeClr val="tx1"/>
                </a:solidFill>
              </a:rPr>
              <a:t> 7.</a:t>
            </a:r>
          </a:p>
          <a:p>
            <a:pPr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Pohyby lopatky: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 err="1">
                <a:solidFill>
                  <a:schemeClr val="tx1"/>
                </a:solidFill>
              </a:rPr>
              <a:t>Anteverze</a:t>
            </a:r>
            <a:r>
              <a:rPr lang="cs-CZ" sz="1800" b="1" dirty="0">
                <a:solidFill>
                  <a:schemeClr val="tx1"/>
                </a:solidFill>
              </a:rPr>
              <a:t> (</a:t>
            </a:r>
            <a:r>
              <a:rPr lang="cs-CZ" sz="1800" b="1" dirty="0" err="1">
                <a:solidFill>
                  <a:schemeClr val="tx1"/>
                </a:solidFill>
              </a:rPr>
              <a:t>upward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rotation</a:t>
            </a:r>
            <a:r>
              <a:rPr lang="cs-CZ" sz="1800" b="1" dirty="0">
                <a:solidFill>
                  <a:schemeClr val="tx1"/>
                </a:solidFill>
              </a:rPr>
              <a:t>): pohyb </a:t>
            </a:r>
            <a:r>
              <a:rPr lang="cs-CZ" sz="1800" b="1" dirty="0" err="1">
                <a:solidFill>
                  <a:schemeClr val="tx1"/>
                </a:solidFill>
              </a:rPr>
              <a:t>angulus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inferior</a:t>
            </a:r>
            <a:r>
              <a:rPr lang="cs-CZ" sz="1800" b="1" dirty="0">
                <a:solidFill>
                  <a:schemeClr val="tx1"/>
                </a:solidFill>
              </a:rPr>
              <a:t> zevně od páteře a </a:t>
            </a:r>
            <a:r>
              <a:rPr lang="cs-CZ" sz="1800" b="1" dirty="0" err="1">
                <a:solidFill>
                  <a:schemeClr val="tx1"/>
                </a:solidFill>
              </a:rPr>
              <a:t>fossa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glenoidalis</a:t>
            </a:r>
            <a:r>
              <a:rPr lang="cs-CZ" sz="1800" b="1" dirty="0">
                <a:solidFill>
                  <a:schemeClr val="tx1"/>
                </a:solidFill>
              </a:rPr>
              <a:t> směřuje více nahoru. Společně s elevací v SC a VR v AC zajišťuje abdukci lopatky.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Retroverze (</a:t>
            </a:r>
            <a:r>
              <a:rPr lang="cs-CZ" sz="1800" b="1" dirty="0" err="1">
                <a:solidFill>
                  <a:schemeClr val="tx1"/>
                </a:solidFill>
              </a:rPr>
              <a:t>downward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rotation</a:t>
            </a:r>
            <a:r>
              <a:rPr lang="cs-CZ" sz="1800" b="1" dirty="0">
                <a:solidFill>
                  <a:schemeClr val="tx1"/>
                </a:solidFill>
              </a:rPr>
              <a:t>): pohyb </a:t>
            </a:r>
            <a:r>
              <a:rPr lang="cs-CZ" sz="1800" b="1" dirty="0" err="1">
                <a:solidFill>
                  <a:schemeClr val="tx1"/>
                </a:solidFill>
              </a:rPr>
              <a:t>angulus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inferior</a:t>
            </a:r>
            <a:r>
              <a:rPr lang="cs-CZ" sz="1800" b="1" dirty="0">
                <a:solidFill>
                  <a:schemeClr val="tx1"/>
                </a:solidFill>
              </a:rPr>
              <a:t> směrem k páteři a </a:t>
            </a:r>
            <a:r>
              <a:rPr lang="cs-CZ" sz="1800" b="1" dirty="0" err="1">
                <a:solidFill>
                  <a:schemeClr val="tx1"/>
                </a:solidFill>
              </a:rPr>
              <a:t>fossa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glenoidalis</a:t>
            </a:r>
            <a:r>
              <a:rPr lang="cs-CZ" sz="1800" b="1" dirty="0">
                <a:solidFill>
                  <a:schemeClr val="tx1"/>
                </a:solidFill>
              </a:rPr>
              <a:t> směřuje dolů. Společně s depresí v SC a ZR v AC zajišťuje addukci lopatky. </a:t>
            </a:r>
          </a:p>
          <a:p>
            <a:pPr>
              <a:buFontTx/>
              <a:buChar char="-"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480391-44AE-DA1E-3695-0FCCD5D0D891}"/>
              </a:ext>
            </a:extLst>
          </p:cNvPr>
          <p:cNvSpPr txBox="1"/>
          <p:nvPr/>
        </p:nvSpPr>
        <p:spPr>
          <a:xfrm flipH="1">
            <a:off x="9411439" y="4707467"/>
            <a:ext cx="2871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  <p:pic>
        <p:nvPicPr>
          <p:cNvPr id="12" name="Obrázek 11" descr="Obsah obrázku skica, Perokresba, kresba, diagram&#10;&#10;Popis byl vytvořen automaticky">
            <a:extLst>
              <a:ext uri="{FF2B5EF4-FFF2-40B4-BE49-F238E27FC236}">
                <a16:creationId xmlns:a16="http://schemas.microsoft.com/office/drawing/2014/main" id="{73BDF5C4-B840-C29D-1CF1-5F55A8828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97" y="2011558"/>
            <a:ext cx="3990448" cy="26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1635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551499"/>
            <a:ext cx="6258523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 skloubení: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Pohyby lopatky: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Elevace: elevace </a:t>
            </a:r>
            <a:r>
              <a:rPr lang="cs-CZ" sz="2000" b="1" dirty="0" err="1">
                <a:solidFill>
                  <a:schemeClr val="tx1"/>
                </a:solidFill>
              </a:rPr>
              <a:t>claviculy</a:t>
            </a:r>
            <a:r>
              <a:rPr lang="cs-CZ" sz="2000" b="1" dirty="0">
                <a:solidFill>
                  <a:schemeClr val="tx1"/>
                </a:solidFill>
              </a:rPr>
              <a:t> v SC, </a:t>
            </a:r>
            <a:r>
              <a:rPr lang="cs-CZ" sz="2000" b="1" dirty="0" err="1">
                <a:solidFill>
                  <a:schemeClr val="tx1"/>
                </a:solidFill>
              </a:rPr>
              <a:t>downward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rotation</a:t>
            </a:r>
            <a:r>
              <a:rPr lang="cs-CZ" sz="2000" b="1" dirty="0">
                <a:solidFill>
                  <a:schemeClr val="tx1"/>
                </a:solidFill>
              </a:rPr>
              <a:t> lopatky v AC kloubu, anteriorní </a:t>
            </a:r>
            <a:r>
              <a:rPr lang="cs-CZ" sz="2000" b="1" dirty="0" err="1">
                <a:solidFill>
                  <a:schemeClr val="tx1"/>
                </a:solidFill>
              </a:rPr>
              <a:t>tilt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Deprese: obrácený pohyb.</a:t>
            </a:r>
          </a:p>
        </p:txBody>
      </p:sp>
      <p:pic>
        <p:nvPicPr>
          <p:cNvPr id="5" name="Obrázek 4" descr="Obsah obrázku Perokresba, skica, kresba, kloub&#10;&#10;Popis byl vytvořen automaticky">
            <a:extLst>
              <a:ext uri="{FF2B5EF4-FFF2-40B4-BE49-F238E27FC236}">
                <a16:creationId xmlns:a16="http://schemas.microsoft.com/office/drawing/2014/main" id="{0F526725-54D7-F422-95D3-5CC33BB6F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58" y="1282456"/>
            <a:ext cx="5052180" cy="429308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4616470-9C1F-D354-675A-2B2BF109B6F4}"/>
              </a:ext>
            </a:extLst>
          </p:cNvPr>
          <p:cNvSpPr txBox="1"/>
          <p:nvPr/>
        </p:nvSpPr>
        <p:spPr>
          <a:xfrm>
            <a:off x="8909538" y="5732585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9126166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4" y="1469459"/>
            <a:ext cx="7511166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ST skloubení: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Pohyby lopatky: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Abdukce/protrakce: pohyb lopatky směrem laterálně od páteře, protrakce v SC a VR AC +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upward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rotation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b="1" dirty="0">
                <a:solidFill>
                  <a:schemeClr val="tx1"/>
                </a:solidFill>
              </a:rPr>
              <a:t>lopatka se dostává více do sagitální roviny, </a:t>
            </a:r>
            <a:r>
              <a:rPr lang="cs-CZ" sz="1800" b="1" dirty="0" err="1">
                <a:solidFill>
                  <a:schemeClr val="tx1"/>
                </a:solidFill>
              </a:rPr>
              <a:t>fossa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glenoidalis</a:t>
            </a:r>
            <a:r>
              <a:rPr lang="cs-CZ" sz="1800" b="1" dirty="0">
                <a:solidFill>
                  <a:schemeClr val="tx1"/>
                </a:solidFill>
              </a:rPr>
              <a:t> míří více dopředu.</a:t>
            </a:r>
            <a:endParaRPr lang="cs-CZ" sz="1800" b="1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Addukce/</a:t>
            </a:r>
            <a:r>
              <a:rPr lang="cs-CZ" sz="1800" b="1" dirty="0" err="1">
                <a:solidFill>
                  <a:schemeClr val="tx1"/>
                </a:solidFill>
              </a:rPr>
              <a:t>retrakce</a:t>
            </a:r>
            <a:r>
              <a:rPr lang="cs-CZ" sz="1800" b="1" dirty="0">
                <a:solidFill>
                  <a:schemeClr val="tx1"/>
                </a:solidFill>
              </a:rPr>
              <a:t>: pohyb lopatky směrem mediálně k páteři, </a:t>
            </a:r>
            <a:r>
              <a:rPr lang="cs-CZ" sz="1800" b="1" dirty="0" err="1">
                <a:solidFill>
                  <a:schemeClr val="tx1"/>
                </a:solidFill>
              </a:rPr>
              <a:t>retrakce</a:t>
            </a:r>
            <a:r>
              <a:rPr lang="cs-CZ" sz="1800" b="1" dirty="0">
                <a:solidFill>
                  <a:schemeClr val="tx1"/>
                </a:solidFill>
              </a:rPr>
              <a:t> v SC a ZR v AC + </a:t>
            </a:r>
            <a:r>
              <a:rPr lang="cs-CZ" sz="1800" b="1" dirty="0" err="1">
                <a:solidFill>
                  <a:schemeClr val="tx1"/>
                </a:solidFill>
              </a:rPr>
              <a:t>downward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rotation</a:t>
            </a:r>
            <a:r>
              <a:rPr lang="cs-CZ" sz="1800" b="1" dirty="0">
                <a:solidFill>
                  <a:schemeClr val="tx1"/>
                </a:solidFill>
              </a:rPr>
              <a:t>, lopatka se dostává více do frontální roviny, </a:t>
            </a:r>
            <a:r>
              <a:rPr lang="cs-CZ" sz="1800" b="1" dirty="0" err="1">
                <a:solidFill>
                  <a:schemeClr val="tx1"/>
                </a:solidFill>
              </a:rPr>
              <a:t>fossa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glenoidalis</a:t>
            </a:r>
            <a:r>
              <a:rPr lang="cs-CZ" sz="1800" b="1" dirty="0">
                <a:solidFill>
                  <a:schemeClr val="tx1"/>
                </a:solidFill>
              </a:rPr>
              <a:t> míří více laterálně.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480391-44AE-DA1E-3695-0FCCD5D0D891}"/>
              </a:ext>
            </a:extLst>
          </p:cNvPr>
          <p:cNvSpPr txBox="1"/>
          <p:nvPr/>
        </p:nvSpPr>
        <p:spPr>
          <a:xfrm flipH="1">
            <a:off x="9411439" y="4707467"/>
            <a:ext cx="2871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  <p:pic>
        <p:nvPicPr>
          <p:cNvPr id="9" name="Obrázek 8" descr="Obsah obrázku Perokresba, skica, kresba, diagram&#10;&#10;Popis byl vytvořen automaticky">
            <a:extLst>
              <a:ext uri="{FF2B5EF4-FFF2-40B4-BE49-F238E27FC236}">
                <a16:creationId xmlns:a16="http://schemas.microsoft.com/office/drawing/2014/main" id="{2381C37A-068A-F693-FEA7-4930FBEB2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97" y="1926157"/>
            <a:ext cx="3833935" cy="2590170"/>
          </a:xfrm>
          <a:prstGeom prst="rect">
            <a:avLst/>
          </a:prstGeom>
        </p:spPr>
      </p:pic>
      <p:pic>
        <p:nvPicPr>
          <p:cNvPr id="10" name="Obrázek 9" descr="Obsah obrázku Perokresba, skica, kresba, diagram&#10;&#10;Popis byl vytvořen automaticky">
            <a:extLst>
              <a:ext uri="{FF2B5EF4-FFF2-40B4-BE49-F238E27FC236}">
                <a16:creationId xmlns:a16="http://schemas.microsoft.com/office/drawing/2014/main" id="{10450133-C8B0-D412-E503-DF0F6057E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67" y="1469459"/>
            <a:ext cx="4651394" cy="31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940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49169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 skloubení: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Pohyby lopatky:</a:t>
            </a:r>
            <a:endParaRPr lang="cs-CZ" sz="18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VR: laterální hrana lopatky směřuje více anteriorně a je uložena více v sagitální rovině.</a:t>
            </a:r>
          </a:p>
          <a:p>
            <a:pPr lvl="1"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ZR: laterální hrana lopatky je uložena více v rovině frontální.</a:t>
            </a:r>
          </a:p>
          <a:p>
            <a:pPr lvl="1"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Anteriorní </a:t>
            </a:r>
            <a:r>
              <a:rPr lang="cs-CZ" sz="1800" b="1" dirty="0" err="1">
                <a:solidFill>
                  <a:schemeClr val="tx1"/>
                </a:solidFill>
              </a:rPr>
              <a:t>tilt</a:t>
            </a:r>
            <a:endParaRPr lang="cs-CZ" sz="18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Posteriorní </a:t>
            </a:r>
            <a:r>
              <a:rPr lang="cs-CZ" sz="1800" b="1" dirty="0" err="1">
                <a:solidFill>
                  <a:schemeClr val="tx1"/>
                </a:solidFill>
              </a:rPr>
              <a:t>tilt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06313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75" y="1828800"/>
            <a:ext cx="104256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 skloubení: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Svaly: </a:t>
            </a:r>
          </a:p>
          <a:p>
            <a:pPr lvl="1"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elevace (horní porce m. </a:t>
            </a:r>
            <a:r>
              <a:rPr lang="cs-CZ" sz="1900" b="1" dirty="0" err="1">
                <a:solidFill>
                  <a:schemeClr val="tx1"/>
                </a:solidFill>
              </a:rPr>
              <a:t>trapezius</a:t>
            </a:r>
            <a:r>
              <a:rPr lang="cs-CZ" sz="1900" b="1" dirty="0">
                <a:solidFill>
                  <a:schemeClr val="tx1"/>
                </a:solidFill>
              </a:rPr>
              <a:t>, m. levator </a:t>
            </a:r>
            <a:r>
              <a:rPr lang="cs-CZ" sz="1900" b="1" dirty="0" err="1">
                <a:solidFill>
                  <a:schemeClr val="tx1"/>
                </a:solidFill>
              </a:rPr>
              <a:t>scapulae</a:t>
            </a:r>
            <a:r>
              <a:rPr lang="cs-CZ" sz="1900" b="1" dirty="0">
                <a:solidFill>
                  <a:schemeClr val="tx1"/>
                </a:solidFill>
              </a:rPr>
              <a:t>, mm. </a:t>
            </a:r>
            <a:r>
              <a:rPr lang="cs-CZ" sz="1900" b="1" dirty="0" err="1">
                <a:solidFill>
                  <a:schemeClr val="tx1"/>
                </a:solidFill>
              </a:rPr>
              <a:t>rhomboidei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deprese (dolní porce m. </a:t>
            </a:r>
            <a:r>
              <a:rPr lang="cs-CZ" sz="1900" b="1" dirty="0" err="1">
                <a:solidFill>
                  <a:schemeClr val="tx1"/>
                </a:solidFill>
              </a:rPr>
              <a:t>trapezius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latissimus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dorsi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protrakce (m. </a:t>
            </a:r>
            <a:r>
              <a:rPr lang="cs-CZ" sz="1900" b="1" dirty="0" err="1">
                <a:solidFill>
                  <a:schemeClr val="tx1"/>
                </a:solidFill>
              </a:rPr>
              <a:t>serratus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anterior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pars</a:t>
            </a:r>
            <a:r>
              <a:rPr lang="cs-CZ" sz="1900" b="1" dirty="0">
                <a:solidFill>
                  <a:schemeClr val="tx1"/>
                </a:solidFill>
              </a:rPr>
              <a:t> sup.)</a:t>
            </a:r>
          </a:p>
          <a:p>
            <a:pPr lvl="1">
              <a:buFontTx/>
              <a:buChar char="-"/>
            </a:pPr>
            <a:r>
              <a:rPr lang="cs-CZ" sz="1900" b="1" dirty="0" err="1">
                <a:solidFill>
                  <a:schemeClr val="tx1"/>
                </a:solidFill>
              </a:rPr>
              <a:t>retrakce</a:t>
            </a:r>
            <a:r>
              <a:rPr lang="cs-CZ" sz="1900" b="1" dirty="0">
                <a:solidFill>
                  <a:schemeClr val="tx1"/>
                </a:solidFill>
              </a:rPr>
              <a:t> (střední porce m. </a:t>
            </a:r>
            <a:r>
              <a:rPr lang="cs-CZ" sz="1900" b="1" dirty="0" err="1">
                <a:solidFill>
                  <a:schemeClr val="tx1"/>
                </a:solidFill>
              </a:rPr>
              <a:t>trapezius</a:t>
            </a:r>
            <a:r>
              <a:rPr lang="cs-CZ" sz="1900" b="1" dirty="0">
                <a:solidFill>
                  <a:schemeClr val="tx1"/>
                </a:solidFill>
              </a:rPr>
              <a:t>, mm. </a:t>
            </a:r>
            <a:r>
              <a:rPr lang="cs-CZ" sz="1900" b="1" dirty="0" err="1">
                <a:solidFill>
                  <a:schemeClr val="tx1"/>
                </a:solidFill>
              </a:rPr>
              <a:t>rhomboidei</a:t>
            </a:r>
            <a:r>
              <a:rPr lang="cs-CZ" sz="1900" b="1" dirty="0">
                <a:solidFill>
                  <a:schemeClr val="tx1"/>
                </a:solidFill>
              </a:rPr>
              <a:t>, dolní část m. </a:t>
            </a:r>
            <a:r>
              <a:rPr lang="cs-CZ" sz="1900" b="1" dirty="0" err="1">
                <a:solidFill>
                  <a:schemeClr val="tx1"/>
                </a:solidFill>
              </a:rPr>
              <a:t>trapezius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cs-CZ" sz="1900" b="1" dirty="0" err="1">
                <a:solidFill>
                  <a:schemeClr val="tx1"/>
                </a:solidFill>
              </a:rPr>
              <a:t>anteverze</a:t>
            </a:r>
            <a:r>
              <a:rPr lang="cs-CZ" sz="1900" b="1" dirty="0">
                <a:solidFill>
                  <a:schemeClr val="tx1"/>
                </a:solidFill>
              </a:rPr>
              <a:t> (m. </a:t>
            </a:r>
            <a:r>
              <a:rPr lang="cs-CZ" sz="1900" b="1" dirty="0" err="1">
                <a:solidFill>
                  <a:schemeClr val="tx1"/>
                </a:solidFill>
              </a:rPr>
              <a:t>serratus</a:t>
            </a:r>
            <a:r>
              <a:rPr lang="cs-CZ" sz="1900" b="1" dirty="0">
                <a:solidFill>
                  <a:schemeClr val="tx1"/>
                </a:solidFill>
              </a:rPr>
              <a:t> ant. </a:t>
            </a:r>
            <a:r>
              <a:rPr lang="cs-CZ" sz="1900" b="1" dirty="0" err="1">
                <a:solidFill>
                  <a:schemeClr val="tx1"/>
                </a:solidFill>
              </a:rPr>
              <a:t>pars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inf</a:t>
            </a:r>
            <a:r>
              <a:rPr lang="cs-CZ" sz="1900" b="1" dirty="0">
                <a:solidFill>
                  <a:schemeClr val="tx1"/>
                </a:solidFill>
              </a:rPr>
              <a:t>. a všechny části m. </a:t>
            </a:r>
            <a:r>
              <a:rPr lang="cs-CZ" sz="1900" b="1" dirty="0" err="1">
                <a:solidFill>
                  <a:schemeClr val="tx1"/>
                </a:solidFill>
              </a:rPr>
              <a:t>trapezius</a:t>
            </a:r>
            <a:r>
              <a:rPr lang="cs-CZ" sz="1900" b="1" dirty="0">
                <a:solidFill>
                  <a:schemeClr val="tx1"/>
                </a:solidFill>
              </a:rPr>
              <a:t>?)</a:t>
            </a:r>
          </a:p>
          <a:p>
            <a:pPr lvl="1"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retroverze (mm. </a:t>
            </a:r>
            <a:r>
              <a:rPr lang="cs-CZ" sz="1900" b="1" dirty="0" err="1">
                <a:solidFill>
                  <a:schemeClr val="tx1"/>
                </a:solidFill>
              </a:rPr>
              <a:t>rhomboidei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pectoralis</a:t>
            </a:r>
            <a:r>
              <a:rPr lang="cs-CZ" sz="1900" b="1" dirty="0">
                <a:solidFill>
                  <a:schemeClr val="tx1"/>
                </a:solidFill>
              </a:rPr>
              <a:t> minor, m. </a:t>
            </a:r>
            <a:r>
              <a:rPr lang="cs-CZ" sz="1900" b="1" dirty="0" err="1">
                <a:solidFill>
                  <a:schemeClr val="tx1"/>
                </a:solidFill>
              </a:rPr>
              <a:t>latissimus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dorsi</a:t>
            </a:r>
            <a:r>
              <a:rPr lang="cs-CZ" sz="1900" b="1" dirty="0">
                <a:solidFill>
                  <a:schemeClr val="tx1"/>
                </a:solidFill>
              </a:rPr>
              <a:t>, m. levator </a:t>
            </a:r>
            <a:r>
              <a:rPr lang="cs-CZ" sz="1900" b="1" dirty="0" err="1">
                <a:solidFill>
                  <a:schemeClr val="tx1"/>
                </a:solidFill>
              </a:rPr>
              <a:t>scapulae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1900" b="1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1F0899-0277-991E-3BE0-9FB867F90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14" y="364067"/>
            <a:ext cx="1682411" cy="339195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744FC13-46FD-F259-503D-F89702FB21A3}"/>
              </a:ext>
            </a:extLst>
          </p:cNvPr>
          <p:cNvSpPr txBox="1"/>
          <p:nvPr/>
        </p:nvSpPr>
        <p:spPr>
          <a:xfrm>
            <a:off x="10167513" y="3939868"/>
            <a:ext cx="1927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https://quizlet.com/546199390/m-trapezius-flash-cards/</a:t>
            </a:r>
          </a:p>
        </p:txBody>
      </p:sp>
    </p:spTree>
    <p:extLst>
      <p:ext uri="{BB962C8B-B14F-4D97-AF65-F5344CB8AC3E}">
        <p14:creationId xmlns:p14="http://schemas.microsoft.com/office/powerpoint/2010/main" val="69613383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 descr="Obsah obrázku text, mapa, kreslení&#10;&#10;Popis byl vytvořen automaticky">
            <a:extLst>
              <a:ext uri="{FF2B5EF4-FFF2-40B4-BE49-F238E27FC236}">
                <a16:creationId xmlns:a16="http://schemas.microsoft.com/office/drawing/2014/main" id="{45D1CA99-F05A-4538-AC61-5349198DB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80" y="978408"/>
            <a:ext cx="2613891" cy="3691085"/>
          </a:xfrm>
          <a:prstGeom prst="rect">
            <a:avLst/>
          </a:prstGeom>
        </p:spPr>
      </p:pic>
      <p:pic>
        <p:nvPicPr>
          <p:cNvPr id="3" name="Obrázek 2" descr="Obsah obrázku text, mapa, kreslení&#10;&#10;Popis byl vytvořen automaticky">
            <a:extLst>
              <a:ext uri="{FF2B5EF4-FFF2-40B4-BE49-F238E27FC236}">
                <a16:creationId xmlns:a16="http://schemas.microsoft.com/office/drawing/2014/main" id="{1D304C04-FAE6-4074-8B97-55A7C058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74" y="1078992"/>
            <a:ext cx="2930520" cy="36631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0F1790-B542-46EF-8F52-53AA087D03ED}"/>
              </a:ext>
            </a:extLst>
          </p:cNvPr>
          <p:cNvSpPr txBox="1"/>
          <p:nvPr/>
        </p:nvSpPr>
        <p:spPr>
          <a:xfrm>
            <a:off x="7152443" y="4742140"/>
            <a:ext cx="348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2C4DBE-3317-4034-B06D-D3AF8BBD1DB5}"/>
              </a:ext>
            </a:extLst>
          </p:cNvPr>
          <p:cNvSpPr txBox="1"/>
          <p:nvPr/>
        </p:nvSpPr>
        <p:spPr>
          <a:xfrm flipH="1">
            <a:off x="10256300" y="4742141"/>
            <a:ext cx="286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16774B-7E81-026D-DCD4-075E2F7D13C0}"/>
              </a:ext>
            </a:extLst>
          </p:cNvPr>
          <p:cNvSpPr txBox="1"/>
          <p:nvPr/>
        </p:nvSpPr>
        <p:spPr>
          <a:xfrm>
            <a:off x="591623" y="1654399"/>
            <a:ext cx="6560820" cy="332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trapezius</a:t>
            </a:r>
            <a:r>
              <a:rPr lang="cs-CZ" sz="1800" b="1" dirty="0">
                <a:solidFill>
                  <a:schemeClr val="tx1"/>
                </a:solidFill>
              </a:rPr>
              <a:t>: horní (1), střední (1´) a spodní (1´´) část</a:t>
            </a:r>
          </a:p>
          <a:p>
            <a:pPr>
              <a:lnSpc>
                <a:spcPct val="200000"/>
              </a:lnSpc>
            </a:pPr>
            <a:r>
              <a:rPr lang="cs-CZ" sz="1800" b="1" dirty="0">
                <a:solidFill>
                  <a:schemeClr val="tx1"/>
                </a:solidFill>
              </a:rPr>
              <a:t>Mm. </a:t>
            </a:r>
            <a:r>
              <a:rPr lang="cs-CZ" sz="1800" b="1" dirty="0" err="1">
                <a:solidFill>
                  <a:schemeClr val="tx1"/>
                </a:solidFill>
              </a:rPr>
              <a:t>rhomboidei</a:t>
            </a:r>
            <a:r>
              <a:rPr lang="cs-CZ" sz="1800" b="1" dirty="0">
                <a:solidFill>
                  <a:schemeClr val="tx1"/>
                </a:solidFill>
              </a:rPr>
              <a:t> (2)</a:t>
            </a:r>
            <a:endParaRPr lang="cs-CZ" sz="1600" b="1" dirty="0"/>
          </a:p>
          <a:p>
            <a:pPr>
              <a:lnSpc>
                <a:spcPct val="200000"/>
              </a:lnSpc>
            </a:pPr>
            <a:r>
              <a:rPr lang="cs-CZ" sz="1800" b="1" dirty="0">
                <a:solidFill>
                  <a:schemeClr val="tx1"/>
                </a:solidFill>
              </a:rPr>
              <a:t>M. levator </a:t>
            </a:r>
            <a:r>
              <a:rPr lang="cs-CZ" sz="1800" b="1" dirty="0" err="1">
                <a:solidFill>
                  <a:schemeClr val="tx1"/>
                </a:solidFill>
              </a:rPr>
              <a:t>scapulae</a:t>
            </a:r>
            <a:r>
              <a:rPr lang="cs-CZ" sz="1800" b="1" dirty="0">
                <a:solidFill>
                  <a:schemeClr val="tx1"/>
                </a:solidFill>
              </a:rPr>
              <a:t> (3)</a:t>
            </a:r>
          </a:p>
          <a:p>
            <a:pPr>
              <a:lnSpc>
                <a:spcPct val="200000"/>
              </a:lnSpc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pectoralis</a:t>
            </a:r>
            <a:r>
              <a:rPr lang="cs-CZ" sz="1800" b="1" dirty="0">
                <a:solidFill>
                  <a:schemeClr val="tx1"/>
                </a:solidFill>
              </a:rPr>
              <a:t> minor (5) </a:t>
            </a:r>
          </a:p>
          <a:p>
            <a:pPr>
              <a:lnSpc>
                <a:spcPct val="200000"/>
              </a:lnSpc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serratus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anterior</a:t>
            </a:r>
            <a:r>
              <a:rPr lang="cs-CZ" sz="1800" b="1" dirty="0">
                <a:solidFill>
                  <a:schemeClr val="tx1"/>
                </a:solidFill>
              </a:rPr>
              <a:t> (horní část 4 a dolní část 4´)</a:t>
            </a:r>
          </a:p>
          <a:p>
            <a:pPr>
              <a:lnSpc>
                <a:spcPct val="200000"/>
              </a:lnSpc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subclavius</a:t>
            </a:r>
            <a:r>
              <a:rPr lang="cs-CZ" sz="1800" b="1" dirty="0">
                <a:solidFill>
                  <a:schemeClr val="tx1"/>
                </a:solidFill>
              </a:rPr>
              <a:t> (6)</a:t>
            </a:r>
          </a:p>
        </p:txBody>
      </p:sp>
    </p:spTree>
    <p:extLst>
      <p:ext uri="{BB962C8B-B14F-4D97-AF65-F5344CB8AC3E}">
        <p14:creationId xmlns:p14="http://schemas.microsoft.com/office/powerpoint/2010/main" val="293480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8DBDF7-3E5D-442C-BAF7-EA95C19A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44" y="438548"/>
            <a:ext cx="4635946" cy="347696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82FCE1A-863A-44C6-8FFA-0CAC594CF5F0}"/>
              </a:ext>
            </a:extLst>
          </p:cNvPr>
          <p:cNvSpPr txBox="1"/>
          <p:nvPr/>
        </p:nvSpPr>
        <p:spPr>
          <a:xfrm>
            <a:off x="8140974" y="3915508"/>
            <a:ext cx="52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https://slideplayer.cz/slide/3397272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07BF46-F1A0-4CC2-97B9-CCF36F88A33F}"/>
              </a:ext>
            </a:extLst>
          </p:cNvPr>
          <p:cNvSpPr txBox="1"/>
          <p:nvPr/>
        </p:nvSpPr>
        <p:spPr>
          <a:xfrm flipH="1">
            <a:off x="2214118" y="3150215"/>
            <a:ext cx="415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Michalíček</a:t>
            </a:r>
            <a:r>
              <a:rPr lang="cs-CZ" sz="1400" i="1" dirty="0"/>
              <a:t>, Vacek, 2014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498219-F805-554F-4D9F-6E46565F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75" y="297351"/>
            <a:ext cx="4224093" cy="28818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C75A643-1537-C16E-8847-70554368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00" y="3736777"/>
            <a:ext cx="3586868" cy="282387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8414668-EBD1-2376-42E6-A809935D9AD3}"/>
              </a:ext>
            </a:extLst>
          </p:cNvPr>
          <p:cNvSpPr txBox="1"/>
          <p:nvPr/>
        </p:nvSpPr>
        <p:spPr>
          <a:xfrm flipH="1">
            <a:off x="6096000" y="6245152"/>
            <a:ext cx="428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https://www.elitefitcenter.com/blog/alleviating-shoulder-pain/</a:t>
            </a:r>
          </a:p>
        </p:txBody>
      </p:sp>
    </p:spTree>
    <p:extLst>
      <p:ext uri="{BB962C8B-B14F-4D97-AF65-F5344CB8AC3E}">
        <p14:creationId xmlns:p14="http://schemas.microsoft.com/office/powerpoint/2010/main" val="268807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256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 skloubení: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Postavení lopatky vždy reaguje na zakřivení páteře: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Při kyfotické </a:t>
            </a:r>
            <a:r>
              <a:rPr lang="cs-CZ" sz="1800" b="1" dirty="0" err="1">
                <a:solidFill>
                  <a:schemeClr val="tx1"/>
                </a:solidFill>
              </a:rPr>
              <a:t>Thp</a:t>
            </a:r>
            <a:r>
              <a:rPr lang="cs-CZ" sz="1800" b="1" dirty="0">
                <a:solidFill>
                  <a:schemeClr val="tx1"/>
                </a:solidFill>
              </a:rPr>
              <a:t> – lopatka v postavení do abdukce a elevace, dolní úhel </a:t>
            </a:r>
            <a:r>
              <a:rPr lang="cs-CZ" sz="1800" b="1" dirty="0" err="1">
                <a:solidFill>
                  <a:schemeClr val="tx1"/>
                </a:solidFill>
              </a:rPr>
              <a:t>vyrotován</a:t>
            </a:r>
            <a:r>
              <a:rPr lang="cs-CZ" sz="1800" b="1" dirty="0">
                <a:solidFill>
                  <a:schemeClr val="tx1"/>
                </a:solidFill>
              </a:rPr>
              <a:t> ven, rameno v protrakci.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Při lordotické </a:t>
            </a:r>
            <a:r>
              <a:rPr lang="cs-CZ" sz="1800" b="1" dirty="0" err="1">
                <a:solidFill>
                  <a:schemeClr val="tx1"/>
                </a:solidFill>
              </a:rPr>
              <a:t>Thp</a:t>
            </a:r>
            <a:r>
              <a:rPr lang="cs-CZ" sz="1800" b="1" dirty="0">
                <a:solidFill>
                  <a:schemeClr val="tx1"/>
                </a:solidFill>
              </a:rPr>
              <a:t> – lopatka v postavení do addukce, lopatka jde k páteři, dolní úhel směřuje k páteři.</a:t>
            </a:r>
          </a:p>
        </p:txBody>
      </p:sp>
    </p:spTree>
    <p:extLst>
      <p:ext uri="{BB962C8B-B14F-4D97-AF65-F5344CB8AC3E}">
        <p14:creationId xmlns:p14="http://schemas.microsoft.com/office/powerpoint/2010/main" val="197103809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0103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29" y="1438382"/>
            <a:ext cx="11508358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SD: pod deltovým svalem, ohraničení: proximální část humeru, kloubní pouzdro GH a svaly RM (m. </a:t>
            </a:r>
            <a:r>
              <a:rPr lang="cs-CZ" sz="2000" b="1" dirty="0" err="1">
                <a:solidFill>
                  <a:schemeClr val="tx1"/>
                </a:solidFill>
              </a:rPr>
              <a:t>supraspinatus</a:t>
            </a:r>
            <a:r>
              <a:rPr lang="cs-CZ" sz="2000" b="1" dirty="0">
                <a:solidFill>
                  <a:schemeClr val="tx1"/>
                </a:solidFill>
              </a:rPr>
              <a:t>, m. </a:t>
            </a:r>
            <a:r>
              <a:rPr lang="cs-CZ" sz="2000" b="1" dirty="0" err="1">
                <a:solidFill>
                  <a:schemeClr val="tx1"/>
                </a:solidFill>
              </a:rPr>
              <a:t>infraspinatus</a:t>
            </a:r>
            <a:r>
              <a:rPr lang="cs-CZ" sz="2000" b="1" dirty="0">
                <a:solidFill>
                  <a:schemeClr val="tx1"/>
                </a:solidFill>
              </a:rPr>
              <a:t> a m. </a:t>
            </a:r>
            <a:r>
              <a:rPr lang="cs-CZ" sz="2000" b="1" dirty="0" err="1">
                <a:solidFill>
                  <a:schemeClr val="tx1"/>
                </a:solidFill>
              </a:rPr>
              <a:t>teres</a:t>
            </a:r>
            <a:r>
              <a:rPr lang="cs-CZ" sz="2000" b="1" dirty="0">
                <a:solidFill>
                  <a:schemeClr val="tx1"/>
                </a:solidFill>
              </a:rPr>
              <a:t> minor)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V prostoru </a:t>
            </a:r>
            <a:r>
              <a:rPr lang="cs-CZ" sz="2000" b="1" dirty="0" err="1">
                <a:solidFill>
                  <a:schemeClr val="tx1"/>
                </a:solidFill>
              </a:rPr>
              <a:t>bursa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subdeltoidealis</a:t>
            </a:r>
            <a:r>
              <a:rPr lang="cs-CZ" sz="2000" b="1" dirty="0">
                <a:solidFill>
                  <a:schemeClr val="tx1"/>
                </a:solidFill>
              </a:rPr>
              <a:t> (značně exponovaná, časté patologické změny)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/>
                </a:solidFill>
              </a:rPr>
              <a:t>a) HK visí volně podél těla: M. </a:t>
            </a:r>
            <a:r>
              <a:rPr lang="cs-CZ" sz="2000" b="1" dirty="0" err="1">
                <a:solidFill>
                  <a:schemeClr val="tx1"/>
                </a:solidFill>
              </a:rPr>
              <a:t>supraspinatus</a:t>
            </a:r>
            <a:r>
              <a:rPr lang="cs-CZ" sz="2000" b="1" dirty="0">
                <a:solidFill>
                  <a:schemeClr val="tx1"/>
                </a:solidFill>
              </a:rPr>
              <a:t> - MS (1)  přechází do AC skloubení (2) před jeho úponem na </a:t>
            </a:r>
            <a:r>
              <a:rPr lang="cs-CZ" sz="2000" b="1" dirty="0" err="1">
                <a:solidFill>
                  <a:schemeClr val="tx1"/>
                </a:solidFill>
              </a:rPr>
              <a:t>tuberculum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majus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hmeri</a:t>
            </a:r>
            <a:r>
              <a:rPr lang="cs-CZ" sz="2000" b="1" dirty="0">
                <a:solidFill>
                  <a:schemeClr val="tx1"/>
                </a:solidFill>
              </a:rPr>
              <a:t> (3). M. </a:t>
            </a:r>
            <a:r>
              <a:rPr lang="cs-CZ" sz="2000" b="1" dirty="0" err="1">
                <a:solidFill>
                  <a:schemeClr val="tx1"/>
                </a:solidFill>
              </a:rPr>
              <a:t>deltoideus</a:t>
            </a:r>
            <a:r>
              <a:rPr lang="cs-CZ" sz="2000" b="1" dirty="0">
                <a:solidFill>
                  <a:schemeClr val="tx1"/>
                </a:solidFill>
              </a:rPr>
              <a:t> (4) kryje </a:t>
            </a:r>
            <a:r>
              <a:rPr lang="cs-CZ" sz="2000" b="1" dirty="0" err="1">
                <a:solidFill>
                  <a:schemeClr val="tx1"/>
                </a:solidFill>
              </a:rPr>
              <a:t>subdeltoideální</a:t>
            </a:r>
            <a:r>
              <a:rPr lang="cs-CZ" sz="2000" b="1" dirty="0">
                <a:solidFill>
                  <a:schemeClr val="tx1"/>
                </a:solidFill>
              </a:rPr>
              <a:t> burzu (5).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A87A5C0B-DC09-440F-B17D-F70FA9960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60" y="4132222"/>
            <a:ext cx="4293531" cy="25747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F53EDA-F034-4DD1-9D1C-FD183619CDEB}"/>
              </a:ext>
            </a:extLst>
          </p:cNvPr>
          <p:cNvSpPr txBox="1"/>
          <p:nvPr/>
        </p:nvSpPr>
        <p:spPr>
          <a:xfrm>
            <a:off x="7099443" y="6235558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67502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5330162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Pasivní komponenty: </a:t>
            </a:r>
            <a:r>
              <a:rPr lang="cs-CZ" sz="2000" b="1" dirty="0" err="1">
                <a:solidFill>
                  <a:schemeClr val="tx1"/>
                </a:solidFill>
              </a:rPr>
              <a:t>scapula</a:t>
            </a:r>
            <a:r>
              <a:rPr lang="cs-CZ" sz="2000" b="1" dirty="0">
                <a:solidFill>
                  <a:schemeClr val="tx1"/>
                </a:solidFill>
              </a:rPr>
              <a:t>, humerus, </a:t>
            </a:r>
            <a:r>
              <a:rPr lang="cs-CZ" sz="2000" b="1" dirty="0" err="1">
                <a:solidFill>
                  <a:schemeClr val="tx1"/>
                </a:solidFill>
              </a:rPr>
              <a:t>clavicula</a:t>
            </a:r>
            <a:r>
              <a:rPr lang="cs-CZ" sz="2000" b="1" dirty="0">
                <a:solidFill>
                  <a:schemeClr val="tx1"/>
                </a:solidFill>
              </a:rPr>
              <a:t>, sternum + jejich spoje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Aktivní komponenta: svaly pletence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Proprioceptivní systém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3 klouby pravé (anatomické): SC (5), AC (4), GH (1)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2 klouby nepravé (funkční, fyziologické): </a:t>
            </a:r>
            <a:r>
              <a:rPr lang="cs-CZ" sz="2000" b="1" dirty="0" err="1">
                <a:solidFill>
                  <a:schemeClr val="tx1"/>
                </a:solidFill>
              </a:rPr>
              <a:t>subdeltoideální</a:t>
            </a:r>
            <a:r>
              <a:rPr lang="cs-CZ" sz="2000" b="1" dirty="0">
                <a:solidFill>
                  <a:schemeClr val="tx1"/>
                </a:solidFill>
              </a:rPr>
              <a:t> (SD - 2) a </a:t>
            </a:r>
            <a:r>
              <a:rPr lang="cs-CZ" sz="2000" b="1" dirty="0" err="1">
                <a:solidFill>
                  <a:schemeClr val="tx1"/>
                </a:solidFill>
              </a:rPr>
              <a:t>scapulothorakální</a:t>
            </a:r>
            <a:r>
              <a:rPr lang="cs-CZ" sz="2000" b="1" dirty="0">
                <a:solidFill>
                  <a:schemeClr val="tx1"/>
                </a:solidFill>
              </a:rPr>
              <a:t> (ST - 3)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Nutná kooperace obou typů kloubů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kreslení&#10;&#10;Popis byl vytvořen automaticky">
            <a:extLst>
              <a:ext uri="{FF2B5EF4-FFF2-40B4-BE49-F238E27FC236}">
                <a16:creationId xmlns:a16="http://schemas.microsoft.com/office/drawing/2014/main" id="{957B025F-3AB9-4D1E-9424-99A5F3BD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12" y="1023129"/>
            <a:ext cx="4038043" cy="52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850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0103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75" y="1255847"/>
            <a:ext cx="11282325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/>
                </a:solidFill>
              </a:rPr>
              <a:t>b) V průběhu ABDK je </a:t>
            </a:r>
            <a:r>
              <a:rPr lang="cs-CZ" sz="2000" b="1" dirty="0" err="1">
                <a:solidFill>
                  <a:schemeClr val="tx1"/>
                </a:solidFill>
              </a:rPr>
              <a:t>tuberculum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majus</a:t>
            </a:r>
            <a:r>
              <a:rPr lang="cs-CZ" sz="2000" b="1" dirty="0">
                <a:solidFill>
                  <a:schemeClr val="tx1"/>
                </a:solidFill>
              </a:rPr>
              <a:t> (3) tažen superiorně a mediálně pomocí MS (1), takže </a:t>
            </a:r>
            <a:r>
              <a:rPr lang="cs-CZ" sz="2000" b="1" dirty="0" err="1">
                <a:solidFill>
                  <a:schemeClr val="tx1"/>
                </a:solidFill>
              </a:rPr>
              <a:t>recessus</a:t>
            </a:r>
            <a:r>
              <a:rPr lang="cs-CZ" sz="2000" b="1" dirty="0">
                <a:solidFill>
                  <a:schemeClr val="tx1"/>
                </a:solidFill>
              </a:rPr>
              <a:t> superior </a:t>
            </a:r>
            <a:r>
              <a:rPr lang="cs-CZ" sz="2000" b="1" dirty="0" err="1">
                <a:solidFill>
                  <a:schemeClr val="tx1"/>
                </a:solidFill>
              </a:rPr>
              <a:t>bursy</a:t>
            </a:r>
            <a:r>
              <a:rPr lang="cs-CZ" sz="2000" b="1" dirty="0">
                <a:solidFill>
                  <a:schemeClr val="tx1"/>
                </a:solidFill>
              </a:rPr>
              <a:t> je tažen pod AC skloubení (2). Hluboký list </a:t>
            </a:r>
            <a:r>
              <a:rPr lang="cs-CZ" sz="2000" b="1" dirty="0" err="1">
                <a:solidFill>
                  <a:schemeClr val="tx1"/>
                </a:solidFill>
              </a:rPr>
              <a:t>bursy</a:t>
            </a:r>
            <a:r>
              <a:rPr lang="cs-CZ" sz="2000" b="1" dirty="0">
                <a:solidFill>
                  <a:schemeClr val="tx1"/>
                </a:solidFill>
              </a:rPr>
              <a:t> klouže mediálně po povrchovém listu (6), který se smrští a tím je umožněno vklouznutí hlavice humeru hlouběji do </a:t>
            </a:r>
            <a:r>
              <a:rPr lang="cs-CZ" sz="2000" b="1" dirty="0" err="1">
                <a:solidFill>
                  <a:schemeClr val="tx1"/>
                </a:solidFill>
              </a:rPr>
              <a:t>acromiodeltoideálního</a:t>
            </a:r>
            <a:r>
              <a:rPr lang="cs-CZ" sz="2000" b="1" dirty="0">
                <a:solidFill>
                  <a:schemeClr val="tx1"/>
                </a:solidFill>
              </a:rPr>
              <a:t> prostoru.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4FFF70-3450-42B0-8591-FB33098C407C}"/>
              </a:ext>
            </a:extLst>
          </p:cNvPr>
          <p:cNvSpPr txBox="1"/>
          <p:nvPr/>
        </p:nvSpPr>
        <p:spPr>
          <a:xfrm flipH="1">
            <a:off x="7380782" y="6350866"/>
            <a:ext cx="2265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204DCA59-A7A4-4635-8BCB-7DB0719C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1" y="3647855"/>
            <a:ext cx="5225621" cy="31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02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0103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23" y="1428240"/>
            <a:ext cx="7881623" cy="4972050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GH kloub: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Hlavice humeru vzhledem k jamce velikostně v poměru 3:1, proto jamka zvětšena pomocí labrum </a:t>
            </a:r>
            <a:r>
              <a:rPr lang="cs-CZ" sz="2000" b="1" dirty="0" err="1">
                <a:solidFill>
                  <a:schemeClr val="tx1"/>
                </a:solidFill>
              </a:rPr>
              <a:t>glenoidale</a:t>
            </a:r>
            <a:r>
              <a:rPr lang="cs-CZ" sz="2000" b="1" dirty="0">
                <a:solidFill>
                  <a:schemeClr val="tx1"/>
                </a:solidFill>
              </a:rPr>
              <a:t> (zlepšuje kontakt s hlavicí).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solidFill>
                  <a:schemeClr val="tx1"/>
                </a:solidFill>
              </a:rPr>
              <a:t>Tvar hlavice </a:t>
            </a:r>
            <a:r>
              <a:rPr lang="sk-SK" sz="2000" b="1" dirty="0" err="1">
                <a:solidFill>
                  <a:schemeClr val="tx1"/>
                </a:solidFill>
              </a:rPr>
              <a:t>není</a:t>
            </a:r>
            <a:r>
              <a:rPr lang="sk-SK" sz="2000" b="1" dirty="0">
                <a:solidFill>
                  <a:schemeClr val="tx1"/>
                </a:solidFill>
              </a:rPr>
              <a:t> </a:t>
            </a:r>
            <a:r>
              <a:rPr lang="sk-SK" sz="2000" b="1" dirty="0" err="1">
                <a:solidFill>
                  <a:schemeClr val="tx1"/>
                </a:solidFill>
              </a:rPr>
              <a:t>úplně</a:t>
            </a:r>
            <a:r>
              <a:rPr lang="sk-SK" sz="2000" b="1" dirty="0">
                <a:solidFill>
                  <a:schemeClr val="tx1"/>
                </a:solidFill>
              </a:rPr>
              <a:t> sférický, a tak </a:t>
            </a:r>
            <a:r>
              <a:rPr lang="sk-SK" sz="2000" b="1" dirty="0" err="1">
                <a:solidFill>
                  <a:schemeClr val="tx1"/>
                </a:solidFill>
              </a:rPr>
              <a:t>se</a:t>
            </a:r>
            <a:r>
              <a:rPr lang="sk-SK" sz="2000" b="1" dirty="0">
                <a:solidFill>
                  <a:schemeClr val="tx1"/>
                </a:solidFill>
              </a:rPr>
              <a:t> centrum </a:t>
            </a:r>
            <a:r>
              <a:rPr lang="sk-SK" sz="2000" b="1" dirty="0" err="1">
                <a:solidFill>
                  <a:schemeClr val="tx1"/>
                </a:solidFill>
              </a:rPr>
              <a:t>rotace</a:t>
            </a:r>
            <a:r>
              <a:rPr lang="sk-SK" sz="2000" b="1" dirty="0">
                <a:solidFill>
                  <a:schemeClr val="tx1"/>
                </a:solidFill>
              </a:rPr>
              <a:t> často určuje v okamžitých </a:t>
            </a:r>
            <a:r>
              <a:rPr lang="sk-SK" sz="2000" b="1" dirty="0" err="1">
                <a:solidFill>
                  <a:schemeClr val="tx1"/>
                </a:solidFill>
              </a:rPr>
              <a:t>centrech</a:t>
            </a:r>
            <a:r>
              <a:rPr lang="sk-SK" sz="2000" b="1" dirty="0">
                <a:solidFill>
                  <a:schemeClr val="tx1"/>
                </a:solidFill>
              </a:rPr>
              <a:t> </a:t>
            </a:r>
            <a:r>
              <a:rPr lang="sk-SK" sz="2000" b="1" dirty="0" err="1">
                <a:solidFill>
                  <a:schemeClr val="tx1"/>
                </a:solidFill>
              </a:rPr>
              <a:t>rotace</a:t>
            </a:r>
            <a:r>
              <a:rPr lang="sk-SK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>
                <a:solidFill>
                  <a:schemeClr val="tx1"/>
                </a:solidFill>
              </a:rPr>
              <a:t>Statická </a:t>
            </a:r>
            <a:r>
              <a:rPr lang="sk-SK" sz="2000" b="1" dirty="0" err="1">
                <a:solidFill>
                  <a:schemeClr val="tx1"/>
                </a:solidFill>
              </a:rPr>
              <a:t>klidová</a:t>
            </a:r>
            <a:r>
              <a:rPr lang="sk-SK" sz="2000" b="1" dirty="0">
                <a:solidFill>
                  <a:schemeClr val="tx1"/>
                </a:solidFill>
              </a:rPr>
              <a:t> stabilita – </a:t>
            </a:r>
            <a:r>
              <a:rPr lang="sk-SK" sz="2000" b="1" dirty="0" err="1">
                <a:solidFill>
                  <a:schemeClr val="tx1"/>
                </a:solidFill>
              </a:rPr>
              <a:t>zajištěna</a:t>
            </a:r>
            <a:r>
              <a:rPr lang="sk-SK" sz="2000" b="1" dirty="0">
                <a:solidFill>
                  <a:schemeClr val="tx1"/>
                </a:solidFill>
              </a:rPr>
              <a:t> </a:t>
            </a:r>
            <a:r>
              <a:rPr lang="sk-SK" sz="2000" b="1" dirty="0" err="1">
                <a:solidFill>
                  <a:schemeClr val="tx1"/>
                </a:solidFill>
              </a:rPr>
              <a:t>horními</a:t>
            </a:r>
            <a:r>
              <a:rPr lang="sk-SK" sz="2000" b="1" dirty="0">
                <a:solidFill>
                  <a:schemeClr val="tx1"/>
                </a:solidFill>
              </a:rPr>
              <a:t> </a:t>
            </a:r>
            <a:r>
              <a:rPr lang="sk-SK" sz="2000" b="1" dirty="0" err="1">
                <a:solidFill>
                  <a:schemeClr val="tx1"/>
                </a:solidFill>
              </a:rPr>
              <a:t>kapsuloligamentózními</a:t>
            </a:r>
            <a:r>
              <a:rPr lang="sk-SK" sz="2000" b="1" dirty="0">
                <a:solidFill>
                  <a:schemeClr val="tx1"/>
                </a:solidFill>
              </a:rPr>
              <a:t> </a:t>
            </a:r>
            <a:r>
              <a:rPr lang="sk-SK" sz="2000" b="1" dirty="0" err="1">
                <a:solidFill>
                  <a:schemeClr val="tx1"/>
                </a:solidFill>
              </a:rPr>
              <a:t>strukturami</a:t>
            </a:r>
            <a:r>
              <a:rPr lang="sk-SK" sz="2000" b="1" dirty="0">
                <a:solidFill>
                  <a:schemeClr val="tx1"/>
                </a:solidFill>
              </a:rPr>
              <a:t> + </a:t>
            </a:r>
            <a:r>
              <a:rPr lang="sk-SK" sz="2000" b="1" dirty="0" err="1">
                <a:solidFill>
                  <a:schemeClr val="tx1"/>
                </a:solidFill>
              </a:rPr>
              <a:t>klidový</a:t>
            </a:r>
            <a:r>
              <a:rPr lang="sk-SK" sz="2000" b="1" dirty="0">
                <a:solidFill>
                  <a:schemeClr val="tx1"/>
                </a:solidFill>
              </a:rPr>
              <a:t> tonus m. </a:t>
            </a:r>
            <a:r>
              <a:rPr lang="sk-SK" sz="2000" b="1" dirty="0" err="1">
                <a:solidFill>
                  <a:schemeClr val="tx1"/>
                </a:solidFill>
              </a:rPr>
              <a:t>supraspinatus</a:t>
            </a:r>
            <a:r>
              <a:rPr lang="sk-SK" sz="2000" b="1" dirty="0">
                <a:solidFill>
                  <a:schemeClr val="tx1"/>
                </a:solidFill>
              </a:rPr>
              <a:t> a zadní </a:t>
            </a:r>
            <a:r>
              <a:rPr lang="sk-SK" sz="2000" b="1" dirty="0" err="1">
                <a:solidFill>
                  <a:schemeClr val="tx1"/>
                </a:solidFill>
              </a:rPr>
              <a:t>části</a:t>
            </a:r>
            <a:r>
              <a:rPr lang="sk-SK" sz="2000" b="1" dirty="0">
                <a:solidFill>
                  <a:schemeClr val="tx1"/>
                </a:solidFill>
              </a:rPr>
              <a:t> m. </a:t>
            </a:r>
            <a:r>
              <a:rPr lang="sk-SK" sz="2000" b="1" dirty="0" err="1">
                <a:solidFill>
                  <a:schemeClr val="tx1"/>
                </a:solidFill>
              </a:rPr>
              <a:t>deltoideus</a:t>
            </a:r>
            <a:r>
              <a:rPr lang="sk-SK" sz="2000" b="1" dirty="0">
                <a:solidFill>
                  <a:schemeClr val="tx1"/>
                </a:solidFill>
              </a:rPr>
              <a:t> + vektor G.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VR postavení humeru – zhoršení klidové stability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F1EBD1-70C6-DA45-6733-B937EB04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70" y="1186278"/>
            <a:ext cx="3824330" cy="284140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33D3470-FB2A-3735-F862-037ABA663BF8}"/>
              </a:ext>
            </a:extLst>
          </p:cNvPr>
          <p:cNvSpPr txBox="1"/>
          <p:nvPr/>
        </p:nvSpPr>
        <p:spPr>
          <a:xfrm>
            <a:off x="9404734" y="4027680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Michalíček</a:t>
            </a:r>
            <a:r>
              <a:rPr lang="cs-CZ" sz="1400" i="1" dirty="0"/>
              <a:t>, Vacek, 2014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35881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256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</a:pPr>
            <a:r>
              <a:rPr lang="cs-CZ" sz="1800" b="1" dirty="0" err="1">
                <a:solidFill>
                  <a:schemeClr val="tx1"/>
                </a:solidFill>
                <a:effectLst/>
              </a:rPr>
              <a:t>Subacromiální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prostor – m.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supraspinatus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bursa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subacromialis</a:t>
            </a:r>
            <a:r>
              <a:rPr lang="cs-CZ" b="1" dirty="0">
                <a:solidFill>
                  <a:schemeClr val="tx1"/>
                </a:solidFill>
              </a:rPr>
              <a:t>, CLMBB a horní část pouzdra </a:t>
            </a:r>
            <a:r>
              <a:rPr lang="cs-CZ" b="1" dirty="0" err="1">
                <a:solidFill>
                  <a:schemeClr val="tx1"/>
                </a:solidFill>
              </a:rPr>
              <a:t>glenohumerálního</a:t>
            </a:r>
            <a:r>
              <a:rPr lang="cs-CZ" b="1" dirty="0">
                <a:solidFill>
                  <a:schemeClr val="tx1"/>
                </a:solidFill>
              </a:rPr>
              <a:t> kloubu. 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skica, kresba, Perokresba, diagram&#10;&#10;Popis byl vytvořen automaticky">
            <a:extLst>
              <a:ext uri="{FF2B5EF4-FFF2-40B4-BE49-F238E27FC236}">
                <a16:creationId xmlns:a16="http://schemas.microsoft.com/office/drawing/2014/main" id="{F13F12F6-3581-76BA-11A6-08F80D13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85" y="3299088"/>
            <a:ext cx="6363677" cy="301100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FA24BC5-4C2F-EDBE-B984-81D1091E755A}"/>
              </a:ext>
            </a:extLst>
          </p:cNvPr>
          <p:cNvSpPr txBox="1"/>
          <p:nvPr/>
        </p:nvSpPr>
        <p:spPr>
          <a:xfrm>
            <a:off x="7722486" y="6186138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69858757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1CF4C22-310D-47BE-94A9-A1036BEA4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62" y="458373"/>
            <a:ext cx="7903318" cy="54665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0FE4E2-D4D0-4EF8-BC1D-492C400D1E0C}"/>
              </a:ext>
            </a:extLst>
          </p:cNvPr>
          <p:cNvSpPr txBox="1"/>
          <p:nvPr/>
        </p:nvSpPr>
        <p:spPr>
          <a:xfrm flipH="1">
            <a:off x="6842758" y="5875746"/>
            <a:ext cx="162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Vaněk, 2013</a:t>
            </a:r>
          </a:p>
        </p:txBody>
      </p:sp>
    </p:spTree>
    <p:extLst>
      <p:ext uri="{BB962C8B-B14F-4D97-AF65-F5344CB8AC3E}">
        <p14:creationId xmlns:p14="http://schemas.microsoft.com/office/powerpoint/2010/main" val="1150278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0103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4" y="1469205"/>
            <a:ext cx="4367818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GH kloub: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Kulový kloub, kloubní pouzdro zesíleno pomocí: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Ligg</a:t>
            </a:r>
            <a:r>
              <a:rPr lang="cs-CZ" sz="2000" b="1" dirty="0">
                <a:solidFill>
                  <a:schemeClr val="tx1"/>
                </a:solidFill>
              </a:rPr>
              <a:t>. </a:t>
            </a:r>
            <a:r>
              <a:rPr lang="cs-CZ" sz="2000" b="1" dirty="0" err="1">
                <a:solidFill>
                  <a:schemeClr val="tx1"/>
                </a:solidFill>
              </a:rPr>
              <a:t>coracohumeralia</a:t>
            </a:r>
            <a:r>
              <a:rPr lang="cs-CZ" sz="2000" b="1" dirty="0">
                <a:solidFill>
                  <a:schemeClr val="tx1"/>
                </a:solidFill>
              </a:rPr>
              <a:t>: 2 části (posteriorní na TM, anteriorní na </a:t>
            </a:r>
            <a:r>
              <a:rPr lang="cs-CZ" sz="2000" b="1" dirty="0" err="1">
                <a:solidFill>
                  <a:schemeClr val="tx1"/>
                </a:solidFill>
              </a:rPr>
              <a:t>TMi</a:t>
            </a:r>
            <a:r>
              <a:rPr lang="cs-CZ" sz="2000" b="1" dirty="0">
                <a:solidFill>
                  <a:schemeClr val="tx1"/>
                </a:solidFill>
              </a:rPr>
              <a:t>), při FLX napínání posteriorního pruhu (c), při EXT tenze v anteriorním pruhu (b).</a:t>
            </a:r>
          </a:p>
        </p:txBody>
      </p:sp>
      <p:pic>
        <p:nvPicPr>
          <p:cNvPr id="5" name="Obrázek 4" descr="Obsah obrázku text, mapa, kreslení&#10;&#10;Popis byl vytvořen automaticky">
            <a:extLst>
              <a:ext uri="{FF2B5EF4-FFF2-40B4-BE49-F238E27FC236}">
                <a16:creationId xmlns:a16="http://schemas.microsoft.com/office/drawing/2014/main" id="{1171FBFC-A054-4961-975B-18DC64799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55" y="1200640"/>
            <a:ext cx="2841113" cy="29647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14A5BF-A2E8-B604-DD07-4A3465D3C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66" y="2787698"/>
            <a:ext cx="2974461" cy="330937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534597E-4F9F-40C9-F4E2-A4F7982FE7B1}"/>
              </a:ext>
            </a:extLst>
          </p:cNvPr>
          <p:cNvSpPr txBox="1"/>
          <p:nvPr/>
        </p:nvSpPr>
        <p:spPr>
          <a:xfrm flipH="1">
            <a:off x="5909551" y="4165385"/>
            <a:ext cx="262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/>
              <a:t>Kapandji</a:t>
            </a:r>
            <a:r>
              <a:rPr lang="cs-CZ" sz="1200" i="1" dirty="0"/>
              <a:t>, 1985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B83BF9-3C77-EFC6-F8F6-AC8EC0751830}"/>
              </a:ext>
            </a:extLst>
          </p:cNvPr>
          <p:cNvSpPr txBox="1"/>
          <p:nvPr/>
        </p:nvSpPr>
        <p:spPr>
          <a:xfrm>
            <a:off x="8707140" y="5973455"/>
            <a:ext cx="36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https://quizlet.com/592976675/anatomie-schulter-ligamentare-strukturen-des-schultergurtels-3-diagram/</a:t>
            </a:r>
          </a:p>
        </p:txBody>
      </p:sp>
    </p:spTree>
    <p:extLst>
      <p:ext uri="{BB962C8B-B14F-4D97-AF65-F5344CB8AC3E}">
        <p14:creationId xmlns:p14="http://schemas.microsoft.com/office/powerpoint/2010/main" val="407734187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0103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58" y="1493287"/>
            <a:ext cx="7928341" cy="4972050"/>
          </a:xfrm>
        </p:spPr>
        <p:txBody>
          <a:bodyPr>
            <a:normAutofit fontScale="77500" lnSpcReduction="20000"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GH kloub: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Kloubní pouzdro zesíleno pomocí: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Lig. </a:t>
            </a:r>
            <a:r>
              <a:rPr lang="cs-CZ" sz="2000" b="1" dirty="0" err="1">
                <a:solidFill>
                  <a:schemeClr val="tx1"/>
                </a:solidFill>
              </a:rPr>
              <a:t>glenohumerale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superius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err="1">
                <a:solidFill>
                  <a:schemeClr val="tx1"/>
                </a:solidFill>
              </a:rPr>
              <a:t>mediale</a:t>
            </a:r>
            <a:r>
              <a:rPr lang="cs-CZ" sz="2000" b="1" dirty="0">
                <a:solidFill>
                  <a:schemeClr val="tx1"/>
                </a:solidFill>
              </a:rPr>
              <a:t> et </a:t>
            </a:r>
            <a:r>
              <a:rPr lang="cs-CZ" sz="2000" b="1" dirty="0" err="1">
                <a:solidFill>
                  <a:schemeClr val="tx1"/>
                </a:solidFill>
              </a:rPr>
              <a:t>inferius</a:t>
            </a:r>
            <a:r>
              <a:rPr lang="cs-CZ" sz="2000" b="1" dirty="0">
                <a:solidFill>
                  <a:schemeClr val="tx1"/>
                </a:solidFill>
              </a:rPr>
              <a:t>: tvar písmene Z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Zesilují kloubní pouzdro.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Superius</a:t>
            </a:r>
            <a:r>
              <a:rPr lang="cs-CZ" sz="2000" b="1" dirty="0">
                <a:solidFill>
                  <a:schemeClr val="tx1"/>
                </a:solidFill>
              </a:rPr>
              <a:t>: napětí v addukci, zevní rotaci a při inferiorní a posteriorní </a:t>
            </a:r>
            <a:r>
              <a:rPr lang="cs-CZ" sz="2000" b="1" dirty="0" err="1">
                <a:solidFill>
                  <a:schemeClr val="tx1"/>
                </a:solidFill>
              </a:rPr>
              <a:t>humerální</a:t>
            </a:r>
            <a:r>
              <a:rPr lang="cs-CZ" sz="2000" b="1" dirty="0">
                <a:solidFill>
                  <a:schemeClr val="tx1"/>
                </a:solidFill>
              </a:rPr>
              <a:t> translaci.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Mediale</a:t>
            </a:r>
            <a:r>
              <a:rPr lang="cs-CZ" sz="2000" b="1" dirty="0">
                <a:solidFill>
                  <a:schemeClr val="tx1"/>
                </a:solidFill>
              </a:rPr>
              <a:t>: napětí v počátečních fázích abdukce, extenze a zevní rotace; brání anteriorní dislokaci humeru.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Inferius</a:t>
            </a:r>
            <a:r>
              <a:rPr lang="cs-CZ" sz="2000" b="1" dirty="0">
                <a:solidFill>
                  <a:schemeClr val="tx1"/>
                </a:solidFill>
              </a:rPr>
              <a:t>: posteriorní a anteriorní část; obě části v napětí při 90° abdukci, anteriorní část v napětí v abdukci a zevní rotaci, posteriorní část v abdukci a vnitřní rotaci; brání anteriorní a inferiorní dislokaci.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kresba, skica, Dětské kresby, diagram&#10;&#10;Popis byl vytvořen automaticky">
            <a:extLst>
              <a:ext uri="{FF2B5EF4-FFF2-40B4-BE49-F238E27FC236}">
                <a16:creationId xmlns:a16="http://schemas.microsoft.com/office/drawing/2014/main" id="{561B0AED-6275-3451-44DB-0A878A8C9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41" y="1638300"/>
            <a:ext cx="4102100" cy="3581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674835F-4C61-14F9-A5F4-33B5E478B574}"/>
              </a:ext>
            </a:extLst>
          </p:cNvPr>
          <p:cNvSpPr txBox="1"/>
          <p:nvPr/>
        </p:nvSpPr>
        <p:spPr>
          <a:xfrm>
            <a:off x="8231079" y="5053270"/>
            <a:ext cx="4062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www.researchgate.net</a:t>
            </a:r>
            <a:r>
              <a:rPr lang="cs-CZ" sz="1200" i="1" dirty="0"/>
              <a:t>/</a:t>
            </a:r>
            <a:r>
              <a:rPr lang="cs-CZ" sz="1200" i="1" dirty="0" err="1"/>
              <a:t>publication</a:t>
            </a:r>
            <a:r>
              <a:rPr lang="cs-CZ" sz="1200" i="1" dirty="0"/>
              <a:t>/</a:t>
            </a:r>
            <a:br>
              <a:rPr lang="cs-CZ" sz="1200" i="1" dirty="0"/>
            </a:br>
            <a:r>
              <a:rPr lang="cs-CZ" sz="1200" i="1" dirty="0"/>
              <a:t>331227138_Rotator_cable_and_rotator_interva</a:t>
            </a:r>
            <a:br>
              <a:rPr lang="cs-CZ" sz="1200" i="1" dirty="0"/>
            </a:br>
            <a:r>
              <a:rPr lang="cs-CZ" sz="1200" i="1" dirty="0" err="1"/>
              <a:t>l_Anatomy_biomechanics_and_clinical_importance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76381447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perokresba&#10;&#10;Popis byl vytvořen automaticky">
            <a:extLst>
              <a:ext uri="{FF2B5EF4-FFF2-40B4-BE49-F238E27FC236}">
                <a16:creationId xmlns:a16="http://schemas.microsoft.com/office/drawing/2014/main" id="{1F98B99E-5594-66A1-58B6-42BCD6408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09" y="586837"/>
            <a:ext cx="4851404" cy="567801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A560056-C5CF-4D46-4484-0C83534142E2}"/>
              </a:ext>
            </a:extLst>
          </p:cNvPr>
          <p:cNvSpPr txBox="1"/>
          <p:nvPr/>
        </p:nvSpPr>
        <p:spPr>
          <a:xfrm flipH="1">
            <a:off x="7435347" y="5957071"/>
            <a:ext cx="174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1985</a:t>
            </a:r>
          </a:p>
        </p:txBody>
      </p:sp>
    </p:spTree>
    <p:extLst>
      <p:ext uri="{BB962C8B-B14F-4D97-AF65-F5344CB8AC3E}">
        <p14:creationId xmlns:p14="http://schemas.microsoft.com/office/powerpoint/2010/main" val="178739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500" y="1510301"/>
            <a:ext cx="4394534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Stabilizace GH skloubení: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Klidová viz předchozí slidy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Dynamická stabilizace: m. </a:t>
            </a:r>
            <a:r>
              <a:rPr lang="cs-CZ" sz="1800" b="1" dirty="0" err="1">
                <a:solidFill>
                  <a:schemeClr val="tx1"/>
                </a:solidFill>
              </a:rPr>
              <a:t>subscapularis</a:t>
            </a:r>
            <a:r>
              <a:rPr lang="cs-CZ" sz="1800" b="1" dirty="0">
                <a:solidFill>
                  <a:schemeClr val="tx1"/>
                </a:solidFill>
              </a:rPr>
              <a:t>, CLMBB, m. </a:t>
            </a:r>
            <a:r>
              <a:rPr lang="cs-CZ" sz="1800" b="1" dirty="0" err="1">
                <a:solidFill>
                  <a:schemeClr val="tx1"/>
                </a:solidFill>
              </a:rPr>
              <a:t>teres</a:t>
            </a:r>
            <a:r>
              <a:rPr lang="cs-CZ" sz="1800" b="1" dirty="0">
                <a:solidFill>
                  <a:schemeClr val="tx1"/>
                </a:solidFill>
              </a:rPr>
              <a:t> minor, m. </a:t>
            </a:r>
            <a:r>
              <a:rPr lang="cs-CZ" sz="1800" b="1" dirty="0" err="1">
                <a:solidFill>
                  <a:schemeClr val="tx1"/>
                </a:solidFill>
              </a:rPr>
              <a:t>supraspinatus</a:t>
            </a:r>
            <a:r>
              <a:rPr lang="cs-CZ" sz="1800" b="1" dirty="0">
                <a:solidFill>
                  <a:schemeClr val="tx1"/>
                </a:solidFill>
              </a:rPr>
              <a:t>, m. </a:t>
            </a:r>
            <a:r>
              <a:rPr lang="cs-CZ" sz="1800" b="1" dirty="0" err="1">
                <a:solidFill>
                  <a:schemeClr val="tx1"/>
                </a:solidFill>
              </a:rPr>
              <a:t>infraspinatus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06D208-8443-8EDD-AAEC-B05D1D08F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34" y="1115062"/>
            <a:ext cx="6271739" cy="44032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5133B0-8CA5-AB80-E572-C17DF8AE7445}"/>
              </a:ext>
            </a:extLst>
          </p:cNvPr>
          <p:cNvSpPr txBox="1"/>
          <p:nvPr/>
        </p:nvSpPr>
        <p:spPr>
          <a:xfrm flipH="1">
            <a:off x="8070111" y="5589049"/>
            <a:ext cx="253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Kapanjdji</a:t>
            </a:r>
            <a:r>
              <a:rPr lang="cs-CZ" sz="1400" dirty="0"/>
              <a:t>, 1985</a:t>
            </a:r>
          </a:p>
        </p:txBody>
      </p:sp>
    </p:spTree>
    <p:extLst>
      <p:ext uri="{BB962C8B-B14F-4D97-AF65-F5344CB8AC3E}">
        <p14:creationId xmlns:p14="http://schemas.microsoft.com/office/powerpoint/2010/main" val="931996756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331" y="1368862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200" b="1" dirty="0">
                <a:solidFill>
                  <a:schemeClr val="tx1"/>
                </a:solidFill>
              </a:rPr>
              <a:t>Musculus BB: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k-SK" sz="1800" b="1" dirty="0" err="1">
                <a:solidFill>
                  <a:schemeClr val="tx1"/>
                </a:solidFill>
              </a:rPr>
              <a:t>Šlacha</a:t>
            </a:r>
            <a:r>
              <a:rPr lang="sk-SK" sz="1800" b="1" dirty="0">
                <a:solidFill>
                  <a:schemeClr val="tx1"/>
                </a:solidFill>
              </a:rPr>
              <a:t> CLBB </a:t>
            </a:r>
            <a:r>
              <a:rPr lang="sk-SK" sz="1800" b="1" dirty="0" err="1">
                <a:solidFill>
                  <a:schemeClr val="tx1"/>
                </a:solidFill>
              </a:rPr>
              <a:t>se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noří</a:t>
            </a:r>
            <a:r>
              <a:rPr lang="sk-SK" sz="1800" b="1" dirty="0">
                <a:solidFill>
                  <a:schemeClr val="tx1"/>
                </a:solidFill>
              </a:rPr>
              <a:t> do </a:t>
            </a:r>
            <a:r>
              <a:rPr lang="sk-SK" sz="1800" b="1" dirty="0" err="1">
                <a:solidFill>
                  <a:schemeClr val="tx1"/>
                </a:solidFill>
              </a:rPr>
              <a:t>kloubního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pouzdra</a:t>
            </a:r>
            <a:r>
              <a:rPr lang="sk-SK" sz="1800" b="1" dirty="0">
                <a:solidFill>
                  <a:schemeClr val="tx1"/>
                </a:solidFill>
              </a:rPr>
              <a:t>, je </a:t>
            </a:r>
            <a:r>
              <a:rPr lang="sk-SK" sz="1800" b="1" dirty="0" err="1">
                <a:solidFill>
                  <a:schemeClr val="tx1"/>
                </a:solidFill>
              </a:rPr>
              <a:t>intraartikulární</a:t>
            </a:r>
            <a:r>
              <a:rPr lang="sk-SK" sz="1800" b="1" dirty="0">
                <a:solidFill>
                  <a:schemeClr val="tx1"/>
                </a:solidFill>
              </a:rPr>
              <a:t>, ale </a:t>
            </a:r>
            <a:r>
              <a:rPr lang="sk-SK" sz="1800" b="1" dirty="0" err="1">
                <a:solidFill>
                  <a:schemeClr val="tx1"/>
                </a:solidFill>
              </a:rPr>
              <a:t>extrasynoviální</a:t>
            </a:r>
            <a:r>
              <a:rPr lang="sk-SK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k-SK" sz="1800" b="1" dirty="0" err="1">
                <a:solidFill>
                  <a:schemeClr val="tx1"/>
                </a:solidFill>
              </a:rPr>
              <a:t>Obě</a:t>
            </a:r>
            <a:r>
              <a:rPr lang="sk-SK" sz="1800" b="1" dirty="0">
                <a:solidFill>
                  <a:schemeClr val="tx1"/>
                </a:solidFill>
              </a:rPr>
              <a:t> hlavy MBB </a:t>
            </a:r>
            <a:r>
              <a:rPr lang="sk-SK" sz="1800" b="1" dirty="0" err="1">
                <a:solidFill>
                  <a:schemeClr val="tx1"/>
                </a:solidFill>
              </a:rPr>
              <a:t>důležité</a:t>
            </a:r>
            <a:r>
              <a:rPr lang="sk-SK" sz="1800" b="1" dirty="0">
                <a:solidFill>
                  <a:schemeClr val="tx1"/>
                </a:solidFill>
              </a:rPr>
              <a:t> pro </a:t>
            </a:r>
            <a:r>
              <a:rPr lang="sk-SK" sz="1800" b="1" dirty="0" err="1">
                <a:solidFill>
                  <a:schemeClr val="tx1"/>
                </a:solidFill>
              </a:rPr>
              <a:t>zajištění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koaptace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artikulárních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ploch</a:t>
            </a:r>
            <a:r>
              <a:rPr lang="sk-SK" sz="1800" b="1" dirty="0">
                <a:solidFill>
                  <a:schemeClr val="tx1"/>
                </a:solidFill>
              </a:rPr>
              <a:t> RK.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k-SK" sz="1800" b="1" dirty="0">
                <a:solidFill>
                  <a:schemeClr val="tx1"/>
                </a:solidFill>
              </a:rPr>
              <a:t>CBBB + </a:t>
            </a:r>
            <a:r>
              <a:rPr lang="sk-SK" sz="1800" b="1" dirty="0" err="1">
                <a:solidFill>
                  <a:schemeClr val="tx1"/>
                </a:solidFill>
              </a:rPr>
              <a:t>další</a:t>
            </a:r>
            <a:r>
              <a:rPr lang="sk-SK" sz="1800" b="1" dirty="0">
                <a:solidFill>
                  <a:schemeClr val="tx1"/>
                </a:solidFill>
              </a:rPr>
              <a:t> svaly </a:t>
            </a:r>
            <a:r>
              <a:rPr lang="sk-SK" sz="1800" b="1" dirty="0" err="1">
                <a:solidFill>
                  <a:schemeClr val="tx1"/>
                </a:solidFill>
              </a:rPr>
              <a:t>zvedá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humerus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vůči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lopatce</a:t>
            </a:r>
            <a:r>
              <a:rPr lang="sk-SK" sz="1800" b="1" dirty="0">
                <a:solidFill>
                  <a:schemeClr val="tx1"/>
                </a:solidFill>
              </a:rPr>
              <a:t>, a tím </a:t>
            </a:r>
            <a:r>
              <a:rPr lang="sk-SK" sz="1800" b="1" dirty="0" err="1">
                <a:solidFill>
                  <a:schemeClr val="tx1"/>
                </a:solidFill>
              </a:rPr>
              <a:t>zabraňují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inferiorní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dislokaci</a:t>
            </a:r>
            <a:r>
              <a:rPr lang="sk-SK" sz="1800" b="1" dirty="0">
                <a:solidFill>
                  <a:schemeClr val="tx1"/>
                </a:solidFill>
              </a:rPr>
              <a:t> hlavice </a:t>
            </a:r>
            <a:r>
              <a:rPr lang="sk-SK" sz="1800" b="1" dirty="0" err="1">
                <a:solidFill>
                  <a:schemeClr val="tx1"/>
                </a:solidFill>
              </a:rPr>
              <a:t>humeru</a:t>
            </a:r>
            <a:r>
              <a:rPr lang="sk-SK" sz="1800" b="1" dirty="0">
                <a:solidFill>
                  <a:schemeClr val="tx1"/>
                </a:solidFill>
              </a:rPr>
              <a:t>.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k-SK" sz="1800" b="1" dirty="0">
                <a:solidFill>
                  <a:schemeClr val="tx1"/>
                </a:solidFill>
              </a:rPr>
              <a:t>CLBB </a:t>
            </a:r>
            <a:r>
              <a:rPr lang="sk-SK" sz="1800" b="1" dirty="0" err="1">
                <a:solidFill>
                  <a:schemeClr val="tx1"/>
                </a:solidFill>
              </a:rPr>
              <a:t>anteriosuperiorní</a:t>
            </a:r>
            <a:r>
              <a:rPr lang="sk-SK" sz="1800" b="1" dirty="0">
                <a:solidFill>
                  <a:schemeClr val="tx1"/>
                </a:solidFill>
              </a:rPr>
              <a:t> stabilizátor hlavice + tlačí hlavici </a:t>
            </a:r>
            <a:r>
              <a:rPr lang="sk-SK" sz="1800" b="1" dirty="0" err="1">
                <a:solidFill>
                  <a:schemeClr val="tx1"/>
                </a:solidFill>
              </a:rPr>
              <a:t>humeru</a:t>
            </a:r>
            <a:r>
              <a:rPr lang="sk-SK" sz="1800" b="1" dirty="0">
                <a:solidFill>
                  <a:schemeClr val="tx1"/>
                </a:solidFill>
              </a:rPr>
              <a:t> proti </a:t>
            </a:r>
            <a:r>
              <a:rPr lang="sk-SK" sz="1800" b="1" dirty="0" err="1">
                <a:solidFill>
                  <a:schemeClr val="tx1"/>
                </a:solidFill>
              </a:rPr>
              <a:t>glenoidu</a:t>
            </a:r>
            <a:r>
              <a:rPr lang="sk-SK" sz="1800" b="1" dirty="0">
                <a:solidFill>
                  <a:schemeClr val="tx1"/>
                </a:solidFill>
              </a:rPr>
              <a:t> (</a:t>
            </a:r>
            <a:r>
              <a:rPr lang="sk-SK" sz="1800" b="1" dirty="0" err="1">
                <a:solidFill>
                  <a:schemeClr val="tx1"/>
                </a:solidFill>
              </a:rPr>
              <a:t>především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při</a:t>
            </a:r>
            <a:r>
              <a:rPr lang="sk-SK" sz="1800" b="1" dirty="0">
                <a:solidFill>
                  <a:schemeClr val="tx1"/>
                </a:solidFill>
              </a:rPr>
              <a:t> ABDK). </a:t>
            </a:r>
            <a:r>
              <a:rPr lang="sk-SK" sz="1800" b="1" dirty="0" err="1">
                <a:solidFill>
                  <a:schemeClr val="tx1"/>
                </a:solidFill>
              </a:rPr>
              <a:t>Při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ruptuře</a:t>
            </a:r>
            <a:r>
              <a:rPr lang="sk-SK" sz="1800" b="1" dirty="0">
                <a:solidFill>
                  <a:schemeClr val="tx1"/>
                </a:solidFill>
              </a:rPr>
              <a:t> CLBB oslabení ABDK o 20%.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k-SK" sz="1800" b="1" dirty="0">
                <a:solidFill>
                  <a:schemeClr val="tx1"/>
                </a:solidFill>
              </a:rPr>
              <a:t>M. </a:t>
            </a:r>
            <a:r>
              <a:rPr lang="sk-SK" sz="1800" b="1" dirty="0" err="1">
                <a:solidFill>
                  <a:schemeClr val="tx1"/>
                </a:solidFill>
              </a:rPr>
              <a:t>supraspinatus</a:t>
            </a:r>
            <a:r>
              <a:rPr lang="sk-SK" sz="1800" b="1" dirty="0">
                <a:solidFill>
                  <a:schemeClr val="tx1"/>
                </a:solidFill>
              </a:rPr>
              <a:t> a </a:t>
            </a:r>
            <a:r>
              <a:rPr lang="sk-SK" sz="1800" b="1" dirty="0" err="1">
                <a:solidFill>
                  <a:schemeClr val="tx1"/>
                </a:solidFill>
              </a:rPr>
              <a:t>coracoacromiální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oblouk</a:t>
            </a:r>
            <a:r>
              <a:rPr lang="sk-SK" sz="1800" b="1" dirty="0">
                <a:solidFill>
                  <a:schemeClr val="tx1"/>
                </a:solidFill>
              </a:rPr>
              <a:t> (</a:t>
            </a:r>
            <a:r>
              <a:rPr lang="sk-SK" sz="1800" b="1" dirty="0" err="1">
                <a:solidFill>
                  <a:schemeClr val="tx1"/>
                </a:solidFill>
              </a:rPr>
              <a:t>acromion</a:t>
            </a:r>
            <a:r>
              <a:rPr lang="sk-SK" sz="1800" b="1" dirty="0">
                <a:solidFill>
                  <a:schemeClr val="tx1"/>
                </a:solidFill>
              </a:rPr>
              <a:t>, </a:t>
            </a:r>
            <a:r>
              <a:rPr lang="sk-SK" sz="1800" b="1" dirty="0" err="1">
                <a:solidFill>
                  <a:schemeClr val="tx1"/>
                </a:solidFill>
              </a:rPr>
              <a:t>processus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coracoideus</a:t>
            </a:r>
            <a:r>
              <a:rPr lang="sk-SK" sz="1800" b="1" dirty="0">
                <a:solidFill>
                  <a:schemeClr val="tx1"/>
                </a:solidFill>
              </a:rPr>
              <a:t>, </a:t>
            </a:r>
            <a:r>
              <a:rPr lang="sk-SK" sz="1800" b="1" dirty="0" err="1">
                <a:solidFill>
                  <a:schemeClr val="tx1"/>
                </a:solidFill>
              </a:rPr>
              <a:t>ligamentum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coracoacromiale</a:t>
            </a:r>
            <a:r>
              <a:rPr lang="sk-SK" sz="1800" b="1" dirty="0">
                <a:solidFill>
                  <a:schemeClr val="tx1"/>
                </a:solidFill>
              </a:rPr>
              <a:t>) zase </a:t>
            </a:r>
            <a:r>
              <a:rPr lang="sk-SK" sz="1800" b="1" dirty="0" err="1">
                <a:solidFill>
                  <a:schemeClr val="tx1"/>
                </a:solidFill>
              </a:rPr>
              <a:t>zabraňují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superiorní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dislokaci</a:t>
            </a:r>
            <a:r>
              <a:rPr lang="sk-SK" sz="1800" b="1" dirty="0">
                <a:solidFill>
                  <a:schemeClr val="tx1"/>
                </a:solidFill>
              </a:rPr>
              <a:t>. 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7285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200" b="1" dirty="0">
                <a:solidFill>
                  <a:schemeClr val="tx1"/>
                </a:solidFill>
              </a:rPr>
              <a:t>Musculus BB: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k-SK" sz="1800" b="1" dirty="0" err="1">
                <a:solidFill>
                  <a:schemeClr val="tx1"/>
                </a:solidFill>
              </a:rPr>
              <a:t>Síla</a:t>
            </a:r>
            <a:r>
              <a:rPr lang="sk-SK" sz="1800" b="1" dirty="0">
                <a:solidFill>
                  <a:schemeClr val="tx1"/>
                </a:solidFill>
              </a:rPr>
              <a:t> a efektivita bicepsu závisí od </a:t>
            </a:r>
            <a:r>
              <a:rPr lang="sk-SK" sz="1800" b="1" dirty="0" err="1">
                <a:solidFill>
                  <a:schemeClr val="tx1"/>
                </a:solidFill>
              </a:rPr>
              <a:t>délky</a:t>
            </a:r>
            <a:r>
              <a:rPr lang="sk-SK" sz="1800" b="1" dirty="0">
                <a:solidFill>
                  <a:schemeClr val="tx1"/>
                </a:solidFill>
              </a:rPr>
              <a:t> jeho </a:t>
            </a:r>
            <a:r>
              <a:rPr lang="sk-SK" sz="1800" b="1" dirty="0" err="1">
                <a:solidFill>
                  <a:schemeClr val="tx1"/>
                </a:solidFill>
              </a:rPr>
              <a:t>intraartikulární</a:t>
            </a:r>
            <a:r>
              <a:rPr lang="sk-SK" sz="1800" b="1" dirty="0">
                <a:solidFill>
                  <a:schemeClr val="tx1"/>
                </a:solidFill>
              </a:rPr>
              <a:t> dráhy. </a:t>
            </a:r>
            <a:r>
              <a:rPr lang="sk-SK" sz="1800" b="1" dirty="0" err="1">
                <a:solidFill>
                  <a:schemeClr val="tx1"/>
                </a:solidFill>
              </a:rPr>
              <a:t>Nejvýhodnější</a:t>
            </a:r>
            <a:r>
              <a:rPr lang="sk-SK" sz="1800" b="1" dirty="0">
                <a:solidFill>
                  <a:schemeClr val="tx1"/>
                </a:solidFill>
              </a:rPr>
              <a:t> pro CLMBB je </a:t>
            </a:r>
            <a:r>
              <a:rPr lang="sk-SK" sz="1800" b="1" dirty="0" err="1">
                <a:solidFill>
                  <a:schemeClr val="tx1"/>
                </a:solidFill>
              </a:rPr>
              <a:t>pozice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mezi</a:t>
            </a:r>
            <a:r>
              <a:rPr lang="sk-SK" sz="1800" b="1" dirty="0">
                <a:solidFill>
                  <a:schemeClr val="tx1"/>
                </a:solidFill>
              </a:rPr>
              <a:t> FL a EXT v ZR. Naopak, </a:t>
            </a:r>
            <a:r>
              <a:rPr lang="sk-SK" sz="1800" b="1" dirty="0" err="1">
                <a:solidFill>
                  <a:schemeClr val="tx1"/>
                </a:solidFill>
              </a:rPr>
              <a:t>při</a:t>
            </a:r>
            <a:r>
              <a:rPr lang="sk-SK" sz="1800" b="1" dirty="0">
                <a:solidFill>
                  <a:schemeClr val="tx1"/>
                </a:solidFill>
              </a:rPr>
              <a:t> VR </a:t>
            </a:r>
            <a:r>
              <a:rPr lang="sk-SK" sz="1800" b="1" dirty="0" err="1">
                <a:solidFill>
                  <a:schemeClr val="tx1"/>
                </a:solidFill>
              </a:rPr>
              <a:t>humeru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se</a:t>
            </a:r>
            <a:r>
              <a:rPr lang="sk-SK" sz="1800" b="1" dirty="0">
                <a:solidFill>
                  <a:schemeClr val="tx1"/>
                </a:solidFill>
              </a:rPr>
              <a:t> efektivita </a:t>
            </a:r>
            <a:r>
              <a:rPr lang="sk-SK" sz="1800" b="1" dirty="0" err="1">
                <a:solidFill>
                  <a:schemeClr val="tx1"/>
                </a:solidFill>
              </a:rPr>
              <a:t>rapidně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snižuje</a:t>
            </a:r>
            <a:r>
              <a:rPr lang="sk-SK" sz="1800" b="1" dirty="0">
                <a:solidFill>
                  <a:schemeClr val="tx1"/>
                </a:solidFill>
              </a:rPr>
              <a:t> (</a:t>
            </a:r>
            <a:r>
              <a:rPr lang="sk-SK" sz="1800" b="1" dirty="0" err="1">
                <a:solidFill>
                  <a:schemeClr val="tx1"/>
                </a:solidFill>
              </a:rPr>
              <a:t>délka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intraartikulární</a:t>
            </a:r>
            <a:r>
              <a:rPr lang="sk-SK" sz="1800" b="1" dirty="0">
                <a:solidFill>
                  <a:schemeClr val="tx1"/>
                </a:solidFill>
              </a:rPr>
              <a:t> dráhy </a:t>
            </a:r>
            <a:r>
              <a:rPr lang="sk-SK" sz="1800" b="1" dirty="0" err="1">
                <a:solidFill>
                  <a:schemeClr val="tx1"/>
                </a:solidFill>
              </a:rPr>
              <a:t>se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zvětšuje</a:t>
            </a:r>
            <a:r>
              <a:rPr lang="sk-SK" sz="1800" b="1" dirty="0">
                <a:solidFill>
                  <a:schemeClr val="tx1"/>
                </a:solidFill>
              </a:rPr>
              <a:t>).  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04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92" y="1358588"/>
            <a:ext cx="6809641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SC skloubení: kulový kloub, kloubní pouzdro zesíleno pomocí lig. </a:t>
            </a:r>
            <a:r>
              <a:rPr lang="cs-CZ" sz="2000" b="1" dirty="0" err="1">
                <a:solidFill>
                  <a:schemeClr val="tx1"/>
                </a:solidFill>
              </a:rPr>
              <a:t>sternoclaviculare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anterius</a:t>
            </a:r>
            <a:r>
              <a:rPr lang="cs-CZ" sz="2000" b="1" dirty="0">
                <a:solidFill>
                  <a:schemeClr val="tx1"/>
                </a:solidFill>
              </a:rPr>
              <a:t> et </a:t>
            </a:r>
            <a:r>
              <a:rPr lang="cs-CZ" sz="2000" b="1" dirty="0" err="1">
                <a:solidFill>
                  <a:schemeClr val="tx1"/>
                </a:solidFill>
              </a:rPr>
              <a:t>posterius</a:t>
            </a:r>
            <a:r>
              <a:rPr lang="cs-CZ" sz="2000" b="1" dirty="0">
                <a:solidFill>
                  <a:schemeClr val="tx1"/>
                </a:solidFill>
              </a:rPr>
              <a:t>, lig. </a:t>
            </a:r>
            <a:r>
              <a:rPr lang="cs-CZ" sz="2000" b="1" dirty="0" err="1">
                <a:solidFill>
                  <a:schemeClr val="tx1"/>
                </a:solidFill>
              </a:rPr>
              <a:t>interclaviculare</a:t>
            </a:r>
            <a:r>
              <a:rPr lang="cs-CZ" sz="2000" b="1" dirty="0">
                <a:solidFill>
                  <a:schemeClr val="tx1"/>
                </a:solidFill>
              </a:rPr>
              <a:t>, lig. </a:t>
            </a:r>
            <a:r>
              <a:rPr lang="cs-CZ" sz="2000" b="1" dirty="0" err="1">
                <a:solidFill>
                  <a:schemeClr val="tx1"/>
                </a:solidFill>
              </a:rPr>
              <a:t>costoclaviculare</a:t>
            </a:r>
            <a:r>
              <a:rPr lang="cs-CZ" sz="2000" b="1" dirty="0">
                <a:solidFill>
                  <a:schemeClr val="tx1"/>
                </a:solidFill>
              </a:rPr>
              <a:t>, zepředu SCM, vzadu m. </a:t>
            </a:r>
            <a:r>
              <a:rPr lang="cs-CZ" sz="2000" b="1" dirty="0" err="1">
                <a:solidFill>
                  <a:schemeClr val="tx1"/>
                </a:solidFill>
              </a:rPr>
              <a:t>sternohyoideus</a:t>
            </a:r>
            <a:r>
              <a:rPr lang="cs-CZ" sz="2000" b="1" dirty="0">
                <a:solidFill>
                  <a:schemeClr val="tx1"/>
                </a:solidFill>
              </a:rPr>
              <a:t> a m. </a:t>
            </a:r>
            <a:r>
              <a:rPr lang="cs-CZ" sz="2000" b="1" dirty="0" err="1">
                <a:solidFill>
                  <a:schemeClr val="tx1"/>
                </a:solidFill>
              </a:rPr>
              <a:t>sternothyroideus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Pohyby: elevace/deprese, protrakce/</a:t>
            </a:r>
            <a:r>
              <a:rPr lang="cs-CZ" sz="2000" b="1" dirty="0" err="1">
                <a:solidFill>
                  <a:schemeClr val="tx1"/>
                </a:solidFill>
              </a:rPr>
              <a:t>retrakce</a:t>
            </a:r>
            <a:r>
              <a:rPr lang="cs-CZ" sz="2000" b="1" dirty="0">
                <a:solidFill>
                  <a:schemeClr val="tx1"/>
                </a:solidFill>
              </a:rPr>
              <a:t>, rotace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1. žebro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C0F758-DEFA-43C8-9CA1-43C578BC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06" y="654774"/>
            <a:ext cx="4308352" cy="234805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D9E3F9-51A0-4C53-8989-62BDAA2C2CB4}"/>
              </a:ext>
            </a:extLst>
          </p:cNvPr>
          <p:cNvSpPr txBox="1"/>
          <p:nvPr/>
        </p:nvSpPr>
        <p:spPr>
          <a:xfrm flipH="1">
            <a:off x="8018465" y="3002826"/>
            <a:ext cx="311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https://en.wikipedia.org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F59619-AC55-48D3-9593-5CCF9A70B76C}"/>
              </a:ext>
            </a:extLst>
          </p:cNvPr>
          <p:cNvSpPr txBox="1"/>
          <p:nvPr/>
        </p:nvSpPr>
        <p:spPr>
          <a:xfrm flipH="1">
            <a:off x="8075386" y="6203226"/>
            <a:ext cx="306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 </a:t>
            </a:r>
          </a:p>
        </p:txBody>
      </p:sp>
      <p:pic>
        <p:nvPicPr>
          <p:cNvPr id="8" name="Obrázek 7" descr="Obsah obrázku skica, kloub, umění, kostra&#10;&#10;Popis byl vytvořen automaticky">
            <a:extLst>
              <a:ext uri="{FF2B5EF4-FFF2-40B4-BE49-F238E27FC236}">
                <a16:creationId xmlns:a16="http://schemas.microsoft.com/office/drawing/2014/main" id="{DACDECB1-B569-4DCA-F238-27E70B396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29" y="3238655"/>
            <a:ext cx="5361934" cy="27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2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Pohyby v GH: FLX/EXT, ZR/VR, ABDK/ADDK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i="1" dirty="0" err="1">
                <a:solidFill>
                  <a:schemeClr val="tx1"/>
                </a:solidFill>
              </a:rPr>
              <a:t>Roll</a:t>
            </a:r>
            <a:r>
              <a:rPr lang="cs-CZ" sz="2000" b="1" i="1" dirty="0">
                <a:solidFill>
                  <a:schemeClr val="tx1"/>
                </a:solidFill>
              </a:rPr>
              <a:t> and slide</a:t>
            </a:r>
            <a:r>
              <a:rPr lang="cs-CZ" sz="2000" b="1" dirty="0">
                <a:solidFill>
                  <a:schemeClr val="tx1"/>
                </a:solidFill>
              </a:rPr>
              <a:t>: rozdílný průměr hlavice a jamky → rozdílné osy otáčení → při pohybu kolem třech základních os nedochází k čisté rotaci, centrum rotace se mění a pro zabránění subluxace jednoho ze segmentů dochází k posunu kloubních ploch proti sobě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Např. při abdukci se hlavice humeru valí (</a:t>
            </a:r>
            <a:r>
              <a:rPr lang="cs-CZ" sz="2000" b="1" dirty="0" err="1">
                <a:solidFill>
                  <a:schemeClr val="tx1"/>
                </a:solidFill>
              </a:rPr>
              <a:t>roll</a:t>
            </a:r>
            <a:r>
              <a:rPr lang="cs-CZ" sz="2000" b="1" dirty="0">
                <a:solidFill>
                  <a:schemeClr val="tx1"/>
                </a:solidFill>
              </a:rPr>
              <a:t>) kraniálně po </a:t>
            </a:r>
            <a:r>
              <a:rPr lang="cs-CZ" sz="2000" b="1" dirty="0" err="1">
                <a:solidFill>
                  <a:schemeClr val="tx1"/>
                </a:solidFill>
              </a:rPr>
              <a:t>fossa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glenoidale</a:t>
            </a:r>
            <a:r>
              <a:rPr lang="cs-CZ" sz="2000" b="1" dirty="0">
                <a:solidFill>
                  <a:schemeClr val="tx1"/>
                </a:solidFill>
              </a:rPr>
              <a:t>, současně dochází k posunu hlavice humeru (slide) kaudálně, aby zůstal zachován kontakt hlavice a jamky; obdobné i u dalších pohybů. </a:t>
            </a:r>
          </a:p>
        </p:txBody>
      </p:sp>
    </p:spTree>
    <p:extLst>
      <p:ext uri="{BB962C8B-B14F-4D97-AF65-F5344CB8AC3E}">
        <p14:creationId xmlns:p14="http://schemas.microsoft.com/office/powerpoint/2010/main" val="38038516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5A3C38-14A9-4A17-9A7B-8F9DCCF43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95" y="426894"/>
            <a:ext cx="6870145" cy="54594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FDF09F-BADF-4B69-9CAE-D49AE6587F97}"/>
              </a:ext>
            </a:extLst>
          </p:cNvPr>
          <p:cNvSpPr txBox="1"/>
          <p:nvPr/>
        </p:nvSpPr>
        <p:spPr>
          <a:xfrm flipH="1">
            <a:off x="6096000" y="5886331"/>
            <a:ext cx="2047241" cy="31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Neumann et al., 2010</a:t>
            </a:r>
          </a:p>
        </p:txBody>
      </p:sp>
    </p:spTree>
    <p:extLst>
      <p:ext uri="{BB962C8B-B14F-4D97-AF65-F5344CB8AC3E}">
        <p14:creationId xmlns:p14="http://schemas.microsoft.com/office/powerpoint/2010/main" val="4033028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8" y="1338040"/>
            <a:ext cx="748100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Flexe: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Napnutí kapsulárních struktur → zadní část pouzdra posouvá humerus dopředu během koncových rozsahů flexe.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Mírná VR hlavice při pohybu nad 90° zejména tahem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lig. </a:t>
            </a:r>
            <a:r>
              <a:rPr lang="cs-CZ" sz="2000" b="1" dirty="0" err="1">
                <a:solidFill>
                  <a:schemeClr val="tx1"/>
                </a:solidFill>
              </a:rPr>
              <a:t>coracohumerale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posterior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Od 120° do 180° pohyb výrazněji doprovázen ZR (</a:t>
            </a:r>
            <a:r>
              <a:rPr lang="cs-CZ" sz="2000" b="1" dirty="0" err="1">
                <a:solidFill>
                  <a:schemeClr val="tx1"/>
                </a:solidFill>
              </a:rPr>
              <a:t>upward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rotation</a:t>
            </a:r>
            <a:r>
              <a:rPr lang="cs-CZ" sz="2000" b="1" dirty="0">
                <a:solidFill>
                  <a:schemeClr val="tx1"/>
                </a:solidFill>
              </a:rPr>
              <a:t>) lopatky. </a:t>
            </a: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kresba, skica, klipart, ilustrace&#10;&#10;Popis byl vytvořen automaticky">
            <a:extLst>
              <a:ext uri="{FF2B5EF4-FFF2-40B4-BE49-F238E27FC236}">
                <a16:creationId xmlns:a16="http://schemas.microsoft.com/office/drawing/2014/main" id="{C7F83781-F462-3C0E-F83B-3A2B6F8D3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44" y="818113"/>
            <a:ext cx="3270777" cy="46091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5FCA1EB-0F12-9FB8-2C0F-6DE9249B61D0}"/>
              </a:ext>
            </a:extLst>
          </p:cNvPr>
          <p:cNvSpPr txBox="1"/>
          <p:nvPr/>
        </p:nvSpPr>
        <p:spPr>
          <a:xfrm>
            <a:off x="9137849" y="5543592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567463230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09" y="1444752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Flexe (</a:t>
            </a:r>
            <a:r>
              <a:rPr lang="cs-CZ" sz="2000" b="1" dirty="0" err="1">
                <a:solidFill>
                  <a:schemeClr val="tx1"/>
                </a:solidFill>
              </a:rPr>
              <a:t>Kapandji</a:t>
            </a:r>
            <a:r>
              <a:rPr lang="cs-CZ" sz="2000" b="1" dirty="0">
                <a:solidFill>
                  <a:schemeClr val="tx1"/>
                </a:solidFill>
              </a:rPr>
              <a:t>, 1982):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1. fáze: 0° – 60°; přední vlákna m. </a:t>
            </a:r>
            <a:r>
              <a:rPr lang="cs-CZ" sz="2000" b="1" dirty="0" err="1">
                <a:solidFill>
                  <a:schemeClr val="tx1"/>
                </a:solidFill>
              </a:rPr>
              <a:t>deltoideus</a:t>
            </a:r>
            <a:r>
              <a:rPr lang="cs-CZ" sz="2000" b="1" dirty="0">
                <a:solidFill>
                  <a:schemeClr val="tx1"/>
                </a:solidFill>
              </a:rPr>
              <a:t> (1), m. </a:t>
            </a:r>
            <a:r>
              <a:rPr lang="cs-CZ" sz="2000" b="1" dirty="0" err="1">
                <a:solidFill>
                  <a:schemeClr val="tx1"/>
                </a:solidFill>
              </a:rPr>
              <a:t>coracobrachialis</a:t>
            </a:r>
            <a:r>
              <a:rPr lang="cs-CZ" sz="2000" b="1" dirty="0">
                <a:solidFill>
                  <a:schemeClr val="tx1"/>
                </a:solidFill>
              </a:rPr>
              <a:t> (2), </a:t>
            </a:r>
            <a:r>
              <a:rPr lang="cs-CZ" sz="2000" b="1" dirty="0" err="1">
                <a:solidFill>
                  <a:schemeClr val="tx1"/>
                </a:solidFill>
              </a:rPr>
              <a:t>pars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clavicularis</a:t>
            </a:r>
            <a:r>
              <a:rPr lang="cs-CZ" sz="2000" b="1" dirty="0">
                <a:solidFill>
                  <a:schemeClr val="tx1"/>
                </a:solidFill>
              </a:rPr>
              <a:t> m. </a:t>
            </a:r>
            <a:r>
              <a:rPr lang="cs-CZ" sz="2000" b="1" dirty="0" err="1">
                <a:solidFill>
                  <a:schemeClr val="tx1"/>
                </a:solidFill>
              </a:rPr>
              <a:t>pectoralis</a:t>
            </a:r>
            <a:r>
              <a:rPr lang="cs-CZ" sz="2000" b="1" dirty="0">
                <a:solidFill>
                  <a:schemeClr val="tx1"/>
                </a:solidFill>
              </a:rPr>
              <a:t> major (3), CLMBB.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2. fáze: 60° – 120°; </a:t>
            </a:r>
            <a:r>
              <a:rPr lang="cs-CZ" sz="2000" b="1" dirty="0" err="1">
                <a:solidFill>
                  <a:schemeClr val="tx1"/>
                </a:solidFill>
              </a:rPr>
              <a:t>upward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rotation</a:t>
            </a:r>
            <a:r>
              <a:rPr lang="cs-CZ" sz="2000" b="1" dirty="0">
                <a:solidFill>
                  <a:schemeClr val="tx1"/>
                </a:solidFill>
              </a:rPr>
              <a:t> lopatky; m. </a:t>
            </a:r>
            <a:r>
              <a:rPr lang="cs-CZ" sz="2000" b="1" dirty="0" err="1">
                <a:solidFill>
                  <a:schemeClr val="tx1"/>
                </a:solidFill>
              </a:rPr>
              <a:t>trapezius</a:t>
            </a:r>
            <a:r>
              <a:rPr lang="cs-CZ" sz="2000" b="1" dirty="0">
                <a:solidFill>
                  <a:schemeClr val="tx1"/>
                </a:solidFill>
              </a:rPr>
              <a:t> H+D vlákna (4+5), m. </a:t>
            </a:r>
            <a:r>
              <a:rPr lang="cs-CZ" sz="2000" b="1" dirty="0" err="1">
                <a:solidFill>
                  <a:schemeClr val="tx1"/>
                </a:solidFill>
              </a:rPr>
              <a:t>serratus</a:t>
            </a:r>
            <a:r>
              <a:rPr lang="cs-CZ" sz="2000" b="1" dirty="0">
                <a:solidFill>
                  <a:schemeClr val="tx1"/>
                </a:solidFill>
              </a:rPr>
              <a:t> ant. (6). 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3. fáze: 120° – 180°; spolupracují trupové svaly, dochází ke zvětšení </a:t>
            </a:r>
            <a:r>
              <a:rPr lang="cs-CZ" sz="2000" b="1" dirty="0" err="1">
                <a:solidFill>
                  <a:schemeClr val="tx1"/>
                </a:solidFill>
              </a:rPr>
              <a:t>Lp</a:t>
            </a:r>
            <a:r>
              <a:rPr lang="cs-CZ" sz="2000" b="1" dirty="0">
                <a:solidFill>
                  <a:schemeClr val="tx1"/>
                </a:solidFill>
              </a:rPr>
              <a:t> lordózy a záklonu (úklon při FLX 1 HK).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Celkově: 60° </a:t>
            </a:r>
            <a:r>
              <a:rPr lang="cs-CZ" sz="2000" b="1" dirty="0" err="1">
                <a:solidFill>
                  <a:schemeClr val="tx1"/>
                </a:solidFill>
              </a:rPr>
              <a:t>upward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rotation</a:t>
            </a:r>
            <a:r>
              <a:rPr lang="cs-CZ" sz="2000" b="1" dirty="0">
                <a:solidFill>
                  <a:schemeClr val="tx1"/>
                </a:solidFill>
              </a:rPr>
              <a:t> lopatky + 120° pohyb v GH kloubu.</a:t>
            </a:r>
          </a:p>
        </p:txBody>
      </p:sp>
    </p:spTree>
    <p:extLst>
      <p:ext uri="{BB962C8B-B14F-4D97-AF65-F5344CB8AC3E}">
        <p14:creationId xmlns:p14="http://schemas.microsoft.com/office/powerpoint/2010/main" val="517098011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3C714F0-BC07-44E7-A790-E726C0605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6" y="1749338"/>
            <a:ext cx="5023403" cy="44964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B9B696-9B28-448F-B08D-6EEA1E809007}"/>
              </a:ext>
            </a:extLst>
          </p:cNvPr>
          <p:cNvSpPr txBox="1"/>
          <p:nvPr/>
        </p:nvSpPr>
        <p:spPr>
          <a:xfrm>
            <a:off x="8375904" y="6245752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2117394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254" y="290002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8" y="1188354"/>
            <a:ext cx="10578087" cy="5669645"/>
          </a:xfrm>
        </p:spPr>
        <p:txBody>
          <a:bodyPr>
            <a:normAutofit fontScale="25000" lnSpcReduction="20000"/>
          </a:bodyPr>
          <a:lstStyle/>
          <a:p>
            <a:r>
              <a:rPr lang="cs-CZ" sz="68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68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6800" b="1" dirty="0">
                <a:solidFill>
                  <a:schemeClr val="tx1"/>
                </a:solidFill>
              </a:rPr>
              <a:t>Extenze: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cs-CZ" sz="6800" b="1" dirty="0">
                <a:solidFill>
                  <a:schemeClr val="tx1"/>
                </a:solidFill>
              </a:rPr>
              <a:t>45° – 50°; m. </a:t>
            </a:r>
            <a:r>
              <a:rPr lang="cs-CZ" sz="6800" b="1" dirty="0" err="1">
                <a:solidFill>
                  <a:schemeClr val="tx1"/>
                </a:solidFill>
              </a:rPr>
              <a:t>latissimus</a:t>
            </a:r>
            <a:r>
              <a:rPr lang="cs-CZ" sz="6800" b="1" dirty="0">
                <a:solidFill>
                  <a:schemeClr val="tx1"/>
                </a:solidFill>
              </a:rPr>
              <a:t> </a:t>
            </a:r>
            <a:r>
              <a:rPr lang="cs-CZ" sz="6800" b="1" dirty="0" err="1">
                <a:solidFill>
                  <a:schemeClr val="tx1"/>
                </a:solidFill>
              </a:rPr>
              <a:t>dorsi</a:t>
            </a:r>
            <a:r>
              <a:rPr lang="cs-CZ" sz="6800" b="1" dirty="0">
                <a:solidFill>
                  <a:schemeClr val="tx1"/>
                </a:solidFill>
              </a:rPr>
              <a:t>, m. </a:t>
            </a:r>
            <a:r>
              <a:rPr lang="cs-CZ" sz="6800" b="1" dirty="0" err="1">
                <a:solidFill>
                  <a:schemeClr val="tx1"/>
                </a:solidFill>
              </a:rPr>
              <a:t>teres</a:t>
            </a:r>
            <a:r>
              <a:rPr lang="cs-CZ" sz="6800" b="1" dirty="0">
                <a:solidFill>
                  <a:schemeClr val="tx1"/>
                </a:solidFill>
              </a:rPr>
              <a:t> major, posteriorní vlákna m. </a:t>
            </a:r>
            <a:r>
              <a:rPr lang="cs-CZ" sz="6800" b="1" dirty="0" err="1">
                <a:solidFill>
                  <a:schemeClr val="tx1"/>
                </a:solidFill>
              </a:rPr>
              <a:t>deltoideus</a:t>
            </a:r>
            <a:r>
              <a:rPr lang="cs-CZ" sz="6800" b="1" dirty="0">
                <a:solidFill>
                  <a:schemeClr val="tx1"/>
                </a:solidFill>
              </a:rPr>
              <a:t>, CLMTB,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cs-CZ" sz="6800" b="1" dirty="0">
                <a:solidFill>
                  <a:schemeClr val="tx1"/>
                </a:solidFill>
              </a:rPr>
              <a:t>m. </a:t>
            </a:r>
            <a:r>
              <a:rPr lang="cs-CZ" sz="6800" b="1" dirty="0" err="1">
                <a:solidFill>
                  <a:schemeClr val="tx1"/>
                </a:solidFill>
              </a:rPr>
              <a:t>supraspinatus</a:t>
            </a:r>
            <a:r>
              <a:rPr lang="cs-CZ" sz="6800" b="1" dirty="0">
                <a:solidFill>
                  <a:schemeClr val="tx1"/>
                </a:solidFill>
              </a:rPr>
              <a:t> a m. </a:t>
            </a:r>
            <a:r>
              <a:rPr lang="cs-CZ" sz="6800" b="1" dirty="0" err="1">
                <a:solidFill>
                  <a:schemeClr val="tx1"/>
                </a:solidFill>
              </a:rPr>
              <a:t>subscapularis</a:t>
            </a:r>
            <a:r>
              <a:rPr lang="cs-CZ" sz="6800" b="1" dirty="0">
                <a:solidFill>
                  <a:schemeClr val="tx1"/>
                </a:solidFill>
              </a:rPr>
              <a:t> pracují excentricky → zabraňují anteriorní dislokaci humeru.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6800" b="1" dirty="0">
                <a:solidFill>
                  <a:schemeClr val="tx1"/>
                </a:solidFill>
              </a:rPr>
              <a:t>Addukce: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cs-CZ" sz="6800" b="1" dirty="0">
                <a:solidFill>
                  <a:schemeClr val="tx1"/>
                </a:solidFill>
              </a:rPr>
              <a:t>20 – 40°; m. </a:t>
            </a:r>
            <a:r>
              <a:rPr lang="cs-CZ" sz="6800" b="1" dirty="0" err="1">
                <a:solidFill>
                  <a:schemeClr val="tx1"/>
                </a:solidFill>
              </a:rPr>
              <a:t>teres</a:t>
            </a:r>
            <a:r>
              <a:rPr lang="cs-CZ" sz="6800" b="1" dirty="0">
                <a:solidFill>
                  <a:schemeClr val="tx1"/>
                </a:solidFill>
              </a:rPr>
              <a:t> major, m. </a:t>
            </a:r>
            <a:r>
              <a:rPr lang="cs-CZ" sz="6800" b="1" dirty="0" err="1">
                <a:solidFill>
                  <a:schemeClr val="tx1"/>
                </a:solidFill>
              </a:rPr>
              <a:t>latissimus</a:t>
            </a:r>
            <a:r>
              <a:rPr lang="cs-CZ" sz="6800" b="1" dirty="0">
                <a:solidFill>
                  <a:schemeClr val="tx1"/>
                </a:solidFill>
              </a:rPr>
              <a:t> </a:t>
            </a:r>
            <a:r>
              <a:rPr lang="cs-CZ" sz="6800" b="1" dirty="0" err="1">
                <a:solidFill>
                  <a:schemeClr val="tx1"/>
                </a:solidFill>
              </a:rPr>
              <a:t>dorsi</a:t>
            </a:r>
            <a:r>
              <a:rPr lang="cs-CZ" sz="6800" b="1" dirty="0">
                <a:solidFill>
                  <a:schemeClr val="tx1"/>
                </a:solidFill>
              </a:rPr>
              <a:t>, m. </a:t>
            </a:r>
            <a:r>
              <a:rPr lang="cs-CZ" sz="6800" b="1" dirty="0" err="1">
                <a:solidFill>
                  <a:schemeClr val="tx1"/>
                </a:solidFill>
              </a:rPr>
              <a:t>pectoralis</a:t>
            </a:r>
            <a:r>
              <a:rPr lang="cs-CZ" sz="6800" b="1" dirty="0">
                <a:solidFill>
                  <a:schemeClr val="tx1"/>
                </a:solidFill>
              </a:rPr>
              <a:t> major, CLMTB,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cs-CZ" sz="6800" b="1" dirty="0">
                <a:solidFill>
                  <a:schemeClr val="tx1"/>
                </a:solidFill>
              </a:rPr>
              <a:t>2x větší síla než ABDK kvůli zapojení výše zmíněných svalů.</a:t>
            </a:r>
          </a:p>
          <a:p>
            <a:pPr marL="0" indent="0">
              <a:lnSpc>
                <a:spcPct val="170000"/>
              </a:lnSpc>
              <a:buNone/>
            </a:pPr>
            <a:endParaRPr lang="cs-CZ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893248707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4" y="1338040"/>
            <a:ext cx="10578087" cy="4972050"/>
          </a:xfrm>
        </p:spPr>
        <p:txBody>
          <a:bodyPr>
            <a:normAutofit/>
          </a:bodyPr>
          <a:lstStyle/>
          <a:p>
            <a:r>
              <a:rPr lang="cs-CZ" sz="21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100" b="1" dirty="0">
                <a:solidFill>
                  <a:schemeClr val="tx1"/>
                </a:solidFill>
              </a:rPr>
              <a:t>Rotace: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</a:rPr>
              <a:t>nulová pozice (paže u těla, FLX loket): 70° ZR, 75-80º VR.</a:t>
            </a:r>
          </a:p>
          <a:p>
            <a:pPr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</a:rPr>
              <a:t>abdukce v rameni 90°: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</a:rPr>
              <a:t>VR: 90°; m. </a:t>
            </a:r>
            <a:r>
              <a:rPr lang="cs-CZ" sz="2100" b="1" dirty="0" err="1">
                <a:solidFill>
                  <a:schemeClr val="tx1"/>
                </a:solidFill>
              </a:rPr>
              <a:t>subscapularis</a:t>
            </a:r>
            <a:r>
              <a:rPr lang="cs-CZ" sz="2100" b="1" dirty="0">
                <a:solidFill>
                  <a:schemeClr val="tx1"/>
                </a:solidFill>
              </a:rPr>
              <a:t>, m. </a:t>
            </a:r>
            <a:r>
              <a:rPr lang="cs-CZ" sz="2100" b="1" dirty="0" err="1">
                <a:solidFill>
                  <a:schemeClr val="tx1"/>
                </a:solidFill>
              </a:rPr>
              <a:t>latissimus</a:t>
            </a:r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b="1" dirty="0" err="1">
                <a:solidFill>
                  <a:schemeClr val="tx1"/>
                </a:solidFill>
              </a:rPr>
              <a:t>dorsi</a:t>
            </a:r>
            <a:r>
              <a:rPr lang="cs-CZ" sz="2100" b="1" dirty="0">
                <a:solidFill>
                  <a:schemeClr val="tx1"/>
                </a:solidFill>
              </a:rPr>
              <a:t>, m. </a:t>
            </a:r>
            <a:r>
              <a:rPr lang="cs-CZ" sz="2100" b="1" dirty="0" err="1">
                <a:solidFill>
                  <a:schemeClr val="tx1"/>
                </a:solidFill>
              </a:rPr>
              <a:t>teres</a:t>
            </a:r>
            <a:r>
              <a:rPr lang="cs-CZ" sz="2100" b="1" dirty="0">
                <a:solidFill>
                  <a:schemeClr val="tx1"/>
                </a:solidFill>
              </a:rPr>
              <a:t> major, m. </a:t>
            </a:r>
            <a:r>
              <a:rPr lang="cs-CZ" sz="2100" b="1" dirty="0" err="1">
                <a:solidFill>
                  <a:schemeClr val="tx1"/>
                </a:solidFill>
              </a:rPr>
              <a:t>pectoralis</a:t>
            </a:r>
            <a:r>
              <a:rPr lang="cs-CZ" sz="2100" b="1" dirty="0">
                <a:solidFill>
                  <a:schemeClr val="tx1"/>
                </a:solidFill>
              </a:rPr>
              <a:t> major</a:t>
            </a:r>
          </a:p>
          <a:p>
            <a:pPr>
              <a:lnSpc>
                <a:spcPct val="170000"/>
              </a:lnSpc>
              <a:buFontTx/>
              <a:buChar char="-"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33863203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144" y="1288796"/>
            <a:ext cx="6339956" cy="5200904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Rotace: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</a:rPr>
              <a:t>ZR: 90°; m. </a:t>
            </a:r>
            <a:r>
              <a:rPr lang="cs-CZ" sz="2100" b="1" dirty="0" err="1">
                <a:solidFill>
                  <a:schemeClr val="tx1"/>
                </a:solidFill>
              </a:rPr>
              <a:t>infraspinatus</a:t>
            </a:r>
            <a:r>
              <a:rPr lang="cs-CZ" sz="2100" b="1" dirty="0">
                <a:solidFill>
                  <a:schemeClr val="tx1"/>
                </a:solidFill>
              </a:rPr>
              <a:t>, m. </a:t>
            </a:r>
            <a:r>
              <a:rPr lang="cs-CZ" sz="2100" b="1" dirty="0" err="1">
                <a:solidFill>
                  <a:schemeClr val="tx1"/>
                </a:solidFill>
              </a:rPr>
              <a:t>teres</a:t>
            </a:r>
            <a:r>
              <a:rPr lang="cs-CZ" sz="2100" b="1" dirty="0">
                <a:solidFill>
                  <a:schemeClr val="tx1"/>
                </a:solidFill>
              </a:rPr>
              <a:t> minor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</a:rPr>
              <a:t>Rotační pohyby hlavice humeru spojeny s pohybem lopatky: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</a:rPr>
              <a:t>VR: protrakce v SC + ABDK, anteriorní </a:t>
            </a:r>
            <a:r>
              <a:rPr lang="cs-CZ" sz="2100" b="1" dirty="0" err="1">
                <a:solidFill>
                  <a:schemeClr val="tx1"/>
                </a:solidFill>
              </a:rPr>
              <a:t>tilt</a:t>
            </a:r>
            <a:r>
              <a:rPr lang="cs-CZ" sz="2100" b="1" dirty="0">
                <a:solidFill>
                  <a:schemeClr val="tx1"/>
                </a:solidFill>
              </a:rPr>
              <a:t> a vnitřní rotace v ST</a:t>
            </a:r>
            <a:r>
              <a:rPr lang="cs-CZ" sz="2100" b="1" dirty="0">
                <a:solidFill>
                  <a:schemeClr val="tx1"/>
                </a:solidFill>
                <a:effectLst/>
              </a:rPr>
              <a:t>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  <a:effectLst/>
              </a:rPr>
              <a:t>ZR: </a:t>
            </a:r>
            <a:r>
              <a:rPr lang="cs-CZ" sz="2100" b="1" dirty="0" err="1">
                <a:solidFill>
                  <a:schemeClr val="tx1"/>
                </a:solidFill>
                <a:effectLst/>
              </a:rPr>
              <a:t>retrak</a:t>
            </a:r>
            <a:r>
              <a:rPr lang="cs-CZ" sz="2100" b="1" dirty="0" err="1">
                <a:solidFill>
                  <a:schemeClr val="tx1"/>
                </a:solidFill>
              </a:rPr>
              <a:t>ce</a:t>
            </a:r>
            <a:r>
              <a:rPr lang="cs-CZ" sz="2100" b="1" dirty="0">
                <a:solidFill>
                  <a:schemeClr val="tx1"/>
                </a:solidFill>
              </a:rPr>
              <a:t> v SC, addukce, posteriorní </a:t>
            </a:r>
            <a:r>
              <a:rPr lang="cs-CZ" sz="2100" b="1" dirty="0" err="1">
                <a:solidFill>
                  <a:schemeClr val="tx1"/>
                </a:solidFill>
              </a:rPr>
              <a:t>tilt</a:t>
            </a:r>
            <a:r>
              <a:rPr lang="cs-CZ" sz="2100" b="1" dirty="0">
                <a:solidFill>
                  <a:schemeClr val="tx1"/>
                </a:solidFill>
              </a:rPr>
              <a:t> a zevní rotace v ST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2100" b="1" dirty="0">
                <a:solidFill>
                  <a:schemeClr val="tx1"/>
                </a:solidFill>
              </a:rPr>
              <a:t>M. </a:t>
            </a:r>
            <a:r>
              <a:rPr lang="cs-CZ" sz="2100" b="1" dirty="0" err="1">
                <a:solidFill>
                  <a:schemeClr val="tx1"/>
                </a:solidFill>
              </a:rPr>
              <a:t>subscapularis</a:t>
            </a:r>
            <a:r>
              <a:rPr lang="cs-CZ" sz="2100" b="1" dirty="0">
                <a:solidFill>
                  <a:schemeClr val="tx1"/>
                </a:solidFill>
              </a:rPr>
              <a:t> – zabraňuje dislokaci hlavice humeru při ZR. 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E71982-9516-98F6-D031-1088159CD6F9}"/>
              </a:ext>
            </a:extLst>
          </p:cNvPr>
          <p:cNvSpPr txBox="1"/>
          <p:nvPr/>
        </p:nvSpPr>
        <p:spPr>
          <a:xfrm flipH="1">
            <a:off x="8302306" y="4190999"/>
            <a:ext cx="254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  <a:p>
            <a:endParaRPr lang="cs-CZ" dirty="0"/>
          </a:p>
        </p:txBody>
      </p:sp>
      <p:pic>
        <p:nvPicPr>
          <p:cNvPr id="6" name="Obrázek 5" descr="Obsah obrázku kresba, klipart, ilustrace, design&#10;&#10;Popis byl vytvořen automaticky">
            <a:extLst>
              <a:ext uri="{FF2B5EF4-FFF2-40B4-BE49-F238E27FC236}">
                <a16:creationId xmlns:a16="http://schemas.microsoft.com/office/drawing/2014/main" id="{A95C321D-0314-B5C8-D869-96ACE37D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54" y="1036317"/>
            <a:ext cx="4086958" cy="30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93817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92" y="1338040"/>
            <a:ext cx="10980951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buNone/>
            </a:pPr>
            <a:r>
              <a:rPr lang="cs-CZ" sz="1900" b="1" dirty="0">
                <a:solidFill>
                  <a:schemeClr val="tx1"/>
                </a:solidFill>
              </a:rPr>
              <a:t>Abdukce:</a:t>
            </a:r>
          </a:p>
          <a:p>
            <a:pPr>
              <a:buFontTx/>
              <a:buChar char="-"/>
            </a:pPr>
            <a:r>
              <a:rPr lang="cs-CZ" sz="1900" b="1" dirty="0" err="1">
                <a:solidFill>
                  <a:schemeClr val="tx1"/>
                </a:solidFill>
              </a:rPr>
              <a:t>Véle</a:t>
            </a:r>
            <a:r>
              <a:rPr lang="cs-CZ" sz="1900" b="1" dirty="0">
                <a:solidFill>
                  <a:schemeClr val="tx1"/>
                </a:solidFill>
              </a:rPr>
              <a:t> (2006):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1. fáze: do 45° hlavně m. </a:t>
            </a:r>
            <a:r>
              <a:rPr lang="cs-CZ" sz="1900" b="1" dirty="0" err="1">
                <a:solidFill>
                  <a:schemeClr val="tx1"/>
                </a:solidFill>
              </a:rPr>
              <a:t>supraspinatus</a:t>
            </a:r>
            <a:endParaRPr lang="cs-CZ" sz="19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2. fáze: od 45° nárůst aktivity m. </a:t>
            </a:r>
            <a:r>
              <a:rPr lang="cs-CZ" sz="1900" b="1" dirty="0" err="1">
                <a:solidFill>
                  <a:schemeClr val="tx1"/>
                </a:solidFill>
              </a:rPr>
              <a:t>deltoideus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supraspinatus</a:t>
            </a:r>
            <a:r>
              <a:rPr lang="cs-CZ" sz="1900" b="1" dirty="0">
                <a:solidFill>
                  <a:schemeClr val="tx1"/>
                </a:solidFill>
              </a:rPr>
              <a:t> ale pořád zapojen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3. fáze: 90° až 150° zapojení pletence ramenního (m. </a:t>
            </a:r>
            <a:r>
              <a:rPr lang="cs-CZ" sz="1900" b="1" dirty="0" err="1">
                <a:solidFill>
                  <a:schemeClr val="tx1"/>
                </a:solidFill>
              </a:rPr>
              <a:t>trapezius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serratus</a:t>
            </a:r>
            <a:r>
              <a:rPr lang="cs-CZ" sz="1900" b="1" dirty="0">
                <a:solidFill>
                  <a:schemeClr val="tx1"/>
                </a:solidFill>
              </a:rPr>
              <a:t> ant.)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4. fáze: od 150° zapojení trupového svalstva, úklon a zvýšení </a:t>
            </a:r>
            <a:r>
              <a:rPr lang="cs-CZ" sz="1900" b="1" dirty="0" err="1">
                <a:solidFill>
                  <a:schemeClr val="tx1"/>
                </a:solidFill>
              </a:rPr>
              <a:t>Lp</a:t>
            </a:r>
            <a:r>
              <a:rPr lang="cs-CZ" sz="1900" b="1" dirty="0">
                <a:solidFill>
                  <a:schemeClr val="tx1"/>
                </a:solidFill>
              </a:rPr>
              <a:t> lordózy, pokud je pouze 1 HK v ABDK dochází k úklonu páteře, při ABDK 2 HK zvětšení </a:t>
            </a:r>
            <a:r>
              <a:rPr lang="cs-CZ" sz="1900" b="1" dirty="0" err="1">
                <a:solidFill>
                  <a:schemeClr val="tx1"/>
                </a:solidFill>
              </a:rPr>
              <a:t>Lp</a:t>
            </a:r>
            <a:r>
              <a:rPr lang="cs-CZ" sz="1900" b="1" dirty="0">
                <a:solidFill>
                  <a:schemeClr val="tx1"/>
                </a:solidFill>
              </a:rPr>
              <a:t> (m. </a:t>
            </a:r>
            <a:r>
              <a:rPr lang="cs-CZ" sz="1900" b="1" dirty="0" err="1">
                <a:solidFill>
                  <a:schemeClr val="tx1"/>
                </a:solidFill>
              </a:rPr>
              <a:t>latissimus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dorsi</a:t>
            </a:r>
            <a:r>
              <a:rPr lang="cs-CZ" sz="1900" b="1" dirty="0">
                <a:solidFill>
                  <a:schemeClr val="tx1"/>
                </a:solidFill>
              </a:rPr>
              <a:t> a m. </a:t>
            </a:r>
            <a:r>
              <a:rPr lang="cs-CZ" sz="1900" b="1" dirty="0" err="1">
                <a:solidFill>
                  <a:schemeClr val="tx1"/>
                </a:solidFill>
              </a:rPr>
              <a:t>pectoralis</a:t>
            </a:r>
            <a:r>
              <a:rPr lang="cs-CZ" sz="1900" b="1" dirty="0">
                <a:solidFill>
                  <a:schemeClr val="tx1"/>
                </a:solidFill>
              </a:rPr>
              <a:t> major brzdí činnost m. </a:t>
            </a:r>
            <a:r>
              <a:rPr lang="cs-CZ" sz="1900" b="1" dirty="0" err="1">
                <a:solidFill>
                  <a:schemeClr val="tx1"/>
                </a:solidFill>
              </a:rPr>
              <a:t>trapezius</a:t>
            </a:r>
            <a:r>
              <a:rPr lang="cs-CZ" sz="1900" b="1" dirty="0">
                <a:solidFill>
                  <a:schemeClr val="tx1"/>
                </a:solidFill>
              </a:rPr>
              <a:t> a m. </a:t>
            </a:r>
            <a:r>
              <a:rPr lang="cs-CZ" sz="1900" b="1" dirty="0" err="1">
                <a:solidFill>
                  <a:schemeClr val="tx1"/>
                </a:solidFill>
              </a:rPr>
              <a:t>serratus</a:t>
            </a:r>
            <a:r>
              <a:rPr lang="cs-CZ" sz="1900" b="1" dirty="0">
                <a:solidFill>
                  <a:schemeClr val="tx1"/>
                </a:solidFill>
              </a:rPr>
              <a:t> ant.)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34153584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400" y="4971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Kineziologie a biomechanika pletence ramenního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35" y="1574346"/>
            <a:ext cx="10459966" cy="49720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1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100" b="1" dirty="0" err="1">
                <a:solidFill>
                  <a:schemeClr val="tx1"/>
                </a:solidFill>
              </a:rPr>
              <a:t>Scapulohumerální</a:t>
            </a:r>
            <a:r>
              <a:rPr lang="cs-CZ" sz="2100" b="1" dirty="0">
                <a:solidFill>
                  <a:schemeClr val="tx1"/>
                </a:solidFill>
              </a:rPr>
              <a:t> rytmus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poměr pohybu v GH a ST skloubení: humerus a </a:t>
            </a:r>
            <a:r>
              <a:rPr lang="cs-CZ" sz="1900" b="1" dirty="0" err="1">
                <a:solidFill>
                  <a:schemeClr val="tx1"/>
                </a:solidFill>
              </a:rPr>
              <a:t>scapula</a:t>
            </a:r>
            <a:r>
              <a:rPr lang="cs-CZ" sz="1900" b="1" dirty="0">
                <a:solidFill>
                  <a:schemeClr val="tx1"/>
                </a:solidFill>
              </a:rPr>
              <a:t> se vzájemně při abdukci pohybují v poměru 2:1, tzn. na 90° abdukce připadá 60° čistě v GH kloubu a 30° rotace lopatky, na celý rozsah pohybu (180°) je to pak 120° v GH kloubu a 60° je pak pohyb lopatky. </a:t>
            </a:r>
            <a:r>
              <a:rPr lang="cs-CZ" sz="1900" b="1" dirty="0" err="1">
                <a:solidFill>
                  <a:schemeClr val="tx1"/>
                </a:solidFill>
              </a:rPr>
              <a:t>Kapandji</a:t>
            </a:r>
            <a:r>
              <a:rPr lang="cs-CZ" sz="1900" b="1" dirty="0">
                <a:solidFill>
                  <a:schemeClr val="tx1"/>
                </a:solidFill>
              </a:rPr>
              <a:t> (1982): prvních 30° převážně jen v GH.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100" b="1" dirty="0">
                <a:solidFill>
                  <a:schemeClr val="tx1"/>
                </a:solidFill>
              </a:rPr>
              <a:t>1. Abdukce do 90° (Neumann, 2010):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900" b="1" dirty="0">
                <a:solidFill>
                  <a:schemeClr val="tx1"/>
                </a:solidFill>
                <a:effectLst/>
              </a:rPr>
              <a:t>Pohyb začíná v GH kloubu, poměr 2:1 (60º abdukce v GH, 30º rotace lopatky na celý rozsah pohybu 90º). Napjaté lig. </a:t>
            </a:r>
            <a:r>
              <a:rPr lang="cs-CZ" sz="1900" b="1" dirty="0" err="1">
                <a:solidFill>
                  <a:schemeClr val="tx1"/>
                </a:solidFill>
                <a:effectLst/>
              </a:rPr>
              <a:t>conoideum</a:t>
            </a:r>
            <a:r>
              <a:rPr lang="cs-CZ" sz="1900" b="1" dirty="0">
                <a:solidFill>
                  <a:schemeClr val="tx1"/>
                </a:solidFill>
                <a:effectLst/>
              </a:rPr>
              <a:t> neumožňuje rotaci v AC skloubení → pohyb tedy možný jen v SC (elevace SC o 25º), další pohyb následně znemožňuje lig. </a:t>
            </a:r>
            <a:r>
              <a:rPr lang="cs-CZ" sz="1900" b="1" dirty="0" err="1">
                <a:solidFill>
                  <a:schemeClr val="tx1"/>
                </a:solidFill>
                <a:effectLst/>
              </a:rPr>
              <a:t>costoclaviculare</a:t>
            </a:r>
            <a:r>
              <a:rPr lang="cs-CZ" sz="1900" b="1" dirty="0">
                <a:solidFill>
                  <a:schemeClr val="tx1"/>
                </a:solidFill>
                <a:effectLst/>
              </a:rPr>
              <a:t>. Pohyb se přesouvá do AC kloubu</a:t>
            </a:r>
            <a:r>
              <a:rPr lang="cs-CZ" sz="1900" b="1" dirty="0">
                <a:solidFill>
                  <a:schemeClr val="tx1"/>
                </a:solidFill>
              </a:rPr>
              <a:t>, kde dojde k </a:t>
            </a:r>
            <a:r>
              <a:rPr lang="cs-CZ" sz="1900" b="1" dirty="0" err="1">
                <a:solidFill>
                  <a:schemeClr val="tx1"/>
                </a:solidFill>
              </a:rPr>
              <a:t>upward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rotation</a:t>
            </a:r>
            <a:r>
              <a:rPr lang="cs-CZ" sz="1900" b="1" dirty="0">
                <a:solidFill>
                  <a:schemeClr val="tx1"/>
                </a:solidFill>
                <a:effectLst/>
              </a:rPr>
              <a:t> o 5°.</a:t>
            </a:r>
            <a:endParaRPr lang="cs-CZ" sz="19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1689561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76" y="1466994"/>
            <a:ext cx="5876802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SC skloubení: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dirty="0">
                <a:solidFill>
                  <a:schemeClr val="tx1"/>
                </a:solidFill>
                <a:effectLst/>
              </a:rPr>
              <a:t>Elevace: sternální konec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claviculy</a:t>
            </a:r>
            <a:r>
              <a:rPr lang="cs-CZ" b="1" dirty="0">
                <a:solidFill>
                  <a:schemeClr val="tx1"/>
                </a:solidFill>
                <a:effectLst/>
              </a:rPr>
              <a:t> roluje směrem </a:t>
            </a:r>
            <a:r>
              <a:rPr lang="cs-CZ" b="1" dirty="0">
                <a:solidFill>
                  <a:schemeClr val="tx1"/>
                </a:solidFill>
              </a:rPr>
              <a:t>nahoru a slide probíhá směrem dolů, limitace lig. </a:t>
            </a:r>
            <a:r>
              <a:rPr lang="cs-CZ" b="1" dirty="0" err="1">
                <a:solidFill>
                  <a:schemeClr val="tx1"/>
                </a:solidFill>
              </a:rPr>
              <a:t>costoclaviculare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dirty="0">
                <a:solidFill>
                  <a:schemeClr val="tx1"/>
                </a:solidFill>
                <a:effectLst/>
              </a:rPr>
              <a:t>Deprese: </a:t>
            </a:r>
            <a:r>
              <a:rPr lang="cs-CZ" b="1" dirty="0">
                <a:solidFill>
                  <a:schemeClr val="tx1"/>
                </a:solidFill>
              </a:rPr>
              <a:t>sternální konec </a:t>
            </a:r>
            <a:r>
              <a:rPr lang="cs-CZ" b="1" dirty="0" err="1">
                <a:solidFill>
                  <a:schemeClr val="tx1"/>
                </a:solidFill>
              </a:rPr>
              <a:t>claviculy</a:t>
            </a:r>
            <a:r>
              <a:rPr lang="cs-CZ" b="1" dirty="0">
                <a:solidFill>
                  <a:schemeClr val="tx1"/>
                </a:solidFill>
              </a:rPr>
              <a:t> roluje směrem dolů a slide probíhá směrem nahoru, limitace superior </a:t>
            </a:r>
            <a:r>
              <a:rPr lang="cs-CZ" b="1" dirty="0" err="1">
                <a:solidFill>
                  <a:schemeClr val="tx1"/>
                </a:solidFill>
              </a:rPr>
              <a:t>capsular</a:t>
            </a:r>
            <a:r>
              <a:rPr lang="cs-CZ" b="1" dirty="0">
                <a:solidFill>
                  <a:schemeClr val="tx1"/>
                </a:solidFill>
              </a:rPr>
              <a:t>  </a:t>
            </a:r>
            <a:r>
              <a:rPr lang="cs-CZ" b="1" dirty="0" err="1">
                <a:solidFill>
                  <a:schemeClr val="tx1"/>
                </a:solidFill>
              </a:rPr>
              <a:t>ligament</a:t>
            </a:r>
            <a:r>
              <a:rPr lang="cs-CZ" b="1" dirty="0">
                <a:solidFill>
                  <a:schemeClr val="tx1"/>
                </a:solidFill>
              </a:rPr>
              <a:t>, lig. </a:t>
            </a:r>
            <a:r>
              <a:rPr lang="cs-CZ" b="1" dirty="0" err="1">
                <a:solidFill>
                  <a:schemeClr val="tx1"/>
                </a:solidFill>
              </a:rPr>
              <a:t>interclaviculare</a:t>
            </a:r>
            <a:r>
              <a:rPr lang="cs-CZ" b="1" dirty="0">
                <a:solidFill>
                  <a:schemeClr val="tx1"/>
                </a:solidFill>
              </a:rPr>
              <a:t>, 1. žebro.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skica, kresba, kreslené, ilustrace&#10;&#10;Popis byl vytvořen automaticky">
            <a:extLst>
              <a:ext uri="{FF2B5EF4-FFF2-40B4-BE49-F238E27FC236}">
                <a16:creationId xmlns:a16="http://schemas.microsoft.com/office/drawing/2014/main" id="{18059B2D-64C5-7036-827F-DAE0B1D09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64" y="1828799"/>
            <a:ext cx="6013715" cy="237315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FB963AE-C6A0-67E2-AAAD-290F18473ADC}"/>
              </a:ext>
            </a:extLst>
          </p:cNvPr>
          <p:cNvSpPr txBox="1"/>
          <p:nvPr/>
        </p:nvSpPr>
        <p:spPr>
          <a:xfrm>
            <a:off x="7999048" y="4201953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548273865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672" y="31160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Kineziologie a biomechanika pletence ramenního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32" y="1592494"/>
            <a:ext cx="11221965" cy="497205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s-CZ" sz="21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100" b="1" dirty="0">
                <a:solidFill>
                  <a:schemeClr val="tx1"/>
                </a:solidFill>
              </a:rPr>
              <a:t>2. Abdukce 90º - 180º (Neumann, 2010):</a:t>
            </a:r>
          </a:p>
          <a:p>
            <a:pPr marL="0" indent="0" algn="just">
              <a:buNone/>
            </a:pPr>
            <a:r>
              <a:rPr lang="cs-CZ" sz="2100" b="1" dirty="0">
                <a:solidFill>
                  <a:schemeClr val="tx1"/>
                </a:solidFill>
                <a:effectLst/>
              </a:rPr>
              <a:t>Abdukce pokračuje </a:t>
            </a:r>
            <a:r>
              <a:rPr lang="cs-CZ" sz="2100" b="1" dirty="0">
                <a:solidFill>
                  <a:schemeClr val="tx1"/>
                </a:solidFill>
              </a:rPr>
              <a:t>v poměru 2:1</a:t>
            </a:r>
            <a:r>
              <a:rPr lang="cs-CZ" sz="2100" b="1" dirty="0">
                <a:solidFill>
                  <a:schemeClr val="tx1"/>
                </a:solidFill>
                <a:effectLst/>
              </a:rPr>
              <a:t>. Elevace v SC o 5º a </a:t>
            </a:r>
            <a:r>
              <a:rPr lang="cs-CZ" sz="2100" b="1" dirty="0" err="1">
                <a:solidFill>
                  <a:schemeClr val="tx1"/>
                </a:solidFill>
              </a:rPr>
              <a:t>upward</a:t>
            </a:r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b="1" dirty="0" err="1">
                <a:solidFill>
                  <a:schemeClr val="tx1"/>
                </a:solidFill>
              </a:rPr>
              <a:t>rotation</a:t>
            </a:r>
            <a:r>
              <a:rPr lang="cs-CZ" sz="2100" b="1" dirty="0">
                <a:solidFill>
                  <a:schemeClr val="tx1"/>
                </a:solidFill>
                <a:effectLst/>
              </a:rPr>
              <a:t> v AC kloubu o 25°. Na konci abdukce tedy lopatka rotovala o 60°, přičemž 30° rotace proběhlo v AC kloubu a o 30° se </a:t>
            </a:r>
            <a:r>
              <a:rPr lang="cs-CZ" sz="2100" b="1" dirty="0" err="1">
                <a:solidFill>
                  <a:schemeClr val="tx1"/>
                </a:solidFill>
                <a:effectLst/>
              </a:rPr>
              <a:t>elevoval</a:t>
            </a:r>
            <a:r>
              <a:rPr lang="cs-CZ" sz="2100" b="1" dirty="0">
                <a:solidFill>
                  <a:schemeClr val="tx1"/>
                </a:solidFill>
                <a:effectLst/>
              </a:rPr>
              <a:t> SC kloub.</a:t>
            </a:r>
            <a:endParaRPr lang="cs-CZ" sz="21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Pozdní fáze abdukce v rameni: dojde postupně k napětí obou lig.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costoclaviculare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 lig.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coracoclaviculare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případně jsou již tato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ligamenta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napjata). Aby však mohla lopatka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zrotovat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 posledních 30°, musí být tenze lig.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coracoclaviculare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částečně povolena → posteriorní rotace klíční kosti → laterální konec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claviculy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se přiblíží k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processus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coracoideus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cs-CZ" sz="2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ligamentum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zbaveno napětí → lopatka může pokračovat v rotaci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cs-CZ" sz="21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Bez posteriorní rotace klíční kosti nelze provést plnou abdukci v ramenním kloubu.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9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5996506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E6FDE69-4428-4F44-8CE8-6C082DC982C6}"/>
              </a:ext>
            </a:extLst>
          </p:cNvPr>
          <p:cNvSpPr txBox="1"/>
          <p:nvPr/>
        </p:nvSpPr>
        <p:spPr>
          <a:xfrm flipH="1">
            <a:off x="6705425" y="6141804"/>
            <a:ext cx="418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  <p:pic>
        <p:nvPicPr>
          <p:cNvPr id="5" name="Obrázek 4" descr="Obsah obrázku diagram, text, kloub, kostra&#10;&#10;Popis byl vytvořen automaticky">
            <a:extLst>
              <a:ext uri="{FF2B5EF4-FFF2-40B4-BE49-F238E27FC236}">
                <a16:creationId xmlns:a16="http://schemas.microsoft.com/office/drawing/2014/main" id="{1B7F3565-049C-DBA3-1A05-48344A78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44" y="408419"/>
            <a:ext cx="6242539" cy="54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0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53" y="1473200"/>
            <a:ext cx="6601187" cy="4972050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Abdukce: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supraspinatus</a:t>
            </a:r>
            <a:r>
              <a:rPr lang="cs-CZ" sz="1800" b="1" dirty="0">
                <a:solidFill>
                  <a:schemeClr val="tx1"/>
                </a:solidFill>
              </a:rPr>
              <a:t> – umožňuje začátek abdukce i tím, že fixuje hlavici v jamce.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deltoideus</a:t>
            </a:r>
            <a:r>
              <a:rPr lang="cs-CZ" sz="1800" b="1" dirty="0">
                <a:solidFill>
                  <a:schemeClr val="tx1"/>
                </a:solidFill>
              </a:rPr>
              <a:t> – táhne hlavici nahoru, ale! v počátku abdukce spíše </a:t>
            </a:r>
            <a:r>
              <a:rPr lang="cs-CZ" sz="1800" b="1" dirty="0" err="1">
                <a:solidFill>
                  <a:schemeClr val="tx1"/>
                </a:solidFill>
              </a:rPr>
              <a:t>decentrační</a:t>
            </a:r>
            <a:r>
              <a:rPr lang="cs-CZ" sz="1800" b="1" dirty="0">
                <a:solidFill>
                  <a:schemeClr val="tx1"/>
                </a:solidFill>
              </a:rPr>
              <a:t> charakter (jeho tahová síla působí mimo kloubní jamku). </a:t>
            </a:r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sz="1800" b="1" dirty="0">
                <a:solidFill>
                  <a:schemeClr val="tx1"/>
                </a:solidFill>
              </a:rPr>
              <a:t> konečné fázi má stabilizační charakter.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Směr tahu m. </a:t>
            </a:r>
            <a:r>
              <a:rPr lang="cs-CZ" sz="1800" b="1" dirty="0" err="1">
                <a:solidFill>
                  <a:schemeClr val="tx1"/>
                </a:solidFill>
              </a:rPr>
              <a:t>deltoideus</a:t>
            </a:r>
            <a:r>
              <a:rPr lang="cs-CZ" sz="1800" b="1" dirty="0">
                <a:solidFill>
                  <a:schemeClr val="tx1"/>
                </a:solidFill>
              </a:rPr>
              <a:t> v 90° ABDK odpovídá směru tahu m. </a:t>
            </a:r>
            <a:r>
              <a:rPr lang="cs-CZ" sz="1800" b="1" dirty="0" err="1">
                <a:solidFill>
                  <a:schemeClr val="tx1"/>
                </a:solidFill>
              </a:rPr>
              <a:t>supraspinatus</a:t>
            </a:r>
            <a:r>
              <a:rPr lang="cs-CZ" sz="1800" b="1" dirty="0">
                <a:solidFill>
                  <a:schemeClr val="tx1"/>
                </a:solidFill>
              </a:rPr>
              <a:t> → pacienti s lézí RM mohou aktivně udržet paži v 90° ABDK, ale nejsou schopni aktivní abdukce do 90°.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0ED3FF-C8F4-2EE5-CB6C-0EF533813FC7}"/>
              </a:ext>
            </a:extLst>
          </p:cNvPr>
          <p:cNvSpPr txBox="1"/>
          <p:nvPr/>
        </p:nvSpPr>
        <p:spPr>
          <a:xfrm flipH="1">
            <a:off x="8788233" y="4582430"/>
            <a:ext cx="279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  <a:p>
            <a:endParaRPr lang="cs-CZ" dirty="0"/>
          </a:p>
        </p:txBody>
      </p:sp>
      <p:pic>
        <p:nvPicPr>
          <p:cNvPr id="13" name="Obrázek 12" descr="Obsah obrázku skica, kresba, diagram, Perokresba&#10;&#10;Popis byl vytvořen automaticky">
            <a:extLst>
              <a:ext uri="{FF2B5EF4-FFF2-40B4-BE49-F238E27FC236}">
                <a16:creationId xmlns:a16="http://schemas.microsoft.com/office/drawing/2014/main" id="{671D7679-B12F-F24D-B499-23A3AB568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41" y="1422400"/>
            <a:ext cx="4873159" cy="31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71974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53" y="1473200"/>
            <a:ext cx="7312821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Abdukce: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Stabilizace pohybu hlavice humeru – dolní porce m. </a:t>
            </a:r>
            <a:r>
              <a:rPr lang="cs-CZ" sz="1800" b="1" dirty="0" err="1">
                <a:solidFill>
                  <a:schemeClr val="tx1"/>
                </a:solidFill>
              </a:rPr>
              <a:t>subscapularis</a:t>
            </a:r>
            <a:r>
              <a:rPr lang="cs-CZ" sz="1800" b="1" dirty="0">
                <a:solidFill>
                  <a:schemeClr val="tx1"/>
                </a:solidFill>
              </a:rPr>
              <a:t>, dolní porce m. </a:t>
            </a:r>
            <a:r>
              <a:rPr lang="cs-CZ" sz="1800" b="1" dirty="0" err="1">
                <a:solidFill>
                  <a:schemeClr val="tx1"/>
                </a:solidFill>
              </a:rPr>
              <a:t>infraspinatus</a:t>
            </a:r>
            <a:r>
              <a:rPr lang="cs-CZ" sz="1800" b="1" dirty="0">
                <a:solidFill>
                  <a:schemeClr val="tx1"/>
                </a:solidFill>
              </a:rPr>
              <a:t> + m. </a:t>
            </a:r>
            <a:r>
              <a:rPr lang="cs-CZ" sz="1800" b="1" dirty="0" err="1">
                <a:solidFill>
                  <a:schemeClr val="tx1"/>
                </a:solidFill>
              </a:rPr>
              <a:t>teres</a:t>
            </a:r>
            <a:r>
              <a:rPr lang="cs-CZ" sz="1800" b="1" dirty="0">
                <a:solidFill>
                  <a:schemeClr val="tx1"/>
                </a:solidFill>
              </a:rPr>
              <a:t> minor deprese hlavice humeru (skluzný pohyb inferiorně) → zachování centrace hlavice proti </a:t>
            </a:r>
            <a:r>
              <a:rPr lang="cs-CZ" sz="1800" b="1" dirty="0" err="1">
                <a:solidFill>
                  <a:schemeClr val="tx1"/>
                </a:solidFill>
              </a:rPr>
              <a:t>fossa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glenoidalis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M. </a:t>
            </a:r>
            <a:r>
              <a:rPr lang="cs-CZ" b="1" dirty="0" err="1">
                <a:solidFill>
                  <a:schemeClr val="tx1"/>
                </a:solidFill>
              </a:rPr>
              <a:t>subscapularis</a:t>
            </a:r>
            <a:r>
              <a:rPr lang="cs-CZ" b="1" dirty="0">
                <a:solidFill>
                  <a:schemeClr val="tx1"/>
                </a:solidFill>
              </a:rPr>
              <a:t> – primární stabilizátor cestou excentrické kontrakce, výraznější v iniciální fázi pohybu (pořád ale aktivní!!!)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infraspinatus</a:t>
            </a:r>
            <a:r>
              <a:rPr lang="cs-CZ" sz="1800" b="1" dirty="0">
                <a:solidFill>
                  <a:schemeClr val="tx1"/>
                </a:solidFill>
              </a:rPr>
              <a:t> – aktivnější v terminální fázi pohybu.</a:t>
            </a:r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5D95C9-2967-19B1-678F-EC3C3EED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51" y="1923528"/>
            <a:ext cx="3841396" cy="324068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A0ED3FF-C8F4-2EE5-CB6C-0EF533813FC7}"/>
              </a:ext>
            </a:extLst>
          </p:cNvPr>
          <p:cNvSpPr txBox="1"/>
          <p:nvPr/>
        </p:nvSpPr>
        <p:spPr>
          <a:xfrm flipH="1">
            <a:off x="8558953" y="5258940"/>
            <a:ext cx="279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Michalíček</a:t>
            </a:r>
            <a:r>
              <a:rPr lang="cs-CZ" sz="1400" i="1" dirty="0"/>
              <a:t>, Vacek, 2014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086211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Kinematika ramenního kloubu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Abdukce: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ZR humeru při abdukci nad 90° → hlavice roluje dozadu a klouže dopředu → lepší orientace TM proti </a:t>
            </a:r>
            <a:r>
              <a:rPr lang="cs-CZ" sz="2000" b="1" dirty="0" err="1">
                <a:solidFill>
                  <a:schemeClr val="tx1"/>
                </a:solidFill>
              </a:rPr>
              <a:t>acromionu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Kombinace tahu ZR humeru a napětí zadních </a:t>
            </a:r>
            <a:r>
              <a:rPr lang="cs-CZ" sz="2000" b="1" dirty="0" err="1">
                <a:solidFill>
                  <a:schemeClr val="tx1"/>
                </a:solidFill>
              </a:rPr>
              <a:t>ligamentózních</a:t>
            </a:r>
            <a:r>
              <a:rPr lang="cs-CZ" sz="2000" b="1" dirty="0">
                <a:solidFill>
                  <a:schemeClr val="tx1"/>
                </a:solidFill>
              </a:rPr>
              <a:t> struktur + hlavních depresorů hlavice humeru + ZR lopatky → zvětšení </a:t>
            </a:r>
            <a:r>
              <a:rPr lang="cs-CZ" sz="2000" b="1" dirty="0" err="1">
                <a:solidFill>
                  <a:schemeClr val="tx1"/>
                </a:solidFill>
              </a:rPr>
              <a:t>subacromiálního</a:t>
            </a:r>
            <a:r>
              <a:rPr lang="cs-CZ" sz="2000" b="1" dirty="0">
                <a:solidFill>
                  <a:schemeClr val="tx1"/>
                </a:solidFill>
              </a:rPr>
              <a:t> prostoru → volnější pohyb TM pod nejvyšším bodem </a:t>
            </a:r>
            <a:r>
              <a:rPr lang="cs-CZ" sz="2000" b="1" dirty="0" err="1">
                <a:solidFill>
                  <a:schemeClr val="tx1"/>
                </a:solidFill>
              </a:rPr>
              <a:t>acromioclaviculárního</a:t>
            </a:r>
            <a:r>
              <a:rPr lang="cs-CZ" sz="2000" b="1" dirty="0">
                <a:solidFill>
                  <a:schemeClr val="tx1"/>
                </a:solidFill>
              </a:rPr>
              <a:t> oblouku.</a:t>
            </a: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74762188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880" y="1348314"/>
            <a:ext cx="5771950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Funkční rozsah RAK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cs-CZ" sz="1900" b="1" dirty="0">
                <a:solidFill>
                  <a:schemeClr val="tx1"/>
                </a:solidFill>
              </a:rPr>
              <a:t>Učesání se + ruka za záda = ABDK 120° a ZR okolo 90°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cs-CZ" sz="1900" b="1" dirty="0">
                <a:solidFill>
                  <a:schemeClr val="tx1"/>
                </a:solidFill>
              </a:rPr>
              <a:t>Oblékání se snahou dát ruku do rukávu vpředu (pohyb sestává z FLX a ABDK) nebo vzadu, popřípadě u žen je tento pohyb důležitý např. při zapínání podprsenky zezadu. Pro tento pohyb je potřebné vykonat zejména EXT cca 15° a VR zhruba 100°- 110°.</a:t>
            </a: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77386842-2806-46EB-AD21-408F25D70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5" y="1661309"/>
            <a:ext cx="4571144" cy="399975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9EA093C-07FD-4C75-ADD0-B33E53CBB4BE}"/>
              </a:ext>
            </a:extLst>
          </p:cNvPr>
          <p:cNvSpPr txBox="1"/>
          <p:nvPr/>
        </p:nvSpPr>
        <p:spPr>
          <a:xfrm>
            <a:off x="8876627" y="5661060"/>
            <a:ext cx="1654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876588029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303767" cy="5862320"/>
          </a:xfrm>
        </p:spPr>
        <p:txBody>
          <a:bodyPr>
            <a:normAutofit fontScale="70000" lnSpcReduction="20000"/>
          </a:bodyPr>
          <a:lstStyle/>
          <a:p>
            <a:r>
              <a:rPr lang="cs-CZ" sz="31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900" b="1" dirty="0" err="1">
                <a:solidFill>
                  <a:schemeClr val="tx1"/>
                </a:solidFill>
              </a:rPr>
              <a:t>Capsular</a:t>
            </a:r>
            <a:r>
              <a:rPr lang="cs-CZ" sz="2900" b="1" dirty="0">
                <a:solidFill>
                  <a:schemeClr val="tx1"/>
                </a:solidFill>
              </a:rPr>
              <a:t> </a:t>
            </a:r>
            <a:r>
              <a:rPr lang="cs-CZ" sz="2900" b="1" dirty="0" err="1">
                <a:solidFill>
                  <a:schemeClr val="tx1"/>
                </a:solidFill>
              </a:rPr>
              <a:t>pattern</a:t>
            </a:r>
            <a:r>
              <a:rPr lang="cs-CZ" sz="2900" b="1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dle </a:t>
            </a:r>
            <a:r>
              <a:rPr lang="cs-CZ" sz="2900" b="1" dirty="0" err="1">
                <a:solidFill>
                  <a:schemeClr val="tx1"/>
                </a:solidFill>
              </a:rPr>
              <a:t>Cyriaxe</a:t>
            </a:r>
            <a:r>
              <a:rPr lang="cs-CZ" sz="2900" b="1" dirty="0">
                <a:solidFill>
                  <a:schemeClr val="tx1"/>
                </a:solidFill>
              </a:rPr>
              <a:t> při </a:t>
            </a:r>
            <a:r>
              <a:rPr lang="cs-CZ" sz="2900" b="1" dirty="0" err="1">
                <a:solidFill>
                  <a:schemeClr val="tx1"/>
                </a:solidFill>
              </a:rPr>
              <a:t>intraartikulární</a:t>
            </a:r>
            <a:r>
              <a:rPr lang="cs-CZ" sz="2900" b="1" dirty="0">
                <a:solidFill>
                  <a:schemeClr val="tx1"/>
                </a:solidFill>
              </a:rPr>
              <a:t> lézi: omezení ZR, ABDK a VR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vyšetření dle </a:t>
            </a:r>
            <a:r>
              <a:rPr lang="cs-CZ" sz="2900" b="1" dirty="0" err="1">
                <a:solidFill>
                  <a:schemeClr val="tx1"/>
                </a:solidFill>
              </a:rPr>
              <a:t>Cyriaxe</a:t>
            </a:r>
            <a:r>
              <a:rPr lang="cs-CZ" sz="2900" b="1" dirty="0">
                <a:solidFill>
                  <a:schemeClr val="tx1"/>
                </a:solidFill>
              </a:rPr>
              <a:t> zahrnuje i pohyby lopatky, vyšetření dle </a:t>
            </a:r>
            <a:r>
              <a:rPr lang="cs-CZ" sz="2900" b="1" dirty="0" err="1">
                <a:solidFill>
                  <a:schemeClr val="tx1"/>
                </a:solidFill>
              </a:rPr>
              <a:t>Sachse</a:t>
            </a:r>
            <a:r>
              <a:rPr lang="cs-CZ" sz="2900" b="1" dirty="0">
                <a:solidFill>
                  <a:schemeClr val="tx1"/>
                </a:solidFill>
              </a:rPr>
              <a:t> při fixaci lopatky → omezení ABDK, ZR a VR. </a:t>
            </a:r>
          </a:p>
          <a:p>
            <a:pPr marL="0" indent="0"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900" b="1" dirty="0" err="1">
                <a:solidFill>
                  <a:schemeClr val="tx1"/>
                </a:solidFill>
              </a:rPr>
              <a:t>Cyriaxův</a:t>
            </a:r>
            <a:r>
              <a:rPr lang="cs-CZ" sz="2900" b="1" dirty="0">
                <a:solidFill>
                  <a:schemeClr val="tx1"/>
                </a:solidFill>
              </a:rPr>
              <a:t> bolestivý oblouk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maximální abdukce v RAK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do 60° → postižení m. </a:t>
            </a:r>
            <a:r>
              <a:rPr lang="cs-CZ" sz="2900" b="1" dirty="0" err="1">
                <a:solidFill>
                  <a:schemeClr val="tx1"/>
                </a:solidFill>
              </a:rPr>
              <a:t>supraspinatus</a:t>
            </a:r>
            <a:endParaRPr lang="cs-CZ" sz="29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60° – 120° → </a:t>
            </a:r>
            <a:r>
              <a:rPr lang="cs-CZ" sz="2900" b="1" dirty="0" err="1">
                <a:solidFill>
                  <a:schemeClr val="tx1"/>
                </a:solidFill>
              </a:rPr>
              <a:t>subakromiální</a:t>
            </a:r>
            <a:r>
              <a:rPr lang="cs-CZ" sz="2900" b="1" dirty="0">
                <a:solidFill>
                  <a:schemeClr val="tx1"/>
                </a:solidFill>
              </a:rPr>
              <a:t> region 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60 – 180° → RM 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při 180° při max. rotaci lat. části </a:t>
            </a:r>
            <a:r>
              <a:rPr lang="cs-CZ" sz="2900" b="1" dirty="0" err="1">
                <a:solidFill>
                  <a:schemeClr val="tx1"/>
                </a:solidFill>
              </a:rPr>
              <a:t>claviculy</a:t>
            </a:r>
            <a:r>
              <a:rPr lang="cs-CZ" sz="2900" b="1" dirty="0">
                <a:solidFill>
                  <a:schemeClr val="tx1"/>
                </a:solidFill>
              </a:rPr>
              <a:t> → AC    </a:t>
            </a: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cs-CZ" sz="1900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5076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1551398"/>
            <a:ext cx="10456167" cy="4947920"/>
          </a:xfrm>
        </p:spPr>
        <p:txBody>
          <a:bodyPr>
            <a:normAutofit fontScale="25000" lnSpcReduction="20000"/>
          </a:bodyPr>
          <a:lstStyle/>
          <a:p>
            <a:r>
              <a:rPr lang="cs-CZ" sz="8000" b="1" dirty="0">
                <a:solidFill>
                  <a:schemeClr val="tx1"/>
                </a:solidFill>
              </a:rPr>
              <a:t>Kloub loketní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Složený kloub: kladkový (humerus – ulna), kulový (humerus – </a:t>
            </a:r>
            <a:r>
              <a:rPr lang="cs-CZ" sz="7600" b="1" dirty="0" err="1">
                <a:solidFill>
                  <a:schemeClr val="tx1"/>
                </a:solidFill>
              </a:rPr>
              <a:t>radius</a:t>
            </a:r>
            <a:r>
              <a:rPr lang="cs-CZ" sz="7600" b="1" dirty="0">
                <a:solidFill>
                  <a:schemeClr val="tx1"/>
                </a:solidFill>
              </a:rPr>
              <a:t>), kolový (</a:t>
            </a:r>
            <a:r>
              <a:rPr lang="cs-CZ" sz="7600" b="1" dirty="0" err="1">
                <a:solidFill>
                  <a:schemeClr val="tx1"/>
                </a:solidFill>
              </a:rPr>
              <a:t>radius</a:t>
            </a:r>
            <a:r>
              <a:rPr lang="cs-CZ" sz="7600" b="1" dirty="0">
                <a:solidFill>
                  <a:schemeClr val="tx1"/>
                </a:solidFill>
              </a:rPr>
              <a:t> – ulna)</a:t>
            </a:r>
          </a:p>
          <a:p>
            <a:pPr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Kloubní pouzdro slabé, zesíleno pomocí lig. </a:t>
            </a:r>
            <a:r>
              <a:rPr lang="cs-CZ" sz="7600" b="1" dirty="0" err="1">
                <a:solidFill>
                  <a:schemeClr val="tx1"/>
                </a:solidFill>
              </a:rPr>
              <a:t>collaterale</a:t>
            </a:r>
            <a:r>
              <a:rPr lang="cs-CZ" sz="7600" b="1" dirty="0">
                <a:solidFill>
                  <a:schemeClr val="tx1"/>
                </a:solidFill>
              </a:rPr>
              <a:t> </a:t>
            </a:r>
            <a:r>
              <a:rPr lang="cs-CZ" sz="7600" b="1" dirty="0" err="1">
                <a:solidFill>
                  <a:schemeClr val="tx1"/>
                </a:solidFill>
              </a:rPr>
              <a:t>radiale</a:t>
            </a:r>
            <a:r>
              <a:rPr lang="cs-CZ" sz="7600" b="1" dirty="0">
                <a:solidFill>
                  <a:schemeClr val="tx1"/>
                </a:solidFill>
              </a:rPr>
              <a:t> et </a:t>
            </a:r>
            <a:r>
              <a:rPr lang="cs-CZ" sz="7600" b="1" dirty="0" err="1">
                <a:solidFill>
                  <a:schemeClr val="tx1"/>
                </a:solidFill>
              </a:rPr>
              <a:t>ulnare</a:t>
            </a:r>
            <a:r>
              <a:rPr lang="cs-CZ" sz="7600" b="1" dirty="0">
                <a:solidFill>
                  <a:schemeClr val="tx1"/>
                </a:solidFill>
              </a:rPr>
              <a:t>, lig. </a:t>
            </a:r>
            <a:r>
              <a:rPr lang="cs-CZ" sz="7600" b="1" dirty="0" err="1">
                <a:solidFill>
                  <a:schemeClr val="tx1"/>
                </a:solidFill>
              </a:rPr>
              <a:t>quadratum</a:t>
            </a:r>
            <a:r>
              <a:rPr lang="cs-CZ" sz="7600" b="1" dirty="0">
                <a:solidFill>
                  <a:schemeClr val="tx1"/>
                </a:solidFill>
              </a:rPr>
              <a:t>, lig. </a:t>
            </a:r>
            <a:r>
              <a:rPr lang="cs-CZ" sz="7600" b="1" dirty="0" err="1">
                <a:solidFill>
                  <a:schemeClr val="tx1"/>
                </a:solidFill>
              </a:rPr>
              <a:t>anulare</a:t>
            </a:r>
            <a:r>
              <a:rPr lang="cs-CZ" sz="7600" b="1" dirty="0">
                <a:solidFill>
                  <a:schemeClr val="tx1"/>
                </a:solidFill>
              </a:rPr>
              <a:t> radii </a:t>
            </a:r>
          </a:p>
          <a:p>
            <a:pPr>
              <a:buFontTx/>
              <a:buChar char="-"/>
            </a:pPr>
            <a:r>
              <a:rPr lang="cs-CZ" sz="7600" b="1" dirty="0" err="1">
                <a:solidFill>
                  <a:schemeClr val="tx1"/>
                </a:solidFill>
              </a:rPr>
              <a:t>Membrana</a:t>
            </a:r>
            <a:r>
              <a:rPr lang="cs-CZ" sz="7600" b="1" dirty="0">
                <a:solidFill>
                  <a:schemeClr val="tx1"/>
                </a:solidFill>
              </a:rPr>
              <a:t> </a:t>
            </a:r>
            <a:r>
              <a:rPr lang="cs-CZ" sz="7600" b="1" dirty="0" err="1">
                <a:solidFill>
                  <a:schemeClr val="tx1"/>
                </a:solidFill>
              </a:rPr>
              <a:t>interossea</a:t>
            </a:r>
            <a:r>
              <a:rPr lang="cs-CZ" sz="7600" b="1" dirty="0">
                <a:solidFill>
                  <a:schemeClr val="tx1"/>
                </a:solidFill>
              </a:rPr>
              <a:t> </a:t>
            </a:r>
            <a:r>
              <a:rPr lang="cs-CZ" sz="7600" b="1" dirty="0" err="1">
                <a:solidFill>
                  <a:schemeClr val="tx1"/>
                </a:solidFill>
              </a:rPr>
              <a:t>antebrachii</a:t>
            </a:r>
            <a:r>
              <a:rPr lang="cs-CZ" sz="7600" b="1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fixace předloketních kostí</a:t>
            </a:r>
          </a:p>
          <a:p>
            <a:pPr lvl="1"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místo začátku hlubokých předloketních svalů</a:t>
            </a:r>
          </a:p>
          <a:p>
            <a:pPr lvl="1"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transmisní struktura: přenos tlaku působícího na radiální okraj ruky a předloktí na ulnu a humerus v případě, že je předloktí v poloze mezi plnou pronací a supinací a membrána je napjatá.</a:t>
            </a:r>
          </a:p>
          <a:p>
            <a:pPr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Pohyby: flexe (135° – 145°) a extenze (0° – 5°), pronace a supinace (150°)</a:t>
            </a:r>
          </a:p>
          <a:p>
            <a:pPr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Flexory: m. biceps </a:t>
            </a:r>
            <a:r>
              <a:rPr lang="cs-CZ" sz="7600" b="1" dirty="0" err="1">
                <a:solidFill>
                  <a:schemeClr val="tx1"/>
                </a:solidFill>
              </a:rPr>
              <a:t>brachii</a:t>
            </a:r>
            <a:r>
              <a:rPr lang="cs-CZ" sz="7600" b="1" dirty="0">
                <a:solidFill>
                  <a:schemeClr val="tx1"/>
                </a:solidFill>
              </a:rPr>
              <a:t>, m. </a:t>
            </a:r>
            <a:r>
              <a:rPr lang="cs-CZ" sz="7600" b="1" dirty="0" err="1">
                <a:solidFill>
                  <a:schemeClr val="tx1"/>
                </a:solidFill>
              </a:rPr>
              <a:t>brachialis</a:t>
            </a:r>
            <a:r>
              <a:rPr lang="cs-CZ" sz="7600" b="1" dirty="0">
                <a:solidFill>
                  <a:schemeClr val="tx1"/>
                </a:solidFill>
              </a:rPr>
              <a:t>, m. </a:t>
            </a:r>
            <a:r>
              <a:rPr lang="cs-CZ" sz="7600" b="1" dirty="0" err="1">
                <a:solidFill>
                  <a:schemeClr val="tx1"/>
                </a:solidFill>
              </a:rPr>
              <a:t>brachioradialis</a:t>
            </a:r>
            <a:endParaRPr lang="cs-CZ" sz="76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7600" b="1" dirty="0">
                <a:solidFill>
                  <a:schemeClr val="tx1"/>
                </a:solidFill>
              </a:rPr>
              <a:t>Extenzory: m. triceps </a:t>
            </a:r>
            <a:r>
              <a:rPr lang="cs-CZ" sz="7600" b="1" dirty="0" err="1">
                <a:solidFill>
                  <a:schemeClr val="tx1"/>
                </a:solidFill>
              </a:rPr>
              <a:t>brachii</a:t>
            </a:r>
            <a:r>
              <a:rPr lang="cs-CZ" sz="7600" b="1" dirty="0">
                <a:solidFill>
                  <a:schemeClr val="tx1"/>
                </a:solidFill>
              </a:rPr>
              <a:t>, m. </a:t>
            </a:r>
            <a:r>
              <a:rPr lang="cs-CZ" sz="7600" b="1" dirty="0" err="1">
                <a:solidFill>
                  <a:schemeClr val="tx1"/>
                </a:solidFill>
              </a:rPr>
              <a:t>anconeus</a:t>
            </a:r>
            <a:endParaRPr lang="cs-CZ" sz="76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7600" b="1" dirty="0" err="1">
                <a:solidFill>
                  <a:schemeClr val="tx1"/>
                </a:solidFill>
              </a:rPr>
              <a:t>Supinátory</a:t>
            </a:r>
            <a:r>
              <a:rPr lang="cs-CZ" sz="7600" b="1" dirty="0">
                <a:solidFill>
                  <a:schemeClr val="tx1"/>
                </a:solidFill>
              </a:rPr>
              <a:t>: m. </a:t>
            </a:r>
            <a:r>
              <a:rPr lang="cs-CZ" sz="7600" b="1" dirty="0" err="1">
                <a:solidFill>
                  <a:schemeClr val="tx1"/>
                </a:solidFill>
              </a:rPr>
              <a:t>supinator</a:t>
            </a:r>
            <a:r>
              <a:rPr lang="cs-CZ" sz="7600" b="1" dirty="0">
                <a:solidFill>
                  <a:schemeClr val="tx1"/>
                </a:solidFill>
              </a:rPr>
              <a:t>, m. biceps </a:t>
            </a:r>
            <a:r>
              <a:rPr lang="cs-CZ" sz="7600" b="1" dirty="0" err="1">
                <a:solidFill>
                  <a:schemeClr val="tx1"/>
                </a:solidFill>
              </a:rPr>
              <a:t>brachii</a:t>
            </a:r>
            <a:endParaRPr lang="cs-CZ" sz="76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7600" b="1" dirty="0"/>
          </a:p>
          <a:p>
            <a:pPr>
              <a:buFontTx/>
              <a:buChar char="-"/>
            </a:pPr>
            <a:endParaRPr lang="cs-CZ" sz="76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791565494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459" y="1362170"/>
            <a:ext cx="10456167" cy="494792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Kloub loketní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Pronátory: m. </a:t>
            </a:r>
            <a:r>
              <a:rPr lang="cs-CZ" sz="2000" b="1" dirty="0" err="1">
                <a:solidFill>
                  <a:schemeClr val="tx1"/>
                </a:solidFill>
              </a:rPr>
              <a:t>pronator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teres</a:t>
            </a:r>
            <a:r>
              <a:rPr lang="cs-CZ" sz="2000" b="1" dirty="0">
                <a:solidFill>
                  <a:schemeClr val="tx1"/>
                </a:solidFill>
              </a:rPr>
              <a:t>, m. </a:t>
            </a:r>
            <a:r>
              <a:rPr lang="cs-CZ" sz="2000" b="1" dirty="0" err="1">
                <a:solidFill>
                  <a:schemeClr val="tx1"/>
                </a:solidFill>
              </a:rPr>
              <a:t>pronator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quadratus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Supinace silnější než pronace (díky m. biceps </a:t>
            </a:r>
            <a:r>
              <a:rPr lang="cs-CZ" sz="2000" b="1" dirty="0" err="1">
                <a:solidFill>
                  <a:schemeClr val="tx1"/>
                </a:solidFill>
              </a:rPr>
              <a:t>brachii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Pohyby v loketním kloubu: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 Flexe: 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Účinnost svalů závisí na výchozí poloze.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Při maximální extenzi je účinnost flexorů malá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U MBB je účinnost největší při 80 – 90°, u </a:t>
            </a:r>
            <a:r>
              <a:rPr lang="cs-CZ" sz="2000" b="1" dirty="0" err="1">
                <a:solidFill>
                  <a:schemeClr val="tx1"/>
                </a:solidFill>
              </a:rPr>
              <a:t>MBr</a:t>
            </a:r>
            <a:r>
              <a:rPr lang="cs-CZ" sz="2000" b="1" dirty="0">
                <a:solidFill>
                  <a:schemeClr val="tx1"/>
                </a:solidFill>
              </a:rPr>
              <a:t>. mezi 100° - 110°.  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Poměr aktivace závislý také na vzdálenosti úponu svalu od kloubu, kolem kterého se pohyb provádí a na úhlové rychlosti pohybu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MBB a MB – aktivní při pomalém flexním pohybu, </a:t>
            </a:r>
            <a:r>
              <a:rPr lang="cs-CZ" sz="2000" b="1" dirty="0" err="1">
                <a:solidFill>
                  <a:schemeClr val="tx1"/>
                </a:solidFill>
              </a:rPr>
              <a:t>MBr</a:t>
            </a:r>
            <a:r>
              <a:rPr lang="cs-CZ" sz="2000" b="1" dirty="0">
                <a:solidFill>
                  <a:schemeClr val="tx1"/>
                </a:solidFill>
              </a:rPr>
              <a:t> při </a:t>
            </a:r>
            <a:r>
              <a:rPr lang="cs-CZ" sz="2000" b="1">
                <a:solidFill>
                  <a:schemeClr val="tx1"/>
                </a:solidFill>
              </a:rPr>
              <a:t>rychlém pohybu.</a:t>
            </a:r>
            <a:endParaRPr lang="cs-CZ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7665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1551398"/>
            <a:ext cx="10456167" cy="494792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Pohyby v loketním kloubu:</a:t>
            </a:r>
            <a:endParaRPr lang="cs-CZ" sz="19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Extenze: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Účinnost extenzorů závislá na postavení v loketním kloubu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Maximum kolem 20 – 30° flexe v lokti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Pronace a supinace: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Pronace výrazně slabší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Často omezení pohybu do supinace dané pronační kontrakturou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Pod větším centrálním vlivem než flexe a extenze (proto lze pozorovat zvýšení elementárních posturálních reflexů dříve v pronaci/supinaci než ve flexi a extenzi)</a:t>
            </a:r>
          </a:p>
          <a:p>
            <a:pPr marL="457200" lvl="1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19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9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52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09" y="1486542"/>
            <a:ext cx="6568463" cy="4972050"/>
          </a:xfrm>
        </p:spPr>
        <p:txBody>
          <a:bodyPr>
            <a:normAutofit fontScale="70000" lnSpcReduction="20000"/>
          </a:bodyPr>
          <a:lstStyle/>
          <a:p>
            <a:r>
              <a:rPr lang="cs-CZ" sz="23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300" b="1" dirty="0">
                <a:solidFill>
                  <a:schemeClr val="tx1"/>
                </a:solidFill>
              </a:rPr>
              <a:t>SC skloubení: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300" b="1" dirty="0">
                <a:solidFill>
                  <a:schemeClr val="tx1"/>
                </a:solidFill>
              </a:rPr>
              <a:t>Protrakce: sternální konec </a:t>
            </a:r>
            <a:r>
              <a:rPr lang="cs-CZ" sz="2300" b="1" dirty="0" err="1">
                <a:solidFill>
                  <a:schemeClr val="tx1"/>
                </a:solidFill>
              </a:rPr>
              <a:t>claviculy</a:t>
            </a:r>
            <a:r>
              <a:rPr lang="cs-CZ" sz="2300" b="1" dirty="0">
                <a:solidFill>
                  <a:schemeClr val="tx1"/>
                </a:solidFill>
              </a:rPr>
              <a:t> roluje a posouvá se (slide) směrem dopředu, pohyb limitován napětím lig. </a:t>
            </a:r>
            <a:r>
              <a:rPr lang="cs-CZ" sz="2300" b="1" dirty="0" err="1">
                <a:solidFill>
                  <a:schemeClr val="tx1"/>
                </a:solidFill>
              </a:rPr>
              <a:t>sternoclaviculare</a:t>
            </a:r>
            <a:r>
              <a:rPr lang="cs-CZ" sz="2300" b="1" dirty="0">
                <a:solidFill>
                  <a:schemeClr val="tx1"/>
                </a:solidFill>
              </a:rPr>
              <a:t> </a:t>
            </a:r>
            <a:r>
              <a:rPr lang="cs-CZ" sz="2300" b="1" dirty="0" err="1">
                <a:solidFill>
                  <a:schemeClr val="tx1"/>
                </a:solidFill>
              </a:rPr>
              <a:t>posterius</a:t>
            </a:r>
            <a:r>
              <a:rPr lang="cs-CZ" sz="2300" b="1" dirty="0">
                <a:solidFill>
                  <a:schemeClr val="tx1"/>
                </a:solidFill>
              </a:rPr>
              <a:t>, lig. </a:t>
            </a:r>
            <a:r>
              <a:rPr lang="cs-CZ" sz="2300" b="1" dirty="0" err="1">
                <a:solidFill>
                  <a:schemeClr val="tx1"/>
                </a:solidFill>
              </a:rPr>
              <a:t>costoclaviculare</a:t>
            </a:r>
            <a:r>
              <a:rPr lang="cs-CZ" sz="2300" b="1" dirty="0">
                <a:solidFill>
                  <a:schemeClr val="tx1"/>
                </a:solidFill>
              </a:rPr>
              <a:t> a lig. </a:t>
            </a:r>
            <a:r>
              <a:rPr lang="cs-CZ" sz="2300" b="1" dirty="0" err="1">
                <a:solidFill>
                  <a:schemeClr val="tx1"/>
                </a:solidFill>
              </a:rPr>
              <a:t>Interclaviculare</a:t>
            </a:r>
            <a:r>
              <a:rPr lang="cs-CZ" sz="2300" b="1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300" b="1" dirty="0" err="1">
                <a:solidFill>
                  <a:schemeClr val="tx1"/>
                </a:solidFill>
              </a:rPr>
              <a:t>Retrakce</a:t>
            </a:r>
            <a:r>
              <a:rPr lang="cs-CZ" sz="2300" b="1" dirty="0">
                <a:solidFill>
                  <a:schemeClr val="tx1"/>
                </a:solidFill>
              </a:rPr>
              <a:t>: sternální konec </a:t>
            </a:r>
            <a:r>
              <a:rPr lang="cs-CZ" sz="2300" b="1" dirty="0" err="1">
                <a:solidFill>
                  <a:schemeClr val="tx1"/>
                </a:solidFill>
              </a:rPr>
              <a:t>claviculy</a:t>
            </a:r>
            <a:r>
              <a:rPr lang="cs-CZ" sz="2300" b="1" dirty="0">
                <a:solidFill>
                  <a:schemeClr val="tx1"/>
                </a:solidFill>
              </a:rPr>
              <a:t> roluje a posouvá se (slide) směrem dozadu, pohyb limitován napětím lig. </a:t>
            </a:r>
            <a:r>
              <a:rPr lang="cs-CZ" sz="2300" b="1" dirty="0" err="1">
                <a:solidFill>
                  <a:schemeClr val="tx1"/>
                </a:solidFill>
              </a:rPr>
              <a:t>sternoclaviculare</a:t>
            </a:r>
            <a:r>
              <a:rPr lang="cs-CZ" sz="2300" b="1" dirty="0">
                <a:solidFill>
                  <a:schemeClr val="tx1"/>
                </a:solidFill>
              </a:rPr>
              <a:t> </a:t>
            </a:r>
            <a:r>
              <a:rPr lang="cs-CZ" sz="2300" b="1" dirty="0" err="1">
                <a:solidFill>
                  <a:schemeClr val="tx1"/>
                </a:solidFill>
              </a:rPr>
              <a:t>anterius</a:t>
            </a:r>
            <a:r>
              <a:rPr lang="cs-CZ" sz="2300" b="1" dirty="0">
                <a:solidFill>
                  <a:schemeClr val="tx1"/>
                </a:solidFill>
              </a:rPr>
              <a:t>, lig. </a:t>
            </a:r>
            <a:r>
              <a:rPr lang="cs-CZ" sz="2300" b="1" dirty="0" err="1">
                <a:solidFill>
                  <a:schemeClr val="tx1"/>
                </a:solidFill>
              </a:rPr>
              <a:t>Interclaviculare</a:t>
            </a:r>
            <a:r>
              <a:rPr lang="cs-CZ" sz="2300" b="1" dirty="0">
                <a:solidFill>
                  <a:schemeClr val="tx1"/>
                </a:solidFill>
              </a:rPr>
              <a:t>, lig. </a:t>
            </a:r>
            <a:r>
              <a:rPr lang="cs-CZ" sz="2300" b="1" dirty="0" err="1">
                <a:solidFill>
                  <a:schemeClr val="tx1"/>
                </a:solidFill>
              </a:rPr>
              <a:t>costoclaviculare</a:t>
            </a:r>
            <a:r>
              <a:rPr lang="cs-CZ" sz="2300" b="1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2300" b="1" dirty="0">
                <a:solidFill>
                  <a:schemeClr val="tx1"/>
                </a:solidFill>
              </a:rPr>
              <a:t>Díky velmi pevným vazům se spíše než s luxací kloubu setkáme s frakturou klíční kosti.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300" dirty="0">
                <a:effectLst/>
              </a:rPr>
              <a:t> </a:t>
            </a:r>
            <a:endParaRPr lang="cs-CZ" sz="23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snímek obrazovky, grafický design, design&#10;&#10;Popis byl vytvořen automaticky">
            <a:extLst>
              <a:ext uri="{FF2B5EF4-FFF2-40B4-BE49-F238E27FC236}">
                <a16:creationId xmlns:a16="http://schemas.microsoft.com/office/drawing/2014/main" id="{92F91EA7-A354-D714-D579-0C78F28F1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69" y="1777427"/>
            <a:ext cx="4665319" cy="35013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1DAE181-9BFD-E1A8-8A67-E64D43C04300}"/>
              </a:ext>
            </a:extLst>
          </p:cNvPr>
          <p:cNvSpPr txBox="1"/>
          <p:nvPr/>
        </p:nvSpPr>
        <p:spPr>
          <a:xfrm>
            <a:off x="8878045" y="5029201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4262479804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304818"/>
            <a:ext cx="10753251" cy="541961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Kinematika: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effectLst/>
              </a:rPr>
              <a:t>Pronace: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konečné fázi dochází k překřížení předloketních kostí (tvar písmena X,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radius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ulnu kříží asi v polovině její diafýzy). Samotný pohyb provádí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radius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kolem ulny, který rotuje okolo své dlouhé osy a tím spiralizuje průběh vláken mezikostní membrány.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Hlavní pronátory: musculus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pronator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teres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a musculus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pronator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quadratus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 Musculus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pronator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teres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je nejsilnějším svalem při ohnutém loketním kloubu, avšak při extenzi v loketním kloubu dochází ke změně účinků a musculus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pronator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teres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se stává slabším než pomocný sval musculus flexor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radialis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5713768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Kineziologie IX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304818"/>
            <a:ext cx="10753251" cy="541961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Kinematika: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effectLst/>
              </a:rPr>
              <a:t>Supinace: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Navrací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radius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do anatomického postavení (paralelní postavení s ulnou). Dochází k vyrovnání vláken v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membrana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interossea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 Je to pohyb antigravitační, tudíž je nutné větší síly než pro pohyb pronační. Supinace s flektovaným loktem také umožňuje jednodušší vyšetření a manipulaci s objektem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Hlavními svaly pro supinaci je musculus biceps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brachii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a musculus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supinator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 Musculus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supinator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sice působí menší silou, avšak působí při každé poloze předloktí. Při flexi v loketním kloubu musculus biceps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brachii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působí dokonce 4x větší silou jak musculus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supinator</a:t>
            </a:r>
            <a:r>
              <a:rPr lang="cs-CZ" b="1" dirty="0">
                <a:solidFill>
                  <a:schemeClr val="tx1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1121658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1551398"/>
            <a:ext cx="10456167" cy="494792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Silové momenty hlavních pohybů v lokti: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Silový moment flexorů větší než extenzorů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Tendence flexorů ke zkrácení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Hyperextenze</a:t>
            </a:r>
            <a:r>
              <a:rPr lang="cs-CZ" sz="2000" b="1" dirty="0">
                <a:solidFill>
                  <a:schemeClr val="tx1"/>
                </a:solidFill>
              </a:rPr>
              <a:t> znakem hypermobility nebo u sportovců intenzivním tréninkem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Pohyby mohou být omezeny také úžinami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Porucha CNS</a:t>
            </a:r>
          </a:p>
          <a:p>
            <a:pPr>
              <a:buFontTx/>
              <a:buChar char="-"/>
            </a:pPr>
            <a:endParaRPr lang="cs-CZ" sz="19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9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7616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92" y="1454558"/>
            <a:ext cx="1037494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ALTER, M.J. </a:t>
            </a:r>
            <a:r>
              <a:rPr lang="cs-CZ" b="1" i="1" dirty="0">
                <a:solidFill>
                  <a:schemeClr val="tx1"/>
                </a:solidFill>
              </a:rPr>
              <a:t>Science </a:t>
            </a:r>
            <a:r>
              <a:rPr lang="cs-CZ" b="1" i="1" dirty="0" err="1">
                <a:solidFill>
                  <a:schemeClr val="tx1"/>
                </a:solidFill>
              </a:rPr>
              <a:t>of</a:t>
            </a:r>
            <a:r>
              <a:rPr lang="cs-CZ" b="1" i="1" dirty="0">
                <a:solidFill>
                  <a:schemeClr val="tx1"/>
                </a:solidFill>
              </a:rPr>
              <a:t> flexibility. </a:t>
            </a:r>
            <a:r>
              <a:rPr lang="en-US" b="1" dirty="0">
                <a:solidFill>
                  <a:schemeClr val="tx1"/>
                </a:solidFill>
              </a:rPr>
              <a:t>Human Kinetics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(ADVANTAGE) (Consignment); 3rd Revised edition </a:t>
            </a:r>
            <a:r>
              <a:rPr lang="en-US" b="1" dirty="0" err="1">
                <a:solidFill>
                  <a:schemeClr val="tx1"/>
                </a:solidFill>
              </a:rPr>
              <a:t>edition</a:t>
            </a:r>
            <a:r>
              <a:rPr lang="cs-CZ" b="1" dirty="0">
                <a:solidFill>
                  <a:schemeClr val="tx1"/>
                </a:solidFill>
              </a:rPr>
              <a:t>, 2014. ISBN: 978-0736048989.</a:t>
            </a:r>
            <a:endParaRPr lang="cs-CZ" b="1" i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ČIHÁK, R. </a:t>
            </a:r>
            <a:r>
              <a:rPr lang="cs-CZ" b="1" i="1" dirty="0">
                <a:solidFill>
                  <a:schemeClr val="tx1"/>
                </a:solidFill>
              </a:rPr>
              <a:t>Anatomie 1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2011. ISBN 978-80-247-3817-8. </a:t>
            </a:r>
          </a:p>
          <a:p>
            <a:r>
              <a:rPr lang="cs-CZ" b="1" dirty="0">
                <a:solidFill>
                  <a:schemeClr val="tx1"/>
                </a:solidFill>
              </a:rPr>
              <a:t>ČIHÁK, Radomír. </a:t>
            </a:r>
            <a:r>
              <a:rPr lang="cs-CZ" b="1" i="1" dirty="0">
                <a:solidFill>
                  <a:schemeClr val="tx1"/>
                </a:solidFill>
              </a:rPr>
              <a:t>Anatomie 3</a:t>
            </a:r>
            <a:r>
              <a:rPr lang="cs-CZ" b="1" dirty="0">
                <a:solidFill>
                  <a:schemeClr val="tx1"/>
                </a:solidFill>
              </a:rPr>
              <a:t>. Praha: Grada, 1997. ISBN 80-7169-140-2.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Funkční anatomie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2009a.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Speciální kineziologie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2009b.</a:t>
            </a:r>
          </a:p>
          <a:p>
            <a:r>
              <a:rPr lang="cs-CZ" b="1" dirty="0">
                <a:solidFill>
                  <a:schemeClr val="tx1"/>
                </a:solidFill>
                <a:effectLst/>
              </a:rPr>
              <a:t>SEVGI SEVI YESILYAPRAK.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Kinesiology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shoulder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complex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i="1" strike="noStrike" dirty="0">
                <a:solidFill>
                  <a:schemeClr val="tx1"/>
                </a:solidFill>
                <a:effectLst/>
                <a:hlinkClick r:id="rId3" tooltip="Go to Comparative Kinesiology of the Human Body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Comparative Kinesiology of the Human Body</a:t>
            </a:r>
            <a:r>
              <a:rPr lang="cs-CZ" b="1" i="1" dirty="0">
                <a:solidFill>
                  <a:schemeClr val="tx1"/>
                </a:solidFill>
              </a:rPr>
              <a:t>, </a:t>
            </a:r>
            <a:r>
              <a:rPr lang="cs-CZ" b="1" i="1" dirty="0" err="1">
                <a:solidFill>
                  <a:schemeClr val="tx1"/>
                </a:solidFill>
              </a:rPr>
              <a:t>Elsevier</a:t>
            </a:r>
            <a:r>
              <a:rPr lang="cs-CZ" b="1" i="1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2020.</a:t>
            </a:r>
          </a:p>
          <a:p>
            <a:r>
              <a:rPr lang="en-US" b="1" dirty="0">
                <a:solidFill>
                  <a:schemeClr val="tx1"/>
                </a:solidFill>
              </a:rPr>
              <a:t>INMAN, V. T., et al. Observations on the function of the shoulder joint. </a:t>
            </a:r>
            <a:r>
              <a:rPr lang="en-US" b="1" i="1" dirty="0">
                <a:solidFill>
                  <a:schemeClr val="tx1"/>
                </a:solidFill>
              </a:rPr>
              <a:t>The journal of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bone and joint surgery. </a:t>
            </a:r>
            <a:r>
              <a:rPr lang="en-US" b="1" dirty="0">
                <a:solidFill>
                  <a:schemeClr val="tx1"/>
                </a:solidFill>
              </a:rPr>
              <a:t>1944, r. 26, č. 1, s. 1-30</a:t>
            </a:r>
            <a:r>
              <a:rPr lang="cs-CZ" b="1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KAPANDJI, A.I. </a:t>
            </a:r>
            <a:r>
              <a:rPr lang="en-US" b="1" i="1" dirty="0">
                <a:solidFill>
                  <a:schemeClr val="tx1"/>
                </a:solidFill>
              </a:rPr>
              <a:t>The Physiology Of The Joints, 6Ed. Vol. 1: The Upper Limb</a:t>
            </a:r>
            <a:r>
              <a:rPr lang="cs-CZ" b="1" i="1" dirty="0">
                <a:solidFill>
                  <a:schemeClr val="tx1"/>
                </a:solidFill>
              </a:rPr>
              <a:t>, 6ed. </a:t>
            </a:r>
            <a:r>
              <a:rPr lang="cs-CZ" b="1" dirty="0" err="1">
                <a:solidFill>
                  <a:schemeClr val="tx1"/>
                </a:solidFill>
              </a:rPr>
              <a:t>Elsevier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Exclusive</a:t>
            </a:r>
            <a:r>
              <a:rPr lang="cs-CZ" b="1" dirty="0">
                <a:solidFill>
                  <a:schemeClr val="tx1"/>
                </a:solidFill>
              </a:rPr>
              <a:t>. ISBN: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9788131221006.</a:t>
            </a:r>
          </a:p>
          <a:p>
            <a:r>
              <a:rPr lang="cs-CZ" b="1" dirty="0">
                <a:solidFill>
                  <a:schemeClr val="tx1"/>
                </a:solidFill>
              </a:rPr>
              <a:t>KOLÁŘ, P. </a:t>
            </a:r>
            <a:r>
              <a:rPr lang="cs-CZ" b="1" i="1" dirty="0">
                <a:solidFill>
                  <a:schemeClr val="tx1"/>
                </a:solidFill>
              </a:rPr>
              <a:t>Rehabilitace v klinické praxi</a:t>
            </a:r>
            <a:r>
              <a:rPr lang="cs-CZ" b="1" dirty="0">
                <a:solidFill>
                  <a:schemeClr val="tx1"/>
                </a:solidFill>
              </a:rPr>
              <a:t>. 1. vyd. Praha: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2009, 713 s. ISBN 978-80-7262-657-1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50740727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92" y="1454558"/>
            <a:ext cx="1020222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MICHALÍČEK, P., VACEK J. Rameno v kostce I., II., III. část. Rehabilitace a fyzikální lékařství, 21, 2014, č. 3, 4 a 5, 2014.</a:t>
            </a:r>
          </a:p>
          <a:p>
            <a:r>
              <a:rPr lang="cs-CZ" b="1" dirty="0">
                <a:solidFill>
                  <a:schemeClr val="tx1"/>
                </a:solidFill>
              </a:rPr>
              <a:t>VÉLE, F. </a:t>
            </a:r>
            <a:r>
              <a:rPr lang="cs-CZ" b="1" i="1" dirty="0">
                <a:solidFill>
                  <a:schemeClr val="tx1"/>
                </a:solidFill>
              </a:rPr>
              <a:t>Kineziologie. </a:t>
            </a:r>
            <a:r>
              <a:rPr lang="cs-CZ" b="1" dirty="0">
                <a:solidFill>
                  <a:schemeClr val="tx1"/>
                </a:solidFill>
              </a:rPr>
              <a:t>Praha: Triton, 2006, ISBN 978-80-7254-837-8. </a:t>
            </a:r>
          </a:p>
          <a:p>
            <a:r>
              <a:rPr lang="cs-CZ" b="1" dirty="0">
                <a:solidFill>
                  <a:schemeClr val="tx1"/>
                </a:solidFill>
              </a:rPr>
              <a:t>VÉLE, František. </a:t>
            </a:r>
            <a:r>
              <a:rPr lang="cs-CZ" b="1" i="1" dirty="0">
                <a:solidFill>
                  <a:schemeClr val="tx1"/>
                </a:solidFill>
              </a:rPr>
              <a:t>Kineziologie: přehled klinické kineziologie a </a:t>
            </a:r>
            <a:r>
              <a:rPr lang="cs-CZ" b="1" i="1" dirty="0" err="1">
                <a:solidFill>
                  <a:schemeClr val="tx1"/>
                </a:solidFill>
              </a:rPr>
              <a:t>patokineziologie</a:t>
            </a:r>
            <a:r>
              <a:rPr lang="cs-CZ" b="1" i="1" dirty="0">
                <a:solidFill>
                  <a:schemeClr val="tx1"/>
                </a:solidFill>
              </a:rPr>
              <a:t> pro diagnostiku a terapii poruch pohybové soustavy</a:t>
            </a:r>
            <a:r>
              <a:rPr lang="cs-CZ" b="1" dirty="0">
                <a:solidFill>
                  <a:schemeClr val="tx1"/>
                </a:solidFill>
              </a:rPr>
              <a:t>. Vyd. 2. Praha: Triton, 2006, 375 s. ISBN 80-725-4837-9</a:t>
            </a:r>
          </a:p>
          <a:p>
            <a:r>
              <a:rPr lang="cs-CZ" b="1" dirty="0">
                <a:solidFill>
                  <a:schemeClr val="tx1"/>
                </a:solidFill>
              </a:rPr>
              <a:t>Kurz ramenního kloubu, Kladno 2023.</a:t>
            </a:r>
          </a:p>
          <a:p>
            <a:pPr marL="0" indent="0">
              <a:buNone/>
            </a:pP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7073250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9" y="1828800"/>
            <a:ext cx="11815278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AC skloubení</a:t>
            </a:r>
            <a:r>
              <a:rPr lang="cs-CZ" sz="2000" b="1">
                <a:solidFill>
                  <a:schemeClr val="tx1"/>
                </a:solidFill>
              </a:rPr>
              <a:t>: kloubní </a:t>
            </a:r>
            <a:r>
              <a:rPr lang="cs-CZ" sz="2000" b="1" dirty="0">
                <a:solidFill>
                  <a:schemeClr val="tx1"/>
                </a:solidFill>
              </a:rPr>
              <a:t>pouzdro zesíleno pomocí lig. </a:t>
            </a:r>
            <a:r>
              <a:rPr lang="cs-CZ" sz="2000" b="1" dirty="0" err="1">
                <a:solidFill>
                  <a:schemeClr val="tx1"/>
                </a:solidFill>
              </a:rPr>
              <a:t>acromioclaviculare</a:t>
            </a:r>
            <a:r>
              <a:rPr lang="cs-CZ" sz="2000" b="1" dirty="0">
                <a:solidFill>
                  <a:schemeClr val="tx1"/>
                </a:solidFill>
              </a:rPr>
              <a:t> ant. et post., lig. </a:t>
            </a:r>
            <a:r>
              <a:rPr lang="cs-CZ" sz="2000" b="1" dirty="0" err="1">
                <a:solidFill>
                  <a:schemeClr val="tx1"/>
                </a:solidFill>
              </a:rPr>
              <a:t>coracoclaviculare</a:t>
            </a:r>
            <a:r>
              <a:rPr lang="cs-CZ" sz="2000" b="1" dirty="0">
                <a:solidFill>
                  <a:schemeClr val="tx1"/>
                </a:solidFill>
              </a:rPr>
              <a:t> (lig. </a:t>
            </a:r>
            <a:r>
              <a:rPr lang="cs-CZ" sz="2000" b="1" dirty="0" err="1">
                <a:solidFill>
                  <a:schemeClr val="tx1"/>
                </a:solidFill>
              </a:rPr>
              <a:t>trapezoideum</a:t>
            </a:r>
            <a:r>
              <a:rPr lang="cs-CZ" sz="2000" b="1" dirty="0">
                <a:solidFill>
                  <a:schemeClr val="tx1"/>
                </a:solidFill>
              </a:rPr>
              <a:t> + lig. </a:t>
            </a:r>
            <a:r>
              <a:rPr lang="cs-CZ" sz="2000" b="1" dirty="0" err="1">
                <a:solidFill>
                  <a:schemeClr val="tx1"/>
                </a:solidFill>
              </a:rPr>
              <a:t>conoideum</a:t>
            </a:r>
            <a:r>
              <a:rPr lang="cs-CZ" sz="2000" b="1" dirty="0">
                <a:solidFill>
                  <a:schemeClr val="tx1"/>
                </a:solidFill>
              </a:rPr>
              <a:t>), lig. </a:t>
            </a:r>
            <a:r>
              <a:rPr lang="cs-CZ" sz="2000" b="1" dirty="0" err="1">
                <a:solidFill>
                  <a:schemeClr val="tx1"/>
                </a:solidFill>
              </a:rPr>
              <a:t>coracoacromiale</a:t>
            </a:r>
            <a:r>
              <a:rPr lang="cs-CZ" sz="2000" b="1" dirty="0">
                <a:solidFill>
                  <a:schemeClr val="tx1"/>
                </a:solidFill>
              </a:rPr>
              <a:t> (</a:t>
            </a:r>
            <a:r>
              <a:rPr lang="cs-CZ" sz="2000" b="1" dirty="0" err="1">
                <a:solidFill>
                  <a:schemeClr val="tx1"/>
                </a:solidFill>
              </a:rPr>
              <a:t>fornix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humeri</a:t>
            </a:r>
            <a:r>
              <a:rPr lang="cs-CZ" sz="2000" b="1" dirty="0">
                <a:solidFill>
                  <a:schemeClr val="tx1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Pohyby vzhledem ke </a:t>
            </a:r>
            <a:r>
              <a:rPr lang="cs-CZ" sz="2000" b="1" dirty="0" err="1">
                <a:solidFill>
                  <a:schemeClr val="tx1"/>
                </a:solidFill>
              </a:rPr>
              <a:t>clavicule</a:t>
            </a:r>
            <a:r>
              <a:rPr lang="cs-CZ" sz="2000" b="1" dirty="0">
                <a:solidFill>
                  <a:schemeClr val="tx1"/>
                </a:solidFill>
              </a:rPr>
              <a:t>/</a:t>
            </a:r>
            <a:r>
              <a:rPr lang="cs-CZ" sz="2000" b="1" dirty="0" err="1">
                <a:solidFill>
                  <a:schemeClr val="tx1"/>
                </a:solidFill>
              </a:rPr>
              <a:t>thoraxu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ECCE39-B64C-4F2E-8EBF-30D9CED7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52" y="3946283"/>
            <a:ext cx="5794895" cy="22099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4A64487-0EA7-4C63-884A-6EECF458DBD4}"/>
              </a:ext>
            </a:extLst>
          </p:cNvPr>
          <p:cNvSpPr txBox="1"/>
          <p:nvPr/>
        </p:nvSpPr>
        <p:spPr>
          <a:xfrm flipH="1">
            <a:off x="7828279" y="6145282"/>
            <a:ext cx="3662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https://www.medizin-kompakt.de</a:t>
            </a:r>
          </a:p>
        </p:txBody>
      </p:sp>
    </p:spTree>
    <p:extLst>
      <p:ext uri="{BB962C8B-B14F-4D97-AF65-F5344CB8AC3E}">
        <p14:creationId xmlns:p14="http://schemas.microsoft.com/office/powerpoint/2010/main" val="247662253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resba, skica, Perokresba, diagram&#10;&#10;Popis byl vytvořen automaticky">
            <a:extLst>
              <a:ext uri="{FF2B5EF4-FFF2-40B4-BE49-F238E27FC236}">
                <a16:creationId xmlns:a16="http://schemas.microsoft.com/office/drawing/2014/main" id="{19B3BE70-85D8-6773-8778-9974E5F1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384765"/>
            <a:ext cx="7350352" cy="559400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61457A6-1599-06D3-6982-DF92575FBE13}"/>
              </a:ext>
            </a:extLst>
          </p:cNvPr>
          <p:cNvSpPr txBox="1"/>
          <p:nvPr/>
        </p:nvSpPr>
        <p:spPr>
          <a:xfrm>
            <a:off x="4689231" y="6165458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Elsevier</a:t>
            </a:r>
            <a:r>
              <a:rPr lang="cs-CZ" sz="1400" i="1" dirty="0"/>
              <a:t>, 2020</a:t>
            </a:r>
          </a:p>
        </p:txBody>
      </p:sp>
      <p:pic>
        <p:nvPicPr>
          <p:cNvPr id="17" name="Obrázek 16" descr="Obsah obrázku skica, kresba, diagram, Perokresba&#10;&#10;Popis byl vytvořen automaticky">
            <a:extLst>
              <a:ext uri="{FF2B5EF4-FFF2-40B4-BE49-F238E27FC236}">
                <a16:creationId xmlns:a16="http://schemas.microsoft.com/office/drawing/2014/main" id="{EC2746B9-0773-9B84-49C0-8807E9CB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84" y="2230314"/>
            <a:ext cx="3318826" cy="3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21232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 skloubení: konkávní anteriorní plocha lopatky a konvexní zadní stěna hrudníku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Nesynoviální skloubení pomocí vmezeřeného řídkého vaziva vyplňující štěrbinu mezi svaly přední plochy lopatky a hrudní stěny.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Lopatka od hrudníku oddělena velkou burzou = spojení funkční (pohybová a stabilizační role zajištěna měkkými tkáněmi kolem lopatky).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cs-C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6782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212327" cy="4972050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Pletenec ramenní</a:t>
            </a:r>
          </a:p>
          <a:p>
            <a:pPr>
              <a:buFontTx/>
              <a:buChar char="-"/>
            </a:pPr>
            <a:r>
              <a:rPr lang="cs-CZ" sz="2200" b="1" dirty="0">
                <a:solidFill>
                  <a:schemeClr val="tx1"/>
                </a:solidFill>
              </a:rPr>
              <a:t>ST skloubení:</a:t>
            </a:r>
          </a:p>
          <a:p>
            <a:pPr>
              <a:buFontTx/>
              <a:buChar char="-"/>
            </a:pPr>
            <a:r>
              <a:rPr lang="cs-CZ" sz="2200" b="1" dirty="0">
                <a:solidFill>
                  <a:schemeClr val="tx1"/>
                </a:solidFill>
              </a:rPr>
              <a:t>2 prostory:</a:t>
            </a:r>
          </a:p>
          <a:p>
            <a:pPr marL="457200" indent="-457200">
              <a:buAutoNum type="arabicPeriod"/>
            </a:pPr>
            <a:r>
              <a:rPr lang="cs-CZ" sz="2200" b="1" dirty="0">
                <a:solidFill>
                  <a:schemeClr val="tx1"/>
                </a:solidFill>
              </a:rPr>
              <a:t>Mezi lopatkou a m. </a:t>
            </a:r>
            <a:r>
              <a:rPr lang="cs-CZ" sz="2200" b="1" dirty="0" err="1">
                <a:solidFill>
                  <a:schemeClr val="tx1"/>
                </a:solidFill>
              </a:rPr>
              <a:t>serratus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anterior</a:t>
            </a:r>
            <a:r>
              <a:rPr lang="cs-CZ" sz="2200" b="1" dirty="0">
                <a:solidFill>
                  <a:schemeClr val="tx1"/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Posteriorně a laterálně ohraničen lopatkou krytou m. </a:t>
            </a:r>
            <a:r>
              <a:rPr lang="cs-CZ" sz="2000" b="1" dirty="0" err="1">
                <a:solidFill>
                  <a:schemeClr val="tx1"/>
                </a:solidFill>
              </a:rPr>
              <a:t>subscapularis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Anteriorně a mediálně m. </a:t>
            </a:r>
            <a:r>
              <a:rPr lang="cs-CZ" sz="2000" b="1" dirty="0" err="1">
                <a:solidFill>
                  <a:schemeClr val="tx1"/>
                </a:solidFill>
              </a:rPr>
              <a:t>serratus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anterior</a:t>
            </a:r>
            <a:endParaRPr lang="cs-CZ" sz="22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solidFill>
                  <a:schemeClr val="tx1"/>
                </a:solidFill>
              </a:rPr>
              <a:t>Mezi hrudníkem a m. </a:t>
            </a:r>
            <a:r>
              <a:rPr lang="cs-CZ" sz="2200" b="1" dirty="0" err="1">
                <a:solidFill>
                  <a:schemeClr val="tx1"/>
                </a:solidFill>
              </a:rPr>
              <a:t>serratus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anterior</a:t>
            </a:r>
            <a:r>
              <a:rPr lang="cs-CZ" sz="2200" b="1" dirty="0">
                <a:solidFill>
                  <a:schemeClr val="tx1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Mediálně a anteriorně hrudník</a:t>
            </a:r>
          </a:p>
          <a:p>
            <a:pPr lvl="1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Posteriorně a laterálně m. </a:t>
            </a:r>
            <a:r>
              <a:rPr lang="cs-CZ" sz="2000" b="1" dirty="0" err="1">
                <a:solidFill>
                  <a:schemeClr val="tx1"/>
                </a:solidFill>
              </a:rPr>
              <a:t>serratus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anterior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cs-C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0177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61146</TotalTime>
  <Words>3919</Words>
  <Application>Microsoft Macintosh PowerPoint</Application>
  <PresentationFormat>Širokoúhlá obrazovka</PresentationFormat>
  <Paragraphs>450</Paragraphs>
  <Slides>54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Century Gothic</vt:lpstr>
      <vt:lpstr>Wingdings 3</vt:lpstr>
      <vt:lpstr>Stébla</vt:lpstr>
      <vt:lpstr>Kineziologie IX.</vt:lpstr>
      <vt:lpstr>Kineziologie IX.</vt:lpstr>
      <vt:lpstr>Kineziologie IX.</vt:lpstr>
      <vt:lpstr>Kineziologie IX.</vt:lpstr>
      <vt:lpstr>Kineziologie IX.</vt:lpstr>
      <vt:lpstr>Kineziologie IX.</vt:lpstr>
      <vt:lpstr>Prezentace aplikace PowerPoint</vt:lpstr>
      <vt:lpstr>Kineziologie IX.</vt:lpstr>
      <vt:lpstr>Kineziologie IX.</vt:lpstr>
      <vt:lpstr>Kineziologie IX.</vt:lpstr>
      <vt:lpstr>Kineziologie IX.</vt:lpstr>
      <vt:lpstr>Kineziologie IX.</vt:lpstr>
      <vt:lpstr>Kineziologie IX.</vt:lpstr>
      <vt:lpstr>Kineziologie IX.</vt:lpstr>
      <vt:lpstr>Kineziologie IX.</vt:lpstr>
      <vt:lpstr>Prezentace aplikace PowerPoint</vt:lpstr>
      <vt:lpstr>Prezentace aplikace PowerPoint</vt:lpstr>
      <vt:lpstr>Kineziologie IX.</vt:lpstr>
      <vt:lpstr>Kineziologie IX.</vt:lpstr>
      <vt:lpstr>Kineziologie IX.</vt:lpstr>
      <vt:lpstr>Kineziologie IX.</vt:lpstr>
      <vt:lpstr>Kineziologie IX.</vt:lpstr>
      <vt:lpstr>Prezentace aplikace PowerPoint</vt:lpstr>
      <vt:lpstr>Kineziologie IX.</vt:lpstr>
      <vt:lpstr>Kineziologie IX.</vt:lpstr>
      <vt:lpstr>Prezentace aplikace PowerPoint</vt:lpstr>
      <vt:lpstr>Kineziologie IX.</vt:lpstr>
      <vt:lpstr>Kineziologie IX.</vt:lpstr>
      <vt:lpstr>Kineziologie IX.</vt:lpstr>
      <vt:lpstr>Kineziologie IX.</vt:lpstr>
      <vt:lpstr>Prezentace aplikace PowerPoint</vt:lpstr>
      <vt:lpstr>Kineziologie IX.</vt:lpstr>
      <vt:lpstr>Kineziologie IX.</vt:lpstr>
      <vt:lpstr>Prezentace aplikace PowerPoint</vt:lpstr>
      <vt:lpstr>Kineziologie IX.</vt:lpstr>
      <vt:lpstr>Kineziologie IX.</vt:lpstr>
      <vt:lpstr>Kineziologie IX.</vt:lpstr>
      <vt:lpstr>Kineziologie IX.</vt:lpstr>
      <vt:lpstr>Kineziologie a biomechanika pletence ramenního</vt:lpstr>
      <vt:lpstr>Kineziologie a biomechanika pletence ramenního</vt:lpstr>
      <vt:lpstr>Prezentace aplikace PowerPoint</vt:lpstr>
      <vt:lpstr>Kineziologie IX.</vt:lpstr>
      <vt:lpstr>Kineziologie IX.</vt:lpstr>
      <vt:lpstr>Kineziologie IX.</vt:lpstr>
      <vt:lpstr>Kineziologie IX.</vt:lpstr>
      <vt:lpstr>Kineziologie IX.</vt:lpstr>
      <vt:lpstr>Kineziologie IX.</vt:lpstr>
      <vt:lpstr>Kineziologie IX.</vt:lpstr>
      <vt:lpstr>Kineziologie IX.</vt:lpstr>
      <vt:lpstr>Kineziologie X.</vt:lpstr>
      <vt:lpstr>Kineziologie IX.</vt:lpstr>
      <vt:lpstr>Kineziologie IX.</vt:lpstr>
      <vt:lpstr>Seznam literatury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1742</cp:revision>
  <dcterms:created xsi:type="dcterms:W3CDTF">2019-02-16T16:33:42Z</dcterms:created>
  <dcterms:modified xsi:type="dcterms:W3CDTF">2024-02-14T17:22:50Z</dcterms:modified>
</cp:coreProperties>
</file>