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7" r:id="rId1"/>
  </p:sldMasterIdLst>
  <p:notesMasterIdLst>
    <p:notesMasterId r:id="rId40"/>
  </p:notesMasterIdLst>
  <p:sldIdLst>
    <p:sldId id="256" r:id="rId2"/>
    <p:sldId id="257" r:id="rId3"/>
    <p:sldId id="433" r:id="rId4"/>
    <p:sldId id="434" r:id="rId5"/>
    <p:sldId id="439" r:id="rId6"/>
    <p:sldId id="481" r:id="rId7"/>
    <p:sldId id="438" r:id="rId8"/>
    <p:sldId id="487" r:id="rId9"/>
    <p:sldId id="485" r:id="rId10"/>
    <p:sldId id="442" r:id="rId11"/>
    <p:sldId id="457" r:id="rId12"/>
    <p:sldId id="435" r:id="rId13"/>
    <p:sldId id="459" r:id="rId14"/>
    <p:sldId id="460" r:id="rId15"/>
    <p:sldId id="461" r:id="rId16"/>
    <p:sldId id="466" r:id="rId17"/>
    <p:sldId id="462" r:id="rId18"/>
    <p:sldId id="467" r:id="rId19"/>
    <p:sldId id="468" r:id="rId20"/>
    <p:sldId id="479" r:id="rId21"/>
    <p:sldId id="471" r:id="rId22"/>
    <p:sldId id="480" r:id="rId23"/>
    <p:sldId id="448" r:id="rId24"/>
    <p:sldId id="449" r:id="rId25"/>
    <p:sldId id="451" r:id="rId26"/>
    <p:sldId id="472" r:id="rId27"/>
    <p:sldId id="475" r:id="rId28"/>
    <p:sldId id="478" r:id="rId29"/>
    <p:sldId id="447" r:id="rId30"/>
    <p:sldId id="443" r:id="rId31"/>
    <p:sldId id="444" r:id="rId32"/>
    <p:sldId id="445" r:id="rId33"/>
    <p:sldId id="483" r:id="rId34"/>
    <p:sldId id="453" r:id="rId35"/>
    <p:sldId id="454" r:id="rId36"/>
    <p:sldId id="455" r:id="rId37"/>
    <p:sldId id="332" r:id="rId38"/>
    <p:sldId id="335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4" autoAdjust="0"/>
    <p:restoredTop sz="93797" autoAdjust="0"/>
  </p:normalViewPr>
  <p:slideViewPr>
    <p:cSldViewPr snapToGrid="0">
      <p:cViewPr varScale="1">
        <p:scale>
          <a:sx n="108" d="100"/>
          <a:sy n="108" d="100"/>
        </p:scale>
        <p:origin x="1048" y="192"/>
      </p:cViewPr>
      <p:guideLst/>
    </p:cSldViewPr>
  </p:slideViewPr>
  <p:outlineViewPr>
    <p:cViewPr>
      <p:scale>
        <a:sx n="33" d="100"/>
        <a:sy n="33" d="100"/>
      </p:scale>
      <p:origin x="0" y="-3667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D3FAD-E227-4FA2-99CB-A0C1353492A9}" type="datetimeFigureOut">
              <a:rPr lang="cs-CZ" smtClean="0"/>
              <a:t>05.01.2024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0D12F-39F8-4C59-B32C-0B6B356043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7070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94464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29216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43294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9323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61589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40475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99080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41489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3661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42825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1531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53997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10776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14579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68450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93339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253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88531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62953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49339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90974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6238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15131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53751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57578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60477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94586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6965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0688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4145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9470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4526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593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453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D0D12F-39F8-4C59-B32C-0B6B356043C5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2018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05.01.2024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5804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05.01.2024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5205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05.01.2024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3133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05.01.2024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1166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05.01.2024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1577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05.01.2024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0325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05.01.2024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48219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05.01.2024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0827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05.01.2024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014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05.01.2024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8680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05.01.2024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880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05.01.2024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2992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05.01.2024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2896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05.01.2024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7894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05.01.2024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2228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EBAA-C00B-40DC-B104-70E3CB09F9F5}" type="datetimeFigureOut">
              <a:rPr lang="cs-CZ" smtClean="0"/>
              <a:t>05.01.2024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384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5EBAA-C00B-40DC-B104-70E3CB09F9F5}" type="datetimeFigureOut">
              <a:rPr lang="cs-CZ" smtClean="0"/>
              <a:t>05.01.2024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410DF43-EFA9-4671-AD66-D168E68373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0610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  <p:sldLayoutId id="2147483949" r:id="rId12"/>
    <p:sldLayoutId id="2147483950" r:id="rId13"/>
    <p:sldLayoutId id="2147483951" r:id="rId14"/>
    <p:sldLayoutId id="2147483952" r:id="rId15"/>
    <p:sldLayoutId id="214748395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74CA0A-D5C4-46B8-8F16-507AC38B97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2001" y="2284765"/>
            <a:ext cx="8976809" cy="971462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Kineziologie X.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E6E8F6B-654E-4224-8517-B5711827CE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44630" y="3932570"/>
            <a:ext cx="8131550" cy="2937114"/>
          </a:xfrm>
        </p:spPr>
        <p:txBody>
          <a:bodyPr>
            <a:noAutofit/>
          </a:bodyPr>
          <a:lstStyle/>
          <a:p>
            <a:endParaRPr lang="cs-CZ" sz="2400" b="1" dirty="0"/>
          </a:p>
          <a:p>
            <a:r>
              <a:rPr lang="cs-CZ" sz="2400" b="1" dirty="0">
                <a:solidFill>
                  <a:schemeClr val="tx1"/>
                </a:solidFill>
              </a:rPr>
              <a:t>Mgr. Veronika Málková </a:t>
            </a:r>
          </a:p>
          <a:p>
            <a:endParaRPr lang="cs-CZ" sz="2400" b="1" baseline="30000" dirty="0"/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id="{A36FEC24-4C93-487E-BA9C-E01DCDB891C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377773" y="153292"/>
            <a:ext cx="844100" cy="621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333888C-EFE8-48ED-BAAA-2F30857A855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995" y="143679"/>
            <a:ext cx="841498" cy="6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88ECC4B1-F53A-4221-8ABD-DB0E268B51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153" y="153292"/>
            <a:ext cx="1228754" cy="710175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9DCBCC69-D58C-4AF9-9A2A-8E80A89F77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860" y="-591664"/>
            <a:ext cx="2235414" cy="220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257214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X.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2010" y="1448656"/>
            <a:ext cx="10751491" cy="4972050"/>
          </a:xfrm>
        </p:spPr>
        <p:txBody>
          <a:bodyPr>
            <a:normAutofit/>
          </a:bodyPr>
          <a:lstStyle/>
          <a:p>
            <a:r>
              <a:rPr lang="cs-CZ" sz="2000" b="1" dirty="0">
                <a:solidFill>
                  <a:schemeClr val="tx1"/>
                </a:solidFill>
              </a:rPr>
              <a:t>Kineziologie zápěstí a ruky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Oblast zápěstí: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 err="1">
                <a:solidFill>
                  <a:schemeClr val="tx1"/>
                </a:solidFill>
              </a:rPr>
              <a:t>Interkarpální</a:t>
            </a:r>
            <a:r>
              <a:rPr lang="cs-CZ" sz="1900" b="1" dirty="0">
                <a:solidFill>
                  <a:schemeClr val="tx1"/>
                </a:solidFill>
              </a:rPr>
              <a:t> skloubení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Velmi málo pohyblivé díky vazům, které značně omezují pohyb.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cs-CZ" sz="19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391481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01E2D8C-1E67-4D95-A660-46049CBE7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112" y="1521282"/>
            <a:ext cx="5101491" cy="3156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F9B2CDC2-102F-4B71-B715-D0A8B8769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61" y="1521282"/>
            <a:ext cx="5110628" cy="3156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45988E1C-6136-43F6-93EF-3A2F2380FBA0}"/>
              </a:ext>
            </a:extLst>
          </p:cNvPr>
          <p:cNvSpPr txBox="1"/>
          <p:nvPr/>
        </p:nvSpPr>
        <p:spPr>
          <a:xfrm flipH="1">
            <a:off x="3744415" y="4677458"/>
            <a:ext cx="3652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/>
              <a:t>Pilný, </a:t>
            </a:r>
            <a:r>
              <a:rPr lang="cs-CZ" sz="1400" i="1" dirty="0" err="1"/>
              <a:t>Čižmář</a:t>
            </a:r>
            <a:r>
              <a:rPr lang="cs-CZ" sz="1400" i="1" dirty="0"/>
              <a:t>, 2006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595A6D1-CA8E-4542-8382-0DDA1B4E44B8}"/>
              </a:ext>
            </a:extLst>
          </p:cNvPr>
          <p:cNvSpPr txBox="1"/>
          <p:nvPr/>
        </p:nvSpPr>
        <p:spPr>
          <a:xfrm flipH="1">
            <a:off x="8790030" y="4664965"/>
            <a:ext cx="2574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/>
              <a:t>Pilný, </a:t>
            </a:r>
            <a:r>
              <a:rPr lang="cs-CZ" sz="1400" i="1" dirty="0" err="1"/>
              <a:t>Čižmář</a:t>
            </a:r>
            <a:r>
              <a:rPr lang="cs-CZ" sz="1400" i="1" dirty="0"/>
              <a:t>, 2006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1566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X.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736" y="1338040"/>
            <a:ext cx="10837109" cy="5340162"/>
          </a:xfrm>
        </p:spPr>
        <p:txBody>
          <a:bodyPr>
            <a:normAutofit/>
          </a:bodyPr>
          <a:lstStyle/>
          <a:p>
            <a:r>
              <a:rPr lang="cs-CZ" sz="1900" b="1" dirty="0">
                <a:solidFill>
                  <a:schemeClr val="tx1"/>
                </a:solidFill>
              </a:rPr>
              <a:t>Kineziologie zápěstí a ruky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Oblast zápěstí: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Vazy (dle Bergera):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  <a:cs typeface="Calibri" panose="020F0502020204030204" pitchFamily="34" charset="0"/>
              </a:rPr>
              <a:t>V</a:t>
            </a:r>
            <a:r>
              <a:rPr lang="cs-CZ" sz="19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azy distálního </a:t>
            </a:r>
            <a:r>
              <a:rPr lang="cs-CZ" sz="1900" b="1" dirty="0" err="1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radioulnárního</a:t>
            </a:r>
            <a:r>
              <a:rPr lang="cs-CZ" sz="19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 kloubu,</a:t>
            </a:r>
            <a:endParaRPr lang="cs-CZ" sz="1900" b="1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  <a:cs typeface="Calibri" panose="020F0502020204030204" pitchFamily="34" charset="0"/>
              </a:rPr>
              <a:t>K</a:t>
            </a:r>
            <a:r>
              <a:rPr lang="cs-CZ" sz="19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apsulární vazy,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900" b="1" dirty="0" err="1">
                <a:solidFill>
                  <a:schemeClr val="tx1"/>
                </a:solidFill>
                <a:cs typeface="Calibri" panose="020F0502020204030204" pitchFamily="34" charset="0"/>
              </a:rPr>
              <a:t>I</a:t>
            </a:r>
            <a:r>
              <a:rPr lang="cs-CZ" sz="1900" b="1" dirty="0" err="1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ntraartikulární</a:t>
            </a:r>
            <a:r>
              <a:rPr lang="cs-CZ" sz="1900" b="1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 vazy.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  <a:cs typeface="Calibri" panose="020F0502020204030204" pitchFamily="34" charset="0"/>
              </a:rPr>
              <a:t>Vazy distálního </a:t>
            </a:r>
            <a:r>
              <a:rPr lang="cs-CZ" b="1" dirty="0" err="1">
                <a:solidFill>
                  <a:schemeClr val="tx1"/>
                </a:solidFill>
                <a:cs typeface="Calibri" panose="020F0502020204030204" pitchFamily="34" charset="0"/>
              </a:rPr>
              <a:t>radioulnárního</a:t>
            </a:r>
            <a:r>
              <a:rPr lang="cs-CZ" b="1" dirty="0">
                <a:solidFill>
                  <a:schemeClr val="tx1"/>
                </a:solidFill>
                <a:cs typeface="Calibri" panose="020F0502020204030204" pitchFamily="34" charset="0"/>
              </a:rPr>
              <a:t> kloubu: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 err="1">
                <a:solidFill>
                  <a:schemeClr val="tx1"/>
                </a:solidFill>
              </a:rPr>
              <a:t>Radioulnární</a:t>
            </a:r>
            <a:r>
              <a:rPr lang="cs-CZ" sz="1800" b="1" dirty="0">
                <a:solidFill>
                  <a:schemeClr val="tx1"/>
                </a:solidFill>
              </a:rPr>
              <a:t> vazy: lig. </a:t>
            </a:r>
            <a:r>
              <a:rPr lang="cs-CZ" sz="1800" b="1" dirty="0" err="1">
                <a:solidFill>
                  <a:schemeClr val="tx1"/>
                </a:solidFill>
              </a:rPr>
              <a:t>radioulnare</a:t>
            </a:r>
            <a:r>
              <a:rPr lang="cs-CZ" sz="1800" b="1" dirty="0">
                <a:solidFill>
                  <a:schemeClr val="tx1"/>
                </a:solidFill>
              </a:rPr>
              <a:t> </a:t>
            </a:r>
            <a:r>
              <a:rPr lang="cs-CZ" sz="1800" b="1" dirty="0" err="1">
                <a:solidFill>
                  <a:schemeClr val="tx1"/>
                </a:solidFill>
              </a:rPr>
              <a:t>palmare</a:t>
            </a:r>
            <a:r>
              <a:rPr lang="cs-CZ" sz="1800" b="1" dirty="0">
                <a:solidFill>
                  <a:schemeClr val="tx1"/>
                </a:solidFill>
              </a:rPr>
              <a:t> et dorsale: tvoří zesílené periferní části disku v místě, kde srůstá s kloubním pouzdrem.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Lig. </a:t>
            </a:r>
            <a:r>
              <a:rPr lang="cs-CZ" sz="1800" b="1" dirty="0" err="1">
                <a:solidFill>
                  <a:schemeClr val="tx1"/>
                </a:solidFill>
              </a:rPr>
              <a:t>arcuatum</a:t>
            </a:r>
            <a:r>
              <a:rPr lang="cs-CZ" sz="1800" b="1" dirty="0">
                <a:solidFill>
                  <a:schemeClr val="tx1"/>
                </a:solidFill>
              </a:rPr>
              <a:t> </a:t>
            </a:r>
            <a:r>
              <a:rPr lang="cs-CZ" sz="1800" b="1" dirty="0" err="1">
                <a:solidFill>
                  <a:schemeClr val="tx1"/>
                </a:solidFill>
              </a:rPr>
              <a:t>metaphyseale</a:t>
            </a:r>
            <a:r>
              <a:rPr lang="cs-CZ" sz="1800" b="1" dirty="0">
                <a:solidFill>
                  <a:schemeClr val="tx1"/>
                </a:solidFill>
              </a:rPr>
              <a:t> </a:t>
            </a:r>
            <a:r>
              <a:rPr lang="cs-CZ" sz="1800" b="1" dirty="0" err="1">
                <a:solidFill>
                  <a:schemeClr val="tx1"/>
                </a:solidFill>
              </a:rPr>
              <a:t>radiale</a:t>
            </a:r>
            <a:r>
              <a:rPr lang="cs-CZ" sz="1800" b="1" dirty="0">
                <a:solidFill>
                  <a:schemeClr val="tx1"/>
                </a:solidFill>
              </a:rPr>
              <a:t> dorsale: silný vazivový pruh mezi ulnárním okrajem distální metafýzy radia a hlavičkou ulny, vyzařuje do lig. </a:t>
            </a:r>
            <a:r>
              <a:rPr lang="cs-CZ" sz="1800" b="1" dirty="0" err="1">
                <a:solidFill>
                  <a:schemeClr val="tx1"/>
                </a:solidFill>
              </a:rPr>
              <a:t>radioulnare</a:t>
            </a:r>
            <a:r>
              <a:rPr lang="cs-CZ" sz="1800" b="1" dirty="0">
                <a:solidFill>
                  <a:schemeClr val="tx1"/>
                </a:solidFill>
              </a:rPr>
              <a:t> dorsale. </a:t>
            </a:r>
            <a:endParaRPr lang="cs-CZ" sz="1800" b="1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b="1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1800" b="1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35250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X.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736" y="1338040"/>
            <a:ext cx="10837109" cy="5340162"/>
          </a:xfrm>
        </p:spPr>
        <p:txBody>
          <a:bodyPr>
            <a:normAutofit/>
          </a:bodyPr>
          <a:lstStyle/>
          <a:p>
            <a:r>
              <a:rPr lang="cs-CZ" sz="2000" b="1" dirty="0">
                <a:solidFill>
                  <a:schemeClr val="tx1"/>
                </a:solidFill>
              </a:rPr>
              <a:t>Kineziologie zápěstí a ruky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Oblast zápěstí: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Vazy (dle Bergera):</a:t>
            </a:r>
            <a:endParaRPr lang="cs-CZ" sz="2000" b="1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  <a:cs typeface="Calibri" panose="020F0502020204030204" pitchFamily="34" charset="0"/>
              </a:rPr>
              <a:t>Kapsulární vazy: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  <a:effectLst/>
              </a:rPr>
              <a:t>Palmární </a:t>
            </a:r>
            <a:r>
              <a:rPr lang="cs-CZ" sz="1800" b="1" dirty="0" err="1">
                <a:solidFill>
                  <a:schemeClr val="tx1"/>
                </a:solidFill>
                <a:effectLst/>
              </a:rPr>
              <a:t>radiokarpální</a:t>
            </a:r>
            <a:r>
              <a:rPr lang="cs-CZ" sz="1800" b="1" dirty="0">
                <a:solidFill>
                  <a:schemeClr val="tx1"/>
                </a:solidFill>
                <a:effectLst/>
              </a:rPr>
              <a:t> vazy: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L</a:t>
            </a:r>
            <a:r>
              <a:rPr lang="cs-CZ" sz="1800" b="1" dirty="0">
                <a:solidFill>
                  <a:schemeClr val="tx1"/>
                </a:solidFill>
                <a:effectLst/>
              </a:rPr>
              <a:t>ig. </a:t>
            </a:r>
            <a:r>
              <a:rPr lang="cs-CZ" sz="1800" b="1" dirty="0" err="1">
                <a:solidFill>
                  <a:schemeClr val="tx1"/>
                </a:solidFill>
                <a:effectLst/>
              </a:rPr>
              <a:t>radioscaphocapitatum</a:t>
            </a:r>
            <a:r>
              <a:rPr lang="cs-CZ" sz="1800" b="1" dirty="0">
                <a:solidFill>
                  <a:schemeClr val="tx1"/>
                </a:solidFill>
                <a:effectLst/>
              </a:rPr>
              <a:t>, </a:t>
            </a:r>
            <a:endParaRPr lang="cs-CZ" sz="1800" b="1" dirty="0">
              <a:solidFill>
                <a:schemeClr val="tx1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L</a:t>
            </a:r>
            <a:r>
              <a:rPr lang="cs-CZ" sz="1800" b="1" dirty="0">
                <a:solidFill>
                  <a:schemeClr val="tx1"/>
                </a:solidFill>
                <a:effectLst/>
              </a:rPr>
              <a:t>ig. </a:t>
            </a:r>
            <a:r>
              <a:rPr lang="cs-CZ" sz="1800" b="1" dirty="0" err="1">
                <a:solidFill>
                  <a:schemeClr val="tx1"/>
                </a:solidFill>
                <a:effectLst/>
              </a:rPr>
              <a:t>radiolunatum</a:t>
            </a:r>
            <a:r>
              <a:rPr lang="cs-CZ" sz="1800" b="1" dirty="0">
                <a:solidFill>
                  <a:schemeClr val="tx1"/>
                </a:solidFill>
                <a:effectLst/>
              </a:rPr>
              <a:t> </a:t>
            </a:r>
            <a:r>
              <a:rPr lang="cs-CZ" sz="1800" b="1" dirty="0" err="1">
                <a:solidFill>
                  <a:schemeClr val="tx1"/>
                </a:solidFill>
                <a:effectLst/>
              </a:rPr>
              <a:t>longum</a:t>
            </a:r>
            <a:r>
              <a:rPr lang="cs-CZ" sz="1800" b="1" dirty="0">
                <a:solidFill>
                  <a:schemeClr val="tx1"/>
                </a:solidFill>
                <a:effectLst/>
              </a:rPr>
              <a:t>,</a:t>
            </a:r>
            <a:endParaRPr lang="cs-CZ" sz="1800" b="1" dirty="0">
              <a:solidFill>
                <a:schemeClr val="tx1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L</a:t>
            </a:r>
            <a:r>
              <a:rPr lang="cs-CZ" sz="1800" b="1" dirty="0">
                <a:solidFill>
                  <a:schemeClr val="tx1"/>
                </a:solidFill>
                <a:effectLst/>
              </a:rPr>
              <a:t>ig. </a:t>
            </a:r>
            <a:r>
              <a:rPr lang="cs-CZ" sz="1800" b="1" dirty="0" err="1">
                <a:solidFill>
                  <a:schemeClr val="tx1"/>
                </a:solidFill>
              </a:rPr>
              <a:t>r</a:t>
            </a:r>
            <a:r>
              <a:rPr lang="cs-CZ" sz="1800" b="1" dirty="0" err="1">
                <a:solidFill>
                  <a:schemeClr val="tx1"/>
                </a:solidFill>
                <a:effectLst/>
              </a:rPr>
              <a:t>adioscapholunatum</a:t>
            </a:r>
            <a:r>
              <a:rPr lang="cs-CZ" sz="1800" b="1" dirty="0">
                <a:solidFill>
                  <a:schemeClr val="tx1"/>
                </a:solidFill>
                <a:effectLst/>
              </a:rPr>
              <a:t>,</a:t>
            </a:r>
            <a:endParaRPr lang="cs-CZ" sz="1800" b="1" dirty="0">
              <a:solidFill>
                <a:schemeClr val="tx1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L</a:t>
            </a:r>
            <a:r>
              <a:rPr lang="cs-CZ" sz="1800" b="1" dirty="0">
                <a:solidFill>
                  <a:schemeClr val="tx1"/>
                </a:solidFill>
                <a:effectLst/>
              </a:rPr>
              <a:t>ig. </a:t>
            </a:r>
            <a:r>
              <a:rPr lang="cs-CZ" sz="1800" b="1" dirty="0" err="1">
                <a:solidFill>
                  <a:schemeClr val="tx1"/>
                </a:solidFill>
              </a:rPr>
              <a:t>r</a:t>
            </a:r>
            <a:r>
              <a:rPr lang="cs-CZ" sz="1800" b="1" dirty="0" err="1">
                <a:solidFill>
                  <a:schemeClr val="tx1"/>
                </a:solidFill>
                <a:effectLst/>
              </a:rPr>
              <a:t>adiolunatum</a:t>
            </a:r>
            <a:r>
              <a:rPr lang="cs-CZ" sz="1800" b="1" dirty="0">
                <a:solidFill>
                  <a:schemeClr val="tx1"/>
                </a:solidFill>
                <a:effectLst/>
              </a:rPr>
              <a:t> breve.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1800" b="1" dirty="0" err="1">
                <a:solidFill>
                  <a:schemeClr val="tx1"/>
                </a:solidFill>
                <a:effectLst/>
              </a:rPr>
              <a:t>Radioscapholunátní</a:t>
            </a:r>
            <a:r>
              <a:rPr lang="cs-CZ" sz="1800" b="1" dirty="0">
                <a:solidFill>
                  <a:schemeClr val="tx1"/>
                </a:solidFill>
                <a:effectLst/>
              </a:rPr>
              <a:t> vaz: uplatňuje se jako mechanoreceptor monitorující pohyb mezi os </a:t>
            </a:r>
            <a:r>
              <a:rPr lang="cs-CZ" sz="1800" b="1" dirty="0" err="1">
                <a:solidFill>
                  <a:schemeClr val="tx1"/>
                </a:solidFill>
                <a:effectLst/>
              </a:rPr>
              <a:t>scapohoideum</a:t>
            </a:r>
            <a:r>
              <a:rPr lang="cs-CZ" sz="1800" b="1" dirty="0">
                <a:solidFill>
                  <a:schemeClr val="tx1"/>
                </a:solidFill>
                <a:effectLst/>
              </a:rPr>
              <a:t> a os </a:t>
            </a:r>
            <a:r>
              <a:rPr lang="cs-CZ" sz="1800" b="1" dirty="0" err="1">
                <a:solidFill>
                  <a:schemeClr val="tx1"/>
                </a:solidFill>
                <a:effectLst/>
              </a:rPr>
              <a:t>lunatum</a:t>
            </a:r>
            <a:r>
              <a:rPr lang="cs-CZ" sz="1800" b="1" dirty="0">
                <a:solidFill>
                  <a:schemeClr val="tx1"/>
                </a:solidFill>
                <a:effectLst/>
              </a:rPr>
              <a:t> pomocí n. </a:t>
            </a:r>
            <a:r>
              <a:rPr lang="cs-CZ" sz="1800" b="1" dirty="0" err="1">
                <a:solidFill>
                  <a:schemeClr val="tx1"/>
                </a:solidFill>
                <a:effectLst/>
              </a:rPr>
              <a:t>interosseus</a:t>
            </a:r>
            <a:r>
              <a:rPr lang="cs-CZ" sz="1800" b="1" dirty="0">
                <a:solidFill>
                  <a:schemeClr val="tx1"/>
                </a:solidFill>
                <a:effectLst/>
              </a:rPr>
              <a:t> </a:t>
            </a:r>
            <a:r>
              <a:rPr lang="cs-CZ" sz="1800" b="1" dirty="0" err="1">
                <a:solidFill>
                  <a:schemeClr val="tx1"/>
                </a:solidFill>
                <a:effectLst/>
              </a:rPr>
              <a:t>anterior</a:t>
            </a:r>
            <a:r>
              <a:rPr lang="cs-CZ" sz="1800" b="1" dirty="0">
                <a:solidFill>
                  <a:schemeClr val="tx1"/>
                </a:solidFill>
                <a:effectLst/>
              </a:rPr>
              <a:t>. Tvoří osu, kolem které se os </a:t>
            </a:r>
            <a:r>
              <a:rPr lang="cs-CZ" sz="1800" b="1" dirty="0" err="1">
                <a:solidFill>
                  <a:schemeClr val="tx1"/>
                </a:solidFill>
                <a:effectLst/>
              </a:rPr>
              <a:t>scaphoideum</a:t>
            </a:r>
            <a:r>
              <a:rPr lang="cs-CZ" sz="1800" b="1" dirty="0">
                <a:solidFill>
                  <a:schemeClr val="tx1"/>
                </a:solidFill>
                <a:effectLst/>
              </a:rPr>
              <a:t> otáčí.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  <a:effectLst/>
              </a:rPr>
              <a:t>Lig. </a:t>
            </a:r>
            <a:r>
              <a:rPr lang="cs-CZ" sz="1800" b="1" dirty="0" err="1">
                <a:solidFill>
                  <a:schemeClr val="tx1"/>
                </a:solidFill>
                <a:effectLst/>
              </a:rPr>
              <a:t>radiolunatum</a:t>
            </a:r>
            <a:r>
              <a:rPr lang="cs-CZ" sz="1800" b="1" dirty="0">
                <a:solidFill>
                  <a:schemeClr val="tx1"/>
                </a:solidFill>
                <a:effectLst/>
              </a:rPr>
              <a:t> breve: významný podílí na stabilizaci os </a:t>
            </a:r>
            <a:r>
              <a:rPr lang="cs-CZ" sz="1800" b="1" dirty="0" err="1">
                <a:solidFill>
                  <a:schemeClr val="tx1"/>
                </a:solidFill>
                <a:effectLst/>
              </a:rPr>
              <a:t>lunatum</a:t>
            </a:r>
            <a:r>
              <a:rPr lang="cs-CZ" sz="1800" b="1" dirty="0">
                <a:solidFill>
                  <a:schemeClr val="tx1"/>
                </a:solidFill>
                <a:effectLst/>
              </a:rPr>
              <a:t>.</a:t>
            </a:r>
            <a:endParaRPr lang="cs-CZ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600121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X.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736" y="1338040"/>
            <a:ext cx="10837109" cy="5340162"/>
          </a:xfrm>
        </p:spPr>
        <p:txBody>
          <a:bodyPr>
            <a:normAutofit fontScale="92500" lnSpcReduction="10000"/>
          </a:bodyPr>
          <a:lstStyle/>
          <a:p>
            <a:r>
              <a:rPr lang="cs-CZ" sz="2000" b="1" dirty="0">
                <a:solidFill>
                  <a:schemeClr val="tx1"/>
                </a:solidFill>
              </a:rPr>
              <a:t>Kineziologie zápěstí a ruky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Oblast zápěstí: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Vazy (dle Bergera):</a:t>
            </a:r>
            <a:endParaRPr lang="cs-CZ" sz="2000" b="1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  <a:cs typeface="Calibri" panose="020F0502020204030204" pitchFamily="34" charset="0"/>
              </a:rPr>
              <a:t>Kapsulární vazy: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700" b="1" dirty="0" err="1">
                <a:solidFill>
                  <a:schemeClr val="tx1"/>
                </a:solidFill>
                <a:effectLst/>
              </a:rPr>
              <a:t>Ulnokarpální</a:t>
            </a:r>
            <a:r>
              <a:rPr lang="cs-CZ" sz="1700" b="1">
                <a:solidFill>
                  <a:schemeClr val="tx1"/>
                </a:solidFill>
                <a:effectLst/>
              </a:rPr>
              <a:t> vazy:</a:t>
            </a:r>
            <a:endParaRPr lang="cs-CZ" sz="1700" b="1" dirty="0">
              <a:solidFill>
                <a:schemeClr val="tx1"/>
              </a:solidFill>
              <a:effectLst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1700" b="1" dirty="0">
                <a:solidFill>
                  <a:schemeClr val="tx1"/>
                </a:solidFill>
              </a:rPr>
              <a:t>L</a:t>
            </a:r>
            <a:r>
              <a:rPr lang="cs-CZ" sz="1700" b="1" dirty="0">
                <a:solidFill>
                  <a:schemeClr val="tx1"/>
                </a:solidFill>
                <a:effectLst/>
              </a:rPr>
              <a:t>ig. </a:t>
            </a:r>
            <a:r>
              <a:rPr lang="cs-CZ" sz="1700" b="1" dirty="0" err="1">
                <a:solidFill>
                  <a:schemeClr val="tx1"/>
                </a:solidFill>
                <a:effectLst/>
              </a:rPr>
              <a:t>ulnolunatum</a:t>
            </a:r>
            <a:r>
              <a:rPr lang="cs-CZ" sz="1700" b="1" dirty="0">
                <a:solidFill>
                  <a:schemeClr val="tx1"/>
                </a:solidFill>
                <a:effectLst/>
              </a:rPr>
              <a:t>,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1700" b="1" dirty="0">
                <a:solidFill>
                  <a:schemeClr val="tx1"/>
                </a:solidFill>
              </a:rPr>
              <a:t>L</a:t>
            </a:r>
            <a:r>
              <a:rPr lang="cs-CZ" sz="1700" b="1" dirty="0">
                <a:solidFill>
                  <a:schemeClr val="tx1"/>
                </a:solidFill>
                <a:effectLst/>
              </a:rPr>
              <a:t>ig. </a:t>
            </a:r>
            <a:r>
              <a:rPr lang="cs-CZ" sz="1700" b="1" dirty="0" err="1">
                <a:solidFill>
                  <a:schemeClr val="tx1"/>
                </a:solidFill>
                <a:effectLst/>
              </a:rPr>
              <a:t>ulnotriquetrale</a:t>
            </a:r>
            <a:r>
              <a:rPr lang="cs-CZ" sz="1700" b="1" dirty="0">
                <a:solidFill>
                  <a:schemeClr val="tx1"/>
                </a:solidFill>
                <a:effectLst/>
              </a:rPr>
              <a:t>,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1700" b="1" dirty="0">
                <a:solidFill>
                  <a:schemeClr val="tx1"/>
                </a:solidFill>
              </a:rPr>
              <a:t>L</a:t>
            </a:r>
            <a:r>
              <a:rPr lang="cs-CZ" sz="1700" b="1" dirty="0">
                <a:solidFill>
                  <a:schemeClr val="tx1"/>
                </a:solidFill>
                <a:effectLst/>
              </a:rPr>
              <a:t>ig. </a:t>
            </a:r>
            <a:r>
              <a:rPr lang="cs-CZ" sz="1700" b="1" dirty="0" err="1">
                <a:solidFill>
                  <a:schemeClr val="tx1"/>
                </a:solidFill>
                <a:effectLst/>
              </a:rPr>
              <a:t>ulnocapitatum</a:t>
            </a:r>
            <a:r>
              <a:rPr lang="cs-CZ" sz="1700" b="1" dirty="0">
                <a:solidFill>
                  <a:schemeClr val="tx1"/>
                </a:solidFill>
                <a:effectLst/>
              </a:rPr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700" b="1" dirty="0">
                <a:solidFill>
                  <a:schemeClr val="tx1"/>
                </a:solidFill>
                <a:effectLst/>
              </a:rPr>
              <a:t>Palmární </a:t>
            </a:r>
            <a:r>
              <a:rPr lang="cs-CZ" sz="1700" b="1" dirty="0" err="1">
                <a:solidFill>
                  <a:schemeClr val="tx1"/>
                </a:solidFill>
                <a:effectLst/>
              </a:rPr>
              <a:t>mediokarpální</a:t>
            </a:r>
            <a:r>
              <a:rPr lang="cs-CZ" sz="1700" b="1" dirty="0">
                <a:solidFill>
                  <a:schemeClr val="tx1"/>
                </a:solidFill>
                <a:effectLst/>
              </a:rPr>
              <a:t> vazy: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1700" b="1" dirty="0">
                <a:solidFill>
                  <a:schemeClr val="tx1"/>
                </a:solidFill>
              </a:rPr>
              <a:t>L</a:t>
            </a:r>
            <a:r>
              <a:rPr lang="cs-CZ" sz="1700" b="1" dirty="0">
                <a:solidFill>
                  <a:schemeClr val="tx1"/>
                </a:solidFill>
                <a:effectLst/>
              </a:rPr>
              <a:t>ig. </a:t>
            </a:r>
            <a:r>
              <a:rPr lang="cs-CZ" sz="1700" b="1" dirty="0" err="1">
                <a:solidFill>
                  <a:schemeClr val="tx1"/>
                </a:solidFill>
              </a:rPr>
              <a:t>s</a:t>
            </a:r>
            <a:r>
              <a:rPr lang="cs-CZ" sz="1700" b="1" dirty="0" err="1">
                <a:solidFill>
                  <a:schemeClr val="tx1"/>
                </a:solidFill>
                <a:effectLst/>
              </a:rPr>
              <a:t>caphotrapeziotrapezoideum</a:t>
            </a:r>
            <a:endParaRPr lang="cs-CZ" sz="1700" b="1" dirty="0">
              <a:solidFill>
                <a:schemeClr val="tx1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1700" b="1" dirty="0">
                <a:solidFill>
                  <a:schemeClr val="tx1"/>
                </a:solidFill>
              </a:rPr>
              <a:t>L</a:t>
            </a:r>
            <a:r>
              <a:rPr lang="cs-CZ" sz="1700" b="1" dirty="0">
                <a:solidFill>
                  <a:schemeClr val="tx1"/>
                </a:solidFill>
                <a:effectLst/>
              </a:rPr>
              <a:t>ig. </a:t>
            </a:r>
            <a:r>
              <a:rPr lang="cs-CZ" sz="1700" b="1" dirty="0" err="1">
                <a:solidFill>
                  <a:schemeClr val="tx1"/>
                </a:solidFill>
              </a:rPr>
              <a:t>s</a:t>
            </a:r>
            <a:r>
              <a:rPr lang="cs-CZ" sz="1700" b="1" dirty="0" err="1">
                <a:solidFill>
                  <a:schemeClr val="tx1"/>
                </a:solidFill>
                <a:effectLst/>
              </a:rPr>
              <a:t>caphocapitatum</a:t>
            </a:r>
            <a:r>
              <a:rPr lang="cs-CZ" sz="1700" b="1" dirty="0">
                <a:solidFill>
                  <a:schemeClr val="tx1"/>
                </a:solidFill>
              </a:rPr>
              <a:t>,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1700" b="1" dirty="0">
                <a:solidFill>
                  <a:schemeClr val="tx1"/>
                </a:solidFill>
              </a:rPr>
              <a:t>L</a:t>
            </a:r>
            <a:r>
              <a:rPr lang="cs-CZ" sz="1700" b="1" dirty="0">
                <a:solidFill>
                  <a:schemeClr val="tx1"/>
                </a:solidFill>
                <a:effectLst/>
              </a:rPr>
              <a:t>ig. </a:t>
            </a:r>
            <a:r>
              <a:rPr lang="cs-CZ" sz="1700" b="1" dirty="0" err="1">
                <a:solidFill>
                  <a:schemeClr val="tx1"/>
                </a:solidFill>
                <a:effectLst/>
              </a:rPr>
              <a:t>triquetrocapitatum</a:t>
            </a:r>
            <a:r>
              <a:rPr lang="cs-CZ" sz="1700" b="1" dirty="0">
                <a:solidFill>
                  <a:schemeClr val="tx1"/>
                </a:solidFill>
                <a:effectLst/>
              </a:rPr>
              <a:t>,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1700" b="1" dirty="0">
                <a:solidFill>
                  <a:schemeClr val="tx1"/>
                </a:solidFill>
                <a:effectLst/>
              </a:rPr>
              <a:t>Lig. </a:t>
            </a:r>
            <a:r>
              <a:rPr lang="cs-CZ" sz="1700" b="1" dirty="0" err="1">
                <a:solidFill>
                  <a:schemeClr val="tx1"/>
                </a:solidFill>
                <a:effectLst/>
              </a:rPr>
              <a:t>triquetrohamatum</a:t>
            </a:r>
            <a:r>
              <a:rPr lang="cs-CZ" sz="1700" b="1" dirty="0">
                <a:solidFill>
                  <a:schemeClr val="tx1"/>
                </a:solidFill>
                <a:effectLst/>
              </a:rPr>
              <a:t>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1700" b="1" dirty="0">
                <a:solidFill>
                  <a:schemeClr val="tx1"/>
                </a:solidFill>
              </a:rPr>
              <a:t>L</a:t>
            </a:r>
            <a:r>
              <a:rPr lang="cs-CZ" sz="1700" b="1" dirty="0">
                <a:solidFill>
                  <a:schemeClr val="tx1"/>
                </a:solidFill>
                <a:effectLst/>
              </a:rPr>
              <a:t>ig. </a:t>
            </a:r>
            <a:r>
              <a:rPr lang="cs-CZ" sz="1700" b="1" dirty="0" err="1">
                <a:solidFill>
                  <a:schemeClr val="tx1"/>
                </a:solidFill>
                <a:effectLst/>
              </a:rPr>
              <a:t>scaphoideotrapeziotrapezoideum</a:t>
            </a:r>
            <a:r>
              <a:rPr lang="cs-CZ" sz="1700" b="1" dirty="0">
                <a:solidFill>
                  <a:schemeClr val="tx1"/>
                </a:solidFill>
                <a:effectLst/>
              </a:rPr>
              <a:t> a lig. </a:t>
            </a:r>
            <a:r>
              <a:rPr lang="cs-CZ" sz="1700" b="1" dirty="0" err="1">
                <a:solidFill>
                  <a:schemeClr val="tx1"/>
                </a:solidFill>
                <a:effectLst/>
              </a:rPr>
              <a:t>scaphoideocapitatum</a:t>
            </a:r>
            <a:r>
              <a:rPr lang="cs-CZ" sz="1700" b="1" dirty="0">
                <a:solidFill>
                  <a:schemeClr val="tx1"/>
                </a:solidFill>
                <a:effectLst/>
              </a:rPr>
              <a:t> stabilizují distální pól </a:t>
            </a:r>
            <a:r>
              <a:rPr lang="cs-CZ" sz="1700" b="1" dirty="0" err="1">
                <a:solidFill>
                  <a:schemeClr val="tx1"/>
                </a:solidFill>
                <a:effectLst/>
              </a:rPr>
              <a:t>scaphoidea</a:t>
            </a:r>
            <a:r>
              <a:rPr lang="cs-CZ" sz="1700" b="1" dirty="0">
                <a:solidFill>
                  <a:schemeClr val="tx1"/>
                </a:solidFill>
                <a:effectLst/>
              </a:rPr>
              <a:t>.</a:t>
            </a:r>
            <a:endParaRPr lang="cs-CZ" sz="1700" b="1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440389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X.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736" y="1338040"/>
            <a:ext cx="10837109" cy="5340162"/>
          </a:xfrm>
        </p:spPr>
        <p:txBody>
          <a:bodyPr>
            <a:normAutofit/>
          </a:bodyPr>
          <a:lstStyle/>
          <a:p>
            <a:r>
              <a:rPr lang="cs-CZ" sz="2000" b="1" dirty="0">
                <a:solidFill>
                  <a:schemeClr val="tx1"/>
                </a:solidFill>
              </a:rPr>
              <a:t>Kineziologie zápěstí a ruky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Oblast zápěstí: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Vazy (dle Bergera):</a:t>
            </a:r>
            <a:endParaRPr lang="cs-CZ" sz="2000" b="1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  <a:cs typeface="Calibri" panose="020F0502020204030204" pitchFamily="34" charset="0"/>
              </a:rPr>
              <a:t>Kapsulární vazy: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Dorzální </a:t>
            </a:r>
            <a:r>
              <a:rPr lang="cs-CZ" sz="18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radiokarpální</a:t>
            </a:r>
            <a:r>
              <a:rPr lang="cs-CZ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 </a:t>
            </a:r>
            <a:r>
              <a:rPr lang="cs-CZ" sz="18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mediokarpální</a:t>
            </a:r>
            <a:r>
              <a:rPr lang="cs-CZ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vazy: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  <a:latin typeface="Arial" panose="020B0604020202020204" pitchFamily="34" charset="0"/>
              </a:rPr>
              <a:t>L</a:t>
            </a:r>
            <a:r>
              <a:rPr lang="cs-CZ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ig. </a:t>
            </a:r>
            <a:r>
              <a:rPr lang="cs-CZ" sz="18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radiocarpale</a:t>
            </a:r>
            <a:r>
              <a:rPr lang="cs-CZ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dorsale,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  <a:latin typeface="Arial" panose="020B0604020202020204" pitchFamily="34" charset="0"/>
              </a:rPr>
              <a:t>L</a:t>
            </a:r>
            <a:r>
              <a:rPr lang="cs-CZ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ig. </a:t>
            </a:r>
            <a:r>
              <a:rPr lang="cs-CZ" sz="18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intercarpale</a:t>
            </a:r>
            <a:r>
              <a:rPr lang="cs-CZ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dorsale,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Lig. </a:t>
            </a:r>
            <a:r>
              <a:rPr lang="cs-CZ" sz="1800" b="1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scaphotriquetrale</a:t>
            </a:r>
            <a:r>
              <a:rPr lang="cs-CZ" sz="1800" b="1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dorsale</a:t>
            </a:r>
            <a:endParaRPr lang="cs-CZ" sz="1800" b="1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261424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perokresba&#10;&#10;Popis byl vytvořen automaticky">
            <a:extLst>
              <a:ext uri="{FF2B5EF4-FFF2-40B4-BE49-F238E27FC236}">
                <a16:creationId xmlns:a16="http://schemas.microsoft.com/office/drawing/2014/main" id="{91ACBA0E-F50F-4A43-8764-6E212A143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018" y="976836"/>
            <a:ext cx="8257643" cy="4164895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30C71541-8530-4F4B-A264-191648611CB9}"/>
              </a:ext>
            </a:extLst>
          </p:cNvPr>
          <p:cNvSpPr txBox="1"/>
          <p:nvPr/>
        </p:nvSpPr>
        <p:spPr>
          <a:xfrm flipH="1">
            <a:off x="5670342" y="5141731"/>
            <a:ext cx="34492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err="1"/>
              <a:t>Bozentka</a:t>
            </a:r>
            <a:r>
              <a:rPr lang="cs-CZ" sz="1400" i="1" dirty="0"/>
              <a:t>, 1999</a:t>
            </a:r>
          </a:p>
        </p:txBody>
      </p:sp>
    </p:spTree>
    <p:extLst>
      <p:ext uri="{BB962C8B-B14F-4D97-AF65-F5344CB8AC3E}">
        <p14:creationId xmlns:p14="http://schemas.microsoft.com/office/powerpoint/2010/main" val="22431725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X.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736" y="1338040"/>
            <a:ext cx="10837109" cy="5340162"/>
          </a:xfrm>
        </p:spPr>
        <p:txBody>
          <a:bodyPr>
            <a:normAutofit/>
          </a:bodyPr>
          <a:lstStyle/>
          <a:p>
            <a:r>
              <a:rPr lang="cs-CZ" sz="2000" b="1" dirty="0">
                <a:solidFill>
                  <a:schemeClr val="tx1"/>
                </a:solidFill>
              </a:rPr>
              <a:t>Kineziologie zápěstí a ruky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Oblast zápěstí: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Vazy (dle Bergera):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 err="1">
                <a:solidFill>
                  <a:schemeClr val="tx1"/>
                </a:solidFill>
                <a:cs typeface="Calibri" panose="020F0502020204030204" pitchFamily="34" charset="0"/>
              </a:rPr>
              <a:t>Interoseální</a:t>
            </a:r>
            <a:r>
              <a:rPr lang="cs-CZ" sz="2000" b="1" dirty="0">
                <a:solidFill>
                  <a:schemeClr val="tx1"/>
                </a:solidFill>
                <a:cs typeface="Calibri" panose="020F0502020204030204" pitchFamily="34" charset="0"/>
              </a:rPr>
              <a:t> vazy: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  <a:cs typeface="Calibri" panose="020F0502020204030204" pitchFamily="34" charset="0"/>
              </a:rPr>
              <a:t>S</a:t>
            </a:r>
            <a:r>
              <a:rPr lang="cs-CZ" b="1" i="0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pojují přiléhající plochy obou řad karpálních kostí (přítomné v kloubní dutině, kryté synoviální membránou)</a:t>
            </a:r>
            <a:endParaRPr lang="cs-CZ" b="1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  <a:cs typeface="Calibri" panose="020F0502020204030204" pitchFamily="34" charset="0"/>
              </a:rPr>
              <a:t>P</a:t>
            </a:r>
            <a:r>
              <a:rPr lang="cs-CZ" b="1" i="0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roximální karpální řada: lig. </a:t>
            </a:r>
            <a:r>
              <a:rPr lang="cs-CZ" b="1" i="0" dirty="0" err="1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scapholunatum</a:t>
            </a:r>
            <a:r>
              <a:rPr lang="cs-CZ" b="1" i="0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cs-CZ" b="1" i="0" dirty="0" err="1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interosseum</a:t>
            </a:r>
            <a:r>
              <a:rPr lang="cs-CZ" b="1" dirty="0">
                <a:solidFill>
                  <a:schemeClr val="tx1"/>
                </a:solidFill>
                <a:cs typeface="Calibri" panose="020F0502020204030204" pitchFamily="34" charset="0"/>
              </a:rPr>
              <a:t>, </a:t>
            </a:r>
            <a:r>
              <a:rPr lang="cs-CZ" b="1" i="0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lig. </a:t>
            </a:r>
            <a:r>
              <a:rPr lang="cs-CZ" b="1" i="0" dirty="0" err="1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lunotriquetrale</a:t>
            </a:r>
            <a:r>
              <a:rPr lang="cs-CZ" b="1" i="0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cs-CZ" b="1" i="0" dirty="0" err="1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interosseum</a:t>
            </a:r>
            <a:r>
              <a:rPr lang="cs-CZ" b="1" i="0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.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1600" b="1" i="0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Lig. </a:t>
            </a:r>
            <a:r>
              <a:rPr lang="cs-CZ" sz="1600" b="1" i="0" dirty="0" err="1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scapholunatum</a:t>
            </a:r>
            <a:r>
              <a:rPr lang="cs-CZ" sz="1600" b="1" i="0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cs-CZ" sz="1600" b="1" i="0" dirty="0" err="1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interosseum</a:t>
            </a:r>
            <a:r>
              <a:rPr lang="cs-CZ" sz="1600" b="1" i="0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: stabilizace </a:t>
            </a:r>
            <a:r>
              <a:rPr lang="cs-CZ" sz="1600" b="1" i="0" dirty="0" err="1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skafolunátního</a:t>
            </a:r>
            <a:r>
              <a:rPr lang="cs-CZ" sz="1600" b="1" i="0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 kloubu, má tvar obrácené podkovy, skládá se ze tří částí.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1600" b="1" i="0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Lig. </a:t>
            </a:r>
            <a:r>
              <a:rPr lang="cs-CZ" sz="1600" b="1" i="0" dirty="0" err="1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lunotriquetrale</a:t>
            </a:r>
            <a:r>
              <a:rPr lang="cs-CZ" sz="1600" b="1" i="0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cs-CZ" sz="1600" b="1" i="0" dirty="0" err="1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interosseum</a:t>
            </a:r>
            <a:r>
              <a:rPr lang="cs-CZ" sz="1600" b="1" i="0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 má též tři části, vlákna běží transverzálně a nejsilnější jsou v palmárním úseku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  <a:cs typeface="Calibri" panose="020F0502020204030204" pitchFamily="34" charset="0"/>
              </a:rPr>
              <a:t>D</a:t>
            </a:r>
            <a:r>
              <a:rPr lang="cs-CZ" b="1" i="0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istální karpální řada: spojení jednotlivých kostí podle tvaru kloubních ploch, kde jednotlivé klouby komunikují s kloubem </a:t>
            </a:r>
            <a:r>
              <a:rPr lang="cs-CZ" b="1" i="0" dirty="0" err="1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mediokarpálním</a:t>
            </a:r>
            <a:r>
              <a:rPr lang="cs-CZ" b="1" i="0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. Kosti distální řady spojují tři </a:t>
            </a:r>
            <a:r>
              <a:rPr lang="cs-CZ" b="1" i="0" dirty="0" err="1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interoseální</a:t>
            </a:r>
            <a:r>
              <a:rPr lang="cs-CZ" b="1" i="0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 vazy, které mají palmární a dorzální část – lig. </a:t>
            </a:r>
            <a:r>
              <a:rPr lang="cs-CZ" b="1" i="0" dirty="0" err="1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trapeziotrapezoideum</a:t>
            </a:r>
            <a:r>
              <a:rPr lang="cs-CZ" b="1" i="0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cs-CZ" b="1" i="0" dirty="0" err="1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interosseum</a:t>
            </a:r>
            <a:r>
              <a:rPr lang="cs-CZ" b="1" i="0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, lig. </a:t>
            </a:r>
            <a:r>
              <a:rPr lang="cs-CZ" b="1" i="0" dirty="0" err="1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trapezoideocapitatum</a:t>
            </a:r>
            <a:r>
              <a:rPr lang="cs-CZ" b="1" i="0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cs-CZ" b="1" i="0" dirty="0" err="1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interosseum</a:t>
            </a:r>
            <a:r>
              <a:rPr lang="cs-CZ" b="1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cs-CZ" b="1" i="0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a lig. </a:t>
            </a:r>
            <a:r>
              <a:rPr lang="cs-CZ" b="1" i="0" dirty="0" err="1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capitatohamatum</a:t>
            </a:r>
            <a:r>
              <a:rPr lang="cs-CZ" b="1" i="0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cs-CZ" b="1" i="0" dirty="0" err="1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interosseum</a:t>
            </a:r>
            <a:r>
              <a:rPr lang="cs-CZ" b="1" i="0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.</a:t>
            </a:r>
            <a:r>
              <a:rPr lang="cs-CZ" b="1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br>
              <a:rPr lang="cs-CZ" b="1" dirty="0">
                <a:solidFill>
                  <a:schemeClr val="tx1"/>
                </a:solidFill>
                <a:cs typeface="Calibri" panose="020F0502020204030204" pitchFamily="34" charset="0"/>
              </a:rPr>
            </a:br>
            <a:endParaRPr lang="cs-CZ" b="1" dirty="0">
              <a:solidFill>
                <a:schemeClr val="tx1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329632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X.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736" y="1338040"/>
            <a:ext cx="10837109" cy="5340162"/>
          </a:xfrm>
        </p:spPr>
        <p:txBody>
          <a:bodyPr>
            <a:normAutofit lnSpcReduction="10000"/>
          </a:bodyPr>
          <a:lstStyle/>
          <a:p>
            <a:r>
              <a:rPr lang="cs-CZ" sz="2000" b="1" dirty="0">
                <a:solidFill>
                  <a:schemeClr val="tx1"/>
                </a:solidFill>
              </a:rPr>
              <a:t>Kineziologie zápěstí a ruky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Oblast zápěstí: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Vazy: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 err="1">
                <a:solidFill>
                  <a:schemeClr val="tx1"/>
                </a:solidFill>
              </a:rPr>
              <a:t>Articulatio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b="1" dirty="0" err="1">
                <a:solidFill>
                  <a:schemeClr val="tx1"/>
                </a:solidFill>
              </a:rPr>
              <a:t>radiocarpalis</a:t>
            </a:r>
            <a:r>
              <a:rPr lang="cs-CZ" sz="2000" b="1" dirty="0">
                <a:solidFill>
                  <a:schemeClr val="tx1"/>
                </a:solidFill>
              </a:rPr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  <a:effectLst/>
              </a:rPr>
              <a:t>Lig. </a:t>
            </a:r>
            <a:r>
              <a:rPr lang="cs-CZ" sz="2000" b="1" dirty="0" err="1">
                <a:solidFill>
                  <a:schemeClr val="tx1"/>
                </a:solidFill>
                <a:effectLst/>
              </a:rPr>
              <a:t>collaterale</a:t>
            </a:r>
            <a:r>
              <a:rPr lang="cs-CZ" sz="2000" b="1" dirty="0">
                <a:solidFill>
                  <a:schemeClr val="tx1"/>
                </a:solidFill>
                <a:effectLst/>
              </a:rPr>
              <a:t> </a:t>
            </a:r>
            <a:r>
              <a:rPr lang="cs-CZ" sz="2000" b="1" dirty="0" err="1">
                <a:solidFill>
                  <a:schemeClr val="tx1"/>
                </a:solidFill>
                <a:effectLst/>
              </a:rPr>
              <a:t>carpi</a:t>
            </a:r>
            <a:r>
              <a:rPr lang="cs-CZ" sz="2000" b="1" dirty="0">
                <a:solidFill>
                  <a:schemeClr val="tx1"/>
                </a:solidFill>
                <a:effectLst/>
              </a:rPr>
              <a:t> </a:t>
            </a:r>
            <a:r>
              <a:rPr lang="cs-CZ" sz="2000" b="1" dirty="0" err="1">
                <a:solidFill>
                  <a:schemeClr val="tx1"/>
                </a:solidFill>
                <a:effectLst/>
              </a:rPr>
              <a:t>laterale</a:t>
            </a:r>
            <a:r>
              <a:rPr lang="cs-CZ" sz="2000" b="1" dirty="0">
                <a:solidFill>
                  <a:schemeClr val="tx1"/>
                </a:solidFill>
              </a:rPr>
              <a:t> (m</a:t>
            </a:r>
            <a:r>
              <a:rPr lang="cs-CZ" sz="2000" b="1" dirty="0">
                <a:solidFill>
                  <a:schemeClr val="tx1"/>
                </a:solidFill>
                <a:effectLst/>
              </a:rPr>
              <a:t>ezi </a:t>
            </a:r>
            <a:r>
              <a:rPr lang="cs-CZ" sz="2000" b="1" dirty="0" err="1">
                <a:solidFill>
                  <a:schemeClr val="tx1"/>
                </a:solidFill>
                <a:effectLst/>
              </a:rPr>
              <a:t>processus</a:t>
            </a:r>
            <a:r>
              <a:rPr lang="cs-CZ" sz="2000" b="1" dirty="0">
                <a:solidFill>
                  <a:schemeClr val="tx1"/>
                </a:solidFill>
                <a:effectLst/>
              </a:rPr>
              <a:t> </a:t>
            </a:r>
            <a:r>
              <a:rPr lang="cs-CZ" sz="2000" b="1" dirty="0" err="1">
                <a:solidFill>
                  <a:schemeClr val="tx1"/>
                </a:solidFill>
                <a:effectLst/>
              </a:rPr>
              <a:t>styloideus</a:t>
            </a:r>
            <a:r>
              <a:rPr lang="cs-CZ" sz="2000" b="1" dirty="0">
                <a:solidFill>
                  <a:schemeClr val="tx1"/>
                </a:solidFill>
                <a:effectLst/>
              </a:rPr>
              <a:t> radii a os </a:t>
            </a:r>
            <a:r>
              <a:rPr lang="cs-CZ" sz="2000" b="1" dirty="0" err="1">
                <a:solidFill>
                  <a:schemeClr val="tx1"/>
                </a:solidFill>
                <a:effectLst/>
              </a:rPr>
              <a:t>scaphoideum</a:t>
            </a:r>
            <a:r>
              <a:rPr lang="cs-CZ" sz="2000" b="1" dirty="0">
                <a:solidFill>
                  <a:schemeClr val="tx1"/>
                </a:solidFill>
                <a:effectLst/>
              </a:rPr>
              <a:t>),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  <a:effectLst/>
              </a:rPr>
              <a:t>Lig. </a:t>
            </a:r>
            <a:r>
              <a:rPr lang="cs-CZ" sz="2000" b="1" dirty="0" err="1">
                <a:solidFill>
                  <a:schemeClr val="tx1"/>
                </a:solidFill>
                <a:effectLst/>
              </a:rPr>
              <a:t>collaterale</a:t>
            </a:r>
            <a:r>
              <a:rPr lang="cs-CZ" sz="2000" b="1" dirty="0">
                <a:solidFill>
                  <a:schemeClr val="tx1"/>
                </a:solidFill>
                <a:effectLst/>
              </a:rPr>
              <a:t> </a:t>
            </a:r>
            <a:r>
              <a:rPr lang="cs-CZ" sz="2000" b="1" dirty="0" err="1">
                <a:solidFill>
                  <a:schemeClr val="tx1"/>
                </a:solidFill>
                <a:effectLst/>
              </a:rPr>
              <a:t>carpi</a:t>
            </a:r>
            <a:r>
              <a:rPr lang="cs-CZ" sz="2000" b="1" dirty="0">
                <a:solidFill>
                  <a:schemeClr val="tx1"/>
                </a:solidFill>
                <a:effectLst/>
              </a:rPr>
              <a:t> </a:t>
            </a:r>
            <a:r>
              <a:rPr lang="cs-CZ" sz="2000" b="1" dirty="0" err="1">
                <a:solidFill>
                  <a:schemeClr val="tx1"/>
                </a:solidFill>
                <a:effectLst/>
              </a:rPr>
              <a:t>mediale</a:t>
            </a:r>
            <a:r>
              <a:rPr lang="cs-CZ" sz="2000" b="1" dirty="0">
                <a:solidFill>
                  <a:schemeClr val="tx1"/>
                </a:solidFill>
              </a:rPr>
              <a:t> (</a:t>
            </a:r>
            <a:r>
              <a:rPr lang="cs-CZ" sz="2000" b="1" dirty="0">
                <a:solidFill>
                  <a:schemeClr val="tx1"/>
                </a:solidFill>
                <a:effectLst/>
              </a:rPr>
              <a:t>od </a:t>
            </a:r>
            <a:r>
              <a:rPr lang="cs-CZ" sz="2000" b="1" dirty="0" err="1">
                <a:solidFill>
                  <a:schemeClr val="tx1"/>
                </a:solidFill>
                <a:effectLst/>
              </a:rPr>
              <a:t>processus</a:t>
            </a:r>
            <a:r>
              <a:rPr lang="cs-CZ" sz="2000" b="1" dirty="0">
                <a:solidFill>
                  <a:schemeClr val="tx1"/>
                </a:solidFill>
                <a:effectLst/>
              </a:rPr>
              <a:t> </a:t>
            </a:r>
            <a:r>
              <a:rPr lang="cs-CZ" sz="2000" b="1" dirty="0" err="1">
                <a:solidFill>
                  <a:schemeClr val="tx1"/>
                </a:solidFill>
                <a:effectLst/>
              </a:rPr>
              <a:t>styloideus</a:t>
            </a:r>
            <a:r>
              <a:rPr lang="cs-CZ" sz="2000" b="1" dirty="0">
                <a:solidFill>
                  <a:schemeClr val="tx1"/>
                </a:solidFill>
                <a:effectLst/>
              </a:rPr>
              <a:t> </a:t>
            </a:r>
            <a:r>
              <a:rPr lang="cs-CZ" sz="2000" b="1" dirty="0" err="1">
                <a:solidFill>
                  <a:schemeClr val="tx1"/>
                </a:solidFill>
                <a:effectLst/>
              </a:rPr>
              <a:t>ulnae</a:t>
            </a:r>
            <a:r>
              <a:rPr lang="cs-CZ" sz="2000" b="1" dirty="0">
                <a:solidFill>
                  <a:schemeClr val="tx1"/>
                </a:solidFill>
                <a:effectLst/>
              </a:rPr>
              <a:t> k os </a:t>
            </a:r>
            <a:r>
              <a:rPr lang="cs-CZ" sz="2000" b="1" dirty="0" err="1">
                <a:solidFill>
                  <a:schemeClr val="tx1"/>
                </a:solidFill>
                <a:effectLst/>
              </a:rPr>
              <a:t>triquetrum</a:t>
            </a:r>
            <a:r>
              <a:rPr lang="cs-CZ" sz="2000" b="1" dirty="0">
                <a:solidFill>
                  <a:schemeClr val="tx1"/>
                </a:solidFill>
                <a:effectLst/>
              </a:rPr>
              <a:t>, částečně se upíná až na os </a:t>
            </a:r>
            <a:r>
              <a:rPr lang="cs-CZ" sz="2000" b="1" dirty="0" err="1">
                <a:solidFill>
                  <a:schemeClr val="tx1"/>
                </a:solidFill>
                <a:effectLst/>
              </a:rPr>
              <a:t>pisiforme</a:t>
            </a:r>
            <a:r>
              <a:rPr lang="cs-CZ" sz="2000" b="1" dirty="0">
                <a:solidFill>
                  <a:schemeClr val="tx1"/>
                </a:solidFill>
                <a:effectLst/>
              </a:rPr>
              <a:t>),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  <a:effectLst/>
              </a:rPr>
              <a:t>Lig. </a:t>
            </a:r>
            <a:r>
              <a:rPr lang="cs-CZ" sz="2000" b="1" dirty="0" err="1">
                <a:solidFill>
                  <a:schemeClr val="tx1"/>
                </a:solidFill>
              </a:rPr>
              <a:t>r</a:t>
            </a:r>
            <a:r>
              <a:rPr lang="cs-CZ" sz="2000" b="1" dirty="0" err="1">
                <a:solidFill>
                  <a:schemeClr val="tx1"/>
                </a:solidFill>
                <a:effectLst/>
              </a:rPr>
              <a:t>adiocarpeum</a:t>
            </a:r>
            <a:r>
              <a:rPr lang="cs-CZ" sz="2000" b="1" dirty="0">
                <a:solidFill>
                  <a:schemeClr val="tx1"/>
                </a:solidFill>
                <a:effectLst/>
              </a:rPr>
              <a:t> dorsale (dorsální strana distálního konce radia a přechází na zápěstí, kde se upevňuje na dorsální straně os </a:t>
            </a:r>
            <a:r>
              <a:rPr lang="cs-CZ" sz="2000" b="1" dirty="0" err="1">
                <a:solidFill>
                  <a:schemeClr val="tx1"/>
                </a:solidFill>
                <a:effectLst/>
              </a:rPr>
              <a:t>scaphoideum</a:t>
            </a:r>
            <a:r>
              <a:rPr lang="cs-CZ" sz="2000" b="1" dirty="0">
                <a:solidFill>
                  <a:schemeClr val="tx1"/>
                </a:solidFill>
                <a:effectLst/>
              </a:rPr>
              <a:t>, os </a:t>
            </a:r>
            <a:r>
              <a:rPr lang="cs-CZ" sz="2000" b="1" dirty="0" err="1">
                <a:solidFill>
                  <a:schemeClr val="tx1"/>
                </a:solidFill>
                <a:effectLst/>
              </a:rPr>
              <a:t>lunatum</a:t>
            </a:r>
            <a:r>
              <a:rPr lang="cs-CZ" sz="2000" b="1" dirty="0">
                <a:solidFill>
                  <a:schemeClr val="tx1"/>
                </a:solidFill>
                <a:effectLst/>
              </a:rPr>
              <a:t> a os </a:t>
            </a:r>
            <a:r>
              <a:rPr lang="cs-CZ" sz="2000" b="1" dirty="0" err="1">
                <a:solidFill>
                  <a:schemeClr val="tx1"/>
                </a:solidFill>
                <a:effectLst/>
              </a:rPr>
              <a:t>triquetrum</a:t>
            </a:r>
            <a:r>
              <a:rPr lang="cs-CZ" sz="2000" b="1" dirty="0">
                <a:solidFill>
                  <a:schemeClr val="tx1"/>
                </a:solidFill>
                <a:effectLst/>
              </a:rPr>
              <a:t>),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  <a:effectLst/>
              </a:rPr>
              <a:t>Lig. </a:t>
            </a:r>
            <a:r>
              <a:rPr lang="cs-CZ" sz="2000" b="1" dirty="0" err="1">
                <a:solidFill>
                  <a:schemeClr val="tx1"/>
                </a:solidFill>
                <a:effectLst/>
              </a:rPr>
              <a:t>radiocarpeum</a:t>
            </a:r>
            <a:r>
              <a:rPr lang="cs-CZ" sz="2000" b="1" dirty="0">
                <a:solidFill>
                  <a:schemeClr val="tx1"/>
                </a:solidFill>
                <a:effectLst/>
              </a:rPr>
              <a:t> </a:t>
            </a:r>
            <a:r>
              <a:rPr lang="cs-CZ" sz="2000" b="1" dirty="0" err="1">
                <a:solidFill>
                  <a:schemeClr val="tx1"/>
                </a:solidFill>
                <a:effectLst/>
              </a:rPr>
              <a:t>palmare</a:t>
            </a:r>
            <a:r>
              <a:rPr lang="cs-CZ" sz="2000" b="1" dirty="0">
                <a:solidFill>
                  <a:schemeClr val="tx1"/>
                </a:solidFill>
                <a:effectLst/>
              </a:rPr>
              <a:t>  (od </a:t>
            </a:r>
            <a:r>
              <a:rPr lang="cs-CZ" sz="2000" b="1" dirty="0" err="1">
                <a:solidFill>
                  <a:schemeClr val="tx1"/>
                </a:solidFill>
                <a:effectLst/>
              </a:rPr>
              <a:t>baze</a:t>
            </a:r>
            <a:r>
              <a:rPr lang="cs-CZ" sz="2000" b="1" dirty="0">
                <a:solidFill>
                  <a:schemeClr val="tx1"/>
                </a:solidFill>
                <a:effectLst/>
              </a:rPr>
              <a:t> </a:t>
            </a:r>
            <a:r>
              <a:rPr lang="cs-CZ" sz="2000" b="1" dirty="0" err="1">
                <a:solidFill>
                  <a:schemeClr val="tx1"/>
                </a:solidFill>
                <a:effectLst/>
              </a:rPr>
              <a:t>processus</a:t>
            </a:r>
            <a:r>
              <a:rPr lang="cs-CZ" sz="2000" b="1" dirty="0">
                <a:solidFill>
                  <a:schemeClr val="tx1"/>
                </a:solidFill>
                <a:effectLst/>
              </a:rPr>
              <a:t> </a:t>
            </a:r>
            <a:r>
              <a:rPr lang="cs-CZ" sz="2000" b="1" dirty="0" err="1">
                <a:solidFill>
                  <a:schemeClr val="tx1"/>
                </a:solidFill>
                <a:effectLst/>
              </a:rPr>
              <a:t>styloideus</a:t>
            </a:r>
            <a:r>
              <a:rPr lang="cs-CZ" sz="2000" b="1" dirty="0">
                <a:solidFill>
                  <a:schemeClr val="tx1"/>
                </a:solidFill>
                <a:effectLst/>
              </a:rPr>
              <a:t> radii, táhne se distálně a mediálně a připevňuje se na kůstky v proximální řadě: os </a:t>
            </a:r>
            <a:r>
              <a:rPr lang="cs-CZ" sz="2000" b="1" dirty="0" err="1">
                <a:solidFill>
                  <a:schemeClr val="tx1"/>
                </a:solidFill>
                <a:effectLst/>
              </a:rPr>
              <a:t>scaphoideum</a:t>
            </a:r>
            <a:r>
              <a:rPr lang="cs-CZ" sz="2000" b="1" dirty="0">
                <a:solidFill>
                  <a:schemeClr val="tx1"/>
                </a:solidFill>
                <a:effectLst/>
              </a:rPr>
              <a:t>, os </a:t>
            </a:r>
            <a:r>
              <a:rPr lang="cs-CZ" sz="2000" b="1" dirty="0" err="1">
                <a:solidFill>
                  <a:schemeClr val="tx1"/>
                </a:solidFill>
                <a:effectLst/>
              </a:rPr>
              <a:t>lunatum</a:t>
            </a:r>
            <a:r>
              <a:rPr lang="cs-CZ" sz="2000" b="1" dirty="0">
                <a:solidFill>
                  <a:schemeClr val="tx1"/>
                </a:solidFill>
                <a:effectLst/>
              </a:rPr>
              <a:t>, os </a:t>
            </a:r>
            <a:r>
              <a:rPr lang="cs-CZ" sz="2000" b="1" dirty="0" err="1">
                <a:solidFill>
                  <a:schemeClr val="tx1"/>
                </a:solidFill>
                <a:effectLst/>
              </a:rPr>
              <a:t>triquetrum</a:t>
            </a:r>
            <a:r>
              <a:rPr lang="cs-CZ" sz="2000" b="1" dirty="0">
                <a:solidFill>
                  <a:schemeClr val="tx1"/>
                </a:solidFill>
                <a:effectLst/>
              </a:rPr>
              <a:t> a os </a:t>
            </a:r>
            <a:r>
              <a:rPr lang="cs-CZ" sz="2000" b="1" dirty="0" err="1">
                <a:solidFill>
                  <a:schemeClr val="tx1"/>
                </a:solidFill>
                <a:effectLst/>
              </a:rPr>
              <a:t>capitatum</a:t>
            </a:r>
            <a:r>
              <a:rPr lang="cs-CZ" sz="2000" b="1" dirty="0">
                <a:solidFill>
                  <a:schemeClr val="tx1"/>
                </a:solidFill>
                <a:effectLst/>
              </a:rPr>
              <a:t> v řadě distální),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b="1" dirty="0" err="1">
                <a:solidFill>
                  <a:schemeClr val="tx1"/>
                </a:solidFill>
                <a:effectLst/>
              </a:rPr>
              <a:t>Ligg</a:t>
            </a:r>
            <a:r>
              <a:rPr lang="cs-CZ" sz="2000" b="1" dirty="0">
                <a:solidFill>
                  <a:schemeClr val="tx1"/>
                </a:solidFill>
                <a:effectLst/>
              </a:rPr>
              <a:t>. </a:t>
            </a:r>
            <a:r>
              <a:rPr lang="cs-CZ" sz="2000" b="1" dirty="0" err="1">
                <a:solidFill>
                  <a:schemeClr val="tx1"/>
                </a:solidFill>
                <a:effectLst/>
              </a:rPr>
              <a:t>intercarpea</a:t>
            </a:r>
            <a:r>
              <a:rPr lang="cs-CZ" sz="2000" b="1" dirty="0">
                <a:solidFill>
                  <a:schemeClr val="tx1"/>
                </a:solidFill>
                <a:effectLst/>
              </a:rPr>
              <a:t> </a:t>
            </a:r>
            <a:r>
              <a:rPr lang="cs-CZ" sz="2000" b="1" dirty="0" err="1">
                <a:solidFill>
                  <a:schemeClr val="tx1"/>
                </a:solidFill>
                <a:effectLst/>
              </a:rPr>
              <a:t>interossea</a:t>
            </a:r>
            <a:r>
              <a:rPr lang="cs-CZ" sz="2000" b="1" dirty="0">
                <a:solidFill>
                  <a:schemeClr val="tx1"/>
                </a:solidFill>
              </a:rPr>
              <a:t> (</a:t>
            </a:r>
            <a:r>
              <a:rPr lang="cs-CZ" sz="2000" b="1" dirty="0">
                <a:solidFill>
                  <a:schemeClr val="tx1"/>
                </a:solidFill>
                <a:effectLst/>
              </a:rPr>
              <a:t>spojují karpální kosti proximální řady navzájem).</a:t>
            </a:r>
            <a:endParaRPr lang="cs-CZ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249709"/>
      </p:ext>
    </p:extLst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X.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736" y="1338040"/>
            <a:ext cx="10837109" cy="5340162"/>
          </a:xfrm>
        </p:spPr>
        <p:txBody>
          <a:bodyPr>
            <a:normAutofit/>
          </a:bodyPr>
          <a:lstStyle/>
          <a:p>
            <a:r>
              <a:rPr lang="cs-CZ" sz="2000" b="1" dirty="0">
                <a:solidFill>
                  <a:schemeClr val="tx1"/>
                </a:solidFill>
              </a:rPr>
              <a:t>Kineziologie zápěstí a ruky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Oblast zápěstí: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Vazy: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 err="1">
                <a:solidFill>
                  <a:schemeClr val="tx1"/>
                </a:solidFill>
              </a:rPr>
              <a:t>Articulatio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b="1" dirty="0" err="1">
                <a:solidFill>
                  <a:schemeClr val="tx1"/>
                </a:solidFill>
              </a:rPr>
              <a:t>mediocarpalis</a:t>
            </a:r>
            <a:r>
              <a:rPr lang="cs-CZ" sz="2000" b="1" dirty="0">
                <a:solidFill>
                  <a:schemeClr val="tx1"/>
                </a:solidFill>
              </a:rPr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b="1" dirty="0" err="1">
                <a:solidFill>
                  <a:schemeClr val="tx1"/>
                </a:solidFill>
                <a:effectLst/>
              </a:rPr>
              <a:t>Ligg</a:t>
            </a:r>
            <a:r>
              <a:rPr lang="cs-CZ" sz="2000" b="1" dirty="0">
                <a:solidFill>
                  <a:schemeClr val="tx1"/>
                </a:solidFill>
                <a:effectLst/>
              </a:rPr>
              <a:t>. </a:t>
            </a:r>
            <a:r>
              <a:rPr lang="cs-CZ" sz="2000" b="1" dirty="0" err="1">
                <a:solidFill>
                  <a:schemeClr val="tx1"/>
                </a:solidFill>
                <a:effectLst/>
              </a:rPr>
              <a:t>intercarpea</a:t>
            </a:r>
            <a:r>
              <a:rPr lang="cs-CZ" sz="2000" b="1" dirty="0">
                <a:solidFill>
                  <a:schemeClr val="tx1"/>
                </a:solidFill>
                <a:effectLst/>
              </a:rPr>
              <a:t> </a:t>
            </a:r>
            <a:r>
              <a:rPr lang="cs-CZ" sz="2000" b="1" dirty="0" err="1">
                <a:solidFill>
                  <a:schemeClr val="tx1"/>
                </a:solidFill>
                <a:effectLst/>
              </a:rPr>
              <a:t>dorsalia</a:t>
            </a:r>
            <a:r>
              <a:rPr lang="cs-CZ" sz="2000" b="1" dirty="0">
                <a:solidFill>
                  <a:schemeClr val="tx1"/>
                </a:solidFill>
                <a:effectLst/>
              </a:rPr>
              <a:t> (mezi jednotlivými karpálními kostmi na dorsální straně kloubu)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b="1" dirty="0" err="1">
                <a:solidFill>
                  <a:schemeClr val="tx1"/>
                </a:solidFill>
                <a:effectLst/>
              </a:rPr>
              <a:t>Ligg</a:t>
            </a:r>
            <a:r>
              <a:rPr lang="cs-CZ" sz="2000" b="1" dirty="0">
                <a:solidFill>
                  <a:schemeClr val="tx1"/>
                </a:solidFill>
                <a:effectLst/>
              </a:rPr>
              <a:t>. </a:t>
            </a:r>
            <a:r>
              <a:rPr lang="cs-CZ" sz="2000" b="1" dirty="0" err="1">
                <a:solidFill>
                  <a:schemeClr val="tx1"/>
                </a:solidFill>
                <a:effectLst/>
              </a:rPr>
              <a:t>intercarpea</a:t>
            </a:r>
            <a:r>
              <a:rPr lang="cs-CZ" sz="2000" b="1" dirty="0">
                <a:solidFill>
                  <a:schemeClr val="tx1"/>
                </a:solidFill>
                <a:effectLst/>
              </a:rPr>
              <a:t> </a:t>
            </a:r>
            <a:r>
              <a:rPr lang="cs-CZ" sz="2000" b="1" dirty="0" err="1">
                <a:solidFill>
                  <a:schemeClr val="tx1"/>
                </a:solidFill>
                <a:effectLst/>
              </a:rPr>
              <a:t>palmaria</a:t>
            </a:r>
            <a:r>
              <a:rPr lang="cs-CZ" sz="2000" b="1" dirty="0">
                <a:solidFill>
                  <a:schemeClr val="tx1"/>
                </a:solidFill>
              </a:rPr>
              <a:t> (</a:t>
            </a:r>
            <a:r>
              <a:rPr lang="cs-CZ" sz="2000" b="1" dirty="0">
                <a:solidFill>
                  <a:schemeClr val="tx1"/>
                </a:solidFill>
                <a:effectLst/>
              </a:rPr>
              <a:t>mezi zápěstními kostmi na volární straně)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b="1" dirty="0" err="1">
                <a:solidFill>
                  <a:schemeClr val="tx1"/>
                </a:solidFill>
                <a:effectLst/>
              </a:rPr>
              <a:t>Ligg</a:t>
            </a:r>
            <a:r>
              <a:rPr lang="cs-CZ" sz="2000" b="1" dirty="0">
                <a:solidFill>
                  <a:schemeClr val="tx1"/>
                </a:solidFill>
                <a:effectLst/>
              </a:rPr>
              <a:t>. </a:t>
            </a:r>
            <a:r>
              <a:rPr lang="cs-CZ" sz="2000" b="1" dirty="0" err="1">
                <a:solidFill>
                  <a:schemeClr val="tx1"/>
                </a:solidFill>
                <a:effectLst/>
              </a:rPr>
              <a:t>intercarpea</a:t>
            </a:r>
            <a:r>
              <a:rPr lang="cs-CZ" sz="2000" b="1" dirty="0">
                <a:solidFill>
                  <a:schemeClr val="tx1"/>
                </a:solidFill>
                <a:effectLst/>
              </a:rPr>
              <a:t> </a:t>
            </a:r>
            <a:r>
              <a:rPr lang="cs-CZ" sz="2000" b="1" dirty="0" err="1">
                <a:solidFill>
                  <a:schemeClr val="tx1"/>
                </a:solidFill>
                <a:effectLst/>
              </a:rPr>
              <a:t>interossea</a:t>
            </a:r>
            <a:r>
              <a:rPr lang="cs-CZ" sz="2000" b="1" dirty="0">
                <a:solidFill>
                  <a:schemeClr val="tx1"/>
                </a:solidFill>
                <a:effectLst/>
              </a:rPr>
              <a:t> (spojuje jednotlivé karpální kůstky distální řady)</a:t>
            </a:r>
            <a:endParaRPr lang="cs-CZ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971468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X.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2010" y="1448656"/>
            <a:ext cx="10751491" cy="4972050"/>
          </a:xfrm>
        </p:spPr>
        <p:txBody>
          <a:bodyPr>
            <a:normAutofit/>
          </a:bodyPr>
          <a:lstStyle/>
          <a:p>
            <a:r>
              <a:rPr lang="cs-CZ" sz="2000" b="1" dirty="0">
                <a:solidFill>
                  <a:schemeClr val="tx1"/>
                </a:solidFill>
              </a:rPr>
              <a:t>Kineziologie zápěstí a ruky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Hlavní funkce ruky: motorická (manipulace), senzorická (hmat), komunikační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Větší význam koordinace pohybů než svalová síla (jemná motorika)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Pod přímým volním vlivem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Vyšetření: svalový test + koordinační testy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Velký význam ergoterapie</a:t>
            </a:r>
          </a:p>
        </p:txBody>
      </p:sp>
    </p:spTree>
    <p:extLst>
      <p:ext uri="{BB962C8B-B14F-4D97-AF65-F5344CB8AC3E}">
        <p14:creationId xmlns:p14="http://schemas.microsoft.com/office/powerpoint/2010/main" val="2036685036"/>
      </p:ext>
    </p:extLst>
  </p:cSld>
  <p:clrMapOvr>
    <a:masterClrMapping/>
  </p:clrMapOvr>
  <p:transition spd="slow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X.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4558" y="1346142"/>
            <a:ext cx="11117442" cy="5340162"/>
          </a:xfrm>
        </p:spPr>
        <p:txBody>
          <a:bodyPr>
            <a:no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Kineziologie zápěstí a ruky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Oblast zápěstí: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Kinematika: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Flexe (80 – 90º) a extenze (70º) (</a:t>
            </a:r>
            <a:r>
              <a:rPr lang="cs-CZ" b="1" dirty="0" err="1">
                <a:solidFill>
                  <a:schemeClr val="tx1"/>
                </a:solidFill>
              </a:rPr>
              <a:t>Dylevský</a:t>
            </a:r>
            <a:r>
              <a:rPr lang="cs-CZ" b="1" dirty="0">
                <a:solidFill>
                  <a:schemeClr val="tx1"/>
                </a:solidFill>
              </a:rPr>
              <a:t>, 2009): </a:t>
            </a:r>
            <a:endParaRPr lang="cs-CZ" b="1" dirty="0">
              <a:solidFill>
                <a:schemeClr val="tx1"/>
              </a:solidFill>
              <a:effectLst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>
                <a:solidFill>
                  <a:schemeClr val="tx1"/>
                </a:solidFill>
                <a:effectLst/>
              </a:rPr>
              <a:t>Flexe</a:t>
            </a:r>
            <a:r>
              <a:rPr lang="cs-CZ" sz="1800" b="1" dirty="0">
                <a:solidFill>
                  <a:schemeClr val="tx1"/>
                </a:solidFill>
                <a:effectLst/>
              </a:rPr>
              <a:t>: posunuje se proximální řada oproti radiu směrem dorzálním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  <a:effectLst/>
              </a:rPr>
              <a:t>Extenze: distální řada se posunuje oproti řadě proximální </a:t>
            </a:r>
            <a:r>
              <a:rPr lang="cs-CZ" sz="1800" b="1" dirty="0">
                <a:solidFill>
                  <a:schemeClr val="tx1"/>
                </a:solidFill>
              </a:rPr>
              <a:t>palmárním</a:t>
            </a:r>
            <a:r>
              <a:rPr lang="cs-CZ" sz="1800" b="1" dirty="0">
                <a:solidFill>
                  <a:schemeClr val="tx1"/>
                </a:solidFill>
                <a:effectLst/>
              </a:rPr>
              <a:t> směrem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Os </a:t>
            </a:r>
            <a:r>
              <a:rPr lang="cs-CZ" sz="1800" b="1" dirty="0" err="1">
                <a:solidFill>
                  <a:schemeClr val="tx1"/>
                </a:solidFill>
              </a:rPr>
              <a:t>lunatum</a:t>
            </a:r>
            <a:r>
              <a:rPr lang="cs-CZ" sz="1800" b="1" dirty="0">
                <a:solidFill>
                  <a:schemeClr val="tx1"/>
                </a:solidFill>
              </a:rPr>
              <a:t> a os </a:t>
            </a:r>
            <a:r>
              <a:rPr lang="cs-CZ" sz="1800" b="1" dirty="0" err="1">
                <a:solidFill>
                  <a:schemeClr val="tx1"/>
                </a:solidFill>
              </a:rPr>
              <a:t>capitatum</a:t>
            </a:r>
            <a:r>
              <a:rPr lang="cs-CZ" sz="1800" b="1" dirty="0">
                <a:solidFill>
                  <a:schemeClr val="tx1"/>
                </a:solidFill>
              </a:rPr>
              <a:t> rotují při flexi palmárně, os </a:t>
            </a:r>
            <a:r>
              <a:rPr lang="cs-CZ" sz="1800" b="1" dirty="0" err="1">
                <a:solidFill>
                  <a:schemeClr val="tx1"/>
                </a:solidFill>
              </a:rPr>
              <a:t>lunatum</a:t>
            </a:r>
            <a:r>
              <a:rPr lang="cs-CZ" sz="1800" b="1" dirty="0">
                <a:solidFill>
                  <a:schemeClr val="tx1"/>
                </a:solidFill>
              </a:rPr>
              <a:t> se současně posunuje dorzálně, při extenzi je tomu opačně.</a:t>
            </a:r>
            <a:r>
              <a:rPr lang="cs-CZ" sz="1800" b="1" dirty="0">
                <a:solidFill>
                  <a:schemeClr val="tx1"/>
                </a:solidFill>
                <a:effectLst/>
              </a:rPr>
              <a:t> </a:t>
            </a:r>
            <a:endParaRPr lang="cs-CZ" sz="1800" b="1" dirty="0">
              <a:solidFill>
                <a:schemeClr val="tx1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br>
              <a:rPr lang="cs-CZ" sz="1800" b="1" dirty="0">
                <a:solidFill>
                  <a:schemeClr val="tx1"/>
                </a:solidFill>
              </a:rPr>
            </a:br>
            <a:endParaRPr lang="cs-CZ" sz="1800" b="1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cs-CZ" sz="1800" b="1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38601"/>
      </p:ext>
    </p:extLst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X.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812" y="1188355"/>
            <a:ext cx="11076188" cy="5340162"/>
          </a:xfrm>
        </p:spPr>
        <p:txBody>
          <a:bodyPr>
            <a:noAutofit/>
          </a:bodyPr>
          <a:lstStyle/>
          <a:p>
            <a:r>
              <a:rPr lang="cs-CZ" sz="1600" b="1" dirty="0">
                <a:solidFill>
                  <a:schemeClr val="tx1"/>
                </a:solidFill>
              </a:rPr>
              <a:t>Kineziologie zápěstí a ruky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tx1"/>
                </a:solidFill>
              </a:rPr>
              <a:t>Oblast zápěstí: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tx1"/>
                </a:solidFill>
              </a:rPr>
              <a:t>Kinematika: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tx1"/>
                </a:solidFill>
              </a:rPr>
              <a:t>Flexe a extenze: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  <a:effectLst/>
              </a:rPr>
              <a:t>Pohyb os </a:t>
            </a:r>
            <a:r>
              <a:rPr lang="cs-CZ" b="1" dirty="0" err="1">
                <a:solidFill>
                  <a:schemeClr val="tx1"/>
                </a:solidFill>
                <a:effectLst/>
              </a:rPr>
              <a:t>scaphoideum</a:t>
            </a:r>
            <a:r>
              <a:rPr lang="cs-CZ" b="1" dirty="0">
                <a:solidFill>
                  <a:schemeClr val="tx1"/>
                </a:solidFill>
                <a:effectLst/>
              </a:rPr>
              <a:t> (</a:t>
            </a:r>
            <a:r>
              <a:rPr lang="cs-CZ" b="1" dirty="0" err="1">
                <a:solidFill>
                  <a:schemeClr val="tx1"/>
                </a:solidFill>
                <a:effectLst/>
              </a:rPr>
              <a:t>Kapandji</a:t>
            </a:r>
            <a:r>
              <a:rPr lang="cs-CZ" b="1" dirty="0">
                <a:solidFill>
                  <a:schemeClr val="tx1"/>
                </a:solidFill>
              </a:rPr>
              <a:t>, 1982)</a:t>
            </a:r>
            <a:r>
              <a:rPr lang="cs-CZ" b="1" dirty="0">
                <a:solidFill>
                  <a:schemeClr val="tx1"/>
                </a:solidFill>
                <a:effectLst/>
              </a:rPr>
              <a:t>: během pohybu do flexe se os </a:t>
            </a:r>
            <a:r>
              <a:rPr lang="cs-CZ" b="1" dirty="0" err="1">
                <a:solidFill>
                  <a:schemeClr val="tx1"/>
                </a:solidFill>
                <a:effectLst/>
              </a:rPr>
              <a:t>scaphoideum</a:t>
            </a:r>
            <a:r>
              <a:rPr lang="cs-CZ" b="1" dirty="0">
                <a:solidFill>
                  <a:schemeClr val="tx1"/>
                </a:solidFill>
                <a:effectLst/>
              </a:rPr>
              <a:t> flektuje, ulnárně </a:t>
            </a:r>
            <a:r>
              <a:rPr lang="cs-CZ" b="1" dirty="0" err="1">
                <a:solidFill>
                  <a:schemeClr val="tx1"/>
                </a:solidFill>
                <a:effectLst/>
              </a:rPr>
              <a:t>duktuje</a:t>
            </a:r>
            <a:r>
              <a:rPr lang="cs-CZ" b="1" dirty="0">
                <a:solidFill>
                  <a:schemeClr val="tx1"/>
                </a:solidFill>
                <a:effectLst/>
              </a:rPr>
              <a:t> a </a:t>
            </a:r>
            <a:r>
              <a:rPr lang="cs-CZ" b="1" dirty="0" err="1">
                <a:solidFill>
                  <a:schemeClr val="tx1"/>
                </a:solidFill>
                <a:effectLst/>
              </a:rPr>
              <a:t>pronuje</a:t>
            </a:r>
            <a:r>
              <a:rPr lang="cs-CZ" b="1" dirty="0">
                <a:solidFill>
                  <a:schemeClr val="tx1"/>
                </a:solidFill>
                <a:effectLst/>
              </a:rPr>
              <a:t>. Při pohybu do extenze provádí pohyby opačné. </a:t>
            </a:r>
            <a:r>
              <a:rPr lang="cs-CZ" b="1" dirty="0">
                <a:solidFill>
                  <a:schemeClr val="tx1"/>
                </a:solidFill>
              </a:rPr>
              <a:t>P</a:t>
            </a:r>
            <a:r>
              <a:rPr lang="cs-CZ" b="1" dirty="0">
                <a:solidFill>
                  <a:schemeClr val="tx1"/>
                </a:solidFill>
                <a:effectLst/>
              </a:rPr>
              <a:t>okud je ruka v neutrální pozici (na obrázku uprostřed) = vzdálenost radia a os </a:t>
            </a:r>
            <a:r>
              <a:rPr lang="cs-CZ" b="1" dirty="0" err="1">
                <a:solidFill>
                  <a:schemeClr val="tx1"/>
                </a:solidFill>
                <a:effectLst/>
              </a:rPr>
              <a:t>trapezium</a:t>
            </a:r>
            <a:r>
              <a:rPr lang="cs-CZ" b="1" dirty="0">
                <a:solidFill>
                  <a:schemeClr val="tx1"/>
                </a:solidFill>
                <a:effectLst/>
              </a:rPr>
              <a:t> maximální.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F</a:t>
            </a:r>
            <a:r>
              <a:rPr lang="cs-CZ" b="1" dirty="0">
                <a:solidFill>
                  <a:schemeClr val="tx1"/>
                </a:solidFill>
                <a:effectLst/>
              </a:rPr>
              <a:t>lexe: vzdálenost klesá a </a:t>
            </a:r>
            <a:r>
              <a:rPr lang="cs-CZ" b="1" dirty="0" err="1">
                <a:solidFill>
                  <a:schemeClr val="tx1"/>
                </a:solidFill>
                <a:effectLst/>
              </a:rPr>
              <a:t>trapezium</a:t>
            </a:r>
            <a:r>
              <a:rPr lang="cs-CZ" b="1" dirty="0">
                <a:solidFill>
                  <a:schemeClr val="tx1"/>
                </a:solidFill>
                <a:effectLst/>
              </a:rPr>
              <a:t> „sklouzává“ anteriorně a </a:t>
            </a:r>
            <a:r>
              <a:rPr lang="cs-CZ" b="1" dirty="0" err="1">
                <a:solidFill>
                  <a:schemeClr val="tx1"/>
                </a:solidFill>
                <a:effectLst/>
              </a:rPr>
              <a:t>scaphoideum</a:t>
            </a:r>
            <a:r>
              <a:rPr lang="cs-CZ" b="1" dirty="0">
                <a:solidFill>
                  <a:schemeClr val="tx1"/>
                </a:solidFill>
                <a:effectLst/>
              </a:rPr>
              <a:t> si „lehá“. Při pohybu do extenze se „napřimuje“. </a:t>
            </a:r>
            <a:br>
              <a:rPr lang="cs-CZ" b="1" dirty="0">
                <a:solidFill>
                  <a:schemeClr val="tx1"/>
                </a:solidFill>
              </a:rPr>
            </a:br>
            <a:endParaRPr lang="cs-CZ" b="1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cs-CZ" b="1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1600" b="1" dirty="0">
              <a:solidFill>
                <a:schemeClr val="tx1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4331E27-4C03-4786-B068-C0640A706F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457" y="4356377"/>
            <a:ext cx="3492970" cy="1806709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D1E4BA9F-FC23-47C8-9A56-24C9EDFE4B18}"/>
              </a:ext>
            </a:extLst>
          </p:cNvPr>
          <p:cNvSpPr txBox="1"/>
          <p:nvPr/>
        </p:nvSpPr>
        <p:spPr>
          <a:xfrm rot="10800000" flipH="1" flipV="1">
            <a:off x="10286999" y="5822581"/>
            <a:ext cx="2825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err="1"/>
              <a:t>Kapandji</a:t>
            </a:r>
            <a:r>
              <a:rPr lang="cs-CZ" sz="1400" i="1" dirty="0"/>
              <a:t>, 1982</a:t>
            </a:r>
          </a:p>
        </p:txBody>
      </p:sp>
    </p:spTree>
    <p:extLst>
      <p:ext uri="{BB962C8B-B14F-4D97-AF65-F5344CB8AC3E}">
        <p14:creationId xmlns:p14="http://schemas.microsoft.com/office/powerpoint/2010/main" val="3107433941"/>
      </p:ext>
    </p:extLst>
  </p:cSld>
  <p:clrMapOvr>
    <a:masterClrMapping/>
  </p:clrMapOvr>
  <p:transition spd="slow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X.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5061" y="1590691"/>
            <a:ext cx="6843154" cy="5340162"/>
          </a:xfrm>
        </p:spPr>
        <p:txBody>
          <a:bodyPr>
            <a:noAutofit/>
          </a:bodyPr>
          <a:lstStyle/>
          <a:p>
            <a:r>
              <a:rPr lang="cs-CZ" sz="1600" b="1" dirty="0">
                <a:solidFill>
                  <a:schemeClr val="tx1"/>
                </a:solidFill>
              </a:rPr>
              <a:t>Kineziologie zápěstí a ruky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tx1"/>
                </a:solidFill>
              </a:rPr>
              <a:t>Oblast zápěstí: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tx1"/>
                </a:solidFill>
              </a:rPr>
              <a:t>Kinematika: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tx1"/>
                </a:solidFill>
              </a:rPr>
              <a:t>Flexe a extenze: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D</a:t>
            </a:r>
            <a:r>
              <a:rPr lang="cs-CZ" sz="1600" b="1" dirty="0">
                <a:solidFill>
                  <a:schemeClr val="tx1"/>
                </a:solidFill>
                <a:effectLst/>
              </a:rPr>
              <a:t>ůležitá role os </a:t>
            </a:r>
            <a:r>
              <a:rPr lang="cs-CZ" sz="1600" b="1" dirty="0" err="1">
                <a:solidFill>
                  <a:schemeClr val="tx1"/>
                </a:solidFill>
                <a:effectLst/>
              </a:rPr>
              <a:t>lunatum</a:t>
            </a:r>
            <a:r>
              <a:rPr lang="cs-CZ" sz="1600" b="1" dirty="0">
                <a:solidFill>
                  <a:schemeClr val="tx1"/>
                </a:solidFill>
                <a:effectLst/>
              </a:rPr>
              <a:t> v determinaci architektury karpu: 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tx1"/>
                </a:solidFill>
              </a:rPr>
              <a:t>P</a:t>
            </a:r>
            <a:r>
              <a:rPr lang="cs-CZ" sz="1600" b="1" dirty="0">
                <a:solidFill>
                  <a:schemeClr val="tx1"/>
                </a:solidFill>
                <a:effectLst/>
              </a:rPr>
              <a:t>ři posunu os </a:t>
            </a:r>
            <a:r>
              <a:rPr lang="cs-CZ" sz="1600" b="1" dirty="0" err="1">
                <a:solidFill>
                  <a:schemeClr val="tx1"/>
                </a:solidFill>
                <a:effectLst/>
              </a:rPr>
              <a:t>lunatum</a:t>
            </a:r>
            <a:r>
              <a:rPr lang="cs-CZ" sz="1600" b="1" dirty="0">
                <a:solidFill>
                  <a:schemeClr val="tx1"/>
                </a:solidFill>
                <a:effectLst/>
              </a:rPr>
              <a:t> anteriorně →</a:t>
            </a:r>
            <a:r>
              <a:rPr lang="cs-CZ" sz="1600" b="1" dirty="0">
                <a:solidFill>
                  <a:schemeClr val="tx1"/>
                </a:solidFill>
              </a:rPr>
              <a:t> </a:t>
            </a:r>
            <a:r>
              <a:rPr lang="cs-CZ" sz="1600" b="1" dirty="0">
                <a:solidFill>
                  <a:schemeClr val="tx1"/>
                </a:solidFill>
                <a:effectLst/>
              </a:rPr>
              <a:t>hlavice os </a:t>
            </a:r>
            <a:r>
              <a:rPr lang="cs-CZ" sz="1600" b="1" dirty="0" err="1">
                <a:solidFill>
                  <a:schemeClr val="tx1"/>
                </a:solidFill>
                <a:effectLst/>
              </a:rPr>
              <a:t>capitatum</a:t>
            </a:r>
            <a:r>
              <a:rPr lang="cs-CZ" sz="1600" b="1" dirty="0">
                <a:solidFill>
                  <a:schemeClr val="tx1"/>
                </a:solidFill>
                <a:effectLst/>
              </a:rPr>
              <a:t> posunuta kraniálně a vzad, 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tx1"/>
                </a:solidFill>
                <a:effectLst/>
              </a:rPr>
              <a:t>Při posunu os </a:t>
            </a:r>
            <a:r>
              <a:rPr lang="cs-CZ" sz="1600" b="1" dirty="0" err="1">
                <a:solidFill>
                  <a:schemeClr val="tx1"/>
                </a:solidFill>
                <a:effectLst/>
              </a:rPr>
              <a:t>lunatum</a:t>
            </a:r>
            <a:r>
              <a:rPr lang="cs-CZ" sz="1600" b="1" dirty="0">
                <a:solidFill>
                  <a:schemeClr val="tx1"/>
                </a:solidFill>
                <a:effectLst/>
              </a:rPr>
              <a:t> posteriorně → hlavice os </a:t>
            </a:r>
            <a:r>
              <a:rPr lang="cs-CZ" sz="1600" b="1" dirty="0" err="1">
                <a:solidFill>
                  <a:schemeClr val="tx1"/>
                </a:solidFill>
                <a:effectLst/>
              </a:rPr>
              <a:t>capitatum</a:t>
            </a:r>
            <a:r>
              <a:rPr lang="cs-CZ" sz="1600" b="1" dirty="0">
                <a:solidFill>
                  <a:schemeClr val="tx1"/>
                </a:solidFill>
                <a:effectLst/>
              </a:rPr>
              <a:t> posunuta kraniálně a vpřed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P</a:t>
            </a:r>
            <a:r>
              <a:rPr lang="cs-CZ" b="1" dirty="0">
                <a:solidFill>
                  <a:schemeClr val="tx1"/>
                </a:solidFill>
                <a:effectLst/>
              </a:rPr>
              <a:t>rimární nestabilita </a:t>
            </a:r>
            <a:r>
              <a:rPr lang="cs-CZ" b="1" dirty="0" err="1">
                <a:solidFill>
                  <a:schemeClr val="tx1"/>
                </a:solidFill>
                <a:effectLst/>
              </a:rPr>
              <a:t>lunata</a:t>
            </a:r>
            <a:r>
              <a:rPr lang="cs-CZ" b="1" dirty="0">
                <a:solidFill>
                  <a:schemeClr val="tx1"/>
                </a:solidFill>
                <a:effectLst/>
              </a:rPr>
              <a:t>, způsobená lézí </a:t>
            </a:r>
            <a:r>
              <a:rPr lang="cs-CZ" b="1" dirty="0" err="1">
                <a:solidFill>
                  <a:schemeClr val="tx1"/>
                </a:solidFill>
                <a:effectLst/>
              </a:rPr>
              <a:t>ligament</a:t>
            </a:r>
            <a:r>
              <a:rPr lang="cs-CZ" b="1" dirty="0">
                <a:solidFill>
                  <a:schemeClr val="tx1"/>
                </a:solidFill>
                <a:effectLst/>
              </a:rPr>
              <a:t>, se sekundárně rozšíří na os </a:t>
            </a:r>
            <a:r>
              <a:rPr lang="cs-CZ" b="1" dirty="0" err="1">
                <a:solidFill>
                  <a:schemeClr val="tx1"/>
                </a:solidFill>
                <a:effectLst/>
              </a:rPr>
              <a:t>capitatum</a:t>
            </a:r>
            <a:r>
              <a:rPr lang="cs-CZ" b="1" dirty="0">
                <a:solidFill>
                  <a:schemeClr val="tx1"/>
                </a:solidFill>
                <a:effectLst/>
              </a:rPr>
              <a:t> (funkční střed karpu) a pak na celý karpus = nestabilita </a:t>
            </a:r>
            <a:r>
              <a:rPr lang="cs-CZ" b="1" dirty="0" err="1">
                <a:solidFill>
                  <a:schemeClr val="tx1"/>
                </a:solidFill>
                <a:effectLst/>
              </a:rPr>
              <a:t>lunata</a:t>
            </a:r>
            <a:r>
              <a:rPr lang="cs-CZ" b="1" dirty="0">
                <a:solidFill>
                  <a:schemeClr val="tx1"/>
                </a:solidFill>
                <a:effectLst/>
              </a:rPr>
              <a:t> zapříčiní nestabilitu karpu.</a:t>
            </a:r>
            <a:endParaRPr lang="cs-CZ" sz="1200" b="1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cs-CZ" b="1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sz="1600" b="1" dirty="0">
              <a:solidFill>
                <a:schemeClr val="tx1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999516B-F662-4CB7-AA20-F479F1D078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415" y="173371"/>
            <a:ext cx="4944772" cy="283464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226E7461-E64A-4181-AA36-5C485B7940D4}"/>
              </a:ext>
            </a:extLst>
          </p:cNvPr>
          <p:cNvSpPr txBox="1"/>
          <p:nvPr/>
        </p:nvSpPr>
        <p:spPr>
          <a:xfrm flipH="1">
            <a:off x="10019059" y="2844225"/>
            <a:ext cx="2875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err="1"/>
              <a:t>Kapandji</a:t>
            </a:r>
            <a:r>
              <a:rPr lang="cs-CZ" sz="1400" i="1" dirty="0"/>
              <a:t>, 1982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5445522"/>
      </p:ext>
    </p:extLst>
  </p:cSld>
  <p:clrMapOvr>
    <a:masterClrMapping/>
  </p:clrMapOvr>
  <p:transition spd="slow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X.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548" y="1438382"/>
            <a:ext cx="11069990" cy="4972050"/>
          </a:xfrm>
        </p:spPr>
        <p:txBody>
          <a:bodyPr>
            <a:normAutofit/>
          </a:bodyPr>
          <a:lstStyle/>
          <a:p>
            <a:r>
              <a:rPr lang="cs-CZ" sz="2000" b="1" dirty="0">
                <a:solidFill>
                  <a:schemeClr val="tx1"/>
                </a:solidFill>
              </a:rPr>
              <a:t>Kineziologie zápěstí a ruky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Oblast zápěstí: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Kinematika: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Primární flexory zápěstí: m. flexor </a:t>
            </a:r>
            <a:r>
              <a:rPr lang="cs-CZ" b="1" dirty="0" err="1">
                <a:solidFill>
                  <a:schemeClr val="tx1"/>
                </a:solidFill>
              </a:rPr>
              <a:t>carpi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radialis</a:t>
            </a:r>
            <a:r>
              <a:rPr lang="cs-CZ" b="1" dirty="0">
                <a:solidFill>
                  <a:schemeClr val="tx1"/>
                </a:solidFill>
              </a:rPr>
              <a:t> a m. flexor </a:t>
            </a:r>
            <a:r>
              <a:rPr lang="cs-CZ" b="1" dirty="0" err="1">
                <a:solidFill>
                  <a:schemeClr val="tx1"/>
                </a:solidFill>
              </a:rPr>
              <a:t>carpi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ulnaris</a:t>
            </a:r>
            <a:r>
              <a:rPr lang="cs-CZ" b="1" dirty="0">
                <a:solidFill>
                  <a:schemeClr val="tx1"/>
                </a:solidFill>
              </a:rPr>
              <a:t>. M. flexor </a:t>
            </a:r>
            <a:r>
              <a:rPr lang="cs-CZ" b="1" dirty="0" err="1">
                <a:solidFill>
                  <a:schemeClr val="tx1"/>
                </a:solidFill>
              </a:rPr>
              <a:t>digitorum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superficialis</a:t>
            </a:r>
            <a:r>
              <a:rPr lang="cs-CZ" b="1" dirty="0">
                <a:solidFill>
                  <a:schemeClr val="tx1"/>
                </a:solidFill>
              </a:rPr>
              <a:t> a </a:t>
            </a:r>
            <a:r>
              <a:rPr lang="cs-CZ" b="1" dirty="0" err="1">
                <a:solidFill>
                  <a:schemeClr val="tx1"/>
                </a:solidFill>
              </a:rPr>
              <a:t>profundus</a:t>
            </a:r>
            <a:r>
              <a:rPr lang="cs-CZ" b="1" dirty="0">
                <a:solidFill>
                  <a:schemeClr val="tx1"/>
                </a:solidFill>
              </a:rPr>
              <a:t> zajišťují silnou asistenční funkci, pokud současně neprovádějí flexi prstů. Rovněž m. flexor </a:t>
            </a:r>
            <a:r>
              <a:rPr lang="cs-CZ" b="1" dirty="0" err="1">
                <a:solidFill>
                  <a:schemeClr val="tx1"/>
                </a:solidFill>
              </a:rPr>
              <a:t>pollicis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longus</a:t>
            </a:r>
            <a:r>
              <a:rPr lang="cs-CZ" b="1" dirty="0">
                <a:solidFill>
                  <a:schemeClr val="tx1"/>
                </a:solidFill>
              </a:rPr>
              <a:t> plní pomocnou funkci. Nejmenší význam má m. </a:t>
            </a:r>
            <a:r>
              <a:rPr lang="cs-CZ" b="1" dirty="0" err="1">
                <a:solidFill>
                  <a:schemeClr val="tx1"/>
                </a:solidFill>
              </a:rPr>
              <a:t>palmaris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longus</a:t>
            </a:r>
            <a:r>
              <a:rPr lang="cs-CZ" b="1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Primární extensory zápěstí: m. extensor </a:t>
            </a:r>
            <a:r>
              <a:rPr lang="cs-CZ" b="1" dirty="0" err="1">
                <a:solidFill>
                  <a:schemeClr val="tx1"/>
                </a:solidFill>
              </a:rPr>
              <a:t>carpi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radialis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longus</a:t>
            </a:r>
            <a:r>
              <a:rPr lang="cs-CZ" b="1" dirty="0">
                <a:solidFill>
                  <a:schemeClr val="tx1"/>
                </a:solidFill>
              </a:rPr>
              <a:t> a brevis a m. extensor </a:t>
            </a:r>
            <a:r>
              <a:rPr lang="cs-CZ" b="1" dirty="0" err="1">
                <a:solidFill>
                  <a:schemeClr val="tx1"/>
                </a:solidFill>
              </a:rPr>
              <a:t>carpi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ulnaris</a:t>
            </a:r>
            <a:r>
              <a:rPr lang="cs-CZ" b="1" dirty="0">
                <a:solidFill>
                  <a:schemeClr val="tx1"/>
                </a:solidFill>
              </a:rPr>
              <a:t>. Pomocnou funkci realizují m. extensor </a:t>
            </a:r>
            <a:r>
              <a:rPr lang="cs-CZ" b="1" dirty="0" err="1">
                <a:solidFill>
                  <a:schemeClr val="tx1"/>
                </a:solidFill>
              </a:rPr>
              <a:t>digitorum</a:t>
            </a:r>
            <a:r>
              <a:rPr lang="cs-CZ" b="1" dirty="0">
                <a:solidFill>
                  <a:schemeClr val="tx1"/>
                </a:solidFill>
              </a:rPr>
              <a:t>, m. extensor </a:t>
            </a:r>
            <a:r>
              <a:rPr lang="cs-CZ" b="1" dirty="0" err="1">
                <a:solidFill>
                  <a:schemeClr val="tx1"/>
                </a:solidFill>
              </a:rPr>
              <a:t>digiti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minimi</a:t>
            </a:r>
            <a:r>
              <a:rPr lang="cs-CZ" b="1" dirty="0">
                <a:solidFill>
                  <a:schemeClr val="tx1"/>
                </a:solidFill>
              </a:rPr>
              <a:t>, m. extensor </a:t>
            </a:r>
            <a:r>
              <a:rPr lang="cs-CZ" b="1" dirty="0" err="1">
                <a:solidFill>
                  <a:schemeClr val="tx1"/>
                </a:solidFill>
              </a:rPr>
              <a:t>pollicis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longus</a:t>
            </a:r>
            <a:r>
              <a:rPr lang="cs-CZ" b="1" dirty="0">
                <a:solidFill>
                  <a:schemeClr val="tx1"/>
                </a:solidFill>
              </a:rPr>
              <a:t> a m. extensor </a:t>
            </a:r>
            <a:r>
              <a:rPr lang="cs-CZ" b="1" dirty="0" err="1">
                <a:solidFill>
                  <a:schemeClr val="tx1"/>
                </a:solidFill>
              </a:rPr>
              <a:t>indicis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proprius</a:t>
            </a:r>
            <a:r>
              <a:rPr lang="cs-CZ" b="1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9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565513"/>
      </p:ext>
    </p:extLst>
  </p:cSld>
  <p:clrMapOvr>
    <a:masterClrMapping/>
  </p:clrMapOvr>
  <p:transition spd="slow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X.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709" y="1438382"/>
            <a:ext cx="11082024" cy="4972050"/>
          </a:xfrm>
        </p:spPr>
        <p:txBody>
          <a:bodyPr>
            <a:normAutofit/>
          </a:bodyPr>
          <a:lstStyle/>
          <a:p>
            <a:r>
              <a:rPr lang="cs-CZ" sz="2000" b="1" dirty="0">
                <a:solidFill>
                  <a:schemeClr val="tx1"/>
                </a:solidFill>
              </a:rPr>
              <a:t>Kineziologie zápěstí a ruky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Oblast zápěstí: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Kinematika:</a:t>
            </a:r>
            <a:endParaRPr lang="cs-CZ" sz="19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Funkce svalů zajišťujících pohyby v zápěstí vždy komplexní.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Při flexi zápěstí dochází k extenzi bazálních článků prstů a flexe prstů je v tomto postavení velmi oslabena.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Rozsah do flexe je omezen, jsou-li současně flektovány prsty, protože se zvýší odpor extenzorů prstů.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Flexe a extenze zápěstí je maximální, je-li předloktí ve středním postavení a supinaci. Je-li předloktí v pronaci, je rozsah nejmenší.</a:t>
            </a:r>
          </a:p>
        </p:txBody>
      </p:sp>
    </p:spTree>
    <p:extLst>
      <p:ext uri="{BB962C8B-B14F-4D97-AF65-F5344CB8AC3E}">
        <p14:creationId xmlns:p14="http://schemas.microsoft.com/office/powerpoint/2010/main" val="1270698049"/>
      </p:ext>
    </p:extLst>
  </p:cSld>
  <p:clrMapOvr>
    <a:masterClrMapping/>
  </p:clrMapOvr>
  <p:transition spd="slow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X.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516" y="1304818"/>
            <a:ext cx="11092092" cy="5419618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Kineziologie zápěstí a ruky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Oblast zápěstí: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Kinematika: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Radiální dukce 15º (</a:t>
            </a:r>
            <a:r>
              <a:rPr lang="cs-CZ" b="1" dirty="0" err="1">
                <a:solidFill>
                  <a:schemeClr val="tx1"/>
                </a:solidFill>
              </a:rPr>
              <a:t>Kapandji</a:t>
            </a:r>
            <a:r>
              <a:rPr lang="cs-CZ" b="1" dirty="0">
                <a:solidFill>
                  <a:schemeClr val="tx1"/>
                </a:solidFill>
              </a:rPr>
              <a:t>, 1982):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  <a:effectLst/>
              </a:rPr>
              <a:t>Distální řada se </a:t>
            </a:r>
            <a:r>
              <a:rPr lang="cs-CZ" b="1" dirty="0">
                <a:solidFill>
                  <a:schemeClr val="tx1"/>
                </a:solidFill>
              </a:rPr>
              <a:t>posouvá</a:t>
            </a:r>
            <a:r>
              <a:rPr lang="cs-CZ" b="1" dirty="0">
                <a:solidFill>
                  <a:schemeClr val="tx1"/>
                </a:solidFill>
                <a:effectLst/>
              </a:rPr>
              <a:t> radiálně, proximální ulnárně. Dochází k rotaci kolem os </a:t>
            </a:r>
            <a:r>
              <a:rPr lang="cs-CZ" b="1" dirty="0" err="1">
                <a:solidFill>
                  <a:schemeClr val="tx1"/>
                </a:solidFill>
                <a:effectLst/>
              </a:rPr>
              <a:t>capitatum</a:t>
            </a:r>
            <a:r>
              <a:rPr lang="cs-CZ" b="1" dirty="0">
                <a:solidFill>
                  <a:schemeClr val="tx1"/>
                </a:solidFill>
                <a:effectLst/>
              </a:rPr>
              <a:t>. Dále dojde k posunu </a:t>
            </a:r>
            <a:r>
              <a:rPr lang="cs-CZ" b="1" dirty="0" err="1">
                <a:solidFill>
                  <a:schemeClr val="tx1"/>
                </a:solidFill>
                <a:effectLst/>
              </a:rPr>
              <a:t>lunata</a:t>
            </a:r>
            <a:r>
              <a:rPr lang="cs-CZ" b="1" dirty="0">
                <a:solidFill>
                  <a:schemeClr val="tx1"/>
                </a:solidFill>
                <a:effectLst/>
              </a:rPr>
              <a:t> pod ulnu a posun </a:t>
            </a:r>
            <a:r>
              <a:rPr lang="cs-CZ" b="1" dirty="0" err="1">
                <a:solidFill>
                  <a:schemeClr val="tx1"/>
                </a:solidFill>
                <a:effectLst/>
              </a:rPr>
              <a:t>triquetra</a:t>
            </a:r>
            <a:r>
              <a:rPr lang="cs-CZ" b="1" dirty="0">
                <a:solidFill>
                  <a:schemeClr val="tx1"/>
                </a:solidFill>
                <a:effectLst/>
              </a:rPr>
              <a:t> distálně až po napětí lig. </a:t>
            </a:r>
            <a:r>
              <a:rPr lang="cs-CZ" b="1" dirty="0" err="1">
                <a:solidFill>
                  <a:schemeClr val="tx1"/>
                </a:solidFill>
              </a:rPr>
              <a:t>c</a:t>
            </a:r>
            <a:r>
              <a:rPr lang="cs-CZ" b="1" dirty="0" err="1">
                <a:solidFill>
                  <a:schemeClr val="tx1"/>
                </a:solidFill>
                <a:effectLst/>
              </a:rPr>
              <a:t>ollaterale</a:t>
            </a:r>
            <a:r>
              <a:rPr lang="cs-CZ" b="1" dirty="0">
                <a:solidFill>
                  <a:schemeClr val="tx1"/>
                </a:solidFill>
                <a:effectLst/>
              </a:rPr>
              <a:t> </a:t>
            </a:r>
            <a:r>
              <a:rPr lang="cs-CZ" b="1" dirty="0" err="1">
                <a:solidFill>
                  <a:schemeClr val="tx1"/>
                </a:solidFill>
                <a:effectLst/>
              </a:rPr>
              <a:t>carpi</a:t>
            </a:r>
            <a:r>
              <a:rPr lang="cs-CZ" b="1" dirty="0">
                <a:solidFill>
                  <a:schemeClr val="tx1"/>
                </a:solidFill>
                <a:effectLst/>
              </a:rPr>
              <a:t> </a:t>
            </a:r>
            <a:r>
              <a:rPr lang="cs-CZ" b="1" dirty="0" err="1">
                <a:solidFill>
                  <a:schemeClr val="tx1"/>
                </a:solidFill>
                <a:effectLst/>
              </a:rPr>
              <a:t>mediale</a:t>
            </a:r>
            <a:r>
              <a:rPr lang="cs-CZ" b="1" dirty="0">
                <a:solidFill>
                  <a:schemeClr val="tx1"/>
                </a:solidFill>
                <a:effectLst/>
              </a:rPr>
              <a:t> a závěsného lig. os </a:t>
            </a:r>
            <a:r>
              <a:rPr lang="cs-CZ" b="1" dirty="0" err="1">
                <a:solidFill>
                  <a:schemeClr val="tx1"/>
                </a:solidFill>
                <a:effectLst/>
              </a:rPr>
              <a:t>triquetrum</a:t>
            </a:r>
            <a:r>
              <a:rPr lang="cs-CZ" b="1" dirty="0">
                <a:solidFill>
                  <a:schemeClr val="tx1"/>
                </a:solidFill>
                <a:effectLst/>
              </a:rPr>
              <a:t>. Os </a:t>
            </a:r>
            <a:r>
              <a:rPr lang="cs-CZ" b="1" dirty="0" err="1">
                <a:solidFill>
                  <a:schemeClr val="tx1"/>
                </a:solidFill>
                <a:effectLst/>
              </a:rPr>
              <a:t>scaphoideum</a:t>
            </a:r>
            <a:r>
              <a:rPr lang="cs-CZ" b="1" dirty="0">
                <a:solidFill>
                  <a:schemeClr val="tx1"/>
                </a:solidFill>
                <a:effectLst/>
              </a:rPr>
              <a:t> se posouvá palmárně (na RTG se zkracuje).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  <a:latin typeface="Arial" panose="020B0604020202020204" pitchFamily="34" charset="0"/>
              </a:rPr>
              <a:t>Ulnární dukce 45º (</a:t>
            </a:r>
            <a:r>
              <a:rPr lang="cs-CZ" b="1" dirty="0" err="1">
                <a:solidFill>
                  <a:schemeClr val="tx1"/>
                </a:solidFill>
                <a:latin typeface="Arial" panose="020B0604020202020204" pitchFamily="34" charset="0"/>
              </a:rPr>
              <a:t>Kapandji</a:t>
            </a:r>
            <a:r>
              <a:rPr lang="cs-CZ" b="1" dirty="0">
                <a:solidFill>
                  <a:schemeClr val="tx1"/>
                </a:solidFill>
                <a:latin typeface="Arial" panose="020B0604020202020204" pitchFamily="34" charset="0"/>
              </a:rPr>
              <a:t>, 1982):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  <a:effectLst/>
              </a:rPr>
              <a:t>Distální řada kostí se </a:t>
            </a:r>
            <a:r>
              <a:rPr lang="cs-CZ" b="1" dirty="0">
                <a:solidFill>
                  <a:schemeClr val="tx1"/>
                </a:solidFill>
              </a:rPr>
              <a:t>posouvá ulnárně</a:t>
            </a:r>
            <a:r>
              <a:rPr lang="cs-CZ" b="1" dirty="0">
                <a:solidFill>
                  <a:schemeClr val="tx1"/>
                </a:solidFill>
                <a:effectLst/>
              </a:rPr>
              <a:t>, proximální radiálně. </a:t>
            </a:r>
            <a:r>
              <a:rPr lang="cs-CZ" b="1" dirty="0" err="1">
                <a:solidFill>
                  <a:schemeClr val="tx1"/>
                </a:solidFill>
                <a:effectLst/>
              </a:rPr>
              <a:t>Lunatum</a:t>
            </a:r>
            <a:r>
              <a:rPr lang="cs-CZ" b="1" dirty="0">
                <a:solidFill>
                  <a:schemeClr val="tx1"/>
                </a:solidFill>
                <a:effectLst/>
              </a:rPr>
              <a:t> je zcela pod radiem a os </a:t>
            </a:r>
            <a:r>
              <a:rPr lang="cs-CZ" b="1" dirty="0" err="1">
                <a:solidFill>
                  <a:schemeClr val="tx1"/>
                </a:solidFill>
                <a:effectLst/>
              </a:rPr>
              <a:t>trapezium</a:t>
            </a:r>
            <a:r>
              <a:rPr lang="cs-CZ" b="1" dirty="0">
                <a:solidFill>
                  <a:schemeClr val="tx1"/>
                </a:solidFill>
                <a:effectLst/>
              </a:rPr>
              <a:t> a os </a:t>
            </a:r>
            <a:r>
              <a:rPr lang="cs-CZ" b="1" dirty="0" err="1">
                <a:solidFill>
                  <a:schemeClr val="tx1"/>
                </a:solidFill>
                <a:effectLst/>
              </a:rPr>
              <a:t>trapezoideum</a:t>
            </a:r>
            <a:r>
              <a:rPr lang="cs-CZ" b="1" dirty="0">
                <a:solidFill>
                  <a:schemeClr val="tx1"/>
                </a:solidFill>
                <a:effectLst/>
              </a:rPr>
              <a:t> se pohybují distálně a uvolňuje se prostor pro os </a:t>
            </a:r>
            <a:r>
              <a:rPr lang="cs-CZ" b="1" dirty="0" err="1">
                <a:solidFill>
                  <a:schemeClr val="tx1"/>
                </a:solidFill>
                <a:effectLst/>
              </a:rPr>
              <a:t>scaphoideum</a:t>
            </a:r>
            <a:r>
              <a:rPr lang="cs-CZ" b="1" dirty="0">
                <a:solidFill>
                  <a:schemeClr val="tx1"/>
                </a:solidFill>
              </a:rPr>
              <a:t>, které se vzpřimuje</a:t>
            </a:r>
            <a:r>
              <a:rPr lang="cs-CZ" b="1" dirty="0">
                <a:solidFill>
                  <a:schemeClr val="tx1"/>
                </a:solidFill>
                <a:effectLst/>
              </a:rPr>
              <a:t>. Pohyb </a:t>
            </a:r>
            <a:r>
              <a:rPr lang="cs-CZ" b="1" dirty="0" err="1">
                <a:solidFill>
                  <a:schemeClr val="tx1"/>
                </a:solidFill>
                <a:effectLst/>
              </a:rPr>
              <a:t>scaphoidea</a:t>
            </a:r>
            <a:r>
              <a:rPr lang="cs-CZ" b="1" dirty="0">
                <a:solidFill>
                  <a:schemeClr val="tx1"/>
                </a:solidFill>
                <a:effectLst/>
              </a:rPr>
              <a:t> je kontrolován napětím lig. </a:t>
            </a:r>
            <a:r>
              <a:rPr lang="cs-CZ" b="1" dirty="0" err="1">
                <a:solidFill>
                  <a:schemeClr val="tx1"/>
                </a:solidFill>
              </a:rPr>
              <a:t>c</a:t>
            </a:r>
            <a:r>
              <a:rPr lang="cs-CZ" b="1" dirty="0" err="1">
                <a:solidFill>
                  <a:schemeClr val="tx1"/>
                </a:solidFill>
                <a:effectLst/>
              </a:rPr>
              <a:t>ollaterale</a:t>
            </a:r>
            <a:r>
              <a:rPr lang="cs-CZ" b="1" dirty="0">
                <a:solidFill>
                  <a:schemeClr val="tx1"/>
                </a:solidFill>
                <a:effectLst/>
              </a:rPr>
              <a:t> </a:t>
            </a:r>
            <a:r>
              <a:rPr lang="cs-CZ" b="1" dirty="0" err="1">
                <a:solidFill>
                  <a:schemeClr val="tx1"/>
                </a:solidFill>
                <a:effectLst/>
              </a:rPr>
              <a:t>carpi</a:t>
            </a:r>
            <a:r>
              <a:rPr lang="cs-CZ" b="1" dirty="0">
                <a:solidFill>
                  <a:schemeClr val="tx1"/>
                </a:solidFill>
                <a:effectLst/>
              </a:rPr>
              <a:t> </a:t>
            </a:r>
            <a:r>
              <a:rPr lang="cs-CZ" b="1" dirty="0" err="1">
                <a:solidFill>
                  <a:schemeClr val="tx1"/>
                </a:solidFill>
                <a:effectLst/>
              </a:rPr>
              <a:t>laterale</a:t>
            </a:r>
            <a:r>
              <a:rPr lang="cs-CZ" b="1" dirty="0">
                <a:solidFill>
                  <a:schemeClr val="tx1"/>
                </a:solidFill>
                <a:effectLst/>
              </a:rPr>
              <a:t>.</a:t>
            </a:r>
            <a:endParaRPr lang="cs-CZ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383821"/>
      </p:ext>
    </p:extLst>
  </p:cSld>
  <p:clrMapOvr>
    <a:masterClrMapping/>
  </p:clrMapOvr>
  <p:transition spd="slow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X.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516" y="1304818"/>
            <a:ext cx="10753251" cy="5419618"/>
          </a:xfrm>
        </p:spPr>
        <p:txBody>
          <a:bodyPr>
            <a:normAutofit/>
          </a:bodyPr>
          <a:lstStyle/>
          <a:p>
            <a:r>
              <a:rPr lang="cs-CZ" sz="2000" b="1" dirty="0">
                <a:solidFill>
                  <a:schemeClr val="tx1"/>
                </a:solidFill>
              </a:rPr>
              <a:t>Kineziologie zápěstí a ruky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Oblast zápěstí: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Kinematika: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Radiální a ulnární dukce: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Obě dukce minimální, je-li zápěstí plně flektováno nebo </a:t>
            </a:r>
            <a:r>
              <a:rPr lang="cs-CZ" sz="1800" b="1" dirty="0" err="1">
                <a:solidFill>
                  <a:schemeClr val="tx1"/>
                </a:solidFill>
              </a:rPr>
              <a:t>extendováno</a:t>
            </a:r>
            <a:r>
              <a:rPr lang="cs-CZ" sz="1800" b="1" dirty="0">
                <a:solidFill>
                  <a:schemeClr val="tx1"/>
                </a:solidFill>
              </a:rPr>
              <a:t>, protože tehdy jsou karpální </a:t>
            </a:r>
            <a:r>
              <a:rPr lang="cs-CZ" sz="1800" b="1" dirty="0" err="1">
                <a:solidFill>
                  <a:schemeClr val="tx1"/>
                </a:solidFill>
              </a:rPr>
              <a:t>ligamenta</a:t>
            </a:r>
            <a:r>
              <a:rPr lang="cs-CZ" sz="1800" b="1" dirty="0">
                <a:solidFill>
                  <a:schemeClr val="tx1"/>
                </a:solidFill>
              </a:rPr>
              <a:t> nejvíce napjatá. Největší rozsah je možný v nulovém postavení, kdy jsou tato </a:t>
            </a:r>
            <a:r>
              <a:rPr lang="cs-CZ" sz="1800" b="1" dirty="0" err="1">
                <a:solidFill>
                  <a:schemeClr val="tx1"/>
                </a:solidFill>
              </a:rPr>
              <a:t>ligamenta</a:t>
            </a:r>
            <a:r>
              <a:rPr lang="cs-CZ" sz="1800" b="1" dirty="0">
                <a:solidFill>
                  <a:schemeClr val="tx1"/>
                </a:solidFill>
              </a:rPr>
              <a:t> relaxovaná.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R</a:t>
            </a:r>
            <a:r>
              <a:rPr lang="cs-CZ" sz="1800" b="1" dirty="0">
                <a:solidFill>
                  <a:schemeClr val="tx1"/>
                </a:solidFill>
                <a:effectLst/>
              </a:rPr>
              <a:t>adiální dukce: musculus flexor </a:t>
            </a:r>
            <a:r>
              <a:rPr lang="cs-CZ" sz="1800" b="1" dirty="0" err="1">
                <a:solidFill>
                  <a:schemeClr val="tx1"/>
                </a:solidFill>
                <a:effectLst/>
              </a:rPr>
              <a:t>carpi</a:t>
            </a:r>
            <a:r>
              <a:rPr lang="cs-CZ" sz="1800" b="1" dirty="0">
                <a:solidFill>
                  <a:schemeClr val="tx1"/>
                </a:solidFill>
                <a:effectLst/>
              </a:rPr>
              <a:t> </a:t>
            </a:r>
            <a:r>
              <a:rPr lang="cs-CZ" sz="1800" b="1" dirty="0" err="1">
                <a:solidFill>
                  <a:schemeClr val="tx1"/>
                </a:solidFill>
                <a:effectLst/>
              </a:rPr>
              <a:t>radialis</a:t>
            </a:r>
            <a:r>
              <a:rPr lang="cs-CZ" sz="1800" b="1" dirty="0">
                <a:solidFill>
                  <a:schemeClr val="tx1"/>
                </a:solidFill>
                <a:effectLst/>
              </a:rPr>
              <a:t>, musculus extensor </a:t>
            </a:r>
            <a:r>
              <a:rPr lang="cs-CZ" sz="1800" b="1" dirty="0" err="1">
                <a:solidFill>
                  <a:schemeClr val="tx1"/>
                </a:solidFill>
                <a:effectLst/>
              </a:rPr>
              <a:t>carpi</a:t>
            </a:r>
            <a:r>
              <a:rPr lang="cs-CZ" sz="1800" b="1" dirty="0">
                <a:solidFill>
                  <a:schemeClr val="tx1"/>
                </a:solidFill>
                <a:effectLst/>
              </a:rPr>
              <a:t> </a:t>
            </a:r>
            <a:r>
              <a:rPr lang="cs-CZ" sz="1800" b="1" dirty="0" err="1">
                <a:solidFill>
                  <a:schemeClr val="tx1"/>
                </a:solidFill>
                <a:effectLst/>
              </a:rPr>
              <a:t>radialis</a:t>
            </a:r>
            <a:r>
              <a:rPr lang="cs-CZ" sz="1800" b="1" dirty="0">
                <a:solidFill>
                  <a:schemeClr val="tx1"/>
                </a:solidFill>
                <a:effectLst/>
              </a:rPr>
              <a:t> </a:t>
            </a:r>
            <a:r>
              <a:rPr lang="cs-CZ" sz="1800" b="1" dirty="0" err="1">
                <a:solidFill>
                  <a:schemeClr val="tx1"/>
                </a:solidFill>
                <a:effectLst/>
              </a:rPr>
              <a:t>longus</a:t>
            </a:r>
            <a:r>
              <a:rPr lang="cs-CZ" sz="1800" b="1" dirty="0">
                <a:solidFill>
                  <a:schemeClr val="tx1"/>
                </a:solidFill>
                <a:effectLst/>
              </a:rPr>
              <a:t> et brevis.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  <a:effectLst/>
              </a:rPr>
              <a:t>Ulnární dukce: musculus flexor </a:t>
            </a:r>
            <a:r>
              <a:rPr lang="cs-CZ" sz="1800" b="1" dirty="0" err="1">
                <a:solidFill>
                  <a:schemeClr val="tx1"/>
                </a:solidFill>
                <a:effectLst/>
              </a:rPr>
              <a:t>carpi</a:t>
            </a:r>
            <a:r>
              <a:rPr lang="cs-CZ" sz="1800" b="1" dirty="0">
                <a:solidFill>
                  <a:schemeClr val="tx1"/>
                </a:solidFill>
                <a:effectLst/>
              </a:rPr>
              <a:t> </a:t>
            </a:r>
            <a:r>
              <a:rPr lang="cs-CZ" sz="1800" b="1" dirty="0" err="1">
                <a:solidFill>
                  <a:schemeClr val="tx1"/>
                </a:solidFill>
                <a:effectLst/>
              </a:rPr>
              <a:t>ulnaris</a:t>
            </a:r>
            <a:r>
              <a:rPr lang="cs-CZ" sz="1800" b="1" dirty="0">
                <a:solidFill>
                  <a:schemeClr val="tx1"/>
                </a:solidFill>
                <a:effectLst/>
              </a:rPr>
              <a:t> a musculus extensor </a:t>
            </a:r>
            <a:r>
              <a:rPr lang="cs-CZ" sz="1800" b="1" dirty="0" err="1">
                <a:solidFill>
                  <a:schemeClr val="tx1"/>
                </a:solidFill>
                <a:effectLst/>
              </a:rPr>
              <a:t>carpi</a:t>
            </a:r>
            <a:r>
              <a:rPr lang="cs-CZ" sz="1800" b="1" dirty="0">
                <a:solidFill>
                  <a:schemeClr val="tx1"/>
                </a:solidFill>
                <a:effectLst/>
              </a:rPr>
              <a:t> </a:t>
            </a:r>
            <a:r>
              <a:rPr lang="cs-CZ" sz="1800" b="1" dirty="0" err="1">
                <a:solidFill>
                  <a:schemeClr val="tx1"/>
                </a:solidFill>
                <a:effectLst/>
              </a:rPr>
              <a:t>ulnaris</a:t>
            </a:r>
            <a:endParaRPr lang="cs-CZ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511438"/>
      </p:ext>
    </p:extLst>
  </p:cSld>
  <p:clrMapOvr>
    <a:masterClrMapping/>
  </p:clrMapOvr>
  <p:transition spd="slow"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X.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516" y="1188355"/>
            <a:ext cx="10753251" cy="5419618"/>
          </a:xfrm>
        </p:spPr>
        <p:txBody>
          <a:bodyPr>
            <a:noAutofit/>
          </a:bodyPr>
          <a:lstStyle/>
          <a:p>
            <a:r>
              <a:rPr lang="cs-CZ" sz="1600" b="1" dirty="0">
                <a:solidFill>
                  <a:schemeClr val="tx1"/>
                </a:solidFill>
              </a:rPr>
              <a:t>Kineziologie zápěstí a ruky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tx1"/>
                </a:solidFill>
              </a:rPr>
              <a:t>Oblast zápěstí: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tx1"/>
                </a:solidFill>
                <a:effectLst/>
              </a:rPr>
              <a:t>Kinematika: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tx1"/>
                </a:solidFill>
              </a:rPr>
              <a:t>Cirkumdukce: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  <a:effectLst/>
              </a:rPr>
              <a:t>Pohyb, který se provádí kombinací dukce a palmární či dorzální flexe v zápěstí.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b="1" i="0" dirty="0">
                <a:solidFill>
                  <a:schemeClr val="tx1"/>
                </a:solidFill>
                <a:effectLst/>
              </a:rPr>
              <a:t>Stabilita zápěstí a přenos tlaku mezi předloktím a zápěstím</a:t>
            </a:r>
            <a:endParaRPr lang="cs-CZ" sz="1600" b="1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i="0" dirty="0" err="1">
                <a:solidFill>
                  <a:schemeClr val="tx1"/>
                </a:solidFill>
                <a:effectLst/>
              </a:rPr>
              <a:t>Palmer</a:t>
            </a:r>
            <a:r>
              <a:rPr lang="cs-CZ" b="1" i="0" dirty="0">
                <a:solidFill>
                  <a:schemeClr val="tx1"/>
                </a:solidFill>
                <a:effectLst/>
              </a:rPr>
              <a:t> a Werner: </a:t>
            </a:r>
            <a:r>
              <a:rPr lang="cs-CZ" b="1" i="0" dirty="0" err="1">
                <a:solidFill>
                  <a:schemeClr val="tx1"/>
                </a:solidFill>
                <a:effectLst/>
              </a:rPr>
              <a:t>radius</a:t>
            </a:r>
            <a:r>
              <a:rPr lang="cs-CZ" b="1" i="0" dirty="0">
                <a:solidFill>
                  <a:schemeClr val="tx1"/>
                </a:solidFill>
                <a:effectLst/>
              </a:rPr>
              <a:t> se účastní na přenášení celkového tlaku v </a:t>
            </a:r>
            <a:r>
              <a:rPr lang="cs-CZ" b="1" i="0" dirty="0" err="1">
                <a:solidFill>
                  <a:schemeClr val="tx1"/>
                </a:solidFill>
                <a:effectLst/>
              </a:rPr>
              <a:t>radiokarpálním</a:t>
            </a:r>
            <a:r>
              <a:rPr lang="cs-CZ" b="1" i="0" dirty="0">
                <a:solidFill>
                  <a:schemeClr val="tx1"/>
                </a:solidFill>
                <a:effectLst/>
              </a:rPr>
              <a:t> kloubu z 80 %, zbylých 20 % tlaku je prostřednictvím </a:t>
            </a:r>
            <a:r>
              <a:rPr lang="cs-CZ" b="1" i="0" dirty="0" err="1">
                <a:solidFill>
                  <a:schemeClr val="tx1"/>
                </a:solidFill>
                <a:effectLst/>
              </a:rPr>
              <a:t>discus</a:t>
            </a:r>
            <a:r>
              <a:rPr lang="cs-CZ" b="1" i="0" dirty="0">
                <a:solidFill>
                  <a:schemeClr val="tx1"/>
                </a:solidFill>
                <a:effectLst/>
              </a:rPr>
              <a:t> </a:t>
            </a:r>
            <a:r>
              <a:rPr lang="cs-CZ" b="1" i="0" dirty="0" err="1">
                <a:solidFill>
                  <a:schemeClr val="tx1"/>
                </a:solidFill>
                <a:effectLst/>
              </a:rPr>
              <a:t>articularis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i="0" dirty="0">
                <a:solidFill>
                  <a:schemeClr val="tx1"/>
                </a:solidFill>
                <a:effectLst/>
              </a:rPr>
              <a:t>přenášeno přes ulnu.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chemeClr val="tx1"/>
                </a:solidFill>
                <a:effectLst/>
              </a:rPr>
              <a:t>Weber: teorie 3 sloupců.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tx1"/>
                </a:solidFill>
              </a:rPr>
              <a:t>1. sloupec: </a:t>
            </a:r>
            <a:r>
              <a:rPr lang="cs-CZ" sz="1600" b="1" i="0" dirty="0">
                <a:solidFill>
                  <a:schemeClr val="tx1"/>
                </a:solidFill>
                <a:effectLst/>
              </a:rPr>
              <a:t>distálního </a:t>
            </a:r>
            <a:r>
              <a:rPr lang="cs-CZ" sz="1600" b="1" i="0" dirty="0" err="1">
                <a:solidFill>
                  <a:schemeClr val="tx1"/>
                </a:solidFill>
                <a:effectLst/>
              </a:rPr>
              <a:t>radius</a:t>
            </a:r>
            <a:r>
              <a:rPr lang="cs-CZ" sz="1600" b="1" i="0" dirty="0">
                <a:solidFill>
                  <a:schemeClr val="tx1"/>
                </a:solidFill>
                <a:effectLst/>
              </a:rPr>
              <a:t>, os </a:t>
            </a:r>
            <a:r>
              <a:rPr lang="cs-CZ" sz="1600" b="1" i="0" dirty="0" err="1">
                <a:solidFill>
                  <a:schemeClr val="tx1"/>
                </a:solidFill>
                <a:effectLst/>
              </a:rPr>
              <a:t>lunatum</a:t>
            </a:r>
            <a:r>
              <a:rPr lang="cs-CZ" sz="1600" b="1" i="0" dirty="0">
                <a:solidFill>
                  <a:schemeClr val="tx1"/>
                </a:solidFill>
                <a:effectLst/>
              </a:rPr>
              <a:t>, proximální dvě třetiny os </a:t>
            </a:r>
            <a:r>
              <a:rPr lang="cs-CZ" sz="1600" b="1" i="0" dirty="0" err="1">
                <a:solidFill>
                  <a:schemeClr val="tx1"/>
                </a:solidFill>
                <a:effectLst/>
              </a:rPr>
              <a:t>scaphoideum</a:t>
            </a:r>
            <a:r>
              <a:rPr lang="cs-CZ" sz="1600" b="1" i="0" dirty="0">
                <a:solidFill>
                  <a:schemeClr val="tx1"/>
                </a:solidFill>
                <a:effectLst/>
              </a:rPr>
              <a:t>, os </a:t>
            </a:r>
            <a:r>
              <a:rPr lang="cs-CZ" sz="1600" b="1" i="0" dirty="0" err="1">
                <a:solidFill>
                  <a:schemeClr val="tx1"/>
                </a:solidFill>
                <a:effectLst/>
              </a:rPr>
              <a:t>capitatum</a:t>
            </a:r>
            <a:r>
              <a:rPr lang="cs-CZ" sz="1600" b="1" dirty="0">
                <a:solidFill>
                  <a:schemeClr val="tx1"/>
                </a:solidFill>
              </a:rPr>
              <a:t> </a:t>
            </a:r>
            <a:r>
              <a:rPr lang="cs-CZ" sz="1600" b="1" i="0" dirty="0">
                <a:solidFill>
                  <a:schemeClr val="tx1"/>
                </a:solidFill>
                <a:effectLst/>
              </a:rPr>
              <a:t>a os </a:t>
            </a:r>
            <a:r>
              <a:rPr lang="cs-CZ" sz="1600" b="1" i="0" dirty="0" err="1">
                <a:solidFill>
                  <a:schemeClr val="tx1"/>
                </a:solidFill>
                <a:effectLst/>
              </a:rPr>
              <a:t>trapezium</a:t>
            </a:r>
            <a:r>
              <a:rPr lang="cs-CZ" sz="1600" b="1" i="0" dirty="0">
                <a:solidFill>
                  <a:schemeClr val="tx1"/>
                </a:solidFill>
                <a:effectLst/>
              </a:rPr>
              <a:t> a spojení karpu s druhým a třetím metakarpem. Slouží k přenosu longitudinálního tlaku vzniklého na ruce dál na předloktí.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tx1"/>
                </a:solidFill>
              </a:rPr>
              <a:t>2. sloupec: </a:t>
            </a:r>
            <a:r>
              <a:rPr lang="cs-CZ" sz="1600" b="1" i="0" dirty="0">
                <a:solidFill>
                  <a:schemeClr val="tx1"/>
                </a:solidFill>
                <a:effectLst/>
              </a:rPr>
              <a:t>distální část ulny, </a:t>
            </a:r>
            <a:r>
              <a:rPr lang="cs-CZ" sz="1600" b="1" i="0" dirty="0" err="1">
                <a:solidFill>
                  <a:schemeClr val="tx1"/>
                </a:solidFill>
                <a:effectLst/>
              </a:rPr>
              <a:t>ulnokarpální</a:t>
            </a:r>
            <a:r>
              <a:rPr lang="cs-CZ" sz="1600" b="1" i="0" dirty="0">
                <a:solidFill>
                  <a:schemeClr val="tx1"/>
                </a:solidFill>
                <a:effectLst/>
              </a:rPr>
              <a:t> komplex, os </a:t>
            </a:r>
            <a:r>
              <a:rPr lang="cs-CZ" sz="1600" b="1" i="0" dirty="0" err="1">
                <a:solidFill>
                  <a:schemeClr val="tx1"/>
                </a:solidFill>
                <a:effectLst/>
              </a:rPr>
              <a:t>triquetrum</a:t>
            </a:r>
            <a:r>
              <a:rPr lang="cs-CZ" sz="1600" b="1" i="0" dirty="0">
                <a:solidFill>
                  <a:schemeClr val="tx1"/>
                </a:solidFill>
                <a:effectLst/>
              </a:rPr>
              <a:t>, os </a:t>
            </a:r>
            <a:r>
              <a:rPr lang="cs-CZ" sz="1600" b="1" i="0" dirty="0" err="1">
                <a:solidFill>
                  <a:schemeClr val="tx1"/>
                </a:solidFill>
                <a:effectLst/>
              </a:rPr>
              <a:t>hamatum</a:t>
            </a:r>
            <a:r>
              <a:rPr lang="cs-CZ" sz="1600" b="1" i="0" dirty="0">
                <a:solidFill>
                  <a:schemeClr val="tx1"/>
                </a:solidFill>
                <a:effectLst/>
              </a:rPr>
              <a:t> a </a:t>
            </a:r>
            <a:r>
              <a:rPr lang="cs-CZ" sz="1600" b="1" i="0" dirty="0" err="1">
                <a:solidFill>
                  <a:schemeClr val="tx1"/>
                </a:solidFill>
                <a:effectLst/>
              </a:rPr>
              <a:t>baze</a:t>
            </a:r>
            <a:r>
              <a:rPr lang="cs-CZ" sz="1600" b="1" i="0" dirty="0">
                <a:solidFill>
                  <a:schemeClr val="tx1"/>
                </a:solidFill>
                <a:effectLst/>
              </a:rPr>
              <a:t> čtvrtého a pátého metakarpu. Přenos longitudinální síly je u tohoto sloupce omezený díky TFC, který se více podílí na přenosu tlaku. Tlakové síly jsou z 2. sloupce přenášeny přes </a:t>
            </a:r>
            <a:r>
              <a:rPr lang="cs-CZ" sz="1600" b="1" i="0" dirty="0" err="1">
                <a:solidFill>
                  <a:schemeClr val="tx1"/>
                </a:solidFill>
                <a:effectLst/>
              </a:rPr>
              <a:t>capitohamátní</a:t>
            </a:r>
            <a:r>
              <a:rPr lang="cs-CZ" sz="1600" b="1" i="0" dirty="0">
                <a:solidFill>
                  <a:schemeClr val="tx1"/>
                </a:solidFill>
                <a:effectLst/>
              </a:rPr>
              <a:t> kloub na centrální sloupec, který </a:t>
            </a:r>
            <a:r>
              <a:rPr lang="cs-CZ" sz="1600" b="1" dirty="0">
                <a:solidFill>
                  <a:schemeClr val="tx1"/>
                </a:solidFill>
              </a:rPr>
              <a:t>j</a:t>
            </a:r>
            <a:r>
              <a:rPr lang="cs-CZ" sz="1600" b="1" i="0" dirty="0">
                <a:solidFill>
                  <a:schemeClr val="tx1"/>
                </a:solidFill>
                <a:effectLst/>
              </a:rPr>
              <a:t>e pro přenos těchto sil primárně určen.</a:t>
            </a:r>
          </a:p>
          <a:p>
            <a:pPr marL="914400" lvl="2" indent="0">
              <a:buNone/>
            </a:pPr>
            <a:endParaRPr lang="cs-CZ" sz="1000" b="1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315394"/>
      </p:ext>
    </p:extLst>
  </p:cSld>
  <p:clrMapOvr>
    <a:masterClrMapping/>
  </p:clrMapOvr>
  <p:transition spd="slow">
    <p:cov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X.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516" y="1304818"/>
            <a:ext cx="10753251" cy="5419618"/>
          </a:xfrm>
        </p:spPr>
        <p:txBody>
          <a:bodyPr>
            <a:no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Kineziologie zápěstí a ruky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Oblast zápěstí: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i="0" dirty="0">
                <a:solidFill>
                  <a:schemeClr val="tx1"/>
                </a:solidFill>
                <a:effectLst/>
              </a:rPr>
              <a:t>Stabilita zápěstí a přenos tlaku mezi předloktím a zápěstím</a:t>
            </a:r>
            <a:endParaRPr lang="cs-CZ" b="1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i="0" dirty="0">
                <a:solidFill>
                  <a:schemeClr val="tx1"/>
                </a:solidFill>
                <a:effectLst/>
              </a:rPr>
              <a:t>Weber: teorie 3 sloupců. 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3. </a:t>
            </a:r>
            <a:r>
              <a:rPr lang="cs-CZ" sz="1800" b="1" i="0" dirty="0">
                <a:solidFill>
                  <a:schemeClr val="tx1"/>
                </a:solidFill>
                <a:effectLst/>
              </a:rPr>
              <a:t>sloupec (v ose palce): obsahuje distální třetinu </a:t>
            </a:r>
            <a:r>
              <a:rPr lang="cs-CZ" sz="1800" b="1" i="0" dirty="0" err="1">
                <a:solidFill>
                  <a:schemeClr val="tx1"/>
                </a:solidFill>
                <a:effectLst/>
              </a:rPr>
              <a:t>scaphoidea</a:t>
            </a:r>
            <a:r>
              <a:rPr lang="cs-CZ" sz="1800" b="1" i="0" dirty="0">
                <a:solidFill>
                  <a:schemeClr val="tx1"/>
                </a:solidFill>
                <a:effectLst/>
              </a:rPr>
              <a:t>, </a:t>
            </a:r>
            <a:r>
              <a:rPr lang="cs-CZ" sz="1800" b="1" i="0" dirty="0" err="1">
                <a:solidFill>
                  <a:schemeClr val="tx1"/>
                </a:solidFill>
                <a:effectLst/>
              </a:rPr>
              <a:t>trapeziotrapezoideální</a:t>
            </a:r>
            <a:r>
              <a:rPr lang="cs-CZ" sz="1800" b="1" i="0" dirty="0">
                <a:solidFill>
                  <a:schemeClr val="tx1"/>
                </a:solidFill>
                <a:effectLst/>
              </a:rPr>
              <a:t> kloub a bázi prvního metakarpu. Vytváří základnu pro palec, která dovoluje jeho nezávislou funkci. Tlakové síly jsou z něj přenášeny na centrální sloupec přes </a:t>
            </a:r>
            <a:r>
              <a:rPr lang="cs-CZ" sz="1800" b="1" i="0" dirty="0" err="1">
                <a:solidFill>
                  <a:schemeClr val="tx1"/>
                </a:solidFill>
                <a:effectLst/>
              </a:rPr>
              <a:t>trapezium</a:t>
            </a:r>
            <a:r>
              <a:rPr lang="cs-CZ" sz="1800" b="1" i="0" dirty="0">
                <a:solidFill>
                  <a:schemeClr val="tx1"/>
                </a:solidFill>
                <a:effectLst/>
              </a:rPr>
              <a:t>, </a:t>
            </a:r>
            <a:r>
              <a:rPr lang="cs-CZ" sz="1800" b="1" i="0" dirty="0" err="1">
                <a:solidFill>
                  <a:schemeClr val="tx1"/>
                </a:solidFill>
                <a:effectLst/>
              </a:rPr>
              <a:t>trapezoideum</a:t>
            </a:r>
            <a:r>
              <a:rPr lang="cs-CZ" sz="1800" b="1" i="0" dirty="0">
                <a:solidFill>
                  <a:schemeClr val="tx1"/>
                </a:solidFill>
                <a:effectLst/>
              </a:rPr>
              <a:t> a </a:t>
            </a:r>
            <a:r>
              <a:rPr lang="cs-CZ" sz="1800" b="1" i="0" dirty="0" err="1">
                <a:solidFill>
                  <a:schemeClr val="tx1"/>
                </a:solidFill>
                <a:effectLst/>
              </a:rPr>
              <a:t>scaphoideum</a:t>
            </a:r>
            <a:r>
              <a:rPr lang="cs-CZ" sz="1800" b="1" i="0" dirty="0">
                <a:solidFill>
                  <a:schemeClr val="tx1"/>
                </a:solidFill>
                <a:effectLst/>
              </a:rPr>
              <a:t> na </a:t>
            </a:r>
            <a:r>
              <a:rPr lang="cs-CZ" sz="1800" b="1" i="0" dirty="0" err="1">
                <a:solidFill>
                  <a:schemeClr val="tx1"/>
                </a:solidFill>
                <a:effectLst/>
              </a:rPr>
              <a:t>capitatum</a:t>
            </a:r>
            <a:r>
              <a:rPr lang="cs-CZ" sz="1800" b="1" i="0" dirty="0">
                <a:solidFill>
                  <a:schemeClr val="tx1"/>
                </a:solidFill>
                <a:effectLst/>
              </a:rPr>
              <a:t>.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b="1" i="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83907838"/>
      </p:ext>
    </p:extLst>
  </p:cSld>
  <p:clrMapOvr>
    <a:masterClrMapping/>
  </p:clrMapOvr>
  <p:transition spd="slow">
    <p:cove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X.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2010" y="1448656"/>
            <a:ext cx="10751491" cy="4972050"/>
          </a:xfrm>
        </p:spPr>
        <p:txBody>
          <a:bodyPr>
            <a:normAutofit/>
          </a:bodyPr>
          <a:lstStyle/>
          <a:p>
            <a:r>
              <a:rPr lang="cs-CZ" sz="1900" b="1" dirty="0">
                <a:solidFill>
                  <a:schemeClr val="tx1"/>
                </a:solidFill>
              </a:rPr>
              <a:t>Kineziologie zápěstí a ruky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Oblast ruky: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 err="1">
                <a:solidFill>
                  <a:schemeClr val="tx1"/>
                </a:solidFill>
              </a:rPr>
              <a:t>Karpometakarpální</a:t>
            </a:r>
            <a:r>
              <a:rPr lang="cs-CZ" sz="1900" b="1" dirty="0">
                <a:solidFill>
                  <a:schemeClr val="tx1"/>
                </a:solidFill>
              </a:rPr>
              <a:t> skloubení (CMC),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 err="1">
                <a:solidFill>
                  <a:schemeClr val="tx1"/>
                </a:solidFill>
              </a:rPr>
              <a:t>Metakarpofalangové</a:t>
            </a:r>
            <a:r>
              <a:rPr lang="cs-CZ" sz="1900" b="1" dirty="0">
                <a:solidFill>
                  <a:schemeClr val="tx1"/>
                </a:solidFill>
              </a:rPr>
              <a:t> klouby (MCP),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 err="1">
                <a:solidFill>
                  <a:schemeClr val="tx1"/>
                </a:solidFill>
              </a:rPr>
              <a:t>Interfalangové</a:t>
            </a:r>
            <a:r>
              <a:rPr lang="cs-CZ" sz="1900" b="1" dirty="0">
                <a:solidFill>
                  <a:schemeClr val="tx1"/>
                </a:solidFill>
              </a:rPr>
              <a:t> klouby (IP).</a:t>
            </a:r>
          </a:p>
        </p:txBody>
      </p:sp>
    </p:spTree>
    <p:extLst>
      <p:ext uri="{BB962C8B-B14F-4D97-AF65-F5344CB8AC3E}">
        <p14:creationId xmlns:p14="http://schemas.microsoft.com/office/powerpoint/2010/main" val="2619343385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X.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2010" y="1500027"/>
            <a:ext cx="10751491" cy="4972050"/>
          </a:xfrm>
        </p:spPr>
        <p:txBody>
          <a:bodyPr>
            <a:normAutofit/>
          </a:bodyPr>
          <a:lstStyle/>
          <a:p>
            <a:r>
              <a:rPr lang="cs-CZ" sz="2000" b="1" dirty="0">
                <a:solidFill>
                  <a:schemeClr val="tx1"/>
                </a:solidFill>
              </a:rPr>
              <a:t>Kineziologie zápěstí a ruky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Svaly pro zápěstí a ruky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Svaly působící na zápěstí: 				Svaly působící na prsty ruky: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M. flexor </a:t>
            </a:r>
            <a:r>
              <a:rPr lang="cs-CZ" sz="2000" b="1" dirty="0" err="1">
                <a:solidFill>
                  <a:schemeClr val="tx1"/>
                </a:solidFill>
              </a:rPr>
              <a:t>carpi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b="1" dirty="0" err="1">
                <a:solidFill>
                  <a:schemeClr val="tx1"/>
                </a:solidFill>
              </a:rPr>
              <a:t>radialis</a:t>
            </a:r>
            <a:r>
              <a:rPr lang="cs-CZ" sz="2000" b="1" dirty="0">
                <a:solidFill>
                  <a:schemeClr val="tx1"/>
                </a:solidFill>
              </a:rPr>
              <a:t>				M. flexor </a:t>
            </a:r>
            <a:r>
              <a:rPr lang="cs-CZ" sz="2000" b="1" dirty="0" err="1">
                <a:solidFill>
                  <a:schemeClr val="tx1"/>
                </a:solidFill>
              </a:rPr>
              <a:t>digitorum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b="1" dirty="0" err="1">
                <a:solidFill>
                  <a:schemeClr val="tx1"/>
                </a:solidFill>
              </a:rPr>
              <a:t>superficialis</a:t>
            </a:r>
            <a:endParaRPr lang="cs-CZ" sz="2000" b="1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M. flexor </a:t>
            </a:r>
            <a:r>
              <a:rPr lang="cs-CZ" sz="2000" b="1" dirty="0" err="1">
                <a:solidFill>
                  <a:schemeClr val="tx1"/>
                </a:solidFill>
              </a:rPr>
              <a:t>carpi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b="1" dirty="0" err="1">
                <a:solidFill>
                  <a:schemeClr val="tx1"/>
                </a:solidFill>
              </a:rPr>
              <a:t>ulnaris</a:t>
            </a:r>
            <a:r>
              <a:rPr lang="cs-CZ" sz="2000" b="1" dirty="0">
                <a:solidFill>
                  <a:schemeClr val="tx1"/>
                </a:solidFill>
              </a:rPr>
              <a:t> 				M. flexor </a:t>
            </a:r>
            <a:r>
              <a:rPr lang="cs-CZ" sz="2000" b="1" dirty="0" err="1">
                <a:solidFill>
                  <a:schemeClr val="tx1"/>
                </a:solidFill>
              </a:rPr>
              <a:t>digitorum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b="1" dirty="0" err="1">
                <a:solidFill>
                  <a:schemeClr val="tx1"/>
                </a:solidFill>
              </a:rPr>
              <a:t>profundus</a:t>
            </a:r>
            <a:endParaRPr lang="cs-CZ" sz="2000" b="1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M. </a:t>
            </a:r>
            <a:r>
              <a:rPr lang="cs-CZ" sz="2000" b="1" dirty="0" err="1">
                <a:solidFill>
                  <a:schemeClr val="tx1"/>
                </a:solidFill>
              </a:rPr>
              <a:t>palmaris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b="1" dirty="0" err="1">
                <a:solidFill>
                  <a:schemeClr val="tx1"/>
                </a:solidFill>
              </a:rPr>
              <a:t>longus</a:t>
            </a:r>
            <a:r>
              <a:rPr lang="cs-CZ" sz="2000" b="1" dirty="0">
                <a:solidFill>
                  <a:schemeClr val="tx1"/>
                </a:solidFill>
              </a:rPr>
              <a:t>					M. extensor </a:t>
            </a:r>
            <a:r>
              <a:rPr lang="cs-CZ" sz="2000" b="1" dirty="0" err="1">
                <a:solidFill>
                  <a:schemeClr val="tx1"/>
                </a:solidFill>
              </a:rPr>
              <a:t>digitorum</a:t>
            </a:r>
            <a:endParaRPr lang="cs-CZ" sz="2000" b="1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M. extensor </a:t>
            </a:r>
            <a:r>
              <a:rPr lang="cs-CZ" sz="2000" b="1" dirty="0" err="1">
                <a:solidFill>
                  <a:schemeClr val="tx1"/>
                </a:solidFill>
              </a:rPr>
              <a:t>carpi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b="1" dirty="0" err="1">
                <a:solidFill>
                  <a:schemeClr val="tx1"/>
                </a:solidFill>
              </a:rPr>
              <a:t>radialis</a:t>
            </a:r>
            <a:r>
              <a:rPr lang="cs-CZ" sz="2000" b="1" dirty="0">
                <a:solidFill>
                  <a:schemeClr val="tx1"/>
                </a:solidFill>
              </a:rPr>
              <a:t> (L+B)		M. extensor </a:t>
            </a:r>
            <a:r>
              <a:rPr lang="cs-CZ" sz="2000" b="1" dirty="0" err="1">
                <a:solidFill>
                  <a:schemeClr val="tx1"/>
                </a:solidFill>
              </a:rPr>
              <a:t>indicis</a:t>
            </a:r>
            <a:endParaRPr lang="cs-CZ" sz="2000" b="1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M. extensor </a:t>
            </a:r>
            <a:r>
              <a:rPr lang="cs-CZ" sz="2000" b="1" dirty="0" err="1">
                <a:solidFill>
                  <a:schemeClr val="tx1"/>
                </a:solidFill>
              </a:rPr>
              <a:t>carpi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b="1" dirty="0" err="1">
                <a:solidFill>
                  <a:schemeClr val="tx1"/>
                </a:solidFill>
              </a:rPr>
              <a:t>ulnaris</a:t>
            </a:r>
            <a:r>
              <a:rPr lang="cs-CZ" sz="2000" b="1" dirty="0">
                <a:solidFill>
                  <a:schemeClr val="tx1"/>
                </a:solidFill>
              </a:rPr>
              <a:t>			M. extensor </a:t>
            </a:r>
            <a:r>
              <a:rPr lang="cs-CZ" sz="2000" b="1" dirty="0" err="1">
                <a:solidFill>
                  <a:schemeClr val="tx1"/>
                </a:solidFill>
              </a:rPr>
              <a:t>digiti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b="1" dirty="0" err="1">
                <a:solidFill>
                  <a:schemeClr val="tx1"/>
                </a:solidFill>
              </a:rPr>
              <a:t>minimi</a:t>
            </a:r>
            <a:endParaRPr lang="cs-CZ" sz="2000" b="1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cs-CZ" sz="2000" b="1" dirty="0">
                <a:solidFill>
                  <a:schemeClr val="tx1"/>
                </a:solidFill>
              </a:rPr>
              <a:t>										Mm. </a:t>
            </a:r>
            <a:r>
              <a:rPr lang="cs-CZ" sz="2000" b="1" dirty="0" err="1">
                <a:solidFill>
                  <a:schemeClr val="tx1"/>
                </a:solidFill>
              </a:rPr>
              <a:t>lumbricales</a:t>
            </a:r>
            <a:endParaRPr lang="cs-CZ" sz="2000" b="1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cs-CZ" sz="2000" b="1" dirty="0">
                <a:solidFill>
                  <a:schemeClr val="tx1"/>
                </a:solidFill>
              </a:rPr>
              <a:t>										Mm. </a:t>
            </a:r>
            <a:r>
              <a:rPr lang="cs-CZ" sz="2000" b="1" dirty="0" err="1">
                <a:solidFill>
                  <a:schemeClr val="tx1"/>
                </a:solidFill>
              </a:rPr>
              <a:t>interossei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b="1" dirty="0" err="1">
                <a:solidFill>
                  <a:schemeClr val="tx1"/>
                </a:solidFill>
              </a:rPr>
              <a:t>palmares</a:t>
            </a:r>
            <a:r>
              <a:rPr lang="cs-CZ" sz="2000" b="1" dirty="0">
                <a:solidFill>
                  <a:schemeClr val="tx1"/>
                </a:solidFill>
              </a:rPr>
              <a:t> et </a:t>
            </a:r>
            <a:r>
              <a:rPr lang="cs-CZ" sz="2000" b="1" dirty="0" err="1">
                <a:solidFill>
                  <a:schemeClr val="tx1"/>
                </a:solidFill>
              </a:rPr>
              <a:t>dorsales</a:t>
            </a:r>
            <a:r>
              <a:rPr lang="cs-CZ" sz="2000" b="1" dirty="0">
                <a:solidFill>
                  <a:schemeClr val="tx1"/>
                </a:solidFill>
              </a:rPr>
              <a:t>		</a:t>
            </a:r>
            <a:r>
              <a:rPr lang="cs-CZ" sz="1800" b="1" dirty="0">
                <a:solidFill>
                  <a:schemeClr val="tx1"/>
                </a:solidFill>
              </a:rPr>
              <a:t>					</a:t>
            </a:r>
          </a:p>
        </p:txBody>
      </p:sp>
    </p:spTree>
    <p:extLst>
      <p:ext uri="{BB962C8B-B14F-4D97-AF65-F5344CB8AC3E}">
        <p14:creationId xmlns:p14="http://schemas.microsoft.com/office/powerpoint/2010/main" val="1910838189"/>
      </p:ext>
    </p:extLst>
  </p:cSld>
  <p:clrMapOvr>
    <a:masterClrMapping/>
  </p:clrMapOvr>
  <p:transition spd="slow">
    <p:cove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241444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X.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356" y="1310443"/>
            <a:ext cx="12027644" cy="5643250"/>
          </a:xfrm>
        </p:spPr>
        <p:txBody>
          <a:bodyPr>
            <a:no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Kineziologie zápěstí a ruky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Oblast ruky: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 err="1">
                <a:solidFill>
                  <a:schemeClr val="tx1"/>
                </a:solidFill>
              </a:rPr>
              <a:t>Karpometakarpální</a:t>
            </a:r>
            <a:r>
              <a:rPr lang="cs-CZ" b="1" dirty="0">
                <a:solidFill>
                  <a:schemeClr val="tx1"/>
                </a:solidFill>
              </a:rPr>
              <a:t> skloubení: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  <a:effectLst/>
              </a:rPr>
              <a:t>Složený plochý kloub, hlavici tvoří distální řada karpálních kostí a jamku báze 2. – 5. záprstní </a:t>
            </a:r>
            <a:br>
              <a:rPr lang="cs-CZ" sz="1800" b="1" dirty="0">
                <a:solidFill>
                  <a:schemeClr val="tx1"/>
                </a:solidFill>
              </a:rPr>
            </a:br>
            <a:r>
              <a:rPr lang="cs-CZ" sz="1800" b="1" dirty="0">
                <a:solidFill>
                  <a:schemeClr val="tx1"/>
                </a:solidFill>
                <a:effectLst/>
              </a:rPr>
              <a:t>kosti.</a:t>
            </a:r>
            <a:endParaRPr lang="cs-CZ" sz="1800" b="1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Pohyby omezovány silnými a tuhými </a:t>
            </a:r>
            <a:r>
              <a:rPr lang="cs-CZ" sz="1800" b="1" dirty="0" err="1">
                <a:solidFill>
                  <a:schemeClr val="tx1"/>
                </a:solidFill>
              </a:rPr>
              <a:t>intermetakarpálními</a:t>
            </a:r>
            <a:r>
              <a:rPr lang="cs-CZ" sz="1800" b="1" dirty="0">
                <a:solidFill>
                  <a:schemeClr val="tx1"/>
                </a:solidFill>
              </a:rPr>
              <a:t>, dorzálními a volárními </a:t>
            </a:r>
            <a:r>
              <a:rPr lang="cs-CZ" sz="1800" b="1" dirty="0" err="1">
                <a:solidFill>
                  <a:schemeClr val="tx1"/>
                </a:solidFill>
              </a:rPr>
              <a:t>ligamenty</a:t>
            </a:r>
            <a:r>
              <a:rPr lang="cs-CZ" sz="1800" b="1" dirty="0">
                <a:solidFill>
                  <a:schemeClr val="tx1"/>
                </a:solidFill>
              </a:rPr>
              <a:t>.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 err="1">
                <a:solidFill>
                  <a:schemeClr val="tx1"/>
                </a:solidFill>
              </a:rPr>
              <a:t>Karpometakarpový</a:t>
            </a:r>
            <a:r>
              <a:rPr lang="cs-CZ" b="1" dirty="0">
                <a:solidFill>
                  <a:schemeClr val="tx1"/>
                </a:solidFill>
              </a:rPr>
              <a:t> kloub palce: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Nejpohyblivější kloub ze všech CMC skloubení.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Sedlovitý tvar,</a:t>
            </a:r>
            <a:r>
              <a:rPr lang="cs-CZ" sz="1800" b="1" dirty="0">
                <a:solidFill>
                  <a:schemeClr val="tx1"/>
                </a:solidFill>
                <a:effectLst/>
              </a:rPr>
              <a:t> hlavice báze 1. záprstní kosti, jamka os </a:t>
            </a:r>
            <a:r>
              <a:rPr lang="cs-CZ" sz="1800" b="1" dirty="0" err="1">
                <a:solidFill>
                  <a:schemeClr val="tx1"/>
                </a:solidFill>
                <a:effectLst/>
              </a:rPr>
              <a:t>trapezium</a:t>
            </a:r>
            <a:r>
              <a:rPr lang="cs-CZ" sz="1800" b="1" dirty="0">
                <a:solidFill>
                  <a:schemeClr val="tx1"/>
                </a:solidFill>
              </a:rPr>
              <a:t>  (FLX, EXT, ABDK, ADDK, opozice palce).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Kloub stabilizován volárními a dorzálními metakarpálními </a:t>
            </a:r>
            <a:r>
              <a:rPr lang="cs-CZ" sz="1800" b="1" dirty="0" err="1">
                <a:solidFill>
                  <a:schemeClr val="tx1"/>
                </a:solidFill>
              </a:rPr>
              <a:t>ligamenty</a:t>
            </a:r>
            <a:r>
              <a:rPr lang="cs-CZ" sz="1800" b="1" dirty="0">
                <a:solidFill>
                  <a:schemeClr val="tx1"/>
                </a:solidFill>
              </a:rPr>
              <a:t> a předním šikmým </a:t>
            </a:r>
            <a:r>
              <a:rPr lang="cs-CZ" sz="1800" b="1" dirty="0" err="1">
                <a:solidFill>
                  <a:schemeClr val="tx1"/>
                </a:solidFill>
              </a:rPr>
              <a:t>ligamentem</a:t>
            </a:r>
            <a:r>
              <a:rPr lang="cs-CZ" sz="1800" b="1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5942345"/>
      </p:ext>
    </p:extLst>
  </p:cSld>
  <p:clrMapOvr>
    <a:masterClrMapping/>
  </p:clrMapOvr>
  <p:transition spd="slow">
    <p:cove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241444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X.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915" y="1214750"/>
            <a:ext cx="11617946" cy="5643250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Kineziologie zápěstí a ruky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Oblast ruky: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 err="1">
                <a:solidFill>
                  <a:schemeClr val="tx1"/>
                </a:solidFill>
              </a:rPr>
              <a:t>Metakarpofalangové</a:t>
            </a:r>
            <a:r>
              <a:rPr lang="cs-CZ" b="1" dirty="0">
                <a:solidFill>
                  <a:schemeClr val="tx1"/>
                </a:solidFill>
              </a:rPr>
              <a:t> klouby: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FLX (90°), EXT (30 – 40°), ABDK, ADDK, rotace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Největší rozsah abdukce, addukce a cirkumdukce má ukazovák;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Tyto klouby zpevňují kolaterální vazy. Ve flexi se napínají, v extenzi relaxují.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 err="1">
                <a:solidFill>
                  <a:schemeClr val="tx1"/>
                </a:solidFill>
              </a:rPr>
              <a:t>Interfalangové</a:t>
            </a:r>
            <a:r>
              <a:rPr lang="cs-CZ" b="1" dirty="0">
                <a:solidFill>
                  <a:schemeClr val="tx1"/>
                </a:solidFill>
              </a:rPr>
              <a:t> klouby: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FLX v distálním skloubení do 90°, v proximálním skloubení do 100°; EXT nulová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Kolaterální vaz stabilizuje kloub proti laterální deviaci – jeho dorsální část relaxuje v extenzi a napíná se ve flexi, volární část relaxuje ve flexi a napíná se v extenzi. </a:t>
            </a:r>
          </a:p>
        </p:txBody>
      </p:sp>
    </p:spTree>
    <p:extLst>
      <p:ext uri="{BB962C8B-B14F-4D97-AF65-F5344CB8AC3E}">
        <p14:creationId xmlns:p14="http://schemas.microsoft.com/office/powerpoint/2010/main" val="1662241596"/>
      </p:ext>
    </p:extLst>
  </p:cSld>
  <p:clrMapOvr>
    <a:masterClrMapping/>
  </p:clrMapOvr>
  <p:transition spd="slow">
    <p:cove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241444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X.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915" y="1214750"/>
            <a:ext cx="11617946" cy="5643250"/>
          </a:xfrm>
        </p:spPr>
        <p:txBody>
          <a:bodyPr>
            <a:normAutofit fontScale="85000" lnSpcReduction="20000"/>
          </a:bodyPr>
          <a:lstStyle/>
          <a:p>
            <a:r>
              <a:rPr lang="cs-CZ" sz="2000" b="1" dirty="0">
                <a:solidFill>
                  <a:schemeClr val="tx1"/>
                </a:solidFill>
              </a:rPr>
              <a:t>Kineziologie zápěstí a ruky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Oblast ruky: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Klenba ruky: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i="0" dirty="0">
                <a:solidFill>
                  <a:schemeClr val="tx1"/>
                </a:solidFill>
                <a:effectLst/>
              </a:rPr>
              <a:t>Pro uchopení předmětů nutná změna tvaru ruky</a:t>
            </a:r>
            <a:r>
              <a:rPr lang="cs-CZ" sz="1900" b="1" dirty="0">
                <a:solidFill>
                  <a:schemeClr val="tx1"/>
                </a:solidFill>
              </a:rPr>
              <a:t>.</a:t>
            </a:r>
            <a:endParaRPr lang="cs-CZ" sz="1900" b="1" i="0" dirty="0">
              <a:solidFill>
                <a:schemeClr val="tx1"/>
              </a:solidFill>
              <a:effectLst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Konfiguraci ovládají krátké svaly ruky.</a:t>
            </a:r>
            <a:endParaRPr lang="cs-CZ" sz="1900" b="1" i="0" dirty="0">
              <a:solidFill>
                <a:schemeClr val="tx1"/>
              </a:solidFill>
              <a:effectLst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i="0" dirty="0">
                <a:solidFill>
                  <a:schemeClr val="tx1"/>
                </a:solidFill>
                <a:effectLst/>
              </a:rPr>
              <a:t>3 klenby: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i="0" dirty="0">
                <a:solidFill>
                  <a:schemeClr val="tx1"/>
                </a:solidFill>
                <a:effectLst/>
              </a:rPr>
              <a:t>Transverzální klenba: se shoduje s konkavitou zápěstí. Osa této klenby leží mezi os </a:t>
            </a:r>
            <a:r>
              <a:rPr lang="cs-CZ" sz="1900" b="1" i="0" dirty="0" err="1">
                <a:solidFill>
                  <a:schemeClr val="tx1"/>
                </a:solidFill>
                <a:effectLst/>
              </a:rPr>
              <a:t>lunatum</a:t>
            </a:r>
            <a:r>
              <a:rPr lang="cs-CZ" sz="1900" b="1" i="0" dirty="0">
                <a:solidFill>
                  <a:schemeClr val="tx1"/>
                </a:solidFill>
                <a:effectLst/>
              </a:rPr>
              <a:t>, os </a:t>
            </a:r>
            <a:r>
              <a:rPr lang="cs-CZ" sz="1900" b="1" i="0" dirty="0" err="1">
                <a:solidFill>
                  <a:schemeClr val="tx1"/>
                </a:solidFill>
                <a:effectLst/>
              </a:rPr>
              <a:t>capitatum</a:t>
            </a:r>
            <a:r>
              <a:rPr lang="cs-CZ" sz="1900" b="1" i="0" dirty="0">
                <a:solidFill>
                  <a:schemeClr val="tx1"/>
                </a:solidFill>
                <a:effectLst/>
              </a:rPr>
              <a:t> a hlavičkou třetího metakarpu (relativně nepohyblivá).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i="0" dirty="0">
                <a:solidFill>
                  <a:schemeClr val="tx1"/>
                </a:solidFill>
                <a:effectLst/>
              </a:rPr>
              <a:t>Longitudinální (</a:t>
            </a:r>
            <a:r>
              <a:rPr lang="cs-CZ" sz="1900" b="1" i="0" dirty="0" err="1">
                <a:solidFill>
                  <a:schemeClr val="tx1"/>
                </a:solidFill>
                <a:effectLst/>
              </a:rPr>
              <a:t>karpometakarpofalangeální</a:t>
            </a:r>
            <a:r>
              <a:rPr lang="cs-CZ" sz="1900" b="1" i="0" dirty="0">
                <a:solidFill>
                  <a:schemeClr val="tx1"/>
                </a:solidFill>
                <a:effectLst/>
              </a:rPr>
              <a:t>) klenby: vybíhají od zápěstí, vytvořeny pro každý prst. Klenby jsou konkávní na palmární straně, vrchol leží na úrovni </a:t>
            </a:r>
            <a:r>
              <a:rPr lang="cs-CZ" sz="1900" b="1" i="0" dirty="0" err="1">
                <a:solidFill>
                  <a:schemeClr val="tx1"/>
                </a:solidFill>
                <a:effectLst/>
              </a:rPr>
              <a:t>metakarpophalangeálního</a:t>
            </a:r>
            <a:r>
              <a:rPr lang="cs-CZ" sz="1900" b="1" i="0" dirty="0">
                <a:solidFill>
                  <a:schemeClr val="tx1"/>
                </a:solidFill>
                <a:effectLst/>
              </a:rPr>
              <a:t> kloubu (jakákoliv svalová dysbalance na této úrovni ovlivňuje tvar a konkavitu ruky). </a:t>
            </a:r>
            <a:r>
              <a:rPr lang="cs-CZ" sz="1900" b="1" dirty="0">
                <a:solidFill>
                  <a:schemeClr val="tx1"/>
                </a:solidFill>
              </a:rPr>
              <a:t>D</a:t>
            </a:r>
            <a:r>
              <a:rPr lang="cs-CZ" sz="1900" b="1" i="0" dirty="0">
                <a:solidFill>
                  <a:schemeClr val="tx1"/>
                </a:solidFill>
                <a:effectLst/>
              </a:rPr>
              <a:t>vě hlavní </a:t>
            </a:r>
            <a:r>
              <a:rPr lang="cs-CZ" sz="1900" b="1" i="0" dirty="0" err="1">
                <a:solidFill>
                  <a:schemeClr val="tx1"/>
                </a:solidFill>
                <a:effectLst/>
              </a:rPr>
              <a:t>longitudiální</a:t>
            </a:r>
            <a:r>
              <a:rPr lang="cs-CZ" sz="1900" b="1" i="0" dirty="0">
                <a:solidFill>
                  <a:schemeClr val="tx1"/>
                </a:solidFill>
                <a:effectLst/>
              </a:rPr>
              <a:t> klenby: 1. klenba procházející prostředníkem probíhá osou karpálního kanálu, 2. klenba procházející ukazovákem přichází nejčastěji do opozice s palcem.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i="0" dirty="0">
                <a:solidFill>
                  <a:schemeClr val="tx1"/>
                </a:solidFill>
                <a:effectLst/>
              </a:rPr>
              <a:t>Šikmá klenba: tvořena palcem během opozice s ostatními prsty. </a:t>
            </a:r>
            <a:br>
              <a:rPr lang="cs-CZ" sz="1800" dirty="0"/>
            </a:br>
            <a:endParaRPr lang="cs-CZ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846634"/>
      </p:ext>
    </p:extLst>
  </p:cSld>
  <p:clrMapOvr>
    <a:masterClrMapping/>
  </p:clrMapOvr>
  <p:transition spd="slow">
    <p:cove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DE1CE26-FB20-4F93-AC33-375E137080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861" y="882196"/>
            <a:ext cx="5362277" cy="467885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896CE9FB-7836-4EBE-979A-CA040944D892}"/>
              </a:ext>
            </a:extLst>
          </p:cNvPr>
          <p:cNvSpPr txBox="1"/>
          <p:nvPr/>
        </p:nvSpPr>
        <p:spPr>
          <a:xfrm flipH="1">
            <a:off x="6419087" y="5407157"/>
            <a:ext cx="32552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err="1"/>
              <a:t>Kapandji</a:t>
            </a:r>
            <a:r>
              <a:rPr lang="cs-CZ" sz="1400" i="1" dirty="0"/>
              <a:t>, 1982</a:t>
            </a:r>
          </a:p>
        </p:txBody>
      </p:sp>
    </p:spTree>
    <p:extLst>
      <p:ext uri="{BB962C8B-B14F-4D97-AF65-F5344CB8AC3E}">
        <p14:creationId xmlns:p14="http://schemas.microsoft.com/office/powerpoint/2010/main" val="11878999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241444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X.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915" y="1214750"/>
            <a:ext cx="11638494" cy="5643250"/>
          </a:xfrm>
        </p:spPr>
        <p:txBody>
          <a:bodyPr>
            <a:normAutofit/>
          </a:bodyPr>
          <a:lstStyle/>
          <a:p>
            <a:r>
              <a:rPr lang="cs-CZ" sz="1600" b="1" dirty="0">
                <a:solidFill>
                  <a:schemeClr val="tx1"/>
                </a:solidFill>
              </a:rPr>
              <a:t>Kineziologie zápěstí a ruky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tx1"/>
                </a:solidFill>
              </a:rPr>
              <a:t>Koordinační systém prstů ruky: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tx1"/>
                </a:solidFill>
              </a:rPr>
              <a:t>Pohyby prstů realizovány složitou souhrou mezi dlouhými a krátkými flexory a extenzory prstů a mezi mm. </a:t>
            </a:r>
            <a:r>
              <a:rPr lang="cs-CZ" sz="1600" b="1" dirty="0" err="1">
                <a:solidFill>
                  <a:schemeClr val="tx1"/>
                </a:solidFill>
              </a:rPr>
              <a:t>lumbricales</a:t>
            </a:r>
            <a:r>
              <a:rPr lang="cs-CZ" sz="1600" b="1" dirty="0">
                <a:solidFill>
                  <a:schemeClr val="tx1"/>
                </a:solidFill>
              </a:rPr>
              <a:t> a mm. </a:t>
            </a:r>
            <a:r>
              <a:rPr lang="cs-CZ" sz="1600" b="1" dirty="0" err="1">
                <a:solidFill>
                  <a:schemeClr val="tx1"/>
                </a:solidFill>
              </a:rPr>
              <a:t>interossei</a:t>
            </a:r>
            <a:r>
              <a:rPr lang="cs-CZ" sz="1600" b="1" dirty="0">
                <a:solidFill>
                  <a:schemeClr val="tx1"/>
                </a:solidFill>
              </a:rPr>
              <a:t>.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tx1"/>
                </a:solidFill>
              </a:rPr>
              <a:t>K efektivní funkci ruky je nutná jak práce dlouhých svalů předloktí, využívaných pro silové akce, tak i jemná práce krátkých svalů ruky.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tx1"/>
                </a:solidFill>
              </a:rPr>
              <a:t>Mm. </a:t>
            </a:r>
            <a:r>
              <a:rPr lang="cs-CZ" sz="1600" b="1" dirty="0" err="1">
                <a:solidFill>
                  <a:schemeClr val="tx1"/>
                </a:solidFill>
              </a:rPr>
              <a:t>lumbricales</a:t>
            </a:r>
            <a:r>
              <a:rPr lang="cs-CZ" sz="1600" b="1" dirty="0">
                <a:solidFill>
                  <a:schemeClr val="tx1"/>
                </a:solidFill>
              </a:rPr>
              <a:t> – ohýbají prsty v </a:t>
            </a:r>
            <a:r>
              <a:rPr lang="cs-CZ" sz="1600" b="1" dirty="0" err="1">
                <a:solidFill>
                  <a:schemeClr val="tx1"/>
                </a:solidFill>
              </a:rPr>
              <a:t>metakarpofalangeálních</a:t>
            </a:r>
            <a:r>
              <a:rPr lang="cs-CZ" sz="1600" b="1" dirty="0">
                <a:solidFill>
                  <a:schemeClr val="tx1"/>
                </a:solidFill>
              </a:rPr>
              <a:t> (MP) kloubech, zahajují celkovou flexi prstů → m. flexor </a:t>
            </a:r>
            <a:r>
              <a:rPr lang="cs-CZ" sz="1600" b="1" dirty="0" err="1">
                <a:solidFill>
                  <a:schemeClr val="tx1"/>
                </a:solidFill>
              </a:rPr>
              <a:t>digitorum</a:t>
            </a:r>
            <a:r>
              <a:rPr lang="cs-CZ" sz="1600" b="1" dirty="0">
                <a:solidFill>
                  <a:schemeClr val="tx1"/>
                </a:solidFill>
              </a:rPr>
              <a:t> </a:t>
            </a:r>
            <a:r>
              <a:rPr lang="cs-CZ" sz="1600" b="1" dirty="0" err="1">
                <a:solidFill>
                  <a:schemeClr val="tx1"/>
                </a:solidFill>
              </a:rPr>
              <a:t>superficialis</a:t>
            </a:r>
            <a:r>
              <a:rPr lang="cs-CZ" sz="1600" b="1" dirty="0">
                <a:solidFill>
                  <a:schemeClr val="tx1"/>
                </a:solidFill>
              </a:rPr>
              <a:t> → m. flexor </a:t>
            </a:r>
            <a:r>
              <a:rPr lang="cs-CZ" sz="1600" b="1" dirty="0" err="1">
                <a:solidFill>
                  <a:schemeClr val="tx1"/>
                </a:solidFill>
              </a:rPr>
              <a:t>digitorum</a:t>
            </a:r>
            <a:r>
              <a:rPr lang="cs-CZ" sz="1600" b="1" dirty="0">
                <a:solidFill>
                  <a:schemeClr val="tx1"/>
                </a:solidFill>
              </a:rPr>
              <a:t> </a:t>
            </a:r>
            <a:r>
              <a:rPr lang="cs-CZ" sz="1600" b="1" dirty="0" err="1">
                <a:solidFill>
                  <a:schemeClr val="tx1"/>
                </a:solidFill>
              </a:rPr>
              <a:t>profundus</a:t>
            </a:r>
            <a:r>
              <a:rPr lang="cs-CZ" sz="1600" b="1" dirty="0">
                <a:solidFill>
                  <a:schemeClr val="tx1"/>
                </a:solidFill>
              </a:rPr>
              <a:t> (v praxi globální aktivace). Malé motorické jednotky + množství proprioreceptorů ve svalové a úponové části.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tx1"/>
                </a:solidFill>
              </a:rPr>
              <a:t>Mm. </a:t>
            </a:r>
            <a:r>
              <a:rPr lang="cs-CZ" sz="1600" b="1" dirty="0" err="1">
                <a:solidFill>
                  <a:schemeClr val="tx1"/>
                </a:solidFill>
              </a:rPr>
              <a:t>lumbricales</a:t>
            </a:r>
            <a:r>
              <a:rPr lang="cs-CZ" sz="1600" b="1" dirty="0">
                <a:solidFill>
                  <a:schemeClr val="tx1"/>
                </a:solidFill>
              </a:rPr>
              <a:t> začínají na šlachách hlubokého flexoru prstů a upínají se na hřbetu prstů → tvoří transmisní komplex, který zabezpečuje souhru flexorového a extenzorového systému. Jakýkoliv kontrakční i </a:t>
            </a:r>
            <a:r>
              <a:rPr lang="cs-CZ" sz="1600" b="1" dirty="0" err="1">
                <a:solidFill>
                  <a:schemeClr val="tx1"/>
                </a:solidFill>
              </a:rPr>
              <a:t>dekontrakční</a:t>
            </a:r>
            <a:r>
              <a:rPr lang="cs-CZ" sz="1600" b="1" dirty="0">
                <a:solidFill>
                  <a:schemeClr val="tx1"/>
                </a:solidFill>
              </a:rPr>
              <a:t> posun šlach hlubokého flexoru je provázen protažením nebo relaxací mm. </a:t>
            </a:r>
            <a:r>
              <a:rPr lang="cs-CZ" sz="1600" b="1" dirty="0" err="1">
                <a:solidFill>
                  <a:schemeClr val="tx1"/>
                </a:solidFill>
              </a:rPr>
              <a:t>lumbricales</a:t>
            </a:r>
            <a:r>
              <a:rPr lang="cs-CZ" sz="1600" b="1" dirty="0">
                <a:solidFill>
                  <a:schemeClr val="tx1"/>
                </a:solidFill>
              </a:rPr>
              <a:t> → aktivuje se celý koordinační systém prstů. Napnutí mm. </a:t>
            </a:r>
            <a:r>
              <a:rPr lang="cs-CZ" sz="1600" b="1" dirty="0" err="1">
                <a:solidFill>
                  <a:schemeClr val="tx1"/>
                </a:solidFill>
              </a:rPr>
              <a:t>lubricales</a:t>
            </a:r>
            <a:r>
              <a:rPr lang="cs-CZ" sz="1600" b="1" dirty="0">
                <a:solidFill>
                  <a:schemeClr val="tx1"/>
                </a:solidFill>
              </a:rPr>
              <a:t> prokazatelně snižuje práh dráždivosti všech flexorů MCP kloubů.</a:t>
            </a:r>
          </a:p>
        </p:txBody>
      </p:sp>
    </p:spTree>
    <p:extLst>
      <p:ext uri="{BB962C8B-B14F-4D97-AF65-F5344CB8AC3E}">
        <p14:creationId xmlns:p14="http://schemas.microsoft.com/office/powerpoint/2010/main" val="1363769868"/>
      </p:ext>
    </p:extLst>
  </p:cSld>
  <p:clrMapOvr>
    <a:masterClrMapping/>
  </p:clrMapOvr>
  <p:transition spd="slow">
    <p:cove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241444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X.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915" y="1214750"/>
            <a:ext cx="11638494" cy="5643250"/>
          </a:xfrm>
        </p:spPr>
        <p:txBody>
          <a:bodyPr>
            <a:normAutofit/>
          </a:bodyPr>
          <a:lstStyle/>
          <a:p>
            <a:r>
              <a:rPr lang="cs-CZ" sz="1600" b="1" dirty="0">
                <a:solidFill>
                  <a:schemeClr val="tx1"/>
                </a:solidFill>
              </a:rPr>
              <a:t>Kineziologie zápěstí a ruky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tx1"/>
                </a:solidFill>
              </a:rPr>
              <a:t>Typy úchopů:</a:t>
            </a:r>
          </a:p>
          <a:p>
            <a:pPr marL="800100" lvl="1" indent="-342900">
              <a:lnSpc>
                <a:spcPct val="150000"/>
              </a:lnSpc>
              <a:buAutoNum type="arabicPeriod"/>
            </a:pPr>
            <a:r>
              <a:rPr lang="cs-CZ" b="1" dirty="0">
                <a:solidFill>
                  <a:schemeClr val="tx1"/>
                </a:solidFill>
              </a:rPr>
              <a:t>Úchop s terminální opozicí palce a ukazováku (štipec): umožnuje úchop jemných věcí, vyžaduje intaktní funkci m. flexor </a:t>
            </a:r>
            <a:r>
              <a:rPr lang="cs-CZ" b="1" dirty="0" err="1">
                <a:solidFill>
                  <a:schemeClr val="tx1"/>
                </a:solidFill>
              </a:rPr>
              <a:t>digitorum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profundus</a:t>
            </a:r>
            <a:r>
              <a:rPr lang="cs-CZ" b="1" dirty="0">
                <a:solidFill>
                  <a:schemeClr val="tx1"/>
                </a:solidFill>
              </a:rPr>
              <a:t> pro ukazovák a m. flexor </a:t>
            </a:r>
            <a:r>
              <a:rPr lang="cs-CZ" b="1" dirty="0" err="1">
                <a:solidFill>
                  <a:schemeClr val="tx1"/>
                </a:solidFill>
              </a:rPr>
              <a:t>pollicis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longus</a:t>
            </a:r>
            <a:r>
              <a:rPr lang="cs-CZ" b="1" dirty="0">
                <a:solidFill>
                  <a:schemeClr val="tx1"/>
                </a:solidFill>
              </a:rPr>
              <a:t> a m. </a:t>
            </a:r>
            <a:r>
              <a:rPr lang="cs-CZ" b="1" dirty="0" err="1">
                <a:solidFill>
                  <a:schemeClr val="tx1"/>
                </a:solidFill>
              </a:rPr>
              <a:t>oponens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pollicis</a:t>
            </a:r>
            <a:r>
              <a:rPr lang="cs-CZ" b="1" dirty="0">
                <a:solidFill>
                  <a:schemeClr val="tx1"/>
                </a:solidFill>
              </a:rPr>
              <a:t> pro palec.</a:t>
            </a:r>
          </a:p>
          <a:p>
            <a:pPr marL="800100" lvl="1" indent="-342900">
              <a:lnSpc>
                <a:spcPct val="150000"/>
              </a:lnSpc>
              <a:buAutoNum type="arabicPeriod"/>
            </a:pPr>
            <a:r>
              <a:rPr lang="cs-CZ" b="1" dirty="0">
                <a:solidFill>
                  <a:schemeClr val="tx1"/>
                </a:solidFill>
              </a:rPr>
              <a:t>Úchop se </a:t>
            </a:r>
            <a:r>
              <a:rPr lang="cs-CZ" b="1" dirty="0" err="1">
                <a:solidFill>
                  <a:schemeClr val="tx1"/>
                </a:solidFill>
              </a:rPr>
              <a:t>subterminální</a:t>
            </a:r>
            <a:r>
              <a:rPr lang="cs-CZ" b="1" dirty="0">
                <a:solidFill>
                  <a:schemeClr val="tx1"/>
                </a:solidFill>
              </a:rPr>
              <a:t> opozicí palce a ukazováku (pinzeta): uchopení malého předmětu (pero, papír) mezi bříška palce a ukazováku, vyžaduje intaktní funkci m. flexor </a:t>
            </a:r>
            <a:r>
              <a:rPr lang="cs-CZ" b="1" dirty="0" err="1">
                <a:solidFill>
                  <a:schemeClr val="tx1"/>
                </a:solidFill>
              </a:rPr>
              <a:t>digitorum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superficialis</a:t>
            </a:r>
            <a:r>
              <a:rPr lang="cs-CZ" b="1" dirty="0">
                <a:solidFill>
                  <a:schemeClr val="tx1"/>
                </a:solidFill>
              </a:rPr>
              <a:t> pro ukazovák a pro palec m. flexor </a:t>
            </a:r>
            <a:r>
              <a:rPr lang="cs-CZ" b="1" dirty="0" err="1">
                <a:solidFill>
                  <a:schemeClr val="tx1"/>
                </a:solidFill>
              </a:rPr>
              <a:t>pollicis</a:t>
            </a:r>
            <a:r>
              <a:rPr lang="cs-CZ" b="1" dirty="0">
                <a:solidFill>
                  <a:schemeClr val="tx1"/>
                </a:solidFill>
              </a:rPr>
              <a:t> brevis, m. </a:t>
            </a:r>
            <a:r>
              <a:rPr lang="cs-CZ" b="1" dirty="0" err="1">
                <a:solidFill>
                  <a:schemeClr val="tx1"/>
                </a:solidFill>
              </a:rPr>
              <a:t>interosseus</a:t>
            </a:r>
            <a:r>
              <a:rPr lang="cs-CZ" b="1" dirty="0">
                <a:solidFill>
                  <a:schemeClr val="tx1"/>
                </a:solidFill>
              </a:rPr>
              <a:t> I., m. </a:t>
            </a:r>
            <a:r>
              <a:rPr lang="cs-CZ" b="1" dirty="0" err="1">
                <a:solidFill>
                  <a:schemeClr val="tx1"/>
                </a:solidFill>
              </a:rPr>
              <a:t>abductor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pollicis</a:t>
            </a:r>
            <a:r>
              <a:rPr lang="cs-CZ" b="1" dirty="0">
                <a:solidFill>
                  <a:schemeClr val="tx1"/>
                </a:solidFill>
              </a:rPr>
              <a:t> brevis, m. </a:t>
            </a:r>
            <a:r>
              <a:rPr lang="cs-CZ" b="1" dirty="0" err="1">
                <a:solidFill>
                  <a:schemeClr val="tx1"/>
                </a:solidFill>
              </a:rPr>
              <a:t>adductor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pollicis</a:t>
            </a:r>
            <a:r>
              <a:rPr lang="cs-CZ" b="1" dirty="0">
                <a:solidFill>
                  <a:schemeClr val="tx1"/>
                </a:solidFill>
              </a:rPr>
              <a:t>, m. </a:t>
            </a:r>
            <a:r>
              <a:rPr lang="cs-CZ" b="1" dirty="0" err="1">
                <a:solidFill>
                  <a:schemeClr val="tx1"/>
                </a:solidFill>
              </a:rPr>
              <a:t>opponens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pollicis</a:t>
            </a:r>
            <a:r>
              <a:rPr lang="cs-CZ" b="1" dirty="0">
                <a:solidFill>
                  <a:schemeClr val="tx1"/>
                </a:solidFill>
              </a:rPr>
              <a:t>.</a:t>
            </a:r>
          </a:p>
          <a:p>
            <a:pPr marL="800100" lvl="1" indent="-342900">
              <a:lnSpc>
                <a:spcPct val="150000"/>
              </a:lnSpc>
              <a:buAutoNum type="arabicPeriod"/>
            </a:pPr>
            <a:r>
              <a:rPr lang="cs-CZ" b="1" dirty="0">
                <a:solidFill>
                  <a:schemeClr val="tx1"/>
                </a:solidFill>
              </a:rPr>
              <a:t>Úchop s laterální opozicí (klepeto): bříško palce je postaveno proti palcové hraně prstů, intaktní mm. </a:t>
            </a:r>
            <a:r>
              <a:rPr lang="cs-CZ" b="1" dirty="0" err="1">
                <a:solidFill>
                  <a:schemeClr val="tx1"/>
                </a:solidFill>
              </a:rPr>
              <a:t>interossei</a:t>
            </a:r>
            <a:r>
              <a:rPr lang="cs-CZ" b="1" dirty="0">
                <a:solidFill>
                  <a:schemeClr val="tx1"/>
                </a:solidFill>
              </a:rPr>
              <a:t>, m. flexor </a:t>
            </a:r>
            <a:r>
              <a:rPr lang="cs-CZ" b="1" dirty="0" err="1">
                <a:solidFill>
                  <a:schemeClr val="tx1"/>
                </a:solidFill>
              </a:rPr>
              <a:t>pollicis</a:t>
            </a:r>
            <a:r>
              <a:rPr lang="cs-CZ" b="1" dirty="0">
                <a:solidFill>
                  <a:schemeClr val="tx1"/>
                </a:solidFill>
              </a:rPr>
              <a:t> brevis, m. </a:t>
            </a:r>
            <a:r>
              <a:rPr lang="cs-CZ" b="1" dirty="0" err="1">
                <a:solidFill>
                  <a:schemeClr val="tx1"/>
                </a:solidFill>
              </a:rPr>
              <a:t>adductor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pollicis</a:t>
            </a:r>
            <a:r>
              <a:rPr lang="cs-CZ" b="1" dirty="0">
                <a:solidFill>
                  <a:schemeClr val="tx1"/>
                </a:solidFill>
              </a:rPr>
              <a:t>, m. </a:t>
            </a:r>
            <a:r>
              <a:rPr lang="cs-CZ" b="1" dirty="0" err="1">
                <a:solidFill>
                  <a:schemeClr val="tx1"/>
                </a:solidFill>
              </a:rPr>
              <a:t>opponens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pollicis</a:t>
            </a:r>
            <a:r>
              <a:rPr lang="cs-CZ" b="1" dirty="0">
                <a:solidFill>
                  <a:schemeClr val="tx1"/>
                </a:solidFill>
              </a:rPr>
              <a:t>.</a:t>
            </a:r>
          </a:p>
          <a:p>
            <a:pPr marL="800100" lvl="1" indent="-342900">
              <a:lnSpc>
                <a:spcPct val="150000"/>
              </a:lnSpc>
              <a:buAutoNum type="arabicPeriod"/>
            </a:pPr>
            <a:r>
              <a:rPr lang="cs-CZ" b="1" dirty="0">
                <a:solidFill>
                  <a:schemeClr val="tx1"/>
                </a:solidFill>
              </a:rPr>
              <a:t>Úchop palmární s palcovým zámkem (celou rukou): vyžaduje intaktní flexory a extenzory prstů, všechny svaly </a:t>
            </a:r>
            <a:r>
              <a:rPr lang="cs-CZ" b="1" dirty="0" err="1">
                <a:solidFill>
                  <a:schemeClr val="tx1"/>
                </a:solidFill>
              </a:rPr>
              <a:t>thenarové</a:t>
            </a:r>
            <a:r>
              <a:rPr lang="cs-CZ" b="1" dirty="0">
                <a:solidFill>
                  <a:schemeClr val="tx1"/>
                </a:solidFill>
              </a:rPr>
              <a:t> (především m. </a:t>
            </a:r>
            <a:r>
              <a:rPr lang="cs-CZ" b="1" dirty="0" err="1">
                <a:solidFill>
                  <a:schemeClr val="tx1"/>
                </a:solidFill>
              </a:rPr>
              <a:t>adductor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pollicis</a:t>
            </a:r>
            <a:r>
              <a:rPr lang="cs-CZ" b="1" dirty="0">
                <a:solidFill>
                  <a:schemeClr val="tx1"/>
                </a:solidFill>
              </a:rPr>
              <a:t>, m. flexor </a:t>
            </a:r>
            <a:r>
              <a:rPr lang="cs-CZ" b="1" dirty="0" err="1">
                <a:solidFill>
                  <a:schemeClr val="tx1"/>
                </a:solidFill>
              </a:rPr>
              <a:t>pollicis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longus</a:t>
            </a:r>
            <a:r>
              <a:rPr lang="cs-CZ" b="1" dirty="0">
                <a:solidFill>
                  <a:schemeClr val="tx1"/>
                </a:solidFill>
              </a:rPr>
              <a:t>). </a:t>
            </a:r>
          </a:p>
          <a:p>
            <a:pPr marL="800100" lvl="1" indent="-342900">
              <a:buAutoNum type="arabicPeriod"/>
            </a:pPr>
            <a:endParaRPr lang="cs-CZ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893699"/>
      </p:ext>
    </p:extLst>
  </p:cSld>
  <p:clrMapOvr>
    <a:masterClrMapping/>
  </p:clrMapOvr>
  <p:transition spd="slow">
    <p:cove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241444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X.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915" y="1214750"/>
            <a:ext cx="4950018" cy="5643250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Kineziologie zápěstí a ruky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Typy úchopů: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cs-CZ" sz="1800" b="1" dirty="0">
                <a:solidFill>
                  <a:schemeClr val="tx1"/>
                </a:solidFill>
              </a:rPr>
              <a:t>5. Úchop </a:t>
            </a:r>
            <a:r>
              <a:rPr lang="cs-CZ" sz="1800" b="1" dirty="0" err="1">
                <a:solidFill>
                  <a:schemeClr val="tx1"/>
                </a:solidFill>
              </a:rPr>
              <a:t>digitopalmární</a:t>
            </a:r>
            <a:r>
              <a:rPr lang="cs-CZ" sz="1800" b="1" dirty="0">
                <a:solidFill>
                  <a:schemeClr val="tx1"/>
                </a:solidFill>
              </a:rPr>
              <a:t> (mezi dlaní a prsty): bez účasti palce, vyžaduje intaktní flexory a extenzory prstů.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cs-CZ" sz="1800" b="1" dirty="0">
                <a:solidFill>
                  <a:schemeClr val="tx1"/>
                </a:solidFill>
              </a:rPr>
              <a:t>6. Úchop </a:t>
            </a:r>
            <a:r>
              <a:rPr lang="cs-CZ" sz="1800" b="1" dirty="0" err="1">
                <a:solidFill>
                  <a:schemeClr val="tx1"/>
                </a:solidFill>
              </a:rPr>
              <a:t>interdigitální</a:t>
            </a:r>
            <a:r>
              <a:rPr lang="cs-CZ" sz="1800" b="1" dirty="0">
                <a:solidFill>
                  <a:schemeClr val="tx1"/>
                </a:solidFill>
              </a:rPr>
              <a:t>: úchop drobných předmětů mezi prsty (např. cigareta), vyžaduje </a:t>
            </a:r>
            <a:r>
              <a:rPr lang="cs-CZ" sz="1800" b="1" dirty="0" err="1">
                <a:solidFill>
                  <a:schemeClr val="tx1"/>
                </a:solidFill>
              </a:rPr>
              <a:t>inktaktní</a:t>
            </a:r>
            <a:r>
              <a:rPr lang="cs-CZ" sz="1800" b="1" dirty="0">
                <a:solidFill>
                  <a:schemeClr val="tx1"/>
                </a:solidFill>
              </a:rPr>
              <a:t> funkci obou skupin mm. </a:t>
            </a:r>
            <a:r>
              <a:rPr lang="cs-CZ" sz="1800" b="1" dirty="0" err="1">
                <a:solidFill>
                  <a:schemeClr val="tx1"/>
                </a:solidFill>
              </a:rPr>
              <a:t>interossei</a:t>
            </a:r>
            <a:r>
              <a:rPr lang="cs-CZ" sz="1800" b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5" name="Obrázek 4" descr="Obsah obrázku text, kreslení&#10;&#10;Popis byl vytvořen automaticky">
            <a:extLst>
              <a:ext uri="{FF2B5EF4-FFF2-40B4-BE49-F238E27FC236}">
                <a16:creationId xmlns:a16="http://schemas.microsoft.com/office/drawing/2014/main" id="{DD101026-2B27-4F60-AD01-003C3B27FA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692" y="1030864"/>
            <a:ext cx="4440559" cy="5161176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F077E22B-0AB9-43AA-83F8-2C29B46DB13F}"/>
              </a:ext>
            </a:extLst>
          </p:cNvPr>
          <p:cNvSpPr txBox="1"/>
          <p:nvPr/>
        </p:nvSpPr>
        <p:spPr>
          <a:xfrm flipH="1">
            <a:off x="8244497" y="6462667"/>
            <a:ext cx="37408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err="1"/>
              <a:t>Véle</a:t>
            </a:r>
            <a:r>
              <a:rPr lang="cs-CZ" sz="1400" i="1" dirty="0"/>
              <a:t>, 2006</a:t>
            </a:r>
          </a:p>
        </p:txBody>
      </p:sp>
    </p:spTree>
    <p:extLst>
      <p:ext uri="{BB962C8B-B14F-4D97-AF65-F5344CB8AC3E}">
        <p14:creationId xmlns:p14="http://schemas.microsoft.com/office/powerpoint/2010/main" val="1009686771"/>
      </p:ext>
    </p:extLst>
  </p:cSld>
  <p:clrMapOvr>
    <a:masterClrMapping/>
  </p:clrMapOvr>
  <p:transition spd="slow">
    <p:cove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C58AED-1CFB-45ED-9CAF-1C6DAF37D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9485" y="674910"/>
            <a:ext cx="8911687" cy="747490"/>
          </a:xfrm>
        </p:spPr>
        <p:txBody>
          <a:bodyPr/>
          <a:lstStyle/>
          <a:p>
            <a:r>
              <a:rPr lang="cs-CZ" b="1" dirty="0"/>
              <a:t>Seznam literatury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212330-0C14-4F33-B73C-A21799ADB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9636" y="1454558"/>
            <a:ext cx="10374948" cy="5403442"/>
          </a:xfrm>
        </p:spPr>
        <p:txBody>
          <a:bodyPr numCol="1">
            <a:no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ALTER, M.J. </a:t>
            </a:r>
            <a:r>
              <a:rPr lang="cs-CZ" b="1" i="1" dirty="0">
                <a:solidFill>
                  <a:schemeClr val="tx1"/>
                </a:solidFill>
              </a:rPr>
              <a:t>Science </a:t>
            </a:r>
            <a:r>
              <a:rPr lang="cs-CZ" b="1" i="1" dirty="0" err="1">
                <a:solidFill>
                  <a:schemeClr val="tx1"/>
                </a:solidFill>
              </a:rPr>
              <a:t>of</a:t>
            </a:r>
            <a:r>
              <a:rPr lang="cs-CZ" b="1" i="1" dirty="0">
                <a:solidFill>
                  <a:schemeClr val="tx1"/>
                </a:solidFill>
              </a:rPr>
              <a:t> flexibility. </a:t>
            </a:r>
            <a:r>
              <a:rPr lang="en-US" b="1" dirty="0">
                <a:solidFill>
                  <a:schemeClr val="tx1"/>
                </a:solidFill>
              </a:rPr>
              <a:t>Human Kinetics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(ADVANTAGE) (Consignment); 3rd Revised edition </a:t>
            </a:r>
            <a:r>
              <a:rPr lang="en-US" b="1" dirty="0" err="1">
                <a:solidFill>
                  <a:schemeClr val="tx1"/>
                </a:solidFill>
              </a:rPr>
              <a:t>edition</a:t>
            </a:r>
            <a:r>
              <a:rPr lang="cs-CZ" b="1" dirty="0">
                <a:solidFill>
                  <a:schemeClr val="tx1"/>
                </a:solidFill>
              </a:rPr>
              <a:t>, 2014. ISBN: 978-0736048989.</a:t>
            </a:r>
          </a:p>
          <a:p>
            <a:r>
              <a:rPr lang="cs-CZ" b="1" dirty="0">
                <a:solidFill>
                  <a:schemeClr val="tx1"/>
                </a:solidFill>
                <a:effectLst/>
              </a:rPr>
              <a:t>BARTONÍČEK, J., HEŘT, J. </a:t>
            </a:r>
            <a:r>
              <a:rPr lang="cs-CZ" b="1" i="1" dirty="0">
                <a:solidFill>
                  <a:schemeClr val="tx1"/>
                </a:solidFill>
                <a:effectLst/>
              </a:rPr>
              <a:t>Základy klinické anatomie pohybového aparátu</a:t>
            </a:r>
            <a:r>
              <a:rPr lang="cs-CZ" b="1" dirty="0">
                <a:solidFill>
                  <a:schemeClr val="tx1"/>
                </a:solidFill>
                <a:effectLst/>
              </a:rPr>
              <a:t>. Praha: </a:t>
            </a:r>
            <a:r>
              <a:rPr lang="cs-CZ" b="1" dirty="0" err="1">
                <a:solidFill>
                  <a:schemeClr val="tx1"/>
                </a:solidFill>
                <a:effectLst/>
              </a:rPr>
              <a:t>Maxdorf</a:t>
            </a:r>
            <a:r>
              <a:rPr lang="cs-CZ" b="1" dirty="0">
                <a:solidFill>
                  <a:schemeClr val="tx1"/>
                </a:solidFill>
                <a:latin typeface="Arial" panose="020B0604020202020204" pitchFamily="34" charset="0"/>
              </a:rPr>
              <a:t>, 2004.</a:t>
            </a:r>
            <a:endParaRPr lang="cs-CZ" b="1" i="1" dirty="0">
              <a:solidFill>
                <a:schemeClr val="tx1"/>
              </a:solidFill>
            </a:endParaRPr>
          </a:p>
          <a:p>
            <a:r>
              <a:rPr lang="cs-CZ" b="1" dirty="0">
                <a:solidFill>
                  <a:schemeClr val="tx1"/>
                </a:solidFill>
              </a:rPr>
              <a:t>ČIHÁK, R. </a:t>
            </a:r>
            <a:r>
              <a:rPr lang="cs-CZ" b="1" i="1" dirty="0">
                <a:solidFill>
                  <a:schemeClr val="tx1"/>
                </a:solidFill>
              </a:rPr>
              <a:t>Anatomie 1</a:t>
            </a:r>
            <a:r>
              <a:rPr lang="cs-CZ" b="1" dirty="0">
                <a:solidFill>
                  <a:schemeClr val="tx1"/>
                </a:solidFill>
              </a:rPr>
              <a:t>. Praha: Grada </a:t>
            </a:r>
            <a:r>
              <a:rPr lang="cs-CZ" b="1" dirty="0" err="1">
                <a:solidFill>
                  <a:schemeClr val="tx1"/>
                </a:solidFill>
              </a:rPr>
              <a:t>Publishing</a:t>
            </a:r>
            <a:r>
              <a:rPr lang="cs-CZ" b="1" dirty="0">
                <a:solidFill>
                  <a:schemeClr val="tx1"/>
                </a:solidFill>
              </a:rPr>
              <a:t>, 2011. ISBN 978-80-247-3817-8. </a:t>
            </a:r>
          </a:p>
          <a:p>
            <a:r>
              <a:rPr lang="cs-CZ" b="1" dirty="0">
                <a:solidFill>
                  <a:schemeClr val="tx1"/>
                </a:solidFill>
              </a:rPr>
              <a:t>ČIHÁK, R. </a:t>
            </a:r>
            <a:r>
              <a:rPr lang="cs-CZ" b="1" i="1" dirty="0">
                <a:solidFill>
                  <a:schemeClr val="tx1"/>
                </a:solidFill>
              </a:rPr>
              <a:t>Anatomie 3</a:t>
            </a:r>
            <a:r>
              <a:rPr lang="cs-CZ" b="1" dirty="0">
                <a:solidFill>
                  <a:schemeClr val="tx1"/>
                </a:solidFill>
              </a:rPr>
              <a:t>. Praha: Grada, 1997. ISBN 80-7169-140-2.</a:t>
            </a:r>
          </a:p>
          <a:p>
            <a:r>
              <a:rPr lang="cs-CZ" sz="1800" b="1" i="0" dirty="0">
                <a:solidFill>
                  <a:schemeClr val="tx1"/>
                </a:solidFill>
                <a:effectLst/>
              </a:rPr>
              <a:t>PILNÝ, J., ČIŽMÁŘ, I. </a:t>
            </a:r>
            <a:r>
              <a:rPr lang="cs-CZ" sz="1800" b="1" i="1" dirty="0">
                <a:solidFill>
                  <a:schemeClr val="tx1"/>
                </a:solidFill>
                <a:effectLst/>
              </a:rPr>
              <a:t>Chirurgie zápěstí</a:t>
            </a:r>
            <a:r>
              <a:rPr lang="cs-CZ" sz="1800" b="1" i="0" dirty="0">
                <a:solidFill>
                  <a:schemeClr val="tx1"/>
                </a:solidFill>
                <a:effectLst/>
              </a:rPr>
              <a:t>. Praha: </a:t>
            </a:r>
            <a:r>
              <a:rPr lang="cs-CZ" sz="1800" b="1" i="0" dirty="0" err="1">
                <a:solidFill>
                  <a:schemeClr val="tx1"/>
                </a:solidFill>
                <a:effectLst/>
              </a:rPr>
              <a:t>Galén</a:t>
            </a:r>
            <a:r>
              <a:rPr lang="cs-CZ" sz="1800" b="1" i="0" dirty="0">
                <a:solidFill>
                  <a:schemeClr val="tx1"/>
                </a:solidFill>
                <a:effectLst/>
              </a:rPr>
              <a:t>, 2006. ISBN 80-</a:t>
            </a:r>
            <a:br>
              <a:rPr lang="cs-CZ" sz="1800" b="1" i="0" dirty="0">
                <a:solidFill>
                  <a:schemeClr val="tx1"/>
                </a:solidFill>
                <a:effectLst/>
              </a:rPr>
            </a:br>
            <a:r>
              <a:rPr lang="cs-CZ" sz="1800" b="1" i="0" dirty="0">
                <a:solidFill>
                  <a:schemeClr val="tx1"/>
                </a:solidFill>
                <a:effectLst/>
              </a:rPr>
              <a:t>7262-376-1</a:t>
            </a:r>
            <a:r>
              <a:rPr lang="cs-CZ" b="1" dirty="0">
                <a:solidFill>
                  <a:schemeClr val="tx1"/>
                </a:solidFill>
              </a:rPr>
              <a:t> </a:t>
            </a:r>
          </a:p>
          <a:p>
            <a:r>
              <a:rPr lang="cs-CZ" b="1" dirty="0">
                <a:solidFill>
                  <a:schemeClr val="tx1"/>
                </a:solidFill>
              </a:rPr>
              <a:t>DYLEVSKÝ, I. </a:t>
            </a:r>
            <a:r>
              <a:rPr lang="cs-CZ" b="1" i="1" dirty="0">
                <a:solidFill>
                  <a:schemeClr val="tx1"/>
                </a:solidFill>
              </a:rPr>
              <a:t>Funkční anatomie</a:t>
            </a:r>
            <a:r>
              <a:rPr lang="cs-CZ" b="1" dirty="0">
                <a:solidFill>
                  <a:schemeClr val="tx1"/>
                </a:solidFill>
              </a:rPr>
              <a:t>. Praha: Grada </a:t>
            </a:r>
            <a:r>
              <a:rPr lang="cs-CZ" b="1" dirty="0" err="1">
                <a:solidFill>
                  <a:schemeClr val="tx1"/>
                </a:solidFill>
              </a:rPr>
              <a:t>Publishing</a:t>
            </a:r>
            <a:r>
              <a:rPr lang="cs-CZ" b="1" dirty="0">
                <a:solidFill>
                  <a:schemeClr val="tx1"/>
                </a:solidFill>
              </a:rPr>
              <a:t>, 2009a.</a:t>
            </a:r>
          </a:p>
          <a:p>
            <a:r>
              <a:rPr lang="cs-CZ" b="1" dirty="0">
                <a:solidFill>
                  <a:schemeClr val="tx1"/>
                </a:solidFill>
              </a:rPr>
              <a:t>DYLEVSKÝ, I. </a:t>
            </a:r>
            <a:r>
              <a:rPr lang="cs-CZ" b="1" i="1" dirty="0">
                <a:solidFill>
                  <a:schemeClr val="tx1"/>
                </a:solidFill>
              </a:rPr>
              <a:t>Speciální kineziologie</a:t>
            </a:r>
            <a:r>
              <a:rPr lang="cs-CZ" b="1" dirty="0">
                <a:solidFill>
                  <a:schemeClr val="tx1"/>
                </a:solidFill>
              </a:rPr>
              <a:t>. Praha: Grada </a:t>
            </a:r>
            <a:r>
              <a:rPr lang="cs-CZ" b="1" dirty="0" err="1">
                <a:solidFill>
                  <a:schemeClr val="tx1"/>
                </a:solidFill>
              </a:rPr>
              <a:t>Publishing</a:t>
            </a:r>
            <a:r>
              <a:rPr lang="cs-CZ" b="1" dirty="0">
                <a:solidFill>
                  <a:schemeClr val="tx1"/>
                </a:solidFill>
              </a:rPr>
              <a:t>, 2009b.</a:t>
            </a:r>
          </a:p>
          <a:p>
            <a:r>
              <a:rPr lang="en-US" b="1" dirty="0">
                <a:solidFill>
                  <a:schemeClr val="tx1"/>
                </a:solidFill>
              </a:rPr>
              <a:t>INMAN, V. T., et al. Observations on the function of the shoulder joint. </a:t>
            </a:r>
            <a:r>
              <a:rPr lang="en-US" b="1" i="1" dirty="0">
                <a:solidFill>
                  <a:schemeClr val="tx1"/>
                </a:solidFill>
              </a:rPr>
              <a:t>The journal of</a:t>
            </a:r>
            <a:br>
              <a:rPr lang="en-US" b="1" i="1" dirty="0">
                <a:solidFill>
                  <a:schemeClr val="tx1"/>
                </a:solidFill>
              </a:rPr>
            </a:br>
            <a:r>
              <a:rPr lang="en-US" b="1" i="1" dirty="0">
                <a:solidFill>
                  <a:schemeClr val="tx1"/>
                </a:solidFill>
              </a:rPr>
              <a:t>bone and joint surgery. </a:t>
            </a:r>
            <a:r>
              <a:rPr lang="en-US" b="1" dirty="0">
                <a:solidFill>
                  <a:schemeClr val="tx1"/>
                </a:solidFill>
              </a:rPr>
              <a:t>1944, r. 26, č. 1, s. 1-30</a:t>
            </a:r>
            <a:r>
              <a:rPr lang="cs-CZ" b="1" dirty="0">
                <a:solidFill>
                  <a:schemeClr val="tx1"/>
                </a:solidFill>
              </a:rPr>
              <a:t>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endParaRPr lang="cs-CZ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br>
              <a:rPr lang="cs-CZ" sz="2000" b="1" dirty="0"/>
            </a:b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r>
              <a:rPr lang="cs-CZ" sz="2000" b="1" dirty="0"/>
              <a:t> 	</a:t>
            </a:r>
            <a:br>
              <a:rPr lang="cs-CZ" sz="2000" b="1" dirty="0"/>
            </a:b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4150740727"/>
      </p:ext>
    </p:extLst>
  </p:cSld>
  <p:clrMapOvr>
    <a:masterClrMapping/>
  </p:clrMapOvr>
  <p:transition spd="slow">
    <p:cove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C58AED-1CFB-45ED-9CAF-1C6DAF37D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9485" y="674910"/>
            <a:ext cx="8911687" cy="747490"/>
          </a:xfrm>
        </p:spPr>
        <p:txBody>
          <a:bodyPr/>
          <a:lstStyle/>
          <a:p>
            <a:r>
              <a:rPr lang="cs-CZ" b="1" dirty="0"/>
              <a:t>Seznam literatury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212330-0C14-4F33-B73C-A21799ADB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0492" y="1454558"/>
            <a:ext cx="10202228" cy="5403442"/>
          </a:xfrm>
        </p:spPr>
        <p:txBody>
          <a:bodyPr numCol="1">
            <a:no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KAPANDJI, A.I. </a:t>
            </a:r>
            <a:r>
              <a:rPr lang="en-US" b="1" i="1" dirty="0">
                <a:solidFill>
                  <a:schemeClr val="tx1"/>
                </a:solidFill>
              </a:rPr>
              <a:t>The Physiology Of The Joints, 6Ed. Vol. 1: The Upper Limb</a:t>
            </a:r>
            <a:r>
              <a:rPr lang="cs-CZ" b="1" i="1" dirty="0">
                <a:solidFill>
                  <a:schemeClr val="tx1"/>
                </a:solidFill>
              </a:rPr>
              <a:t>, 6ed. </a:t>
            </a:r>
            <a:r>
              <a:rPr lang="cs-CZ" b="1" dirty="0" err="1">
                <a:solidFill>
                  <a:schemeClr val="tx1"/>
                </a:solidFill>
              </a:rPr>
              <a:t>Elsevier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Exclusive</a:t>
            </a:r>
            <a:r>
              <a:rPr lang="cs-CZ" b="1" dirty="0">
                <a:solidFill>
                  <a:schemeClr val="tx1"/>
                </a:solidFill>
              </a:rPr>
              <a:t>. ISBN: 9788131221006.</a:t>
            </a:r>
          </a:p>
          <a:p>
            <a:r>
              <a:rPr lang="cs-CZ" b="1" dirty="0">
                <a:solidFill>
                  <a:schemeClr val="tx1"/>
                </a:solidFill>
              </a:rPr>
              <a:t>KOLÁŘ, P. </a:t>
            </a:r>
            <a:r>
              <a:rPr lang="cs-CZ" b="1" i="1" dirty="0">
                <a:solidFill>
                  <a:schemeClr val="tx1"/>
                </a:solidFill>
              </a:rPr>
              <a:t>Rehabilitace v klinické praxi</a:t>
            </a:r>
            <a:r>
              <a:rPr lang="cs-CZ" b="1" dirty="0">
                <a:solidFill>
                  <a:schemeClr val="tx1"/>
                </a:solidFill>
              </a:rPr>
              <a:t>. 1. vyd. Praha: </a:t>
            </a:r>
            <a:r>
              <a:rPr lang="cs-CZ" b="1" dirty="0" err="1">
                <a:solidFill>
                  <a:schemeClr val="tx1"/>
                </a:solidFill>
              </a:rPr>
              <a:t>Galén</a:t>
            </a:r>
            <a:r>
              <a:rPr lang="cs-CZ" b="1" dirty="0">
                <a:solidFill>
                  <a:schemeClr val="tx1"/>
                </a:solidFill>
              </a:rPr>
              <a:t>, 2009, 713 s. ISBN 978-80-7262-657-1 </a:t>
            </a:r>
          </a:p>
          <a:p>
            <a:r>
              <a:rPr lang="cs-CZ" b="1">
                <a:solidFill>
                  <a:schemeClr val="tx1"/>
                </a:solidFill>
              </a:rPr>
              <a:t>VÉLE</a:t>
            </a:r>
            <a:r>
              <a:rPr lang="cs-CZ" b="1" dirty="0">
                <a:solidFill>
                  <a:schemeClr val="tx1"/>
                </a:solidFill>
              </a:rPr>
              <a:t>, F. </a:t>
            </a:r>
            <a:r>
              <a:rPr lang="cs-CZ" b="1" i="1" dirty="0">
                <a:solidFill>
                  <a:schemeClr val="tx1"/>
                </a:solidFill>
              </a:rPr>
              <a:t>Kineziologie. </a:t>
            </a:r>
            <a:r>
              <a:rPr lang="cs-CZ" b="1" dirty="0">
                <a:solidFill>
                  <a:schemeClr val="tx1"/>
                </a:solidFill>
              </a:rPr>
              <a:t>Praha: Triton, 2006, ISBN 978-80-7254-837-8. </a:t>
            </a:r>
          </a:p>
          <a:p>
            <a:r>
              <a:rPr lang="cs-CZ" b="1" dirty="0">
                <a:solidFill>
                  <a:schemeClr val="tx1"/>
                </a:solidFill>
              </a:rPr>
              <a:t>VÉLE, František. </a:t>
            </a:r>
            <a:r>
              <a:rPr lang="cs-CZ" b="1" i="1" dirty="0">
                <a:solidFill>
                  <a:schemeClr val="tx1"/>
                </a:solidFill>
              </a:rPr>
              <a:t>Kineziologie: přehled klinické kineziologie a </a:t>
            </a:r>
            <a:r>
              <a:rPr lang="cs-CZ" b="1" i="1" dirty="0" err="1">
                <a:solidFill>
                  <a:schemeClr val="tx1"/>
                </a:solidFill>
              </a:rPr>
              <a:t>patokineziologie</a:t>
            </a:r>
            <a:r>
              <a:rPr lang="cs-CZ" b="1" i="1" dirty="0">
                <a:solidFill>
                  <a:schemeClr val="tx1"/>
                </a:solidFill>
              </a:rPr>
              <a:t> pro diagnostiku a terapii poruch pohybové soustavy</a:t>
            </a:r>
            <a:r>
              <a:rPr lang="cs-CZ" b="1" dirty="0">
                <a:solidFill>
                  <a:schemeClr val="tx1"/>
                </a:solidFill>
              </a:rPr>
              <a:t>. Vyd. 2. Praha: Triton, 2006, 375 s. ISBN 80-725-4837-9</a:t>
            </a:r>
          </a:p>
          <a:p>
            <a:pPr marL="0" indent="0">
              <a:buNone/>
            </a:pPr>
            <a:br>
              <a:rPr lang="cs-CZ" sz="2000" b="1" dirty="0"/>
            </a:b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r>
              <a:rPr lang="cs-CZ" sz="2000" b="1" dirty="0"/>
              <a:t> 	</a:t>
            </a:r>
            <a:br>
              <a:rPr lang="cs-CZ" sz="2000" b="1" dirty="0"/>
            </a:b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2570732500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X.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2010" y="1448656"/>
            <a:ext cx="10751491" cy="4972050"/>
          </a:xfrm>
        </p:spPr>
        <p:txBody>
          <a:bodyPr>
            <a:normAutofit/>
          </a:bodyPr>
          <a:lstStyle/>
          <a:p>
            <a:r>
              <a:rPr lang="cs-CZ" sz="2000" b="1" dirty="0">
                <a:solidFill>
                  <a:schemeClr val="tx1"/>
                </a:solidFill>
              </a:rPr>
              <a:t>Kineziologie zápěstí a ruky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Svaly pro zápěstí a ruky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Svaly </a:t>
            </a:r>
            <a:r>
              <a:rPr lang="cs-CZ" sz="2000" b="1" dirty="0" err="1">
                <a:solidFill>
                  <a:schemeClr val="tx1"/>
                </a:solidFill>
              </a:rPr>
              <a:t>thenaru</a:t>
            </a:r>
            <a:r>
              <a:rPr lang="cs-CZ" sz="2000" b="1" dirty="0">
                <a:solidFill>
                  <a:schemeClr val="tx1"/>
                </a:solidFill>
              </a:rPr>
              <a:t>: 							Svaly </a:t>
            </a:r>
            <a:r>
              <a:rPr lang="cs-CZ" sz="2000" b="1" dirty="0" err="1">
                <a:solidFill>
                  <a:schemeClr val="tx1"/>
                </a:solidFill>
              </a:rPr>
              <a:t>hypothenaru</a:t>
            </a:r>
            <a:r>
              <a:rPr lang="cs-CZ" sz="2000" b="1" dirty="0">
                <a:solidFill>
                  <a:schemeClr val="tx1"/>
                </a:solidFill>
              </a:rPr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M. flexor </a:t>
            </a:r>
            <a:r>
              <a:rPr lang="cs-CZ" sz="2000" b="1" dirty="0" err="1">
                <a:solidFill>
                  <a:schemeClr val="tx1"/>
                </a:solidFill>
              </a:rPr>
              <a:t>pollicis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b="1" dirty="0" err="1">
                <a:solidFill>
                  <a:schemeClr val="tx1"/>
                </a:solidFill>
              </a:rPr>
              <a:t>longus</a:t>
            </a:r>
            <a:r>
              <a:rPr lang="cs-CZ" sz="2000" b="1" dirty="0">
                <a:solidFill>
                  <a:schemeClr val="tx1"/>
                </a:solidFill>
              </a:rPr>
              <a:t>				M. </a:t>
            </a:r>
            <a:r>
              <a:rPr lang="cs-CZ" sz="2000" b="1" dirty="0" err="1">
                <a:solidFill>
                  <a:schemeClr val="tx1"/>
                </a:solidFill>
              </a:rPr>
              <a:t>abductor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b="1" dirty="0" err="1">
                <a:solidFill>
                  <a:schemeClr val="tx1"/>
                </a:solidFill>
              </a:rPr>
              <a:t>digiti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b="1" dirty="0" err="1">
                <a:solidFill>
                  <a:schemeClr val="tx1"/>
                </a:solidFill>
              </a:rPr>
              <a:t>minimi</a:t>
            </a:r>
            <a:endParaRPr lang="cs-CZ" sz="2000" b="1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M. extensor </a:t>
            </a:r>
            <a:r>
              <a:rPr lang="cs-CZ" sz="2000" b="1" dirty="0" err="1">
                <a:solidFill>
                  <a:schemeClr val="tx1"/>
                </a:solidFill>
              </a:rPr>
              <a:t>pollicis</a:t>
            </a:r>
            <a:r>
              <a:rPr lang="cs-CZ" sz="2000" b="1" dirty="0">
                <a:solidFill>
                  <a:schemeClr val="tx1"/>
                </a:solidFill>
              </a:rPr>
              <a:t> brevis			M. flexor </a:t>
            </a:r>
            <a:r>
              <a:rPr lang="cs-CZ" sz="2000" b="1" dirty="0" err="1">
                <a:solidFill>
                  <a:schemeClr val="tx1"/>
                </a:solidFill>
              </a:rPr>
              <a:t>digiti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b="1" dirty="0" err="1">
                <a:solidFill>
                  <a:schemeClr val="tx1"/>
                </a:solidFill>
              </a:rPr>
              <a:t>minimi</a:t>
            </a:r>
            <a:endParaRPr lang="cs-CZ" sz="2000" b="1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M. </a:t>
            </a:r>
            <a:r>
              <a:rPr lang="cs-CZ" sz="2000" b="1" dirty="0" err="1">
                <a:solidFill>
                  <a:schemeClr val="tx1"/>
                </a:solidFill>
              </a:rPr>
              <a:t>abductor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b="1" dirty="0" err="1">
                <a:solidFill>
                  <a:schemeClr val="tx1"/>
                </a:solidFill>
              </a:rPr>
              <a:t>poliicis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b="1" dirty="0" err="1">
                <a:solidFill>
                  <a:schemeClr val="tx1"/>
                </a:solidFill>
              </a:rPr>
              <a:t>longus</a:t>
            </a:r>
            <a:r>
              <a:rPr lang="cs-CZ" sz="2000" b="1" dirty="0">
                <a:solidFill>
                  <a:schemeClr val="tx1"/>
                </a:solidFill>
              </a:rPr>
              <a:t>			M. </a:t>
            </a:r>
            <a:r>
              <a:rPr lang="cs-CZ" sz="2000" b="1" dirty="0" err="1">
                <a:solidFill>
                  <a:schemeClr val="tx1"/>
                </a:solidFill>
              </a:rPr>
              <a:t>opponens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b="1" dirty="0" err="1">
                <a:solidFill>
                  <a:schemeClr val="tx1"/>
                </a:solidFill>
              </a:rPr>
              <a:t>digiti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b="1" dirty="0" err="1">
                <a:solidFill>
                  <a:schemeClr val="tx1"/>
                </a:solidFill>
              </a:rPr>
              <a:t>minimi</a:t>
            </a:r>
            <a:endParaRPr lang="cs-CZ" sz="2000" b="1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M. </a:t>
            </a:r>
            <a:r>
              <a:rPr lang="cs-CZ" sz="2000" b="1" dirty="0" err="1">
                <a:solidFill>
                  <a:schemeClr val="tx1"/>
                </a:solidFill>
              </a:rPr>
              <a:t>adductor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b="1" dirty="0" err="1">
                <a:solidFill>
                  <a:schemeClr val="tx1"/>
                </a:solidFill>
              </a:rPr>
              <a:t>pollicis</a:t>
            </a:r>
            <a:endParaRPr lang="cs-CZ" sz="2000" b="1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M. </a:t>
            </a:r>
            <a:r>
              <a:rPr lang="cs-CZ" sz="2000" b="1" dirty="0" err="1">
                <a:solidFill>
                  <a:schemeClr val="tx1"/>
                </a:solidFill>
              </a:rPr>
              <a:t>opponens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b="1" dirty="0" err="1">
                <a:solidFill>
                  <a:schemeClr val="tx1"/>
                </a:solidFill>
              </a:rPr>
              <a:t>pollicis</a:t>
            </a:r>
            <a:endParaRPr lang="cs-CZ" sz="2000" b="1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M. flexor </a:t>
            </a:r>
            <a:r>
              <a:rPr lang="cs-CZ" sz="2000" b="1" dirty="0" err="1">
                <a:solidFill>
                  <a:schemeClr val="tx1"/>
                </a:solidFill>
              </a:rPr>
              <a:t>pollicis</a:t>
            </a:r>
            <a:r>
              <a:rPr lang="cs-CZ" sz="2000" b="1" dirty="0">
                <a:solidFill>
                  <a:schemeClr val="tx1"/>
                </a:solidFill>
              </a:rPr>
              <a:t> brevis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M. </a:t>
            </a:r>
            <a:r>
              <a:rPr lang="cs-CZ" sz="2000" b="1" dirty="0" err="1">
                <a:solidFill>
                  <a:schemeClr val="tx1"/>
                </a:solidFill>
              </a:rPr>
              <a:t>abductor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b="1" dirty="0" err="1">
                <a:solidFill>
                  <a:schemeClr val="tx1"/>
                </a:solidFill>
              </a:rPr>
              <a:t>pollicis</a:t>
            </a:r>
            <a:r>
              <a:rPr lang="cs-CZ" sz="2000" b="1" dirty="0">
                <a:solidFill>
                  <a:schemeClr val="tx1"/>
                </a:solidFill>
              </a:rPr>
              <a:t> brevis</a:t>
            </a:r>
          </a:p>
        </p:txBody>
      </p:sp>
    </p:spTree>
    <p:extLst>
      <p:ext uri="{BB962C8B-B14F-4D97-AF65-F5344CB8AC3E}">
        <p14:creationId xmlns:p14="http://schemas.microsoft.com/office/powerpoint/2010/main" val="393304653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698" y="209582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X.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9494" y="1241939"/>
            <a:ext cx="10724093" cy="5126805"/>
          </a:xfrm>
        </p:spPr>
        <p:txBody>
          <a:bodyPr>
            <a:normAutofit fontScale="85000" lnSpcReduction="20000"/>
          </a:bodyPr>
          <a:lstStyle/>
          <a:p>
            <a:r>
              <a:rPr lang="cs-CZ" sz="2000" b="1" dirty="0">
                <a:solidFill>
                  <a:schemeClr val="tx1"/>
                </a:solidFill>
              </a:rPr>
              <a:t>Kineziologie zápěstí a ruky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Oblast zápěstí: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Pohybový aparát ruky tvoří: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Podpůrné struktury – strukturální oporná báze (systém kostních elementů a mezilehlých prvků)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Výkonné struktury – systém kosterního svalstva, nervový systém, zásobovací systém.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Karpální kůstky (PŘ: os </a:t>
            </a:r>
            <a:r>
              <a:rPr lang="cs-CZ" sz="1900" b="1" dirty="0" err="1">
                <a:solidFill>
                  <a:schemeClr val="tx1"/>
                </a:solidFill>
              </a:rPr>
              <a:t>scaphoideum</a:t>
            </a:r>
            <a:r>
              <a:rPr lang="cs-CZ" sz="1900" b="1" dirty="0">
                <a:solidFill>
                  <a:schemeClr val="tx1"/>
                </a:solidFill>
              </a:rPr>
              <a:t>, os </a:t>
            </a:r>
            <a:r>
              <a:rPr lang="cs-CZ" sz="1900" b="1" dirty="0" err="1">
                <a:solidFill>
                  <a:schemeClr val="tx1"/>
                </a:solidFill>
              </a:rPr>
              <a:t>lunatum</a:t>
            </a:r>
            <a:r>
              <a:rPr lang="cs-CZ" sz="1900" b="1" dirty="0">
                <a:solidFill>
                  <a:schemeClr val="tx1"/>
                </a:solidFill>
              </a:rPr>
              <a:t>, os </a:t>
            </a:r>
            <a:r>
              <a:rPr lang="cs-CZ" sz="1900" b="1" dirty="0" err="1">
                <a:solidFill>
                  <a:schemeClr val="tx1"/>
                </a:solidFill>
              </a:rPr>
              <a:t>triquetrum</a:t>
            </a:r>
            <a:r>
              <a:rPr lang="cs-CZ" sz="1900" b="1" dirty="0">
                <a:solidFill>
                  <a:schemeClr val="tx1"/>
                </a:solidFill>
              </a:rPr>
              <a:t>, os. </a:t>
            </a:r>
            <a:r>
              <a:rPr lang="cs-CZ" sz="1900" b="1" dirty="0" err="1">
                <a:solidFill>
                  <a:schemeClr val="tx1"/>
                </a:solidFill>
              </a:rPr>
              <a:t>pisiforme</a:t>
            </a:r>
            <a:r>
              <a:rPr lang="cs-CZ" sz="1900" b="1" dirty="0">
                <a:solidFill>
                  <a:schemeClr val="tx1"/>
                </a:solidFill>
              </a:rPr>
              <a:t>; DŘ: os </a:t>
            </a:r>
            <a:r>
              <a:rPr lang="cs-CZ" sz="1900" b="1" dirty="0" err="1">
                <a:solidFill>
                  <a:schemeClr val="tx1"/>
                </a:solidFill>
              </a:rPr>
              <a:t>trapezium</a:t>
            </a:r>
            <a:r>
              <a:rPr lang="cs-CZ" sz="1900" b="1" dirty="0">
                <a:solidFill>
                  <a:schemeClr val="tx1"/>
                </a:solidFill>
              </a:rPr>
              <a:t>, os </a:t>
            </a:r>
            <a:r>
              <a:rPr lang="cs-CZ" sz="1900" b="1" dirty="0" err="1">
                <a:solidFill>
                  <a:schemeClr val="tx1"/>
                </a:solidFill>
              </a:rPr>
              <a:t>trapezoideum</a:t>
            </a:r>
            <a:r>
              <a:rPr lang="cs-CZ" sz="1900" b="1" dirty="0">
                <a:solidFill>
                  <a:schemeClr val="tx1"/>
                </a:solidFill>
              </a:rPr>
              <a:t>, os </a:t>
            </a:r>
            <a:r>
              <a:rPr lang="cs-CZ" sz="1900" b="1" dirty="0" err="1">
                <a:solidFill>
                  <a:schemeClr val="tx1"/>
                </a:solidFill>
              </a:rPr>
              <a:t>capitatum</a:t>
            </a:r>
            <a:r>
              <a:rPr lang="cs-CZ" sz="1900" b="1" dirty="0">
                <a:solidFill>
                  <a:schemeClr val="tx1"/>
                </a:solidFill>
              </a:rPr>
              <a:t>, os </a:t>
            </a:r>
            <a:r>
              <a:rPr lang="cs-CZ" sz="1900" b="1" dirty="0" err="1">
                <a:solidFill>
                  <a:schemeClr val="tx1"/>
                </a:solidFill>
              </a:rPr>
              <a:t>hamatum</a:t>
            </a:r>
            <a:r>
              <a:rPr lang="cs-CZ" sz="1900" b="1" dirty="0">
                <a:solidFill>
                  <a:schemeClr val="tx1"/>
                </a:solidFill>
              </a:rPr>
              <a:t>)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Obě řady karpálních kůstek působí sjednoceně, ve vzájemném vztahu → umožněn synchronní pohyb obou karpálních řad při všech pohybech v zápěstí.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Distální řada kůstek zůstává relativně těsně spojena díky </a:t>
            </a:r>
            <a:r>
              <a:rPr lang="cs-CZ" sz="1900" b="1" dirty="0" err="1">
                <a:solidFill>
                  <a:schemeClr val="tx1"/>
                </a:solidFill>
              </a:rPr>
              <a:t>ligamentům</a:t>
            </a:r>
            <a:r>
              <a:rPr lang="cs-CZ" sz="1900" b="1" dirty="0">
                <a:solidFill>
                  <a:schemeClr val="tx1"/>
                </a:solidFill>
              </a:rPr>
              <a:t>. Pohyby distální řady těsně souvisí s pohyby ruky.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Proximální řada je více pohyblivá.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Spojovacím článkem mezi karpálními řadami je os </a:t>
            </a:r>
            <a:r>
              <a:rPr lang="cs-CZ" sz="1900" b="1" dirty="0" err="1">
                <a:solidFill>
                  <a:schemeClr val="tx1"/>
                </a:solidFill>
              </a:rPr>
              <a:t>scaphoideum</a:t>
            </a:r>
            <a:r>
              <a:rPr lang="cs-CZ" sz="1900" b="1" dirty="0">
                <a:solidFill>
                  <a:schemeClr val="tx1"/>
                </a:solidFill>
              </a:rPr>
              <a:t>, které má kloubní plošky pro skloubení s os </a:t>
            </a:r>
            <a:r>
              <a:rPr lang="cs-CZ" sz="1900" b="1" dirty="0" err="1">
                <a:solidFill>
                  <a:schemeClr val="tx1"/>
                </a:solidFill>
              </a:rPr>
              <a:t>trapezium</a:t>
            </a:r>
            <a:r>
              <a:rPr lang="cs-CZ" sz="1900" b="1" dirty="0">
                <a:solidFill>
                  <a:schemeClr val="tx1"/>
                </a:solidFill>
              </a:rPr>
              <a:t>, </a:t>
            </a:r>
            <a:r>
              <a:rPr lang="cs-CZ" sz="1900" b="1" dirty="0" err="1">
                <a:solidFill>
                  <a:schemeClr val="tx1"/>
                </a:solidFill>
              </a:rPr>
              <a:t>trapezoideum</a:t>
            </a:r>
            <a:r>
              <a:rPr lang="cs-CZ" sz="1900" b="1" dirty="0">
                <a:solidFill>
                  <a:schemeClr val="tx1"/>
                </a:solidFill>
              </a:rPr>
              <a:t>, </a:t>
            </a:r>
            <a:r>
              <a:rPr lang="cs-CZ" sz="1900" b="1" dirty="0" err="1">
                <a:solidFill>
                  <a:schemeClr val="tx1"/>
                </a:solidFill>
              </a:rPr>
              <a:t>capitatum</a:t>
            </a:r>
            <a:r>
              <a:rPr lang="cs-CZ" sz="1900" b="1" dirty="0">
                <a:solidFill>
                  <a:schemeClr val="tx1"/>
                </a:solidFill>
              </a:rPr>
              <a:t>, </a:t>
            </a:r>
            <a:r>
              <a:rPr lang="cs-CZ" sz="1900" b="1" dirty="0" err="1">
                <a:solidFill>
                  <a:schemeClr val="tx1"/>
                </a:solidFill>
              </a:rPr>
              <a:t>lunatum</a:t>
            </a:r>
            <a:r>
              <a:rPr lang="cs-CZ" sz="1900" b="1" dirty="0">
                <a:solidFill>
                  <a:schemeClr val="tx1"/>
                </a:solidFill>
              </a:rPr>
              <a:t> a distálním radiem. </a:t>
            </a:r>
          </a:p>
        </p:txBody>
      </p:sp>
    </p:spTree>
    <p:extLst>
      <p:ext uri="{BB962C8B-B14F-4D97-AF65-F5344CB8AC3E}">
        <p14:creationId xmlns:p14="http://schemas.microsoft.com/office/powerpoint/2010/main" val="3997341750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X.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9496" y="1315091"/>
            <a:ext cx="10724093" cy="5126805"/>
          </a:xfrm>
        </p:spPr>
        <p:txBody>
          <a:bodyPr>
            <a:normAutofit/>
          </a:bodyPr>
          <a:lstStyle/>
          <a:p>
            <a:r>
              <a:rPr lang="cs-CZ" sz="2000" b="1" dirty="0">
                <a:solidFill>
                  <a:schemeClr val="tx1"/>
                </a:solidFill>
              </a:rPr>
              <a:t>Kineziologie zápěstí a ruky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Oblast zápěstí: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Os </a:t>
            </a:r>
            <a:r>
              <a:rPr lang="cs-CZ" sz="1800" b="1" dirty="0" err="1">
                <a:solidFill>
                  <a:schemeClr val="tx1"/>
                </a:solidFill>
              </a:rPr>
              <a:t>scaphoideum</a:t>
            </a:r>
            <a:r>
              <a:rPr lang="cs-CZ" sz="1800" b="1" dirty="0">
                <a:solidFill>
                  <a:schemeClr val="tx1"/>
                </a:solidFill>
              </a:rPr>
              <a:t>: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N</a:t>
            </a:r>
            <a:r>
              <a:rPr lang="cs-CZ" sz="1800" b="1" dirty="0">
                <a:solidFill>
                  <a:schemeClr val="tx1"/>
                </a:solidFill>
                <a:effectLst/>
              </a:rPr>
              <a:t>ejvětší kost v proximální řadě a klinicky nejdůležitější kost v zápěstí. 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Č</a:t>
            </a:r>
            <a:r>
              <a:rPr lang="cs-CZ" sz="1800" b="1" dirty="0">
                <a:solidFill>
                  <a:schemeClr val="tx1"/>
                </a:solidFill>
                <a:effectLst/>
              </a:rPr>
              <a:t>astým místem nejrůznějších zranění na karpu. 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Z</a:t>
            </a:r>
            <a:r>
              <a:rPr lang="cs-CZ" sz="1800" b="1" dirty="0">
                <a:solidFill>
                  <a:schemeClr val="tx1"/>
                </a:solidFill>
                <a:effectLst/>
              </a:rPr>
              <a:t>vláštní uspořádání krevního zásobení (do kosti se dostává prakticky pouze z jednoho místa – z šikmého </a:t>
            </a:r>
            <a:r>
              <a:rPr lang="cs-CZ" sz="1800" b="1" dirty="0">
                <a:solidFill>
                  <a:schemeClr val="tx1"/>
                </a:solidFill>
              </a:rPr>
              <a:t>ž</a:t>
            </a:r>
            <a:r>
              <a:rPr lang="cs-CZ" sz="1800" b="1" dirty="0">
                <a:solidFill>
                  <a:schemeClr val="tx1"/>
                </a:solidFill>
                <a:effectLst/>
              </a:rPr>
              <a:t>lábku na </a:t>
            </a:r>
            <a:r>
              <a:rPr lang="cs-CZ" sz="1800" b="1" dirty="0" err="1">
                <a:solidFill>
                  <a:schemeClr val="tx1"/>
                </a:solidFill>
                <a:effectLst/>
              </a:rPr>
              <a:t>dorsoradiální</a:t>
            </a:r>
            <a:r>
              <a:rPr lang="cs-CZ" sz="1800" b="1" dirty="0">
                <a:solidFill>
                  <a:schemeClr val="tx1"/>
                </a:solidFill>
                <a:effectLst/>
              </a:rPr>
              <a:t> ploše).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  <a:effectLst/>
              </a:rPr>
              <a:t>Zdrojem a. </a:t>
            </a:r>
            <a:r>
              <a:rPr lang="cs-CZ" sz="1800" b="1" dirty="0" err="1">
                <a:solidFill>
                  <a:schemeClr val="tx1"/>
                </a:solidFill>
                <a:effectLst/>
              </a:rPr>
              <a:t>nutricae</a:t>
            </a:r>
            <a:r>
              <a:rPr lang="cs-CZ" sz="1800" b="1" dirty="0">
                <a:solidFill>
                  <a:schemeClr val="tx1"/>
                </a:solidFill>
                <a:effectLst/>
              </a:rPr>
              <a:t> </a:t>
            </a:r>
            <a:r>
              <a:rPr lang="cs-CZ" sz="1800" b="1" dirty="0">
                <a:solidFill>
                  <a:schemeClr val="tx1"/>
                </a:solidFill>
              </a:rPr>
              <a:t>většinou z </a:t>
            </a:r>
            <a:r>
              <a:rPr lang="cs-CZ" sz="1800" b="1" dirty="0">
                <a:solidFill>
                  <a:schemeClr val="tx1"/>
                </a:solidFill>
                <a:effectLst/>
              </a:rPr>
              <a:t>a. </a:t>
            </a:r>
            <a:r>
              <a:rPr lang="cs-CZ" sz="1800" b="1" dirty="0" err="1">
                <a:solidFill>
                  <a:schemeClr val="tx1"/>
                </a:solidFill>
                <a:effectLst/>
              </a:rPr>
              <a:t>radialis</a:t>
            </a:r>
            <a:r>
              <a:rPr lang="cs-CZ" sz="1800" b="1" dirty="0">
                <a:solidFill>
                  <a:schemeClr val="tx1"/>
                </a:solidFill>
                <a:effectLst/>
              </a:rPr>
              <a:t>.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  <a:effectLst/>
              </a:rPr>
              <a:t>U 13 % osob kost zásobována pouze v distální části (nebezpečné zvláště u zlomenin, kdy se krevní zásobení části kosti přeruší).</a:t>
            </a:r>
          </a:p>
        </p:txBody>
      </p:sp>
    </p:spTree>
    <p:extLst>
      <p:ext uri="{BB962C8B-B14F-4D97-AF65-F5344CB8AC3E}">
        <p14:creationId xmlns:p14="http://schemas.microsoft.com/office/powerpoint/2010/main" val="2809569071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X.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2010" y="1448656"/>
            <a:ext cx="10751491" cy="4972050"/>
          </a:xfrm>
        </p:spPr>
        <p:txBody>
          <a:bodyPr>
            <a:normAutofit/>
          </a:bodyPr>
          <a:lstStyle/>
          <a:p>
            <a:r>
              <a:rPr lang="cs-CZ" sz="2100" b="1" dirty="0">
                <a:solidFill>
                  <a:schemeClr val="tx1"/>
                </a:solidFill>
              </a:rPr>
              <a:t>Kineziologie zápěstí a ruky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Oblast zápěstí: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Distální </a:t>
            </a:r>
            <a:r>
              <a:rPr lang="cs-CZ" b="1" dirty="0" err="1">
                <a:solidFill>
                  <a:schemeClr val="tx1"/>
                </a:solidFill>
              </a:rPr>
              <a:t>radioulnární</a:t>
            </a:r>
            <a:r>
              <a:rPr lang="cs-CZ" b="1" dirty="0">
                <a:solidFill>
                  <a:schemeClr val="tx1"/>
                </a:solidFill>
              </a:rPr>
              <a:t> skloubení: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Hlavním pohybem v něm pronace/supinace (160º)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 err="1">
                <a:solidFill>
                  <a:schemeClr val="tx1"/>
                </a:solidFill>
              </a:rPr>
              <a:t>Radius</a:t>
            </a:r>
            <a:r>
              <a:rPr lang="cs-CZ" sz="1800" b="1" dirty="0">
                <a:solidFill>
                  <a:schemeClr val="tx1"/>
                </a:solidFill>
              </a:rPr>
              <a:t> + ulna + TFFC komplex (</a:t>
            </a:r>
            <a:r>
              <a:rPr lang="cs-CZ" sz="1800" b="1" dirty="0" err="1">
                <a:solidFill>
                  <a:schemeClr val="tx1"/>
                </a:solidFill>
              </a:rPr>
              <a:t>discus</a:t>
            </a:r>
            <a:r>
              <a:rPr lang="cs-CZ" sz="1800" b="1" dirty="0">
                <a:solidFill>
                  <a:schemeClr val="tx1"/>
                </a:solidFill>
              </a:rPr>
              <a:t> </a:t>
            </a:r>
            <a:r>
              <a:rPr lang="cs-CZ" sz="1800" b="1" dirty="0" err="1">
                <a:solidFill>
                  <a:schemeClr val="tx1"/>
                </a:solidFill>
              </a:rPr>
              <a:t>articularis</a:t>
            </a:r>
            <a:r>
              <a:rPr lang="cs-CZ" sz="1800" b="1" dirty="0">
                <a:solidFill>
                  <a:schemeClr val="tx1"/>
                </a:solidFill>
              </a:rPr>
              <a:t>, palmární a dorzální  </a:t>
            </a:r>
            <a:r>
              <a:rPr lang="cs-CZ" sz="1800" b="1" dirty="0" err="1">
                <a:solidFill>
                  <a:schemeClr val="tx1"/>
                </a:solidFill>
              </a:rPr>
              <a:t>radioulnární</a:t>
            </a:r>
            <a:r>
              <a:rPr lang="cs-CZ" sz="1800" b="1" dirty="0">
                <a:solidFill>
                  <a:schemeClr val="tx1"/>
                </a:solidFill>
              </a:rPr>
              <a:t> vazy, ulnární kolaterální vaz, šlacha m. extensor </a:t>
            </a:r>
            <a:r>
              <a:rPr lang="cs-CZ" sz="1800" b="1" dirty="0" err="1">
                <a:solidFill>
                  <a:schemeClr val="tx1"/>
                </a:solidFill>
              </a:rPr>
              <a:t>carpi</a:t>
            </a:r>
            <a:r>
              <a:rPr lang="cs-CZ" sz="1800" b="1" dirty="0">
                <a:solidFill>
                  <a:schemeClr val="tx1"/>
                </a:solidFill>
              </a:rPr>
              <a:t> </a:t>
            </a:r>
            <a:r>
              <a:rPr lang="cs-CZ" sz="1800" b="1" dirty="0" err="1">
                <a:solidFill>
                  <a:schemeClr val="tx1"/>
                </a:solidFill>
              </a:rPr>
              <a:t>ulnaris</a:t>
            </a:r>
            <a:r>
              <a:rPr lang="cs-CZ" sz="1800" b="1" dirty="0">
                <a:solidFill>
                  <a:schemeClr val="tx1"/>
                </a:solidFill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b="1" dirty="0" err="1">
                <a:solidFill>
                  <a:schemeClr val="tx1"/>
                </a:solidFill>
              </a:rPr>
              <a:t>Discus</a:t>
            </a:r>
            <a:r>
              <a:rPr lang="cs-CZ" sz="1800" b="1" dirty="0">
                <a:solidFill>
                  <a:schemeClr val="tx1"/>
                </a:solidFill>
              </a:rPr>
              <a:t> </a:t>
            </a:r>
            <a:r>
              <a:rPr lang="cs-CZ" sz="1800" b="1" dirty="0" err="1">
                <a:solidFill>
                  <a:schemeClr val="tx1"/>
                </a:solidFill>
              </a:rPr>
              <a:t>articularis</a:t>
            </a:r>
            <a:r>
              <a:rPr lang="cs-CZ" sz="1800" b="1" dirty="0">
                <a:solidFill>
                  <a:schemeClr val="tx1"/>
                </a:solidFill>
              </a:rPr>
              <a:t>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rozšiřuje kloubní plochu radia jako opěrný sloupec proximální karpální řady = podíl na přenosu sil z předloktí na ulnární část zápěstí,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destička je obvykle tak pružná, že neplní funkci „opěrné jamky“ při pohybu (80 % tlakového zatížení přenášeno přímo na </a:t>
            </a:r>
            <a:r>
              <a:rPr lang="cs-CZ" sz="1800" b="1" dirty="0" err="1">
                <a:solidFill>
                  <a:schemeClr val="tx1"/>
                </a:solidFill>
              </a:rPr>
              <a:t>radius</a:t>
            </a:r>
            <a:r>
              <a:rPr lang="cs-CZ" sz="1800" b="1" dirty="0">
                <a:solidFill>
                  <a:schemeClr val="tx1"/>
                </a:solidFill>
              </a:rPr>
              <a:t>, disk přebírá 20 % zátěže),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palmární a dorsální </a:t>
            </a:r>
            <a:r>
              <a:rPr lang="cs-CZ" sz="1800" b="1" dirty="0" err="1">
                <a:solidFill>
                  <a:schemeClr val="tx1"/>
                </a:solidFill>
              </a:rPr>
              <a:t>radioulnární</a:t>
            </a:r>
            <a:r>
              <a:rPr lang="cs-CZ" sz="1800" b="1" dirty="0">
                <a:solidFill>
                  <a:schemeClr val="tx1"/>
                </a:solidFill>
              </a:rPr>
              <a:t> vazy = zpevňují </a:t>
            </a:r>
            <a:r>
              <a:rPr lang="cs-CZ" sz="1800" b="1" dirty="0" err="1">
                <a:solidFill>
                  <a:schemeClr val="tx1"/>
                </a:solidFill>
              </a:rPr>
              <a:t>diskus</a:t>
            </a:r>
            <a:r>
              <a:rPr lang="cs-CZ" sz="1800" b="1" dirty="0">
                <a:solidFill>
                  <a:schemeClr val="tx1"/>
                </a:solidFill>
              </a:rPr>
              <a:t> + stabilizátory DRUK,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odděluje art. </a:t>
            </a:r>
            <a:r>
              <a:rPr lang="cs-CZ" sz="1800" b="1" dirty="0" err="1">
                <a:solidFill>
                  <a:schemeClr val="tx1"/>
                </a:solidFill>
              </a:rPr>
              <a:t>radiocarpale</a:t>
            </a:r>
            <a:r>
              <a:rPr lang="cs-CZ" sz="1800" b="1" dirty="0">
                <a:solidFill>
                  <a:schemeClr val="tx1"/>
                </a:solidFill>
              </a:rPr>
              <a:t> a art. </a:t>
            </a:r>
            <a:r>
              <a:rPr lang="cs-CZ" sz="1800" b="1" dirty="0" err="1">
                <a:solidFill>
                  <a:schemeClr val="tx1"/>
                </a:solidFill>
              </a:rPr>
              <a:t>radioulnare</a:t>
            </a:r>
            <a:r>
              <a:rPr lang="cs-CZ" sz="1800" b="1" dirty="0">
                <a:solidFill>
                  <a:schemeClr val="tx1"/>
                </a:solidFill>
              </a:rPr>
              <a:t> </a:t>
            </a:r>
            <a:r>
              <a:rPr lang="cs-CZ" sz="1800" b="1" dirty="0" err="1">
                <a:solidFill>
                  <a:schemeClr val="tx1"/>
                </a:solidFill>
              </a:rPr>
              <a:t>inf</a:t>
            </a:r>
            <a:r>
              <a:rPr lang="cs-CZ" sz="1800" b="1" dirty="0">
                <a:solidFill>
                  <a:schemeClr val="tx1"/>
                </a:solidFill>
              </a:rPr>
              <a:t>. (</a:t>
            </a:r>
            <a:r>
              <a:rPr lang="cs-CZ" sz="1800" b="1" dirty="0" err="1">
                <a:solidFill>
                  <a:schemeClr val="tx1"/>
                </a:solidFill>
              </a:rPr>
              <a:t>Kapanjdi</a:t>
            </a:r>
            <a:r>
              <a:rPr lang="cs-CZ" sz="1800" b="1" dirty="0">
                <a:solidFill>
                  <a:schemeClr val="tx1"/>
                </a:solidFill>
              </a:rPr>
              <a:t>, 1982)</a:t>
            </a:r>
          </a:p>
          <a:p>
            <a:pPr lvl="2">
              <a:buFont typeface="Arial" panose="020B0604020202020204" pitchFamily="34" charset="0"/>
              <a:buChar char="•"/>
            </a:pPr>
            <a:endParaRPr lang="cs-CZ" sz="1800" b="1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4856129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X.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2010" y="1448656"/>
            <a:ext cx="10751491" cy="4972050"/>
          </a:xfrm>
        </p:spPr>
        <p:txBody>
          <a:bodyPr>
            <a:normAutofit/>
          </a:bodyPr>
          <a:lstStyle/>
          <a:p>
            <a:r>
              <a:rPr lang="cs-CZ" sz="2100" b="1" dirty="0">
                <a:solidFill>
                  <a:schemeClr val="tx1"/>
                </a:solidFill>
              </a:rPr>
              <a:t>Kineziologie zápěstí a ruky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Oblast zápěstí: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Distální </a:t>
            </a:r>
            <a:r>
              <a:rPr lang="cs-CZ" b="1" dirty="0" err="1">
                <a:solidFill>
                  <a:schemeClr val="tx1"/>
                </a:solidFill>
              </a:rPr>
              <a:t>radioulnární</a:t>
            </a:r>
            <a:r>
              <a:rPr lang="cs-CZ" b="1" dirty="0">
                <a:solidFill>
                  <a:schemeClr val="tx1"/>
                </a:solidFill>
              </a:rPr>
              <a:t> skloubení: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Šlacha m. extensor </a:t>
            </a:r>
            <a:r>
              <a:rPr lang="cs-CZ" b="1" dirty="0" err="1">
                <a:solidFill>
                  <a:schemeClr val="tx1"/>
                </a:solidFill>
              </a:rPr>
              <a:t>carpi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ulnaris</a:t>
            </a:r>
            <a:r>
              <a:rPr lang="cs-CZ" b="1" dirty="0">
                <a:solidFill>
                  <a:schemeClr val="tx1"/>
                </a:solidFill>
              </a:rPr>
              <a:t> – stabilizace </a:t>
            </a:r>
            <a:r>
              <a:rPr lang="cs-CZ" b="1" dirty="0" err="1">
                <a:solidFill>
                  <a:schemeClr val="tx1"/>
                </a:solidFill>
              </a:rPr>
              <a:t>ulnokarpální</a:t>
            </a:r>
            <a:r>
              <a:rPr lang="cs-CZ" b="1" dirty="0">
                <a:solidFill>
                  <a:schemeClr val="tx1"/>
                </a:solidFill>
              </a:rPr>
              <a:t> části zápěstí (brání palmárnímu posunu karpu proti distálnímu předloktí = dynamický stabilizátor).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Zástupný obsah 4" descr="Obsah obrázku text, perokresba&#10;&#10;Popis byl vytvořen automaticky">
            <a:extLst>
              <a:ext uri="{FF2B5EF4-FFF2-40B4-BE49-F238E27FC236}">
                <a16:creationId xmlns:a16="http://schemas.microsoft.com/office/drawing/2014/main" id="{E85B4EA4-2772-2300-25D2-DFF99C7B49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700" y="3429000"/>
            <a:ext cx="3020737" cy="283648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30D23C6-907C-9031-2EBD-228E25C711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127" y="3468717"/>
            <a:ext cx="2552013" cy="312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100751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3C580-B921-4F14-877D-DC079B221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700" y="547910"/>
            <a:ext cx="8911687" cy="1280890"/>
          </a:xfrm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Kineziologie X.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058DE3-1908-40C4-9413-A152874CF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2010" y="1448656"/>
            <a:ext cx="10751491" cy="4972050"/>
          </a:xfrm>
        </p:spPr>
        <p:txBody>
          <a:bodyPr>
            <a:normAutofit/>
          </a:bodyPr>
          <a:lstStyle/>
          <a:p>
            <a:r>
              <a:rPr lang="cs-CZ" sz="2100" b="1" dirty="0">
                <a:solidFill>
                  <a:schemeClr val="tx1"/>
                </a:solidFill>
              </a:rPr>
              <a:t>Kineziologie zápěstí a ruky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100" b="1" dirty="0">
                <a:solidFill>
                  <a:schemeClr val="tx1"/>
                </a:solidFill>
              </a:rPr>
              <a:t>Oblast zápěstí: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100" b="1" dirty="0" err="1">
                <a:solidFill>
                  <a:schemeClr val="tx1"/>
                </a:solidFill>
              </a:rPr>
              <a:t>Radiokarpální</a:t>
            </a:r>
            <a:r>
              <a:rPr lang="cs-CZ" sz="2100" b="1" dirty="0">
                <a:solidFill>
                  <a:schemeClr val="tx1"/>
                </a:solidFill>
              </a:rPr>
              <a:t> skloubení: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900" b="1" dirty="0" err="1">
                <a:solidFill>
                  <a:schemeClr val="tx1"/>
                </a:solidFill>
              </a:rPr>
              <a:t>Radius</a:t>
            </a:r>
            <a:r>
              <a:rPr lang="cs-CZ" sz="1900" b="1" dirty="0">
                <a:solidFill>
                  <a:schemeClr val="tx1"/>
                </a:solidFill>
              </a:rPr>
              <a:t> + os </a:t>
            </a:r>
            <a:r>
              <a:rPr lang="cs-CZ" sz="1900" b="1" dirty="0" err="1">
                <a:solidFill>
                  <a:schemeClr val="tx1"/>
                </a:solidFill>
              </a:rPr>
              <a:t>scaphoideum</a:t>
            </a:r>
            <a:r>
              <a:rPr lang="cs-CZ" sz="1900" b="1" dirty="0">
                <a:solidFill>
                  <a:schemeClr val="tx1"/>
                </a:solidFill>
              </a:rPr>
              <a:t>, </a:t>
            </a:r>
            <a:r>
              <a:rPr lang="cs-CZ" sz="1900" b="1" dirty="0" err="1">
                <a:solidFill>
                  <a:schemeClr val="tx1"/>
                </a:solidFill>
              </a:rPr>
              <a:t>lunatum</a:t>
            </a:r>
            <a:r>
              <a:rPr lang="cs-CZ" sz="1900" b="1" dirty="0">
                <a:solidFill>
                  <a:schemeClr val="tx1"/>
                </a:solidFill>
              </a:rPr>
              <a:t> a </a:t>
            </a:r>
            <a:r>
              <a:rPr lang="cs-CZ" sz="1900" b="1" dirty="0" err="1">
                <a:solidFill>
                  <a:schemeClr val="tx1"/>
                </a:solidFill>
              </a:rPr>
              <a:t>triquetrum</a:t>
            </a:r>
            <a:r>
              <a:rPr lang="cs-CZ" sz="1900" b="1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 err="1">
                <a:solidFill>
                  <a:schemeClr val="tx1"/>
                </a:solidFill>
              </a:rPr>
              <a:t>Mediokarpální</a:t>
            </a:r>
            <a:r>
              <a:rPr lang="cs-CZ" sz="1900" b="1" dirty="0">
                <a:solidFill>
                  <a:schemeClr val="tx1"/>
                </a:solidFill>
              </a:rPr>
              <a:t> kloub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Situovaný mezi oběma řadami zápěstních kůstek.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Kloubní plochy jsou dány tvarem styčných ploch karpálních kostí.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900" b="1" dirty="0">
                <a:solidFill>
                  <a:schemeClr val="tx1"/>
                </a:solidFill>
              </a:rPr>
              <a:t>Štěrbina MC kloubu má tvar příčně položeného písmene S.</a:t>
            </a:r>
          </a:p>
          <a:p>
            <a:pPr marL="0" indent="0">
              <a:buNone/>
            </a:pPr>
            <a:endParaRPr lang="cs-CZ" sz="2100" b="1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8361836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40062</TotalTime>
  <Words>3356</Words>
  <Application>Microsoft Macintosh PowerPoint</Application>
  <PresentationFormat>Širokoúhlá obrazovka</PresentationFormat>
  <Paragraphs>353</Paragraphs>
  <Slides>38</Slides>
  <Notes>35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3" baseType="lpstr">
      <vt:lpstr>Arial</vt:lpstr>
      <vt:lpstr>Calibri</vt:lpstr>
      <vt:lpstr>Century Gothic</vt:lpstr>
      <vt:lpstr>Wingdings 3</vt:lpstr>
      <vt:lpstr>Stébla</vt:lpstr>
      <vt:lpstr>Kineziologie X.</vt:lpstr>
      <vt:lpstr>Kineziologie X.</vt:lpstr>
      <vt:lpstr>Kineziologie X.</vt:lpstr>
      <vt:lpstr>Kineziologie X.</vt:lpstr>
      <vt:lpstr>Kineziologie X.</vt:lpstr>
      <vt:lpstr>Kineziologie X.</vt:lpstr>
      <vt:lpstr>Kineziologie X.</vt:lpstr>
      <vt:lpstr>Kineziologie X.</vt:lpstr>
      <vt:lpstr>Kineziologie X.</vt:lpstr>
      <vt:lpstr>Kineziologie X.</vt:lpstr>
      <vt:lpstr>Prezentace aplikace PowerPoint</vt:lpstr>
      <vt:lpstr>Kineziologie X.</vt:lpstr>
      <vt:lpstr>Kineziologie X.</vt:lpstr>
      <vt:lpstr>Kineziologie X.</vt:lpstr>
      <vt:lpstr>Kineziologie X.</vt:lpstr>
      <vt:lpstr>Prezentace aplikace PowerPoint</vt:lpstr>
      <vt:lpstr>Kineziologie X.</vt:lpstr>
      <vt:lpstr>Kineziologie X.</vt:lpstr>
      <vt:lpstr>Kineziologie X.</vt:lpstr>
      <vt:lpstr>Kineziologie X.</vt:lpstr>
      <vt:lpstr>Kineziologie X.</vt:lpstr>
      <vt:lpstr>Kineziologie X.</vt:lpstr>
      <vt:lpstr>Kineziologie X.</vt:lpstr>
      <vt:lpstr>Kineziologie X.</vt:lpstr>
      <vt:lpstr>Kineziologie X.</vt:lpstr>
      <vt:lpstr>Kineziologie X.</vt:lpstr>
      <vt:lpstr>Kineziologie X.</vt:lpstr>
      <vt:lpstr>Kineziologie X.</vt:lpstr>
      <vt:lpstr>Kineziologie X.</vt:lpstr>
      <vt:lpstr>Kineziologie X.</vt:lpstr>
      <vt:lpstr>Kineziologie X.</vt:lpstr>
      <vt:lpstr>Kineziologie X.</vt:lpstr>
      <vt:lpstr>Prezentace aplikace PowerPoint</vt:lpstr>
      <vt:lpstr>Kineziologie X.</vt:lpstr>
      <vt:lpstr>Kineziologie X.</vt:lpstr>
      <vt:lpstr>Kineziologie X.</vt:lpstr>
      <vt:lpstr>Seznam literatury</vt:lpstr>
      <vt:lpstr>Seznam literatury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Veronika Málková</dc:creator>
  <cp:lastModifiedBy>Veronika Málková</cp:lastModifiedBy>
  <cp:revision>1762</cp:revision>
  <dcterms:created xsi:type="dcterms:W3CDTF">2019-02-16T16:33:42Z</dcterms:created>
  <dcterms:modified xsi:type="dcterms:W3CDTF">2024-01-05T14:35:32Z</dcterms:modified>
</cp:coreProperties>
</file>