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notesMasterIdLst>
    <p:notesMasterId r:id="rId27"/>
  </p:notesMasterIdLst>
  <p:sldIdLst>
    <p:sldId id="256" r:id="rId2"/>
    <p:sldId id="458" r:id="rId3"/>
    <p:sldId id="257" r:id="rId4"/>
    <p:sldId id="433" r:id="rId5"/>
    <p:sldId id="434" r:id="rId6"/>
    <p:sldId id="436" r:id="rId7"/>
    <p:sldId id="437" r:id="rId8"/>
    <p:sldId id="438" r:id="rId9"/>
    <p:sldId id="460" r:id="rId10"/>
    <p:sldId id="442" r:id="rId11"/>
    <p:sldId id="439" r:id="rId12"/>
    <p:sldId id="455" r:id="rId13"/>
    <p:sldId id="443" r:id="rId14"/>
    <p:sldId id="444" r:id="rId15"/>
    <p:sldId id="445" r:id="rId16"/>
    <p:sldId id="446" r:id="rId17"/>
    <p:sldId id="448" r:id="rId18"/>
    <p:sldId id="447" r:id="rId19"/>
    <p:sldId id="449" r:id="rId20"/>
    <p:sldId id="450" r:id="rId21"/>
    <p:sldId id="451" r:id="rId22"/>
    <p:sldId id="456" r:id="rId23"/>
    <p:sldId id="453" r:id="rId24"/>
    <p:sldId id="457" r:id="rId25"/>
    <p:sldId id="33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ka Málková" initials="VM" lastIdx="1" clrIdx="0">
    <p:extLst>
      <p:ext uri="{19B8F6BF-5375-455C-9EA6-DF929625EA0E}">
        <p15:presenceInfo xmlns:p15="http://schemas.microsoft.com/office/powerpoint/2012/main" userId="a206150708fe47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43"/>
  </p:normalViewPr>
  <p:slideViewPr>
    <p:cSldViewPr snapToGrid="0">
      <p:cViewPr varScale="1">
        <p:scale>
          <a:sx n="110" d="100"/>
          <a:sy n="110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7T10:18:20.98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D3FAD-E227-4FA2-99CB-A0C1353492A9}" type="datetimeFigureOut">
              <a:rPr lang="cs-CZ" smtClean="0"/>
              <a:t>17.11.2023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0D12F-39F8-4C59-B32C-0B6B356043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07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446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769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468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197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979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592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979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800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657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829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811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634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910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159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69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878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410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305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251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250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396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64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17.11.2023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80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17.11.2023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20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17.11.2023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313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17.11.2023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16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17.11.2023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1577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17.11.2023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325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17.11.2023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821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17.11.2023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82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17.11.2023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01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17.11.2023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68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17.11.2023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8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17.11.2023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9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17.11.2023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89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17.11.2023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89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17.11.2023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22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17.11.2023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84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5EBAA-C00B-40DC-B104-70E3CB09F9F5}" type="datetimeFigureOut">
              <a:rPr lang="cs-CZ" smtClean="0"/>
              <a:t>17.11.2023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61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4CA0A-D5C4-46B8-8F16-507AC38B9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5067" y="1867647"/>
            <a:ext cx="8976809" cy="971462"/>
          </a:xfrm>
        </p:spPr>
        <p:txBody>
          <a:bodyPr>
            <a:normAutofit/>
          </a:bodyPr>
          <a:lstStyle/>
          <a:p>
            <a:r>
              <a:rPr lang="cs-CZ" b="1" dirty="0"/>
              <a:t>Kineziologie XI.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6E8F6B-654E-4224-8517-B5711827C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7780" y="3251200"/>
            <a:ext cx="8131550" cy="2937114"/>
          </a:xfrm>
        </p:spPr>
        <p:txBody>
          <a:bodyPr>
            <a:noAutofit/>
          </a:bodyPr>
          <a:lstStyle/>
          <a:p>
            <a:endParaRPr lang="cs-CZ" sz="2400" b="1" dirty="0"/>
          </a:p>
          <a:p>
            <a:r>
              <a:rPr lang="cs-CZ" sz="2400" b="1" dirty="0">
                <a:solidFill>
                  <a:schemeClr val="tx1"/>
                </a:solidFill>
              </a:rPr>
              <a:t>Mgr. Veronika Málková </a:t>
            </a:r>
          </a:p>
          <a:p>
            <a:endParaRPr lang="cs-CZ" sz="2400" b="1" baseline="3000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A36FEC24-4C93-487E-BA9C-E01DCDB891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377773" y="153292"/>
            <a:ext cx="844100" cy="62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333888C-EFE8-48ED-BAAA-2F30857A85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95" y="143679"/>
            <a:ext cx="841498" cy="6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8ECC4B1-F53A-4221-8ABD-DB0E268B5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153" y="153292"/>
            <a:ext cx="1228754" cy="71017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DCBCC69-D58C-4AF9-9A2A-8E80A89F7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860" y="-591664"/>
            <a:ext cx="2235414" cy="220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57214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150" y="1356430"/>
            <a:ext cx="11887849" cy="58230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chemeClr val="tx1"/>
                </a:solidFill>
              </a:rPr>
              <a:t>Hrudní koš (žebra, sternum, hrudní obratle):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Oploštění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Boční vyklenutí hrudníku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Novorozenec: kuželovitý tvar hrudníku s téměř kruhovým tvarem průřezu.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Dospělost: předozadní oploštění.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1"/>
                </a:solidFill>
              </a:rPr>
              <a:t>Hrudní apertura: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Horní hrudní apertura (horní hrudní otvor): ohraničena 1. žebrem + hrudní kostí + 1. hrudní obratel.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Dolní hrudní apertura: vymezena dolním okrajem žeber + mečovitým výběžkem hrudní kosti + </a:t>
            </a:r>
            <a:br>
              <a:rPr lang="cs-CZ" sz="1800" b="1" dirty="0">
                <a:solidFill>
                  <a:schemeClr val="tx1"/>
                </a:solidFill>
              </a:rPr>
            </a:br>
            <a:r>
              <a:rPr lang="cs-CZ" sz="1800" b="1" dirty="0">
                <a:solidFill>
                  <a:schemeClr val="tx1"/>
                </a:solidFill>
              </a:rPr>
              <a:t>12. hrudním obratlem. </a:t>
            </a:r>
            <a:br>
              <a:rPr lang="cs-CZ" b="1" dirty="0">
                <a:solidFill>
                  <a:schemeClr val="tx1"/>
                </a:solidFill>
              </a:rPr>
            </a:b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text, perokresba&#10;&#10;Popis byl vytvořen automaticky">
            <a:extLst>
              <a:ext uri="{FF2B5EF4-FFF2-40B4-BE49-F238E27FC236}">
                <a16:creationId xmlns:a16="http://schemas.microsoft.com/office/drawing/2014/main" id="{4D1C02E7-D058-4061-A3E2-B14E9C204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52" y="517087"/>
            <a:ext cx="1522160" cy="299748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0EA5D21-C741-43C0-8601-5C0D52E3B90D}"/>
              </a:ext>
            </a:extLst>
          </p:cNvPr>
          <p:cNvSpPr txBox="1"/>
          <p:nvPr/>
        </p:nvSpPr>
        <p:spPr>
          <a:xfrm>
            <a:off x="8948792" y="2804845"/>
            <a:ext cx="309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i="1" dirty="0"/>
              <a:t>https://www.publicdomainpictures.net/cs/view-image.php?image=130312&amp;picture=hrudnik-hrudni-kos</a:t>
            </a:r>
          </a:p>
        </p:txBody>
      </p:sp>
    </p:spTree>
    <p:extLst>
      <p:ext uri="{BB962C8B-B14F-4D97-AF65-F5344CB8AC3E}">
        <p14:creationId xmlns:p14="http://schemas.microsoft.com/office/powerpoint/2010/main" val="9132205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150" y="1255846"/>
            <a:ext cx="11887849" cy="58230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chemeClr val="tx1"/>
                </a:solidFill>
              </a:rPr>
              <a:t>Inspirační svaly: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Hlavní: bránice, mm. </a:t>
            </a:r>
            <a:r>
              <a:rPr lang="cs-CZ" b="1" dirty="0" err="1">
                <a:solidFill>
                  <a:schemeClr val="tx1"/>
                </a:solidFill>
              </a:rPr>
              <a:t>intercostales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externi</a:t>
            </a:r>
            <a:r>
              <a:rPr lang="cs-CZ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Pomocné: mm. </a:t>
            </a:r>
            <a:r>
              <a:rPr lang="cs-CZ" b="1" dirty="0" err="1">
                <a:solidFill>
                  <a:schemeClr val="tx1"/>
                </a:solidFill>
              </a:rPr>
              <a:t>scaleni</a:t>
            </a:r>
            <a:r>
              <a:rPr lang="cs-CZ" b="1" dirty="0">
                <a:solidFill>
                  <a:schemeClr val="tx1"/>
                </a:solidFill>
              </a:rPr>
              <a:t>, mm. </a:t>
            </a:r>
            <a:r>
              <a:rPr lang="cs-CZ" b="1" dirty="0" err="1">
                <a:solidFill>
                  <a:schemeClr val="tx1"/>
                </a:solidFill>
              </a:rPr>
              <a:t>pectorales</a:t>
            </a:r>
            <a:r>
              <a:rPr lang="cs-CZ" b="1" dirty="0">
                <a:solidFill>
                  <a:schemeClr val="tx1"/>
                </a:solidFill>
              </a:rPr>
              <a:t> major et minor, m. </a:t>
            </a:r>
            <a:r>
              <a:rPr lang="cs-CZ" b="1" dirty="0" err="1">
                <a:solidFill>
                  <a:schemeClr val="tx1"/>
                </a:solidFill>
              </a:rPr>
              <a:t>serratus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anterior</a:t>
            </a:r>
            <a:r>
              <a:rPr lang="cs-CZ" b="1" dirty="0">
                <a:solidFill>
                  <a:schemeClr val="tx1"/>
                </a:solidFill>
              </a:rPr>
              <a:t>, m. </a:t>
            </a:r>
            <a:r>
              <a:rPr lang="cs-CZ" b="1" dirty="0" err="1">
                <a:solidFill>
                  <a:schemeClr val="tx1"/>
                </a:solidFill>
              </a:rPr>
              <a:t>serratus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posterior</a:t>
            </a:r>
            <a:r>
              <a:rPr lang="cs-CZ" b="1" dirty="0">
                <a:solidFill>
                  <a:schemeClr val="tx1"/>
                </a:solidFill>
              </a:rPr>
              <a:t> superior, SCM.</a:t>
            </a: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chemeClr val="tx1"/>
                </a:solidFill>
              </a:rPr>
              <a:t>Expirační svaly: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Hlavní: mm. </a:t>
            </a:r>
            <a:r>
              <a:rPr lang="cs-CZ" b="1" dirty="0" err="1">
                <a:solidFill>
                  <a:schemeClr val="tx1"/>
                </a:solidFill>
              </a:rPr>
              <a:t>intercostales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interni</a:t>
            </a:r>
            <a:r>
              <a:rPr lang="cs-CZ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Pomocné: břišní lis, m. </a:t>
            </a:r>
            <a:r>
              <a:rPr lang="cs-CZ" sz="1800" b="1" dirty="0" err="1">
                <a:solidFill>
                  <a:schemeClr val="tx1"/>
                </a:solidFill>
              </a:rPr>
              <a:t>serratu</a:t>
            </a:r>
            <a:r>
              <a:rPr lang="cs-CZ" b="1" dirty="0" err="1">
                <a:solidFill>
                  <a:schemeClr val="tx1"/>
                </a:solidFill>
              </a:rPr>
              <a:t>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posterior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inferior</a:t>
            </a:r>
            <a:r>
              <a:rPr lang="cs-CZ" b="1" dirty="0">
                <a:solidFill>
                  <a:schemeClr val="tx1"/>
                </a:solidFill>
              </a:rPr>
              <a:t>, m. </a:t>
            </a:r>
            <a:r>
              <a:rPr lang="cs-CZ" b="1" dirty="0" err="1">
                <a:solidFill>
                  <a:schemeClr val="tx1"/>
                </a:solidFill>
              </a:rPr>
              <a:t>transversus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thoracis</a:t>
            </a:r>
            <a:r>
              <a:rPr lang="cs-CZ" b="1" dirty="0">
                <a:solidFill>
                  <a:schemeClr val="tx1"/>
                </a:solidFill>
              </a:rPr>
              <a:t>.</a:t>
            </a: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7761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150" y="1255846"/>
            <a:ext cx="11887849" cy="58230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1"/>
                </a:solidFill>
              </a:rPr>
              <a:t>Různé názory na funkci interkostálních svalů: klasicky považovány mm. </a:t>
            </a:r>
            <a:r>
              <a:rPr lang="cs-CZ" b="1" dirty="0" err="1">
                <a:solidFill>
                  <a:schemeClr val="tx1"/>
                </a:solidFill>
              </a:rPr>
              <a:t>intercostales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externi</a:t>
            </a:r>
            <a:r>
              <a:rPr lang="cs-CZ" b="1" dirty="0">
                <a:solidFill>
                  <a:schemeClr val="tx1"/>
                </a:solidFill>
              </a:rPr>
              <a:t> za nádechové a mm. </a:t>
            </a:r>
            <a:r>
              <a:rPr lang="cs-CZ" b="1" dirty="0" err="1">
                <a:solidFill>
                  <a:schemeClr val="tx1"/>
                </a:solidFill>
              </a:rPr>
              <a:t>intercostales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interni</a:t>
            </a:r>
            <a:r>
              <a:rPr lang="cs-CZ" b="1" dirty="0">
                <a:solidFill>
                  <a:schemeClr val="tx1"/>
                </a:solidFill>
              </a:rPr>
              <a:t> za výdechové (jejich přední část je ovšem někdy popisovaná jako inspirační). Zřejmě však mají spíše fixační funkci, tj. udržují vzájemné postavení žeber a pružně zpevňují hrudní koš během dýchacích pohybů.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1"/>
                </a:solidFill>
              </a:rPr>
              <a:t>Další různé názory: většinou bývá např. m. </a:t>
            </a:r>
            <a:r>
              <a:rPr lang="cs-CZ" b="1" dirty="0" err="1">
                <a:solidFill>
                  <a:schemeClr val="tx1"/>
                </a:solidFill>
              </a:rPr>
              <a:t>serratus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posterior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inferior</a:t>
            </a:r>
            <a:r>
              <a:rPr lang="cs-CZ" b="1" dirty="0">
                <a:solidFill>
                  <a:schemeClr val="tx1"/>
                </a:solidFill>
              </a:rPr>
              <a:t> považován za sval výdechový, protože při své akci stahuje dolní žebra kaudálně. Lze jej ale považovat i za fixační sval, který fixací dolních žeber umožňuje počáteční pohyb centrum </a:t>
            </a:r>
            <a:r>
              <a:rPr lang="cs-CZ" b="1" dirty="0" err="1">
                <a:solidFill>
                  <a:schemeClr val="tx1"/>
                </a:solidFill>
              </a:rPr>
              <a:t>tendineum</a:t>
            </a:r>
            <a:r>
              <a:rPr lang="cs-CZ" b="1" dirty="0">
                <a:solidFill>
                  <a:schemeClr val="tx1"/>
                </a:solidFill>
              </a:rPr>
              <a:t> kaudálně a podporuje tak nádech.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1"/>
                </a:solidFill>
              </a:rPr>
              <a:t>Naopak m. </a:t>
            </a:r>
            <a:r>
              <a:rPr lang="cs-CZ" b="1" dirty="0" err="1">
                <a:solidFill>
                  <a:schemeClr val="tx1"/>
                </a:solidFill>
              </a:rPr>
              <a:t>pectoralis</a:t>
            </a:r>
            <a:r>
              <a:rPr lang="cs-CZ" b="1" dirty="0">
                <a:solidFill>
                  <a:schemeClr val="tx1"/>
                </a:solidFill>
              </a:rPr>
              <a:t> major je obvykle považován za pomocný inspirační sval, ovšem jeho klavikulární část má významnou úlohu při usilovném výdechu, resp. při kašli. 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1"/>
                </a:solidFill>
              </a:rPr>
              <a:t>M. </a:t>
            </a:r>
            <a:r>
              <a:rPr lang="cs-CZ" b="1" dirty="0" err="1">
                <a:solidFill>
                  <a:schemeClr val="tx1"/>
                </a:solidFill>
              </a:rPr>
              <a:t>quadratus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lumborum</a:t>
            </a:r>
            <a:r>
              <a:rPr lang="cs-CZ" b="1" dirty="0">
                <a:solidFill>
                  <a:schemeClr val="tx1"/>
                </a:solidFill>
              </a:rPr>
              <a:t> zajišťuje spojení mezi hrudníkem a pánví. Při nádechu zajišťuje fixaci bederního úseku pro rozvinutí hrudníku. Při usilovném výdechu se účastní stahování žeber a pomáhá vytlačit bránici co nejvíce kraniálně.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cs-CZ" b="1" dirty="0">
                <a:solidFill>
                  <a:schemeClr val="tx1"/>
                </a:solidFill>
              </a:rPr>
            </a:br>
            <a:br>
              <a:rPr lang="cs-CZ" b="1" dirty="0">
                <a:solidFill>
                  <a:schemeClr val="tx1"/>
                </a:solidFill>
              </a:rPr>
            </a:b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2322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150" y="1255846"/>
            <a:ext cx="11887849" cy="58230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chemeClr val="tx1"/>
                </a:solidFill>
              </a:rPr>
              <a:t>Bránice: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>
                <a:solidFill>
                  <a:schemeClr val="tx1"/>
                </a:solidFill>
              </a:rPr>
              <a:t>3 části</a:t>
            </a:r>
            <a:r>
              <a:rPr lang="cs-CZ" b="1" dirty="0">
                <a:solidFill>
                  <a:schemeClr val="tx1"/>
                </a:solidFill>
              </a:rPr>
              <a:t>: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chemeClr val="tx1"/>
                </a:solidFill>
              </a:rPr>
              <a:t>Pars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sternalis</a:t>
            </a:r>
            <a:endParaRPr lang="cs-CZ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chemeClr val="tx1"/>
                </a:solidFill>
              </a:rPr>
              <a:t>Pars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costalis</a:t>
            </a:r>
            <a:r>
              <a:rPr lang="cs-CZ" b="1" dirty="0">
                <a:solidFill>
                  <a:schemeClr val="tx1"/>
                </a:solidFill>
              </a:rPr>
              <a:t> (7.-12. žebro):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Rychlá vlákna.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Vzájemně přibližuje CT a dolní žebra.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chemeClr val="tx1"/>
                </a:solidFill>
              </a:rPr>
              <a:t>Pars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lumbalis</a:t>
            </a:r>
            <a:r>
              <a:rPr lang="cs-CZ" b="1" dirty="0">
                <a:solidFill>
                  <a:schemeClr val="tx1"/>
                </a:solidFill>
              </a:rPr>
              <a:t> (od </a:t>
            </a:r>
            <a:r>
              <a:rPr lang="cs-CZ" b="1" dirty="0" err="1">
                <a:solidFill>
                  <a:schemeClr val="tx1"/>
                </a:solidFill>
              </a:rPr>
              <a:t>Lp</a:t>
            </a:r>
            <a:r>
              <a:rPr lang="cs-CZ" b="1" dirty="0">
                <a:solidFill>
                  <a:schemeClr val="tx1"/>
                </a:solidFill>
              </a:rPr>
              <a:t>):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Pomalá vlákna.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Neupínají se na dolní žebra, pouze táhnou CT kaudálně.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Při kontrakci </a:t>
            </a:r>
            <a:r>
              <a:rPr lang="cs-CZ" b="1" dirty="0">
                <a:solidFill>
                  <a:schemeClr val="tx1"/>
                </a:solidFill>
              </a:rPr>
              <a:t>se zvyšuje i</a:t>
            </a:r>
            <a:r>
              <a:rPr lang="cs-CZ" sz="1800" b="1" dirty="0">
                <a:solidFill>
                  <a:schemeClr val="tx1"/>
                </a:solidFill>
              </a:rPr>
              <a:t>ntraabdominální tlak a snižují </a:t>
            </a:r>
            <a:r>
              <a:rPr lang="cs-CZ" sz="1800" b="1" dirty="0" err="1">
                <a:solidFill>
                  <a:schemeClr val="tx1"/>
                </a:solidFill>
              </a:rPr>
              <a:t>intrapleurální</a:t>
            </a:r>
            <a:r>
              <a:rPr lang="cs-CZ" sz="1800" b="1" dirty="0">
                <a:solidFill>
                  <a:schemeClr val="tx1"/>
                </a:solidFill>
              </a:rPr>
              <a:t> tlak.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kreslené, deštník&#10;&#10;Popis byl vytvořen automaticky">
            <a:extLst>
              <a:ext uri="{FF2B5EF4-FFF2-40B4-BE49-F238E27FC236}">
                <a16:creationId xmlns:a16="http://schemas.microsoft.com/office/drawing/2014/main" id="{FCAC26F6-F7FB-98B0-D1A8-590BA04A1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71" y="1157532"/>
            <a:ext cx="5148396" cy="343226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9B9451A-28D5-E153-1F53-F54626FD75DA}"/>
              </a:ext>
            </a:extLst>
          </p:cNvPr>
          <p:cNvSpPr txBox="1"/>
          <p:nvPr/>
        </p:nvSpPr>
        <p:spPr>
          <a:xfrm>
            <a:off x="5602147" y="4688110"/>
            <a:ext cx="6367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https://</a:t>
            </a:r>
            <a:r>
              <a:rPr lang="cs-CZ" sz="1400" i="1" dirty="0" err="1"/>
              <a:t>www.wikiskripta.eu</a:t>
            </a:r>
            <a:r>
              <a:rPr lang="cs-CZ" sz="1400" i="1" dirty="0"/>
              <a:t>/</a:t>
            </a:r>
            <a:r>
              <a:rPr lang="cs-CZ" sz="1400" i="1" dirty="0" err="1"/>
              <a:t>w</a:t>
            </a:r>
            <a:r>
              <a:rPr lang="cs-CZ" sz="1400" i="1" dirty="0"/>
              <a:t>/Bránice#/media/</a:t>
            </a:r>
            <a:r>
              <a:rPr lang="cs-CZ" sz="1400" i="1" dirty="0" err="1"/>
              <a:t>Soubor:Diaphragma.jpg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573027001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150" y="1255846"/>
            <a:ext cx="11887849" cy="58230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chemeClr val="tx1"/>
                </a:solidFill>
              </a:rPr>
              <a:t>Bránice: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Pokud odpor obsahu břišní dutiny nezamezí poklesu centrum </a:t>
            </a:r>
            <a:r>
              <a:rPr lang="cs-CZ" b="1" dirty="0" err="1">
                <a:solidFill>
                  <a:schemeClr val="tx1"/>
                </a:solidFill>
              </a:rPr>
              <a:t>tendineum</a:t>
            </a:r>
            <a:r>
              <a:rPr lang="cs-CZ" b="1" dirty="0">
                <a:solidFill>
                  <a:schemeClr val="tx1"/>
                </a:solidFill>
              </a:rPr>
              <a:t> na úroveň úponů bránice na žebra, dochází aktivitou </a:t>
            </a:r>
            <a:r>
              <a:rPr lang="cs-CZ" b="1" dirty="0" err="1">
                <a:solidFill>
                  <a:schemeClr val="tx1"/>
                </a:solidFill>
              </a:rPr>
              <a:t>krurální</a:t>
            </a:r>
            <a:r>
              <a:rPr lang="cs-CZ" b="1" dirty="0">
                <a:solidFill>
                  <a:schemeClr val="tx1"/>
                </a:solidFill>
              </a:rPr>
              <a:t> částí ke vtahování dolních žeber.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Vazivovou část bránice tvoří centrum </a:t>
            </a:r>
            <a:r>
              <a:rPr lang="cs-CZ" b="1" dirty="0" err="1">
                <a:solidFill>
                  <a:schemeClr val="tx1"/>
                </a:solidFill>
              </a:rPr>
              <a:t>tendineum</a:t>
            </a:r>
            <a:r>
              <a:rPr lang="cs-CZ" b="1" dirty="0">
                <a:solidFill>
                  <a:schemeClr val="tx1"/>
                </a:solidFill>
              </a:rPr>
              <a:t> a malé úseky v postranních partiích pocházející z </a:t>
            </a:r>
            <a:r>
              <a:rPr lang="cs-CZ" b="1" dirty="0" err="1">
                <a:solidFill>
                  <a:schemeClr val="tx1"/>
                </a:solidFill>
              </a:rPr>
              <a:t>pleuroperitoneální</a:t>
            </a:r>
            <a:r>
              <a:rPr lang="cs-CZ" b="1" dirty="0">
                <a:solidFill>
                  <a:schemeClr val="tx1"/>
                </a:solidFill>
              </a:rPr>
              <a:t> membrány. Porucha vývoje této vazivové části bránice vede k jednomu typu brániční hernie.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U 95 % zdravých dospělých je levá polovina bránice na předozadním </a:t>
            </a:r>
            <a:r>
              <a:rPr lang="cs-CZ" b="1" dirty="0" err="1">
                <a:solidFill>
                  <a:schemeClr val="tx1"/>
                </a:solidFill>
              </a:rPr>
              <a:t>rtg</a:t>
            </a:r>
            <a:r>
              <a:rPr lang="cs-CZ" b="1" dirty="0">
                <a:solidFill>
                  <a:schemeClr val="tx1"/>
                </a:solidFill>
              </a:rPr>
              <a:t> snímku při maximálním inspiriu na úrovni předního konce 5. žebra či 6. mezižebří, pouze u 5 % je na úrovni 7. žebra či níže.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Pravá polovina bránice je většinou výše postavená než levá, pouze u asi 10 % jsou obě poloviny na stejné úrovni či levá výše.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Příčina asymetrie kupolí bránice je nejasná. Kromě vlivu srdce ji většina autorů vysvětluje uložením jater v pravé klenbě????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cs-CZ" dirty="0"/>
            </a:br>
            <a:br>
              <a:rPr lang="cs-CZ" b="1" dirty="0">
                <a:solidFill>
                  <a:schemeClr val="tx1"/>
                </a:solidFill>
              </a:rPr>
            </a:br>
            <a:endParaRPr lang="cs-CZ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60962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6" y="1255846"/>
            <a:ext cx="11957954" cy="58230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tx1"/>
                </a:solidFill>
              </a:rPr>
              <a:t>Bránice: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Na vrcholu klidného inspiria poklesá vrchol bránice o 1 cm, při hlubokém nádechu až o 3 cm (</a:t>
            </a:r>
            <a:r>
              <a:rPr lang="cs-CZ" sz="2000" b="1" dirty="0" err="1">
                <a:solidFill>
                  <a:schemeClr val="tx1"/>
                </a:solidFill>
              </a:rPr>
              <a:t>Ganong</a:t>
            </a:r>
            <a:r>
              <a:rPr lang="cs-CZ" sz="2000" b="1" dirty="0">
                <a:solidFill>
                  <a:schemeClr val="tx1"/>
                </a:solidFill>
              </a:rPr>
              <a:t> až 7 cm).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Významnou součástí kostální bránice je tzv. </a:t>
            </a:r>
            <a:r>
              <a:rPr lang="cs-CZ" sz="2000" b="1" dirty="0" err="1">
                <a:solidFill>
                  <a:schemeClr val="tx1"/>
                </a:solidFill>
              </a:rPr>
              <a:t>zone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of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apposition</a:t>
            </a:r>
            <a:r>
              <a:rPr lang="cs-CZ" sz="2000" b="1" dirty="0">
                <a:solidFill>
                  <a:schemeClr val="tx1"/>
                </a:solidFill>
              </a:rPr>
              <a:t>, představovaná plochou jejího kontaktu s hrudní stěnou. Tato velikost se během dechového cyklu mění.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Při závažných onemocněních se brániční kopule oplošťuje až invertuje, takže zaniká </a:t>
            </a:r>
            <a:r>
              <a:rPr lang="cs-CZ" sz="2000" b="1" dirty="0" err="1">
                <a:solidFill>
                  <a:schemeClr val="tx1"/>
                </a:solidFill>
              </a:rPr>
              <a:t>zone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of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apposition</a:t>
            </a:r>
            <a:r>
              <a:rPr lang="cs-CZ" sz="2000" b="1" dirty="0">
                <a:solidFill>
                  <a:schemeClr val="tx1"/>
                </a:solidFill>
              </a:rPr>
              <a:t>. Zánik „</a:t>
            </a:r>
            <a:r>
              <a:rPr lang="cs-CZ" sz="2000" b="1" dirty="0" err="1">
                <a:solidFill>
                  <a:schemeClr val="tx1"/>
                </a:solidFill>
              </a:rPr>
              <a:t>zone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of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apposition</a:t>
            </a:r>
            <a:r>
              <a:rPr lang="cs-CZ" sz="2000" b="1" dirty="0">
                <a:solidFill>
                  <a:schemeClr val="tx1"/>
                </a:solidFill>
              </a:rPr>
              <a:t>“ při maximálním inspiriu potvrzen i při poloze v lehu na zádech. 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cs-CZ" sz="2000" b="1" dirty="0">
                <a:solidFill>
                  <a:schemeClr val="tx1"/>
                </a:solidFill>
              </a:rPr>
            </a:br>
            <a:br>
              <a:rPr lang="cs-CZ" sz="2000" b="1" dirty="0">
                <a:solidFill>
                  <a:schemeClr val="tx1"/>
                </a:solidFill>
              </a:rPr>
            </a:br>
            <a:endParaRPr lang="cs-CZ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7252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6" y="1255846"/>
            <a:ext cx="11957954" cy="58230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tx1"/>
                </a:solidFill>
              </a:rPr>
              <a:t>Bránice: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Pístová teorie: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Předpokládaný </a:t>
            </a:r>
            <a:r>
              <a:rPr lang="cs-CZ" sz="2000" b="1" dirty="0" err="1">
                <a:solidFill>
                  <a:schemeClr val="tx1"/>
                </a:solidFill>
              </a:rPr>
              <a:t>kraniokaudální</a:t>
            </a:r>
            <a:r>
              <a:rPr lang="cs-CZ" sz="2000" b="1" dirty="0">
                <a:solidFill>
                  <a:schemeClr val="tx1"/>
                </a:solidFill>
              </a:rPr>
              <a:t> pohyb bránice.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Šlašité CT se nekontrahuje, posouvá se jako píst kaudálně.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Během kontrakce bránice neprobíhá pouze pohyb o jednom stupni volnosti (předpokladem toho by byl neměnný statický hrudník), skutečný hrudník vykazuje při dýchání větší či menší změny.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79811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13" y="1255846"/>
            <a:ext cx="12186554" cy="58230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tx1"/>
                </a:solidFill>
              </a:rPr>
              <a:t>Hrudník a žebra: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Pohyby hrudníku jsou dvojí: jednak vázány na pohyby páteře a jednak probíhají v </a:t>
            </a:r>
            <a:r>
              <a:rPr lang="cs-CZ" sz="2000" b="1" dirty="0" err="1">
                <a:solidFill>
                  <a:schemeClr val="tx1"/>
                </a:solidFill>
              </a:rPr>
              <a:t>kostovertebrálních</a:t>
            </a:r>
            <a:r>
              <a:rPr lang="cs-CZ" sz="2000" b="1" dirty="0">
                <a:solidFill>
                  <a:schemeClr val="tx1"/>
                </a:solidFill>
              </a:rPr>
              <a:t> kloubech nezávisle na pohybu páteře.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Při anteflexi páteře klesají žebra a mezižeberní prostory se zužují. Při napřímení páteře se celý děj obrací – hrudník se nastavuje kraniálně.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Pro fyziologickou funkci pohybu hrudníku: hrudník by se měl pohybovat nezávisle na pohybu hrudní páteře a opačně (aby se segmenty hrudní páteře napřimovaly bez souhybu hrudníku).</a:t>
            </a:r>
            <a:br>
              <a:rPr lang="cs-CZ" sz="2000" b="1" dirty="0">
                <a:solidFill>
                  <a:schemeClr val="tx1"/>
                </a:solidFill>
              </a:rPr>
            </a:br>
            <a:br>
              <a:rPr lang="cs-CZ" sz="2000" b="1" dirty="0">
                <a:solidFill>
                  <a:schemeClr val="tx1"/>
                </a:solidFill>
              </a:rPr>
            </a:br>
            <a:br>
              <a:rPr lang="cs-CZ" sz="2000" b="1" dirty="0">
                <a:solidFill>
                  <a:schemeClr val="tx1"/>
                </a:solidFill>
              </a:rPr>
            </a:b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62057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6" y="1255846"/>
            <a:ext cx="11957954" cy="58230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chemeClr val="tx1"/>
                </a:solidFill>
              </a:rPr>
              <a:t>Hrudník a žebra: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Žebra se při dýchání zdvihají, klesají a otáčejí kolem osy </a:t>
            </a:r>
            <a:r>
              <a:rPr lang="cs-CZ" sz="1600" b="1" dirty="0" err="1">
                <a:solidFill>
                  <a:schemeClr val="tx1"/>
                </a:solidFill>
              </a:rPr>
              <a:t>kostovertebrálních</a:t>
            </a:r>
            <a:r>
              <a:rPr lang="cs-CZ" sz="1600" b="1" dirty="0">
                <a:solidFill>
                  <a:schemeClr val="tx1"/>
                </a:solidFill>
              </a:rPr>
              <a:t> spojů. Přitom se přední konce žeber zdvihají (zároveň s hrudní kostí) a v předozadním směru zvětšují hrudní dutinu (pohyb nejvydatnější u 6.–8. žebra). První tři páry žeber se pohybu příliš neúčastní. Osa žeberního krčku se u dolních žeber sklání dozadu a zevně → při pohybu dolních žeber se rozšiřuje hrudní dutina i v příčném směru.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Obdobně se žebra pohybují při aktivaci svalstva během zpevnění trupu, tj. nezávisle na dýchání.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Žebra vepředu spojena s hrudní kostí = jejich pohyb vždy spojen s pohybem hrudní kosti: při fyziologickém pohybu se hrudní kost pohybuje dopředu, ale nikoliv kraniálně (paradoxní typ dýchání)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Při tomto pohybu se zapojují hlavní dechové svaly (bránice a mezižeberní svaly bez účasti auxiliárních dechových svalů).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Dutina hrudní se při aktivaci bránice a mezižeberních svalů zvětšuje dopředu a vlivem zakřivení žeber současně i do stran. </a:t>
            </a:r>
          </a:p>
        </p:txBody>
      </p:sp>
    </p:spTree>
    <p:extLst>
      <p:ext uri="{BB962C8B-B14F-4D97-AF65-F5344CB8AC3E}">
        <p14:creationId xmlns:p14="http://schemas.microsoft.com/office/powerpoint/2010/main" val="2061559102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6" y="1255846"/>
            <a:ext cx="6488487" cy="58230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chemeClr val="tx1"/>
                </a:solidFill>
              </a:rPr>
              <a:t>Hrudník a žebra: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Dýchací a stabilizační pohyby jsou malé v oblasti </a:t>
            </a:r>
            <a:r>
              <a:rPr lang="cs-CZ" sz="1800" b="1" dirty="0" err="1">
                <a:solidFill>
                  <a:schemeClr val="tx1"/>
                </a:solidFill>
              </a:rPr>
              <a:t>manubria</a:t>
            </a:r>
            <a:r>
              <a:rPr lang="cs-CZ" sz="1800" b="1" dirty="0">
                <a:solidFill>
                  <a:schemeClr val="tx1"/>
                </a:solidFill>
              </a:rPr>
              <a:t> a prvních žeber, největší u nejdelších žeber (především 7. a 8. pár).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Při předozadním pohybu sterna probíhá pohyb sterna ve </a:t>
            </a:r>
            <a:r>
              <a:rPr lang="cs-CZ" sz="1800" b="1" dirty="0" err="1">
                <a:solidFill>
                  <a:schemeClr val="tx1"/>
                </a:solidFill>
              </a:rPr>
              <a:t>sternoklavikulárním</a:t>
            </a:r>
            <a:r>
              <a:rPr lang="cs-CZ" sz="1800" b="1" dirty="0">
                <a:solidFill>
                  <a:schemeClr val="tx1"/>
                </a:solidFill>
              </a:rPr>
              <a:t> skloubení. Při dýchání a stabilizaci je během této pohybové exkurze aktivována bránice bez účasti auxiliárních nádechových svalů. Při nefyziologickém vertikálním pohybu sterna (hrudníku) probíhá při dýchání a během stabilizace pohyb v kloubu akromioklavikulárním. </a:t>
            </a: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text, mapa, hra&#10;&#10;Popis byl vytvořen automaticky">
            <a:extLst>
              <a:ext uri="{FF2B5EF4-FFF2-40B4-BE49-F238E27FC236}">
                <a16:creationId xmlns:a16="http://schemas.microsoft.com/office/drawing/2014/main" id="{8DC7BE6B-A2F3-4838-A555-A6C467BF3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407" y="1797977"/>
            <a:ext cx="4801699" cy="291795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D1B117D-08F0-41E9-9963-BF466ACE1042}"/>
              </a:ext>
            </a:extLst>
          </p:cNvPr>
          <p:cNvSpPr txBox="1"/>
          <p:nvPr/>
        </p:nvSpPr>
        <p:spPr>
          <a:xfrm>
            <a:off x="8578921" y="4715933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Kolář, 2009</a:t>
            </a:r>
          </a:p>
        </p:txBody>
      </p:sp>
    </p:spTree>
    <p:extLst>
      <p:ext uri="{BB962C8B-B14F-4D97-AF65-F5344CB8AC3E}">
        <p14:creationId xmlns:p14="http://schemas.microsoft.com/office/powerpoint/2010/main" val="2077760072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ADE0AC-3375-429C-8786-296E8CFA9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184" y="3007714"/>
            <a:ext cx="8911687" cy="1280890"/>
          </a:xfrm>
        </p:spPr>
        <p:txBody>
          <a:bodyPr/>
          <a:lstStyle/>
          <a:p>
            <a:pPr algn="ctr"/>
            <a:r>
              <a:rPr lang="cs-CZ" sz="3600" b="1" dirty="0">
                <a:solidFill>
                  <a:schemeClr val="tx1"/>
                </a:solidFill>
              </a:rPr>
              <a:t>Kineziologie dýchání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52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6" y="1255846"/>
            <a:ext cx="11780154" cy="58230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chemeClr val="tx1"/>
                </a:solidFill>
              </a:rPr>
              <a:t>Kineziologie fyziologického nádechu: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Punctum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fixum</a:t>
            </a:r>
            <a:r>
              <a:rPr lang="cs-CZ" sz="1800" b="1" dirty="0">
                <a:solidFill>
                  <a:schemeClr val="tx1"/>
                </a:solidFill>
              </a:rPr>
              <a:t> na žeberních, sternálních a bederních úponech bránice → centrum </a:t>
            </a:r>
            <a:r>
              <a:rPr lang="cs-CZ" sz="1800" b="1" dirty="0" err="1">
                <a:solidFill>
                  <a:schemeClr val="tx1"/>
                </a:solidFill>
              </a:rPr>
              <a:t>tendineum</a:t>
            </a:r>
            <a:r>
              <a:rPr lang="cs-CZ" sz="1800" b="1" dirty="0">
                <a:solidFill>
                  <a:schemeClr val="tx1"/>
                </a:solidFill>
              </a:rPr>
              <a:t> se pohybuje kaudálně → zvětšuje se objem hrudní dutiny, klesá </a:t>
            </a:r>
            <a:r>
              <a:rPr lang="cs-CZ" sz="1800" b="1" dirty="0" err="1">
                <a:solidFill>
                  <a:schemeClr val="tx1"/>
                </a:solidFill>
              </a:rPr>
              <a:t>intrapleurální</a:t>
            </a:r>
            <a:r>
              <a:rPr lang="cs-CZ" sz="1800" b="1" dirty="0">
                <a:solidFill>
                  <a:schemeClr val="tx1"/>
                </a:solidFill>
              </a:rPr>
              <a:t> tlak a zvyšuje se tlak nitrobřišní.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Pasivní nádech začíná ještě před kontrakcí bránice – aktivita exspiračních svalů na konci předchozího výdechu aktivně zmenší inspirační rezervní objem (IRV) a část práce těchto svalů se „uloží“ jako elastická energie ve strukturách hrudníku a břicha.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Při relaxaci exspiračních svalů se tato energie uvolní a způsobí pokles </a:t>
            </a:r>
            <a:r>
              <a:rPr lang="cs-CZ" sz="1800" b="1" dirty="0" err="1">
                <a:solidFill>
                  <a:schemeClr val="tx1"/>
                </a:solidFill>
              </a:rPr>
              <a:t>intrapleurálního</a:t>
            </a:r>
            <a:r>
              <a:rPr lang="cs-CZ" sz="1800" b="1" dirty="0">
                <a:solidFill>
                  <a:schemeClr val="tx1"/>
                </a:solidFill>
              </a:rPr>
              <a:t> tlaku ještě před aktivací bránice. Aktivní kontrakce exspiračních svalů na konci výdechu také protáhne vlákna bránice a změnou jejich charakteristiky zlepší podmínky pro následnou kontrakci bránice. </a:t>
            </a:r>
            <a:br>
              <a:rPr lang="cs-CZ" sz="1800" b="1" dirty="0">
                <a:solidFill>
                  <a:schemeClr val="tx1"/>
                </a:solidFill>
              </a:rPr>
            </a:br>
            <a:br>
              <a:rPr lang="cs-CZ" b="1" dirty="0">
                <a:solidFill>
                  <a:schemeClr val="tx1"/>
                </a:solidFill>
              </a:rPr>
            </a:b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29984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6" y="1255846"/>
            <a:ext cx="11780154" cy="58230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chemeClr val="tx1"/>
                </a:solidFill>
              </a:rPr>
              <a:t>Kineziologie fyziologického nádechu: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Obsah břišní dutiny je primárně nestlačitelný →  při nádechu dochází k posunu orgánů dutiny břišní kaudálně a pohybu břišní stěny zevně. V závislosti na rostoucím odporu obsahu břišní dutiny (a aktivitě svalů břišní stěny a pánevního dna) dojde po určité době k zastavení kaudálního pohybu bránice. Pokud i nadále trvá její kontrakční aktivita, je již </a:t>
            </a:r>
            <a:r>
              <a:rPr lang="cs-CZ" sz="1800" b="1" dirty="0" err="1">
                <a:solidFill>
                  <a:schemeClr val="tx1"/>
                </a:solidFill>
              </a:rPr>
              <a:t>punctum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fixum</a:t>
            </a:r>
            <a:r>
              <a:rPr lang="cs-CZ" sz="1800" b="1" dirty="0">
                <a:solidFill>
                  <a:schemeClr val="tx1"/>
                </a:solidFill>
              </a:rPr>
              <a:t> bránice na centrum </a:t>
            </a:r>
            <a:r>
              <a:rPr lang="cs-CZ" sz="1800" b="1" dirty="0" err="1">
                <a:solidFill>
                  <a:schemeClr val="tx1"/>
                </a:solidFill>
              </a:rPr>
              <a:t>tendineum</a:t>
            </a:r>
            <a:r>
              <a:rPr lang="cs-CZ" sz="1800" b="1" dirty="0">
                <a:solidFill>
                  <a:schemeClr val="tx1"/>
                </a:solidFill>
              </a:rPr>
              <a:t> a dochází k pohybu dolních žeber v </a:t>
            </a:r>
            <a:r>
              <a:rPr lang="cs-CZ" sz="1800" b="1" dirty="0" err="1">
                <a:solidFill>
                  <a:schemeClr val="tx1"/>
                </a:solidFill>
              </a:rPr>
              <a:t>laterolaterálním</a:t>
            </a:r>
            <a:r>
              <a:rPr lang="cs-CZ" sz="1800" b="1" dirty="0">
                <a:solidFill>
                  <a:schemeClr val="tx1"/>
                </a:solidFill>
              </a:rPr>
              <a:t> směru. Přes sternum se pohyb přenáší i na horní žebra, což vede k rozšíření horní části hrudního koše především v předozadním směru. </a:t>
            </a:r>
          </a:p>
        </p:txBody>
      </p:sp>
    </p:spTree>
    <p:extLst>
      <p:ext uri="{BB962C8B-B14F-4D97-AF65-F5344CB8AC3E}">
        <p14:creationId xmlns:p14="http://schemas.microsoft.com/office/powerpoint/2010/main" val="1122911711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6" y="1255846"/>
            <a:ext cx="11780154" cy="58230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chemeClr val="tx1"/>
                </a:solidFill>
              </a:rPr>
              <a:t>Kineziologie fyziologického nádechu: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2094F253-8C45-411E-81C9-826C896E4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66" y="2222653"/>
            <a:ext cx="5647452" cy="274550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1994A4C-05EC-4CCA-95C9-CAE0A2A72365}"/>
              </a:ext>
            </a:extLst>
          </p:cNvPr>
          <p:cNvSpPr txBox="1"/>
          <p:nvPr/>
        </p:nvSpPr>
        <p:spPr>
          <a:xfrm>
            <a:off x="5747170" y="4814271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Kolář, 2009</a:t>
            </a:r>
          </a:p>
        </p:txBody>
      </p:sp>
    </p:spTree>
    <p:extLst>
      <p:ext uri="{BB962C8B-B14F-4D97-AF65-F5344CB8AC3E}">
        <p14:creationId xmlns:p14="http://schemas.microsoft.com/office/powerpoint/2010/main" val="4222222946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/>
              <a:t>Kineziologie XI.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6" y="1255846"/>
            <a:ext cx="11780154" cy="58230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1"/>
                </a:solidFill>
              </a:rPr>
              <a:t>Mechanismus působení bránice na dolní žebra:</a:t>
            </a:r>
            <a:endParaRPr lang="cs-CZ" sz="1800" b="1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BB6DE9B2-6002-42BA-99DE-AB5705678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02" y="1949373"/>
            <a:ext cx="6761848" cy="383335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51D4787-82E7-4FB5-9AF0-2110A7EC3430}"/>
              </a:ext>
            </a:extLst>
          </p:cNvPr>
          <p:cNvSpPr txBox="1"/>
          <p:nvPr/>
        </p:nvSpPr>
        <p:spPr>
          <a:xfrm>
            <a:off x="5108028" y="5553650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Kolář, 2009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8863646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23" y="1255846"/>
            <a:ext cx="11780154" cy="58230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chemeClr val="tx1"/>
                </a:solidFill>
              </a:rPr>
              <a:t>Kineziologie fyziologického výdechu: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Dle </a:t>
            </a:r>
            <a:r>
              <a:rPr lang="cs-CZ" b="1" dirty="0" err="1">
                <a:solidFill>
                  <a:schemeClr val="tx1"/>
                </a:solidFill>
              </a:rPr>
              <a:t>Dylevského</a:t>
            </a:r>
            <a:r>
              <a:rPr lang="cs-CZ" b="1" dirty="0">
                <a:solidFill>
                  <a:schemeClr val="tx1"/>
                </a:solidFill>
              </a:rPr>
              <a:t> (1995, 2000) pasivní děj, při kterém povolí kontrakce bránice a vzduch je z plic vytlačován díky </a:t>
            </a:r>
            <a:r>
              <a:rPr lang="cs-CZ" b="1" dirty="0" err="1">
                <a:solidFill>
                  <a:schemeClr val="tx1"/>
                </a:solidFill>
              </a:rPr>
              <a:t>viskoelasticitě</a:t>
            </a:r>
            <a:r>
              <a:rPr lang="cs-CZ" b="1" dirty="0">
                <a:solidFill>
                  <a:schemeClr val="tx1"/>
                </a:solidFill>
              </a:rPr>
              <a:t> plic a hrudníku, jež se vracejí do svého původního tvaru.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Při usilovném výdechu nebo na konci výdechového manévru jsou do mechanismu zapojeny i výdechové svaly, zejména břišní svalstvo a mezižeberní svaly</a:t>
            </a:r>
            <a:r>
              <a:rPr lang="cs-CZ" b="1">
                <a:solidFill>
                  <a:schemeClr val="tx1"/>
                </a:solidFill>
              </a:rPr>
              <a:t>. Dále </a:t>
            </a:r>
            <a:r>
              <a:rPr lang="cs-CZ" b="1" dirty="0">
                <a:solidFill>
                  <a:schemeClr val="tx1"/>
                </a:solidFill>
              </a:rPr>
              <a:t>uvádí tvrzení, že výdech je při řeči, zpěvu či hře na hudební nástroje aktivní a je řízen vědomě, stejně jako nádech. 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.</a:t>
            </a: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58316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58AED-1CFB-45ED-9CAF-1C6DAF37D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485" y="674910"/>
            <a:ext cx="8911687" cy="747490"/>
          </a:xfrm>
        </p:spPr>
        <p:txBody>
          <a:bodyPr/>
          <a:lstStyle/>
          <a:p>
            <a:r>
              <a:rPr lang="cs-CZ" b="1" dirty="0"/>
              <a:t>Seznam literatury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212330-0C14-4F33-B73C-A21799AD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492" y="1454558"/>
            <a:ext cx="10374948" cy="5403442"/>
          </a:xfrm>
        </p:spPr>
        <p:txBody>
          <a:bodyPr numCol="1">
            <a:no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ČIHÁK, R. </a:t>
            </a:r>
            <a:r>
              <a:rPr lang="cs-CZ" b="1" i="1" dirty="0">
                <a:solidFill>
                  <a:schemeClr val="tx1"/>
                </a:solidFill>
              </a:rPr>
              <a:t>Anatomie 1</a:t>
            </a:r>
            <a:r>
              <a:rPr lang="cs-CZ" b="1" dirty="0">
                <a:solidFill>
                  <a:schemeClr val="tx1"/>
                </a:solidFill>
              </a:rPr>
              <a:t>. Praha: Grada </a:t>
            </a:r>
            <a:r>
              <a:rPr lang="cs-CZ" b="1" dirty="0" err="1">
                <a:solidFill>
                  <a:schemeClr val="tx1"/>
                </a:solidFill>
              </a:rPr>
              <a:t>Publishing</a:t>
            </a:r>
            <a:r>
              <a:rPr lang="cs-CZ" b="1" dirty="0">
                <a:solidFill>
                  <a:schemeClr val="tx1"/>
                </a:solidFill>
              </a:rPr>
              <a:t>, 2011. ISBN 978-80-247-3817-8. </a:t>
            </a:r>
          </a:p>
          <a:p>
            <a:r>
              <a:rPr lang="cs-CZ" b="1" dirty="0">
                <a:solidFill>
                  <a:schemeClr val="tx1"/>
                </a:solidFill>
              </a:rPr>
              <a:t>ČIHÁK, Radomír. </a:t>
            </a:r>
            <a:r>
              <a:rPr lang="cs-CZ" b="1" i="1" dirty="0">
                <a:solidFill>
                  <a:schemeClr val="tx1"/>
                </a:solidFill>
              </a:rPr>
              <a:t>Anatomie 3</a:t>
            </a:r>
            <a:r>
              <a:rPr lang="cs-CZ" b="1" dirty="0">
                <a:solidFill>
                  <a:schemeClr val="tx1"/>
                </a:solidFill>
              </a:rPr>
              <a:t>. Praha: Grada, 1997. ISBN 80-7169-140-2.</a:t>
            </a:r>
          </a:p>
          <a:p>
            <a:r>
              <a:rPr lang="cs-CZ" b="1" dirty="0">
                <a:solidFill>
                  <a:schemeClr val="tx1"/>
                </a:solidFill>
              </a:rPr>
              <a:t>DYLEVSKÝ, I. </a:t>
            </a:r>
            <a:r>
              <a:rPr lang="cs-CZ" b="1" i="1" dirty="0">
                <a:solidFill>
                  <a:schemeClr val="tx1"/>
                </a:solidFill>
              </a:rPr>
              <a:t>Funkční anatomie</a:t>
            </a:r>
            <a:r>
              <a:rPr lang="cs-CZ" b="1" dirty="0">
                <a:solidFill>
                  <a:schemeClr val="tx1"/>
                </a:solidFill>
              </a:rPr>
              <a:t>. Praha: Grada </a:t>
            </a:r>
            <a:r>
              <a:rPr lang="cs-CZ" b="1" dirty="0" err="1">
                <a:solidFill>
                  <a:schemeClr val="tx1"/>
                </a:solidFill>
              </a:rPr>
              <a:t>Publishing</a:t>
            </a:r>
            <a:r>
              <a:rPr lang="cs-CZ" b="1" dirty="0">
                <a:solidFill>
                  <a:schemeClr val="tx1"/>
                </a:solidFill>
              </a:rPr>
              <a:t>, 2009a.</a:t>
            </a:r>
          </a:p>
          <a:p>
            <a:r>
              <a:rPr lang="cs-CZ" b="1" dirty="0">
                <a:solidFill>
                  <a:schemeClr val="tx1"/>
                </a:solidFill>
              </a:rPr>
              <a:t>DYLEVSKÝ, I. </a:t>
            </a:r>
            <a:r>
              <a:rPr lang="cs-CZ" b="1" i="1" dirty="0">
                <a:solidFill>
                  <a:schemeClr val="tx1"/>
                </a:solidFill>
              </a:rPr>
              <a:t>Speciální kineziologie</a:t>
            </a:r>
            <a:r>
              <a:rPr lang="cs-CZ" b="1" dirty="0">
                <a:solidFill>
                  <a:schemeClr val="tx1"/>
                </a:solidFill>
              </a:rPr>
              <a:t>. Praha: Grada </a:t>
            </a:r>
            <a:r>
              <a:rPr lang="cs-CZ" b="1" dirty="0" err="1">
                <a:solidFill>
                  <a:schemeClr val="tx1"/>
                </a:solidFill>
              </a:rPr>
              <a:t>Publishing</a:t>
            </a:r>
            <a:r>
              <a:rPr lang="cs-CZ" b="1" dirty="0">
                <a:solidFill>
                  <a:schemeClr val="tx1"/>
                </a:solidFill>
              </a:rPr>
              <a:t>, 2009b.</a:t>
            </a:r>
          </a:p>
          <a:p>
            <a:r>
              <a:rPr lang="cs-CZ" b="1" dirty="0">
                <a:solidFill>
                  <a:schemeClr val="tx1"/>
                </a:solidFill>
              </a:rPr>
              <a:t>KAPANDJI, A.I. </a:t>
            </a:r>
            <a:r>
              <a:rPr lang="en-US" b="1" i="1" dirty="0">
                <a:solidFill>
                  <a:schemeClr val="tx1"/>
                </a:solidFill>
              </a:rPr>
              <a:t>The Physiology Of The Joints, 6Ed. Vol. 1: The Upper Limb</a:t>
            </a:r>
            <a:r>
              <a:rPr lang="cs-CZ" b="1" i="1" dirty="0">
                <a:solidFill>
                  <a:schemeClr val="tx1"/>
                </a:solidFill>
              </a:rPr>
              <a:t>, 6ed. </a:t>
            </a:r>
            <a:r>
              <a:rPr lang="cs-CZ" b="1" dirty="0" err="1">
                <a:solidFill>
                  <a:schemeClr val="tx1"/>
                </a:solidFill>
              </a:rPr>
              <a:t>Elsevier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Exclusive</a:t>
            </a:r>
            <a:r>
              <a:rPr lang="cs-CZ" b="1" dirty="0">
                <a:solidFill>
                  <a:schemeClr val="tx1"/>
                </a:solidFill>
              </a:rPr>
              <a:t>. ISBN: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9788131221006.</a:t>
            </a:r>
          </a:p>
          <a:p>
            <a:r>
              <a:rPr lang="cs-CZ" b="1" dirty="0">
                <a:solidFill>
                  <a:schemeClr val="tx1"/>
                </a:solidFill>
              </a:rPr>
              <a:t>KOLÁŘ, P. </a:t>
            </a:r>
            <a:r>
              <a:rPr lang="cs-CZ" b="1" i="1" dirty="0">
                <a:solidFill>
                  <a:schemeClr val="tx1"/>
                </a:solidFill>
              </a:rPr>
              <a:t>Rehabilitace v klinické praxi</a:t>
            </a:r>
            <a:r>
              <a:rPr lang="cs-CZ" b="1" dirty="0">
                <a:solidFill>
                  <a:schemeClr val="tx1"/>
                </a:solidFill>
              </a:rPr>
              <a:t>. 1. vyd. Praha: </a:t>
            </a:r>
            <a:r>
              <a:rPr lang="cs-CZ" b="1" dirty="0" err="1">
                <a:solidFill>
                  <a:schemeClr val="tx1"/>
                </a:solidFill>
              </a:rPr>
              <a:t>Galén</a:t>
            </a:r>
            <a:r>
              <a:rPr lang="cs-CZ" b="1" dirty="0">
                <a:solidFill>
                  <a:schemeClr val="tx1"/>
                </a:solidFill>
              </a:rPr>
              <a:t>, 2009, 713 s. ISBN 978-80-7262-657-1.</a:t>
            </a:r>
          </a:p>
          <a:p>
            <a:r>
              <a:rPr lang="cs-CZ" b="1" dirty="0">
                <a:solidFill>
                  <a:schemeClr val="tx1"/>
                </a:solidFill>
              </a:rPr>
              <a:t>KOLÁŘ, P. </a:t>
            </a:r>
            <a:r>
              <a:rPr lang="cs-CZ" b="1" i="1" dirty="0">
                <a:solidFill>
                  <a:schemeClr val="tx1"/>
                </a:solidFill>
              </a:rPr>
              <a:t>Analýza zobrazení pohybu bránice magnetickou rezonancí v kombinaci se spirometrickým vyšetřením. </a:t>
            </a:r>
            <a:r>
              <a:rPr lang="cs-CZ" b="1" dirty="0">
                <a:solidFill>
                  <a:schemeClr val="tx1"/>
                </a:solidFill>
              </a:rPr>
              <a:t>Dizertační práce</a:t>
            </a:r>
            <a:r>
              <a:rPr lang="cs-CZ" b="1" i="1" dirty="0">
                <a:solidFill>
                  <a:schemeClr val="tx1"/>
                </a:solidFill>
              </a:rPr>
              <a:t>, </a:t>
            </a:r>
            <a:r>
              <a:rPr lang="cs-CZ" b="1" dirty="0">
                <a:solidFill>
                  <a:schemeClr val="tx1"/>
                </a:solidFill>
              </a:rPr>
              <a:t>2. LF</a:t>
            </a:r>
            <a:r>
              <a:rPr lang="cs-CZ" b="1" i="1" dirty="0">
                <a:solidFill>
                  <a:schemeClr val="tx1"/>
                </a:solidFill>
              </a:rPr>
              <a:t>, </a:t>
            </a:r>
            <a:r>
              <a:rPr lang="cs-CZ" b="1" dirty="0">
                <a:solidFill>
                  <a:schemeClr val="tx1"/>
                </a:solidFill>
              </a:rPr>
              <a:t>2009.</a:t>
            </a:r>
          </a:p>
          <a:p>
            <a:r>
              <a:rPr lang="cs-CZ" b="1" dirty="0">
                <a:solidFill>
                  <a:schemeClr val="tx1"/>
                </a:solidFill>
              </a:rPr>
              <a:t>VÉLE, František. </a:t>
            </a:r>
            <a:r>
              <a:rPr lang="cs-CZ" b="1" i="1" dirty="0">
                <a:solidFill>
                  <a:schemeClr val="tx1"/>
                </a:solidFill>
              </a:rPr>
              <a:t>Kineziologie: přehled klinické kineziologie a </a:t>
            </a:r>
            <a:r>
              <a:rPr lang="cs-CZ" b="1" i="1" dirty="0" err="1">
                <a:solidFill>
                  <a:schemeClr val="tx1"/>
                </a:solidFill>
              </a:rPr>
              <a:t>patokineziologie</a:t>
            </a:r>
            <a:r>
              <a:rPr lang="cs-CZ" b="1" i="1" dirty="0">
                <a:solidFill>
                  <a:schemeClr val="tx1"/>
                </a:solidFill>
              </a:rPr>
              <a:t> pro diagnostiku a terapii poruch pohybové soustavy</a:t>
            </a:r>
            <a:r>
              <a:rPr lang="cs-CZ" b="1" dirty="0">
                <a:solidFill>
                  <a:schemeClr val="tx1"/>
                </a:solidFill>
              </a:rPr>
              <a:t>. Vyd. 2. Praha: Triton, 2006, 375 s. ISBN 80-725-4837-9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br>
              <a:rPr lang="cs-CZ" b="1" dirty="0"/>
            </a:br>
            <a:endParaRPr lang="cs-CZ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 	</a:t>
            </a:r>
            <a:br>
              <a:rPr lang="cs-CZ" sz="2000" b="1" dirty="0"/>
            </a:b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15074072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44" y="1327765"/>
            <a:ext cx="11805656" cy="58230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tx1"/>
                </a:solidFill>
              </a:rPr>
              <a:t>Dýchání udržuje základní metabolické procesy a ovlivňuje </a:t>
            </a:r>
            <a:r>
              <a:rPr lang="cs-CZ" sz="2000" b="1" dirty="0" err="1">
                <a:solidFill>
                  <a:schemeClr val="tx1"/>
                </a:solidFill>
              </a:rPr>
              <a:t>posturu</a:t>
            </a:r>
            <a:r>
              <a:rPr lang="cs-CZ" sz="2000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tx1"/>
                </a:solidFill>
              </a:rPr>
              <a:t>Běžně dechové pohyby probíhají automaticky; při řeči, hře na hudební nástroj, zpěvu, či jiné další činnosti možno dech podřídit volní kontrole a upravovat jeho projevy. 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tx1"/>
                </a:solidFill>
              </a:rPr>
              <a:t>Hlavní úlohou dechových pohybů: výměna plynů. 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tx1"/>
                </a:solidFill>
              </a:rPr>
              <a:t>Dechové pohyby ovlivňovány vnitřním a vnějším prostředím + stavem mysli (radost vede k extenzi těla a zvyšuje dechové pohyby, deprese se projevuje flekčním držením těla, jež omezuje dechové pohyby).  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tx1"/>
                </a:solidFill>
              </a:rPr>
              <a:t>Dechové pohyby šetrně mobilizují všechny pohyblivé segmenty páteře do flexe a extenze. </a:t>
            </a:r>
            <a:br>
              <a:rPr lang="cs-CZ" sz="2000" dirty="0">
                <a:solidFill>
                  <a:schemeClr val="tx1"/>
                </a:solidFill>
              </a:rPr>
            </a:br>
            <a:br>
              <a:rPr lang="cs-CZ" sz="2000" b="1" dirty="0">
                <a:solidFill>
                  <a:schemeClr val="tx1"/>
                </a:solidFill>
              </a:rPr>
            </a:b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85036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44" y="1327765"/>
            <a:ext cx="11805656" cy="58230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1"/>
                </a:solidFill>
              </a:rPr>
              <a:t>Při výdechu dochází ke svalovému útlumu a relaxaci. 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1"/>
                </a:solidFill>
              </a:rPr>
              <a:t>Při nádechu je nervová soustava stimulována a </a:t>
            </a:r>
            <a:r>
              <a:rPr lang="cs-CZ" b="1" dirty="0" err="1">
                <a:solidFill>
                  <a:schemeClr val="tx1"/>
                </a:solidFill>
              </a:rPr>
              <a:t>postura</a:t>
            </a:r>
            <a:r>
              <a:rPr lang="cs-CZ" b="1" dirty="0">
                <a:solidFill>
                  <a:schemeClr val="tx1"/>
                </a:solidFill>
              </a:rPr>
              <a:t> je současně stabilizována (k tomuto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jevu dochází i za situace, kdy je výdech prováděn proti odporu (zpěv, hra na hudební nástroj).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1"/>
                </a:solidFill>
              </a:rPr>
              <a:t>Dechové odpory: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Statické: elastický odpor plic, povrchové napětí kapaliny ve sklípcích, elastické odpory hrudní stěny (svaly, vazivo, atd.), nezáleží na rychlosti dýchání.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Elastance</a:t>
            </a:r>
            <a:r>
              <a:rPr lang="cs-CZ" sz="1800" b="1" dirty="0">
                <a:solidFill>
                  <a:schemeClr val="tx1"/>
                </a:solidFill>
              </a:rPr>
              <a:t>: míra elastického odporu; překonána svalovou prací při inspiriu, využita při pasivním </a:t>
            </a:r>
            <a:r>
              <a:rPr lang="cs-CZ" sz="1800" b="1" dirty="0" err="1">
                <a:solidFill>
                  <a:schemeClr val="tx1"/>
                </a:solidFill>
              </a:rPr>
              <a:t>exspiriu</a:t>
            </a:r>
            <a:r>
              <a:rPr lang="cs-CZ" sz="1800" b="1" dirty="0">
                <a:solidFill>
                  <a:schemeClr val="tx1"/>
                </a:solidFill>
              </a:rPr>
              <a:t>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Compliance</a:t>
            </a:r>
            <a:r>
              <a:rPr lang="cs-CZ" sz="1800" b="1" dirty="0">
                <a:solidFill>
                  <a:schemeClr val="tx1"/>
                </a:solidFill>
              </a:rPr>
              <a:t>: míra poddajnosti plic, převrácená hodnota </a:t>
            </a:r>
            <a:r>
              <a:rPr lang="cs-CZ" sz="1800" b="1" dirty="0" err="1">
                <a:solidFill>
                  <a:schemeClr val="tx1"/>
                </a:solidFill>
              </a:rPr>
              <a:t>elastance</a:t>
            </a:r>
            <a:r>
              <a:rPr lang="cs-CZ" sz="1800" b="1" dirty="0">
                <a:solidFill>
                  <a:schemeClr val="tx1"/>
                </a:solidFill>
              </a:rPr>
              <a:t> (čím je hodnota poddajnosti vyšší, tím jsou plíce poddajnější, nižší hodnoty determinují větší tuhost plic.)</a:t>
            </a: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4357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44" y="1327765"/>
            <a:ext cx="11805656" cy="58230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tx1"/>
                </a:solidFill>
              </a:rPr>
              <a:t>Dechové odpory: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Dynamické: závisí mj. na rychlosti proudění.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Tkáňový odpor (10%): neelastická deformace a tření v plicích, hrudní stěně, břišní dutině; roste s frekvencí dýchání.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Proudový odpor (90%): Tyto odpory jsou značně proměnlivé a mění se i v průběhu jednoho dechového cyklu. Z celkového odporu připadá 50% na nos a ústa, 25% na farynx, 15% na tracheu a 10% na drobnější dýchací cesty. Závisí na typu proudění (turbulentní x laminární), průměru a délce trubice, aj.</a:t>
            </a:r>
            <a:br>
              <a:rPr lang="cs-CZ" sz="2000" b="1" dirty="0">
                <a:solidFill>
                  <a:schemeClr val="tx1"/>
                </a:solidFill>
              </a:rPr>
            </a:br>
            <a:br>
              <a:rPr lang="cs-CZ" sz="2000" b="1" dirty="0">
                <a:solidFill>
                  <a:schemeClr val="tx1"/>
                </a:solidFill>
              </a:rPr>
            </a:b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50595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150" y="1255846"/>
            <a:ext cx="11887849" cy="582304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cs-CZ" sz="7200" b="1" dirty="0">
                <a:solidFill>
                  <a:schemeClr val="tx1"/>
                </a:solidFill>
              </a:rPr>
              <a:t>Faktory dechového cyklu: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7200" b="1" dirty="0">
                <a:solidFill>
                  <a:schemeClr val="tx1"/>
                </a:solidFill>
              </a:rPr>
              <a:t>Elasticita plicní tkáně + povrchové napětí tekutiny na stěnách sklípků → smršťují plíci směrem k hilu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7200" b="1" dirty="0" err="1">
                <a:solidFill>
                  <a:schemeClr val="tx1"/>
                </a:solidFill>
              </a:rPr>
              <a:t>Intrapleurální</a:t>
            </a:r>
            <a:r>
              <a:rPr lang="cs-CZ" sz="7200" b="1" dirty="0">
                <a:solidFill>
                  <a:schemeClr val="tx1"/>
                </a:solidFill>
              </a:rPr>
              <a:t> tlak (mezi viscerální a parietální pleurou, vždy mírně negativní vůči atmosférickému tlaku) + </a:t>
            </a:r>
            <a:r>
              <a:rPr lang="cs-CZ" sz="7200" b="1" dirty="0" err="1">
                <a:solidFill>
                  <a:schemeClr val="tx1"/>
                </a:solidFill>
              </a:rPr>
              <a:t>intrapulmonální</a:t>
            </a:r>
            <a:r>
              <a:rPr lang="cs-CZ" sz="7200" b="1" dirty="0">
                <a:solidFill>
                  <a:schemeClr val="tx1"/>
                </a:solidFill>
              </a:rPr>
              <a:t> tlak (během</a:t>
            </a:r>
            <a:r>
              <a:rPr lang="cs-CZ" sz="7200" dirty="0"/>
              <a:t> </a:t>
            </a:r>
            <a:r>
              <a:rPr lang="cs-CZ" sz="7200" b="1" dirty="0">
                <a:solidFill>
                  <a:schemeClr val="tx1"/>
                </a:solidFill>
              </a:rPr>
              <a:t>inspiria klesá a vzduch proudí z atmosféry do plic) → rozvíjí plíci</a:t>
            </a:r>
          </a:p>
          <a:p>
            <a:pPr>
              <a:lnSpc>
                <a:spcPct val="150000"/>
              </a:lnSpc>
            </a:pPr>
            <a:r>
              <a:rPr lang="cs-CZ" sz="7200" b="1" dirty="0">
                <a:solidFill>
                  <a:schemeClr val="tx1"/>
                </a:solidFill>
              </a:rPr>
              <a:t>Regulace dýchání: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7200" b="1" dirty="0">
                <a:solidFill>
                  <a:schemeClr val="tx1"/>
                </a:solidFill>
              </a:rPr>
              <a:t>Chemický regulační systém: 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sz="7200" b="1" dirty="0">
                <a:solidFill>
                  <a:schemeClr val="tx1"/>
                </a:solidFill>
              </a:rPr>
              <a:t>Založený na stanovení hodnoty koncentrace kyslíku (O</a:t>
            </a:r>
            <a:r>
              <a:rPr lang="cs-CZ" sz="7200" b="1" baseline="-25000" dirty="0">
                <a:solidFill>
                  <a:schemeClr val="tx1"/>
                </a:solidFill>
              </a:rPr>
              <a:t>2</a:t>
            </a:r>
            <a:r>
              <a:rPr lang="cs-CZ" sz="7200" b="1" dirty="0">
                <a:solidFill>
                  <a:schemeClr val="tx1"/>
                </a:solidFill>
              </a:rPr>
              <a:t>), oxidu uhličitého (CO</a:t>
            </a:r>
            <a:r>
              <a:rPr lang="cs-CZ" sz="7200" b="1" baseline="-25000" dirty="0">
                <a:solidFill>
                  <a:schemeClr val="tx1"/>
                </a:solidFill>
              </a:rPr>
              <a:t>2</a:t>
            </a:r>
            <a:r>
              <a:rPr lang="cs-CZ" sz="7200" b="1" dirty="0">
                <a:solidFill>
                  <a:schemeClr val="tx1"/>
                </a:solidFill>
              </a:rPr>
              <a:t>) a vodíkových iontů (H</a:t>
            </a:r>
            <a:r>
              <a:rPr lang="cs-CZ" sz="7200" b="1" baseline="30000" dirty="0">
                <a:solidFill>
                  <a:schemeClr val="tx1"/>
                </a:solidFill>
              </a:rPr>
              <a:t>+</a:t>
            </a:r>
            <a:r>
              <a:rPr lang="cs-CZ" sz="7200" b="1" dirty="0">
                <a:solidFill>
                  <a:schemeClr val="tx1"/>
                </a:solidFill>
              </a:rPr>
              <a:t>) v krvi.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sz="7200" b="1" dirty="0">
                <a:solidFill>
                  <a:schemeClr val="tx1"/>
                </a:solidFill>
              </a:rPr>
              <a:t>Centrální chemoreceptory uloženy </a:t>
            </a:r>
            <a:r>
              <a:rPr lang="cs-CZ" sz="7200" b="1" dirty="0" err="1">
                <a:solidFill>
                  <a:schemeClr val="tx1"/>
                </a:solidFill>
              </a:rPr>
              <a:t>billaterálně</a:t>
            </a:r>
            <a:r>
              <a:rPr lang="cs-CZ" sz="7200" b="1" dirty="0">
                <a:solidFill>
                  <a:schemeClr val="tx1"/>
                </a:solidFill>
              </a:rPr>
              <a:t> na ventrální straně prodloužené míchy, adekvátní podnět: ↑ koncentrace H</a:t>
            </a:r>
            <a:r>
              <a:rPr lang="cs-CZ" sz="7200" b="1" baseline="30000" dirty="0">
                <a:solidFill>
                  <a:schemeClr val="tx1"/>
                </a:solidFill>
              </a:rPr>
              <a:t>+</a:t>
            </a:r>
            <a:r>
              <a:rPr lang="cs-CZ" sz="7200" b="1" dirty="0">
                <a:solidFill>
                  <a:schemeClr val="tx1"/>
                </a:solidFill>
              </a:rPr>
              <a:t> v mozkomíšním moku a ↑pCO</a:t>
            </a:r>
            <a:r>
              <a:rPr lang="cs-CZ" sz="7200" b="1" baseline="-25000" dirty="0">
                <a:solidFill>
                  <a:schemeClr val="tx1"/>
                </a:solidFill>
              </a:rPr>
              <a:t>2</a:t>
            </a:r>
            <a:r>
              <a:rPr lang="cs-CZ" sz="7200" b="1" dirty="0">
                <a:solidFill>
                  <a:schemeClr val="tx1"/>
                </a:solidFill>
              </a:rPr>
              <a:t> v arteriální krvi.</a:t>
            </a:r>
          </a:p>
        </p:txBody>
      </p:sp>
    </p:spTree>
    <p:extLst>
      <p:ext uri="{BB962C8B-B14F-4D97-AF65-F5344CB8AC3E}">
        <p14:creationId xmlns:p14="http://schemas.microsoft.com/office/powerpoint/2010/main" val="1184030123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150" y="1255846"/>
            <a:ext cx="11887849" cy="58230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tx1"/>
                </a:solidFill>
              </a:rPr>
              <a:t>Regulace dýchání: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chemeClr val="tx1"/>
                </a:solidFill>
              </a:rPr>
              <a:t>Chemický regulační systém: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chemeClr val="tx1"/>
                </a:solidFill>
              </a:rPr>
              <a:t>Periferní chemoreceptory: </a:t>
            </a:r>
            <a:r>
              <a:rPr lang="cs-CZ" sz="1700" b="1" dirty="0" err="1">
                <a:solidFill>
                  <a:schemeClr val="tx1"/>
                </a:solidFill>
              </a:rPr>
              <a:t>glomus</a:t>
            </a:r>
            <a:r>
              <a:rPr lang="cs-CZ" sz="1700" b="1" dirty="0">
                <a:solidFill>
                  <a:schemeClr val="tx1"/>
                </a:solidFill>
              </a:rPr>
              <a:t> </a:t>
            </a:r>
            <a:r>
              <a:rPr lang="cs-CZ" sz="1700" b="1" dirty="0" err="1">
                <a:solidFill>
                  <a:schemeClr val="tx1"/>
                </a:solidFill>
              </a:rPr>
              <a:t>caroticum</a:t>
            </a:r>
            <a:r>
              <a:rPr lang="cs-CZ" sz="1700" b="1" dirty="0">
                <a:solidFill>
                  <a:schemeClr val="tx1"/>
                </a:solidFill>
              </a:rPr>
              <a:t> et </a:t>
            </a:r>
            <a:r>
              <a:rPr lang="cs-CZ" sz="1700" b="1" dirty="0" err="1">
                <a:solidFill>
                  <a:schemeClr val="tx1"/>
                </a:solidFill>
              </a:rPr>
              <a:t>glomus</a:t>
            </a:r>
            <a:r>
              <a:rPr lang="cs-CZ" sz="1700" b="1" dirty="0">
                <a:solidFill>
                  <a:schemeClr val="tx1"/>
                </a:solidFill>
              </a:rPr>
              <a:t> </a:t>
            </a:r>
            <a:r>
              <a:rPr lang="cs-CZ" sz="1700" b="1" dirty="0" err="1">
                <a:solidFill>
                  <a:schemeClr val="tx1"/>
                </a:solidFill>
              </a:rPr>
              <a:t>aorticum</a:t>
            </a:r>
            <a:r>
              <a:rPr lang="cs-CZ" sz="1700" b="1" dirty="0">
                <a:solidFill>
                  <a:schemeClr val="tx1"/>
                </a:solidFill>
              </a:rPr>
              <a:t>; hlavní podnět: ↓ pO2.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chemeClr val="tx1"/>
                </a:solidFill>
              </a:rPr>
              <a:t>Nervový regulační systém: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chemeClr val="tx1"/>
                </a:solidFill>
              </a:rPr>
              <a:t>Kromě základní regulace může být dech a jeho parametry ovlivněny i z vyšších etáží mozkových center, jako například hypotalamem, limbickým systémem (ovlivnění dýchání emocemi) či mozkovou kůrou (ovlivnění dýchání vědomě).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chemeClr val="tx1"/>
                </a:solidFill>
              </a:rPr>
              <a:t>Dorzální respirační skupina (prodloužená mícha): neurony inspirační (podílí se na klidovém i usilovném nádechu), axony vysílány k alfa </a:t>
            </a:r>
            <a:r>
              <a:rPr lang="cs-CZ" sz="1700" b="1" dirty="0" err="1">
                <a:solidFill>
                  <a:schemeClr val="tx1"/>
                </a:solidFill>
              </a:rPr>
              <a:t>monoteuronům</a:t>
            </a:r>
            <a:r>
              <a:rPr lang="cs-CZ" sz="1700" b="1" dirty="0">
                <a:solidFill>
                  <a:schemeClr val="tx1"/>
                </a:solidFill>
              </a:rPr>
              <a:t> inspiračních svalů. </a:t>
            </a:r>
            <a:br>
              <a:rPr lang="cs-CZ" sz="1700" b="1" dirty="0">
                <a:solidFill>
                  <a:schemeClr val="tx1"/>
                </a:solidFill>
              </a:rPr>
            </a:br>
            <a:r>
              <a:rPr lang="cs-CZ" sz="1700" b="1" dirty="0" err="1">
                <a:solidFill>
                  <a:schemeClr val="tx1"/>
                </a:solidFill>
              </a:rPr>
              <a:t>Ventrolaterální</a:t>
            </a:r>
            <a:r>
              <a:rPr lang="cs-CZ" sz="1700" b="1" dirty="0">
                <a:solidFill>
                  <a:schemeClr val="tx1"/>
                </a:solidFill>
              </a:rPr>
              <a:t> respirační skupina (prodloužená mícha): v klidovém expiriu inhibují aktivitu inspiračních neuronů, při usilovném výdechu aktivují expirační svaly.</a:t>
            </a:r>
            <a:br>
              <a:rPr lang="cs-CZ" sz="1700" b="1" dirty="0">
                <a:solidFill>
                  <a:schemeClr val="tx1"/>
                </a:solidFill>
              </a:rPr>
            </a:br>
            <a:r>
              <a:rPr lang="cs-CZ" sz="1700" b="1" dirty="0" err="1">
                <a:solidFill>
                  <a:schemeClr val="tx1"/>
                </a:solidFill>
              </a:rPr>
              <a:t>Pontinní</a:t>
            </a:r>
            <a:r>
              <a:rPr lang="cs-CZ" sz="1700" b="1" dirty="0">
                <a:solidFill>
                  <a:schemeClr val="tx1"/>
                </a:solidFill>
              </a:rPr>
              <a:t> respirační skupina: dorsální část pontu, kontrola frekvence a hloubky dýchání.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9832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17087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152" y="1034953"/>
            <a:ext cx="5920004" cy="58230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1"/>
                </a:solidFill>
              </a:rPr>
              <a:t>Regulace dýchání: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Nervový regulační systém: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Nervus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phrenicus</a:t>
            </a:r>
            <a:r>
              <a:rPr lang="cs-CZ" sz="1800" b="1" dirty="0">
                <a:solidFill>
                  <a:schemeClr val="tx1"/>
                </a:solidFill>
              </a:rPr>
              <a:t> - bránice, mezižeberní svalstvo inervováno z oblasti Th1 – Th7.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Činnost neuronů dýchacího centra se mění podle dostředivých informací cestou n. X z </a:t>
            </a:r>
            <a:r>
              <a:rPr lang="cs-CZ" sz="1800" b="1" dirty="0" err="1">
                <a:solidFill>
                  <a:schemeClr val="tx1"/>
                </a:solidFill>
              </a:rPr>
              <a:t>mechanoceptorů</a:t>
            </a:r>
            <a:r>
              <a:rPr lang="cs-CZ" sz="1800" b="1" dirty="0">
                <a:solidFill>
                  <a:schemeClr val="tx1"/>
                </a:solidFill>
              </a:rPr>
              <a:t> v dýchacích cestách a plicích. Změna napětí při zvětšení objemu plic inhibuje inspirační neurony a je zahájena expirace. Při poklesu objemu plic se aktivita inspiračních neuronů zvyšuje.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N. IX.</a:t>
            </a:r>
          </a:p>
        </p:txBody>
      </p:sp>
      <p:pic>
        <p:nvPicPr>
          <p:cNvPr id="6" name="Obrázek 5" descr="Obsah obrázku text, diagram, ilustrace&#10;&#10;Popis byl vytvořen automaticky">
            <a:extLst>
              <a:ext uri="{FF2B5EF4-FFF2-40B4-BE49-F238E27FC236}">
                <a16:creationId xmlns:a16="http://schemas.microsoft.com/office/drawing/2014/main" id="{996D5A68-BFD8-6DE1-E332-5466C2E89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29" y="1157532"/>
            <a:ext cx="4864100" cy="49657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A48E010-E78B-1347-EC98-D686F9B17E09}"/>
              </a:ext>
            </a:extLst>
          </p:cNvPr>
          <p:cNvSpPr txBox="1"/>
          <p:nvPr/>
        </p:nvSpPr>
        <p:spPr>
          <a:xfrm>
            <a:off x="5797301" y="6202413"/>
            <a:ext cx="6394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https://</a:t>
            </a:r>
            <a:r>
              <a:rPr lang="cs-CZ" sz="1200" i="1" dirty="0" err="1"/>
              <a:t>is.muni.cz</a:t>
            </a:r>
            <a:r>
              <a:rPr lang="cs-CZ" sz="1200" i="1" dirty="0"/>
              <a:t>/el/med/jaro2020/ZLFY0422p/um/web2020_Regulace_dychani.pdf</a:t>
            </a:r>
          </a:p>
        </p:txBody>
      </p:sp>
    </p:spTree>
    <p:extLst>
      <p:ext uri="{BB962C8B-B14F-4D97-AF65-F5344CB8AC3E}">
        <p14:creationId xmlns:p14="http://schemas.microsoft.com/office/powerpoint/2010/main" val="876865723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, snímek obrazovky, řada/pruh, diagram&#10;&#10;Popis byl vytvořen automaticky">
            <a:extLst>
              <a:ext uri="{FF2B5EF4-FFF2-40B4-BE49-F238E27FC236}">
                <a16:creationId xmlns:a16="http://schemas.microsoft.com/office/drawing/2014/main" id="{F2B8C42A-34D5-52D6-54DF-0D1123EFB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1136650"/>
            <a:ext cx="6654800" cy="45847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F9DA9AD-660C-C30D-8725-361B50190950}"/>
              </a:ext>
            </a:extLst>
          </p:cNvPr>
          <p:cNvSpPr txBox="1"/>
          <p:nvPr/>
        </p:nvSpPr>
        <p:spPr>
          <a:xfrm>
            <a:off x="1998564" y="6065134"/>
            <a:ext cx="8194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https://</a:t>
            </a:r>
            <a:r>
              <a:rPr lang="cs-CZ" sz="1400" i="1" dirty="0" err="1"/>
              <a:t>is.muni.cz</a:t>
            </a:r>
            <a:r>
              <a:rPr lang="cs-CZ" sz="1400" i="1" dirty="0"/>
              <a:t>/el/med/podzim2017/BZFY0121p/um/dychani_II_-_</a:t>
            </a:r>
            <a:r>
              <a:rPr lang="cs-CZ" sz="1400" i="1" dirty="0" err="1"/>
              <a:t>REGULACE_DYCHANI.pdf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782183581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55077</TotalTime>
  <Words>2329</Words>
  <Application>Microsoft Macintosh PowerPoint</Application>
  <PresentationFormat>Širokoúhlá obrazovka</PresentationFormat>
  <Paragraphs>196</Paragraphs>
  <Slides>25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 3</vt:lpstr>
      <vt:lpstr>Stébla</vt:lpstr>
      <vt:lpstr>Kineziologie XI.</vt:lpstr>
      <vt:lpstr>Kineziologie dýchání</vt:lpstr>
      <vt:lpstr>Kineziologie XI.</vt:lpstr>
      <vt:lpstr>Kineziologie XI.</vt:lpstr>
      <vt:lpstr>Kineziologie XI.</vt:lpstr>
      <vt:lpstr>Kineziologie XI.</vt:lpstr>
      <vt:lpstr>Kineziologie XI.</vt:lpstr>
      <vt:lpstr>Kineziologie XI.</vt:lpstr>
      <vt:lpstr>Prezentace aplikace PowerPoint</vt:lpstr>
      <vt:lpstr>Kineziologie XI.</vt:lpstr>
      <vt:lpstr>Kineziologie XI.</vt:lpstr>
      <vt:lpstr>Kineziologie XI.</vt:lpstr>
      <vt:lpstr>Kineziologie XI.</vt:lpstr>
      <vt:lpstr>Kineziologie XI.</vt:lpstr>
      <vt:lpstr>Kineziologie XI.</vt:lpstr>
      <vt:lpstr>Kineziologie XI.</vt:lpstr>
      <vt:lpstr>Kineziologie XI.</vt:lpstr>
      <vt:lpstr>Kineziologie XI.</vt:lpstr>
      <vt:lpstr>Kineziologie XI.</vt:lpstr>
      <vt:lpstr>Kineziologie XI.</vt:lpstr>
      <vt:lpstr>Kineziologie XI.</vt:lpstr>
      <vt:lpstr>Kineziologie XI.</vt:lpstr>
      <vt:lpstr>Kineziologie XI.</vt:lpstr>
      <vt:lpstr>Kineziologie XI.</vt:lpstr>
      <vt:lpstr>Seznam literatury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Málková</dc:creator>
  <cp:lastModifiedBy>Veronika Málková</cp:lastModifiedBy>
  <cp:revision>1781</cp:revision>
  <dcterms:created xsi:type="dcterms:W3CDTF">2019-02-16T16:33:42Z</dcterms:created>
  <dcterms:modified xsi:type="dcterms:W3CDTF">2023-11-17T15:33:02Z</dcterms:modified>
</cp:coreProperties>
</file>