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7" r:id="rId5"/>
    <p:sldId id="268" r:id="rId6"/>
    <p:sldId id="269" r:id="rId7"/>
    <p:sldId id="270" r:id="rId8"/>
    <p:sldId id="271" r:id="rId9"/>
    <p:sldId id="261" r:id="rId10"/>
    <p:sldId id="262" r:id="rId11"/>
    <p:sldId id="263" r:id="rId12"/>
    <p:sldId id="264" r:id="rId13"/>
    <p:sldId id="265" r:id="rId14"/>
    <p:sldId id="272" r:id="rId15"/>
    <p:sldId id="259" r:id="rId16"/>
    <p:sldId id="260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206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d.muni.cz/studenti/statni-zkousky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.muni.cz/studenti/statni-zkousky" TargetMode="External"/><Relationship Id="rId2" Type="http://schemas.openxmlformats.org/officeDocument/2006/relationships/hyperlink" Target="https://www.med.muni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s://www.med.muni.cz/studenti/statni-zkousky#tab-2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help/elearning/plagiat#e_pl_cos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Příprava d</a:t>
            </a:r>
            <a:r>
              <a:rPr dirty="0" err="1" smtClean="0"/>
              <a:t>iplomov</a:t>
            </a:r>
            <a:r>
              <a:rPr lang="cs-CZ" smtClean="0"/>
              <a:t>é</a:t>
            </a:r>
            <a:r>
              <a:rPr smtClean="0"/>
              <a:t> </a:t>
            </a:r>
            <a:r>
              <a:rPr dirty="0" err="1"/>
              <a:t>práce</a:t>
            </a:r>
            <a:r>
              <a:rPr dirty="0"/>
              <a:t> – </a:t>
            </a:r>
            <a:r>
              <a:rPr dirty="0" err="1"/>
              <a:t>Informace</a:t>
            </a:r>
            <a:r>
              <a:rPr dirty="0"/>
              <a:t> a </a:t>
            </a:r>
            <a:r>
              <a:rPr dirty="0" err="1"/>
              <a:t>konzultace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dirty="0"/>
              <a:t>doc. Mgr. L. Baťalík, Ph.D.</a:t>
            </a:r>
          </a:p>
          <a:p>
            <a:r>
              <a:rPr dirty="0" err="1" smtClean="0"/>
              <a:t>Katedra</a:t>
            </a:r>
            <a:r>
              <a:rPr dirty="0" smtClean="0"/>
              <a:t> </a:t>
            </a:r>
            <a:r>
              <a:rPr dirty="0" err="1" smtClean="0"/>
              <a:t>fyzioterapie</a:t>
            </a:r>
            <a:r>
              <a:rPr dirty="0" smtClean="0"/>
              <a:t> a </a:t>
            </a:r>
            <a:r>
              <a:rPr dirty="0" err="1" smtClean="0"/>
              <a:t>rehabilitace</a:t>
            </a:r>
            <a:endParaRPr dirty="0"/>
          </a:p>
          <a:p>
            <a:r>
              <a:rPr dirty="0" err="1"/>
              <a:t>Masarykova</a:t>
            </a:r>
            <a:r>
              <a:rPr dirty="0"/>
              <a:t> </a:t>
            </a:r>
            <a:r>
              <a:rPr dirty="0" err="1" smtClean="0"/>
              <a:t>univerzita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17 / 02 / 2025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Pokyny - náležitosti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viz prezentace podzim,</a:t>
            </a:r>
            <a:br>
              <a:rPr lang="cs-CZ" dirty="0"/>
            </a:br>
            <a:r>
              <a:rPr lang="cs-CZ" dirty="0"/>
              <a:t>nebo </a:t>
            </a:r>
            <a:r>
              <a:rPr lang="cs-CZ" dirty="0">
                <a:hlinkClick r:id="rId2"/>
              </a:rPr>
              <a:t>https://www.med.muni.cz/studenti/statni-zkousky</a:t>
            </a:r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215442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Důležité dokumenty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2226469"/>
            <a:ext cx="4526882" cy="3263504"/>
          </a:xfrm>
        </p:spPr>
        <p:txBody>
          <a:bodyPr>
            <a:normAutofit fontScale="47500" lnSpcReduction="20000"/>
          </a:bodyPr>
          <a:lstStyle/>
          <a:p>
            <a:r>
              <a:rPr lang="cs-CZ" dirty="0" smtClean="0"/>
              <a:t>Cesta: </a:t>
            </a:r>
            <a:r>
              <a:rPr lang="cs-CZ" dirty="0" smtClean="0">
                <a:hlinkClick r:id="rId2"/>
              </a:rPr>
              <a:t>Lékařská fakulta Masarykovy univerzity | MED MUNI</a:t>
            </a:r>
            <a:endParaRPr lang="cs-CZ" dirty="0" smtClean="0"/>
          </a:p>
          <a:p>
            <a:r>
              <a:rPr lang="cs-CZ" dirty="0" smtClean="0"/>
              <a:t>Studenti</a:t>
            </a:r>
          </a:p>
          <a:p>
            <a:r>
              <a:rPr lang="cs-CZ" dirty="0" smtClean="0"/>
              <a:t>Zakončení studia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Státní zkoušky 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>
                <a:hlinkClick r:id="rId3"/>
              </a:rPr>
              <a:t>https://www.med.muni.cz/studenti/statni-zkousky</a:t>
            </a:r>
            <a:endParaRPr lang="cs-CZ" dirty="0" smtClean="0"/>
          </a:p>
          <a:p>
            <a:pPr lvl="1"/>
            <a:r>
              <a:rPr lang="cs-CZ" dirty="0">
                <a:hlinkClick r:id="rId4"/>
              </a:rPr>
              <a:t>Bakalářské a navazující magisterské programy</a:t>
            </a:r>
            <a:endParaRPr lang="cs-CZ" dirty="0"/>
          </a:p>
          <a:p>
            <a:pPr lvl="1"/>
            <a:endParaRPr lang="cs-CZ" dirty="0" smtClean="0"/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56806" y="912301"/>
            <a:ext cx="3196907" cy="3236682"/>
          </a:xfrm>
          <a:prstGeom prst="rect">
            <a:avLst/>
          </a:prstGeom>
        </p:spPr>
      </p:pic>
      <p:sp>
        <p:nvSpPr>
          <p:cNvPr id="6" name="Prstenec 5"/>
          <p:cNvSpPr/>
          <p:nvPr/>
        </p:nvSpPr>
        <p:spPr>
          <a:xfrm>
            <a:off x="7459579" y="3221456"/>
            <a:ext cx="1194134" cy="571500"/>
          </a:xfrm>
          <a:prstGeom prst="donu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>
              <a:solidFill>
                <a:schemeClr val="tx1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0785" y="4471470"/>
            <a:ext cx="5507831" cy="1378744"/>
          </a:xfrm>
          <a:prstGeom prst="rect">
            <a:avLst/>
          </a:prstGeom>
        </p:spPr>
      </p:pic>
      <p:sp>
        <p:nvSpPr>
          <p:cNvPr id="8" name="Šipka doprava 7"/>
          <p:cNvSpPr/>
          <p:nvPr/>
        </p:nvSpPr>
        <p:spPr>
          <a:xfrm>
            <a:off x="2677026" y="2962776"/>
            <a:ext cx="2237874" cy="5444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9" name="Šipka dolů 8"/>
          <p:cNvSpPr/>
          <p:nvPr/>
        </p:nvSpPr>
        <p:spPr>
          <a:xfrm>
            <a:off x="3242511" y="3792956"/>
            <a:ext cx="553453" cy="11851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0" name="Prstenec 9"/>
          <p:cNvSpPr/>
          <p:nvPr/>
        </p:nvSpPr>
        <p:spPr>
          <a:xfrm>
            <a:off x="4859739" y="4978067"/>
            <a:ext cx="1194134" cy="571500"/>
          </a:xfrm>
          <a:prstGeom prst="donu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3505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Důležité dokumenty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21" y="1941001"/>
            <a:ext cx="4244380" cy="3834440"/>
          </a:xfrm>
          <a:prstGeom prst="rect">
            <a:avLst/>
          </a:prstGeom>
        </p:spPr>
      </p:pic>
      <p:sp>
        <p:nvSpPr>
          <p:cNvPr id="5" name="Prstenec 4"/>
          <p:cNvSpPr/>
          <p:nvPr/>
        </p:nvSpPr>
        <p:spPr>
          <a:xfrm>
            <a:off x="1852742" y="3985461"/>
            <a:ext cx="2779416" cy="571500"/>
          </a:xfrm>
          <a:prstGeom prst="donu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>
              <a:solidFill>
                <a:schemeClr val="tx1"/>
              </a:solidFill>
            </a:endParaRPr>
          </a:p>
        </p:txBody>
      </p:sp>
      <p:sp>
        <p:nvSpPr>
          <p:cNvPr id="6" name="Rovná se 5"/>
          <p:cNvSpPr/>
          <p:nvPr/>
        </p:nvSpPr>
        <p:spPr>
          <a:xfrm>
            <a:off x="5651713" y="2856592"/>
            <a:ext cx="2018418" cy="157403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4284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Posunout dolů  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071124"/>
            <a:ext cx="5389959" cy="3661401"/>
          </a:xfrm>
          <a:prstGeom prst="rect">
            <a:avLst/>
          </a:prstGeom>
        </p:spPr>
      </p:pic>
      <p:sp>
        <p:nvSpPr>
          <p:cNvPr id="5" name="Veselý obličej 4"/>
          <p:cNvSpPr/>
          <p:nvPr/>
        </p:nvSpPr>
        <p:spPr>
          <a:xfrm>
            <a:off x="3380875" y="1123763"/>
            <a:ext cx="1088858" cy="979948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27031" y="2226469"/>
            <a:ext cx="3182353" cy="3263504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659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Statistika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Prof.DUŠEK</a:t>
            </a:r>
            <a:r>
              <a:rPr lang="cs-CZ" dirty="0" smtClean="0"/>
              <a:t> od 20. března (</a:t>
            </a:r>
            <a:r>
              <a:rPr lang="cs-CZ" smtClean="0"/>
              <a:t>8 lekcí)</a:t>
            </a:r>
            <a:endParaRPr lang="cs-CZ" dirty="0" smtClean="0"/>
          </a:p>
          <a:p>
            <a:r>
              <a:rPr lang="cs-CZ" dirty="0" smtClean="0"/>
              <a:t>Doporučuji konzultovat svůj záměr, případně vybrané statistické metody </a:t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62624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Konzultační hodiny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 smtClean="0"/>
              <a:t>Konzultace</a:t>
            </a:r>
            <a:r>
              <a:rPr dirty="0" smtClean="0"/>
              <a:t> </a:t>
            </a:r>
            <a:r>
              <a:rPr dirty="0"/>
              <a:t>k DP </a:t>
            </a:r>
            <a:r>
              <a:rPr dirty="0" err="1" smtClean="0"/>
              <a:t>budou</a:t>
            </a:r>
            <a:r>
              <a:rPr lang="cs-CZ" dirty="0" smtClean="0"/>
              <a:t>:</a:t>
            </a:r>
            <a:br>
              <a:rPr lang="cs-CZ" dirty="0" smtClean="0"/>
            </a:br>
            <a:r>
              <a:rPr dirty="0" smtClean="0"/>
              <a:t> </a:t>
            </a:r>
            <a:r>
              <a:rPr sz="5000" b="1" dirty="0" err="1">
                <a:solidFill>
                  <a:srgbClr val="FF0000"/>
                </a:solidFill>
              </a:rPr>
              <a:t>probíhat</a:t>
            </a:r>
            <a:r>
              <a:rPr sz="5000" b="1" dirty="0">
                <a:solidFill>
                  <a:srgbClr val="FF0000"/>
                </a:solidFill>
              </a:rPr>
              <a:t> </a:t>
            </a:r>
            <a:r>
              <a:rPr sz="5000" b="1" dirty="0" err="1">
                <a:solidFill>
                  <a:srgbClr val="FF0000"/>
                </a:solidFill>
              </a:rPr>
              <a:t>místo</a:t>
            </a:r>
            <a:r>
              <a:rPr sz="5000" b="1" dirty="0">
                <a:solidFill>
                  <a:srgbClr val="FF0000"/>
                </a:solidFill>
              </a:rPr>
              <a:t> </a:t>
            </a:r>
            <a:r>
              <a:rPr sz="5000" b="1" dirty="0" err="1">
                <a:solidFill>
                  <a:srgbClr val="FF0000"/>
                </a:solidFill>
              </a:rPr>
              <a:t>přednášek</a:t>
            </a:r>
            <a:endParaRPr sz="5000" b="1" dirty="0">
              <a:solidFill>
                <a:srgbClr val="FF0000"/>
              </a:solidFill>
            </a:endParaRPr>
          </a:p>
          <a:p>
            <a:r>
              <a:rPr dirty="0" err="1" smtClean="0"/>
              <a:t>Každé</a:t>
            </a:r>
            <a:r>
              <a:rPr dirty="0" smtClean="0"/>
              <a:t> </a:t>
            </a:r>
            <a:r>
              <a:rPr dirty="0" err="1"/>
              <a:t>pondělí</a:t>
            </a:r>
            <a:r>
              <a:rPr dirty="0"/>
              <a:t> 12:30–15:00</a:t>
            </a:r>
          </a:p>
          <a:p>
            <a:r>
              <a:rPr dirty="0" err="1" smtClean="0"/>
              <a:t>Místnost</a:t>
            </a:r>
            <a:r>
              <a:rPr dirty="0" smtClean="0"/>
              <a:t>: </a:t>
            </a:r>
            <a:r>
              <a:rPr lang="cs-CZ" dirty="0"/>
              <a:t>KRF  KOM 255A</a:t>
            </a:r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Závěr a kontakt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 smtClean="0"/>
              <a:t>Nebojte</a:t>
            </a:r>
            <a:r>
              <a:rPr dirty="0" smtClean="0"/>
              <a:t> </a:t>
            </a:r>
            <a:r>
              <a:rPr dirty="0"/>
              <a:t>se </a:t>
            </a:r>
            <a:r>
              <a:rPr dirty="0" err="1"/>
              <a:t>ptát</a:t>
            </a:r>
            <a:r>
              <a:rPr dirty="0"/>
              <a:t> a </a:t>
            </a:r>
            <a:r>
              <a:rPr dirty="0" err="1"/>
              <a:t>konzultovat</a:t>
            </a:r>
            <a:r>
              <a:rPr dirty="0"/>
              <a:t> </a:t>
            </a:r>
            <a:r>
              <a:rPr dirty="0" err="1"/>
              <a:t>své</a:t>
            </a:r>
            <a:r>
              <a:rPr dirty="0"/>
              <a:t> </a:t>
            </a:r>
            <a:r>
              <a:rPr dirty="0" err="1"/>
              <a:t>postupy</a:t>
            </a:r>
            <a:r>
              <a:rPr dirty="0"/>
              <a:t>.</a:t>
            </a:r>
          </a:p>
          <a:p>
            <a:endParaRPr dirty="0"/>
          </a:p>
          <a:p>
            <a:r>
              <a:rPr dirty="0" err="1" smtClean="0"/>
              <a:t>Máte</a:t>
            </a:r>
            <a:r>
              <a:rPr dirty="0" smtClean="0"/>
              <a:t>-li </a:t>
            </a:r>
            <a:r>
              <a:rPr dirty="0" err="1"/>
              <a:t>dotazy</a:t>
            </a:r>
            <a:r>
              <a:rPr dirty="0"/>
              <a:t>, </a:t>
            </a:r>
            <a:r>
              <a:rPr dirty="0" err="1"/>
              <a:t>kontaktujte</a:t>
            </a:r>
            <a:r>
              <a:rPr dirty="0"/>
              <a:t> </a:t>
            </a:r>
            <a:r>
              <a:rPr dirty="0" err="1"/>
              <a:t>mě</a:t>
            </a:r>
            <a:r>
              <a:rPr dirty="0"/>
              <a:t>:</a:t>
            </a:r>
          </a:p>
          <a:p>
            <a:r>
              <a:rPr dirty="0"/>
              <a:t>  📧 114757@mail.muni.cz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Poděkování za odevzdané projekty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 smtClean="0"/>
              <a:t>Děkuji</a:t>
            </a:r>
            <a:r>
              <a:rPr dirty="0" smtClean="0"/>
              <a:t> </a:t>
            </a:r>
            <a:r>
              <a:rPr dirty="0" err="1"/>
              <a:t>všem</a:t>
            </a:r>
            <a:r>
              <a:rPr dirty="0"/>
              <a:t> </a:t>
            </a:r>
            <a:r>
              <a:rPr dirty="0" err="1"/>
              <a:t>studentům</a:t>
            </a:r>
            <a:r>
              <a:rPr dirty="0"/>
              <a:t> </a:t>
            </a:r>
            <a:r>
              <a:rPr dirty="0" err="1"/>
              <a:t>za</a:t>
            </a:r>
            <a:r>
              <a:rPr dirty="0"/>
              <a:t> </a:t>
            </a:r>
            <a:r>
              <a:rPr dirty="0" err="1"/>
              <a:t>odevzdání</a:t>
            </a:r>
            <a:r>
              <a:rPr dirty="0"/>
              <a:t> </a:t>
            </a:r>
            <a:r>
              <a:rPr dirty="0" err="1"/>
              <a:t>projektů</a:t>
            </a:r>
            <a:r>
              <a:rPr dirty="0"/>
              <a:t> DP.</a:t>
            </a:r>
          </a:p>
          <a:p>
            <a:r>
              <a:rPr dirty="0" err="1" smtClean="0"/>
              <a:t>Oceňuji</a:t>
            </a:r>
            <a:r>
              <a:rPr dirty="0" smtClean="0"/>
              <a:t> </a:t>
            </a:r>
            <a:r>
              <a:rPr dirty="0" err="1"/>
              <a:t>vaši</a:t>
            </a:r>
            <a:r>
              <a:rPr dirty="0"/>
              <a:t> </a:t>
            </a:r>
            <a:r>
              <a:rPr dirty="0" err="1"/>
              <a:t>práci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formulaci</a:t>
            </a:r>
            <a:r>
              <a:rPr dirty="0"/>
              <a:t> </a:t>
            </a:r>
            <a:r>
              <a:rPr dirty="0" err="1"/>
              <a:t>témat</a:t>
            </a:r>
            <a:r>
              <a:rPr dirty="0"/>
              <a:t> a </a:t>
            </a:r>
            <a:r>
              <a:rPr dirty="0" err="1"/>
              <a:t>výzkumných</a:t>
            </a:r>
            <a:r>
              <a:rPr dirty="0"/>
              <a:t> </a:t>
            </a:r>
            <a:r>
              <a:rPr dirty="0" err="1"/>
              <a:t>záměrů</a:t>
            </a:r>
            <a:r>
              <a:rPr dirty="0"/>
              <a:t>.</a:t>
            </a:r>
          </a:p>
          <a:p>
            <a:r>
              <a:rPr dirty="0" err="1" smtClean="0"/>
              <a:t>Vaše</a:t>
            </a:r>
            <a:r>
              <a:rPr dirty="0" smtClean="0"/>
              <a:t> </a:t>
            </a:r>
            <a:r>
              <a:rPr dirty="0" err="1"/>
              <a:t>příprava</a:t>
            </a:r>
            <a:r>
              <a:rPr dirty="0"/>
              <a:t> je </a:t>
            </a:r>
            <a:r>
              <a:rPr dirty="0" err="1"/>
              <a:t>důležitým</a:t>
            </a:r>
            <a:r>
              <a:rPr dirty="0"/>
              <a:t> </a:t>
            </a:r>
            <a:r>
              <a:rPr dirty="0" err="1"/>
              <a:t>krokem</a:t>
            </a:r>
            <a:r>
              <a:rPr dirty="0"/>
              <a:t> k </a:t>
            </a:r>
            <a:r>
              <a:rPr dirty="0" err="1"/>
              <a:t>úspěšné</a:t>
            </a:r>
            <a:r>
              <a:rPr dirty="0"/>
              <a:t> </a:t>
            </a:r>
            <a:r>
              <a:rPr dirty="0" err="1"/>
              <a:t>diplomové</a:t>
            </a:r>
            <a:r>
              <a:rPr dirty="0"/>
              <a:t> </a:t>
            </a:r>
            <a:r>
              <a:rPr dirty="0" err="1"/>
              <a:t>práci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Pokyny k tvorbě diplomové práce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dirty="0" err="1" smtClean="0"/>
              <a:t>Termín</a:t>
            </a:r>
            <a:r>
              <a:rPr dirty="0" smtClean="0"/>
              <a:t> </a:t>
            </a:r>
            <a:r>
              <a:rPr dirty="0" err="1"/>
              <a:t>odevzdání</a:t>
            </a:r>
            <a:r>
              <a:rPr dirty="0"/>
              <a:t> </a:t>
            </a:r>
            <a:r>
              <a:rPr lang="cs-CZ" dirty="0" smtClean="0"/>
              <a:t>DP</a:t>
            </a:r>
            <a:r>
              <a:rPr dirty="0" smtClean="0"/>
              <a:t>: </a:t>
            </a:r>
            <a:r>
              <a:rPr lang="cs-CZ" dirty="0" smtClean="0"/>
              <a:t>kolem března 2026 (letos: </a:t>
            </a:r>
            <a:r>
              <a:rPr dirty="0" smtClean="0"/>
              <a:t>31</a:t>
            </a:r>
            <a:r>
              <a:rPr dirty="0"/>
              <a:t>. </a:t>
            </a:r>
            <a:r>
              <a:rPr dirty="0" err="1"/>
              <a:t>března</a:t>
            </a:r>
            <a:r>
              <a:rPr dirty="0"/>
              <a:t> </a:t>
            </a:r>
            <a:r>
              <a:rPr dirty="0" smtClean="0"/>
              <a:t>2025</a:t>
            </a:r>
            <a:r>
              <a:rPr lang="cs-CZ" dirty="0" smtClean="0"/>
              <a:t>)</a:t>
            </a:r>
            <a:endParaRPr dirty="0"/>
          </a:p>
          <a:p>
            <a:r>
              <a:rPr dirty="0" err="1" smtClean="0"/>
              <a:t>Struktura</a:t>
            </a:r>
            <a:r>
              <a:rPr dirty="0" smtClean="0"/>
              <a:t> </a:t>
            </a:r>
            <a:r>
              <a:rPr dirty="0" err="1"/>
              <a:t>práce</a:t>
            </a:r>
            <a:r>
              <a:rPr dirty="0"/>
              <a:t>: </a:t>
            </a:r>
            <a:r>
              <a:rPr dirty="0" err="1"/>
              <a:t>Úvod</a:t>
            </a:r>
            <a:r>
              <a:rPr dirty="0"/>
              <a:t>, </a:t>
            </a:r>
            <a:r>
              <a:rPr dirty="0" err="1"/>
              <a:t>teoretická</a:t>
            </a:r>
            <a:r>
              <a:rPr dirty="0"/>
              <a:t> </a:t>
            </a:r>
            <a:r>
              <a:rPr dirty="0" err="1"/>
              <a:t>část</a:t>
            </a:r>
            <a:r>
              <a:rPr dirty="0"/>
              <a:t>, </a:t>
            </a:r>
            <a:r>
              <a:rPr dirty="0" err="1"/>
              <a:t>metodika</a:t>
            </a:r>
            <a:r>
              <a:rPr dirty="0"/>
              <a:t>, </a:t>
            </a:r>
            <a:r>
              <a:rPr dirty="0" err="1"/>
              <a:t>výsledky</a:t>
            </a:r>
            <a:r>
              <a:rPr dirty="0"/>
              <a:t>, </a:t>
            </a:r>
            <a:r>
              <a:rPr dirty="0" err="1"/>
              <a:t>diskuze</a:t>
            </a:r>
            <a:r>
              <a:rPr dirty="0"/>
              <a:t>, </a:t>
            </a:r>
            <a:r>
              <a:rPr dirty="0" err="1"/>
              <a:t>závěr</a:t>
            </a:r>
            <a:endParaRPr dirty="0"/>
          </a:p>
          <a:p>
            <a:r>
              <a:rPr dirty="0" err="1" smtClean="0"/>
              <a:t>Minimální</a:t>
            </a:r>
            <a:r>
              <a:rPr dirty="0" smtClean="0"/>
              <a:t> </a:t>
            </a:r>
            <a:r>
              <a:rPr dirty="0" err="1"/>
              <a:t>rozsah</a:t>
            </a:r>
            <a:r>
              <a:rPr dirty="0"/>
              <a:t>: 50 </a:t>
            </a:r>
            <a:r>
              <a:rPr dirty="0" err="1"/>
              <a:t>normostran</a:t>
            </a:r>
            <a:r>
              <a:rPr dirty="0"/>
              <a:t> (bez </a:t>
            </a:r>
            <a:r>
              <a:rPr dirty="0" err="1"/>
              <a:t>abstraktu</a:t>
            </a:r>
            <a:r>
              <a:rPr dirty="0"/>
              <a:t>, </a:t>
            </a:r>
            <a:r>
              <a:rPr dirty="0" err="1"/>
              <a:t>příloh</a:t>
            </a:r>
            <a:r>
              <a:rPr dirty="0"/>
              <a:t> a </a:t>
            </a:r>
            <a:r>
              <a:rPr dirty="0" err="1"/>
              <a:t>referencí</a:t>
            </a:r>
            <a:r>
              <a:rPr dirty="0"/>
              <a:t>)</a:t>
            </a:r>
          </a:p>
          <a:p>
            <a:r>
              <a:rPr dirty="0" err="1" smtClean="0"/>
              <a:t>Citace</a:t>
            </a:r>
            <a:r>
              <a:rPr dirty="0" smtClean="0"/>
              <a:t> </a:t>
            </a:r>
            <a:r>
              <a:rPr dirty="0" err="1"/>
              <a:t>dle</a:t>
            </a:r>
            <a:r>
              <a:rPr dirty="0"/>
              <a:t> AMA style</a:t>
            </a:r>
          </a:p>
          <a:p>
            <a:r>
              <a:rPr dirty="0" err="1" smtClean="0"/>
              <a:t>Povinné</a:t>
            </a:r>
            <a:r>
              <a:rPr dirty="0" smtClean="0"/>
              <a:t> </a:t>
            </a:r>
            <a:r>
              <a:rPr dirty="0" err="1"/>
              <a:t>použití</a:t>
            </a:r>
            <a:r>
              <a:rPr dirty="0"/>
              <a:t> </a:t>
            </a:r>
            <a:r>
              <a:rPr dirty="0" err="1"/>
              <a:t>standardizovaných</a:t>
            </a:r>
            <a:r>
              <a:rPr dirty="0"/>
              <a:t> </a:t>
            </a:r>
            <a:r>
              <a:rPr dirty="0" err="1"/>
              <a:t>dotazníků</a:t>
            </a:r>
            <a:r>
              <a:rPr dirty="0"/>
              <a:t>, </a:t>
            </a:r>
            <a:r>
              <a:rPr dirty="0" err="1"/>
              <a:t>pokud</a:t>
            </a:r>
            <a:r>
              <a:rPr dirty="0"/>
              <a:t> je </a:t>
            </a:r>
            <a:r>
              <a:rPr dirty="0" err="1"/>
              <a:t>součástí</a:t>
            </a:r>
            <a:r>
              <a:rPr dirty="0"/>
              <a:t> </a:t>
            </a:r>
            <a:r>
              <a:rPr dirty="0" err="1"/>
              <a:t>subjektivní</a:t>
            </a:r>
            <a:r>
              <a:rPr dirty="0"/>
              <a:t> </a:t>
            </a:r>
            <a:r>
              <a:rPr dirty="0" err="1" smtClean="0"/>
              <a:t>hodnocení</a:t>
            </a:r>
            <a:endParaRPr dirty="0"/>
          </a:p>
          <a:p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Význam </a:t>
            </a:r>
            <a:r>
              <a:rPr lang="cs-CZ" b="1" dirty="0"/>
              <a:t>včasného plánování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Nenechávejte </a:t>
            </a:r>
            <a:r>
              <a:rPr lang="cs-CZ" b="1" dirty="0"/>
              <a:t>vše na poslední chvíli</a:t>
            </a:r>
            <a:r>
              <a:rPr lang="cs-CZ" dirty="0"/>
              <a:t> – psaní DP je proces, který zabere více času, než se na první pohled zdá.</a:t>
            </a:r>
          </a:p>
          <a:p>
            <a:r>
              <a:rPr lang="cs-CZ" b="1" dirty="0"/>
              <a:t>Doporučený </a:t>
            </a:r>
            <a:r>
              <a:rPr lang="cs-CZ" b="1" dirty="0" smtClean="0"/>
              <a:t>harmonogram</a:t>
            </a:r>
            <a:endParaRPr lang="cs-CZ" dirty="0"/>
          </a:p>
          <a:p>
            <a:pPr lvl="1"/>
            <a:r>
              <a:rPr lang="cs-CZ" dirty="0"/>
              <a:t>Do konce </a:t>
            </a:r>
            <a:r>
              <a:rPr lang="cs-CZ" dirty="0" smtClean="0"/>
              <a:t>dubna – </a:t>
            </a:r>
            <a:r>
              <a:rPr lang="cs-CZ" dirty="0"/>
              <a:t>hotová hrubá verze teoretické části</a:t>
            </a:r>
          </a:p>
          <a:p>
            <a:pPr lvl="1"/>
            <a:r>
              <a:rPr lang="cs-CZ" dirty="0" smtClean="0"/>
              <a:t>Do června – </a:t>
            </a:r>
            <a:r>
              <a:rPr lang="cs-CZ" dirty="0"/>
              <a:t>finalizace </a:t>
            </a:r>
            <a:r>
              <a:rPr lang="cs-CZ" dirty="0" smtClean="0"/>
              <a:t>metodiky</a:t>
            </a:r>
            <a:endParaRPr lang="cs-CZ" dirty="0"/>
          </a:p>
          <a:p>
            <a:pPr lvl="1"/>
            <a:r>
              <a:rPr lang="cs-CZ" dirty="0" smtClean="0"/>
              <a:t>Do září – výsledky </a:t>
            </a:r>
          </a:p>
          <a:p>
            <a:pPr lvl="1"/>
            <a:r>
              <a:rPr lang="cs-CZ" dirty="0" smtClean="0"/>
              <a:t>Do listopadu </a:t>
            </a:r>
            <a:r>
              <a:rPr lang="cs-CZ" dirty="0"/>
              <a:t>– </a:t>
            </a:r>
            <a:r>
              <a:rPr lang="cs-CZ" dirty="0" smtClean="0"/>
              <a:t>návrh diskuze </a:t>
            </a:r>
            <a:endParaRPr lang="cs-CZ" dirty="0"/>
          </a:p>
          <a:p>
            <a:pPr lvl="1"/>
            <a:r>
              <a:rPr lang="cs-CZ" dirty="0" smtClean="0"/>
              <a:t>Do prosince – </a:t>
            </a:r>
            <a:r>
              <a:rPr lang="cs-CZ" dirty="0"/>
              <a:t>revize a kontrola originality</a:t>
            </a:r>
          </a:p>
        </p:txBody>
      </p:sp>
    </p:spTree>
    <p:extLst>
      <p:ext uri="{BB962C8B-B14F-4D97-AF65-F5344CB8AC3E}">
        <p14:creationId xmlns:p14="http://schemas.microsoft.com/office/powerpoint/2010/main" val="1496691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Konzultace s vedoucím </a:t>
            </a:r>
            <a:r>
              <a:rPr lang="cs-CZ" b="1" dirty="0" smtClean="0"/>
              <a:t>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Pravidelná </a:t>
            </a:r>
            <a:r>
              <a:rPr lang="cs-CZ" dirty="0"/>
              <a:t>komunikace je klíčová – vedoucí vás může upozornit na metodické chyby ještě před odevzdáním.</a:t>
            </a:r>
          </a:p>
          <a:p>
            <a:r>
              <a:rPr lang="cs-CZ" dirty="0"/>
              <a:t>Po každé konzultaci doporučuji </a:t>
            </a:r>
            <a:r>
              <a:rPr lang="cs-CZ" b="1" dirty="0"/>
              <a:t>stručně shrnout hlavní závěry</a:t>
            </a:r>
            <a:r>
              <a:rPr lang="cs-CZ" dirty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/>
              <a:t>stačí pár vět e-mailem vedoucímu</a:t>
            </a:r>
            <a:r>
              <a:rPr lang="cs-CZ" dirty="0" smtClean="0"/>
              <a:t>).</a:t>
            </a:r>
          </a:p>
          <a:p>
            <a:r>
              <a:rPr lang="cs-CZ" dirty="0" smtClean="0"/>
              <a:t>Pozdní konzultace před termínem mohou vést k hromadění stresu (</a:t>
            </a:r>
            <a:r>
              <a:rPr lang="cs-CZ" dirty="0" err="1" smtClean="0"/>
              <a:t>napr</a:t>
            </a:r>
            <a:r>
              <a:rPr lang="cs-CZ" dirty="0" smtClean="0"/>
              <a:t>. pomalejší odezva školitele) </a:t>
            </a:r>
            <a:r>
              <a:rPr lang="cs-CZ" b="1" dirty="0" smtClean="0"/>
              <a:t>proto:</a:t>
            </a:r>
            <a:r>
              <a:rPr lang="cs-CZ" dirty="0" smtClean="0"/>
              <a:t> buďte aktivní a organizovaní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4203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Časté </a:t>
            </a:r>
            <a:r>
              <a:rPr lang="cs-CZ" b="1" dirty="0"/>
              <a:t>chyby a jak se jim </a:t>
            </a:r>
            <a:r>
              <a:rPr lang="cs-CZ" b="1" dirty="0" smtClean="0"/>
              <a:t>vyhnout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Nedostatečná </a:t>
            </a:r>
            <a:r>
              <a:rPr lang="cs-CZ" b="1" dirty="0"/>
              <a:t>rešerše literatury</a:t>
            </a:r>
            <a:r>
              <a:rPr lang="cs-CZ" dirty="0"/>
              <a:t> – DP není jen shrnutí známých faktů, ale musí prokázat </a:t>
            </a:r>
            <a:r>
              <a:rPr lang="cs-CZ" u="sng" dirty="0"/>
              <a:t>kritické myšlení.</a:t>
            </a:r>
          </a:p>
          <a:p>
            <a:r>
              <a:rPr lang="cs-CZ" b="1" dirty="0"/>
              <a:t>Nejasné cíle a hypotézy</a:t>
            </a:r>
            <a:r>
              <a:rPr lang="cs-CZ" dirty="0"/>
              <a:t> – každá práce musí mít </a:t>
            </a:r>
            <a:r>
              <a:rPr lang="cs-CZ" u="sng" dirty="0"/>
              <a:t>jasně definovanou výzkumnou otázku.</a:t>
            </a:r>
          </a:p>
          <a:p>
            <a:r>
              <a:rPr lang="cs-CZ" b="1" dirty="0"/>
              <a:t>Špatná metodologie</a:t>
            </a:r>
            <a:r>
              <a:rPr lang="cs-CZ" dirty="0"/>
              <a:t> – pokud není jasně popsán výzkumný postup, výsledek nebude spolehlivý.</a:t>
            </a:r>
          </a:p>
          <a:p>
            <a:r>
              <a:rPr lang="cs-CZ" b="1" dirty="0"/>
              <a:t>Formální chyby</a:t>
            </a:r>
            <a:r>
              <a:rPr lang="cs-CZ" dirty="0"/>
              <a:t> – dodržujte citační normu (AMA), správnou strukturu a jazykovou úroveň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Nedostatečný čas</a:t>
            </a:r>
            <a:r>
              <a:rPr lang="cs-CZ" dirty="0" smtClean="0"/>
              <a:t> </a:t>
            </a:r>
            <a:r>
              <a:rPr lang="cs-CZ" dirty="0"/>
              <a:t>– </a:t>
            </a:r>
            <a:r>
              <a:rPr lang="cs-CZ" dirty="0" smtClean="0"/>
              <a:t>pro formální úpravy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6418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Jak napsat kvalitní diskuzi</a:t>
            </a:r>
            <a:r>
              <a:rPr lang="cs-CZ" b="1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Diskuze </a:t>
            </a:r>
            <a:r>
              <a:rPr lang="cs-CZ" dirty="0">
                <a:solidFill>
                  <a:srgbClr val="FF0000"/>
                </a:solidFill>
              </a:rPr>
              <a:t>není opakování výsledků</a:t>
            </a:r>
            <a:r>
              <a:rPr lang="cs-CZ" dirty="0"/>
              <a:t>, ale jejich </a:t>
            </a:r>
            <a:r>
              <a:rPr lang="cs-CZ" b="1" dirty="0"/>
              <a:t>interpretace</a:t>
            </a:r>
            <a:r>
              <a:rPr lang="cs-CZ" dirty="0"/>
              <a:t> a srovnání s jinými studiemi.</a:t>
            </a:r>
          </a:p>
          <a:p>
            <a:r>
              <a:rPr lang="cs-CZ" dirty="0"/>
              <a:t>Odpovězte </a:t>
            </a:r>
            <a:r>
              <a:rPr lang="cs-CZ" dirty="0" smtClean="0"/>
              <a:t>si na </a:t>
            </a:r>
            <a:r>
              <a:rPr lang="cs-CZ" dirty="0"/>
              <a:t>otázky:</a:t>
            </a:r>
          </a:p>
          <a:p>
            <a:pPr lvl="1"/>
            <a:r>
              <a:rPr lang="cs-CZ" dirty="0"/>
              <a:t>Jak vaše výsledky zapadají do současné vědecké literatury?</a:t>
            </a:r>
          </a:p>
          <a:p>
            <a:pPr lvl="1"/>
            <a:r>
              <a:rPr lang="cs-CZ" dirty="0"/>
              <a:t>V čem jsou vaše výsledky nové nebo zajímavé?</a:t>
            </a:r>
          </a:p>
          <a:p>
            <a:pPr lvl="1"/>
            <a:r>
              <a:rPr lang="cs-CZ" dirty="0"/>
              <a:t>Jaké jsou možné limity vašeho výzkumu?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4914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Plagiátorství a kontrola </a:t>
            </a:r>
            <a:r>
              <a:rPr lang="cs-CZ" b="1" dirty="0" smtClean="0"/>
              <a:t>originality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Včasná </a:t>
            </a:r>
            <a:r>
              <a:rPr lang="cs-CZ" b="1" dirty="0"/>
              <a:t>kontrola přes IS MUNI</a:t>
            </a:r>
            <a:r>
              <a:rPr lang="cs-CZ" dirty="0"/>
              <a:t> – pokud je problém, máte čas provést úpravy.</a:t>
            </a:r>
          </a:p>
          <a:p>
            <a:r>
              <a:rPr lang="cs-CZ" b="1" dirty="0"/>
              <a:t>Správné citace</a:t>
            </a:r>
            <a:r>
              <a:rPr lang="cs-CZ" dirty="0"/>
              <a:t> – nikdy nekopírujte celé věty bez uvedení zdroje.</a:t>
            </a:r>
          </a:p>
          <a:p>
            <a:r>
              <a:rPr lang="cs-CZ" b="1" dirty="0"/>
              <a:t>Parafrázování nestačí</a:t>
            </a:r>
            <a:r>
              <a:rPr lang="cs-CZ" dirty="0"/>
              <a:t>, je nutné přidat i vlastní interpretaci.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3599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/>
              <a:t>Vejce vejci – hledání podobných dokumentů a plagiátů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Včasná kontrola originality (plagiátorství</a:t>
            </a:r>
            <a:r>
              <a:rPr lang="cs-CZ" dirty="0" smtClean="0"/>
              <a:t>)!</a:t>
            </a:r>
          </a:p>
          <a:p>
            <a:endParaRPr lang="cs-CZ" dirty="0" smtClean="0">
              <a:hlinkClick r:id="rId2"/>
            </a:endParaRPr>
          </a:p>
          <a:p>
            <a:r>
              <a:rPr lang="cs-CZ" dirty="0"/>
              <a:t>Seznamte se tady: </a:t>
            </a:r>
            <a:endParaRPr lang="cs-CZ" dirty="0">
              <a:hlinkClick r:id="rId2"/>
            </a:endParaRPr>
          </a:p>
          <a:p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is.muni.cz/auth/help/elearning/plagiat#e_pl_cose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5711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528</Words>
  <Application>Microsoft Office PowerPoint</Application>
  <PresentationFormat>Předvádění na obrazovce (4:3)</PresentationFormat>
  <Paragraphs>79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Příprava diplomové práce – Informace a konzultace</vt:lpstr>
      <vt:lpstr>Poděkování za odevzdané projekty</vt:lpstr>
      <vt:lpstr>Pokyny k tvorbě diplomové práce</vt:lpstr>
      <vt:lpstr>Význam včasného plánování </vt:lpstr>
      <vt:lpstr>Konzultace s vedoucím práce</vt:lpstr>
      <vt:lpstr>Časté chyby a jak se jim vyhnout</vt:lpstr>
      <vt:lpstr>Jak napsat kvalitní diskuzi?</vt:lpstr>
      <vt:lpstr>Plagiátorství a kontrola originality</vt:lpstr>
      <vt:lpstr>Vejce vejci – hledání podobných dokumentů a plagiátů</vt:lpstr>
      <vt:lpstr>Pokyny - náležitosti</vt:lpstr>
      <vt:lpstr>Důležité dokumenty </vt:lpstr>
      <vt:lpstr>Důležité dokumenty </vt:lpstr>
      <vt:lpstr>Posunout dolů  </vt:lpstr>
      <vt:lpstr>Statistika </vt:lpstr>
      <vt:lpstr>Konzultační hodiny</vt:lpstr>
      <vt:lpstr>Závěr a kontakt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Diplomová práce – Informace a konzultace</dc:title>
  <dc:subject/>
  <dc:creator>Baťalík Ladislav</dc:creator>
  <cp:keywords/>
  <dc:description>generated using python-pptx</dc:description>
  <cp:lastModifiedBy>Baťalík Ladislav</cp:lastModifiedBy>
  <cp:revision>8</cp:revision>
  <dcterms:created xsi:type="dcterms:W3CDTF">2013-01-27T09:14:16Z</dcterms:created>
  <dcterms:modified xsi:type="dcterms:W3CDTF">2025-02-17T12:00:07Z</dcterms:modified>
  <cp:category/>
</cp:coreProperties>
</file>