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85" r:id="rId2"/>
    <p:sldId id="388" r:id="rId3"/>
    <p:sldId id="389" r:id="rId4"/>
    <p:sldId id="390" r:id="rId5"/>
    <p:sldId id="302" r:id="rId6"/>
    <p:sldId id="391" r:id="rId7"/>
    <p:sldId id="258" r:id="rId8"/>
    <p:sldId id="393" r:id="rId9"/>
    <p:sldId id="394" r:id="rId10"/>
    <p:sldId id="395" r:id="rId11"/>
    <p:sldId id="396" r:id="rId12"/>
    <p:sldId id="399" r:id="rId13"/>
    <p:sldId id="397" r:id="rId14"/>
    <p:sldId id="333" r:id="rId15"/>
    <p:sldId id="398" r:id="rId16"/>
    <p:sldId id="340" r:id="rId17"/>
    <p:sldId id="341" r:id="rId18"/>
    <p:sldId id="400" r:id="rId19"/>
    <p:sldId id="401" r:id="rId20"/>
    <p:sldId id="303" r:id="rId21"/>
    <p:sldId id="304" r:id="rId22"/>
    <p:sldId id="307" r:id="rId23"/>
    <p:sldId id="305" r:id="rId24"/>
    <p:sldId id="308" r:id="rId25"/>
    <p:sldId id="309" r:id="rId26"/>
    <p:sldId id="315" r:id="rId27"/>
    <p:sldId id="402" r:id="rId28"/>
    <p:sldId id="317" r:id="rId29"/>
    <p:sldId id="319" r:id="rId30"/>
    <p:sldId id="321" r:id="rId31"/>
    <p:sldId id="322" r:id="rId32"/>
    <p:sldId id="323" r:id="rId33"/>
    <p:sldId id="325" r:id="rId34"/>
    <p:sldId id="404" r:id="rId35"/>
    <p:sldId id="403" r:id="rId36"/>
    <p:sldId id="407" r:id="rId37"/>
    <p:sldId id="406" r:id="rId38"/>
    <p:sldId id="286" r:id="rId39"/>
    <p:sldId id="287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0037" autoAdjust="0"/>
  </p:normalViewPr>
  <p:slideViewPr>
    <p:cSldViewPr snapToGrid="0">
      <p:cViewPr varScale="1">
        <p:scale>
          <a:sx n="78" d="100"/>
          <a:sy n="78" d="100"/>
        </p:scale>
        <p:origin x="79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E78B2-19A2-4467-B48C-702052CE5233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34C0A-6C96-462F-9AE0-72F74B2221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872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Parkinsonismus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wikiskripta.eu/w/Encefalitida" TargetMode="External"/><Relationship Id="rId5" Type="http://schemas.openxmlformats.org/officeDocument/2006/relationships/hyperlink" Target="https://www.wikiskripta.eu/w/Huntingtonova_nemoc" TargetMode="External"/><Relationship Id="rId4" Type="http://schemas.openxmlformats.org/officeDocument/2006/relationships/hyperlink" Target="https://www.wikiskripta.eu/w/Parkinsonova_nemoc/PGS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GsBFiMvq4I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788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(tzv. amyloidový PET, specifická zobrazení na prokrvení a aktivitu)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373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831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326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(tzv. amyloidový PET, specifická zobrazení na prokrvení a aktivitu)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165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(tzv. amyloidový PET, specifická zobrazení na prokrvení a aktivitu)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777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Substantia</a:t>
            </a:r>
            <a:r>
              <a:rPr lang="cs-CZ" dirty="0"/>
              <a:t> </a:t>
            </a:r>
            <a:r>
              <a:rPr lang="cs-CZ" dirty="0" err="1"/>
              <a:t>nigra</a:t>
            </a:r>
            <a:r>
              <a:rPr lang="cs-CZ" dirty="0"/>
              <a:t> = při pitvě je zabarvena tmavě (v důsledku melaninu)</a:t>
            </a:r>
          </a:p>
          <a:p>
            <a:r>
              <a:rPr lang="cs-CZ" dirty="0"/>
              <a:t>- Dělí se na </a:t>
            </a: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compacta</a:t>
            </a:r>
            <a:r>
              <a:rPr lang="cs-CZ" dirty="0"/>
              <a:t> a </a:t>
            </a: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reticularis</a:t>
            </a:r>
            <a:r>
              <a:rPr lang="cs-CZ" dirty="0"/>
              <a:t> - </a:t>
            </a: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reticularis</a:t>
            </a:r>
            <a:r>
              <a:rPr lang="cs-CZ" dirty="0"/>
              <a:t> slouží pro přednos signálu z BG do dalších struktur mozku, zejména Thalamu). </a:t>
            </a:r>
            <a:r>
              <a:rPr lang="cs-CZ" dirty="0" err="1"/>
              <a:t>Parc</a:t>
            </a:r>
            <a:r>
              <a:rPr lang="cs-CZ" dirty="0"/>
              <a:t> </a:t>
            </a:r>
            <a:r>
              <a:rPr lang="cs-CZ" dirty="0" err="1"/>
              <a:t>compacta</a:t>
            </a:r>
            <a:r>
              <a:rPr lang="cs-CZ" dirty="0"/>
              <a:t> zásobuje dopaminem </a:t>
            </a:r>
            <a:r>
              <a:rPr lang="cs-CZ" dirty="0" err="1"/>
              <a:t>striatum</a:t>
            </a:r>
            <a:r>
              <a:rPr lang="cs-CZ" dirty="0"/>
              <a:t> (</a:t>
            </a:r>
            <a:r>
              <a:rPr lang="cs-CZ" dirty="0" err="1"/>
              <a:t>nucl</a:t>
            </a:r>
            <a:r>
              <a:rPr lang="cs-CZ" dirty="0"/>
              <a:t>. </a:t>
            </a:r>
            <a:r>
              <a:rPr lang="cs-CZ" dirty="0" err="1"/>
              <a:t>Caudatus</a:t>
            </a:r>
            <a:r>
              <a:rPr lang="cs-CZ" dirty="0"/>
              <a:t> a </a:t>
            </a:r>
            <a:r>
              <a:rPr lang="cs-CZ" dirty="0" err="1"/>
              <a:t>putamen</a:t>
            </a:r>
            <a:r>
              <a:rPr lang="cs-CZ" dirty="0"/>
              <a:t>).</a:t>
            </a:r>
          </a:p>
          <a:p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Velmi raritně může být způsobena toxickým působením (např. droga MPPP – kde je MPTP substance, syntetický opiát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dirty="0"/>
          </a:p>
          <a:p>
            <a:pPr lvl="1"/>
            <a:endParaRPr lang="cs-CZ" sz="1600" dirty="0"/>
          </a:p>
          <a:p>
            <a:pPr lvl="1"/>
            <a:r>
              <a:rPr lang="cs-CZ" sz="1600" dirty="0"/>
              <a:t>Lze sledovat při nabarvení při pitvě tzv. </a:t>
            </a:r>
            <a:r>
              <a:rPr lang="cs-CZ" sz="1600" dirty="0" err="1"/>
              <a:t>Lewyho</a:t>
            </a:r>
            <a:r>
              <a:rPr lang="cs-CZ" sz="1600" dirty="0"/>
              <a:t> tělíska (eosinofilní sraženiny alfa-</a:t>
            </a:r>
            <a:r>
              <a:rPr lang="cs-CZ" sz="1600" dirty="0" err="1"/>
              <a:t>synucleinu</a:t>
            </a:r>
            <a:r>
              <a:rPr lang="cs-CZ" sz="1600" dirty="0"/>
              <a:t>), nejsou typické pro onemocnění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30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Není svalová slabost!</a:t>
            </a:r>
          </a:p>
          <a:p>
            <a:r>
              <a:rPr lang="cs-CZ" sz="1600" b="1" dirty="0"/>
              <a:t>Třeba odlišit od intenčního/akčního tremoru, který je typičtější pro poruchy mozečku</a:t>
            </a:r>
          </a:p>
          <a:p>
            <a:r>
              <a:rPr lang="cs-CZ" sz="1600" b="1" dirty="0"/>
              <a:t>Naopak u tzv. esenciálního tremoru není posturální </a:t>
            </a:r>
            <a:r>
              <a:rPr lang="cs-CZ" sz="1600" b="1" dirty="0" err="1"/>
              <a:t>instabilita</a:t>
            </a:r>
            <a:r>
              <a:rPr lang="cs-CZ" sz="1600" b="1" dirty="0"/>
              <a:t> a </a:t>
            </a:r>
            <a:r>
              <a:rPr lang="cs-CZ" sz="1600" b="1" dirty="0" err="1"/>
              <a:t>bradykineze</a:t>
            </a:r>
            <a:endParaRPr lang="cs-CZ" sz="1600" b="1" dirty="0"/>
          </a:p>
          <a:p>
            <a:endParaRPr lang="cs-CZ" sz="1600" b="1" dirty="0"/>
          </a:p>
          <a:p>
            <a:r>
              <a:rPr lang="cs-CZ" sz="1600" b="1" dirty="0"/>
              <a:t>Pulze, </a:t>
            </a:r>
            <a:r>
              <a:rPr lang="cs-CZ" sz="1600" b="1" dirty="0" err="1"/>
              <a:t>festinace</a:t>
            </a:r>
            <a:r>
              <a:rPr lang="cs-CZ" sz="1600" b="1" dirty="0"/>
              <a:t> – váhaní při vystoupení např. ze dveří.</a:t>
            </a:r>
          </a:p>
          <a:p>
            <a:endParaRPr lang="cs-CZ" sz="1600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820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600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971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Podobné projevy, jako u základního onemocnění u jiných diagnóz (např. demence s </a:t>
            </a:r>
            <a:r>
              <a:rPr lang="cs-CZ" dirty="0" err="1"/>
              <a:t>Lewyho</a:t>
            </a:r>
            <a:r>
              <a:rPr lang="cs-CZ" dirty="0"/>
              <a:t> tělísky, Wilsonova choroba, Pickova nemoc). </a:t>
            </a:r>
            <a:r>
              <a:rPr lang="cs-CZ" dirty="0" err="1"/>
              <a:t>Dif</a:t>
            </a:r>
            <a:r>
              <a:rPr lang="cs-CZ" dirty="0"/>
              <a:t>. dg. esenciální třes – </a:t>
            </a:r>
            <a:r>
              <a:rPr lang="cs-CZ" dirty="0" err="1"/>
              <a:t>Binswangerova</a:t>
            </a:r>
            <a:r>
              <a:rPr lang="cs-CZ" dirty="0"/>
              <a:t> nemoc – normotenzní hydrocefalus </a:t>
            </a:r>
            <a:r>
              <a:rPr lang="cs-CZ" dirty="0" err="1"/>
              <a:t>hypokinetické</a:t>
            </a:r>
            <a:r>
              <a:rPr lang="cs-CZ" dirty="0"/>
              <a:t> formy deprese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576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(tzv. amyloidový PET, specifická zobrazení na prokrvení a aktivitu)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147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1200" dirty="0"/>
              <a:t>Je potřeba vždy vyšetřovat sekundární příčinu obtíží (</a:t>
            </a:r>
            <a:r>
              <a:rPr lang="cs-CZ" altLang="cs-CZ" sz="1200" dirty="0" err="1"/>
              <a:t>dif</a:t>
            </a:r>
            <a:r>
              <a:rPr lang="cs-CZ" altLang="cs-CZ" sz="1200" dirty="0"/>
              <a:t>. dg. delirium, </a:t>
            </a:r>
            <a:r>
              <a:rPr lang="cs-CZ" altLang="cs-CZ" sz="1200" dirty="0" err="1"/>
              <a:t>pseudodemence</a:t>
            </a:r>
            <a:r>
              <a:rPr lang="cs-CZ" altLang="cs-CZ" sz="1200" dirty="0"/>
              <a:t> při depresi)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83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 některých nemocných může specifický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somatosenzorický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podnět (např. dotek na určité části těla) přechodně potlačit nadměrnou svalovou aktivitu (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antagoniste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skupiny primárních dystonií patří i 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tzv. dystonie plus syndromy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nejčastěji v kombinaci s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Parkinsonismus"/>
              </a:rPr>
              <a:t>parkinsonismem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nebo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myoklonem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cs-CZ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Heredodegenerativní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dystonické syndromy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jsou podmíněny geneticky, obvykle u nich dominuje dystonie a jsou spojeny s výskytem dalších neurologických (další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extrapyramidové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pyramidové,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cerebellární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léze periferního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motoneuronu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myopatie) i jiných příznaků (poruchy chování, kognitivní deficit,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hepatopatie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splenomegalie apod.) podobně jako 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sekundární dystonie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které, ale nejsou podmíněny geneticky.</a:t>
            </a:r>
          </a:p>
          <a:p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Primární hereditární dystonie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(dystonie plus syndrom)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progresivní torzní dystonie (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Oppenheim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Dopa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-responzivní dystonie (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Segawa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myoklonická dystonie</a:t>
            </a:r>
          </a:p>
          <a:p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Dystonie v rámci </a:t>
            </a:r>
            <a:r>
              <a:rPr lang="cs-CZ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herododegenerativních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onemocnění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Wilsonova nemoc</a:t>
            </a:r>
          </a:p>
          <a:p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arkinsonova nemoc/PGS"/>
              </a:rPr>
              <a:t>Parkinsonova nemoc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Huntingtonova nemoc"/>
              </a:rPr>
              <a:t>Huntingtonova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Huntingtonova nemoc"/>
              </a:rPr>
              <a:t> nemoc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progresivní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supranukleární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obrna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mnohotná systémová atrofie</a:t>
            </a:r>
          </a:p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kortikobazilární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ganglionická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degenerace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deficit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pantoteinát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kinázy</a:t>
            </a:r>
          </a:p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spinocerebelární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ataxie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juvenilní parkinsonismus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mitochondriální poruchy</a:t>
            </a:r>
          </a:p>
          <a:p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Sekundární dystonie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perinatální trauma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poléková (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dopaminergní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medikace, antipsychotika, antikonvulziva)</a:t>
            </a:r>
          </a:p>
          <a:p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Encefalitida"/>
              </a:rPr>
              <a:t>encefalitida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kranicerebrální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trauma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hypoxie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fokální léze míchy a mozku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periferní léze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úraz elektrickým proudem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intoxikace (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methanolem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oxidem uhelnatým, manganem)</a:t>
            </a:r>
          </a:p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hypoparatyreóza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psychogenní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934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striking, and best known, feature is that of caudate head atrophy resulting in enlargement of the frontal horns, often giving them a "box" like configuration 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2-4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can be quantified by an number of measurements: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 20% se může jednat o mutaci de novo. 41  dtto- asi raději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balismus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jednotné čísle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Jinak myslím, že se ještě často popisuje, že chorea typicky postihuje více distální segmenty končetin, kdežto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balismus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házivý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pohyb vycházející z proximálních segmentů (ale nic moc o tom nevím....). 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153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Vyskytuje se třes v klidu, statické zátěži či při činnosti?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Postižená část těla a stranová asymetrie (HK, DK, hlava, brada, hlas)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Frekvence a amplituda třesu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Reakce třesu na odvedení pozornosti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Obtěžuje třes pacienta?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Přítomnost dalších příznaků (HRS, dystonie, kognitivní poruchy, ataxie,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dysmetrie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 a odpověď na alkohol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Podrobná farmakologická anamnéza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431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Vyskytuje se třes v klidu, statické zátěži či při činnosti?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Postižená část těla a stranová asymetrie (HK, DK, hlava, brada, hlas)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Frekvence a amplituda třesu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Reakce třesu na odvedení pozornosti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Obtěžuje třes pacienta?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Přítomnost dalších příznaků (HRS, dystonie, kognitivní poruchy, ataxie,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dysmetrie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 a odpověď na alkohol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Podrobná farmakologická anamnéza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1542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https://www.youtube.com/watch?v=1GsBFiMvq4I</a:t>
            </a:r>
            <a:endParaRPr lang="cs-CZ" dirty="0"/>
          </a:p>
          <a:p>
            <a:r>
              <a:rPr lang="cs-CZ" dirty="0"/>
              <a:t>Zvažována hyperaktivita </a:t>
            </a:r>
            <a:r>
              <a:rPr lang="cs-CZ" dirty="0" err="1"/>
              <a:t>dopaminergního</a:t>
            </a:r>
            <a:r>
              <a:rPr lang="cs-CZ" dirty="0"/>
              <a:t> systému plynoucí ze zvýšené hustoty receptorů a zvýšeného obsahu presynaptického dopaminu ve </a:t>
            </a:r>
            <a:r>
              <a:rPr lang="cs-CZ" dirty="0" err="1"/>
              <a:t>striátu</a:t>
            </a:r>
            <a:r>
              <a:rPr lang="cs-CZ" dirty="0"/>
              <a:t>.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3965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7044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(tzv. amyloidový PET, specifická zobrazení na prokrvení a aktivitu)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479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(tzv. amyloidový PET, specifická zobrazení na prokrvení a aktivitu)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9983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(tzv. amyloidový PET, specifická zobrazení na prokrvení a aktivitu)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867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3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/>
              <a:t>(amyloidní </a:t>
            </a:r>
            <a:r>
              <a:rPr lang="cs-CZ" sz="1200" dirty="0" err="1"/>
              <a:t>angiopatie</a:t>
            </a:r>
            <a:r>
              <a:rPr lang="cs-CZ" sz="1200" dirty="0"/>
              <a:t> – zvyšují i </a:t>
            </a:r>
            <a:r>
              <a:rPr lang="cs-CZ" sz="1200" dirty="0" err="1"/>
              <a:t>pravděpod</a:t>
            </a:r>
            <a:r>
              <a:rPr lang="cs-CZ" sz="1200" dirty="0"/>
              <a:t>. krvácení do mozku)</a:t>
            </a:r>
          </a:p>
          <a:p>
            <a:pPr marL="0" indent="0">
              <a:buNone/>
            </a:pPr>
            <a:r>
              <a:rPr lang="cs-CZ" dirty="0"/>
              <a:t>Amyloid </a:t>
            </a:r>
            <a:r>
              <a:rPr lang="cs-CZ" dirty="0" err="1"/>
              <a:t>precursor</a:t>
            </a:r>
            <a:r>
              <a:rPr lang="cs-CZ" dirty="0"/>
              <a:t> protein (APP, enzym, co pomáhá neuronům v růstu), je nejspíše beta-</a:t>
            </a:r>
            <a:r>
              <a:rPr lang="cs-CZ" dirty="0" err="1"/>
              <a:t>secretázou</a:t>
            </a:r>
            <a:r>
              <a:rPr lang="cs-CZ" dirty="0"/>
              <a:t> špatně nastříhán, že není rozpustný (normálně při alfa a gama-</a:t>
            </a:r>
            <a:r>
              <a:rPr lang="cs-CZ" dirty="0" err="1"/>
              <a:t>secretáze</a:t>
            </a:r>
            <a:r>
              <a:rPr lang="cs-CZ" dirty="0"/>
              <a:t> by byl) a proto se zbytek hromadí a lepí do beta-amyloidových plak (ty pak brání neuron-neuron signálům), může také vytvořit tzv. amyloidní </a:t>
            </a:r>
            <a:r>
              <a:rPr lang="cs-CZ" dirty="0" err="1"/>
              <a:t>angiopatii</a:t>
            </a:r>
            <a:r>
              <a:rPr lang="cs-CZ" dirty="0"/>
              <a:t> (zvyšuje se šance na krvácení do mozku)</a:t>
            </a:r>
          </a:p>
          <a:p>
            <a:pPr marL="0" indent="0">
              <a:buNone/>
            </a:pPr>
            <a:r>
              <a:rPr lang="cs-CZ" dirty="0"/>
              <a:t>Druhým problémem je tubulární protein tau, který z dosud ne plně vyjasněných příčin nedrží struktury tubulů v neuronech a sráží se, tubuly tak správně nevedou a nedrží cytoskelet, buňka tak podstoupí programovanou smrt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369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/>
              <a:t>(amyloidní </a:t>
            </a:r>
            <a:r>
              <a:rPr lang="cs-CZ" sz="1200" dirty="0" err="1"/>
              <a:t>angiopatie</a:t>
            </a:r>
            <a:r>
              <a:rPr lang="cs-CZ" sz="1200" dirty="0"/>
              <a:t> – zvyšují i </a:t>
            </a:r>
            <a:r>
              <a:rPr lang="cs-CZ" sz="1200" dirty="0" err="1"/>
              <a:t>pravděpod</a:t>
            </a:r>
            <a:r>
              <a:rPr lang="cs-CZ" sz="1200" dirty="0"/>
              <a:t>. krvácení do mozku)</a:t>
            </a:r>
          </a:p>
          <a:p>
            <a:pPr marL="0" indent="0">
              <a:buNone/>
            </a:pPr>
            <a:r>
              <a:rPr lang="cs-CZ" dirty="0"/>
              <a:t>Amyloid </a:t>
            </a:r>
            <a:r>
              <a:rPr lang="cs-CZ" dirty="0" err="1"/>
              <a:t>precursor</a:t>
            </a:r>
            <a:r>
              <a:rPr lang="cs-CZ" dirty="0"/>
              <a:t> protein (APP, enzym, co pomáhá neuronům v růstu), je nejspíše beta-</a:t>
            </a:r>
            <a:r>
              <a:rPr lang="cs-CZ" dirty="0" err="1"/>
              <a:t>secretázou</a:t>
            </a:r>
            <a:r>
              <a:rPr lang="cs-CZ" dirty="0"/>
              <a:t> špatně nastříhán, že není rozpustný (normálně při alfa a gama-</a:t>
            </a:r>
            <a:r>
              <a:rPr lang="cs-CZ" dirty="0" err="1"/>
              <a:t>secretáze</a:t>
            </a:r>
            <a:r>
              <a:rPr lang="cs-CZ" dirty="0"/>
              <a:t> by byl) a proto se zbytek hromadí a lepí do beta-amyloidových plak (ty pak brání neuron-neuron signálům), může také vytvořit tzv. amyloidní </a:t>
            </a:r>
            <a:r>
              <a:rPr lang="cs-CZ" dirty="0" err="1"/>
              <a:t>angiopatii</a:t>
            </a:r>
            <a:r>
              <a:rPr lang="cs-CZ" dirty="0"/>
              <a:t> (zvyšuje se šance na krvácení do mozku)</a:t>
            </a:r>
          </a:p>
          <a:p>
            <a:pPr marL="0" indent="0">
              <a:buNone/>
            </a:pPr>
            <a:r>
              <a:rPr lang="cs-CZ" dirty="0"/>
              <a:t>Druhým problémem je tubulární protein tau, který z dosud ne plně vyjasněných příčin nedrží struktury tubulů v neuronech a sráží se, tubuly tak správně nevedou a nedrží cytoskelet, buňka tak podstoupí programovanou smrt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561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054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(tzv. amyloidový PET, specifická zobrazení na prokrvení a aktivitu)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74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(tzv. amyloidový PET, specifická zobrazení na prokrvení a aktivitu)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780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(tzv. amyloidový PET, specifická zobrazení na prokrvení a aktivitu)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4C0A-6C96-462F-9AE0-72F74B2221B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08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7A3F1D-2D0F-4847-AA4A-AC7F7F7F2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B491CFB-A82C-47DB-8AD1-CC5079FC0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219ED7-1182-48B3-A887-49D69E5A6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9A29DD-C0E6-440F-85A4-F4971A9B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FA7197-8DA8-42BD-84F3-9942FF45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47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12C442-A0B0-42F5-833C-DE51D9914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25FC261-ECED-4B30-BEFB-A7554FA4E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546179-B28E-4BE6-8488-5F94B13AE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B8ECBF-EC5B-4BBA-B5F6-0ACA39068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E58837-4347-4C17-851F-45830FA29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95173FC-9E6C-4F9F-8758-6F40C518B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7AE321D-2101-4209-AF92-5FD05B9CF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751013-DF0D-4296-86FE-70314629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4D709F-0709-4E53-A9D6-B7CB12A4B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A6C371-4D77-481F-B871-E51E23EC4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632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75EC9D-A251-495C-AAA9-DDFBED41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9C4557-D916-4F1A-B558-14606ED32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B6BA73-EEAC-48D4-A40A-95E59526A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2FA6C9-1261-449C-B3B0-0C60944A0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556C01-215D-4C5A-BA16-A19E7A21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3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F3A5EB-9AC8-4A74-962C-5BD905F39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CF8982E-85C2-4D91-A270-713EC39D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994923-47F3-43E5-885C-453310BF8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FFBD9B-27E2-4DF9-9FE0-A02750499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C1B02B-7DD3-422E-98AB-BDDC5FB0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41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4FCB5F-C1AE-4380-8E8D-4EC1D2816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031C41-FE17-42EE-B3DA-AC3B8E4D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F5E5507-C76B-4C94-B8EE-F495EC2C9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D1168E3-0DB0-40B8-8DC9-1E6002B71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2D9989-FE61-4DE8-BE64-B7285F61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BFA27A3-1A17-4C0A-9CD9-D447D824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6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94AD5-D75A-45B4-80CA-38C163C91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3AFCEAF-E3E5-4FF7-909C-31F768A3C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BBC76DB-4B63-4BC3-B24D-3666DA479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62EABD4-029D-4C70-BBD5-4B5ADABDD1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8E70C09-720A-45DB-A9CF-612D5060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A366F07-D50C-4AB0-AA16-CDD99FED8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B19C98B-8A81-43EF-A99B-3C98CFE23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A9327D8-40B3-49D8-83E0-27226806F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88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1D3429-BDEB-49BE-9478-82645FCB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F103AA7-EF6C-461A-A178-4CDA8F08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1B45E39-AB5A-4D51-AA53-457CD70F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A9B95B4-0E8C-47A9-9FDD-655523D7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90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DF15CAF-7640-4C2A-B8F8-A5EF9417E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F081EA7-2D91-4332-BC50-DBE888447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65D2F1-383A-4FCB-985D-18EB64D2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75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651EE-02F1-4031-9277-24B4074F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07F5E7-9779-4092-9910-B13B4542D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E02C562-530B-4007-81DE-90E1FE13A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2E8E01-D378-4886-BD49-E207441A6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565180F-60A4-46DF-9C4B-7871D14B5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AF7942-55C5-4008-B81C-ECD51DD20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16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0A766A-59FA-4695-B12B-1DFBC3C60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ADBC10C-29EC-4ABB-AA49-A6FC19DC7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C42EA3C-3DCE-49E3-B7F3-CAA8371D0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B724CB-DD20-4B4A-976E-7FA70A553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F571-CAF8-44FE-9757-E0806A716EFD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0051CC-88C9-41E5-8B29-C9E71AB1E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5EE3AC-8B2A-407B-8D1E-84FAD4957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822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A89E798-D250-4C4A-8AF4-259484CC7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8EE6537-58F4-45C6-A6D4-926B2578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B63B9D-DF6E-4608-9DB9-4FE514436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CF571-CAF8-44FE-9757-E0806A716EFD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2FFBCA-2486-4BEE-82B6-7F4D153CC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58962F-71E3-454F-8DBE-DF512BB12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63672-442E-4E9A-B7C9-E5623BCE6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77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EjxXkeC1gUk" TargetMode="External"/><Relationship Id="rId4" Type="http://schemas.openxmlformats.org/officeDocument/2006/relationships/hyperlink" Target="https://www.youtube.com/watch?v=N_daWx-qcaw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IJ-mSD_Y5Q4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FsON79DZlW0" TargetMode="Externa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Kocica.Jan@fnbrno.cz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5gdH_Hydes" TargetMode="External"/><Relationship Id="rId2" Type="http://schemas.openxmlformats.org/officeDocument/2006/relationships/hyperlink" Target="https://www.youtube.com/watch?v=VIEUEV9wly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dXcLb4oCYfg" TargetMode="External"/><Relationship Id="rId5" Type="http://schemas.openxmlformats.org/officeDocument/2006/relationships/hyperlink" Target="https://www.youtube.com/watch?v=Cr8R_bnKAtk" TargetMode="External"/><Relationship Id="rId4" Type="http://schemas.openxmlformats.org/officeDocument/2006/relationships/hyperlink" Target="https://www.youtube.com/watch?v=IuSaXiRVqg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75FAAB8-40C3-4AED-9BA0-991AB6CD1B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63690" y="2292446"/>
            <a:ext cx="10105053" cy="135572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b="1" dirty="0">
                <a:solidFill>
                  <a:schemeClr val="accent6"/>
                </a:solidFill>
              </a:rPr>
              <a:t>NEURODEGENERATIVNÍ A METABOLICKÁ ONEMOCNĚNÍ NERVOVÉHO SYSTÉMU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811BC6E-EA4B-4D1B-864D-AFD91A2667F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63689" y="4251751"/>
            <a:ext cx="10105053" cy="66675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dirty="0"/>
              <a:t>MUDr. Jan Kočica, MUDr. Martina Petrášová</a:t>
            </a:r>
          </a:p>
        </p:txBody>
      </p:sp>
      <p:pic>
        <p:nvPicPr>
          <p:cNvPr id="3077" name="Picture 5" descr="pro hlavicku RGB">
            <a:extLst>
              <a:ext uri="{FF2B5EF4-FFF2-40B4-BE49-F238E27FC236}">
                <a16:creationId xmlns:a16="http://schemas.microsoft.com/office/drawing/2014/main" id="{2428BA46-7268-45A6-B27D-254005269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5780880"/>
            <a:ext cx="381635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C53EA950-9F38-436C-904A-8B8D61B52EB6}"/>
              </a:ext>
            </a:extLst>
          </p:cNvPr>
          <p:cNvSpPr/>
          <p:nvPr/>
        </p:nvSpPr>
        <p:spPr>
          <a:xfrm>
            <a:off x="1063690" y="2220686"/>
            <a:ext cx="10105053" cy="171216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descr="VÃ½sledek obrÃ¡zku pro Logo muni">
            <a:extLst>
              <a:ext uri="{FF2B5EF4-FFF2-40B4-BE49-F238E27FC236}">
                <a16:creationId xmlns:a16="http://schemas.microsoft.com/office/drawing/2014/main" id="{EA9F68D2-E5AC-42AE-9CF8-519FB42F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6417" cy="14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387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454FB09-661D-45F5-A277-B903D7FFC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44" t="1" r="1481" b="9050"/>
          <a:stretch/>
        </p:blipFill>
        <p:spPr>
          <a:xfrm>
            <a:off x="1792356" y="745893"/>
            <a:ext cx="8607287" cy="536621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A9217D3-2062-4CAB-98AB-15CBC275A6D5}"/>
              </a:ext>
            </a:extLst>
          </p:cNvPr>
          <p:cNvSpPr/>
          <p:nvPr/>
        </p:nvSpPr>
        <p:spPr>
          <a:xfrm>
            <a:off x="3815540" y="6211957"/>
            <a:ext cx="2187696" cy="4671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ČASNÉ STADIUM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297105B-ED9C-4158-8EC5-F646416BDC16}"/>
              </a:ext>
            </a:extLst>
          </p:cNvPr>
          <p:cNvSpPr/>
          <p:nvPr/>
        </p:nvSpPr>
        <p:spPr>
          <a:xfrm>
            <a:off x="6095999" y="6211957"/>
            <a:ext cx="2187696" cy="4671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STŘEDNÍ STADIUM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1970236-1DA2-419B-9C8A-C94182A66836}"/>
              </a:ext>
            </a:extLst>
          </p:cNvPr>
          <p:cNvSpPr/>
          <p:nvPr/>
        </p:nvSpPr>
        <p:spPr>
          <a:xfrm>
            <a:off x="8376458" y="6211957"/>
            <a:ext cx="2187696" cy="4671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POZDNÍ STADIUM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97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D0B7642-9E66-4895-ABDE-888582E1D388}"/>
              </a:ext>
            </a:extLst>
          </p:cNvPr>
          <p:cNvSpPr/>
          <p:nvPr/>
        </p:nvSpPr>
        <p:spPr>
          <a:xfrm>
            <a:off x="0" y="0"/>
            <a:ext cx="12192000" cy="884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2CDB9-3D74-4EB4-9554-59B70DB6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49696"/>
            <a:ext cx="10515600" cy="785192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ONEMOCNĚNÍ S PŘEVAHOU KOGNITIVNÍCH FUNKCÍ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65B662B-A5B8-41B0-8A60-EE1584177D22}"/>
              </a:ext>
            </a:extLst>
          </p:cNvPr>
          <p:cNvSpPr/>
          <p:nvPr/>
        </p:nvSpPr>
        <p:spPr>
          <a:xfrm>
            <a:off x="366663" y="1093318"/>
            <a:ext cx="7405738" cy="4074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DEMENCE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65BD6872-D5AA-4E22-BD72-53263E78EE66}"/>
              </a:ext>
            </a:extLst>
          </p:cNvPr>
          <p:cNvSpPr/>
          <p:nvPr/>
        </p:nvSpPr>
        <p:spPr>
          <a:xfrm>
            <a:off x="366661" y="1632680"/>
            <a:ext cx="7405738" cy="613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ALZHEIMEROVA CHOROBA (AD)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(Primární kortikální demence)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Zástupný symbol pro obsah 2">
            <a:extLst>
              <a:ext uri="{FF2B5EF4-FFF2-40B4-BE49-F238E27FC236}">
                <a16:creationId xmlns:a16="http://schemas.microsoft.com/office/drawing/2014/main" id="{11E1AFF5-2B4E-4C2D-98C4-664D427A5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59" y="2416963"/>
            <a:ext cx="11510599" cy="407493"/>
          </a:xfrm>
        </p:spPr>
        <p:txBody>
          <a:bodyPr>
            <a:normAutofit/>
          </a:bodyPr>
          <a:lstStyle/>
          <a:p>
            <a:r>
              <a:rPr lang="cs-CZ" sz="2000" dirty="0"/>
              <a:t>Dochází k </a:t>
            </a:r>
            <a:r>
              <a:rPr lang="cs-CZ" sz="2000" b="1" dirty="0"/>
              <a:t>mozkové atrofii </a:t>
            </a:r>
            <a:r>
              <a:rPr lang="cs-CZ" sz="2000" dirty="0"/>
              <a:t>a vyhlazení mozkových zářezů.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48E1B8E-E006-4285-A0AD-AFED812EF644}"/>
              </a:ext>
            </a:extLst>
          </p:cNvPr>
          <p:cNvSpPr/>
          <p:nvPr/>
        </p:nvSpPr>
        <p:spPr>
          <a:xfrm>
            <a:off x="366660" y="2986154"/>
            <a:ext cx="7405740" cy="613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DIAGNOSTIKA (VŠEOBECNĚ):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050" name="Picture 2" descr="School Background Design png download - 650*650 - Free Transparent Flat  Design png Download. - CleanPNG / KissPNG">
            <a:extLst>
              <a:ext uri="{FF2B5EF4-FFF2-40B4-BE49-F238E27FC236}">
                <a16:creationId xmlns:a16="http://schemas.microsoft.com/office/drawing/2014/main" id="{2705E82C-D678-40CF-9B70-F4781AF48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t="2095" r="15372" b="3360"/>
          <a:stretch/>
        </p:blipFill>
        <p:spPr bwMode="auto">
          <a:xfrm>
            <a:off x="447259" y="3958813"/>
            <a:ext cx="1967950" cy="19745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69D990D-EFAB-49A8-9853-7B893DE8FF48}"/>
              </a:ext>
            </a:extLst>
          </p:cNvPr>
          <p:cNvSpPr txBox="1"/>
          <p:nvPr/>
        </p:nvSpPr>
        <p:spPr>
          <a:xfrm>
            <a:off x="366659" y="6023113"/>
            <a:ext cx="2366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KOGNITIVNÍ TESTY</a:t>
            </a:r>
            <a:br>
              <a:rPr lang="cs-CZ" b="1" dirty="0"/>
            </a:br>
            <a:r>
              <a:rPr lang="cs-CZ" b="1" dirty="0"/>
              <a:t>KOGNITIVNÍ BATERIE</a:t>
            </a:r>
            <a:endParaRPr lang="en-GB" b="1" dirty="0"/>
          </a:p>
        </p:txBody>
      </p:sp>
      <p:pic>
        <p:nvPicPr>
          <p:cNvPr id="2052" name="Picture 4" descr="Free PNGs - People, free PNGs">
            <a:extLst>
              <a:ext uri="{FF2B5EF4-FFF2-40B4-BE49-F238E27FC236}">
                <a16:creationId xmlns:a16="http://schemas.microsoft.com/office/drawing/2014/main" id="{830DF8BC-621E-4FD1-9D1C-DD896E6BB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t="16567" r="33750" b="15850"/>
          <a:stretch/>
        </p:blipFill>
        <p:spPr bwMode="auto">
          <a:xfrm>
            <a:off x="2643809" y="3678312"/>
            <a:ext cx="2256183" cy="243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A3E4234-71E7-4160-BACC-2C1B254D752C}"/>
              </a:ext>
            </a:extLst>
          </p:cNvPr>
          <p:cNvSpPr txBox="1"/>
          <p:nvPr/>
        </p:nvSpPr>
        <p:spPr>
          <a:xfrm>
            <a:off x="2841503" y="6023113"/>
            <a:ext cx="2366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ANAMNÉZA V PŘÍTOMNOSTI RODINY</a:t>
            </a:r>
            <a:endParaRPr lang="en-GB" b="1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B7070F2-9E9F-4F84-90CA-02232CD45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752" y="1093318"/>
            <a:ext cx="4043095" cy="2828035"/>
          </a:xfrm>
          <a:prstGeom prst="rect">
            <a:avLst/>
          </a:prstGeom>
        </p:spPr>
      </p:pic>
      <p:pic>
        <p:nvPicPr>
          <p:cNvPr id="2054" name="Picture 6" descr="Eeg - Electroencephalogram Eeg Png, Transparent Png , Transparent Png Image  - PNGitem">
            <a:extLst>
              <a:ext uri="{FF2B5EF4-FFF2-40B4-BE49-F238E27FC236}">
                <a16:creationId xmlns:a16="http://schemas.microsoft.com/office/drawing/2014/main" id="{1D14B573-AF26-4477-A337-038DE57C9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92" y="3817942"/>
            <a:ext cx="1667550" cy="215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66B3E343-956E-455C-870A-E719FA5D9C8B}"/>
              </a:ext>
            </a:extLst>
          </p:cNvPr>
          <p:cNvSpPr txBox="1"/>
          <p:nvPr/>
        </p:nvSpPr>
        <p:spPr>
          <a:xfrm>
            <a:off x="6012063" y="6023113"/>
            <a:ext cx="66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EEG</a:t>
            </a:r>
            <a:endParaRPr lang="en-GB" b="1" dirty="0"/>
          </a:p>
        </p:txBody>
      </p:sp>
      <p:pic>
        <p:nvPicPr>
          <p:cNvPr id="2056" name="Picture 8" descr="lumbar puncture in ARASAAC · Global Symbols">
            <a:extLst>
              <a:ext uri="{FF2B5EF4-FFF2-40B4-BE49-F238E27FC236}">
                <a16:creationId xmlns:a16="http://schemas.microsoft.com/office/drawing/2014/main" id="{560AA34E-7FDF-405E-9491-745BFF726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148" y="4148101"/>
            <a:ext cx="1869043" cy="186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EDEFF307-8081-44ED-9065-310B007BB73E}"/>
              </a:ext>
            </a:extLst>
          </p:cNvPr>
          <p:cNvSpPr txBox="1"/>
          <p:nvPr/>
        </p:nvSpPr>
        <p:spPr>
          <a:xfrm>
            <a:off x="7573617" y="6012966"/>
            <a:ext cx="1974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LUMBÁLNÍ PUNKCE</a:t>
            </a:r>
            <a:endParaRPr lang="en-GB" b="1" dirty="0"/>
          </a:p>
        </p:txBody>
      </p:sp>
      <p:pic>
        <p:nvPicPr>
          <p:cNvPr id="2058" name="Picture 10" descr="Mri - Free medical icons">
            <a:extLst>
              <a:ext uri="{FF2B5EF4-FFF2-40B4-BE49-F238E27FC236}">
                <a16:creationId xmlns:a16="http://schemas.microsoft.com/office/drawing/2014/main" id="{1B345D03-1933-423A-AAAD-7377D937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420" y="3990489"/>
            <a:ext cx="1953341" cy="195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6F48666-0957-4599-A735-BB214EEF4522}"/>
              </a:ext>
            </a:extLst>
          </p:cNvPr>
          <p:cNvSpPr/>
          <p:nvPr/>
        </p:nvSpPr>
        <p:spPr>
          <a:xfrm>
            <a:off x="9936420" y="6023113"/>
            <a:ext cx="2047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cs-CZ" b="1" dirty="0"/>
              <a:t>PET/PET-MRI/</a:t>
            </a:r>
            <a:r>
              <a:rPr lang="cs-CZ" b="1" dirty="0" err="1"/>
              <a:t>fMRI</a:t>
            </a:r>
            <a:r>
              <a:rPr lang="cs-CZ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9917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délník 21">
            <a:extLst>
              <a:ext uri="{FF2B5EF4-FFF2-40B4-BE49-F238E27FC236}">
                <a16:creationId xmlns:a16="http://schemas.microsoft.com/office/drawing/2014/main" id="{AE3A330F-42D1-4496-95D6-8575455855AC}"/>
              </a:ext>
            </a:extLst>
          </p:cNvPr>
          <p:cNvSpPr/>
          <p:nvPr/>
        </p:nvSpPr>
        <p:spPr>
          <a:xfrm>
            <a:off x="1451113" y="1341783"/>
            <a:ext cx="10535477" cy="43930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cs-CZ" b="1" dirty="0">
                <a:solidFill>
                  <a:schemeClr val="tx1"/>
                </a:solidFill>
              </a:rPr>
              <a:t>MINI MENTAL STATE EXAMINATION (MMSE)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Nejrozšířenější screeningový test kognice, skládající se ze 30 položek, trvající asi 10 minut.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Hodnocena je zejména orientace, pozornost, paměť, počítání a řeč.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Při výsledku pod 24/30 již řadíme demence (pod 6/30 pak těžkou).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MONTREALSKÝ KOGNITIVNÍ TEST (</a:t>
            </a:r>
            <a:r>
              <a:rPr lang="cs-CZ" b="1" dirty="0" err="1">
                <a:solidFill>
                  <a:schemeClr val="tx1"/>
                </a:solidFill>
              </a:rPr>
              <a:t>MoCA</a:t>
            </a:r>
            <a:r>
              <a:rPr lang="cs-CZ" b="1" dirty="0">
                <a:solidFill>
                  <a:schemeClr val="tx1"/>
                </a:solidFill>
              </a:rPr>
              <a:t> TEST)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Celkově obtížnější, komplexnější a delší test než MMSE, jehož administrace trvá asi 20 minut.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Také umožňuje dosáhnout maxima 30 bodů. Hranice pro demenci je mezi 22 – 23 body.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 lvl="2"/>
            <a:r>
              <a:rPr lang="cs-CZ" b="1" dirty="0">
                <a:solidFill>
                  <a:schemeClr val="tx1"/>
                </a:solidFill>
              </a:rPr>
              <a:t>TEST HODIN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D0B7642-9E66-4895-ABDE-888582E1D388}"/>
              </a:ext>
            </a:extLst>
          </p:cNvPr>
          <p:cNvSpPr/>
          <p:nvPr/>
        </p:nvSpPr>
        <p:spPr>
          <a:xfrm>
            <a:off x="0" y="0"/>
            <a:ext cx="12192000" cy="884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2CDB9-3D74-4EB4-9554-59B70DB6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49696"/>
            <a:ext cx="10515600" cy="78519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PŘÍKLADY TESTOVÁNÍ KOGNITIVNÍCH FUNKCÍ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School Background Design png download - 650*650 - Free Transparent Flat  Design png Download. - CleanPNG / KissPNG">
            <a:extLst>
              <a:ext uri="{FF2B5EF4-FFF2-40B4-BE49-F238E27FC236}">
                <a16:creationId xmlns:a16="http://schemas.microsoft.com/office/drawing/2014/main" id="{2705E82C-D678-40CF-9B70-F4781AF48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t="2095" r="15372" b="3360"/>
          <a:stretch/>
        </p:blipFill>
        <p:spPr bwMode="auto">
          <a:xfrm>
            <a:off x="447259" y="3958813"/>
            <a:ext cx="1967950" cy="19745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69D990D-EFAB-49A8-9853-7B893DE8FF48}"/>
              </a:ext>
            </a:extLst>
          </p:cNvPr>
          <p:cNvSpPr txBox="1"/>
          <p:nvPr/>
        </p:nvSpPr>
        <p:spPr>
          <a:xfrm>
            <a:off x="366659" y="6023113"/>
            <a:ext cx="2366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KOGNITIVNÍ TESTY</a:t>
            </a:r>
            <a:br>
              <a:rPr lang="cs-CZ" b="1" dirty="0"/>
            </a:br>
            <a:r>
              <a:rPr lang="cs-CZ" b="1" dirty="0"/>
              <a:t>KOGNITIVNÍ BATERIE</a:t>
            </a:r>
            <a:endParaRPr lang="en-GB" b="1" dirty="0"/>
          </a:p>
        </p:txBody>
      </p:sp>
      <p:pic>
        <p:nvPicPr>
          <p:cNvPr id="9" name="Picture 2" descr="Neurologické problémy ve starším věku - Zdraví.Euro.cz">
            <a:extLst>
              <a:ext uri="{FF2B5EF4-FFF2-40B4-BE49-F238E27FC236}">
                <a16:creationId xmlns:a16="http://schemas.microsoft.com/office/drawing/2014/main" id="{3B105FDB-F9D5-41E9-9795-A26F897F5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191" y="3682614"/>
            <a:ext cx="6387550" cy="183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407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D0B7642-9E66-4895-ABDE-888582E1D388}"/>
              </a:ext>
            </a:extLst>
          </p:cNvPr>
          <p:cNvSpPr/>
          <p:nvPr/>
        </p:nvSpPr>
        <p:spPr>
          <a:xfrm>
            <a:off x="0" y="0"/>
            <a:ext cx="12192000" cy="884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2CDB9-3D74-4EB4-9554-59B70DB6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49696"/>
            <a:ext cx="10515600" cy="785192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ONEMOCNĚNÍ S PŘEVAHOU KOGNITIVNÍCH FUNKCÍ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65B662B-A5B8-41B0-8A60-EE1584177D22}"/>
              </a:ext>
            </a:extLst>
          </p:cNvPr>
          <p:cNvSpPr/>
          <p:nvPr/>
        </p:nvSpPr>
        <p:spPr>
          <a:xfrm>
            <a:off x="366662" y="1093318"/>
            <a:ext cx="11510595" cy="4074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DEMENCE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65BD6872-D5AA-4E22-BD72-53263E78EE66}"/>
              </a:ext>
            </a:extLst>
          </p:cNvPr>
          <p:cNvSpPr/>
          <p:nvPr/>
        </p:nvSpPr>
        <p:spPr>
          <a:xfrm>
            <a:off x="366660" y="1632680"/>
            <a:ext cx="11510595" cy="613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DEMENCE S LEWYHO TĚLÍSKY 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(Primární subkortikální demence)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0" name="Zástupný symbol pro obsah 2">
            <a:extLst>
              <a:ext uri="{FF2B5EF4-FFF2-40B4-BE49-F238E27FC236}">
                <a16:creationId xmlns:a16="http://schemas.microsoft.com/office/drawing/2014/main" id="{11E1AFF5-2B4E-4C2D-98C4-664D427A5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59" y="2416963"/>
            <a:ext cx="11510599" cy="1976133"/>
          </a:xfrm>
        </p:spPr>
        <p:txBody>
          <a:bodyPr>
            <a:normAutofit/>
          </a:bodyPr>
          <a:lstStyle/>
          <a:p>
            <a:r>
              <a:rPr lang="cs-CZ" sz="2000" b="1" dirty="0"/>
              <a:t>Druhá nejčastější </a:t>
            </a:r>
            <a:r>
              <a:rPr lang="cs-CZ" sz="2000" dirty="0"/>
              <a:t>demence.</a:t>
            </a:r>
          </a:p>
          <a:p>
            <a:r>
              <a:rPr lang="cs-CZ" sz="2000" dirty="0"/>
              <a:t>Hromadí se </a:t>
            </a:r>
            <a:r>
              <a:rPr lang="cs-CZ" sz="2000" b="1" dirty="0"/>
              <a:t>patologický protein</a:t>
            </a:r>
            <a:r>
              <a:rPr lang="cs-CZ" sz="2000" dirty="0"/>
              <a:t> </a:t>
            </a:r>
            <a:r>
              <a:rPr lang="cs-CZ" sz="2000" dirty="0" err="1"/>
              <a:t>synuklein</a:t>
            </a:r>
            <a:r>
              <a:rPr lang="cs-CZ" sz="2000" dirty="0"/>
              <a:t> a vytváří tzv. </a:t>
            </a:r>
            <a:r>
              <a:rPr lang="cs-CZ" sz="2000" dirty="0" err="1"/>
              <a:t>Lewyho</a:t>
            </a:r>
            <a:r>
              <a:rPr lang="cs-CZ" sz="2000" dirty="0"/>
              <a:t> tělíska a </a:t>
            </a:r>
            <a:r>
              <a:rPr lang="cs-CZ" sz="2000" dirty="0" err="1"/>
              <a:t>Lewyho</a:t>
            </a:r>
            <a:r>
              <a:rPr lang="cs-CZ" sz="2000" dirty="0"/>
              <a:t> neurity.</a:t>
            </a:r>
          </a:p>
          <a:p>
            <a:r>
              <a:rPr lang="cs-CZ" sz="2000" dirty="0"/>
              <a:t>Má </a:t>
            </a:r>
            <a:r>
              <a:rPr lang="cs-CZ" sz="2000" b="1" dirty="0"/>
              <a:t>agresivnější průběh </a:t>
            </a:r>
            <a:r>
              <a:rPr lang="cs-CZ" sz="2000" dirty="0"/>
              <a:t>(než u běžné AD).</a:t>
            </a:r>
          </a:p>
          <a:p>
            <a:r>
              <a:rPr lang="cs-CZ" sz="2000" dirty="0"/>
              <a:t>Kolísá pacientova pozornost, příznaky parkinsonismu (viz dále), bývá neklid ve spánku, zrakové halucinace, kolísání krevního tlaku a pády.</a:t>
            </a:r>
          </a:p>
        </p:txBody>
      </p:sp>
    </p:spTree>
    <p:extLst>
      <p:ext uri="{BB962C8B-B14F-4D97-AF65-F5344CB8AC3E}">
        <p14:creationId xmlns:p14="http://schemas.microsoft.com/office/powerpoint/2010/main" val="1998641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518F6E-24D3-40B8-ADC6-60CAD8C5D7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489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BF0BA4F-118B-4C46-AB71-11B8C84A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511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C000"/>
                </a:solidFill>
              </a:rPr>
              <a:t>LÉČBA (PRIMÁRNÍCH) DEMENCÍ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1F8552-BC25-4B32-9B70-E4B3DD241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971"/>
            <a:ext cx="10515600" cy="4935992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rgbClr val="FFFFFF"/>
                </a:solidFill>
              </a:rPr>
              <a:t>Multidisciplinární (neurolog, geriatr, psychiatr a psycholog)</a:t>
            </a:r>
          </a:p>
          <a:p>
            <a:r>
              <a:rPr lang="cs-CZ" dirty="0">
                <a:solidFill>
                  <a:srgbClr val="FFFFFF"/>
                </a:solidFill>
              </a:rPr>
              <a:t>U sekundárních se snažíme odstranit vyvolávající příčinu.</a:t>
            </a:r>
          </a:p>
          <a:p>
            <a:r>
              <a:rPr lang="cs-CZ" dirty="0">
                <a:solidFill>
                  <a:srgbClr val="FFFFFF"/>
                </a:solidFill>
              </a:rPr>
              <a:t>U primárních </a:t>
            </a:r>
            <a:r>
              <a:rPr lang="cs-CZ" b="1" dirty="0">
                <a:solidFill>
                  <a:srgbClr val="FFFFFF"/>
                </a:solidFill>
              </a:rPr>
              <a:t>neexistuje kauzální léčba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  <a:p>
            <a:r>
              <a:rPr lang="cs-CZ" dirty="0">
                <a:solidFill>
                  <a:srgbClr val="FFFFFF"/>
                </a:solidFill>
              </a:rPr>
              <a:t>Alzheimerovu demenci, Parkinsonovu nemoc a demenci s </a:t>
            </a:r>
            <a:r>
              <a:rPr lang="cs-CZ" dirty="0" err="1">
                <a:solidFill>
                  <a:srgbClr val="FFFFFF"/>
                </a:solidFill>
              </a:rPr>
              <a:t>Lewyho</a:t>
            </a:r>
            <a:r>
              <a:rPr lang="cs-CZ" dirty="0">
                <a:solidFill>
                  <a:srgbClr val="FFFFFF"/>
                </a:solidFill>
              </a:rPr>
              <a:t> tělísky lze kompenzovat tzv. </a:t>
            </a:r>
            <a:r>
              <a:rPr lang="cs-CZ" b="1" u="sng" dirty="0">
                <a:solidFill>
                  <a:srgbClr val="FFC000"/>
                </a:solidFill>
              </a:rPr>
              <a:t>KOGNITIVY</a:t>
            </a:r>
            <a:r>
              <a:rPr lang="cs-CZ" b="1" dirty="0">
                <a:solidFill>
                  <a:srgbClr val="FFFFFF"/>
                </a:solidFill>
              </a:rPr>
              <a:t>.</a:t>
            </a:r>
          </a:p>
          <a:p>
            <a:pPr lvl="1"/>
            <a:r>
              <a:rPr lang="cs-CZ" b="1" dirty="0">
                <a:solidFill>
                  <a:srgbClr val="FFFFFF"/>
                </a:solidFill>
              </a:rPr>
              <a:t>Léky mění hladiny některých neurotransmiterů </a:t>
            </a:r>
            <a:r>
              <a:rPr lang="cs-CZ" dirty="0">
                <a:solidFill>
                  <a:srgbClr val="FFFFFF"/>
                </a:solidFill>
              </a:rPr>
              <a:t>(zejména Ach a glutamát) a mohou zpomalit tempo úbytku kognitivních funkcí.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INHIBITORY ACETYLCHOLINESTRÁZY </a:t>
            </a:r>
            <a:r>
              <a:rPr lang="cs-CZ" b="1" dirty="0">
                <a:solidFill>
                  <a:srgbClr val="FFFFFF"/>
                </a:solidFill>
              </a:rPr>
              <a:t>(</a:t>
            </a:r>
            <a:r>
              <a:rPr lang="cs-CZ" b="1" dirty="0" err="1">
                <a:solidFill>
                  <a:srgbClr val="FFFFFF"/>
                </a:solidFill>
              </a:rPr>
              <a:t>donepezil</a:t>
            </a:r>
            <a:r>
              <a:rPr lang="cs-CZ" b="1" dirty="0">
                <a:solidFill>
                  <a:srgbClr val="FFFFFF"/>
                </a:solidFill>
              </a:rPr>
              <a:t>, </a:t>
            </a:r>
            <a:r>
              <a:rPr lang="cs-CZ" b="1" dirty="0" err="1">
                <a:solidFill>
                  <a:srgbClr val="FFFFFF"/>
                </a:solidFill>
              </a:rPr>
              <a:t>galantamin</a:t>
            </a:r>
            <a:r>
              <a:rPr lang="cs-CZ" b="1" dirty="0">
                <a:solidFill>
                  <a:srgbClr val="FFFFFF"/>
                </a:solidFill>
              </a:rPr>
              <a:t>, </a:t>
            </a:r>
            <a:r>
              <a:rPr lang="cs-CZ" b="1" dirty="0" err="1">
                <a:solidFill>
                  <a:srgbClr val="FFFFFF"/>
                </a:solidFill>
              </a:rPr>
              <a:t>rivastigmin</a:t>
            </a:r>
            <a:r>
              <a:rPr lang="cs-CZ" b="1" dirty="0">
                <a:solidFill>
                  <a:srgbClr val="FFFFFF"/>
                </a:solidFill>
              </a:rPr>
              <a:t>)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BLOKÁTORY NMDA </a:t>
            </a:r>
            <a:r>
              <a:rPr lang="cs-CZ" b="1" dirty="0" err="1">
                <a:solidFill>
                  <a:srgbClr val="FFFFFF"/>
                </a:solidFill>
              </a:rPr>
              <a:t>glutamátergních</a:t>
            </a:r>
            <a:r>
              <a:rPr lang="cs-CZ" b="1" dirty="0">
                <a:solidFill>
                  <a:srgbClr val="FFFFFF"/>
                </a:solidFill>
              </a:rPr>
              <a:t> receptorů (MEMANTIN)</a:t>
            </a:r>
          </a:p>
          <a:p>
            <a:r>
              <a:rPr lang="cs-CZ" b="1" dirty="0">
                <a:solidFill>
                  <a:srgbClr val="FFFFFF"/>
                </a:solidFill>
              </a:rPr>
              <a:t>ATIDEPRESIVA A ANTIPSYCHOTIKA</a:t>
            </a:r>
          </a:p>
          <a:p>
            <a:r>
              <a:rPr lang="cs-CZ" b="1" dirty="0">
                <a:solidFill>
                  <a:srgbClr val="FFFFFF"/>
                </a:solidFill>
              </a:rPr>
              <a:t>KOGNITIVNÍ TRÉNING (PSYCHOTERAPIE) a </a:t>
            </a:r>
            <a:r>
              <a:rPr lang="cs-CZ" b="1" dirty="0">
                <a:solidFill>
                  <a:srgbClr val="FFC000"/>
                </a:solidFill>
              </a:rPr>
              <a:t>AKTIVIZACE PACIENTA </a:t>
            </a:r>
            <a:r>
              <a:rPr lang="cs-CZ" dirty="0">
                <a:solidFill>
                  <a:srgbClr val="FFFFFF"/>
                </a:solidFill>
              </a:rPr>
              <a:t>(zdravý životní styl, pohyb, relaxace, stabilní sociální zázemí, neměnit rychle prostředí a zvyky pacienta)</a:t>
            </a:r>
          </a:p>
        </p:txBody>
      </p:sp>
    </p:spTree>
    <p:extLst>
      <p:ext uri="{BB962C8B-B14F-4D97-AF65-F5344CB8AC3E}">
        <p14:creationId xmlns:p14="http://schemas.microsoft.com/office/powerpoint/2010/main" val="1349196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D0B7642-9E66-4895-ABDE-888582E1D388}"/>
              </a:ext>
            </a:extLst>
          </p:cNvPr>
          <p:cNvSpPr/>
          <p:nvPr/>
        </p:nvSpPr>
        <p:spPr>
          <a:xfrm>
            <a:off x="0" y="0"/>
            <a:ext cx="12192000" cy="884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2CDB9-3D74-4EB4-9554-59B70DB6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49696"/>
            <a:ext cx="10515600" cy="785192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ONEMOCNĚNÍ S PŘEVAHOU KOGNITIVNÍCH FUNKCÍ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65B662B-A5B8-41B0-8A60-EE1584177D22}"/>
              </a:ext>
            </a:extLst>
          </p:cNvPr>
          <p:cNvSpPr/>
          <p:nvPr/>
        </p:nvSpPr>
        <p:spPr>
          <a:xfrm>
            <a:off x="366662" y="1093318"/>
            <a:ext cx="11510595" cy="4074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DEMENCE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65BD6872-D5AA-4E22-BD72-53263E78EE66}"/>
              </a:ext>
            </a:extLst>
          </p:cNvPr>
          <p:cNvSpPr/>
          <p:nvPr/>
        </p:nvSpPr>
        <p:spPr>
          <a:xfrm>
            <a:off x="366660" y="1632680"/>
            <a:ext cx="11510595" cy="613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PRIONÓZY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(SPONGIFORMNÍ ENCEFALOPATIE)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0" name="Zástupný symbol pro obsah 2">
            <a:extLst>
              <a:ext uri="{FF2B5EF4-FFF2-40B4-BE49-F238E27FC236}">
                <a16:creationId xmlns:a16="http://schemas.microsoft.com/office/drawing/2014/main" id="{11E1AFF5-2B4E-4C2D-98C4-664D427A5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59" y="2416963"/>
            <a:ext cx="7485254" cy="3526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(z angl. </a:t>
            </a:r>
            <a:r>
              <a:rPr lang="cs-CZ" sz="2000" b="1" dirty="0" err="1"/>
              <a:t>Proteinaceous</a:t>
            </a:r>
            <a:r>
              <a:rPr lang="cs-CZ" sz="2000" b="1" dirty="0"/>
              <a:t> </a:t>
            </a:r>
            <a:r>
              <a:rPr lang="cs-CZ" sz="2000" b="1" dirty="0" err="1"/>
              <a:t>infectious</a:t>
            </a:r>
            <a:r>
              <a:rPr lang="cs-CZ" sz="2000" b="1" dirty="0"/>
              <a:t> </a:t>
            </a:r>
            <a:r>
              <a:rPr lang="cs-CZ" sz="2000" b="1" dirty="0" err="1"/>
              <a:t>particles</a:t>
            </a:r>
            <a:r>
              <a:rPr lang="cs-CZ" sz="2000" b="1" dirty="0"/>
              <a:t>)</a:t>
            </a:r>
          </a:p>
          <a:p>
            <a:r>
              <a:rPr lang="cs-CZ" sz="2000" dirty="0"/>
              <a:t>Infekční částice tvořené </a:t>
            </a:r>
            <a:r>
              <a:rPr lang="cs-CZ" sz="2000" b="1" dirty="0"/>
              <a:t>jen</a:t>
            </a:r>
            <a:r>
              <a:rPr lang="cs-CZ" sz="2000" dirty="0"/>
              <a:t> molekulou bílkoviny</a:t>
            </a:r>
          </a:p>
          <a:p>
            <a:r>
              <a:rPr lang="cs-CZ" sz="2000" dirty="0"/>
              <a:t>Protein </a:t>
            </a:r>
            <a:r>
              <a:rPr lang="cs-CZ" sz="2000" dirty="0" err="1"/>
              <a:t>PrP</a:t>
            </a:r>
            <a:r>
              <a:rPr lang="cs-CZ" sz="2000" dirty="0"/>
              <a:t> (gen PRNP), přirozený protein mozku, má jiné konformační uspořádání. Vznik těchto proteinů není plně objasněn.</a:t>
            </a:r>
          </a:p>
          <a:p>
            <a:r>
              <a:rPr lang="cs-CZ" sz="2000" dirty="0"/>
              <a:t>Infekční je oko, mozková a míšní tkáň.</a:t>
            </a:r>
          </a:p>
          <a:p>
            <a:r>
              <a:rPr lang="cs-CZ" sz="2000" dirty="0"/>
              <a:t>Vznikají tzv. </a:t>
            </a:r>
            <a:r>
              <a:rPr lang="cs-CZ" sz="2000" b="1" dirty="0"/>
              <a:t>SPONGIFORMNÍ ENCEFALOPATIE</a:t>
            </a:r>
            <a:r>
              <a:rPr lang="cs-CZ" sz="2000" dirty="0"/>
              <a:t> = mozek nabývá houbovitého vzhledu v důsledku tvorby ostrůvků proteinu.</a:t>
            </a:r>
          </a:p>
          <a:p>
            <a:pPr lvl="1"/>
            <a:r>
              <a:rPr lang="cs-CZ" sz="2000" b="1" dirty="0"/>
              <a:t>Velmi rychle postupující demence/degenerace </a:t>
            </a:r>
            <a:r>
              <a:rPr lang="cs-CZ" sz="2000" dirty="0"/>
              <a:t>(přežití max. 1 rok od rozvoje příznaků). Bez možnosti léčby.</a:t>
            </a:r>
          </a:p>
        </p:txBody>
      </p:sp>
      <p:pic>
        <p:nvPicPr>
          <p:cNvPr id="10242" name="Picture 2" descr="Virus - Free nature icons">
            <a:extLst>
              <a:ext uri="{FF2B5EF4-FFF2-40B4-BE49-F238E27FC236}">
                <a16:creationId xmlns:a16="http://schemas.microsoft.com/office/drawing/2014/main" id="{9E6709E2-730F-4AD7-B496-722335D0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417" y="5577900"/>
            <a:ext cx="566237" cy="56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acteria PNG">
            <a:extLst>
              <a:ext uri="{FF2B5EF4-FFF2-40B4-BE49-F238E27FC236}">
                <a16:creationId xmlns:a16="http://schemas.microsoft.com/office/drawing/2014/main" id="{A002ABC0-F993-44DC-B398-C501BA57D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480" y="2378113"/>
            <a:ext cx="3870861" cy="389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B20D4E0-6068-46D6-AC2C-0DB1F57E3599}"/>
              </a:ext>
            </a:extLst>
          </p:cNvPr>
          <p:cNvSpPr txBox="1"/>
          <p:nvPr/>
        </p:nvSpPr>
        <p:spPr>
          <a:xfrm>
            <a:off x="8448261" y="6406536"/>
            <a:ext cx="307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BAKTERIE</a:t>
            </a:r>
            <a:endParaRPr lang="en-GB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50F3BA7-C951-4579-BB20-966DE41F9340}"/>
              </a:ext>
            </a:extLst>
          </p:cNvPr>
          <p:cNvSpPr txBox="1"/>
          <p:nvPr/>
        </p:nvSpPr>
        <p:spPr>
          <a:xfrm>
            <a:off x="5863939" y="6406536"/>
            <a:ext cx="307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VIRUS</a:t>
            </a:r>
            <a:endParaRPr lang="en-GB" b="1" dirty="0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93C54EB8-E2BA-4477-9AA8-6EAB21F95FF9}"/>
              </a:ext>
            </a:extLst>
          </p:cNvPr>
          <p:cNvSpPr/>
          <p:nvPr/>
        </p:nvSpPr>
        <p:spPr>
          <a:xfrm>
            <a:off x="5863939" y="5943600"/>
            <a:ext cx="119418" cy="131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0260F8D-BE2D-419D-9181-EDD38070A0BB}"/>
              </a:ext>
            </a:extLst>
          </p:cNvPr>
          <p:cNvSpPr txBox="1"/>
          <p:nvPr/>
        </p:nvSpPr>
        <p:spPr>
          <a:xfrm>
            <a:off x="4328343" y="6406536"/>
            <a:ext cx="307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PRION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62487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jekt, pózování, fotka, muž&#10;&#10;Popis vygenerován s velmi vysokou mírou spolehlivosti">
            <a:extLst>
              <a:ext uri="{FF2B5EF4-FFF2-40B4-BE49-F238E27FC236}">
                <a16:creationId xmlns:a16="http://schemas.microsoft.com/office/drawing/2014/main" id="{FEDA78CD-9210-4B06-A885-7A1450DE97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9" r="1443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B74746-F848-4D0F-9F9A-395BE90F5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934" y="208722"/>
            <a:ext cx="6470986" cy="6649277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2000" b="1" dirty="0"/>
              <a:t>SEKUNDÁRNÍ DEMENCE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000" b="1" dirty="0">
                <a:solidFill>
                  <a:schemeClr val="accent1"/>
                </a:solidFill>
              </a:rPr>
              <a:t>VASKULÁRNÍ DEMENCE</a:t>
            </a:r>
          </a:p>
          <a:p>
            <a:pPr>
              <a:lnSpc>
                <a:spcPct val="120000"/>
              </a:lnSpc>
            </a:pPr>
            <a:r>
              <a:rPr lang="cs-CZ" sz="2000" dirty="0"/>
              <a:t>Vzniká na </a:t>
            </a:r>
            <a:r>
              <a:rPr lang="cs-CZ" sz="2000" b="1" dirty="0"/>
              <a:t>podkladě cévních lézí mozku </a:t>
            </a:r>
            <a:r>
              <a:rPr lang="cs-CZ" sz="2000" dirty="0"/>
              <a:t>(nedokrvení i krvácení) – může být v rámci malého/lokálního výpadku krevního zásobení nebo častěji difuzního poškození v rámci chronického nedostatečného cévního zásobení.</a:t>
            </a:r>
          </a:p>
          <a:p>
            <a:pPr>
              <a:lnSpc>
                <a:spcPct val="120000"/>
              </a:lnSpc>
            </a:pPr>
            <a:r>
              <a:rPr lang="cs-CZ" sz="2000" b="1" dirty="0"/>
              <a:t>RIZIKOVÉ FAKTORY</a:t>
            </a:r>
          </a:p>
          <a:p>
            <a:pPr lvl="1">
              <a:lnSpc>
                <a:spcPct val="120000"/>
              </a:lnSpc>
            </a:pPr>
            <a:r>
              <a:rPr lang="cs-CZ" sz="1600" dirty="0"/>
              <a:t>HYPERTENZE</a:t>
            </a:r>
          </a:p>
          <a:p>
            <a:pPr lvl="1">
              <a:lnSpc>
                <a:spcPct val="120000"/>
              </a:lnSpc>
            </a:pPr>
            <a:r>
              <a:rPr lang="cs-CZ" sz="1600" dirty="0"/>
              <a:t>HYPERGLYKÉMIE (vysoká hladina cukru v krvi)</a:t>
            </a:r>
          </a:p>
          <a:p>
            <a:pPr lvl="1">
              <a:lnSpc>
                <a:spcPct val="120000"/>
              </a:lnSpc>
            </a:pPr>
            <a:r>
              <a:rPr lang="cs-CZ" sz="1600" dirty="0"/>
              <a:t>HYPERLIPIDÉMIE (vysoká hladina tuků/cholesterolu v krvi)</a:t>
            </a:r>
          </a:p>
          <a:p>
            <a:pPr lvl="1">
              <a:lnSpc>
                <a:spcPct val="120000"/>
              </a:lnSpc>
            </a:pPr>
            <a:r>
              <a:rPr lang="cs-CZ" sz="1600" dirty="0"/>
              <a:t>OBEZITA</a:t>
            </a:r>
          </a:p>
          <a:p>
            <a:pPr lvl="1">
              <a:lnSpc>
                <a:spcPct val="120000"/>
              </a:lnSpc>
            </a:pPr>
            <a:r>
              <a:rPr lang="cs-CZ" sz="1600" dirty="0"/>
              <a:t>KOUŘENÍ</a:t>
            </a:r>
          </a:p>
          <a:p>
            <a:pPr lvl="1">
              <a:lnSpc>
                <a:spcPct val="120000"/>
              </a:lnSpc>
            </a:pPr>
            <a:r>
              <a:rPr lang="cs-CZ" sz="1600" dirty="0"/>
              <a:t>MALÁ KOGNITIVNÍ REZERVA</a:t>
            </a:r>
          </a:p>
          <a:p>
            <a:pPr>
              <a:lnSpc>
                <a:spcPct val="120000"/>
              </a:lnSpc>
            </a:pPr>
            <a:r>
              <a:rPr lang="cs-CZ" sz="2000" dirty="0"/>
              <a:t>Často se kombinuje s Alzheimerovou demencí (cévní rizikové faktory jsou platné i pro tento typ demence)</a:t>
            </a:r>
          </a:p>
          <a:p>
            <a:pPr>
              <a:lnSpc>
                <a:spcPct val="120000"/>
              </a:lnSpc>
            </a:pPr>
            <a:r>
              <a:rPr lang="cs-CZ" sz="2000" dirty="0"/>
              <a:t>Klinika záleží na lokalizaci léze/místě horšího cévního zásobení, může být i náhlý, </a:t>
            </a:r>
            <a:r>
              <a:rPr lang="cs-CZ" sz="2000" dirty="0" err="1"/>
              <a:t>skokovitý</a:t>
            </a:r>
            <a:r>
              <a:rPr lang="cs-CZ" sz="2000" dirty="0"/>
              <a:t> (např. do jednoho roku po proběhlé cévní mozkové příhodě).</a:t>
            </a:r>
          </a:p>
          <a:p>
            <a:pPr>
              <a:lnSpc>
                <a:spcPct val="120000"/>
              </a:lnSpc>
            </a:pPr>
            <a:r>
              <a:rPr lang="cs-CZ" sz="2000" dirty="0"/>
              <a:t>V diagnostice pomáhá zejména MR.</a:t>
            </a:r>
          </a:p>
          <a:p>
            <a:pPr>
              <a:lnSpc>
                <a:spcPct val="120000"/>
              </a:lnSpc>
            </a:pPr>
            <a:r>
              <a:rPr lang="cs-CZ" sz="2000" dirty="0"/>
              <a:t>Léčba spočívá v maximální eliminaci jednotlivých rizikových faktorů.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4376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D3CD1E-456B-48A2-A0B5-5A5DAEB47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326003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4100" b="1" dirty="0"/>
              <a:t>ONEMOCNĚNÍ S PŘEVAHOU DEMENCE</a:t>
            </a:r>
            <a:endParaRPr lang="en-GB" sz="4100" b="1" dirty="0"/>
          </a:p>
        </p:txBody>
      </p:sp>
      <p:pic>
        <p:nvPicPr>
          <p:cNvPr id="5" name="Obrázek 4" descr="Obsah obrázku vsedě, černá, bílá, interiér&#10;&#10;Popis vygenerován s vysokou mírou spolehlivosti">
            <a:extLst>
              <a:ext uri="{FF2B5EF4-FFF2-40B4-BE49-F238E27FC236}">
                <a16:creationId xmlns:a16="http://schemas.microsoft.com/office/drawing/2014/main" id="{6D17E8DA-C909-4357-ADBE-3ACF73CFE7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10" r="1399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B74746-F848-4D0F-9F9A-395BE90F5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779814"/>
            <a:ext cx="6586489" cy="47521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SEKUNDÁRNÍ DEMENCE</a:t>
            </a:r>
          </a:p>
          <a:p>
            <a:pPr marL="0" indent="0">
              <a:buNone/>
            </a:pPr>
            <a:r>
              <a:rPr lang="cs-CZ" sz="2000" b="1" dirty="0"/>
              <a:t>OSTATNÍ SEKUNDÁRNÍ DEMENCE</a:t>
            </a:r>
          </a:p>
          <a:p>
            <a:r>
              <a:rPr lang="cs-CZ" sz="2000" dirty="0"/>
              <a:t>METABOLICKÉ </a:t>
            </a:r>
            <a:r>
              <a:rPr lang="cs-CZ" sz="1800" dirty="0"/>
              <a:t>(jaterní encefalopatie, ledvinné selhání, hypotyreóza, nedostatek vitamínu (B12, B1, B6, </a:t>
            </a:r>
            <a:r>
              <a:rPr lang="cs-CZ" sz="1800" dirty="0" err="1"/>
              <a:t>folát</a:t>
            </a:r>
            <a:r>
              <a:rPr lang="cs-CZ" sz="1800" dirty="0"/>
              <a:t>, vit. E))</a:t>
            </a:r>
          </a:p>
          <a:p>
            <a:r>
              <a:rPr lang="cs-CZ" sz="2000" dirty="0"/>
              <a:t>TOXICKÉ (alkohol, návykové látky, CO, NU některých léků)</a:t>
            </a:r>
          </a:p>
          <a:p>
            <a:r>
              <a:rPr lang="cs-CZ" sz="2000" dirty="0"/>
              <a:t>TRAUMATICKÉ (opakované úrazy hlavy – </a:t>
            </a:r>
            <a:r>
              <a:rPr lang="cs-CZ" sz="2000" dirty="0" err="1"/>
              <a:t>dementia</a:t>
            </a:r>
            <a:r>
              <a:rPr lang="cs-CZ" sz="2000" dirty="0"/>
              <a:t> </a:t>
            </a:r>
            <a:r>
              <a:rPr lang="cs-CZ" sz="2000" dirty="0" err="1"/>
              <a:t>pugilistica</a:t>
            </a:r>
            <a:r>
              <a:rPr lang="cs-CZ" sz="2000" dirty="0"/>
              <a:t>, kontaktní sporty, box)</a:t>
            </a:r>
          </a:p>
          <a:p>
            <a:r>
              <a:rPr lang="cs-CZ" sz="2000" dirty="0"/>
              <a:t>NITROLEBNÍ EXPANZE (nádory, hydrocefalus)</a:t>
            </a:r>
          </a:p>
          <a:p>
            <a:r>
              <a:rPr lang="cs-CZ" sz="2000" dirty="0"/>
              <a:t>SYSTÉMOVÁ A AUTOIMUNITNÍ ONEMOCNĚNÍ (např. roztroušená skleróza)</a:t>
            </a:r>
          </a:p>
          <a:p>
            <a:r>
              <a:rPr lang="cs-CZ" sz="2000" dirty="0"/>
              <a:t>PARANEOPLASTICKÉ (autoimunitní encefalitidy/limbické encefalitidy)</a:t>
            </a:r>
          </a:p>
          <a:p>
            <a:r>
              <a:rPr lang="cs-CZ" sz="2000" dirty="0"/>
              <a:t>INFEKCE (neuroinfekce, HIV, Syfilis)</a:t>
            </a:r>
          </a:p>
        </p:txBody>
      </p:sp>
    </p:spTree>
    <p:extLst>
      <p:ext uri="{BB962C8B-B14F-4D97-AF65-F5344CB8AC3E}">
        <p14:creationId xmlns:p14="http://schemas.microsoft.com/office/powerpoint/2010/main" val="2505295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IL">
            <a:extLst>
              <a:ext uri="{FF2B5EF4-FFF2-40B4-BE49-F238E27FC236}">
                <a16:creationId xmlns:a16="http://schemas.microsoft.com/office/drawing/2014/main" id="{9AD31D23-EB6B-4BF9-9D5A-BAA5F2B9B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577" y="2476632"/>
            <a:ext cx="6029811" cy="42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D0B7642-9E66-4895-ABDE-888582E1D388}"/>
              </a:ext>
            </a:extLst>
          </p:cNvPr>
          <p:cNvSpPr/>
          <p:nvPr/>
        </p:nvSpPr>
        <p:spPr>
          <a:xfrm>
            <a:off x="0" y="0"/>
            <a:ext cx="12192000" cy="884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2CDB9-3D74-4EB4-9554-59B70DB6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8" y="49696"/>
            <a:ext cx="11161643" cy="785192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ONEMOCNĚNÍ S PŘEVAHOU MOTORICKÉHO POSTIŽENÍ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65B662B-A5B8-41B0-8A60-EE1584177D22}"/>
              </a:ext>
            </a:extLst>
          </p:cNvPr>
          <p:cNvSpPr/>
          <p:nvPr/>
        </p:nvSpPr>
        <p:spPr>
          <a:xfrm>
            <a:off x="366662" y="1093318"/>
            <a:ext cx="11510595" cy="4074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EXTRAPYRAMIDOVÁ ONEMOCNĚNÍ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65BD6872-D5AA-4E22-BD72-53263E78EE66}"/>
              </a:ext>
            </a:extLst>
          </p:cNvPr>
          <p:cNvSpPr/>
          <p:nvPr/>
        </p:nvSpPr>
        <p:spPr>
          <a:xfrm>
            <a:off x="366661" y="1632680"/>
            <a:ext cx="5729340" cy="613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HYPOKINETICKÁ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>= </a:t>
            </a:r>
            <a:r>
              <a:rPr lang="cs-CZ" dirty="0">
                <a:solidFill>
                  <a:schemeClr val="tx1"/>
                </a:solidFill>
              </a:rPr>
              <a:t>pohyby jsou všeobecně</a:t>
            </a:r>
            <a:r>
              <a:rPr lang="cs-CZ" b="1" dirty="0">
                <a:solidFill>
                  <a:schemeClr val="tx1"/>
                </a:solidFill>
              </a:rPr>
              <a:t> zpomalené, špatně řízené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AB26D81-003B-4644-A914-0EA0A6440D37}"/>
              </a:ext>
            </a:extLst>
          </p:cNvPr>
          <p:cNvSpPr/>
          <p:nvPr/>
        </p:nvSpPr>
        <p:spPr>
          <a:xfrm>
            <a:off x="6818243" y="6311348"/>
            <a:ext cx="5059013" cy="3740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chemeClr val="tx1"/>
                </a:solidFill>
              </a:rPr>
              <a:t>       Odkazujeme na </a:t>
            </a:r>
            <a:r>
              <a:rPr lang="cs-CZ" sz="1400" b="1" dirty="0" err="1">
                <a:solidFill>
                  <a:schemeClr val="tx1"/>
                </a:solidFill>
              </a:rPr>
              <a:t>extrapyramidové</a:t>
            </a:r>
            <a:r>
              <a:rPr lang="cs-CZ" sz="1400" b="1" dirty="0">
                <a:solidFill>
                  <a:schemeClr val="tx1"/>
                </a:solidFill>
              </a:rPr>
              <a:t> dráhy k úvodní prezentaci.</a:t>
            </a:r>
            <a:endParaRPr lang="cs-CZ" sz="1400" dirty="0">
              <a:solidFill>
                <a:schemeClr val="tx1"/>
              </a:solidFill>
            </a:endParaRPr>
          </a:p>
        </p:txBody>
      </p:sp>
      <p:pic>
        <p:nvPicPr>
          <p:cNvPr id="8" name="Google Shape;211;p22" descr="Známky Info Informace - Vektorová grafika zdarma na Pixabay">
            <a:extLst>
              <a:ext uri="{FF2B5EF4-FFF2-40B4-BE49-F238E27FC236}">
                <a16:creationId xmlns:a16="http://schemas.microsoft.com/office/drawing/2014/main" id="{73D93E51-7A81-4AC5-863A-771D399A037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22182" y="6394598"/>
            <a:ext cx="182482" cy="1877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01D79270-3EA3-4FD1-8DED-033922C2DD89}"/>
              </a:ext>
            </a:extLst>
          </p:cNvPr>
          <p:cNvSpPr/>
          <p:nvPr/>
        </p:nvSpPr>
        <p:spPr>
          <a:xfrm>
            <a:off x="6147916" y="1632680"/>
            <a:ext cx="5729340" cy="613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HYPERKINETICKÁ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= vzniká nekoordinovaný </a:t>
            </a:r>
            <a:r>
              <a:rPr lang="cs-CZ" b="1" dirty="0">
                <a:solidFill>
                  <a:schemeClr val="tx1"/>
                </a:solidFill>
              </a:rPr>
              <a:t>pohyb navíc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3076" name="Picture 4" descr="Difference Between Parkinson's and Myasthenia Gravis | Compare the  Difference Between Similar Terms">
            <a:extLst>
              <a:ext uri="{FF2B5EF4-FFF2-40B4-BE49-F238E27FC236}">
                <a16:creationId xmlns:a16="http://schemas.microsoft.com/office/drawing/2014/main" id="{82856478-862E-4898-9884-B17ECBF86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196" y="2378113"/>
            <a:ext cx="3289852" cy="347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158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D0B7642-9E66-4895-ABDE-888582E1D388}"/>
              </a:ext>
            </a:extLst>
          </p:cNvPr>
          <p:cNvSpPr/>
          <p:nvPr/>
        </p:nvSpPr>
        <p:spPr>
          <a:xfrm>
            <a:off x="0" y="0"/>
            <a:ext cx="12192000" cy="884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2CDB9-3D74-4EB4-9554-59B70DB6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8" y="49696"/>
            <a:ext cx="11161643" cy="785192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ONEMOCNĚNÍ S PŘEVAHOU MOTORICKÉHO POSTIŽENÍ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65B662B-A5B8-41B0-8A60-EE1584177D22}"/>
              </a:ext>
            </a:extLst>
          </p:cNvPr>
          <p:cNvSpPr/>
          <p:nvPr/>
        </p:nvSpPr>
        <p:spPr>
          <a:xfrm>
            <a:off x="366662" y="1093318"/>
            <a:ext cx="11510595" cy="4074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EXTRAPYRAMIDOVÁ ONEMOCNĚNÍ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65BD6872-D5AA-4E22-BD72-53263E78EE66}"/>
              </a:ext>
            </a:extLst>
          </p:cNvPr>
          <p:cNvSpPr/>
          <p:nvPr/>
        </p:nvSpPr>
        <p:spPr>
          <a:xfrm>
            <a:off x="366661" y="1632680"/>
            <a:ext cx="5729340" cy="613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HYPOKINETICKÁ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>= </a:t>
            </a:r>
            <a:r>
              <a:rPr lang="cs-CZ" dirty="0">
                <a:solidFill>
                  <a:schemeClr val="tx1"/>
                </a:solidFill>
              </a:rPr>
              <a:t>pohyby jsou všeobecně</a:t>
            </a:r>
            <a:r>
              <a:rPr lang="cs-CZ" b="1" dirty="0">
                <a:solidFill>
                  <a:schemeClr val="tx1"/>
                </a:solidFill>
              </a:rPr>
              <a:t> zpomalené, špatně řízené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1D79270-3EA3-4FD1-8DED-033922C2DD89}"/>
              </a:ext>
            </a:extLst>
          </p:cNvPr>
          <p:cNvSpPr/>
          <p:nvPr/>
        </p:nvSpPr>
        <p:spPr>
          <a:xfrm>
            <a:off x="6147916" y="1632680"/>
            <a:ext cx="5729340" cy="613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HYPERKINETICKÁ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= vzniká nekoordinovaný </a:t>
            </a:r>
            <a:r>
              <a:rPr lang="cs-CZ" b="1" dirty="0">
                <a:solidFill>
                  <a:schemeClr val="tx1"/>
                </a:solidFill>
              </a:rPr>
              <a:t>pohyb navíc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3074" name="Picture 2" descr="STIL">
            <a:extLst>
              <a:ext uri="{FF2B5EF4-FFF2-40B4-BE49-F238E27FC236}">
                <a16:creationId xmlns:a16="http://schemas.microsoft.com/office/drawing/2014/main" id="{9AD31D23-EB6B-4BF9-9D5A-BAA5F2B9B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495" y="2391006"/>
            <a:ext cx="2347362" cy="163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ifference Between Parkinson's and Myasthenia Gravis | Compare the  Difference Between Similar Terms">
            <a:extLst>
              <a:ext uri="{FF2B5EF4-FFF2-40B4-BE49-F238E27FC236}">
                <a16:creationId xmlns:a16="http://schemas.microsoft.com/office/drawing/2014/main" id="{82856478-862E-4898-9884-B17ECBF86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294" y="2378114"/>
            <a:ext cx="1390019" cy="14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E0F1B8E0-1345-4A06-AA8B-152E61791F64}"/>
              </a:ext>
            </a:extLst>
          </p:cNvPr>
          <p:cNvSpPr/>
          <p:nvPr/>
        </p:nvSpPr>
        <p:spPr>
          <a:xfrm>
            <a:off x="1543508" y="4140603"/>
            <a:ext cx="3911589" cy="7790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PARKINSONOVA CHOROBA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43DD7BCC-BEBE-4554-B307-89DCA32429BD}"/>
              </a:ext>
            </a:extLst>
          </p:cNvPr>
          <p:cNvSpPr/>
          <p:nvPr/>
        </p:nvSpPr>
        <p:spPr>
          <a:xfrm>
            <a:off x="7317421" y="4140603"/>
            <a:ext cx="3390329" cy="4711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TŘES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770CE8A4-6720-4B9D-9172-ED8AC23E56DF}"/>
              </a:ext>
            </a:extLst>
          </p:cNvPr>
          <p:cNvSpPr/>
          <p:nvPr/>
        </p:nvSpPr>
        <p:spPr>
          <a:xfrm>
            <a:off x="7317421" y="4774194"/>
            <a:ext cx="3390329" cy="4711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DYSTONIE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66B4032E-E50F-4FE1-903C-33AF56DD661E}"/>
              </a:ext>
            </a:extLst>
          </p:cNvPr>
          <p:cNvSpPr/>
          <p:nvPr/>
        </p:nvSpPr>
        <p:spPr>
          <a:xfrm>
            <a:off x="7317421" y="5375151"/>
            <a:ext cx="3390329" cy="4711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CHOREA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3DCC2663-05D1-4088-BD40-A4FABAE2C7C8}"/>
              </a:ext>
            </a:extLst>
          </p:cNvPr>
          <p:cNvSpPr/>
          <p:nvPr/>
        </p:nvSpPr>
        <p:spPr>
          <a:xfrm>
            <a:off x="7317421" y="5970800"/>
            <a:ext cx="3390329" cy="4711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TIKY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47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Why are my hands shaking?">
            <a:extLst>
              <a:ext uri="{FF2B5EF4-FFF2-40B4-BE49-F238E27FC236}">
                <a16:creationId xmlns:a16="http://schemas.microsoft.com/office/drawing/2014/main" id="{44D65F12-18F3-488C-8E1D-FB3D16DD6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419" y="5042906"/>
            <a:ext cx="2292963" cy="160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38FDD5-7DDB-435D-B4A4-6E54434FC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57" y="1143001"/>
            <a:ext cx="11688417" cy="1123124"/>
          </a:xfrm>
        </p:spPr>
        <p:txBody>
          <a:bodyPr>
            <a:normAutofit/>
          </a:bodyPr>
          <a:lstStyle/>
          <a:p>
            <a:r>
              <a:rPr lang="cs-CZ" dirty="0"/>
              <a:t>Různorodá skupina onemocnění.</a:t>
            </a:r>
          </a:p>
          <a:p>
            <a:r>
              <a:rPr lang="cs-CZ" dirty="0"/>
              <a:t>Společným znakem je tzv. </a:t>
            </a:r>
            <a:r>
              <a:rPr lang="cs-CZ" b="1" dirty="0" err="1"/>
              <a:t>neurodegenerace</a:t>
            </a:r>
            <a:r>
              <a:rPr lang="cs-CZ" b="1" dirty="0"/>
              <a:t>.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F60C38DC-014E-4E52-BBB9-3677F563F97C}"/>
              </a:ext>
            </a:extLst>
          </p:cNvPr>
          <p:cNvSpPr/>
          <p:nvPr/>
        </p:nvSpPr>
        <p:spPr>
          <a:xfrm>
            <a:off x="366662" y="2635456"/>
            <a:ext cx="11458676" cy="7935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= řízený </a:t>
            </a:r>
            <a:r>
              <a:rPr lang="cs-CZ" b="1" dirty="0">
                <a:solidFill>
                  <a:schemeClr val="tx1"/>
                </a:solidFill>
              </a:rPr>
              <a:t>zánik/odumírání nervových buněk </a:t>
            </a:r>
            <a:r>
              <a:rPr lang="cs-CZ" dirty="0">
                <a:solidFill>
                  <a:schemeClr val="tx1"/>
                </a:solidFill>
              </a:rPr>
              <a:t>apoptózou a jejich nahrazení „jizvou“ (tzv. </a:t>
            </a:r>
            <a:r>
              <a:rPr lang="cs-CZ" dirty="0" err="1">
                <a:solidFill>
                  <a:schemeClr val="tx1"/>
                </a:solidFill>
              </a:rPr>
              <a:t>gliózou</a:t>
            </a:r>
            <a:r>
              <a:rPr lang="cs-CZ" dirty="0">
                <a:solidFill>
                  <a:schemeClr val="tx1"/>
                </a:solidFill>
              </a:rPr>
              <a:t>). Různé mechanismy – zejména vrozené/hereditární a metabolické.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D0B7642-9E66-4895-ABDE-888582E1D388}"/>
              </a:ext>
            </a:extLst>
          </p:cNvPr>
          <p:cNvSpPr/>
          <p:nvPr/>
        </p:nvSpPr>
        <p:spPr>
          <a:xfrm>
            <a:off x="0" y="0"/>
            <a:ext cx="12192000" cy="884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2CDB9-3D74-4EB4-9554-59B70DB6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49696"/>
            <a:ext cx="10515600" cy="785192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ZÁKLADNÍ ROZDĚLENÍ A CHARAKTERISTIKA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06EFCD04-3444-4D6C-B01D-0607113A80FA}"/>
              </a:ext>
            </a:extLst>
          </p:cNvPr>
          <p:cNvSpPr/>
          <p:nvPr/>
        </p:nvSpPr>
        <p:spPr>
          <a:xfrm>
            <a:off x="366662" y="2266124"/>
            <a:ext cx="1145867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NEURODEGENERACE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65B662B-A5B8-41B0-8A60-EE1584177D22}"/>
              </a:ext>
            </a:extLst>
          </p:cNvPr>
          <p:cNvSpPr/>
          <p:nvPr/>
        </p:nvSpPr>
        <p:spPr>
          <a:xfrm>
            <a:off x="366662" y="3657601"/>
            <a:ext cx="3390329" cy="941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chemeClr val="tx1"/>
              </a:solidFill>
            </a:endParaRP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DEMENCE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sz="1600" dirty="0">
                <a:solidFill>
                  <a:schemeClr val="tx1"/>
                </a:solidFill>
              </a:rPr>
              <a:t>Onemocnění s převahou postižení </a:t>
            </a:r>
            <a:r>
              <a:rPr lang="cs-CZ" sz="1600" u="sng" dirty="0">
                <a:solidFill>
                  <a:schemeClr val="tx1"/>
                </a:solidFill>
              </a:rPr>
              <a:t>kognitivních funkcí</a:t>
            </a:r>
            <a:r>
              <a:rPr lang="cs-CZ" sz="1600" dirty="0">
                <a:solidFill>
                  <a:schemeClr val="tx1"/>
                </a:solidFill>
              </a:rPr>
              <a:t>.</a:t>
            </a:r>
            <a:br>
              <a:rPr lang="cs-CZ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D06F76C-9A09-44D9-995F-B6F6884A51CB}"/>
              </a:ext>
            </a:extLst>
          </p:cNvPr>
          <p:cNvSpPr/>
          <p:nvPr/>
        </p:nvSpPr>
        <p:spPr>
          <a:xfrm>
            <a:off x="4104861" y="3657601"/>
            <a:ext cx="3737113" cy="941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EXTRAPYRAMIDOVÁ ONEMOCNĚNÍ</a:t>
            </a:r>
            <a:br>
              <a:rPr lang="cs-CZ" dirty="0"/>
            </a:br>
            <a:r>
              <a:rPr lang="cs-CZ" sz="1600" dirty="0">
                <a:solidFill>
                  <a:schemeClr val="tx1"/>
                </a:solidFill>
              </a:rPr>
              <a:t>Onemocnění s převahou </a:t>
            </a:r>
            <a:br>
              <a:rPr lang="cs-CZ" sz="1600" dirty="0">
                <a:solidFill>
                  <a:schemeClr val="tx1"/>
                </a:solidFill>
              </a:rPr>
            </a:br>
            <a:r>
              <a:rPr lang="cs-CZ" sz="1600" u="sng" dirty="0">
                <a:solidFill>
                  <a:schemeClr val="tx1"/>
                </a:solidFill>
              </a:rPr>
              <a:t>motorického postižení</a:t>
            </a:r>
            <a:r>
              <a:rPr lang="cs-CZ" sz="1600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D8F67A5-B88C-4B46-A9F8-22994F150842}"/>
              </a:ext>
            </a:extLst>
          </p:cNvPr>
          <p:cNvSpPr/>
          <p:nvPr/>
        </p:nvSpPr>
        <p:spPr>
          <a:xfrm>
            <a:off x="8189844" y="3657600"/>
            <a:ext cx="3614529" cy="941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CEREBELÁRNÍ DEGENERACE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sz="1600" dirty="0">
                <a:solidFill>
                  <a:schemeClr val="tx1"/>
                </a:solidFill>
              </a:rPr>
              <a:t>Tzv. hereditární </a:t>
            </a:r>
            <a:r>
              <a:rPr lang="cs-CZ" sz="1600" u="sng" dirty="0">
                <a:solidFill>
                  <a:schemeClr val="tx1"/>
                </a:solidFill>
              </a:rPr>
              <a:t>ataxie</a:t>
            </a:r>
            <a:endParaRPr lang="cs-CZ" u="sng" dirty="0">
              <a:solidFill>
                <a:schemeClr val="tx1"/>
              </a:solidFill>
            </a:endParaRPr>
          </a:p>
        </p:txBody>
      </p:sp>
      <p:pic>
        <p:nvPicPr>
          <p:cNvPr id="1028" name="Picture 4" descr="Premium Vector | Sad elderly woman has memory problems">
            <a:extLst>
              <a:ext uri="{FF2B5EF4-FFF2-40B4-BE49-F238E27FC236}">
                <a16:creationId xmlns:a16="http://schemas.microsoft.com/office/drawing/2014/main" id="{D34CC58D-4E30-48CC-B9CC-C53EFA1E6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7" t="6493" r="23552" b="5328"/>
          <a:stretch/>
        </p:blipFill>
        <p:spPr bwMode="auto">
          <a:xfrm>
            <a:off x="487017" y="4708828"/>
            <a:ext cx="1103244" cy="184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y are my hands shaking?">
            <a:extLst>
              <a:ext uri="{FF2B5EF4-FFF2-40B4-BE49-F238E27FC236}">
                <a16:creationId xmlns:a16="http://schemas.microsoft.com/office/drawing/2014/main" id="{50CF807B-AC47-4EFD-BFA2-82D0780C7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079" y="5480602"/>
            <a:ext cx="1602227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taxia Cerebelosa Aguda | Dr. Diego Barrera Neurólogo | Tijuana">
            <a:extLst>
              <a:ext uri="{FF2B5EF4-FFF2-40B4-BE49-F238E27FC236}">
                <a16:creationId xmlns:a16="http://schemas.microsoft.com/office/drawing/2014/main" id="{26D1BD3F-9F5A-454B-8E89-2AA299562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15570" r="27310" b="15570"/>
          <a:stretch/>
        </p:blipFill>
        <p:spPr bwMode="auto">
          <a:xfrm>
            <a:off x="2931017" y="5577590"/>
            <a:ext cx="825974" cy="94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Premium Vector | Sad elderly woman has memory problems">
            <a:extLst>
              <a:ext uri="{FF2B5EF4-FFF2-40B4-BE49-F238E27FC236}">
                <a16:creationId xmlns:a16="http://schemas.microsoft.com/office/drawing/2014/main" id="{237F891E-7647-4755-9A43-1086D19CE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7" t="6493" r="23552" b="5328"/>
          <a:stretch/>
        </p:blipFill>
        <p:spPr bwMode="auto">
          <a:xfrm>
            <a:off x="4438508" y="5471772"/>
            <a:ext cx="659239" cy="110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Ataxia Cerebelosa Aguda | Dr. Diego Barrera Neurólogo | Tijuana">
            <a:extLst>
              <a:ext uri="{FF2B5EF4-FFF2-40B4-BE49-F238E27FC236}">
                <a16:creationId xmlns:a16="http://schemas.microsoft.com/office/drawing/2014/main" id="{6BF44372-B013-410E-9789-B695254AB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15570" r="27310" b="15570"/>
          <a:stretch/>
        </p:blipFill>
        <p:spPr bwMode="auto">
          <a:xfrm>
            <a:off x="7004406" y="5638882"/>
            <a:ext cx="825974" cy="94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Why are my hands shaking?">
            <a:extLst>
              <a:ext uri="{FF2B5EF4-FFF2-40B4-BE49-F238E27FC236}">
                <a16:creationId xmlns:a16="http://schemas.microsoft.com/office/drawing/2014/main" id="{B620358A-2ACB-4B7A-853F-0908BEA33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832" y="5726039"/>
            <a:ext cx="1250501" cy="87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Premium Vector | Sad elderly woman has memory problems">
            <a:extLst>
              <a:ext uri="{FF2B5EF4-FFF2-40B4-BE49-F238E27FC236}">
                <a16:creationId xmlns:a16="http://schemas.microsoft.com/office/drawing/2014/main" id="{19D93D2E-E8F4-424B-A280-6951CF331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7" t="6493" r="23552" b="5328"/>
          <a:stretch/>
        </p:blipFill>
        <p:spPr bwMode="auto">
          <a:xfrm>
            <a:off x="8644363" y="5591084"/>
            <a:ext cx="559099" cy="93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Ataxia Cerebelosa Aguda | Dr. Diego Barrera Neurólogo | Tijuana">
            <a:extLst>
              <a:ext uri="{FF2B5EF4-FFF2-40B4-BE49-F238E27FC236}">
                <a16:creationId xmlns:a16="http://schemas.microsoft.com/office/drawing/2014/main" id="{E9AFBE61-96D2-4C29-B562-277082447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15570" r="27310" b="15570"/>
          <a:stretch/>
        </p:blipFill>
        <p:spPr bwMode="auto">
          <a:xfrm>
            <a:off x="10227365" y="5030223"/>
            <a:ext cx="1380567" cy="157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67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12096F22-E5D6-4633-BE97-38A927A8B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68"/>
          <a:stretch/>
        </p:blipFill>
        <p:spPr>
          <a:xfrm>
            <a:off x="271549" y="3081982"/>
            <a:ext cx="4404836" cy="373668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C8827A1-80F0-43F7-8987-11DF3A5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756" y="245812"/>
            <a:ext cx="6724103" cy="7767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b="1" kern="1200" dirty="0" err="1">
                <a:latin typeface="+mj-lt"/>
                <a:ea typeface="+mj-ea"/>
                <a:cs typeface="+mj-cs"/>
              </a:rPr>
              <a:t>Extrapyramidová</a:t>
            </a:r>
            <a:r>
              <a:rPr lang="en-US" sz="41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latin typeface="+mj-lt"/>
                <a:ea typeface="+mj-ea"/>
                <a:cs typeface="+mj-cs"/>
              </a:rPr>
              <a:t>onemocnění</a:t>
            </a:r>
            <a:endParaRPr lang="en-US" sz="4100" b="1" kern="1200" dirty="0"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CA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BD974A-CF20-4644-A124-8B7AA0667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756" y="1229032"/>
            <a:ext cx="7115695" cy="4286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Onemocnění dělíme na </a:t>
            </a:r>
            <a:r>
              <a:rPr lang="cs-CZ" sz="2000" b="1" dirty="0" err="1"/>
              <a:t>hypokinetické</a:t>
            </a:r>
            <a:r>
              <a:rPr lang="cs-CZ" sz="2000" dirty="0"/>
              <a:t> (např. PN, P+) a </a:t>
            </a:r>
            <a:r>
              <a:rPr lang="cs-CZ" sz="2000" b="1" dirty="0"/>
              <a:t>hyperkinetické poruchy</a:t>
            </a:r>
            <a:r>
              <a:rPr lang="cs-CZ" sz="2000" dirty="0"/>
              <a:t> (třesy, dystonie či chorea)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HYPOKINETICKÉ PORUCHY</a:t>
            </a:r>
          </a:p>
          <a:p>
            <a:r>
              <a:rPr lang="cs-CZ" sz="2000" b="1" dirty="0">
                <a:solidFill>
                  <a:schemeClr val="accent1"/>
                </a:solidFill>
              </a:rPr>
              <a:t>Parkinsonova choroba</a:t>
            </a:r>
          </a:p>
          <a:p>
            <a:pPr lvl="1"/>
            <a:r>
              <a:rPr lang="cs-CZ" sz="1600" b="1" dirty="0"/>
              <a:t>II. nejčastější </a:t>
            </a:r>
            <a:r>
              <a:rPr lang="cs-CZ" sz="1600" b="1" dirty="0" err="1"/>
              <a:t>neurodegenerativní</a:t>
            </a:r>
            <a:r>
              <a:rPr lang="cs-CZ" sz="1600" b="1" dirty="0"/>
              <a:t> choroba po AD</a:t>
            </a:r>
          </a:p>
          <a:p>
            <a:pPr lvl="1"/>
            <a:r>
              <a:rPr lang="cs-CZ" sz="1600" dirty="0"/>
              <a:t>1 % osob nad 60 let (</a:t>
            </a:r>
            <a:r>
              <a:rPr lang="cs-CZ" sz="1600" dirty="0" err="1"/>
              <a:t>adult-onset</a:t>
            </a:r>
            <a:r>
              <a:rPr lang="cs-CZ" sz="1600" dirty="0"/>
              <a:t>), 10% onemocnění i před 40. rokem</a:t>
            </a:r>
          </a:p>
          <a:p>
            <a:pPr lvl="1"/>
            <a:r>
              <a:rPr lang="cs-CZ" sz="1600" dirty="0"/>
              <a:t>Příčinou je postupný </a:t>
            </a:r>
            <a:r>
              <a:rPr lang="cs-CZ" sz="1600" b="1" u="sng" dirty="0"/>
              <a:t>zánik neuronů</a:t>
            </a:r>
            <a:r>
              <a:rPr lang="cs-CZ" sz="1600" b="1" dirty="0"/>
              <a:t> v oblasti BG </a:t>
            </a:r>
            <a:r>
              <a:rPr lang="cs-CZ" sz="1600" b="1" dirty="0" err="1"/>
              <a:t>substantia</a:t>
            </a:r>
            <a:r>
              <a:rPr lang="cs-CZ" sz="1600" b="1" dirty="0"/>
              <a:t> </a:t>
            </a:r>
            <a:r>
              <a:rPr lang="cs-CZ" sz="1600" b="1" dirty="0" err="1"/>
              <a:t>nigra</a:t>
            </a:r>
            <a:r>
              <a:rPr lang="cs-CZ" sz="1600" b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pars</a:t>
            </a:r>
            <a:r>
              <a:rPr lang="cs-CZ" sz="1600" dirty="0"/>
              <a:t> </a:t>
            </a:r>
            <a:r>
              <a:rPr lang="cs-CZ" sz="1600" dirty="0" err="1"/>
              <a:t>compacta</a:t>
            </a:r>
            <a:r>
              <a:rPr lang="cs-CZ" sz="1600" dirty="0"/>
              <a:t>) v rámci středního mozku (</a:t>
            </a:r>
            <a:r>
              <a:rPr lang="cs-CZ" sz="1600" dirty="0" err="1"/>
              <a:t>mesencephala</a:t>
            </a:r>
            <a:r>
              <a:rPr lang="cs-CZ" sz="1600" dirty="0"/>
              <a:t>) a tím dochází k </a:t>
            </a:r>
            <a:r>
              <a:rPr lang="cs-CZ" sz="1600" b="1" dirty="0"/>
              <a:t>úbytku </a:t>
            </a:r>
            <a:r>
              <a:rPr lang="cs-CZ" sz="1600" b="1" u="sng" dirty="0"/>
              <a:t>dopaminu</a:t>
            </a:r>
            <a:r>
              <a:rPr lang="cs-CZ" sz="1600" b="1" dirty="0"/>
              <a:t> </a:t>
            </a:r>
            <a:r>
              <a:rPr lang="cs-CZ" sz="1600" dirty="0"/>
              <a:t>(neurotransmiteru), který je v této části buňkami produkován.</a:t>
            </a:r>
          </a:p>
          <a:p>
            <a:pPr lvl="1"/>
            <a:r>
              <a:rPr lang="cs-CZ" sz="1600" b="1" dirty="0"/>
              <a:t>Příčina se plně neví</a:t>
            </a:r>
            <a:r>
              <a:rPr lang="cs-CZ" sz="1600" dirty="0"/>
              <a:t>, ale předpokládá se </a:t>
            </a:r>
            <a:r>
              <a:rPr lang="cs-CZ" sz="1600" b="1" dirty="0"/>
              <a:t>zejména genetická porucha </a:t>
            </a:r>
            <a:r>
              <a:rPr lang="cs-CZ" sz="1600" dirty="0"/>
              <a:t>(mutace genu PINK1, PARKIN, ALPHA SYNUCLEIN), ale </a:t>
            </a:r>
            <a:r>
              <a:rPr lang="cs-CZ" sz="1600" b="1" dirty="0"/>
              <a:t>i vnějších vlivů </a:t>
            </a:r>
            <a:r>
              <a:rPr lang="cs-CZ" sz="1600" dirty="0"/>
              <a:t>(mezi rizikovými faktory je zatím prokázán vliv pesticidů a variace v LRRK2 genu)</a:t>
            </a:r>
          </a:p>
          <a:p>
            <a:pPr lvl="1"/>
            <a:r>
              <a:rPr lang="cs-CZ" sz="1600" dirty="0"/>
              <a:t>Průběh je individuální, chronický a progresivní</a:t>
            </a:r>
          </a:p>
        </p:txBody>
      </p:sp>
      <p:pic>
        <p:nvPicPr>
          <p:cNvPr id="17410" name="Picture 2" descr="VÃ½sledek obrÃ¡zku pro drugs png">
            <a:extLst>
              <a:ext uri="{FF2B5EF4-FFF2-40B4-BE49-F238E27FC236}">
                <a16:creationId xmlns:a16="http://schemas.microsoft.com/office/drawing/2014/main" id="{F87063F2-AC4E-49F3-BF76-9A88B22CC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78" y="5405136"/>
            <a:ext cx="1432550" cy="141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4875E52-484C-471F-80E1-6F8CB64AEB6A}"/>
              </a:ext>
            </a:extLst>
          </p:cNvPr>
          <p:cNvSpPr txBox="1"/>
          <p:nvPr/>
        </p:nvSpPr>
        <p:spPr>
          <a:xfrm>
            <a:off x="6475067" y="5534970"/>
            <a:ext cx="5309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1"/>
                </a:solidFill>
              </a:rPr>
              <a:t>Zajímavost: </a:t>
            </a:r>
            <a:r>
              <a:rPr lang="cs-CZ" sz="1600" b="1" dirty="0"/>
              <a:t>Droga MPPP </a:t>
            </a:r>
            <a:r>
              <a:rPr lang="cs-CZ" sz="1600" dirty="0"/>
              <a:t>(RO 2-0718), </a:t>
            </a:r>
            <a:r>
              <a:rPr lang="cs-CZ" sz="1600" dirty="0" err="1"/>
              <a:t>opioidní</a:t>
            </a:r>
            <a:r>
              <a:rPr lang="cs-CZ" sz="1600" dirty="0"/>
              <a:t> analgetikum z roku 1940 (Hoffmann-La </a:t>
            </a:r>
            <a:r>
              <a:rPr lang="cs-CZ" sz="1600" dirty="0" err="1"/>
              <a:t>Roche</a:t>
            </a:r>
            <a:r>
              <a:rPr lang="cs-CZ" sz="1600" dirty="0"/>
              <a:t>), které se původně zkoušelo místo Morfinu má neurotoxický meziprodukt MPTP, který specificky a ireverzibilně cílí dopamin produkující neurony.</a:t>
            </a:r>
          </a:p>
        </p:txBody>
      </p:sp>
      <p:pic>
        <p:nvPicPr>
          <p:cNvPr id="17412" name="Picture 4" descr="SouvisejÃ­cÃ­ obrÃ¡zek">
            <a:extLst>
              <a:ext uri="{FF2B5EF4-FFF2-40B4-BE49-F238E27FC236}">
                <a16:creationId xmlns:a16="http://schemas.microsoft.com/office/drawing/2014/main" id="{75DA4B71-AD05-4089-8E2E-83311978D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0" y="0"/>
            <a:ext cx="4898568" cy="34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028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827A1-80F0-43F7-8987-11DF3A5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756" y="245812"/>
            <a:ext cx="6724103" cy="7767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4100" b="1" kern="1200">
                <a:latin typeface="+mj-lt"/>
                <a:ea typeface="+mj-ea"/>
                <a:cs typeface="+mj-cs"/>
              </a:rPr>
              <a:t>Extrapyramidová onemocnění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BD974A-CF20-4644-A124-8B7AA0667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72" y="875071"/>
            <a:ext cx="7418776" cy="5982929"/>
          </a:xfrm>
        </p:spPr>
        <p:txBody>
          <a:bodyPr>
            <a:normAutofit fontScale="55000" lnSpcReduction="20000"/>
          </a:bodyPr>
          <a:lstStyle/>
          <a:p>
            <a:r>
              <a:rPr lang="cs-CZ" sz="3300" b="1" dirty="0">
                <a:solidFill>
                  <a:schemeClr val="accent1"/>
                </a:solidFill>
              </a:rPr>
              <a:t>Parkinsonova choroba</a:t>
            </a:r>
          </a:p>
          <a:p>
            <a:pPr>
              <a:lnSpc>
                <a:spcPct val="120000"/>
              </a:lnSpc>
            </a:pPr>
            <a:r>
              <a:rPr lang="cs-CZ" sz="2100" b="1" dirty="0"/>
              <a:t>Klinické projevy </a:t>
            </a:r>
            <a:r>
              <a:rPr lang="cs-CZ" sz="2100" b="1" u="sng" dirty="0"/>
              <a:t>(tzv. HYPOKINETICKO-RIGIDNÍ SYNDROM)</a:t>
            </a:r>
          </a:p>
          <a:p>
            <a:pPr marL="800100" lvl="1" indent="-342900">
              <a:lnSpc>
                <a:spcPct val="120000"/>
              </a:lnSpc>
              <a:buAutoNum type="arabicParenR"/>
            </a:pPr>
            <a:r>
              <a:rPr lang="cs-CZ" sz="2100" b="1" dirty="0" err="1"/>
              <a:t>Hypokinéza</a:t>
            </a:r>
            <a:r>
              <a:rPr lang="cs-CZ" sz="2100" b="1" dirty="0"/>
              <a:t> – </a:t>
            </a:r>
            <a:r>
              <a:rPr lang="cs-CZ" sz="2100" dirty="0"/>
              <a:t>celkové zpomalení a snížení rozsahu pohybů. Často asymetricky.</a:t>
            </a:r>
          </a:p>
          <a:p>
            <a:pPr lvl="2">
              <a:lnSpc>
                <a:spcPct val="120000"/>
              </a:lnSpc>
            </a:pPr>
            <a:r>
              <a:rPr lang="cs-CZ" sz="2100" dirty="0"/>
              <a:t>BRADYKINEZE = pomalé pohyby, může být i pomalé polykání (dysfagie)</a:t>
            </a:r>
          </a:p>
          <a:p>
            <a:pPr lvl="2">
              <a:lnSpc>
                <a:spcPct val="120000"/>
              </a:lnSpc>
            </a:pPr>
            <a:r>
              <a:rPr lang="cs-CZ" sz="2100" dirty="0"/>
              <a:t>AKINEZE = absence pohybů (pokročilé stádium), ztížený start</a:t>
            </a:r>
          </a:p>
          <a:p>
            <a:pPr lvl="2">
              <a:lnSpc>
                <a:spcPct val="120000"/>
              </a:lnSpc>
            </a:pPr>
            <a:r>
              <a:rPr lang="cs-CZ" sz="2100" dirty="0"/>
              <a:t>HYPOMIMIE (POKER-FACE syndrom, </a:t>
            </a:r>
            <a:r>
              <a:rPr lang="cs-CZ" sz="2100" dirty="0" err="1"/>
              <a:t>masked</a:t>
            </a:r>
            <a:r>
              <a:rPr lang="cs-CZ" sz="2100" dirty="0"/>
              <a:t> face) = ochuzení mimiky, snížená frekvence mrkání</a:t>
            </a:r>
          </a:p>
          <a:p>
            <a:pPr lvl="2">
              <a:lnSpc>
                <a:spcPct val="120000"/>
              </a:lnSpc>
            </a:pPr>
            <a:r>
              <a:rPr lang="cs-CZ" sz="2100" dirty="0"/>
              <a:t>HYPOFONIE = tichá a monotónní řeč (může být přechodně i tzv. drmolení, překotně zrychlená (TACHYFEMIE).</a:t>
            </a:r>
          </a:p>
          <a:p>
            <a:pPr lvl="2">
              <a:lnSpc>
                <a:spcPct val="120000"/>
              </a:lnSpc>
            </a:pPr>
            <a:r>
              <a:rPr lang="cs-CZ" sz="2100" dirty="0"/>
              <a:t>MIKROGRAFIE = zmenšené písmo, pomalé psaní</a:t>
            </a:r>
          </a:p>
          <a:p>
            <a:pPr marL="800100" lvl="1" indent="-342900">
              <a:lnSpc>
                <a:spcPct val="120000"/>
              </a:lnSpc>
              <a:buAutoNum type="arabicParenR"/>
            </a:pPr>
            <a:r>
              <a:rPr lang="cs-CZ" sz="2100" b="1" dirty="0"/>
              <a:t>Rigidita –</a:t>
            </a:r>
            <a:r>
              <a:rPr lang="cs-CZ" sz="2100" dirty="0"/>
              <a:t> patologické zvýšení napětí (tonu) kosterního svalstva (ztuhlost)</a:t>
            </a:r>
          </a:p>
          <a:p>
            <a:pPr marL="1257300" lvl="2" indent="-342900">
              <a:lnSpc>
                <a:spcPct val="120000"/>
              </a:lnSpc>
              <a:buAutoNum type="arabicParenR"/>
            </a:pPr>
            <a:r>
              <a:rPr lang="cs-CZ" sz="2100" dirty="0"/>
              <a:t>FENOMÉN OZUBENÉHO KOLA, převažují flexory (často asymetricky)</a:t>
            </a:r>
          </a:p>
          <a:p>
            <a:pPr marL="1257300" lvl="2" indent="-342900">
              <a:lnSpc>
                <a:spcPct val="120000"/>
              </a:lnSpc>
              <a:buAutoNum type="arabicParenR"/>
            </a:pPr>
            <a:r>
              <a:rPr lang="cs-CZ" sz="2100" dirty="0"/>
              <a:t>SKLONĚNÉ DRŽENÍ TĚLA (STOOPED POSTURE).</a:t>
            </a:r>
          </a:p>
          <a:p>
            <a:pPr marL="800100" lvl="1" indent="-342900">
              <a:lnSpc>
                <a:spcPct val="120000"/>
              </a:lnSpc>
              <a:buAutoNum type="arabicParenR"/>
            </a:pPr>
            <a:r>
              <a:rPr lang="cs-CZ" sz="2100" b="1" dirty="0"/>
              <a:t>Statický tremor – </a:t>
            </a:r>
            <a:r>
              <a:rPr lang="cs-CZ" sz="2100" dirty="0"/>
              <a:t>klidový mimovolní třes (vymizí při spánku a pohybu)</a:t>
            </a:r>
          </a:p>
          <a:p>
            <a:pPr marL="1257300" lvl="2" indent="-342900">
              <a:lnSpc>
                <a:spcPct val="120000"/>
              </a:lnSpc>
              <a:buAutoNum type="arabicParenR"/>
            </a:pPr>
            <a:r>
              <a:rPr lang="cs-CZ" sz="2100" dirty="0"/>
              <a:t>PILL-ROLLING TREMOR - jako by někdo válel tabletku mezi ukazovákem </a:t>
            </a:r>
            <a:r>
              <a:rPr lang="cs-CZ" sz="2100"/>
              <a:t>a palcem, </a:t>
            </a:r>
            <a:r>
              <a:rPr lang="cs-CZ" sz="2100" dirty="0"/>
              <a:t>připomíná počítání peněz.</a:t>
            </a:r>
          </a:p>
          <a:p>
            <a:pPr marL="800100" lvl="1" indent="-342900">
              <a:lnSpc>
                <a:spcPct val="120000"/>
              </a:lnSpc>
              <a:buAutoNum type="arabicParenR"/>
            </a:pPr>
            <a:r>
              <a:rPr lang="cs-CZ" sz="2100" b="1" dirty="0"/>
              <a:t>Posturální nestabilita</a:t>
            </a:r>
            <a:r>
              <a:rPr lang="cs-CZ" sz="2100" dirty="0"/>
              <a:t> – poruchy stoje a chůze (kombinuje předchozí)</a:t>
            </a:r>
          </a:p>
          <a:p>
            <a:pPr marL="1257300" lvl="2" indent="-342900">
              <a:lnSpc>
                <a:spcPct val="120000"/>
              </a:lnSpc>
              <a:buAutoNum type="arabicParenR"/>
            </a:pPr>
            <a:r>
              <a:rPr lang="cs-CZ" sz="2100" dirty="0"/>
              <a:t>ŠOURAVÁ CHŮZE (tzv. SHUFFLING GAIT)</a:t>
            </a:r>
          </a:p>
          <a:p>
            <a:pPr marL="1257300" lvl="2" indent="-342900">
              <a:lnSpc>
                <a:spcPct val="120000"/>
              </a:lnSpc>
              <a:buAutoNum type="arabicParenR"/>
            </a:pPr>
            <a:r>
              <a:rPr lang="cs-CZ" sz="2100" dirty="0"/>
              <a:t>CHYBÍ SYNKINÉZY HKK (souhyby končetin), současně dva pohyby</a:t>
            </a:r>
          </a:p>
          <a:p>
            <a:pPr marL="1257300" lvl="2" indent="-342900">
              <a:lnSpc>
                <a:spcPct val="120000"/>
              </a:lnSpc>
              <a:buAutoNum type="arabicParenR"/>
            </a:pPr>
            <a:r>
              <a:rPr lang="cs-CZ" sz="2100" dirty="0"/>
              <a:t>FREEZING  (zárazy, přešlapování na místě a nemožnost vykročit)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cs-CZ" sz="2100" b="1" dirty="0"/>
          </a:p>
          <a:p>
            <a:pPr marL="457200" lvl="1" indent="0">
              <a:lnSpc>
                <a:spcPct val="120000"/>
              </a:lnSpc>
              <a:buNone/>
            </a:pPr>
            <a:r>
              <a:rPr lang="cs-CZ" sz="2100" b="1" dirty="0"/>
              <a:t>NEMOTORICKÉ PŘÍZNAKY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cs-CZ" sz="2100" dirty="0"/>
              <a:t>Zejména pokročilé stádium vede k </a:t>
            </a:r>
            <a:r>
              <a:rPr lang="cs-CZ" sz="2100" b="1" dirty="0"/>
              <a:t>depresi, demenci, poruchám spánku (živé sny) </a:t>
            </a:r>
            <a:r>
              <a:rPr lang="cs-CZ" sz="2100" dirty="0"/>
              <a:t>či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cs-CZ" sz="2100" dirty="0"/>
              <a:t>poruše čichu (toto je dáno poruchou i jiných </a:t>
            </a:r>
            <a:r>
              <a:rPr lang="cs-CZ" sz="2100" dirty="0" err="1"/>
              <a:t>dopaminergních</a:t>
            </a:r>
            <a:r>
              <a:rPr lang="cs-CZ" sz="2100" dirty="0"/>
              <a:t> částí mozku, např. </a:t>
            </a:r>
            <a:r>
              <a:rPr lang="cs-CZ" sz="2100" dirty="0" err="1"/>
              <a:t>pre</a:t>
            </a:r>
            <a:r>
              <a:rPr lang="cs-CZ" sz="2100" dirty="0"/>
              <a:t>-frontálního kortexu)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cs-CZ" sz="2100" b="1" dirty="0"/>
              <a:t>- nelze vyloučit dysfunkci i jiných </a:t>
            </a:r>
            <a:r>
              <a:rPr lang="cs-CZ" sz="2100" b="1" dirty="0" err="1"/>
              <a:t>transmiterů</a:t>
            </a:r>
            <a:r>
              <a:rPr lang="cs-CZ" sz="2100" b="1" dirty="0"/>
              <a:t> (jako acetylcholinu)</a:t>
            </a:r>
          </a:p>
        </p:txBody>
      </p:sp>
      <p:pic>
        <p:nvPicPr>
          <p:cNvPr id="8" name="Obrázek 7" descr="Obsah obrázku text&#10;&#10;Popis vygenerován s velmi vysokou mírou spolehlivosti">
            <a:extLst>
              <a:ext uri="{FF2B5EF4-FFF2-40B4-BE49-F238E27FC236}">
                <a16:creationId xmlns:a16="http://schemas.microsoft.com/office/drawing/2014/main" id="{1D386FCA-096F-48DB-BE38-19C0E1C43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8" r="4246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A638092-B64B-424E-8AD9-D066D778C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1397" y="4401110"/>
            <a:ext cx="1665924" cy="166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58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6">
            <a:extLst>
              <a:ext uri="{FF2B5EF4-FFF2-40B4-BE49-F238E27FC236}">
                <a16:creationId xmlns:a16="http://schemas.microsoft.com/office/drawing/2014/main" id="{F64F6814-96D5-4463-898E-405CC0C40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8827A1-80F0-43F7-8987-11DF3A5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4"/>
            <a:ext cx="6204984" cy="6969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4000" b="1" kern="1200" dirty="0" err="1">
                <a:latin typeface="+mj-lt"/>
                <a:ea typeface="+mj-ea"/>
                <a:cs typeface="+mj-cs"/>
              </a:rPr>
              <a:t>Extrapyramidová</a:t>
            </a:r>
            <a:r>
              <a:rPr lang="cs-CZ" sz="4000" b="1" kern="1200" dirty="0">
                <a:latin typeface="+mj-lt"/>
                <a:ea typeface="+mj-ea"/>
                <a:cs typeface="+mj-cs"/>
              </a:rPr>
              <a:t> onemocnění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BD974A-CF20-4644-A124-8B7AA0667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1337188"/>
            <a:ext cx="6204984" cy="4675986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accent1"/>
                </a:solidFill>
              </a:rPr>
              <a:t>Parkinsonova choroba</a:t>
            </a:r>
          </a:p>
          <a:p>
            <a:r>
              <a:rPr lang="cs-CZ" sz="2400" b="1" u="sng" dirty="0"/>
              <a:t>Diagnostika:</a:t>
            </a:r>
          </a:p>
          <a:p>
            <a:pPr lvl="1"/>
            <a:r>
              <a:rPr lang="cs-CZ" sz="2000" dirty="0"/>
              <a:t>Typický klinický obraz</a:t>
            </a:r>
          </a:p>
          <a:p>
            <a:pPr lvl="1"/>
            <a:r>
              <a:rPr lang="cs-CZ" sz="2000" dirty="0"/>
              <a:t>Nukleární medicína (značený dopamin, </a:t>
            </a:r>
            <a:r>
              <a:rPr lang="cs-CZ" sz="2000" dirty="0" err="1"/>
              <a:t>DATScan</a:t>
            </a:r>
            <a:r>
              <a:rPr lang="cs-CZ" sz="2000" dirty="0"/>
              <a:t>) – zobrazujeme úbytek </a:t>
            </a:r>
            <a:r>
              <a:rPr lang="cs-CZ" sz="2000" dirty="0" err="1"/>
              <a:t>dopaminergních</a:t>
            </a:r>
            <a:r>
              <a:rPr lang="cs-CZ" sz="2000" dirty="0"/>
              <a:t> neuronů.</a:t>
            </a:r>
          </a:p>
          <a:p>
            <a:pPr lvl="1"/>
            <a:r>
              <a:rPr lang="cs-CZ" sz="2000" dirty="0"/>
              <a:t>Reakce na léčbu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8B5FA7-087A-4467-A59B-42FB382FDD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8" r="12759" b="3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EA393F4-BB18-4EFE-82C6-142C5D773B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21" r="6485" b="4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89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SouvisejÃ­cÃ­ obrÃ¡zek">
            <a:extLst>
              <a:ext uri="{FF2B5EF4-FFF2-40B4-BE49-F238E27FC236}">
                <a16:creationId xmlns:a16="http://schemas.microsoft.com/office/drawing/2014/main" id="{7F5C7021-8D13-4B35-ADB6-DC836890D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8D015B3-1EDB-4DA2-9551-DE92A97C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C000"/>
                </a:solidFill>
              </a:rPr>
              <a:t>Parkinsonova choroba - léčba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15B373-9582-46F6-8316-CE8FDA8A5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036"/>
            <a:ext cx="10515600" cy="5162839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Kauzální léčba</a:t>
            </a:r>
            <a:r>
              <a:rPr lang="cs-CZ" dirty="0">
                <a:solidFill>
                  <a:srgbClr val="FFFFFF"/>
                </a:solidFill>
              </a:rPr>
              <a:t> v současnosti </a:t>
            </a:r>
            <a:r>
              <a:rPr lang="cs-CZ" b="1" dirty="0">
                <a:solidFill>
                  <a:srgbClr val="FFFFFF"/>
                </a:solidFill>
              </a:rPr>
              <a:t>neexistuje</a:t>
            </a:r>
            <a:r>
              <a:rPr lang="cs-CZ" dirty="0">
                <a:solidFill>
                  <a:srgbClr val="FFFFFF"/>
                </a:solidFill>
              </a:rPr>
              <a:t>. Lze jen ovlivnit klinické příznaky.</a:t>
            </a:r>
          </a:p>
          <a:p>
            <a:r>
              <a:rPr lang="cs-CZ" b="1" u="sng" dirty="0">
                <a:solidFill>
                  <a:srgbClr val="FFC000"/>
                </a:solidFill>
              </a:rPr>
              <a:t>ZVÝŠIT/NAHRADIT CHYBĚJÍCÍ DOPAMIN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Samotný dopamin neprojde přes HEB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LEVODOPA</a:t>
            </a:r>
            <a:r>
              <a:rPr lang="cs-CZ" dirty="0">
                <a:solidFill>
                  <a:srgbClr val="FFFFFF"/>
                </a:solidFill>
              </a:rPr>
              <a:t> – prekurzor, který projde (DOPA-dekarboxyláza v mozku jí poté rozloží na Dopamin)</a:t>
            </a:r>
          </a:p>
          <a:p>
            <a:pPr lvl="2"/>
            <a:r>
              <a:rPr lang="cs-CZ" dirty="0">
                <a:solidFill>
                  <a:srgbClr val="FFFFFF"/>
                </a:solidFill>
              </a:rPr>
              <a:t>Zpočátku má velmi dobrý efekt (používá se i k diagnostice), enzym však obsahují zbývající </a:t>
            </a:r>
            <a:r>
              <a:rPr lang="cs-CZ" dirty="0" err="1">
                <a:solidFill>
                  <a:srgbClr val="FFFFFF"/>
                </a:solidFill>
              </a:rPr>
              <a:t>nigrostriatální</a:t>
            </a:r>
            <a:r>
              <a:rPr lang="cs-CZ" dirty="0">
                <a:solidFill>
                  <a:srgbClr val="FFFFFF"/>
                </a:solidFill>
              </a:rPr>
              <a:t> neurony, kterých s postupem onemocnění ubývá = </a:t>
            </a:r>
            <a:r>
              <a:rPr lang="cs-CZ" b="1" dirty="0">
                <a:solidFill>
                  <a:srgbClr val="FFFFFF"/>
                </a:solidFill>
              </a:rPr>
              <a:t>pozdní hybné komplikace</a:t>
            </a:r>
            <a:r>
              <a:rPr lang="cs-CZ" dirty="0">
                <a:solidFill>
                  <a:srgbClr val="FFFFFF"/>
                </a:solidFill>
              </a:rPr>
              <a:t> (zkracování účinku, fluktuace on/</a:t>
            </a:r>
            <a:r>
              <a:rPr lang="cs-CZ" dirty="0" err="1">
                <a:solidFill>
                  <a:srgbClr val="FFFFFF"/>
                </a:solidFill>
              </a:rPr>
              <a:t>off</a:t>
            </a:r>
            <a:r>
              <a:rPr lang="cs-CZ" dirty="0">
                <a:solidFill>
                  <a:srgbClr val="FFFFFF"/>
                </a:solidFill>
              </a:rPr>
              <a:t>)</a:t>
            </a:r>
          </a:p>
          <a:p>
            <a:pPr lvl="2"/>
            <a:r>
              <a:rPr lang="cs-CZ" dirty="0">
                <a:solidFill>
                  <a:srgbClr val="FFFFFF"/>
                </a:solidFill>
              </a:rPr>
              <a:t>Na vrcholu dávky lze pozorovat i choreatické dyskinetické mimovolní pohyby – lék se proto dávkuje často (ideálně na hodiny přesně)  a v menším množství.</a:t>
            </a:r>
          </a:p>
          <a:p>
            <a:pPr lvl="2"/>
            <a:r>
              <a:rPr lang="cs-CZ" dirty="0">
                <a:solidFill>
                  <a:srgbClr val="FFFFFF"/>
                </a:solidFill>
              </a:rPr>
              <a:t>Existuje i periferní DOPA-dekarboxyláza, která může rozložit LEVODOPU ještě před vstupem přes HEB (přeměnit může až na epinefrin, který dělá např. arytmie), proto se přidává k LEVODOPĚ ještě </a:t>
            </a:r>
            <a:r>
              <a:rPr lang="cs-CZ" b="1" dirty="0">
                <a:solidFill>
                  <a:srgbClr val="FFFFFF"/>
                </a:solidFill>
              </a:rPr>
              <a:t>CARBIDOPA</a:t>
            </a:r>
            <a:r>
              <a:rPr lang="cs-CZ" dirty="0">
                <a:solidFill>
                  <a:srgbClr val="FFFFFF"/>
                </a:solidFill>
              </a:rPr>
              <a:t>, která inhibuje periferní DOPA-dekarboxylázu)</a:t>
            </a:r>
          </a:p>
        </p:txBody>
      </p:sp>
    </p:spTree>
    <p:extLst>
      <p:ext uri="{BB962C8B-B14F-4D97-AF65-F5344CB8AC3E}">
        <p14:creationId xmlns:p14="http://schemas.microsoft.com/office/powerpoint/2010/main" val="2705828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SouvisejÃ­cÃ­ obrÃ¡zek">
            <a:extLst>
              <a:ext uri="{FF2B5EF4-FFF2-40B4-BE49-F238E27FC236}">
                <a16:creationId xmlns:a16="http://schemas.microsoft.com/office/drawing/2014/main" id="{AA040238-2F59-46D4-BD72-25F42270C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8D015B3-1EDB-4DA2-9551-DE92A97C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1559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C000"/>
                </a:solidFill>
              </a:rPr>
              <a:t>Parkinsonova choroba - léčba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15B373-9582-46F6-8316-CE8FDA8A5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168"/>
            <a:ext cx="10515600" cy="4662795"/>
          </a:xfrm>
        </p:spPr>
        <p:txBody>
          <a:bodyPr>
            <a:normAutofit/>
          </a:bodyPr>
          <a:lstStyle/>
          <a:p>
            <a:r>
              <a:rPr lang="cs-CZ" sz="1700" b="1" dirty="0">
                <a:solidFill>
                  <a:srgbClr val="FFFFFF"/>
                </a:solidFill>
              </a:rPr>
              <a:t>Kauzální léčba</a:t>
            </a:r>
            <a:r>
              <a:rPr lang="cs-CZ" sz="1700" dirty="0">
                <a:solidFill>
                  <a:srgbClr val="FFFFFF"/>
                </a:solidFill>
              </a:rPr>
              <a:t> v současnosti </a:t>
            </a:r>
            <a:r>
              <a:rPr lang="cs-CZ" sz="1700" b="1" dirty="0">
                <a:solidFill>
                  <a:srgbClr val="FFFFFF"/>
                </a:solidFill>
              </a:rPr>
              <a:t>neexistuje</a:t>
            </a:r>
            <a:r>
              <a:rPr lang="cs-CZ" sz="1700" dirty="0">
                <a:solidFill>
                  <a:srgbClr val="FFFFFF"/>
                </a:solidFill>
              </a:rPr>
              <a:t>. Lze jen ovlivnit klinické příznaky.</a:t>
            </a:r>
          </a:p>
          <a:p>
            <a:r>
              <a:rPr lang="cs-CZ" sz="1900" b="1" u="sng" dirty="0">
                <a:solidFill>
                  <a:srgbClr val="FFC000"/>
                </a:solidFill>
              </a:rPr>
              <a:t>ZVÝŠIT/NAHRADIT CHYBĚJÍCÍ DOPAMIN</a:t>
            </a:r>
          </a:p>
          <a:p>
            <a:pPr lvl="1"/>
            <a:r>
              <a:rPr lang="cs-CZ" sz="1900" b="1" dirty="0">
                <a:solidFill>
                  <a:srgbClr val="FFC000"/>
                </a:solidFill>
              </a:rPr>
              <a:t>INHIBITORY COMT </a:t>
            </a:r>
            <a:r>
              <a:rPr lang="cs-CZ" sz="1900" b="1" dirty="0">
                <a:solidFill>
                  <a:srgbClr val="FFFFFF"/>
                </a:solidFill>
              </a:rPr>
              <a:t>(</a:t>
            </a:r>
            <a:r>
              <a:rPr lang="cs-CZ" sz="1900" b="1" dirty="0" err="1">
                <a:solidFill>
                  <a:srgbClr val="FFFFFF"/>
                </a:solidFill>
              </a:rPr>
              <a:t>catecholamin</a:t>
            </a:r>
            <a:r>
              <a:rPr lang="cs-CZ" sz="1900" b="1" dirty="0">
                <a:solidFill>
                  <a:srgbClr val="FFFFFF"/>
                </a:solidFill>
              </a:rPr>
              <a:t>-O-</a:t>
            </a:r>
            <a:r>
              <a:rPr lang="cs-CZ" sz="1900" b="1" dirty="0" err="1">
                <a:solidFill>
                  <a:srgbClr val="FFFFFF"/>
                </a:solidFill>
              </a:rPr>
              <a:t>methyltransferázy</a:t>
            </a:r>
            <a:r>
              <a:rPr lang="cs-CZ" sz="1900" b="1" dirty="0">
                <a:solidFill>
                  <a:srgbClr val="FFFFFF"/>
                </a:solidFill>
              </a:rPr>
              <a:t>) </a:t>
            </a:r>
            <a:r>
              <a:rPr lang="cs-CZ" sz="1900" dirty="0">
                <a:solidFill>
                  <a:srgbClr val="FFFFFF"/>
                </a:solidFill>
              </a:rPr>
              <a:t>- tedy enzymu, co degraduje dopamin (ENTACAPONE, TOLCAPONE)</a:t>
            </a:r>
          </a:p>
          <a:p>
            <a:pPr lvl="1"/>
            <a:r>
              <a:rPr lang="cs-CZ" sz="1900" b="1" dirty="0">
                <a:solidFill>
                  <a:srgbClr val="FFC000"/>
                </a:solidFill>
              </a:rPr>
              <a:t>INHIBITORY MAO-B </a:t>
            </a:r>
            <a:r>
              <a:rPr lang="cs-CZ" sz="1900" b="1" dirty="0">
                <a:solidFill>
                  <a:srgbClr val="FFFFFF"/>
                </a:solidFill>
              </a:rPr>
              <a:t>(monoaminooxidáza B) </a:t>
            </a:r>
            <a:r>
              <a:rPr lang="cs-CZ" sz="1900" dirty="0">
                <a:solidFill>
                  <a:srgbClr val="FFFFFF"/>
                </a:solidFill>
              </a:rPr>
              <a:t>– enzymu, který se také podílí na </a:t>
            </a:r>
            <a:r>
              <a:rPr lang="cs-CZ" sz="1900" dirty="0" err="1">
                <a:solidFill>
                  <a:srgbClr val="FFFFFF"/>
                </a:solidFill>
              </a:rPr>
              <a:t>degredaci</a:t>
            </a:r>
            <a:r>
              <a:rPr lang="cs-CZ" sz="1900" dirty="0">
                <a:solidFill>
                  <a:srgbClr val="FFFFFF"/>
                </a:solidFill>
              </a:rPr>
              <a:t> dopaminu (SELEGILIN)</a:t>
            </a:r>
          </a:p>
          <a:p>
            <a:pPr lvl="1"/>
            <a:r>
              <a:rPr lang="cs-CZ" sz="1900" dirty="0">
                <a:solidFill>
                  <a:srgbClr val="FFFFFF"/>
                </a:solidFill>
              </a:rPr>
              <a:t>Používají se jako doplňková léčba k základní léčbě </a:t>
            </a:r>
            <a:r>
              <a:rPr lang="cs-CZ" sz="1900" dirty="0" err="1">
                <a:solidFill>
                  <a:srgbClr val="FFFFFF"/>
                </a:solidFill>
              </a:rPr>
              <a:t>levodopou</a:t>
            </a:r>
            <a:r>
              <a:rPr lang="cs-CZ" sz="1900" dirty="0">
                <a:solidFill>
                  <a:srgbClr val="FFFFFF"/>
                </a:solidFill>
              </a:rPr>
              <a:t>.</a:t>
            </a:r>
          </a:p>
          <a:p>
            <a:pPr lvl="1"/>
            <a:r>
              <a:rPr lang="cs-CZ" sz="1900" b="1" dirty="0">
                <a:solidFill>
                  <a:srgbClr val="FFC000"/>
                </a:solidFill>
              </a:rPr>
              <a:t>AGONISTÉ DOPAMINOVÝCH RECEPTORŮ</a:t>
            </a:r>
            <a:r>
              <a:rPr lang="cs-CZ" sz="1900" dirty="0">
                <a:solidFill>
                  <a:srgbClr val="FFC000"/>
                </a:solidFill>
              </a:rPr>
              <a:t> </a:t>
            </a:r>
          </a:p>
          <a:p>
            <a:pPr lvl="2"/>
            <a:r>
              <a:rPr lang="cs-CZ" sz="1900" dirty="0">
                <a:solidFill>
                  <a:srgbClr val="FFFFFF"/>
                </a:solidFill>
              </a:rPr>
              <a:t>stimulují D-receptory (pomáhají při nežádoucích účincích na GIT trakt)</a:t>
            </a:r>
          </a:p>
          <a:p>
            <a:pPr lvl="2"/>
            <a:r>
              <a:rPr lang="cs-CZ" sz="1900" dirty="0">
                <a:solidFill>
                  <a:srgbClr val="FFFFFF"/>
                </a:solidFill>
              </a:rPr>
              <a:t>Např. BROMCRIPTIN, PRAMIPEXOL, ROPINIROL, ROTIGOTIN</a:t>
            </a:r>
          </a:p>
          <a:p>
            <a:pPr lvl="2"/>
            <a:r>
              <a:rPr lang="cs-CZ" sz="1900" dirty="0">
                <a:solidFill>
                  <a:srgbClr val="FFFFFF"/>
                </a:solidFill>
              </a:rPr>
              <a:t>Aplikují se většinou v podobě </a:t>
            </a:r>
            <a:r>
              <a:rPr lang="cs-CZ" sz="1900" dirty="0" err="1">
                <a:solidFill>
                  <a:srgbClr val="FFFFFF"/>
                </a:solidFill>
              </a:rPr>
              <a:t>transdermálních</a:t>
            </a:r>
            <a:r>
              <a:rPr lang="cs-CZ" sz="1900" dirty="0">
                <a:solidFill>
                  <a:srgbClr val="FFFFFF"/>
                </a:solidFill>
              </a:rPr>
              <a:t> náplastí</a:t>
            </a:r>
          </a:p>
          <a:p>
            <a:pPr lvl="1"/>
            <a:r>
              <a:rPr lang="cs-CZ" sz="1900" dirty="0">
                <a:solidFill>
                  <a:srgbClr val="FFFFFF"/>
                </a:solidFill>
              </a:rPr>
              <a:t>AMANTADIN – neznámým způsobem zvyšuje produkci dopaminu</a:t>
            </a:r>
          </a:p>
          <a:p>
            <a:pPr lvl="1"/>
            <a:r>
              <a:rPr lang="pt-BR" sz="1900" dirty="0">
                <a:solidFill>
                  <a:srgbClr val="FFFFFF"/>
                </a:solidFill>
              </a:rPr>
              <a:t>Lze používat i anticholinergika (pomáhají s tremorem, Benzt</a:t>
            </a:r>
            <a:r>
              <a:rPr lang="cs-CZ" sz="1900" dirty="0">
                <a:solidFill>
                  <a:srgbClr val="FFFFFF"/>
                </a:solidFill>
              </a:rPr>
              <a:t>r</a:t>
            </a:r>
            <a:r>
              <a:rPr lang="pt-BR" sz="1900" dirty="0">
                <a:solidFill>
                  <a:srgbClr val="FFFFFF"/>
                </a:solidFill>
              </a:rPr>
              <a:t>opin)</a:t>
            </a:r>
          </a:p>
        </p:txBody>
      </p:sp>
    </p:spTree>
    <p:extLst>
      <p:ext uri="{BB962C8B-B14F-4D97-AF65-F5344CB8AC3E}">
        <p14:creationId xmlns:p14="http://schemas.microsoft.com/office/powerpoint/2010/main" val="3851754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6" name="Picture 6" descr="VÃ½sledek obrÃ¡zku pro deep brain stimulation">
            <a:extLst>
              <a:ext uri="{FF2B5EF4-FFF2-40B4-BE49-F238E27FC236}">
                <a16:creationId xmlns:a16="http://schemas.microsoft.com/office/drawing/2014/main" id="{2517DBD7-9C87-43A2-A895-A63D3C7B1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0" y="539394"/>
            <a:ext cx="6564946" cy="515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8" name="Picture 8" descr="SouvisejÃ­cÃ­ obrÃ¡zek">
            <a:extLst>
              <a:ext uri="{FF2B5EF4-FFF2-40B4-BE49-F238E27FC236}">
                <a16:creationId xmlns:a16="http://schemas.microsoft.com/office/drawing/2014/main" id="{F1BE7444-A213-4564-90C0-12D6E5D25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066" y="3748194"/>
            <a:ext cx="3284559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VÃ½sledek obrÃ¡zku pro deep brain stimulation">
            <a:extLst>
              <a:ext uri="{FF2B5EF4-FFF2-40B4-BE49-F238E27FC236}">
                <a16:creationId xmlns:a16="http://schemas.microsoft.com/office/drawing/2014/main" id="{5DDE655B-CD1F-47EE-BD85-582A19B7A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704" y="539394"/>
            <a:ext cx="2549282" cy="266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424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827A1-80F0-43F7-8987-11DF3A5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756" y="466593"/>
            <a:ext cx="6724103" cy="7767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b="1" kern="1200" dirty="0" err="1">
                <a:latin typeface="+mj-lt"/>
                <a:ea typeface="+mj-ea"/>
                <a:cs typeface="+mj-cs"/>
              </a:rPr>
              <a:t>Extrapyramidová</a:t>
            </a:r>
            <a:r>
              <a:rPr lang="en-US" sz="41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latin typeface="+mj-lt"/>
                <a:ea typeface="+mj-ea"/>
                <a:cs typeface="+mj-cs"/>
              </a:rPr>
              <a:t>onemocnění</a:t>
            </a:r>
            <a:endParaRPr lang="en-US" sz="41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BD974A-CF20-4644-A124-8B7AA0667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756" y="1317524"/>
            <a:ext cx="7115695" cy="550114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cs-CZ" sz="2000" dirty="0"/>
              <a:t>Onemocnění dělíme na </a:t>
            </a:r>
            <a:r>
              <a:rPr lang="cs-CZ" sz="2000" b="1" dirty="0" err="1"/>
              <a:t>hypokinetické</a:t>
            </a:r>
            <a:r>
              <a:rPr lang="cs-CZ" sz="2000" dirty="0"/>
              <a:t> (např. PN, P+) a </a:t>
            </a:r>
            <a:r>
              <a:rPr lang="cs-CZ" sz="2000" b="1" dirty="0"/>
              <a:t>hyperkinetické poruchy</a:t>
            </a:r>
            <a:r>
              <a:rPr lang="cs-CZ" sz="2000" dirty="0"/>
              <a:t> (třesy, dystonie či chorea)</a:t>
            </a:r>
            <a:endParaRPr lang="cs-CZ" sz="1100" dirty="0"/>
          </a:p>
          <a:p>
            <a:pPr marL="0" indent="0">
              <a:spcBef>
                <a:spcPts val="0"/>
              </a:spcBef>
              <a:buNone/>
            </a:pPr>
            <a:r>
              <a:rPr lang="cs-CZ" sz="2000" b="1" dirty="0"/>
              <a:t>HYPOKINETICKÉ PORUCHY</a:t>
            </a:r>
            <a:endParaRPr lang="cs-CZ" sz="1600" dirty="0"/>
          </a:p>
          <a:p>
            <a:r>
              <a:rPr lang="cs-CZ" sz="2000" b="1" dirty="0">
                <a:solidFill>
                  <a:schemeClr val="accent1"/>
                </a:solidFill>
              </a:rPr>
              <a:t>Ostatní parkinsonské syndromy </a:t>
            </a:r>
            <a:r>
              <a:rPr lang="cs-CZ" sz="2000" b="1" dirty="0"/>
              <a:t>(Parkinsonismus a „Parkinson+ choroby“, atypický parkinsonismus)</a:t>
            </a:r>
            <a:endParaRPr lang="cs-CZ" sz="1600" dirty="0"/>
          </a:p>
          <a:p>
            <a:pPr marL="457200" lvl="1" indent="0">
              <a:buNone/>
            </a:pPr>
            <a:r>
              <a:rPr lang="cs-CZ" sz="1200" dirty="0"/>
              <a:t>MULTISYSTÉMOVÁ ATROFIE (MSA) – Dříve </a:t>
            </a:r>
            <a:r>
              <a:rPr lang="cs-CZ" sz="1200" dirty="0" err="1"/>
              <a:t>Shy-Dragerův</a:t>
            </a:r>
            <a:r>
              <a:rPr lang="cs-CZ" sz="1200" dirty="0"/>
              <a:t> syndrom</a:t>
            </a:r>
            <a:endParaRPr lang="cs-CZ" sz="1050" dirty="0"/>
          </a:p>
          <a:p>
            <a:pPr marL="457200" lvl="1" indent="0">
              <a:buNone/>
            </a:pPr>
            <a:r>
              <a:rPr lang="cs-CZ" sz="1200" dirty="0"/>
              <a:t>PROGRESIVNÍ SUPRANUKLEÁRNÍ PARALÝZA (PSP)</a:t>
            </a:r>
          </a:p>
          <a:p>
            <a:pPr marL="457200" lvl="1" indent="0">
              <a:buNone/>
            </a:pPr>
            <a:r>
              <a:rPr lang="cs-CZ" sz="1200" dirty="0"/>
              <a:t>KORTIKOBAZÁLNÍ DEGENERACE (CBGD) </a:t>
            </a:r>
          </a:p>
          <a:p>
            <a:pPr marL="457200" lvl="1" indent="0">
              <a:buNone/>
            </a:pPr>
            <a:endParaRPr lang="cs-CZ" sz="1600" b="1" dirty="0"/>
          </a:p>
          <a:p>
            <a:pPr marL="457200" lvl="1" indent="0">
              <a:buNone/>
            </a:pPr>
            <a:r>
              <a:rPr lang="cs-CZ" sz="1600" b="1" dirty="0"/>
              <a:t>SEKUNDÁRNÍ VASKULÁRNÍ PARKINSONISMUS</a:t>
            </a:r>
          </a:p>
          <a:p>
            <a:pPr marL="457200" lvl="1" indent="0">
              <a:buNone/>
            </a:pPr>
            <a:r>
              <a:rPr lang="cs-CZ" sz="1600" dirty="0"/>
              <a:t>- Velmi vzácný, je způsoben cévním onemocnění mozku</a:t>
            </a:r>
          </a:p>
          <a:p>
            <a:pPr marL="457200" lvl="1" indent="0">
              <a:buNone/>
            </a:pPr>
            <a:endParaRPr lang="cs-CZ" sz="1600" b="1" dirty="0"/>
          </a:p>
          <a:p>
            <a:pPr marL="457200" lvl="1" indent="0">
              <a:buNone/>
            </a:pPr>
            <a:r>
              <a:rPr lang="cs-CZ" sz="1600" b="1" dirty="0"/>
              <a:t>POLÉKOVÝ SEKUNDÁRNÍ PARKINSONISMUS</a:t>
            </a:r>
          </a:p>
          <a:p>
            <a:pPr marL="457200" lvl="1" indent="0">
              <a:buNone/>
            </a:pPr>
            <a:r>
              <a:rPr lang="cs-CZ" sz="1600" b="1" dirty="0"/>
              <a:t>- </a:t>
            </a:r>
            <a:r>
              <a:rPr lang="cs-CZ" sz="1600" dirty="0"/>
              <a:t>zejména antipsychotika (neuroleptika) – např. </a:t>
            </a:r>
            <a:r>
              <a:rPr lang="cs-CZ" sz="1600" dirty="0" err="1"/>
              <a:t>haloperidol</a:t>
            </a:r>
            <a:r>
              <a:rPr lang="cs-CZ" sz="1600" dirty="0"/>
              <a:t> = blokuje dopaminové receptory, dále např. </a:t>
            </a:r>
            <a:r>
              <a:rPr lang="cs-CZ" sz="1600" dirty="0" err="1"/>
              <a:t>metoclopramid</a:t>
            </a:r>
            <a:r>
              <a:rPr lang="cs-CZ" sz="1600" dirty="0"/>
              <a:t> (dopaminový antagonista, lék proti zvracení), </a:t>
            </a:r>
            <a:r>
              <a:rPr lang="cs-CZ" sz="1600" dirty="0" err="1"/>
              <a:t>setrony</a:t>
            </a:r>
            <a:r>
              <a:rPr lang="cs-CZ" sz="1600" dirty="0"/>
              <a:t> (např. </a:t>
            </a:r>
            <a:r>
              <a:rPr lang="cs-CZ" sz="1600" dirty="0" err="1"/>
              <a:t>ondansetron</a:t>
            </a:r>
            <a:r>
              <a:rPr lang="cs-CZ" sz="1600" dirty="0"/>
              <a:t>)</a:t>
            </a:r>
          </a:p>
          <a:p>
            <a:pPr marL="457200" lvl="1" indent="0">
              <a:buNone/>
            </a:pPr>
            <a:endParaRPr lang="cs-CZ" sz="1600" dirty="0"/>
          </a:p>
          <a:p>
            <a:pPr marL="457200" lvl="1" indent="0">
              <a:buNone/>
            </a:pPr>
            <a:r>
              <a:rPr lang="cs-CZ" sz="1600" b="1" dirty="0"/>
              <a:t>TOXICKÝ SEKUNDÁRNÍ PARKINSONISMUS</a:t>
            </a:r>
          </a:p>
          <a:p>
            <a:pPr marL="457200" lvl="1" indent="0">
              <a:buNone/>
            </a:pPr>
            <a:r>
              <a:rPr lang="cs-CZ" sz="1600" dirty="0"/>
              <a:t>- např. otravy oxidem uhelnatým (CO)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F4F2AF51-1097-42F3-92DE-B29BA0D930F8}"/>
              </a:ext>
            </a:extLst>
          </p:cNvPr>
          <p:cNvCxnSpPr/>
          <p:nvPr/>
        </p:nvCxnSpPr>
        <p:spPr>
          <a:xfrm>
            <a:off x="4676385" y="1976284"/>
            <a:ext cx="6984673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 descr="VÃ½sledek obrÃ¡zku pro Degan">
            <a:extLst>
              <a:ext uri="{FF2B5EF4-FFF2-40B4-BE49-F238E27FC236}">
                <a16:creationId xmlns:a16="http://schemas.microsoft.com/office/drawing/2014/main" id="{7C3D48FE-0899-49B9-82AB-4A1773C02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4" y="0"/>
            <a:ext cx="2573395" cy="257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VÃ½sledek obrÃ¡zku pro haloperidol lÃ©Äivo">
            <a:extLst>
              <a:ext uri="{FF2B5EF4-FFF2-40B4-BE49-F238E27FC236}">
                <a16:creationId xmlns:a16="http://schemas.microsoft.com/office/drawing/2014/main" id="{431A54C7-8ADC-46BE-9D4A-DA1D46933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6" y="249247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481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D0B7642-9E66-4895-ABDE-888582E1D388}"/>
              </a:ext>
            </a:extLst>
          </p:cNvPr>
          <p:cNvSpPr/>
          <p:nvPr/>
        </p:nvSpPr>
        <p:spPr>
          <a:xfrm>
            <a:off x="0" y="0"/>
            <a:ext cx="12192000" cy="884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2CDB9-3D74-4EB4-9554-59B70DB6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8" y="49696"/>
            <a:ext cx="11161643" cy="785192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ONEMOCNĚNÍ S PŘEVAHOU MOTORICKÉHO POSTIŽENÍ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65B662B-A5B8-41B0-8A60-EE1584177D22}"/>
              </a:ext>
            </a:extLst>
          </p:cNvPr>
          <p:cNvSpPr/>
          <p:nvPr/>
        </p:nvSpPr>
        <p:spPr>
          <a:xfrm>
            <a:off x="366662" y="1093318"/>
            <a:ext cx="11510595" cy="4074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EXTRAPYRAMIDOVÁ ONEMOCNĚNÍ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65BD6872-D5AA-4E22-BD72-53263E78EE66}"/>
              </a:ext>
            </a:extLst>
          </p:cNvPr>
          <p:cNvSpPr/>
          <p:nvPr/>
        </p:nvSpPr>
        <p:spPr>
          <a:xfrm>
            <a:off x="366661" y="1632680"/>
            <a:ext cx="5040226" cy="613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HYPOKINETICKÁ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>= </a:t>
            </a:r>
            <a:r>
              <a:rPr lang="cs-CZ" dirty="0">
                <a:solidFill>
                  <a:schemeClr val="tx1"/>
                </a:solidFill>
              </a:rPr>
              <a:t>pohyby jsou všeobecně</a:t>
            </a:r>
            <a:r>
              <a:rPr lang="cs-CZ" b="1" dirty="0">
                <a:solidFill>
                  <a:schemeClr val="tx1"/>
                </a:solidFill>
              </a:rPr>
              <a:t> zpomalené, špatně řízené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1D79270-3EA3-4FD1-8DED-033922C2DD89}"/>
              </a:ext>
            </a:extLst>
          </p:cNvPr>
          <p:cNvSpPr/>
          <p:nvPr/>
        </p:nvSpPr>
        <p:spPr>
          <a:xfrm>
            <a:off x="5506278" y="1632680"/>
            <a:ext cx="6370978" cy="613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HYPERKINETICKÁ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= vzniká nekoordinovaný </a:t>
            </a:r>
            <a:r>
              <a:rPr lang="cs-CZ" b="1" dirty="0">
                <a:solidFill>
                  <a:schemeClr val="tx1"/>
                </a:solidFill>
              </a:rPr>
              <a:t>pohyb navíc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3076" name="Picture 4" descr="Difference Between Parkinson's and Myasthenia Gravis | Compare the  Difference Between Similar Terms">
            <a:extLst>
              <a:ext uri="{FF2B5EF4-FFF2-40B4-BE49-F238E27FC236}">
                <a16:creationId xmlns:a16="http://schemas.microsoft.com/office/drawing/2014/main" id="{82856478-862E-4898-9884-B17ECBF86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19" y="2592574"/>
            <a:ext cx="3779917" cy="39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oogle Shape;454;p38" descr="Living With Essential Tremor GIF | Gfycat">
            <a:extLst>
              <a:ext uri="{FF2B5EF4-FFF2-40B4-BE49-F238E27FC236}">
                <a16:creationId xmlns:a16="http://schemas.microsoft.com/office/drawing/2014/main" id="{6DF6CE60-9D45-4277-9F5F-B374E005A2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8626" y="2345273"/>
            <a:ext cx="3488630" cy="182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55;p38" descr="Dystonia GIF | Gfycat">
            <a:extLst>
              <a:ext uri="{FF2B5EF4-FFF2-40B4-BE49-F238E27FC236}">
                <a16:creationId xmlns:a16="http://schemas.microsoft.com/office/drawing/2014/main" id="{7762B319-3EAC-40B6-BE44-F18C1EAAD2A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95260" y="4302414"/>
            <a:ext cx="2881996" cy="230191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770CE8A4-6720-4B9D-9172-ED8AC23E56DF}"/>
              </a:ext>
            </a:extLst>
          </p:cNvPr>
          <p:cNvSpPr/>
          <p:nvPr/>
        </p:nvSpPr>
        <p:spPr>
          <a:xfrm>
            <a:off x="9813798" y="6265536"/>
            <a:ext cx="2063458" cy="4711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DYSTONIE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43DD7BCC-BEBE-4554-B307-89DCA32429BD}"/>
              </a:ext>
            </a:extLst>
          </p:cNvPr>
          <p:cNvSpPr/>
          <p:nvPr/>
        </p:nvSpPr>
        <p:spPr>
          <a:xfrm>
            <a:off x="9813798" y="3934472"/>
            <a:ext cx="2063458" cy="4711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TŘES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0" name="Google Shape;473;p39" descr="Best Tourettesguy GIFs | Gfycat">
            <a:extLst>
              <a:ext uri="{FF2B5EF4-FFF2-40B4-BE49-F238E27FC236}">
                <a16:creationId xmlns:a16="http://schemas.microsoft.com/office/drawing/2014/main" id="{1540E7C1-0046-4CC8-B580-A3392856D8B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24964" y="4220700"/>
            <a:ext cx="3261806" cy="238362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3DCC2663-05D1-4088-BD40-A4FABAE2C7C8}"/>
              </a:ext>
            </a:extLst>
          </p:cNvPr>
          <p:cNvSpPr/>
          <p:nvPr/>
        </p:nvSpPr>
        <p:spPr>
          <a:xfrm>
            <a:off x="6823312" y="6265536"/>
            <a:ext cx="2063458" cy="4711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TIKY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2" name="Google Shape;472;p39" descr="Sydenham's Chorea GIF | Gfycat">
            <a:extLst>
              <a:ext uri="{FF2B5EF4-FFF2-40B4-BE49-F238E27FC236}">
                <a16:creationId xmlns:a16="http://schemas.microsoft.com/office/drawing/2014/main" id="{6D724611-6676-41F3-8EE1-B7BC93CE829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0029" y="2375960"/>
            <a:ext cx="2301022" cy="178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66B4032E-E50F-4FE1-903C-33AF56DD661E}"/>
              </a:ext>
            </a:extLst>
          </p:cNvPr>
          <p:cNvSpPr/>
          <p:nvPr/>
        </p:nvSpPr>
        <p:spPr>
          <a:xfrm>
            <a:off x="6585785" y="3922356"/>
            <a:ext cx="1694351" cy="4711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CHOREA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42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827A1-80F0-43F7-8987-11DF3A5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756" y="466593"/>
            <a:ext cx="6724103" cy="7767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b="1" kern="1200" dirty="0" err="1">
                <a:latin typeface="+mj-lt"/>
                <a:ea typeface="+mj-ea"/>
                <a:cs typeface="+mj-cs"/>
              </a:rPr>
              <a:t>Extrapyramidová</a:t>
            </a:r>
            <a:r>
              <a:rPr lang="en-US" sz="41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latin typeface="+mj-lt"/>
                <a:ea typeface="+mj-ea"/>
                <a:cs typeface="+mj-cs"/>
              </a:rPr>
              <a:t>onemocnění</a:t>
            </a:r>
            <a:endParaRPr lang="en-US" sz="41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BD974A-CF20-4644-A124-8B7AA0667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756" y="1317524"/>
            <a:ext cx="7115695" cy="550114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cs-CZ" sz="2000" dirty="0"/>
              <a:t>Onemocnění dělíme na </a:t>
            </a:r>
            <a:r>
              <a:rPr lang="cs-CZ" sz="2000" b="1" dirty="0" err="1"/>
              <a:t>hypokinetické</a:t>
            </a:r>
            <a:r>
              <a:rPr lang="cs-CZ" sz="2000" dirty="0"/>
              <a:t> (např. PN, P+) a </a:t>
            </a:r>
            <a:r>
              <a:rPr lang="cs-CZ" sz="2000" b="1" dirty="0"/>
              <a:t>hyperkinetické poruchy</a:t>
            </a:r>
            <a:r>
              <a:rPr lang="cs-CZ" sz="2000" dirty="0"/>
              <a:t> (třesy, dystonie či chorea)</a:t>
            </a:r>
            <a:endParaRPr lang="cs-CZ" sz="1100" dirty="0"/>
          </a:p>
          <a:p>
            <a:pPr marL="0" indent="0">
              <a:spcBef>
                <a:spcPts val="0"/>
              </a:spcBef>
              <a:buNone/>
            </a:pPr>
            <a:r>
              <a:rPr lang="cs-CZ" sz="2000" b="1" dirty="0"/>
              <a:t>HYPERKINETICKÉ PORUCHY (ABNORMÁLNÍ POHYBY, DISKINÉZY)</a:t>
            </a:r>
          </a:p>
          <a:p>
            <a:pPr>
              <a:spcBef>
                <a:spcPts val="0"/>
              </a:spcBef>
            </a:pPr>
            <a:r>
              <a:rPr lang="cs-CZ" sz="1600" dirty="0"/>
              <a:t>Řada poruch, mohou být</a:t>
            </a:r>
            <a:r>
              <a:rPr lang="cs-CZ" sz="1600" b="1" dirty="0"/>
              <a:t> primární </a:t>
            </a:r>
            <a:r>
              <a:rPr lang="cs-CZ" sz="1600" dirty="0"/>
              <a:t>(neznámá příčina a to buď familiární výskyt, či sporadické) nebo</a:t>
            </a:r>
            <a:r>
              <a:rPr lang="cs-CZ" sz="1600" b="1" dirty="0"/>
              <a:t> sekundární </a:t>
            </a:r>
            <a:r>
              <a:rPr lang="cs-CZ" sz="1600" dirty="0"/>
              <a:t>(v důsledku nějakého onemocnění).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Fokální – jedna část těla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Segmentové – dvě nebo více spojených částí těla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Multifokální – dvě nebo více nespojených částí těla</a:t>
            </a:r>
          </a:p>
          <a:p>
            <a:pPr lvl="1">
              <a:spcBef>
                <a:spcPts val="0"/>
              </a:spcBef>
            </a:pPr>
            <a:r>
              <a:rPr lang="cs-CZ" sz="1600" dirty="0" err="1"/>
              <a:t>Hemidistribuční</a:t>
            </a:r>
            <a:r>
              <a:rPr lang="cs-CZ" sz="1600" dirty="0"/>
              <a:t> – polovina těla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Generalizované – celého těla</a:t>
            </a:r>
            <a:r>
              <a:rPr lang="cs-CZ" sz="1600" b="1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cs-CZ" sz="1600" dirty="0"/>
          </a:p>
          <a:p>
            <a:pPr marL="0" indent="0">
              <a:spcBef>
                <a:spcPts val="0"/>
              </a:spcBef>
              <a:buNone/>
            </a:pPr>
            <a:r>
              <a:rPr lang="cs-CZ" sz="2000" b="1" dirty="0">
                <a:solidFill>
                  <a:schemeClr val="accent1"/>
                </a:solidFill>
              </a:rPr>
              <a:t>DYSTONIE </a:t>
            </a:r>
            <a:r>
              <a:rPr lang="cs-CZ" sz="1600" dirty="0"/>
              <a:t>= nepleťte si s myotonií!</a:t>
            </a:r>
          </a:p>
          <a:p>
            <a:pPr>
              <a:spcBef>
                <a:spcPts val="0"/>
              </a:spcBef>
            </a:pPr>
            <a:r>
              <a:rPr lang="cs-CZ" sz="1600" dirty="0"/>
              <a:t>Centrální porucha svalového napětí (tonu), pomalé tonické mimovolní pohyby způsobující </a:t>
            </a:r>
            <a:r>
              <a:rPr lang="cs-CZ" sz="1600" b="1" dirty="0"/>
              <a:t>kroucení a abnormální postavení postižené části těla</a:t>
            </a:r>
            <a:r>
              <a:rPr lang="cs-CZ" sz="1600" dirty="0"/>
              <a:t>.</a:t>
            </a:r>
          </a:p>
          <a:p>
            <a:pPr>
              <a:spcBef>
                <a:spcPts val="0"/>
              </a:spcBef>
            </a:pPr>
            <a:r>
              <a:rPr lang="cs-CZ" sz="1600" dirty="0"/>
              <a:t>Jsou </a:t>
            </a:r>
            <a:r>
              <a:rPr lang="cs-CZ" sz="1600" b="1" dirty="0"/>
              <a:t>fokální </a:t>
            </a:r>
            <a:r>
              <a:rPr lang="cs-CZ" sz="1600" dirty="0"/>
              <a:t>– např. cervikální dystonie (stáčení hlavy), blefarospazmy (svírání očních víček), nebo různé profesionální křeče (grafospazmus, písařská křeč) nebo </a:t>
            </a:r>
            <a:r>
              <a:rPr lang="cs-CZ" sz="1600" b="1" dirty="0"/>
              <a:t>generalizované</a:t>
            </a:r>
            <a:r>
              <a:rPr lang="cs-CZ" sz="1600" dirty="0"/>
              <a:t> – např. torzní dystonie (dědičně podmíněná DYT1), sekundární v důsledku dětské mozkové obrny, poléková (antipsychotika, </a:t>
            </a:r>
            <a:r>
              <a:rPr lang="cs-CZ" sz="1600" dirty="0" err="1"/>
              <a:t>metoklopramid</a:t>
            </a:r>
            <a:r>
              <a:rPr lang="cs-CZ" sz="1600" dirty="0"/>
              <a:t>, aj.)</a:t>
            </a:r>
          </a:p>
          <a:p>
            <a:pPr>
              <a:spcBef>
                <a:spcPts val="0"/>
              </a:spcBef>
            </a:pPr>
            <a:r>
              <a:rPr lang="cs-CZ" sz="1600" dirty="0"/>
              <a:t>Při diagnostice se opíráme o kliniku, EMG a EEG (vylučujeme epilepsii)</a:t>
            </a:r>
          </a:p>
          <a:p>
            <a:pPr>
              <a:spcBef>
                <a:spcPts val="0"/>
              </a:spcBef>
            </a:pPr>
            <a:r>
              <a:rPr lang="cs-CZ" sz="1600" dirty="0"/>
              <a:t>Léčba je obtížná. </a:t>
            </a:r>
            <a:r>
              <a:rPr lang="cs-CZ" sz="1600" b="1" dirty="0"/>
              <a:t>Medikamentózní</a:t>
            </a:r>
            <a:r>
              <a:rPr lang="cs-CZ" sz="1600" dirty="0"/>
              <a:t> mimo DOPA-responsivní dystonie je většinou neúčinná, ale zkouší se. Lze aplikovat botulotoxin do postižených svalů. Jinak se uplatňuje </a:t>
            </a:r>
            <a:r>
              <a:rPr lang="cs-CZ" sz="1600" b="1" dirty="0"/>
              <a:t>hluboká mozková stimulace</a:t>
            </a:r>
            <a:r>
              <a:rPr lang="cs-CZ" sz="1600" dirty="0"/>
              <a:t> (většinou vnitřního </a:t>
            </a:r>
            <a:r>
              <a:rPr lang="cs-CZ" sz="1600" dirty="0" err="1"/>
              <a:t>pallida</a:t>
            </a:r>
            <a:r>
              <a:rPr lang="cs-CZ" sz="1600" dirty="0"/>
              <a:t>).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F4F2AF51-1097-42F3-92DE-B29BA0D930F8}"/>
              </a:ext>
            </a:extLst>
          </p:cNvPr>
          <p:cNvCxnSpPr/>
          <p:nvPr/>
        </p:nvCxnSpPr>
        <p:spPr>
          <a:xfrm>
            <a:off x="4676385" y="1976284"/>
            <a:ext cx="6984673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4" name="Picture 2" descr="VÃ½sledek obrÃ¡zku pro Dystonia">
            <a:extLst>
              <a:ext uri="{FF2B5EF4-FFF2-40B4-BE49-F238E27FC236}">
                <a16:creationId xmlns:a16="http://schemas.microsoft.com/office/drawing/2014/main" id="{DE52FC67-1B1F-4572-84E2-D39707460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6385" cy="503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9C3AB2D-73A8-41A9-A5FD-C05BE398D8A5}"/>
              </a:ext>
            </a:extLst>
          </p:cNvPr>
          <p:cNvSpPr/>
          <p:nvPr/>
        </p:nvSpPr>
        <p:spPr>
          <a:xfrm>
            <a:off x="63649" y="5296049"/>
            <a:ext cx="4676921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Dystonie: </a:t>
            </a:r>
            <a:r>
              <a:rPr lang="en-GB" sz="1400" dirty="0">
                <a:hlinkClick r:id="rId4"/>
              </a:rPr>
              <a:t>https://www.youtube.com/watch?v=N_daWx-qcaw</a:t>
            </a:r>
            <a:endParaRPr lang="cs-CZ" sz="1400" dirty="0"/>
          </a:p>
          <a:p>
            <a:r>
              <a:rPr lang="cs-CZ" sz="1400" dirty="0"/>
              <a:t>Dystonie: </a:t>
            </a:r>
            <a:r>
              <a:rPr lang="en-GB" sz="1400" dirty="0">
                <a:hlinkClick r:id="rId5"/>
              </a:rPr>
              <a:t>https://www.youtube.com/watch?v=EjxXkeC1gUk</a:t>
            </a:r>
            <a:endParaRPr lang="cs-CZ" sz="1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365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827A1-80F0-43F7-8987-11DF3A5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568" y="211404"/>
            <a:ext cx="6852476" cy="7767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4100" b="1" kern="1200">
                <a:latin typeface="+mj-lt"/>
                <a:ea typeface="+mj-ea"/>
                <a:cs typeface="+mj-cs"/>
              </a:rPr>
              <a:t>Extrapyramidová onemocnění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BD974A-CF20-4644-A124-8B7AA0667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568" y="865239"/>
            <a:ext cx="6593511" cy="587923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2000" dirty="0"/>
              <a:t>Onemocnění dělíme na </a:t>
            </a:r>
            <a:r>
              <a:rPr lang="cs-CZ" sz="2000" b="1" dirty="0" err="1"/>
              <a:t>hypokinetické</a:t>
            </a:r>
            <a:r>
              <a:rPr lang="cs-CZ" sz="2000" dirty="0"/>
              <a:t> (např. PN, P+) a </a:t>
            </a:r>
            <a:r>
              <a:rPr lang="cs-CZ" sz="2000" b="1" dirty="0"/>
              <a:t>hyperkinetické poruchy</a:t>
            </a:r>
            <a:r>
              <a:rPr lang="cs-CZ" sz="2000" dirty="0"/>
              <a:t> (třesy, dystonie či chorea)</a:t>
            </a:r>
            <a:endParaRPr lang="cs-CZ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dirty="0"/>
              <a:t>HYPERKINETICKÉ PORUCHY </a:t>
            </a:r>
            <a:r>
              <a:rPr lang="cs-CZ" sz="1800" b="1" dirty="0"/>
              <a:t>(ABNORMÁLNÍ POHYBY, DISKINÉZY)</a:t>
            </a:r>
            <a:endParaRPr lang="cs-CZ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600" dirty="0"/>
              <a:t>DYSTONIE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u="sng" dirty="0">
                <a:solidFill>
                  <a:schemeClr val="accent1"/>
                </a:solidFill>
              </a:rPr>
              <a:t>CHOREA a BALISMUS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Rychlé, variabilní </a:t>
            </a:r>
            <a:r>
              <a:rPr lang="cs-CZ" sz="1800" b="1" dirty="0"/>
              <a:t>a měnící se mimovolní pohyby až tanečního charakteru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Různé příčiny. Nejčastěji dědičné (</a:t>
            </a:r>
            <a:r>
              <a:rPr lang="cs-CZ" sz="1800" dirty="0" err="1"/>
              <a:t>Huntingtonova</a:t>
            </a:r>
            <a:r>
              <a:rPr lang="cs-CZ" sz="1800" dirty="0"/>
              <a:t> chorea), ale i např. při revmatických onemocněních (</a:t>
            </a:r>
            <a:r>
              <a:rPr lang="cs-CZ" sz="1800" dirty="0" err="1"/>
              <a:t>Sydenhamova</a:t>
            </a:r>
            <a:r>
              <a:rPr lang="cs-CZ" sz="1800" dirty="0"/>
              <a:t> chorea, chorea </a:t>
            </a:r>
            <a:r>
              <a:rPr lang="cs-CZ" sz="1800" dirty="0" err="1"/>
              <a:t>gravidarum</a:t>
            </a:r>
            <a:r>
              <a:rPr lang="cs-CZ" sz="1800" dirty="0"/>
              <a:t>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b="1" dirty="0" err="1"/>
              <a:t>Balismus</a:t>
            </a:r>
            <a:r>
              <a:rPr lang="cs-CZ" sz="1800" b="1" dirty="0"/>
              <a:t> </a:t>
            </a:r>
            <a:r>
              <a:rPr lang="cs-CZ" sz="1800" dirty="0"/>
              <a:t>– zvláštní typ </a:t>
            </a:r>
            <a:r>
              <a:rPr lang="cs-CZ" sz="1800" dirty="0" err="1"/>
              <a:t>chorei</a:t>
            </a:r>
            <a:r>
              <a:rPr lang="cs-CZ" sz="1800" dirty="0"/>
              <a:t>, náhlý, prudký a velmi výrazný mimovolní pohyb. Většinou vaskulární etiologie (léze).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600" dirty="0"/>
              <a:t>	</a:t>
            </a:r>
            <a:r>
              <a:rPr lang="cs-CZ" sz="2000" b="1" dirty="0">
                <a:solidFill>
                  <a:schemeClr val="accent1"/>
                </a:solidFill>
              </a:rPr>
              <a:t>HUNTINGTONOVA NEMOC (HD)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= dědičná (AD), expanze tripletů CAG na 4. chromozomu (lze sledovat tzv. anticipaci – každá další generace má horší projev nemoci), porucha proteinu </a:t>
            </a:r>
            <a:r>
              <a:rPr lang="cs-CZ" sz="1800" dirty="0" err="1"/>
              <a:t>huntingtinu</a:t>
            </a:r>
            <a:endParaRPr lang="cs-CZ" sz="1800" dirty="0"/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4-10/100 000, manifestace ve středním věku (</a:t>
            </a:r>
            <a:r>
              <a:rPr lang="cs-CZ" sz="1800" dirty="0" err="1"/>
              <a:t>prům</a:t>
            </a:r>
            <a:r>
              <a:rPr lang="cs-CZ" sz="1800" dirty="0"/>
              <a:t>. 40. let) 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cs-CZ" sz="1800" dirty="0" err="1"/>
              <a:t>progredující</a:t>
            </a:r>
            <a:r>
              <a:rPr lang="cs-CZ" sz="1800" dirty="0"/>
              <a:t> </a:t>
            </a:r>
            <a:r>
              <a:rPr lang="cs-CZ" sz="1800" b="1" dirty="0"/>
              <a:t>CHOREA + kognitivní deficit + časté psychiatrické poruchy (ztráta neuronu převážně BG)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cs-CZ" sz="1800" b="1" dirty="0"/>
              <a:t>Diagnostika: </a:t>
            </a:r>
            <a:r>
              <a:rPr lang="cs-CZ" sz="1800" dirty="0"/>
              <a:t>klinický obraz, rodinná anamnéza, genetické vyšetření, MRI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cs-CZ" sz="1800" b="1" dirty="0"/>
              <a:t>Léčba: </a:t>
            </a:r>
            <a:r>
              <a:rPr lang="cs-CZ" sz="1800" dirty="0"/>
              <a:t>v současnosti neexistuje, lze pouze tlumit pohyby.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F4F2AF51-1097-42F3-92DE-B29BA0D930F8}"/>
              </a:ext>
            </a:extLst>
          </p:cNvPr>
          <p:cNvCxnSpPr/>
          <p:nvPr/>
        </p:nvCxnSpPr>
        <p:spPr>
          <a:xfrm>
            <a:off x="4981185" y="1504333"/>
            <a:ext cx="6984673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6" name="Picture 2" descr="VÃ½sledek obrÃ¡zku pro huntington disease">
            <a:extLst>
              <a:ext uri="{FF2B5EF4-FFF2-40B4-BE49-F238E27FC236}">
                <a16:creationId xmlns:a16="http://schemas.microsoft.com/office/drawing/2014/main" id="{4AB5002B-6114-42F4-8AB2-263A54085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8"/>
          <a:stretch/>
        </p:blipFill>
        <p:spPr bwMode="auto">
          <a:xfrm>
            <a:off x="0" y="0"/>
            <a:ext cx="5264071" cy="550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VÃ½sledek obrÃ¡zku pro huntington disease MRI">
            <a:extLst>
              <a:ext uri="{FF2B5EF4-FFF2-40B4-BE49-F238E27FC236}">
                <a16:creationId xmlns:a16="http://schemas.microsoft.com/office/drawing/2014/main" id="{C98BC279-144D-4D9E-9A4A-B1607840A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0594"/>
            <a:ext cx="2407764" cy="161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VÃ½sledek obrÃ¡zku pro huntington disease MRI">
            <a:extLst>
              <a:ext uri="{FF2B5EF4-FFF2-40B4-BE49-F238E27FC236}">
                <a16:creationId xmlns:a16="http://schemas.microsoft.com/office/drawing/2014/main" id="{1118375E-AFCE-4502-83D9-BBB92C34E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7" t="9324" r="18212" b="5883"/>
          <a:stretch/>
        </p:blipFill>
        <p:spPr bwMode="auto">
          <a:xfrm>
            <a:off x="2407765" y="5240594"/>
            <a:ext cx="1250168" cy="161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AF79B7C-BAF8-48B7-9D9F-F5E4BF85F52B}"/>
              </a:ext>
            </a:extLst>
          </p:cNvPr>
          <p:cNvSpPr/>
          <p:nvPr/>
        </p:nvSpPr>
        <p:spPr>
          <a:xfrm>
            <a:off x="3657933" y="6461930"/>
            <a:ext cx="5760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Chorea:</a:t>
            </a:r>
            <a:r>
              <a:rPr lang="cs-CZ" dirty="0"/>
              <a:t> </a:t>
            </a:r>
            <a:r>
              <a:rPr lang="en-GB" dirty="0">
                <a:hlinkClick r:id="rId6"/>
              </a:rPr>
              <a:t>https://www.youtube.com/watch?v=IJ-mSD_Y5Q4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159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38FDD5-7DDB-435D-B4A4-6E54434FC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57" y="1143001"/>
            <a:ext cx="11688417" cy="1123124"/>
          </a:xfrm>
        </p:spPr>
        <p:txBody>
          <a:bodyPr>
            <a:normAutofit/>
          </a:bodyPr>
          <a:lstStyle/>
          <a:p>
            <a:r>
              <a:rPr lang="cs-CZ" dirty="0"/>
              <a:t>Různorodá skupina onemocnění.</a:t>
            </a:r>
          </a:p>
          <a:p>
            <a:r>
              <a:rPr lang="cs-CZ" dirty="0"/>
              <a:t>Společným znakem je tzv. </a:t>
            </a:r>
            <a:r>
              <a:rPr lang="cs-CZ" b="1" dirty="0" err="1"/>
              <a:t>neurodegenerace</a:t>
            </a:r>
            <a:r>
              <a:rPr lang="cs-CZ" b="1" dirty="0"/>
              <a:t>.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F60C38DC-014E-4E52-BBB9-3677F563F97C}"/>
              </a:ext>
            </a:extLst>
          </p:cNvPr>
          <p:cNvSpPr/>
          <p:nvPr/>
        </p:nvSpPr>
        <p:spPr>
          <a:xfrm>
            <a:off x="366662" y="2635456"/>
            <a:ext cx="11458676" cy="4158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= poznávací funkce – člověk vnímá, jedná, reaguje, plánuje, zvládá úkoly a pamatuje si.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D0B7642-9E66-4895-ABDE-888582E1D388}"/>
              </a:ext>
            </a:extLst>
          </p:cNvPr>
          <p:cNvSpPr/>
          <p:nvPr/>
        </p:nvSpPr>
        <p:spPr>
          <a:xfrm>
            <a:off x="0" y="0"/>
            <a:ext cx="12192000" cy="884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2CDB9-3D74-4EB4-9554-59B70DB6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49696"/>
            <a:ext cx="10515600" cy="785192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ZÁKLADNÍ ROZDĚLENÍ A CHARAKTERISTIKA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06EFCD04-3444-4D6C-B01D-0607113A80FA}"/>
              </a:ext>
            </a:extLst>
          </p:cNvPr>
          <p:cNvSpPr/>
          <p:nvPr/>
        </p:nvSpPr>
        <p:spPr>
          <a:xfrm>
            <a:off x="366662" y="2266124"/>
            <a:ext cx="1145867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KOGNITIVNÍ FUNKCE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65B662B-A5B8-41B0-8A60-EE1584177D22}"/>
              </a:ext>
            </a:extLst>
          </p:cNvPr>
          <p:cNvSpPr/>
          <p:nvPr/>
        </p:nvSpPr>
        <p:spPr>
          <a:xfrm>
            <a:off x="366662" y="5585789"/>
            <a:ext cx="3390329" cy="941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chemeClr val="tx1"/>
              </a:solidFill>
            </a:endParaRP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DEMENCE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sz="1600" dirty="0">
                <a:solidFill>
                  <a:schemeClr val="tx1"/>
                </a:solidFill>
              </a:rPr>
              <a:t>Onemocnění s převahou postižení </a:t>
            </a:r>
            <a:r>
              <a:rPr lang="cs-CZ" sz="1600" u="sng" dirty="0">
                <a:solidFill>
                  <a:schemeClr val="tx1"/>
                </a:solidFill>
              </a:rPr>
              <a:t>kognitivních funkcí</a:t>
            </a:r>
            <a:r>
              <a:rPr lang="cs-CZ" sz="1600" dirty="0">
                <a:solidFill>
                  <a:schemeClr val="tx1"/>
                </a:solidFill>
              </a:rPr>
              <a:t>.</a:t>
            </a:r>
            <a:br>
              <a:rPr lang="cs-CZ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D06F76C-9A09-44D9-995F-B6F6884A51CB}"/>
              </a:ext>
            </a:extLst>
          </p:cNvPr>
          <p:cNvSpPr/>
          <p:nvPr/>
        </p:nvSpPr>
        <p:spPr>
          <a:xfrm>
            <a:off x="4104861" y="5585789"/>
            <a:ext cx="3737113" cy="941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EXTRAPYRAMIDOVÁ ONEMOCNĚNÍ</a:t>
            </a:r>
            <a:br>
              <a:rPr lang="cs-CZ" dirty="0"/>
            </a:br>
            <a:r>
              <a:rPr lang="cs-CZ" sz="1600" dirty="0">
                <a:solidFill>
                  <a:schemeClr val="tx1"/>
                </a:solidFill>
              </a:rPr>
              <a:t>Onemocnění s převahou </a:t>
            </a:r>
            <a:br>
              <a:rPr lang="cs-CZ" sz="1600" dirty="0">
                <a:solidFill>
                  <a:schemeClr val="tx1"/>
                </a:solidFill>
              </a:rPr>
            </a:br>
            <a:r>
              <a:rPr lang="cs-CZ" sz="1600" u="sng" dirty="0">
                <a:solidFill>
                  <a:schemeClr val="tx1"/>
                </a:solidFill>
              </a:rPr>
              <a:t>motorického postižení</a:t>
            </a:r>
            <a:r>
              <a:rPr lang="cs-CZ" sz="1600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D8F67A5-B88C-4B46-A9F8-22994F150842}"/>
              </a:ext>
            </a:extLst>
          </p:cNvPr>
          <p:cNvSpPr/>
          <p:nvPr/>
        </p:nvSpPr>
        <p:spPr>
          <a:xfrm>
            <a:off x="8189844" y="5585788"/>
            <a:ext cx="3614529" cy="941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CEREBELÁRNÍ DEGENERACE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sz="1600" dirty="0">
                <a:solidFill>
                  <a:schemeClr val="tx1"/>
                </a:solidFill>
              </a:rPr>
              <a:t>Tzv. hereditární </a:t>
            </a:r>
            <a:r>
              <a:rPr lang="cs-CZ" sz="1600" u="sng" dirty="0">
                <a:solidFill>
                  <a:schemeClr val="tx1"/>
                </a:solidFill>
              </a:rPr>
              <a:t>ataxie</a:t>
            </a:r>
            <a:endParaRPr lang="cs-CZ" u="sng" dirty="0">
              <a:solidFill>
                <a:schemeClr val="tx1"/>
              </a:solidFill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F140680-20E8-43A4-B6C7-1339D00C762C}"/>
              </a:ext>
            </a:extLst>
          </p:cNvPr>
          <p:cNvSpPr/>
          <p:nvPr/>
        </p:nvSpPr>
        <p:spPr>
          <a:xfrm>
            <a:off x="366662" y="3718027"/>
            <a:ext cx="11458676" cy="12813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= získaná postupující globální/celková </a:t>
            </a:r>
            <a:r>
              <a:rPr lang="cs-CZ" b="1" dirty="0">
                <a:solidFill>
                  <a:schemeClr val="tx1"/>
                </a:solidFill>
              </a:rPr>
              <a:t>porucha paměti </a:t>
            </a:r>
            <a:r>
              <a:rPr lang="cs-CZ" dirty="0">
                <a:solidFill>
                  <a:schemeClr val="tx1"/>
                </a:solidFill>
              </a:rPr>
              <a:t>a dalších kognitivních funkcí.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bez</a:t>
            </a:r>
            <a:r>
              <a:rPr lang="cs-CZ" dirty="0">
                <a:solidFill>
                  <a:schemeClr val="tx1"/>
                </a:solidFill>
              </a:rPr>
              <a:t> poruchy vědomí (kvalitativní i kvantitativní)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není</a:t>
            </a:r>
            <a:r>
              <a:rPr lang="cs-CZ" dirty="0">
                <a:solidFill>
                  <a:schemeClr val="tx1"/>
                </a:solidFill>
              </a:rPr>
              <a:t> součástí fyziologického stárnutí, ale vždy odráží patologický proces v korových či podkorových oblastech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Incidence </a:t>
            </a:r>
            <a:r>
              <a:rPr lang="cs-CZ" dirty="0">
                <a:solidFill>
                  <a:schemeClr val="tx1"/>
                </a:solidFill>
              </a:rPr>
              <a:t>vzrůstá s věkem (8-10% osob nad 65 let; 25-30% osob nad 80 let).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7E28737A-42B0-4924-93F0-0510BF19A7AA}"/>
              </a:ext>
            </a:extLst>
          </p:cNvPr>
          <p:cNvSpPr/>
          <p:nvPr/>
        </p:nvSpPr>
        <p:spPr>
          <a:xfrm>
            <a:off x="366662" y="3348695"/>
            <a:ext cx="1145867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DEMENCE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CD922C2-E1DD-42EF-8B78-ACEFD4229958}"/>
              </a:ext>
            </a:extLst>
          </p:cNvPr>
          <p:cNvSpPr/>
          <p:nvPr/>
        </p:nvSpPr>
        <p:spPr>
          <a:xfrm>
            <a:off x="9224599" y="739677"/>
            <a:ext cx="2732175" cy="16755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cs-CZ" sz="1400" b="1" dirty="0">
                <a:solidFill>
                  <a:schemeClr val="tx1"/>
                </a:solidFill>
              </a:rPr>
              <a:t>       Základní kognitivní domény: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Pozornost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Paměť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Exekutivní funkce (plánování)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Zrakově prostorové schopnosti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Fatické funkce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(Sociální kognice)</a:t>
            </a:r>
          </a:p>
        </p:txBody>
      </p:sp>
      <p:pic>
        <p:nvPicPr>
          <p:cNvPr id="13" name="Google Shape;211;p22" descr="Známky Info Informace - Vektorová grafika zdarma na Pixabay">
            <a:extLst>
              <a:ext uri="{FF2B5EF4-FFF2-40B4-BE49-F238E27FC236}">
                <a16:creationId xmlns:a16="http://schemas.microsoft.com/office/drawing/2014/main" id="{82D9F49C-89B7-460E-8D0B-991D8BEF7A0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09652" y="824950"/>
            <a:ext cx="182482" cy="187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683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827A1-80F0-43F7-8987-11DF3A5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568" y="211404"/>
            <a:ext cx="6852476" cy="7767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4100" b="1" kern="1200">
                <a:latin typeface="+mj-lt"/>
                <a:ea typeface="+mj-ea"/>
                <a:cs typeface="+mj-cs"/>
              </a:rPr>
              <a:t>Extrapyramidová onemocnění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BD974A-CF20-4644-A124-8B7AA0667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568" y="865239"/>
            <a:ext cx="6593511" cy="587923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2000" dirty="0"/>
              <a:t>Onemocnění dělíme na </a:t>
            </a:r>
            <a:r>
              <a:rPr lang="cs-CZ" sz="2000" b="1" dirty="0" err="1"/>
              <a:t>hypokinetické</a:t>
            </a:r>
            <a:r>
              <a:rPr lang="cs-CZ" sz="2000" dirty="0"/>
              <a:t> (např. PN, P+) a </a:t>
            </a:r>
            <a:r>
              <a:rPr lang="cs-CZ" sz="2000" b="1" dirty="0"/>
              <a:t>hyperkinetické poruchy</a:t>
            </a:r>
            <a:r>
              <a:rPr lang="cs-CZ" sz="2000" dirty="0"/>
              <a:t> (třesy, dystonie či chorea)</a:t>
            </a:r>
            <a:endParaRPr lang="cs-CZ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dirty="0"/>
              <a:t>HYPERKINETICKÉ PORUCHY </a:t>
            </a:r>
            <a:r>
              <a:rPr lang="cs-CZ" sz="1800" b="1" dirty="0"/>
              <a:t>(ABNORMÁLNÍ POHYBY, DISKINÉZY)</a:t>
            </a:r>
            <a:endParaRPr lang="cs-CZ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600" dirty="0"/>
              <a:t>DYSTONIE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600" dirty="0"/>
              <a:t>CHOREA a BALISMY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u="sng" dirty="0">
                <a:solidFill>
                  <a:schemeClr val="accent1"/>
                </a:solidFill>
              </a:rPr>
              <a:t>TREMOR (TŘES)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b="1" dirty="0"/>
              <a:t>Mimovolní, rytmický a oscilační pohyb </a:t>
            </a:r>
            <a:r>
              <a:rPr lang="cs-CZ" sz="1600" dirty="0"/>
              <a:t>jedné nebo více částí těla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dirty="0"/>
              <a:t>Nejčastější </a:t>
            </a:r>
            <a:r>
              <a:rPr lang="cs-CZ" sz="1600" dirty="0" err="1"/>
              <a:t>extrapyramidový</a:t>
            </a:r>
            <a:r>
              <a:rPr lang="cs-CZ" sz="1600" dirty="0"/>
              <a:t> syndrom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dirty="0"/>
              <a:t>Lze dělit </a:t>
            </a:r>
            <a:r>
              <a:rPr lang="cs-CZ" sz="1600" b="1" dirty="0"/>
              <a:t>dle závažnosti: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b="1" dirty="0"/>
              <a:t>FYZIOLOGICKÝ </a:t>
            </a:r>
            <a:r>
              <a:rPr lang="cs-CZ" sz="1400" dirty="0"/>
              <a:t>(končetiny, hlava + často jen při únavě a stresu)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b="1" dirty="0"/>
              <a:t>PATOLOGICKÝ </a:t>
            </a:r>
            <a:r>
              <a:rPr lang="cs-CZ" sz="1400" dirty="0"/>
              <a:t>(trvalý, porucha koordinace)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u="sng" dirty="0"/>
              <a:t>Dle typu: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b="1" dirty="0"/>
              <a:t>KLIDOVÝ (STATICKÝ) </a:t>
            </a:r>
            <a:r>
              <a:rPr lang="cs-CZ" sz="1400" dirty="0"/>
              <a:t>– typicky PN, P+ (</a:t>
            </a:r>
            <a:r>
              <a:rPr lang="cs-CZ" sz="1400" dirty="0" err="1"/>
              <a:t>Pill-rolling</a:t>
            </a:r>
            <a:r>
              <a:rPr lang="cs-CZ" sz="1400" dirty="0"/>
              <a:t>, počítání peněz)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b="1" dirty="0"/>
              <a:t>AKČNÍ (DYNAMICKÝ) </a:t>
            </a:r>
            <a:r>
              <a:rPr lang="cs-CZ" sz="1400" dirty="0"/>
              <a:t>– vázán na nějakou činnost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cs-CZ" sz="1400" b="1" dirty="0"/>
              <a:t>KINETICKÝ </a:t>
            </a:r>
            <a:r>
              <a:rPr lang="cs-CZ" sz="1400" dirty="0"/>
              <a:t>(vázán na pohyb)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cs-CZ" sz="1400" b="1" dirty="0"/>
              <a:t>POSTURÁLNÍ </a:t>
            </a:r>
            <a:r>
              <a:rPr lang="cs-CZ" sz="1400" dirty="0"/>
              <a:t>(vázán na polohu – typicky esenciální třes)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cs-CZ" sz="1400" b="1" dirty="0"/>
              <a:t>INTENČNÍ</a:t>
            </a:r>
            <a:r>
              <a:rPr lang="cs-CZ" sz="1400" dirty="0"/>
              <a:t> (zesiluje se při přibližování k cíli – typicky léze mozečku)</a:t>
            </a:r>
            <a:endParaRPr lang="cs-CZ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dirty="0"/>
              <a:t>Příčin je celá řada. Mimo jiná neurologická onemocnění (PN, P+ apod.) 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600" b="1" dirty="0"/>
              <a:t>Metabolické poruchy</a:t>
            </a:r>
            <a:r>
              <a:rPr lang="cs-CZ" sz="1600" dirty="0"/>
              <a:t> (jaterní a ledvinné selhání, poruchy štítné žlázy, nedostatek některých vitamínů, Wilsonova nemoc)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600" b="1" dirty="0"/>
              <a:t>Polékové třesy </a:t>
            </a:r>
            <a:r>
              <a:rPr lang="cs-CZ" sz="1600" dirty="0"/>
              <a:t>(</a:t>
            </a:r>
            <a:r>
              <a:rPr lang="cs-CZ" sz="1600" dirty="0" err="1"/>
              <a:t>amiodaronový</a:t>
            </a:r>
            <a:r>
              <a:rPr lang="cs-CZ" sz="1600" dirty="0"/>
              <a:t> třes, antiepileptika, </a:t>
            </a:r>
            <a:r>
              <a:rPr lang="cs-CZ" sz="1600" dirty="0" err="1"/>
              <a:t>bronchodilatancia</a:t>
            </a:r>
            <a:r>
              <a:rPr lang="cs-CZ" sz="1600" dirty="0"/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600" b="1" dirty="0"/>
              <a:t>Toxické třesy </a:t>
            </a:r>
            <a:r>
              <a:rPr lang="cs-CZ" sz="1600" dirty="0"/>
              <a:t>(alkohol, návykové látky – kokain)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F4F2AF51-1097-42F3-92DE-B29BA0D930F8}"/>
              </a:ext>
            </a:extLst>
          </p:cNvPr>
          <p:cNvCxnSpPr/>
          <p:nvPr/>
        </p:nvCxnSpPr>
        <p:spPr>
          <a:xfrm>
            <a:off x="5085406" y="1604086"/>
            <a:ext cx="6984673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VÃ½sledek obrÃ¡zku pro Tremor">
            <a:extLst>
              <a:ext uri="{FF2B5EF4-FFF2-40B4-BE49-F238E27FC236}">
                <a16:creationId xmlns:a16="http://schemas.microsoft.com/office/drawing/2014/main" id="{850B8185-E2E6-4A30-99C1-8F97D81A8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04"/>
            <a:ext cx="54765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396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827A1-80F0-43F7-8987-11DF3A5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629" y="211404"/>
            <a:ext cx="7607415" cy="7767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4100" b="1" kern="1200" dirty="0" err="1">
                <a:latin typeface="+mj-lt"/>
                <a:ea typeface="+mj-ea"/>
                <a:cs typeface="+mj-cs"/>
              </a:rPr>
              <a:t>Extrapyramidová</a:t>
            </a:r>
            <a:r>
              <a:rPr lang="cs-CZ" sz="4100" b="1" kern="1200" dirty="0">
                <a:latin typeface="+mj-lt"/>
                <a:ea typeface="+mj-ea"/>
                <a:cs typeface="+mj-cs"/>
              </a:rPr>
              <a:t> onemocnění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BD974A-CF20-4644-A124-8B7AA0667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630" y="865239"/>
            <a:ext cx="7348450" cy="587923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2000" dirty="0"/>
              <a:t>Onemocnění dělíme na </a:t>
            </a:r>
            <a:r>
              <a:rPr lang="cs-CZ" sz="2000" b="1" dirty="0" err="1"/>
              <a:t>hypokinetické</a:t>
            </a:r>
            <a:r>
              <a:rPr lang="cs-CZ" sz="2000" dirty="0"/>
              <a:t> (např. PN, P+) a </a:t>
            </a:r>
            <a:r>
              <a:rPr lang="cs-CZ" sz="2000" b="1" dirty="0"/>
              <a:t>hyperkinetické poruchy</a:t>
            </a:r>
            <a:r>
              <a:rPr lang="cs-CZ" sz="2000" dirty="0"/>
              <a:t> (třesy, dystonie či chorea)</a:t>
            </a:r>
            <a:endParaRPr lang="cs-CZ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dirty="0"/>
              <a:t>HYPERKINETICKÉ PORUCHY </a:t>
            </a:r>
            <a:r>
              <a:rPr lang="cs-CZ" sz="1800" b="1" dirty="0"/>
              <a:t>(ABNORMÁLNÍ POHYBY, DISKINÉZY)</a:t>
            </a:r>
            <a:endParaRPr lang="cs-CZ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600" dirty="0"/>
              <a:t>DYSTONIE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600" dirty="0"/>
              <a:t>CHOREA a BALISMY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u="sng" dirty="0">
                <a:solidFill>
                  <a:schemeClr val="accent1"/>
                </a:solidFill>
              </a:rPr>
              <a:t>TREMOR (TŘES)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600" b="1" dirty="0"/>
              <a:t>	</a:t>
            </a:r>
            <a:r>
              <a:rPr lang="cs-CZ" sz="2000" b="1" dirty="0">
                <a:solidFill>
                  <a:schemeClr val="accent1"/>
                </a:solidFill>
              </a:rPr>
              <a:t>ESENCIÁLNÍ TREMOR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cs-CZ" b="1" dirty="0"/>
              <a:t>Izolovaný, převážně akční (posturální) třes zejména </a:t>
            </a:r>
            <a:r>
              <a:rPr lang="cs-CZ" dirty="0"/>
              <a:t>HKK (ale i hlavy nebo jen hlasivek).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Příčina plně neobjasněná (předpokládá se zejména role genetiky pro často pozitivní rodinnou anamnézu). Často je </a:t>
            </a:r>
            <a:r>
              <a:rPr lang="cs-CZ" b="1" dirty="0"/>
              <a:t>zmírněn při požití alkoholu.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cs-CZ" b="1" dirty="0"/>
              <a:t>Diagnostika</a:t>
            </a:r>
            <a:r>
              <a:rPr lang="cs-CZ" dirty="0"/>
              <a:t>: založena na klinickém obraze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cs-CZ" b="1" dirty="0"/>
              <a:t>Terapie:</a:t>
            </a:r>
            <a:r>
              <a:rPr lang="cs-CZ" dirty="0"/>
              <a:t> tlumíme antiepileptiky (</a:t>
            </a:r>
            <a:r>
              <a:rPr lang="cs-CZ" dirty="0" err="1"/>
              <a:t>primidon</a:t>
            </a:r>
            <a:r>
              <a:rPr lang="cs-CZ" dirty="0"/>
              <a:t>, klonazepam) nebo betablokátory (</a:t>
            </a:r>
            <a:r>
              <a:rPr lang="cs-CZ" dirty="0" err="1"/>
              <a:t>propranolol</a:t>
            </a:r>
            <a:r>
              <a:rPr lang="cs-CZ" dirty="0"/>
              <a:t>). Do některých svalů je možné aplikovat botulotoxin. Pro komplikované a těžké případy zůstává </a:t>
            </a:r>
            <a:r>
              <a:rPr lang="cs-CZ" b="1" dirty="0"/>
              <a:t>hluboká mozková stimulace </a:t>
            </a:r>
            <a:r>
              <a:rPr lang="cs-CZ" dirty="0"/>
              <a:t>(DBS) – cílem je intermediální jádro thalamu.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F4F2AF51-1097-42F3-92DE-B29BA0D930F8}"/>
              </a:ext>
            </a:extLst>
          </p:cNvPr>
          <p:cNvCxnSpPr/>
          <p:nvPr/>
        </p:nvCxnSpPr>
        <p:spPr>
          <a:xfrm>
            <a:off x="4721630" y="1653962"/>
            <a:ext cx="6984673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VÃ½sledek obrÃ¡zku pro tremor test">
            <a:extLst>
              <a:ext uri="{FF2B5EF4-FFF2-40B4-BE49-F238E27FC236}">
                <a16:creationId xmlns:a16="http://schemas.microsoft.com/office/drawing/2014/main" id="{18DFA79F-56AD-4F25-9309-EE4590E35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uvisejÃ­cÃ­ obrÃ¡zek">
            <a:extLst>
              <a:ext uri="{FF2B5EF4-FFF2-40B4-BE49-F238E27FC236}">
                <a16:creationId xmlns:a16="http://schemas.microsoft.com/office/drawing/2014/main" id="{98C8E8EE-545F-4AB1-AF7E-DECD60CFE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BCA94F43-B9D4-4A90-8786-EBD4B9C41B75}"/>
              </a:ext>
            </a:extLst>
          </p:cNvPr>
          <p:cNvSpPr/>
          <p:nvPr/>
        </p:nvSpPr>
        <p:spPr>
          <a:xfrm>
            <a:off x="5143673" y="6488668"/>
            <a:ext cx="6763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Esenciální tremor: </a:t>
            </a:r>
            <a:r>
              <a:rPr lang="cs-CZ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https://www.youtube.com/watch?v=FsON79DZlW0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3649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827A1-80F0-43F7-8987-11DF3A5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625" y="211404"/>
            <a:ext cx="7740419" cy="7767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4100" b="1" kern="1200" dirty="0" err="1">
                <a:latin typeface="+mj-lt"/>
                <a:ea typeface="+mj-ea"/>
                <a:cs typeface="+mj-cs"/>
              </a:rPr>
              <a:t>Extrapyramidová</a:t>
            </a:r>
            <a:r>
              <a:rPr lang="cs-CZ" sz="4100" b="1" kern="1200" dirty="0">
                <a:latin typeface="+mj-lt"/>
                <a:ea typeface="+mj-ea"/>
                <a:cs typeface="+mj-cs"/>
              </a:rPr>
              <a:t> onemocnění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BD974A-CF20-4644-A124-8B7AA0667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625" y="865239"/>
            <a:ext cx="7481455" cy="587923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2000" dirty="0"/>
              <a:t>Onemocnění dělíme na </a:t>
            </a:r>
            <a:r>
              <a:rPr lang="cs-CZ" sz="2000" b="1" dirty="0" err="1"/>
              <a:t>hypokinetické</a:t>
            </a:r>
            <a:r>
              <a:rPr lang="cs-CZ" sz="2000" dirty="0"/>
              <a:t> (např. PN, P+) a </a:t>
            </a:r>
            <a:r>
              <a:rPr lang="cs-CZ" sz="2000" b="1" dirty="0"/>
              <a:t>hyperkinetické poruchy</a:t>
            </a:r>
            <a:r>
              <a:rPr lang="cs-CZ" sz="2000" dirty="0"/>
              <a:t> (třesy, dystonie či chorea)</a:t>
            </a:r>
            <a:endParaRPr lang="cs-CZ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dirty="0"/>
              <a:t>HYPERKINETICKÉ PORUCHY </a:t>
            </a:r>
            <a:r>
              <a:rPr lang="cs-CZ" sz="1800" b="1" dirty="0"/>
              <a:t>(ABNORMÁLNÍ POHYBY, DISKINÉZY)</a:t>
            </a:r>
            <a:endParaRPr lang="cs-CZ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600" dirty="0"/>
              <a:t>DYSTONIE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600" dirty="0"/>
              <a:t>CHOREA a BALISMY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600" dirty="0"/>
              <a:t>TREMOR (TŘES)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u="sng" dirty="0">
                <a:solidFill>
                  <a:schemeClr val="accent1"/>
                </a:solidFill>
              </a:rPr>
              <a:t>TIKY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b="1" dirty="0"/>
              <a:t>Časté, krátké, opakované, stereotypní pohyby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b="1" dirty="0"/>
              <a:t>Nejedná se o postižení bazálních ganglií </a:t>
            </a:r>
            <a:r>
              <a:rPr lang="cs-CZ" sz="1800" dirty="0"/>
              <a:t>a mimovolní pohyby </a:t>
            </a:r>
            <a:r>
              <a:rPr lang="cs-CZ" sz="1800" b="1" dirty="0"/>
              <a:t>lze částečně potlačit vůlí. Jsou zhoršovány stresovou situací.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Typické pro oblast obličeje a šíje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b="1" dirty="0"/>
              <a:t>Zejména dětský věk, </a:t>
            </a:r>
            <a:r>
              <a:rPr lang="cs-CZ" sz="1800" dirty="0"/>
              <a:t>často spojeny s poruchami pozornosti (např. ADHD)</a:t>
            </a:r>
            <a:r>
              <a:rPr lang="cs-CZ" sz="1800" b="1" dirty="0"/>
              <a:t> </a:t>
            </a:r>
            <a:r>
              <a:rPr lang="cs-CZ" sz="1800" dirty="0"/>
              <a:t>a často s věkem vymizí (zůstanou-li do dospělosti, jsou klasifikovány jako chronické)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b="1" dirty="0"/>
              <a:t>VOKÁLNÍ </a:t>
            </a:r>
            <a:r>
              <a:rPr lang="cs-CZ" sz="1800" dirty="0"/>
              <a:t>x</a:t>
            </a:r>
            <a:r>
              <a:rPr lang="cs-CZ" sz="1800" b="1" dirty="0"/>
              <a:t> MOTORICKÉ; JEDNODUCHÉ </a:t>
            </a:r>
            <a:r>
              <a:rPr lang="cs-CZ" sz="1800" dirty="0"/>
              <a:t>(mrkání) X</a:t>
            </a:r>
            <a:r>
              <a:rPr lang="cs-CZ" sz="1800" b="1" dirty="0"/>
              <a:t> KOMPLEXNÍ </a:t>
            </a:r>
            <a:r>
              <a:rPr lang="cs-CZ" sz="1800" dirty="0"/>
              <a:t>(vykřikování vět a automatismy).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/>
              <a:t>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>
                <a:solidFill>
                  <a:schemeClr val="accent1"/>
                </a:solidFill>
              </a:rPr>
              <a:t>	TOURETTŮV SYNDROM (GTS,TS) a TOURETTISMUS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cs-CZ" sz="1400" dirty="0"/>
              <a:t>Vrozené neuropsychiatrické onemocnění, komplexní tiky, koprolálie (vulgarismy), OCD (obsedantně kompulzivní porucha), </a:t>
            </a:r>
            <a:r>
              <a:rPr lang="cs-CZ" sz="1400" b="1" dirty="0" err="1"/>
              <a:t>akatizie</a:t>
            </a:r>
            <a:r>
              <a:rPr lang="cs-CZ" sz="1400" dirty="0"/>
              <a:t> = pocit vnitřního neklidu, nucení k provádění pohybů (často u psychóz). Psychoterapie, antipsychotika.</a:t>
            </a:r>
            <a:endParaRPr lang="cs-CZ" sz="1000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F4F2AF51-1097-42F3-92DE-B29BA0D930F8}"/>
              </a:ext>
            </a:extLst>
          </p:cNvPr>
          <p:cNvCxnSpPr/>
          <p:nvPr/>
        </p:nvCxnSpPr>
        <p:spPr>
          <a:xfrm>
            <a:off x="4721630" y="1653962"/>
            <a:ext cx="6984673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3A27D274-D65D-4439-ACC6-68777749D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46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52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827A1-80F0-43F7-8987-11DF3A5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187" y="113525"/>
            <a:ext cx="6406081" cy="7767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4100" b="1" kern="1200" dirty="0" err="1">
                <a:latin typeface="+mj-lt"/>
                <a:ea typeface="+mj-ea"/>
                <a:cs typeface="+mj-cs"/>
              </a:rPr>
              <a:t>Extrapyramidová</a:t>
            </a:r>
            <a:r>
              <a:rPr lang="cs-CZ" sz="4100" b="1" kern="1200" dirty="0">
                <a:latin typeface="+mj-lt"/>
                <a:ea typeface="+mj-ea"/>
                <a:cs typeface="+mj-cs"/>
              </a:rPr>
              <a:t> onemocnění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BD974A-CF20-4644-A124-8B7AA0667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999" y="865239"/>
            <a:ext cx="6528000" cy="587923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2000" dirty="0"/>
              <a:t>Onemocnění dělíme na </a:t>
            </a:r>
            <a:r>
              <a:rPr lang="cs-CZ" sz="2000" b="1" dirty="0" err="1"/>
              <a:t>hypokinetické</a:t>
            </a:r>
            <a:r>
              <a:rPr lang="cs-CZ" sz="2000" dirty="0"/>
              <a:t> (např. PN, P+) a </a:t>
            </a:r>
            <a:r>
              <a:rPr lang="cs-CZ" sz="2000" b="1" dirty="0"/>
              <a:t>hyperkinetické poruchy</a:t>
            </a:r>
            <a:r>
              <a:rPr lang="cs-CZ" sz="2000" dirty="0"/>
              <a:t> (třesy, dystonie či chorea)</a:t>
            </a:r>
            <a:endParaRPr lang="cs-CZ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dirty="0"/>
              <a:t>HYPERKINETICKÉ PORUCHY </a:t>
            </a:r>
            <a:r>
              <a:rPr lang="cs-CZ" sz="1800" b="1" dirty="0"/>
              <a:t>(ABNORMÁLNÍ POHYBY, DISKINÉZY)</a:t>
            </a:r>
            <a:endParaRPr lang="cs-CZ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600" dirty="0"/>
              <a:t>DYSTONIE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600" dirty="0"/>
              <a:t>CHOREA a BALISMY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600" dirty="0"/>
              <a:t>TREMOR (TŘES)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/>
              <a:t>TIKY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u="sng" dirty="0">
                <a:solidFill>
                  <a:schemeClr val="accent1"/>
                </a:solidFill>
              </a:rPr>
              <a:t>SYNDROM NEKLIDNÝCH NOHOU </a:t>
            </a:r>
            <a:r>
              <a:rPr lang="cs-CZ" sz="1800" b="1" u="sng" dirty="0">
                <a:solidFill>
                  <a:schemeClr val="accent1"/>
                </a:solidFill>
              </a:rPr>
              <a:t>(RESTLESS LEGS SYNDROME)</a:t>
            </a:r>
            <a:endParaRPr lang="cs-CZ" sz="2000" b="1" u="sng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Nucení k pohybu DKK + nepříjemné pocity (např. parestezie)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Úlevu přináší chůze, potíže typicky v klidu a ve večerních hodinách.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Bývá nespavost.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Příčina není plně objasněná, ale syndrom někdy doprovází selhání ledvin, diabetes, neuropatie.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F4F2AF51-1097-42F3-92DE-B29BA0D930F8}"/>
              </a:ext>
            </a:extLst>
          </p:cNvPr>
          <p:cNvCxnSpPr/>
          <p:nvPr/>
        </p:nvCxnSpPr>
        <p:spPr>
          <a:xfrm>
            <a:off x="4721630" y="1653962"/>
            <a:ext cx="6984673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VÃ½sledek obrÃ¡zku pro restless leg syndrome">
            <a:extLst>
              <a:ext uri="{FF2B5EF4-FFF2-40B4-BE49-F238E27FC236}">
                <a16:creationId xmlns:a16="http://schemas.microsoft.com/office/drawing/2014/main" id="{2798B687-6120-4AE7-989F-B47CC8435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5591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195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1AB9F-DAB8-4E01-A219-153EC3455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E2C04E-D5B9-4C1A-94FB-9CCEC169A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Alcohol and Health: Does It Matter What You Drink? | Wine Spectator">
            <a:extLst>
              <a:ext uri="{FF2B5EF4-FFF2-40B4-BE49-F238E27FC236}">
                <a16:creationId xmlns:a16="http://schemas.microsoft.com/office/drawing/2014/main" id="{6F4BC948-A989-4871-9D92-10964F02F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8CA412B-5077-4007-A12B-914ED7968827}"/>
              </a:ext>
            </a:extLst>
          </p:cNvPr>
          <p:cNvSpPr/>
          <p:nvPr/>
        </p:nvSpPr>
        <p:spPr>
          <a:xfrm>
            <a:off x="0" y="0"/>
            <a:ext cx="12192000" cy="88458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861E4A29-443F-4994-9E4D-0F15A045126E}"/>
              </a:ext>
            </a:extLst>
          </p:cNvPr>
          <p:cNvSpPr txBox="1">
            <a:spLocks/>
          </p:cNvSpPr>
          <p:nvPr/>
        </p:nvSpPr>
        <p:spPr>
          <a:xfrm>
            <a:off x="129208" y="49696"/>
            <a:ext cx="11161643" cy="785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>
                <a:solidFill>
                  <a:schemeClr val="bg1"/>
                </a:solidFill>
              </a:rPr>
              <a:t>METABOLICKÁ ONEMOCNĚNÍ NERVOVÉHO SYSTÉMU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18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D0B7642-9E66-4895-ABDE-888582E1D388}"/>
              </a:ext>
            </a:extLst>
          </p:cNvPr>
          <p:cNvSpPr/>
          <p:nvPr/>
        </p:nvSpPr>
        <p:spPr>
          <a:xfrm>
            <a:off x="0" y="0"/>
            <a:ext cx="12192000" cy="88458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2CDB9-3D74-4EB4-9554-59B70DB6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8" y="49696"/>
            <a:ext cx="11161643" cy="785192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METABOLICKÁ ONEMOCNĚNÍ NERVOVÉHO SYSTÉMU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Eisai, Meiji receive approval for Parkinson's drug">
            <a:extLst>
              <a:ext uri="{FF2B5EF4-FFF2-40B4-BE49-F238E27FC236}">
                <a16:creationId xmlns:a16="http://schemas.microsoft.com/office/drawing/2014/main" id="{DBCB6ECD-0180-4EAD-A4CE-86F478F9C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84584"/>
            <a:ext cx="3008521" cy="200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4ED61C41-CE93-4689-80CB-2017EBBDB7B6}"/>
              </a:ext>
            </a:extLst>
          </p:cNvPr>
          <p:cNvSpPr txBox="1"/>
          <p:nvPr/>
        </p:nvSpPr>
        <p:spPr>
          <a:xfrm>
            <a:off x="1718380" y="3059668"/>
            <a:ext cx="112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LÉKY</a:t>
            </a:r>
            <a:endParaRPr lang="en-GB" b="1" dirty="0"/>
          </a:p>
        </p:txBody>
      </p:sp>
      <p:pic>
        <p:nvPicPr>
          <p:cNvPr id="4102" name="Picture 6" descr="Alcohol Killer – SGT Trade">
            <a:extLst>
              <a:ext uri="{FF2B5EF4-FFF2-40B4-BE49-F238E27FC236}">
                <a16:creationId xmlns:a16="http://schemas.microsoft.com/office/drawing/2014/main" id="{BEEC5EE6-D000-4D50-9961-96DE01594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861" y="934280"/>
            <a:ext cx="1958007" cy="195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CAC44ACD-2976-44D5-9833-DEA8404D8668}"/>
              </a:ext>
            </a:extLst>
          </p:cNvPr>
          <p:cNvSpPr txBox="1"/>
          <p:nvPr/>
        </p:nvSpPr>
        <p:spPr>
          <a:xfrm>
            <a:off x="3697357" y="3059668"/>
            <a:ext cx="3220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TOXICKÉ A NÁVYKOVÉ LÁTKY</a:t>
            </a:r>
            <a:endParaRPr lang="en-GB" b="1" dirty="0"/>
          </a:p>
        </p:txBody>
      </p:sp>
      <p:pic>
        <p:nvPicPr>
          <p:cNvPr id="4104" name="Picture 8" descr="Download Free png Diabetes Png (94+ images in Collection) Page 2 - DLPNG.com">
            <a:extLst>
              <a:ext uri="{FF2B5EF4-FFF2-40B4-BE49-F238E27FC236}">
                <a16:creationId xmlns:a16="http://schemas.microsoft.com/office/drawing/2014/main" id="{F16C9E8F-EF93-4EF9-84FB-EB62C1FEB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136" y="1059814"/>
            <a:ext cx="1818861" cy="181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525F20C3-B823-4EE1-A5DE-3D0024927208}"/>
              </a:ext>
            </a:extLst>
          </p:cNvPr>
          <p:cNvSpPr txBox="1"/>
          <p:nvPr/>
        </p:nvSpPr>
        <p:spPr>
          <a:xfrm>
            <a:off x="7253343" y="3053906"/>
            <a:ext cx="3649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PORUCHY METABOLISMU GLUKÓZY</a:t>
            </a:r>
            <a:endParaRPr lang="en-GB" b="1" dirty="0"/>
          </a:p>
        </p:txBody>
      </p:sp>
      <p:pic>
        <p:nvPicPr>
          <p:cNvPr id="4106" name="Picture 10" descr="Prevence | EUSHOPS.cz">
            <a:extLst>
              <a:ext uri="{FF2B5EF4-FFF2-40B4-BE49-F238E27FC236}">
                <a16:creationId xmlns:a16="http://schemas.microsoft.com/office/drawing/2014/main" id="{566AF3B0-26BB-4953-8276-A39ADE6DD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015" y="3682156"/>
            <a:ext cx="2368619" cy="245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30DDFA1C-9616-409D-8D2B-4EA0F15446B8}"/>
              </a:ext>
            </a:extLst>
          </p:cNvPr>
          <p:cNvSpPr txBox="1"/>
          <p:nvPr/>
        </p:nvSpPr>
        <p:spPr>
          <a:xfrm>
            <a:off x="3646882" y="6392226"/>
            <a:ext cx="4126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KARENČNÍ NEUROLOGICKÉ SYNDROMY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87744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D0B7642-9E66-4895-ABDE-888582E1D388}"/>
              </a:ext>
            </a:extLst>
          </p:cNvPr>
          <p:cNvSpPr/>
          <p:nvPr/>
        </p:nvSpPr>
        <p:spPr>
          <a:xfrm>
            <a:off x="0" y="0"/>
            <a:ext cx="12192000" cy="88458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2CDB9-3D74-4EB4-9554-59B70DB6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8" y="49696"/>
            <a:ext cx="11161643" cy="785192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METABOLICKÁ ONEMOCNĚNÍ NERVOVÉHO SYSTÉMU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Eisai, Meiji receive approval for Parkinson's drug">
            <a:extLst>
              <a:ext uri="{FF2B5EF4-FFF2-40B4-BE49-F238E27FC236}">
                <a16:creationId xmlns:a16="http://schemas.microsoft.com/office/drawing/2014/main" id="{DBCB6ECD-0180-4EAD-A4CE-86F478F9C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84584"/>
            <a:ext cx="3008521" cy="200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133A13F4-5C1B-4420-A86C-B4CC9324380D}"/>
              </a:ext>
            </a:extLst>
          </p:cNvPr>
          <p:cNvSpPr/>
          <p:nvPr/>
        </p:nvSpPr>
        <p:spPr>
          <a:xfrm>
            <a:off x="4259933" y="1121598"/>
            <a:ext cx="7405738" cy="4074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POLÉKOVÉ POSTIŽENÍ NERVOVÉHO SYSTÉMU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35BD7CCA-26C7-449D-B6DE-E17EB8B07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9930" y="1563970"/>
            <a:ext cx="7405738" cy="960130"/>
          </a:xfrm>
        </p:spPr>
        <p:txBody>
          <a:bodyPr>
            <a:normAutofit/>
          </a:bodyPr>
          <a:lstStyle/>
          <a:p>
            <a:r>
              <a:rPr lang="cs-CZ" sz="1800" dirty="0"/>
              <a:t>Akutní, chronické a škodlivé užívání.</a:t>
            </a:r>
          </a:p>
          <a:p>
            <a:r>
              <a:rPr lang="cs-CZ" sz="1800" dirty="0"/>
              <a:t>Nejčastěji nadužívání/škodlivé užívání </a:t>
            </a:r>
            <a:r>
              <a:rPr lang="cs-CZ" sz="1800" b="1" dirty="0"/>
              <a:t>antipsychotik</a:t>
            </a:r>
            <a:r>
              <a:rPr lang="cs-CZ" sz="1800" dirty="0"/>
              <a:t> (např. </a:t>
            </a:r>
            <a:r>
              <a:rPr lang="cs-CZ" sz="1800" dirty="0" err="1"/>
              <a:t>Haloperidol</a:t>
            </a:r>
            <a:r>
              <a:rPr lang="cs-CZ" sz="1800" dirty="0"/>
              <a:t>, </a:t>
            </a:r>
            <a:r>
              <a:rPr lang="cs-CZ" sz="1800" dirty="0" err="1"/>
              <a:t>klozapin</a:t>
            </a:r>
            <a:r>
              <a:rPr lang="cs-CZ" sz="1800" dirty="0"/>
              <a:t>) a </a:t>
            </a:r>
            <a:r>
              <a:rPr lang="cs-CZ" sz="1800" b="1" dirty="0"/>
              <a:t>antidepresiv</a:t>
            </a:r>
            <a:r>
              <a:rPr lang="cs-CZ" sz="1800" dirty="0"/>
              <a:t> (např. </a:t>
            </a:r>
            <a:r>
              <a:rPr lang="cs-CZ" sz="1800" dirty="0" err="1"/>
              <a:t>citalopram</a:t>
            </a:r>
            <a:r>
              <a:rPr lang="cs-CZ" sz="1800" dirty="0"/>
              <a:t>).</a:t>
            </a:r>
          </a:p>
        </p:txBody>
      </p:sp>
      <p:pic>
        <p:nvPicPr>
          <p:cNvPr id="16" name="Picture 6" descr="Alcohol Killer – SGT Trade">
            <a:extLst>
              <a:ext uri="{FF2B5EF4-FFF2-40B4-BE49-F238E27FC236}">
                <a16:creationId xmlns:a16="http://schemas.microsoft.com/office/drawing/2014/main" id="{E9015CBF-AEBA-4B72-B5AF-1C653A893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84" y="3640130"/>
            <a:ext cx="1958007" cy="195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3A12B316-A662-4A39-964A-CF793D4BFB23}"/>
              </a:ext>
            </a:extLst>
          </p:cNvPr>
          <p:cNvSpPr/>
          <p:nvPr/>
        </p:nvSpPr>
        <p:spPr>
          <a:xfrm>
            <a:off x="4259930" y="2688541"/>
            <a:ext cx="7405738" cy="4074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EXOGENNÍ TOXINY POŠKOZUJÍCÍ NERVOVÝ SYSTÉM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Zástupný symbol pro obsah 2">
            <a:extLst>
              <a:ext uri="{FF2B5EF4-FFF2-40B4-BE49-F238E27FC236}">
                <a16:creationId xmlns:a16="http://schemas.microsoft.com/office/drawing/2014/main" id="{BFD7F756-4790-43CE-A451-C6F5B24ACDCD}"/>
              </a:ext>
            </a:extLst>
          </p:cNvPr>
          <p:cNvSpPr txBox="1">
            <a:spLocks/>
          </p:cNvSpPr>
          <p:nvPr/>
        </p:nvSpPr>
        <p:spPr>
          <a:xfrm>
            <a:off x="4259930" y="3128522"/>
            <a:ext cx="7405738" cy="3679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Mohou se podílet otravy olovem, rtutí nebo třeba oxidem uhelnatým.</a:t>
            </a:r>
          </a:p>
          <a:p>
            <a:r>
              <a:rPr lang="cs-CZ" sz="1800" b="1" dirty="0" err="1"/>
              <a:t>Methylalkohol</a:t>
            </a:r>
            <a:r>
              <a:rPr lang="cs-CZ" sz="1800" b="1" dirty="0"/>
              <a:t>/Metanol </a:t>
            </a:r>
            <a:r>
              <a:rPr lang="cs-CZ" sz="1800" dirty="0"/>
              <a:t>– projevuje se těžkým metabolickým rozvratem s akutním selháním ledvina a neuropatií optiku.</a:t>
            </a:r>
            <a:br>
              <a:rPr lang="cs-CZ" sz="1800" dirty="0"/>
            </a:br>
            <a:r>
              <a:rPr lang="cs-CZ" sz="1800" dirty="0"/>
              <a:t>Viz také </a:t>
            </a:r>
            <a:r>
              <a:rPr lang="cs-CZ" sz="1800" dirty="0" err="1"/>
              <a:t>methanolová</a:t>
            </a:r>
            <a:r>
              <a:rPr lang="cs-CZ" sz="1800" dirty="0"/>
              <a:t> aféra v ČR.</a:t>
            </a:r>
          </a:p>
          <a:p>
            <a:r>
              <a:rPr lang="cs-CZ" sz="1800" b="1" dirty="0"/>
              <a:t>Alkohol/Ethanol</a:t>
            </a:r>
          </a:p>
          <a:p>
            <a:pPr lvl="1"/>
            <a:r>
              <a:rPr lang="cs-CZ" sz="1800" dirty="0"/>
              <a:t>Poškození organismu a projevy škodlivého užívání vznikají jednak z </a:t>
            </a:r>
            <a:r>
              <a:rPr lang="cs-CZ" sz="1800" b="1" dirty="0"/>
              <a:t>přímého toxického poškození </a:t>
            </a:r>
            <a:r>
              <a:rPr lang="cs-CZ" sz="1800" dirty="0"/>
              <a:t>nervového systému a </a:t>
            </a:r>
            <a:r>
              <a:rPr lang="cs-CZ" sz="1800" dirty="0" err="1"/>
              <a:t>druhak</a:t>
            </a:r>
            <a:r>
              <a:rPr lang="cs-CZ" sz="1800" dirty="0"/>
              <a:t> v rámci </a:t>
            </a:r>
            <a:r>
              <a:rPr lang="cs-CZ" sz="1800" b="1" dirty="0"/>
              <a:t>syndromu z vysazení alkoholu </a:t>
            </a:r>
            <a:r>
              <a:rPr lang="cs-CZ" sz="1800" dirty="0"/>
              <a:t>(odvykací stav).</a:t>
            </a:r>
          </a:p>
          <a:p>
            <a:pPr lvl="1"/>
            <a:r>
              <a:rPr lang="cs-CZ" sz="1800" dirty="0"/>
              <a:t>Nejčastějšími neurologickými projevy akutní intoxikace je </a:t>
            </a:r>
            <a:r>
              <a:rPr lang="cs-CZ" sz="1800" b="1" dirty="0"/>
              <a:t>mozečkový syndrom </a:t>
            </a:r>
            <a:r>
              <a:rPr lang="cs-CZ" sz="1800" dirty="0"/>
              <a:t>(poruchy rovnováhy a koordinace pohybů) a poté dysartrie a nystagmus. Těžší otravy vedou k </a:t>
            </a:r>
            <a:r>
              <a:rPr lang="cs-CZ" sz="1800" b="1" dirty="0"/>
              <a:t>poruchám vědomí</a:t>
            </a:r>
            <a:r>
              <a:rPr lang="cs-CZ" sz="1800" dirty="0"/>
              <a:t>.</a:t>
            </a:r>
          </a:p>
          <a:p>
            <a:pPr lvl="1"/>
            <a:r>
              <a:rPr lang="cs-CZ" sz="1800" dirty="0"/>
              <a:t>Při chronickém užívání vede k rozvoji alkoholové polyneuropatie nebo alkoholové demence či k atrofii mozečku.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4097BD6-84D3-4E72-A20A-25E9ED5C0F07}"/>
              </a:ext>
            </a:extLst>
          </p:cNvPr>
          <p:cNvSpPr/>
          <p:nvPr/>
        </p:nvSpPr>
        <p:spPr>
          <a:xfrm>
            <a:off x="129209" y="6155703"/>
            <a:ext cx="4130722" cy="5643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cs-CZ" sz="1400" b="1" dirty="0">
                <a:solidFill>
                  <a:schemeClr val="tx1"/>
                </a:solidFill>
              </a:rPr>
              <a:t>       </a:t>
            </a:r>
            <a:r>
              <a:rPr lang="cs-CZ" sz="1400" dirty="0">
                <a:solidFill>
                  <a:schemeClr val="tx1"/>
                </a:solidFill>
              </a:rPr>
              <a:t>Chronický alkoholismus vede k depleci zejména </a:t>
            </a:r>
            <a:r>
              <a:rPr lang="cs-CZ" sz="1400" dirty="0" err="1">
                <a:solidFill>
                  <a:schemeClr val="tx1"/>
                </a:solidFill>
              </a:rPr>
              <a:t>thiaminu</a:t>
            </a:r>
            <a:r>
              <a:rPr lang="cs-CZ" sz="1400" dirty="0">
                <a:solidFill>
                  <a:schemeClr val="tx1"/>
                </a:solidFill>
              </a:rPr>
              <a:t> (vitamínu B1). Viz dále.</a:t>
            </a:r>
          </a:p>
        </p:txBody>
      </p:sp>
      <p:pic>
        <p:nvPicPr>
          <p:cNvPr id="11" name="Google Shape;211;p22" descr="Známky Info Informace - Vektorová grafika zdarma na Pixabay">
            <a:extLst>
              <a:ext uri="{FF2B5EF4-FFF2-40B4-BE49-F238E27FC236}">
                <a16:creationId xmlns:a16="http://schemas.microsoft.com/office/drawing/2014/main" id="{03EB9E2E-6F5F-4263-956F-B59401B055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559" y="6238802"/>
            <a:ext cx="182482" cy="187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8094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D0B7642-9E66-4895-ABDE-888582E1D388}"/>
              </a:ext>
            </a:extLst>
          </p:cNvPr>
          <p:cNvSpPr/>
          <p:nvPr/>
        </p:nvSpPr>
        <p:spPr>
          <a:xfrm>
            <a:off x="0" y="0"/>
            <a:ext cx="12192000" cy="88458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2CDB9-3D74-4EB4-9554-59B70DB6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8" y="49696"/>
            <a:ext cx="11161643" cy="785192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METABOLICKÁ ONEMOCNĚNÍ NERVOVÉHO SYSTÉMU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Zástupný symbol pro obsah 2">
            <a:extLst>
              <a:ext uri="{FF2B5EF4-FFF2-40B4-BE49-F238E27FC236}">
                <a16:creationId xmlns:a16="http://schemas.microsoft.com/office/drawing/2014/main" id="{BFD7F756-4790-43CE-A451-C6F5B24ACDCD}"/>
              </a:ext>
            </a:extLst>
          </p:cNvPr>
          <p:cNvSpPr txBox="1">
            <a:spLocks/>
          </p:cNvSpPr>
          <p:nvPr/>
        </p:nvSpPr>
        <p:spPr>
          <a:xfrm>
            <a:off x="4259930" y="1659119"/>
            <a:ext cx="7405738" cy="848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K závislosti mohou vést opiáty (např. </a:t>
            </a:r>
            <a:r>
              <a:rPr lang="cs-CZ" sz="1800" dirty="0" err="1"/>
              <a:t>Tramal</a:t>
            </a:r>
            <a:r>
              <a:rPr lang="cs-CZ" sz="1800" dirty="0"/>
              <a:t>) nebo benzodiazepiny (např. Diazepam), jejich akutní intoxikace obvykle vede k útlumu dechového centra a poruše vědomí.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4097BD6-84D3-4E72-A20A-25E9ED5C0F07}"/>
              </a:ext>
            </a:extLst>
          </p:cNvPr>
          <p:cNvSpPr/>
          <p:nvPr/>
        </p:nvSpPr>
        <p:spPr>
          <a:xfrm>
            <a:off x="129209" y="6155703"/>
            <a:ext cx="4130722" cy="5643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cs-CZ" sz="1400" b="1" dirty="0">
                <a:solidFill>
                  <a:schemeClr val="tx1"/>
                </a:solidFill>
              </a:rPr>
              <a:t>       </a:t>
            </a:r>
            <a:r>
              <a:rPr lang="cs-CZ" sz="1400" dirty="0">
                <a:solidFill>
                  <a:schemeClr val="tx1"/>
                </a:solidFill>
              </a:rPr>
              <a:t>Chronický alkoholismus vede k depleci zejména </a:t>
            </a:r>
            <a:r>
              <a:rPr lang="cs-CZ" sz="1400" dirty="0" err="1">
                <a:solidFill>
                  <a:schemeClr val="tx1"/>
                </a:solidFill>
              </a:rPr>
              <a:t>thiaminu</a:t>
            </a:r>
            <a:r>
              <a:rPr lang="cs-CZ" sz="1400" dirty="0">
                <a:solidFill>
                  <a:schemeClr val="tx1"/>
                </a:solidFill>
              </a:rPr>
              <a:t> (vitamínu B1). Viz dále.</a:t>
            </a:r>
          </a:p>
        </p:txBody>
      </p:sp>
      <p:pic>
        <p:nvPicPr>
          <p:cNvPr id="11" name="Google Shape;211;p22" descr="Známky Info Informace - Vektorová grafika zdarma na Pixabay">
            <a:extLst>
              <a:ext uri="{FF2B5EF4-FFF2-40B4-BE49-F238E27FC236}">
                <a16:creationId xmlns:a16="http://schemas.microsoft.com/office/drawing/2014/main" id="{03EB9E2E-6F5F-4263-956F-B59401B055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559" y="6238802"/>
            <a:ext cx="182482" cy="18771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7C85E25F-A4B6-4D43-AD52-84277C6BA59C}"/>
              </a:ext>
            </a:extLst>
          </p:cNvPr>
          <p:cNvSpPr/>
          <p:nvPr/>
        </p:nvSpPr>
        <p:spPr>
          <a:xfrm>
            <a:off x="4259930" y="1126136"/>
            <a:ext cx="7405738" cy="4074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EXOGENNÍ TOXINY POŠKOZUJÍCÍ NERVOVÝ SYSTÉM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5" name="Picture 8" descr="Download Free png Diabetes Png (94+ images in Collection) Page 2 - DLPNG.com">
            <a:extLst>
              <a:ext uri="{FF2B5EF4-FFF2-40B4-BE49-F238E27FC236}">
                <a16:creationId xmlns:a16="http://schemas.microsoft.com/office/drawing/2014/main" id="{0AE32055-3702-4E62-B200-D58C8AB4F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39" y="1198566"/>
            <a:ext cx="1818861" cy="181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21C60322-D198-4857-8F51-AC2F7D301E70}"/>
              </a:ext>
            </a:extLst>
          </p:cNvPr>
          <p:cNvSpPr/>
          <p:nvPr/>
        </p:nvSpPr>
        <p:spPr>
          <a:xfrm>
            <a:off x="4259929" y="2660232"/>
            <a:ext cx="7405738" cy="4074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PORUCHY METABOLISMU GLUKÓZY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Zástupný symbol pro obsah 2">
            <a:extLst>
              <a:ext uri="{FF2B5EF4-FFF2-40B4-BE49-F238E27FC236}">
                <a16:creationId xmlns:a16="http://schemas.microsoft.com/office/drawing/2014/main" id="{5158D50B-F125-43C4-AFF5-08463F31FC21}"/>
              </a:ext>
            </a:extLst>
          </p:cNvPr>
          <p:cNvSpPr txBox="1">
            <a:spLocks/>
          </p:cNvSpPr>
          <p:nvPr/>
        </p:nvSpPr>
        <p:spPr>
          <a:xfrm>
            <a:off x="4259929" y="3220425"/>
            <a:ext cx="7405738" cy="1078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Hyperglykémie či hypoglykémie mohou vést k rozvoji i neurologickým potíží, které obvykle doprovází celkový metabolický rozvrat organismu. Dlouhodobá hyperglykémie (např. při cukrovce II. typu) může vést k rozvoji polyneuropatií.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E0A9DB04-F8D5-4DDA-9B04-DB07CBD59DA5}"/>
              </a:ext>
            </a:extLst>
          </p:cNvPr>
          <p:cNvSpPr/>
          <p:nvPr/>
        </p:nvSpPr>
        <p:spPr>
          <a:xfrm>
            <a:off x="4259929" y="4422610"/>
            <a:ext cx="7405738" cy="4074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KARENČNÍ NEUROLOGICKÉ SYNDROMY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2" name="Picture 10" descr="Prevence | EUSHOPS.cz">
            <a:extLst>
              <a:ext uri="{FF2B5EF4-FFF2-40B4-BE49-F238E27FC236}">
                <a16:creationId xmlns:a16="http://schemas.microsoft.com/office/drawing/2014/main" id="{0AB5F034-05A2-44A5-9D18-93F9AF795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39" y="3254603"/>
            <a:ext cx="2368619" cy="245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obsah 2">
            <a:extLst>
              <a:ext uri="{FF2B5EF4-FFF2-40B4-BE49-F238E27FC236}">
                <a16:creationId xmlns:a16="http://schemas.microsoft.com/office/drawing/2014/main" id="{13C19B65-A31A-447D-99AF-E84EE3E80F55}"/>
              </a:ext>
            </a:extLst>
          </p:cNvPr>
          <p:cNvSpPr txBox="1">
            <a:spLocks/>
          </p:cNvSpPr>
          <p:nvPr/>
        </p:nvSpPr>
        <p:spPr>
          <a:xfrm>
            <a:off x="4259929" y="4924292"/>
            <a:ext cx="7405738" cy="1078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Izolované i kombinované nedostatky některých vitamínů (např. B1 (</a:t>
            </a:r>
            <a:r>
              <a:rPr lang="cs-CZ" sz="1800" dirty="0" err="1"/>
              <a:t>thiamin</a:t>
            </a:r>
            <a:r>
              <a:rPr lang="cs-CZ" sz="1800" dirty="0"/>
              <a:t>), B6 (pyridoxin), B12 (kobalamin), </a:t>
            </a:r>
            <a:r>
              <a:rPr lang="cs-CZ" sz="1800" dirty="0" err="1"/>
              <a:t>kys</a:t>
            </a:r>
            <a:r>
              <a:rPr lang="cs-CZ" sz="1800" dirty="0"/>
              <a:t>. Listová nebo vit. E (tokoferol) mohou vést k polyneuropatiím či degenerativním změnám (zejména pak míchy).</a:t>
            </a:r>
          </a:p>
        </p:txBody>
      </p:sp>
    </p:spTree>
    <p:extLst>
      <p:ext uri="{BB962C8B-B14F-4D97-AF65-F5344CB8AC3E}">
        <p14:creationId xmlns:p14="http://schemas.microsoft.com/office/powerpoint/2010/main" val="3474446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B900E41-2C5E-4690-9DAA-0E72A68BFC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Děkuji za pozornost!</a:t>
            </a:r>
            <a:endParaRPr lang="en-GB" b="1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47873A2-2079-4454-B304-E0886C6E6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359" y="6204856"/>
            <a:ext cx="9144000" cy="508519"/>
          </a:xfrm>
        </p:spPr>
        <p:txBody>
          <a:bodyPr/>
          <a:lstStyle/>
          <a:p>
            <a:pPr algn="l"/>
            <a:r>
              <a:rPr lang="cs-CZ" dirty="0">
                <a:hlinkClick r:id="rId2"/>
              </a:rPr>
              <a:t>Kocica.Jan@fnbrno.cz</a:t>
            </a:r>
            <a:endParaRPr lang="cs-CZ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9749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E6E62A-F2A9-4F12-A324-6DBF98451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Zajímavé odkazy: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DCBD247-E2CF-40F0-85CD-EBBF7B50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Parkinsonova nemoc </a:t>
            </a:r>
            <a:r>
              <a:rPr lang="cs-CZ" sz="2000" dirty="0"/>
              <a:t>(</a:t>
            </a:r>
            <a:r>
              <a:rPr lang="cs-CZ" sz="2000" dirty="0" err="1"/>
              <a:t>Osmosis</a:t>
            </a:r>
            <a:r>
              <a:rPr lang="cs-CZ" sz="2000" dirty="0"/>
              <a:t>): </a:t>
            </a:r>
            <a:r>
              <a:rPr lang="cs-CZ" sz="2000" dirty="0">
                <a:hlinkClick r:id="rId2"/>
              </a:rPr>
              <a:t>https://www.youtube.com/watch?v=VIEUEV9wlyI</a:t>
            </a:r>
            <a:endParaRPr lang="cs-CZ" sz="2000" dirty="0"/>
          </a:p>
          <a:p>
            <a:r>
              <a:rPr lang="cs-CZ" sz="2000" b="1" dirty="0"/>
              <a:t>Alzheimerova nemoc </a:t>
            </a:r>
            <a:r>
              <a:rPr lang="cs-CZ" sz="2000" dirty="0"/>
              <a:t>(</a:t>
            </a:r>
            <a:r>
              <a:rPr lang="cs-CZ" sz="2000" dirty="0" err="1"/>
              <a:t>Osmosis</a:t>
            </a:r>
            <a:r>
              <a:rPr lang="cs-CZ" sz="2000" dirty="0"/>
              <a:t>): </a:t>
            </a:r>
            <a:r>
              <a:rPr lang="cs-CZ" sz="2000" dirty="0">
                <a:hlinkClick r:id="rId3"/>
              </a:rPr>
              <a:t>https://www.youtube.com/watch?v=v5gdH_Hydes</a:t>
            </a:r>
            <a:endParaRPr lang="cs-CZ" sz="2000" dirty="0"/>
          </a:p>
          <a:p>
            <a:r>
              <a:rPr lang="cs-CZ" sz="2000" b="1" dirty="0" err="1"/>
              <a:t>Huntingtonova</a:t>
            </a:r>
            <a:r>
              <a:rPr lang="cs-CZ" sz="2000" b="1" dirty="0"/>
              <a:t> chorea </a:t>
            </a:r>
            <a:r>
              <a:rPr lang="cs-CZ" sz="2000" dirty="0"/>
              <a:t>(</a:t>
            </a:r>
            <a:r>
              <a:rPr lang="cs-CZ" sz="2000" dirty="0" err="1"/>
              <a:t>Osmosis</a:t>
            </a:r>
            <a:r>
              <a:rPr lang="cs-CZ" sz="2000" dirty="0"/>
              <a:t>): </a:t>
            </a:r>
            <a:r>
              <a:rPr lang="cs-CZ" sz="2000" dirty="0">
                <a:hlinkClick r:id="rId4"/>
              </a:rPr>
              <a:t>https://www.youtube.com/watch?v=IuSaXiRVqg0</a:t>
            </a:r>
            <a:endParaRPr lang="cs-CZ" sz="2000" dirty="0"/>
          </a:p>
          <a:p>
            <a:r>
              <a:rPr lang="cs-CZ" sz="2000" b="1" dirty="0"/>
              <a:t>Wilsonova choroba </a:t>
            </a:r>
            <a:r>
              <a:rPr lang="cs-CZ" sz="2000" dirty="0"/>
              <a:t>(</a:t>
            </a:r>
            <a:r>
              <a:rPr lang="cs-CZ" sz="2000" dirty="0" err="1"/>
              <a:t>Osmosis</a:t>
            </a:r>
            <a:r>
              <a:rPr lang="cs-CZ" sz="2000" dirty="0"/>
              <a:t>): </a:t>
            </a:r>
            <a:r>
              <a:rPr lang="cs-CZ" sz="2000" dirty="0">
                <a:hlinkClick r:id="rId5"/>
              </a:rPr>
              <a:t>https://www.youtube.com/watch?v=Cr8R_bnKAtk</a:t>
            </a:r>
            <a:endParaRPr lang="cs-CZ" sz="2000" dirty="0"/>
          </a:p>
          <a:p>
            <a:r>
              <a:rPr lang="cs-CZ" sz="2000" b="1" dirty="0" err="1"/>
              <a:t>Prionózy</a:t>
            </a:r>
            <a:r>
              <a:rPr lang="cs-CZ" sz="2000" b="1" dirty="0"/>
              <a:t> (</a:t>
            </a:r>
            <a:r>
              <a:rPr lang="cs-CZ" sz="2000" b="1" dirty="0" err="1"/>
              <a:t>Osmosis</a:t>
            </a:r>
            <a:r>
              <a:rPr lang="cs-CZ" sz="2000" b="1" dirty="0"/>
              <a:t>): </a:t>
            </a:r>
            <a:r>
              <a:rPr lang="cs-CZ" sz="2000" dirty="0">
                <a:hlinkClick r:id="rId6"/>
              </a:rPr>
              <a:t>https://www.youtube.com/watch?v=dXcLb4oCYfg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80838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D0B7642-9E66-4895-ABDE-888582E1D388}"/>
              </a:ext>
            </a:extLst>
          </p:cNvPr>
          <p:cNvSpPr/>
          <p:nvPr/>
        </p:nvSpPr>
        <p:spPr>
          <a:xfrm>
            <a:off x="0" y="0"/>
            <a:ext cx="12192000" cy="884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2CDB9-3D74-4EB4-9554-59B70DB6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49696"/>
            <a:ext cx="10515600" cy="785192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DEMENCE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F140680-20E8-43A4-B6C7-1339D00C762C}"/>
              </a:ext>
            </a:extLst>
          </p:cNvPr>
          <p:cNvSpPr/>
          <p:nvPr/>
        </p:nvSpPr>
        <p:spPr>
          <a:xfrm>
            <a:off x="366662" y="1004643"/>
            <a:ext cx="11458676" cy="15198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tx1"/>
                </a:solidFill>
              </a:rPr>
              <a:t>= získaná postupující globální/celková </a:t>
            </a:r>
            <a:r>
              <a:rPr lang="cs-CZ" b="1" dirty="0">
                <a:solidFill>
                  <a:schemeClr val="tx1"/>
                </a:solidFill>
              </a:rPr>
              <a:t>porucha paměti </a:t>
            </a:r>
            <a:r>
              <a:rPr lang="cs-CZ" dirty="0">
                <a:solidFill>
                  <a:schemeClr val="tx1"/>
                </a:solidFill>
              </a:rPr>
              <a:t>a dalších kognitivních funkcí.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bez</a:t>
            </a:r>
            <a:r>
              <a:rPr lang="cs-CZ" dirty="0">
                <a:solidFill>
                  <a:schemeClr val="tx1"/>
                </a:solidFill>
              </a:rPr>
              <a:t> poruchy vědomí (kvalitativní i kvantitativní)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není</a:t>
            </a:r>
            <a:r>
              <a:rPr lang="cs-CZ" dirty="0">
                <a:solidFill>
                  <a:schemeClr val="tx1"/>
                </a:solidFill>
              </a:rPr>
              <a:t> součástí fyziologického stárnutí, ale vždy odráží patologický proces v korových či podkorových oblastech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Incidence </a:t>
            </a:r>
            <a:r>
              <a:rPr lang="cs-CZ" dirty="0">
                <a:solidFill>
                  <a:schemeClr val="tx1"/>
                </a:solidFill>
              </a:rPr>
              <a:t>vzrůstá s věkem (8-10% osob nad 65 let; 25-30% osob nad 80 let).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B90C0E42-02F5-4AE2-A7EB-965FB25F2261}"/>
              </a:ext>
            </a:extLst>
          </p:cNvPr>
          <p:cNvSpPr txBox="1">
            <a:spLocks noChangeArrowheads="1"/>
          </p:cNvSpPr>
          <p:nvPr/>
        </p:nvSpPr>
        <p:spPr>
          <a:xfrm>
            <a:off x="366662" y="2644597"/>
            <a:ext cx="11458675" cy="3952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altLang="cs-CZ" sz="1800" b="1" dirty="0"/>
              <a:t>SNÍŽENÍ ÚROVNĚ</a:t>
            </a:r>
            <a:r>
              <a:rPr lang="cs-CZ" altLang="cs-CZ" sz="1800" dirty="0"/>
              <a:t> výkonnosti (oproti předchozímu stavu)</a:t>
            </a:r>
          </a:p>
          <a:p>
            <a:pPr>
              <a:lnSpc>
                <a:spcPct val="110000"/>
              </a:lnSpc>
            </a:pPr>
            <a:r>
              <a:rPr lang="cs-CZ" altLang="cs-CZ" sz="1800" b="1" dirty="0"/>
              <a:t>NARUŠENÍ PRACOVNÍCH A SOCIÁLNÍCH AKTIVIT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z="1800" dirty="0"/>
              <a:t>+ jeden z </a:t>
            </a:r>
            <a:r>
              <a:rPr lang="cs-CZ" altLang="cs-CZ" sz="1800" b="1" dirty="0"/>
              <a:t>DALŠÍCH PŘÍZNAKŮ (</a:t>
            </a:r>
            <a:r>
              <a:rPr lang="cs-CZ" altLang="cs-CZ" sz="1800" b="1" dirty="0">
                <a:solidFill>
                  <a:schemeClr val="accent1"/>
                </a:solidFill>
              </a:rPr>
              <a:t>AAA</a:t>
            </a:r>
            <a:r>
              <a:rPr lang="cs-CZ" altLang="cs-CZ" sz="1800" b="1" dirty="0"/>
              <a:t>)</a:t>
            </a:r>
            <a:r>
              <a:rPr lang="cs-CZ" altLang="cs-CZ" sz="1800" dirty="0"/>
              <a:t>:</a:t>
            </a:r>
          </a:p>
          <a:p>
            <a:pPr lvl="1">
              <a:lnSpc>
                <a:spcPct val="110000"/>
              </a:lnSpc>
            </a:pPr>
            <a:r>
              <a:rPr lang="cs-CZ" altLang="cs-CZ" sz="1800" b="1" dirty="0">
                <a:solidFill>
                  <a:schemeClr val="accent1"/>
                </a:solidFill>
              </a:rPr>
              <a:t>A</a:t>
            </a:r>
            <a:r>
              <a:rPr lang="cs-CZ" altLang="cs-CZ" sz="1800" b="1" dirty="0"/>
              <a:t>FÁZIE</a:t>
            </a:r>
            <a:r>
              <a:rPr lang="cs-CZ" altLang="cs-CZ" sz="1800" dirty="0"/>
              <a:t> (porucha řeči)</a:t>
            </a:r>
          </a:p>
          <a:p>
            <a:pPr lvl="1">
              <a:lnSpc>
                <a:spcPct val="110000"/>
              </a:lnSpc>
            </a:pPr>
            <a:r>
              <a:rPr lang="cs-CZ" altLang="cs-CZ" sz="1800" b="1" dirty="0">
                <a:solidFill>
                  <a:schemeClr val="accent1"/>
                </a:solidFill>
              </a:rPr>
              <a:t>A</a:t>
            </a:r>
            <a:r>
              <a:rPr lang="cs-CZ" altLang="cs-CZ" sz="1800" b="1" dirty="0"/>
              <a:t>PRAXIE</a:t>
            </a:r>
            <a:r>
              <a:rPr lang="cs-CZ" altLang="cs-CZ" sz="1800" dirty="0"/>
              <a:t> (porucha ztráta schopnosti vykonávat koordinované, účelné a naučené pohyby)</a:t>
            </a:r>
          </a:p>
          <a:p>
            <a:pPr lvl="1">
              <a:lnSpc>
                <a:spcPct val="110000"/>
              </a:lnSpc>
            </a:pPr>
            <a:r>
              <a:rPr lang="cs-CZ" altLang="cs-CZ" sz="1800" b="1" dirty="0">
                <a:solidFill>
                  <a:schemeClr val="accent1"/>
                </a:solidFill>
              </a:rPr>
              <a:t>A</a:t>
            </a:r>
            <a:r>
              <a:rPr lang="cs-CZ" altLang="cs-CZ" sz="1800" b="1" dirty="0"/>
              <a:t>GNÓZIE </a:t>
            </a:r>
            <a:r>
              <a:rPr lang="cs-CZ" altLang="cs-CZ" sz="1800" dirty="0"/>
              <a:t>(ztráta schopnosti rozpoznat předměty, osoby, zvuky, tvary či vůně)</a:t>
            </a:r>
          </a:p>
          <a:p>
            <a:pPr lvl="1">
              <a:lnSpc>
                <a:spcPct val="110000"/>
              </a:lnSpc>
            </a:pPr>
            <a:r>
              <a:rPr lang="cs-CZ" altLang="cs-CZ" sz="1800" b="1" dirty="0"/>
              <a:t>Porucha exekutivních funkcí </a:t>
            </a:r>
            <a:r>
              <a:rPr lang="cs-CZ" altLang="cs-CZ" sz="1800" dirty="0"/>
              <a:t>(F-lalok, klinicky snížená schopnost plánování a organizace a abstraktního myšlení, snížená pozornost)</a:t>
            </a:r>
          </a:p>
          <a:p>
            <a:pPr>
              <a:lnSpc>
                <a:spcPct val="110000"/>
              </a:lnSpc>
            </a:pPr>
            <a:endParaRPr lang="cs-CZ" altLang="cs-CZ" sz="1800" dirty="0"/>
          </a:p>
          <a:p>
            <a:endParaRPr lang="cs-CZ" altLang="cs-CZ" sz="1100" dirty="0"/>
          </a:p>
        </p:txBody>
      </p:sp>
      <p:pic>
        <p:nvPicPr>
          <p:cNvPr id="1026" name="Picture 2" descr="AAA Auto - Home | Facebook">
            <a:extLst>
              <a:ext uri="{FF2B5EF4-FFF2-40B4-BE49-F238E27FC236}">
                <a16:creationId xmlns:a16="http://schemas.microsoft.com/office/drawing/2014/main" id="{12C9AE07-F537-42F7-BA6E-16D6EC743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775" y="2644597"/>
            <a:ext cx="1071562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oduct placement Logos">
            <a:extLst>
              <a:ext uri="{FF2B5EF4-FFF2-40B4-BE49-F238E27FC236}">
                <a16:creationId xmlns:a16="http://schemas.microsoft.com/office/drawing/2014/main" id="{311F2A74-7B6A-40B1-A08F-5514D1615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431" y="6271690"/>
            <a:ext cx="445811" cy="44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867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2" descr="SouvisejÃ­cÃ­ obrÃ¡zek">
            <a:extLst>
              <a:ext uri="{FF2B5EF4-FFF2-40B4-BE49-F238E27FC236}">
                <a16:creationId xmlns:a16="http://schemas.microsoft.com/office/drawing/2014/main" id="{C426D65A-D28B-4690-8A66-B856FF2C88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2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185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Why are my hands shaking?">
            <a:extLst>
              <a:ext uri="{FF2B5EF4-FFF2-40B4-BE49-F238E27FC236}">
                <a16:creationId xmlns:a16="http://schemas.microsoft.com/office/drawing/2014/main" id="{44D65F12-18F3-488C-8E1D-FB3D16DD6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419" y="2478622"/>
            <a:ext cx="2292963" cy="160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D0B7642-9E66-4895-ABDE-888582E1D388}"/>
              </a:ext>
            </a:extLst>
          </p:cNvPr>
          <p:cNvSpPr/>
          <p:nvPr/>
        </p:nvSpPr>
        <p:spPr>
          <a:xfrm>
            <a:off x="0" y="0"/>
            <a:ext cx="12192000" cy="884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2CDB9-3D74-4EB4-9554-59B70DB6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49696"/>
            <a:ext cx="10515600" cy="785192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ZÁKLADNÍ ROZDĚLENÍ A CHARAKTERISTIKA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65B662B-A5B8-41B0-8A60-EE1584177D22}"/>
              </a:ext>
            </a:extLst>
          </p:cNvPr>
          <p:cNvSpPr/>
          <p:nvPr/>
        </p:nvSpPr>
        <p:spPr>
          <a:xfrm>
            <a:off x="366662" y="1093317"/>
            <a:ext cx="3390329" cy="941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chemeClr val="tx1"/>
              </a:solidFill>
            </a:endParaRP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DEMENCE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sz="1600" dirty="0">
                <a:solidFill>
                  <a:schemeClr val="tx1"/>
                </a:solidFill>
              </a:rPr>
              <a:t>Onemocnění s převahou postižení </a:t>
            </a:r>
            <a:r>
              <a:rPr lang="cs-CZ" sz="1600" u="sng" dirty="0">
                <a:solidFill>
                  <a:schemeClr val="tx1"/>
                </a:solidFill>
              </a:rPr>
              <a:t>kognitivních funkcí</a:t>
            </a:r>
            <a:r>
              <a:rPr lang="cs-CZ" sz="1600" dirty="0">
                <a:solidFill>
                  <a:schemeClr val="tx1"/>
                </a:solidFill>
              </a:rPr>
              <a:t>.</a:t>
            </a:r>
            <a:br>
              <a:rPr lang="cs-CZ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D06F76C-9A09-44D9-995F-B6F6884A51CB}"/>
              </a:ext>
            </a:extLst>
          </p:cNvPr>
          <p:cNvSpPr/>
          <p:nvPr/>
        </p:nvSpPr>
        <p:spPr>
          <a:xfrm>
            <a:off x="4104861" y="1093317"/>
            <a:ext cx="3737113" cy="941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EXTRAPYRAMIDOVÁ ONEMOCNĚNÍ</a:t>
            </a:r>
            <a:br>
              <a:rPr lang="cs-CZ" dirty="0"/>
            </a:br>
            <a:r>
              <a:rPr lang="cs-CZ" sz="1600" dirty="0">
                <a:solidFill>
                  <a:schemeClr val="tx1"/>
                </a:solidFill>
              </a:rPr>
              <a:t>Onemocnění s převahou </a:t>
            </a:r>
            <a:br>
              <a:rPr lang="cs-CZ" sz="1600" dirty="0">
                <a:solidFill>
                  <a:schemeClr val="tx1"/>
                </a:solidFill>
              </a:rPr>
            </a:br>
            <a:r>
              <a:rPr lang="cs-CZ" sz="1600" u="sng" dirty="0">
                <a:solidFill>
                  <a:schemeClr val="tx1"/>
                </a:solidFill>
              </a:rPr>
              <a:t>motorického postižení</a:t>
            </a:r>
            <a:r>
              <a:rPr lang="cs-CZ" sz="1600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D8F67A5-B88C-4B46-A9F8-22994F150842}"/>
              </a:ext>
            </a:extLst>
          </p:cNvPr>
          <p:cNvSpPr/>
          <p:nvPr/>
        </p:nvSpPr>
        <p:spPr>
          <a:xfrm>
            <a:off x="8189844" y="1093316"/>
            <a:ext cx="3614529" cy="941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CEREBELÁRNÍ DEGENERACE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sz="1600" dirty="0">
                <a:solidFill>
                  <a:schemeClr val="tx1"/>
                </a:solidFill>
              </a:rPr>
              <a:t>Tzv. hereditární </a:t>
            </a:r>
            <a:r>
              <a:rPr lang="cs-CZ" sz="1600" u="sng" dirty="0">
                <a:solidFill>
                  <a:schemeClr val="tx1"/>
                </a:solidFill>
              </a:rPr>
              <a:t>ataxie</a:t>
            </a:r>
            <a:endParaRPr lang="cs-CZ" u="sng" dirty="0">
              <a:solidFill>
                <a:schemeClr val="tx1"/>
              </a:solidFill>
            </a:endParaRPr>
          </a:p>
        </p:txBody>
      </p:sp>
      <p:pic>
        <p:nvPicPr>
          <p:cNvPr id="1028" name="Picture 4" descr="Premium Vector | Sad elderly woman has memory problems">
            <a:extLst>
              <a:ext uri="{FF2B5EF4-FFF2-40B4-BE49-F238E27FC236}">
                <a16:creationId xmlns:a16="http://schemas.microsoft.com/office/drawing/2014/main" id="{D34CC58D-4E30-48CC-B9CC-C53EFA1E6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7" t="6493" r="23552" b="5328"/>
          <a:stretch/>
        </p:blipFill>
        <p:spPr bwMode="auto">
          <a:xfrm>
            <a:off x="487017" y="2144544"/>
            <a:ext cx="1103244" cy="184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y are my hands shaking?">
            <a:extLst>
              <a:ext uri="{FF2B5EF4-FFF2-40B4-BE49-F238E27FC236}">
                <a16:creationId xmlns:a16="http://schemas.microsoft.com/office/drawing/2014/main" id="{50CF807B-AC47-4EFD-BFA2-82D0780C7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079" y="2916318"/>
            <a:ext cx="1602227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taxia Cerebelosa Aguda | Dr. Diego Barrera Neurólogo | Tijuana">
            <a:extLst>
              <a:ext uri="{FF2B5EF4-FFF2-40B4-BE49-F238E27FC236}">
                <a16:creationId xmlns:a16="http://schemas.microsoft.com/office/drawing/2014/main" id="{26D1BD3F-9F5A-454B-8E89-2AA299562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15570" r="27310" b="15570"/>
          <a:stretch/>
        </p:blipFill>
        <p:spPr bwMode="auto">
          <a:xfrm>
            <a:off x="2931017" y="3013306"/>
            <a:ext cx="825974" cy="94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Premium Vector | Sad elderly woman has memory problems">
            <a:extLst>
              <a:ext uri="{FF2B5EF4-FFF2-40B4-BE49-F238E27FC236}">
                <a16:creationId xmlns:a16="http://schemas.microsoft.com/office/drawing/2014/main" id="{237F891E-7647-4755-9A43-1086D19CE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7" t="6493" r="23552" b="5328"/>
          <a:stretch/>
        </p:blipFill>
        <p:spPr bwMode="auto">
          <a:xfrm>
            <a:off x="4438508" y="2907488"/>
            <a:ext cx="659239" cy="110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Ataxia Cerebelosa Aguda | Dr. Diego Barrera Neurólogo | Tijuana">
            <a:extLst>
              <a:ext uri="{FF2B5EF4-FFF2-40B4-BE49-F238E27FC236}">
                <a16:creationId xmlns:a16="http://schemas.microsoft.com/office/drawing/2014/main" id="{6BF44372-B013-410E-9789-B695254AB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15570" r="27310" b="15570"/>
          <a:stretch/>
        </p:blipFill>
        <p:spPr bwMode="auto">
          <a:xfrm>
            <a:off x="7004406" y="3074598"/>
            <a:ext cx="825974" cy="94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Why are my hands shaking?">
            <a:extLst>
              <a:ext uri="{FF2B5EF4-FFF2-40B4-BE49-F238E27FC236}">
                <a16:creationId xmlns:a16="http://schemas.microsoft.com/office/drawing/2014/main" id="{B620358A-2ACB-4B7A-853F-0908BEA33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832" y="3161755"/>
            <a:ext cx="1250501" cy="87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Premium Vector | Sad elderly woman has memory problems">
            <a:extLst>
              <a:ext uri="{FF2B5EF4-FFF2-40B4-BE49-F238E27FC236}">
                <a16:creationId xmlns:a16="http://schemas.microsoft.com/office/drawing/2014/main" id="{19D93D2E-E8F4-424B-A280-6951CF331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7" t="6493" r="23552" b="5328"/>
          <a:stretch/>
        </p:blipFill>
        <p:spPr bwMode="auto">
          <a:xfrm>
            <a:off x="8644363" y="3026800"/>
            <a:ext cx="559099" cy="93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Ataxia Cerebelosa Aguda | Dr. Diego Barrera Neurólogo | Tijuana">
            <a:extLst>
              <a:ext uri="{FF2B5EF4-FFF2-40B4-BE49-F238E27FC236}">
                <a16:creationId xmlns:a16="http://schemas.microsoft.com/office/drawing/2014/main" id="{E9AFBE61-96D2-4C29-B562-277082447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15570" r="27310" b="15570"/>
          <a:stretch/>
        </p:blipFill>
        <p:spPr bwMode="auto">
          <a:xfrm>
            <a:off x="10227365" y="2465939"/>
            <a:ext cx="1380567" cy="157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65BD6872-D5AA-4E22-BD72-53263E78EE66}"/>
              </a:ext>
            </a:extLst>
          </p:cNvPr>
          <p:cNvSpPr/>
          <p:nvPr/>
        </p:nvSpPr>
        <p:spPr>
          <a:xfrm>
            <a:off x="366661" y="4286428"/>
            <a:ext cx="3390329" cy="941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ALZHEIMEROVA CHOROBA 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(Primární demence)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68D0B880-674B-4F66-AE90-A9E8A858DE89}"/>
              </a:ext>
            </a:extLst>
          </p:cNvPr>
          <p:cNvSpPr/>
          <p:nvPr/>
        </p:nvSpPr>
        <p:spPr>
          <a:xfrm>
            <a:off x="366661" y="5349583"/>
            <a:ext cx="3390329" cy="941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VASKULÁRNÍ A SEKUNDÁRNÍ DEMENCE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05150C6C-63A4-430B-982B-E87FF5D2C4D7}"/>
              </a:ext>
            </a:extLst>
          </p:cNvPr>
          <p:cNvSpPr/>
          <p:nvPr/>
        </p:nvSpPr>
        <p:spPr>
          <a:xfrm>
            <a:off x="4278252" y="4286428"/>
            <a:ext cx="3390329" cy="941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PARKINSONOVA CHOROBA 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(Hypokinetické)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A81B5B82-F3D2-45D7-AEB4-336F2911D91D}"/>
              </a:ext>
            </a:extLst>
          </p:cNvPr>
          <p:cNvSpPr/>
          <p:nvPr/>
        </p:nvSpPr>
        <p:spPr>
          <a:xfrm>
            <a:off x="4278251" y="5349583"/>
            <a:ext cx="3390329" cy="941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ESENCIÁLNÍ TŘES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(Hyperkinetické)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EF6491E6-5FF5-4F39-B631-96440CD35734}"/>
              </a:ext>
            </a:extLst>
          </p:cNvPr>
          <p:cNvSpPr/>
          <p:nvPr/>
        </p:nvSpPr>
        <p:spPr>
          <a:xfrm>
            <a:off x="8178930" y="5707788"/>
            <a:ext cx="3614529" cy="5800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cs-CZ" sz="1400" b="1" dirty="0">
                <a:solidFill>
                  <a:schemeClr val="tx1"/>
                </a:solidFill>
              </a:rPr>
              <a:t>       </a:t>
            </a:r>
            <a:r>
              <a:rPr lang="cs-CZ" sz="1400" dirty="0">
                <a:solidFill>
                  <a:schemeClr val="tx1"/>
                </a:solidFill>
              </a:rPr>
              <a:t>Mozečkové a kmenové degenerace jsou nad rámec této prezentace.</a:t>
            </a:r>
          </a:p>
        </p:txBody>
      </p:sp>
      <p:pic>
        <p:nvPicPr>
          <p:cNvPr id="31" name="Google Shape;211;p22" descr="Známky Info Informace - Vektorová grafika zdarma na Pixabay">
            <a:extLst>
              <a:ext uri="{FF2B5EF4-FFF2-40B4-BE49-F238E27FC236}">
                <a16:creationId xmlns:a16="http://schemas.microsoft.com/office/drawing/2014/main" id="{05C23596-3BD9-42B5-B96E-2FECAA190AC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66042" y="5762520"/>
            <a:ext cx="182482" cy="187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619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315AC79-A379-42CC-993A-6DB62FB9CD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22238"/>
            <a:ext cx="86868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>
                <a:solidFill>
                  <a:schemeClr val="accent1"/>
                </a:solidFill>
              </a:rPr>
              <a:t>Jak je onemocnění časté?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3BDD04C-9E59-4853-A318-0B85B6F294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727303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30000"/>
              </a:lnSpc>
            </a:pPr>
            <a:r>
              <a:rPr lang="cs-CZ" altLang="cs-CZ" sz="2400" dirty="0"/>
              <a:t>Alzheimerova choroba 			1000	/100 000 (každý 100. Čech)</a:t>
            </a:r>
          </a:p>
          <a:p>
            <a:pPr eaLnBrk="1" hangingPunct="1">
              <a:lnSpc>
                <a:spcPct val="130000"/>
              </a:lnSpc>
            </a:pPr>
            <a:r>
              <a:rPr lang="cs-CZ" altLang="cs-CZ" sz="2400" dirty="0"/>
              <a:t>Parkinsonova choroba			  	250	/100 000 (každý 400. Čech)</a:t>
            </a:r>
          </a:p>
          <a:p>
            <a:pPr eaLnBrk="1" hangingPunct="1">
              <a:lnSpc>
                <a:spcPct val="130000"/>
              </a:lnSpc>
            </a:pPr>
            <a:r>
              <a:rPr lang="cs-CZ" altLang="cs-CZ" sz="2400" dirty="0"/>
              <a:t>Fronto-temp. demence (Pick)		    	10	/100 000</a:t>
            </a:r>
          </a:p>
          <a:p>
            <a:pPr eaLnBrk="1" hangingPunct="1">
              <a:lnSpc>
                <a:spcPct val="130000"/>
              </a:lnSpc>
            </a:pPr>
            <a:r>
              <a:rPr lang="cs-CZ" altLang="cs-CZ" sz="2400" dirty="0" err="1"/>
              <a:t>Huntingtonova</a:t>
            </a:r>
            <a:r>
              <a:rPr lang="cs-CZ" altLang="cs-CZ" sz="2400" dirty="0"/>
              <a:t> choroba			8	/100 000</a:t>
            </a:r>
          </a:p>
          <a:p>
            <a:pPr eaLnBrk="1" hangingPunct="1">
              <a:lnSpc>
                <a:spcPct val="130000"/>
              </a:lnSpc>
            </a:pPr>
            <a:r>
              <a:rPr lang="cs-CZ" altLang="cs-CZ" sz="2400" dirty="0"/>
              <a:t>Amyotrofická laterální skleróza		6	/100 000</a:t>
            </a:r>
          </a:p>
          <a:p>
            <a:pPr eaLnBrk="1" hangingPunct="1">
              <a:lnSpc>
                <a:spcPct val="130000"/>
              </a:lnSpc>
            </a:pPr>
            <a:r>
              <a:rPr lang="cs-CZ" altLang="cs-CZ" sz="2400" dirty="0"/>
              <a:t>Progresivní </a:t>
            </a:r>
            <a:r>
              <a:rPr lang="cs-CZ" altLang="cs-CZ" sz="2400" dirty="0" err="1"/>
              <a:t>supranukleální</a:t>
            </a:r>
            <a:r>
              <a:rPr lang="cs-CZ" altLang="cs-CZ" sz="2400" dirty="0"/>
              <a:t> paralýza 		4	/100 000</a:t>
            </a:r>
          </a:p>
          <a:p>
            <a:pPr eaLnBrk="1" hangingPunct="1">
              <a:lnSpc>
                <a:spcPct val="130000"/>
              </a:lnSpc>
            </a:pPr>
            <a:r>
              <a:rPr lang="cs-CZ" altLang="cs-CZ" sz="2400" dirty="0" err="1"/>
              <a:t>Spinocerebellární</a:t>
            </a:r>
            <a:r>
              <a:rPr lang="cs-CZ" altLang="cs-CZ" sz="2400" dirty="0"/>
              <a:t> ataxie 		      	3	/100 000</a:t>
            </a:r>
          </a:p>
          <a:p>
            <a:pPr eaLnBrk="1" hangingPunct="1">
              <a:lnSpc>
                <a:spcPct val="130000"/>
              </a:lnSpc>
            </a:pPr>
            <a:r>
              <a:rPr lang="cs-CZ" altLang="cs-CZ" sz="2400" dirty="0"/>
              <a:t>Pickova choroba				1,3	/100 000</a:t>
            </a:r>
          </a:p>
          <a:p>
            <a:pPr eaLnBrk="1" hangingPunct="1">
              <a:lnSpc>
                <a:spcPct val="130000"/>
              </a:lnSpc>
            </a:pPr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D0B7642-9E66-4895-ABDE-888582E1D388}"/>
              </a:ext>
            </a:extLst>
          </p:cNvPr>
          <p:cNvSpPr/>
          <p:nvPr/>
        </p:nvSpPr>
        <p:spPr>
          <a:xfrm>
            <a:off x="0" y="0"/>
            <a:ext cx="12192000" cy="884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2CDB9-3D74-4EB4-9554-59B70DB6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49696"/>
            <a:ext cx="10515600" cy="785192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ONEMOCNĚNÍ S PŘEVAHOU KOGNITIVNÍCH FUNKCÍ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65B662B-A5B8-41B0-8A60-EE1584177D22}"/>
              </a:ext>
            </a:extLst>
          </p:cNvPr>
          <p:cNvSpPr/>
          <p:nvPr/>
        </p:nvSpPr>
        <p:spPr>
          <a:xfrm>
            <a:off x="366662" y="1093318"/>
            <a:ext cx="11510599" cy="4074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DEMENCE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65BD6872-D5AA-4E22-BD72-53263E78EE66}"/>
              </a:ext>
            </a:extLst>
          </p:cNvPr>
          <p:cNvSpPr/>
          <p:nvPr/>
        </p:nvSpPr>
        <p:spPr>
          <a:xfrm>
            <a:off x="366660" y="1632680"/>
            <a:ext cx="11510599" cy="613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ALZHEIMEROVA CHOROBA (AD)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(Primární kortikální demence)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Zástupný symbol pro obsah 2">
            <a:extLst>
              <a:ext uri="{FF2B5EF4-FFF2-40B4-BE49-F238E27FC236}">
                <a16:creationId xmlns:a16="http://schemas.microsoft.com/office/drawing/2014/main" id="{11E1AFF5-2B4E-4C2D-98C4-664D427A5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60" y="2378113"/>
            <a:ext cx="11510600" cy="4368762"/>
          </a:xfrm>
        </p:spPr>
        <p:txBody>
          <a:bodyPr>
            <a:normAutofit/>
          </a:bodyPr>
          <a:lstStyle/>
          <a:p>
            <a:r>
              <a:rPr lang="cs-CZ" sz="2000" b="1" u="sng" dirty="0"/>
              <a:t>nejčastější</a:t>
            </a:r>
            <a:r>
              <a:rPr lang="cs-CZ" sz="2000" b="1" dirty="0"/>
              <a:t> </a:t>
            </a:r>
            <a:r>
              <a:rPr lang="cs-CZ" sz="2000" dirty="0"/>
              <a:t>příčina demence</a:t>
            </a:r>
            <a:endParaRPr lang="cs-CZ" sz="2000" b="1" dirty="0"/>
          </a:p>
          <a:p>
            <a:r>
              <a:rPr lang="cs-CZ" sz="2000" b="1" dirty="0"/>
              <a:t>ztráta neuronů zejména v mozkovém kortexu </a:t>
            </a:r>
            <a:r>
              <a:rPr lang="cs-CZ" sz="2000" dirty="0"/>
              <a:t>(s maximem </a:t>
            </a:r>
            <a:r>
              <a:rPr lang="cs-CZ" sz="2000" dirty="0" err="1"/>
              <a:t>parieto</a:t>
            </a:r>
            <a:r>
              <a:rPr lang="cs-CZ" sz="2000" dirty="0"/>
              <a:t>-temporálně)</a:t>
            </a:r>
          </a:p>
          <a:p>
            <a:r>
              <a:rPr lang="cs-CZ" sz="2000" dirty="0"/>
              <a:t>dlouhodobý a pozvolný rozvoj.</a:t>
            </a:r>
          </a:p>
          <a:p>
            <a:r>
              <a:rPr lang="cs-CZ" sz="2000" b="1" dirty="0"/>
              <a:t>PORUCHA KOGNICE + (APRAXIE + AFÁZIE + AGNÓZIE)</a:t>
            </a:r>
          </a:p>
          <a:p>
            <a:endParaRPr lang="cs-CZ" sz="2000" b="1" u="sng" dirty="0"/>
          </a:p>
          <a:p>
            <a:r>
              <a:rPr lang="cs-CZ" sz="2000" b="1" u="sng" dirty="0"/>
              <a:t>Beta-amyloidóza</a:t>
            </a:r>
            <a:r>
              <a:rPr lang="cs-CZ" sz="2000" b="1" dirty="0"/>
              <a:t> –</a:t>
            </a:r>
            <a:r>
              <a:rPr lang="cs-CZ" sz="2000" dirty="0"/>
              <a:t> nejspíše </a:t>
            </a:r>
            <a:r>
              <a:rPr lang="cs-CZ" sz="2000" b="1" dirty="0"/>
              <a:t>vadné odbourávání proteinu APP </a:t>
            </a:r>
            <a:r>
              <a:rPr lang="cs-CZ" sz="2000" dirty="0"/>
              <a:t>(membránový enzym, amyloid </a:t>
            </a:r>
            <a:r>
              <a:rPr lang="cs-CZ" sz="2000" dirty="0" err="1"/>
              <a:t>precursor</a:t>
            </a:r>
            <a:r>
              <a:rPr lang="cs-CZ" sz="2000" dirty="0"/>
              <a:t> protein), není možné jej rozpustit ve vodě a tak </a:t>
            </a:r>
            <a:r>
              <a:rPr lang="cs-CZ" sz="2000" b="1" dirty="0"/>
              <a:t>se hromadí a lepí do takzvaných amyloidových plak – </a:t>
            </a:r>
            <a:r>
              <a:rPr lang="cs-CZ" sz="2000" dirty="0"/>
              <a:t>ty pak brání přesunu vzruchů neuron-neuron, ale i trofice neuronů.</a:t>
            </a:r>
          </a:p>
          <a:p>
            <a:r>
              <a:rPr lang="cs-CZ" sz="2000" dirty="0"/>
              <a:t>Druhým problémem je </a:t>
            </a:r>
            <a:r>
              <a:rPr lang="cs-CZ" sz="2000" b="1" dirty="0"/>
              <a:t>tubulární protein tau, </a:t>
            </a:r>
            <a:r>
              <a:rPr lang="cs-CZ" sz="2000" dirty="0"/>
              <a:t>který z dosud ne plně vyjasněných příčin </a:t>
            </a:r>
            <a:r>
              <a:rPr lang="cs-CZ" sz="2000" b="1" dirty="0"/>
              <a:t>nedrží struktury tubulů v neuronech </a:t>
            </a:r>
            <a:r>
              <a:rPr lang="cs-CZ" sz="2000" dirty="0"/>
              <a:t>a sráží se, tubuly tak správně „nedrží“ cytoskelet, buňka tak podstoupí programovanou smrt.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752203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D0B7642-9E66-4895-ABDE-888582E1D388}"/>
              </a:ext>
            </a:extLst>
          </p:cNvPr>
          <p:cNvSpPr/>
          <p:nvPr/>
        </p:nvSpPr>
        <p:spPr>
          <a:xfrm>
            <a:off x="0" y="0"/>
            <a:ext cx="12192000" cy="884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2CDB9-3D74-4EB4-9554-59B70DB6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49696"/>
            <a:ext cx="10515600" cy="785192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ONEMOCNĚNÍ S PŘEVAHOU KOGNITIVNÍCH FUNKCÍ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65B662B-A5B8-41B0-8A60-EE1584177D22}"/>
              </a:ext>
            </a:extLst>
          </p:cNvPr>
          <p:cNvSpPr/>
          <p:nvPr/>
        </p:nvSpPr>
        <p:spPr>
          <a:xfrm>
            <a:off x="366662" y="1093318"/>
            <a:ext cx="11510599" cy="4074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DEMENCE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65BD6872-D5AA-4E22-BD72-53263E78EE66}"/>
              </a:ext>
            </a:extLst>
          </p:cNvPr>
          <p:cNvSpPr/>
          <p:nvPr/>
        </p:nvSpPr>
        <p:spPr>
          <a:xfrm>
            <a:off x="366660" y="1632680"/>
            <a:ext cx="11510599" cy="613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ALZHEIMEROVA CHOROBA (AD)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(Primární kortikální demence)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Zástupný symbol pro obsah 2">
            <a:extLst>
              <a:ext uri="{FF2B5EF4-FFF2-40B4-BE49-F238E27FC236}">
                <a16:creationId xmlns:a16="http://schemas.microsoft.com/office/drawing/2014/main" id="{11E1AFF5-2B4E-4C2D-98C4-664D427A5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59" y="2416963"/>
            <a:ext cx="11510599" cy="3894385"/>
          </a:xfrm>
        </p:spPr>
        <p:txBody>
          <a:bodyPr>
            <a:normAutofit/>
          </a:bodyPr>
          <a:lstStyle/>
          <a:p>
            <a:r>
              <a:rPr lang="cs-CZ" sz="2000" b="1" u="sng" dirty="0"/>
              <a:t>nejčastější</a:t>
            </a:r>
            <a:r>
              <a:rPr lang="cs-CZ" sz="2000" b="1" dirty="0"/>
              <a:t> </a:t>
            </a:r>
            <a:r>
              <a:rPr lang="cs-CZ" sz="2000" dirty="0"/>
              <a:t>příčina demence</a:t>
            </a:r>
            <a:endParaRPr lang="cs-CZ" sz="2000" b="1" dirty="0"/>
          </a:p>
          <a:p>
            <a:r>
              <a:rPr lang="cs-CZ" sz="2000" b="1" dirty="0">
                <a:solidFill>
                  <a:schemeClr val="accent2"/>
                </a:solidFill>
              </a:rPr>
              <a:t>Ztráta neuronů </a:t>
            </a:r>
            <a:r>
              <a:rPr lang="cs-CZ" sz="2000" b="1" dirty="0"/>
              <a:t>zejména v mozkovém kortexu </a:t>
            </a:r>
            <a:br>
              <a:rPr lang="cs-CZ" sz="2000" b="1" dirty="0"/>
            </a:br>
            <a:r>
              <a:rPr lang="cs-CZ" sz="2000" dirty="0"/>
              <a:t>(s maximem </a:t>
            </a:r>
            <a:r>
              <a:rPr lang="cs-CZ" sz="2000" dirty="0" err="1"/>
              <a:t>parieto</a:t>
            </a:r>
            <a:r>
              <a:rPr lang="cs-CZ" sz="2000" dirty="0"/>
              <a:t>-temporálně)</a:t>
            </a:r>
          </a:p>
          <a:p>
            <a:r>
              <a:rPr lang="cs-CZ" sz="2000" dirty="0"/>
              <a:t>Dlouhodobý a pozvolný rozvoj.</a:t>
            </a:r>
          </a:p>
          <a:p>
            <a:r>
              <a:rPr lang="cs-CZ" sz="2000" b="1" dirty="0"/>
              <a:t>PORUCHA PAMĚTI + (APRAXIE + AFÁZIE + AGNÓZIE)</a:t>
            </a:r>
            <a:endParaRPr lang="cs-CZ" sz="2000" b="1" u="sng" dirty="0"/>
          </a:p>
          <a:p>
            <a:r>
              <a:rPr lang="cs-CZ" sz="2000" b="1" u="sng" dirty="0">
                <a:solidFill>
                  <a:schemeClr val="accent2"/>
                </a:solidFill>
              </a:rPr>
              <a:t>Beta-amyloidóza</a:t>
            </a:r>
            <a:r>
              <a:rPr lang="cs-CZ" sz="2000" b="1" dirty="0"/>
              <a:t> –</a:t>
            </a:r>
            <a:r>
              <a:rPr lang="cs-CZ" sz="2000" dirty="0"/>
              <a:t> nejspíše </a:t>
            </a:r>
            <a:r>
              <a:rPr lang="cs-CZ" sz="2000" b="1" dirty="0"/>
              <a:t>vadné odbourávání proteinu APP </a:t>
            </a:r>
            <a:br>
              <a:rPr lang="cs-CZ" sz="2000" b="1" dirty="0"/>
            </a:br>
            <a:r>
              <a:rPr lang="cs-CZ" sz="2000" dirty="0"/>
              <a:t>(membránový enzym, amyloid prekursor protein), není možné jej rozpustit ve vodě a tak </a:t>
            </a:r>
            <a:r>
              <a:rPr lang="cs-CZ" sz="2000" b="1" dirty="0"/>
              <a:t>se hromadí a lepí do takzvaných amyloidových plak – </a:t>
            </a:r>
            <a:r>
              <a:rPr lang="cs-CZ" sz="2000" dirty="0"/>
              <a:t>ty pak brání přesunu vzruchů neuron-neuron, ale i trofice neuronů.</a:t>
            </a:r>
          </a:p>
          <a:p>
            <a:r>
              <a:rPr lang="cs-CZ" sz="2000" dirty="0"/>
              <a:t>Druhým problémem je </a:t>
            </a:r>
            <a:r>
              <a:rPr lang="cs-CZ" sz="2000" b="1" dirty="0"/>
              <a:t>tubulární protein tau, </a:t>
            </a:r>
            <a:r>
              <a:rPr lang="cs-CZ" sz="2000" dirty="0"/>
              <a:t>který z dosud ne plně vyjasněných příčin </a:t>
            </a:r>
            <a:r>
              <a:rPr lang="cs-CZ" sz="2000" b="1" dirty="0"/>
              <a:t>nedrží struktury tubulů v neuronech </a:t>
            </a:r>
            <a:r>
              <a:rPr lang="cs-CZ" sz="2000" dirty="0"/>
              <a:t>a sráží se, tubuly tak správně „nedrží“ cytoskelet, buňka tak podstoupí programovanou smrt.</a:t>
            </a:r>
            <a:endParaRPr lang="cs-CZ" sz="2000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CC4E393-6B62-439E-85D5-03D0806A5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704" y="2378114"/>
            <a:ext cx="4154555" cy="222323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6AE47E6-008B-4EFA-A033-870F2CF5366D}"/>
              </a:ext>
            </a:extLst>
          </p:cNvPr>
          <p:cNvSpPr/>
          <p:nvPr/>
        </p:nvSpPr>
        <p:spPr>
          <a:xfrm>
            <a:off x="9877330" y="3429000"/>
            <a:ext cx="557026" cy="18533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E0C455E-92F8-4929-878A-F7631141A07F}"/>
              </a:ext>
            </a:extLst>
          </p:cNvPr>
          <p:cNvSpPr/>
          <p:nvPr/>
        </p:nvSpPr>
        <p:spPr>
          <a:xfrm>
            <a:off x="11268314" y="3915871"/>
            <a:ext cx="557026" cy="16815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527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4850</Words>
  <Application>Microsoft Office PowerPoint</Application>
  <PresentationFormat>Širokoúhlá obrazovka</PresentationFormat>
  <Paragraphs>494</Paragraphs>
  <Slides>39</Slides>
  <Notes>28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Motiv Office</vt:lpstr>
      <vt:lpstr>NEURODEGENERATIVNÍ A METABOLICKÁ ONEMOCNĚNÍ NERVOVÉHO SYSTÉMU</vt:lpstr>
      <vt:lpstr>ZÁKLADNÍ ROZDĚLENÍ A CHARAKTERISTIKA</vt:lpstr>
      <vt:lpstr>ZÁKLADNÍ ROZDĚLENÍ A CHARAKTERISTIKA</vt:lpstr>
      <vt:lpstr>DEMENCE</vt:lpstr>
      <vt:lpstr>Prezentace aplikace PowerPoint</vt:lpstr>
      <vt:lpstr>ZÁKLADNÍ ROZDĚLENÍ A CHARAKTERISTIKA</vt:lpstr>
      <vt:lpstr>Jak je onemocnění časté?</vt:lpstr>
      <vt:lpstr>ONEMOCNĚNÍ S PŘEVAHOU KOGNITIVNÍCH FUNKCÍ</vt:lpstr>
      <vt:lpstr>ONEMOCNĚNÍ S PŘEVAHOU KOGNITIVNÍCH FUNKCÍ</vt:lpstr>
      <vt:lpstr>Prezentace aplikace PowerPoint</vt:lpstr>
      <vt:lpstr>ONEMOCNĚNÍ S PŘEVAHOU KOGNITIVNÍCH FUNKCÍ</vt:lpstr>
      <vt:lpstr>PŘÍKLADY TESTOVÁNÍ KOGNITIVNÍCH FUNKCÍ</vt:lpstr>
      <vt:lpstr>ONEMOCNĚNÍ S PŘEVAHOU KOGNITIVNÍCH FUNKCÍ</vt:lpstr>
      <vt:lpstr>LÉČBA (PRIMÁRNÍCH) DEMENCÍ</vt:lpstr>
      <vt:lpstr>ONEMOCNĚNÍ S PŘEVAHOU KOGNITIVNÍCH FUNKCÍ</vt:lpstr>
      <vt:lpstr>Prezentace aplikace PowerPoint</vt:lpstr>
      <vt:lpstr>ONEMOCNĚNÍ S PŘEVAHOU DEMENCE</vt:lpstr>
      <vt:lpstr>ONEMOCNĚNÍ S PŘEVAHOU MOTORICKÉHO POSTIŽENÍ</vt:lpstr>
      <vt:lpstr>ONEMOCNĚNÍ S PŘEVAHOU MOTORICKÉHO POSTIŽENÍ</vt:lpstr>
      <vt:lpstr>Extrapyramidová onemocnění</vt:lpstr>
      <vt:lpstr>Extrapyramidová onemocnění</vt:lpstr>
      <vt:lpstr>Extrapyramidová onemocnění</vt:lpstr>
      <vt:lpstr>Parkinsonova choroba - léčba</vt:lpstr>
      <vt:lpstr>Parkinsonova choroba - léčba</vt:lpstr>
      <vt:lpstr>Prezentace aplikace PowerPoint</vt:lpstr>
      <vt:lpstr>Extrapyramidová onemocnění</vt:lpstr>
      <vt:lpstr>ONEMOCNĚNÍ S PŘEVAHOU MOTORICKÉHO POSTIŽENÍ</vt:lpstr>
      <vt:lpstr>Extrapyramidová onemocnění</vt:lpstr>
      <vt:lpstr>Extrapyramidová onemocnění</vt:lpstr>
      <vt:lpstr>Extrapyramidová onemocnění</vt:lpstr>
      <vt:lpstr>Extrapyramidová onemocnění</vt:lpstr>
      <vt:lpstr>Extrapyramidová onemocnění</vt:lpstr>
      <vt:lpstr>Extrapyramidová onemocnění</vt:lpstr>
      <vt:lpstr>Prezentace aplikace PowerPoint</vt:lpstr>
      <vt:lpstr>METABOLICKÁ ONEMOCNĚNÍ NERVOVÉHO SYSTÉMU</vt:lpstr>
      <vt:lpstr>METABOLICKÁ ONEMOCNĚNÍ NERVOVÉHO SYSTÉMU</vt:lpstr>
      <vt:lpstr>METABOLICKÁ ONEMOCNĚNÍ NERVOVÉHO SYSTÉMU</vt:lpstr>
      <vt:lpstr>Děkuji za pozornost!</vt:lpstr>
      <vt:lpstr>Zajímavé odkazy: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Kazuistika</dc:title>
  <dc:creator>Rocco</dc:creator>
  <cp:lastModifiedBy>Lucia Hrežová</cp:lastModifiedBy>
  <cp:revision>58</cp:revision>
  <dcterms:created xsi:type="dcterms:W3CDTF">2019-03-15T22:36:42Z</dcterms:created>
  <dcterms:modified xsi:type="dcterms:W3CDTF">2024-09-26T19:15:33Z</dcterms:modified>
</cp:coreProperties>
</file>