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8" r:id="rId3"/>
    <p:sldMasterId id="2147483695" r:id="rId4"/>
  </p:sldMasterIdLst>
  <p:notesMasterIdLst>
    <p:notesMasterId r:id="rId62"/>
  </p:notesMasterIdLst>
  <p:sldIdLst>
    <p:sldId id="259" r:id="rId5"/>
    <p:sldId id="276" r:id="rId6"/>
    <p:sldId id="341" r:id="rId7"/>
    <p:sldId id="306" r:id="rId8"/>
    <p:sldId id="307" r:id="rId9"/>
    <p:sldId id="309" r:id="rId10"/>
    <p:sldId id="310" r:id="rId11"/>
    <p:sldId id="311" r:id="rId12"/>
    <p:sldId id="312" r:id="rId13"/>
    <p:sldId id="313" r:id="rId14"/>
    <p:sldId id="435" r:id="rId15"/>
    <p:sldId id="314" r:id="rId16"/>
    <p:sldId id="315" r:id="rId17"/>
    <p:sldId id="316" r:id="rId18"/>
    <p:sldId id="318" r:id="rId19"/>
    <p:sldId id="319" r:id="rId20"/>
    <p:sldId id="320" r:id="rId21"/>
    <p:sldId id="317" r:id="rId22"/>
    <p:sldId id="321" r:id="rId23"/>
    <p:sldId id="322" r:id="rId24"/>
    <p:sldId id="323" r:id="rId25"/>
    <p:sldId id="324" r:id="rId26"/>
    <p:sldId id="327" r:id="rId27"/>
    <p:sldId id="330" r:id="rId28"/>
    <p:sldId id="328" r:id="rId29"/>
    <p:sldId id="331" r:id="rId30"/>
    <p:sldId id="333" r:id="rId31"/>
    <p:sldId id="283" r:id="rId32"/>
    <p:sldId id="285" r:id="rId33"/>
    <p:sldId id="287" r:id="rId34"/>
    <p:sldId id="288" r:id="rId35"/>
    <p:sldId id="290" r:id="rId36"/>
    <p:sldId id="292" r:id="rId37"/>
    <p:sldId id="301" r:id="rId38"/>
    <p:sldId id="274" r:id="rId39"/>
    <p:sldId id="294" r:id="rId40"/>
    <p:sldId id="295" r:id="rId41"/>
    <p:sldId id="296" r:id="rId42"/>
    <p:sldId id="261" r:id="rId43"/>
    <p:sldId id="262" r:id="rId44"/>
    <p:sldId id="266" r:id="rId45"/>
    <p:sldId id="420" r:id="rId46"/>
    <p:sldId id="298" r:id="rId47"/>
    <p:sldId id="299" r:id="rId48"/>
    <p:sldId id="415" r:id="rId49"/>
    <p:sldId id="426" r:id="rId50"/>
    <p:sldId id="297" r:id="rId51"/>
    <p:sldId id="304" r:id="rId52"/>
    <p:sldId id="414" r:id="rId53"/>
    <p:sldId id="427" r:id="rId54"/>
    <p:sldId id="428" r:id="rId55"/>
    <p:sldId id="429" r:id="rId56"/>
    <p:sldId id="430" r:id="rId57"/>
    <p:sldId id="431" r:id="rId58"/>
    <p:sldId id="432" r:id="rId59"/>
    <p:sldId id="433" r:id="rId60"/>
    <p:sldId id="434" r:id="rId6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4660"/>
  </p:normalViewPr>
  <p:slideViewPr>
    <p:cSldViewPr snapToGrid="0">
      <p:cViewPr varScale="1">
        <p:scale>
          <a:sx n="82" d="100"/>
          <a:sy n="82" d="100"/>
        </p:scale>
        <p:origin x="58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32D14-2D3F-4B9D-B8A1-9C21E3DDBFA4}" type="datetimeFigureOut">
              <a:rPr lang="en-GB" smtClean="0"/>
              <a:t>27/09/2024</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B0487-FEFE-4EFC-8D39-4C9818ED574B}" type="slidenum">
              <a:rPr lang="en-GB" smtClean="0"/>
              <a:t>‹#›</a:t>
            </a:fld>
            <a:endParaRPr lang="en-GB"/>
          </a:p>
        </p:txBody>
      </p:sp>
    </p:spTree>
    <p:extLst>
      <p:ext uri="{BB962C8B-B14F-4D97-AF65-F5344CB8AC3E}">
        <p14:creationId xmlns:p14="http://schemas.microsoft.com/office/powerpoint/2010/main" val="1955118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ikiskripta.eu/w/Nervus_vagu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10</a:t>
            </a:fld>
            <a:endParaRPr/>
          </a:p>
        </p:txBody>
      </p:sp>
    </p:spTree>
    <p:extLst>
      <p:ext uri="{BB962C8B-B14F-4D97-AF65-F5344CB8AC3E}">
        <p14:creationId xmlns:p14="http://schemas.microsoft.com/office/powerpoint/2010/main" val="1987845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12</a:t>
            </a:fld>
            <a:endParaRPr/>
          </a:p>
        </p:txBody>
      </p:sp>
    </p:spTree>
    <p:extLst>
      <p:ext uri="{BB962C8B-B14F-4D97-AF65-F5344CB8AC3E}">
        <p14:creationId xmlns:p14="http://schemas.microsoft.com/office/powerpoint/2010/main" val="2372352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13</a:t>
            </a:fld>
            <a:endParaRPr/>
          </a:p>
        </p:txBody>
      </p:sp>
    </p:spTree>
    <p:extLst>
      <p:ext uri="{BB962C8B-B14F-4D97-AF65-F5344CB8AC3E}">
        <p14:creationId xmlns:p14="http://schemas.microsoft.com/office/powerpoint/2010/main" val="189079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14</a:t>
            </a:fld>
            <a:endParaRPr/>
          </a:p>
        </p:txBody>
      </p:sp>
    </p:spTree>
    <p:extLst>
      <p:ext uri="{BB962C8B-B14F-4D97-AF65-F5344CB8AC3E}">
        <p14:creationId xmlns:p14="http://schemas.microsoft.com/office/powerpoint/2010/main" val="2246153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15</a:t>
            </a:fld>
            <a:endParaRPr/>
          </a:p>
        </p:txBody>
      </p:sp>
    </p:spTree>
    <p:extLst>
      <p:ext uri="{BB962C8B-B14F-4D97-AF65-F5344CB8AC3E}">
        <p14:creationId xmlns:p14="http://schemas.microsoft.com/office/powerpoint/2010/main" val="3428080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16</a:t>
            </a:fld>
            <a:endParaRPr/>
          </a:p>
        </p:txBody>
      </p:sp>
    </p:spTree>
    <p:extLst>
      <p:ext uri="{BB962C8B-B14F-4D97-AF65-F5344CB8AC3E}">
        <p14:creationId xmlns:p14="http://schemas.microsoft.com/office/powerpoint/2010/main" val="4081897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a:t>Léze </a:t>
            </a:r>
            <a:r>
              <a:rPr lang="cs-CZ" altLang="cs-CZ" dirty="0" err="1"/>
              <a:t>kortiko</a:t>
            </a:r>
            <a:r>
              <a:rPr lang="cs-CZ" altLang="cs-CZ" dirty="0"/>
              <a:t>-subkortikální – zornice normální s FR, diencefalon – </a:t>
            </a:r>
            <a:r>
              <a:rPr lang="cs-CZ" altLang="cs-CZ" dirty="0" err="1"/>
              <a:t>miotické</a:t>
            </a:r>
            <a:r>
              <a:rPr lang="cs-CZ" altLang="cs-CZ" dirty="0"/>
              <a:t> s FR, </a:t>
            </a:r>
            <a:r>
              <a:rPr lang="cs-CZ" altLang="cs-CZ" dirty="0" err="1"/>
              <a:t>mesencefalon</a:t>
            </a:r>
            <a:r>
              <a:rPr lang="cs-CZ" altLang="cs-CZ" dirty="0"/>
              <a:t>, pons, bulbární oblast -  mydriatické bez FR .</a:t>
            </a: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18</a:t>
            </a:fld>
            <a:endParaRPr/>
          </a:p>
        </p:txBody>
      </p:sp>
    </p:spTree>
    <p:extLst>
      <p:ext uri="{BB962C8B-B14F-4D97-AF65-F5344CB8AC3E}">
        <p14:creationId xmlns:p14="http://schemas.microsoft.com/office/powerpoint/2010/main" val="933930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19</a:t>
            </a:fld>
            <a:endParaRPr/>
          </a:p>
        </p:txBody>
      </p:sp>
    </p:spTree>
    <p:extLst>
      <p:ext uri="{BB962C8B-B14F-4D97-AF65-F5344CB8AC3E}">
        <p14:creationId xmlns:p14="http://schemas.microsoft.com/office/powerpoint/2010/main" val="156081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20</a:t>
            </a:fld>
            <a:endParaRPr/>
          </a:p>
        </p:txBody>
      </p:sp>
    </p:spTree>
    <p:extLst>
      <p:ext uri="{BB962C8B-B14F-4D97-AF65-F5344CB8AC3E}">
        <p14:creationId xmlns:p14="http://schemas.microsoft.com/office/powerpoint/2010/main" val="2822191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21</a:t>
            </a:fld>
            <a:endParaRPr/>
          </a:p>
        </p:txBody>
      </p:sp>
    </p:spTree>
    <p:extLst>
      <p:ext uri="{BB962C8B-B14F-4D97-AF65-F5344CB8AC3E}">
        <p14:creationId xmlns:p14="http://schemas.microsoft.com/office/powerpoint/2010/main" val="91657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000000"/>
                </a:solidFill>
                <a:effectLst/>
                <a:latin typeface="Calibri" panose="020F0502020204030204" pitchFamily="34" charset="0"/>
              </a:rPr>
              <a:t>v rámci strukturálního postižení mozku by musel mít pacient kmenové postižení nebo postižené obě hemisféry, aby se stav projevil poruchou vědomí a jednostranné </a:t>
            </a:r>
            <a:r>
              <a:rPr lang="cs-CZ" b="0" i="0" dirty="0" err="1">
                <a:solidFill>
                  <a:srgbClr val="000000"/>
                </a:solidFill>
                <a:effectLst/>
                <a:latin typeface="Calibri" panose="020F0502020204030204" pitchFamily="34" charset="0"/>
              </a:rPr>
              <a:t>hemisferální</a:t>
            </a:r>
            <a:r>
              <a:rPr lang="cs-CZ" b="0" i="0" dirty="0">
                <a:solidFill>
                  <a:srgbClr val="000000"/>
                </a:solidFill>
                <a:effectLst/>
                <a:latin typeface="Calibri" panose="020F0502020204030204" pitchFamily="34" charset="0"/>
              </a:rPr>
              <a:t> ložiskové postižení nevede k rozvoji poruchy vědomí, pokud není současně (např. přetlakem </a:t>
            </a:r>
            <a:r>
              <a:rPr lang="cs-CZ" b="0" i="0" dirty="0" err="1">
                <a:solidFill>
                  <a:srgbClr val="000000"/>
                </a:solidFill>
                <a:effectLst/>
                <a:latin typeface="Calibri" panose="020F0502020204030204" pitchFamily="34" charset="0"/>
              </a:rPr>
              <a:t>středočar</a:t>
            </a:r>
            <a:r>
              <a:rPr lang="cs-CZ" b="0" i="0" dirty="0">
                <a:solidFill>
                  <a:srgbClr val="000000"/>
                </a:solidFill>
                <a:effectLst/>
                <a:latin typeface="Calibri" panose="020F0502020204030204" pitchFamily="34" charset="0"/>
              </a:rPr>
              <a:t>. struktur) postižena i hemisféra druhá). </a:t>
            </a:r>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1A6D36-8CFB-40FE-8D60-D2050488125D}" type="slidenum">
              <a:rPr kumimoji="0" lang="cs-CZ" altLang="cs-CZ"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cs-CZ" altLang="cs-CZ"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7712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dirty="0"/>
              <a:t>Je dobré mít pacienta na monitoru…</a:t>
            </a: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22</a:t>
            </a:fld>
            <a:endParaRPr/>
          </a:p>
        </p:txBody>
      </p:sp>
    </p:spTree>
    <p:extLst>
      <p:ext uri="{BB962C8B-B14F-4D97-AF65-F5344CB8AC3E}">
        <p14:creationId xmlns:p14="http://schemas.microsoft.com/office/powerpoint/2010/main" val="2016241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23</a:t>
            </a:fld>
            <a:endParaRPr/>
          </a:p>
        </p:txBody>
      </p:sp>
    </p:spTree>
    <p:extLst>
      <p:ext uri="{BB962C8B-B14F-4D97-AF65-F5344CB8AC3E}">
        <p14:creationId xmlns:p14="http://schemas.microsoft.com/office/powerpoint/2010/main" val="3006719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latin typeface="+mn-lt"/>
                <a:ea typeface="Calibri"/>
                <a:cs typeface="Calibri"/>
                <a:sym typeface="Calibri"/>
              </a:rPr>
              <a:t>Diencefalon-</a:t>
            </a:r>
            <a:r>
              <a:rPr lang="cs-CZ" sz="1200" dirty="0" err="1">
                <a:latin typeface="+mn-lt"/>
                <a:ea typeface="Calibri"/>
                <a:cs typeface="Calibri"/>
                <a:sym typeface="Calibri"/>
              </a:rPr>
              <a:t>Mesencefalon</a:t>
            </a:r>
            <a:endParaRPr lang="cs-CZ" sz="1200" dirty="0">
              <a:latin typeface="+mn-lt"/>
              <a:ea typeface="Calibri"/>
              <a:cs typeface="Calibri"/>
              <a:sym typeface="Calibri"/>
            </a:endParaRPr>
          </a:p>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24</a:t>
            </a:fld>
            <a:endParaRPr/>
          </a:p>
        </p:txBody>
      </p:sp>
    </p:spTree>
    <p:extLst>
      <p:ext uri="{BB962C8B-B14F-4D97-AF65-F5344CB8AC3E}">
        <p14:creationId xmlns:p14="http://schemas.microsoft.com/office/powerpoint/2010/main" val="4049763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b="1" dirty="0">
                <a:solidFill>
                  <a:srgbClr val="FF0000"/>
                </a:solidFill>
              </a:rPr>
              <a:t>Rostrokaudální deteriorace </a:t>
            </a:r>
            <a:r>
              <a:rPr lang="cs-CZ" altLang="cs-CZ" dirty="0"/>
              <a:t>– příčinou může být šířící se mozkový edém, postupné zasažení oblasti mozku (etáž diencefalická, </a:t>
            </a:r>
            <a:r>
              <a:rPr lang="cs-CZ" altLang="cs-CZ" dirty="0" err="1"/>
              <a:t>mezencefalická</a:t>
            </a:r>
            <a:r>
              <a:rPr lang="cs-CZ" altLang="cs-CZ" dirty="0"/>
              <a:t>, </a:t>
            </a:r>
            <a:r>
              <a:rPr lang="cs-CZ" altLang="cs-CZ" dirty="0" err="1"/>
              <a:t>pontinní</a:t>
            </a:r>
            <a:r>
              <a:rPr lang="cs-CZ" altLang="cs-CZ" dirty="0"/>
              <a:t>, bulbární, smrt mozku).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a:t>Čím nižší etáž je zasažena, tím horší prognóza.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a:t>Při regresi onemocnění – ústup kmenové symptomatiky v opačném směru – anterográdní reparace. </a:t>
            </a:r>
          </a:p>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25</a:t>
            </a:fld>
            <a:endParaRPr/>
          </a:p>
        </p:txBody>
      </p:sp>
    </p:spTree>
    <p:extLst>
      <p:ext uri="{BB962C8B-B14F-4D97-AF65-F5344CB8AC3E}">
        <p14:creationId xmlns:p14="http://schemas.microsoft.com/office/powerpoint/2010/main" val="706357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b="1" dirty="0">
                <a:solidFill>
                  <a:srgbClr val="FF0000"/>
                </a:solidFill>
              </a:rPr>
              <a:t>Rostrokaudální deteriorace </a:t>
            </a:r>
            <a:r>
              <a:rPr lang="cs-CZ" altLang="cs-CZ" dirty="0"/>
              <a:t>– příčinou může být šířící se mozkový edém, postupné zasažení oblasti mozku (etáž diencefalická, </a:t>
            </a:r>
            <a:r>
              <a:rPr lang="cs-CZ" altLang="cs-CZ" dirty="0" err="1"/>
              <a:t>mezencefalická</a:t>
            </a:r>
            <a:r>
              <a:rPr lang="cs-CZ" altLang="cs-CZ" dirty="0"/>
              <a:t>, </a:t>
            </a:r>
            <a:r>
              <a:rPr lang="cs-CZ" altLang="cs-CZ" dirty="0" err="1"/>
              <a:t>pontinní</a:t>
            </a:r>
            <a:r>
              <a:rPr lang="cs-CZ" altLang="cs-CZ" dirty="0"/>
              <a:t>, bulbární, smrt mozku).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a:t>Čím nižší etáž je zasažena, tím horší prognóza.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a:t>Při regresi onemocnění – ústup kmenové symptomatiky v opačném směru – anterográdní reparace. </a:t>
            </a:r>
          </a:p>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26</a:t>
            </a:fld>
            <a:endParaRPr/>
          </a:p>
        </p:txBody>
      </p:sp>
    </p:spTree>
    <p:extLst>
      <p:ext uri="{BB962C8B-B14F-4D97-AF65-F5344CB8AC3E}">
        <p14:creationId xmlns:p14="http://schemas.microsoft.com/office/powerpoint/2010/main" val="2947265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b="1" dirty="0">
                <a:solidFill>
                  <a:srgbClr val="FF0000"/>
                </a:solidFill>
              </a:rPr>
              <a:t>Rostrokaudální deteriorace </a:t>
            </a:r>
            <a:r>
              <a:rPr lang="cs-CZ" altLang="cs-CZ" dirty="0"/>
              <a:t>– příčinou může být šířící se mozkový edém, postupné zasažení oblasti mozku (etáž diencefalická, </a:t>
            </a:r>
            <a:r>
              <a:rPr lang="cs-CZ" altLang="cs-CZ" dirty="0" err="1"/>
              <a:t>mezencefalická</a:t>
            </a:r>
            <a:r>
              <a:rPr lang="cs-CZ" altLang="cs-CZ" dirty="0"/>
              <a:t>, </a:t>
            </a:r>
            <a:r>
              <a:rPr lang="cs-CZ" altLang="cs-CZ" dirty="0" err="1"/>
              <a:t>pontinní</a:t>
            </a:r>
            <a:r>
              <a:rPr lang="cs-CZ" altLang="cs-CZ" dirty="0"/>
              <a:t>, bulbární, smrt mozku).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a:t>Čím nižší etáž je zasažena, tím horší prognóza.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a:t>Při regresi onemocnění – ústup kmenové symptomatiky v opačném směru – anterográdní reparace. </a:t>
            </a:r>
          </a:p>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27</a:t>
            </a:fld>
            <a:endParaRPr/>
          </a:p>
        </p:txBody>
      </p:sp>
    </p:spTree>
    <p:extLst>
      <p:ext uri="{BB962C8B-B14F-4D97-AF65-F5344CB8AC3E}">
        <p14:creationId xmlns:p14="http://schemas.microsoft.com/office/powerpoint/2010/main" val="613400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cap="none" dirty="0" err="1">
                <a:solidFill>
                  <a:schemeClr val="dk1"/>
                </a:solidFill>
                <a:effectLst/>
                <a:latin typeface="Calibri"/>
                <a:ea typeface="Calibri"/>
                <a:cs typeface="Calibri"/>
                <a:sym typeface="Calibri"/>
              </a:rPr>
              <a:t>Cushingův</a:t>
            </a:r>
            <a:r>
              <a:rPr lang="cs-CZ" sz="1200" b="0" i="0" u="none" strike="noStrike" cap="none" dirty="0">
                <a:solidFill>
                  <a:schemeClr val="dk1"/>
                </a:solidFill>
                <a:effectLst/>
                <a:latin typeface="Calibri"/>
                <a:ea typeface="Calibri"/>
                <a:cs typeface="Calibri"/>
                <a:sym typeface="Calibri"/>
              </a:rPr>
              <a:t> reflex</a:t>
            </a:r>
          </a:p>
          <a:p>
            <a:r>
              <a:rPr lang="cs-CZ" sz="1200" b="0" i="0" u="none" strike="noStrike" cap="none" dirty="0">
                <a:solidFill>
                  <a:schemeClr val="dk1"/>
                </a:solidFill>
                <a:effectLst/>
                <a:latin typeface="Calibri"/>
                <a:ea typeface="Calibri"/>
                <a:cs typeface="Calibri"/>
                <a:sym typeface="Calibri"/>
              </a:rPr>
              <a:t>Při nitrolební hypertenzi zjišťujeme </a:t>
            </a:r>
            <a:r>
              <a:rPr lang="cs-CZ" sz="1200" b="1" i="0" u="none" strike="noStrike" cap="none" dirty="0">
                <a:solidFill>
                  <a:schemeClr val="dk1"/>
                </a:solidFill>
                <a:effectLst/>
                <a:latin typeface="Calibri"/>
                <a:ea typeface="Calibri"/>
                <a:cs typeface="Calibri"/>
                <a:sym typeface="Calibri"/>
              </a:rPr>
              <a:t>vzestup tlaku krve</a:t>
            </a:r>
            <a:r>
              <a:rPr lang="cs-CZ" sz="1200" b="0" i="0" u="none" strike="noStrike" cap="none" dirty="0">
                <a:solidFill>
                  <a:schemeClr val="dk1"/>
                </a:solidFill>
                <a:effectLst/>
                <a:latin typeface="Calibri"/>
                <a:ea typeface="Calibri"/>
                <a:cs typeface="Calibri"/>
                <a:sym typeface="Calibri"/>
              </a:rPr>
              <a:t> jako reflexní snahu o udržení mozkové </a:t>
            </a:r>
            <a:r>
              <a:rPr lang="cs-CZ" sz="1200" b="0" i="0" u="none" strike="noStrike" cap="none" dirty="0" err="1">
                <a:solidFill>
                  <a:schemeClr val="dk1"/>
                </a:solidFill>
                <a:effectLst/>
                <a:latin typeface="Calibri"/>
                <a:ea typeface="Calibri"/>
                <a:cs typeface="Calibri"/>
                <a:sym typeface="Calibri"/>
              </a:rPr>
              <a:t>perfúze</a:t>
            </a:r>
            <a:r>
              <a:rPr lang="cs-CZ" sz="1200" b="0" i="0" u="none" strike="noStrike" cap="none" dirty="0">
                <a:solidFill>
                  <a:schemeClr val="dk1"/>
                </a:solidFill>
                <a:effectLst/>
                <a:latin typeface="Calibri"/>
                <a:ea typeface="Calibri"/>
                <a:cs typeface="Calibri"/>
                <a:sym typeface="Calibri"/>
              </a:rPr>
              <a:t> (CPP);</a:t>
            </a:r>
          </a:p>
          <a:p>
            <a:r>
              <a:rPr lang="cs-CZ" sz="1200" b="0" i="0" u="none" strike="noStrike" cap="none" dirty="0">
                <a:solidFill>
                  <a:schemeClr val="dk1"/>
                </a:solidFill>
                <a:effectLst/>
                <a:latin typeface="Calibri"/>
                <a:ea typeface="Calibri"/>
                <a:cs typeface="Calibri"/>
                <a:sym typeface="Calibri"/>
              </a:rPr>
              <a:t>k tomu vznikne </a:t>
            </a:r>
            <a:r>
              <a:rPr lang="cs-CZ" sz="1200" b="1" i="0" u="none" strike="noStrike" cap="none" dirty="0">
                <a:solidFill>
                  <a:schemeClr val="dk1"/>
                </a:solidFill>
                <a:effectLst/>
                <a:latin typeface="Calibri"/>
                <a:ea typeface="Calibri"/>
                <a:cs typeface="Calibri"/>
                <a:sym typeface="Calibri"/>
              </a:rPr>
              <a:t>bradykardie</a:t>
            </a:r>
            <a:r>
              <a:rPr lang="cs-CZ" sz="1200" b="0" i="0" u="none" strike="noStrike" cap="none" dirty="0">
                <a:solidFill>
                  <a:schemeClr val="dk1"/>
                </a:solidFill>
                <a:effectLst/>
                <a:latin typeface="Calibri"/>
                <a:ea typeface="Calibri"/>
                <a:cs typeface="Calibri"/>
                <a:sym typeface="Calibri"/>
              </a:rPr>
              <a:t> z dráždění </a:t>
            </a:r>
            <a:r>
              <a:rPr lang="cs-CZ" sz="1200" b="0" i="0" u="none" strike="noStrike" cap="none" dirty="0" err="1">
                <a:solidFill>
                  <a:schemeClr val="dk1"/>
                </a:solidFill>
                <a:effectLst/>
                <a:latin typeface="Calibri"/>
                <a:ea typeface="Calibri"/>
                <a:cs typeface="Calibri"/>
                <a:sym typeface="Calibri"/>
                <a:hlinkClick r:id="rId3" tooltip="Nervus vagus"/>
              </a:rPr>
              <a:t>nervus</a:t>
            </a:r>
            <a:r>
              <a:rPr lang="cs-CZ" sz="1200" b="0" i="0" u="none" strike="noStrike" cap="none" dirty="0">
                <a:solidFill>
                  <a:schemeClr val="dk1"/>
                </a:solidFill>
                <a:effectLst/>
                <a:latin typeface="Calibri"/>
                <a:ea typeface="Calibri"/>
                <a:cs typeface="Calibri"/>
                <a:sym typeface="Calibri"/>
                <a:hlinkClick r:id="rId3" tooltip="Nervus vagus"/>
              </a:rPr>
              <a:t> vagus</a:t>
            </a:r>
            <a:r>
              <a:rPr lang="cs-CZ" sz="1200" b="0" i="0" u="none" strike="noStrike" cap="none" dirty="0">
                <a:solidFill>
                  <a:schemeClr val="dk1"/>
                </a:solidFill>
                <a:effectLst/>
                <a:latin typeface="Calibri"/>
                <a:ea typeface="Calibri"/>
                <a:cs typeface="Calibri"/>
                <a:sym typeface="Calibri"/>
              </a:rPr>
              <a:t>;</a:t>
            </a:r>
          </a:p>
          <a:p>
            <a:r>
              <a:rPr lang="cs-CZ" sz="1200" b="0" i="0" u="none" strike="noStrike" cap="none" dirty="0" err="1">
                <a:solidFill>
                  <a:schemeClr val="dk1"/>
                </a:solidFill>
                <a:effectLst/>
                <a:latin typeface="Calibri"/>
                <a:ea typeface="Calibri"/>
                <a:cs typeface="Calibri"/>
                <a:sym typeface="Calibri"/>
              </a:rPr>
              <a:t>přibudou-li</a:t>
            </a:r>
            <a:r>
              <a:rPr lang="cs-CZ" sz="1200" b="0" i="0" u="none" strike="noStrike" cap="none" dirty="0">
                <a:solidFill>
                  <a:schemeClr val="dk1"/>
                </a:solidFill>
                <a:effectLst/>
                <a:latin typeface="Calibri"/>
                <a:ea typeface="Calibri"/>
                <a:cs typeface="Calibri"/>
                <a:sym typeface="Calibri"/>
              </a:rPr>
              <a:t> </a:t>
            </a:r>
            <a:r>
              <a:rPr lang="cs-CZ" sz="1200" b="1" i="0" u="none" strike="noStrike" cap="none" dirty="0">
                <a:solidFill>
                  <a:schemeClr val="dk1"/>
                </a:solidFill>
                <a:effectLst/>
                <a:latin typeface="Calibri"/>
                <a:ea typeface="Calibri"/>
                <a:cs typeface="Calibri"/>
                <a:sym typeface="Calibri"/>
              </a:rPr>
              <a:t>dechové poruchy</a:t>
            </a:r>
            <a:r>
              <a:rPr lang="cs-CZ" sz="1200" b="0" i="0" u="none" strike="noStrike" cap="none" dirty="0">
                <a:solidFill>
                  <a:schemeClr val="dk1"/>
                </a:solidFill>
                <a:effectLst/>
                <a:latin typeface="Calibri"/>
                <a:ea typeface="Calibri"/>
                <a:cs typeface="Calibri"/>
                <a:sym typeface="Calibri"/>
              </a:rPr>
              <a:t>, mluvíme o </a:t>
            </a:r>
            <a:r>
              <a:rPr lang="cs-CZ" sz="1200" b="1" i="0" u="none" strike="noStrike" cap="none" dirty="0" err="1">
                <a:solidFill>
                  <a:schemeClr val="dk1"/>
                </a:solidFill>
                <a:effectLst/>
                <a:latin typeface="Calibri"/>
                <a:ea typeface="Calibri"/>
                <a:cs typeface="Calibri"/>
                <a:sym typeface="Calibri"/>
              </a:rPr>
              <a:t>Cushingově</a:t>
            </a:r>
            <a:r>
              <a:rPr lang="cs-CZ" sz="1200" b="1" i="0" u="none" strike="noStrike" cap="none" dirty="0">
                <a:solidFill>
                  <a:schemeClr val="dk1"/>
                </a:solidFill>
                <a:effectLst/>
                <a:latin typeface="Calibri"/>
                <a:ea typeface="Calibri"/>
                <a:cs typeface="Calibri"/>
                <a:sym typeface="Calibri"/>
              </a:rPr>
              <a:t> trias</a:t>
            </a:r>
            <a:r>
              <a:rPr lang="cs-CZ" sz="1200" b="0" i="0" u="none" strike="noStrike" cap="none" dirty="0">
                <a:solidFill>
                  <a:schemeClr val="dk1"/>
                </a:solidFill>
                <a:effectLst/>
                <a:latin typeface="Calibri"/>
                <a:ea typeface="Calibri"/>
                <a:cs typeface="Calibri"/>
                <a:sym typeface="Calibri"/>
              </a:rPr>
              <a:t>.</a:t>
            </a:r>
          </a:p>
          <a:p>
            <a:endParaRPr lang="en-GB" dirty="0"/>
          </a:p>
        </p:txBody>
      </p:sp>
      <p:sp>
        <p:nvSpPr>
          <p:cNvPr id="4" name="Zástupný symbol pro číslo snímk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s-CZ" sz="1200" b="0" i="0" u="none" strike="noStrike" cap="none" smtClean="0">
                <a:solidFill>
                  <a:schemeClr val="dk1"/>
                </a:solidFill>
                <a:latin typeface="Calibri"/>
                <a:ea typeface="Calibri"/>
                <a:cs typeface="Calibri"/>
                <a:sym typeface="Calibri"/>
              </a:rPr>
              <a:t>30</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9802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u="none" strike="noStrike" cap="none" dirty="0">
                <a:solidFill>
                  <a:schemeClr val="dk1"/>
                </a:solidFill>
                <a:effectLst/>
                <a:latin typeface="Calibri"/>
                <a:ea typeface="Calibri"/>
                <a:cs typeface="Calibri"/>
                <a:sym typeface="Calibri"/>
              </a:rPr>
              <a:t>Resorpce</a:t>
            </a:r>
            <a:r>
              <a:rPr lang="cs-CZ" sz="1200" b="0" i="0" u="none" strike="noStrike" cap="none" dirty="0">
                <a:solidFill>
                  <a:schemeClr val="dk1"/>
                </a:solidFill>
                <a:effectLst/>
                <a:latin typeface="Calibri"/>
                <a:ea typeface="Calibri"/>
                <a:cs typeface="Calibri"/>
                <a:sym typeface="Calibri"/>
              </a:rPr>
              <a:t> </a:t>
            </a:r>
            <a:r>
              <a:rPr lang="cs-CZ" sz="1200" b="0" i="0" u="none" strike="noStrike" cap="none" dirty="0" err="1">
                <a:solidFill>
                  <a:schemeClr val="dk1"/>
                </a:solidFill>
                <a:effectLst/>
                <a:latin typeface="Calibri"/>
                <a:ea typeface="Calibri"/>
                <a:cs typeface="Calibri"/>
                <a:sym typeface="Calibri"/>
              </a:rPr>
              <a:t>likvoru</a:t>
            </a:r>
            <a:r>
              <a:rPr lang="cs-CZ" sz="1200" b="0" i="0" u="none" strike="noStrike" cap="none" dirty="0">
                <a:solidFill>
                  <a:schemeClr val="dk1"/>
                </a:solidFill>
                <a:effectLst/>
                <a:latin typeface="Calibri"/>
                <a:ea typeface="Calibri"/>
                <a:cs typeface="Calibri"/>
                <a:sym typeface="Calibri"/>
              </a:rPr>
              <a:t> probíhá v </a:t>
            </a:r>
            <a:r>
              <a:rPr lang="cs-CZ" sz="1200" b="1" i="0" u="none" strike="noStrike" cap="none" dirty="0">
                <a:solidFill>
                  <a:schemeClr val="dk1"/>
                </a:solidFill>
                <a:effectLst/>
                <a:latin typeface="Calibri"/>
                <a:ea typeface="Calibri"/>
                <a:cs typeface="Calibri"/>
                <a:sym typeface="Calibri"/>
              </a:rPr>
              <a:t>arachnoidálních klcích</a:t>
            </a:r>
            <a:r>
              <a:rPr lang="cs-CZ" sz="1200" b="0" i="0" u="none" strike="noStrike" cap="none" dirty="0">
                <a:solidFill>
                  <a:schemeClr val="dk1"/>
                </a:solidFill>
                <a:effectLst/>
                <a:latin typeface="Calibri"/>
                <a:ea typeface="Calibri"/>
                <a:cs typeface="Calibri"/>
                <a:sym typeface="Calibri"/>
              </a:rPr>
              <a:t> </a:t>
            </a:r>
            <a:r>
              <a:rPr lang="cs-CZ" sz="1200" b="0" i="1" u="none" strike="noStrike" cap="none" dirty="0" err="1">
                <a:solidFill>
                  <a:schemeClr val="dk1"/>
                </a:solidFill>
                <a:effectLst/>
                <a:latin typeface="Calibri"/>
                <a:ea typeface="Calibri"/>
                <a:cs typeface="Calibri"/>
                <a:sym typeface="Calibri"/>
              </a:rPr>
              <a:t>granulationes</a:t>
            </a:r>
            <a:r>
              <a:rPr lang="cs-CZ" sz="1200" b="0" i="1" u="none" strike="noStrike" cap="none" dirty="0">
                <a:solidFill>
                  <a:schemeClr val="dk1"/>
                </a:solidFill>
                <a:effectLst/>
                <a:latin typeface="Calibri"/>
                <a:ea typeface="Calibri"/>
                <a:cs typeface="Calibri"/>
                <a:sym typeface="Calibri"/>
              </a:rPr>
              <a:t> </a:t>
            </a:r>
            <a:r>
              <a:rPr lang="cs-CZ" sz="1200" b="0" i="1" u="none" strike="noStrike" cap="none" dirty="0" err="1">
                <a:solidFill>
                  <a:schemeClr val="dk1"/>
                </a:solidFill>
                <a:effectLst/>
                <a:latin typeface="Calibri"/>
                <a:ea typeface="Calibri"/>
                <a:cs typeface="Calibri"/>
                <a:sym typeface="Calibri"/>
              </a:rPr>
              <a:t>arachnoideae</a:t>
            </a:r>
            <a:r>
              <a:rPr lang="cs-CZ" sz="1200" b="0" i="1" u="none" strike="noStrike" cap="none" dirty="0">
                <a:solidFill>
                  <a:schemeClr val="dk1"/>
                </a:solidFill>
                <a:effectLst/>
                <a:latin typeface="Calibri"/>
                <a:ea typeface="Calibri"/>
                <a:cs typeface="Calibri"/>
                <a:sym typeface="Calibri"/>
              </a:rPr>
              <a:t> </a:t>
            </a:r>
            <a:r>
              <a:rPr lang="cs-CZ" sz="1200" b="0" i="0" u="none" strike="noStrike" cap="none" dirty="0">
                <a:solidFill>
                  <a:schemeClr val="dk1"/>
                </a:solidFill>
                <a:effectLst/>
                <a:latin typeface="Calibri"/>
                <a:ea typeface="Calibri"/>
                <a:cs typeface="Calibri"/>
                <a:sym typeface="Calibri"/>
              </a:rPr>
              <a:t>(</a:t>
            </a:r>
            <a:r>
              <a:rPr lang="cs-CZ" sz="1200" b="1" i="0" u="none" strike="noStrike" cap="none" dirty="0" err="1">
                <a:solidFill>
                  <a:schemeClr val="dk1"/>
                </a:solidFill>
                <a:effectLst/>
                <a:latin typeface="Calibri"/>
                <a:ea typeface="Calibri"/>
                <a:cs typeface="Calibri"/>
                <a:sym typeface="Calibri"/>
              </a:rPr>
              <a:t>Pacchioniho</a:t>
            </a:r>
            <a:r>
              <a:rPr lang="cs-CZ" sz="1200" b="1" i="0" u="none" strike="noStrike" cap="none" dirty="0">
                <a:solidFill>
                  <a:schemeClr val="dk1"/>
                </a:solidFill>
                <a:effectLst/>
                <a:latin typeface="Calibri"/>
                <a:ea typeface="Calibri"/>
                <a:cs typeface="Calibri"/>
                <a:sym typeface="Calibri"/>
              </a:rPr>
              <a:t> granulace</a:t>
            </a:r>
            <a:r>
              <a:rPr lang="cs-CZ" sz="1200" b="0" i="0" u="none" strike="noStrike" cap="none" dirty="0">
                <a:solidFill>
                  <a:schemeClr val="dk1"/>
                </a:solidFill>
                <a:effectLst/>
                <a:latin typeface="Calibri"/>
                <a:ea typeface="Calibri"/>
                <a:cs typeface="Calibri"/>
                <a:sym typeface="Calibri"/>
              </a:rPr>
              <a:t>). Jedná se o výběžky </a:t>
            </a:r>
            <a:r>
              <a:rPr lang="cs-CZ" sz="1200" b="0" i="0" u="none" strike="noStrike" cap="none" dirty="0" err="1">
                <a:solidFill>
                  <a:schemeClr val="dk1"/>
                </a:solidFill>
                <a:effectLst/>
                <a:latin typeface="Calibri"/>
                <a:ea typeface="Calibri"/>
                <a:cs typeface="Calibri"/>
                <a:sym typeface="Calibri"/>
              </a:rPr>
              <a:t>arachonidei</a:t>
            </a:r>
            <a:r>
              <a:rPr lang="cs-CZ" sz="1200" b="0" i="0" u="none" strike="noStrike" cap="none" dirty="0">
                <a:solidFill>
                  <a:schemeClr val="dk1"/>
                </a:solidFill>
                <a:effectLst/>
                <a:latin typeface="Calibri"/>
                <a:ea typeface="Calibri"/>
                <a:cs typeface="Calibri"/>
                <a:sym typeface="Calibri"/>
              </a:rPr>
              <a:t> přes </a:t>
            </a:r>
            <a:r>
              <a:rPr lang="cs-CZ" sz="1200" b="0" i="0" u="none" strike="noStrike" cap="none" dirty="0" err="1">
                <a:solidFill>
                  <a:schemeClr val="dk1"/>
                </a:solidFill>
                <a:effectLst/>
                <a:latin typeface="Calibri"/>
                <a:ea typeface="Calibri"/>
                <a:cs typeface="Calibri"/>
                <a:sym typeface="Calibri"/>
              </a:rPr>
              <a:t>dura</a:t>
            </a:r>
            <a:r>
              <a:rPr lang="cs-CZ" sz="1200" b="0" i="0" u="none" strike="noStrike" cap="none" dirty="0">
                <a:solidFill>
                  <a:schemeClr val="dk1"/>
                </a:solidFill>
                <a:effectLst/>
                <a:latin typeface="Calibri"/>
                <a:ea typeface="Calibri"/>
                <a:cs typeface="Calibri"/>
                <a:sym typeface="Calibri"/>
              </a:rPr>
              <a:t> mater, které zasahují až do </a:t>
            </a:r>
            <a:r>
              <a:rPr lang="cs-CZ" sz="1200" b="1" i="0" u="none" strike="noStrike" cap="none" dirty="0">
                <a:solidFill>
                  <a:schemeClr val="dk1"/>
                </a:solidFill>
                <a:effectLst/>
                <a:latin typeface="Calibri"/>
                <a:ea typeface="Calibri"/>
                <a:cs typeface="Calibri"/>
                <a:sym typeface="Calibri"/>
              </a:rPr>
              <a:t>nitrolebečních žilních splavů</a:t>
            </a:r>
            <a:r>
              <a:rPr lang="cs-CZ" sz="1200" b="0" i="0" u="none" strike="noStrike" cap="none" dirty="0">
                <a:solidFill>
                  <a:schemeClr val="dk1"/>
                </a:solidFill>
                <a:effectLst/>
                <a:latin typeface="Calibri"/>
                <a:ea typeface="Calibri"/>
                <a:cs typeface="Calibri"/>
                <a:sym typeface="Calibri"/>
              </a:rPr>
              <a:t> mozku a umožňují tak odtok </a:t>
            </a:r>
            <a:r>
              <a:rPr lang="cs-CZ" sz="1200" b="0" i="0" u="none" strike="noStrike" cap="none" dirty="0" err="1">
                <a:solidFill>
                  <a:schemeClr val="dk1"/>
                </a:solidFill>
                <a:effectLst/>
                <a:latin typeface="Calibri"/>
                <a:ea typeface="Calibri"/>
                <a:cs typeface="Calibri"/>
                <a:sym typeface="Calibri"/>
              </a:rPr>
              <a:t>likvoru</a:t>
            </a:r>
            <a:r>
              <a:rPr lang="cs-CZ" sz="1200" b="0" i="0" u="none" strike="noStrike" cap="none" dirty="0">
                <a:solidFill>
                  <a:schemeClr val="dk1"/>
                </a:solidFill>
                <a:effectLst/>
                <a:latin typeface="Calibri"/>
                <a:ea typeface="Calibri"/>
                <a:cs typeface="Calibri"/>
                <a:sym typeface="Calibri"/>
              </a:rPr>
              <a:t> </a:t>
            </a:r>
            <a:r>
              <a:rPr lang="cs-CZ" sz="1200" b="1" i="0" u="none" strike="noStrike" cap="none" dirty="0">
                <a:solidFill>
                  <a:schemeClr val="dk1"/>
                </a:solidFill>
                <a:effectLst/>
                <a:latin typeface="Calibri"/>
                <a:ea typeface="Calibri"/>
                <a:cs typeface="Calibri"/>
                <a:sym typeface="Calibri"/>
              </a:rPr>
              <a:t>do krevní cirkulace</a:t>
            </a:r>
            <a:r>
              <a:rPr lang="cs-CZ" sz="1200" b="0" i="0" u="none" strike="noStrike" cap="none" dirty="0">
                <a:solidFill>
                  <a:schemeClr val="dk1"/>
                </a:solidFill>
                <a:effectLst/>
                <a:latin typeface="Calibri"/>
                <a:ea typeface="Calibri"/>
                <a:cs typeface="Calibri"/>
                <a:sym typeface="Calibri"/>
              </a:rPr>
              <a:t>.</a:t>
            </a:r>
            <a:endParaRPr lang="en-GB" dirty="0"/>
          </a:p>
        </p:txBody>
      </p:sp>
      <p:sp>
        <p:nvSpPr>
          <p:cNvPr id="4" name="Zástupný symbol pro číslo snímk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s-CZ" sz="1200" b="0" i="0" u="none" strike="noStrike" cap="none" smtClean="0">
                <a:solidFill>
                  <a:schemeClr val="dk1"/>
                </a:solidFill>
                <a:latin typeface="Calibri"/>
                <a:ea typeface="Calibri"/>
                <a:cs typeface="Calibri"/>
                <a:sym typeface="Calibri"/>
              </a:rPr>
              <a:t>32</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081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s-CZ" sz="1200" b="0" i="0" u="none" strike="noStrike" cap="none" smtClean="0">
                <a:solidFill>
                  <a:schemeClr val="dk1"/>
                </a:solidFill>
                <a:latin typeface="Calibri"/>
                <a:ea typeface="Calibri"/>
                <a:cs typeface="Calibri"/>
                <a:sym typeface="Calibri"/>
              </a:rPr>
              <a:t>33</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6931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Jsme schopni to odlišit?</a:t>
            </a:r>
            <a:endParaRPr lang="en-GB" dirty="0"/>
          </a:p>
        </p:txBody>
      </p:sp>
      <p:sp>
        <p:nvSpPr>
          <p:cNvPr id="4" name="Zástupný symbol pro číslo snímk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s-CZ" sz="1200" b="0" i="0" u="none" strike="noStrike" cap="none" smtClean="0">
                <a:solidFill>
                  <a:schemeClr val="dk1"/>
                </a:solidFill>
                <a:latin typeface="Calibri"/>
                <a:ea typeface="Calibri"/>
                <a:cs typeface="Calibri"/>
                <a:sym typeface="Calibri"/>
              </a:rPr>
              <a:t>34</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280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000000"/>
                </a:solidFill>
                <a:effectLst/>
                <a:latin typeface="Calibri" panose="020F0502020204030204" pitchFamily="34" charset="0"/>
              </a:rPr>
              <a:t>v rámci strukturálního postižení mozku by musel mít pacient kmenové postižení nebo postižené obě hemisféry, aby se stav projevil poruchou vědomí a jednostranné </a:t>
            </a:r>
            <a:r>
              <a:rPr lang="cs-CZ" b="0" i="0" dirty="0" err="1">
                <a:solidFill>
                  <a:srgbClr val="000000"/>
                </a:solidFill>
                <a:effectLst/>
                <a:latin typeface="Calibri" panose="020F0502020204030204" pitchFamily="34" charset="0"/>
              </a:rPr>
              <a:t>hemisferální</a:t>
            </a:r>
            <a:r>
              <a:rPr lang="cs-CZ" b="0" i="0" dirty="0">
                <a:solidFill>
                  <a:srgbClr val="000000"/>
                </a:solidFill>
                <a:effectLst/>
                <a:latin typeface="Calibri" panose="020F0502020204030204" pitchFamily="34" charset="0"/>
              </a:rPr>
              <a:t> ložiskové postižení nevede k rozvoji poruchy vědomí, pokud není současně (např. přetlakem </a:t>
            </a:r>
            <a:r>
              <a:rPr lang="cs-CZ" b="0" i="0" dirty="0" err="1">
                <a:solidFill>
                  <a:srgbClr val="000000"/>
                </a:solidFill>
                <a:effectLst/>
                <a:latin typeface="Calibri" panose="020F0502020204030204" pitchFamily="34" charset="0"/>
              </a:rPr>
              <a:t>středočar</a:t>
            </a:r>
            <a:r>
              <a:rPr lang="cs-CZ" b="0" i="0" dirty="0">
                <a:solidFill>
                  <a:srgbClr val="000000"/>
                </a:solidFill>
                <a:effectLst/>
                <a:latin typeface="Calibri" panose="020F0502020204030204" pitchFamily="34" charset="0"/>
              </a:rPr>
              <a:t>. struktur) postižena i hemisféra druhá). </a:t>
            </a:r>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1A6D36-8CFB-40FE-8D60-D2050488125D}" type="slidenum">
              <a:rPr kumimoji="0" lang="cs-CZ" altLang="cs-CZ"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cs-CZ" altLang="cs-CZ"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18505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35</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36</a:t>
            </a:fld>
            <a:endParaRPr/>
          </a:p>
        </p:txBody>
      </p:sp>
    </p:spTree>
    <p:extLst>
      <p:ext uri="{BB962C8B-B14F-4D97-AF65-F5344CB8AC3E}">
        <p14:creationId xmlns:p14="http://schemas.microsoft.com/office/powerpoint/2010/main" val="3235950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37</a:t>
            </a:fld>
            <a:endParaRPr/>
          </a:p>
        </p:txBody>
      </p:sp>
    </p:spTree>
    <p:extLst>
      <p:ext uri="{BB962C8B-B14F-4D97-AF65-F5344CB8AC3E}">
        <p14:creationId xmlns:p14="http://schemas.microsoft.com/office/powerpoint/2010/main" val="712000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Poruchy dechu – zpomalení dech. frekvence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Poruchy vědomí</a:t>
            </a: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38</a:t>
            </a:fld>
            <a:endParaRPr/>
          </a:p>
        </p:txBody>
      </p:sp>
    </p:spTree>
    <p:extLst>
      <p:ext uri="{BB962C8B-B14F-4D97-AF65-F5344CB8AC3E}">
        <p14:creationId xmlns:p14="http://schemas.microsoft.com/office/powerpoint/2010/main" val="1790027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f37ff28a5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f37ff28a5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f900bedbef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f900bedbef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f900bedbef_2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f900bedbef_2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820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43</a:t>
            </a:fld>
            <a:endParaRPr/>
          </a:p>
        </p:txBody>
      </p:sp>
    </p:spTree>
    <p:extLst>
      <p:ext uri="{BB962C8B-B14F-4D97-AF65-F5344CB8AC3E}">
        <p14:creationId xmlns:p14="http://schemas.microsoft.com/office/powerpoint/2010/main" val="2280012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47</a:t>
            </a:fld>
            <a:endParaRPr/>
          </a:p>
        </p:txBody>
      </p:sp>
    </p:spTree>
    <p:extLst>
      <p:ext uri="{BB962C8B-B14F-4D97-AF65-F5344CB8AC3E}">
        <p14:creationId xmlns:p14="http://schemas.microsoft.com/office/powerpoint/2010/main" val="3928939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48</a:t>
            </a:fld>
            <a:endParaRPr/>
          </a:p>
        </p:txBody>
      </p:sp>
    </p:spTree>
    <p:extLst>
      <p:ext uri="{BB962C8B-B14F-4D97-AF65-F5344CB8AC3E}">
        <p14:creationId xmlns:p14="http://schemas.microsoft.com/office/powerpoint/2010/main" val="141681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4</a:t>
            </a:fld>
            <a:endParaRPr/>
          </a:p>
        </p:txBody>
      </p:sp>
    </p:spTree>
    <p:extLst>
      <p:ext uri="{BB962C8B-B14F-4D97-AF65-F5344CB8AC3E}">
        <p14:creationId xmlns:p14="http://schemas.microsoft.com/office/powerpoint/2010/main" val="3543147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955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053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140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702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Dr Paul Schober (March 11, 1865 - August 22, 1943), a German physician</a:t>
            </a:r>
            <a:r>
              <a:rPr lang="cs-CZ"/>
              <a:t>.</a:t>
            </a: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837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3829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6638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882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5</a:t>
            </a:fld>
            <a:endParaRPr/>
          </a:p>
        </p:txBody>
      </p:sp>
    </p:spTree>
    <p:extLst>
      <p:ext uri="{BB962C8B-B14F-4D97-AF65-F5344CB8AC3E}">
        <p14:creationId xmlns:p14="http://schemas.microsoft.com/office/powerpoint/2010/main" val="326300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6</a:t>
            </a:fld>
            <a:endParaRPr/>
          </a:p>
        </p:txBody>
      </p:sp>
    </p:spTree>
    <p:extLst>
      <p:ext uri="{BB962C8B-B14F-4D97-AF65-F5344CB8AC3E}">
        <p14:creationId xmlns:p14="http://schemas.microsoft.com/office/powerpoint/2010/main" val="249584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dirty="0"/>
              <a:t>Etiologie různorodá – abstinenční syndrom, intoxikace, infekce, metabolické poruchy, endokrinní poruchy, dehydratace, ložiskové léze CNS – zejména </a:t>
            </a:r>
            <a:r>
              <a:rPr lang="cs-CZ" dirty="0" err="1"/>
              <a:t>frontobazální</a:t>
            </a:r>
            <a:r>
              <a:rPr lang="cs-CZ" dirty="0"/>
              <a:t> oblast a </a:t>
            </a:r>
            <a:r>
              <a:rPr lang="cs-CZ" dirty="0" err="1"/>
              <a:t>okcipitotemporální</a:t>
            </a:r>
            <a:r>
              <a:rPr lang="cs-CZ" dirty="0"/>
              <a:t> oblast. </a:t>
            </a:r>
            <a:r>
              <a:rPr lang="cs-CZ" dirty="0" err="1"/>
              <a:t>Dif</a:t>
            </a:r>
            <a:r>
              <a:rPr lang="cs-CZ" dirty="0"/>
              <a:t>. dg. afázie, psychiatrická onemocnění, demence. </a:t>
            </a: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7</a:t>
            </a:fld>
            <a:endParaRPr/>
          </a:p>
        </p:txBody>
      </p:sp>
    </p:spTree>
    <p:extLst>
      <p:ext uri="{BB962C8B-B14F-4D97-AF65-F5344CB8AC3E}">
        <p14:creationId xmlns:p14="http://schemas.microsoft.com/office/powerpoint/2010/main" val="4205768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8</a:t>
            </a:fld>
            <a:endParaRPr/>
          </a:p>
        </p:txBody>
      </p:sp>
    </p:spTree>
    <p:extLst>
      <p:ext uri="{BB962C8B-B14F-4D97-AF65-F5344CB8AC3E}">
        <p14:creationId xmlns:p14="http://schemas.microsoft.com/office/powerpoint/2010/main" val="217195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9</a:t>
            </a:fld>
            <a:endParaRPr/>
          </a:p>
        </p:txBody>
      </p:sp>
    </p:spTree>
    <p:extLst>
      <p:ext uri="{BB962C8B-B14F-4D97-AF65-F5344CB8AC3E}">
        <p14:creationId xmlns:p14="http://schemas.microsoft.com/office/powerpoint/2010/main" val="2970383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B1C9CD-F8D8-4EA5-A7EF-06C2CDCD2FF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4B293FEB-1445-4D51-8329-ED07984454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CD05556E-417D-441B-98BC-33A92FF55337}"/>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5" name="Zástupný symbol pro zápatí 4">
            <a:extLst>
              <a:ext uri="{FF2B5EF4-FFF2-40B4-BE49-F238E27FC236}">
                <a16:creationId xmlns:a16="http://schemas.microsoft.com/office/drawing/2014/main" id="{BDAE3072-E363-4BFC-9475-1808226881F2}"/>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AF679EAF-C877-4F02-9578-BB88C7362D12}"/>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2523921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4BE509-60B0-485D-89B9-757BA142BCCC}"/>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9BE09C14-97DD-4CB9-B1E5-FA7894CC2F8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A5F83689-4A47-433B-A314-C00CB7B74005}"/>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5" name="Zástupný symbol pro zápatí 4">
            <a:extLst>
              <a:ext uri="{FF2B5EF4-FFF2-40B4-BE49-F238E27FC236}">
                <a16:creationId xmlns:a16="http://schemas.microsoft.com/office/drawing/2014/main" id="{E9F5A50A-7107-4C8C-8A1F-DAE94EE341E5}"/>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F709FA77-B452-4FBB-974F-9821C25BADFF}"/>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399352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5A16E78-3C88-4F70-BEDD-5B01704E601A}"/>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52621E09-DC5F-4417-AC93-73FFAD322444}"/>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E5561FB5-31C6-4538-9CD5-1D2CA8857992}"/>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5" name="Zástupný symbol pro zápatí 4">
            <a:extLst>
              <a:ext uri="{FF2B5EF4-FFF2-40B4-BE49-F238E27FC236}">
                <a16:creationId xmlns:a16="http://schemas.microsoft.com/office/drawing/2014/main" id="{878191AD-FC00-4E55-9916-721502B45CA7}"/>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84D69693-EDC4-44F4-926A-03B468F2D62A}"/>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3755155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brázek s titulkem" type="picTx">
  <p:cSld name="1_Obrázek s titulkem">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557398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95A25882-8957-46F2-95D5-D5A5506DD5FD}"/>
              </a:ext>
            </a:extLst>
          </p:cNvPr>
          <p:cNvSpPr>
            <a:spLocks noChangeShapeType="1"/>
          </p:cNvSpPr>
          <p:nvPr/>
        </p:nvSpPr>
        <p:spPr bwMode="auto">
          <a:xfrm>
            <a:off x="97536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grpSp>
        <p:nvGrpSpPr>
          <p:cNvPr id="5" name="Group 8">
            <a:extLst>
              <a:ext uri="{FF2B5EF4-FFF2-40B4-BE49-F238E27FC236}">
                <a16:creationId xmlns:a16="http://schemas.microsoft.com/office/drawing/2014/main" id="{09C60668-C115-4A2E-B46C-EFD02A861B49}"/>
              </a:ext>
            </a:extLst>
          </p:cNvPr>
          <p:cNvGrpSpPr>
            <a:grpSpLocks/>
          </p:cNvGrpSpPr>
          <p:nvPr/>
        </p:nvGrpSpPr>
        <p:grpSpPr bwMode="auto">
          <a:xfrm>
            <a:off x="9990667" y="2992438"/>
            <a:ext cx="1784351" cy="2189162"/>
            <a:chOff x="4704" y="1885"/>
            <a:chExt cx="843" cy="1379"/>
          </a:xfrm>
        </p:grpSpPr>
        <p:sp>
          <p:nvSpPr>
            <p:cNvPr id="6" name="Oval 9">
              <a:extLst>
                <a:ext uri="{FF2B5EF4-FFF2-40B4-BE49-F238E27FC236}">
                  <a16:creationId xmlns:a16="http://schemas.microsoft.com/office/drawing/2014/main" id="{97E0CE0A-51BF-404D-8BE1-A9C73C86ACAD}"/>
                </a:ext>
              </a:extLst>
            </p:cNvPr>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7" name="Oval 10">
              <a:extLst>
                <a:ext uri="{FF2B5EF4-FFF2-40B4-BE49-F238E27FC236}">
                  <a16:creationId xmlns:a16="http://schemas.microsoft.com/office/drawing/2014/main" id="{1A329FFD-804E-4D6B-A8F6-4EF77031565F}"/>
                </a:ext>
              </a:extLst>
            </p:cNvPr>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8" name="Oval 11">
              <a:extLst>
                <a:ext uri="{FF2B5EF4-FFF2-40B4-BE49-F238E27FC236}">
                  <a16:creationId xmlns:a16="http://schemas.microsoft.com/office/drawing/2014/main" id="{D3D6247F-0800-482C-8366-B07ACC36A35D}"/>
                </a:ext>
              </a:extLst>
            </p:cNvPr>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9" name="Oval 12">
              <a:extLst>
                <a:ext uri="{FF2B5EF4-FFF2-40B4-BE49-F238E27FC236}">
                  <a16:creationId xmlns:a16="http://schemas.microsoft.com/office/drawing/2014/main" id="{2B809B7D-28EE-480B-9A60-D91B37FB2093}"/>
                </a:ext>
              </a:extLst>
            </p:cNvPr>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10" name="Oval 13">
              <a:extLst>
                <a:ext uri="{FF2B5EF4-FFF2-40B4-BE49-F238E27FC236}">
                  <a16:creationId xmlns:a16="http://schemas.microsoft.com/office/drawing/2014/main" id="{95C288A6-8F6E-4F9E-8735-7FDE6B634D81}"/>
                </a:ext>
              </a:extLst>
            </p:cNvPr>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11" name="Oval 14">
              <a:extLst>
                <a:ext uri="{FF2B5EF4-FFF2-40B4-BE49-F238E27FC236}">
                  <a16:creationId xmlns:a16="http://schemas.microsoft.com/office/drawing/2014/main" id="{05EF0B0E-81AF-48F3-A97F-43736E83D505}"/>
                </a:ext>
              </a:extLst>
            </p:cNvPr>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12" name="Oval 15">
              <a:extLst>
                <a:ext uri="{FF2B5EF4-FFF2-40B4-BE49-F238E27FC236}">
                  <a16:creationId xmlns:a16="http://schemas.microsoft.com/office/drawing/2014/main" id="{0FB91993-FE17-4C57-8660-B306AAD3BBA7}"/>
                </a:ext>
              </a:extLst>
            </p:cNvPr>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13" name="Oval 16">
              <a:extLst>
                <a:ext uri="{FF2B5EF4-FFF2-40B4-BE49-F238E27FC236}">
                  <a16:creationId xmlns:a16="http://schemas.microsoft.com/office/drawing/2014/main" id="{A521D756-1EB1-43CE-8771-3C38E50A8C79}"/>
                </a:ext>
              </a:extLst>
            </p:cNvPr>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14" name="Oval 17">
              <a:extLst>
                <a:ext uri="{FF2B5EF4-FFF2-40B4-BE49-F238E27FC236}">
                  <a16:creationId xmlns:a16="http://schemas.microsoft.com/office/drawing/2014/main" id="{95E02AF6-2141-424D-AA2F-7E598312C017}"/>
                </a:ext>
              </a:extLst>
            </p:cNvPr>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15" name="Oval 18">
              <a:extLst>
                <a:ext uri="{FF2B5EF4-FFF2-40B4-BE49-F238E27FC236}">
                  <a16:creationId xmlns:a16="http://schemas.microsoft.com/office/drawing/2014/main" id="{0DFAFCB4-2A72-4BF5-BD13-A7A4BB52A678}"/>
                </a:ext>
              </a:extLst>
            </p:cNvPr>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16" name="Oval 19">
              <a:extLst>
                <a:ext uri="{FF2B5EF4-FFF2-40B4-BE49-F238E27FC236}">
                  <a16:creationId xmlns:a16="http://schemas.microsoft.com/office/drawing/2014/main" id="{6E97E9FC-25DF-4AC4-93EE-9250DA05D1FB}"/>
                </a:ext>
              </a:extLst>
            </p:cNvPr>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17" name="Oval 20">
              <a:extLst>
                <a:ext uri="{FF2B5EF4-FFF2-40B4-BE49-F238E27FC236}">
                  <a16:creationId xmlns:a16="http://schemas.microsoft.com/office/drawing/2014/main" id="{26C082B6-F643-4F7C-BD9C-1F4718342A17}"/>
                </a:ext>
              </a:extLst>
            </p:cNvPr>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18" name="Oval 21">
              <a:extLst>
                <a:ext uri="{FF2B5EF4-FFF2-40B4-BE49-F238E27FC236}">
                  <a16:creationId xmlns:a16="http://schemas.microsoft.com/office/drawing/2014/main" id="{5E0B1DFA-53E3-4BFF-BC11-8D55AFBE8A3E}"/>
                </a:ext>
              </a:extLst>
            </p:cNvPr>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19" name="Oval 22">
              <a:extLst>
                <a:ext uri="{FF2B5EF4-FFF2-40B4-BE49-F238E27FC236}">
                  <a16:creationId xmlns:a16="http://schemas.microsoft.com/office/drawing/2014/main" id="{C4D05BCE-5958-4BFF-B257-C15BD1BBCDBF}"/>
                </a:ext>
              </a:extLst>
            </p:cNvPr>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 name="Oval 23">
              <a:extLst>
                <a:ext uri="{FF2B5EF4-FFF2-40B4-BE49-F238E27FC236}">
                  <a16:creationId xmlns:a16="http://schemas.microsoft.com/office/drawing/2014/main" id="{122A8AAD-3A76-441A-B7B3-C56210454112}"/>
                </a:ext>
              </a:extLst>
            </p:cNvPr>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1" name="Oval 24">
              <a:extLst>
                <a:ext uri="{FF2B5EF4-FFF2-40B4-BE49-F238E27FC236}">
                  <a16:creationId xmlns:a16="http://schemas.microsoft.com/office/drawing/2014/main" id="{A33A3C5A-A73A-4B67-A815-2422D1EC02CD}"/>
                </a:ext>
              </a:extLst>
            </p:cNvPr>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2" name="Oval 25">
              <a:extLst>
                <a:ext uri="{FF2B5EF4-FFF2-40B4-BE49-F238E27FC236}">
                  <a16:creationId xmlns:a16="http://schemas.microsoft.com/office/drawing/2014/main" id="{1B34EAB4-4C91-4A1F-BAE7-4531F243E392}"/>
                </a:ext>
              </a:extLst>
            </p:cNvPr>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3" name="Oval 26">
              <a:extLst>
                <a:ext uri="{FF2B5EF4-FFF2-40B4-BE49-F238E27FC236}">
                  <a16:creationId xmlns:a16="http://schemas.microsoft.com/office/drawing/2014/main" id="{7ED881CB-25ED-4C1A-A350-19D978DD971C}"/>
                </a:ext>
              </a:extLst>
            </p:cNvPr>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4" name="Oval 27">
              <a:extLst>
                <a:ext uri="{FF2B5EF4-FFF2-40B4-BE49-F238E27FC236}">
                  <a16:creationId xmlns:a16="http://schemas.microsoft.com/office/drawing/2014/main" id="{F132A552-EC79-4753-9D1A-358022F6FD39}"/>
                </a:ext>
              </a:extLst>
            </p:cNvPr>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5" name="Oval 28">
              <a:extLst>
                <a:ext uri="{FF2B5EF4-FFF2-40B4-BE49-F238E27FC236}">
                  <a16:creationId xmlns:a16="http://schemas.microsoft.com/office/drawing/2014/main" id="{942638E4-D00F-46E8-8284-FB3920D6E49A}"/>
                </a:ext>
              </a:extLst>
            </p:cNvPr>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6" name="Oval 29">
              <a:extLst>
                <a:ext uri="{FF2B5EF4-FFF2-40B4-BE49-F238E27FC236}">
                  <a16:creationId xmlns:a16="http://schemas.microsoft.com/office/drawing/2014/main" id="{7E0EE46B-83FA-43D0-8945-9EE967B0E616}"/>
                </a:ext>
              </a:extLst>
            </p:cNvPr>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7" name="Oval 30">
              <a:extLst>
                <a:ext uri="{FF2B5EF4-FFF2-40B4-BE49-F238E27FC236}">
                  <a16:creationId xmlns:a16="http://schemas.microsoft.com/office/drawing/2014/main" id="{54C5B8C1-0C65-47AD-AA48-1ED2A148F684}"/>
                </a:ext>
              </a:extLst>
            </p:cNvPr>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8" name="Oval 31">
              <a:extLst>
                <a:ext uri="{FF2B5EF4-FFF2-40B4-BE49-F238E27FC236}">
                  <a16:creationId xmlns:a16="http://schemas.microsoft.com/office/drawing/2014/main" id="{49BCB75C-3978-45FC-A466-4C166904BD55}"/>
                </a:ext>
              </a:extLst>
            </p:cNvPr>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9" name="Oval 32">
              <a:extLst>
                <a:ext uri="{FF2B5EF4-FFF2-40B4-BE49-F238E27FC236}">
                  <a16:creationId xmlns:a16="http://schemas.microsoft.com/office/drawing/2014/main" id="{4CA47F49-875B-48F2-9753-072D7E453DD6}"/>
                </a:ext>
              </a:extLst>
            </p:cNvPr>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30" name="Oval 33">
              <a:extLst>
                <a:ext uri="{FF2B5EF4-FFF2-40B4-BE49-F238E27FC236}">
                  <a16:creationId xmlns:a16="http://schemas.microsoft.com/office/drawing/2014/main" id="{8542CBCD-7559-4D9A-8BFD-7863E43B60E3}"/>
                </a:ext>
              </a:extLst>
            </p:cNvPr>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31" name="Oval 34">
              <a:extLst>
                <a:ext uri="{FF2B5EF4-FFF2-40B4-BE49-F238E27FC236}">
                  <a16:creationId xmlns:a16="http://schemas.microsoft.com/office/drawing/2014/main" id="{56EF620D-E974-47D2-B0D7-BE8CAFE7A95F}"/>
                </a:ext>
              </a:extLst>
            </p:cNvPr>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32" name="Oval 35">
              <a:extLst>
                <a:ext uri="{FF2B5EF4-FFF2-40B4-BE49-F238E27FC236}">
                  <a16:creationId xmlns:a16="http://schemas.microsoft.com/office/drawing/2014/main" id="{54B4904C-1CE8-41D4-BD67-6DEBCF12E7B9}"/>
                </a:ext>
              </a:extLst>
            </p:cNvPr>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33" name="Oval 36">
              <a:extLst>
                <a:ext uri="{FF2B5EF4-FFF2-40B4-BE49-F238E27FC236}">
                  <a16:creationId xmlns:a16="http://schemas.microsoft.com/office/drawing/2014/main" id="{4BA483FA-2968-44CF-BA80-F2253DBD18E5}"/>
                </a:ext>
              </a:extLst>
            </p:cNvPr>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34" name="Oval 37">
              <a:extLst>
                <a:ext uri="{FF2B5EF4-FFF2-40B4-BE49-F238E27FC236}">
                  <a16:creationId xmlns:a16="http://schemas.microsoft.com/office/drawing/2014/main" id="{CEF6EE0C-C25B-42C4-A67E-FA18F69011E7}"/>
                </a:ext>
              </a:extLst>
            </p:cNvPr>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35" name="Oval 38">
              <a:extLst>
                <a:ext uri="{FF2B5EF4-FFF2-40B4-BE49-F238E27FC236}">
                  <a16:creationId xmlns:a16="http://schemas.microsoft.com/office/drawing/2014/main" id="{895D6467-3BB8-48DE-BA31-DCDB1E6CACE0}"/>
                </a:ext>
              </a:extLst>
            </p:cNvPr>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36" name="Oval 39">
              <a:extLst>
                <a:ext uri="{FF2B5EF4-FFF2-40B4-BE49-F238E27FC236}">
                  <a16:creationId xmlns:a16="http://schemas.microsoft.com/office/drawing/2014/main" id="{52BDD417-93FF-4206-B491-AC291AC83BBA}"/>
                </a:ext>
              </a:extLst>
            </p:cNvPr>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grpSp>
      <p:sp>
        <p:nvSpPr>
          <p:cNvPr id="37" name="Line 40">
            <a:extLst>
              <a:ext uri="{FF2B5EF4-FFF2-40B4-BE49-F238E27FC236}">
                <a16:creationId xmlns:a16="http://schemas.microsoft.com/office/drawing/2014/main" id="{876F4FB5-1743-4E86-9EE7-895E97F8C3BA}"/>
              </a:ext>
            </a:extLst>
          </p:cNvPr>
          <p:cNvSpPr>
            <a:spLocks noChangeShapeType="1"/>
          </p:cNvSpPr>
          <p:nvPr/>
        </p:nvSpPr>
        <p:spPr bwMode="auto">
          <a:xfrm>
            <a:off x="406400" y="2819400"/>
            <a:ext cx="10972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191491" name="Rectangle 3"/>
          <p:cNvSpPr>
            <a:spLocks noGrp="1" noChangeArrowheads="1"/>
          </p:cNvSpPr>
          <p:nvPr>
            <p:ph type="ctrTitle"/>
          </p:nvPr>
        </p:nvSpPr>
        <p:spPr>
          <a:xfrm>
            <a:off x="421217" y="466725"/>
            <a:ext cx="9042400" cy="2133600"/>
          </a:xfrm>
        </p:spPr>
        <p:txBody>
          <a:bodyPr/>
          <a:lstStyle>
            <a:lvl1pPr algn="r">
              <a:defRPr sz="4100"/>
            </a:lvl1pPr>
          </a:lstStyle>
          <a:p>
            <a:pPr lvl="0"/>
            <a:r>
              <a:rPr lang="cs-CZ" altLang="en-US" noProof="0"/>
              <a:t>Klepnutím lze upravit styl předlohy nadpisů.</a:t>
            </a:r>
          </a:p>
        </p:txBody>
      </p:sp>
      <p:sp>
        <p:nvSpPr>
          <p:cNvPr id="191492" name="Rectangle 4"/>
          <p:cNvSpPr>
            <a:spLocks noGrp="1" noChangeArrowheads="1"/>
          </p:cNvSpPr>
          <p:nvPr>
            <p:ph type="subTitle" idx="1"/>
          </p:nvPr>
        </p:nvSpPr>
        <p:spPr>
          <a:xfrm>
            <a:off x="1132417" y="3049588"/>
            <a:ext cx="8331200" cy="2362200"/>
          </a:xfrm>
        </p:spPr>
        <p:txBody>
          <a:bodyPr/>
          <a:lstStyle>
            <a:lvl1pPr marL="0" indent="0" algn="r">
              <a:buFont typeface="Wingdings" pitchFamily="2" charset="2"/>
              <a:buNone/>
              <a:defRPr sz="2600"/>
            </a:lvl1pPr>
          </a:lstStyle>
          <a:p>
            <a:pPr lvl="0"/>
            <a:r>
              <a:rPr lang="cs-CZ" altLang="en-US" noProof="0"/>
              <a:t>Klepnutím lze upravit styl předlohy podnadpisů.</a:t>
            </a:r>
          </a:p>
        </p:txBody>
      </p:sp>
      <p:sp>
        <p:nvSpPr>
          <p:cNvPr id="38" name="Rectangle 5">
            <a:extLst>
              <a:ext uri="{FF2B5EF4-FFF2-40B4-BE49-F238E27FC236}">
                <a16:creationId xmlns:a16="http://schemas.microsoft.com/office/drawing/2014/main" id="{5DCA7AB2-FBDC-4865-ABC3-C5E963868810}"/>
              </a:ext>
            </a:extLst>
          </p:cNvPr>
          <p:cNvSpPr>
            <a:spLocks noGrp="1" noChangeArrowheads="1"/>
          </p:cNvSpPr>
          <p:nvPr>
            <p:ph type="dt" sz="half" idx="10"/>
          </p:nvPr>
        </p:nvSpPr>
        <p:spPr/>
        <p:txBody>
          <a:bodyPr/>
          <a:lstStyle>
            <a:lvl1pPr>
              <a:defRPr/>
            </a:lvl1pPr>
          </a:lstStyle>
          <a:p>
            <a:pPr>
              <a:defRPr/>
            </a:pPr>
            <a:endParaRPr lang="cs-CZ" altLang="en-US"/>
          </a:p>
        </p:txBody>
      </p:sp>
      <p:sp>
        <p:nvSpPr>
          <p:cNvPr id="39" name="Rectangle 6">
            <a:extLst>
              <a:ext uri="{FF2B5EF4-FFF2-40B4-BE49-F238E27FC236}">
                <a16:creationId xmlns:a16="http://schemas.microsoft.com/office/drawing/2014/main" id="{F74F2E70-E26B-4E76-9572-A7511C3C5BDC}"/>
              </a:ext>
            </a:extLst>
          </p:cNvPr>
          <p:cNvSpPr>
            <a:spLocks noGrp="1" noChangeArrowheads="1"/>
          </p:cNvSpPr>
          <p:nvPr>
            <p:ph type="ftr" sz="quarter" idx="11"/>
          </p:nvPr>
        </p:nvSpPr>
        <p:spPr/>
        <p:txBody>
          <a:bodyPr/>
          <a:lstStyle>
            <a:lvl1pPr>
              <a:defRPr/>
            </a:lvl1pPr>
          </a:lstStyle>
          <a:p>
            <a:pPr>
              <a:defRPr/>
            </a:pPr>
            <a:endParaRPr lang="cs-CZ" altLang="en-US"/>
          </a:p>
        </p:txBody>
      </p:sp>
      <p:sp>
        <p:nvSpPr>
          <p:cNvPr id="40" name="Rectangle 7">
            <a:extLst>
              <a:ext uri="{FF2B5EF4-FFF2-40B4-BE49-F238E27FC236}">
                <a16:creationId xmlns:a16="http://schemas.microsoft.com/office/drawing/2014/main" id="{92EBB516-6C0F-4594-9B8E-68FC6B3A2175}"/>
              </a:ext>
            </a:extLst>
          </p:cNvPr>
          <p:cNvSpPr>
            <a:spLocks noGrp="1" noChangeArrowheads="1"/>
          </p:cNvSpPr>
          <p:nvPr>
            <p:ph type="sldNum" sz="quarter" idx="12"/>
          </p:nvPr>
        </p:nvSpPr>
        <p:spPr/>
        <p:txBody>
          <a:bodyPr/>
          <a:lstStyle>
            <a:lvl1pPr>
              <a:defRPr/>
            </a:lvl1pPr>
          </a:lstStyle>
          <a:p>
            <a:fld id="{6E100AD1-8675-413A-96B7-49EAABDAE2A8}" type="slidenum">
              <a:rPr lang="cs-CZ" altLang="en-US"/>
              <a:pPr/>
              <a:t>‹#›</a:t>
            </a:fld>
            <a:endParaRPr lang="cs-CZ" altLang="en-US"/>
          </a:p>
        </p:txBody>
      </p:sp>
    </p:spTree>
    <p:extLst>
      <p:ext uri="{BB962C8B-B14F-4D97-AF65-F5344CB8AC3E}">
        <p14:creationId xmlns:p14="http://schemas.microsoft.com/office/powerpoint/2010/main" val="576346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54152662-24B2-4441-9405-5DC56F9C67F4}"/>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a:extLst>
              <a:ext uri="{FF2B5EF4-FFF2-40B4-BE49-F238E27FC236}">
                <a16:creationId xmlns:a16="http://schemas.microsoft.com/office/drawing/2014/main" id="{A4DD0345-BB26-4248-97AB-18FDBEFA9FFE}"/>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a:extLst>
              <a:ext uri="{FF2B5EF4-FFF2-40B4-BE49-F238E27FC236}">
                <a16:creationId xmlns:a16="http://schemas.microsoft.com/office/drawing/2014/main" id="{6D69A536-2112-4F31-B551-732DEA1C47F1}"/>
              </a:ext>
            </a:extLst>
          </p:cNvPr>
          <p:cNvSpPr>
            <a:spLocks noGrp="1" noChangeArrowheads="1"/>
          </p:cNvSpPr>
          <p:nvPr>
            <p:ph type="sldNum" sz="quarter" idx="12"/>
          </p:nvPr>
        </p:nvSpPr>
        <p:spPr>
          <a:ln/>
        </p:spPr>
        <p:txBody>
          <a:bodyPr/>
          <a:lstStyle>
            <a:lvl1pPr>
              <a:defRPr/>
            </a:lvl1pPr>
          </a:lstStyle>
          <a:p>
            <a:fld id="{FE0C0CB6-2E41-4A47-A93C-E8A3E9655A73}" type="slidenum">
              <a:rPr lang="cs-CZ" altLang="en-US"/>
              <a:pPr/>
              <a:t>‹#›</a:t>
            </a:fld>
            <a:endParaRPr lang="cs-CZ" altLang="en-US"/>
          </a:p>
        </p:txBody>
      </p:sp>
    </p:spTree>
    <p:extLst>
      <p:ext uri="{BB962C8B-B14F-4D97-AF65-F5344CB8AC3E}">
        <p14:creationId xmlns:p14="http://schemas.microsoft.com/office/powerpoint/2010/main" val="289100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5">
            <a:extLst>
              <a:ext uri="{FF2B5EF4-FFF2-40B4-BE49-F238E27FC236}">
                <a16:creationId xmlns:a16="http://schemas.microsoft.com/office/drawing/2014/main" id="{118C4DF2-0E5C-4759-AB8D-3F08E1463AE0}"/>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a:extLst>
              <a:ext uri="{FF2B5EF4-FFF2-40B4-BE49-F238E27FC236}">
                <a16:creationId xmlns:a16="http://schemas.microsoft.com/office/drawing/2014/main" id="{BE0F8ED6-5669-44BA-8FDF-742A3097FD95}"/>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a:extLst>
              <a:ext uri="{FF2B5EF4-FFF2-40B4-BE49-F238E27FC236}">
                <a16:creationId xmlns:a16="http://schemas.microsoft.com/office/drawing/2014/main" id="{BFC5BB5B-7B66-4DCB-8E2F-452611E4A859}"/>
              </a:ext>
            </a:extLst>
          </p:cNvPr>
          <p:cNvSpPr>
            <a:spLocks noGrp="1" noChangeArrowheads="1"/>
          </p:cNvSpPr>
          <p:nvPr>
            <p:ph type="sldNum" sz="quarter" idx="12"/>
          </p:nvPr>
        </p:nvSpPr>
        <p:spPr>
          <a:ln/>
        </p:spPr>
        <p:txBody>
          <a:bodyPr/>
          <a:lstStyle>
            <a:lvl1pPr>
              <a:defRPr/>
            </a:lvl1pPr>
          </a:lstStyle>
          <a:p>
            <a:fld id="{0204468E-B93C-445E-9453-71127A6D152D}" type="slidenum">
              <a:rPr lang="cs-CZ" altLang="en-US"/>
              <a:pPr/>
              <a:t>‹#›</a:t>
            </a:fld>
            <a:endParaRPr lang="cs-CZ" altLang="en-US"/>
          </a:p>
        </p:txBody>
      </p:sp>
    </p:spTree>
    <p:extLst>
      <p:ext uri="{BB962C8B-B14F-4D97-AF65-F5344CB8AC3E}">
        <p14:creationId xmlns:p14="http://schemas.microsoft.com/office/powerpoint/2010/main" val="1825866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E9C0B95F-E1E0-44EE-920D-0D0981535D93}"/>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D6490FC0-DA1B-41CD-8F46-4D046A1AF0BD}"/>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8F1E62ED-B782-4834-A799-C15C4349C9D0}"/>
              </a:ext>
            </a:extLst>
          </p:cNvPr>
          <p:cNvSpPr>
            <a:spLocks noGrp="1" noChangeArrowheads="1"/>
          </p:cNvSpPr>
          <p:nvPr>
            <p:ph type="sldNum" sz="quarter" idx="12"/>
          </p:nvPr>
        </p:nvSpPr>
        <p:spPr>
          <a:ln/>
        </p:spPr>
        <p:txBody>
          <a:bodyPr/>
          <a:lstStyle>
            <a:lvl1pPr>
              <a:defRPr/>
            </a:lvl1pPr>
          </a:lstStyle>
          <a:p>
            <a:fld id="{9D2A6C76-6D4B-42C6-985F-411D3E03D5AA}" type="slidenum">
              <a:rPr lang="cs-CZ" altLang="en-US"/>
              <a:pPr/>
              <a:t>‹#›</a:t>
            </a:fld>
            <a:endParaRPr lang="cs-CZ" altLang="en-US"/>
          </a:p>
        </p:txBody>
      </p:sp>
    </p:spTree>
    <p:extLst>
      <p:ext uri="{BB962C8B-B14F-4D97-AF65-F5344CB8AC3E}">
        <p14:creationId xmlns:p14="http://schemas.microsoft.com/office/powerpoint/2010/main" val="4105861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
            <a:extLst>
              <a:ext uri="{FF2B5EF4-FFF2-40B4-BE49-F238E27FC236}">
                <a16:creationId xmlns:a16="http://schemas.microsoft.com/office/drawing/2014/main" id="{6C613810-6EF8-434F-97CF-21266433B995}"/>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6">
            <a:extLst>
              <a:ext uri="{FF2B5EF4-FFF2-40B4-BE49-F238E27FC236}">
                <a16:creationId xmlns:a16="http://schemas.microsoft.com/office/drawing/2014/main" id="{EBCBC63E-9EE1-43D9-AC89-1837740EB180}"/>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7">
            <a:extLst>
              <a:ext uri="{FF2B5EF4-FFF2-40B4-BE49-F238E27FC236}">
                <a16:creationId xmlns:a16="http://schemas.microsoft.com/office/drawing/2014/main" id="{2D83F68C-BC67-4AA8-9059-F5AAEAFDAD54}"/>
              </a:ext>
            </a:extLst>
          </p:cNvPr>
          <p:cNvSpPr>
            <a:spLocks noGrp="1" noChangeArrowheads="1"/>
          </p:cNvSpPr>
          <p:nvPr>
            <p:ph type="sldNum" sz="quarter" idx="12"/>
          </p:nvPr>
        </p:nvSpPr>
        <p:spPr>
          <a:ln/>
        </p:spPr>
        <p:txBody>
          <a:bodyPr/>
          <a:lstStyle>
            <a:lvl1pPr>
              <a:defRPr/>
            </a:lvl1pPr>
          </a:lstStyle>
          <a:p>
            <a:fld id="{4D405F5D-503D-46AF-9052-4AF8D8F78099}" type="slidenum">
              <a:rPr lang="cs-CZ" altLang="en-US"/>
              <a:pPr/>
              <a:t>‹#›</a:t>
            </a:fld>
            <a:endParaRPr lang="cs-CZ" altLang="en-US"/>
          </a:p>
        </p:txBody>
      </p:sp>
    </p:spTree>
    <p:extLst>
      <p:ext uri="{BB962C8B-B14F-4D97-AF65-F5344CB8AC3E}">
        <p14:creationId xmlns:p14="http://schemas.microsoft.com/office/powerpoint/2010/main" val="3991070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5">
            <a:extLst>
              <a:ext uri="{FF2B5EF4-FFF2-40B4-BE49-F238E27FC236}">
                <a16:creationId xmlns:a16="http://schemas.microsoft.com/office/drawing/2014/main" id="{A5D73440-8F81-4811-BEF5-CEAF1AEE1D0B}"/>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6">
            <a:extLst>
              <a:ext uri="{FF2B5EF4-FFF2-40B4-BE49-F238E27FC236}">
                <a16:creationId xmlns:a16="http://schemas.microsoft.com/office/drawing/2014/main" id="{8DD84697-9B04-4F3D-98F5-10BE4A2847A6}"/>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7">
            <a:extLst>
              <a:ext uri="{FF2B5EF4-FFF2-40B4-BE49-F238E27FC236}">
                <a16:creationId xmlns:a16="http://schemas.microsoft.com/office/drawing/2014/main" id="{513FD6B0-6ECD-4152-A07D-F0F4E6856F4A}"/>
              </a:ext>
            </a:extLst>
          </p:cNvPr>
          <p:cNvSpPr>
            <a:spLocks noGrp="1" noChangeArrowheads="1"/>
          </p:cNvSpPr>
          <p:nvPr>
            <p:ph type="sldNum" sz="quarter" idx="12"/>
          </p:nvPr>
        </p:nvSpPr>
        <p:spPr>
          <a:ln/>
        </p:spPr>
        <p:txBody>
          <a:bodyPr/>
          <a:lstStyle>
            <a:lvl1pPr>
              <a:defRPr/>
            </a:lvl1pPr>
          </a:lstStyle>
          <a:p>
            <a:fld id="{F2996A88-FF1C-4A8E-934C-5F169AF59613}" type="slidenum">
              <a:rPr lang="cs-CZ" altLang="en-US"/>
              <a:pPr/>
              <a:t>‹#›</a:t>
            </a:fld>
            <a:endParaRPr lang="cs-CZ" altLang="en-US"/>
          </a:p>
        </p:txBody>
      </p:sp>
    </p:spTree>
    <p:extLst>
      <p:ext uri="{BB962C8B-B14F-4D97-AF65-F5344CB8AC3E}">
        <p14:creationId xmlns:p14="http://schemas.microsoft.com/office/powerpoint/2010/main" val="3702627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C5F1218-D20B-454F-B404-B9CCB0BD3009}"/>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6">
            <a:extLst>
              <a:ext uri="{FF2B5EF4-FFF2-40B4-BE49-F238E27FC236}">
                <a16:creationId xmlns:a16="http://schemas.microsoft.com/office/drawing/2014/main" id="{9337AD3F-D6BF-457E-9B60-60F576B6DD07}"/>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7">
            <a:extLst>
              <a:ext uri="{FF2B5EF4-FFF2-40B4-BE49-F238E27FC236}">
                <a16:creationId xmlns:a16="http://schemas.microsoft.com/office/drawing/2014/main" id="{702462DE-D724-4B33-A714-043793B0B511}"/>
              </a:ext>
            </a:extLst>
          </p:cNvPr>
          <p:cNvSpPr>
            <a:spLocks noGrp="1" noChangeArrowheads="1"/>
          </p:cNvSpPr>
          <p:nvPr>
            <p:ph type="sldNum" sz="quarter" idx="12"/>
          </p:nvPr>
        </p:nvSpPr>
        <p:spPr>
          <a:ln/>
        </p:spPr>
        <p:txBody>
          <a:bodyPr/>
          <a:lstStyle>
            <a:lvl1pPr>
              <a:defRPr/>
            </a:lvl1pPr>
          </a:lstStyle>
          <a:p>
            <a:fld id="{B794CFFF-1DFD-48EF-9AA8-362B3E0CD8B9}" type="slidenum">
              <a:rPr lang="cs-CZ" altLang="en-US"/>
              <a:pPr/>
              <a:t>‹#›</a:t>
            </a:fld>
            <a:endParaRPr lang="cs-CZ" altLang="en-US"/>
          </a:p>
        </p:txBody>
      </p:sp>
    </p:spTree>
    <p:extLst>
      <p:ext uri="{BB962C8B-B14F-4D97-AF65-F5344CB8AC3E}">
        <p14:creationId xmlns:p14="http://schemas.microsoft.com/office/powerpoint/2010/main" val="3750732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46DE41-F56D-4C73-B6CB-145886779510}"/>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CB559172-AAD8-4866-AE14-AE6C8DF3C475}"/>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FEDC7ECF-E7A2-461E-818F-0D6A7D014D8E}"/>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5" name="Zástupný symbol pro zápatí 4">
            <a:extLst>
              <a:ext uri="{FF2B5EF4-FFF2-40B4-BE49-F238E27FC236}">
                <a16:creationId xmlns:a16="http://schemas.microsoft.com/office/drawing/2014/main" id="{914543CF-5171-449C-9FD2-1FB3D364711C}"/>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BF302E0E-9B9A-422B-8D54-8070FE65CFB9}"/>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1192331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F4404740-4946-40E0-B171-F3FDA25649A7}"/>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C4C1FEA5-E02D-49F4-A2A8-A4D4885A5C46}"/>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670402B6-6BEC-4EE4-826A-751764BC7BAB}"/>
              </a:ext>
            </a:extLst>
          </p:cNvPr>
          <p:cNvSpPr>
            <a:spLocks noGrp="1" noChangeArrowheads="1"/>
          </p:cNvSpPr>
          <p:nvPr>
            <p:ph type="sldNum" sz="quarter" idx="12"/>
          </p:nvPr>
        </p:nvSpPr>
        <p:spPr>
          <a:ln/>
        </p:spPr>
        <p:txBody>
          <a:bodyPr/>
          <a:lstStyle>
            <a:lvl1pPr>
              <a:defRPr/>
            </a:lvl1pPr>
          </a:lstStyle>
          <a:p>
            <a:fld id="{3ED9C920-9F41-4A8C-AE5E-5EB189848B85}" type="slidenum">
              <a:rPr lang="cs-CZ" altLang="en-US"/>
              <a:pPr/>
              <a:t>‹#›</a:t>
            </a:fld>
            <a:endParaRPr lang="cs-CZ" altLang="en-US"/>
          </a:p>
        </p:txBody>
      </p:sp>
    </p:spTree>
    <p:extLst>
      <p:ext uri="{BB962C8B-B14F-4D97-AF65-F5344CB8AC3E}">
        <p14:creationId xmlns:p14="http://schemas.microsoft.com/office/powerpoint/2010/main" val="2294360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9AD2291D-B46B-4E4D-AF66-78F609DEB3A0}"/>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F6B83AD2-F051-47E4-B22E-602398F2A972}"/>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803CC72F-09D9-406D-9EEF-021BB3D7DFA2}"/>
              </a:ext>
            </a:extLst>
          </p:cNvPr>
          <p:cNvSpPr>
            <a:spLocks noGrp="1" noChangeArrowheads="1"/>
          </p:cNvSpPr>
          <p:nvPr>
            <p:ph type="sldNum" sz="quarter" idx="12"/>
          </p:nvPr>
        </p:nvSpPr>
        <p:spPr>
          <a:ln/>
        </p:spPr>
        <p:txBody>
          <a:bodyPr/>
          <a:lstStyle>
            <a:lvl1pPr>
              <a:defRPr/>
            </a:lvl1pPr>
          </a:lstStyle>
          <a:p>
            <a:fld id="{EDEE3582-57C1-4149-BC15-A1DAE7189B90}" type="slidenum">
              <a:rPr lang="cs-CZ" altLang="en-US"/>
              <a:pPr/>
              <a:t>‹#›</a:t>
            </a:fld>
            <a:endParaRPr lang="cs-CZ" altLang="en-US"/>
          </a:p>
        </p:txBody>
      </p:sp>
    </p:spTree>
    <p:extLst>
      <p:ext uri="{BB962C8B-B14F-4D97-AF65-F5344CB8AC3E}">
        <p14:creationId xmlns:p14="http://schemas.microsoft.com/office/powerpoint/2010/main" val="2892743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916DA2CF-8980-4A7E-B5F8-0F8B48E46D6B}"/>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a:extLst>
              <a:ext uri="{FF2B5EF4-FFF2-40B4-BE49-F238E27FC236}">
                <a16:creationId xmlns:a16="http://schemas.microsoft.com/office/drawing/2014/main" id="{FA6511D5-36FE-4886-B52F-746CE91B8081}"/>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a:extLst>
              <a:ext uri="{FF2B5EF4-FFF2-40B4-BE49-F238E27FC236}">
                <a16:creationId xmlns:a16="http://schemas.microsoft.com/office/drawing/2014/main" id="{4C6EF4CE-EA5F-48F6-BFF5-142BA336B6D5}"/>
              </a:ext>
            </a:extLst>
          </p:cNvPr>
          <p:cNvSpPr>
            <a:spLocks noGrp="1" noChangeArrowheads="1"/>
          </p:cNvSpPr>
          <p:nvPr>
            <p:ph type="sldNum" sz="quarter" idx="12"/>
          </p:nvPr>
        </p:nvSpPr>
        <p:spPr>
          <a:ln/>
        </p:spPr>
        <p:txBody>
          <a:bodyPr/>
          <a:lstStyle>
            <a:lvl1pPr>
              <a:defRPr/>
            </a:lvl1pPr>
          </a:lstStyle>
          <a:p>
            <a:fld id="{CDAA93B0-2E3F-4834-B750-75F36B3492E8}" type="slidenum">
              <a:rPr lang="cs-CZ" altLang="en-US"/>
              <a:pPr/>
              <a:t>‹#›</a:t>
            </a:fld>
            <a:endParaRPr lang="cs-CZ" altLang="en-US"/>
          </a:p>
        </p:txBody>
      </p:sp>
    </p:spTree>
    <p:extLst>
      <p:ext uri="{BB962C8B-B14F-4D97-AF65-F5344CB8AC3E}">
        <p14:creationId xmlns:p14="http://schemas.microsoft.com/office/powerpoint/2010/main" val="1752431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122239"/>
            <a:ext cx="2743200" cy="6008687"/>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122239"/>
            <a:ext cx="8026400" cy="6008687"/>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C6EE78FE-C333-4067-AC55-F97FB9F8698E}"/>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a:extLst>
              <a:ext uri="{FF2B5EF4-FFF2-40B4-BE49-F238E27FC236}">
                <a16:creationId xmlns:a16="http://schemas.microsoft.com/office/drawing/2014/main" id="{012215F5-8EA6-4DF7-A266-FD7C98437B4A}"/>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a:extLst>
              <a:ext uri="{FF2B5EF4-FFF2-40B4-BE49-F238E27FC236}">
                <a16:creationId xmlns:a16="http://schemas.microsoft.com/office/drawing/2014/main" id="{12851D36-A178-43F0-8E98-BCF239956D47}"/>
              </a:ext>
            </a:extLst>
          </p:cNvPr>
          <p:cNvSpPr>
            <a:spLocks noGrp="1" noChangeArrowheads="1"/>
          </p:cNvSpPr>
          <p:nvPr>
            <p:ph type="sldNum" sz="quarter" idx="12"/>
          </p:nvPr>
        </p:nvSpPr>
        <p:spPr>
          <a:ln/>
        </p:spPr>
        <p:txBody>
          <a:bodyPr/>
          <a:lstStyle>
            <a:lvl1pPr>
              <a:defRPr/>
            </a:lvl1pPr>
          </a:lstStyle>
          <a:p>
            <a:fld id="{F3ACDE17-3334-42F1-B15C-28B892ADFDD2}" type="slidenum">
              <a:rPr lang="cs-CZ" altLang="en-US"/>
              <a:pPr/>
              <a:t>‹#›</a:t>
            </a:fld>
            <a:endParaRPr lang="cs-CZ" altLang="en-US"/>
          </a:p>
        </p:txBody>
      </p:sp>
    </p:spTree>
    <p:extLst>
      <p:ext uri="{BB962C8B-B14F-4D97-AF65-F5344CB8AC3E}">
        <p14:creationId xmlns:p14="http://schemas.microsoft.com/office/powerpoint/2010/main" val="1412475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text 2"/>
          <p:cNvSpPr>
            <a:spLocks noGrp="1"/>
          </p:cNvSpPr>
          <p:nvPr>
            <p:ph type="body" sz="half" idx="1"/>
          </p:nvPr>
        </p:nvSpPr>
        <p:spPr>
          <a:xfrm>
            <a:off x="609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310F38C5-14C1-4B4A-9CD7-202520BC156B}"/>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145A45B9-7F51-4AC7-937F-15795890B05E}"/>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BE490A80-82B8-4F89-9CD4-019C930A18A6}"/>
              </a:ext>
            </a:extLst>
          </p:cNvPr>
          <p:cNvSpPr>
            <a:spLocks noGrp="1" noChangeArrowheads="1"/>
          </p:cNvSpPr>
          <p:nvPr>
            <p:ph type="sldNum" sz="quarter" idx="12"/>
          </p:nvPr>
        </p:nvSpPr>
        <p:spPr>
          <a:ln/>
        </p:spPr>
        <p:txBody>
          <a:bodyPr/>
          <a:lstStyle>
            <a:lvl1pPr>
              <a:defRPr/>
            </a:lvl1pPr>
          </a:lstStyle>
          <a:p>
            <a:fld id="{8D91BD3E-44AC-4DA4-8363-934B3928A7B3}" type="slidenum">
              <a:rPr lang="cs-CZ" altLang="en-US"/>
              <a:pPr/>
              <a:t>‹#›</a:t>
            </a:fld>
            <a:endParaRPr lang="cs-CZ" altLang="en-US"/>
          </a:p>
        </p:txBody>
      </p:sp>
    </p:spTree>
    <p:extLst>
      <p:ext uri="{BB962C8B-B14F-4D97-AF65-F5344CB8AC3E}">
        <p14:creationId xmlns:p14="http://schemas.microsoft.com/office/powerpoint/2010/main" val="3845783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text 2"/>
          <p:cNvSpPr>
            <a:spLocks noGrp="1"/>
          </p:cNvSpPr>
          <p:nvPr>
            <p:ph type="body" sz="half" idx="1"/>
          </p:nvPr>
        </p:nvSpPr>
        <p:spPr>
          <a:xfrm>
            <a:off x="609600" y="1719264"/>
            <a:ext cx="10972800" cy="21288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4000501"/>
            <a:ext cx="10972800" cy="21304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2FF08A1B-F78C-4AD2-817A-998D56BD7FE1}"/>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FB01C00D-C45B-4639-BADF-ACCF16549117}"/>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B9B6691E-45A6-4003-8719-BFED68A4DE1B}"/>
              </a:ext>
            </a:extLst>
          </p:cNvPr>
          <p:cNvSpPr>
            <a:spLocks noGrp="1" noChangeArrowheads="1"/>
          </p:cNvSpPr>
          <p:nvPr>
            <p:ph type="sldNum" sz="quarter" idx="12"/>
          </p:nvPr>
        </p:nvSpPr>
        <p:spPr>
          <a:ln/>
        </p:spPr>
        <p:txBody>
          <a:bodyPr/>
          <a:lstStyle>
            <a:lvl1pPr>
              <a:defRPr/>
            </a:lvl1pPr>
          </a:lstStyle>
          <a:p>
            <a:fld id="{92FA9D5C-3E23-453B-97DE-3B116AFEE81B}" type="slidenum">
              <a:rPr lang="cs-CZ" altLang="en-US"/>
              <a:pPr/>
              <a:t>‹#›</a:t>
            </a:fld>
            <a:endParaRPr lang="cs-CZ" altLang="en-US"/>
          </a:p>
        </p:txBody>
      </p:sp>
    </p:spTree>
    <p:extLst>
      <p:ext uri="{BB962C8B-B14F-4D97-AF65-F5344CB8AC3E}">
        <p14:creationId xmlns:p14="http://schemas.microsoft.com/office/powerpoint/2010/main" val="1566220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obsah 2"/>
          <p:cNvSpPr>
            <a:spLocks noGrp="1"/>
          </p:cNvSpPr>
          <p:nvPr>
            <p:ph sz="half" idx="1"/>
          </p:nvPr>
        </p:nvSpPr>
        <p:spPr>
          <a:xfrm>
            <a:off x="609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197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7D4DF502-8B5A-484A-91B7-8B8A90996CF8}"/>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599D784F-9242-44DE-871A-D15462180273}"/>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2EC34336-B921-404C-B2E9-56711282620E}"/>
              </a:ext>
            </a:extLst>
          </p:cNvPr>
          <p:cNvSpPr>
            <a:spLocks noGrp="1" noChangeArrowheads="1"/>
          </p:cNvSpPr>
          <p:nvPr>
            <p:ph type="sldNum" sz="quarter" idx="12"/>
          </p:nvPr>
        </p:nvSpPr>
        <p:spPr>
          <a:ln/>
        </p:spPr>
        <p:txBody>
          <a:bodyPr/>
          <a:lstStyle>
            <a:lvl1pPr>
              <a:defRPr/>
            </a:lvl1pPr>
          </a:lstStyle>
          <a:p>
            <a:fld id="{5DBB4CF4-395D-4D78-9F5D-12DDF3F7A550}" type="slidenum">
              <a:rPr lang="cs-CZ" altLang="en-US"/>
              <a:pPr/>
              <a:t>‹#›</a:t>
            </a:fld>
            <a:endParaRPr lang="cs-CZ" altLang="en-US"/>
          </a:p>
        </p:txBody>
      </p:sp>
    </p:spTree>
    <p:extLst>
      <p:ext uri="{BB962C8B-B14F-4D97-AF65-F5344CB8AC3E}">
        <p14:creationId xmlns:p14="http://schemas.microsoft.com/office/powerpoint/2010/main" val="2328162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text 2"/>
          <p:cNvSpPr>
            <a:spLocks noGrp="1"/>
          </p:cNvSpPr>
          <p:nvPr>
            <p:ph type="body" sz="half" idx="1"/>
          </p:nvPr>
        </p:nvSpPr>
        <p:spPr>
          <a:xfrm>
            <a:off x="609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6197600" y="1719263"/>
            <a:ext cx="5384800" cy="4411662"/>
          </a:xfrm>
        </p:spPr>
        <p:txBody>
          <a:bodyPr/>
          <a:lstStyle/>
          <a:p>
            <a:pPr lvl="0"/>
            <a:endParaRPr lang="cs-CZ" noProof="0"/>
          </a:p>
        </p:txBody>
      </p:sp>
      <p:sp>
        <p:nvSpPr>
          <p:cNvPr id="5" name="Rectangle 5">
            <a:extLst>
              <a:ext uri="{FF2B5EF4-FFF2-40B4-BE49-F238E27FC236}">
                <a16:creationId xmlns:a16="http://schemas.microsoft.com/office/drawing/2014/main" id="{EC401F3F-BC5C-4751-BE55-25A44E2AE1DE}"/>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6818E397-D6B5-42A8-897F-3613264A6B63}"/>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AE797BEB-6DE5-4C22-8CAB-ED09348C477E}"/>
              </a:ext>
            </a:extLst>
          </p:cNvPr>
          <p:cNvSpPr>
            <a:spLocks noGrp="1" noChangeArrowheads="1"/>
          </p:cNvSpPr>
          <p:nvPr>
            <p:ph type="sldNum" sz="quarter" idx="12"/>
          </p:nvPr>
        </p:nvSpPr>
        <p:spPr>
          <a:ln/>
        </p:spPr>
        <p:txBody>
          <a:bodyPr/>
          <a:lstStyle>
            <a:lvl1pPr>
              <a:defRPr/>
            </a:lvl1pPr>
          </a:lstStyle>
          <a:p>
            <a:fld id="{7A9745E7-FE36-4CCB-A8F9-368028D4D38F}" type="slidenum">
              <a:rPr lang="cs-CZ" altLang="en-US"/>
              <a:pPr/>
              <a:t>‹#›</a:t>
            </a:fld>
            <a:endParaRPr lang="cs-CZ" altLang="en-US"/>
          </a:p>
        </p:txBody>
      </p:sp>
    </p:spTree>
    <p:extLst>
      <p:ext uri="{BB962C8B-B14F-4D97-AF65-F5344CB8AC3E}">
        <p14:creationId xmlns:p14="http://schemas.microsoft.com/office/powerpoint/2010/main" val="100757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text 2"/>
          <p:cNvSpPr>
            <a:spLocks noGrp="1"/>
          </p:cNvSpPr>
          <p:nvPr>
            <p:ph type="body" sz="half" idx="1"/>
          </p:nvPr>
        </p:nvSpPr>
        <p:spPr>
          <a:xfrm>
            <a:off x="609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719264"/>
            <a:ext cx="5384800" cy="21288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4000501"/>
            <a:ext cx="5384800" cy="21304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5">
            <a:extLst>
              <a:ext uri="{FF2B5EF4-FFF2-40B4-BE49-F238E27FC236}">
                <a16:creationId xmlns:a16="http://schemas.microsoft.com/office/drawing/2014/main" id="{5038793D-115C-4219-807D-0F90C8F3DF07}"/>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6">
            <a:extLst>
              <a:ext uri="{FF2B5EF4-FFF2-40B4-BE49-F238E27FC236}">
                <a16:creationId xmlns:a16="http://schemas.microsoft.com/office/drawing/2014/main" id="{1964805A-D210-4734-ADEC-360032786850}"/>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7">
            <a:extLst>
              <a:ext uri="{FF2B5EF4-FFF2-40B4-BE49-F238E27FC236}">
                <a16:creationId xmlns:a16="http://schemas.microsoft.com/office/drawing/2014/main" id="{7D059212-0524-490A-A625-91B4F9783E6F}"/>
              </a:ext>
            </a:extLst>
          </p:cNvPr>
          <p:cNvSpPr>
            <a:spLocks noGrp="1" noChangeArrowheads="1"/>
          </p:cNvSpPr>
          <p:nvPr>
            <p:ph type="sldNum" sz="quarter" idx="12"/>
          </p:nvPr>
        </p:nvSpPr>
        <p:spPr>
          <a:ln/>
        </p:spPr>
        <p:txBody>
          <a:bodyPr/>
          <a:lstStyle>
            <a:lvl1pPr>
              <a:defRPr/>
            </a:lvl1pPr>
          </a:lstStyle>
          <a:p>
            <a:fld id="{9BB2BAFE-DF18-4A48-A26E-45AED322ED92}" type="slidenum">
              <a:rPr lang="cs-CZ" altLang="en-US"/>
              <a:pPr/>
              <a:t>‹#›</a:t>
            </a:fld>
            <a:endParaRPr lang="cs-CZ" altLang="en-US"/>
          </a:p>
        </p:txBody>
      </p:sp>
    </p:spTree>
    <p:extLst>
      <p:ext uri="{BB962C8B-B14F-4D97-AF65-F5344CB8AC3E}">
        <p14:creationId xmlns:p14="http://schemas.microsoft.com/office/powerpoint/2010/main" val="612879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08E98EB1-FE98-4225-80D3-02C5100B2E27}"/>
              </a:ext>
            </a:extLst>
          </p:cNvPr>
          <p:cNvSpPr>
            <a:spLocks noChangeShapeType="1"/>
          </p:cNvSpPr>
          <p:nvPr/>
        </p:nvSpPr>
        <p:spPr bwMode="auto">
          <a:xfrm>
            <a:off x="97536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grpSp>
        <p:nvGrpSpPr>
          <p:cNvPr id="5" name="Group 8">
            <a:extLst>
              <a:ext uri="{FF2B5EF4-FFF2-40B4-BE49-F238E27FC236}">
                <a16:creationId xmlns:a16="http://schemas.microsoft.com/office/drawing/2014/main" id="{E98663F5-1BD2-4D41-AC10-41A6DAD2A3A6}"/>
              </a:ext>
            </a:extLst>
          </p:cNvPr>
          <p:cNvGrpSpPr>
            <a:grpSpLocks/>
          </p:cNvGrpSpPr>
          <p:nvPr/>
        </p:nvGrpSpPr>
        <p:grpSpPr bwMode="auto">
          <a:xfrm>
            <a:off x="9990667" y="2992438"/>
            <a:ext cx="1784351" cy="2189162"/>
            <a:chOff x="4704" y="1885"/>
            <a:chExt cx="843" cy="1379"/>
          </a:xfrm>
        </p:grpSpPr>
        <p:sp>
          <p:nvSpPr>
            <p:cNvPr id="6" name="Oval 9">
              <a:extLst>
                <a:ext uri="{FF2B5EF4-FFF2-40B4-BE49-F238E27FC236}">
                  <a16:creationId xmlns:a16="http://schemas.microsoft.com/office/drawing/2014/main" id="{E3F763B4-279D-4FA4-B074-42875D076EB2}"/>
                </a:ext>
              </a:extLst>
            </p:cNvPr>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7" name="Oval 10">
              <a:extLst>
                <a:ext uri="{FF2B5EF4-FFF2-40B4-BE49-F238E27FC236}">
                  <a16:creationId xmlns:a16="http://schemas.microsoft.com/office/drawing/2014/main" id="{811F921D-907F-43A5-91B6-C3EE29E597A6}"/>
                </a:ext>
              </a:extLst>
            </p:cNvPr>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8" name="Oval 11">
              <a:extLst>
                <a:ext uri="{FF2B5EF4-FFF2-40B4-BE49-F238E27FC236}">
                  <a16:creationId xmlns:a16="http://schemas.microsoft.com/office/drawing/2014/main" id="{830818A9-E5CD-4670-9332-473A8B1315B6}"/>
                </a:ext>
              </a:extLst>
            </p:cNvPr>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9" name="Oval 12">
              <a:extLst>
                <a:ext uri="{FF2B5EF4-FFF2-40B4-BE49-F238E27FC236}">
                  <a16:creationId xmlns:a16="http://schemas.microsoft.com/office/drawing/2014/main" id="{512ACAAB-ADAE-4533-B605-F960EC074A8F}"/>
                </a:ext>
              </a:extLst>
            </p:cNvPr>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10" name="Oval 13">
              <a:extLst>
                <a:ext uri="{FF2B5EF4-FFF2-40B4-BE49-F238E27FC236}">
                  <a16:creationId xmlns:a16="http://schemas.microsoft.com/office/drawing/2014/main" id="{F9D47165-0931-4BDC-9605-2D813415EED0}"/>
                </a:ext>
              </a:extLst>
            </p:cNvPr>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11" name="Oval 14">
              <a:extLst>
                <a:ext uri="{FF2B5EF4-FFF2-40B4-BE49-F238E27FC236}">
                  <a16:creationId xmlns:a16="http://schemas.microsoft.com/office/drawing/2014/main" id="{596308A5-3CE8-470A-8C0D-41D3184F3C74}"/>
                </a:ext>
              </a:extLst>
            </p:cNvPr>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12" name="Oval 15">
              <a:extLst>
                <a:ext uri="{FF2B5EF4-FFF2-40B4-BE49-F238E27FC236}">
                  <a16:creationId xmlns:a16="http://schemas.microsoft.com/office/drawing/2014/main" id="{52FF0CA0-BE38-4867-98F2-4785435BCC64}"/>
                </a:ext>
              </a:extLst>
            </p:cNvPr>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13" name="Oval 16">
              <a:extLst>
                <a:ext uri="{FF2B5EF4-FFF2-40B4-BE49-F238E27FC236}">
                  <a16:creationId xmlns:a16="http://schemas.microsoft.com/office/drawing/2014/main" id="{C782B328-5BBD-4A64-BBAE-480C94A8B349}"/>
                </a:ext>
              </a:extLst>
            </p:cNvPr>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14" name="Oval 17">
              <a:extLst>
                <a:ext uri="{FF2B5EF4-FFF2-40B4-BE49-F238E27FC236}">
                  <a16:creationId xmlns:a16="http://schemas.microsoft.com/office/drawing/2014/main" id="{42B02814-2540-4D95-84B8-AEB4B12AD0AD}"/>
                </a:ext>
              </a:extLst>
            </p:cNvPr>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15" name="Oval 18">
              <a:extLst>
                <a:ext uri="{FF2B5EF4-FFF2-40B4-BE49-F238E27FC236}">
                  <a16:creationId xmlns:a16="http://schemas.microsoft.com/office/drawing/2014/main" id="{2B4F1708-1798-4664-AF4B-4313FC74D382}"/>
                </a:ext>
              </a:extLst>
            </p:cNvPr>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16" name="Oval 19">
              <a:extLst>
                <a:ext uri="{FF2B5EF4-FFF2-40B4-BE49-F238E27FC236}">
                  <a16:creationId xmlns:a16="http://schemas.microsoft.com/office/drawing/2014/main" id="{8A56EB6E-4DB5-4245-B2C9-F468CF82F336}"/>
                </a:ext>
              </a:extLst>
            </p:cNvPr>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17" name="Oval 20">
              <a:extLst>
                <a:ext uri="{FF2B5EF4-FFF2-40B4-BE49-F238E27FC236}">
                  <a16:creationId xmlns:a16="http://schemas.microsoft.com/office/drawing/2014/main" id="{6988C4B5-5357-4C88-94F9-F807838BDF1E}"/>
                </a:ext>
              </a:extLst>
            </p:cNvPr>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18" name="Oval 21">
              <a:extLst>
                <a:ext uri="{FF2B5EF4-FFF2-40B4-BE49-F238E27FC236}">
                  <a16:creationId xmlns:a16="http://schemas.microsoft.com/office/drawing/2014/main" id="{F678EAEF-EC80-4C6C-8267-855A6285DAC3}"/>
                </a:ext>
              </a:extLst>
            </p:cNvPr>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19" name="Oval 22">
              <a:extLst>
                <a:ext uri="{FF2B5EF4-FFF2-40B4-BE49-F238E27FC236}">
                  <a16:creationId xmlns:a16="http://schemas.microsoft.com/office/drawing/2014/main" id="{E6C01685-A7E5-4D24-8087-543278047318}"/>
                </a:ext>
              </a:extLst>
            </p:cNvPr>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20" name="Oval 23">
              <a:extLst>
                <a:ext uri="{FF2B5EF4-FFF2-40B4-BE49-F238E27FC236}">
                  <a16:creationId xmlns:a16="http://schemas.microsoft.com/office/drawing/2014/main" id="{B5645DE6-A752-44FB-90DB-8F2A2B7D457D}"/>
                </a:ext>
              </a:extLst>
            </p:cNvPr>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21" name="Oval 24">
              <a:extLst>
                <a:ext uri="{FF2B5EF4-FFF2-40B4-BE49-F238E27FC236}">
                  <a16:creationId xmlns:a16="http://schemas.microsoft.com/office/drawing/2014/main" id="{DEF6AE05-E2DC-4701-A8FC-8F98A4FD1F3F}"/>
                </a:ext>
              </a:extLst>
            </p:cNvPr>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22" name="Oval 25">
              <a:extLst>
                <a:ext uri="{FF2B5EF4-FFF2-40B4-BE49-F238E27FC236}">
                  <a16:creationId xmlns:a16="http://schemas.microsoft.com/office/drawing/2014/main" id="{EBD95228-A265-4A22-AA9F-3A761FCF8C5C}"/>
                </a:ext>
              </a:extLst>
            </p:cNvPr>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23" name="Oval 26">
              <a:extLst>
                <a:ext uri="{FF2B5EF4-FFF2-40B4-BE49-F238E27FC236}">
                  <a16:creationId xmlns:a16="http://schemas.microsoft.com/office/drawing/2014/main" id="{52E87399-C8BC-4354-BCB4-3024E62D106A}"/>
                </a:ext>
              </a:extLst>
            </p:cNvPr>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24" name="Oval 27">
              <a:extLst>
                <a:ext uri="{FF2B5EF4-FFF2-40B4-BE49-F238E27FC236}">
                  <a16:creationId xmlns:a16="http://schemas.microsoft.com/office/drawing/2014/main" id="{9C227186-A96E-4290-951C-3D7CB9A5B87D}"/>
                </a:ext>
              </a:extLst>
            </p:cNvPr>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25" name="Oval 28">
              <a:extLst>
                <a:ext uri="{FF2B5EF4-FFF2-40B4-BE49-F238E27FC236}">
                  <a16:creationId xmlns:a16="http://schemas.microsoft.com/office/drawing/2014/main" id="{E1E4EDB8-7AC0-42BF-998F-4055127F0FA8}"/>
                </a:ext>
              </a:extLst>
            </p:cNvPr>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26" name="Oval 29">
              <a:extLst>
                <a:ext uri="{FF2B5EF4-FFF2-40B4-BE49-F238E27FC236}">
                  <a16:creationId xmlns:a16="http://schemas.microsoft.com/office/drawing/2014/main" id="{49644DF3-1AFB-4F37-821D-B9335BBD578B}"/>
                </a:ext>
              </a:extLst>
            </p:cNvPr>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27" name="Oval 30">
              <a:extLst>
                <a:ext uri="{FF2B5EF4-FFF2-40B4-BE49-F238E27FC236}">
                  <a16:creationId xmlns:a16="http://schemas.microsoft.com/office/drawing/2014/main" id="{45B2D413-28A2-46CB-B291-B39FE7D5B807}"/>
                </a:ext>
              </a:extLst>
            </p:cNvPr>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28" name="Oval 31">
              <a:extLst>
                <a:ext uri="{FF2B5EF4-FFF2-40B4-BE49-F238E27FC236}">
                  <a16:creationId xmlns:a16="http://schemas.microsoft.com/office/drawing/2014/main" id="{D637B18D-63A6-4B81-A356-7523E46979CE}"/>
                </a:ext>
              </a:extLst>
            </p:cNvPr>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29" name="Oval 32">
              <a:extLst>
                <a:ext uri="{FF2B5EF4-FFF2-40B4-BE49-F238E27FC236}">
                  <a16:creationId xmlns:a16="http://schemas.microsoft.com/office/drawing/2014/main" id="{E4203344-DFEA-4DBB-A4F6-188DA17281C8}"/>
                </a:ext>
              </a:extLst>
            </p:cNvPr>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 name="Oval 33">
              <a:extLst>
                <a:ext uri="{FF2B5EF4-FFF2-40B4-BE49-F238E27FC236}">
                  <a16:creationId xmlns:a16="http://schemas.microsoft.com/office/drawing/2014/main" id="{9D7EE814-FEB0-422C-82DF-0E31A62BC153}"/>
                </a:ext>
              </a:extLst>
            </p:cNvPr>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 name="Oval 34">
              <a:extLst>
                <a:ext uri="{FF2B5EF4-FFF2-40B4-BE49-F238E27FC236}">
                  <a16:creationId xmlns:a16="http://schemas.microsoft.com/office/drawing/2014/main" id="{1F718B94-E709-436E-94B7-F6D06D0F27E1}"/>
                </a:ext>
              </a:extLst>
            </p:cNvPr>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2" name="Oval 35">
              <a:extLst>
                <a:ext uri="{FF2B5EF4-FFF2-40B4-BE49-F238E27FC236}">
                  <a16:creationId xmlns:a16="http://schemas.microsoft.com/office/drawing/2014/main" id="{F054602D-FCB3-4D0C-AB77-5B5E130051DD}"/>
                </a:ext>
              </a:extLst>
            </p:cNvPr>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3" name="Oval 36">
              <a:extLst>
                <a:ext uri="{FF2B5EF4-FFF2-40B4-BE49-F238E27FC236}">
                  <a16:creationId xmlns:a16="http://schemas.microsoft.com/office/drawing/2014/main" id="{19F12594-57A4-46F1-9A9D-C207BFD2CF42}"/>
                </a:ext>
              </a:extLst>
            </p:cNvPr>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4" name="Oval 37">
              <a:extLst>
                <a:ext uri="{FF2B5EF4-FFF2-40B4-BE49-F238E27FC236}">
                  <a16:creationId xmlns:a16="http://schemas.microsoft.com/office/drawing/2014/main" id="{45F96A8C-E86C-4916-9D48-CEEEBE9CCF1F}"/>
                </a:ext>
              </a:extLst>
            </p:cNvPr>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5" name="Oval 38">
              <a:extLst>
                <a:ext uri="{FF2B5EF4-FFF2-40B4-BE49-F238E27FC236}">
                  <a16:creationId xmlns:a16="http://schemas.microsoft.com/office/drawing/2014/main" id="{5DC2677E-197C-4DF9-BF6E-7FCBCDAC2A43}"/>
                </a:ext>
              </a:extLst>
            </p:cNvPr>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6" name="Oval 39">
              <a:extLst>
                <a:ext uri="{FF2B5EF4-FFF2-40B4-BE49-F238E27FC236}">
                  <a16:creationId xmlns:a16="http://schemas.microsoft.com/office/drawing/2014/main" id="{27FDA117-E32B-46E9-B6CB-7DC14FF4E03F}"/>
                </a:ext>
              </a:extLst>
            </p:cNvPr>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grpSp>
      <p:sp>
        <p:nvSpPr>
          <p:cNvPr id="37" name="Line 40">
            <a:extLst>
              <a:ext uri="{FF2B5EF4-FFF2-40B4-BE49-F238E27FC236}">
                <a16:creationId xmlns:a16="http://schemas.microsoft.com/office/drawing/2014/main" id="{8FF866D2-38EF-4D46-84D5-AF660CC7FA3C}"/>
              </a:ext>
            </a:extLst>
          </p:cNvPr>
          <p:cNvSpPr>
            <a:spLocks noChangeShapeType="1"/>
          </p:cNvSpPr>
          <p:nvPr/>
        </p:nvSpPr>
        <p:spPr bwMode="auto">
          <a:xfrm>
            <a:off x="406400" y="2819400"/>
            <a:ext cx="10972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191491" name="Rectangle 3"/>
          <p:cNvSpPr>
            <a:spLocks noGrp="1" noChangeArrowheads="1"/>
          </p:cNvSpPr>
          <p:nvPr>
            <p:ph type="ctrTitle"/>
          </p:nvPr>
        </p:nvSpPr>
        <p:spPr>
          <a:xfrm>
            <a:off x="421217" y="466725"/>
            <a:ext cx="9042400" cy="2133600"/>
          </a:xfrm>
        </p:spPr>
        <p:txBody>
          <a:bodyPr/>
          <a:lstStyle>
            <a:lvl1pPr algn="r">
              <a:defRPr sz="4100"/>
            </a:lvl1pPr>
          </a:lstStyle>
          <a:p>
            <a:pPr lvl="0"/>
            <a:r>
              <a:rPr lang="cs-CZ" altLang="en-US" noProof="0"/>
              <a:t>Klepnutím lze upravit styl předlohy nadpisů.</a:t>
            </a:r>
          </a:p>
        </p:txBody>
      </p:sp>
      <p:sp>
        <p:nvSpPr>
          <p:cNvPr id="191492" name="Rectangle 4"/>
          <p:cNvSpPr>
            <a:spLocks noGrp="1" noChangeArrowheads="1"/>
          </p:cNvSpPr>
          <p:nvPr>
            <p:ph type="subTitle" idx="1"/>
          </p:nvPr>
        </p:nvSpPr>
        <p:spPr>
          <a:xfrm>
            <a:off x="1132417" y="3049588"/>
            <a:ext cx="8331200" cy="2362200"/>
          </a:xfrm>
        </p:spPr>
        <p:txBody>
          <a:bodyPr/>
          <a:lstStyle>
            <a:lvl1pPr marL="0" indent="0" algn="r">
              <a:buFont typeface="Wingdings" pitchFamily="2" charset="2"/>
              <a:buNone/>
              <a:defRPr sz="2600"/>
            </a:lvl1pPr>
          </a:lstStyle>
          <a:p>
            <a:pPr lvl="0"/>
            <a:r>
              <a:rPr lang="cs-CZ" altLang="en-US" noProof="0"/>
              <a:t>Klepnutím lze upravit styl předlohy podnadpisů.</a:t>
            </a:r>
          </a:p>
        </p:txBody>
      </p:sp>
      <p:sp>
        <p:nvSpPr>
          <p:cNvPr id="38" name="Rectangle 5">
            <a:extLst>
              <a:ext uri="{FF2B5EF4-FFF2-40B4-BE49-F238E27FC236}">
                <a16:creationId xmlns:a16="http://schemas.microsoft.com/office/drawing/2014/main" id="{29451182-C7F0-4621-9A4F-FDA1DC75C611}"/>
              </a:ext>
            </a:extLst>
          </p:cNvPr>
          <p:cNvSpPr>
            <a:spLocks noGrp="1" noChangeArrowheads="1"/>
          </p:cNvSpPr>
          <p:nvPr>
            <p:ph type="dt" sz="half" idx="10"/>
          </p:nvPr>
        </p:nvSpPr>
        <p:spPr/>
        <p:txBody>
          <a:bodyPr/>
          <a:lstStyle>
            <a:lvl1pPr>
              <a:defRPr/>
            </a:lvl1pPr>
          </a:lstStyle>
          <a:p>
            <a:pPr>
              <a:defRPr/>
            </a:pPr>
            <a:endParaRPr lang="cs-CZ" altLang="en-US"/>
          </a:p>
        </p:txBody>
      </p:sp>
      <p:sp>
        <p:nvSpPr>
          <p:cNvPr id="39" name="Rectangle 6">
            <a:extLst>
              <a:ext uri="{FF2B5EF4-FFF2-40B4-BE49-F238E27FC236}">
                <a16:creationId xmlns:a16="http://schemas.microsoft.com/office/drawing/2014/main" id="{3143F186-B44B-480D-A620-016344F97AA7}"/>
              </a:ext>
            </a:extLst>
          </p:cNvPr>
          <p:cNvSpPr>
            <a:spLocks noGrp="1" noChangeArrowheads="1"/>
          </p:cNvSpPr>
          <p:nvPr>
            <p:ph type="ftr" sz="quarter" idx="11"/>
          </p:nvPr>
        </p:nvSpPr>
        <p:spPr/>
        <p:txBody>
          <a:bodyPr/>
          <a:lstStyle>
            <a:lvl1pPr>
              <a:defRPr/>
            </a:lvl1pPr>
          </a:lstStyle>
          <a:p>
            <a:pPr>
              <a:defRPr/>
            </a:pPr>
            <a:endParaRPr lang="cs-CZ" altLang="en-US"/>
          </a:p>
        </p:txBody>
      </p:sp>
      <p:sp>
        <p:nvSpPr>
          <p:cNvPr id="40" name="Rectangle 7">
            <a:extLst>
              <a:ext uri="{FF2B5EF4-FFF2-40B4-BE49-F238E27FC236}">
                <a16:creationId xmlns:a16="http://schemas.microsoft.com/office/drawing/2014/main" id="{248A3D34-86AA-46A1-B838-0ADA7EC018E4}"/>
              </a:ext>
            </a:extLst>
          </p:cNvPr>
          <p:cNvSpPr>
            <a:spLocks noGrp="1" noChangeArrowheads="1"/>
          </p:cNvSpPr>
          <p:nvPr>
            <p:ph type="sldNum" sz="quarter" idx="12"/>
          </p:nvPr>
        </p:nvSpPr>
        <p:spPr/>
        <p:txBody>
          <a:bodyPr/>
          <a:lstStyle>
            <a:lvl1pPr>
              <a:defRPr/>
            </a:lvl1pPr>
          </a:lstStyle>
          <a:p>
            <a:fld id="{2E5C7693-B08E-4D75-A3E4-C0A1E070E03C}" type="slidenum">
              <a:rPr lang="cs-CZ" altLang="en-US"/>
              <a:pPr/>
              <a:t>‹#›</a:t>
            </a:fld>
            <a:endParaRPr lang="cs-CZ" altLang="en-US"/>
          </a:p>
        </p:txBody>
      </p:sp>
    </p:spTree>
    <p:extLst>
      <p:ext uri="{BB962C8B-B14F-4D97-AF65-F5344CB8AC3E}">
        <p14:creationId xmlns:p14="http://schemas.microsoft.com/office/powerpoint/2010/main" val="417203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51CE0F-D087-4493-BC89-B0F804FE4932}"/>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2265845C-6EC8-46DE-A800-288378703F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288C2424-9831-4ACF-8361-ABDF95B269DE}"/>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5" name="Zástupný symbol pro zápatí 4">
            <a:extLst>
              <a:ext uri="{FF2B5EF4-FFF2-40B4-BE49-F238E27FC236}">
                <a16:creationId xmlns:a16="http://schemas.microsoft.com/office/drawing/2014/main" id="{BB27C921-67EF-40B8-BBFD-FEFB06D8329A}"/>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297E28ED-3B07-46A9-A90A-4CD4E07CCBEF}"/>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691354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1BED53F1-727C-4117-B737-3E873FFE0757}"/>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a:extLst>
              <a:ext uri="{FF2B5EF4-FFF2-40B4-BE49-F238E27FC236}">
                <a16:creationId xmlns:a16="http://schemas.microsoft.com/office/drawing/2014/main" id="{BEF0A496-6097-4A85-A9B1-3D14B7CC9093}"/>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a:extLst>
              <a:ext uri="{FF2B5EF4-FFF2-40B4-BE49-F238E27FC236}">
                <a16:creationId xmlns:a16="http://schemas.microsoft.com/office/drawing/2014/main" id="{FF956179-5350-432E-A23D-F76A359C7FAF}"/>
              </a:ext>
            </a:extLst>
          </p:cNvPr>
          <p:cNvSpPr>
            <a:spLocks noGrp="1" noChangeArrowheads="1"/>
          </p:cNvSpPr>
          <p:nvPr>
            <p:ph type="sldNum" sz="quarter" idx="12"/>
          </p:nvPr>
        </p:nvSpPr>
        <p:spPr>
          <a:ln/>
        </p:spPr>
        <p:txBody>
          <a:bodyPr/>
          <a:lstStyle>
            <a:lvl1pPr>
              <a:defRPr/>
            </a:lvl1pPr>
          </a:lstStyle>
          <a:p>
            <a:fld id="{89541D3A-580F-4A4F-B45E-FEB26E26437C}" type="slidenum">
              <a:rPr lang="cs-CZ" altLang="en-US"/>
              <a:pPr/>
              <a:t>‹#›</a:t>
            </a:fld>
            <a:endParaRPr lang="cs-CZ" altLang="en-US"/>
          </a:p>
        </p:txBody>
      </p:sp>
    </p:spTree>
    <p:extLst>
      <p:ext uri="{BB962C8B-B14F-4D97-AF65-F5344CB8AC3E}">
        <p14:creationId xmlns:p14="http://schemas.microsoft.com/office/powerpoint/2010/main" val="3967019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5">
            <a:extLst>
              <a:ext uri="{FF2B5EF4-FFF2-40B4-BE49-F238E27FC236}">
                <a16:creationId xmlns:a16="http://schemas.microsoft.com/office/drawing/2014/main" id="{5839C7B4-F9C7-4AD1-808F-1EF1E0BFAF0F}"/>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a:extLst>
              <a:ext uri="{FF2B5EF4-FFF2-40B4-BE49-F238E27FC236}">
                <a16:creationId xmlns:a16="http://schemas.microsoft.com/office/drawing/2014/main" id="{AF6775B5-A31A-4854-9BEA-A5ABF0503EEB}"/>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a:extLst>
              <a:ext uri="{FF2B5EF4-FFF2-40B4-BE49-F238E27FC236}">
                <a16:creationId xmlns:a16="http://schemas.microsoft.com/office/drawing/2014/main" id="{9F24B43E-465C-42D7-87A5-8F44199AFF11}"/>
              </a:ext>
            </a:extLst>
          </p:cNvPr>
          <p:cNvSpPr>
            <a:spLocks noGrp="1" noChangeArrowheads="1"/>
          </p:cNvSpPr>
          <p:nvPr>
            <p:ph type="sldNum" sz="quarter" idx="12"/>
          </p:nvPr>
        </p:nvSpPr>
        <p:spPr>
          <a:ln/>
        </p:spPr>
        <p:txBody>
          <a:bodyPr/>
          <a:lstStyle>
            <a:lvl1pPr>
              <a:defRPr/>
            </a:lvl1pPr>
          </a:lstStyle>
          <a:p>
            <a:fld id="{08625281-8BF3-4D34-B98F-45303EB113E6}" type="slidenum">
              <a:rPr lang="cs-CZ" altLang="en-US"/>
              <a:pPr/>
              <a:t>‹#›</a:t>
            </a:fld>
            <a:endParaRPr lang="cs-CZ" altLang="en-US"/>
          </a:p>
        </p:txBody>
      </p:sp>
    </p:spTree>
    <p:extLst>
      <p:ext uri="{BB962C8B-B14F-4D97-AF65-F5344CB8AC3E}">
        <p14:creationId xmlns:p14="http://schemas.microsoft.com/office/powerpoint/2010/main" val="788072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613D1E62-3683-49A9-8974-39C37FB90405}"/>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36BF2F29-1AF9-4923-AAC6-E5DC1B92F904}"/>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0C2AEE6B-172F-44CB-AFDF-4D6A7CFBC995}"/>
              </a:ext>
            </a:extLst>
          </p:cNvPr>
          <p:cNvSpPr>
            <a:spLocks noGrp="1" noChangeArrowheads="1"/>
          </p:cNvSpPr>
          <p:nvPr>
            <p:ph type="sldNum" sz="quarter" idx="12"/>
          </p:nvPr>
        </p:nvSpPr>
        <p:spPr>
          <a:ln/>
        </p:spPr>
        <p:txBody>
          <a:bodyPr/>
          <a:lstStyle>
            <a:lvl1pPr>
              <a:defRPr/>
            </a:lvl1pPr>
          </a:lstStyle>
          <a:p>
            <a:fld id="{0B979F3D-CB61-4708-851C-E1BEFF546E3E}" type="slidenum">
              <a:rPr lang="cs-CZ" altLang="en-US"/>
              <a:pPr/>
              <a:t>‹#›</a:t>
            </a:fld>
            <a:endParaRPr lang="cs-CZ" altLang="en-US"/>
          </a:p>
        </p:txBody>
      </p:sp>
    </p:spTree>
    <p:extLst>
      <p:ext uri="{BB962C8B-B14F-4D97-AF65-F5344CB8AC3E}">
        <p14:creationId xmlns:p14="http://schemas.microsoft.com/office/powerpoint/2010/main" val="544561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
            <a:extLst>
              <a:ext uri="{FF2B5EF4-FFF2-40B4-BE49-F238E27FC236}">
                <a16:creationId xmlns:a16="http://schemas.microsoft.com/office/drawing/2014/main" id="{85225C98-6F9E-4DC5-A563-50570231FBF1}"/>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6">
            <a:extLst>
              <a:ext uri="{FF2B5EF4-FFF2-40B4-BE49-F238E27FC236}">
                <a16:creationId xmlns:a16="http://schemas.microsoft.com/office/drawing/2014/main" id="{259E78A6-3A54-4CBA-A7D1-CE3383C7E406}"/>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7">
            <a:extLst>
              <a:ext uri="{FF2B5EF4-FFF2-40B4-BE49-F238E27FC236}">
                <a16:creationId xmlns:a16="http://schemas.microsoft.com/office/drawing/2014/main" id="{6C2221E5-3634-41FE-89AE-261BFA2E3611}"/>
              </a:ext>
            </a:extLst>
          </p:cNvPr>
          <p:cNvSpPr>
            <a:spLocks noGrp="1" noChangeArrowheads="1"/>
          </p:cNvSpPr>
          <p:nvPr>
            <p:ph type="sldNum" sz="quarter" idx="12"/>
          </p:nvPr>
        </p:nvSpPr>
        <p:spPr>
          <a:ln/>
        </p:spPr>
        <p:txBody>
          <a:bodyPr/>
          <a:lstStyle>
            <a:lvl1pPr>
              <a:defRPr/>
            </a:lvl1pPr>
          </a:lstStyle>
          <a:p>
            <a:fld id="{D7253554-7898-4453-8CC4-2DBF51C1EE6F}" type="slidenum">
              <a:rPr lang="cs-CZ" altLang="en-US"/>
              <a:pPr/>
              <a:t>‹#›</a:t>
            </a:fld>
            <a:endParaRPr lang="cs-CZ" altLang="en-US"/>
          </a:p>
        </p:txBody>
      </p:sp>
    </p:spTree>
    <p:extLst>
      <p:ext uri="{BB962C8B-B14F-4D97-AF65-F5344CB8AC3E}">
        <p14:creationId xmlns:p14="http://schemas.microsoft.com/office/powerpoint/2010/main" val="2338137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5">
            <a:extLst>
              <a:ext uri="{FF2B5EF4-FFF2-40B4-BE49-F238E27FC236}">
                <a16:creationId xmlns:a16="http://schemas.microsoft.com/office/drawing/2014/main" id="{899B63A5-BA8F-498C-89CA-987669D65E49}"/>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6">
            <a:extLst>
              <a:ext uri="{FF2B5EF4-FFF2-40B4-BE49-F238E27FC236}">
                <a16:creationId xmlns:a16="http://schemas.microsoft.com/office/drawing/2014/main" id="{459E3AB3-1660-4719-8383-1AEE6BBAAED1}"/>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7">
            <a:extLst>
              <a:ext uri="{FF2B5EF4-FFF2-40B4-BE49-F238E27FC236}">
                <a16:creationId xmlns:a16="http://schemas.microsoft.com/office/drawing/2014/main" id="{9A972596-DCA8-4886-B1F2-0AC85F1F2198}"/>
              </a:ext>
            </a:extLst>
          </p:cNvPr>
          <p:cNvSpPr>
            <a:spLocks noGrp="1" noChangeArrowheads="1"/>
          </p:cNvSpPr>
          <p:nvPr>
            <p:ph type="sldNum" sz="quarter" idx="12"/>
          </p:nvPr>
        </p:nvSpPr>
        <p:spPr>
          <a:ln/>
        </p:spPr>
        <p:txBody>
          <a:bodyPr/>
          <a:lstStyle>
            <a:lvl1pPr>
              <a:defRPr/>
            </a:lvl1pPr>
          </a:lstStyle>
          <a:p>
            <a:fld id="{B77AE78B-1833-4647-919A-7176D78316D2}" type="slidenum">
              <a:rPr lang="cs-CZ" altLang="en-US"/>
              <a:pPr/>
              <a:t>‹#›</a:t>
            </a:fld>
            <a:endParaRPr lang="cs-CZ" altLang="en-US"/>
          </a:p>
        </p:txBody>
      </p:sp>
    </p:spTree>
    <p:extLst>
      <p:ext uri="{BB962C8B-B14F-4D97-AF65-F5344CB8AC3E}">
        <p14:creationId xmlns:p14="http://schemas.microsoft.com/office/powerpoint/2010/main" val="3932135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ECF9EB5-8A1B-4B48-A73B-CB5DCCF3580C}"/>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6">
            <a:extLst>
              <a:ext uri="{FF2B5EF4-FFF2-40B4-BE49-F238E27FC236}">
                <a16:creationId xmlns:a16="http://schemas.microsoft.com/office/drawing/2014/main" id="{62DE11B4-6AA1-44D6-9BB6-D290149A8AF5}"/>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7">
            <a:extLst>
              <a:ext uri="{FF2B5EF4-FFF2-40B4-BE49-F238E27FC236}">
                <a16:creationId xmlns:a16="http://schemas.microsoft.com/office/drawing/2014/main" id="{671D0BB6-9C35-4232-BF45-FED2C4C2290D}"/>
              </a:ext>
            </a:extLst>
          </p:cNvPr>
          <p:cNvSpPr>
            <a:spLocks noGrp="1" noChangeArrowheads="1"/>
          </p:cNvSpPr>
          <p:nvPr>
            <p:ph type="sldNum" sz="quarter" idx="12"/>
          </p:nvPr>
        </p:nvSpPr>
        <p:spPr>
          <a:ln/>
        </p:spPr>
        <p:txBody>
          <a:bodyPr/>
          <a:lstStyle>
            <a:lvl1pPr>
              <a:defRPr/>
            </a:lvl1pPr>
          </a:lstStyle>
          <a:p>
            <a:fld id="{A7D5EAF0-182C-489E-9CDE-B07F76872ED5}" type="slidenum">
              <a:rPr lang="cs-CZ" altLang="en-US"/>
              <a:pPr/>
              <a:t>‹#›</a:t>
            </a:fld>
            <a:endParaRPr lang="cs-CZ" altLang="en-US"/>
          </a:p>
        </p:txBody>
      </p:sp>
    </p:spTree>
    <p:extLst>
      <p:ext uri="{BB962C8B-B14F-4D97-AF65-F5344CB8AC3E}">
        <p14:creationId xmlns:p14="http://schemas.microsoft.com/office/powerpoint/2010/main" val="3897565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5F8475BD-1492-422B-BCCA-B075E1EDCA69}"/>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7E347DC1-B600-4C89-BA6C-B472DB9A502E}"/>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B9688947-027E-446C-B44C-1F83CB1A951C}"/>
              </a:ext>
            </a:extLst>
          </p:cNvPr>
          <p:cNvSpPr>
            <a:spLocks noGrp="1" noChangeArrowheads="1"/>
          </p:cNvSpPr>
          <p:nvPr>
            <p:ph type="sldNum" sz="quarter" idx="12"/>
          </p:nvPr>
        </p:nvSpPr>
        <p:spPr>
          <a:ln/>
        </p:spPr>
        <p:txBody>
          <a:bodyPr/>
          <a:lstStyle>
            <a:lvl1pPr>
              <a:defRPr/>
            </a:lvl1pPr>
          </a:lstStyle>
          <a:p>
            <a:fld id="{3D6C6403-6A9F-406F-B162-C72CB650F2BA}" type="slidenum">
              <a:rPr lang="cs-CZ" altLang="en-US"/>
              <a:pPr/>
              <a:t>‹#›</a:t>
            </a:fld>
            <a:endParaRPr lang="cs-CZ" altLang="en-US"/>
          </a:p>
        </p:txBody>
      </p:sp>
    </p:spTree>
    <p:extLst>
      <p:ext uri="{BB962C8B-B14F-4D97-AF65-F5344CB8AC3E}">
        <p14:creationId xmlns:p14="http://schemas.microsoft.com/office/powerpoint/2010/main" val="3300984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50C85D43-C9F3-4E95-A41C-A320EC1CF1A5}"/>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2ACC59D1-2EC6-4409-90E9-21CAB9234908}"/>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30DD1062-468B-4508-9396-C87A854C099C}"/>
              </a:ext>
            </a:extLst>
          </p:cNvPr>
          <p:cNvSpPr>
            <a:spLocks noGrp="1" noChangeArrowheads="1"/>
          </p:cNvSpPr>
          <p:nvPr>
            <p:ph type="sldNum" sz="quarter" idx="12"/>
          </p:nvPr>
        </p:nvSpPr>
        <p:spPr>
          <a:ln/>
        </p:spPr>
        <p:txBody>
          <a:bodyPr/>
          <a:lstStyle>
            <a:lvl1pPr>
              <a:defRPr/>
            </a:lvl1pPr>
          </a:lstStyle>
          <a:p>
            <a:fld id="{2BC89A72-4F59-4053-8214-AAE01396818D}" type="slidenum">
              <a:rPr lang="cs-CZ" altLang="en-US"/>
              <a:pPr/>
              <a:t>‹#›</a:t>
            </a:fld>
            <a:endParaRPr lang="cs-CZ" altLang="en-US"/>
          </a:p>
        </p:txBody>
      </p:sp>
    </p:spTree>
    <p:extLst>
      <p:ext uri="{BB962C8B-B14F-4D97-AF65-F5344CB8AC3E}">
        <p14:creationId xmlns:p14="http://schemas.microsoft.com/office/powerpoint/2010/main" val="352479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96DAE965-BCFF-4437-AB82-0D7266AA111F}"/>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a:extLst>
              <a:ext uri="{FF2B5EF4-FFF2-40B4-BE49-F238E27FC236}">
                <a16:creationId xmlns:a16="http://schemas.microsoft.com/office/drawing/2014/main" id="{4DC38591-E066-4D8C-90AC-F5A569DBC285}"/>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a:extLst>
              <a:ext uri="{FF2B5EF4-FFF2-40B4-BE49-F238E27FC236}">
                <a16:creationId xmlns:a16="http://schemas.microsoft.com/office/drawing/2014/main" id="{BBB39C7B-B601-4128-87EA-B6F688BB728C}"/>
              </a:ext>
            </a:extLst>
          </p:cNvPr>
          <p:cNvSpPr>
            <a:spLocks noGrp="1" noChangeArrowheads="1"/>
          </p:cNvSpPr>
          <p:nvPr>
            <p:ph type="sldNum" sz="quarter" idx="12"/>
          </p:nvPr>
        </p:nvSpPr>
        <p:spPr>
          <a:ln/>
        </p:spPr>
        <p:txBody>
          <a:bodyPr/>
          <a:lstStyle>
            <a:lvl1pPr>
              <a:defRPr/>
            </a:lvl1pPr>
          </a:lstStyle>
          <a:p>
            <a:fld id="{C1DB104D-0789-489D-AC78-C5891C143A68}" type="slidenum">
              <a:rPr lang="cs-CZ" altLang="en-US"/>
              <a:pPr/>
              <a:t>‹#›</a:t>
            </a:fld>
            <a:endParaRPr lang="cs-CZ" altLang="en-US"/>
          </a:p>
        </p:txBody>
      </p:sp>
    </p:spTree>
    <p:extLst>
      <p:ext uri="{BB962C8B-B14F-4D97-AF65-F5344CB8AC3E}">
        <p14:creationId xmlns:p14="http://schemas.microsoft.com/office/powerpoint/2010/main" val="4229164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122239"/>
            <a:ext cx="2743200" cy="6008687"/>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122239"/>
            <a:ext cx="8026400" cy="6008687"/>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AD49A8CF-370C-41F8-A5F5-092EA31C0B77}"/>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a:extLst>
              <a:ext uri="{FF2B5EF4-FFF2-40B4-BE49-F238E27FC236}">
                <a16:creationId xmlns:a16="http://schemas.microsoft.com/office/drawing/2014/main" id="{5F0BA571-033E-4CBF-AC1B-0BC9AB55F705}"/>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a:extLst>
              <a:ext uri="{FF2B5EF4-FFF2-40B4-BE49-F238E27FC236}">
                <a16:creationId xmlns:a16="http://schemas.microsoft.com/office/drawing/2014/main" id="{C63937BA-6779-4834-8D73-C30ED25A1565}"/>
              </a:ext>
            </a:extLst>
          </p:cNvPr>
          <p:cNvSpPr>
            <a:spLocks noGrp="1" noChangeArrowheads="1"/>
          </p:cNvSpPr>
          <p:nvPr>
            <p:ph type="sldNum" sz="quarter" idx="12"/>
          </p:nvPr>
        </p:nvSpPr>
        <p:spPr>
          <a:ln/>
        </p:spPr>
        <p:txBody>
          <a:bodyPr/>
          <a:lstStyle>
            <a:lvl1pPr>
              <a:defRPr/>
            </a:lvl1pPr>
          </a:lstStyle>
          <a:p>
            <a:fld id="{D49469A5-26EF-4AC6-9AEC-795EA9AFCA02}" type="slidenum">
              <a:rPr lang="cs-CZ" altLang="en-US"/>
              <a:pPr/>
              <a:t>‹#›</a:t>
            </a:fld>
            <a:endParaRPr lang="cs-CZ" altLang="en-US"/>
          </a:p>
        </p:txBody>
      </p:sp>
    </p:spTree>
    <p:extLst>
      <p:ext uri="{BB962C8B-B14F-4D97-AF65-F5344CB8AC3E}">
        <p14:creationId xmlns:p14="http://schemas.microsoft.com/office/powerpoint/2010/main" val="124844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560E12-8750-49CD-95C9-3D5241E20095}"/>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00B79F61-DD66-408D-B292-E349A55C269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9A7AC847-5D06-4589-A2C1-B0EC9805703D}"/>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96A1B7C5-2622-4C5D-A1CE-4BFEE8254A9F}"/>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6" name="Zástupný symbol pro zápatí 5">
            <a:extLst>
              <a:ext uri="{FF2B5EF4-FFF2-40B4-BE49-F238E27FC236}">
                <a16:creationId xmlns:a16="http://schemas.microsoft.com/office/drawing/2014/main" id="{00001455-F81D-46F0-93FB-9002E287C25C}"/>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99743BB0-A038-440A-92BA-DFA2BB053078}"/>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1755930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text 2"/>
          <p:cNvSpPr>
            <a:spLocks noGrp="1"/>
          </p:cNvSpPr>
          <p:nvPr>
            <p:ph type="body" sz="half" idx="1"/>
          </p:nvPr>
        </p:nvSpPr>
        <p:spPr>
          <a:xfrm>
            <a:off x="609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DA335ED2-4E09-459C-95E9-FF7DF64EC534}"/>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190F14CC-BCC8-4194-8706-9050D8E88E98}"/>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DA03C131-F097-4AF3-AFDA-105759D88CF8}"/>
              </a:ext>
            </a:extLst>
          </p:cNvPr>
          <p:cNvSpPr>
            <a:spLocks noGrp="1" noChangeArrowheads="1"/>
          </p:cNvSpPr>
          <p:nvPr>
            <p:ph type="sldNum" sz="quarter" idx="12"/>
          </p:nvPr>
        </p:nvSpPr>
        <p:spPr>
          <a:ln/>
        </p:spPr>
        <p:txBody>
          <a:bodyPr/>
          <a:lstStyle>
            <a:lvl1pPr>
              <a:defRPr/>
            </a:lvl1pPr>
          </a:lstStyle>
          <a:p>
            <a:fld id="{7BD92601-4AED-4900-8253-75FFFF9BEFE2}" type="slidenum">
              <a:rPr lang="cs-CZ" altLang="en-US"/>
              <a:pPr/>
              <a:t>‹#›</a:t>
            </a:fld>
            <a:endParaRPr lang="cs-CZ" altLang="en-US"/>
          </a:p>
        </p:txBody>
      </p:sp>
    </p:spTree>
    <p:extLst>
      <p:ext uri="{BB962C8B-B14F-4D97-AF65-F5344CB8AC3E}">
        <p14:creationId xmlns:p14="http://schemas.microsoft.com/office/powerpoint/2010/main" val="3300223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text 2"/>
          <p:cNvSpPr>
            <a:spLocks noGrp="1"/>
          </p:cNvSpPr>
          <p:nvPr>
            <p:ph type="body" sz="half" idx="1"/>
          </p:nvPr>
        </p:nvSpPr>
        <p:spPr>
          <a:xfrm>
            <a:off x="609600" y="1719264"/>
            <a:ext cx="10972800" cy="21288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4000501"/>
            <a:ext cx="10972800" cy="21304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1FCC5AC1-7BED-4D83-8BE0-21EFC061BAA2}"/>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93FBFB08-A3C9-42E4-931A-9DB390D7A4B2}"/>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9FD28FA7-F0E5-4D0A-9829-3FFB70650455}"/>
              </a:ext>
            </a:extLst>
          </p:cNvPr>
          <p:cNvSpPr>
            <a:spLocks noGrp="1" noChangeArrowheads="1"/>
          </p:cNvSpPr>
          <p:nvPr>
            <p:ph type="sldNum" sz="quarter" idx="12"/>
          </p:nvPr>
        </p:nvSpPr>
        <p:spPr>
          <a:ln/>
        </p:spPr>
        <p:txBody>
          <a:bodyPr/>
          <a:lstStyle>
            <a:lvl1pPr>
              <a:defRPr/>
            </a:lvl1pPr>
          </a:lstStyle>
          <a:p>
            <a:fld id="{4E193D34-787E-4FD6-8D9A-716AE8A72631}" type="slidenum">
              <a:rPr lang="cs-CZ" altLang="en-US"/>
              <a:pPr/>
              <a:t>‹#›</a:t>
            </a:fld>
            <a:endParaRPr lang="cs-CZ" altLang="en-US"/>
          </a:p>
        </p:txBody>
      </p:sp>
    </p:spTree>
    <p:extLst>
      <p:ext uri="{BB962C8B-B14F-4D97-AF65-F5344CB8AC3E}">
        <p14:creationId xmlns:p14="http://schemas.microsoft.com/office/powerpoint/2010/main" val="2545440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reserve="1">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obsah 2"/>
          <p:cNvSpPr>
            <a:spLocks noGrp="1"/>
          </p:cNvSpPr>
          <p:nvPr>
            <p:ph sz="half" idx="1"/>
          </p:nvPr>
        </p:nvSpPr>
        <p:spPr>
          <a:xfrm>
            <a:off x="609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197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FB6B07C6-91B4-435F-AC2C-980C8B9A3104}"/>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8D0EA696-C83D-436E-843B-328A5BCCD784}"/>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C08F09EC-557F-4007-9EEB-D820974A7601}"/>
              </a:ext>
            </a:extLst>
          </p:cNvPr>
          <p:cNvSpPr>
            <a:spLocks noGrp="1" noChangeArrowheads="1"/>
          </p:cNvSpPr>
          <p:nvPr>
            <p:ph type="sldNum" sz="quarter" idx="12"/>
          </p:nvPr>
        </p:nvSpPr>
        <p:spPr>
          <a:ln/>
        </p:spPr>
        <p:txBody>
          <a:bodyPr/>
          <a:lstStyle>
            <a:lvl1pPr>
              <a:defRPr/>
            </a:lvl1pPr>
          </a:lstStyle>
          <a:p>
            <a:fld id="{05A4439F-08CF-4A22-8338-B1FCC49760A3}" type="slidenum">
              <a:rPr lang="cs-CZ" altLang="en-US"/>
              <a:pPr/>
              <a:t>‹#›</a:t>
            </a:fld>
            <a:endParaRPr lang="cs-CZ" altLang="en-US"/>
          </a:p>
        </p:txBody>
      </p:sp>
    </p:spTree>
    <p:extLst>
      <p:ext uri="{BB962C8B-B14F-4D97-AF65-F5344CB8AC3E}">
        <p14:creationId xmlns:p14="http://schemas.microsoft.com/office/powerpoint/2010/main" val="4129128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text 2"/>
          <p:cNvSpPr>
            <a:spLocks noGrp="1"/>
          </p:cNvSpPr>
          <p:nvPr>
            <p:ph type="body" sz="half" idx="1"/>
          </p:nvPr>
        </p:nvSpPr>
        <p:spPr>
          <a:xfrm>
            <a:off x="609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6197600" y="1719263"/>
            <a:ext cx="5384800" cy="4411662"/>
          </a:xfrm>
        </p:spPr>
        <p:txBody>
          <a:bodyPr/>
          <a:lstStyle/>
          <a:p>
            <a:pPr lvl="0"/>
            <a:endParaRPr lang="cs-CZ" noProof="0"/>
          </a:p>
        </p:txBody>
      </p:sp>
      <p:sp>
        <p:nvSpPr>
          <p:cNvPr id="5" name="Rectangle 5">
            <a:extLst>
              <a:ext uri="{FF2B5EF4-FFF2-40B4-BE49-F238E27FC236}">
                <a16:creationId xmlns:a16="http://schemas.microsoft.com/office/drawing/2014/main" id="{A4317B0C-5443-4565-B6E5-51774C541606}"/>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a:extLst>
              <a:ext uri="{FF2B5EF4-FFF2-40B4-BE49-F238E27FC236}">
                <a16:creationId xmlns:a16="http://schemas.microsoft.com/office/drawing/2014/main" id="{71888F39-4D92-426D-A651-D28279C219CA}"/>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a:extLst>
              <a:ext uri="{FF2B5EF4-FFF2-40B4-BE49-F238E27FC236}">
                <a16:creationId xmlns:a16="http://schemas.microsoft.com/office/drawing/2014/main" id="{D3674C1F-5273-43A0-9E9E-2B23B6BB5820}"/>
              </a:ext>
            </a:extLst>
          </p:cNvPr>
          <p:cNvSpPr>
            <a:spLocks noGrp="1" noChangeArrowheads="1"/>
          </p:cNvSpPr>
          <p:nvPr>
            <p:ph type="sldNum" sz="quarter" idx="12"/>
          </p:nvPr>
        </p:nvSpPr>
        <p:spPr>
          <a:ln/>
        </p:spPr>
        <p:txBody>
          <a:bodyPr/>
          <a:lstStyle>
            <a:lvl1pPr>
              <a:defRPr/>
            </a:lvl1pPr>
          </a:lstStyle>
          <a:p>
            <a:fld id="{3845A533-BF45-4C0D-8DB5-6A804FA8AD2B}" type="slidenum">
              <a:rPr lang="cs-CZ" altLang="en-US"/>
              <a:pPr/>
              <a:t>‹#›</a:t>
            </a:fld>
            <a:endParaRPr lang="cs-CZ" altLang="en-US"/>
          </a:p>
        </p:txBody>
      </p:sp>
    </p:spTree>
    <p:extLst>
      <p:ext uri="{BB962C8B-B14F-4D97-AF65-F5344CB8AC3E}">
        <p14:creationId xmlns:p14="http://schemas.microsoft.com/office/powerpoint/2010/main" val="974121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Kliknutím lze upravit styl.</a:t>
            </a:r>
          </a:p>
        </p:txBody>
      </p:sp>
      <p:sp>
        <p:nvSpPr>
          <p:cNvPr id="3" name="Zástupný symbol pro text 2"/>
          <p:cNvSpPr>
            <a:spLocks noGrp="1"/>
          </p:cNvSpPr>
          <p:nvPr>
            <p:ph type="body" sz="half" idx="1"/>
          </p:nvPr>
        </p:nvSpPr>
        <p:spPr>
          <a:xfrm>
            <a:off x="609600" y="1719263"/>
            <a:ext cx="5384800" cy="44116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719264"/>
            <a:ext cx="5384800" cy="21288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4000501"/>
            <a:ext cx="5384800" cy="21304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5">
            <a:extLst>
              <a:ext uri="{FF2B5EF4-FFF2-40B4-BE49-F238E27FC236}">
                <a16:creationId xmlns:a16="http://schemas.microsoft.com/office/drawing/2014/main" id="{D607C93A-E737-443B-BA93-B183CA436CF8}"/>
              </a:ext>
            </a:extLst>
          </p:cNvPr>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6">
            <a:extLst>
              <a:ext uri="{FF2B5EF4-FFF2-40B4-BE49-F238E27FC236}">
                <a16:creationId xmlns:a16="http://schemas.microsoft.com/office/drawing/2014/main" id="{36DE4363-5311-428B-8EA2-F16381A5C4D3}"/>
              </a:ext>
            </a:extLst>
          </p:cNvPr>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7">
            <a:extLst>
              <a:ext uri="{FF2B5EF4-FFF2-40B4-BE49-F238E27FC236}">
                <a16:creationId xmlns:a16="http://schemas.microsoft.com/office/drawing/2014/main" id="{D3FDFDBB-41CB-46E1-A1E5-1EEC532E36E5}"/>
              </a:ext>
            </a:extLst>
          </p:cNvPr>
          <p:cNvSpPr>
            <a:spLocks noGrp="1" noChangeArrowheads="1"/>
          </p:cNvSpPr>
          <p:nvPr>
            <p:ph type="sldNum" sz="quarter" idx="12"/>
          </p:nvPr>
        </p:nvSpPr>
        <p:spPr>
          <a:ln/>
        </p:spPr>
        <p:txBody>
          <a:bodyPr/>
          <a:lstStyle>
            <a:lvl1pPr>
              <a:defRPr/>
            </a:lvl1pPr>
          </a:lstStyle>
          <a:p>
            <a:fld id="{2D2DDEB6-AB8B-4AD1-90C1-070B6C187629}" type="slidenum">
              <a:rPr lang="cs-CZ" altLang="en-US"/>
              <a:pPr/>
              <a:t>‹#›</a:t>
            </a:fld>
            <a:endParaRPr lang="cs-CZ" altLang="en-US"/>
          </a:p>
        </p:txBody>
      </p:sp>
    </p:spTree>
    <p:extLst>
      <p:ext uri="{BB962C8B-B14F-4D97-AF65-F5344CB8AC3E}">
        <p14:creationId xmlns:p14="http://schemas.microsoft.com/office/powerpoint/2010/main" val="1367647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Název předmětu (kód předmětu) (např. První pomoc - cvičení (VLPO011c))</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noProof="0"/>
              <a:t>Kliknutím lze upravit styl.</a:t>
            </a:r>
            <a:endParaRPr lang="cs-CZ" noProof="0"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endParaRPr lang="cs-CZ" noProof="0" dirty="0"/>
          </a:p>
        </p:txBody>
      </p:sp>
      <p:pic>
        <p:nvPicPr>
          <p:cNvPr id="9" name="Obrázek 8">
            <a:extLst>
              <a:ext uri="{FF2B5EF4-FFF2-40B4-BE49-F238E27FC236}">
                <a16:creationId xmlns:a16="http://schemas.microsoft.com/office/drawing/2014/main" id="{9D65A7D6-4EB3-4E67-B358-56DDA6BFD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Tree>
    <p:extLst>
      <p:ext uri="{BB962C8B-B14F-4D97-AF65-F5344CB8AC3E}">
        <p14:creationId xmlns:p14="http://schemas.microsoft.com/office/powerpoint/2010/main" val="1204003611"/>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Název předmětu (kód předmětu) (např. První pomoc - cvičení (VLPO011c))</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pic>
        <p:nvPicPr>
          <p:cNvPr id="7" name="Obrázek 6">
            <a:extLst>
              <a:ext uri="{FF2B5EF4-FFF2-40B4-BE49-F238E27FC236}">
                <a16:creationId xmlns:a16="http://schemas.microsoft.com/office/drawing/2014/main" id="{820552E7-48CC-40F3-B391-087BD87902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55330063"/>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Název předmětu (kód předmětu) (např. První pomoc - cvičení (VLPO011c))</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pic>
        <p:nvPicPr>
          <p:cNvPr id="8" name="Obrázek 7">
            <a:extLst>
              <a:ext uri="{FF2B5EF4-FFF2-40B4-BE49-F238E27FC236}">
                <a16:creationId xmlns:a16="http://schemas.microsoft.com/office/drawing/2014/main" id="{D656F7E9-5E47-41D0-9CA9-DE4A31EE09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07819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Název předmětu (kód předmětu) (např. První pomoc - cvičení (VLPO011c))</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pic>
        <p:nvPicPr>
          <p:cNvPr id="10" name="Obrázek 9">
            <a:extLst>
              <a:ext uri="{FF2B5EF4-FFF2-40B4-BE49-F238E27FC236}">
                <a16:creationId xmlns:a16="http://schemas.microsoft.com/office/drawing/2014/main" id="{9E805697-F6B9-4F6A-9C5B-5AAFE54A07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225439376"/>
      </p:ext>
    </p:extLst>
  </p:cSld>
  <p:clrMapOvr>
    <a:masterClrMapping/>
  </p:clrMapOvr>
  <p:extLst>
    <p:ext uri="{DCECCB84-F9BA-43D5-87BE-67443E8EF086}">
      <p15:sldGuideLst xmlns:p15="http://schemas.microsoft.com/office/powerpoint/2012/main">
        <p15:guide id="1" orient="horz" pos="3657">
          <p15:clr>
            <a:srgbClr val="FBAE40"/>
          </p15:clr>
        </p15:guide>
        <p15:guide id="2" pos="724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Název předmětu (kód předmětu) (např. První pomoc - cvičení (VLPO011c))</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pic>
        <p:nvPicPr>
          <p:cNvPr id="10" name="Obrázek 9">
            <a:extLst>
              <a:ext uri="{FF2B5EF4-FFF2-40B4-BE49-F238E27FC236}">
                <a16:creationId xmlns:a16="http://schemas.microsoft.com/office/drawing/2014/main" id="{A5354773-248E-4956-8633-6A496534A5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293549887"/>
      </p:ext>
    </p:extLst>
  </p:cSld>
  <p:clrMapOvr>
    <a:masterClrMapping/>
  </p:clrMapOvr>
  <p:extLst>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CF5FF8-A484-4F99-8E20-57F558B44A6E}"/>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C0963BD8-F795-4AE8-B9A3-2BF3C27D23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72C0AD89-368F-4873-A177-AD6B995EA29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D1D723FF-6344-48F1-8481-FC06E5ABF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D26D81C-E934-47D9-8EA3-536A37FCE63C}"/>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D1297A72-263A-4F37-B788-E2B74D242EA3}"/>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8" name="Zástupný symbol pro zápatí 7">
            <a:extLst>
              <a:ext uri="{FF2B5EF4-FFF2-40B4-BE49-F238E27FC236}">
                <a16:creationId xmlns:a16="http://schemas.microsoft.com/office/drawing/2014/main" id="{BA07E049-FD11-4E7C-80AF-ADB7612A5D64}"/>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68167FEA-48EA-44BF-9000-1CFC2D3CB898}"/>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24893155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Název předmětu (kód předmětu) (např. První pomoc - cvičení (VLPO011c))</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p:txBody>
      </p:sp>
      <p:pic>
        <p:nvPicPr>
          <p:cNvPr id="6" name="Obrázek 5">
            <a:extLst>
              <a:ext uri="{FF2B5EF4-FFF2-40B4-BE49-F238E27FC236}">
                <a16:creationId xmlns:a16="http://schemas.microsoft.com/office/drawing/2014/main" id="{89BA260D-C952-48F5-9BCF-8EDB00FA2E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937880920"/>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Název předmětu (kód předmětu) (např. První pomoc - cvičení (VLPO011c))</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pic>
        <p:nvPicPr>
          <p:cNvPr id="8" name="Obrázek 7">
            <a:extLst>
              <a:ext uri="{FF2B5EF4-FFF2-40B4-BE49-F238E27FC236}">
                <a16:creationId xmlns:a16="http://schemas.microsoft.com/office/drawing/2014/main" id="{A5E2D3A7-3660-4B54-93F1-E2F006CF2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022164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Název předmětu (kód předmětu) (např. První pomoc - cvičení (VLPO011c))</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92A1E796-F773-4049-A027-E6B6CD753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378351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a:xfrm>
            <a:off x="373771" y="6228000"/>
            <a:ext cx="7920000" cy="252000"/>
          </a:xfrm>
        </p:spPr>
        <p:txBody>
          <a:bodyPr/>
          <a:lstStyle>
            <a:lvl1pPr>
              <a:defRPr>
                <a:solidFill>
                  <a:schemeClr val="bg1"/>
                </a:solidFill>
              </a:defRPr>
            </a:lvl1pPr>
          </a:lstStyle>
          <a:p>
            <a:r>
              <a:rPr lang="cs-CZ"/>
              <a:t>Název předmětu (kód předmětu) (např. První pomoc - cvičení (VLPO011c))</a:t>
            </a:r>
            <a:endParaRPr 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Vložte název přednášky</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Jméno Příjmení (bez titulů)</a:t>
            </a:r>
          </a:p>
        </p:txBody>
      </p:sp>
      <p:pic>
        <p:nvPicPr>
          <p:cNvPr id="9" name="Obrázek 8">
            <a:extLst>
              <a:ext uri="{FF2B5EF4-FFF2-40B4-BE49-F238E27FC236}">
                <a16:creationId xmlns:a16="http://schemas.microsoft.com/office/drawing/2014/main" id="{8FC17CBE-6747-4FB3-910C-F34D0CC6F3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1494922158"/>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2040701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Video – závěrečný snímek">
    <p:bg>
      <p:bgPr>
        <a:solidFill>
          <a:srgbClr val="F01928"/>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16521B6-6164-7649-9BB9-98A3FC15AE46}"/>
              </a:ext>
            </a:extLst>
          </p:cNvPr>
          <p:cNvSpPr txBox="1"/>
          <p:nvPr userDrawn="1"/>
        </p:nvSpPr>
        <p:spPr>
          <a:xfrm>
            <a:off x="307497" y="5837678"/>
            <a:ext cx="6069027" cy="461665"/>
          </a:xfrm>
          <a:prstGeom prst="rect">
            <a:avLst/>
          </a:prstGeom>
          <a:noFill/>
        </p:spPr>
        <p:txBody>
          <a:bodyPr wrap="square" rtlCol="0" anchor="ctr">
            <a:spAutoFit/>
          </a:bodyPr>
          <a:lstStyle/>
          <a:p>
            <a:pPr lvl="0"/>
            <a:r>
              <a:rPr lang="cs-CZ" sz="1200" dirty="0">
                <a:solidFill>
                  <a:schemeClr val="bg1"/>
                </a:solidFill>
                <a:latin typeface="Arial" panose="020B0604020202020204" pitchFamily="34" charset="0"/>
                <a:cs typeface="Arial" panose="020B0604020202020204" pitchFamily="34" charset="0"/>
              </a:rPr>
              <a:t>Lékařská fakulta Masarykovy univerzity</a:t>
            </a:r>
          </a:p>
          <a:p>
            <a:pPr lvl="0"/>
            <a:r>
              <a:rPr lang="cs-CZ" sz="1200" dirty="0">
                <a:solidFill>
                  <a:schemeClr val="bg1"/>
                </a:solidFill>
                <a:latin typeface="Arial" panose="020B0604020202020204" pitchFamily="34" charset="0"/>
                <a:cs typeface="Arial" panose="020B0604020202020204" pitchFamily="34" charset="0"/>
              </a:rPr>
              <a:t>2021</a:t>
            </a:r>
          </a:p>
        </p:txBody>
      </p:sp>
      <p:pic>
        <p:nvPicPr>
          <p:cNvPr id="4" name="Obrázek 3">
            <a:extLst>
              <a:ext uri="{FF2B5EF4-FFF2-40B4-BE49-F238E27FC236}">
                <a16:creationId xmlns:a16="http://schemas.microsoft.com/office/drawing/2014/main" id="{9CBF481B-8B94-4C57-A2B8-0B7D7AFAE5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2762035115"/>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CD994E-08A2-4840-8C1E-77187D395317}"/>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D019C1C8-275C-4B03-89B9-84D49A00CD05}"/>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4" name="Zástupný symbol pro zápatí 3">
            <a:extLst>
              <a:ext uri="{FF2B5EF4-FFF2-40B4-BE49-F238E27FC236}">
                <a16:creationId xmlns:a16="http://schemas.microsoft.com/office/drawing/2014/main" id="{AC65502E-B8A6-48D4-AFEC-6FF34B1339FB}"/>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118FAE2C-9622-4F90-B1C3-67FCC05234B4}"/>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306164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F042D21-F7EF-494A-9A18-9E59E0165B40}"/>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3" name="Zástupný symbol pro zápatí 2">
            <a:extLst>
              <a:ext uri="{FF2B5EF4-FFF2-40B4-BE49-F238E27FC236}">
                <a16:creationId xmlns:a16="http://schemas.microsoft.com/office/drawing/2014/main" id="{4E02A85F-B6CF-4E09-B293-F7B0A5E9F318}"/>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8826CC10-84E3-43CA-A883-DD4A933C9E6F}"/>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101404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47B726-7E43-4317-8E9B-EAE85B3387E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A0C88279-CA4A-4743-8360-79EF299EA9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28543AF0-391B-44DA-AA6F-1026B637A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84D0D27-B897-4934-A425-2E429053E331}"/>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6" name="Zástupný symbol pro zápatí 5">
            <a:extLst>
              <a:ext uri="{FF2B5EF4-FFF2-40B4-BE49-F238E27FC236}">
                <a16:creationId xmlns:a16="http://schemas.microsoft.com/office/drawing/2014/main" id="{1AF3B88C-99AE-4E1C-B2CF-2FE0533EF467}"/>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53D867FF-1CE4-438D-ADFF-BEE79CD66BBE}"/>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104104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6FE273-F2E3-4FE8-A81C-094EECCCB0E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FF3B8F48-F141-417E-BDA2-B4622A3CCD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B38C1BB4-8FBC-4ACE-BE27-C8FF3C1DD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43FCC2C-E2A0-4157-9BEF-D9450AC48645}"/>
              </a:ext>
            </a:extLst>
          </p:cNvPr>
          <p:cNvSpPr>
            <a:spLocks noGrp="1"/>
          </p:cNvSpPr>
          <p:nvPr>
            <p:ph type="dt" sz="half" idx="10"/>
          </p:nvPr>
        </p:nvSpPr>
        <p:spPr/>
        <p:txBody>
          <a:bodyPr/>
          <a:lstStyle/>
          <a:p>
            <a:fld id="{30FCCB20-BC68-429F-83A2-DC9C5A4857DC}" type="datetimeFigureOut">
              <a:rPr lang="en-GB" smtClean="0"/>
              <a:t>27/09/2024</a:t>
            </a:fld>
            <a:endParaRPr lang="en-GB"/>
          </a:p>
        </p:txBody>
      </p:sp>
      <p:sp>
        <p:nvSpPr>
          <p:cNvPr id="6" name="Zástupný symbol pro zápatí 5">
            <a:extLst>
              <a:ext uri="{FF2B5EF4-FFF2-40B4-BE49-F238E27FC236}">
                <a16:creationId xmlns:a16="http://schemas.microsoft.com/office/drawing/2014/main" id="{619370B3-EBCB-42E5-9B5A-A86639668793}"/>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EA7D76AB-28AD-43B7-94BA-DD347816511B}"/>
              </a:ext>
            </a:extLst>
          </p:cNvPr>
          <p:cNvSpPr>
            <a:spLocks noGrp="1"/>
          </p:cNvSpPr>
          <p:nvPr>
            <p:ph type="sldNum" sz="quarter" idx="12"/>
          </p:nvPr>
        </p:nvSpPr>
        <p:spPr/>
        <p:txBody>
          <a:bodyPr/>
          <a:lstStyle/>
          <a:p>
            <a:fld id="{01BF9138-FAA6-47AE-A97C-7FE1C3E3E938}" type="slidenum">
              <a:rPr lang="en-GB" smtClean="0"/>
              <a:t>‹#›</a:t>
            </a:fld>
            <a:endParaRPr lang="en-GB"/>
          </a:p>
        </p:txBody>
      </p:sp>
    </p:spTree>
    <p:extLst>
      <p:ext uri="{BB962C8B-B14F-4D97-AF65-F5344CB8AC3E}">
        <p14:creationId xmlns:p14="http://schemas.microsoft.com/office/powerpoint/2010/main" val="90436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2D343F8-1D44-4B28-A566-3E81B8DE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AE5996F7-54D2-4661-9A1F-804C6A54D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50366A2F-E51F-4C2C-8193-A48F84F6D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CCB20-BC68-429F-83A2-DC9C5A4857DC}" type="datetimeFigureOut">
              <a:rPr lang="en-GB" smtClean="0"/>
              <a:t>27/09/2024</a:t>
            </a:fld>
            <a:endParaRPr lang="en-GB"/>
          </a:p>
        </p:txBody>
      </p:sp>
      <p:sp>
        <p:nvSpPr>
          <p:cNvPr id="5" name="Zástupný symbol pro zápatí 4">
            <a:extLst>
              <a:ext uri="{FF2B5EF4-FFF2-40B4-BE49-F238E27FC236}">
                <a16:creationId xmlns:a16="http://schemas.microsoft.com/office/drawing/2014/main" id="{C4FC3A16-8280-4B89-809F-6C2DD45CBA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7A24E8FB-A235-454B-BE45-65A91AABC5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F9138-FAA6-47AE-A97C-7FE1C3E3E938}" type="slidenum">
              <a:rPr lang="en-GB" smtClean="0"/>
              <a:t>‹#›</a:t>
            </a:fld>
            <a:endParaRPr lang="en-GB"/>
          </a:p>
        </p:txBody>
      </p:sp>
    </p:spTree>
    <p:extLst>
      <p:ext uri="{BB962C8B-B14F-4D97-AF65-F5344CB8AC3E}">
        <p14:creationId xmlns:p14="http://schemas.microsoft.com/office/powerpoint/2010/main" val="663248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Line 2">
            <a:extLst>
              <a:ext uri="{FF2B5EF4-FFF2-40B4-BE49-F238E27FC236}">
                <a16:creationId xmlns:a16="http://schemas.microsoft.com/office/drawing/2014/main" id="{DC254A6D-E324-49E6-83ED-6FA610158F4D}"/>
              </a:ext>
            </a:extLst>
          </p:cNvPr>
          <p:cNvSpPr>
            <a:spLocks noChangeShapeType="1"/>
          </p:cNvSpPr>
          <p:nvPr/>
        </p:nvSpPr>
        <p:spPr bwMode="auto">
          <a:xfrm>
            <a:off x="106172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2051" name="Rectangle 3">
            <a:extLst>
              <a:ext uri="{FF2B5EF4-FFF2-40B4-BE49-F238E27FC236}">
                <a16:creationId xmlns:a16="http://schemas.microsoft.com/office/drawing/2014/main" id="{FBD9B4E9-7C00-4562-8370-4CB6067C723C}"/>
              </a:ext>
            </a:extLst>
          </p:cNvPr>
          <p:cNvSpPr>
            <a:spLocks noGrp="1" noChangeArrowheads="1"/>
          </p:cNvSpPr>
          <p:nvPr>
            <p:ph type="title"/>
          </p:nvPr>
        </p:nvSpPr>
        <p:spPr bwMode="auto">
          <a:xfrm>
            <a:off x="609600" y="122238"/>
            <a:ext cx="1005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cs-CZ" altLang="en-US"/>
              <a:t>Klepnutím lze upravit styl předlohy nadpisů.</a:t>
            </a:r>
          </a:p>
        </p:txBody>
      </p:sp>
      <p:sp>
        <p:nvSpPr>
          <p:cNvPr id="2052" name="Rectangle 4">
            <a:extLst>
              <a:ext uri="{FF2B5EF4-FFF2-40B4-BE49-F238E27FC236}">
                <a16:creationId xmlns:a16="http://schemas.microsoft.com/office/drawing/2014/main" id="{1159F085-3E33-40C8-AE62-EDA47B28923A}"/>
              </a:ext>
            </a:extLst>
          </p:cNvPr>
          <p:cNvSpPr>
            <a:spLocks noGrp="1" noChangeArrowheads="1"/>
          </p:cNvSpPr>
          <p:nvPr>
            <p:ph type="body" idx="1"/>
          </p:nvPr>
        </p:nvSpPr>
        <p:spPr bwMode="auto">
          <a:xfrm>
            <a:off x="609600" y="1719263"/>
            <a:ext cx="109728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0469" name="Rectangle 5">
            <a:extLst>
              <a:ext uri="{FF2B5EF4-FFF2-40B4-BE49-F238E27FC236}">
                <a16:creationId xmlns:a16="http://schemas.microsoft.com/office/drawing/2014/main" id="{42098C52-3F39-4515-B975-8ACA0A115E1B}"/>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ClrTx/>
              <a:buSzTx/>
              <a:buFontTx/>
              <a:buNone/>
              <a:defRPr sz="1000">
                <a:solidFill>
                  <a:schemeClr val="tx1"/>
                </a:solidFill>
                <a:latin typeface="Arial" charset="0"/>
              </a:defRPr>
            </a:lvl1pPr>
          </a:lstStyle>
          <a:p>
            <a:pPr>
              <a:defRPr/>
            </a:pPr>
            <a:endParaRPr lang="cs-CZ" altLang="en-US"/>
          </a:p>
        </p:txBody>
      </p:sp>
      <p:sp>
        <p:nvSpPr>
          <p:cNvPr id="190470" name="Rectangle 6">
            <a:extLst>
              <a:ext uri="{FF2B5EF4-FFF2-40B4-BE49-F238E27FC236}">
                <a16:creationId xmlns:a16="http://schemas.microsoft.com/office/drawing/2014/main" id="{6D7DE0C2-00AF-4AE2-B43B-0F86EFE04EA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ClrTx/>
              <a:buSzTx/>
              <a:buFontTx/>
              <a:buNone/>
              <a:defRPr sz="1000">
                <a:solidFill>
                  <a:schemeClr val="tx1"/>
                </a:solidFill>
                <a:latin typeface="Arial" charset="0"/>
              </a:defRPr>
            </a:lvl1pPr>
          </a:lstStyle>
          <a:p>
            <a:pPr>
              <a:defRPr/>
            </a:pPr>
            <a:endParaRPr lang="cs-CZ" altLang="en-US"/>
          </a:p>
        </p:txBody>
      </p:sp>
      <p:sp>
        <p:nvSpPr>
          <p:cNvPr id="190471" name="Rectangle 7">
            <a:extLst>
              <a:ext uri="{FF2B5EF4-FFF2-40B4-BE49-F238E27FC236}">
                <a16:creationId xmlns:a16="http://schemas.microsoft.com/office/drawing/2014/main" id="{B660F52E-863A-4CA7-B17C-C059125BC9AF}"/>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defRPr>
            </a:lvl1pPr>
          </a:lstStyle>
          <a:p>
            <a:fld id="{F8CF8A13-7852-4ACA-9F55-1FBD93B2F2D4}" type="slidenum">
              <a:rPr lang="cs-CZ" altLang="en-US"/>
              <a:pPr/>
              <a:t>‹#›</a:t>
            </a:fld>
            <a:endParaRPr lang="cs-CZ" altLang="en-US"/>
          </a:p>
        </p:txBody>
      </p:sp>
      <p:grpSp>
        <p:nvGrpSpPr>
          <p:cNvPr id="2056" name="Group 8">
            <a:extLst>
              <a:ext uri="{FF2B5EF4-FFF2-40B4-BE49-F238E27FC236}">
                <a16:creationId xmlns:a16="http://schemas.microsoft.com/office/drawing/2014/main" id="{1BFE4D31-79EA-4C16-865B-0A9E311AEB10}"/>
              </a:ext>
            </a:extLst>
          </p:cNvPr>
          <p:cNvGrpSpPr>
            <a:grpSpLocks/>
          </p:cNvGrpSpPr>
          <p:nvPr/>
        </p:nvGrpSpPr>
        <p:grpSpPr bwMode="auto">
          <a:xfrm>
            <a:off x="10871201" y="152400"/>
            <a:ext cx="1056217" cy="1295400"/>
            <a:chOff x="5136" y="960"/>
            <a:chExt cx="528" cy="864"/>
          </a:xfrm>
        </p:grpSpPr>
        <p:sp>
          <p:nvSpPr>
            <p:cNvPr id="2057" name="Oval 9">
              <a:extLst>
                <a:ext uri="{FF2B5EF4-FFF2-40B4-BE49-F238E27FC236}">
                  <a16:creationId xmlns:a16="http://schemas.microsoft.com/office/drawing/2014/main" id="{F928330F-CC14-4D30-906A-53E0C223C8B5}"/>
                </a:ext>
              </a:extLst>
            </p:cNvPr>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58" name="Oval 10">
              <a:extLst>
                <a:ext uri="{FF2B5EF4-FFF2-40B4-BE49-F238E27FC236}">
                  <a16:creationId xmlns:a16="http://schemas.microsoft.com/office/drawing/2014/main" id="{24178C46-926C-429D-AE94-C1FC1F70479D}"/>
                </a:ext>
              </a:extLst>
            </p:cNvPr>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59" name="Oval 11">
              <a:extLst>
                <a:ext uri="{FF2B5EF4-FFF2-40B4-BE49-F238E27FC236}">
                  <a16:creationId xmlns:a16="http://schemas.microsoft.com/office/drawing/2014/main" id="{13ABB66D-58A6-4486-ABE1-83CD8153F158}"/>
                </a:ext>
              </a:extLst>
            </p:cNvPr>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60" name="Oval 12">
              <a:extLst>
                <a:ext uri="{FF2B5EF4-FFF2-40B4-BE49-F238E27FC236}">
                  <a16:creationId xmlns:a16="http://schemas.microsoft.com/office/drawing/2014/main" id="{D84522D1-AFD8-47D2-AF07-7F90C6F78A63}"/>
                </a:ext>
              </a:extLst>
            </p:cNvPr>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61" name="Oval 13">
              <a:extLst>
                <a:ext uri="{FF2B5EF4-FFF2-40B4-BE49-F238E27FC236}">
                  <a16:creationId xmlns:a16="http://schemas.microsoft.com/office/drawing/2014/main" id="{387469D0-7692-4B2C-ABEB-7083E066D267}"/>
                </a:ext>
              </a:extLst>
            </p:cNvPr>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62" name="Oval 14">
              <a:extLst>
                <a:ext uri="{FF2B5EF4-FFF2-40B4-BE49-F238E27FC236}">
                  <a16:creationId xmlns:a16="http://schemas.microsoft.com/office/drawing/2014/main" id="{CC6F2DEE-2AAF-4FD6-8EEF-40B9524547C8}"/>
                </a:ext>
              </a:extLst>
            </p:cNvPr>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63" name="Oval 15">
              <a:extLst>
                <a:ext uri="{FF2B5EF4-FFF2-40B4-BE49-F238E27FC236}">
                  <a16:creationId xmlns:a16="http://schemas.microsoft.com/office/drawing/2014/main" id="{083D4897-DB87-4689-86B4-C6EC981C6D31}"/>
                </a:ext>
              </a:extLst>
            </p:cNvPr>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64" name="Oval 16">
              <a:extLst>
                <a:ext uri="{FF2B5EF4-FFF2-40B4-BE49-F238E27FC236}">
                  <a16:creationId xmlns:a16="http://schemas.microsoft.com/office/drawing/2014/main" id="{2C524564-F656-455F-8399-0D158952D767}"/>
                </a:ext>
              </a:extLst>
            </p:cNvPr>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65" name="Oval 17">
              <a:extLst>
                <a:ext uri="{FF2B5EF4-FFF2-40B4-BE49-F238E27FC236}">
                  <a16:creationId xmlns:a16="http://schemas.microsoft.com/office/drawing/2014/main" id="{3C870902-B081-4456-92A7-80F78E6F5BC0}"/>
                </a:ext>
              </a:extLst>
            </p:cNvPr>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66" name="Oval 18">
              <a:extLst>
                <a:ext uri="{FF2B5EF4-FFF2-40B4-BE49-F238E27FC236}">
                  <a16:creationId xmlns:a16="http://schemas.microsoft.com/office/drawing/2014/main" id="{936E0280-BA1B-4525-A806-F2B1FC7ACAF3}"/>
                </a:ext>
              </a:extLst>
            </p:cNvPr>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67" name="Oval 19">
              <a:extLst>
                <a:ext uri="{FF2B5EF4-FFF2-40B4-BE49-F238E27FC236}">
                  <a16:creationId xmlns:a16="http://schemas.microsoft.com/office/drawing/2014/main" id="{AE9DFA01-CA3B-4B47-9695-2266515B318C}"/>
                </a:ext>
              </a:extLst>
            </p:cNvPr>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68" name="Oval 20">
              <a:extLst>
                <a:ext uri="{FF2B5EF4-FFF2-40B4-BE49-F238E27FC236}">
                  <a16:creationId xmlns:a16="http://schemas.microsoft.com/office/drawing/2014/main" id="{1CB864DD-D1D1-4FEF-8127-AFACC1EF1037}"/>
                </a:ext>
              </a:extLst>
            </p:cNvPr>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69" name="Oval 21">
              <a:extLst>
                <a:ext uri="{FF2B5EF4-FFF2-40B4-BE49-F238E27FC236}">
                  <a16:creationId xmlns:a16="http://schemas.microsoft.com/office/drawing/2014/main" id="{7982C849-DC9E-4039-88CE-CCCC66806D3E}"/>
                </a:ext>
              </a:extLst>
            </p:cNvPr>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70" name="Oval 22">
              <a:extLst>
                <a:ext uri="{FF2B5EF4-FFF2-40B4-BE49-F238E27FC236}">
                  <a16:creationId xmlns:a16="http://schemas.microsoft.com/office/drawing/2014/main" id="{55A3C20C-9EDE-4024-8C5E-9A73EE0D51D5}"/>
                </a:ext>
              </a:extLst>
            </p:cNvPr>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71" name="Oval 23">
              <a:extLst>
                <a:ext uri="{FF2B5EF4-FFF2-40B4-BE49-F238E27FC236}">
                  <a16:creationId xmlns:a16="http://schemas.microsoft.com/office/drawing/2014/main" id="{7E932154-5C7C-42A2-AA31-68942230666F}"/>
                </a:ext>
              </a:extLst>
            </p:cNvPr>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72" name="Oval 24">
              <a:extLst>
                <a:ext uri="{FF2B5EF4-FFF2-40B4-BE49-F238E27FC236}">
                  <a16:creationId xmlns:a16="http://schemas.microsoft.com/office/drawing/2014/main" id="{53B7653D-8AA5-4F8C-A3C0-F756E656698D}"/>
                </a:ext>
              </a:extLst>
            </p:cNvPr>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73" name="Oval 25">
              <a:extLst>
                <a:ext uri="{FF2B5EF4-FFF2-40B4-BE49-F238E27FC236}">
                  <a16:creationId xmlns:a16="http://schemas.microsoft.com/office/drawing/2014/main" id="{CB2B657E-8F99-4EC8-AF18-8B4C660A4E9B}"/>
                </a:ext>
              </a:extLst>
            </p:cNvPr>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74" name="Oval 26">
              <a:extLst>
                <a:ext uri="{FF2B5EF4-FFF2-40B4-BE49-F238E27FC236}">
                  <a16:creationId xmlns:a16="http://schemas.microsoft.com/office/drawing/2014/main" id="{5269484E-00AD-4466-8B44-FAFCEA60607E}"/>
                </a:ext>
              </a:extLst>
            </p:cNvPr>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75" name="Oval 27">
              <a:extLst>
                <a:ext uri="{FF2B5EF4-FFF2-40B4-BE49-F238E27FC236}">
                  <a16:creationId xmlns:a16="http://schemas.microsoft.com/office/drawing/2014/main" id="{2979DDC9-6CF3-4F12-BB6D-D7008A03B2A3}"/>
                </a:ext>
              </a:extLst>
            </p:cNvPr>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76" name="Oval 28">
              <a:extLst>
                <a:ext uri="{FF2B5EF4-FFF2-40B4-BE49-F238E27FC236}">
                  <a16:creationId xmlns:a16="http://schemas.microsoft.com/office/drawing/2014/main" id="{DADEA9A4-905D-436D-84AC-D6B1D7737013}"/>
                </a:ext>
              </a:extLst>
            </p:cNvPr>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77" name="Oval 29">
              <a:extLst>
                <a:ext uri="{FF2B5EF4-FFF2-40B4-BE49-F238E27FC236}">
                  <a16:creationId xmlns:a16="http://schemas.microsoft.com/office/drawing/2014/main" id="{25D3221F-DBCA-4E04-BC29-6E04CF4814AD}"/>
                </a:ext>
              </a:extLst>
            </p:cNvPr>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78" name="Oval 30">
              <a:extLst>
                <a:ext uri="{FF2B5EF4-FFF2-40B4-BE49-F238E27FC236}">
                  <a16:creationId xmlns:a16="http://schemas.microsoft.com/office/drawing/2014/main" id="{4175CF7B-92C1-4C8D-ACE3-5AEC493D3871}"/>
                </a:ext>
              </a:extLst>
            </p:cNvPr>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79" name="Oval 31">
              <a:extLst>
                <a:ext uri="{FF2B5EF4-FFF2-40B4-BE49-F238E27FC236}">
                  <a16:creationId xmlns:a16="http://schemas.microsoft.com/office/drawing/2014/main" id="{A4992F41-D289-482C-BDEE-D1FD44DEF8EC}"/>
                </a:ext>
              </a:extLst>
            </p:cNvPr>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80" name="Oval 32">
              <a:extLst>
                <a:ext uri="{FF2B5EF4-FFF2-40B4-BE49-F238E27FC236}">
                  <a16:creationId xmlns:a16="http://schemas.microsoft.com/office/drawing/2014/main" id="{02AF32C1-33BC-47BF-878C-08660789E616}"/>
                </a:ext>
              </a:extLst>
            </p:cNvPr>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81" name="Oval 33">
              <a:extLst>
                <a:ext uri="{FF2B5EF4-FFF2-40B4-BE49-F238E27FC236}">
                  <a16:creationId xmlns:a16="http://schemas.microsoft.com/office/drawing/2014/main" id="{081132D5-3045-42DF-BF4E-882B02225107}"/>
                </a:ext>
              </a:extLst>
            </p:cNvPr>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82" name="Oval 34">
              <a:extLst>
                <a:ext uri="{FF2B5EF4-FFF2-40B4-BE49-F238E27FC236}">
                  <a16:creationId xmlns:a16="http://schemas.microsoft.com/office/drawing/2014/main" id="{3241430D-D469-4790-BB1B-97AD90EF89A8}"/>
                </a:ext>
              </a:extLst>
            </p:cNvPr>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83" name="Oval 35">
              <a:extLst>
                <a:ext uri="{FF2B5EF4-FFF2-40B4-BE49-F238E27FC236}">
                  <a16:creationId xmlns:a16="http://schemas.microsoft.com/office/drawing/2014/main" id="{031A122C-90E7-4110-BBDB-3B9AA6723D90}"/>
                </a:ext>
              </a:extLst>
            </p:cNvPr>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84" name="Oval 36">
              <a:extLst>
                <a:ext uri="{FF2B5EF4-FFF2-40B4-BE49-F238E27FC236}">
                  <a16:creationId xmlns:a16="http://schemas.microsoft.com/office/drawing/2014/main" id="{35E756AB-62F6-4589-81FD-0D3737DD1680}"/>
                </a:ext>
              </a:extLst>
            </p:cNvPr>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85" name="Oval 37">
              <a:extLst>
                <a:ext uri="{FF2B5EF4-FFF2-40B4-BE49-F238E27FC236}">
                  <a16:creationId xmlns:a16="http://schemas.microsoft.com/office/drawing/2014/main" id="{F3A47605-9ECC-42A2-A16F-4440138CD35D}"/>
                </a:ext>
              </a:extLst>
            </p:cNvPr>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86" name="Oval 38">
              <a:extLst>
                <a:ext uri="{FF2B5EF4-FFF2-40B4-BE49-F238E27FC236}">
                  <a16:creationId xmlns:a16="http://schemas.microsoft.com/office/drawing/2014/main" id="{1760E936-3B79-407E-A7D4-83193C3B3226}"/>
                </a:ext>
              </a:extLst>
            </p:cNvPr>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sp>
          <p:nvSpPr>
            <p:cNvPr id="2087" name="Oval 39">
              <a:extLst>
                <a:ext uri="{FF2B5EF4-FFF2-40B4-BE49-F238E27FC236}">
                  <a16:creationId xmlns:a16="http://schemas.microsoft.com/office/drawing/2014/main" id="{7F35778E-37DD-4F64-9F59-7DFE7E91773D}"/>
                </a:ext>
              </a:extLst>
            </p:cNvPr>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cs-CZ" altLang="cs-CZ" sz="1800"/>
            </a:p>
          </p:txBody>
        </p:sp>
      </p:grpSp>
    </p:spTree>
    <p:extLst>
      <p:ext uri="{BB962C8B-B14F-4D97-AF65-F5344CB8AC3E}">
        <p14:creationId xmlns:p14="http://schemas.microsoft.com/office/powerpoint/2010/main" val="1077415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24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4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4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4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4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Line 2">
            <a:extLst>
              <a:ext uri="{FF2B5EF4-FFF2-40B4-BE49-F238E27FC236}">
                <a16:creationId xmlns:a16="http://schemas.microsoft.com/office/drawing/2014/main" id="{45484A6C-1FBA-4263-B818-D2A419B66A06}"/>
              </a:ext>
            </a:extLst>
          </p:cNvPr>
          <p:cNvSpPr>
            <a:spLocks noChangeShapeType="1"/>
          </p:cNvSpPr>
          <p:nvPr/>
        </p:nvSpPr>
        <p:spPr bwMode="auto">
          <a:xfrm>
            <a:off x="106172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3075" name="Rectangle 3">
            <a:extLst>
              <a:ext uri="{FF2B5EF4-FFF2-40B4-BE49-F238E27FC236}">
                <a16:creationId xmlns:a16="http://schemas.microsoft.com/office/drawing/2014/main" id="{F29CE947-99B6-464A-9484-D41EC61E5728}"/>
              </a:ext>
            </a:extLst>
          </p:cNvPr>
          <p:cNvSpPr>
            <a:spLocks noGrp="1" noChangeArrowheads="1"/>
          </p:cNvSpPr>
          <p:nvPr>
            <p:ph type="title"/>
          </p:nvPr>
        </p:nvSpPr>
        <p:spPr bwMode="auto">
          <a:xfrm>
            <a:off x="609600" y="122238"/>
            <a:ext cx="1005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cs-CZ" altLang="en-US"/>
              <a:t>Klepnutím lze upravit styl předlohy nadpisů.</a:t>
            </a:r>
          </a:p>
        </p:txBody>
      </p:sp>
      <p:sp>
        <p:nvSpPr>
          <p:cNvPr id="3076" name="Rectangle 4">
            <a:extLst>
              <a:ext uri="{FF2B5EF4-FFF2-40B4-BE49-F238E27FC236}">
                <a16:creationId xmlns:a16="http://schemas.microsoft.com/office/drawing/2014/main" id="{605685E4-4DD5-4542-8CA4-985C56872A14}"/>
              </a:ext>
            </a:extLst>
          </p:cNvPr>
          <p:cNvSpPr>
            <a:spLocks noGrp="1" noChangeArrowheads="1"/>
          </p:cNvSpPr>
          <p:nvPr>
            <p:ph type="body" idx="1"/>
          </p:nvPr>
        </p:nvSpPr>
        <p:spPr bwMode="auto">
          <a:xfrm>
            <a:off x="609600" y="1719263"/>
            <a:ext cx="109728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0469" name="Rectangle 5">
            <a:extLst>
              <a:ext uri="{FF2B5EF4-FFF2-40B4-BE49-F238E27FC236}">
                <a16:creationId xmlns:a16="http://schemas.microsoft.com/office/drawing/2014/main" id="{C06E91EE-DD6F-40E0-80F6-6DCAEBB3C6B9}"/>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buClrTx/>
              <a:buSzTx/>
              <a:buFontTx/>
              <a:buNone/>
              <a:defRPr sz="1000">
                <a:solidFill>
                  <a:schemeClr val="tx1"/>
                </a:solidFill>
                <a:latin typeface="Arial" charset="0"/>
              </a:defRPr>
            </a:lvl1pPr>
          </a:lstStyle>
          <a:p>
            <a:pPr>
              <a:defRPr/>
            </a:pPr>
            <a:endParaRPr lang="cs-CZ" altLang="en-US"/>
          </a:p>
        </p:txBody>
      </p:sp>
      <p:sp>
        <p:nvSpPr>
          <p:cNvPr id="190470" name="Rectangle 6">
            <a:extLst>
              <a:ext uri="{FF2B5EF4-FFF2-40B4-BE49-F238E27FC236}">
                <a16:creationId xmlns:a16="http://schemas.microsoft.com/office/drawing/2014/main" id="{56858789-D6FE-4CCF-9624-9CF57A3EED2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buClrTx/>
              <a:buSzTx/>
              <a:buFontTx/>
              <a:buNone/>
              <a:defRPr sz="1000">
                <a:solidFill>
                  <a:schemeClr val="tx1"/>
                </a:solidFill>
                <a:latin typeface="Arial" charset="0"/>
              </a:defRPr>
            </a:lvl1pPr>
          </a:lstStyle>
          <a:p>
            <a:pPr>
              <a:defRPr/>
            </a:pPr>
            <a:endParaRPr lang="cs-CZ" altLang="en-US"/>
          </a:p>
        </p:txBody>
      </p:sp>
      <p:sp>
        <p:nvSpPr>
          <p:cNvPr id="190471" name="Rectangle 7">
            <a:extLst>
              <a:ext uri="{FF2B5EF4-FFF2-40B4-BE49-F238E27FC236}">
                <a16:creationId xmlns:a16="http://schemas.microsoft.com/office/drawing/2014/main" id="{FEFE2FE5-78B4-452E-942B-05729C89CCE5}"/>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1"/>
                </a:solidFill>
              </a:defRPr>
            </a:lvl1pPr>
          </a:lstStyle>
          <a:p>
            <a:fld id="{663FB9AA-8242-4FD1-8E05-D75196D02650}" type="slidenum">
              <a:rPr lang="cs-CZ" altLang="en-US"/>
              <a:pPr/>
              <a:t>‹#›</a:t>
            </a:fld>
            <a:endParaRPr lang="cs-CZ" altLang="en-US"/>
          </a:p>
        </p:txBody>
      </p:sp>
      <p:grpSp>
        <p:nvGrpSpPr>
          <p:cNvPr id="3080" name="Group 8">
            <a:extLst>
              <a:ext uri="{FF2B5EF4-FFF2-40B4-BE49-F238E27FC236}">
                <a16:creationId xmlns:a16="http://schemas.microsoft.com/office/drawing/2014/main" id="{5650357F-2873-4297-9FE5-5CDD4CBA3F20}"/>
              </a:ext>
            </a:extLst>
          </p:cNvPr>
          <p:cNvGrpSpPr>
            <a:grpSpLocks/>
          </p:cNvGrpSpPr>
          <p:nvPr/>
        </p:nvGrpSpPr>
        <p:grpSpPr bwMode="auto">
          <a:xfrm>
            <a:off x="10871201" y="152400"/>
            <a:ext cx="1056217" cy="1295400"/>
            <a:chOff x="5136" y="960"/>
            <a:chExt cx="528" cy="864"/>
          </a:xfrm>
        </p:grpSpPr>
        <p:sp>
          <p:nvSpPr>
            <p:cNvPr id="3081" name="Oval 9">
              <a:extLst>
                <a:ext uri="{FF2B5EF4-FFF2-40B4-BE49-F238E27FC236}">
                  <a16:creationId xmlns:a16="http://schemas.microsoft.com/office/drawing/2014/main" id="{9F35F4EF-9D7D-4C78-BC11-737D3DE7CF74}"/>
                </a:ext>
              </a:extLst>
            </p:cNvPr>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82" name="Oval 10">
              <a:extLst>
                <a:ext uri="{FF2B5EF4-FFF2-40B4-BE49-F238E27FC236}">
                  <a16:creationId xmlns:a16="http://schemas.microsoft.com/office/drawing/2014/main" id="{24AAC6D8-C585-44C0-A263-24A282817C84}"/>
                </a:ext>
              </a:extLst>
            </p:cNvPr>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83" name="Oval 11">
              <a:extLst>
                <a:ext uri="{FF2B5EF4-FFF2-40B4-BE49-F238E27FC236}">
                  <a16:creationId xmlns:a16="http://schemas.microsoft.com/office/drawing/2014/main" id="{DA3D00CD-FD98-484F-9525-008C5427AFEA}"/>
                </a:ext>
              </a:extLst>
            </p:cNvPr>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84" name="Oval 12">
              <a:extLst>
                <a:ext uri="{FF2B5EF4-FFF2-40B4-BE49-F238E27FC236}">
                  <a16:creationId xmlns:a16="http://schemas.microsoft.com/office/drawing/2014/main" id="{868B220A-A818-4814-B147-2BD0E22FCAF1}"/>
                </a:ext>
              </a:extLst>
            </p:cNvPr>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85" name="Oval 13">
              <a:extLst>
                <a:ext uri="{FF2B5EF4-FFF2-40B4-BE49-F238E27FC236}">
                  <a16:creationId xmlns:a16="http://schemas.microsoft.com/office/drawing/2014/main" id="{5E6C6750-D8C4-4993-98FB-D893C6383A17}"/>
                </a:ext>
              </a:extLst>
            </p:cNvPr>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86" name="Oval 14">
              <a:extLst>
                <a:ext uri="{FF2B5EF4-FFF2-40B4-BE49-F238E27FC236}">
                  <a16:creationId xmlns:a16="http://schemas.microsoft.com/office/drawing/2014/main" id="{6ED2BA2A-6CF5-41D1-A2CD-C30ED782F59C}"/>
                </a:ext>
              </a:extLst>
            </p:cNvPr>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87" name="Oval 15">
              <a:extLst>
                <a:ext uri="{FF2B5EF4-FFF2-40B4-BE49-F238E27FC236}">
                  <a16:creationId xmlns:a16="http://schemas.microsoft.com/office/drawing/2014/main" id="{0C7BDD4D-20C4-4C81-9463-7E7C0C663B5E}"/>
                </a:ext>
              </a:extLst>
            </p:cNvPr>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88" name="Oval 16">
              <a:extLst>
                <a:ext uri="{FF2B5EF4-FFF2-40B4-BE49-F238E27FC236}">
                  <a16:creationId xmlns:a16="http://schemas.microsoft.com/office/drawing/2014/main" id="{00422D11-731B-41DD-BCF9-81F8A7F59147}"/>
                </a:ext>
              </a:extLst>
            </p:cNvPr>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89" name="Oval 17">
              <a:extLst>
                <a:ext uri="{FF2B5EF4-FFF2-40B4-BE49-F238E27FC236}">
                  <a16:creationId xmlns:a16="http://schemas.microsoft.com/office/drawing/2014/main" id="{2A3ECB30-9BEC-4011-977C-B775492F2966}"/>
                </a:ext>
              </a:extLst>
            </p:cNvPr>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90" name="Oval 18">
              <a:extLst>
                <a:ext uri="{FF2B5EF4-FFF2-40B4-BE49-F238E27FC236}">
                  <a16:creationId xmlns:a16="http://schemas.microsoft.com/office/drawing/2014/main" id="{7E0153F9-589E-44AC-B4AB-683D62ECC085}"/>
                </a:ext>
              </a:extLst>
            </p:cNvPr>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91" name="Oval 19">
              <a:extLst>
                <a:ext uri="{FF2B5EF4-FFF2-40B4-BE49-F238E27FC236}">
                  <a16:creationId xmlns:a16="http://schemas.microsoft.com/office/drawing/2014/main" id="{227C9472-70A6-47C0-8795-063AF9DC5450}"/>
                </a:ext>
              </a:extLst>
            </p:cNvPr>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92" name="Oval 20">
              <a:extLst>
                <a:ext uri="{FF2B5EF4-FFF2-40B4-BE49-F238E27FC236}">
                  <a16:creationId xmlns:a16="http://schemas.microsoft.com/office/drawing/2014/main" id="{7369682A-2FE5-4FAD-AC47-9A742326585C}"/>
                </a:ext>
              </a:extLst>
            </p:cNvPr>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93" name="Oval 21">
              <a:extLst>
                <a:ext uri="{FF2B5EF4-FFF2-40B4-BE49-F238E27FC236}">
                  <a16:creationId xmlns:a16="http://schemas.microsoft.com/office/drawing/2014/main" id="{C033571D-D3C9-4B02-A50D-3951B03A63D4}"/>
                </a:ext>
              </a:extLst>
            </p:cNvPr>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94" name="Oval 22">
              <a:extLst>
                <a:ext uri="{FF2B5EF4-FFF2-40B4-BE49-F238E27FC236}">
                  <a16:creationId xmlns:a16="http://schemas.microsoft.com/office/drawing/2014/main" id="{443DEA9B-6251-472B-9613-EE3BAF9EFAAD}"/>
                </a:ext>
              </a:extLst>
            </p:cNvPr>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95" name="Oval 23">
              <a:extLst>
                <a:ext uri="{FF2B5EF4-FFF2-40B4-BE49-F238E27FC236}">
                  <a16:creationId xmlns:a16="http://schemas.microsoft.com/office/drawing/2014/main" id="{605E5FE4-5900-4582-B3DC-E41D367757BB}"/>
                </a:ext>
              </a:extLst>
            </p:cNvPr>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96" name="Oval 24">
              <a:extLst>
                <a:ext uri="{FF2B5EF4-FFF2-40B4-BE49-F238E27FC236}">
                  <a16:creationId xmlns:a16="http://schemas.microsoft.com/office/drawing/2014/main" id="{5C1CBA67-14CB-47B2-AB59-100579EC432F}"/>
                </a:ext>
              </a:extLst>
            </p:cNvPr>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97" name="Oval 25">
              <a:extLst>
                <a:ext uri="{FF2B5EF4-FFF2-40B4-BE49-F238E27FC236}">
                  <a16:creationId xmlns:a16="http://schemas.microsoft.com/office/drawing/2014/main" id="{3A63AC64-EE6A-4202-991F-806502E549E0}"/>
                </a:ext>
              </a:extLst>
            </p:cNvPr>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98" name="Oval 26">
              <a:extLst>
                <a:ext uri="{FF2B5EF4-FFF2-40B4-BE49-F238E27FC236}">
                  <a16:creationId xmlns:a16="http://schemas.microsoft.com/office/drawing/2014/main" id="{AB96E711-109D-4A7B-A515-578990BD9A7C}"/>
                </a:ext>
              </a:extLst>
            </p:cNvPr>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099" name="Oval 27">
              <a:extLst>
                <a:ext uri="{FF2B5EF4-FFF2-40B4-BE49-F238E27FC236}">
                  <a16:creationId xmlns:a16="http://schemas.microsoft.com/office/drawing/2014/main" id="{5D97B163-3585-41F1-B06F-740E3D7BCAE8}"/>
                </a:ext>
              </a:extLst>
            </p:cNvPr>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00" name="Oval 28">
              <a:extLst>
                <a:ext uri="{FF2B5EF4-FFF2-40B4-BE49-F238E27FC236}">
                  <a16:creationId xmlns:a16="http://schemas.microsoft.com/office/drawing/2014/main" id="{BB7D2F3F-CEB5-4D02-88E1-7F9471AA7529}"/>
                </a:ext>
              </a:extLst>
            </p:cNvPr>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01" name="Oval 29">
              <a:extLst>
                <a:ext uri="{FF2B5EF4-FFF2-40B4-BE49-F238E27FC236}">
                  <a16:creationId xmlns:a16="http://schemas.microsoft.com/office/drawing/2014/main" id="{1B3D5B9D-915B-4196-BBB9-1E9A04D08D6E}"/>
                </a:ext>
              </a:extLst>
            </p:cNvPr>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02" name="Oval 30">
              <a:extLst>
                <a:ext uri="{FF2B5EF4-FFF2-40B4-BE49-F238E27FC236}">
                  <a16:creationId xmlns:a16="http://schemas.microsoft.com/office/drawing/2014/main" id="{93F4D580-8965-4A40-BB31-5D23F7769A2D}"/>
                </a:ext>
              </a:extLst>
            </p:cNvPr>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03" name="Oval 31">
              <a:extLst>
                <a:ext uri="{FF2B5EF4-FFF2-40B4-BE49-F238E27FC236}">
                  <a16:creationId xmlns:a16="http://schemas.microsoft.com/office/drawing/2014/main" id="{38A06CBA-B052-49F9-8B67-E7E3E72CEC3C}"/>
                </a:ext>
              </a:extLst>
            </p:cNvPr>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04" name="Oval 32">
              <a:extLst>
                <a:ext uri="{FF2B5EF4-FFF2-40B4-BE49-F238E27FC236}">
                  <a16:creationId xmlns:a16="http://schemas.microsoft.com/office/drawing/2014/main" id="{C1297936-4679-4278-ADC3-130219605D57}"/>
                </a:ext>
              </a:extLst>
            </p:cNvPr>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05" name="Oval 33">
              <a:extLst>
                <a:ext uri="{FF2B5EF4-FFF2-40B4-BE49-F238E27FC236}">
                  <a16:creationId xmlns:a16="http://schemas.microsoft.com/office/drawing/2014/main" id="{EE8025B3-56D7-4926-9E9C-A0C59BE0B32E}"/>
                </a:ext>
              </a:extLst>
            </p:cNvPr>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06" name="Oval 34">
              <a:extLst>
                <a:ext uri="{FF2B5EF4-FFF2-40B4-BE49-F238E27FC236}">
                  <a16:creationId xmlns:a16="http://schemas.microsoft.com/office/drawing/2014/main" id="{154DF54A-134C-45ED-9594-4146C4F87CA7}"/>
                </a:ext>
              </a:extLst>
            </p:cNvPr>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07" name="Oval 35">
              <a:extLst>
                <a:ext uri="{FF2B5EF4-FFF2-40B4-BE49-F238E27FC236}">
                  <a16:creationId xmlns:a16="http://schemas.microsoft.com/office/drawing/2014/main" id="{CF8F3F71-671A-4198-A0F5-F346B06EC5A9}"/>
                </a:ext>
              </a:extLst>
            </p:cNvPr>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08" name="Oval 36">
              <a:extLst>
                <a:ext uri="{FF2B5EF4-FFF2-40B4-BE49-F238E27FC236}">
                  <a16:creationId xmlns:a16="http://schemas.microsoft.com/office/drawing/2014/main" id="{A6C5FB5D-32AF-43C0-A7D1-EC0D103476FE}"/>
                </a:ext>
              </a:extLst>
            </p:cNvPr>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09" name="Oval 37">
              <a:extLst>
                <a:ext uri="{FF2B5EF4-FFF2-40B4-BE49-F238E27FC236}">
                  <a16:creationId xmlns:a16="http://schemas.microsoft.com/office/drawing/2014/main" id="{23E092C8-578E-4D05-B8AF-9808EA46C94E}"/>
                </a:ext>
              </a:extLst>
            </p:cNvPr>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10" name="Oval 38">
              <a:extLst>
                <a:ext uri="{FF2B5EF4-FFF2-40B4-BE49-F238E27FC236}">
                  <a16:creationId xmlns:a16="http://schemas.microsoft.com/office/drawing/2014/main" id="{5BD791A9-0268-4F2C-B8AA-AADDE3E2BAC3}"/>
                </a:ext>
              </a:extLst>
            </p:cNvPr>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sp>
          <p:nvSpPr>
            <p:cNvPr id="3111" name="Oval 39">
              <a:extLst>
                <a:ext uri="{FF2B5EF4-FFF2-40B4-BE49-F238E27FC236}">
                  <a16:creationId xmlns:a16="http://schemas.microsoft.com/office/drawing/2014/main" id="{DFDF3B4F-6559-48B4-A058-4608935797B6}"/>
                </a:ext>
              </a:extLst>
            </p:cNvPr>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tLang="cs-CZ" sz="1800"/>
            </a:p>
          </p:txBody>
        </p:sp>
      </p:grpSp>
    </p:spTree>
    <p:extLst>
      <p:ext uri="{BB962C8B-B14F-4D97-AF65-F5344CB8AC3E}">
        <p14:creationId xmlns:p14="http://schemas.microsoft.com/office/powerpoint/2010/main" val="18716589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24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4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4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4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4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Název předmětu (kód předmětu) (např. První pomoc - cvičení (VLPO011c))</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endParaRPr lang="cs-CZ" noProof="0" dirty="0"/>
          </a:p>
        </p:txBody>
      </p:sp>
    </p:spTree>
    <p:extLst>
      <p:ext uri="{BB962C8B-B14F-4D97-AF65-F5344CB8AC3E}">
        <p14:creationId xmlns:p14="http://schemas.microsoft.com/office/powerpoint/2010/main" val="536722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14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p15:clr>
            <a:srgbClr val="F26B43"/>
          </p15:clr>
        </p15:guide>
        <p15:guide id="2" pos="4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Nty6bICZlyA"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9.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3.jp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65.gif"/><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30.xml"/><Relationship Id="rId6" Type="http://schemas.openxmlformats.org/officeDocument/2006/relationships/image" Target="../media/image68.jpeg"/><Relationship Id="rId5" Type="http://schemas.openxmlformats.org/officeDocument/2006/relationships/image" Target="../media/image67.gif"/><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363676" y="1889938"/>
            <a:ext cx="11683779" cy="2364377"/>
          </a:xfrm>
          <a:prstGeom prst="rect">
            <a:avLst/>
          </a:prstGeom>
          <a:noFill/>
          <a:ln>
            <a:noFill/>
          </a:ln>
        </p:spPr>
        <p:txBody>
          <a:bodyPr spcFirstLastPara="1" wrap="square" lIns="91425" tIns="45700" rIns="91425" bIns="45700" anchor="b" anchorCtr="0">
            <a:noAutofit/>
          </a:bodyPr>
          <a:lstStyle/>
          <a:p>
            <a:pPr lvl="0">
              <a:buClr>
                <a:schemeClr val="accent1"/>
              </a:buClr>
              <a:buSzPts val="5400"/>
            </a:pPr>
            <a:r>
              <a:rPr lang="cs-CZ" sz="5400" b="1" dirty="0">
                <a:solidFill>
                  <a:schemeClr val="accent1"/>
                </a:solidFill>
              </a:rPr>
              <a:t>NEUROLOGICKÁ PROPEDEUTIKA - část II. </a:t>
            </a:r>
            <a:r>
              <a:rPr lang="cs-CZ" sz="5400" dirty="0">
                <a:solidFill>
                  <a:schemeClr val="accent1"/>
                </a:solidFill>
              </a:rPr>
              <a:t>(poruchy vědomí, syndrom nitrolební hypertenze a vyšetření páteře)</a:t>
            </a:r>
            <a:endParaRPr sz="5400" dirty="0">
              <a:solidFill>
                <a:schemeClr val="accent1"/>
              </a:solidFill>
            </a:endParaRPr>
          </a:p>
        </p:txBody>
      </p:sp>
      <p:sp>
        <p:nvSpPr>
          <p:cNvPr id="89" name="Google Shape;89;p13"/>
          <p:cNvSpPr txBox="1">
            <a:spLocks noGrp="1"/>
          </p:cNvSpPr>
          <p:nvPr>
            <p:ph type="subTitle" idx="1"/>
          </p:nvPr>
        </p:nvSpPr>
        <p:spPr>
          <a:xfrm>
            <a:off x="227045" y="5301773"/>
            <a:ext cx="9144000" cy="144892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400"/>
              <a:buNone/>
            </a:pPr>
            <a:r>
              <a:rPr lang="cs-CZ" b="1" dirty="0"/>
              <a:t>Jan Kočica, prof. Adamová</a:t>
            </a:r>
            <a:endParaRPr dirty="0"/>
          </a:p>
          <a:p>
            <a:pPr marL="0" lvl="0" indent="0" algn="l" rtl="0">
              <a:lnSpc>
                <a:spcPct val="90000"/>
              </a:lnSpc>
              <a:spcBef>
                <a:spcPts val="1000"/>
              </a:spcBef>
              <a:spcAft>
                <a:spcPts val="0"/>
              </a:spcAft>
              <a:buClr>
                <a:schemeClr val="dk1"/>
              </a:buClr>
              <a:buSzPts val="2400"/>
              <a:buNone/>
            </a:pPr>
            <a:r>
              <a:rPr lang="cs-CZ" dirty="0"/>
              <a:t>Neurologická klinika FN Brno</a:t>
            </a:r>
            <a:endParaRPr dirty="0"/>
          </a:p>
        </p:txBody>
      </p:sp>
      <p:sp>
        <p:nvSpPr>
          <p:cNvPr id="90" name="Google Shape;90;p13"/>
          <p:cNvSpPr/>
          <p:nvPr/>
        </p:nvSpPr>
        <p:spPr>
          <a:xfrm>
            <a:off x="480767" y="1889938"/>
            <a:ext cx="11484187" cy="2493526"/>
          </a:xfrm>
          <a:prstGeom prst="rect">
            <a:avLst/>
          </a:prstGeom>
          <a:noFill/>
          <a:ln w="571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2" name="Google Shape;92;p13" descr="pro hlavicku RGB"/>
          <p:cNvPicPr preferRelativeResize="0"/>
          <p:nvPr/>
        </p:nvPicPr>
        <p:blipFill rotWithShape="1">
          <a:blip r:embed="rId3">
            <a:alphaModFix/>
          </a:blip>
          <a:srcRect/>
          <a:stretch/>
        </p:blipFill>
        <p:spPr>
          <a:xfrm>
            <a:off x="8148605" y="5762215"/>
            <a:ext cx="3816350" cy="912813"/>
          </a:xfrm>
          <a:prstGeom prst="rect">
            <a:avLst/>
          </a:prstGeom>
          <a:noFill/>
          <a:ln>
            <a:noFill/>
          </a:ln>
        </p:spPr>
      </p:pic>
      <p:pic>
        <p:nvPicPr>
          <p:cNvPr id="93" name="Google Shape;93;p13" descr="VÃ½sledek obrÃ¡zku pro Logo muni"/>
          <p:cNvPicPr preferRelativeResize="0"/>
          <p:nvPr/>
        </p:nvPicPr>
        <p:blipFill rotWithShape="1">
          <a:blip r:embed="rId4">
            <a:alphaModFix/>
          </a:blip>
          <a:srcRect/>
          <a:stretch/>
        </p:blipFill>
        <p:spPr>
          <a:xfrm>
            <a:off x="0" y="0"/>
            <a:ext cx="2656417" cy="14489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400" dirty="0">
                <a:latin typeface="Calibri"/>
                <a:ea typeface="Calibri"/>
                <a:cs typeface="Calibri"/>
                <a:sym typeface="Calibri"/>
              </a:rPr>
              <a:t>1) Jaká je </a:t>
            </a:r>
            <a:r>
              <a:rPr lang="cs-CZ" sz="2400" b="1" dirty="0">
                <a:latin typeface="Calibri"/>
                <a:ea typeface="Calibri"/>
                <a:cs typeface="Calibri"/>
                <a:sym typeface="Calibri"/>
              </a:rPr>
              <a:t>tíže a charakter poruchy vědomí</a:t>
            </a:r>
            <a:r>
              <a:rPr lang="cs-CZ" sz="2400" dirty="0">
                <a:latin typeface="Calibri"/>
                <a:ea typeface="Calibri"/>
                <a:cs typeface="Calibri"/>
                <a:sym typeface="Calibri"/>
              </a:rPr>
              <a:t>?</a:t>
            </a:r>
          </a:p>
        </p:txBody>
      </p:sp>
      <p:sp>
        <p:nvSpPr>
          <p:cNvPr id="9" name="Google Shape;348;p31">
            <a:extLst>
              <a:ext uri="{FF2B5EF4-FFF2-40B4-BE49-F238E27FC236}">
                <a16:creationId xmlns:a16="http://schemas.microsoft.com/office/drawing/2014/main" id="{4FA9286C-1894-443F-A1D0-9FE93A573922}"/>
              </a:ext>
            </a:extLst>
          </p:cNvPr>
          <p:cNvSpPr/>
          <p:nvPr/>
        </p:nvSpPr>
        <p:spPr>
          <a:xfrm>
            <a:off x="371059" y="1756498"/>
            <a:ext cx="11449882" cy="107154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Vyšetření obvykle na urgentním příjmu s málo anamnestickými daty (předání ZZS, příbuzní, svědkové).</a:t>
            </a:r>
          </a:p>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Nejčastěji využíváme </a:t>
            </a:r>
            <a:r>
              <a:rPr lang="cs-CZ" sz="2000" b="1" dirty="0">
                <a:solidFill>
                  <a:schemeClr val="tx1"/>
                </a:solidFill>
                <a:latin typeface="Calibri"/>
                <a:ea typeface="Calibri"/>
                <a:cs typeface="Calibri"/>
                <a:sym typeface="Calibri"/>
              </a:rPr>
              <a:t>Glasgow </a:t>
            </a:r>
            <a:r>
              <a:rPr lang="cs-CZ" sz="2000" b="1" dirty="0" err="1">
                <a:solidFill>
                  <a:schemeClr val="tx1"/>
                </a:solidFill>
                <a:latin typeface="Calibri"/>
                <a:ea typeface="Calibri"/>
                <a:cs typeface="Calibri"/>
                <a:sym typeface="Calibri"/>
              </a:rPr>
              <a:t>Coma</a:t>
            </a:r>
            <a:r>
              <a:rPr lang="cs-CZ" sz="2000" b="1" dirty="0">
                <a:solidFill>
                  <a:schemeClr val="tx1"/>
                </a:solidFill>
                <a:latin typeface="Calibri"/>
                <a:ea typeface="Calibri"/>
                <a:cs typeface="Calibri"/>
                <a:sym typeface="Calibri"/>
              </a:rPr>
              <a:t> </a:t>
            </a:r>
            <a:r>
              <a:rPr lang="cs-CZ" sz="2000" b="1" dirty="0" err="1">
                <a:solidFill>
                  <a:schemeClr val="tx1"/>
                </a:solidFill>
                <a:latin typeface="Calibri"/>
                <a:ea typeface="Calibri"/>
                <a:cs typeface="Calibri"/>
                <a:sym typeface="Calibri"/>
              </a:rPr>
              <a:t>Scale</a:t>
            </a:r>
            <a:r>
              <a:rPr lang="cs-CZ" sz="2000" dirty="0">
                <a:solidFill>
                  <a:schemeClr val="tx1"/>
                </a:solidFill>
                <a:latin typeface="Calibri"/>
                <a:ea typeface="Calibri"/>
                <a:cs typeface="Calibri"/>
                <a:sym typeface="Calibri"/>
              </a:rPr>
              <a:t> (GCS) – jednoduchá reprodukovatelná a rychlá metoda ke zhodnocení úrovně vědomí (kvantitativní porucha vědomí, vigility).</a:t>
            </a:r>
          </a:p>
        </p:txBody>
      </p:sp>
      <p:pic>
        <p:nvPicPr>
          <p:cNvPr id="5126" name="Picture 6" descr="Bezvědomí a diagnostika komatózních stavů « E-learningová podpora  mezioborové integrace výuky tématu vědomí na UP Olomouc">
            <a:extLst>
              <a:ext uri="{FF2B5EF4-FFF2-40B4-BE49-F238E27FC236}">
                <a16:creationId xmlns:a16="http://schemas.microsoft.com/office/drawing/2014/main" id="{5B8AFAC8-A8AA-425B-BE6B-3DB045111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2768" y="2901839"/>
            <a:ext cx="2728171" cy="375490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ezvědomí a diagnostika komatózních stavů « E-learningová podpora  mezioborové integrace výuky tématu vědomí na UP Olomouc">
            <a:extLst>
              <a:ext uri="{FF2B5EF4-FFF2-40B4-BE49-F238E27FC236}">
                <a16:creationId xmlns:a16="http://schemas.microsoft.com/office/drawing/2014/main" id="{D152D075-0B1E-4B56-A439-373A22507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58" y="2901839"/>
            <a:ext cx="4876800"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prava 4">
            <a:extLst>
              <a:ext uri="{FF2B5EF4-FFF2-40B4-BE49-F238E27FC236}">
                <a16:creationId xmlns:a16="http://schemas.microsoft.com/office/drawing/2014/main" id="{82D4F9A2-5931-4442-8CE4-F43DA10E0E35}"/>
              </a:ext>
            </a:extLst>
          </p:cNvPr>
          <p:cNvSpPr/>
          <p:nvPr/>
        </p:nvSpPr>
        <p:spPr>
          <a:xfrm>
            <a:off x="5390316" y="3350791"/>
            <a:ext cx="940838" cy="35114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oogle Shape;348;p31">
            <a:extLst>
              <a:ext uri="{FF2B5EF4-FFF2-40B4-BE49-F238E27FC236}">
                <a16:creationId xmlns:a16="http://schemas.microsoft.com/office/drawing/2014/main" id="{EB8936D5-C619-4F8E-949E-05E333532F3C}"/>
              </a:ext>
            </a:extLst>
          </p:cNvPr>
          <p:cNvSpPr/>
          <p:nvPr/>
        </p:nvSpPr>
        <p:spPr>
          <a:xfrm>
            <a:off x="371058" y="4562221"/>
            <a:ext cx="8518419" cy="2187371"/>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Pokračujeme s </a:t>
            </a:r>
            <a:r>
              <a:rPr lang="cs-CZ" sz="2000" b="1" dirty="0">
                <a:solidFill>
                  <a:schemeClr val="tx1"/>
                </a:solidFill>
                <a:latin typeface="Calibri"/>
                <a:ea typeface="Calibri"/>
                <a:cs typeface="Calibri"/>
                <a:sym typeface="Calibri"/>
              </a:rPr>
              <a:t>hodnocením lucidity: </a:t>
            </a:r>
            <a:br>
              <a:rPr lang="cs-CZ" sz="2000" b="1" dirty="0">
                <a:solidFill>
                  <a:schemeClr val="tx1"/>
                </a:solidFill>
                <a:latin typeface="Calibri"/>
                <a:ea typeface="Calibri"/>
                <a:cs typeface="Calibri"/>
                <a:sym typeface="Calibri"/>
              </a:rPr>
            </a:br>
            <a:r>
              <a:rPr lang="cs-CZ" sz="2000" b="1" dirty="0">
                <a:solidFill>
                  <a:schemeClr val="tx1"/>
                </a:solidFill>
                <a:latin typeface="Calibri"/>
                <a:ea typeface="Calibri"/>
                <a:cs typeface="Calibri"/>
                <a:sym typeface="Calibri"/>
              </a:rPr>
              <a:t>Obvykle </a:t>
            </a:r>
            <a:r>
              <a:rPr lang="cs-CZ" sz="2000" b="1" dirty="0">
                <a:latin typeface="Calibri"/>
                <a:ea typeface="Calibri"/>
                <a:cs typeface="Calibri"/>
                <a:sym typeface="Calibri"/>
              </a:rPr>
              <a:t>hodnotíme </a:t>
            </a:r>
            <a:r>
              <a:rPr lang="cs-CZ" sz="2000" b="1" dirty="0">
                <a:solidFill>
                  <a:schemeClr val="tx1"/>
                </a:solidFill>
                <a:latin typeface="Calibri"/>
                <a:ea typeface="Calibri"/>
                <a:cs typeface="Calibri"/>
                <a:sym typeface="Calibri"/>
              </a:rPr>
              <a:t>orientaci osobou, místem a časem.</a:t>
            </a:r>
          </a:p>
          <a:p>
            <a:pPr marR="0" lvl="0" rtl="0">
              <a:spcBef>
                <a:spcPts val="0"/>
              </a:spcBef>
              <a:spcAft>
                <a:spcPts val="0"/>
              </a:spcAft>
            </a:pPr>
            <a:r>
              <a:rPr lang="cs-CZ" sz="2000" i="1" dirty="0">
                <a:latin typeface="Calibri"/>
                <a:ea typeface="Calibri"/>
                <a:cs typeface="Calibri"/>
                <a:sym typeface="Calibri"/>
              </a:rPr>
              <a:t>„J</a:t>
            </a:r>
            <a:r>
              <a:rPr lang="cs-CZ" sz="2000" i="1" dirty="0">
                <a:solidFill>
                  <a:schemeClr val="tx1"/>
                </a:solidFill>
                <a:latin typeface="Calibri"/>
                <a:ea typeface="Calibri"/>
                <a:cs typeface="Calibri"/>
                <a:sym typeface="Calibri"/>
              </a:rPr>
              <a:t>ak se jmenujete? Co je dnes za den? Jaký máme rok? Kde se nacházíme? V jakém městě? </a:t>
            </a:r>
            <a:r>
              <a:rPr lang="cs-CZ" sz="2000" i="1" dirty="0">
                <a:latin typeface="Calibri"/>
                <a:ea typeface="Calibri"/>
                <a:cs typeface="Calibri"/>
                <a:sym typeface="Calibri"/>
              </a:rPr>
              <a:t>Zkuste mi popsat, co mám na sobě? Ukážete na sestřičku – Víte, co je její práce, kdo to je?“</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Odpovídá-li pacient přiléhavě a správně, teprve pak lze odebrat validně anamnézu a nynější onemocnění.</a:t>
            </a:r>
            <a:r>
              <a:rPr lang="cs-CZ" sz="2000" dirty="0">
                <a:solidFill>
                  <a:schemeClr val="tx1"/>
                </a:solidFill>
                <a:latin typeface="Calibri"/>
                <a:ea typeface="Calibri"/>
                <a:cs typeface="Calibri"/>
                <a:sym typeface="Calibri"/>
              </a:rPr>
              <a:t> </a:t>
            </a:r>
          </a:p>
        </p:txBody>
      </p:sp>
      <p:pic>
        <p:nvPicPr>
          <p:cNvPr id="7172" name="Picture 4" descr="The Right Place To Get Health Reverences: Pipe Fitting endotracheal tube  (Pet) or intubation">
            <a:extLst>
              <a:ext uri="{FF2B5EF4-FFF2-40B4-BE49-F238E27FC236}">
                <a16:creationId xmlns:a16="http://schemas.microsoft.com/office/drawing/2014/main" id="{2775985F-2C43-4474-B9E5-F92870A67AF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34445" y="2901839"/>
            <a:ext cx="2355032" cy="184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854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B21028-E49E-4AA0-A494-019436B1BC5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9D3DE1D-BB3E-475A-A0E9-F81618A60EB2}"/>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E51D0994-763C-4743-A009-A4022C65E517}"/>
              </a:ext>
            </a:extLst>
          </p:cNvPr>
          <p:cNvPicPr>
            <a:picLocks noChangeAspect="1"/>
          </p:cNvPicPr>
          <p:nvPr/>
        </p:nvPicPr>
        <p:blipFill>
          <a:blip r:embed="rId2"/>
          <a:stretch>
            <a:fillRect/>
          </a:stretch>
        </p:blipFill>
        <p:spPr>
          <a:xfrm>
            <a:off x="3842197" y="698770"/>
            <a:ext cx="4507606" cy="5460460"/>
          </a:xfrm>
          <a:prstGeom prst="rect">
            <a:avLst/>
          </a:prstGeom>
        </p:spPr>
      </p:pic>
    </p:spTree>
    <p:extLst>
      <p:ext uri="{BB962C8B-B14F-4D97-AF65-F5344CB8AC3E}">
        <p14:creationId xmlns:p14="http://schemas.microsoft.com/office/powerpoint/2010/main" val="2277455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7" name="TextovéPole 6">
            <a:extLst>
              <a:ext uri="{FF2B5EF4-FFF2-40B4-BE49-F238E27FC236}">
                <a16:creationId xmlns:a16="http://schemas.microsoft.com/office/drawing/2014/main" id="{F43202E0-F773-48F1-8BC1-475F1F5DAF57}"/>
              </a:ext>
            </a:extLst>
          </p:cNvPr>
          <p:cNvSpPr txBox="1"/>
          <p:nvPr/>
        </p:nvSpPr>
        <p:spPr>
          <a:xfrm>
            <a:off x="650449" y="782425"/>
            <a:ext cx="10081719" cy="2585323"/>
          </a:xfrm>
          <a:prstGeom prst="rect">
            <a:avLst/>
          </a:prstGeom>
          <a:noFill/>
          <a:ln w="19050">
            <a:solidFill>
              <a:schemeClr val="tx1"/>
            </a:solidFill>
          </a:ln>
        </p:spPr>
        <p:txBody>
          <a:bodyPr wrap="square" rtlCol="0">
            <a:spAutoFit/>
          </a:bodyPr>
          <a:lstStyle/>
          <a:p>
            <a:r>
              <a:rPr lang="cs-CZ" dirty="0">
                <a:solidFill>
                  <a:srgbClr val="00B050"/>
                </a:solidFill>
              </a:rPr>
              <a:t>Normální nález:</a:t>
            </a:r>
          </a:p>
          <a:p>
            <a:r>
              <a:rPr lang="cs-CZ" b="1" dirty="0"/>
              <a:t>Objektivní vyšetření:</a:t>
            </a:r>
          </a:p>
          <a:p>
            <a:r>
              <a:rPr lang="cs-CZ" dirty="0"/>
              <a:t>Pacient při vědomí/vigilní, orientován, spolupracující, …</a:t>
            </a:r>
            <a:br>
              <a:rPr lang="cs-CZ" dirty="0"/>
            </a:br>
            <a:r>
              <a:rPr lang="cs-CZ" dirty="0"/>
              <a:t>Lucidní, spolupracující, …</a:t>
            </a:r>
          </a:p>
          <a:p>
            <a:endParaRPr lang="cs-CZ" dirty="0"/>
          </a:p>
          <a:p>
            <a:r>
              <a:rPr lang="cs-CZ" dirty="0">
                <a:solidFill>
                  <a:srgbClr val="FF0000"/>
                </a:solidFill>
              </a:rPr>
              <a:t>Patologický nález:</a:t>
            </a:r>
          </a:p>
          <a:p>
            <a:r>
              <a:rPr lang="cs-CZ" b="1" dirty="0"/>
              <a:t>Objektivní vyšetření:</a:t>
            </a:r>
          </a:p>
          <a:p>
            <a:r>
              <a:rPr lang="cs-CZ" dirty="0"/>
              <a:t>Hluboký sopor, GCS  9 (E2V3M4), …</a:t>
            </a:r>
          </a:p>
          <a:p>
            <a:endParaRPr lang="en-GB" dirty="0"/>
          </a:p>
        </p:txBody>
      </p:sp>
      <p:sp>
        <p:nvSpPr>
          <p:cNvPr id="18" name="Google Shape;353;p31">
            <a:extLst>
              <a:ext uri="{FF2B5EF4-FFF2-40B4-BE49-F238E27FC236}">
                <a16:creationId xmlns:a16="http://schemas.microsoft.com/office/drawing/2014/main" id="{1A09C7F4-A130-4AB6-A23A-6522160B0A0D}"/>
              </a:ext>
            </a:extLst>
          </p:cNvPr>
          <p:cNvSpPr/>
          <p:nvPr/>
        </p:nvSpPr>
        <p:spPr>
          <a:xfrm>
            <a:off x="650449" y="3490253"/>
            <a:ext cx="10081719" cy="780089"/>
          </a:xfrm>
          <a:prstGeom prst="rect">
            <a:avLst/>
          </a:prstGeom>
          <a:solidFill>
            <a:srgbClr val="FFF2CC"/>
          </a:solidFill>
          <a:ln>
            <a:noFill/>
          </a:ln>
        </p:spPr>
        <p:txBody>
          <a:bodyPr spcFirstLastPara="1" wrap="square" lIns="91425" tIns="45700" rIns="91425" bIns="45700" anchor="ctr" anchorCtr="0">
            <a:noAutofit/>
          </a:bodyPr>
          <a:lstStyle/>
          <a:p>
            <a:pPr lvl="0"/>
            <a:r>
              <a:rPr lang="cs-CZ" sz="2000" b="1" dirty="0">
                <a:solidFill>
                  <a:schemeClr val="dk1"/>
                </a:solidFill>
                <a:latin typeface="Calibri" panose="020F0502020204030204" pitchFamily="34" charset="0"/>
                <a:cs typeface="Calibri" panose="020F0502020204030204" pitchFamily="34" charset="0"/>
                <a:sym typeface="Calibri"/>
              </a:rPr>
              <a:t>      </a:t>
            </a:r>
            <a:r>
              <a:rPr lang="cs-CZ" dirty="0">
                <a:solidFill>
                  <a:schemeClr val="dk1"/>
                </a:solidFill>
                <a:latin typeface="Calibri" panose="020F0502020204030204" pitchFamily="34" charset="0"/>
                <a:cs typeface="Calibri" panose="020F0502020204030204" pitchFamily="34" charset="0"/>
                <a:sym typeface="Calibri"/>
              </a:rPr>
              <a:t>V některých nálezech se setkáváme se zápisem: </a:t>
            </a:r>
            <a:r>
              <a:rPr lang="cs-CZ" i="1" dirty="0">
                <a:solidFill>
                  <a:schemeClr val="dk1"/>
                </a:solidFill>
                <a:latin typeface="Calibri" panose="020F0502020204030204" pitchFamily="34" charset="0"/>
                <a:cs typeface="Calibri" panose="020F0502020204030204" pitchFamily="34" charset="0"/>
                <a:sym typeface="Calibri"/>
              </a:rPr>
              <a:t>Pacient lucidní, orientován</a:t>
            </a:r>
            <a:r>
              <a:rPr lang="cs-CZ" dirty="0">
                <a:solidFill>
                  <a:schemeClr val="dk1"/>
                </a:solidFill>
                <a:latin typeface="Calibri" panose="020F0502020204030204" pitchFamily="34" charset="0"/>
                <a:cs typeface="Calibri" panose="020F0502020204030204" pitchFamily="34" charset="0"/>
                <a:sym typeface="Calibri"/>
              </a:rPr>
              <a:t>, … jedná se o tautonyma. Lucidní pacient bude vždy orientován.</a:t>
            </a:r>
          </a:p>
        </p:txBody>
      </p:sp>
      <p:pic>
        <p:nvPicPr>
          <p:cNvPr id="19" name="Google Shape;354;p31" descr="Známky Info Informace - Vektorová grafika zdarma na Pixabay">
            <a:extLst>
              <a:ext uri="{FF2B5EF4-FFF2-40B4-BE49-F238E27FC236}">
                <a16:creationId xmlns:a16="http://schemas.microsoft.com/office/drawing/2014/main" id="{309B2E69-ABC8-4871-B2A1-0B2FF4BFC6B6}"/>
              </a:ext>
            </a:extLst>
          </p:cNvPr>
          <p:cNvPicPr preferRelativeResize="0"/>
          <p:nvPr/>
        </p:nvPicPr>
        <p:blipFill rotWithShape="1">
          <a:blip r:embed="rId3">
            <a:alphaModFix/>
          </a:blip>
          <a:srcRect/>
          <a:stretch/>
        </p:blipFill>
        <p:spPr>
          <a:xfrm>
            <a:off x="719634" y="3601323"/>
            <a:ext cx="278974" cy="278974"/>
          </a:xfrm>
          <a:prstGeom prst="rect">
            <a:avLst/>
          </a:prstGeom>
          <a:noFill/>
          <a:ln>
            <a:noFill/>
          </a:ln>
        </p:spPr>
      </p:pic>
    </p:spTree>
    <p:extLst>
      <p:ext uri="{BB962C8B-B14F-4D97-AF65-F5344CB8AC3E}">
        <p14:creationId xmlns:p14="http://schemas.microsoft.com/office/powerpoint/2010/main" val="2097197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lvl="0"/>
            <a:r>
              <a:rPr lang="cs-CZ" sz="2400" dirty="0">
                <a:ea typeface="Calibri"/>
                <a:cs typeface="Calibri"/>
                <a:sym typeface="Calibri"/>
              </a:rPr>
              <a:t>2) Jaká je přepokládaná </a:t>
            </a:r>
            <a:r>
              <a:rPr lang="cs-CZ" sz="2400" b="1" dirty="0">
                <a:ea typeface="Calibri"/>
                <a:cs typeface="Calibri"/>
                <a:sym typeface="Calibri"/>
              </a:rPr>
              <a:t>lokalizace postižení</a:t>
            </a:r>
            <a:r>
              <a:rPr lang="cs-CZ" sz="2400" dirty="0">
                <a:ea typeface="Calibri"/>
                <a:cs typeface="Calibri"/>
                <a:sym typeface="Calibri"/>
              </a:rPr>
              <a:t>? (VYŠETŘENÍ PACIENTA V BEZVĚDOMÍ)</a:t>
            </a:r>
          </a:p>
          <a:p>
            <a:pPr marR="0" lvl="0" rtl="0">
              <a:spcBef>
                <a:spcPts val="0"/>
              </a:spcBef>
              <a:spcAft>
                <a:spcPts val="0"/>
              </a:spcAft>
            </a:pPr>
            <a:endParaRPr lang="cs-CZ" sz="2400" dirty="0">
              <a:latin typeface="Calibri"/>
              <a:ea typeface="Calibri"/>
              <a:cs typeface="Calibri"/>
              <a:sym typeface="Calibri"/>
            </a:endParaRPr>
          </a:p>
        </p:txBody>
      </p:sp>
      <p:sp>
        <p:nvSpPr>
          <p:cNvPr id="9" name="Google Shape;348;p31">
            <a:extLst>
              <a:ext uri="{FF2B5EF4-FFF2-40B4-BE49-F238E27FC236}">
                <a16:creationId xmlns:a16="http://schemas.microsoft.com/office/drawing/2014/main" id="{4FA9286C-1894-443F-A1D0-9FE93A573922}"/>
              </a:ext>
            </a:extLst>
          </p:cNvPr>
          <p:cNvSpPr/>
          <p:nvPr/>
        </p:nvSpPr>
        <p:spPr>
          <a:xfrm>
            <a:off x="371059" y="1756497"/>
            <a:ext cx="11449882" cy="1672503"/>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Zhodnocení a </a:t>
            </a:r>
            <a:r>
              <a:rPr lang="cs-CZ" sz="2000" b="1" dirty="0">
                <a:solidFill>
                  <a:schemeClr val="tx1"/>
                </a:solidFill>
                <a:latin typeface="Calibri"/>
                <a:ea typeface="Calibri"/>
                <a:cs typeface="Calibri"/>
                <a:sym typeface="Calibri"/>
              </a:rPr>
              <a:t>zajištění vitální funkcí </a:t>
            </a:r>
            <a:r>
              <a:rPr lang="cs-CZ" sz="2000" dirty="0">
                <a:solidFill>
                  <a:schemeClr val="tx1"/>
                </a:solidFill>
                <a:latin typeface="Calibri"/>
                <a:ea typeface="Calibri"/>
                <a:cs typeface="Calibri"/>
                <a:sym typeface="Calibri"/>
              </a:rPr>
              <a:t>(respirace, krevní tlak, srdeční činnost)</a:t>
            </a:r>
          </a:p>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Obvykle paralelně jsou nabírány krevní odběry (vč. acidobazické rovnováhy nebo toxikologie)</a:t>
            </a:r>
          </a:p>
          <a:p>
            <a:pPr marL="342900" marR="0" lvl="0" indent="-342900" rtl="0">
              <a:spcBef>
                <a:spcPts val="0"/>
              </a:spcBef>
              <a:spcAft>
                <a:spcPts val="0"/>
              </a:spcAft>
              <a:buFont typeface="Arial" panose="020B0604020202020204" pitchFamily="34" charset="0"/>
              <a:buChar char="•"/>
            </a:pPr>
            <a:r>
              <a:rPr lang="cs-CZ" sz="2000" b="1" dirty="0">
                <a:solidFill>
                  <a:schemeClr val="tx1"/>
                </a:solidFill>
                <a:latin typeface="Calibri"/>
                <a:ea typeface="Calibri"/>
                <a:cs typeface="Calibri"/>
                <a:sym typeface="Calibri"/>
              </a:rPr>
              <a:t>ASPEKCE</a:t>
            </a:r>
          </a:p>
          <a:p>
            <a:pPr marL="800100" lvl="1" indent="-342900">
              <a:buFont typeface="Arial" panose="020B0604020202020204" pitchFamily="34" charset="0"/>
              <a:buChar char="•"/>
            </a:pPr>
            <a:r>
              <a:rPr lang="cs-CZ" sz="2000" dirty="0">
                <a:solidFill>
                  <a:schemeClr val="tx1"/>
                </a:solidFill>
                <a:latin typeface="Calibri"/>
                <a:ea typeface="Calibri"/>
                <a:cs typeface="Calibri"/>
                <a:sym typeface="Calibri"/>
              </a:rPr>
              <a:t>Celkový stav hybnosti? Držení těla, vzájemné </a:t>
            </a:r>
            <a:r>
              <a:rPr lang="cs-CZ" sz="2000" dirty="0">
                <a:latin typeface="Calibri"/>
                <a:ea typeface="Calibri"/>
                <a:cs typeface="Calibri"/>
                <a:sym typeface="Calibri"/>
              </a:rPr>
              <a:t>postavení? Spontánní pohyby? Reakce na vnější podněty? Asymetrie pohybu končetin? Mimovolní pohyby?</a:t>
            </a:r>
          </a:p>
        </p:txBody>
      </p:sp>
      <p:sp>
        <p:nvSpPr>
          <p:cNvPr id="14" name="Google Shape;348;p31">
            <a:extLst>
              <a:ext uri="{FF2B5EF4-FFF2-40B4-BE49-F238E27FC236}">
                <a16:creationId xmlns:a16="http://schemas.microsoft.com/office/drawing/2014/main" id="{38033D0D-484C-4B5D-A059-F5F6E0C7B8FD}"/>
              </a:ext>
            </a:extLst>
          </p:cNvPr>
          <p:cNvSpPr/>
          <p:nvPr/>
        </p:nvSpPr>
        <p:spPr>
          <a:xfrm>
            <a:off x="371057" y="3601340"/>
            <a:ext cx="11449882" cy="107154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solidFill>
                  <a:schemeClr val="tx1"/>
                </a:solidFill>
                <a:latin typeface="Calibri"/>
                <a:ea typeface="Calibri"/>
                <a:cs typeface="Calibri"/>
                <a:sym typeface="Calibri"/>
              </a:rPr>
              <a:t>SOMATICKÉ VYŠETŘENÍ</a:t>
            </a:r>
          </a:p>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Obvykle provádí paralelně lékař urgentního příjmu.</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Známky traumatu, krvácení, vyšetření srdce, břicha, …</a:t>
            </a:r>
            <a:endParaRPr lang="cs-CZ" sz="2000" dirty="0">
              <a:solidFill>
                <a:schemeClr val="tx1"/>
              </a:solidFill>
              <a:latin typeface="Calibri"/>
              <a:ea typeface="Calibri"/>
              <a:cs typeface="Calibri"/>
              <a:sym typeface="Calibri"/>
            </a:endParaRPr>
          </a:p>
        </p:txBody>
      </p:sp>
      <p:sp>
        <p:nvSpPr>
          <p:cNvPr id="16" name="Google Shape;348;p31">
            <a:extLst>
              <a:ext uri="{FF2B5EF4-FFF2-40B4-BE49-F238E27FC236}">
                <a16:creationId xmlns:a16="http://schemas.microsoft.com/office/drawing/2014/main" id="{16561B5F-7651-4ADA-A0BE-00CC1BC88904}"/>
              </a:ext>
            </a:extLst>
          </p:cNvPr>
          <p:cNvSpPr/>
          <p:nvPr/>
        </p:nvSpPr>
        <p:spPr>
          <a:xfrm>
            <a:off x="371057" y="4829689"/>
            <a:ext cx="11449882" cy="1919903"/>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NEUROLOGICKÉ</a:t>
            </a:r>
            <a:r>
              <a:rPr lang="cs-CZ" sz="2000" b="1" dirty="0">
                <a:solidFill>
                  <a:schemeClr val="tx1"/>
                </a:solidFill>
                <a:latin typeface="Calibri"/>
                <a:ea typeface="Calibri"/>
                <a:cs typeface="Calibri"/>
                <a:sym typeface="Calibri"/>
              </a:rPr>
              <a:t> VYŠETŘENÍ</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Zhodnocení hloubky poruchy vědomí.</a:t>
            </a:r>
          </a:p>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Vybavení kmenových reflexů.</a:t>
            </a:r>
          </a:p>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Vybavení očních příznaků.</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Test svalového tonu a vyšetření ložiskových příznaků.</a:t>
            </a:r>
          </a:p>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Charakter dýchání.</a:t>
            </a:r>
          </a:p>
        </p:txBody>
      </p:sp>
    </p:spTree>
    <p:extLst>
      <p:ext uri="{BB962C8B-B14F-4D97-AF65-F5344CB8AC3E}">
        <p14:creationId xmlns:p14="http://schemas.microsoft.com/office/powerpoint/2010/main" val="407982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lvl="0"/>
            <a:r>
              <a:rPr lang="cs-CZ" sz="2400" dirty="0">
                <a:ea typeface="Calibri"/>
                <a:cs typeface="Calibri"/>
                <a:sym typeface="Calibri"/>
              </a:rPr>
              <a:t>2) Jaká je přepokládaná </a:t>
            </a:r>
            <a:r>
              <a:rPr lang="cs-CZ" sz="2400" b="1" dirty="0">
                <a:ea typeface="Calibri"/>
                <a:cs typeface="Calibri"/>
                <a:sym typeface="Calibri"/>
              </a:rPr>
              <a:t>lokalizace postižení</a:t>
            </a:r>
            <a:r>
              <a:rPr lang="cs-CZ" sz="2400" dirty="0">
                <a:ea typeface="Calibri"/>
                <a:cs typeface="Calibri"/>
                <a:sym typeface="Calibri"/>
              </a:rPr>
              <a:t>? (VYŠETŘENÍ PACIENTA V BEZVĚDOMÍ)</a:t>
            </a:r>
          </a:p>
          <a:p>
            <a:pPr marR="0" lvl="0" rtl="0">
              <a:spcBef>
                <a:spcPts val="0"/>
              </a:spcBef>
              <a:spcAft>
                <a:spcPts val="0"/>
              </a:spcAft>
            </a:pPr>
            <a:endParaRPr lang="cs-CZ" sz="2400" dirty="0">
              <a:latin typeface="Calibri"/>
              <a:ea typeface="Calibri"/>
              <a:cs typeface="Calibri"/>
              <a:sym typeface="Calibri"/>
            </a:endParaRPr>
          </a:p>
        </p:txBody>
      </p:sp>
      <p:pic>
        <p:nvPicPr>
          <p:cNvPr id="8194" name="Picture 2">
            <a:extLst>
              <a:ext uri="{FF2B5EF4-FFF2-40B4-BE49-F238E27FC236}">
                <a16:creationId xmlns:a16="http://schemas.microsoft.com/office/drawing/2014/main" id="{E3599C78-81B7-4CDC-8378-7BD5D80E5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58" y="1887705"/>
            <a:ext cx="35433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trabismus - Causes &amp; Treatments | USC Roski Eye Institute">
            <a:extLst>
              <a:ext uri="{FF2B5EF4-FFF2-40B4-BE49-F238E27FC236}">
                <a16:creationId xmlns:a16="http://schemas.microsoft.com/office/drawing/2014/main" id="{990DBA0B-3D11-4669-A63D-5780D461C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6647" y="1887705"/>
            <a:ext cx="2492834" cy="129851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man's eyes close-up look in ... | Stock image | Colourbox">
            <a:extLst>
              <a:ext uri="{FF2B5EF4-FFF2-40B4-BE49-F238E27FC236}">
                <a16:creationId xmlns:a16="http://schemas.microsoft.com/office/drawing/2014/main" id="{30DBC6D0-F355-48A8-BB0D-9843FDAF2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8645" y="1882760"/>
            <a:ext cx="2802871" cy="1303463"/>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348;p31">
            <a:extLst>
              <a:ext uri="{FF2B5EF4-FFF2-40B4-BE49-F238E27FC236}">
                <a16:creationId xmlns:a16="http://schemas.microsoft.com/office/drawing/2014/main" id="{2C89FAC6-5F9F-44AC-9DC2-8A4D15FF9807}"/>
              </a:ext>
            </a:extLst>
          </p:cNvPr>
          <p:cNvSpPr/>
          <p:nvPr/>
        </p:nvSpPr>
        <p:spPr>
          <a:xfrm>
            <a:off x="4166647" y="3370126"/>
            <a:ext cx="7654292" cy="44268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POSTAVENÍ OČNÍCH BULBŮ</a:t>
            </a:r>
          </a:p>
        </p:txBody>
      </p:sp>
      <p:sp>
        <p:nvSpPr>
          <p:cNvPr id="17" name="Google Shape;348;p31">
            <a:extLst>
              <a:ext uri="{FF2B5EF4-FFF2-40B4-BE49-F238E27FC236}">
                <a16:creationId xmlns:a16="http://schemas.microsoft.com/office/drawing/2014/main" id="{5B7A44EE-1A61-42DA-9963-EC30C50BF897}"/>
              </a:ext>
            </a:extLst>
          </p:cNvPr>
          <p:cNvSpPr/>
          <p:nvPr/>
        </p:nvSpPr>
        <p:spPr>
          <a:xfrm>
            <a:off x="4166647" y="3775369"/>
            <a:ext cx="7654292" cy="2542329"/>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Sledujeme</a:t>
            </a:r>
            <a:r>
              <a:rPr lang="cs-CZ" sz="2000" b="1" dirty="0">
                <a:latin typeface="Calibri"/>
                <a:ea typeface="Calibri"/>
                <a:cs typeface="Calibri"/>
                <a:sym typeface="Calibri"/>
              </a:rPr>
              <a:t> symetričnost postavení bulbů </a:t>
            </a:r>
            <a:r>
              <a:rPr lang="cs-CZ" sz="2000" dirty="0">
                <a:latin typeface="Calibri"/>
                <a:ea typeface="Calibri"/>
                <a:cs typeface="Calibri"/>
                <a:sym typeface="Calibri"/>
              </a:rPr>
              <a:t>– asymetrické postavení může být pří periferní lézi okohybné inervace (HNN III, IV, VI.)</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Sledujeme </a:t>
            </a:r>
            <a:r>
              <a:rPr lang="cs-CZ" sz="2000" b="1" dirty="0">
                <a:latin typeface="Calibri"/>
                <a:ea typeface="Calibri"/>
                <a:cs typeface="Calibri"/>
                <a:sym typeface="Calibri"/>
              </a:rPr>
              <a:t>konjugovanou deviaci očních bulbů </a:t>
            </a:r>
            <a:r>
              <a:rPr lang="cs-CZ" sz="2000" dirty="0">
                <a:latin typeface="Calibri"/>
                <a:ea typeface="Calibri"/>
                <a:cs typeface="Calibri"/>
                <a:sym typeface="Calibri"/>
              </a:rPr>
              <a:t>(s event. i deviací hlavy) – obvykle deviace hlavy a bulbů k </a:t>
            </a:r>
            <a:r>
              <a:rPr lang="cs-CZ" sz="2000" dirty="0" err="1">
                <a:latin typeface="Calibri"/>
                <a:ea typeface="Calibri"/>
                <a:cs typeface="Calibri"/>
                <a:sym typeface="Calibri"/>
              </a:rPr>
              <a:t>hemisferálnímu</a:t>
            </a:r>
            <a:r>
              <a:rPr lang="cs-CZ" sz="2000" dirty="0">
                <a:latin typeface="Calibri"/>
                <a:ea typeface="Calibri"/>
                <a:cs typeface="Calibri"/>
                <a:sym typeface="Calibri"/>
              </a:rPr>
              <a:t> ložisku či může být v rámci kmenové léze.</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Sledujeme spontánní </a:t>
            </a:r>
            <a:r>
              <a:rPr lang="cs-CZ" sz="2000" b="1" dirty="0">
                <a:latin typeface="Calibri"/>
                <a:ea typeface="Calibri"/>
                <a:cs typeface="Calibri"/>
                <a:sym typeface="Calibri"/>
              </a:rPr>
              <a:t>symetrické mimovolní pohyby očních bulbů </a:t>
            </a:r>
            <a:r>
              <a:rPr lang="cs-CZ" sz="2000" dirty="0">
                <a:latin typeface="Calibri"/>
                <a:ea typeface="Calibri"/>
                <a:cs typeface="Calibri"/>
                <a:sym typeface="Calibri"/>
              </a:rPr>
              <a:t>– např. bloudové pohyby bulbů, jejich přítomnost poukazuje na zachovanou integritu mozkového kmene a tedy lepší prognózu</a:t>
            </a:r>
          </a:p>
        </p:txBody>
      </p:sp>
      <p:pic>
        <p:nvPicPr>
          <p:cNvPr id="8202" name="Picture 10" descr="Examination of eye movements (CN III, IV, VI) | Deranged Physiology">
            <a:extLst>
              <a:ext uri="{FF2B5EF4-FFF2-40B4-BE49-F238E27FC236}">
                <a16:creationId xmlns:a16="http://schemas.microsoft.com/office/drawing/2014/main" id="{5E8E1B70-36FC-4714-AC65-709E4FD731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49" r="14853"/>
          <a:stretch/>
        </p:blipFill>
        <p:spPr bwMode="auto">
          <a:xfrm>
            <a:off x="521985" y="3370126"/>
            <a:ext cx="3644662" cy="299683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134D0CB4-EA3C-4515-8BB5-B001183F3E7F}"/>
              </a:ext>
            </a:extLst>
          </p:cNvPr>
          <p:cNvSpPr/>
          <p:nvPr/>
        </p:nvSpPr>
        <p:spPr>
          <a:xfrm>
            <a:off x="371058" y="6464424"/>
            <a:ext cx="11638690" cy="307777"/>
          </a:xfrm>
          <a:prstGeom prst="rect">
            <a:avLst/>
          </a:prstGeom>
        </p:spPr>
        <p:txBody>
          <a:bodyPr wrap="square">
            <a:spAutoFit/>
          </a:bodyPr>
          <a:lstStyle/>
          <a:p>
            <a:r>
              <a:rPr lang="en-GB" sz="1400" dirty="0"/>
              <a:t>https://derangedphysiology.com/main/required-reading/neurology-and-neurosurgery/Chapter%20463/examination-eye-movements-cn-iii-iv-vi</a:t>
            </a:r>
          </a:p>
        </p:txBody>
      </p:sp>
    </p:spTree>
    <p:extLst>
      <p:ext uri="{BB962C8B-B14F-4D97-AF65-F5344CB8AC3E}">
        <p14:creationId xmlns:p14="http://schemas.microsoft.com/office/powerpoint/2010/main" val="1075304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lvl="0"/>
            <a:r>
              <a:rPr lang="cs-CZ" sz="2400" dirty="0">
                <a:ea typeface="Calibri"/>
                <a:cs typeface="Calibri"/>
                <a:sym typeface="Calibri"/>
              </a:rPr>
              <a:t>2) Jaká je přepokládaná </a:t>
            </a:r>
            <a:r>
              <a:rPr lang="cs-CZ" sz="2400" b="1" dirty="0">
                <a:ea typeface="Calibri"/>
                <a:cs typeface="Calibri"/>
                <a:sym typeface="Calibri"/>
              </a:rPr>
              <a:t>lokalizace postižení</a:t>
            </a:r>
            <a:r>
              <a:rPr lang="cs-CZ" sz="2400" dirty="0">
                <a:ea typeface="Calibri"/>
                <a:cs typeface="Calibri"/>
                <a:sym typeface="Calibri"/>
              </a:rPr>
              <a:t>? (VYŠETŘENÍ PACIENTA V BEZVĚDOMÍ)</a:t>
            </a:r>
          </a:p>
          <a:p>
            <a:pPr marR="0" lvl="0" rtl="0">
              <a:spcBef>
                <a:spcPts val="0"/>
              </a:spcBef>
              <a:spcAft>
                <a:spcPts val="0"/>
              </a:spcAft>
            </a:pPr>
            <a:endParaRPr lang="cs-CZ" sz="2400" dirty="0">
              <a:latin typeface="Calibri"/>
              <a:ea typeface="Calibri"/>
              <a:cs typeface="Calibri"/>
              <a:sym typeface="Calibri"/>
            </a:endParaRPr>
          </a:p>
        </p:txBody>
      </p:sp>
      <p:sp>
        <p:nvSpPr>
          <p:cNvPr id="15" name="Google Shape;348;p31">
            <a:extLst>
              <a:ext uri="{FF2B5EF4-FFF2-40B4-BE49-F238E27FC236}">
                <a16:creationId xmlns:a16="http://schemas.microsoft.com/office/drawing/2014/main" id="{2C89FAC6-5F9F-44AC-9DC2-8A4D15FF9807}"/>
              </a:ext>
            </a:extLst>
          </p:cNvPr>
          <p:cNvSpPr/>
          <p:nvPr/>
        </p:nvSpPr>
        <p:spPr>
          <a:xfrm>
            <a:off x="371058" y="1878846"/>
            <a:ext cx="6151235" cy="44268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POHYBY OČNÍCH BULBŮ</a:t>
            </a:r>
          </a:p>
        </p:txBody>
      </p:sp>
      <p:sp>
        <p:nvSpPr>
          <p:cNvPr id="17" name="Google Shape;348;p31">
            <a:extLst>
              <a:ext uri="{FF2B5EF4-FFF2-40B4-BE49-F238E27FC236}">
                <a16:creationId xmlns:a16="http://schemas.microsoft.com/office/drawing/2014/main" id="{5B7A44EE-1A61-42DA-9963-EC30C50BF897}"/>
              </a:ext>
            </a:extLst>
          </p:cNvPr>
          <p:cNvSpPr/>
          <p:nvPr/>
        </p:nvSpPr>
        <p:spPr>
          <a:xfrm>
            <a:off x="371057" y="2321530"/>
            <a:ext cx="6151235" cy="3664073"/>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Sledujeme spontánní </a:t>
            </a:r>
            <a:r>
              <a:rPr lang="cs-CZ" sz="2000" b="1" dirty="0">
                <a:latin typeface="Calibri"/>
                <a:ea typeface="Calibri"/>
                <a:cs typeface="Calibri"/>
                <a:sym typeface="Calibri"/>
              </a:rPr>
              <a:t>symetrické mimovolní pohyby očních bulbů </a:t>
            </a:r>
            <a:r>
              <a:rPr lang="cs-CZ" sz="2000" dirty="0">
                <a:latin typeface="Calibri"/>
                <a:ea typeface="Calibri"/>
                <a:cs typeface="Calibri"/>
                <a:sym typeface="Calibri"/>
              </a:rPr>
              <a:t>– např. bloudové pohyby bulbů, jejich přítomnost poukazuje na zachovanou integritu mozkového kmene a tedy lepší prognózu</a:t>
            </a: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OKULOCEFALICKÝ REFLEX </a:t>
            </a:r>
            <a:r>
              <a:rPr lang="cs-CZ" sz="2000" b="1" dirty="0">
                <a:latin typeface="Calibri"/>
                <a:ea typeface="Calibri"/>
                <a:cs typeface="Calibri"/>
                <a:sym typeface="Calibri"/>
              </a:rPr>
              <a:t>(horizontální a vertikální)</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Pozitivní reflex se projeví konjugovaným stočením obou očních bulbů opačným směrem, než hlava.</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Vybavení dokládá, že je zachována integrita vestibulárních a okohybných jader a </a:t>
            </a:r>
            <a:r>
              <a:rPr lang="cs-CZ" sz="2000" dirty="0" err="1">
                <a:latin typeface="Calibri"/>
                <a:ea typeface="Calibri"/>
                <a:cs typeface="Calibri"/>
                <a:sym typeface="Calibri"/>
              </a:rPr>
              <a:t>fasciculus</a:t>
            </a:r>
            <a:r>
              <a:rPr lang="cs-CZ" sz="2000" dirty="0">
                <a:latin typeface="Calibri"/>
                <a:ea typeface="Calibri"/>
                <a:cs typeface="Calibri"/>
                <a:sym typeface="Calibri"/>
              </a:rPr>
              <a:t> </a:t>
            </a:r>
            <a:r>
              <a:rPr lang="cs-CZ" sz="2000" dirty="0" err="1">
                <a:latin typeface="Calibri"/>
                <a:ea typeface="Calibri"/>
                <a:cs typeface="Calibri"/>
                <a:sym typeface="Calibri"/>
              </a:rPr>
              <a:t>longitudinalis</a:t>
            </a:r>
            <a:r>
              <a:rPr lang="cs-CZ" sz="2000" dirty="0">
                <a:latin typeface="Calibri"/>
                <a:ea typeface="Calibri"/>
                <a:cs typeface="Calibri"/>
                <a:sym typeface="Calibri"/>
              </a:rPr>
              <a:t> </a:t>
            </a:r>
            <a:r>
              <a:rPr lang="cs-CZ" sz="2000" dirty="0" err="1">
                <a:latin typeface="Calibri"/>
                <a:ea typeface="Calibri"/>
                <a:cs typeface="Calibri"/>
                <a:sym typeface="Calibri"/>
              </a:rPr>
              <a:t>medialis</a:t>
            </a:r>
            <a:r>
              <a:rPr lang="cs-CZ" sz="2000" dirty="0">
                <a:latin typeface="Calibri"/>
                <a:ea typeface="Calibri"/>
                <a:cs typeface="Calibri"/>
                <a:sym typeface="Calibri"/>
              </a:rPr>
              <a:t> (FLM) v mozkovém kmeni (horní část </a:t>
            </a:r>
            <a:r>
              <a:rPr lang="cs-CZ" sz="2000" dirty="0" err="1">
                <a:latin typeface="Calibri"/>
                <a:ea typeface="Calibri"/>
                <a:cs typeface="Calibri"/>
                <a:sym typeface="Calibri"/>
              </a:rPr>
              <a:t>mesencefala</a:t>
            </a:r>
            <a:r>
              <a:rPr lang="cs-CZ" sz="2000" dirty="0">
                <a:latin typeface="Calibri"/>
                <a:ea typeface="Calibri"/>
                <a:cs typeface="Calibri"/>
                <a:sym typeface="Calibri"/>
              </a:rPr>
              <a:t> = vertikální,</a:t>
            </a:r>
            <a:br>
              <a:rPr lang="cs-CZ" sz="2000" dirty="0">
                <a:latin typeface="Calibri"/>
                <a:ea typeface="Calibri"/>
                <a:cs typeface="Calibri"/>
                <a:sym typeface="Calibri"/>
              </a:rPr>
            </a:br>
            <a:r>
              <a:rPr lang="cs-CZ" sz="2000" dirty="0">
                <a:latin typeface="Calibri"/>
                <a:ea typeface="Calibri"/>
                <a:cs typeface="Calibri"/>
                <a:sym typeface="Calibri"/>
              </a:rPr>
              <a:t>pons </a:t>
            </a:r>
            <a:r>
              <a:rPr lang="cs-CZ" sz="2000" dirty="0" err="1">
                <a:latin typeface="Calibri"/>
                <a:ea typeface="Calibri"/>
                <a:cs typeface="Calibri"/>
                <a:sym typeface="Calibri"/>
              </a:rPr>
              <a:t>Varoli</a:t>
            </a:r>
            <a:r>
              <a:rPr lang="cs-CZ" sz="2000" dirty="0">
                <a:latin typeface="Calibri"/>
                <a:ea typeface="Calibri"/>
                <a:cs typeface="Calibri"/>
                <a:sym typeface="Calibri"/>
              </a:rPr>
              <a:t> = horizontální). </a:t>
            </a:r>
          </a:p>
        </p:txBody>
      </p:sp>
      <p:pic>
        <p:nvPicPr>
          <p:cNvPr id="12290" name="Picture 2" descr="No description available.">
            <a:extLst>
              <a:ext uri="{FF2B5EF4-FFF2-40B4-BE49-F238E27FC236}">
                <a16:creationId xmlns:a16="http://schemas.microsoft.com/office/drawing/2014/main" id="{8B84CA10-092C-4141-9807-D2A05DC34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52" t="5464" r="6648" b="3180"/>
          <a:stretch/>
        </p:blipFill>
        <p:spPr bwMode="auto">
          <a:xfrm rot="10800000">
            <a:off x="6664751" y="1878846"/>
            <a:ext cx="5148658" cy="4106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362805B6-9EFC-4904-A973-B916254C6C65}"/>
              </a:ext>
            </a:extLst>
          </p:cNvPr>
          <p:cNvSpPr txBox="1"/>
          <p:nvPr/>
        </p:nvSpPr>
        <p:spPr>
          <a:xfrm>
            <a:off x="6664751" y="3562892"/>
            <a:ext cx="1805481" cy="369332"/>
          </a:xfrm>
          <a:prstGeom prst="rect">
            <a:avLst/>
          </a:prstGeom>
          <a:noFill/>
        </p:spPr>
        <p:txBody>
          <a:bodyPr wrap="square" rtlCol="0">
            <a:spAutoFit/>
          </a:bodyPr>
          <a:lstStyle/>
          <a:p>
            <a:r>
              <a:rPr lang="cs-CZ" b="1" dirty="0">
                <a:solidFill>
                  <a:schemeClr val="accent6">
                    <a:lumMod val="75000"/>
                  </a:schemeClr>
                </a:solidFill>
              </a:rPr>
              <a:t>Pozitivní</a:t>
            </a:r>
            <a:endParaRPr lang="en-GB" b="1" dirty="0">
              <a:solidFill>
                <a:schemeClr val="accent6">
                  <a:lumMod val="75000"/>
                </a:schemeClr>
              </a:solidFill>
            </a:endParaRPr>
          </a:p>
        </p:txBody>
      </p:sp>
      <p:sp>
        <p:nvSpPr>
          <p:cNvPr id="16" name="TextovéPole 15">
            <a:extLst>
              <a:ext uri="{FF2B5EF4-FFF2-40B4-BE49-F238E27FC236}">
                <a16:creationId xmlns:a16="http://schemas.microsoft.com/office/drawing/2014/main" id="{6B935BFA-865E-49F0-BB93-ED90D45BDBE2}"/>
              </a:ext>
            </a:extLst>
          </p:cNvPr>
          <p:cNvSpPr txBox="1"/>
          <p:nvPr/>
        </p:nvSpPr>
        <p:spPr>
          <a:xfrm>
            <a:off x="6664749" y="6049521"/>
            <a:ext cx="2543418" cy="369332"/>
          </a:xfrm>
          <a:prstGeom prst="rect">
            <a:avLst/>
          </a:prstGeom>
          <a:noFill/>
        </p:spPr>
        <p:txBody>
          <a:bodyPr wrap="square" rtlCol="0">
            <a:spAutoFit/>
          </a:bodyPr>
          <a:lstStyle/>
          <a:p>
            <a:r>
              <a:rPr lang="cs-CZ" b="1" dirty="0">
                <a:solidFill>
                  <a:srgbClr val="FF0000"/>
                </a:solidFill>
              </a:rPr>
              <a:t>Negativní = </a:t>
            </a:r>
            <a:r>
              <a:rPr lang="cs-CZ" b="1" dirty="0" err="1">
                <a:solidFill>
                  <a:srgbClr val="FF0000"/>
                </a:solidFill>
              </a:rPr>
              <a:t>nevýbavný</a:t>
            </a:r>
            <a:endParaRPr lang="en-GB" b="1" dirty="0">
              <a:solidFill>
                <a:srgbClr val="FF0000"/>
              </a:solidFill>
            </a:endParaRPr>
          </a:p>
        </p:txBody>
      </p:sp>
      <p:sp>
        <p:nvSpPr>
          <p:cNvPr id="18" name="Google Shape;353;p31">
            <a:extLst>
              <a:ext uri="{FF2B5EF4-FFF2-40B4-BE49-F238E27FC236}">
                <a16:creationId xmlns:a16="http://schemas.microsoft.com/office/drawing/2014/main" id="{526ADFDD-226D-4FC6-9C39-8DFBE95A4CE7}"/>
              </a:ext>
            </a:extLst>
          </p:cNvPr>
          <p:cNvSpPr/>
          <p:nvPr/>
        </p:nvSpPr>
        <p:spPr>
          <a:xfrm>
            <a:off x="371057" y="6051151"/>
            <a:ext cx="6151235" cy="780089"/>
          </a:xfrm>
          <a:prstGeom prst="rect">
            <a:avLst/>
          </a:prstGeom>
          <a:solidFill>
            <a:srgbClr val="FFF2CC"/>
          </a:solidFill>
          <a:ln>
            <a:noFill/>
          </a:ln>
        </p:spPr>
        <p:txBody>
          <a:bodyPr spcFirstLastPara="1" wrap="square" lIns="91425" tIns="45700" rIns="91425" bIns="45700" anchor="ctr" anchorCtr="0">
            <a:noAutofit/>
          </a:bodyPr>
          <a:lstStyle/>
          <a:p>
            <a:pPr lvl="0"/>
            <a:r>
              <a:rPr lang="cs-CZ" sz="2000" b="1" dirty="0">
                <a:solidFill>
                  <a:schemeClr val="dk1"/>
                </a:solidFill>
                <a:latin typeface="Calibri" panose="020F0502020204030204" pitchFamily="34" charset="0"/>
                <a:cs typeface="Calibri" panose="020F0502020204030204" pitchFamily="34" charset="0"/>
                <a:sym typeface="Calibri"/>
              </a:rPr>
              <a:t>      </a:t>
            </a:r>
            <a:r>
              <a:rPr lang="cs-CZ" sz="1400" dirty="0">
                <a:solidFill>
                  <a:schemeClr val="dk1"/>
                </a:solidFill>
                <a:latin typeface="Calibri" panose="020F0502020204030204" pitchFamily="34" charset="0"/>
                <a:cs typeface="Calibri" panose="020F0502020204030204" pitchFamily="34" charset="0"/>
                <a:sym typeface="Calibri"/>
              </a:rPr>
              <a:t>Při plném vědomí je inhibován z frontálního laloku, je tedy vybavitelný pouze u pacientů s poruchou vědomí (nebo u těžkého postižení frontálního laloku). Při vybavování reflexu je také nutné vědět o integritě krční páteře. Baby-</a:t>
            </a:r>
            <a:r>
              <a:rPr lang="cs-CZ" sz="1400" dirty="0" err="1">
                <a:solidFill>
                  <a:schemeClr val="dk1"/>
                </a:solidFill>
                <a:latin typeface="Calibri" panose="020F0502020204030204" pitchFamily="34" charset="0"/>
                <a:cs typeface="Calibri" panose="020F0502020204030204" pitchFamily="34" charset="0"/>
                <a:sym typeface="Calibri"/>
              </a:rPr>
              <a:t>doll</a:t>
            </a:r>
            <a:r>
              <a:rPr lang="cs-CZ" sz="1400" dirty="0">
                <a:solidFill>
                  <a:schemeClr val="dk1"/>
                </a:solidFill>
                <a:latin typeface="Calibri" panose="020F0502020204030204" pitchFamily="34" charset="0"/>
                <a:cs typeface="Calibri" panose="020F0502020204030204" pitchFamily="34" charset="0"/>
                <a:sym typeface="Calibri"/>
              </a:rPr>
              <a:t> reflex.</a:t>
            </a:r>
            <a:endParaRPr lang="cs-CZ" dirty="0">
              <a:solidFill>
                <a:schemeClr val="dk1"/>
              </a:solidFill>
              <a:latin typeface="Calibri" panose="020F0502020204030204" pitchFamily="34" charset="0"/>
              <a:cs typeface="Calibri" panose="020F0502020204030204" pitchFamily="34" charset="0"/>
              <a:sym typeface="Calibri"/>
            </a:endParaRPr>
          </a:p>
        </p:txBody>
      </p:sp>
      <p:pic>
        <p:nvPicPr>
          <p:cNvPr id="19" name="Google Shape;354;p31" descr="Známky Info Informace - Vektorová grafika zdarma na Pixabay">
            <a:extLst>
              <a:ext uri="{FF2B5EF4-FFF2-40B4-BE49-F238E27FC236}">
                <a16:creationId xmlns:a16="http://schemas.microsoft.com/office/drawing/2014/main" id="{A6A7718C-5EE9-4A3D-8FB7-0604CCE33A40}"/>
              </a:ext>
            </a:extLst>
          </p:cNvPr>
          <p:cNvPicPr preferRelativeResize="0"/>
          <p:nvPr/>
        </p:nvPicPr>
        <p:blipFill rotWithShape="1">
          <a:blip r:embed="rId4">
            <a:alphaModFix/>
          </a:blip>
          <a:srcRect/>
          <a:stretch/>
        </p:blipFill>
        <p:spPr>
          <a:xfrm>
            <a:off x="440242" y="6094700"/>
            <a:ext cx="278974" cy="278974"/>
          </a:xfrm>
          <a:prstGeom prst="rect">
            <a:avLst/>
          </a:prstGeom>
          <a:noFill/>
          <a:ln>
            <a:noFill/>
          </a:ln>
        </p:spPr>
      </p:pic>
    </p:spTree>
    <p:extLst>
      <p:ext uri="{BB962C8B-B14F-4D97-AF65-F5344CB8AC3E}">
        <p14:creationId xmlns:p14="http://schemas.microsoft.com/office/powerpoint/2010/main" val="3228798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9" y="1310378"/>
            <a:ext cx="6151234" cy="442683"/>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lvl="0"/>
            <a:r>
              <a:rPr lang="cs-CZ" sz="2400" dirty="0">
                <a:ea typeface="Calibri"/>
                <a:cs typeface="Calibri"/>
                <a:sym typeface="Calibri"/>
              </a:rPr>
              <a:t>2) Jaká je přepokládaná </a:t>
            </a:r>
            <a:r>
              <a:rPr lang="cs-CZ" sz="2400" b="1" dirty="0">
                <a:ea typeface="Calibri"/>
                <a:cs typeface="Calibri"/>
                <a:sym typeface="Calibri"/>
              </a:rPr>
              <a:t>lokalizace postižení</a:t>
            </a:r>
            <a:r>
              <a:rPr lang="cs-CZ" sz="2400" dirty="0">
                <a:ea typeface="Calibri"/>
                <a:cs typeface="Calibri"/>
                <a:sym typeface="Calibri"/>
              </a:rPr>
              <a:t>?</a:t>
            </a:r>
            <a:endParaRPr lang="cs-CZ" sz="2400" dirty="0">
              <a:latin typeface="Calibri"/>
              <a:ea typeface="Calibri"/>
              <a:cs typeface="Calibri"/>
              <a:sym typeface="Calibri"/>
            </a:endParaRPr>
          </a:p>
        </p:txBody>
      </p:sp>
      <p:sp>
        <p:nvSpPr>
          <p:cNvPr id="15" name="Google Shape;348;p31">
            <a:extLst>
              <a:ext uri="{FF2B5EF4-FFF2-40B4-BE49-F238E27FC236}">
                <a16:creationId xmlns:a16="http://schemas.microsoft.com/office/drawing/2014/main" id="{2C89FAC6-5F9F-44AC-9DC2-8A4D15FF9807}"/>
              </a:ext>
            </a:extLst>
          </p:cNvPr>
          <p:cNvSpPr/>
          <p:nvPr/>
        </p:nvSpPr>
        <p:spPr>
          <a:xfrm>
            <a:off x="371058" y="1878846"/>
            <a:ext cx="6151235" cy="44268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POHYBY OČNÍCH BULBŮ</a:t>
            </a:r>
          </a:p>
        </p:txBody>
      </p:sp>
      <p:sp>
        <p:nvSpPr>
          <p:cNvPr id="17" name="Google Shape;348;p31">
            <a:extLst>
              <a:ext uri="{FF2B5EF4-FFF2-40B4-BE49-F238E27FC236}">
                <a16:creationId xmlns:a16="http://schemas.microsoft.com/office/drawing/2014/main" id="{5B7A44EE-1A61-42DA-9963-EC30C50BF897}"/>
              </a:ext>
            </a:extLst>
          </p:cNvPr>
          <p:cNvSpPr/>
          <p:nvPr/>
        </p:nvSpPr>
        <p:spPr>
          <a:xfrm>
            <a:off x="371057" y="2321530"/>
            <a:ext cx="6151235" cy="3664073"/>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OKULOCEFALICKÝ REFLEX </a:t>
            </a:r>
            <a:r>
              <a:rPr lang="cs-CZ" sz="2000" b="1" dirty="0">
                <a:latin typeface="Calibri"/>
                <a:ea typeface="Calibri"/>
                <a:cs typeface="Calibri"/>
                <a:sym typeface="Calibri"/>
              </a:rPr>
              <a:t>(horizontální a vertikální)</a:t>
            </a: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OKOLUKALORICKÝ REFLEX </a:t>
            </a:r>
            <a:r>
              <a:rPr lang="cs-CZ" sz="2000" b="1" dirty="0">
                <a:latin typeface="Calibri"/>
                <a:ea typeface="Calibri"/>
                <a:cs typeface="Calibri"/>
                <a:sym typeface="Calibri"/>
              </a:rPr>
              <a:t>(</a:t>
            </a:r>
            <a:r>
              <a:rPr lang="cs-CZ" sz="2000" b="1" dirty="0" err="1">
                <a:latin typeface="Calibri"/>
                <a:ea typeface="Calibri"/>
                <a:cs typeface="Calibri"/>
                <a:sym typeface="Calibri"/>
              </a:rPr>
              <a:t>vestibulookulární</a:t>
            </a:r>
            <a:r>
              <a:rPr lang="cs-CZ" sz="2000" b="1" dirty="0">
                <a:latin typeface="Calibri"/>
                <a:ea typeface="Calibri"/>
                <a:cs typeface="Calibri"/>
                <a:sym typeface="Calibri"/>
              </a:rPr>
              <a:t>)</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Aplikujeme 10 ml vody do zvukovodu, přičemž reflex je vybaven deviací bulbů ke straně aplikace.</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Obecně vede teplá voda (pokojová teplota) k deviaci bulbů/bulbu na opačnou stranu a studená na stranu aplikace.</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Pokud je pohyb pouze jednoho bulbu, pak stále platí, že je postižení kmene.</a:t>
            </a:r>
          </a:p>
          <a:p>
            <a:pPr marL="342900" marR="0" lvl="0" indent="-342900" rtl="0">
              <a:spcBef>
                <a:spcPts val="0"/>
              </a:spcBef>
              <a:spcAft>
                <a:spcPts val="0"/>
              </a:spcAft>
              <a:buFont typeface="Arial" panose="020B0604020202020204" pitchFamily="34" charset="0"/>
              <a:buChar char="•"/>
            </a:pPr>
            <a:endParaRPr lang="cs-CZ" sz="2000" b="1" dirty="0">
              <a:latin typeface="Calibri"/>
              <a:ea typeface="Calibri"/>
              <a:cs typeface="Calibri"/>
              <a:sym typeface="Calibri"/>
            </a:endParaRPr>
          </a:p>
        </p:txBody>
      </p:sp>
      <p:pic>
        <p:nvPicPr>
          <p:cNvPr id="13316" name="Picture 4" descr="Caloric Test – Peripheral Brain">
            <a:extLst>
              <a:ext uri="{FF2B5EF4-FFF2-40B4-BE49-F238E27FC236}">
                <a16:creationId xmlns:a16="http://schemas.microsoft.com/office/drawing/2014/main" id="{8746D3C4-7055-4E67-AE02-272C74F9D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910" y="1159937"/>
            <a:ext cx="4089232" cy="548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438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culocephalic and oculovestibular reflexes • LITFL• CCC">
            <a:extLst>
              <a:ext uri="{FF2B5EF4-FFF2-40B4-BE49-F238E27FC236}">
                <a16:creationId xmlns:a16="http://schemas.microsoft.com/office/drawing/2014/main" id="{C12F0C16-B17F-4A86-8069-E7D39785B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01" y="0"/>
            <a:ext cx="76636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B0DE8327-6563-40DD-A639-57A72CC47482}"/>
              </a:ext>
            </a:extLst>
          </p:cNvPr>
          <p:cNvPicPr>
            <a:picLocks noChangeAspect="1"/>
          </p:cNvPicPr>
          <p:nvPr/>
        </p:nvPicPr>
        <p:blipFill>
          <a:blip r:embed="rId3"/>
          <a:stretch>
            <a:fillRect/>
          </a:stretch>
        </p:blipFill>
        <p:spPr>
          <a:xfrm>
            <a:off x="7950247" y="136186"/>
            <a:ext cx="4117556" cy="2558375"/>
          </a:xfrm>
          <a:prstGeom prst="rect">
            <a:avLst/>
          </a:prstGeom>
        </p:spPr>
      </p:pic>
    </p:spTree>
    <p:extLst>
      <p:ext uri="{BB962C8B-B14F-4D97-AF65-F5344CB8AC3E}">
        <p14:creationId xmlns:p14="http://schemas.microsoft.com/office/powerpoint/2010/main" val="3429571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11266" name="Picture 2">
            <a:extLst>
              <a:ext uri="{FF2B5EF4-FFF2-40B4-BE49-F238E27FC236}">
                <a16:creationId xmlns:a16="http://schemas.microsoft.com/office/drawing/2014/main" id="{ED549C21-DD21-4B9A-9955-8922506CE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67" y="1878845"/>
            <a:ext cx="4955175" cy="4930107"/>
          </a:xfrm>
          <a:prstGeom prst="rect">
            <a:avLst/>
          </a:prstGeom>
          <a:noFill/>
          <a:extLst>
            <a:ext uri="{909E8E84-426E-40DD-AFC4-6F175D3DCCD1}">
              <a14:hiddenFill xmlns:a14="http://schemas.microsoft.com/office/drawing/2010/main">
                <a:solidFill>
                  <a:srgbClr val="FFFFFF"/>
                </a:solidFill>
              </a14:hiddenFill>
            </a:ext>
          </a:extLst>
        </p:spPr>
      </p:pic>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lvl="0"/>
            <a:r>
              <a:rPr lang="cs-CZ" sz="2400" dirty="0">
                <a:ea typeface="Calibri"/>
                <a:cs typeface="Calibri"/>
                <a:sym typeface="Calibri"/>
              </a:rPr>
              <a:t>2) Jaká je přepokládaná </a:t>
            </a:r>
            <a:r>
              <a:rPr lang="cs-CZ" sz="2400" b="1" dirty="0">
                <a:ea typeface="Calibri"/>
                <a:cs typeface="Calibri"/>
                <a:sym typeface="Calibri"/>
              </a:rPr>
              <a:t>lokalizace postižení</a:t>
            </a:r>
            <a:r>
              <a:rPr lang="cs-CZ" sz="2400" dirty="0">
                <a:ea typeface="Calibri"/>
                <a:cs typeface="Calibri"/>
                <a:sym typeface="Calibri"/>
              </a:rPr>
              <a:t>? (VYŠETŘENÍ PACIENTA V BEZVĚDOMÍ)</a:t>
            </a:r>
          </a:p>
          <a:p>
            <a:pPr marR="0" lvl="0" rtl="0">
              <a:spcBef>
                <a:spcPts val="0"/>
              </a:spcBef>
              <a:spcAft>
                <a:spcPts val="0"/>
              </a:spcAft>
            </a:pPr>
            <a:endParaRPr lang="cs-CZ" sz="2400" dirty="0">
              <a:latin typeface="Calibri"/>
              <a:ea typeface="Calibri"/>
              <a:cs typeface="Calibri"/>
              <a:sym typeface="Calibri"/>
            </a:endParaRPr>
          </a:p>
        </p:txBody>
      </p:sp>
      <p:pic>
        <p:nvPicPr>
          <p:cNvPr id="8200" name="Picture 8" descr="Droopy Eyelid (Ptosis) Treatment · Top Eye Doctor, NYC Ophthalmologist">
            <a:extLst>
              <a:ext uri="{FF2B5EF4-FFF2-40B4-BE49-F238E27FC236}">
                <a16:creationId xmlns:a16="http://schemas.microsoft.com/office/drawing/2014/main" id="{0BC2A062-7ADA-4449-8772-06623B1D2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471" y="4408574"/>
            <a:ext cx="2937178" cy="2226381"/>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348;p31">
            <a:extLst>
              <a:ext uri="{FF2B5EF4-FFF2-40B4-BE49-F238E27FC236}">
                <a16:creationId xmlns:a16="http://schemas.microsoft.com/office/drawing/2014/main" id="{2C89FAC6-5F9F-44AC-9DC2-8A4D15FF9807}"/>
              </a:ext>
            </a:extLst>
          </p:cNvPr>
          <p:cNvSpPr/>
          <p:nvPr/>
        </p:nvSpPr>
        <p:spPr>
          <a:xfrm>
            <a:off x="5462109" y="1878846"/>
            <a:ext cx="6358830" cy="44268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STAV OČNÍCH ŠTĚRBIN</a:t>
            </a:r>
          </a:p>
        </p:txBody>
      </p:sp>
      <p:sp>
        <p:nvSpPr>
          <p:cNvPr id="17" name="Google Shape;348;p31">
            <a:extLst>
              <a:ext uri="{FF2B5EF4-FFF2-40B4-BE49-F238E27FC236}">
                <a16:creationId xmlns:a16="http://schemas.microsoft.com/office/drawing/2014/main" id="{5B7A44EE-1A61-42DA-9963-EC30C50BF897}"/>
              </a:ext>
            </a:extLst>
          </p:cNvPr>
          <p:cNvSpPr/>
          <p:nvPr/>
        </p:nvSpPr>
        <p:spPr>
          <a:xfrm>
            <a:off x="5462107" y="2291797"/>
            <a:ext cx="6358831" cy="753062"/>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Je třeba rozlišit, zda se jedná o ptózu víčka nebo parézu lícního nervu. (sledujeme vrásky, koutek, </a:t>
            </a:r>
            <a:r>
              <a:rPr lang="cs-CZ" sz="2000" dirty="0" err="1">
                <a:latin typeface="Calibri"/>
                <a:ea typeface="Calibri"/>
                <a:cs typeface="Calibri"/>
                <a:sym typeface="Calibri"/>
              </a:rPr>
              <a:t>lagoftalmus</a:t>
            </a:r>
            <a:r>
              <a:rPr lang="cs-CZ" sz="2000" dirty="0">
                <a:latin typeface="Calibri"/>
                <a:ea typeface="Calibri"/>
                <a:cs typeface="Calibri"/>
                <a:sym typeface="Calibri"/>
              </a:rPr>
              <a:t>)</a:t>
            </a:r>
          </a:p>
        </p:txBody>
      </p:sp>
      <p:sp>
        <p:nvSpPr>
          <p:cNvPr id="12" name="Google Shape;348;p31">
            <a:extLst>
              <a:ext uri="{FF2B5EF4-FFF2-40B4-BE49-F238E27FC236}">
                <a16:creationId xmlns:a16="http://schemas.microsoft.com/office/drawing/2014/main" id="{1FCBFF60-3B9D-4E46-841E-A59B756D334C}"/>
              </a:ext>
            </a:extLst>
          </p:cNvPr>
          <p:cNvSpPr/>
          <p:nvPr/>
        </p:nvSpPr>
        <p:spPr>
          <a:xfrm>
            <a:off x="5462107" y="3209596"/>
            <a:ext cx="6358832" cy="44268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ZORNICOVÉ REAKCE</a:t>
            </a:r>
          </a:p>
        </p:txBody>
      </p:sp>
      <p:sp>
        <p:nvSpPr>
          <p:cNvPr id="14" name="Google Shape;348;p31">
            <a:extLst>
              <a:ext uri="{FF2B5EF4-FFF2-40B4-BE49-F238E27FC236}">
                <a16:creationId xmlns:a16="http://schemas.microsoft.com/office/drawing/2014/main" id="{5AC1454D-0B22-4F3C-AC2B-B19EDCFB2BDB}"/>
              </a:ext>
            </a:extLst>
          </p:cNvPr>
          <p:cNvSpPr/>
          <p:nvPr/>
        </p:nvSpPr>
        <p:spPr>
          <a:xfrm>
            <a:off x="5462105" y="3622547"/>
            <a:ext cx="6358833" cy="753062"/>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Hodnotíme symetrii, velikost (miózu/mydriázu), tvar, symetričnost (</a:t>
            </a:r>
            <a:r>
              <a:rPr lang="cs-CZ" sz="2000" dirty="0" err="1">
                <a:latin typeface="Calibri"/>
                <a:ea typeface="Calibri"/>
                <a:cs typeface="Calibri"/>
                <a:sym typeface="Calibri"/>
              </a:rPr>
              <a:t>anizokorii</a:t>
            </a:r>
            <a:r>
              <a:rPr lang="cs-CZ" sz="2000" dirty="0">
                <a:latin typeface="Calibri"/>
                <a:ea typeface="Calibri"/>
                <a:cs typeface="Calibri"/>
                <a:sym typeface="Calibri"/>
              </a:rPr>
              <a:t>) a fotoreakci.</a:t>
            </a:r>
          </a:p>
        </p:txBody>
      </p:sp>
      <p:sp>
        <p:nvSpPr>
          <p:cNvPr id="2" name="TextovéPole 1">
            <a:extLst>
              <a:ext uri="{FF2B5EF4-FFF2-40B4-BE49-F238E27FC236}">
                <a16:creationId xmlns:a16="http://schemas.microsoft.com/office/drawing/2014/main" id="{26415534-1371-405A-81E8-6AF5E798D3BD}"/>
              </a:ext>
            </a:extLst>
          </p:cNvPr>
          <p:cNvSpPr txBox="1"/>
          <p:nvPr/>
        </p:nvSpPr>
        <p:spPr>
          <a:xfrm>
            <a:off x="499621" y="2705494"/>
            <a:ext cx="4393221" cy="261610"/>
          </a:xfrm>
          <a:prstGeom prst="rect">
            <a:avLst/>
          </a:prstGeom>
          <a:noFill/>
        </p:spPr>
        <p:txBody>
          <a:bodyPr wrap="square" rtlCol="0">
            <a:spAutoFit/>
          </a:bodyPr>
          <a:lstStyle/>
          <a:p>
            <a:r>
              <a:rPr lang="cs-CZ" sz="1100" dirty="0"/>
              <a:t>CAVE: asymetrická mydriáza s vyhaslou fotoreakcí! (temporální </a:t>
            </a:r>
            <a:r>
              <a:rPr lang="cs-CZ" sz="1100" dirty="0" err="1"/>
              <a:t>konus</a:t>
            </a:r>
            <a:r>
              <a:rPr lang="cs-CZ" sz="1100" dirty="0"/>
              <a:t>)</a:t>
            </a:r>
            <a:endParaRPr lang="en-GB" sz="1100" dirty="0"/>
          </a:p>
        </p:txBody>
      </p:sp>
      <p:sp>
        <p:nvSpPr>
          <p:cNvPr id="16" name="TextovéPole 15">
            <a:extLst>
              <a:ext uri="{FF2B5EF4-FFF2-40B4-BE49-F238E27FC236}">
                <a16:creationId xmlns:a16="http://schemas.microsoft.com/office/drawing/2014/main" id="{6B03DEF8-9908-491F-9D9D-01FDF0DC9529}"/>
              </a:ext>
            </a:extLst>
          </p:cNvPr>
          <p:cNvSpPr txBox="1"/>
          <p:nvPr/>
        </p:nvSpPr>
        <p:spPr>
          <a:xfrm>
            <a:off x="499621" y="3607925"/>
            <a:ext cx="4393221" cy="261610"/>
          </a:xfrm>
          <a:prstGeom prst="rect">
            <a:avLst/>
          </a:prstGeom>
          <a:noFill/>
        </p:spPr>
        <p:txBody>
          <a:bodyPr wrap="square" rtlCol="0">
            <a:spAutoFit/>
          </a:bodyPr>
          <a:lstStyle/>
          <a:p>
            <a:r>
              <a:rPr lang="cs-CZ" sz="1100" dirty="0"/>
              <a:t>Myotické zornice mohou být i při intoxikaci (i užívání) opiáty.</a:t>
            </a:r>
            <a:endParaRPr lang="en-GB" sz="1100" dirty="0"/>
          </a:p>
        </p:txBody>
      </p:sp>
      <p:pic>
        <p:nvPicPr>
          <p:cNvPr id="11268" name="Picture 4" descr="No description available.">
            <a:extLst>
              <a:ext uri="{FF2B5EF4-FFF2-40B4-BE49-F238E27FC236}">
                <a16:creationId xmlns:a16="http://schemas.microsoft.com/office/drawing/2014/main" id="{C19EE2FA-A822-4FDC-AF8B-6064FBF1BD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62" t="4547" r="26403" b="2732"/>
          <a:stretch/>
        </p:blipFill>
        <p:spPr bwMode="auto">
          <a:xfrm rot="16200000">
            <a:off x="9314430" y="3249706"/>
            <a:ext cx="1609322" cy="3976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927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lvl="0"/>
            <a:r>
              <a:rPr lang="cs-CZ" sz="2400" dirty="0">
                <a:ea typeface="Calibri"/>
                <a:cs typeface="Calibri"/>
                <a:sym typeface="Calibri"/>
              </a:rPr>
              <a:t>2) Jaká je přepokládaná </a:t>
            </a:r>
            <a:r>
              <a:rPr lang="cs-CZ" sz="2400" b="1" dirty="0">
                <a:ea typeface="Calibri"/>
                <a:cs typeface="Calibri"/>
                <a:sym typeface="Calibri"/>
              </a:rPr>
              <a:t>lokalizace postižení</a:t>
            </a:r>
            <a:r>
              <a:rPr lang="cs-CZ" sz="2400" dirty="0">
                <a:ea typeface="Calibri"/>
                <a:cs typeface="Calibri"/>
                <a:sym typeface="Calibri"/>
              </a:rPr>
              <a:t>? (VYŠETŘENÍ PACIENTA V BEZVĚDOMÍ)</a:t>
            </a:r>
          </a:p>
          <a:p>
            <a:pPr marR="0" lvl="0" rtl="0">
              <a:spcBef>
                <a:spcPts val="0"/>
              </a:spcBef>
              <a:spcAft>
                <a:spcPts val="0"/>
              </a:spcAft>
            </a:pPr>
            <a:endParaRPr lang="cs-CZ" sz="2400" dirty="0">
              <a:latin typeface="Calibri"/>
              <a:ea typeface="Calibri"/>
              <a:cs typeface="Calibri"/>
              <a:sym typeface="Calibri"/>
            </a:endParaRPr>
          </a:p>
        </p:txBody>
      </p:sp>
      <p:sp>
        <p:nvSpPr>
          <p:cNvPr id="15" name="Google Shape;348;p31">
            <a:extLst>
              <a:ext uri="{FF2B5EF4-FFF2-40B4-BE49-F238E27FC236}">
                <a16:creationId xmlns:a16="http://schemas.microsoft.com/office/drawing/2014/main" id="{2C89FAC6-5F9F-44AC-9DC2-8A4D15FF9807}"/>
              </a:ext>
            </a:extLst>
          </p:cNvPr>
          <p:cNvSpPr/>
          <p:nvPr/>
        </p:nvSpPr>
        <p:spPr>
          <a:xfrm>
            <a:off x="4166647" y="1908972"/>
            <a:ext cx="7654292" cy="44268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KMENOVÉ REFLEXY</a:t>
            </a:r>
          </a:p>
        </p:txBody>
      </p:sp>
      <p:sp>
        <p:nvSpPr>
          <p:cNvPr id="17" name="Google Shape;348;p31">
            <a:extLst>
              <a:ext uri="{FF2B5EF4-FFF2-40B4-BE49-F238E27FC236}">
                <a16:creationId xmlns:a16="http://schemas.microsoft.com/office/drawing/2014/main" id="{5B7A44EE-1A61-42DA-9963-EC30C50BF897}"/>
              </a:ext>
            </a:extLst>
          </p:cNvPr>
          <p:cNvSpPr/>
          <p:nvPr/>
        </p:nvSpPr>
        <p:spPr>
          <a:xfrm>
            <a:off x="4166647" y="2314214"/>
            <a:ext cx="7654292" cy="4343259"/>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Odpovídají určitým etážím mozkového kmene (kde mají centrum)</a:t>
            </a: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CILIOSPINÁLNÍ REFLEX</a:t>
            </a:r>
            <a:r>
              <a:rPr lang="cs-CZ" sz="2000" b="1" dirty="0">
                <a:latin typeface="Calibri"/>
                <a:ea typeface="Calibri"/>
                <a:cs typeface="Calibri"/>
                <a:sym typeface="Calibri"/>
              </a:rPr>
              <a:t> </a:t>
            </a:r>
            <a:r>
              <a:rPr lang="cs-CZ" sz="2000" dirty="0">
                <a:latin typeface="Calibri"/>
                <a:ea typeface="Calibri"/>
                <a:cs typeface="Calibri"/>
                <a:sym typeface="Calibri"/>
              </a:rPr>
              <a:t>(</a:t>
            </a:r>
            <a:r>
              <a:rPr lang="cs-CZ" sz="2000" dirty="0" err="1">
                <a:latin typeface="Calibri"/>
                <a:ea typeface="Calibri"/>
                <a:cs typeface="Calibri"/>
                <a:sym typeface="Calibri"/>
              </a:rPr>
              <a:t>Kortiko</a:t>
            </a:r>
            <a:r>
              <a:rPr lang="cs-CZ" sz="2000" dirty="0">
                <a:latin typeface="Calibri"/>
                <a:ea typeface="Calibri"/>
                <a:cs typeface="Calibri"/>
                <a:sym typeface="Calibri"/>
              </a:rPr>
              <a:t>-subkortikální)</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Bolestivý podnět (silný stisk kůže v nadklíčkové oblasti) vede k rozšíření </a:t>
            </a:r>
            <a:r>
              <a:rPr lang="cs-CZ" sz="2000" dirty="0" err="1">
                <a:latin typeface="Calibri"/>
                <a:ea typeface="Calibri"/>
                <a:cs typeface="Calibri"/>
                <a:sym typeface="Calibri"/>
              </a:rPr>
              <a:t>ipsilaterální</a:t>
            </a:r>
            <a:r>
              <a:rPr lang="cs-CZ" sz="2000" dirty="0">
                <a:latin typeface="Calibri"/>
                <a:ea typeface="Calibri"/>
                <a:cs typeface="Calibri"/>
                <a:sym typeface="Calibri"/>
              </a:rPr>
              <a:t>/stejnostranné zornice.</a:t>
            </a: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NAZOPALPEBRÁLNÍ REFLEX </a:t>
            </a:r>
            <a:r>
              <a:rPr lang="cs-CZ" sz="2000" dirty="0">
                <a:latin typeface="Calibri"/>
                <a:ea typeface="Calibri"/>
                <a:cs typeface="Calibri"/>
                <a:sym typeface="Calibri"/>
              </a:rPr>
              <a:t>(</a:t>
            </a:r>
            <a:r>
              <a:rPr lang="cs-CZ" sz="2000" dirty="0" err="1">
                <a:latin typeface="Calibri"/>
                <a:ea typeface="Calibri"/>
                <a:cs typeface="Calibri"/>
                <a:sym typeface="Calibri"/>
              </a:rPr>
              <a:t>Diencefalo-mesencefalická</a:t>
            </a:r>
            <a:r>
              <a:rPr lang="cs-CZ" sz="2000" dirty="0">
                <a:latin typeface="Calibri"/>
                <a:ea typeface="Calibri"/>
                <a:cs typeface="Calibri"/>
                <a:sym typeface="Calibri"/>
              </a:rPr>
              <a:t> </a:t>
            </a:r>
            <a:r>
              <a:rPr lang="cs-CZ" sz="2000" dirty="0" err="1">
                <a:latin typeface="Calibri"/>
                <a:ea typeface="Calibri"/>
                <a:cs typeface="Calibri"/>
                <a:sym typeface="Calibri"/>
              </a:rPr>
              <a:t>junkce</a:t>
            </a:r>
            <a:r>
              <a:rPr lang="cs-CZ" sz="2000" dirty="0">
                <a:latin typeface="Calibri"/>
                <a:ea typeface="Calibri"/>
                <a:cs typeface="Calibri"/>
                <a:sym typeface="Calibri"/>
              </a:rPr>
              <a:t>)</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Poklep kladívkem mezi očnice (na úroveň obočí, glabela) vede k bilaterálnímu mrknutí (syn. </a:t>
            </a:r>
            <a:r>
              <a:rPr lang="cs-CZ" sz="2000" dirty="0" err="1">
                <a:latin typeface="Calibri"/>
                <a:ea typeface="Calibri"/>
                <a:cs typeface="Calibri"/>
                <a:sym typeface="Calibri"/>
              </a:rPr>
              <a:t>frontoorbikulární</a:t>
            </a:r>
            <a:r>
              <a:rPr lang="cs-CZ" sz="2000" dirty="0">
                <a:latin typeface="Calibri"/>
                <a:ea typeface="Calibri"/>
                <a:cs typeface="Calibri"/>
                <a:sym typeface="Calibri"/>
              </a:rPr>
              <a:t>). Při opakovaném vybavování vyhasíná reflexně!</a:t>
            </a: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OKULOCEFALICKÝ VERTIKÁLNÍ</a:t>
            </a:r>
            <a:r>
              <a:rPr lang="cs-CZ" sz="2000" dirty="0">
                <a:latin typeface="Calibri"/>
                <a:ea typeface="Calibri"/>
                <a:cs typeface="Calibri"/>
                <a:sym typeface="Calibri"/>
              </a:rPr>
              <a:t> (</a:t>
            </a:r>
            <a:r>
              <a:rPr lang="cs-CZ" sz="2000" dirty="0" err="1">
                <a:latin typeface="Calibri"/>
                <a:ea typeface="Calibri"/>
                <a:cs typeface="Calibri"/>
                <a:sym typeface="Calibri"/>
              </a:rPr>
              <a:t>Diencefalo-mesencefalická</a:t>
            </a:r>
            <a:r>
              <a:rPr lang="cs-CZ" sz="2000" dirty="0">
                <a:latin typeface="Calibri"/>
                <a:ea typeface="Calibri"/>
                <a:cs typeface="Calibri"/>
                <a:sym typeface="Calibri"/>
              </a:rPr>
              <a:t> </a:t>
            </a:r>
            <a:r>
              <a:rPr lang="cs-CZ" sz="2000" dirty="0" err="1">
                <a:latin typeface="Calibri"/>
                <a:ea typeface="Calibri"/>
                <a:cs typeface="Calibri"/>
                <a:sym typeface="Calibri"/>
              </a:rPr>
              <a:t>junkce</a:t>
            </a:r>
            <a:r>
              <a:rPr lang="cs-CZ" sz="2000" dirty="0">
                <a:latin typeface="Calibri"/>
                <a:ea typeface="Calibri"/>
                <a:cs typeface="Calibri"/>
                <a:sym typeface="Calibri"/>
              </a:rPr>
              <a:t>)</a:t>
            </a: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FOTOREAKCE PUPILY </a:t>
            </a:r>
            <a:r>
              <a:rPr lang="cs-CZ" sz="2000" dirty="0">
                <a:latin typeface="Calibri"/>
                <a:ea typeface="Calibri"/>
                <a:cs typeface="Calibri"/>
                <a:sym typeface="Calibri"/>
              </a:rPr>
              <a:t>(střední část </a:t>
            </a:r>
            <a:r>
              <a:rPr lang="cs-CZ" sz="2000" dirty="0" err="1">
                <a:latin typeface="Calibri"/>
                <a:ea typeface="Calibri"/>
                <a:cs typeface="Calibri"/>
                <a:sym typeface="Calibri"/>
              </a:rPr>
              <a:t>mesencefala</a:t>
            </a:r>
            <a:r>
              <a:rPr lang="cs-CZ" sz="2000" dirty="0">
                <a:latin typeface="Calibri"/>
                <a:ea typeface="Calibri"/>
                <a:cs typeface="Calibri"/>
                <a:sym typeface="Calibri"/>
              </a:rPr>
              <a:t>)</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Přímá (vede ke stejnostranné mióze), nepřímá (i kontralaterální)</a:t>
            </a: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KORNEÁLNÍ REFLEX </a:t>
            </a:r>
            <a:r>
              <a:rPr lang="cs-CZ" sz="2000" dirty="0">
                <a:latin typeface="Calibri"/>
                <a:ea typeface="Calibri"/>
                <a:cs typeface="Calibri"/>
                <a:sym typeface="Calibri"/>
              </a:rPr>
              <a:t>(pons </a:t>
            </a:r>
            <a:r>
              <a:rPr lang="cs-CZ" sz="2000" dirty="0" err="1">
                <a:latin typeface="Calibri"/>
                <a:ea typeface="Calibri"/>
                <a:cs typeface="Calibri"/>
                <a:sym typeface="Calibri"/>
              </a:rPr>
              <a:t>Varoli</a:t>
            </a:r>
            <a:r>
              <a:rPr lang="cs-CZ" sz="2000" dirty="0">
                <a:latin typeface="Calibri"/>
                <a:ea typeface="Calibri"/>
                <a:cs typeface="Calibri"/>
                <a:sym typeface="Calibri"/>
              </a:rPr>
              <a:t>, n. V, n. VII, n. III)</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Dotek štětičkou na okraji rohovky vede k mrknutí (přímý ke stejné straně a nepřímý i druhé strany). Jeho porucha naznačuje vážný stav.</a:t>
            </a:r>
          </a:p>
          <a:p>
            <a:pPr marL="342900" marR="0" lvl="0" indent="-342900" rtl="0">
              <a:spcBef>
                <a:spcPts val="0"/>
              </a:spcBef>
              <a:spcAft>
                <a:spcPts val="0"/>
              </a:spcAft>
              <a:buFont typeface="Arial" panose="020B0604020202020204" pitchFamily="34" charset="0"/>
              <a:buChar char="•"/>
            </a:pPr>
            <a:endParaRPr lang="cs-CZ" sz="2000" dirty="0">
              <a:latin typeface="Calibri"/>
              <a:ea typeface="Calibri"/>
              <a:cs typeface="Calibri"/>
              <a:sym typeface="Calibri"/>
            </a:endParaRPr>
          </a:p>
        </p:txBody>
      </p:sp>
      <p:pic>
        <p:nvPicPr>
          <p:cNvPr id="15362" name="Picture 2" descr="COMA - CLINICAL MANIFESTATIONS OF NEUROLOGIC DISEASE - Harrison's Neurology  in Clinical Medicine, 3rd Edition">
            <a:extLst>
              <a:ext uri="{FF2B5EF4-FFF2-40B4-BE49-F238E27FC236}">
                <a16:creationId xmlns:a16="http://schemas.microsoft.com/office/drawing/2014/main" id="{26BF691F-2FEA-4836-BB60-BFEE59BB2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47" y="1942891"/>
            <a:ext cx="3491121" cy="4742655"/>
          </a:xfrm>
          <a:prstGeom prst="rect">
            <a:avLst/>
          </a:prstGeom>
          <a:noFill/>
          <a:extLst>
            <a:ext uri="{909E8E84-426E-40DD-AFC4-6F175D3DCCD1}">
              <a14:hiddenFill xmlns:a14="http://schemas.microsoft.com/office/drawing/2010/main">
                <a:solidFill>
                  <a:srgbClr val="FFFFFF"/>
                </a:solidFill>
              </a14:hiddenFill>
            </a:ext>
          </a:extLst>
        </p:spPr>
      </p:pic>
      <p:sp>
        <p:nvSpPr>
          <p:cNvPr id="2" name="Šipka: dolů 1">
            <a:extLst>
              <a:ext uri="{FF2B5EF4-FFF2-40B4-BE49-F238E27FC236}">
                <a16:creationId xmlns:a16="http://schemas.microsoft.com/office/drawing/2014/main" id="{87460A9D-3FBD-4136-8482-DCF78BD468AE}"/>
              </a:ext>
            </a:extLst>
          </p:cNvPr>
          <p:cNvSpPr/>
          <p:nvPr/>
        </p:nvSpPr>
        <p:spPr>
          <a:xfrm>
            <a:off x="4026568" y="2351656"/>
            <a:ext cx="433137" cy="430581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3917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5DCA3F03-A85F-400A-89FF-77D979C411CE}"/>
              </a:ext>
            </a:extLst>
          </p:cNvPr>
          <p:cNvSpPr>
            <a:spLocks noGrp="1"/>
          </p:cNvSpPr>
          <p:nvPr>
            <p:ph type="title"/>
          </p:nvPr>
        </p:nvSpPr>
        <p:spPr/>
        <p:txBody>
          <a:bodyPr/>
          <a:lstStyle/>
          <a:p>
            <a:r>
              <a:rPr lang="cs-CZ" dirty="0"/>
              <a:t>Poruchy vědomí – anatomie a fyziologie</a:t>
            </a:r>
          </a:p>
        </p:txBody>
      </p:sp>
      <p:sp>
        <p:nvSpPr>
          <p:cNvPr id="4" name="Zástupný obsah 3">
            <a:extLst>
              <a:ext uri="{FF2B5EF4-FFF2-40B4-BE49-F238E27FC236}">
                <a16:creationId xmlns:a16="http://schemas.microsoft.com/office/drawing/2014/main" id="{772160B6-06A0-4B93-B193-B26CE4B6AFFF}"/>
              </a:ext>
            </a:extLst>
          </p:cNvPr>
          <p:cNvSpPr>
            <a:spLocks noGrp="1"/>
          </p:cNvSpPr>
          <p:nvPr>
            <p:ph idx="1"/>
          </p:nvPr>
        </p:nvSpPr>
        <p:spPr/>
        <p:txBody>
          <a:bodyPr/>
          <a:lstStyle/>
          <a:p>
            <a:r>
              <a:rPr lang="cs-CZ" sz="2000" dirty="0"/>
              <a:t>K udržení vědomí je zapotřebí správné činnosti </a:t>
            </a:r>
            <a:r>
              <a:rPr lang="cs-CZ" sz="2000" b="1" dirty="0"/>
              <a:t>retikulární formace </a:t>
            </a:r>
            <a:r>
              <a:rPr lang="cs-CZ" sz="2000" dirty="0"/>
              <a:t>(RF) mozkového kmene a její spojení s </a:t>
            </a:r>
            <a:r>
              <a:rPr lang="cs-CZ" sz="2000" b="1" dirty="0"/>
              <a:t>diencefalickými strukturami </a:t>
            </a:r>
            <a:r>
              <a:rPr lang="cs-CZ" sz="2000" dirty="0"/>
              <a:t>(thalamus, hypothalamus) a </a:t>
            </a:r>
            <a:r>
              <a:rPr lang="cs-CZ" sz="2000" b="1" dirty="0"/>
              <a:t>mozkovou kůrou </a:t>
            </a:r>
            <a:r>
              <a:rPr lang="cs-CZ" sz="2000" dirty="0"/>
              <a:t>(</a:t>
            </a:r>
            <a:r>
              <a:rPr lang="cs-CZ" sz="2000" dirty="0" err="1"/>
              <a:t>temporo</a:t>
            </a:r>
            <a:r>
              <a:rPr lang="cs-CZ" sz="2000" dirty="0"/>
              <a:t>-</a:t>
            </a:r>
            <a:r>
              <a:rPr lang="cs-CZ" sz="2000" dirty="0" err="1"/>
              <a:t>parieto</a:t>
            </a:r>
            <a:r>
              <a:rPr lang="cs-CZ" sz="2000" dirty="0"/>
              <a:t>-okcipitální pomezí a frontální mediální kortex).</a:t>
            </a:r>
          </a:p>
          <a:p>
            <a:pPr lvl="1"/>
            <a:r>
              <a:rPr lang="cs-CZ" sz="1800" b="1" dirty="0"/>
              <a:t>Ascendentní retikulární aktivační systém </a:t>
            </a:r>
            <a:r>
              <a:rPr lang="cs-CZ" sz="1800" dirty="0"/>
              <a:t>(ARAS) někdy také popisován jako RAS nebo </a:t>
            </a:r>
            <a:r>
              <a:rPr lang="cs-CZ" sz="1800" dirty="0" err="1"/>
              <a:t>extrathalamic</a:t>
            </a:r>
            <a:r>
              <a:rPr lang="cs-CZ" sz="1800" dirty="0"/>
              <a:t> </a:t>
            </a:r>
            <a:r>
              <a:rPr lang="cs-CZ" sz="1800" dirty="0" err="1"/>
              <a:t>reticular</a:t>
            </a:r>
            <a:r>
              <a:rPr lang="cs-CZ" sz="1800" dirty="0"/>
              <a:t> </a:t>
            </a:r>
            <a:r>
              <a:rPr lang="cs-CZ" sz="1800" dirty="0" err="1"/>
              <a:t>control</a:t>
            </a:r>
            <a:r>
              <a:rPr lang="cs-CZ" sz="1800" dirty="0"/>
              <a:t> </a:t>
            </a:r>
            <a:r>
              <a:rPr lang="cs-CZ" sz="1800" dirty="0" err="1"/>
              <a:t>modulatory</a:t>
            </a:r>
            <a:r>
              <a:rPr lang="cs-CZ" sz="1800" dirty="0"/>
              <a:t> </a:t>
            </a:r>
            <a:r>
              <a:rPr lang="cs-CZ" sz="1800" dirty="0" err="1"/>
              <a:t>system</a:t>
            </a:r>
            <a:r>
              <a:rPr lang="cs-CZ" sz="1800" dirty="0"/>
              <a:t> funguje jako </a:t>
            </a:r>
            <a:r>
              <a:rPr lang="cs-CZ" sz="1800" dirty="0" err="1"/>
              <a:t>aferentační</a:t>
            </a:r>
            <a:r>
              <a:rPr lang="cs-CZ" sz="1800" dirty="0"/>
              <a:t> systém pro </a:t>
            </a:r>
            <a:r>
              <a:rPr lang="cs-CZ" sz="1800" b="1" dirty="0"/>
              <a:t>řízení převážně bdělosti</a:t>
            </a:r>
            <a:r>
              <a:rPr lang="cs-CZ" sz="1800" dirty="0"/>
              <a:t>.</a:t>
            </a:r>
          </a:p>
          <a:p>
            <a:pPr lvl="1"/>
            <a:r>
              <a:rPr lang="cs-CZ" sz="1800" dirty="0"/>
              <a:t>RF je skupina vzájemně propojených neuronů v průběhu celého mozkového kmene (od mezimozku po prodlouženou míchu).</a:t>
            </a:r>
          </a:p>
          <a:p>
            <a:pPr lvl="1"/>
            <a:r>
              <a:rPr lang="cs-CZ" sz="1800" dirty="0"/>
              <a:t>Dolů jde míchou jako </a:t>
            </a:r>
            <a:r>
              <a:rPr lang="cs-CZ" sz="1800" dirty="0" err="1"/>
              <a:t>retikulospinální</a:t>
            </a:r>
            <a:r>
              <a:rPr lang="cs-CZ" sz="1800" dirty="0"/>
              <a:t> trakt.</a:t>
            </a:r>
          </a:p>
          <a:p>
            <a:r>
              <a:rPr lang="cs-CZ" sz="2000" dirty="0"/>
              <a:t>V praxi se však častěji vyskytují </a:t>
            </a:r>
            <a:r>
              <a:rPr lang="cs-CZ" sz="2000" b="1" dirty="0"/>
              <a:t>příčiny </a:t>
            </a:r>
            <a:r>
              <a:rPr lang="cs-CZ" sz="2000" b="1" dirty="0" err="1"/>
              <a:t>extracerebrální</a:t>
            </a:r>
            <a:r>
              <a:rPr lang="cs-CZ" sz="2000" b="1" dirty="0"/>
              <a:t>/systémové</a:t>
            </a:r>
            <a:r>
              <a:rPr lang="cs-CZ" sz="2000" dirty="0"/>
              <a:t> (jako je </a:t>
            </a:r>
            <a:r>
              <a:rPr lang="cs-CZ" sz="2000" dirty="0" err="1"/>
              <a:t>hypo</a:t>
            </a:r>
            <a:r>
              <a:rPr lang="cs-CZ" sz="2000" dirty="0"/>
              <a:t>/hyperglykémie, </a:t>
            </a:r>
            <a:r>
              <a:rPr lang="cs-CZ" sz="2000" dirty="0" err="1"/>
              <a:t>ketoacidóza</a:t>
            </a:r>
            <a:r>
              <a:rPr lang="cs-CZ" sz="2000" dirty="0"/>
              <a:t>, intoxikace, hypotenze, maligní arytmie či jakékoliv stavy obecně vedoucí ke snížení </a:t>
            </a:r>
            <a:r>
              <a:rPr lang="cs-CZ" sz="2000" dirty="0" err="1"/>
              <a:t>perfúze</a:t>
            </a:r>
            <a:r>
              <a:rPr lang="cs-CZ" sz="2000" dirty="0"/>
              <a:t> mozku).</a:t>
            </a:r>
          </a:p>
        </p:txBody>
      </p:sp>
      <p:sp>
        <p:nvSpPr>
          <p:cNvPr id="5" name="Zástupný symbol pro zápatí 1">
            <a:extLst>
              <a:ext uri="{FF2B5EF4-FFF2-40B4-BE49-F238E27FC236}">
                <a16:creationId xmlns:a16="http://schemas.microsoft.com/office/drawing/2014/main" id="{3A5D154F-A607-48CA-AD4E-DBA4E23B3893}"/>
              </a:ext>
            </a:extLst>
          </p:cNvPr>
          <p:cNvSpPr>
            <a:spLocks noGrp="1"/>
          </p:cNvSpPr>
          <p:nvPr>
            <p:ph type="ftr" sz="quarter" idx="10"/>
          </p:nvPr>
        </p:nvSpPr>
        <p:spPr>
          <a:xfrm>
            <a:off x="720000" y="6228000"/>
            <a:ext cx="7920000" cy="2520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dirty="0">
                <a:ln>
                  <a:noFill/>
                </a:ln>
                <a:solidFill>
                  <a:srgbClr val="0000DC"/>
                </a:solidFill>
                <a:effectLst/>
                <a:uLnTx/>
                <a:uFillTx/>
                <a:latin typeface="Arial"/>
                <a:ea typeface="+mn-ea"/>
                <a:cs typeface="+mn-cs"/>
              </a:rPr>
              <a:t>Neurologie – přednáška (VLNE9X1p)</a:t>
            </a:r>
          </a:p>
        </p:txBody>
      </p:sp>
    </p:spTree>
    <p:extLst>
      <p:ext uri="{BB962C8B-B14F-4D97-AF65-F5344CB8AC3E}">
        <p14:creationId xmlns:p14="http://schemas.microsoft.com/office/powerpoint/2010/main" val="2132574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lvl="0"/>
            <a:r>
              <a:rPr lang="cs-CZ" sz="2400" dirty="0">
                <a:ea typeface="Calibri"/>
                <a:cs typeface="Calibri"/>
                <a:sym typeface="Calibri"/>
              </a:rPr>
              <a:t>2) Jaká je přepokládaná </a:t>
            </a:r>
            <a:r>
              <a:rPr lang="cs-CZ" sz="2400" b="1" dirty="0">
                <a:ea typeface="Calibri"/>
                <a:cs typeface="Calibri"/>
                <a:sym typeface="Calibri"/>
              </a:rPr>
              <a:t>lokalizace postižení</a:t>
            </a:r>
            <a:r>
              <a:rPr lang="cs-CZ" sz="2400" dirty="0">
                <a:ea typeface="Calibri"/>
                <a:cs typeface="Calibri"/>
                <a:sym typeface="Calibri"/>
              </a:rPr>
              <a:t>? (VYŠETŘENÍ PACIENTA V BEZVĚDOMÍ)</a:t>
            </a:r>
          </a:p>
          <a:p>
            <a:pPr marR="0" lvl="0" rtl="0">
              <a:spcBef>
                <a:spcPts val="0"/>
              </a:spcBef>
              <a:spcAft>
                <a:spcPts val="0"/>
              </a:spcAft>
            </a:pPr>
            <a:endParaRPr lang="cs-CZ" sz="2400" dirty="0">
              <a:latin typeface="Calibri"/>
              <a:ea typeface="Calibri"/>
              <a:cs typeface="Calibri"/>
              <a:sym typeface="Calibri"/>
            </a:endParaRPr>
          </a:p>
        </p:txBody>
      </p:sp>
      <p:sp>
        <p:nvSpPr>
          <p:cNvPr id="15" name="Google Shape;348;p31">
            <a:extLst>
              <a:ext uri="{FF2B5EF4-FFF2-40B4-BE49-F238E27FC236}">
                <a16:creationId xmlns:a16="http://schemas.microsoft.com/office/drawing/2014/main" id="{2C89FAC6-5F9F-44AC-9DC2-8A4D15FF9807}"/>
              </a:ext>
            </a:extLst>
          </p:cNvPr>
          <p:cNvSpPr/>
          <p:nvPr/>
        </p:nvSpPr>
        <p:spPr>
          <a:xfrm>
            <a:off x="4166647" y="1908972"/>
            <a:ext cx="7654292" cy="44268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KMENOVÉ REFLEXY</a:t>
            </a:r>
          </a:p>
        </p:txBody>
      </p:sp>
      <p:sp>
        <p:nvSpPr>
          <p:cNvPr id="17" name="Google Shape;348;p31">
            <a:extLst>
              <a:ext uri="{FF2B5EF4-FFF2-40B4-BE49-F238E27FC236}">
                <a16:creationId xmlns:a16="http://schemas.microsoft.com/office/drawing/2014/main" id="{5B7A44EE-1A61-42DA-9963-EC30C50BF897}"/>
              </a:ext>
            </a:extLst>
          </p:cNvPr>
          <p:cNvSpPr/>
          <p:nvPr/>
        </p:nvSpPr>
        <p:spPr>
          <a:xfrm>
            <a:off x="4166647" y="2314214"/>
            <a:ext cx="7654292" cy="4343259"/>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Odpovídají určitým etážím mozkového kmene (kde mají centrum)</a:t>
            </a: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MASETEROVÝ REFLEX </a:t>
            </a:r>
            <a:r>
              <a:rPr lang="cs-CZ" sz="2000" dirty="0">
                <a:latin typeface="Calibri"/>
                <a:ea typeface="Calibri"/>
                <a:cs typeface="Calibri"/>
                <a:sym typeface="Calibri"/>
              </a:rPr>
              <a:t>(pons </a:t>
            </a:r>
            <a:r>
              <a:rPr lang="cs-CZ" sz="2000" dirty="0" err="1">
                <a:latin typeface="Calibri"/>
                <a:ea typeface="Calibri"/>
                <a:cs typeface="Calibri"/>
                <a:sym typeface="Calibri"/>
              </a:rPr>
              <a:t>Varoli</a:t>
            </a:r>
            <a:r>
              <a:rPr lang="cs-CZ" sz="2000" dirty="0">
                <a:latin typeface="Calibri"/>
                <a:ea typeface="Calibri"/>
                <a:cs typeface="Calibri"/>
                <a:sym typeface="Calibri"/>
              </a:rPr>
              <a:t>, střední)</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Poklep kladívka přes prst nebo špátli na střed brady při pootevřených ústech vede ke stahu žvýkacích svalů. V komatu je častá </a:t>
            </a:r>
            <a:r>
              <a:rPr lang="cs-CZ" sz="2000" dirty="0" err="1">
                <a:latin typeface="Calibri"/>
                <a:ea typeface="Calibri"/>
                <a:cs typeface="Calibri"/>
                <a:sym typeface="Calibri"/>
              </a:rPr>
              <a:t>hyperreflexie</a:t>
            </a:r>
            <a:r>
              <a:rPr lang="cs-CZ" sz="2000" dirty="0">
                <a:latin typeface="Calibri"/>
                <a:ea typeface="Calibri"/>
                <a:cs typeface="Calibri"/>
                <a:sym typeface="Calibri"/>
              </a:rPr>
              <a:t>.</a:t>
            </a: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OKULOCEFALICKÝ HORIZONTÁLNÍ </a:t>
            </a:r>
            <a:r>
              <a:rPr lang="cs-CZ" sz="2000" dirty="0">
                <a:latin typeface="Calibri"/>
                <a:ea typeface="Calibri"/>
                <a:cs typeface="Calibri"/>
                <a:sym typeface="Calibri"/>
              </a:rPr>
              <a:t>(dolní pons </a:t>
            </a:r>
            <a:r>
              <a:rPr lang="cs-CZ" sz="2000" dirty="0" err="1">
                <a:latin typeface="Calibri"/>
                <a:ea typeface="Calibri"/>
                <a:cs typeface="Calibri"/>
                <a:sym typeface="Calibri"/>
              </a:rPr>
              <a:t>Varoli</a:t>
            </a:r>
            <a:r>
              <a:rPr lang="cs-CZ" sz="2000" dirty="0">
                <a:latin typeface="Calibri"/>
                <a:ea typeface="Calibri"/>
                <a:cs typeface="Calibri"/>
                <a:sym typeface="Calibri"/>
              </a:rPr>
              <a:t>, n. VI)</a:t>
            </a:r>
          </a:p>
          <a:p>
            <a:pPr marL="342900" marR="0" lvl="0" indent="-342900" rtl="0">
              <a:spcBef>
                <a:spcPts val="0"/>
              </a:spcBef>
              <a:spcAft>
                <a:spcPts val="0"/>
              </a:spcAft>
              <a:buFont typeface="Arial" panose="020B0604020202020204" pitchFamily="34" charset="0"/>
              <a:buChar char="•"/>
            </a:pPr>
            <a:endParaRPr lang="cs-CZ" sz="2000" dirty="0">
              <a:latin typeface="Calibri"/>
              <a:ea typeface="Calibri"/>
              <a:cs typeface="Calibri"/>
              <a:sym typeface="Calibri"/>
            </a:endParaRP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OKULOKARDIÁLNÍ</a:t>
            </a:r>
            <a:r>
              <a:rPr lang="cs-CZ" sz="2000" dirty="0">
                <a:latin typeface="Calibri"/>
                <a:ea typeface="Calibri"/>
                <a:cs typeface="Calibri"/>
                <a:sym typeface="Calibri"/>
              </a:rPr>
              <a:t> (dolní pons – prodloužená mícha, n. V)</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Tlakem prstů na bulby při zavřených očích vyvoláváme snížení srdeční frekvence (minimálně o 15‘/min v prvních 20 sekundách).</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Provádíme jen u pacientů na monitoru, je-li to možné, protože reflexem můžeme u pacientů vyvolat až srdeční zástavu!</a:t>
            </a:r>
          </a:p>
          <a:p>
            <a:pPr marL="342900" marR="0" lvl="0" indent="-342900" rtl="0">
              <a:spcBef>
                <a:spcPts val="0"/>
              </a:spcBef>
              <a:spcAft>
                <a:spcPts val="0"/>
              </a:spcAft>
              <a:buFont typeface="Arial" panose="020B0604020202020204" pitchFamily="34" charset="0"/>
              <a:buChar char="•"/>
            </a:pPr>
            <a:r>
              <a:rPr lang="cs-CZ" sz="2000" b="1" dirty="0">
                <a:solidFill>
                  <a:schemeClr val="accent2">
                    <a:lumMod val="75000"/>
                  </a:schemeClr>
                </a:solidFill>
                <a:latin typeface="Calibri"/>
                <a:ea typeface="Calibri"/>
                <a:cs typeface="Calibri"/>
                <a:sym typeface="Calibri"/>
              </a:rPr>
              <a:t>DÁVIVÝ A KAŠLACÍ REFLEX </a:t>
            </a:r>
            <a:r>
              <a:rPr lang="cs-CZ" sz="2000" dirty="0">
                <a:latin typeface="Calibri"/>
                <a:ea typeface="Calibri"/>
                <a:cs typeface="Calibri"/>
                <a:sym typeface="Calibri"/>
              </a:rPr>
              <a:t>(prodloužená mícha)</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Kašel při zavádění OTI, nebo při manipulaci s ní.</a:t>
            </a:r>
          </a:p>
          <a:p>
            <a:pPr marL="342900" marR="0" lvl="0" indent="-342900" rtl="0">
              <a:spcBef>
                <a:spcPts val="0"/>
              </a:spcBef>
              <a:spcAft>
                <a:spcPts val="0"/>
              </a:spcAft>
              <a:buFont typeface="Arial" panose="020B0604020202020204" pitchFamily="34" charset="0"/>
              <a:buChar char="•"/>
            </a:pPr>
            <a:endParaRPr lang="cs-CZ" sz="2000" dirty="0">
              <a:latin typeface="Calibri"/>
              <a:ea typeface="Calibri"/>
              <a:cs typeface="Calibri"/>
              <a:sym typeface="Calibri"/>
            </a:endParaRPr>
          </a:p>
        </p:txBody>
      </p:sp>
      <p:pic>
        <p:nvPicPr>
          <p:cNvPr id="15362" name="Picture 2" descr="COMA - CLINICAL MANIFESTATIONS OF NEUROLOGIC DISEASE - Harrison's Neurology  in Clinical Medicine, 3rd Edition">
            <a:extLst>
              <a:ext uri="{FF2B5EF4-FFF2-40B4-BE49-F238E27FC236}">
                <a16:creationId xmlns:a16="http://schemas.microsoft.com/office/drawing/2014/main" id="{26BF691F-2FEA-4836-BB60-BFEE59BB2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47" y="1942891"/>
            <a:ext cx="3491121" cy="4742655"/>
          </a:xfrm>
          <a:prstGeom prst="rect">
            <a:avLst/>
          </a:prstGeom>
          <a:noFill/>
          <a:extLst>
            <a:ext uri="{909E8E84-426E-40DD-AFC4-6F175D3DCCD1}">
              <a14:hiddenFill xmlns:a14="http://schemas.microsoft.com/office/drawing/2010/main">
                <a:solidFill>
                  <a:srgbClr val="FFFFFF"/>
                </a:solidFill>
              </a14:hiddenFill>
            </a:ext>
          </a:extLst>
        </p:spPr>
      </p:pic>
      <p:sp>
        <p:nvSpPr>
          <p:cNvPr id="9" name="Šipka: dolů 8">
            <a:extLst>
              <a:ext uri="{FF2B5EF4-FFF2-40B4-BE49-F238E27FC236}">
                <a16:creationId xmlns:a16="http://schemas.microsoft.com/office/drawing/2014/main" id="{817D8FE9-FE72-48FE-8D6C-1981CB63B819}"/>
              </a:ext>
            </a:extLst>
          </p:cNvPr>
          <p:cNvSpPr/>
          <p:nvPr/>
        </p:nvSpPr>
        <p:spPr>
          <a:xfrm>
            <a:off x="4026568" y="2351657"/>
            <a:ext cx="433137" cy="297432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Exclamation, mark icon - Download on Iconfinder">
            <a:extLst>
              <a:ext uri="{FF2B5EF4-FFF2-40B4-BE49-F238E27FC236}">
                <a16:creationId xmlns:a16="http://schemas.microsoft.com/office/drawing/2014/main" id="{E92EC7F2-CC01-4124-AA2C-A7C4B882638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245904" y="4314218"/>
            <a:ext cx="575035" cy="57503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D5AB1ED2-F7A6-4346-8543-707D5558842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76863" y="5458879"/>
            <a:ext cx="1359568" cy="135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204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lvl="0"/>
            <a:r>
              <a:rPr lang="cs-CZ" sz="2400" dirty="0">
                <a:ea typeface="Calibri"/>
                <a:cs typeface="Calibri"/>
                <a:sym typeface="Calibri"/>
              </a:rPr>
              <a:t>2) Jaká je přepokládaná </a:t>
            </a:r>
            <a:r>
              <a:rPr lang="cs-CZ" sz="2400" b="1" dirty="0">
                <a:ea typeface="Calibri"/>
                <a:cs typeface="Calibri"/>
                <a:sym typeface="Calibri"/>
              </a:rPr>
              <a:t>lokalizace postižení</a:t>
            </a:r>
            <a:r>
              <a:rPr lang="cs-CZ" sz="2400" dirty="0">
                <a:ea typeface="Calibri"/>
                <a:cs typeface="Calibri"/>
                <a:sym typeface="Calibri"/>
              </a:rPr>
              <a:t>? (VYŠETŘENÍ PACIENTA V BEZVĚDOMÍ)</a:t>
            </a:r>
          </a:p>
          <a:p>
            <a:pPr marR="0" lvl="0" rtl="0">
              <a:spcBef>
                <a:spcPts val="0"/>
              </a:spcBef>
              <a:spcAft>
                <a:spcPts val="0"/>
              </a:spcAft>
            </a:pPr>
            <a:endParaRPr lang="cs-CZ" sz="2400" dirty="0">
              <a:latin typeface="Calibri"/>
              <a:ea typeface="Calibri"/>
              <a:cs typeface="Calibri"/>
              <a:sym typeface="Calibri"/>
            </a:endParaRPr>
          </a:p>
        </p:txBody>
      </p:sp>
      <p:sp>
        <p:nvSpPr>
          <p:cNvPr id="15" name="Google Shape;348;p31">
            <a:extLst>
              <a:ext uri="{FF2B5EF4-FFF2-40B4-BE49-F238E27FC236}">
                <a16:creationId xmlns:a16="http://schemas.microsoft.com/office/drawing/2014/main" id="{2C89FAC6-5F9F-44AC-9DC2-8A4D15FF9807}"/>
              </a:ext>
            </a:extLst>
          </p:cNvPr>
          <p:cNvSpPr/>
          <p:nvPr/>
        </p:nvSpPr>
        <p:spPr>
          <a:xfrm>
            <a:off x="371058" y="1908972"/>
            <a:ext cx="11449881" cy="44268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SYNDROMY PORUCH VĚDOMÍ (MOTORICKÉ PROJEVY A TONUS)</a:t>
            </a:r>
          </a:p>
        </p:txBody>
      </p:sp>
      <p:sp>
        <p:nvSpPr>
          <p:cNvPr id="17" name="Google Shape;348;p31">
            <a:extLst>
              <a:ext uri="{FF2B5EF4-FFF2-40B4-BE49-F238E27FC236}">
                <a16:creationId xmlns:a16="http://schemas.microsoft.com/office/drawing/2014/main" id="{5B7A44EE-1A61-42DA-9963-EC30C50BF897}"/>
              </a:ext>
            </a:extLst>
          </p:cNvPr>
          <p:cNvSpPr/>
          <p:nvPr/>
        </p:nvSpPr>
        <p:spPr>
          <a:xfrm>
            <a:off x="371058" y="2314214"/>
            <a:ext cx="11449881" cy="4343259"/>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solidFill>
                  <a:schemeClr val="accent2">
                    <a:lumMod val="75000"/>
                  </a:schemeClr>
                </a:solidFill>
                <a:latin typeface="Calibri"/>
                <a:ea typeface="Calibri"/>
                <a:cs typeface="Calibri"/>
                <a:sym typeface="Calibri"/>
              </a:rPr>
              <a:t>SYNDROM DEKORTIKACE</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Porušení na úrovni thalamu a obou mozkových hemisfér. Kmenové funkce jsou zachovány.</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Bezvědomí + dekortikační rigidita (reakce na </a:t>
            </a:r>
            <a:r>
              <a:rPr lang="cs-CZ" sz="2000" dirty="0" err="1">
                <a:latin typeface="Calibri"/>
                <a:ea typeface="Calibri"/>
                <a:cs typeface="Calibri"/>
                <a:sym typeface="Calibri"/>
              </a:rPr>
              <a:t>nociceptivní</a:t>
            </a:r>
            <a:r>
              <a:rPr lang="cs-CZ" sz="2000" dirty="0">
                <a:latin typeface="Calibri"/>
                <a:ea typeface="Calibri"/>
                <a:cs typeface="Calibri"/>
                <a:sym typeface="Calibri"/>
              </a:rPr>
              <a:t> podnět)</a:t>
            </a:r>
          </a:p>
          <a:p>
            <a:pPr marL="800100" lvl="1" indent="-342900">
              <a:buFont typeface="Arial" panose="020B0604020202020204" pitchFamily="34" charset="0"/>
              <a:buChar char="•"/>
            </a:pPr>
            <a:r>
              <a:rPr lang="cs-CZ" sz="2000" b="1" dirty="0">
                <a:latin typeface="Calibri"/>
                <a:ea typeface="Calibri"/>
                <a:cs typeface="Calibri"/>
                <a:sym typeface="Calibri"/>
              </a:rPr>
              <a:t>Flexe HKK v loktech i zápěstí</a:t>
            </a:r>
          </a:p>
          <a:p>
            <a:pPr marL="800100" lvl="1" indent="-342900">
              <a:buFont typeface="Arial" panose="020B0604020202020204" pitchFamily="34" charset="0"/>
              <a:buChar char="•"/>
            </a:pPr>
            <a:r>
              <a:rPr lang="cs-CZ" sz="2000" dirty="0">
                <a:latin typeface="Calibri"/>
                <a:ea typeface="Calibri"/>
                <a:cs typeface="Calibri"/>
                <a:sym typeface="Calibri"/>
              </a:rPr>
              <a:t>Extenze DKK v kolenou a nártech</a:t>
            </a:r>
          </a:p>
          <a:p>
            <a:pPr marL="800100" lvl="1" indent="-342900">
              <a:buFont typeface="Arial" panose="020B0604020202020204" pitchFamily="34" charset="0"/>
              <a:buChar char="•"/>
            </a:pPr>
            <a:r>
              <a:rPr lang="cs-CZ" sz="2000" dirty="0">
                <a:latin typeface="Calibri"/>
                <a:ea typeface="Calibri"/>
                <a:cs typeface="Calibri"/>
                <a:sym typeface="Calibri"/>
              </a:rPr>
              <a:t>(Mióza, FR +, </a:t>
            </a:r>
            <a:r>
              <a:rPr lang="cs-CZ" sz="2000" dirty="0" err="1">
                <a:latin typeface="Calibri"/>
                <a:ea typeface="Calibri"/>
                <a:cs typeface="Calibri"/>
                <a:sym typeface="Calibri"/>
              </a:rPr>
              <a:t>Cheyne-Stokesovo</a:t>
            </a:r>
            <a:r>
              <a:rPr lang="cs-CZ" sz="2000" dirty="0">
                <a:latin typeface="Calibri"/>
                <a:ea typeface="Calibri"/>
                <a:cs typeface="Calibri"/>
                <a:sym typeface="Calibri"/>
              </a:rPr>
              <a:t> dýchání, nebo apnoické pauzy)</a:t>
            </a:r>
          </a:p>
          <a:p>
            <a:r>
              <a:rPr lang="cs-CZ" sz="2000" b="1" dirty="0">
                <a:solidFill>
                  <a:schemeClr val="accent2">
                    <a:lumMod val="75000"/>
                  </a:schemeClr>
                </a:solidFill>
                <a:latin typeface="Calibri"/>
                <a:ea typeface="Calibri"/>
                <a:cs typeface="Calibri"/>
                <a:sym typeface="Calibri"/>
              </a:rPr>
              <a:t>SYNDROM DECEREBRACE</a:t>
            </a:r>
          </a:p>
          <a:p>
            <a:pPr marL="342900" indent="-342900">
              <a:buFont typeface="Arial" panose="020B0604020202020204" pitchFamily="34" charset="0"/>
              <a:buChar char="•"/>
            </a:pPr>
            <a:r>
              <a:rPr lang="cs-CZ" sz="2000" dirty="0">
                <a:latin typeface="Calibri"/>
                <a:ea typeface="Calibri"/>
                <a:cs typeface="Calibri"/>
                <a:sym typeface="Calibri"/>
              </a:rPr>
              <a:t>Obvyklé důsledkem rozsáhlého postižení kmene (zejména </a:t>
            </a:r>
            <a:r>
              <a:rPr lang="cs-CZ" sz="2000" dirty="0" err="1">
                <a:latin typeface="Calibri"/>
                <a:ea typeface="Calibri"/>
                <a:cs typeface="Calibri"/>
                <a:sym typeface="Calibri"/>
              </a:rPr>
              <a:t>herniace</a:t>
            </a:r>
            <a:r>
              <a:rPr lang="cs-CZ" sz="2000" dirty="0">
                <a:latin typeface="Calibri"/>
                <a:ea typeface="Calibri"/>
                <a:cs typeface="Calibri"/>
                <a:sym typeface="Calibri"/>
              </a:rPr>
              <a:t>)</a:t>
            </a:r>
          </a:p>
          <a:p>
            <a:pPr marL="342900" indent="-342900">
              <a:buFont typeface="Arial" panose="020B0604020202020204" pitchFamily="34" charset="0"/>
              <a:buChar char="•"/>
            </a:pPr>
            <a:r>
              <a:rPr lang="cs-CZ" sz="2000" dirty="0">
                <a:latin typeface="Calibri"/>
                <a:ea typeface="Calibri"/>
                <a:cs typeface="Calibri"/>
                <a:sym typeface="Calibri"/>
              </a:rPr>
              <a:t>Bezvědomí + </a:t>
            </a:r>
            <a:r>
              <a:rPr lang="cs-CZ" sz="2000" dirty="0" err="1">
                <a:latin typeface="Calibri"/>
                <a:ea typeface="Calibri"/>
                <a:cs typeface="Calibri"/>
                <a:sym typeface="Calibri"/>
              </a:rPr>
              <a:t>decerebrační</a:t>
            </a:r>
            <a:r>
              <a:rPr lang="cs-CZ" sz="2000" dirty="0">
                <a:latin typeface="Calibri"/>
                <a:ea typeface="Calibri"/>
                <a:cs typeface="Calibri"/>
                <a:sym typeface="Calibri"/>
              </a:rPr>
              <a:t> rigidita</a:t>
            </a:r>
          </a:p>
          <a:p>
            <a:pPr marL="800100" lvl="1" indent="-342900">
              <a:buFont typeface="Arial" panose="020B0604020202020204" pitchFamily="34" charset="0"/>
              <a:buChar char="•"/>
            </a:pPr>
            <a:r>
              <a:rPr lang="cs-CZ" sz="2000" b="1" dirty="0">
                <a:latin typeface="Calibri"/>
                <a:ea typeface="Calibri"/>
                <a:cs typeface="Calibri"/>
                <a:sym typeface="Calibri"/>
              </a:rPr>
              <a:t>Extenze HKK v loktech, flexe s pronací v zápěstí</a:t>
            </a:r>
          </a:p>
          <a:p>
            <a:pPr marL="800100" lvl="1" indent="-342900">
              <a:buFont typeface="Arial" panose="020B0604020202020204" pitchFamily="34" charset="0"/>
              <a:buChar char="•"/>
            </a:pPr>
            <a:r>
              <a:rPr lang="cs-CZ" sz="2000" dirty="0">
                <a:latin typeface="Calibri"/>
                <a:ea typeface="Calibri"/>
                <a:cs typeface="Calibri"/>
                <a:sym typeface="Calibri"/>
              </a:rPr>
              <a:t>Extenze DKK v kolenou a nártech</a:t>
            </a:r>
          </a:p>
          <a:p>
            <a:pPr marL="800100" lvl="1" indent="-342900">
              <a:buFont typeface="Arial" panose="020B0604020202020204" pitchFamily="34" charset="0"/>
              <a:buChar char="•"/>
            </a:pPr>
            <a:r>
              <a:rPr lang="cs-CZ" sz="2000" dirty="0">
                <a:latin typeface="Calibri"/>
                <a:ea typeface="Calibri"/>
                <a:cs typeface="Calibri"/>
                <a:sym typeface="Calibri"/>
              </a:rPr>
              <a:t>(Bulby v divergenci, FR -, hyperventilace)</a:t>
            </a:r>
          </a:p>
          <a:p>
            <a:r>
              <a:rPr lang="cs-CZ" sz="2000" b="1" dirty="0">
                <a:solidFill>
                  <a:schemeClr val="accent2"/>
                </a:solidFill>
                <a:latin typeface="Calibri"/>
                <a:ea typeface="Calibri"/>
                <a:cs typeface="Calibri"/>
                <a:sym typeface="Calibri"/>
              </a:rPr>
              <a:t>SMÍŠENÁ DECEREBRAČNÍ RIGIDITA </a:t>
            </a:r>
            <a:r>
              <a:rPr lang="cs-CZ" sz="2000" dirty="0">
                <a:latin typeface="Calibri"/>
                <a:ea typeface="Calibri"/>
                <a:cs typeface="Calibri"/>
                <a:sym typeface="Calibri"/>
              </a:rPr>
              <a:t>– Extenze HKK a atonie DKK (leze pons </a:t>
            </a:r>
            <a:r>
              <a:rPr lang="cs-CZ" sz="2000" dirty="0" err="1">
                <a:latin typeface="Calibri"/>
                <a:ea typeface="Calibri"/>
                <a:cs typeface="Calibri"/>
                <a:sym typeface="Calibri"/>
              </a:rPr>
              <a:t>Varoli</a:t>
            </a:r>
            <a:r>
              <a:rPr lang="cs-CZ" sz="2000" dirty="0">
                <a:latin typeface="Calibri"/>
                <a:ea typeface="Calibri"/>
                <a:cs typeface="Calibri"/>
                <a:sym typeface="Calibri"/>
              </a:rPr>
              <a:t>)</a:t>
            </a:r>
          </a:p>
          <a:p>
            <a:r>
              <a:rPr lang="cs-CZ" sz="2000" b="1" dirty="0">
                <a:solidFill>
                  <a:schemeClr val="accent2"/>
                </a:solidFill>
                <a:latin typeface="Calibri"/>
                <a:ea typeface="Calibri"/>
                <a:cs typeface="Calibri"/>
                <a:sym typeface="Calibri"/>
              </a:rPr>
              <a:t>ATONIE</a:t>
            </a:r>
            <a:r>
              <a:rPr lang="cs-CZ" sz="2000" b="1" dirty="0">
                <a:latin typeface="Calibri"/>
                <a:ea typeface="Calibri"/>
                <a:cs typeface="Calibri"/>
                <a:sym typeface="Calibri"/>
              </a:rPr>
              <a:t> </a:t>
            </a:r>
            <a:r>
              <a:rPr lang="cs-CZ" sz="2000" dirty="0">
                <a:latin typeface="Calibri"/>
                <a:ea typeface="Calibri"/>
                <a:cs typeface="Calibri"/>
                <a:sym typeface="Calibri"/>
              </a:rPr>
              <a:t>– léze bulbární</a:t>
            </a:r>
          </a:p>
          <a:p>
            <a:endParaRPr lang="cs-CZ" sz="2000" dirty="0">
              <a:latin typeface="Calibri"/>
              <a:ea typeface="Calibri"/>
              <a:cs typeface="Calibri"/>
              <a:sym typeface="Calibri"/>
            </a:endParaRPr>
          </a:p>
          <a:p>
            <a:pPr marL="342900" marR="0" lvl="0" indent="-342900" rtl="0">
              <a:spcBef>
                <a:spcPts val="0"/>
              </a:spcBef>
              <a:spcAft>
                <a:spcPts val="0"/>
              </a:spcAft>
              <a:buFont typeface="Arial" panose="020B0604020202020204" pitchFamily="34" charset="0"/>
              <a:buChar char="•"/>
            </a:pPr>
            <a:endParaRPr lang="cs-CZ" sz="2000" dirty="0">
              <a:latin typeface="Calibri"/>
              <a:ea typeface="Calibri"/>
              <a:cs typeface="Calibri"/>
              <a:sym typeface="Calibri"/>
            </a:endParaRPr>
          </a:p>
        </p:txBody>
      </p:sp>
      <p:pic>
        <p:nvPicPr>
          <p:cNvPr id="17410" name="Picture 2" descr="No description available.">
            <a:extLst>
              <a:ext uri="{FF2B5EF4-FFF2-40B4-BE49-F238E27FC236}">
                <a16:creationId xmlns:a16="http://schemas.microsoft.com/office/drawing/2014/main" id="{1FA6844F-FFAA-4B12-8345-9CC82E505A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78" t="8870" r="5495" b="9061"/>
          <a:stretch/>
        </p:blipFill>
        <p:spPr bwMode="auto">
          <a:xfrm rot="10800000">
            <a:off x="8003355" y="3061354"/>
            <a:ext cx="3960041" cy="28802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28CDC322-E511-4846-958B-760F96FC2792}"/>
              </a:ext>
            </a:extLst>
          </p:cNvPr>
          <p:cNvSpPr txBox="1"/>
          <p:nvPr/>
        </p:nvSpPr>
        <p:spPr>
          <a:xfrm>
            <a:off x="8077041" y="4263980"/>
            <a:ext cx="2543418" cy="369332"/>
          </a:xfrm>
          <a:prstGeom prst="rect">
            <a:avLst/>
          </a:prstGeom>
          <a:noFill/>
        </p:spPr>
        <p:txBody>
          <a:bodyPr wrap="square" rtlCol="0">
            <a:spAutoFit/>
          </a:bodyPr>
          <a:lstStyle/>
          <a:p>
            <a:r>
              <a:rPr lang="cs-CZ" b="1" dirty="0">
                <a:solidFill>
                  <a:srgbClr val="C00000"/>
                </a:solidFill>
              </a:rPr>
              <a:t>DEKORTIKACE</a:t>
            </a:r>
            <a:endParaRPr lang="en-GB" b="1" dirty="0">
              <a:solidFill>
                <a:srgbClr val="C00000"/>
              </a:solidFill>
            </a:endParaRPr>
          </a:p>
        </p:txBody>
      </p:sp>
      <p:sp>
        <p:nvSpPr>
          <p:cNvPr id="16" name="TextovéPole 15">
            <a:extLst>
              <a:ext uri="{FF2B5EF4-FFF2-40B4-BE49-F238E27FC236}">
                <a16:creationId xmlns:a16="http://schemas.microsoft.com/office/drawing/2014/main" id="{C877F010-4173-4938-820C-B0A552B619E8}"/>
              </a:ext>
            </a:extLst>
          </p:cNvPr>
          <p:cNvSpPr txBox="1"/>
          <p:nvPr/>
        </p:nvSpPr>
        <p:spPr>
          <a:xfrm>
            <a:off x="10246777" y="5572272"/>
            <a:ext cx="2543418" cy="369332"/>
          </a:xfrm>
          <a:prstGeom prst="rect">
            <a:avLst/>
          </a:prstGeom>
          <a:noFill/>
        </p:spPr>
        <p:txBody>
          <a:bodyPr wrap="square" rtlCol="0">
            <a:spAutoFit/>
          </a:bodyPr>
          <a:lstStyle/>
          <a:p>
            <a:r>
              <a:rPr lang="cs-CZ" b="1" dirty="0">
                <a:solidFill>
                  <a:srgbClr val="C00000"/>
                </a:solidFill>
              </a:rPr>
              <a:t>DECEREBRACE</a:t>
            </a:r>
            <a:endParaRPr lang="en-GB" b="1" dirty="0">
              <a:solidFill>
                <a:srgbClr val="C00000"/>
              </a:solidFill>
            </a:endParaRPr>
          </a:p>
        </p:txBody>
      </p:sp>
    </p:spTree>
    <p:extLst>
      <p:ext uri="{BB962C8B-B14F-4D97-AF65-F5344CB8AC3E}">
        <p14:creationId xmlns:p14="http://schemas.microsoft.com/office/powerpoint/2010/main" val="2802595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lvl="0"/>
            <a:r>
              <a:rPr lang="cs-CZ" sz="2400" dirty="0">
                <a:ea typeface="Calibri"/>
                <a:cs typeface="Calibri"/>
                <a:sym typeface="Calibri"/>
              </a:rPr>
              <a:t>2) Jaká je přepokládaná </a:t>
            </a:r>
            <a:r>
              <a:rPr lang="cs-CZ" sz="2400" b="1" dirty="0">
                <a:ea typeface="Calibri"/>
                <a:cs typeface="Calibri"/>
                <a:sym typeface="Calibri"/>
              </a:rPr>
              <a:t>lokalizace postižení</a:t>
            </a:r>
            <a:r>
              <a:rPr lang="cs-CZ" sz="2400" dirty="0">
                <a:ea typeface="Calibri"/>
                <a:cs typeface="Calibri"/>
                <a:sym typeface="Calibri"/>
              </a:rPr>
              <a:t>? (VYŠETŘENÍ PACIENTA V BEZVĚDOMÍ)</a:t>
            </a:r>
          </a:p>
          <a:p>
            <a:pPr marR="0" lvl="0" rtl="0">
              <a:spcBef>
                <a:spcPts val="0"/>
              </a:spcBef>
              <a:spcAft>
                <a:spcPts val="0"/>
              </a:spcAft>
            </a:pPr>
            <a:endParaRPr lang="cs-CZ" sz="2400" dirty="0">
              <a:latin typeface="Calibri"/>
              <a:ea typeface="Calibri"/>
              <a:cs typeface="Calibri"/>
              <a:sym typeface="Calibri"/>
            </a:endParaRPr>
          </a:p>
        </p:txBody>
      </p:sp>
      <p:sp>
        <p:nvSpPr>
          <p:cNvPr id="15" name="Google Shape;348;p31">
            <a:extLst>
              <a:ext uri="{FF2B5EF4-FFF2-40B4-BE49-F238E27FC236}">
                <a16:creationId xmlns:a16="http://schemas.microsoft.com/office/drawing/2014/main" id="{2C89FAC6-5F9F-44AC-9DC2-8A4D15FF9807}"/>
              </a:ext>
            </a:extLst>
          </p:cNvPr>
          <p:cNvSpPr/>
          <p:nvPr/>
        </p:nvSpPr>
        <p:spPr>
          <a:xfrm>
            <a:off x="371059" y="1908972"/>
            <a:ext cx="7113824" cy="44268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PORUCH DÝCHÁNÍ (MOTORICKÉ PROJEVY)</a:t>
            </a:r>
          </a:p>
        </p:txBody>
      </p:sp>
      <p:sp>
        <p:nvSpPr>
          <p:cNvPr id="17" name="Google Shape;348;p31">
            <a:extLst>
              <a:ext uri="{FF2B5EF4-FFF2-40B4-BE49-F238E27FC236}">
                <a16:creationId xmlns:a16="http://schemas.microsoft.com/office/drawing/2014/main" id="{5B7A44EE-1A61-42DA-9963-EC30C50BF897}"/>
              </a:ext>
            </a:extLst>
          </p:cNvPr>
          <p:cNvSpPr/>
          <p:nvPr/>
        </p:nvSpPr>
        <p:spPr>
          <a:xfrm>
            <a:off x="371059" y="2314214"/>
            <a:ext cx="7113824" cy="4359301"/>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solidFill>
                  <a:schemeClr val="accent2">
                    <a:lumMod val="75000"/>
                  </a:schemeClr>
                </a:solidFill>
                <a:latin typeface="Calibri"/>
                <a:ea typeface="Calibri"/>
                <a:cs typeface="Calibri"/>
                <a:sym typeface="Calibri"/>
              </a:rPr>
              <a:t>CHEYNEOVO-STOKESOVO DÝCHÁNÍ</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Kolísání hloubky dýchání s apnoickými pauzami (po sinusoidě)</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Je typické pro </a:t>
            </a:r>
            <a:r>
              <a:rPr lang="cs-CZ" sz="2000" dirty="0" err="1">
                <a:latin typeface="Calibri"/>
                <a:ea typeface="Calibri"/>
                <a:cs typeface="Calibri"/>
                <a:sym typeface="Calibri"/>
              </a:rPr>
              <a:t>kortikosubkortikální</a:t>
            </a:r>
            <a:r>
              <a:rPr lang="cs-CZ" sz="2000" dirty="0">
                <a:latin typeface="Calibri"/>
                <a:ea typeface="Calibri"/>
                <a:cs typeface="Calibri"/>
                <a:sym typeface="Calibri"/>
              </a:rPr>
              <a:t> léze a diencefalické léze.</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Podobný vzorec lze sledovat i ve spánku nebo počínající </a:t>
            </a:r>
            <a:r>
              <a:rPr lang="cs-CZ" sz="2000" dirty="0" err="1">
                <a:latin typeface="Calibri"/>
                <a:ea typeface="Calibri"/>
                <a:cs typeface="Calibri"/>
                <a:sym typeface="Calibri"/>
              </a:rPr>
              <a:t>transtentoriální</a:t>
            </a:r>
            <a:r>
              <a:rPr lang="cs-CZ" sz="2000" dirty="0">
                <a:latin typeface="Calibri"/>
                <a:ea typeface="Calibri"/>
                <a:cs typeface="Calibri"/>
                <a:sym typeface="Calibri"/>
              </a:rPr>
              <a:t> </a:t>
            </a:r>
            <a:r>
              <a:rPr lang="cs-CZ" sz="2000" dirty="0" err="1">
                <a:latin typeface="Calibri"/>
                <a:ea typeface="Calibri"/>
                <a:cs typeface="Calibri"/>
                <a:sym typeface="Calibri"/>
              </a:rPr>
              <a:t>herniace</a:t>
            </a:r>
            <a:r>
              <a:rPr lang="cs-CZ" sz="2000" dirty="0">
                <a:latin typeface="Calibri"/>
                <a:ea typeface="Calibri"/>
                <a:cs typeface="Calibri"/>
                <a:sym typeface="Calibri"/>
              </a:rPr>
              <a:t>!</a:t>
            </a:r>
          </a:p>
          <a:p>
            <a:pPr marR="0" lvl="0" rtl="0">
              <a:spcBef>
                <a:spcPts val="0"/>
              </a:spcBef>
              <a:spcAft>
                <a:spcPts val="0"/>
              </a:spcAft>
            </a:pPr>
            <a:r>
              <a:rPr lang="cs-CZ" sz="2000" b="1" dirty="0">
                <a:solidFill>
                  <a:schemeClr val="accent2">
                    <a:lumMod val="75000"/>
                  </a:schemeClr>
                </a:solidFill>
                <a:latin typeface="Calibri"/>
                <a:ea typeface="Calibri"/>
                <a:cs typeface="Calibri"/>
                <a:sym typeface="Calibri"/>
              </a:rPr>
              <a:t>CENTRÁLNÍ NEUROGENNÍ HYPERVENTILACE</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Je typické pro </a:t>
            </a:r>
            <a:r>
              <a:rPr lang="cs-CZ" sz="2000" dirty="0" err="1">
                <a:latin typeface="Calibri"/>
                <a:ea typeface="Calibri"/>
                <a:cs typeface="Calibri"/>
                <a:sym typeface="Calibri"/>
              </a:rPr>
              <a:t>mesencefalické</a:t>
            </a:r>
            <a:r>
              <a:rPr lang="cs-CZ" sz="2000" dirty="0">
                <a:latin typeface="Calibri"/>
                <a:ea typeface="Calibri"/>
                <a:cs typeface="Calibri"/>
                <a:sym typeface="Calibri"/>
              </a:rPr>
              <a:t> a </a:t>
            </a:r>
            <a:r>
              <a:rPr lang="cs-CZ" sz="2000" dirty="0" err="1">
                <a:latin typeface="Calibri"/>
                <a:ea typeface="Calibri"/>
                <a:cs typeface="Calibri"/>
                <a:sym typeface="Calibri"/>
              </a:rPr>
              <a:t>pontinní</a:t>
            </a:r>
            <a:r>
              <a:rPr lang="cs-CZ" sz="2000" dirty="0">
                <a:latin typeface="Calibri"/>
                <a:ea typeface="Calibri"/>
                <a:cs typeface="Calibri"/>
                <a:sym typeface="Calibri"/>
              </a:rPr>
              <a:t> léze.</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Doprovází také sepsi, respirační selhání, </a:t>
            </a:r>
            <a:r>
              <a:rPr lang="cs-CZ" sz="2000" dirty="0" err="1">
                <a:latin typeface="Calibri"/>
                <a:ea typeface="Calibri"/>
                <a:cs typeface="Calibri"/>
                <a:sym typeface="Calibri"/>
              </a:rPr>
              <a:t>hemodynamický</a:t>
            </a:r>
            <a:r>
              <a:rPr lang="cs-CZ" sz="2000" dirty="0">
                <a:latin typeface="Calibri"/>
                <a:ea typeface="Calibri"/>
                <a:cs typeface="Calibri"/>
                <a:sym typeface="Calibri"/>
              </a:rPr>
              <a:t> šok či psychiatrické choroby.</a:t>
            </a:r>
          </a:p>
          <a:p>
            <a:pPr marR="0" lvl="0" rtl="0">
              <a:spcBef>
                <a:spcPts val="0"/>
              </a:spcBef>
              <a:spcAft>
                <a:spcPts val="0"/>
              </a:spcAft>
            </a:pPr>
            <a:r>
              <a:rPr lang="cs-CZ" sz="2000" b="1" dirty="0">
                <a:solidFill>
                  <a:schemeClr val="accent2">
                    <a:lumMod val="75000"/>
                  </a:schemeClr>
                </a:solidFill>
                <a:latin typeface="Calibri"/>
                <a:ea typeface="Calibri"/>
                <a:cs typeface="Calibri"/>
                <a:sym typeface="Calibri"/>
              </a:rPr>
              <a:t>APNEUSTICKÉ DÝCHÁNÍ</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Prolongované </a:t>
            </a:r>
            <a:r>
              <a:rPr lang="cs-CZ" sz="2000" dirty="0" err="1">
                <a:latin typeface="Calibri"/>
                <a:ea typeface="Calibri"/>
                <a:cs typeface="Calibri"/>
                <a:sym typeface="Calibri"/>
              </a:rPr>
              <a:t>insiprační</a:t>
            </a:r>
            <a:r>
              <a:rPr lang="cs-CZ" sz="2000" dirty="0">
                <a:latin typeface="Calibri"/>
                <a:ea typeface="Calibri"/>
                <a:cs typeface="Calibri"/>
                <a:sym typeface="Calibri"/>
              </a:rPr>
              <a:t> křeče s následnou apnoickou pauzou</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Je typické pro </a:t>
            </a:r>
            <a:r>
              <a:rPr lang="cs-CZ" sz="2000" dirty="0" err="1">
                <a:latin typeface="Calibri"/>
                <a:ea typeface="Calibri"/>
                <a:cs typeface="Calibri"/>
                <a:sym typeface="Calibri"/>
              </a:rPr>
              <a:t>pontinní</a:t>
            </a:r>
            <a:r>
              <a:rPr lang="cs-CZ" sz="2000" dirty="0">
                <a:latin typeface="Calibri"/>
                <a:ea typeface="Calibri"/>
                <a:cs typeface="Calibri"/>
                <a:sym typeface="Calibri"/>
              </a:rPr>
              <a:t> léze.</a:t>
            </a:r>
          </a:p>
          <a:p>
            <a:pPr marR="0" lvl="0" rtl="0">
              <a:spcBef>
                <a:spcPts val="0"/>
              </a:spcBef>
              <a:spcAft>
                <a:spcPts val="0"/>
              </a:spcAft>
            </a:pPr>
            <a:r>
              <a:rPr lang="cs-CZ" sz="2000" b="1" dirty="0">
                <a:solidFill>
                  <a:schemeClr val="accent2">
                    <a:lumMod val="75000"/>
                  </a:schemeClr>
                </a:solidFill>
                <a:latin typeface="Calibri"/>
                <a:ea typeface="Calibri"/>
                <a:cs typeface="Calibri"/>
                <a:sym typeface="Calibri"/>
              </a:rPr>
              <a:t>ATAKTICKÉ (NEPRAVIDELNÉ) DÝCHÁNÍ</a:t>
            </a:r>
          </a:p>
          <a:p>
            <a:pPr marL="342900" marR="0" lvl="0" indent="-342900" rtl="0">
              <a:spcBef>
                <a:spcPts val="0"/>
              </a:spcBef>
              <a:spcAft>
                <a:spcPts val="0"/>
              </a:spcAft>
              <a:buFont typeface="Arial" panose="020B0604020202020204" pitchFamily="34" charset="0"/>
              <a:buChar char="•"/>
            </a:pPr>
            <a:r>
              <a:rPr lang="cs-CZ" sz="2000" dirty="0">
                <a:latin typeface="Calibri"/>
                <a:ea typeface="Calibri"/>
                <a:cs typeface="Calibri"/>
                <a:sym typeface="Calibri"/>
              </a:rPr>
              <a:t>Pro léze pod pons </a:t>
            </a:r>
            <a:r>
              <a:rPr lang="cs-CZ" sz="2000" dirty="0" err="1">
                <a:latin typeface="Calibri"/>
                <a:ea typeface="Calibri"/>
                <a:cs typeface="Calibri"/>
                <a:sym typeface="Calibri"/>
              </a:rPr>
              <a:t>Varoli</a:t>
            </a:r>
            <a:r>
              <a:rPr lang="cs-CZ" sz="2000" dirty="0">
                <a:latin typeface="Calibri"/>
                <a:ea typeface="Calibri"/>
                <a:cs typeface="Calibri"/>
                <a:sym typeface="Calibri"/>
              </a:rPr>
              <a:t>, nepravidelná DF i DV</a:t>
            </a:r>
          </a:p>
        </p:txBody>
      </p:sp>
      <p:pic>
        <p:nvPicPr>
          <p:cNvPr id="18434" name="Picture 2">
            <a:extLst>
              <a:ext uri="{FF2B5EF4-FFF2-40B4-BE49-F238E27FC236}">
                <a16:creationId xmlns:a16="http://schemas.microsoft.com/office/drawing/2014/main" id="{EA18B38E-4B1D-4642-BDC2-993F323655E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84883" y="1753062"/>
            <a:ext cx="4669411" cy="175102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B7CB3BBC-3F07-4C2C-9EC0-CB36D66F55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316"/>
          <a:stretch/>
        </p:blipFill>
        <p:spPr bwMode="auto">
          <a:xfrm>
            <a:off x="7627342" y="3388517"/>
            <a:ext cx="4193597" cy="1116516"/>
          </a:xfrm>
          <a:prstGeom prst="rect">
            <a:avLst/>
          </a:prstGeom>
          <a:noFill/>
          <a:extLst>
            <a:ext uri="{909E8E84-426E-40DD-AFC4-6F175D3DCCD1}">
              <a14:hiddenFill xmlns:a14="http://schemas.microsoft.com/office/drawing/2010/main">
                <a:solidFill>
                  <a:srgbClr val="FFFFFF"/>
                </a:solidFill>
              </a14:hiddenFill>
            </a:ext>
          </a:extLst>
        </p:spPr>
      </p:pic>
      <p:sp>
        <p:nvSpPr>
          <p:cNvPr id="2" name="Volný tvar: obrazec 1">
            <a:extLst>
              <a:ext uri="{FF2B5EF4-FFF2-40B4-BE49-F238E27FC236}">
                <a16:creationId xmlns:a16="http://schemas.microsoft.com/office/drawing/2014/main" id="{6AB719ED-3256-4B14-AB18-1A1008C00E13}"/>
              </a:ext>
            </a:extLst>
          </p:cNvPr>
          <p:cNvSpPr/>
          <p:nvPr/>
        </p:nvSpPr>
        <p:spPr>
          <a:xfrm>
            <a:off x="7828058" y="4778598"/>
            <a:ext cx="3962400" cy="721895"/>
          </a:xfrm>
          <a:custGeom>
            <a:avLst/>
            <a:gdLst>
              <a:gd name="connsiteX0" fmla="*/ 0 w 3962400"/>
              <a:gd name="connsiteY0" fmla="*/ 417095 h 721895"/>
              <a:gd name="connsiteX1" fmla="*/ 208548 w 3962400"/>
              <a:gd name="connsiteY1" fmla="*/ 433137 h 721895"/>
              <a:gd name="connsiteX2" fmla="*/ 224590 w 3962400"/>
              <a:gd name="connsiteY2" fmla="*/ 481263 h 721895"/>
              <a:gd name="connsiteX3" fmla="*/ 240632 w 3962400"/>
              <a:gd name="connsiteY3" fmla="*/ 593558 h 721895"/>
              <a:gd name="connsiteX4" fmla="*/ 288758 w 3962400"/>
              <a:gd name="connsiteY4" fmla="*/ 577516 h 721895"/>
              <a:gd name="connsiteX5" fmla="*/ 304800 w 3962400"/>
              <a:gd name="connsiteY5" fmla="*/ 513347 h 721895"/>
              <a:gd name="connsiteX6" fmla="*/ 320842 w 3962400"/>
              <a:gd name="connsiteY6" fmla="*/ 465221 h 721895"/>
              <a:gd name="connsiteX7" fmla="*/ 368969 w 3962400"/>
              <a:gd name="connsiteY7" fmla="*/ 336884 h 721895"/>
              <a:gd name="connsiteX8" fmla="*/ 401053 w 3962400"/>
              <a:gd name="connsiteY8" fmla="*/ 224589 h 721895"/>
              <a:gd name="connsiteX9" fmla="*/ 433137 w 3962400"/>
              <a:gd name="connsiteY9" fmla="*/ 160421 h 721895"/>
              <a:gd name="connsiteX10" fmla="*/ 449179 w 3962400"/>
              <a:gd name="connsiteY10" fmla="*/ 112295 h 721895"/>
              <a:gd name="connsiteX11" fmla="*/ 497306 w 3962400"/>
              <a:gd name="connsiteY11" fmla="*/ 80210 h 721895"/>
              <a:gd name="connsiteX12" fmla="*/ 529390 w 3962400"/>
              <a:gd name="connsiteY12" fmla="*/ 32084 h 721895"/>
              <a:gd name="connsiteX13" fmla="*/ 721895 w 3962400"/>
              <a:gd name="connsiteY13" fmla="*/ 32084 h 721895"/>
              <a:gd name="connsiteX14" fmla="*/ 1090864 w 3962400"/>
              <a:gd name="connsiteY14" fmla="*/ 80210 h 721895"/>
              <a:gd name="connsiteX15" fmla="*/ 1122948 w 3962400"/>
              <a:gd name="connsiteY15" fmla="*/ 272716 h 721895"/>
              <a:gd name="connsiteX16" fmla="*/ 1187116 w 3962400"/>
              <a:gd name="connsiteY16" fmla="*/ 513347 h 721895"/>
              <a:gd name="connsiteX17" fmla="*/ 1459832 w 3962400"/>
              <a:gd name="connsiteY17" fmla="*/ 497305 h 721895"/>
              <a:gd name="connsiteX18" fmla="*/ 1796716 w 3962400"/>
              <a:gd name="connsiteY18" fmla="*/ 545431 h 721895"/>
              <a:gd name="connsiteX19" fmla="*/ 1812758 w 3962400"/>
              <a:gd name="connsiteY19" fmla="*/ 609600 h 721895"/>
              <a:gd name="connsiteX20" fmla="*/ 1844842 w 3962400"/>
              <a:gd name="connsiteY20" fmla="*/ 657726 h 721895"/>
              <a:gd name="connsiteX21" fmla="*/ 1860885 w 3962400"/>
              <a:gd name="connsiteY21" fmla="*/ 577516 h 721895"/>
              <a:gd name="connsiteX22" fmla="*/ 1909011 w 3962400"/>
              <a:gd name="connsiteY22" fmla="*/ 481263 h 721895"/>
              <a:gd name="connsiteX23" fmla="*/ 1957137 w 3962400"/>
              <a:gd name="connsiteY23" fmla="*/ 449179 h 721895"/>
              <a:gd name="connsiteX24" fmla="*/ 1973179 w 3962400"/>
              <a:gd name="connsiteY24" fmla="*/ 224589 h 721895"/>
              <a:gd name="connsiteX25" fmla="*/ 2021306 w 3962400"/>
              <a:gd name="connsiteY25" fmla="*/ 128337 h 721895"/>
              <a:gd name="connsiteX26" fmla="*/ 2133600 w 3962400"/>
              <a:gd name="connsiteY26" fmla="*/ 0 h 721895"/>
              <a:gd name="connsiteX27" fmla="*/ 2486527 w 3962400"/>
              <a:gd name="connsiteY27" fmla="*/ 16042 h 721895"/>
              <a:gd name="connsiteX28" fmla="*/ 2679032 w 3962400"/>
              <a:gd name="connsiteY28" fmla="*/ 48126 h 721895"/>
              <a:gd name="connsiteX29" fmla="*/ 2839453 w 3962400"/>
              <a:gd name="connsiteY29" fmla="*/ 32084 h 721895"/>
              <a:gd name="connsiteX30" fmla="*/ 2903621 w 3962400"/>
              <a:gd name="connsiteY30" fmla="*/ 48126 h 721895"/>
              <a:gd name="connsiteX31" fmla="*/ 2919664 w 3962400"/>
              <a:gd name="connsiteY31" fmla="*/ 128337 h 721895"/>
              <a:gd name="connsiteX32" fmla="*/ 2951748 w 3962400"/>
              <a:gd name="connsiteY32" fmla="*/ 176463 h 721895"/>
              <a:gd name="connsiteX33" fmla="*/ 3015916 w 3962400"/>
              <a:gd name="connsiteY33" fmla="*/ 320842 h 721895"/>
              <a:gd name="connsiteX34" fmla="*/ 3192379 w 3962400"/>
              <a:gd name="connsiteY34" fmla="*/ 561474 h 721895"/>
              <a:gd name="connsiteX35" fmla="*/ 3208421 w 3962400"/>
              <a:gd name="connsiteY35" fmla="*/ 625642 h 721895"/>
              <a:gd name="connsiteX36" fmla="*/ 3272590 w 3962400"/>
              <a:gd name="connsiteY36" fmla="*/ 721895 h 721895"/>
              <a:gd name="connsiteX37" fmla="*/ 3320716 w 3962400"/>
              <a:gd name="connsiteY37" fmla="*/ 577516 h 721895"/>
              <a:gd name="connsiteX38" fmla="*/ 3336758 w 3962400"/>
              <a:gd name="connsiteY38" fmla="*/ 529389 h 721895"/>
              <a:gd name="connsiteX39" fmla="*/ 3384885 w 3962400"/>
              <a:gd name="connsiteY39" fmla="*/ 497305 h 721895"/>
              <a:gd name="connsiteX40" fmla="*/ 3416969 w 3962400"/>
              <a:gd name="connsiteY40" fmla="*/ 240631 h 721895"/>
              <a:gd name="connsiteX41" fmla="*/ 3449053 w 3962400"/>
              <a:gd name="connsiteY41" fmla="*/ 192505 h 721895"/>
              <a:gd name="connsiteX42" fmla="*/ 3465095 w 3962400"/>
              <a:gd name="connsiteY42" fmla="*/ 112295 h 721895"/>
              <a:gd name="connsiteX43" fmla="*/ 3513221 w 3962400"/>
              <a:gd name="connsiteY43" fmla="*/ 96252 h 721895"/>
              <a:gd name="connsiteX44" fmla="*/ 3962400 w 3962400"/>
              <a:gd name="connsiteY44" fmla="*/ 80210 h 7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62400" h="721895">
                <a:moveTo>
                  <a:pt x="0" y="417095"/>
                </a:moveTo>
                <a:cubicBezTo>
                  <a:pt x="69516" y="422442"/>
                  <a:pt x="141509" y="413983"/>
                  <a:pt x="208548" y="433137"/>
                </a:cubicBezTo>
                <a:cubicBezTo>
                  <a:pt x="224807" y="437782"/>
                  <a:pt x="221274" y="464682"/>
                  <a:pt x="224590" y="481263"/>
                </a:cubicBezTo>
                <a:cubicBezTo>
                  <a:pt x="232005" y="518340"/>
                  <a:pt x="235285" y="556126"/>
                  <a:pt x="240632" y="593558"/>
                </a:cubicBezTo>
                <a:cubicBezTo>
                  <a:pt x="256674" y="588211"/>
                  <a:pt x="278195" y="590720"/>
                  <a:pt x="288758" y="577516"/>
                </a:cubicBezTo>
                <a:cubicBezTo>
                  <a:pt x="302531" y="560299"/>
                  <a:pt x="298743" y="534547"/>
                  <a:pt x="304800" y="513347"/>
                </a:cubicBezTo>
                <a:cubicBezTo>
                  <a:pt x="309445" y="497088"/>
                  <a:pt x="314905" y="481054"/>
                  <a:pt x="320842" y="465221"/>
                </a:cubicBezTo>
                <a:cubicBezTo>
                  <a:pt x="341186" y="410972"/>
                  <a:pt x="354403" y="387864"/>
                  <a:pt x="368969" y="336884"/>
                </a:cubicBezTo>
                <a:cubicBezTo>
                  <a:pt x="380598" y="296184"/>
                  <a:pt x="384570" y="263051"/>
                  <a:pt x="401053" y="224589"/>
                </a:cubicBezTo>
                <a:cubicBezTo>
                  <a:pt x="410473" y="202609"/>
                  <a:pt x="423717" y="182401"/>
                  <a:pt x="433137" y="160421"/>
                </a:cubicBezTo>
                <a:cubicBezTo>
                  <a:pt x="439798" y="144878"/>
                  <a:pt x="438616" y="125499"/>
                  <a:pt x="449179" y="112295"/>
                </a:cubicBezTo>
                <a:cubicBezTo>
                  <a:pt x="461223" y="97239"/>
                  <a:pt x="481264" y="90905"/>
                  <a:pt x="497306" y="80210"/>
                </a:cubicBezTo>
                <a:cubicBezTo>
                  <a:pt x="508001" y="64168"/>
                  <a:pt x="514335" y="44128"/>
                  <a:pt x="529390" y="32084"/>
                </a:cubicBezTo>
                <a:cubicBezTo>
                  <a:pt x="575275" y="-4624"/>
                  <a:pt x="698674" y="29504"/>
                  <a:pt x="721895" y="32084"/>
                </a:cubicBezTo>
                <a:cubicBezTo>
                  <a:pt x="904538" y="92964"/>
                  <a:pt x="784387" y="62182"/>
                  <a:pt x="1090864" y="80210"/>
                </a:cubicBezTo>
                <a:cubicBezTo>
                  <a:pt x="1120379" y="168756"/>
                  <a:pt x="1110306" y="127333"/>
                  <a:pt x="1122948" y="272716"/>
                </a:cubicBezTo>
                <a:cubicBezTo>
                  <a:pt x="1144056" y="515459"/>
                  <a:pt x="1066918" y="473281"/>
                  <a:pt x="1187116" y="513347"/>
                </a:cubicBezTo>
                <a:cubicBezTo>
                  <a:pt x="1278021" y="508000"/>
                  <a:pt x="1368807" y="494704"/>
                  <a:pt x="1459832" y="497305"/>
                </a:cubicBezTo>
                <a:cubicBezTo>
                  <a:pt x="1682640" y="503671"/>
                  <a:pt x="1671165" y="503581"/>
                  <a:pt x="1796716" y="545431"/>
                </a:cubicBezTo>
                <a:cubicBezTo>
                  <a:pt x="1802063" y="566821"/>
                  <a:pt x="1804073" y="589335"/>
                  <a:pt x="1812758" y="609600"/>
                </a:cubicBezTo>
                <a:cubicBezTo>
                  <a:pt x="1820353" y="627321"/>
                  <a:pt x="1828800" y="668421"/>
                  <a:pt x="1844842" y="657726"/>
                </a:cubicBezTo>
                <a:cubicBezTo>
                  <a:pt x="1867529" y="642602"/>
                  <a:pt x="1854272" y="603968"/>
                  <a:pt x="1860885" y="577516"/>
                </a:cubicBezTo>
                <a:cubicBezTo>
                  <a:pt x="1869584" y="542722"/>
                  <a:pt x="1882871" y="507403"/>
                  <a:pt x="1909011" y="481263"/>
                </a:cubicBezTo>
                <a:cubicBezTo>
                  <a:pt x="1922644" y="467630"/>
                  <a:pt x="1941095" y="459874"/>
                  <a:pt x="1957137" y="449179"/>
                </a:cubicBezTo>
                <a:cubicBezTo>
                  <a:pt x="1962484" y="374316"/>
                  <a:pt x="1964410" y="299129"/>
                  <a:pt x="1973179" y="224589"/>
                </a:cubicBezTo>
                <a:cubicBezTo>
                  <a:pt x="1977656" y="186534"/>
                  <a:pt x="1999979" y="158195"/>
                  <a:pt x="2021306" y="128337"/>
                </a:cubicBezTo>
                <a:cubicBezTo>
                  <a:pt x="2076540" y="51010"/>
                  <a:pt x="2063018" y="70582"/>
                  <a:pt x="2133600" y="0"/>
                </a:cubicBezTo>
                <a:cubicBezTo>
                  <a:pt x="2251242" y="5347"/>
                  <a:pt x="2369042" y="7940"/>
                  <a:pt x="2486527" y="16042"/>
                </a:cubicBezTo>
                <a:cubicBezTo>
                  <a:pt x="2547267" y="20231"/>
                  <a:pt x="2618385" y="35997"/>
                  <a:pt x="2679032" y="48126"/>
                </a:cubicBezTo>
                <a:cubicBezTo>
                  <a:pt x="2732506" y="42779"/>
                  <a:pt x="2785713" y="32084"/>
                  <a:pt x="2839453" y="32084"/>
                </a:cubicBezTo>
                <a:cubicBezTo>
                  <a:pt x="2861501" y="32084"/>
                  <a:pt x="2889506" y="31189"/>
                  <a:pt x="2903621" y="48126"/>
                </a:cubicBezTo>
                <a:cubicBezTo>
                  <a:pt x="2921077" y="69073"/>
                  <a:pt x="2910090" y="102807"/>
                  <a:pt x="2919664" y="128337"/>
                </a:cubicBezTo>
                <a:cubicBezTo>
                  <a:pt x="2926434" y="146389"/>
                  <a:pt x="2943918" y="158845"/>
                  <a:pt x="2951748" y="176463"/>
                </a:cubicBezTo>
                <a:cubicBezTo>
                  <a:pt x="3028110" y="348278"/>
                  <a:pt x="2943306" y="211927"/>
                  <a:pt x="3015916" y="320842"/>
                </a:cubicBezTo>
                <a:cubicBezTo>
                  <a:pt x="3044381" y="719353"/>
                  <a:pt x="2951123" y="451812"/>
                  <a:pt x="3192379" y="561474"/>
                </a:cubicBezTo>
                <a:cubicBezTo>
                  <a:pt x="3212450" y="570597"/>
                  <a:pt x="3203638" y="604119"/>
                  <a:pt x="3208421" y="625642"/>
                </a:cubicBezTo>
                <a:cubicBezTo>
                  <a:pt x="3230103" y="723208"/>
                  <a:pt x="3197157" y="696749"/>
                  <a:pt x="3272590" y="721895"/>
                </a:cubicBezTo>
                <a:lnTo>
                  <a:pt x="3320716" y="577516"/>
                </a:lnTo>
                <a:cubicBezTo>
                  <a:pt x="3326063" y="561474"/>
                  <a:pt x="3322688" y="538769"/>
                  <a:pt x="3336758" y="529389"/>
                </a:cubicBezTo>
                <a:lnTo>
                  <a:pt x="3384885" y="497305"/>
                </a:lnTo>
                <a:cubicBezTo>
                  <a:pt x="3387947" y="457503"/>
                  <a:pt x="3382342" y="309885"/>
                  <a:pt x="3416969" y="240631"/>
                </a:cubicBezTo>
                <a:cubicBezTo>
                  <a:pt x="3425591" y="223386"/>
                  <a:pt x="3438358" y="208547"/>
                  <a:pt x="3449053" y="192505"/>
                </a:cubicBezTo>
                <a:cubicBezTo>
                  <a:pt x="3454400" y="165768"/>
                  <a:pt x="3449971" y="134982"/>
                  <a:pt x="3465095" y="112295"/>
                </a:cubicBezTo>
                <a:cubicBezTo>
                  <a:pt x="3474475" y="98225"/>
                  <a:pt x="3496361" y="97549"/>
                  <a:pt x="3513221" y="96252"/>
                </a:cubicBezTo>
                <a:cubicBezTo>
                  <a:pt x="3736859" y="79049"/>
                  <a:pt x="3796449" y="80210"/>
                  <a:pt x="3962400" y="802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38" name="Picture 6">
            <a:extLst>
              <a:ext uri="{FF2B5EF4-FFF2-40B4-BE49-F238E27FC236}">
                <a16:creationId xmlns:a16="http://schemas.microsoft.com/office/drawing/2014/main" id="{27D77CF0-F906-4916-A59F-18E66CD606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 t="25551" r="349" b="1711"/>
          <a:stretch/>
        </p:blipFill>
        <p:spPr bwMode="auto">
          <a:xfrm>
            <a:off x="7484883" y="5584343"/>
            <a:ext cx="4648750" cy="127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107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7" name="TextovéPole 6">
            <a:extLst>
              <a:ext uri="{FF2B5EF4-FFF2-40B4-BE49-F238E27FC236}">
                <a16:creationId xmlns:a16="http://schemas.microsoft.com/office/drawing/2014/main" id="{F43202E0-F773-48F1-8BC1-475F1F5DAF57}"/>
              </a:ext>
            </a:extLst>
          </p:cNvPr>
          <p:cNvSpPr txBox="1"/>
          <p:nvPr/>
        </p:nvSpPr>
        <p:spPr>
          <a:xfrm>
            <a:off x="659876" y="961534"/>
            <a:ext cx="10944520" cy="1477328"/>
          </a:xfrm>
          <a:prstGeom prst="rect">
            <a:avLst/>
          </a:prstGeom>
          <a:noFill/>
          <a:ln w="19050">
            <a:solidFill>
              <a:schemeClr val="tx1"/>
            </a:solidFill>
          </a:ln>
        </p:spPr>
        <p:txBody>
          <a:bodyPr wrap="square" rtlCol="0">
            <a:spAutoFit/>
          </a:bodyPr>
          <a:lstStyle/>
          <a:p>
            <a:r>
              <a:rPr lang="cs-CZ" b="1" dirty="0"/>
              <a:t>Objektivní vyšetření:</a:t>
            </a:r>
          </a:p>
          <a:p>
            <a:r>
              <a:rPr lang="cs-CZ" dirty="0"/>
              <a:t>Hluboký sopor, GCS 9 (E2V3M4), spontánně a pravidelně ventilující (DF 18/min, SpO2 95% bez O2) s TF 80/min, na algický podnět reaguje necílenou obrannou reakcí, oční štěrbiny </a:t>
            </a:r>
            <a:r>
              <a:rPr lang="cs-CZ" dirty="0" err="1"/>
              <a:t>sym</a:t>
            </a:r>
            <a:r>
              <a:rPr lang="cs-CZ" dirty="0"/>
              <a:t>., bulby ve středním postavení, zornice </a:t>
            </a:r>
            <a:r>
              <a:rPr lang="cs-CZ" dirty="0" err="1"/>
              <a:t>izokorické</a:t>
            </a:r>
            <a:r>
              <a:rPr lang="cs-CZ" dirty="0"/>
              <a:t> (4/4), nesleduje, </a:t>
            </a:r>
            <a:r>
              <a:rPr lang="cs-CZ" dirty="0" err="1"/>
              <a:t>okulocefalický</a:t>
            </a:r>
            <a:r>
              <a:rPr lang="cs-CZ" dirty="0"/>
              <a:t> reflex vybavuji, bulby při něm dotahují všemi směry, korneální reflex přítomen, …</a:t>
            </a:r>
          </a:p>
        </p:txBody>
      </p:sp>
      <p:sp>
        <p:nvSpPr>
          <p:cNvPr id="8" name="TextovéPole 7">
            <a:extLst>
              <a:ext uri="{FF2B5EF4-FFF2-40B4-BE49-F238E27FC236}">
                <a16:creationId xmlns:a16="http://schemas.microsoft.com/office/drawing/2014/main" id="{E29D2855-8D6B-4F32-BF46-603622132D7B}"/>
              </a:ext>
            </a:extLst>
          </p:cNvPr>
          <p:cNvSpPr txBox="1"/>
          <p:nvPr/>
        </p:nvSpPr>
        <p:spPr>
          <a:xfrm>
            <a:off x="659876" y="3576455"/>
            <a:ext cx="10944520" cy="923330"/>
          </a:xfrm>
          <a:prstGeom prst="rect">
            <a:avLst/>
          </a:prstGeom>
          <a:noFill/>
          <a:ln w="19050">
            <a:solidFill>
              <a:schemeClr val="tx1"/>
            </a:solidFill>
          </a:ln>
        </p:spPr>
        <p:txBody>
          <a:bodyPr wrap="square" rtlCol="0">
            <a:spAutoFit/>
          </a:bodyPr>
          <a:lstStyle/>
          <a:p>
            <a:r>
              <a:rPr lang="cs-CZ" b="1" dirty="0"/>
              <a:t>Objektivní vyš.:</a:t>
            </a:r>
          </a:p>
          <a:p>
            <a:r>
              <a:rPr lang="cs-CZ" dirty="0"/>
              <a:t>Sopor, GCS 9 (E2V3M4), </a:t>
            </a:r>
            <a:r>
              <a:rPr lang="cs-CZ" dirty="0" err="1"/>
              <a:t>dých.spont</a:t>
            </a:r>
            <a:r>
              <a:rPr lang="cs-CZ" dirty="0"/>
              <a:t>. (DF 18, SpO2 95%), TF 80, oční </a:t>
            </a:r>
            <a:r>
              <a:rPr lang="cs-CZ" dirty="0" err="1"/>
              <a:t>štěr.sym</a:t>
            </a:r>
            <a:r>
              <a:rPr lang="cs-CZ" dirty="0"/>
              <a:t>., bulby střed, zor.(4/4), nesleduje, </a:t>
            </a:r>
            <a:r>
              <a:rPr lang="cs-CZ" dirty="0" err="1"/>
              <a:t>okulocef</a:t>
            </a:r>
            <a:r>
              <a:rPr lang="cs-CZ" dirty="0"/>
              <a:t>. +/+, </a:t>
            </a:r>
            <a:r>
              <a:rPr lang="cs-CZ" dirty="0" err="1"/>
              <a:t>okulomot.ori.intakt</a:t>
            </a:r>
            <a:r>
              <a:rPr lang="cs-CZ" dirty="0"/>
              <a:t>., </a:t>
            </a:r>
            <a:r>
              <a:rPr lang="cs-CZ" dirty="0" err="1"/>
              <a:t>korneál</a:t>
            </a:r>
            <a:r>
              <a:rPr lang="cs-CZ" dirty="0"/>
              <a:t>. </a:t>
            </a:r>
            <a:r>
              <a:rPr lang="cs-CZ" dirty="0" err="1"/>
              <a:t>rr</a:t>
            </a:r>
            <a:r>
              <a:rPr lang="cs-CZ" dirty="0"/>
              <a:t>. +, …</a:t>
            </a:r>
          </a:p>
        </p:txBody>
      </p:sp>
      <p:sp>
        <p:nvSpPr>
          <p:cNvPr id="2" name="TextovéPole 1">
            <a:extLst>
              <a:ext uri="{FF2B5EF4-FFF2-40B4-BE49-F238E27FC236}">
                <a16:creationId xmlns:a16="http://schemas.microsoft.com/office/drawing/2014/main" id="{0AE1AD35-6A95-4261-8EB9-47A54E504894}"/>
              </a:ext>
            </a:extLst>
          </p:cNvPr>
          <p:cNvSpPr txBox="1"/>
          <p:nvPr/>
        </p:nvSpPr>
        <p:spPr>
          <a:xfrm>
            <a:off x="848412" y="2790495"/>
            <a:ext cx="3044858" cy="369332"/>
          </a:xfrm>
          <a:prstGeom prst="rect">
            <a:avLst/>
          </a:prstGeom>
          <a:noFill/>
        </p:spPr>
        <p:txBody>
          <a:bodyPr wrap="square" rtlCol="0">
            <a:spAutoFit/>
          </a:bodyPr>
          <a:lstStyle/>
          <a:p>
            <a:r>
              <a:rPr lang="cs-CZ" dirty="0"/>
              <a:t>Nebo?</a:t>
            </a:r>
            <a:endParaRPr lang="en-GB" dirty="0"/>
          </a:p>
        </p:txBody>
      </p:sp>
    </p:spTree>
    <p:extLst>
      <p:ext uri="{BB962C8B-B14F-4D97-AF65-F5344CB8AC3E}">
        <p14:creationId xmlns:p14="http://schemas.microsoft.com/office/powerpoint/2010/main" val="2812125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pic>
        <p:nvPicPr>
          <p:cNvPr id="20482" name="Picture 2" descr="question mark - CIVHC.org">
            <a:extLst>
              <a:ext uri="{FF2B5EF4-FFF2-40B4-BE49-F238E27FC236}">
                <a16:creationId xmlns:a16="http://schemas.microsoft.com/office/drawing/2014/main" id="{54A5F23B-BA9A-41AD-A511-9DCF096E027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425260" y="9939"/>
            <a:ext cx="1654404" cy="165440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48;p31">
            <a:extLst>
              <a:ext uri="{FF2B5EF4-FFF2-40B4-BE49-F238E27FC236}">
                <a16:creationId xmlns:a16="http://schemas.microsoft.com/office/drawing/2014/main" id="{945979D6-1186-47A2-8E2C-6EC81B0DE22D}"/>
              </a:ext>
            </a:extLst>
          </p:cNvPr>
          <p:cNvSpPr/>
          <p:nvPr/>
        </p:nvSpPr>
        <p:spPr>
          <a:xfrm>
            <a:off x="465327" y="615799"/>
            <a:ext cx="9461098" cy="442684"/>
          </a:xfrm>
          <a:prstGeom prst="rect">
            <a:avLst/>
          </a:prstGeom>
          <a:solidFill>
            <a:schemeClr val="accent2">
              <a:lumMod val="60000"/>
              <a:lumOff val="4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PŘÍKLAD 1.: </a:t>
            </a:r>
            <a:r>
              <a:rPr lang="cs-CZ" sz="2000" dirty="0">
                <a:latin typeface="Calibri"/>
                <a:ea typeface="Calibri"/>
                <a:cs typeface="Calibri"/>
                <a:sym typeface="Calibri"/>
              </a:rPr>
              <a:t>Odhadněte lokalizaci léze.</a:t>
            </a:r>
          </a:p>
        </p:txBody>
      </p:sp>
      <p:sp>
        <p:nvSpPr>
          <p:cNvPr id="10" name="Google Shape;348;p31">
            <a:extLst>
              <a:ext uri="{FF2B5EF4-FFF2-40B4-BE49-F238E27FC236}">
                <a16:creationId xmlns:a16="http://schemas.microsoft.com/office/drawing/2014/main" id="{37F8BE8F-9078-4B51-9B97-402957F16F25}"/>
              </a:ext>
            </a:extLst>
          </p:cNvPr>
          <p:cNvSpPr/>
          <p:nvPr/>
        </p:nvSpPr>
        <p:spPr>
          <a:xfrm>
            <a:off x="465328" y="1058483"/>
            <a:ext cx="9461098" cy="1060977"/>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r>
              <a:rPr lang="cs-CZ" sz="2000" dirty="0">
                <a:latin typeface="Calibri"/>
                <a:ea typeface="Calibri"/>
                <a:cs typeface="Calibri"/>
                <a:sym typeface="Calibri"/>
              </a:rPr>
              <a:t>Kóma (GCS 6), zornice symetrické (4/4, střední), FR </a:t>
            </a:r>
            <a:r>
              <a:rPr lang="cs-CZ" sz="2000" u="sng" dirty="0">
                <a:ea typeface="Calibri"/>
                <a:cs typeface="Calibri"/>
                <a:sym typeface="Calibri"/>
              </a:rPr>
              <a:t>nevybavuji</a:t>
            </a:r>
            <a:r>
              <a:rPr lang="cs-CZ" sz="2000" dirty="0">
                <a:ea typeface="Calibri"/>
                <a:cs typeface="Calibri"/>
                <a:sym typeface="Calibri"/>
              </a:rPr>
              <a:t>, </a:t>
            </a:r>
            <a:r>
              <a:rPr lang="cs-CZ" sz="2000" dirty="0" err="1">
                <a:ea typeface="Calibri"/>
                <a:cs typeface="Calibri"/>
                <a:sym typeface="Calibri"/>
              </a:rPr>
              <a:t>Cheyneovo-Stokesovo</a:t>
            </a:r>
            <a:r>
              <a:rPr lang="cs-CZ" sz="2000" dirty="0">
                <a:ea typeface="Calibri"/>
                <a:cs typeface="Calibri"/>
                <a:sym typeface="Calibri"/>
              </a:rPr>
              <a:t> dýchání, při algickém podnětu naznačena dekortikační rigidita, </a:t>
            </a:r>
            <a:r>
              <a:rPr lang="cs-CZ" sz="2000" dirty="0" err="1">
                <a:ea typeface="Calibri"/>
                <a:cs typeface="Calibri"/>
                <a:sym typeface="Calibri"/>
              </a:rPr>
              <a:t>okulocefalický</a:t>
            </a:r>
            <a:r>
              <a:rPr lang="cs-CZ" sz="2000" dirty="0">
                <a:ea typeface="Calibri"/>
                <a:cs typeface="Calibri"/>
                <a:sym typeface="Calibri"/>
              </a:rPr>
              <a:t> reflex horizontálně výbavný, vertikálně sporně, korneální reflex zachován.</a:t>
            </a:r>
          </a:p>
        </p:txBody>
      </p:sp>
      <p:sp>
        <p:nvSpPr>
          <p:cNvPr id="11" name="Google Shape;348;p31">
            <a:extLst>
              <a:ext uri="{FF2B5EF4-FFF2-40B4-BE49-F238E27FC236}">
                <a16:creationId xmlns:a16="http://schemas.microsoft.com/office/drawing/2014/main" id="{87D61F23-D711-4549-922A-550EB92C1360}"/>
              </a:ext>
            </a:extLst>
          </p:cNvPr>
          <p:cNvSpPr/>
          <p:nvPr/>
        </p:nvSpPr>
        <p:spPr>
          <a:xfrm>
            <a:off x="465326" y="2419691"/>
            <a:ext cx="9461098" cy="442684"/>
          </a:xfrm>
          <a:prstGeom prst="rect">
            <a:avLst/>
          </a:prstGeom>
          <a:solidFill>
            <a:schemeClr val="accent2">
              <a:lumMod val="60000"/>
              <a:lumOff val="4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b="1" dirty="0">
                <a:latin typeface="Calibri"/>
                <a:ea typeface="Calibri"/>
                <a:cs typeface="Calibri"/>
                <a:sym typeface="Calibri"/>
              </a:rPr>
              <a:t>PŘÍKLAD 2.: </a:t>
            </a:r>
            <a:r>
              <a:rPr lang="cs-CZ" sz="2000" dirty="0">
                <a:latin typeface="Calibri"/>
                <a:ea typeface="Calibri"/>
                <a:cs typeface="Calibri"/>
                <a:sym typeface="Calibri"/>
              </a:rPr>
              <a:t>Jste voláni ke stanovení mozkové smrti (tj. areflexii nad C1).</a:t>
            </a:r>
          </a:p>
        </p:txBody>
      </p:sp>
      <p:sp>
        <p:nvSpPr>
          <p:cNvPr id="12" name="Google Shape;348;p31">
            <a:extLst>
              <a:ext uri="{FF2B5EF4-FFF2-40B4-BE49-F238E27FC236}">
                <a16:creationId xmlns:a16="http://schemas.microsoft.com/office/drawing/2014/main" id="{FE01E05D-3C2B-421E-BC04-6EA05D147B44}"/>
              </a:ext>
            </a:extLst>
          </p:cNvPr>
          <p:cNvSpPr/>
          <p:nvPr/>
        </p:nvSpPr>
        <p:spPr>
          <a:xfrm>
            <a:off x="465327" y="2862375"/>
            <a:ext cx="9461098" cy="1060977"/>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r>
              <a:rPr lang="cs-CZ" sz="2000" dirty="0">
                <a:latin typeface="Calibri"/>
                <a:ea typeface="Calibri"/>
                <a:cs typeface="Calibri"/>
                <a:sym typeface="Calibri"/>
              </a:rPr>
              <a:t>Je dána jasná diagnóza, pacient je plně odtlumen. Je přítomno hluboké </a:t>
            </a:r>
            <a:r>
              <a:rPr lang="cs-CZ" sz="2000" dirty="0" err="1">
                <a:latin typeface="Calibri"/>
                <a:ea typeface="Calibri"/>
                <a:cs typeface="Calibri"/>
                <a:sym typeface="Calibri"/>
              </a:rPr>
              <a:t>areaktivní</a:t>
            </a:r>
            <a:r>
              <a:rPr lang="cs-CZ" sz="2000" dirty="0">
                <a:latin typeface="Calibri"/>
                <a:ea typeface="Calibri"/>
                <a:cs typeface="Calibri"/>
                <a:sym typeface="Calibri"/>
              </a:rPr>
              <a:t> koma (GCS 3), není dekortikace ani decerebrace, bulby jsou mírně v divergenci (20°), FR -, mydriatické zornice (6/6). </a:t>
            </a:r>
            <a:r>
              <a:rPr lang="cs-CZ" sz="2000" b="1" dirty="0">
                <a:latin typeface="Calibri"/>
                <a:ea typeface="Calibri"/>
                <a:cs typeface="Calibri"/>
                <a:sym typeface="Calibri"/>
              </a:rPr>
              <a:t>Které dva kmenové reflexy vyhasnou jako poslední?</a:t>
            </a:r>
          </a:p>
        </p:txBody>
      </p:sp>
    </p:spTree>
    <p:extLst>
      <p:ext uri="{BB962C8B-B14F-4D97-AF65-F5344CB8AC3E}">
        <p14:creationId xmlns:p14="http://schemas.microsoft.com/office/powerpoint/2010/main" val="1821393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r>
              <a:rPr lang="cs-CZ" sz="2400" dirty="0">
                <a:ea typeface="Calibri"/>
                <a:cs typeface="Calibri"/>
                <a:sym typeface="Calibri"/>
              </a:rPr>
              <a:t>3) Jaká je </a:t>
            </a:r>
            <a:r>
              <a:rPr lang="cs-CZ" sz="2400" b="1" dirty="0">
                <a:ea typeface="Calibri"/>
                <a:cs typeface="Calibri"/>
                <a:sym typeface="Calibri"/>
              </a:rPr>
              <a:t>příčina postižení</a:t>
            </a:r>
            <a:r>
              <a:rPr lang="cs-CZ" sz="2400" dirty="0">
                <a:ea typeface="Calibri"/>
                <a:cs typeface="Calibri"/>
                <a:sym typeface="Calibri"/>
              </a:rPr>
              <a:t>?</a:t>
            </a:r>
            <a:endParaRPr lang="cs-CZ" sz="2400" dirty="0">
              <a:latin typeface="Calibri"/>
              <a:ea typeface="Calibri"/>
              <a:cs typeface="Calibri"/>
              <a:sym typeface="Calibri"/>
            </a:endParaRPr>
          </a:p>
        </p:txBody>
      </p:sp>
      <p:sp>
        <p:nvSpPr>
          <p:cNvPr id="12" name="Google Shape;342;p31">
            <a:extLst>
              <a:ext uri="{FF2B5EF4-FFF2-40B4-BE49-F238E27FC236}">
                <a16:creationId xmlns:a16="http://schemas.microsoft.com/office/drawing/2014/main" id="{09239FE4-1D3D-43F2-9E64-A5A9BE50B624}"/>
              </a:ext>
            </a:extLst>
          </p:cNvPr>
          <p:cNvSpPr txBox="1">
            <a:spLocks/>
          </p:cNvSpPr>
          <p:nvPr/>
        </p:nvSpPr>
        <p:spPr>
          <a:xfrm>
            <a:off x="371058" y="1784456"/>
            <a:ext cx="11599267" cy="466347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dk1"/>
              </a:buClr>
              <a:buSzPts val="2400"/>
            </a:pPr>
            <a:r>
              <a:rPr lang="cs-CZ" sz="2400" dirty="0"/>
              <a:t>Stanovení diagnózy závisí na </a:t>
            </a:r>
            <a:r>
              <a:rPr lang="cs-CZ" sz="2400" b="1" dirty="0"/>
              <a:t>anamnéze</a:t>
            </a:r>
            <a:r>
              <a:rPr lang="cs-CZ" sz="2400" dirty="0"/>
              <a:t>, </a:t>
            </a:r>
            <a:r>
              <a:rPr lang="cs-CZ" sz="2400" b="1" dirty="0"/>
              <a:t>objektivním vyšetření </a:t>
            </a:r>
            <a:r>
              <a:rPr lang="cs-CZ" sz="2400" dirty="0"/>
              <a:t>a </a:t>
            </a:r>
            <a:r>
              <a:rPr lang="cs-CZ" sz="2400" b="1" dirty="0" err="1"/>
              <a:t>paraklinickém</a:t>
            </a:r>
            <a:r>
              <a:rPr lang="cs-CZ" sz="2400" b="1" dirty="0"/>
              <a:t> vyšetření </a:t>
            </a:r>
            <a:r>
              <a:rPr lang="cs-CZ" sz="2400" dirty="0"/>
              <a:t>(např. zobrazení mozku).</a:t>
            </a:r>
          </a:p>
          <a:p>
            <a:pPr>
              <a:lnSpc>
                <a:spcPct val="100000"/>
              </a:lnSpc>
              <a:spcBef>
                <a:spcPts val="0"/>
              </a:spcBef>
              <a:buClr>
                <a:schemeClr val="dk1"/>
              </a:buClr>
              <a:buSzPts val="2400"/>
            </a:pPr>
            <a:r>
              <a:rPr lang="cs-CZ" sz="2400" dirty="0"/>
              <a:t>Měli bychom si uvědomit, zda se jedná spíše o:</a:t>
            </a:r>
          </a:p>
          <a:p>
            <a:pPr lvl="1">
              <a:lnSpc>
                <a:spcPct val="100000"/>
              </a:lnSpc>
              <a:spcBef>
                <a:spcPts val="0"/>
              </a:spcBef>
              <a:buClr>
                <a:schemeClr val="dk1"/>
              </a:buClr>
              <a:buSzPts val="2400"/>
            </a:pPr>
            <a:r>
              <a:rPr lang="cs-CZ" b="1" dirty="0">
                <a:solidFill>
                  <a:schemeClr val="accent2">
                    <a:lumMod val="75000"/>
                  </a:schemeClr>
                </a:solidFill>
              </a:rPr>
              <a:t>Difúzní postižení – encefalopatii</a:t>
            </a:r>
            <a:r>
              <a:rPr lang="cs-CZ" dirty="0">
                <a:solidFill>
                  <a:schemeClr val="accent2">
                    <a:lumMod val="75000"/>
                  </a:schemeClr>
                </a:solidFill>
              </a:rPr>
              <a:t> </a:t>
            </a:r>
            <a:r>
              <a:rPr lang="cs-CZ" dirty="0"/>
              <a:t>(např. metabolické, </a:t>
            </a:r>
            <a:r>
              <a:rPr lang="cs-CZ" dirty="0" err="1"/>
              <a:t>postanoxické</a:t>
            </a:r>
            <a:r>
              <a:rPr lang="cs-CZ" dirty="0"/>
              <a:t> postižení, </a:t>
            </a:r>
            <a:r>
              <a:rPr lang="cs-CZ" dirty="0" err="1"/>
              <a:t>hypoglykémické</a:t>
            </a:r>
            <a:r>
              <a:rPr lang="cs-CZ" dirty="0"/>
              <a:t> kóma, </a:t>
            </a:r>
            <a:r>
              <a:rPr lang="cs-CZ" dirty="0" err="1"/>
              <a:t>urémické</a:t>
            </a:r>
            <a:r>
              <a:rPr lang="cs-CZ" dirty="0"/>
              <a:t> kóma apod.) a je tedy generalizované postižení mozku (kmene i hemisfér) včetně systému ARAS.</a:t>
            </a:r>
          </a:p>
          <a:p>
            <a:pPr lvl="1">
              <a:lnSpc>
                <a:spcPct val="100000"/>
              </a:lnSpc>
              <a:spcBef>
                <a:spcPts val="0"/>
              </a:spcBef>
              <a:buClr>
                <a:schemeClr val="dk1"/>
              </a:buClr>
              <a:buSzPts val="2400"/>
            </a:pPr>
            <a:r>
              <a:rPr lang="cs-CZ" b="1" dirty="0">
                <a:solidFill>
                  <a:schemeClr val="accent2">
                    <a:lumMod val="75000"/>
                  </a:schemeClr>
                </a:solidFill>
              </a:rPr>
              <a:t>Supratentoriální lézi </a:t>
            </a:r>
            <a:r>
              <a:rPr lang="cs-CZ" dirty="0"/>
              <a:t>(lokalizovanou, ložiskovou symptomatiku) – tedy </a:t>
            </a:r>
            <a:r>
              <a:rPr lang="cs-CZ" b="1" dirty="0"/>
              <a:t>lézi nad </a:t>
            </a:r>
            <a:r>
              <a:rPr lang="cs-CZ" b="1" dirty="0" err="1"/>
              <a:t>tentorium</a:t>
            </a:r>
            <a:r>
              <a:rPr lang="cs-CZ" b="1" dirty="0"/>
              <a:t> </a:t>
            </a:r>
            <a:r>
              <a:rPr lang="cs-CZ" b="1" dirty="0" err="1"/>
              <a:t>cerebelli</a:t>
            </a:r>
            <a:r>
              <a:rPr lang="cs-CZ" b="1" dirty="0"/>
              <a:t> </a:t>
            </a:r>
            <a:r>
              <a:rPr lang="cs-CZ" dirty="0"/>
              <a:t>(</a:t>
            </a:r>
            <a:r>
              <a:rPr lang="cs-CZ" dirty="0" err="1"/>
              <a:t>mezencefala</a:t>
            </a:r>
            <a:r>
              <a:rPr lang="cs-CZ" dirty="0"/>
              <a:t>), které je obvykle doprovázeno i zvýšením nitrolebního tlaku (např. otokem) a případná porucha vědomí je dána útlakem kmene (např. </a:t>
            </a:r>
            <a:r>
              <a:rPr lang="cs-CZ" dirty="0" err="1"/>
              <a:t>transtentoriální</a:t>
            </a:r>
            <a:r>
              <a:rPr lang="cs-CZ" dirty="0"/>
              <a:t> </a:t>
            </a:r>
            <a:r>
              <a:rPr lang="cs-CZ" dirty="0" err="1"/>
              <a:t>herniací</a:t>
            </a:r>
            <a:r>
              <a:rPr lang="cs-CZ" dirty="0"/>
              <a:t>).</a:t>
            </a:r>
          </a:p>
          <a:p>
            <a:pPr lvl="1">
              <a:lnSpc>
                <a:spcPct val="100000"/>
              </a:lnSpc>
              <a:spcBef>
                <a:spcPts val="0"/>
              </a:spcBef>
              <a:buClr>
                <a:schemeClr val="dk1"/>
              </a:buClr>
              <a:buSzPts val="2400"/>
            </a:pPr>
            <a:r>
              <a:rPr lang="cs-CZ" b="1" dirty="0" err="1">
                <a:solidFill>
                  <a:schemeClr val="accent2">
                    <a:lumMod val="75000"/>
                  </a:schemeClr>
                </a:solidFill>
              </a:rPr>
              <a:t>Infratentoriální</a:t>
            </a:r>
            <a:r>
              <a:rPr lang="cs-CZ" b="1" dirty="0">
                <a:solidFill>
                  <a:schemeClr val="accent2">
                    <a:lumMod val="75000"/>
                  </a:schemeClr>
                </a:solidFill>
              </a:rPr>
              <a:t> lézí </a:t>
            </a:r>
            <a:r>
              <a:rPr lang="cs-CZ" dirty="0"/>
              <a:t>(lokalizovanou, ložiskovou symptomatikou) – </a:t>
            </a:r>
            <a:r>
              <a:rPr lang="cs-CZ" b="1" dirty="0">
                <a:solidFill>
                  <a:schemeClr val="accent2">
                    <a:lumMod val="75000"/>
                  </a:schemeClr>
                </a:solidFill>
              </a:rPr>
              <a:t>lézí kmene </a:t>
            </a:r>
            <a:r>
              <a:rPr lang="cs-CZ" dirty="0"/>
              <a:t>(např. CMP v zadní mozkové cirkulaci, expanzivní proces v </a:t>
            </a:r>
            <a:r>
              <a:rPr lang="cs-CZ" dirty="0" err="1"/>
              <a:t>mostomozečkovém</a:t>
            </a:r>
            <a:r>
              <a:rPr lang="cs-CZ" dirty="0"/>
              <a:t> koutu, atp.)</a:t>
            </a:r>
          </a:p>
        </p:txBody>
      </p:sp>
    </p:spTree>
    <p:extLst>
      <p:ext uri="{BB962C8B-B14F-4D97-AF65-F5344CB8AC3E}">
        <p14:creationId xmlns:p14="http://schemas.microsoft.com/office/powerpoint/2010/main" val="3316762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2" name="Google Shape;342;p31">
            <a:extLst>
              <a:ext uri="{FF2B5EF4-FFF2-40B4-BE49-F238E27FC236}">
                <a16:creationId xmlns:a16="http://schemas.microsoft.com/office/drawing/2014/main" id="{09239FE4-1D3D-43F2-9E64-A5A9BE50B624}"/>
              </a:ext>
            </a:extLst>
          </p:cNvPr>
          <p:cNvSpPr txBox="1">
            <a:spLocks/>
          </p:cNvSpPr>
          <p:nvPr/>
        </p:nvSpPr>
        <p:spPr>
          <a:xfrm>
            <a:off x="371058" y="1310377"/>
            <a:ext cx="11599267" cy="5137557"/>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2400"/>
              <a:buNone/>
            </a:pPr>
            <a:r>
              <a:rPr lang="cs-CZ" sz="2400" b="1" dirty="0">
                <a:solidFill>
                  <a:schemeClr val="accent2">
                    <a:lumMod val="75000"/>
                  </a:schemeClr>
                </a:solidFill>
              </a:rPr>
              <a:t>VEGETATIVNÍ STAV </a:t>
            </a:r>
            <a:r>
              <a:rPr lang="cs-CZ" sz="2400" dirty="0"/>
              <a:t>(</a:t>
            </a:r>
            <a:r>
              <a:rPr lang="cs-CZ" sz="2400" dirty="0" err="1"/>
              <a:t>apalický</a:t>
            </a:r>
            <a:r>
              <a:rPr lang="cs-CZ" sz="2400" dirty="0"/>
              <a:t> syndrom, </a:t>
            </a:r>
            <a:r>
              <a:rPr lang="cs-CZ" sz="2400" dirty="0" err="1"/>
              <a:t>Coma</a:t>
            </a:r>
            <a:r>
              <a:rPr lang="cs-CZ" sz="2400" dirty="0"/>
              <a:t> </a:t>
            </a:r>
            <a:r>
              <a:rPr lang="cs-CZ" sz="2400" dirty="0" err="1"/>
              <a:t>vigile</a:t>
            </a:r>
            <a:r>
              <a:rPr lang="cs-CZ" sz="2400" dirty="0"/>
              <a:t>, stav </a:t>
            </a:r>
            <a:r>
              <a:rPr lang="cs-CZ" sz="2400" dirty="0" err="1"/>
              <a:t>areaktivní</a:t>
            </a:r>
            <a:r>
              <a:rPr lang="cs-CZ" sz="2400" dirty="0"/>
              <a:t> bdělosti)</a:t>
            </a:r>
          </a:p>
          <a:p>
            <a:pPr marL="0" indent="0">
              <a:lnSpc>
                <a:spcPct val="100000"/>
              </a:lnSpc>
              <a:spcBef>
                <a:spcPts val="0"/>
              </a:spcBef>
              <a:buClr>
                <a:schemeClr val="dk1"/>
              </a:buClr>
              <a:buSzPts val="2400"/>
              <a:buNone/>
            </a:pPr>
            <a:r>
              <a:rPr lang="cs-CZ" sz="2400" dirty="0"/>
              <a:t>= porucha vědomí se </a:t>
            </a:r>
            <a:r>
              <a:rPr lang="cs-CZ" sz="2400" b="1" dirty="0"/>
              <a:t>zachovanou vigilitou, ale bez známek lucidity </a:t>
            </a:r>
            <a:r>
              <a:rPr lang="cs-CZ" sz="2400" dirty="0"/>
              <a:t>(pacient spontánně nebo po stimulaci otvírá oči, jenže si neuvědomuje sebe, nevnímá okolí, nereaguje na výzvy)</a:t>
            </a:r>
          </a:p>
          <a:p>
            <a:pPr>
              <a:lnSpc>
                <a:spcPct val="100000"/>
              </a:lnSpc>
              <a:spcBef>
                <a:spcPts val="0"/>
              </a:spcBef>
              <a:buClr>
                <a:schemeClr val="dk1"/>
              </a:buClr>
              <a:buSzPts val="2400"/>
            </a:pPr>
            <a:r>
              <a:rPr lang="cs-CZ" sz="2400" dirty="0"/>
              <a:t>Obvykle při rozsáhlém </a:t>
            </a:r>
            <a:r>
              <a:rPr lang="cs-CZ" sz="2400" dirty="0" err="1"/>
              <a:t>kortikosubkortikálním</a:t>
            </a:r>
            <a:r>
              <a:rPr lang="cs-CZ" sz="2400" dirty="0"/>
              <a:t> postižení mozku (často po hypoxii po KPR, rozsáhlém traumatu mozku), přičemž </a:t>
            </a:r>
            <a:r>
              <a:rPr lang="cs-CZ" sz="2400" b="1" dirty="0"/>
              <a:t>struktury</a:t>
            </a:r>
            <a:r>
              <a:rPr lang="cs-CZ" sz="2400" dirty="0"/>
              <a:t> </a:t>
            </a:r>
            <a:r>
              <a:rPr lang="cs-CZ" sz="2400" b="1" dirty="0" err="1"/>
              <a:t>diencefala</a:t>
            </a:r>
            <a:r>
              <a:rPr lang="cs-CZ" sz="2400" b="1" dirty="0"/>
              <a:t> a mozkového kmene jsou zachovány</a:t>
            </a:r>
            <a:r>
              <a:rPr lang="cs-CZ" sz="2400" dirty="0"/>
              <a:t>.</a:t>
            </a:r>
          </a:p>
          <a:p>
            <a:pPr>
              <a:lnSpc>
                <a:spcPct val="100000"/>
              </a:lnSpc>
              <a:spcBef>
                <a:spcPts val="0"/>
              </a:spcBef>
              <a:buClr>
                <a:schemeClr val="dk1"/>
              </a:buClr>
              <a:buSzPts val="2400"/>
            </a:pPr>
            <a:r>
              <a:rPr lang="cs-CZ" sz="2400" dirty="0"/>
              <a:t>Spontánně dýchá, často bloudivé pohyby bulbů, které nefixují, kmenové reflexy jsou výbavné, chybí vyšší kortikální funkce, nicméně KP komp., může být zvýšená perspirace či jiné poruchy autonomního systému. Někdy mohou být nevázané projevy emocí (např. vokalizace, pohyby končetinami).</a:t>
            </a:r>
          </a:p>
          <a:p>
            <a:pPr marL="0" indent="0">
              <a:lnSpc>
                <a:spcPct val="100000"/>
              </a:lnSpc>
              <a:spcBef>
                <a:spcPts val="0"/>
              </a:spcBef>
              <a:buClr>
                <a:schemeClr val="dk1"/>
              </a:buClr>
              <a:buSzPts val="2400"/>
              <a:buNone/>
            </a:pPr>
            <a:endParaRPr lang="cs-CZ" sz="2400" dirty="0"/>
          </a:p>
          <a:p>
            <a:pPr>
              <a:lnSpc>
                <a:spcPct val="100000"/>
              </a:lnSpc>
              <a:spcBef>
                <a:spcPts val="0"/>
              </a:spcBef>
              <a:buClr>
                <a:schemeClr val="dk1"/>
              </a:buClr>
              <a:buSzPts val="2400"/>
            </a:pPr>
            <a:r>
              <a:rPr lang="cs-CZ" sz="2400" b="1" dirty="0"/>
              <a:t>TRANZIENTNÍ VEGETATIVNÍ STAV </a:t>
            </a:r>
            <a:r>
              <a:rPr lang="cs-CZ" sz="2400" dirty="0"/>
              <a:t>= do 4 týdnů od inzultu</a:t>
            </a:r>
          </a:p>
          <a:p>
            <a:pPr>
              <a:lnSpc>
                <a:spcPct val="100000"/>
              </a:lnSpc>
              <a:spcBef>
                <a:spcPts val="0"/>
              </a:spcBef>
              <a:buClr>
                <a:schemeClr val="dk1"/>
              </a:buClr>
              <a:buSzPts val="2400"/>
            </a:pPr>
            <a:r>
              <a:rPr lang="cs-CZ" sz="2400" b="1" dirty="0"/>
              <a:t>PERZISTENTNÍ VEGETATIVNÍ STAV </a:t>
            </a:r>
            <a:r>
              <a:rPr lang="cs-CZ" sz="2400" dirty="0"/>
              <a:t>= déle než 4 týdny od inzultu</a:t>
            </a:r>
          </a:p>
          <a:p>
            <a:pPr>
              <a:lnSpc>
                <a:spcPct val="100000"/>
              </a:lnSpc>
              <a:spcBef>
                <a:spcPts val="0"/>
              </a:spcBef>
              <a:buClr>
                <a:schemeClr val="dk1"/>
              </a:buClr>
              <a:buSzPts val="2400"/>
            </a:pPr>
            <a:r>
              <a:rPr lang="cs-CZ" sz="2400" b="1" dirty="0"/>
              <a:t>PERMANENTNÍ VEGETATIVNÍ STAV </a:t>
            </a:r>
            <a:r>
              <a:rPr lang="cs-CZ" sz="2400" dirty="0"/>
              <a:t>= déle než 3 měsíce u netraumatického a rok u trauma.</a:t>
            </a:r>
            <a:endParaRPr lang="cs-CZ" dirty="0"/>
          </a:p>
        </p:txBody>
      </p:sp>
    </p:spTree>
    <p:extLst>
      <p:ext uri="{BB962C8B-B14F-4D97-AF65-F5344CB8AC3E}">
        <p14:creationId xmlns:p14="http://schemas.microsoft.com/office/powerpoint/2010/main" val="4200585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2" name="Google Shape;342;p31">
            <a:extLst>
              <a:ext uri="{FF2B5EF4-FFF2-40B4-BE49-F238E27FC236}">
                <a16:creationId xmlns:a16="http://schemas.microsoft.com/office/drawing/2014/main" id="{09239FE4-1D3D-43F2-9E64-A5A9BE50B624}"/>
              </a:ext>
            </a:extLst>
          </p:cNvPr>
          <p:cNvSpPr txBox="1">
            <a:spLocks/>
          </p:cNvSpPr>
          <p:nvPr/>
        </p:nvSpPr>
        <p:spPr>
          <a:xfrm>
            <a:off x="371058" y="1310377"/>
            <a:ext cx="7208093" cy="5137557"/>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2400"/>
              <a:buNone/>
            </a:pPr>
            <a:r>
              <a:rPr lang="cs-CZ" sz="2400" b="1" dirty="0">
                <a:solidFill>
                  <a:schemeClr val="accent2">
                    <a:lumMod val="75000"/>
                  </a:schemeClr>
                </a:solidFill>
              </a:rPr>
              <a:t>LOCKED-IN SYNDROM</a:t>
            </a:r>
            <a:endParaRPr lang="cs-CZ" sz="2400" dirty="0"/>
          </a:p>
          <a:p>
            <a:pPr marL="0" indent="0">
              <a:lnSpc>
                <a:spcPct val="100000"/>
              </a:lnSpc>
              <a:spcBef>
                <a:spcPts val="0"/>
              </a:spcBef>
              <a:buClr>
                <a:schemeClr val="dk1"/>
              </a:buClr>
              <a:buSzPts val="2400"/>
              <a:buNone/>
            </a:pPr>
            <a:r>
              <a:rPr lang="cs-CZ" sz="2400" dirty="0"/>
              <a:t>= vznikne při rozsáhlém a </a:t>
            </a:r>
            <a:r>
              <a:rPr lang="cs-CZ" sz="2400" b="1" dirty="0"/>
              <a:t>oboustranném postižení ventrální části pons </a:t>
            </a:r>
            <a:r>
              <a:rPr lang="cs-CZ" sz="2400" b="1" dirty="0" err="1"/>
              <a:t>Varoli</a:t>
            </a:r>
            <a:r>
              <a:rPr lang="cs-CZ" sz="2400" b="1" dirty="0"/>
              <a:t> </a:t>
            </a:r>
            <a:r>
              <a:rPr lang="cs-CZ" sz="2400" dirty="0"/>
              <a:t>(zde vede </a:t>
            </a:r>
            <a:r>
              <a:rPr lang="cs-CZ" sz="2400" dirty="0" err="1"/>
              <a:t>tr</a:t>
            </a:r>
            <a:r>
              <a:rPr lang="cs-CZ" sz="2400" dirty="0"/>
              <a:t>. </a:t>
            </a:r>
            <a:r>
              <a:rPr lang="cs-CZ" sz="2400" dirty="0" err="1"/>
              <a:t>corticospinalis</a:t>
            </a:r>
            <a:r>
              <a:rPr lang="cs-CZ" sz="2400" dirty="0"/>
              <a:t> (tj. volní motorika) a </a:t>
            </a:r>
            <a:r>
              <a:rPr lang="cs-CZ" sz="2400" dirty="0" err="1"/>
              <a:t>tr</a:t>
            </a:r>
            <a:r>
              <a:rPr lang="cs-CZ" sz="2400" dirty="0"/>
              <a:t>. </a:t>
            </a:r>
            <a:r>
              <a:rPr lang="cs-CZ" sz="2400" dirty="0" err="1"/>
              <a:t>corticonuclearis</a:t>
            </a:r>
            <a:r>
              <a:rPr lang="cs-CZ" sz="2400" dirty="0"/>
              <a:t> (tj. volní motorika kaudálně umístěných jader hlavových nervů).</a:t>
            </a:r>
          </a:p>
          <a:p>
            <a:pPr>
              <a:lnSpc>
                <a:spcPct val="100000"/>
              </a:lnSpc>
              <a:spcBef>
                <a:spcPts val="0"/>
              </a:spcBef>
              <a:buClr>
                <a:schemeClr val="dk1"/>
              </a:buClr>
              <a:buSzPts val="2400"/>
            </a:pPr>
            <a:r>
              <a:rPr lang="cs-CZ" sz="2400" b="1" dirty="0"/>
              <a:t>Vznikne: </a:t>
            </a:r>
            <a:r>
              <a:rPr lang="cs-CZ" sz="2400" dirty="0"/>
              <a:t>Kvadruplegie + oboustranná plegie hlavových nervů V-XII a mutismus. Toto vše při neporušeném vědomí (resp. teoreticky při plné luciditě pacienta).</a:t>
            </a:r>
          </a:p>
          <a:p>
            <a:pPr>
              <a:lnSpc>
                <a:spcPct val="100000"/>
              </a:lnSpc>
              <a:spcBef>
                <a:spcPts val="0"/>
              </a:spcBef>
              <a:buClr>
                <a:schemeClr val="dk1"/>
              </a:buClr>
              <a:buSzPts val="2400"/>
            </a:pPr>
            <a:r>
              <a:rPr lang="cs-CZ" sz="2400" b="1" dirty="0"/>
              <a:t>Zachováno: </a:t>
            </a:r>
            <a:r>
              <a:rPr lang="cs-CZ" sz="2400" dirty="0"/>
              <a:t>částečná </a:t>
            </a:r>
            <a:r>
              <a:rPr lang="cs-CZ" sz="2400" dirty="0" err="1"/>
              <a:t>vertikálné</a:t>
            </a:r>
            <a:r>
              <a:rPr lang="cs-CZ" sz="2400" dirty="0"/>
              <a:t> pohyblivost bulbů (tj. n. </a:t>
            </a:r>
            <a:r>
              <a:rPr lang="cs-CZ" sz="2400" dirty="0" err="1"/>
              <a:t>trochlearis</a:t>
            </a:r>
            <a:r>
              <a:rPr lang="cs-CZ" sz="2400" dirty="0"/>
              <a:t>) a pohyb víček (n. III), tedy schopnost mrkat. Někdy bývá zachována i senzorika (taktilní a algické čití), na kterou obvykle při stimulaci pacient reaguje </a:t>
            </a:r>
            <a:r>
              <a:rPr lang="cs-CZ" sz="2400" dirty="0" err="1"/>
              <a:t>decerebrační</a:t>
            </a:r>
            <a:r>
              <a:rPr lang="cs-CZ" sz="2400" dirty="0"/>
              <a:t> rigiditou.</a:t>
            </a:r>
            <a:endParaRPr lang="cs-CZ" dirty="0"/>
          </a:p>
        </p:txBody>
      </p:sp>
      <p:pic>
        <p:nvPicPr>
          <p:cNvPr id="24578" name="Picture 2" descr="Pontine hemorrhage | Radiology Case | Radiopaedia.org">
            <a:extLst>
              <a:ext uri="{FF2B5EF4-FFF2-40B4-BE49-F238E27FC236}">
                <a16:creationId xmlns:a16="http://schemas.microsoft.com/office/drawing/2014/main" id="{BFA0D5F3-BBDB-4C7A-940F-2E33081BA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257" y="107917"/>
            <a:ext cx="4210050" cy="421005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5AB1CD3A-2F0A-412C-8EA8-2AC0C1F901F6}"/>
              </a:ext>
            </a:extLst>
          </p:cNvPr>
          <p:cNvSpPr/>
          <p:nvPr/>
        </p:nvSpPr>
        <p:spPr>
          <a:xfrm>
            <a:off x="7818257" y="4317968"/>
            <a:ext cx="4210050" cy="4323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b="1" dirty="0">
                <a:solidFill>
                  <a:schemeClr val="accent2"/>
                </a:solidFill>
              </a:rPr>
              <a:t>Rozsáhlé krvácení do pons </a:t>
            </a:r>
            <a:r>
              <a:rPr lang="cs-CZ" b="1" dirty="0" err="1">
                <a:solidFill>
                  <a:schemeClr val="accent2"/>
                </a:solidFill>
              </a:rPr>
              <a:t>Varoli</a:t>
            </a:r>
            <a:r>
              <a:rPr lang="cs-CZ" b="1" dirty="0">
                <a:solidFill>
                  <a:schemeClr val="accent2"/>
                </a:solidFill>
              </a:rPr>
              <a:t>.</a:t>
            </a:r>
            <a:endParaRPr lang="en-GB" b="1" dirty="0">
              <a:solidFill>
                <a:schemeClr val="accent2"/>
              </a:solidFill>
            </a:endParaRPr>
          </a:p>
        </p:txBody>
      </p:sp>
    </p:spTree>
    <p:extLst>
      <p:ext uri="{BB962C8B-B14F-4D97-AF65-F5344CB8AC3E}">
        <p14:creationId xmlns:p14="http://schemas.microsoft.com/office/powerpoint/2010/main" val="68639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a:extLst>
              <a:ext uri="{FF2B5EF4-FFF2-40B4-BE49-F238E27FC236}">
                <a16:creationId xmlns:a16="http://schemas.microsoft.com/office/drawing/2014/main" id="{83042C23-BEC4-44CF-8B24-E3A13736ACBE}"/>
              </a:ext>
            </a:extLst>
          </p:cNvPr>
          <p:cNvSpPr>
            <a:spLocks noGrp="1" noChangeArrowheads="1"/>
          </p:cNvSpPr>
          <p:nvPr>
            <p:ph type="title"/>
          </p:nvPr>
        </p:nvSpPr>
        <p:spPr>
          <a:xfrm>
            <a:off x="609600" y="122238"/>
            <a:ext cx="10058400" cy="717517"/>
          </a:xfrm>
        </p:spPr>
        <p:txBody>
          <a:bodyPr/>
          <a:lstStyle/>
          <a:p>
            <a:r>
              <a:rPr lang="cs-CZ" altLang="cs-CZ" dirty="0"/>
              <a:t>Smrt mozku (areflexie nad C1)  </a:t>
            </a:r>
          </a:p>
        </p:txBody>
      </p:sp>
      <p:sp>
        <p:nvSpPr>
          <p:cNvPr id="24579" name="Zástupný symbol pro obsah 2">
            <a:extLst>
              <a:ext uri="{FF2B5EF4-FFF2-40B4-BE49-F238E27FC236}">
                <a16:creationId xmlns:a16="http://schemas.microsoft.com/office/drawing/2014/main" id="{A24E5B12-1C54-4BA0-B177-969EFA2684A7}"/>
              </a:ext>
            </a:extLst>
          </p:cNvPr>
          <p:cNvSpPr>
            <a:spLocks noGrp="1" noChangeArrowheads="1"/>
          </p:cNvSpPr>
          <p:nvPr>
            <p:ph idx="1"/>
          </p:nvPr>
        </p:nvSpPr>
        <p:spPr>
          <a:xfrm>
            <a:off x="366712" y="1055602"/>
            <a:ext cx="10301288" cy="3381453"/>
          </a:xfrm>
        </p:spPr>
        <p:txBody>
          <a:bodyPr/>
          <a:lstStyle/>
          <a:p>
            <a:r>
              <a:rPr lang="cs-CZ" altLang="cs-CZ" sz="2000" b="1" dirty="0"/>
              <a:t>Klinické vyšetření  </a:t>
            </a:r>
            <a:r>
              <a:rPr lang="cs-CZ" altLang="cs-CZ" sz="2000" dirty="0"/>
              <a:t>- GCS 3, </a:t>
            </a:r>
            <a:r>
              <a:rPr lang="cs-CZ" altLang="cs-CZ" sz="2000" dirty="0" err="1"/>
              <a:t>nevýbavné</a:t>
            </a:r>
            <a:r>
              <a:rPr lang="cs-CZ" altLang="cs-CZ" sz="2000" dirty="0"/>
              <a:t> kmenové reflexy, absence motorické reakce na algický podnět (v inervační oblasti hlavových nervů), absence reakce na odsávání,  trvalá zástava spontánního dýchání prokázaná apnoickým testem (provádí anesteziolog) </a:t>
            </a:r>
            <a:r>
              <a:rPr lang="cs-CZ" altLang="cs-CZ" sz="1800" dirty="0"/>
              <a:t>– průkaz nepřítomnosti spontánního dechového úsilí po odpojení od ventilátoru.</a:t>
            </a:r>
          </a:p>
          <a:p>
            <a:r>
              <a:rPr lang="cs-CZ" altLang="cs-CZ" sz="2000" b="1" dirty="0"/>
              <a:t>Potvrzení nevratnosti smrti mozku </a:t>
            </a:r>
            <a:r>
              <a:rPr lang="cs-CZ" altLang="cs-CZ" sz="2000" dirty="0"/>
              <a:t>– angiografie mozkových tepen nebo mozková </a:t>
            </a:r>
            <a:r>
              <a:rPr lang="cs-CZ" altLang="cs-CZ" sz="2000" dirty="0" err="1"/>
              <a:t>perfuzní</a:t>
            </a:r>
            <a:r>
              <a:rPr lang="cs-CZ" altLang="cs-CZ" sz="2000" dirty="0"/>
              <a:t> scintigrafie event. BAEP. </a:t>
            </a:r>
          </a:p>
          <a:p>
            <a:r>
              <a:rPr lang="cs-CZ" altLang="cs-CZ" sz="2000" b="1" dirty="0"/>
              <a:t>Musí být vyloučeno, že na bezvědomí se nepodílí</a:t>
            </a:r>
            <a:r>
              <a:rPr lang="cs-CZ" altLang="cs-CZ" sz="2000" dirty="0"/>
              <a:t>: intoxikace, léky, metabolický či endokrinní rozvrat, podchlazení</a:t>
            </a:r>
          </a:p>
          <a:p>
            <a:r>
              <a:rPr lang="cs-CZ" altLang="cs-CZ" sz="1200" dirty="0">
                <a:hlinkClick r:id="rId2"/>
              </a:rPr>
              <a:t>https://www.youtube.com/watch?v=Nty6bICZlyA</a:t>
            </a:r>
            <a:r>
              <a:rPr lang="cs-CZ" altLang="cs-CZ" sz="1200" dirty="0"/>
              <a:t> – Lazarův příznak</a:t>
            </a:r>
          </a:p>
        </p:txBody>
      </p:sp>
      <p:pic>
        <p:nvPicPr>
          <p:cNvPr id="4" name="Obrázek 3">
            <a:extLst>
              <a:ext uri="{FF2B5EF4-FFF2-40B4-BE49-F238E27FC236}">
                <a16:creationId xmlns:a16="http://schemas.microsoft.com/office/drawing/2014/main" id="{32C36DEC-9E0F-4031-B597-8144A865E0B5}"/>
              </a:ext>
            </a:extLst>
          </p:cNvPr>
          <p:cNvPicPr>
            <a:picLocks noChangeAspect="1"/>
          </p:cNvPicPr>
          <p:nvPr/>
        </p:nvPicPr>
        <p:blipFill>
          <a:blip r:embed="rId3"/>
          <a:stretch>
            <a:fillRect/>
          </a:stretch>
        </p:blipFill>
        <p:spPr>
          <a:xfrm>
            <a:off x="366712" y="4144962"/>
            <a:ext cx="11458575" cy="25908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123508-AE00-46DA-8B98-11016C51C9DC}"/>
              </a:ext>
            </a:extLst>
          </p:cNvPr>
          <p:cNvSpPr>
            <a:spLocks noGrp="1"/>
          </p:cNvSpPr>
          <p:nvPr>
            <p:ph type="title"/>
          </p:nvPr>
        </p:nvSpPr>
        <p:spPr>
          <a:xfrm>
            <a:off x="263165" y="127262"/>
            <a:ext cx="5166674" cy="747238"/>
          </a:xfrm>
        </p:spPr>
        <p:txBody>
          <a:bodyPr/>
          <a:lstStyle/>
          <a:p>
            <a:r>
              <a:rPr lang="cs-CZ" b="1" dirty="0"/>
              <a:t>ZÁKLADNÍ PRAVIDLA</a:t>
            </a:r>
            <a:endParaRPr lang="en-GB" b="1" dirty="0"/>
          </a:p>
        </p:txBody>
      </p:sp>
      <p:pic>
        <p:nvPicPr>
          <p:cNvPr id="1026" name="Picture 2" descr="Brain, head, mind, memory, profile, person, think icon - Download on  Iconfinder">
            <a:extLst>
              <a:ext uri="{FF2B5EF4-FFF2-40B4-BE49-F238E27FC236}">
                <a16:creationId xmlns:a16="http://schemas.microsoft.com/office/drawing/2014/main" id="{68FDA86B-A8A8-406B-BB30-3D3233EEB7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0" r="10302"/>
          <a:stretch/>
        </p:blipFill>
        <p:spPr bwMode="auto">
          <a:xfrm flipH="1">
            <a:off x="5766721" y="63631"/>
            <a:ext cx="6008183" cy="673073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D6BC4C08-343D-4464-A964-B57D888B580C}"/>
              </a:ext>
            </a:extLst>
          </p:cNvPr>
          <p:cNvSpPr/>
          <p:nvPr/>
        </p:nvSpPr>
        <p:spPr>
          <a:xfrm>
            <a:off x="7418895" y="1102936"/>
            <a:ext cx="3582690" cy="395926"/>
          </a:xfrm>
          <a:prstGeom prst="rect">
            <a:avLst/>
          </a:prstGeom>
          <a:solidFill>
            <a:srgbClr val="DC9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10% KREV (ml)</a:t>
            </a:r>
            <a:endParaRPr lang="en-GB" b="1" dirty="0">
              <a:solidFill>
                <a:schemeClr val="tx1"/>
              </a:solidFill>
            </a:endParaRPr>
          </a:p>
        </p:txBody>
      </p:sp>
      <p:sp>
        <p:nvSpPr>
          <p:cNvPr id="6" name="Obdélník 5">
            <a:extLst>
              <a:ext uri="{FF2B5EF4-FFF2-40B4-BE49-F238E27FC236}">
                <a16:creationId xmlns:a16="http://schemas.microsoft.com/office/drawing/2014/main" id="{3C51826F-7523-4B65-AF99-5F19C857E336}"/>
              </a:ext>
            </a:extLst>
          </p:cNvPr>
          <p:cNvSpPr/>
          <p:nvPr/>
        </p:nvSpPr>
        <p:spPr>
          <a:xfrm>
            <a:off x="7418894" y="1605699"/>
            <a:ext cx="3582691" cy="39592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10% MOZKOMÍŠNÍ MOK (ml)</a:t>
            </a:r>
            <a:endParaRPr lang="en-GB" b="1" dirty="0">
              <a:solidFill>
                <a:schemeClr val="tx1"/>
              </a:solidFill>
            </a:endParaRPr>
          </a:p>
        </p:txBody>
      </p:sp>
      <p:sp>
        <p:nvSpPr>
          <p:cNvPr id="7" name="Obdélník 6">
            <a:extLst>
              <a:ext uri="{FF2B5EF4-FFF2-40B4-BE49-F238E27FC236}">
                <a16:creationId xmlns:a16="http://schemas.microsoft.com/office/drawing/2014/main" id="{33A54AD7-244B-4784-A2CE-CCEF4082F86A}"/>
              </a:ext>
            </a:extLst>
          </p:cNvPr>
          <p:cNvSpPr/>
          <p:nvPr/>
        </p:nvSpPr>
        <p:spPr>
          <a:xfrm>
            <a:off x="7418893" y="2108462"/>
            <a:ext cx="3582690" cy="395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80 % MOZKOVÁ TKÁŇ</a:t>
            </a:r>
            <a:endParaRPr lang="en-GB" b="1" dirty="0">
              <a:solidFill>
                <a:schemeClr val="tx1"/>
              </a:solidFill>
            </a:endParaRPr>
          </a:p>
        </p:txBody>
      </p:sp>
      <p:sp>
        <p:nvSpPr>
          <p:cNvPr id="8" name="Google Shape;353;p31">
            <a:extLst>
              <a:ext uri="{FF2B5EF4-FFF2-40B4-BE49-F238E27FC236}">
                <a16:creationId xmlns:a16="http://schemas.microsoft.com/office/drawing/2014/main" id="{54945D11-517A-4D11-A0FE-117FFF2B7F2F}"/>
              </a:ext>
            </a:extLst>
          </p:cNvPr>
          <p:cNvSpPr/>
          <p:nvPr/>
        </p:nvSpPr>
        <p:spPr>
          <a:xfrm>
            <a:off x="263164" y="4072379"/>
            <a:ext cx="5503557" cy="2599441"/>
          </a:xfrm>
          <a:prstGeom prst="rect">
            <a:avLst/>
          </a:prstGeom>
          <a:solidFill>
            <a:srgbClr val="FFF2CC"/>
          </a:solidFill>
          <a:ln>
            <a:noFill/>
          </a:ln>
        </p:spPr>
        <p:txBody>
          <a:bodyPr spcFirstLastPara="1" wrap="square" lIns="91425" tIns="45700" rIns="91425" bIns="45700" anchor="ctr" anchorCtr="0">
            <a:noAutofit/>
          </a:bodyPr>
          <a:lstStyle/>
          <a:p>
            <a:pPr lvl="0"/>
            <a:r>
              <a:rPr lang="cs-CZ" sz="2000" b="1" dirty="0">
                <a:solidFill>
                  <a:schemeClr val="dk1"/>
                </a:solidFill>
                <a:latin typeface="Calibri" panose="020F0502020204030204" pitchFamily="34" charset="0"/>
                <a:ea typeface="Calibri"/>
                <a:cs typeface="Calibri" panose="020F0502020204030204" pitchFamily="34" charset="0"/>
                <a:sym typeface="Calibri"/>
              </a:rPr>
              <a:t>       </a:t>
            </a:r>
            <a:r>
              <a:rPr lang="cs-CZ" sz="2000" b="1" dirty="0" err="1">
                <a:solidFill>
                  <a:schemeClr val="dk1"/>
                </a:solidFill>
                <a:latin typeface="Calibri" panose="020F0502020204030204" pitchFamily="34" charset="0"/>
                <a:ea typeface="Calibri"/>
                <a:cs typeface="Calibri" panose="020F0502020204030204" pitchFamily="34" charset="0"/>
                <a:sym typeface="Calibri"/>
              </a:rPr>
              <a:t>Monroova-Kellieho</a:t>
            </a:r>
            <a:r>
              <a:rPr lang="cs-CZ" sz="2000" b="1" dirty="0">
                <a:solidFill>
                  <a:schemeClr val="dk1"/>
                </a:solidFill>
                <a:latin typeface="Calibri" panose="020F0502020204030204" pitchFamily="34" charset="0"/>
                <a:ea typeface="Calibri"/>
                <a:cs typeface="Calibri" panose="020F0502020204030204" pitchFamily="34" charset="0"/>
                <a:sym typeface="Calibri"/>
              </a:rPr>
              <a:t> doktrína </a:t>
            </a:r>
            <a:r>
              <a:rPr lang="cs-CZ" sz="2000" dirty="0">
                <a:solidFill>
                  <a:schemeClr val="dk1"/>
                </a:solidFill>
                <a:latin typeface="Calibri" panose="020F0502020204030204" pitchFamily="34" charset="0"/>
                <a:ea typeface="Calibri"/>
                <a:cs typeface="Calibri" panose="020F0502020204030204" pitchFamily="34" charset="0"/>
                <a:sym typeface="Calibri"/>
              </a:rPr>
              <a:t>- </a:t>
            </a:r>
            <a:r>
              <a:rPr lang="cs-CZ" sz="1800" dirty="0">
                <a:solidFill>
                  <a:schemeClr val="dk1"/>
                </a:solidFill>
                <a:latin typeface="Calibri" panose="020F0502020204030204" pitchFamily="34" charset="0"/>
                <a:ea typeface="Calibri"/>
                <a:cs typeface="Calibri" panose="020F0502020204030204" pitchFamily="34" charset="0"/>
                <a:sym typeface="Calibri"/>
              </a:rPr>
              <a:t>L</a:t>
            </a:r>
            <a:r>
              <a:rPr lang="cs-CZ" sz="1800" dirty="0">
                <a:latin typeface="Calibri" panose="020F0502020204030204" pitchFamily="34" charset="0"/>
                <a:cs typeface="Calibri" panose="020F0502020204030204" pitchFamily="34" charset="0"/>
              </a:rPr>
              <a:t>ebeční dutina má fixní objem vyplněný třemi </a:t>
            </a:r>
            <a:r>
              <a:rPr lang="cs-CZ" sz="1800" dirty="0" err="1">
                <a:latin typeface="Calibri" panose="020F0502020204030204" pitchFamily="34" charset="0"/>
                <a:cs typeface="Calibri" panose="020F0502020204030204" pitchFamily="34" charset="0"/>
              </a:rPr>
              <a:t>kompartmenty</a:t>
            </a:r>
            <a:r>
              <a:rPr lang="cs-CZ" sz="1800" dirty="0">
                <a:latin typeface="Calibri" panose="020F0502020204030204" pitchFamily="34" charset="0"/>
                <a:cs typeface="Calibri" panose="020F0502020204030204" pitchFamily="34" charset="0"/>
              </a:rPr>
              <a:t> – mozkovou tkání, mozkomíšním mokem a krví, které jsou prakticky </a:t>
            </a:r>
            <a:r>
              <a:rPr lang="cs-CZ" sz="1800" b="1" dirty="0">
                <a:latin typeface="Calibri" panose="020F0502020204030204" pitchFamily="34" charset="0"/>
                <a:cs typeface="Calibri" panose="020F0502020204030204" pitchFamily="34" charset="0"/>
              </a:rPr>
              <a:t>nestlačitelné </a:t>
            </a:r>
            <a:r>
              <a:rPr lang="cs-CZ" sz="1800" dirty="0">
                <a:latin typeface="Calibri" panose="020F0502020204030204" pitchFamily="34" charset="0"/>
                <a:cs typeface="Calibri" panose="020F0502020204030204" pitchFamily="34" charset="0"/>
              </a:rPr>
              <a:t>(vzhledem k vysokému podílu vody v mozkové tkáni).</a:t>
            </a:r>
            <a:endParaRPr lang="cs-CZ" sz="1800" dirty="0">
              <a:solidFill>
                <a:schemeClr val="dk1"/>
              </a:solidFill>
              <a:latin typeface="Calibri" panose="020F0502020204030204" pitchFamily="34" charset="0"/>
              <a:cs typeface="Calibri" panose="020F0502020204030204" pitchFamily="34" charset="0"/>
              <a:sym typeface="Calibri"/>
            </a:endParaRPr>
          </a:p>
          <a:p>
            <a:pPr lvl="0"/>
            <a:endParaRPr lang="cs-CZ" sz="1800" dirty="0">
              <a:solidFill>
                <a:schemeClr val="dk1"/>
              </a:solidFill>
              <a:latin typeface="Calibri" panose="020F0502020204030204" pitchFamily="34" charset="0"/>
              <a:cs typeface="Calibri" panose="020F0502020204030204" pitchFamily="34" charset="0"/>
              <a:sym typeface="Calibri"/>
            </a:endParaRPr>
          </a:p>
          <a:p>
            <a:pPr lvl="0"/>
            <a:r>
              <a:rPr lang="cs-CZ" sz="1800" dirty="0">
                <a:solidFill>
                  <a:schemeClr val="dk1"/>
                </a:solidFill>
                <a:latin typeface="Calibri" panose="020F0502020204030204" pitchFamily="34" charset="0"/>
                <a:cs typeface="Calibri" panose="020F0502020204030204" pitchFamily="34" charset="0"/>
                <a:sym typeface="Calibri"/>
              </a:rPr>
              <a:t>Dospělý člověk má </a:t>
            </a:r>
            <a:r>
              <a:rPr lang="cs-CZ" sz="1800" b="1" dirty="0">
                <a:solidFill>
                  <a:schemeClr val="dk1"/>
                </a:solidFill>
                <a:latin typeface="Calibri" panose="020F0502020204030204" pitchFamily="34" charset="0"/>
                <a:cs typeface="Calibri" panose="020F0502020204030204" pitchFamily="34" charset="0"/>
                <a:sym typeface="Calibri"/>
              </a:rPr>
              <a:t>střední hodnotu ICP 15 </a:t>
            </a:r>
            <a:r>
              <a:rPr lang="cs-CZ" sz="1800" b="1" dirty="0" err="1">
                <a:solidFill>
                  <a:schemeClr val="dk1"/>
                </a:solidFill>
                <a:latin typeface="Calibri" panose="020F0502020204030204" pitchFamily="34" charset="0"/>
                <a:cs typeface="Calibri" panose="020F0502020204030204" pitchFamily="34" charset="0"/>
                <a:sym typeface="Calibri"/>
              </a:rPr>
              <a:t>mmHg</a:t>
            </a:r>
            <a:r>
              <a:rPr lang="cs-CZ" sz="1800" b="1" dirty="0">
                <a:solidFill>
                  <a:schemeClr val="dk1"/>
                </a:solidFill>
                <a:latin typeface="Calibri" panose="020F0502020204030204" pitchFamily="34" charset="0"/>
                <a:cs typeface="Calibri" panose="020F0502020204030204" pitchFamily="34" charset="0"/>
                <a:sym typeface="Calibri"/>
              </a:rPr>
              <a:t> </a:t>
            </a:r>
            <a:r>
              <a:rPr lang="cs-CZ" sz="1800" dirty="0">
                <a:solidFill>
                  <a:schemeClr val="dk1"/>
                </a:solidFill>
                <a:latin typeface="Calibri" panose="020F0502020204030204" pitchFamily="34" charset="0"/>
                <a:cs typeface="Calibri" panose="020F0502020204030204" pitchFamily="34" charset="0"/>
                <a:sym typeface="Calibri"/>
              </a:rPr>
              <a:t>(± 10) (zejména dle věku). O hypertenzi pak hovoříme při zvýšení nad 15mmHg (&gt; 200mmH</a:t>
            </a:r>
            <a:r>
              <a:rPr lang="cs-CZ" sz="1800" baseline="-25000" dirty="0">
                <a:solidFill>
                  <a:schemeClr val="dk1"/>
                </a:solidFill>
                <a:latin typeface="Calibri" panose="020F0502020204030204" pitchFamily="34" charset="0"/>
                <a:cs typeface="Calibri" panose="020F0502020204030204" pitchFamily="34" charset="0"/>
                <a:sym typeface="Calibri"/>
              </a:rPr>
              <a:t>2</a:t>
            </a:r>
            <a:r>
              <a:rPr lang="cs-CZ" sz="1800" dirty="0">
                <a:solidFill>
                  <a:schemeClr val="dk1"/>
                </a:solidFill>
                <a:latin typeface="Calibri" panose="020F0502020204030204" pitchFamily="34" charset="0"/>
                <a:cs typeface="Calibri" panose="020F0502020204030204" pitchFamily="34" charset="0"/>
                <a:sym typeface="Calibri"/>
              </a:rPr>
              <a:t>O vleže; &gt;400mmH</a:t>
            </a:r>
            <a:r>
              <a:rPr lang="cs-CZ" sz="1800" baseline="-25000" dirty="0">
                <a:solidFill>
                  <a:schemeClr val="dk1"/>
                </a:solidFill>
                <a:latin typeface="Calibri" panose="020F0502020204030204" pitchFamily="34" charset="0"/>
                <a:cs typeface="Calibri" panose="020F0502020204030204" pitchFamily="34" charset="0"/>
                <a:sym typeface="Calibri"/>
              </a:rPr>
              <a:t>2</a:t>
            </a:r>
            <a:r>
              <a:rPr lang="cs-CZ" sz="1800" dirty="0">
                <a:solidFill>
                  <a:schemeClr val="dk1"/>
                </a:solidFill>
                <a:latin typeface="Calibri" panose="020F0502020204030204" pitchFamily="34" charset="0"/>
                <a:cs typeface="Calibri" panose="020F0502020204030204" pitchFamily="34" charset="0"/>
                <a:sym typeface="Calibri"/>
              </a:rPr>
              <a:t>O)</a:t>
            </a:r>
            <a:endParaRPr lang="cs-CZ" sz="1800" dirty="0">
              <a:latin typeface="Calibri" panose="020F0502020204030204" pitchFamily="34" charset="0"/>
              <a:cs typeface="Calibri" panose="020F0502020204030204" pitchFamily="34" charset="0"/>
            </a:endParaRPr>
          </a:p>
        </p:txBody>
      </p:sp>
      <p:pic>
        <p:nvPicPr>
          <p:cNvPr id="9" name="Google Shape;354;p31" descr="Známky Info Informace - Vektorová grafika zdarma na Pixabay">
            <a:extLst>
              <a:ext uri="{FF2B5EF4-FFF2-40B4-BE49-F238E27FC236}">
                <a16:creationId xmlns:a16="http://schemas.microsoft.com/office/drawing/2014/main" id="{E201E336-B6CE-4C26-99A9-5DB6C65454D1}"/>
              </a:ext>
            </a:extLst>
          </p:cNvPr>
          <p:cNvPicPr preferRelativeResize="0"/>
          <p:nvPr/>
        </p:nvPicPr>
        <p:blipFill rotWithShape="1">
          <a:blip r:embed="rId3">
            <a:alphaModFix/>
          </a:blip>
          <a:srcRect/>
          <a:stretch/>
        </p:blipFill>
        <p:spPr>
          <a:xfrm>
            <a:off x="349633" y="4129759"/>
            <a:ext cx="278974" cy="278974"/>
          </a:xfrm>
          <a:prstGeom prst="rect">
            <a:avLst/>
          </a:prstGeom>
          <a:noFill/>
          <a:ln>
            <a:noFill/>
          </a:ln>
        </p:spPr>
      </p:pic>
      <p:sp>
        <p:nvSpPr>
          <p:cNvPr id="5" name="TextovéPole 4">
            <a:extLst>
              <a:ext uri="{FF2B5EF4-FFF2-40B4-BE49-F238E27FC236}">
                <a16:creationId xmlns:a16="http://schemas.microsoft.com/office/drawing/2014/main" id="{F52883A9-FA37-4C70-8976-8F1F758308E7}"/>
              </a:ext>
            </a:extLst>
          </p:cNvPr>
          <p:cNvSpPr txBox="1"/>
          <p:nvPr/>
        </p:nvSpPr>
        <p:spPr>
          <a:xfrm>
            <a:off x="263164" y="1102936"/>
            <a:ext cx="5600307" cy="2246769"/>
          </a:xfrm>
          <a:prstGeom prst="rect">
            <a:avLst/>
          </a:prstGeom>
          <a:noFill/>
        </p:spPr>
        <p:txBody>
          <a:bodyPr wrap="square" rtlCol="0">
            <a:spAutoFit/>
          </a:bodyPr>
          <a:lstStyle/>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Struktury nacházející se v </a:t>
            </a:r>
            <a:r>
              <a:rPr lang="cs-CZ" sz="2000" b="1" dirty="0">
                <a:latin typeface="Calibri" panose="020F0502020204030204" pitchFamily="34" charset="0"/>
                <a:cs typeface="Calibri" panose="020F0502020204030204" pitchFamily="34" charset="0"/>
              </a:rPr>
              <a:t>tvrdé kostěné </a:t>
            </a:r>
            <a:r>
              <a:rPr lang="cs-CZ" sz="2000" dirty="0">
                <a:latin typeface="Calibri" panose="020F0502020204030204" pitchFamily="34" charset="0"/>
                <a:cs typeface="Calibri" panose="020F0502020204030204" pitchFamily="34" charset="0"/>
              </a:rPr>
              <a:t>(od srůstů švů)</a:t>
            </a:r>
            <a:r>
              <a:rPr lang="cs-CZ" sz="2000" b="1" dirty="0">
                <a:latin typeface="Calibri" panose="020F0502020204030204" pitchFamily="34" charset="0"/>
                <a:cs typeface="Calibri" panose="020F0502020204030204" pitchFamily="34" charset="0"/>
              </a:rPr>
              <a:t> </a:t>
            </a:r>
            <a:r>
              <a:rPr lang="cs-CZ" sz="2000" dirty="0">
                <a:latin typeface="Calibri" panose="020F0502020204030204" pitchFamily="34" charset="0"/>
                <a:cs typeface="Calibri" panose="020F0502020204030204" pitchFamily="34" charset="0"/>
              </a:rPr>
              <a:t>schránce lebky se musí nacházet v co </a:t>
            </a:r>
            <a:r>
              <a:rPr lang="cs-CZ" sz="2000" b="1" u="sng" dirty="0">
                <a:latin typeface="Calibri" panose="020F0502020204030204" pitchFamily="34" charset="0"/>
                <a:cs typeface="Calibri" panose="020F0502020204030204" pitchFamily="34" charset="0"/>
              </a:rPr>
              <a:t>nejideálnější rovnováze</a:t>
            </a:r>
            <a:r>
              <a:rPr lang="cs-CZ" sz="20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Zvýšení (ale i snížení) vede zpravidla ke změnám ve zbývajících dvou složkách (které mohou jen omezeně reagovat) a </a:t>
            </a:r>
            <a:r>
              <a:rPr lang="cs-CZ" sz="2000" b="1" dirty="0">
                <a:latin typeface="Calibri" panose="020F0502020204030204" pitchFamily="34" charset="0"/>
                <a:cs typeface="Calibri" panose="020F0502020204030204" pitchFamily="34" charset="0"/>
              </a:rPr>
              <a:t>vzrůstá</a:t>
            </a:r>
            <a:r>
              <a:rPr lang="cs-CZ" sz="2000" dirty="0">
                <a:latin typeface="Calibri" panose="020F0502020204030204" pitchFamily="34" charset="0"/>
                <a:cs typeface="Calibri" panose="020F0502020204030204" pitchFamily="34" charset="0"/>
              </a:rPr>
              <a:t> (klesá) tzv. </a:t>
            </a:r>
            <a:r>
              <a:rPr lang="cs-CZ" sz="2000" b="1" dirty="0">
                <a:latin typeface="Calibri" panose="020F0502020204030204" pitchFamily="34" charset="0"/>
                <a:cs typeface="Calibri" panose="020F0502020204030204" pitchFamily="34" charset="0"/>
              </a:rPr>
              <a:t>intrakraniální tlak </a:t>
            </a:r>
            <a:r>
              <a:rPr lang="cs-CZ" sz="2000" dirty="0">
                <a:latin typeface="Calibri" panose="020F0502020204030204" pitchFamily="34" charset="0"/>
                <a:cs typeface="Calibri" panose="020F0502020204030204" pitchFamily="34" charset="0"/>
              </a:rPr>
              <a:t>(ICP – </a:t>
            </a:r>
            <a:r>
              <a:rPr lang="en-GB" sz="2000" dirty="0" err="1">
                <a:latin typeface="Calibri" panose="020F0502020204030204" pitchFamily="34" charset="0"/>
                <a:cs typeface="Calibri" panose="020F0502020204030204" pitchFamily="34" charset="0"/>
              </a:rPr>
              <a:t>intrac</a:t>
            </a:r>
            <a:r>
              <a:rPr lang="cs-CZ" sz="2000" dirty="0" err="1">
                <a:latin typeface="Calibri" panose="020F0502020204030204" pitchFamily="34" charset="0"/>
                <a:cs typeface="Calibri" panose="020F0502020204030204" pitchFamily="34" charset="0"/>
              </a:rPr>
              <a:t>ranial</a:t>
            </a:r>
            <a:r>
              <a:rPr lang="en-GB" sz="2000" dirty="0">
                <a:latin typeface="Calibri" panose="020F0502020204030204" pitchFamily="34" charset="0"/>
                <a:cs typeface="Calibri" panose="020F0502020204030204" pitchFamily="34" charset="0"/>
              </a:rPr>
              <a:t> pressure</a:t>
            </a:r>
            <a:r>
              <a:rPr lang="cs-CZ" sz="2000" dirty="0">
                <a:latin typeface="Calibri" panose="020F0502020204030204" pitchFamily="34" charset="0"/>
                <a:cs typeface="Calibri" panose="020F0502020204030204" pitchFamily="34" charset="0"/>
              </a:rPr>
              <a:t>).</a:t>
            </a:r>
          </a:p>
        </p:txBody>
      </p:sp>
      <p:cxnSp>
        <p:nvCxnSpPr>
          <p:cNvPr id="10" name="Přímá spojnice 9">
            <a:extLst>
              <a:ext uri="{FF2B5EF4-FFF2-40B4-BE49-F238E27FC236}">
                <a16:creationId xmlns:a16="http://schemas.microsoft.com/office/drawing/2014/main" id="{825B6A4F-4D71-4EAB-B442-1D0DC91CE225}"/>
              </a:ext>
            </a:extLst>
          </p:cNvPr>
          <p:cNvCxnSpPr/>
          <p:nvPr/>
        </p:nvCxnSpPr>
        <p:spPr>
          <a:xfrm>
            <a:off x="6769768" y="2743200"/>
            <a:ext cx="46842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bdélník 11">
            <a:extLst>
              <a:ext uri="{FF2B5EF4-FFF2-40B4-BE49-F238E27FC236}">
                <a16:creationId xmlns:a16="http://schemas.microsoft.com/office/drawing/2014/main" id="{5D3C2AD6-A60E-46DB-A1EE-870582BA02EA}"/>
              </a:ext>
            </a:extLst>
          </p:cNvPr>
          <p:cNvSpPr/>
          <p:nvPr/>
        </p:nvSpPr>
        <p:spPr>
          <a:xfrm>
            <a:off x="7418893" y="2953779"/>
            <a:ext cx="3582690" cy="3959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bg1"/>
                </a:solidFill>
              </a:rPr>
              <a:t>Objem </a:t>
            </a:r>
            <a:r>
              <a:rPr lang="cs-CZ" b="1" dirty="0" err="1">
                <a:solidFill>
                  <a:schemeClr val="bg1"/>
                </a:solidFill>
              </a:rPr>
              <a:t>intrakrania</a:t>
            </a:r>
            <a:r>
              <a:rPr lang="cs-CZ" b="1" dirty="0">
                <a:solidFill>
                  <a:schemeClr val="bg1"/>
                </a:solidFill>
              </a:rPr>
              <a:t> (cca. 1700ml)</a:t>
            </a:r>
            <a:endParaRPr lang="en-GB" b="1" dirty="0">
              <a:solidFill>
                <a:schemeClr val="bg1"/>
              </a:solidFill>
            </a:endParaRPr>
          </a:p>
        </p:txBody>
      </p:sp>
    </p:spTree>
    <p:extLst>
      <p:ext uri="{BB962C8B-B14F-4D97-AF65-F5344CB8AC3E}">
        <p14:creationId xmlns:p14="http://schemas.microsoft.com/office/powerpoint/2010/main" val="3374499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5DCA3F03-A85F-400A-89FF-77D979C411CE}"/>
              </a:ext>
            </a:extLst>
          </p:cNvPr>
          <p:cNvSpPr>
            <a:spLocks noGrp="1"/>
          </p:cNvSpPr>
          <p:nvPr>
            <p:ph type="title"/>
          </p:nvPr>
        </p:nvSpPr>
        <p:spPr/>
        <p:txBody>
          <a:bodyPr/>
          <a:lstStyle/>
          <a:p>
            <a:r>
              <a:rPr lang="cs-CZ" dirty="0"/>
              <a:t>Poruchy vědomí – anatomie a fyziologie</a:t>
            </a:r>
          </a:p>
        </p:txBody>
      </p:sp>
      <p:sp>
        <p:nvSpPr>
          <p:cNvPr id="4" name="Zástupný obsah 3">
            <a:extLst>
              <a:ext uri="{FF2B5EF4-FFF2-40B4-BE49-F238E27FC236}">
                <a16:creationId xmlns:a16="http://schemas.microsoft.com/office/drawing/2014/main" id="{772160B6-06A0-4B93-B193-B26CE4B6AFFF}"/>
              </a:ext>
            </a:extLst>
          </p:cNvPr>
          <p:cNvSpPr>
            <a:spLocks noGrp="1"/>
          </p:cNvSpPr>
          <p:nvPr>
            <p:ph idx="1"/>
          </p:nvPr>
        </p:nvSpPr>
        <p:spPr/>
        <p:txBody>
          <a:bodyPr/>
          <a:lstStyle/>
          <a:p>
            <a:r>
              <a:rPr lang="cs-CZ" sz="2000" dirty="0"/>
              <a:t>K poruše vědomí v </a:t>
            </a:r>
            <a:r>
              <a:rPr lang="cs-CZ" sz="2000" b="1" dirty="0"/>
              <a:t>rámci strukturálního (ložiskového) postižení </a:t>
            </a:r>
            <a:r>
              <a:rPr lang="cs-CZ" sz="2000" dirty="0"/>
              <a:t>mozku musí mít pacient:</a:t>
            </a:r>
          </a:p>
          <a:p>
            <a:pPr lvl="1"/>
            <a:r>
              <a:rPr lang="cs-CZ" b="1" dirty="0"/>
              <a:t>kmenové postižení </a:t>
            </a:r>
            <a:r>
              <a:rPr lang="cs-CZ" dirty="0"/>
              <a:t>anebo</a:t>
            </a:r>
          </a:p>
          <a:p>
            <a:pPr lvl="1"/>
            <a:r>
              <a:rPr lang="cs-CZ" dirty="0"/>
              <a:t>postižené </a:t>
            </a:r>
            <a:r>
              <a:rPr lang="cs-CZ" b="1" dirty="0"/>
              <a:t>obě hemisféry</a:t>
            </a:r>
            <a:r>
              <a:rPr lang="cs-CZ" dirty="0"/>
              <a:t>,</a:t>
            </a:r>
          </a:p>
          <a:p>
            <a:r>
              <a:rPr lang="cs-CZ" sz="2000" dirty="0"/>
              <a:t>Jednostranné </a:t>
            </a:r>
            <a:r>
              <a:rPr lang="cs-CZ" sz="2000" dirty="0" err="1"/>
              <a:t>hemisferální</a:t>
            </a:r>
            <a:r>
              <a:rPr lang="cs-CZ" sz="2000" dirty="0"/>
              <a:t> ložiskové postižení </a:t>
            </a:r>
            <a:r>
              <a:rPr lang="cs-CZ" sz="2000" b="1" dirty="0"/>
              <a:t>nevede </a:t>
            </a:r>
            <a:r>
              <a:rPr lang="cs-CZ" sz="2000" dirty="0"/>
              <a:t>k rozvoji poruchy vědomí, pokud není současně (např. přetlakem </a:t>
            </a:r>
            <a:r>
              <a:rPr lang="cs-CZ" sz="2000" dirty="0" err="1"/>
              <a:t>středočarových</a:t>
            </a:r>
            <a:r>
              <a:rPr lang="cs-CZ" sz="2000" dirty="0"/>
              <a:t> struktur) postižena i hemisféra druhá.</a:t>
            </a:r>
          </a:p>
        </p:txBody>
      </p:sp>
      <p:sp>
        <p:nvSpPr>
          <p:cNvPr id="5" name="Zástupný symbol pro zápatí 1">
            <a:extLst>
              <a:ext uri="{FF2B5EF4-FFF2-40B4-BE49-F238E27FC236}">
                <a16:creationId xmlns:a16="http://schemas.microsoft.com/office/drawing/2014/main" id="{3A5D154F-A607-48CA-AD4E-DBA4E23B3893}"/>
              </a:ext>
            </a:extLst>
          </p:cNvPr>
          <p:cNvSpPr>
            <a:spLocks noGrp="1"/>
          </p:cNvSpPr>
          <p:nvPr>
            <p:ph type="ftr" sz="quarter" idx="10"/>
          </p:nvPr>
        </p:nvSpPr>
        <p:spPr>
          <a:xfrm>
            <a:off x="720000" y="6228000"/>
            <a:ext cx="7920000" cy="2520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dirty="0">
                <a:ln>
                  <a:noFill/>
                </a:ln>
                <a:solidFill>
                  <a:srgbClr val="0000DC"/>
                </a:solidFill>
                <a:effectLst/>
                <a:uLnTx/>
                <a:uFillTx/>
                <a:latin typeface="Arial"/>
                <a:ea typeface="+mn-ea"/>
                <a:cs typeface="+mn-cs"/>
              </a:rPr>
              <a:t>Neurologie – přednáška (VLNE9X1p)</a:t>
            </a:r>
          </a:p>
        </p:txBody>
      </p:sp>
    </p:spTree>
    <p:extLst>
      <p:ext uri="{BB962C8B-B14F-4D97-AF65-F5344CB8AC3E}">
        <p14:creationId xmlns:p14="http://schemas.microsoft.com/office/powerpoint/2010/main" val="189742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123508-AE00-46DA-8B98-11016C51C9DC}"/>
              </a:ext>
            </a:extLst>
          </p:cNvPr>
          <p:cNvSpPr>
            <a:spLocks noGrp="1"/>
          </p:cNvSpPr>
          <p:nvPr>
            <p:ph type="title"/>
          </p:nvPr>
        </p:nvSpPr>
        <p:spPr>
          <a:xfrm>
            <a:off x="263165" y="127262"/>
            <a:ext cx="5166674" cy="747238"/>
          </a:xfrm>
        </p:spPr>
        <p:txBody>
          <a:bodyPr/>
          <a:lstStyle/>
          <a:p>
            <a:r>
              <a:rPr lang="cs-CZ" b="1" dirty="0"/>
              <a:t>ZÁKLADNÍ PRAVIDLA</a:t>
            </a:r>
            <a:endParaRPr lang="en-GB" b="1" dirty="0"/>
          </a:p>
        </p:txBody>
      </p:sp>
      <p:pic>
        <p:nvPicPr>
          <p:cNvPr id="1026" name="Picture 2" descr="Brain, head, mind, memory, profile, person, think icon - Download on  Iconfinder">
            <a:extLst>
              <a:ext uri="{FF2B5EF4-FFF2-40B4-BE49-F238E27FC236}">
                <a16:creationId xmlns:a16="http://schemas.microsoft.com/office/drawing/2014/main" id="{68FDA86B-A8A8-406B-BB30-3D3233EEB7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00" r="10302"/>
          <a:stretch/>
        </p:blipFill>
        <p:spPr bwMode="auto">
          <a:xfrm flipH="1">
            <a:off x="5766721" y="63631"/>
            <a:ext cx="6008183" cy="673073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D6BC4C08-343D-4464-A964-B57D888B580C}"/>
              </a:ext>
            </a:extLst>
          </p:cNvPr>
          <p:cNvSpPr/>
          <p:nvPr/>
        </p:nvSpPr>
        <p:spPr>
          <a:xfrm>
            <a:off x="7418895" y="1102936"/>
            <a:ext cx="2655546" cy="395926"/>
          </a:xfrm>
          <a:prstGeom prst="rect">
            <a:avLst/>
          </a:prstGeom>
          <a:solidFill>
            <a:srgbClr val="DC9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KREV (ml)</a:t>
            </a:r>
            <a:endParaRPr lang="en-GB" b="1" dirty="0">
              <a:solidFill>
                <a:schemeClr val="tx1"/>
              </a:solidFill>
            </a:endParaRPr>
          </a:p>
        </p:txBody>
      </p:sp>
      <p:sp>
        <p:nvSpPr>
          <p:cNvPr id="6" name="Obdélník 5">
            <a:extLst>
              <a:ext uri="{FF2B5EF4-FFF2-40B4-BE49-F238E27FC236}">
                <a16:creationId xmlns:a16="http://schemas.microsoft.com/office/drawing/2014/main" id="{3C51826F-7523-4B65-AF99-5F19C857E336}"/>
              </a:ext>
            </a:extLst>
          </p:cNvPr>
          <p:cNvSpPr/>
          <p:nvPr/>
        </p:nvSpPr>
        <p:spPr>
          <a:xfrm>
            <a:off x="7418894" y="1605699"/>
            <a:ext cx="2655547" cy="39592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MOZKOMÍŠNÍ MOK (ml)</a:t>
            </a:r>
            <a:endParaRPr lang="en-GB" b="1" dirty="0">
              <a:solidFill>
                <a:schemeClr val="tx1"/>
              </a:solidFill>
            </a:endParaRPr>
          </a:p>
        </p:txBody>
      </p:sp>
      <p:sp>
        <p:nvSpPr>
          <p:cNvPr id="7" name="Obdélník 6">
            <a:extLst>
              <a:ext uri="{FF2B5EF4-FFF2-40B4-BE49-F238E27FC236}">
                <a16:creationId xmlns:a16="http://schemas.microsoft.com/office/drawing/2014/main" id="{33A54AD7-244B-4784-A2CE-CCEF4082F86A}"/>
              </a:ext>
            </a:extLst>
          </p:cNvPr>
          <p:cNvSpPr/>
          <p:nvPr/>
        </p:nvSpPr>
        <p:spPr>
          <a:xfrm>
            <a:off x="7418893" y="2108462"/>
            <a:ext cx="2655547" cy="395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MOZKOVÁ TKÁŇ</a:t>
            </a:r>
            <a:endParaRPr lang="en-GB" b="1" dirty="0">
              <a:solidFill>
                <a:schemeClr val="tx1"/>
              </a:solidFill>
            </a:endParaRPr>
          </a:p>
        </p:txBody>
      </p:sp>
      <p:sp>
        <p:nvSpPr>
          <p:cNvPr id="8" name="Google Shape;353;p31">
            <a:extLst>
              <a:ext uri="{FF2B5EF4-FFF2-40B4-BE49-F238E27FC236}">
                <a16:creationId xmlns:a16="http://schemas.microsoft.com/office/drawing/2014/main" id="{54945D11-517A-4D11-A0FE-117FFF2B7F2F}"/>
              </a:ext>
            </a:extLst>
          </p:cNvPr>
          <p:cNvSpPr/>
          <p:nvPr/>
        </p:nvSpPr>
        <p:spPr>
          <a:xfrm>
            <a:off x="231080" y="4764505"/>
            <a:ext cx="5503557" cy="1919380"/>
          </a:xfrm>
          <a:prstGeom prst="rect">
            <a:avLst/>
          </a:prstGeom>
          <a:solidFill>
            <a:srgbClr val="FFF2CC"/>
          </a:solidFill>
          <a:ln>
            <a:noFill/>
          </a:ln>
        </p:spPr>
        <p:txBody>
          <a:bodyPr spcFirstLastPara="1" wrap="square" lIns="91425" tIns="45700" rIns="91425" bIns="45700" anchor="ctr" anchorCtr="0">
            <a:noAutofit/>
          </a:bodyPr>
          <a:lstStyle/>
          <a:p>
            <a:pPr lvl="0"/>
            <a:r>
              <a:rPr lang="cs-CZ" sz="1800" dirty="0">
                <a:latin typeface="Calibri" panose="020F0502020204030204" pitchFamily="34" charset="0"/>
                <a:cs typeface="Calibri" panose="020F0502020204030204" pitchFamily="34" charset="0"/>
              </a:rPr>
              <a:t>      A přestože mozek se podílí na celkové tělesné hmotnosti asi 2 %, představuje jeho prokrvení až 15 % minutového srdečního výdeje a 20 % spotřeby kyslíku. Průtok je obtížněji regulovatelný – můžeme tak u dětí sledovat </a:t>
            </a:r>
            <a:r>
              <a:rPr lang="cs-CZ" sz="1800" b="1" dirty="0">
                <a:latin typeface="Calibri" panose="020F0502020204030204" pitchFamily="34" charset="0"/>
                <a:cs typeface="Calibri" panose="020F0502020204030204" pitchFamily="34" charset="0"/>
              </a:rPr>
              <a:t>pulzaci velké fontanely </a:t>
            </a:r>
            <a:r>
              <a:rPr lang="cs-CZ" sz="1800" dirty="0">
                <a:latin typeface="Calibri" panose="020F0502020204030204" pitchFamily="34" charset="0"/>
                <a:cs typeface="Calibri" panose="020F0502020204030204" pitchFamily="34" charset="0"/>
              </a:rPr>
              <a:t>(zejména při zvýšení nitrohrudního tlaku (např. kašel), splavy nemají chlopně)</a:t>
            </a:r>
          </a:p>
        </p:txBody>
      </p:sp>
      <p:pic>
        <p:nvPicPr>
          <p:cNvPr id="9" name="Google Shape;354;p31" descr="Známky Info Informace - Vektorová grafika zdarma na Pixabay">
            <a:extLst>
              <a:ext uri="{FF2B5EF4-FFF2-40B4-BE49-F238E27FC236}">
                <a16:creationId xmlns:a16="http://schemas.microsoft.com/office/drawing/2014/main" id="{E201E336-B6CE-4C26-99A9-5DB6C65454D1}"/>
              </a:ext>
            </a:extLst>
          </p:cNvPr>
          <p:cNvPicPr preferRelativeResize="0"/>
          <p:nvPr/>
        </p:nvPicPr>
        <p:blipFill rotWithShape="1">
          <a:blip r:embed="rId4">
            <a:alphaModFix/>
          </a:blip>
          <a:srcRect/>
          <a:stretch/>
        </p:blipFill>
        <p:spPr>
          <a:xfrm>
            <a:off x="277609" y="4873291"/>
            <a:ext cx="278974" cy="278974"/>
          </a:xfrm>
          <a:prstGeom prst="rect">
            <a:avLst/>
          </a:prstGeom>
          <a:noFill/>
          <a:ln>
            <a:noFill/>
          </a:ln>
        </p:spPr>
      </p:pic>
      <p:sp>
        <p:nvSpPr>
          <p:cNvPr id="5" name="TextovéPole 4">
            <a:extLst>
              <a:ext uri="{FF2B5EF4-FFF2-40B4-BE49-F238E27FC236}">
                <a16:creationId xmlns:a16="http://schemas.microsoft.com/office/drawing/2014/main" id="{F52883A9-FA37-4C70-8976-8F1F758308E7}"/>
              </a:ext>
            </a:extLst>
          </p:cNvPr>
          <p:cNvSpPr txBox="1"/>
          <p:nvPr/>
        </p:nvSpPr>
        <p:spPr>
          <a:xfrm>
            <a:off x="263164" y="1102936"/>
            <a:ext cx="5600307" cy="2554545"/>
          </a:xfrm>
          <a:prstGeom prst="rect">
            <a:avLst/>
          </a:prstGeom>
          <a:noFill/>
        </p:spPr>
        <p:txBody>
          <a:bodyPr wrap="square" rtlCol="0">
            <a:spAutoFit/>
          </a:bodyPr>
          <a:lstStyle/>
          <a:p>
            <a:pPr marL="342900" indent="-342900">
              <a:buFont typeface="Arial" panose="020B0604020202020204" pitchFamily="34" charset="0"/>
              <a:buChar char="•"/>
            </a:pPr>
            <a:r>
              <a:rPr lang="cs-CZ" sz="2000" dirty="0">
                <a:latin typeface="Calibri" panose="020F0502020204030204" pitchFamily="34" charset="0"/>
                <a:cs typeface="Calibri" panose="020F0502020204030204" pitchFamily="34" charset="0"/>
              </a:rPr>
              <a:t>Při zvýšení nitrolebního tlaku každá ze tří složek využívá „nouzových východů“ a dochází tak k </a:t>
            </a:r>
            <a:r>
              <a:rPr lang="cs-CZ" sz="2000" b="1" dirty="0">
                <a:latin typeface="Calibri" panose="020F0502020204030204" pitchFamily="34" charset="0"/>
                <a:cs typeface="Calibri" panose="020F0502020204030204" pitchFamily="34" charset="0"/>
              </a:rPr>
              <a:t>život ohrožujícím stavům</a:t>
            </a:r>
            <a:r>
              <a:rPr lang="cs-CZ"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cs-CZ" sz="2000" dirty="0">
                <a:latin typeface="Calibri" panose="020F0502020204030204" pitchFamily="34" charset="0"/>
                <a:cs typeface="Calibri" panose="020F0502020204030204" pitchFamily="34" charset="0"/>
              </a:rPr>
              <a:t>Při vyčerpání kompenzačních mechanismu narůstá tlak </a:t>
            </a:r>
            <a:r>
              <a:rPr lang="cs-CZ" sz="2000" b="1" dirty="0">
                <a:latin typeface="Calibri" panose="020F0502020204030204" pitchFamily="34" charset="0"/>
                <a:cs typeface="Calibri" panose="020F0502020204030204" pitchFamily="34" charset="0"/>
              </a:rPr>
              <a:t>exponenciálně</a:t>
            </a:r>
            <a:r>
              <a:rPr lang="cs-CZ" sz="2000" dirty="0">
                <a:latin typeface="Calibri" panose="020F0502020204030204" pitchFamily="34" charset="0"/>
                <a:cs typeface="Calibri" panose="020F0502020204030204" pitchFamily="34" charset="0"/>
              </a:rPr>
              <a:t>!</a:t>
            </a:r>
          </a:p>
          <a:p>
            <a:pPr marL="342900" lvl="1" indent="-342900">
              <a:buFont typeface="Arial" panose="020B0604020202020204" pitchFamily="34" charset="0"/>
              <a:buChar char="•"/>
            </a:pPr>
            <a:r>
              <a:rPr lang="cs-CZ" sz="2000" dirty="0">
                <a:latin typeface="Calibri" panose="020F0502020204030204" pitchFamily="34" charset="0"/>
                <a:cs typeface="Calibri" panose="020F0502020204030204" pitchFamily="34" charset="0"/>
              </a:rPr>
              <a:t>Nejpružněji reaguje mozkomíšní mok (vyrovnává běžné kolísání tlaku a chrání mozek před nárazy)</a:t>
            </a:r>
          </a:p>
          <a:p>
            <a:pPr marL="285750" lvl="7" indent="-285750">
              <a:buFont typeface="Arial" panose="020B0604020202020204" pitchFamily="34" charset="0"/>
              <a:buChar char="•"/>
            </a:pPr>
            <a:endParaRPr lang="cs-CZ" sz="2000" dirty="0">
              <a:latin typeface="Calibri" panose="020F0502020204030204" pitchFamily="34" charset="0"/>
              <a:cs typeface="Calibri" panose="020F0502020204030204" pitchFamily="34" charset="0"/>
            </a:endParaRPr>
          </a:p>
        </p:txBody>
      </p:sp>
      <p:pic>
        <p:nvPicPr>
          <p:cNvPr id="3074" name="Picture 2" descr="Queencupuss (@JeLaw178) | Stocktwits">
            <a:extLst>
              <a:ext uri="{FF2B5EF4-FFF2-40B4-BE49-F238E27FC236}">
                <a16:creationId xmlns:a16="http://schemas.microsoft.com/office/drawing/2014/main" id="{93444B1D-4E6C-41FC-BCF9-D2E8883183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98278" y="3429000"/>
            <a:ext cx="4572000"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632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2C355BB-904C-4C81-A5B5-98F4659DE9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754" y="68262"/>
            <a:ext cx="6183756" cy="6721475"/>
          </a:xfrm>
          <a:prstGeom prst="rect">
            <a:avLst/>
          </a:prstGeom>
          <a:solidFill>
            <a:srgbClr val="FFFFFF"/>
          </a:solidFill>
          <a:ln>
            <a:noFill/>
          </a:ln>
        </p:spPr>
      </p:pic>
      <p:pic>
        <p:nvPicPr>
          <p:cNvPr id="5" name="Picture 2" descr="Queencupuss (@JeLaw178) | Stocktwits">
            <a:extLst>
              <a:ext uri="{FF2B5EF4-FFF2-40B4-BE49-F238E27FC236}">
                <a16:creationId xmlns:a16="http://schemas.microsoft.com/office/drawing/2014/main" id="{6F8A4B85-49AF-4C19-8589-C093DF0272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67246" y="268705"/>
            <a:ext cx="4572000"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54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 Path of CSF flow: from the choroid plexus, through interventricular... |  Download Scientific Diagram">
            <a:extLst>
              <a:ext uri="{FF2B5EF4-FFF2-40B4-BE49-F238E27FC236}">
                <a16:creationId xmlns:a16="http://schemas.microsoft.com/office/drawing/2014/main" id="{3C76A911-BBF7-443C-BF1A-C8BEB7508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335" y="3198042"/>
            <a:ext cx="4961665" cy="365995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36123508-AE00-46DA-8B98-11016C51C9DC}"/>
              </a:ext>
            </a:extLst>
          </p:cNvPr>
          <p:cNvSpPr>
            <a:spLocks noGrp="1"/>
          </p:cNvSpPr>
          <p:nvPr>
            <p:ph type="title"/>
          </p:nvPr>
        </p:nvSpPr>
        <p:spPr>
          <a:xfrm>
            <a:off x="263165" y="127262"/>
            <a:ext cx="5166674" cy="747238"/>
          </a:xfrm>
        </p:spPr>
        <p:txBody>
          <a:bodyPr/>
          <a:lstStyle/>
          <a:p>
            <a:r>
              <a:rPr lang="cs-CZ" b="1" dirty="0"/>
              <a:t>MOZKOMÍŠNÍ MOK</a:t>
            </a:r>
            <a:endParaRPr lang="en-GB" b="1" dirty="0"/>
          </a:p>
        </p:txBody>
      </p:sp>
      <p:pic>
        <p:nvPicPr>
          <p:cNvPr id="1026" name="Picture 2" descr="Brain, head, mind, memory, profile, person, think icon - Download on  Iconfinder">
            <a:extLst>
              <a:ext uri="{FF2B5EF4-FFF2-40B4-BE49-F238E27FC236}">
                <a16:creationId xmlns:a16="http://schemas.microsoft.com/office/drawing/2014/main" id="{68FDA86B-A8A8-406B-BB30-3D3233EEB7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00" r="10302"/>
          <a:stretch/>
        </p:blipFill>
        <p:spPr bwMode="auto">
          <a:xfrm flipH="1">
            <a:off x="9337272" y="0"/>
            <a:ext cx="2854728" cy="319804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D6BC4C08-343D-4464-A964-B57D888B580C}"/>
              </a:ext>
            </a:extLst>
          </p:cNvPr>
          <p:cNvSpPr/>
          <p:nvPr/>
        </p:nvSpPr>
        <p:spPr>
          <a:xfrm>
            <a:off x="9737889" y="268748"/>
            <a:ext cx="1813885" cy="395926"/>
          </a:xfrm>
          <a:prstGeom prst="rect">
            <a:avLst/>
          </a:prstGeom>
          <a:solidFill>
            <a:srgbClr val="DC9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10% KREV (ml)</a:t>
            </a:r>
            <a:endParaRPr lang="en-GB" b="1" dirty="0">
              <a:solidFill>
                <a:schemeClr val="tx1"/>
              </a:solidFill>
            </a:endParaRPr>
          </a:p>
        </p:txBody>
      </p:sp>
      <p:sp>
        <p:nvSpPr>
          <p:cNvPr id="6" name="Obdélník 5">
            <a:extLst>
              <a:ext uri="{FF2B5EF4-FFF2-40B4-BE49-F238E27FC236}">
                <a16:creationId xmlns:a16="http://schemas.microsoft.com/office/drawing/2014/main" id="{3C51826F-7523-4B65-AF99-5F19C857E336}"/>
              </a:ext>
            </a:extLst>
          </p:cNvPr>
          <p:cNvSpPr/>
          <p:nvPr/>
        </p:nvSpPr>
        <p:spPr>
          <a:xfrm>
            <a:off x="8903640" y="664674"/>
            <a:ext cx="3025195" cy="39592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10% MOZKOMÍŠNÍ MOK (ml)</a:t>
            </a:r>
            <a:endParaRPr lang="en-GB" b="1" dirty="0">
              <a:solidFill>
                <a:schemeClr val="tx1"/>
              </a:solidFill>
            </a:endParaRPr>
          </a:p>
        </p:txBody>
      </p:sp>
      <p:sp>
        <p:nvSpPr>
          <p:cNvPr id="7" name="Obdélník 6">
            <a:extLst>
              <a:ext uri="{FF2B5EF4-FFF2-40B4-BE49-F238E27FC236}">
                <a16:creationId xmlns:a16="http://schemas.microsoft.com/office/drawing/2014/main" id="{33A54AD7-244B-4784-A2CE-CCEF4082F86A}"/>
              </a:ext>
            </a:extLst>
          </p:cNvPr>
          <p:cNvSpPr/>
          <p:nvPr/>
        </p:nvSpPr>
        <p:spPr>
          <a:xfrm>
            <a:off x="9737889" y="1032321"/>
            <a:ext cx="2381117" cy="2970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80 % MOZKOVÁ TKÁŇ</a:t>
            </a:r>
            <a:endParaRPr lang="en-GB" b="1" dirty="0">
              <a:solidFill>
                <a:schemeClr val="tx1"/>
              </a:solidFill>
            </a:endParaRPr>
          </a:p>
        </p:txBody>
      </p:sp>
      <p:sp>
        <p:nvSpPr>
          <p:cNvPr id="10" name="Zástupný text 2">
            <a:extLst>
              <a:ext uri="{FF2B5EF4-FFF2-40B4-BE49-F238E27FC236}">
                <a16:creationId xmlns:a16="http://schemas.microsoft.com/office/drawing/2014/main" id="{B095CD01-D9B8-4A3F-9A67-94747FB6A6A7}"/>
              </a:ext>
            </a:extLst>
          </p:cNvPr>
          <p:cNvSpPr>
            <a:spLocks noGrp="1"/>
          </p:cNvSpPr>
          <p:nvPr>
            <p:ph type="body" idx="1"/>
          </p:nvPr>
        </p:nvSpPr>
        <p:spPr>
          <a:xfrm>
            <a:off x="376287" y="1022374"/>
            <a:ext cx="8527353" cy="4351338"/>
          </a:xfrm>
        </p:spPr>
        <p:txBody>
          <a:bodyPr/>
          <a:lstStyle/>
          <a:p>
            <a:pPr marL="114300" indent="0">
              <a:lnSpc>
                <a:spcPct val="100000"/>
              </a:lnSpc>
              <a:buNone/>
            </a:pPr>
            <a:r>
              <a:rPr lang="cs-CZ" sz="2400" dirty="0"/>
              <a:t>= Likvor; obíhá v soustavě navzájem propojených dutin uvnitř mozku (tzv. </a:t>
            </a:r>
            <a:r>
              <a:rPr lang="cs-CZ" sz="2400" b="1" dirty="0"/>
              <a:t>komorový systém</a:t>
            </a:r>
            <a:r>
              <a:rPr lang="cs-CZ" sz="2400" dirty="0"/>
              <a:t>) a přesouvá se do subarachnoidálního prostoru (na povrch mozku a míchy) odkud se (převážně) </a:t>
            </a:r>
            <a:r>
              <a:rPr lang="cs-CZ" sz="2400" b="1" dirty="0"/>
              <a:t>vstřebává do krve</a:t>
            </a:r>
            <a:r>
              <a:rPr lang="cs-CZ" sz="2400" dirty="0"/>
              <a:t>.</a:t>
            </a:r>
          </a:p>
          <a:p>
            <a:pPr lvl="1">
              <a:lnSpc>
                <a:spcPct val="100000"/>
              </a:lnSpc>
            </a:pPr>
            <a:r>
              <a:rPr lang="cs-CZ" sz="2000" b="1" u="sng" dirty="0">
                <a:solidFill>
                  <a:schemeClr val="accent2">
                    <a:lumMod val="75000"/>
                  </a:schemeClr>
                </a:solidFill>
              </a:rPr>
              <a:t>Pružný prvek</a:t>
            </a:r>
            <a:r>
              <a:rPr lang="cs-CZ" sz="2000" u="sng" dirty="0">
                <a:solidFill>
                  <a:schemeClr val="accent2">
                    <a:lumMod val="75000"/>
                  </a:schemeClr>
                </a:solidFill>
              </a:rPr>
              <a:t> </a:t>
            </a:r>
            <a:r>
              <a:rPr lang="cs-CZ" sz="2000" dirty="0"/>
              <a:t>nadlehčující mozek. (funkce mechanická a podpůrná)</a:t>
            </a:r>
          </a:p>
          <a:p>
            <a:pPr lvl="1">
              <a:lnSpc>
                <a:spcPct val="100000"/>
              </a:lnSpc>
            </a:pPr>
            <a:r>
              <a:rPr lang="cs-CZ" sz="2000" b="1" dirty="0"/>
              <a:t>Chrání mozek</a:t>
            </a:r>
            <a:r>
              <a:rPr lang="cs-CZ" sz="2000" dirty="0"/>
              <a:t> před nárazy. (funkce ochranná)</a:t>
            </a:r>
          </a:p>
          <a:p>
            <a:pPr lvl="1">
              <a:lnSpc>
                <a:spcPct val="100000"/>
              </a:lnSpc>
            </a:pPr>
            <a:r>
              <a:rPr lang="cs-CZ" sz="2000" dirty="0"/>
              <a:t>Hraje roli při vývoji mozku, </a:t>
            </a:r>
            <a:r>
              <a:rPr lang="cs-CZ" sz="2000" b="1" dirty="0"/>
              <a:t>transportu metabolitů a </a:t>
            </a:r>
            <a:r>
              <a:rPr lang="cs-CZ" sz="2000" b="1" u="sng" dirty="0">
                <a:solidFill>
                  <a:schemeClr val="accent2">
                    <a:lumMod val="75000"/>
                  </a:schemeClr>
                </a:solidFill>
              </a:rPr>
              <a:t>imunity</a:t>
            </a:r>
            <a:r>
              <a:rPr lang="cs-CZ" sz="2000" u="sng" dirty="0"/>
              <a:t>.</a:t>
            </a:r>
            <a:br>
              <a:rPr lang="cs-CZ" sz="2000" u="sng" dirty="0"/>
            </a:br>
            <a:r>
              <a:rPr lang="cs-CZ" sz="2000" dirty="0"/>
              <a:t>(funkce metabolická)</a:t>
            </a:r>
            <a:endParaRPr lang="en-GB" sz="2000" dirty="0"/>
          </a:p>
        </p:txBody>
      </p:sp>
      <p:sp>
        <p:nvSpPr>
          <p:cNvPr id="12" name="Google Shape;353;p31">
            <a:extLst>
              <a:ext uri="{FF2B5EF4-FFF2-40B4-BE49-F238E27FC236}">
                <a16:creationId xmlns:a16="http://schemas.microsoft.com/office/drawing/2014/main" id="{FFF2056E-AA1D-4FD1-B30C-D2F25AE191DE}"/>
              </a:ext>
            </a:extLst>
          </p:cNvPr>
          <p:cNvSpPr/>
          <p:nvPr/>
        </p:nvSpPr>
        <p:spPr>
          <a:xfrm>
            <a:off x="231080" y="4628561"/>
            <a:ext cx="6565623" cy="2055324"/>
          </a:xfrm>
          <a:prstGeom prst="rect">
            <a:avLst/>
          </a:prstGeom>
          <a:solidFill>
            <a:srgbClr val="FFF2CC"/>
          </a:solidFill>
          <a:ln>
            <a:noFill/>
          </a:ln>
        </p:spPr>
        <p:txBody>
          <a:bodyPr spcFirstLastPara="1" wrap="square" lIns="91425" tIns="45700" rIns="91425" bIns="45700" anchor="ctr" anchorCtr="0">
            <a:noAutofit/>
          </a:bodyPr>
          <a:lstStyle/>
          <a:p>
            <a:pPr lvl="0"/>
            <a:r>
              <a:rPr lang="cs-CZ" sz="1800" dirty="0">
                <a:latin typeface="Calibri" panose="020F0502020204030204" pitchFamily="34" charset="0"/>
                <a:cs typeface="Calibri" panose="020F0502020204030204" pitchFamily="34" charset="0"/>
              </a:rPr>
              <a:t>      Průměrný objem </a:t>
            </a:r>
            <a:r>
              <a:rPr lang="cs-CZ" sz="1800" dirty="0" err="1">
                <a:latin typeface="Calibri" panose="020F0502020204030204" pitchFamily="34" charset="0"/>
                <a:cs typeface="Calibri" panose="020F0502020204030204" pitchFamily="34" charset="0"/>
              </a:rPr>
              <a:t>likvoru</a:t>
            </a:r>
            <a:r>
              <a:rPr lang="cs-CZ" sz="1800" dirty="0">
                <a:latin typeface="Calibri" panose="020F0502020204030204" pitchFamily="34" charset="0"/>
                <a:cs typeface="Calibri" panose="020F0502020204030204" pitchFamily="34" charset="0"/>
              </a:rPr>
              <a:t> je </a:t>
            </a:r>
            <a:r>
              <a:rPr lang="cs-CZ" sz="1800" b="1" dirty="0">
                <a:latin typeface="Calibri" panose="020F0502020204030204" pitchFamily="34" charset="0"/>
                <a:cs typeface="Calibri" panose="020F0502020204030204" pitchFamily="34" charset="0"/>
              </a:rPr>
              <a:t>150 ml </a:t>
            </a:r>
            <a:r>
              <a:rPr lang="cs-CZ" sz="1800" dirty="0">
                <a:latin typeface="Calibri" panose="020F0502020204030204" pitchFamily="34" charset="0"/>
                <a:cs typeface="Calibri" panose="020F0502020204030204" pitchFamily="34" charset="0"/>
              </a:rPr>
              <a:t>(a za 24H se vymění až 4x) -  1/5 v komorách, 4/5 pak subarachnoidálně. Obvykle je normální tlak 200 – 400 mmH</a:t>
            </a:r>
            <a:r>
              <a:rPr lang="cs-CZ" sz="1800" baseline="-25000" dirty="0">
                <a:latin typeface="Calibri" panose="020F0502020204030204" pitchFamily="34" charset="0"/>
                <a:cs typeface="Calibri" panose="020F0502020204030204" pitchFamily="34" charset="0"/>
              </a:rPr>
              <a:t>2</a:t>
            </a:r>
            <a:r>
              <a:rPr lang="cs-CZ" sz="1800" dirty="0">
                <a:latin typeface="Calibri" panose="020F0502020204030204" pitchFamily="34" charset="0"/>
                <a:cs typeface="Calibri" panose="020F0502020204030204" pitchFamily="34" charset="0"/>
              </a:rPr>
              <a:t>O (16-24 </a:t>
            </a:r>
            <a:r>
              <a:rPr lang="cs-CZ" sz="1800" dirty="0" err="1">
                <a:latin typeface="Calibri" panose="020F0502020204030204" pitchFamily="34" charset="0"/>
                <a:cs typeface="Calibri" panose="020F0502020204030204" pitchFamily="34" charset="0"/>
              </a:rPr>
              <a:t>mmHg</a:t>
            </a:r>
            <a:r>
              <a:rPr lang="cs-CZ" sz="1800" dirty="0">
                <a:latin typeface="Calibri" panose="020F0502020204030204" pitchFamily="34" charset="0"/>
                <a:cs typeface="Calibri" panose="020F0502020204030204" pitchFamily="34" charset="0"/>
              </a:rPr>
              <a:t>) u sedícího pacienta. U ležícího 100-200 mmH</a:t>
            </a:r>
            <a:r>
              <a:rPr lang="cs-CZ" sz="1800" baseline="-25000" dirty="0">
                <a:latin typeface="Calibri" panose="020F0502020204030204" pitchFamily="34" charset="0"/>
                <a:cs typeface="Calibri" panose="020F0502020204030204" pitchFamily="34" charset="0"/>
              </a:rPr>
              <a:t>2</a:t>
            </a:r>
            <a:r>
              <a:rPr lang="cs-CZ" sz="1800" dirty="0">
                <a:latin typeface="Calibri" panose="020F0502020204030204" pitchFamily="34" charset="0"/>
                <a:cs typeface="Calibri" panose="020F0502020204030204" pitchFamily="34" charset="0"/>
              </a:rPr>
              <a:t>O (8-15 </a:t>
            </a:r>
            <a:r>
              <a:rPr lang="cs-CZ" sz="1800" dirty="0" err="1">
                <a:latin typeface="Calibri" panose="020F0502020204030204" pitchFamily="34" charset="0"/>
                <a:cs typeface="Calibri" panose="020F0502020204030204" pitchFamily="34" charset="0"/>
              </a:rPr>
              <a:t>mmHg</a:t>
            </a:r>
            <a:r>
              <a:rPr lang="cs-CZ" sz="1800" dirty="0">
                <a:latin typeface="Calibri" panose="020F0502020204030204" pitchFamily="34" charset="0"/>
                <a:cs typeface="Calibri" panose="020F0502020204030204" pitchFamily="34" charset="0"/>
              </a:rPr>
              <a:t>).</a:t>
            </a:r>
          </a:p>
          <a:p>
            <a:pPr lvl="0"/>
            <a:endParaRPr lang="cs-CZ" sz="1800" dirty="0">
              <a:latin typeface="Calibri" panose="020F0502020204030204" pitchFamily="34" charset="0"/>
              <a:cs typeface="Calibri" panose="020F0502020204030204" pitchFamily="34" charset="0"/>
            </a:endParaRPr>
          </a:p>
          <a:p>
            <a:pPr lvl="0"/>
            <a:r>
              <a:rPr lang="cs-CZ" sz="1800" dirty="0">
                <a:latin typeface="Calibri" panose="020F0502020204030204" pitchFamily="34" charset="0"/>
                <a:cs typeface="Calibri" panose="020F0502020204030204" pitchFamily="34" charset="0"/>
              </a:rPr>
              <a:t>Při běžné lumbální punkci se odebírá 5 x 20 kapek (1 ml tekutiny odpovídá zhruba 24 kapkám tekutiny).</a:t>
            </a:r>
          </a:p>
        </p:txBody>
      </p:sp>
      <p:pic>
        <p:nvPicPr>
          <p:cNvPr id="13" name="Google Shape;354;p31" descr="Známky Info Informace - Vektorová grafika zdarma na Pixabay">
            <a:extLst>
              <a:ext uri="{FF2B5EF4-FFF2-40B4-BE49-F238E27FC236}">
                <a16:creationId xmlns:a16="http://schemas.microsoft.com/office/drawing/2014/main" id="{306C1698-273B-41F3-B434-3E8AC9016BF1}"/>
              </a:ext>
            </a:extLst>
          </p:cNvPr>
          <p:cNvPicPr preferRelativeResize="0"/>
          <p:nvPr/>
        </p:nvPicPr>
        <p:blipFill rotWithShape="1">
          <a:blip r:embed="rId5">
            <a:alphaModFix/>
          </a:blip>
          <a:srcRect/>
          <a:stretch/>
        </p:blipFill>
        <p:spPr>
          <a:xfrm>
            <a:off x="282019" y="4701911"/>
            <a:ext cx="278974" cy="278974"/>
          </a:xfrm>
          <a:prstGeom prst="rect">
            <a:avLst/>
          </a:prstGeom>
          <a:noFill/>
          <a:ln>
            <a:noFill/>
          </a:ln>
        </p:spPr>
      </p:pic>
    </p:spTree>
    <p:extLst>
      <p:ext uri="{BB962C8B-B14F-4D97-AF65-F5344CB8AC3E}">
        <p14:creationId xmlns:p14="http://schemas.microsoft.com/office/powerpoint/2010/main" val="3401236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123508-AE00-46DA-8B98-11016C51C9DC}"/>
              </a:ext>
            </a:extLst>
          </p:cNvPr>
          <p:cNvSpPr>
            <a:spLocks noGrp="1"/>
          </p:cNvSpPr>
          <p:nvPr>
            <p:ph type="title"/>
          </p:nvPr>
        </p:nvSpPr>
        <p:spPr>
          <a:xfrm>
            <a:off x="263165" y="127262"/>
            <a:ext cx="5166674" cy="747238"/>
          </a:xfrm>
        </p:spPr>
        <p:txBody>
          <a:bodyPr/>
          <a:lstStyle/>
          <a:p>
            <a:r>
              <a:rPr lang="cs-CZ" b="1" dirty="0"/>
              <a:t>MOZKOMÍŠNÍ MOK</a:t>
            </a:r>
            <a:endParaRPr lang="en-GB" b="1" dirty="0"/>
          </a:p>
        </p:txBody>
      </p:sp>
      <p:sp>
        <p:nvSpPr>
          <p:cNvPr id="10" name="Zástupný text 2">
            <a:extLst>
              <a:ext uri="{FF2B5EF4-FFF2-40B4-BE49-F238E27FC236}">
                <a16:creationId xmlns:a16="http://schemas.microsoft.com/office/drawing/2014/main" id="{B095CD01-D9B8-4A3F-9A67-94747FB6A6A7}"/>
              </a:ext>
            </a:extLst>
          </p:cNvPr>
          <p:cNvSpPr>
            <a:spLocks noGrp="1"/>
          </p:cNvSpPr>
          <p:nvPr>
            <p:ph type="body" idx="1"/>
          </p:nvPr>
        </p:nvSpPr>
        <p:spPr>
          <a:xfrm>
            <a:off x="376287" y="1022373"/>
            <a:ext cx="8527353" cy="3954979"/>
          </a:xfrm>
        </p:spPr>
        <p:txBody>
          <a:bodyPr/>
          <a:lstStyle/>
          <a:p>
            <a:pPr>
              <a:lnSpc>
                <a:spcPct val="100000"/>
              </a:lnSpc>
            </a:pPr>
            <a:r>
              <a:rPr lang="cs-CZ" sz="2000" dirty="0"/>
              <a:t>Mozkomíšní mok získáváme (mimo jiné) tzv. </a:t>
            </a:r>
            <a:r>
              <a:rPr lang="cs-CZ" sz="2000" b="1" dirty="0">
                <a:solidFill>
                  <a:schemeClr val="accent2">
                    <a:lumMod val="75000"/>
                  </a:schemeClr>
                </a:solidFill>
              </a:rPr>
              <a:t>lumbální punkcí</a:t>
            </a:r>
            <a:r>
              <a:rPr lang="cs-CZ" sz="2000" dirty="0">
                <a:solidFill>
                  <a:schemeClr val="accent2">
                    <a:lumMod val="75000"/>
                  </a:schemeClr>
                </a:solidFill>
              </a:rPr>
              <a:t>.</a:t>
            </a:r>
          </a:p>
          <a:p>
            <a:pPr lvl="1">
              <a:lnSpc>
                <a:spcPct val="100000"/>
              </a:lnSpc>
            </a:pPr>
            <a:r>
              <a:rPr lang="cs-CZ" sz="1600" dirty="0"/>
              <a:t>Punkce u dospělých pod úrovní obratle L2, u novorozenců a malých dětí až L4/5.</a:t>
            </a:r>
          </a:p>
          <a:p>
            <a:pPr lvl="1">
              <a:lnSpc>
                <a:spcPct val="100000"/>
              </a:lnSpc>
            </a:pPr>
            <a:r>
              <a:rPr lang="cs-CZ" sz="1600" dirty="0"/>
              <a:t>Na boku vleže nebo vsedě.</a:t>
            </a:r>
          </a:p>
          <a:p>
            <a:pPr marL="114300" indent="0">
              <a:lnSpc>
                <a:spcPct val="100000"/>
              </a:lnSpc>
              <a:buNone/>
            </a:pPr>
            <a:r>
              <a:rPr lang="cs-CZ" sz="2000" dirty="0"/>
              <a:t>Likvor je pak </a:t>
            </a:r>
            <a:r>
              <a:rPr lang="cs-CZ" sz="2000" b="1" dirty="0"/>
              <a:t>čirá </a:t>
            </a:r>
            <a:r>
              <a:rPr lang="cs-CZ" sz="2000" dirty="0"/>
              <a:t>a</a:t>
            </a:r>
            <a:r>
              <a:rPr lang="cs-CZ" sz="2000" b="1" dirty="0"/>
              <a:t> bezbarvá tekutina</a:t>
            </a:r>
            <a:r>
              <a:rPr lang="cs-CZ" sz="2000" dirty="0"/>
              <a:t>. Změny v barvě,</a:t>
            </a:r>
            <a:br>
              <a:rPr lang="cs-CZ" sz="2000" dirty="0"/>
            </a:br>
            <a:r>
              <a:rPr lang="cs-CZ" sz="2000" dirty="0"/>
              <a:t>počtu bílkovin, zánětlivých buněk, tlaku a </a:t>
            </a:r>
            <a:br>
              <a:rPr lang="cs-CZ" sz="2000" dirty="0"/>
            </a:br>
            <a:r>
              <a:rPr lang="cs-CZ" sz="2000" dirty="0"/>
              <a:t>rozpadových produktů krve či její vlastní přítomnosti </a:t>
            </a:r>
            <a:br>
              <a:rPr lang="cs-CZ" sz="2000" dirty="0"/>
            </a:br>
            <a:r>
              <a:rPr lang="cs-CZ" sz="2000" dirty="0"/>
              <a:t>pomáhá při diagnostice.</a:t>
            </a:r>
          </a:p>
        </p:txBody>
      </p:sp>
      <p:pic>
        <p:nvPicPr>
          <p:cNvPr id="9218" name="Picture 2" descr="Lumbar puncture | healthdirect">
            <a:extLst>
              <a:ext uri="{FF2B5EF4-FFF2-40B4-BE49-F238E27FC236}">
                <a16:creationId xmlns:a16="http://schemas.microsoft.com/office/drawing/2014/main" id="{5F6329F0-E80C-407D-97CD-EE28F6F65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3641" y="3088907"/>
            <a:ext cx="3288360" cy="376909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53;p31">
            <a:extLst>
              <a:ext uri="{FF2B5EF4-FFF2-40B4-BE49-F238E27FC236}">
                <a16:creationId xmlns:a16="http://schemas.microsoft.com/office/drawing/2014/main" id="{74124B17-E592-4297-8ECD-44491BBABF6B}"/>
              </a:ext>
            </a:extLst>
          </p:cNvPr>
          <p:cNvSpPr/>
          <p:nvPr/>
        </p:nvSpPr>
        <p:spPr>
          <a:xfrm>
            <a:off x="376287" y="5148653"/>
            <a:ext cx="8382146" cy="1535232"/>
          </a:xfrm>
          <a:prstGeom prst="rect">
            <a:avLst/>
          </a:prstGeom>
          <a:solidFill>
            <a:srgbClr val="FFF2CC"/>
          </a:solidFill>
          <a:ln>
            <a:noFill/>
          </a:ln>
        </p:spPr>
        <p:txBody>
          <a:bodyPr spcFirstLastPara="1" wrap="square" lIns="91425" tIns="45700" rIns="91425" bIns="45700" anchor="ctr" anchorCtr="0">
            <a:noAutofit/>
          </a:bodyPr>
          <a:lstStyle/>
          <a:p>
            <a:pPr lvl="0"/>
            <a:r>
              <a:rPr lang="cs-CZ" sz="1800" dirty="0">
                <a:latin typeface="Calibri" panose="020F0502020204030204" pitchFamily="34" charset="0"/>
                <a:cs typeface="Calibri" panose="020F0502020204030204" pitchFamily="34" charset="0"/>
              </a:rPr>
              <a:t>      Při běžné lumbální punkci se odebírá asi 5 x 1-2 ml = odběr mozkomíšního moku je tak jedna z nejčastějších příčin tzv. </a:t>
            </a:r>
            <a:r>
              <a:rPr lang="cs-CZ" sz="1800" b="1" dirty="0">
                <a:latin typeface="Calibri" panose="020F0502020204030204" pitchFamily="34" charset="0"/>
                <a:cs typeface="Calibri" panose="020F0502020204030204" pitchFamily="34" charset="0"/>
              </a:rPr>
              <a:t>nitrolební hypotenze </a:t>
            </a:r>
            <a:r>
              <a:rPr lang="cs-CZ" sz="1800" dirty="0">
                <a:latin typeface="Calibri" panose="020F0502020204030204" pitchFamily="34" charset="0"/>
                <a:cs typeface="Calibri" panose="020F0502020204030204" pitchFamily="34" charset="0"/>
              </a:rPr>
              <a:t>(vede ke snížení intrakraniálního tlaku). Mimo bolesti a zvracení (viz dále) se však vyznačuje </a:t>
            </a:r>
            <a:r>
              <a:rPr lang="cs-CZ" sz="1800" b="1" dirty="0">
                <a:latin typeface="Calibri" panose="020F0502020204030204" pitchFamily="34" charset="0"/>
                <a:cs typeface="Calibri" panose="020F0502020204030204" pitchFamily="34" charset="0"/>
              </a:rPr>
              <a:t>zlepšením příznaků vleže</a:t>
            </a:r>
            <a:r>
              <a:rPr lang="cs-CZ" sz="1800" dirty="0">
                <a:latin typeface="Calibri" panose="020F0502020204030204" pitchFamily="34" charset="0"/>
                <a:cs typeface="Calibri" panose="020F0502020204030204" pitchFamily="34" charset="0"/>
              </a:rPr>
              <a:t>! Proto také pacienty po lumbální punkci necháváme krátce ležet (nejprve na břiše i pro prevenci tzv. mozkomíšního </a:t>
            </a:r>
            <a:r>
              <a:rPr lang="cs-CZ" sz="1800" dirty="0" err="1">
                <a:latin typeface="Calibri" panose="020F0502020204030204" pitchFamily="34" charset="0"/>
                <a:cs typeface="Calibri" panose="020F0502020204030204" pitchFamily="34" charset="0"/>
              </a:rPr>
              <a:t>leaku</a:t>
            </a:r>
            <a:r>
              <a:rPr lang="cs-CZ" sz="1800" dirty="0">
                <a:latin typeface="Calibri" panose="020F0502020204030204" pitchFamily="34" charset="0"/>
                <a:cs typeface="Calibri" panose="020F0502020204030204" pitchFamily="34" charset="0"/>
              </a:rPr>
              <a:t>).</a:t>
            </a:r>
          </a:p>
        </p:txBody>
      </p:sp>
      <p:pic>
        <p:nvPicPr>
          <p:cNvPr id="11" name="Google Shape;354;p31" descr="Známky Info Informace - Vektorová grafika zdarma na Pixabay">
            <a:extLst>
              <a:ext uri="{FF2B5EF4-FFF2-40B4-BE49-F238E27FC236}">
                <a16:creationId xmlns:a16="http://schemas.microsoft.com/office/drawing/2014/main" id="{C7C1C0BF-9AF6-41D8-A630-E46C25F88C83}"/>
              </a:ext>
            </a:extLst>
          </p:cNvPr>
          <p:cNvPicPr preferRelativeResize="0"/>
          <p:nvPr/>
        </p:nvPicPr>
        <p:blipFill rotWithShape="1">
          <a:blip r:embed="rId4">
            <a:alphaModFix/>
          </a:blip>
          <a:srcRect/>
          <a:stretch/>
        </p:blipFill>
        <p:spPr>
          <a:xfrm>
            <a:off x="413997" y="5204991"/>
            <a:ext cx="278974" cy="278974"/>
          </a:xfrm>
          <a:prstGeom prst="rect">
            <a:avLst/>
          </a:prstGeom>
          <a:noFill/>
          <a:ln>
            <a:noFill/>
          </a:ln>
        </p:spPr>
      </p:pic>
      <p:pic>
        <p:nvPicPr>
          <p:cNvPr id="3" name="Picture 2" descr="No description available.">
            <a:extLst>
              <a:ext uri="{FF2B5EF4-FFF2-40B4-BE49-F238E27FC236}">
                <a16:creationId xmlns:a16="http://schemas.microsoft.com/office/drawing/2014/main" id="{840F7CD5-3B6C-4D31-9D2A-CDADE442908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40827" y="2076908"/>
            <a:ext cx="2028138" cy="27041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rain, head, mind, memory, profile, person, think icon - Download on  Iconfinder">
            <a:extLst>
              <a:ext uri="{FF2B5EF4-FFF2-40B4-BE49-F238E27FC236}">
                <a16:creationId xmlns:a16="http://schemas.microsoft.com/office/drawing/2014/main" id="{D1A69060-5474-475F-AFF3-E24DBE9C80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300" r="10302"/>
          <a:stretch/>
        </p:blipFill>
        <p:spPr bwMode="auto">
          <a:xfrm flipH="1">
            <a:off x="9337272" y="0"/>
            <a:ext cx="2854728" cy="3198043"/>
          </a:xfrm>
          <a:prstGeom prst="rect">
            <a:avLst/>
          </a:prstGeom>
          <a:noFill/>
          <a:extLst>
            <a:ext uri="{909E8E84-426E-40DD-AFC4-6F175D3DCCD1}">
              <a14:hiddenFill xmlns:a14="http://schemas.microsoft.com/office/drawing/2010/main">
                <a:solidFill>
                  <a:srgbClr val="FFFFFF"/>
                </a:solidFill>
              </a14:hiddenFill>
            </a:ext>
          </a:extLst>
        </p:spPr>
      </p:pic>
      <p:sp>
        <p:nvSpPr>
          <p:cNvPr id="13" name="Obdélník 12">
            <a:extLst>
              <a:ext uri="{FF2B5EF4-FFF2-40B4-BE49-F238E27FC236}">
                <a16:creationId xmlns:a16="http://schemas.microsoft.com/office/drawing/2014/main" id="{DABE88BE-F8E8-4426-B42B-EBA9BF1297EC}"/>
              </a:ext>
            </a:extLst>
          </p:cNvPr>
          <p:cNvSpPr/>
          <p:nvPr/>
        </p:nvSpPr>
        <p:spPr>
          <a:xfrm>
            <a:off x="9737889" y="268748"/>
            <a:ext cx="1813885" cy="395926"/>
          </a:xfrm>
          <a:prstGeom prst="rect">
            <a:avLst/>
          </a:prstGeom>
          <a:solidFill>
            <a:srgbClr val="DC9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10% KREV (ml)</a:t>
            </a:r>
            <a:endParaRPr lang="en-GB" b="1" dirty="0">
              <a:solidFill>
                <a:schemeClr val="tx1"/>
              </a:solidFill>
            </a:endParaRPr>
          </a:p>
        </p:txBody>
      </p:sp>
      <p:sp>
        <p:nvSpPr>
          <p:cNvPr id="14" name="Obdélník 13">
            <a:extLst>
              <a:ext uri="{FF2B5EF4-FFF2-40B4-BE49-F238E27FC236}">
                <a16:creationId xmlns:a16="http://schemas.microsoft.com/office/drawing/2014/main" id="{7A0EA6EB-ACCA-44F8-BD17-AC74563708B8}"/>
              </a:ext>
            </a:extLst>
          </p:cNvPr>
          <p:cNvSpPr/>
          <p:nvPr/>
        </p:nvSpPr>
        <p:spPr>
          <a:xfrm>
            <a:off x="8903640" y="664674"/>
            <a:ext cx="3025195" cy="39592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10% MOZKOMÍŠNÍ MOK (ml)</a:t>
            </a:r>
            <a:endParaRPr lang="en-GB" b="1" dirty="0">
              <a:solidFill>
                <a:schemeClr val="tx1"/>
              </a:solidFill>
            </a:endParaRPr>
          </a:p>
        </p:txBody>
      </p:sp>
      <p:sp>
        <p:nvSpPr>
          <p:cNvPr id="15" name="Obdélník 14">
            <a:extLst>
              <a:ext uri="{FF2B5EF4-FFF2-40B4-BE49-F238E27FC236}">
                <a16:creationId xmlns:a16="http://schemas.microsoft.com/office/drawing/2014/main" id="{F2421338-F20F-4136-BC18-767CECF374A6}"/>
              </a:ext>
            </a:extLst>
          </p:cNvPr>
          <p:cNvSpPr/>
          <p:nvPr/>
        </p:nvSpPr>
        <p:spPr>
          <a:xfrm>
            <a:off x="9737889" y="1032321"/>
            <a:ext cx="2381117" cy="2970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80 % MOZKOVÁ TKÁŇ</a:t>
            </a:r>
            <a:endParaRPr lang="en-GB" b="1" dirty="0">
              <a:solidFill>
                <a:schemeClr val="tx1"/>
              </a:solidFill>
            </a:endParaRPr>
          </a:p>
        </p:txBody>
      </p:sp>
    </p:spTree>
    <p:extLst>
      <p:ext uri="{BB962C8B-B14F-4D97-AF65-F5344CB8AC3E}">
        <p14:creationId xmlns:p14="http://schemas.microsoft.com/office/powerpoint/2010/main" val="1399531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123508-AE00-46DA-8B98-11016C51C9DC}"/>
              </a:ext>
            </a:extLst>
          </p:cNvPr>
          <p:cNvSpPr>
            <a:spLocks noGrp="1"/>
          </p:cNvSpPr>
          <p:nvPr>
            <p:ph type="title"/>
          </p:nvPr>
        </p:nvSpPr>
        <p:spPr>
          <a:xfrm>
            <a:off x="263165" y="127262"/>
            <a:ext cx="5166674" cy="747238"/>
          </a:xfrm>
        </p:spPr>
        <p:txBody>
          <a:bodyPr/>
          <a:lstStyle/>
          <a:p>
            <a:r>
              <a:rPr lang="cs-CZ" b="1" dirty="0"/>
              <a:t>EDÉM MOZKU</a:t>
            </a:r>
            <a:endParaRPr lang="en-GB" b="1" dirty="0"/>
          </a:p>
        </p:txBody>
      </p:sp>
      <p:sp>
        <p:nvSpPr>
          <p:cNvPr id="10" name="Zástupný text 2">
            <a:extLst>
              <a:ext uri="{FF2B5EF4-FFF2-40B4-BE49-F238E27FC236}">
                <a16:creationId xmlns:a16="http://schemas.microsoft.com/office/drawing/2014/main" id="{B095CD01-D9B8-4A3F-9A67-94747FB6A6A7}"/>
              </a:ext>
            </a:extLst>
          </p:cNvPr>
          <p:cNvSpPr>
            <a:spLocks noGrp="1"/>
          </p:cNvSpPr>
          <p:nvPr>
            <p:ph type="body" idx="1"/>
          </p:nvPr>
        </p:nvSpPr>
        <p:spPr>
          <a:xfrm>
            <a:off x="376287" y="1022373"/>
            <a:ext cx="8682872" cy="5444415"/>
          </a:xfrm>
        </p:spPr>
        <p:txBody>
          <a:bodyPr/>
          <a:lstStyle/>
          <a:p>
            <a:pPr marL="114300" indent="0">
              <a:lnSpc>
                <a:spcPct val="100000"/>
              </a:lnSpc>
              <a:buNone/>
            </a:pPr>
            <a:r>
              <a:rPr lang="cs-CZ" sz="2000" dirty="0"/>
              <a:t>= otok mozku představuje </a:t>
            </a:r>
            <a:r>
              <a:rPr lang="cs-CZ" sz="2000" b="1" dirty="0"/>
              <a:t>nespecifickou patologickou reakci na různé typy postižení </a:t>
            </a:r>
            <a:r>
              <a:rPr lang="cs-CZ" sz="2000" dirty="0"/>
              <a:t>(záněty, nádory, ischémii, resp. hypoxii, metabolické či toxické postižení mozku), v rámci které </a:t>
            </a:r>
            <a:r>
              <a:rPr lang="cs-CZ" sz="2000" b="1" dirty="0"/>
              <a:t>dochází ke zvýšení obsahu vody </a:t>
            </a:r>
            <a:r>
              <a:rPr lang="cs-CZ" sz="2000" dirty="0"/>
              <a:t>(a tedy i objemu) </a:t>
            </a:r>
            <a:r>
              <a:rPr lang="cs-CZ" sz="2000" b="1" dirty="0"/>
              <a:t>v mozkové tkáni</a:t>
            </a:r>
            <a:r>
              <a:rPr lang="cs-CZ" sz="2000" dirty="0"/>
              <a:t>.</a:t>
            </a:r>
          </a:p>
          <a:p>
            <a:pPr marL="114300" indent="0">
              <a:lnSpc>
                <a:spcPct val="100000"/>
              </a:lnSpc>
              <a:buNone/>
            </a:pPr>
            <a:r>
              <a:rPr lang="cs-CZ" sz="2200" dirty="0"/>
              <a:t>K otoku obecně dochází dvěma základními způsoby:</a:t>
            </a:r>
          </a:p>
          <a:p>
            <a:pPr lvl="1">
              <a:lnSpc>
                <a:spcPct val="100000"/>
              </a:lnSpc>
              <a:buFont typeface="+mj-lt"/>
              <a:buAutoNum type="arabicPeriod"/>
            </a:pPr>
            <a:r>
              <a:rPr lang="cs-CZ" sz="2000" dirty="0"/>
              <a:t>Za běžné situace je regulováno prostřednictvím tzv. </a:t>
            </a:r>
            <a:r>
              <a:rPr lang="cs-CZ" sz="2000" b="1" dirty="0"/>
              <a:t>hematoencefalické bariéry (krev-</a:t>
            </a:r>
            <a:r>
              <a:rPr lang="cs-CZ" sz="2000" b="1" dirty="0" err="1"/>
              <a:t>likvor</a:t>
            </a:r>
            <a:r>
              <a:rPr lang="cs-CZ" sz="2000" b="1" dirty="0"/>
              <a:t>)</a:t>
            </a:r>
            <a:r>
              <a:rPr lang="cs-CZ" sz="2000" dirty="0"/>
              <a:t>, která reguluje prostup řady látek včetně vody do mozkové tkáně. Při jejím </a:t>
            </a:r>
            <a:r>
              <a:rPr lang="cs-CZ" sz="2000" b="1" dirty="0"/>
              <a:t>narušení </a:t>
            </a:r>
            <a:r>
              <a:rPr lang="cs-CZ" sz="2000" dirty="0"/>
              <a:t>(např. v blízkosti mozkových nádorů nebo zánětlivých ložisek) dochází Ke </a:t>
            </a:r>
            <a:r>
              <a:rPr lang="cs-CZ" sz="2000" b="1" dirty="0">
                <a:solidFill>
                  <a:schemeClr val="accent2"/>
                </a:solidFill>
              </a:rPr>
              <a:t>zvýšenému prostupu vody</a:t>
            </a:r>
            <a:r>
              <a:rPr lang="cs-CZ" sz="2000" dirty="0">
                <a:solidFill>
                  <a:schemeClr val="accent2"/>
                </a:solidFill>
              </a:rPr>
              <a:t> </a:t>
            </a:r>
            <a:r>
              <a:rPr lang="cs-CZ" sz="2000" dirty="0"/>
              <a:t>do mezibuněčných prostor.</a:t>
            </a:r>
            <a:br>
              <a:rPr lang="cs-CZ" sz="2000" dirty="0"/>
            </a:br>
            <a:br>
              <a:rPr lang="cs-CZ" sz="2000" dirty="0"/>
            </a:br>
            <a:endParaRPr lang="cs-CZ" sz="2000" dirty="0"/>
          </a:p>
          <a:p>
            <a:pPr lvl="1">
              <a:lnSpc>
                <a:spcPct val="100000"/>
              </a:lnSpc>
              <a:buFont typeface="+mj-lt"/>
              <a:buAutoNum type="arabicPeriod"/>
            </a:pPr>
            <a:r>
              <a:rPr lang="cs-CZ" sz="2000" b="1" dirty="0"/>
              <a:t>Vlastním </a:t>
            </a:r>
            <a:r>
              <a:rPr lang="cs-CZ" sz="2000" b="1" dirty="0">
                <a:solidFill>
                  <a:schemeClr val="accent2"/>
                </a:solidFill>
              </a:rPr>
              <a:t>poškozením buněk </a:t>
            </a:r>
            <a:r>
              <a:rPr lang="cs-CZ" sz="2000" dirty="0"/>
              <a:t>(např. při ischémiích, některých intoxikacích či metabolických změnách), v rámci kterého dochází ke </a:t>
            </a:r>
            <a:r>
              <a:rPr lang="cs-CZ" sz="2000" b="1" dirty="0"/>
              <a:t>zvýšenému vstupu vody přímo do buněk</a:t>
            </a:r>
            <a:r>
              <a:rPr lang="cs-CZ" sz="2000" dirty="0"/>
              <a:t> v mozkové tkáni.</a:t>
            </a:r>
          </a:p>
        </p:txBody>
      </p:sp>
      <p:sp>
        <p:nvSpPr>
          <p:cNvPr id="3" name="Šipka: zahnutá doprava 2">
            <a:extLst>
              <a:ext uri="{FF2B5EF4-FFF2-40B4-BE49-F238E27FC236}">
                <a16:creationId xmlns:a16="http://schemas.microsoft.com/office/drawing/2014/main" id="{072AF8CC-E5AE-48EE-94A9-0CB300BC6956}"/>
              </a:ext>
            </a:extLst>
          </p:cNvPr>
          <p:cNvSpPr/>
          <p:nvPr/>
        </p:nvSpPr>
        <p:spPr>
          <a:xfrm>
            <a:off x="9059159" y="4139236"/>
            <a:ext cx="732975" cy="217750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Šipka: zahnutá doprava 10">
            <a:extLst>
              <a:ext uri="{FF2B5EF4-FFF2-40B4-BE49-F238E27FC236}">
                <a16:creationId xmlns:a16="http://schemas.microsoft.com/office/drawing/2014/main" id="{DDD82C05-18F5-4AF4-94CD-2E2622C5B6BA}"/>
              </a:ext>
            </a:extLst>
          </p:cNvPr>
          <p:cNvSpPr/>
          <p:nvPr/>
        </p:nvSpPr>
        <p:spPr>
          <a:xfrm rot="10800000">
            <a:off x="11251275" y="4082673"/>
            <a:ext cx="732975" cy="217750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ovéPole 7">
            <a:extLst>
              <a:ext uri="{FF2B5EF4-FFF2-40B4-BE49-F238E27FC236}">
                <a16:creationId xmlns:a16="http://schemas.microsoft.com/office/drawing/2014/main" id="{D26B9A75-BABD-42F7-94AD-E48362893339}"/>
              </a:ext>
            </a:extLst>
          </p:cNvPr>
          <p:cNvSpPr txBox="1"/>
          <p:nvPr/>
        </p:nvSpPr>
        <p:spPr>
          <a:xfrm>
            <a:off x="9977498" y="3990981"/>
            <a:ext cx="1187777" cy="523220"/>
          </a:xfrm>
          <a:prstGeom prst="rect">
            <a:avLst/>
          </a:prstGeom>
          <a:noFill/>
        </p:spPr>
        <p:txBody>
          <a:bodyPr wrap="square" rtlCol="0" anchor="ctr">
            <a:spAutoFit/>
          </a:bodyPr>
          <a:lstStyle/>
          <a:p>
            <a:pPr algn="ctr"/>
            <a:r>
              <a:rPr lang="cs-CZ" b="1" dirty="0"/>
              <a:t>EDÉM MOZKU</a:t>
            </a:r>
            <a:endParaRPr lang="en-GB" b="1" dirty="0"/>
          </a:p>
        </p:txBody>
      </p:sp>
      <p:sp>
        <p:nvSpPr>
          <p:cNvPr id="13" name="TextovéPole 12">
            <a:extLst>
              <a:ext uri="{FF2B5EF4-FFF2-40B4-BE49-F238E27FC236}">
                <a16:creationId xmlns:a16="http://schemas.microsoft.com/office/drawing/2014/main" id="{D8A88007-EB3E-44D0-A77D-94DCF190C4A2}"/>
              </a:ext>
            </a:extLst>
          </p:cNvPr>
          <p:cNvSpPr txBox="1"/>
          <p:nvPr/>
        </p:nvSpPr>
        <p:spPr>
          <a:xfrm>
            <a:off x="9884238" y="5947411"/>
            <a:ext cx="1274933" cy="738664"/>
          </a:xfrm>
          <a:prstGeom prst="rect">
            <a:avLst/>
          </a:prstGeom>
          <a:noFill/>
        </p:spPr>
        <p:txBody>
          <a:bodyPr wrap="square" rtlCol="0" anchor="ctr">
            <a:spAutoFit/>
          </a:bodyPr>
          <a:lstStyle/>
          <a:p>
            <a:pPr algn="ctr"/>
            <a:r>
              <a:rPr lang="cs-CZ" b="1" dirty="0"/>
              <a:t>ZVÝŠENÝ NITROLEBNÍ TLAK</a:t>
            </a:r>
            <a:endParaRPr lang="en-GB" b="1" dirty="0"/>
          </a:p>
        </p:txBody>
      </p:sp>
      <p:pic>
        <p:nvPicPr>
          <p:cNvPr id="10242" name="Picture 2" descr="Cerebral edema">
            <a:extLst>
              <a:ext uri="{FF2B5EF4-FFF2-40B4-BE49-F238E27FC236}">
                <a16:creationId xmlns:a16="http://schemas.microsoft.com/office/drawing/2014/main" id="{AE2B2AAD-39F3-4992-A2C7-3C04B4C82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4959" y="4288561"/>
            <a:ext cx="1936815" cy="176573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353;p31">
            <a:extLst>
              <a:ext uri="{FF2B5EF4-FFF2-40B4-BE49-F238E27FC236}">
                <a16:creationId xmlns:a16="http://schemas.microsoft.com/office/drawing/2014/main" id="{354E5510-AAAC-4547-B6AE-EED0B3CF25F0}"/>
              </a:ext>
            </a:extLst>
          </p:cNvPr>
          <p:cNvSpPr/>
          <p:nvPr/>
        </p:nvSpPr>
        <p:spPr>
          <a:xfrm>
            <a:off x="1150709" y="4437087"/>
            <a:ext cx="5398146" cy="433202"/>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1600" dirty="0">
                <a:solidFill>
                  <a:schemeClr val="dk1"/>
                </a:solidFill>
                <a:latin typeface="Calibri"/>
                <a:ea typeface="Calibri"/>
                <a:cs typeface="Calibri"/>
                <a:sym typeface="Calibri"/>
              </a:rPr>
              <a:t>        V některé literatuře je edém označován jako </a:t>
            </a:r>
            <a:r>
              <a:rPr lang="cs-CZ" sz="1600" b="1" dirty="0" err="1">
                <a:solidFill>
                  <a:schemeClr val="dk1"/>
                </a:solidFill>
                <a:latin typeface="Calibri"/>
                <a:ea typeface="Calibri"/>
                <a:cs typeface="Calibri"/>
                <a:sym typeface="Calibri"/>
              </a:rPr>
              <a:t>vazogenní</a:t>
            </a:r>
            <a:r>
              <a:rPr lang="cs-CZ" sz="1600" b="1" dirty="0">
                <a:solidFill>
                  <a:schemeClr val="dk1"/>
                </a:solidFill>
                <a:latin typeface="Calibri"/>
                <a:ea typeface="Calibri"/>
                <a:cs typeface="Calibri"/>
                <a:sym typeface="Calibri"/>
              </a:rPr>
              <a:t>.</a:t>
            </a:r>
            <a:endParaRPr lang="cs-CZ" dirty="0">
              <a:solidFill>
                <a:schemeClr val="dk1"/>
              </a:solidFill>
              <a:latin typeface="Calibri"/>
              <a:ea typeface="Calibri"/>
              <a:cs typeface="Calibri"/>
              <a:sym typeface="Calibri"/>
            </a:endParaRPr>
          </a:p>
        </p:txBody>
      </p:sp>
      <p:pic>
        <p:nvPicPr>
          <p:cNvPr id="16" name="Google Shape;354;p31" descr="Známky Info Informace - Vektorová grafika zdarma na Pixabay">
            <a:extLst>
              <a:ext uri="{FF2B5EF4-FFF2-40B4-BE49-F238E27FC236}">
                <a16:creationId xmlns:a16="http://schemas.microsoft.com/office/drawing/2014/main" id="{73B44CCA-4B7E-4AC0-8EF6-F6B68D142844}"/>
              </a:ext>
            </a:extLst>
          </p:cNvPr>
          <p:cNvPicPr preferRelativeResize="0"/>
          <p:nvPr/>
        </p:nvPicPr>
        <p:blipFill rotWithShape="1">
          <a:blip r:embed="rId4">
            <a:alphaModFix/>
          </a:blip>
          <a:srcRect/>
          <a:stretch/>
        </p:blipFill>
        <p:spPr>
          <a:xfrm>
            <a:off x="1279025" y="4513205"/>
            <a:ext cx="278974" cy="278974"/>
          </a:xfrm>
          <a:prstGeom prst="rect">
            <a:avLst/>
          </a:prstGeom>
          <a:noFill/>
          <a:ln>
            <a:noFill/>
          </a:ln>
        </p:spPr>
      </p:pic>
      <p:sp>
        <p:nvSpPr>
          <p:cNvPr id="17" name="Google Shape;353;p31">
            <a:extLst>
              <a:ext uri="{FF2B5EF4-FFF2-40B4-BE49-F238E27FC236}">
                <a16:creationId xmlns:a16="http://schemas.microsoft.com/office/drawing/2014/main" id="{77AEE2C7-61EB-47A7-A2F3-80C1688A1AED}"/>
              </a:ext>
            </a:extLst>
          </p:cNvPr>
          <p:cNvSpPr/>
          <p:nvPr/>
        </p:nvSpPr>
        <p:spPr>
          <a:xfrm>
            <a:off x="1150709" y="6181459"/>
            <a:ext cx="5398146" cy="433202"/>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1600" dirty="0">
                <a:solidFill>
                  <a:schemeClr val="dk1"/>
                </a:solidFill>
                <a:latin typeface="Calibri"/>
                <a:ea typeface="Calibri"/>
                <a:cs typeface="Calibri"/>
                <a:sym typeface="Calibri"/>
              </a:rPr>
              <a:t>        V některé literatuře je edém označován jako </a:t>
            </a:r>
            <a:r>
              <a:rPr lang="cs-CZ" sz="1600" b="1" dirty="0">
                <a:solidFill>
                  <a:schemeClr val="dk1"/>
                </a:solidFill>
                <a:latin typeface="Calibri"/>
                <a:ea typeface="Calibri"/>
                <a:cs typeface="Calibri"/>
                <a:sym typeface="Calibri"/>
              </a:rPr>
              <a:t>cytotoxický.</a:t>
            </a:r>
            <a:endParaRPr lang="cs-CZ" dirty="0">
              <a:solidFill>
                <a:schemeClr val="dk1"/>
              </a:solidFill>
              <a:latin typeface="Calibri"/>
              <a:ea typeface="Calibri"/>
              <a:cs typeface="Calibri"/>
              <a:sym typeface="Calibri"/>
            </a:endParaRPr>
          </a:p>
        </p:txBody>
      </p:sp>
      <p:pic>
        <p:nvPicPr>
          <p:cNvPr id="18" name="Google Shape;354;p31" descr="Známky Info Informace - Vektorová grafika zdarma na Pixabay">
            <a:extLst>
              <a:ext uri="{FF2B5EF4-FFF2-40B4-BE49-F238E27FC236}">
                <a16:creationId xmlns:a16="http://schemas.microsoft.com/office/drawing/2014/main" id="{A80DCEBF-865B-4FBE-8FAB-B9D96172A564}"/>
              </a:ext>
            </a:extLst>
          </p:cNvPr>
          <p:cNvPicPr preferRelativeResize="0"/>
          <p:nvPr/>
        </p:nvPicPr>
        <p:blipFill rotWithShape="1">
          <a:blip r:embed="rId4">
            <a:alphaModFix/>
          </a:blip>
          <a:srcRect/>
          <a:stretch/>
        </p:blipFill>
        <p:spPr>
          <a:xfrm>
            <a:off x="1279025" y="6264928"/>
            <a:ext cx="278974" cy="278974"/>
          </a:xfrm>
          <a:prstGeom prst="rect">
            <a:avLst/>
          </a:prstGeom>
          <a:noFill/>
          <a:ln>
            <a:noFill/>
          </a:ln>
        </p:spPr>
      </p:pic>
      <p:pic>
        <p:nvPicPr>
          <p:cNvPr id="19" name="Picture 2" descr="Brain, head, mind, memory, profile, person, think icon - Download on  Iconfinder">
            <a:extLst>
              <a:ext uri="{FF2B5EF4-FFF2-40B4-BE49-F238E27FC236}">
                <a16:creationId xmlns:a16="http://schemas.microsoft.com/office/drawing/2014/main" id="{23E0A320-CDCB-4CC8-84D3-24F447F3BE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00" r="10302"/>
          <a:stretch/>
        </p:blipFill>
        <p:spPr bwMode="auto">
          <a:xfrm flipH="1">
            <a:off x="9337272" y="0"/>
            <a:ext cx="2854728" cy="3198043"/>
          </a:xfrm>
          <a:prstGeom prst="rect">
            <a:avLst/>
          </a:prstGeom>
          <a:noFill/>
          <a:extLst>
            <a:ext uri="{909E8E84-426E-40DD-AFC4-6F175D3DCCD1}">
              <a14:hiddenFill xmlns:a14="http://schemas.microsoft.com/office/drawing/2010/main">
                <a:solidFill>
                  <a:srgbClr val="FFFFFF"/>
                </a:solidFill>
              </a14:hiddenFill>
            </a:ext>
          </a:extLst>
        </p:spPr>
      </p:pic>
      <p:sp>
        <p:nvSpPr>
          <p:cNvPr id="20" name="Obdélník 19">
            <a:extLst>
              <a:ext uri="{FF2B5EF4-FFF2-40B4-BE49-F238E27FC236}">
                <a16:creationId xmlns:a16="http://schemas.microsoft.com/office/drawing/2014/main" id="{3DF2CFF6-412E-4455-BD49-7BF07D098E9E}"/>
              </a:ext>
            </a:extLst>
          </p:cNvPr>
          <p:cNvSpPr/>
          <p:nvPr/>
        </p:nvSpPr>
        <p:spPr>
          <a:xfrm>
            <a:off x="9737889" y="268748"/>
            <a:ext cx="1813885" cy="395926"/>
          </a:xfrm>
          <a:prstGeom prst="rect">
            <a:avLst/>
          </a:prstGeom>
          <a:solidFill>
            <a:srgbClr val="DC9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10% KREV (ml)</a:t>
            </a:r>
            <a:endParaRPr lang="en-GB" b="1" dirty="0">
              <a:solidFill>
                <a:schemeClr val="tx1"/>
              </a:solidFill>
            </a:endParaRPr>
          </a:p>
        </p:txBody>
      </p:sp>
      <p:sp>
        <p:nvSpPr>
          <p:cNvPr id="21" name="Obdélník 20">
            <a:extLst>
              <a:ext uri="{FF2B5EF4-FFF2-40B4-BE49-F238E27FC236}">
                <a16:creationId xmlns:a16="http://schemas.microsoft.com/office/drawing/2014/main" id="{9412F107-0049-4960-A058-05C9A42BE747}"/>
              </a:ext>
            </a:extLst>
          </p:cNvPr>
          <p:cNvSpPr/>
          <p:nvPr/>
        </p:nvSpPr>
        <p:spPr>
          <a:xfrm>
            <a:off x="8903640" y="664674"/>
            <a:ext cx="3025195" cy="39592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10% MOZKOMÍŠNÍ MOK (ml)</a:t>
            </a:r>
            <a:endParaRPr lang="en-GB" b="1" dirty="0">
              <a:solidFill>
                <a:schemeClr val="tx1"/>
              </a:solidFill>
            </a:endParaRPr>
          </a:p>
        </p:txBody>
      </p:sp>
      <p:sp>
        <p:nvSpPr>
          <p:cNvPr id="22" name="Obdélník 21">
            <a:extLst>
              <a:ext uri="{FF2B5EF4-FFF2-40B4-BE49-F238E27FC236}">
                <a16:creationId xmlns:a16="http://schemas.microsoft.com/office/drawing/2014/main" id="{F4D4BB2A-1C2F-4D87-9F1B-FAAA0F8533DA}"/>
              </a:ext>
            </a:extLst>
          </p:cNvPr>
          <p:cNvSpPr/>
          <p:nvPr/>
        </p:nvSpPr>
        <p:spPr>
          <a:xfrm>
            <a:off x="9737889" y="1032321"/>
            <a:ext cx="2381117" cy="2970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80 % MOZKOVÁ TKÁŇ</a:t>
            </a:r>
            <a:endParaRPr lang="en-GB" b="1" dirty="0">
              <a:solidFill>
                <a:schemeClr val="tx1"/>
              </a:solidFill>
            </a:endParaRPr>
          </a:p>
        </p:txBody>
      </p:sp>
    </p:spTree>
    <p:extLst>
      <p:ext uri="{BB962C8B-B14F-4D97-AF65-F5344CB8AC3E}">
        <p14:creationId xmlns:p14="http://schemas.microsoft.com/office/powerpoint/2010/main" val="1508347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872580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SYNDROM NITROLEBNÍ HYPERTENZE</a:t>
            </a:r>
            <a:endParaRPr b="1" dirty="0"/>
          </a:p>
        </p:txBody>
      </p:sp>
      <p:sp>
        <p:nvSpPr>
          <p:cNvPr id="342" name="Google Shape;342;p31"/>
          <p:cNvSpPr txBox="1">
            <a:spLocks noGrp="1"/>
          </p:cNvSpPr>
          <p:nvPr>
            <p:ph type="body" idx="1"/>
          </p:nvPr>
        </p:nvSpPr>
        <p:spPr>
          <a:xfrm>
            <a:off x="371059" y="1310377"/>
            <a:ext cx="11599267" cy="5007322"/>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ts val="2400"/>
              <a:buChar char="•"/>
            </a:pPr>
            <a:r>
              <a:rPr lang="cs-CZ" sz="2400" dirty="0"/>
              <a:t>Vzniká při </a:t>
            </a:r>
            <a:r>
              <a:rPr lang="cs-CZ" sz="2400" b="1" dirty="0"/>
              <a:t>zvýšeném tlaku </a:t>
            </a:r>
            <a:r>
              <a:rPr lang="cs-CZ" sz="2400" dirty="0"/>
              <a:t>v nitrolebním prostoru.</a:t>
            </a:r>
          </a:p>
          <a:p>
            <a:pPr marL="228600" lvl="0" indent="-228600" algn="l" rtl="0">
              <a:lnSpc>
                <a:spcPct val="150000"/>
              </a:lnSpc>
              <a:spcBef>
                <a:spcPts val="0"/>
              </a:spcBef>
              <a:spcAft>
                <a:spcPts val="0"/>
              </a:spcAft>
              <a:buClr>
                <a:schemeClr val="dk1"/>
              </a:buClr>
              <a:buSzPts val="2400"/>
              <a:buChar char="•"/>
            </a:pPr>
            <a:r>
              <a:rPr lang="cs-CZ" sz="2400" dirty="0"/>
              <a:t>K syndromu vede zejména proces, který </a:t>
            </a:r>
            <a:r>
              <a:rPr lang="cs-CZ" sz="2400" b="1" dirty="0"/>
              <a:t>zvětšuje objem mozkové tkáně </a:t>
            </a:r>
            <a:r>
              <a:rPr lang="cs-CZ" sz="2400" dirty="0"/>
              <a:t>(tzv. expanzivní proces), krve nebo mozkomíšního moku.</a:t>
            </a:r>
          </a:p>
          <a:p>
            <a:pPr marL="685800" lvl="1" indent="-228600">
              <a:lnSpc>
                <a:spcPct val="150000"/>
              </a:lnSpc>
              <a:spcBef>
                <a:spcPts val="0"/>
              </a:spcBef>
              <a:buSzPts val="2400"/>
            </a:pPr>
            <a:r>
              <a:rPr lang="cs-CZ" sz="2000" dirty="0"/>
              <a:t>Nitrolební nádor (i benigního charakteru)</a:t>
            </a:r>
          </a:p>
          <a:p>
            <a:pPr marL="685800" lvl="1" indent="-228600">
              <a:lnSpc>
                <a:spcPct val="150000"/>
              </a:lnSpc>
              <a:spcBef>
                <a:spcPts val="0"/>
              </a:spcBef>
              <a:buSzPts val="2400"/>
            </a:pPr>
            <a:r>
              <a:rPr lang="cs-CZ" sz="2000" dirty="0"/>
              <a:t>Krvácení/hematom nebo mozkový infarkt</a:t>
            </a:r>
          </a:p>
          <a:p>
            <a:pPr marL="685800" lvl="1" indent="-228600">
              <a:lnSpc>
                <a:spcPct val="150000"/>
              </a:lnSpc>
              <a:spcBef>
                <a:spcPts val="0"/>
              </a:spcBef>
              <a:buSzPts val="2400"/>
            </a:pPr>
            <a:r>
              <a:rPr lang="cs-CZ" sz="2000" dirty="0"/>
              <a:t>Otok (edém) mozku</a:t>
            </a:r>
          </a:p>
          <a:p>
            <a:pPr marL="685800" lvl="1" indent="-228600">
              <a:lnSpc>
                <a:spcPct val="150000"/>
              </a:lnSpc>
              <a:spcBef>
                <a:spcPts val="0"/>
              </a:spcBef>
              <a:buSzPts val="2400"/>
            </a:pPr>
            <a:r>
              <a:rPr lang="cs-CZ" sz="2000" dirty="0"/>
              <a:t>Zánětlivá onemocnění (např. absces)</a:t>
            </a:r>
          </a:p>
          <a:p>
            <a:pPr marL="685800" lvl="1" indent="-228600">
              <a:lnSpc>
                <a:spcPct val="150000"/>
              </a:lnSpc>
              <a:spcBef>
                <a:spcPts val="0"/>
              </a:spcBef>
              <a:buSzPts val="2400"/>
            </a:pPr>
            <a:r>
              <a:rPr lang="cs-CZ" sz="2000" dirty="0"/>
              <a:t>Hydrocefalus (zvýšený tlak mozkomíšního moku)</a:t>
            </a:r>
          </a:p>
          <a:p>
            <a:pPr marL="685800" lvl="1" indent="-228600">
              <a:lnSpc>
                <a:spcPct val="150000"/>
              </a:lnSpc>
              <a:spcBef>
                <a:spcPts val="0"/>
              </a:spcBef>
              <a:buSzPts val="2400"/>
            </a:pPr>
            <a:r>
              <a:rPr lang="cs-CZ" sz="2000" dirty="0"/>
              <a:t>Zvýšení nitrolebního objemu krve (např. při ucpání žilního splavu)</a:t>
            </a:r>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sz="1800" dirty="0">
                <a:latin typeface="Calibri"/>
                <a:ea typeface="Calibri"/>
                <a:cs typeface="Calibri"/>
                <a:sym typeface="Calibri"/>
              </a:rPr>
              <a:t>SYNDROM NITROLEBNÍ HYPERTENZE</a:t>
            </a:r>
            <a:endParaRPr sz="1800" b="0" i="0" u="none" strike="noStrike" cap="none" dirty="0">
              <a:solidFill>
                <a:srgbClr val="000000"/>
              </a:solidFill>
              <a:latin typeface="Calibri"/>
              <a:ea typeface="Calibri"/>
              <a:cs typeface="Calibri"/>
              <a:sym typeface="Calibri"/>
            </a:endParaRPr>
          </a:p>
        </p:txBody>
      </p:sp>
      <p:pic>
        <p:nvPicPr>
          <p:cNvPr id="1026" name="Picture 2" descr="worries that years of headbanging leads to intracranial hypertension -  Jimmy headbanger da depressão | Meme Generator">
            <a:extLst>
              <a:ext uri="{FF2B5EF4-FFF2-40B4-BE49-F238E27FC236}">
                <a16:creationId xmlns:a16="http://schemas.microsoft.com/office/drawing/2014/main" id="{8AB92DAE-67E0-41B1-B8D4-EE1FA6C33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872580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KLINICKÉ PROJEVY</a:t>
            </a:r>
            <a:endParaRPr b="1" dirty="0"/>
          </a:p>
        </p:txBody>
      </p:sp>
      <p:sp>
        <p:nvSpPr>
          <p:cNvPr id="342" name="Google Shape;342;p31"/>
          <p:cNvSpPr txBox="1">
            <a:spLocks noGrp="1"/>
          </p:cNvSpPr>
          <p:nvPr>
            <p:ph type="body" idx="1"/>
          </p:nvPr>
        </p:nvSpPr>
        <p:spPr>
          <a:xfrm>
            <a:off x="371059" y="1310377"/>
            <a:ext cx="11599267" cy="5007322"/>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ts val="2400"/>
              <a:buChar char="•"/>
            </a:pPr>
            <a:r>
              <a:rPr lang="cs-CZ" sz="2000" dirty="0"/>
              <a:t>Soubor příznaků způsobený zvýšeným tlakem v dutině lební a kompresí nebo distenzí nitrolebních struktur.</a:t>
            </a:r>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sz="1800" dirty="0">
                <a:latin typeface="Calibri"/>
                <a:ea typeface="Calibri"/>
                <a:cs typeface="Calibri"/>
                <a:sym typeface="Calibri"/>
              </a:rPr>
              <a:t>SYNDROM NITROLEBNÍ HYPERTENZE</a:t>
            </a:r>
            <a:endParaRPr sz="1800" b="0" i="0" u="none" strike="noStrike" cap="none" dirty="0">
              <a:solidFill>
                <a:srgbClr val="000000"/>
              </a:solidFill>
              <a:latin typeface="Calibri"/>
              <a:ea typeface="Calibri"/>
              <a:cs typeface="Calibri"/>
              <a:sym typeface="Calibri"/>
            </a:endParaRPr>
          </a:p>
        </p:txBody>
      </p:sp>
      <p:pic>
        <p:nvPicPr>
          <p:cNvPr id="2050" name="Picture 2" descr="Headaches: Symptoms, Causes, Headache Types | K Health | K Health">
            <a:extLst>
              <a:ext uri="{FF2B5EF4-FFF2-40B4-BE49-F238E27FC236}">
                <a16:creationId xmlns:a16="http://schemas.microsoft.com/office/drawing/2014/main" id="{142F1C77-F249-4909-816A-C2DBA9DF1B1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9679" y="1931471"/>
            <a:ext cx="1330204" cy="13302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omiting Icon of Glyph style - Available in SVG, PNG, EPS, AI &amp; Icon fonts">
            <a:extLst>
              <a:ext uri="{FF2B5EF4-FFF2-40B4-BE49-F238E27FC236}">
                <a16:creationId xmlns:a16="http://schemas.microsoft.com/office/drawing/2014/main" id="{B3C758A2-A655-4B8A-841C-5605B0D7118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96918" y="5123911"/>
            <a:ext cx="1372898" cy="13728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ress, dizzy, spinning head, dizziness, giddiness, person, vertigo icon -  Download on Iconfinder">
            <a:extLst>
              <a:ext uri="{FF2B5EF4-FFF2-40B4-BE49-F238E27FC236}">
                <a16:creationId xmlns:a16="http://schemas.microsoft.com/office/drawing/2014/main" id="{E0039B14-7022-47F3-9AAF-0B985779F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571" y="3378015"/>
            <a:ext cx="1507311" cy="1507311"/>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348;p31">
            <a:extLst>
              <a:ext uri="{FF2B5EF4-FFF2-40B4-BE49-F238E27FC236}">
                <a16:creationId xmlns:a16="http://schemas.microsoft.com/office/drawing/2014/main" id="{35CB98D7-1059-4E64-97EA-C6E50BA2D7A3}"/>
              </a:ext>
            </a:extLst>
          </p:cNvPr>
          <p:cNvSpPr/>
          <p:nvPr/>
        </p:nvSpPr>
        <p:spPr>
          <a:xfrm>
            <a:off x="1809883" y="1924253"/>
            <a:ext cx="7886353" cy="308876"/>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dirty="0">
                <a:solidFill>
                  <a:schemeClr val="accent1"/>
                </a:solidFill>
                <a:latin typeface="Calibri"/>
                <a:ea typeface="Calibri"/>
                <a:cs typeface="Calibri"/>
                <a:sym typeface="Calibri"/>
              </a:rPr>
              <a:t>BOLEST HLAVY (cefalea)</a:t>
            </a:r>
            <a:endParaRPr sz="2400" dirty="0">
              <a:solidFill>
                <a:schemeClr val="accent1"/>
              </a:solidFill>
              <a:latin typeface="Calibri"/>
              <a:ea typeface="Calibri"/>
              <a:cs typeface="Calibri"/>
              <a:sym typeface="Calibri"/>
            </a:endParaRPr>
          </a:p>
        </p:txBody>
      </p:sp>
      <p:sp>
        <p:nvSpPr>
          <p:cNvPr id="12" name="Google Shape;348;p31">
            <a:extLst>
              <a:ext uri="{FF2B5EF4-FFF2-40B4-BE49-F238E27FC236}">
                <a16:creationId xmlns:a16="http://schemas.microsoft.com/office/drawing/2014/main" id="{AD7FB679-3BC5-48E1-A5FB-3B9E3F28A1F6}"/>
              </a:ext>
            </a:extLst>
          </p:cNvPr>
          <p:cNvSpPr/>
          <p:nvPr/>
        </p:nvSpPr>
        <p:spPr>
          <a:xfrm>
            <a:off x="1809882" y="2236347"/>
            <a:ext cx="7886353" cy="1192653"/>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Nejčastější a obecný příznak.</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Bývá </a:t>
            </a:r>
            <a:r>
              <a:rPr lang="cs-CZ" sz="1800" b="1" dirty="0">
                <a:solidFill>
                  <a:schemeClr val="tx1"/>
                </a:solidFill>
                <a:latin typeface="Calibri"/>
                <a:ea typeface="Calibri"/>
                <a:cs typeface="Calibri"/>
                <a:sym typeface="Calibri"/>
              </a:rPr>
              <a:t>trvalá</a:t>
            </a:r>
            <a:r>
              <a:rPr lang="cs-CZ" sz="1800" dirty="0">
                <a:solidFill>
                  <a:schemeClr val="tx1"/>
                </a:solidFill>
                <a:latin typeface="Calibri"/>
                <a:ea typeface="Calibri"/>
                <a:cs typeface="Calibri"/>
                <a:sym typeface="Calibri"/>
              </a:rPr>
              <a:t> s </a:t>
            </a:r>
            <a:r>
              <a:rPr lang="cs-CZ" sz="1800" b="1" dirty="0">
                <a:solidFill>
                  <a:schemeClr val="tx1"/>
                </a:solidFill>
                <a:latin typeface="Calibri"/>
                <a:ea typeface="Calibri"/>
                <a:cs typeface="Calibri"/>
                <a:sym typeface="Calibri"/>
              </a:rPr>
              <a:t>kolísající </a:t>
            </a:r>
            <a:r>
              <a:rPr lang="cs-CZ" sz="1800" dirty="0">
                <a:solidFill>
                  <a:schemeClr val="tx1"/>
                </a:solidFill>
                <a:latin typeface="Calibri"/>
                <a:ea typeface="Calibri"/>
                <a:cs typeface="Calibri"/>
                <a:sym typeface="Calibri"/>
              </a:rPr>
              <a:t>intenzitou. Často </a:t>
            </a:r>
            <a:r>
              <a:rPr lang="cs-CZ" sz="1800" b="1" dirty="0">
                <a:solidFill>
                  <a:schemeClr val="tx1"/>
                </a:solidFill>
                <a:latin typeface="Calibri"/>
                <a:ea typeface="Calibri"/>
                <a:cs typeface="Calibri"/>
                <a:sym typeface="Calibri"/>
              </a:rPr>
              <a:t>ráno</a:t>
            </a:r>
            <a:r>
              <a:rPr lang="cs-CZ" sz="1800" dirty="0">
                <a:solidFill>
                  <a:schemeClr val="tx1"/>
                </a:solidFill>
                <a:latin typeface="Calibri"/>
                <a:ea typeface="Calibri"/>
                <a:cs typeface="Calibri"/>
                <a:sym typeface="Calibri"/>
              </a:rPr>
              <a:t>/noci nebo při probuzení – jsou </a:t>
            </a:r>
            <a:r>
              <a:rPr lang="cs-CZ" sz="1800" b="1" dirty="0">
                <a:solidFill>
                  <a:schemeClr val="tx1"/>
                </a:solidFill>
                <a:latin typeface="Calibri"/>
                <a:ea typeface="Calibri"/>
                <a:cs typeface="Calibri"/>
                <a:sym typeface="Calibri"/>
              </a:rPr>
              <a:t>výraznější vleže</a:t>
            </a:r>
            <a:r>
              <a:rPr lang="cs-CZ" sz="1800" dirty="0">
                <a:solidFill>
                  <a:schemeClr val="tx1"/>
                </a:solidFill>
                <a:latin typeface="Calibri"/>
                <a:ea typeface="Calibri"/>
                <a:cs typeface="Calibri"/>
                <a:sym typeface="Calibri"/>
              </a:rPr>
              <a:t>. Často </a:t>
            </a:r>
            <a:r>
              <a:rPr lang="cs-CZ" sz="1800" b="1" dirty="0">
                <a:solidFill>
                  <a:schemeClr val="tx1"/>
                </a:solidFill>
                <a:latin typeface="Calibri"/>
                <a:ea typeface="Calibri"/>
                <a:cs typeface="Calibri"/>
                <a:sym typeface="Calibri"/>
              </a:rPr>
              <a:t>zhoršena zakašláním </a:t>
            </a:r>
            <a:r>
              <a:rPr lang="cs-CZ" sz="1800" dirty="0">
                <a:solidFill>
                  <a:schemeClr val="tx1"/>
                </a:solidFill>
                <a:latin typeface="Calibri"/>
                <a:ea typeface="Calibri"/>
                <a:cs typeface="Calibri"/>
                <a:sym typeface="Calibri"/>
              </a:rPr>
              <a:t>či tlakem na stolici.</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Běžná analgetika obvykle pozbývají účinku. </a:t>
            </a:r>
            <a:endParaRPr sz="1800" dirty="0">
              <a:solidFill>
                <a:schemeClr val="tx1"/>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BEA6AFD9-BF21-415D-ADC6-751034A3A900}"/>
              </a:ext>
            </a:extLst>
          </p:cNvPr>
          <p:cNvSpPr/>
          <p:nvPr/>
        </p:nvSpPr>
        <p:spPr>
          <a:xfrm>
            <a:off x="1809881" y="3651631"/>
            <a:ext cx="7886353" cy="308876"/>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dirty="0">
                <a:solidFill>
                  <a:schemeClr val="accent1"/>
                </a:solidFill>
                <a:latin typeface="Calibri"/>
                <a:ea typeface="Calibri"/>
                <a:cs typeface="Calibri"/>
                <a:sym typeface="Calibri"/>
              </a:rPr>
              <a:t>NAUZEA a ZÁVRAŤ (nevolnosti)</a:t>
            </a:r>
            <a:endParaRPr sz="2400" dirty="0">
              <a:solidFill>
                <a:schemeClr val="accent1"/>
              </a:solidFill>
              <a:latin typeface="Calibri"/>
              <a:ea typeface="Calibri"/>
              <a:cs typeface="Calibri"/>
              <a:sym typeface="Calibri"/>
            </a:endParaRPr>
          </a:p>
        </p:txBody>
      </p:sp>
      <p:sp>
        <p:nvSpPr>
          <p:cNvPr id="14" name="Google Shape;348;p31">
            <a:extLst>
              <a:ext uri="{FF2B5EF4-FFF2-40B4-BE49-F238E27FC236}">
                <a16:creationId xmlns:a16="http://schemas.microsoft.com/office/drawing/2014/main" id="{E9D10226-632D-471F-9005-A34217CDC029}"/>
              </a:ext>
            </a:extLst>
          </p:cNvPr>
          <p:cNvSpPr/>
          <p:nvPr/>
        </p:nvSpPr>
        <p:spPr>
          <a:xfrm>
            <a:off x="1809880" y="3946450"/>
            <a:ext cx="7886353" cy="78413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Obvykle doprovází intenzivnější bolesti hlavy nebo prudší změnu polohy.</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Nemá specifický charakter.</a:t>
            </a:r>
            <a:endParaRPr sz="1800" dirty="0">
              <a:solidFill>
                <a:schemeClr val="tx1"/>
              </a:solidFill>
              <a:latin typeface="Calibri"/>
              <a:ea typeface="Calibri"/>
              <a:cs typeface="Calibri"/>
              <a:sym typeface="Calibri"/>
            </a:endParaRPr>
          </a:p>
        </p:txBody>
      </p:sp>
      <p:sp>
        <p:nvSpPr>
          <p:cNvPr id="15" name="Google Shape;348;p31">
            <a:extLst>
              <a:ext uri="{FF2B5EF4-FFF2-40B4-BE49-F238E27FC236}">
                <a16:creationId xmlns:a16="http://schemas.microsoft.com/office/drawing/2014/main" id="{2430E09C-E04A-48FE-80A3-3C8C3BC6A0AE}"/>
              </a:ext>
            </a:extLst>
          </p:cNvPr>
          <p:cNvSpPr/>
          <p:nvPr/>
        </p:nvSpPr>
        <p:spPr>
          <a:xfrm>
            <a:off x="1809880" y="4971421"/>
            <a:ext cx="7886353" cy="308876"/>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dirty="0">
                <a:solidFill>
                  <a:schemeClr val="accent1"/>
                </a:solidFill>
                <a:latin typeface="Calibri"/>
                <a:ea typeface="Calibri"/>
                <a:cs typeface="Calibri"/>
                <a:sym typeface="Calibri"/>
              </a:rPr>
              <a:t>ZVRACENÍ (vomitus)</a:t>
            </a:r>
            <a:endParaRPr sz="2400" dirty="0">
              <a:solidFill>
                <a:schemeClr val="accent1"/>
              </a:solidFill>
              <a:latin typeface="Calibri"/>
              <a:ea typeface="Calibri"/>
              <a:cs typeface="Calibri"/>
              <a:sym typeface="Calibri"/>
            </a:endParaRPr>
          </a:p>
        </p:txBody>
      </p:sp>
      <p:sp>
        <p:nvSpPr>
          <p:cNvPr id="16" name="Google Shape;348;p31">
            <a:extLst>
              <a:ext uri="{FF2B5EF4-FFF2-40B4-BE49-F238E27FC236}">
                <a16:creationId xmlns:a16="http://schemas.microsoft.com/office/drawing/2014/main" id="{784257F9-810B-4F9D-AEF4-FC5AF2940B29}"/>
              </a:ext>
            </a:extLst>
          </p:cNvPr>
          <p:cNvSpPr/>
          <p:nvPr/>
        </p:nvSpPr>
        <p:spPr>
          <a:xfrm>
            <a:off x="1809880" y="5279788"/>
            <a:ext cx="7886353" cy="1260542"/>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Zvracení bývá úporné (bez následné úlevy)</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Pro intrakraniální hypertenzi je typické zejména nečekané/náhlé zvracení </a:t>
            </a:r>
            <a:r>
              <a:rPr lang="cs-CZ" sz="1800" b="1" dirty="0">
                <a:solidFill>
                  <a:schemeClr val="tx1"/>
                </a:solidFill>
                <a:latin typeface="Calibri"/>
                <a:ea typeface="Calibri"/>
                <a:cs typeface="Calibri"/>
                <a:sym typeface="Calibri"/>
              </a:rPr>
              <a:t>bez</a:t>
            </a:r>
            <a:r>
              <a:rPr lang="cs-CZ" sz="1800" dirty="0">
                <a:solidFill>
                  <a:schemeClr val="tx1"/>
                </a:solidFill>
                <a:latin typeface="Calibri"/>
                <a:ea typeface="Calibri"/>
                <a:cs typeface="Calibri"/>
                <a:sym typeface="Calibri"/>
              </a:rPr>
              <a:t> předchozí nevolnosti (nauzey). </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Intenzita a frekvence narůstá obvykle s bolestí hlavy.</a:t>
            </a:r>
            <a:endParaRPr sz="1800" dirty="0">
              <a:solidFill>
                <a:schemeClr val="tx1"/>
              </a:solidFill>
              <a:latin typeface="Calibri"/>
              <a:ea typeface="Calibri"/>
              <a:cs typeface="Calibri"/>
              <a:sym typeface="Calibri"/>
            </a:endParaRPr>
          </a:p>
        </p:txBody>
      </p:sp>
      <p:sp>
        <p:nvSpPr>
          <p:cNvPr id="2" name="Obdélník 1">
            <a:extLst>
              <a:ext uri="{FF2B5EF4-FFF2-40B4-BE49-F238E27FC236}">
                <a16:creationId xmlns:a16="http://schemas.microsoft.com/office/drawing/2014/main" id="{FF0333D6-A208-4112-A006-28CC289A9AEB}"/>
              </a:ext>
            </a:extLst>
          </p:cNvPr>
          <p:cNvSpPr/>
          <p:nvPr/>
        </p:nvSpPr>
        <p:spPr>
          <a:xfrm>
            <a:off x="9888718" y="1924253"/>
            <a:ext cx="2000711" cy="4616077"/>
          </a:xfrm>
          <a:prstGeom prst="rect">
            <a:avLst/>
          </a:prstGeom>
          <a:solidFill>
            <a:schemeClr val="tx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7200" dirty="0">
                <a:solidFill>
                  <a:schemeClr val="tx1"/>
                </a:solidFill>
              </a:rPr>
              <a:t>I.</a:t>
            </a:r>
            <a:endParaRPr lang="en-GB" dirty="0">
              <a:solidFill>
                <a:schemeClr val="tx1"/>
              </a:solidFill>
            </a:endParaRPr>
          </a:p>
        </p:txBody>
      </p:sp>
    </p:spTree>
    <p:extLst>
      <p:ext uri="{BB962C8B-B14F-4D97-AF65-F5344CB8AC3E}">
        <p14:creationId xmlns:p14="http://schemas.microsoft.com/office/powerpoint/2010/main" val="109157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20" name="Obdélník 19">
            <a:extLst>
              <a:ext uri="{FF2B5EF4-FFF2-40B4-BE49-F238E27FC236}">
                <a16:creationId xmlns:a16="http://schemas.microsoft.com/office/drawing/2014/main" id="{F6325780-B5B1-4246-8F7C-E5AACF5DAA4A}"/>
              </a:ext>
            </a:extLst>
          </p:cNvPr>
          <p:cNvSpPr/>
          <p:nvPr/>
        </p:nvSpPr>
        <p:spPr>
          <a:xfrm>
            <a:off x="9888718" y="1924253"/>
            <a:ext cx="2000711" cy="2487491"/>
          </a:xfrm>
          <a:prstGeom prst="rect">
            <a:avLst/>
          </a:prstGeom>
          <a:solidFill>
            <a:schemeClr val="tx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7200" dirty="0">
                <a:solidFill>
                  <a:schemeClr val="tx1"/>
                </a:solidFill>
              </a:rPr>
              <a:t>II.</a:t>
            </a:r>
            <a:endParaRPr lang="en-GB" dirty="0">
              <a:solidFill>
                <a:schemeClr val="tx1"/>
              </a:solidFill>
            </a:endParaRPr>
          </a:p>
        </p:txBody>
      </p:sp>
      <p:sp>
        <p:nvSpPr>
          <p:cNvPr id="341" name="Google Shape;341;p31"/>
          <p:cNvSpPr txBox="1">
            <a:spLocks noGrp="1"/>
          </p:cNvSpPr>
          <p:nvPr>
            <p:ph type="title"/>
          </p:nvPr>
        </p:nvSpPr>
        <p:spPr>
          <a:xfrm>
            <a:off x="371060" y="540301"/>
            <a:ext cx="872580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KLINICKÉ PROJEVY</a:t>
            </a:r>
            <a:endParaRPr b="1" dirty="0"/>
          </a:p>
        </p:txBody>
      </p:sp>
      <p:sp>
        <p:nvSpPr>
          <p:cNvPr id="342" name="Google Shape;342;p31"/>
          <p:cNvSpPr txBox="1">
            <a:spLocks noGrp="1"/>
          </p:cNvSpPr>
          <p:nvPr>
            <p:ph type="body" idx="1"/>
          </p:nvPr>
        </p:nvSpPr>
        <p:spPr>
          <a:xfrm>
            <a:off x="371059" y="1310377"/>
            <a:ext cx="11599267" cy="5007322"/>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ts val="2400"/>
              <a:buChar char="•"/>
            </a:pPr>
            <a:r>
              <a:rPr lang="cs-CZ" sz="2000" dirty="0"/>
              <a:t>Soubor příznaků způsobený zvýšeným tlakem v dutině lební a kompresí nebo distenzí nitrolebních struktur.</a:t>
            </a:r>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sz="1800" dirty="0">
                <a:latin typeface="Calibri"/>
                <a:ea typeface="Calibri"/>
                <a:cs typeface="Calibri"/>
                <a:sym typeface="Calibri"/>
              </a:rPr>
              <a:t>SYNDROM NITROLEBNÍ HYPERTENZE</a:t>
            </a:r>
            <a:endParaRPr sz="1800" b="0" i="0" u="none" strike="noStrike" cap="none" dirty="0">
              <a:solidFill>
                <a:srgbClr val="000000"/>
              </a:solidFill>
              <a:latin typeface="Calibri"/>
              <a:ea typeface="Calibri"/>
              <a:cs typeface="Calibri"/>
              <a:sym typeface="Calibri"/>
            </a:endParaRPr>
          </a:p>
        </p:txBody>
      </p:sp>
      <p:pic>
        <p:nvPicPr>
          <p:cNvPr id="2056" name="Picture 8" descr="High Blood Pressure | CardioSmart – American College of Cardiology">
            <a:extLst>
              <a:ext uri="{FF2B5EF4-FFF2-40B4-BE49-F238E27FC236}">
                <a16:creationId xmlns:a16="http://schemas.microsoft.com/office/drawing/2014/main" id="{4E7DE077-ABE7-436C-BEC0-9DF58BD73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88" y="1872043"/>
            <a:ext cx="1386679" cy="138667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348;p31">
            <a:extLst>
              <a:ext uri="{FF2B5EF4-FFF2-40B4-BE49-F238E27FC236}">
                <a16:creationId xmlns:a16="http://schemas.microsoft.com/office/drawing/2014/main" id="{35CB98D7-1059-4E64-97EA-C6E50BA2D7A3}"/>
              </a:ext>
            </a:extLst>
          </p:cNvPr>
          <p:cNvSpPr/>
          <p:nvPr/>
        </p:nvSpPr>
        <p:spPr>
          <a:xfrm>
            <a:off x="1809883" y="1924253"/>
            <a:ext cx="7886353" cy="308876"/>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dirty="0">
                <a:solidFill>
                  <a:schemeClr val="accent1"/>
                </a:solidFill>
                <a:latin typeface="Calibri"/>
                <a:ea typeface="Calibri"/>
                <a:cs typeface="Calibri"/>
                <a:sym typeface="Calibri"/>
              </a:rPr>
              <a:t>ZMĚNY KREVNÍHO TLAKU A SRDEČNÍ FREKVENCE</a:t>
            </a:r>
            <a:endParaRPr sz="2400" dirty="0">
              <a:solidFill>
                <a:schemeClr val="accent1"/>
              </a:solidFill>
              <a:latin typeface="Calibri"/>
              <a:ea typeface="Calibri"/>
              <a:cs typeface="Calibri"/>
              <a:sym typeface="Calibri"/>
            </a:endParaRPr>
          </a:p>
        </p:txBody>
      </p:sp>
      <p:sp>
        <p:nvSpPr>
          <p:cNvPr id="12" name="Google Shape;348;p31">
            <a:extLst>
              <a:ext uri="{FF2B5EF4-FFF2-40B4-BE49-F238E27FC236}">
                <a16:creationId xmlns:a16="http://schemas.microsoft.com/office/drawing/2014/main" id="{AD7FB679-3BC5-48E1-A5FB-3B9E3F28A1F6}"/>
              </a:ext>
            </a:extLst>
          </p:cNvPr>
          <p:cNvSpPr/>
          <p:nvPr/>
        </p:nvSpPr>
        <p:spPr>
          <a:xfrm>
            <a:off x="1809882" y="2236348"/>
            <a:ext cx="7886353" cy="986926"/>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Zvýšení tlaku obvykle veden reflexně k </a:t>
            </a:r>
            <a:r>
              <a:rPr lang="cs-CZ" sz="1800" b="1" dirty="0">
                <a:solidFill>
                  <a:schemeClr val="tx1"/>
                </a:solidFill>
                <a:latin typeface="Calibri"/>
                <a:ea typeface="Calibri"/>
                <a:cs typeface="Calibri"/>
                <a:sym typeface="Calibri"/>
              </a:rPr>
              <a:t>arteriální hypertenzi </a:t>
            </a:r>
            <a:r>
              <a:rPr lang="cs-CZ" sz="1800" dirty="0">
                <a:solidFill>
                  <a:schemeClr val="tx1"/>
                </a:solidFill>
                <a:latin typeface="Calibri"/>
                <a:ea typeface="Calibri"/>
                <a:cs typeface="Calibri"/>
                <a:sym typeface="Calibri"/>
              </a:rPr>
              <a:t>(stupňuje se).</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Zpočátku je doprovázena tachykardií (v pokročilé fází pak přechází do bradykardie (dáno zejména postižením mozkového kmene, </a:t>
            </a:r>
            <a:r>
              <a:rPr lang="cs-CZ" sz="1800" dirty="0" err="1">
                <a:solidFill>
                  <a:schemeClr val="tx1"/>
                </a:solidFill>
                <a:latin typeface="Calibri"/>
                <a:ea typeface="Calibri"/>
                <a:cs typeface="Calibri"/>
                <a:sym typeface="Calibri"/>
              </a:rPr>
              <a:t>parasym</a:t>
            </a:r>
            <a:r>
              <a:rPr lang="cs-CZ" sz="1800" dirty="0">
                <a:solidFill>
                  <a:schemeClr val="tx1"/>
                </a:solidFill>
                <a:latin typeface="Calibri"/>
                <a:ea typeface="Calibri"/>
                <a:cs typeface="Calibri"/>
                <a:sym typeface="Calibri"/>
              </a:rPr>
              <a:t>. n. X.)</a:t>
            </a:r>
          </a:p>
        </p:txBody>
      </p:sp>
      <p:sp>
        <p:nvSpPr>
          <p:cNvPr id="13" name="Google Shape;348;p31">
            <a:extLst>
              <a:ext uri="{FF2B5EF4-FFF2-40B4-BE49-F238E27FC236}">
                <a16:creationId xmlns:a16="http://schemas.microsoft.com/office/drawing/2014/main" id="{BEA6AFD9-BF21-415D-ADC6-751034A3A900}"/>
              </a:ext>
            </a:extLst>
          </p:cNvPr>
          <p:cNvSpPr/>
          <p:nvPr/>
        </p:nvSpPr>
        <p:spPr>
          <a:xfrm>
            <a:off x="1809879" y="3464111"/>
            <a:ext cx="7886353" cy="308876"/>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dirty="0">
                <a:solidFill>
                  <a:schemeClr val="accent1"/>
                </a:solidFill>
                <a:latin typeface="Calibri"/>
                <a:ea typeface="Calibri"/>
                <a:cs typeface="Calibri"/>
                <a:sym typeface="Calibri"/>
              </a:rPr>
              <a:t>PORUCHY ZRAKU A SLUCHU</a:t>
            </a:r>
            <a:endParaRPr sz="2400" dirty="0">
              <a:solidFill>
                <a:schemeClr val="accent1"/>
              </a:solidFill>
              <a:latin typeface="Calibri"/>
              <a:ea typeface="Calibri"/>
              <a:cs typeface="Calibri"/>
              <a:sym typeface="Calibri"/>
            </a:endParaRPr>
          </a:p>
        </p:txBody>
      </p:sp>
      <p:sp>
        <p:nvSpPr>
          <p:cNvPr id="14" name="Google Shape;348;p31">
            <a:extLst>
              <a:ext uri="{FF2B5EF4-FFF2-40B4-BE49-F238E27FC236}">
                <a16:creationId xmlns:a16="http://schemas.microsoft.com/office/drawing/2014/main" id="{E9D10226-632D-471F-9005-A34217CDC029}"/>
              </a:ext>
            </a:extLst>
          </p:cNvPr>
          <p:cNvSpPr/>
          <p:nvPr/>
        </p:nvSpPr>
        <p:spPr>
          <a:xfrm>
            <a:off x="1808500" y="3763009"/>
            <a:ext cx="7886353" cy="178461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Narůstají s tlakem. Jsou málo specifické.</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Pacienti popisují </a:t>
            </a:r>
            <a:r>
              <a:rPr lang="cs-CZ" sz="1800" b="1" dirty="0">
                <a:solidFill>
                  <a:schemeClr val="tx1"/>
                </a:solidFill>
                <a:latin typeface="Calibri"/>
                <a:ea typeface="Calibri"/>
                <a:cs typeface="Calibri"/>
                <a:sym typeface="Calibri"/>
              </a:rPr>
              <a:t>rozmazané či rozostřené vidění</a:t>
            </a:r>
            <a:r>
              <a:rPr lang="cs-CZ" sz="1800" dirty="0">
                <a:solidFill>
                  <a:schemeClr val="tx1"/>
                </a:solidFill>
                <a:latin typeface="Calibri"/>
                <a:ea typeface="Calibri"/>
                <a:cs typeface="Calibri"/>
                <a:sym typeface="Calibri"/>
              </a:rPr>
              <a:t>. Někdy doplněné tzv. </a:t>
            </a:r>
            <a:r>
              <a:rPr lang="cs-CZ" sz="1800" dirty="0" err="1">
                <a:solidFill>
                  <a:schemeClr val="tx1"/>
                </a:solidFill>
                <a:latin typeface="Calibri"/>
                <a:ea typeface="Calibri"/>
                <a:cs typeface="Calibri"/>
                <a:sym typeface="Calibri"/>
              </a:rPr>
              <a:t>fosfénami</a:t>
            </a:r>
            <a:r>
              <a:rPr lang="cs-CZ" sz="1800" dirty="0">
                <a:solidFill>
                  <a:schemeClr val="tx1"/>
                </a:solidFill>
                <a:latin typeface="Calibri"/>
                <a:ea typeface="Calibri"/>
                <a:cs typeface="Calibri"/>
                <a:sym typeface="Calibri"/>
              </a:rPr>
              <a:t> (záblesky ve zrakovém poli). Výraznější tlaky mohou vést až k diplopii (dvojitému vidění – tlak na n. </a:t>
            </a:r>
            <a:r>
              <a:rPr lang="cs-CZ" sz="1800" dirty="0" err="1">
                <a:solidFill>
                  <a:schemeClr val="tx1"/>
                </a:solidFill>
                <a:latin typeface="Calibri"/>
                <a:ea typeface="Calibri"/>
                <a:cs typeface="Calibri"/>
                <a:sym typeface="Calibri"/>
              </a:rPr>
              <a:t>abducens</a:t>
            </a:r>
            <a:r>
              <a:rPr lang="cs-CZ" sz="1800" dirty="0">
                <a:solidFill>
                  <a:schemeClr val="tx1"/>
                </a:solidFill>
                <a:latin typeface="Calibri"/>
                <a:ea typeface="Calibri"/>
                <a:cs typeface="Calibri"/>
                <a:sym typeface="Calibri"/>
              </a:rPr>
              <a:t>)</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Při postižení sluchu je typický tzv. </a:t>
            </a:r>
            <a:r>
              <a:rPr lang="cs-CZ" sz="1800" b="1" dirty="0" err="1">
                <a:solidFill>
                  <a:schemeClr val="tx1"/>
                </a:solidFill>
                <a:latin typeface="Calibri"/>
                <a:ea typeface="Calibri"/>
                <a:cs typeface="Calibri"/>
                <a:sym typeface="Calibri"/>
              </a:rPr>
              <a:t>dmychavý</a:t>
            </a:r>
            <a:r>
              <a:rPr lang="cs-CZ" sz="1800" b="1" dirty="0">
                <a:solidFill>
                  <a:schemeClr val="tx1"/>
                </a:solidFill>
                <a:latin typeface="Calibri"/>
                <a:ea typeface="Calibri"/>
                <a:cs typeface="Calibri"/>
                <a:sym typeface="Calibri"/>
              </a:rPr>
              <a:t> synchronní </a:t>
            </a:r>
            <a:r>
              <a:rPr lang="cs-CZ" sz="1800" b="1" dirty="0" err="1">
                <a:solidFill>
                  <a:schemeClr val="tx1"/>
                </a:solidFill>
                <a:latin typeface="Calibri"/>
                <a:ea typeface="Calibri"/>
                <a:cs typeface="Calibri"/>
                <a:sym typeface="Calibri"/>
              </a:rPr>
              <a:t>tinnitus</a:t>
            </a:r>
            <a:r>
              <a:rPr lang="cs-CZ" sz="1800" dirty="0">
                <a:solidFill>
                  <a:schemeClr val="tx1"/>
                </a:solidFill>
                <a:latin typeface="Calibri"/>
                <a:ea typeface="Calibri"/>
                <a:cs typeface="Calibri"/>
                <a:sym typeface="Calibri"/>
              </a:rPr>
              <a:t> (tj. pískání v uchu, které kopíruje srdeční tep). Bez poruchy sluchu.</a:t>
            </a:r>
            <a:endParaRPr sz="1800" dirty="0">
              <a:solidFill>
                <a:schemeClr val="tx1"/>
              </a:solidFill>
              <a:latin typeface="Calibri"/>
              <a:ea typeface="Calibri"/>
              <a:cs typeface="Calibri"/>
              <a:sym typeface="Calibri"/>
            </a:endParaRPr>
          </a:p>
        </p:txBody>
      </p:sp>
      <p:pic>
        <p:nvPicPr>
          <p:cNvPr id="3074" name="Picture 2" descr="Eye Pain Icons - Download Free Vector Icons | Noun Project">
            <a:extLst>
              <a:ext uri="{FF2B5EF4-FFF2-40B4-BE49-F238E27FC236}">
                <a16:creationId xmlns:a16="http://schemas.microsoft.com/office/drawing/2014/main" id="{A7B073EA-D138-4FDD-BED0-3473A953F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58" y="3855126"/>
            <a:ext cx="1372898" cy="1372898"/>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353;p31">
            <a:extLst>
              <a:ext uri="{FF2B5EF4-FFF2-40B4-BE49-F238E27FC236}">
                <a16:creationId xmlns:a16="http://schemas.microsoft.com/office/drawing/2014/main" id="{DEB43772-0D43-4247-8A65-82C365B7C270}"/>
              </a:ext>
            </a:extLst>
          </p:cNvPr>
          <p:cNvSpPr/>
          <p:nvPr/>
        </p:nvSpPr>
        <p:spPr>
          <a:xfrm>
            <a:off x="371058" y="5675906"/>
            <a:ext cx="9323795" cy="1109167"/>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1600" b="1" dirty="0">
                <a:solidFill>
                  <a:schemeClr val="dk1"/>
                </a:solidFill>
                <a:latin typeface="Calibri"/>
                <a:ea typeface="Calibri"/>
                <a:cs typeface="Calibri"/>
                <a:sym typeface="Calibri"/>
              </a:rPr>
              <a:t>        Proč tomu tak je?</a:t>
            </a:r>
            <a:r>
              <a:rPr lang="cs-CZ" sz="1600" dirty="0">
                <a:solidFill>
                  <a:schemeClr val="dk1"/>
                </a:solidFill>
                <a:latin typeface="Calibri"/>
                <a:ea typeface="Calibri"/>
                <a:cs typeface="Calibri"/>
                <a:sym typeface="Calibri"/>
              </a:rPr>
              <a:t> </a:t>
            </a:r>
          </a:p>
          <a:p>
            <a:pPr marL="0" marR="0" lvl="0" indent="0" algn="l" rtl="0">
              <a:spcBef>
                <a:spcPts val="0"/>
              </a:spcBef>
              <a:spcAft>
                <a:spcPts val="0"/>
              </a:spcAft>
              <a:buNone/>
            </a:pPr>
            <a:r>
              <a:rPr lang="cs-CZ" sz="1400" dirty="0">
                <a:solidFill>
                  <a:schemeClr val="dk1"/>
                </a:solidFill>
                <a:latin typeface="Calibri"/>
                <a:ea typeface="Calibri"/>
                <a:cs typeface="Calibri"/>
                <a:sym typeface="Calibri"/>
              </a:rPr>
              <a:t>Příčinou je totiž útlak zrakového nervu a tlak mozkomíšního moku zevnitř na papilu zrakového nervu (ukazuje obrázek). Obvykle tedy </a:t>
            </a:r>
            <a:r>
              <a:rPr lang="cs-CZ" sz="1400" b="1" dirty="0">
                <a:solidFill>
                  <a:schemeClr val="dk1"/>
                </a:solidFill>
                <a:latin typeface="Calibri"/>
                <a:ea typeface="Calibri"/>
                <a:cs typeface="Calibri"/>
                <a:sym typeface="Calibri"/>
              </a:rPr>
              <a:t>vyšetření očního pozadí </a:t>
            </a:r>
            <a:r>
              <a:rPr lang="cs-CZ" sz="1400" dirty="0">
                <a:solidFill>
                  <a:schemeClr val="dk1"/>
                </a:solidFill>
                <a:latin typeface="Calibri"/>
                <a:ea typeface="Calibri"/>
                <a:cs typeface="Calibri"/>
                <a:sym typeface="Calibri"/>
              </a:rPr>
              <a:t>již může prokázat známky (a dokonce i tíži) nitrolební hypertenze. Dříve se tedy obvykle provádělo před lumbální punkcí, když nebylo možné zobrazit mozek. Není však spolehlivé! (zejména pro procesy v zadní jámě)</a:t>
            </a:r>
          </a:p>
        </p:txBody>
      </p:sp>
      <p:pic>
        <p:nvPicPr>
          <p:cNvPr id="18" name="Google Shape;354;p31" descr="Známky Info Informace - Vektorová grafika zdarma na Pixabay">
            <a:extLst>
              <a:ext uri="{FF2B5EF4-FFF2-40B4-BE49-F238E27FC236}">
                <a16:creationId xmlns:a16="http://schemas.microsoft.com/office/drawing/2014/main" id="{E36125F2-93E7-4568-A7C3-81A9094BFACC}"/>
              </a:ext>
            </a:extLst>
          </p:cNvPr>
          <p:cNvPicPr preferRelativeResize="0"/>
          <p:nvPr/>
        </p:nvPicPr>
        <p:blipFill rotWithShape="1">
          <a:blip r:embed="rId5">
            <a:alphaModFix/>
          </a:blip>
          <a:srcRect/>
          <a:stretch/>
        </p:blipFill>
        <p:spPr>
          <a:xfrm>
            <a:off x="452241" y="5711354"/>
            <a:ext cx="278974" cy="278974"/>
          </a:xfrm>
          <a:prstGeom prst="rect">
            <a:avLst/>
          </a:prstGeom>
          <a:noFill/>
          <a:ln>
            <a:noFill/>
          </a:ln>
        </p:spPr>
      </p:pic>
      <p:pic>
        <p:nvPicPr>
          <p:cNvPr id="19" name="Picture 2" descr="1: Path of CSF flow: from the choroid plexus, through interventricular... |  Download Scientific Diagram">
            <a:extLst>
              <a:ext uri="{FF2B5EF4-FFF2-40B4-BE49-F238E27FC236}">
                <a16:creationId xmlns:a16="http://schemas.microsoft.com/office/drawing/2014/main" id="{1B191959-3E5E-4E87-B183-7DD81E8A4C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810" r="61092" b="12821"/>
          <a:stretch/>
        </p:blipFill>
        <p:spPr bwMode="auto">
          <a:xfrm>
            <a:off x="9840579" y="4595640"/>
            <a:ext cx="2272206" cy="2212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136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4100" name="Picture 4" descr="Epileptic seizures: 5 things you should NEVER do in case of a seizure |  TheHealthSite.com">
            <a:extLst>
              <a:ext uri="{FF2B5EF4-FFF2-40B4-BE49-F238E27FC236}">
                <a16:creationId xmlns:a16="http://schemas.microsoft.com/office/drawing/2014/main" id="{E6ABC248-FE49-4A28-96E5-C6ABB49D3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2571" y="5302867"/>
            <a:ext cx="2773864" cy="1503392"/>
          </a:xfrm>
          <a:prstGeom prst="rect">
            <a:avLst/>
          </a:prstGeom>
          <a:noFill/>
          <a:extLst>
            <a:ext uri="{909E8E84-426E-40DD-AFC4-6F175D3DCCD1}">
              <a14:hiddenFill xmlns:a14="http://schemas.microsoft.com/office/drawing/2010/main">
                <a:solidFill>
                  <a:srgbClr val="FFFFFF"/>
                </a:solidFill>
              </a14:hiddenFill>
            </a:ext>
          </a:extLst>
        </p:spPr>
      </p:pic>
      <p:sp>
        <p:nvSpPr>
          <p:cNvPr id="20" name="Obdélník 19">
            <a:extLst>
              <a:ext uri="{FF2B5EF4-FFF2-40B4-BE49-F238E27FC236}">
                <a16:creationId xmlns:a16="http://schemas.microsoft.com/office/drawing/2014/main" id="{F6325780-B5B1-4246-8F7C-E5AACF5DAA4A}"/>
              </a:ext>
            </a:extLst>
          </p:cNvPr>
          <p:cNvSpPr/>
          <p:nvPr/>
        </p:nvSpPr>
        <p:spPr>
          <a:xfrm>
            <a:off x="9888718" y="1924253"/>
            <a:ext cx="2000711" cy="3623370"/>
          </a:xfrm>
          <a:prstGeom prst="rect">
            <a:avLst/>
          </a:prstGeom>
          <a:solidFill>
            <a:schemeClr val="tx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7200" dirty="0">
                <a:solidFill>
                  <a:schemeClr val="tx1"/>
                </a:solidFill>
              </a:rPr>
              <a:t>III.</a:t>
            </a:r>
            <a:endParaRPr lang="en-GB" dirty="0">
              <a:solidFill>
                <a:schemeClr val="tx1"/>
              </a:solidFill>
            </a:endParaRPr>
          </a:p>
        </p:txBody>
      </p:sp>
      <p:sp>
        <p:nvSpPr>
          <p:cNvPr id="341" name="Google Shape;341;p31"/>
          <p:cNvSpPr txBox="1">
            <a:spLocks noGrp="1"/>
          </p:cNvSpPr>
          <p:nvPr>
            <p:ph type="title"/>
          </p:nvPr>
        </p:nvSpPr>
        <p:spPr>
          <a:xfrm>
            <a:off x="371060" y="540301"/>
            <a:ext cx="872580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KLINICKÉ PROJEVY</a:t>
            </a:r>
            <a:endParaRPr b="1" dirty="0"/>
          </a:p>
        </p:txBody>
      </p:sp>
      <p:sp>
        <p:nvSpPr>
          <p:cNvPr id="342" name="Google Shape;342;p31"/>
          <p:cNvSpPr txBox="1">
            <a:spLocks noGrp="1"/>
          </p:cNvSpPr>
          <p:nvPr>
            <p:ph type="body" idx="1"/>
          </p:nvPr>
        </p:nvSpPr>
        <p:spPr>
          <a:xfrm>
            <a:off x="371059" y="1310377"/>
            <a:ext cx="11599267" cy="5007322"/>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ts val="2400"/>
              <a:buChar char="•"/>
            </a:pPr>
            <a:r>
              <a:rPr lang="cs-CZ" sz="2000" dirty="0"/>
              <a:t>Soubor příznaků způsobený zvýšeným tlakem v dutině lební a kompresí nebo distenzí nitrolebních struktur.</a:t>
            </a:r>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sz="1800" dirty="0">
                <a:latin typeface="Calibri"/>
                <a:ea typeface="Calibri"/>
                <a:cs typeface="Calibri"/>
                <a:sym typeface="Calibri"/>
              </a:rPr>
              <a:t>SYNDROM NITROLEBNÍ HYPERTENZE</a:t>
            </a:r>
            <a:endParaRPr sz="1800" b="0" i="0" u="none" strike="noStrike" cap="none" dirty="0">
              <a:solidFill>
                <a:srgbClr val="000000"/>
              </a:solidFill>
              <a:latin typeface="Calibri"/>
              <a:ea typeface="Calibri"/>
              <a:cs typeface="Calibri"/>
              <a:sym typeface="Calibri"/>
            </a:endParaRPr>
          </a:p>
        </p:txBody>
      </p:sp>
      <p:sp>
        <p:nvSpPr>
          <p:cNvPr id="11" name="Google Shape;348;p31">
            <a:extLst>
              <a:ext uri="{FF2B5EF4-FFF2-40B4-BE49-F238E27FC236}">
                <a16:creationId xmlns:a16="http://schemas.microsoft.com/office/drawing/2014/main" id="{35CB98D7-1059-4E64-97EA-C6E50BA2D7A3}"/>
              </a:ext>
            </a:extLst>
          </p:cNvPr>
          <p:cNvSpPr/>
          <p:nvPr/>
        </p:nvSpPr>
        <p:spPr>
          <a:xfrm>
            <a:off x="1806544" y="1924253"/>
            <a:ext cx="7886353" cy="308876"/>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dirty="0">
                <a:solidFill>
                  <a:schemeClr val="accent1"/>
                </a:solidFill>
                <a:latin typeface="Calibri"/>
                <a:ea typeface="Calibri"/>
                <a:cs typeface="Calibri"/>
                <a:sym typeface="Calibri"/>
              </a:rPr>
              <a:t>LOŽISKOVÉ PŘÍZNAKY A PORUCHY CHOVÁNÍ A NÁLAD</a:t>
            </a:r>
            <a:endParaRPr sz="2400" dirty="0">
              <a:solidFill>
                <a:schemeClr val="accent1"/>
              </a:solidFill>
              <a:latin typeface="Calibri"/>
              <a:ea typeface="Calibri"/>
              <a:cs typeface="Calibri"/>
              <a:sym typeface="Calibri"/>
            </a:endParaRPr>
          </a:p>
        </p:txBody>
      </p:sp>
      <p:sp>
        <p:nvSpPr>
          <p:cNvPr id="12" name="Google Shape;348;p31">
            <a:extLst>
              <a:ext uri="{FF2B5EF4-FFF2-40B4-BE49-F238E27FC236}">
                <a16:creationId xmlns:a16="http://schemas.microsoft.com/office/drawing/2014/main" id="{AD7FB679-3BC5-48E1-A5FB-3B9E3F28A1F6}"/>
              </a:ext>
            </a:extLst>
          </p:cNvPr>
          <p:cNvSpPr/>
          <p:nvPr/>
        </p:nvSpPr>
        <p:spPr>
          <a:xfrm>
            <a:off x="1806543" y="2236347"/>
            <a:ext cx="7886353" cy="2063409"/>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Narůstá apatie, </a:t>
            </a:r>
            <a:r>
              <a:rPr lang="cs-CZ" sz="1800" b="1" dirty="0" err="1">
                <a:solidFill>
                  <a:schemeClr val="tx1"/>
                </a:solidFill>
                <a:latin typeface="Calibri"/>
                <a:ea typeface="Calibri"/>
                <a:cs typeface="Calibri"/>
                <a:sym typeface="Calibri"/>
              </a:rPr>
              <a:t>bradypsychismus</a:t>
            </a:r>
            <a:r>
              <a:rPr lang="cs-CZ" sz="1800" b="1" dirty="0">
                <a:solidFill>
                  <a:schemeClr val="tx1"/>
                </a:solidFill>
                <a:latin typeface="Calibri"/>
                <a:ea typeface="Calibri"/>
                <a:cs typeface="Calibri"/>
                <a:sym typeface="Calibri"/>
              </a:rPr>
              <a:t> </a:t>
            </a:r>
            <a:r>
              <a:rPr lang="cs-CZ" sz="1800" dirty="0">
                <a:solidFill>
                  <a:schemeClr val="tx1"/>
                </a:solidFill>
                <a:latin typeface="Calibri"/>
                <a:ea typeface="Calibri"/>
                <a:cs typeface="Calibri"/>
                <a:sym typeface="Calibri"/>
              </a:rPr>
              <a:t>(tj. pacient působí zpomaleným psychomotorickým tempem, zhoršená komunikace), depresivní projevy</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Někdy při tlaku na frontální lalok dochází k </a:t>
            </a:r>
            <a:r>
              <a:rPr lang="cs-CZ" sz="1800" b="1" dirty="0" err="1">
                <a:solidFill>
                  <a:schemeClr val="tx1"/>
                </a:solidFill>
                <a:latin typeface="Calibri"/>
                <a:ea typeface="Calibri"/>
                <a:cs typeface="Calibri"/>
                <a:sym typeface="Calibri"/>
              </a:rPr>
              <a:t>prefrontálnímu</a:t>
            </a:r>
            <a:r>
              <a:rPr lang="cs-CZ" sz="1800" b="1" dirty="0">
                <a:solidFill>
                  <a:schemeClr val="tx1"/>
                </a:solidFill>
                <a:latin typeface="Calibri"/>
                <a:ea typeface="Calibri"/>
                <a:cs typeface="Calibri"/>
                <a:sym typeface="Calibri"/>
              </a:rPr>
              <a:t> syndromu a exekutivní dysfunkci </a:t>
            </a:r>
            <a:r>
              <a:rPr lang="cs-CZ" sz="1800" dirty="0">
                <a:solidFill>
                  <a:schemeClr val="tx1"/>
                </a:solidFill>
                <a:latin typeface="Calibri"/>
                <a:ea typeface="Calibri"/>
                <a:cs typeface="Calibri"/>
                <a:sym typeface="Calibri"/>
              </a:rPr>
              <a:t>(tj. pacient může působit „odbrzděným dojmem“, nejapně žertuje, ztrácí zábrany)</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Další příznaky způsobené základním procesem (poruchy motoriky, senzoriky, apod.)</a:t>
            </a:r>
          </a:p>
        </p:txBody>
      </p:sp>
      <p:sp>
        <p:nvSpPr>
          <p:cNvPr id="13" name="Google Shape;348;p31">
            <a:extLst>
              <a:ext uri="{FF2B5EF4-FFF2-40B4-BE49-F238E27FC236}">
                <a16:creationId xmlns:a16="http://schemas.microsoft.com/office/drawing/2014/main" id="{BEA6AFD9-BF21-415D-ADC6-751034A3A900}"/>
              </a:ext>
            </a:extLst>
          </p:cNvPr>
          <p:cNvSpPr/>
          <p:nvPr/>
        </p:nvSpPr>
        <p:spPr>
          <a:xfrm>
            <a:off x="1807923" y="4567051"/>
            <a:ext cx="7886353" cy="308876"/>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dirty="0">
                <a:solidFill>
                  <a:schemeClr val="accent1"/>
                </a:solidFill>
                <a:latin typeface="Calibri"/>
                <a:ea typeface="Calibri"/>
                <a:cs typeface="Calibri"/>
                <a:sym typeface="Calibri"/>
              </a:rPr>
              <a:t>EPILEPTICKÉ ZÁCHVATY</a:t>
            </a:r>
            <a:endParaRPr sz="2400" dirty="0">
              <a:solidFill>
                <a:schemeClr val="accent1"/>
              </a:solidFill>
              <a:latin typeface="Calibri"/>
              <a:ea typeface="Calibri"/>
              <a:cs typeface="Calibri"/>
              <a:sym typeface="Calibri"/>
            </a:endParaRPr>
          </a:p>
        </p:txBody>
      </p:sp>
      <p:sp>
        <p:nvSpPr>
          <p:cNvPr id="14" name="Google Shape;348;p31">
            <a:extLst>
              <a:ext uri="{FF2B5EF4-FFF2-40B4-BE49-F238E27FC236}">
                <a16:creationId xmlns:a16="http://schemas.microsoft.com/office/drawing/2014/main" id="{E9D10226-632D-471F-9005-A34217CDC029}"/>
              </a:ext>
            </a:extLst>
          </p:cNvPr>
          <p:cNvSpPr/>
          <p:nvPr/>
        </p:nvSpPr>
        <p:spPr>
          <a:xfrm>
            <a:off x="1806544" y="4865949"/>
            <a:ext cx="7886353" cy="428230"/>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Obvykle při vyšším tlaku. Může být však prvním projevem!</a:t>
            </a:r>
            <a:endParaRPr sz="1800" dirty="0">
              <a:solidFill>
                <a:schemeClr val="tx1"/>
              </a:solidFill>
              <a:latin typeface="Calibri"/>
              <a:ea typeface="Calibri"/>
              <a:cs typeface="Calibri"/>
              <a:sym typeface="Calibri"/>
            </a:endParaRPr>
          </a:p>
        </p:txBody>
      </p:sp>
      <p:pic>
        <p:nvPicPr>
          <p:cNvPr id="4098" name="Picture 2" descr="Violence, punch, fight, fist, aggression icon - Download on Iconfinder">
            <a:extLst>
              <a:ext uri="{FF2B5EF4-FFF2-40B4-BE49-F238E27FC236}">
                <a16:creationId xmlns:a16="http://schemas.microsoft.com/office/drawing/2014/main" id="{EB6A6253-F691-44EF-9BE7-CF129E05B7D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7743" y="2429339"/>
            <a:ext cx="1306521" cy="130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326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0"/>
          <p:cNvPicPr preferRelativeResize="0"/>
          <p:nvPr/>
        </p:nvPicPr>
        <p:blipFill rotWithShape="1">
          <a:blip r:embed="rId3">
            <a:alphaModFix/>
          </a:blip>
          <a:srcRect l="23498" t="18586" r="3615" b="17609"/>
          <a:stretch/>
        </p:blipFill>
        <p:spPr>
          <a:xfrm rot="-5400000">
            <a:off x="36600" y="2113785"/>
            <a:ext cx="5551067" cy="3644332"/>
          </a:xfrm>
          <a:prstGeom prst="rect">
            <a:avLst/>
          </a:prstGeom>
          <a:noFill/>
          <a:ln>
            <a:noFill/>
          </a:ln>
        </p:spPr>
      </p:pic>
      <p:sp>
        <p:nvSpPr>
          <p:cNvPr id="172" name="Google Shape;172;p30"/>
          <p:cNvSpPr/>
          <p:nvPr/>
        </p:nvSpPr>
        <p:spPr>
          <a:xfrm>
            <a:off x="0" y="1"/>
            <a:ext cx="12192000" cy="1036400"/>
          </a:xfrm>
          <a:prstGeom prst="rect">
            <a:avLst/>
          </a:prstGeom>
          <a:solidFill>
            <a:srgbClr val="BF9000"/>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73" name="Google Shape;173;p30"/>
          <p:cNvSpPr txBox="1">
            <a:spLocks noGrp="1"/>
          </p:cNvSpPr>
          <p:nvPr>
            <p:ph type="title"/>
          </p:nvPr>
        </p:nvSpPr>
        <p:spPr>
          <a:xfrm>
            <a:off x="338579" y="94268"/>
            <a:ext cx="10515600" cy="9420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cs" sz="4000" b="1"/>
              <a:t>METODIKA – POMŮCKY</a:t>
            </a:r>
            <a:endParaRPr sz="4000"/>
          </a:p>
        </p:txBody>
      </p:sp>
      <p:sp>
        <p:nvSpPr>
          <p:cNvPr id="175" name="Google Shape;175;p30"/>
          <p:cNvSpPr/>
          <p:nvPr/>
        </p:nvSpPr>
        <p:spPr>
          <a:xfrm>
            <a:off x="535943" y="5849672"/>
            <a:ext cx="4552400" cy="765200"/>
          </a:xfrm>
          <a:prstGeom prst="rect">
            <a:avLst/>
          </a:prstGeom>
          <a:solidFill>
            <a:schemeClr val="accent4"/>
          </a:solidFill>
          <a:ln>
            <a:noFill/>
          </a:ln>
        </p:spPr>
        <p:txBody>
          <a:bodyPr spcFirstLastPara="1" wrap="square" lIns="91433" tIns="45700" rIns="91433" bIns="45700" anchor="ctr" anchorCtr="0">
            <a:noAutofit/>
          </a:bodyPr>
          <a:lstStyle/>
          <a:p>
            <a:pPr algn="ctr"/>
            <a:r>
              <a:rPr lang="cs" sz="1867" b="1" dirty="0">
                <a:solidFill>
                  <a:schemeClr val="dk1"/>
                </a:solidFill>
                <a:latin typeface="Calibri"/>
                <a:ea typeface="Calibri"/>
                <a:cs typeface="Calibri"/>
                <a:sym typeface="Calibri"/>
              </a:rPr>
              <a:t>CLAUDŮV MANOMETR NK FN BRNO</a:t>
            </a:r>
            <a:endParaRPr sz="1467" dirty="0"/>
          </a:p>
        </p:txBody>
      </p:sp>
      <p:cxnSp>
        <p:nvCxnSpPr>
          <p:cNvPr id="3" name="Přímá spojnice 2">
            <a:extLst>
              <a:ext uri="{FF2B5EF4-FFF2-40B4-BE49-F238E27FC236}">
                <a16:creationId xmlns:a16="http://schemas.microsoft.com/office/drawing/2014/main" id="{E9560F87-C00D-40D3-8AEA-D5355C972468}"/>
              </a:ext>
            </a:extLst>
          </p:cNvPr>
          <p:cNvCxnSpPr>
            <a:cxnSpLocks/>
          </p:cNvCxnSpPr>
          <p:nvPr/>
        </p:nvCxnSpPr>
        <p:spPr>
          <a:xfrm>
            <a:off x="2495551" y="3019426"/>
            <a:ext cx="771524" cy="409575"/>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Obrázek 5">
            <a:extLst>
              <a:ext uri="{FF2B5EF4-FFF2-40B4-BE49-F238E27FC236}">
                <a16:creationId xmlns:a16="http://schemas.microsoft.com/office/drawing/2014/main" id="{A2A8D33B-D852-4291-AC90-635056DDA8F2}"/>
              </a:ext>
            </a:extLst>
          </p:cNvPr>
          <p:cNvPicPr>
            <a:picLocks noChangeAspect="1"/>
          </p:cNvPicPr>
          <p:nvPr/>
        </p:nvPicPr>
        <p:blipFill>
          <a:blip r:embed="rId4"/>
          <a:stretch>
            <a:fillRect/>
          </a:stretch>
        </p:blipFill>
        <p:spPr>
          <a:xfrm>
            <a:off x="6823526" y="1130535"/>
            <a:ext cx="4101649" cy="5468867"/>
          </a:xfrm>
          <a:prstGeom prst="rect">
            <a:avLst/>
          </a:prstGeom>
        </p:spPr>
      </p:pic>
      <p:sp>
        <p:nvSpPr>
          <p:cNvPr id="176" name="Google Shape;176;p30"/>
          <p:cNvSpPr/>
          <p:nvPr/>
        </p:nvSpPr>
        <p:spPr>
          <a:xfrm>
            <a:off x="6598149" y="1130401"/>
            <a:ext cx="4552400" cy="765200"/>
          </a:xfrm>
          <a:prstGeom prst="rect">
            <a:avLst/>
          </a:prstGeom>
          <a:solidFill>
            <a:schemeClr val="accent4"/>
          </a:solidFill>
          <a:ln>
            <a:noFill/>
          </a:ln>
        </p:spPr>
        <p:txBody>
          <a:bodyPr spcFirstLastPara="1" wrap="square" lIns="91433" tIns="45700" rIns="91433" bIns="45700" anchor="ctr" anchorCtr="0">
            <a:noAutofit/>
          </a:bodyPr>
          <a:lstStyle/>
          <a:p>
            <a:pPr algn="ctr"/>
            <a:r>
              <a:rPr lang="cs" sz="2400" b="1" dirty="0">
                <a:solidFill>
                  <a:schemeClr val="dk1"/>
                </a:solidFill>
                <a:latin typeface="Calibri"/>
                <a:ea typeface="Calibri"/>
                <a:cs typeface="Calibri"/>
                <a:sym typeface="Calibri"/>
              </a:rPr>
              <a:t>JEDNORÁZOVÁ KAPILÁRA NK FN BRNO</a:t>
            </a:r>
            <a:endParaRPr sz="1467" dirty="0"/>
          </a:p>
        </p:txBody>
      </p:sp>
      <p:cxnSp>
        <p:nvCxnSpPr>
          <p:cNvPr id="13" name="Přímá spojnice 12">
            <a:extLst>
              <a:ext uri="{FF2B5EF4-FFF2-40B4-BE49-F238E27FC236}">
                <a16:creationId xmlns:a16="http://schemas.microsoft.com/office/drawing/2014/main" id="{EB7851C5-6B47-47AA-91EA-8BADB2D535E0}"/>
              </a:ext>
            </a:extLst>
          </p:cNvPr>
          <p:cNvCxnSpPr>
            <a:cxnSpLocks/>
          </p:cNvCxnSpPr>
          <p:nvPr/>
        </p:nvCxnSpPr>
        <p:spPr>
          <a:xfrm>
            <a:off x="9147175" y="5727466"/>
            <a:ext cx="0" cy="409575"/>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5" name="Picture 2" descr="Exclamation, mark icon - Download on Iconfinder">
            <a:extLst>
              <a:ext uri="{FF2B5EF4-FFF2-40B4-BE49-F238E27FC236}">
                <a16:creationId xmlns:a16="http://schemas.microsoft.com/office/drawing/2014/main" id="{589DFF93-20DD-4D1F-A7F0-64DC6DB6D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933" y="2640012"/>
            <a:ext cx="584200" cy="584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xclamation, mark icon - Download on Iconfinder">
            <a:extLst>
              <a:ext uri="{FF2B5EF4-FFF2-40B4-BE49-F238E27FC236}">
                <a16:creationId xmlns:a16="http://schemas.microsoft.com/office/drawing/2014/main" id="{DC1EAEA2-EEA5-4B51-8D08-BF8798CF8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1484" y="5648072"/>
            <a:ext cx="584200" cy="58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872580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PORUCHY VĚDOMÍ</a:t>
            </a:r>
            <a:endParaRPr b="1" dirty="0"/>
          </a:p>
        </p:txBody>
      </p:sp>
      <p:sp>
        <p:nvSpPr>
          <p:cNvPr id="342" name="Google Shape;342;p31"/>
          <p:cNvSpPr txBox="1">
            <a:spLocks noGrp="1"/>
          </p:cNvSpPr>
          <p:nvPr>
            <p:ph type="body" idx="1"/>
          </p:nvPr>
        </p:nvSpPr>
        <p:spPr>
          <a:xfrm>
            <a:off x="371059" y="1310377"/>
            <a:ext cx="11599267" cy="897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cs-CZ" sz="2400" b="1" dirty="0">
                <a:solidFill>
                  <a:schemeClr val="accent4">
                    <a:lumMod val="75000"/>
                  </a:schemeClr>
                </a:solidFill>
              </a:rPr>
              <a:t>VĚDOMÍ</a:t>
            </a:r>
            <a:r>
              <a:rPr lang="cs-CZ" sz="2400" dirty="0">
                <a:solidFill>
                  <a:schemeClr val="accent4">
                    <a:lumMod val="75000"/>
                  </a:schemeClr>
                </a:solidFill>
              </a:rPr>
              <a:t> </a:t>
            </a:r>
            <a:r>
              <a:rPr lang="cs-CZ" sz="2400" dirty="0"/>
              <a:t>= stav, kdy si jedinec </a:t>
            </a:r>
            <a:r>
              <a:rPr lang="cs-CZ" sz="2400" b="1" dirty="0">
                <a:solidFill>
                  <a:schemeClr val="accent4">
                    <a:lumMod val="75000"/>
                  </a:schemeClr>
                </a:solidFill>
              </a:rPr>
              <a:t>plně</a:t>
            </a:r>
            <a:r>
              <a:rPr lang="cs-CZ" sz="2400" b="1" dirty="0"/>
              <a:t> uvědomuje </a:t>
            </a:r>
            <a:r>
              <a:rPr lang="cs-CZ" sz="2400" dirty="0"/>
              <a:t>sebe sama a své okolí, je schopen </a:t>
            </a:r>
            <a:r>
              <a:rPr lang="cs-CZ" sz="2400" b="1" dirty="0"/>
              <a:t>jednat </a:t>
            </a:r>
            <a:r>
              <a:rPr lang="cs-CZ" sz="2400" dirty="0"/>
              <a:t>podle své vůle a </a:t>
            </a:r>
            <a:r>
              <a:rPr lang="cs-CZ" sz="2400" b="1" dirty="0"/>
              <a:t>adekvátně reagovat </a:t>
            </a:r>
            <a:r>
              <a:rPr lang="cs-CZ" sz="2400" dirty="0"/>
              <a:t>na zevní i vnitřní podněty. (Synonymum: bdělý stav).</a:t>
            </a:r>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7" name="Google Shape;348;p31">
            <a:extLst>
              <a:ext uri="{FF2B5EF4-FFF2-40B4-BE49-F238E27FC236}">
                <a16:creationId xmlns:a16="http://schemas.microsoft.com/office/drawing/2014/main" id="{987C04B9-D43F-48D3-9914-4B0F23694BC2}"/>
              </a:ext>
            </a:extLst>
          </p:cNvPr>
          <p:cNvSpPr/>
          <p:nvPr/>
        </p:nvSpPr>
        <p:spPr>
          <a:xfrm>
            <a:off x="371059" y="2752787"/>
            <a:ext cx="11449882" cy="377687"/>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VIGILITA</a:t>
            </a:r>
            <a:r>
              <a:rPr lang="cs-CZ" sz="2400" dirty="0">
                <a:latin typeface="Calibri"/>
                <a:ea typeface="Calibri"/>
                <a:cs typeface="Calibri"/>
                <a:sym typeface="Calibri"/>
              </a:rPr>
              <a:t> (bdělost)</a:t>
            </a:r>
            <a:endParaRPr sz="2400" dirty="0">
              <a:latin typeface="Calibri"/>
              <a:ea typeface="Calibri"/>
              <a:cs typeface="Calibri"/>
              <a:sym typeface="Calibri"/>
            </a:endParaRPr>
          </a:p>
        </p:txBody>
      </p:sp>
      <p:sp>
        <p:nvSpPr>
          <p:cNvPr id="8" name="Google Shape;348;p31">
            <a:extLst>
              <a:ext uri="{FF2B5EF4-FFF2-40B4-BE49-F238E27FC236}">
                <a16:creationId xmlns:a16="http://schemas.microsoft.com/office/drawing/2014/main" id="{D32D8201-33C7-4853-9912-5823349220FF}"/>
              </a:ext>
            </a:extLst>
          </p:cNvPr>
          <p:cNvSpPr/>
          <p:nvPr/>
        </p:nvSpPr>
        <p:spPr>
          <a:xfrm>
            <a:off x="371059" y="3224908"/>
            <a:ext cx="11449882" cy="502619"/>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400" dirty="0">
                <a:solidFill>
                  <a:schemeClr val="tx1"/>
                </a:solidFill>
                <a:latin typeface="Calibri"/>
                <a:ea typeface="Calibri"/>
                <a:cs typeface="Calibri"/>
                <a:sym typeface="Calibri"/>
              </a:rPr>
              <a:t>Schopnost </a:t>
            </a:r>
            <a:r>
              <a:rPr lang="cs-CZ" sz="2400" b="1" dirty="0">
                <a:solidFill>
                  <a:schemeClr val="tx1"/>
                </a:solidFill>
                <a:latin typeface="Calibri"/>
                <a:ea typeface="Calibri"/>
                <a:cs typeface="Calibri"/>
                <a:sym typeface="Calibri"/>
              </a:rPr>
              <a:t>adekvátně reagovat </a:t>
            </a:r>
            <a:r>
              <a:rPr lang="cs-CZ" sz="2400" dirty="0">
                <a:solidFill>
                  <a:schemeClr val="tx1"/>
                </a:solidFill>
                <a:latin typeface="Calibri"/>
                <a:ea typeface="Calibri"/>
                <a:cs typeface="Calibri"/>
                <a:sym typeface="Calibri"/>
              </a:rPr>
              <a:t>na podněty zevního prostředí.</a:t>
            </a: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7" y="2302157"/>
            <a:ext cx="11449884"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solidFill>
                  <a:schemeClr val="bg1"/>
                </a:solidFill>
                <a:latin typeface="Calibri"/>
                <a:ea typeface="Calibri"/>
                <a:cs typeface="Calibri"/>
                <a:sym typeface="Calibri"/>
              </a:rPr>
              <a:t>VĚDOMÍ</a:t>
            </a:r>
            <a:endParaRPr sz="2400" b="1" dirty="0">
              <a:solidFill>
                <a:schemeClr val="bg1"/>
              </a:solidFill>
              <a:latin typeface="Calibri"/>
              <a:ea typeface="Calibri"/>
              <a:cs typeface="Calibri"/>
              <a:sym typeface="Calibri"/>
            </a:endParaRPr>
          </a:p>
        </p:txBody>
      </p:sp>
      <p:sp>
        <p:nvSpPr>
          <p:cNvPr id="10" name="Google Shape;348;p31">
            <a:extLst>
              <a:ext uri="{FF2B5EF4-FFF2-40B4-BE49-F238E27FC236}">
                <a16:creationId xmlns:a16="http://schemas.microsoft.com/office/drawing/2014/main" id="{BB7B2777-21CD-4833-89B1-7671CECAABB3}"/>
              </a:ext>
            </a:extLst>
          </p:cNvPr>
          <p:cNvSpPr/>
          <p:nvPr/>
        </p:nvSpPr>
        <p:spPr>
          <a:xfrm>
            <a:off x="371057" y="3805264"/>
            <a:ext cx="11449882" cy="377687"/>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LUCIDITA</a:t>
            </a:r>
            <a:r>
              <a:rPr lang="cs-CZ" sz="2400" dirty="0">
                <a:latin typeface="Calibri"/>
                <a:ea typeface="Calibri"/>
                <a:cs typeface="Calibri"/>
                <a:sym typeface="Calibri"/>
              </a:rPr>
              <a:t> (uvědomění)</a:t>
            </a:r>
            <a:endParaRPr sz="2400" dirty="0">
              <a:latin typeface="Calibri"/>
              <a:ea typeface="Calibri"/>
              <a:cs typeface="Calibri"/>
              <a:sym typeface="Calibri"/>
            </a:endParaRPr>
          </a:p>
        </p:txBody>
      </p:sp>
      <p:sp>
        <p:nvSpPr>
          <p:cNvPr id="11" name="Google Shape;348;p31">
            <a:extLst>
              <a:ext uri="{FF2B5EF4-FFF2-40B4-BE49-F238E27FC236}">
                <a16:creationId xmlns:a16="http://schemas.microsoft.com/office/drawing/2014/main" id="{FB50EB7C-14C5-4ABD-AD90-2B6F9BC4747E}"/>
              </a:ext>
            </a:extLst>
          </p:cNvPr>
          <p:cNvSpPr/>
          <p:nvPr/>
        </p:nvSpPr>
        <p:spPr>
          <a:xfrm>
            <a:off x="371057" y="4255894"/>
            <a:ext cx="11449882" cy="944213"/>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400" dirty="0">
                <a:solidFill>
                  <a:schemeClr val="tx1"/>
                </a:solidFill>
                <a:latin typeface="Calibri"/>
                <a:ea typeface="Calibri"/>
                <a:cs typeface="Calibri"/>
                <a:sym typeface="Calibri"/>
              </a:rPr>
              <a:t>Schopnost </a:t>
            </a:r>
            <a:r>
              <a:rPr lang="cs-CZ" sz="2400" b="1" dirty="0">
                <a:solidFill>
                  <a:schemeClr val="tx1"/>
                </a:solidFill>
                <a:latin typeface="Calibri"/>
                <a:ea typeface="Calibri"/>
                <a:cs typeface="Calibri"/>
                <a:sym typeface="Calibri"/>
              </a:rPr>
              <a:t>uvědomovat si v bdělém stavu </a:t>
            </a:r>
            <a:r>
              <a:rPr lang="cs-CZ" sz="2400" dirty="0">
                <a:solidFill>
                  <a:schemeClr val="tx1"/>
                </a:solidFill>
                <a:latin typeface="Calibri"/>
                <a:ea typeface="Calibri"/>
                <a:cs typeface="Calibri"/>
                <a:sym typeface="Calibri"/>
              </a:rPr>
              <a:t>vlastní existenci a </a:t>
            </a:r>
            <a:r>
              <a:rPr lang="cs-CZ" sz="2400" dirty="0">
                <a:latin typeface="Calibri"/>
                <a:ea typeface="Calibri"/>
                <a:cs typeface="Calibri"/>
                <a:sym typeface="Calibri"/>
              </a:rPr>
              <a:t>správně interpretovat vjemy z okolí. Vigilita je tedy podmínkou lucidity („Není </a:t>
            </a:r>
            <a:r>
              <a:rPr lang="en-GB" sz="2400" dirty="0">
                <a:latin typeface="Calibri"/>
                <a:ea typeface="Calibri"/>
                <a:cs typeface="Calibri"/>
                <a:sym typeface="Calibri"/>
              </a:rPr>
              <a:t>lucidity</a:t>
            </a:r>
            <a:r>
              <a:rPr lang="cs-CZ" sz="2400" dirty="0">
                <a:latin typeface="Calibri"/>
                <a:ea typeface="Calibri"/>
                <a:cs typeface="Calibri"/>
                <a:sym typeface="Calibri"/>
              </a:rPr>
              <a:t> bez</a:t>
            </a:r>
            <a:r>
              <a:rPr lang="en-GB" sz="2400" dirty="0">
                <a:latin typeface="Calibri"/>
                <a:ea typeface="Calibri"/>
                <a:cs typeface="Calibri"/>
                <a:sym typeface="Calibri"/>
              </a:rPr>
              <a:t> </a:t>
            </a:r>
            <a:r>
              <a:rPr lang="en-GB" sz="2400" dirty="0" err="1">
                <a:latin typeface="Calibri"/>
                <a:ea typeface="Calibri"/>
                <a:cs typeface="Calibri"/>
                <a:sym typeface="Calibri"/>
              </a:rPr>
              <a:t>vigility</a:t>
            </a:r>
            <a:r>
              <a:rPr lang="cs-CZ" sz="2400" dirty="0">
                <a:latin typeface="Calibri"/>
                <a:ea typeface="Calibri"/>
                <a:cs typeface="Calibri"/>
                <a:sym typeface="Calibri"/>
              </a:rPr>
              <a:t>“).</a:t>
            </a:r>
          </a:p>
        </p:txBody>
      </p:sp>
    </p:spTree>
    <p:extLst>
      <p:ext uri="{BB962C8B-B14F-4D97-AF65-F5344CB8AC3E}">
        <p14:creationId xmlns:p14="http://schemas.microsoft.com/office/powerpoint/2010/main" val="935439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p:nvPr/>
        </p:nvSpPr>
        <p:spPr>
          <a:xfrm>
            <a:off x="0" y="1"/>
            <a:ext cx="12192000" cy="1036400"/>
          </a:xfrm>
          <a:prstGeom prst="rect">
            <a:avLst/>
          </a:prstGeom>
          <a:solidFill>
            <a:srgbClr val="BF9000"/>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82" name="Google Shape;182;p31"/>
          <p:cNvSpPr txBox="1">
            <a:spLocks noGrp="1"/>
          </p:cNvSpPr>
          <p:nvPr>
            <p:ph type="title"/>
          </p:nvPr>
        </p:nvSpPr>
        <p:spPr>
          <a:xfrm>
            <a:off x="338579" y="94269"/>
            <a:ext cx="10515600" cy="942132"/>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cs" sz="4000" b="1"/>
              <a:t>METODIKA – POMŮCKY</a:t>
            </a:r>
            <a:endParaRPr sz="4000"/>
          </a:p>
        </p:txBody>
      </p:sp>
      <p:pic>
        <p:nvPicPr>
          <p:cNvPr id="183" name="Google Shape;183;p31" descr="Rocket Spinal Manometer Set Only for use with LUER LOCK systems"/>
          <p:cNvPicPr preferRelativeResize="0"/>
          <p:nvPr/>
        </p:nvPicPr>
        <p:blipFill rotWithShape="1">
          <a:blip r:embed="rId3">
            <a:alphaModFix/>
          </a:blip>
          <a:srcRect/>
          <a:stretch/>
        </p:blipFill>
        <p:spPr>
          <a:xfrm>
            <a:off x="6285812" y="197961"/>
            <a:ext cx="1286813" cy="5581355"/>
          </a:xfrm>
          <a:prstGeom prst="rect">
            <a:avLst/>
          </a:prstGeom>
          <a:noFill/>
          <a:ln>
            <a:noFill/>
          </a:ln>
        </p:spPr>
      </p:pic>
      <p:pic>
        <p:nvPicPr>
          <p:cNvPr id="184" name="Google Shape;184;p31" descr="Lumbal Manometer by Claude | eBay"/>
          <p:cNvPicPr preferRelativeResize="0"/>
          <p:nvPr/>
        </p:nvPicPr>
        <p:blipFill rotWithShape="1">
          <a:blip r:embed="rId4">
            <a:alphaModFix/>
          </a:blip>
          <a:srcRect l="18780" t="11665" r="22828" b="3262"/>
          <a:stretch/>
        </p:blipFill>
        <p:spPr>
          <a:xfrm>
            <a:off x="581397" y="1065021"/>
            <a:ext cx="785491" cy="896433"/>
          </a:xfrm>
          <a:prstGeom prst="rect">
            <a:avLst/>
          </a:prstGeom>
          <a:noFill/>
          <a:ln>
            <a:noFill/>
          </a:ln>
        </p:spPr>
      </p:pic>
      <p:sp>
        <p:nvSpPr>
          <p:cNvPr id="185" name="Google Shape;185;p31"/>
          <p:cNvSpPr/>
          <p:nvPr/>
        </p:nvSpPr>
        <p:spPr>
          <a:xfrm>
            <a:off x="762037" y="1130667"/>
            <a:ext cx="4552336" cy="765143"/>
          </a:xfrm>
          <a:prstGeom prst="rect">
            <a:avLst/>
          </a:prstGeom>
          <a:noFill/>
          <a:ln>
            <a:noFill/>
          </a:ln>
        </p:spPr>
        <p:txBody>
          <a:bodyPr spcFirstLastPara="1" wrap="square" lIns="91433" tIns="45700" rIns="91433" bIns="45700" anchor="ctr" anchorCtr="0">
            <a:noAutofit/>
          </a:bodyPr>
          <a:lstStyle/>
          <a:p>
            <a:pPr algn="ctr"/>
            <a:r>
              <a:rPr lang="cs" sz="1867" b="1">
                <a:solidFill>
                  <a:schemeClr val="dk1"/>
                </a:solidFill>
                <a:latin typeface="Calibri"/>
                <a:ea typeface="Calibri"/>
                <a:cs typeface="Calibri"/>
                <a:sym typeface="Calibri"/>
              </a:rPr>
              <a:t>CLAUDŮV MANOMETR</a:t>
            </a:r>
            <a:endParaRPr sz="1467"/>
          </a:p>
          <a:p>
            <a:pPr algn="ctr"/>
            <a:r>
              <a:rPr lang="cs" sz="1867">
                <a:solidFill>
                  <a:schemeClr val="dk1"/>
                </a:solidFill>
                <a:latin typeface="Calibri"/>
                <a:ea typeface="Calibri"/>
                <a:cs typeface="Calibri"/>
                <a:sym typeface="Calibri"/>
              </a:rPr>
              <a:t>CLAUDE‘S MANOMETER</a:t>
            </a:r>
            <a:endParaRPr sz="1467"/>
          </a:p>
        </p:txBody>
      </p:sp>
      <p:sp>
        <p:nvSpPr>
          <p:cNvPr id="186" name="Google Shape;186;p31"/>
          <p:cNvSpPr/>
          <p:nvPr/>
        </p:nvSpPr>
        <p:spPr>
          <a:xfrm>
            <a:off x="6709271" y="1130667"/>
            <a:ext cx="4552336" cy="765143"/>
          </a:xfrm>
          <a:prstGeom prst="rect">
            <a:avLst/>
          </a:prstGeom>
          <a:noFill/>
          <a:ln>
            <a:noFill/>
          </a:ln>
        </p:spPr>
        <p:txBody>
          <a:bodyPr spcFirstLastPara="1" wrap="square" lIns="91433" tIns="45700" rIns="91433" bIns="45700" anchor="ctr" anchorCtr="0">
            <a:noAutofit/>
          </a:bodyPr>
          <a:lstStyle/>
          <a:p>
            <a:pPr algn="ctr"/>
            <a:r>
              <a:rPr lang="cs" sz="1867" b="1">
                <a:solidFill>
                  <a:schemeClr val="dk1"/>
                </a:solidFill>
                <a:latin typeface="Calibri"/>
                <a:ea typeface="Calibri"/>
                <a:cs typeface="Calibri"/>
                <a:sym typeface="Calibri"/>
              </a:rPr>
              <a:t>SPINÁLNÍ KAPILÁRNÍ MANOMETR</a:t>
            </a:r>
            <a:endParaRPr sz="1467"/>
          </a:p>
          <a:p>
            <a:pPr algn="ctr"/>
            <a:r>
              <a:rPr lang="cs" sz="1867">
                <a:solidFill>
                  <a:schemeClr val="dk1"/>
                </a:solidFill>
                <a:latin typeface="Calibri"/>
                <a:ea typeface="Calibri"/>
                <a:cs typeface="Calibri"/>
                <a:sym typeface="Calibri"/>
              </a:rPr>
              <a:t>SPINAL MANOMETER</a:t>
            </a:r>
            <a:endParaRPr sz="1467"/>
          </a:p>
        </p:txBody>
      </p:sp>
      <p:pic>
        <p:nvPicPr>
          <p:cNvPr id="187" name="Google Shape;187;p31"/>
          <p:cNvPicPr preferRelativeResize="0"/>
          <p:nvPr/>
        </p:nvPicPr>
        <p:blipFill rotWithShape="1">
          <a:blip r:embed="rId5">
            <a:alphaModFix/>
          </a:blip>
          <a:srcRect l="59450" t="7176" r="7697" b="43678"/>
          <a:stretch/>
        </p:blipFill>
        <p:spPr>
          <a:xfrm rot="-5400000">
            <a:off x="2086200" y="1212650"/>
            <a:ext cx="2253005" cy="4767351"/>
          </a:xfrm>
          <a:prstGeom prst="rect">
            <a:avLst/>
          </a:prstGeom>
          <a:noFill/>
          <a:ln>
            <a:noFill/>
          </a:ln>
        </p:spPr>
      </p:pic>
      <p:pic>
        <p:nvPicPr>
          <p:cNvPr id="188" name="Google Shape;188;p31"/>
          <p:cNvPicPr preferRelativeResize="0"/>
          <p:nvPr/>
        </p:nvPicPr>
        <p:blipFill rotWithShape="1">
          <a:blip r:embed="rId6">
            <a:alphaModFix/>
          </a:blip>
          <a:srcRect l="20824" t="13105" r="40961" b="57256"/>
          <a:stretch/>
        </p:blipFill>
        <p:spPr>
          <a:xfrm rot="-5400000">
            <a:off x="7877877" y="2158739"/>
            <a:ext cx="2620652" cy="2875175"/>
          </a:xfrm>
          <a:prstGeom prst="rect">
            <a:avLst/>
          </a:prstGeom>
          <a:noFill/>
          <a:ln>
            <a:noFill/>
          </a:ln>
        </p:spPr>
      </p:pic>
      <p:cxnSp>
        <p:nvCxnSpPr>
          <p:cNvPr id="189" name="Google Shape;189;p31"/>
          <p:cNvCxnSpPr/>
          <p:nvPr/>
        </p:nvCxnSpPr>
        <p:spPr>
          <a:xfrm flipH="1">
            <a:off x="1555424" y="4166647"/>
            <a:ext cx="329937" cy="1310325"/>
          </a:xfrm>
          <a:prstGeom prst="straightConnector1">
            <a:avLst/>
          </a:prstGeom>
          <a:noFill/>
          <a:ln w="12700" cap="flat" cmpd="sng">
            <a:solidFill>
              <a:schemeClr val="dk1"/>
            </a:solidFill>
            <a:prstDash val="solid"/>
            <a:miter lim="800000"/>
            <a:headEnd type="none" w="sm" len="sm"/>
            <a:tailEnd type="none" w="sm" len="sm"/>
          </a:ln>
        </p:spPr>
      </p:cxnSp>
      <p:sp>
        <p:nvSpPr>
          <p:cNvPr id="190" name="Google Shape;190;p31"/>
          <p:cNvSpPr/>
          <p:nvPr/>
        </p:nvSpPr>
        <p:spPr>
          <a:xfrm>
            <a:off x="553650" y="5571451"/>
            <a:ext cx="1809541" cy="443060"/>
          </a:xfrm>
          <a:prstGeom prst="rect">
            <a:avLst/>
          </a:prstGeom>
          <a:noFill/>
          <a:ln>
            <a:noFill/>
          </a:ln>
        </p:spPr>
        <p:txBody>
          <a:bodyPr spcFirstLastPara="1" wrap="square" lIns="91433" tIns="45700" rIns="91433" bIns="45700" anchor="ctr" anchorCtr="0">
            <a:noAutofit/>
          </a:bodyPr>
          <a:lstStyle/>
          <a:p>
            <a:pPr algn="ctr"/>
            <a:r>
              <a:rPr lang="cs" sz="1467" b="1" dirty="0">
                <a:solidFill>
                  <a:schemeClr val="dk1"/>
                </a:solidFill>
                <a:latin typeface="Calibri"/>
                <a:ea typeface="Calibri"/>
                <a:cs typeface="Calibri"/>
                <a:sym typeface="Calibri"/>
              </a:rPr>
              <a:t>SPOJOVACÍ HADIČKA</a:t>
            </a:r>
            <a:br>
              <a:rPr lang="cs" sz="1467" b="1" dirty="0">
                <a:solidFill>
                  <a:schemeClr val="dk1"/>
                </a:solidFill>
                <a:latin typeface="Calibri"/>
                <a:ea typeface="Calibri"/>
                <a:cs typeface="Calibri"/>
                <a:sym typeface="Calibri"/>
              </a:rPr>
            </a:br>
            <a:r>
              <a:rPr lang="cs" sz="1467" b="1" dirty="0">
                <a:solidFill>
                  <a:schemeClr val="dk1"/>
                </a:solidFill>
                <a:latin typeface="Calibri"/>
                <a:ea typeface="Calibri"/>
                <a:cs typeface="Calibri"/>
                <a:sym typeface="Calibri"/>
              </a:rPr>
              <a:t>(běžná infuzní)</a:t>
            </a:r>
            <a:endParaRPr sz="1467" dirty="0">
              <a:solidFill>
                <a:schemeClr val="dk1"/>
              </a:solidFill>
              <a:latin typeface="Calibri"/>
              <a:ea typeface="Calibri"/>
              <a:cs typeface="Calibri"/>
              <a:sym typeface="Calibri"/>
            </a:endParaRPr>
          </a:p>
        </p:txBody>
      </p:sp>
      <p:cxnSp>
        <p:nvCxnSpPr>
          <p:cNvPr id="191" name="Google Shape;191;p31"/>
          <p:cNvCxnSpPr/>
          <p:nvPr/>
        </p:nvCxnSpPr>
        <p:spPr>
          <a:xfrm>
            <a:off x="2069185" y="3706306"/>
            <a:ext cx="969023" cy="1289901"/>
          </a:xfrm>
          <a:prstGeom prst="straightConnector1">
            <a:avLst/>
          </a:prstGeom>
          <a:noFill/>
          <a:ln w="12700" cap="flat" cmpd="sng">
            <a:solidFill>
              <a:schemeClr val="dk1"/>
            </a:solidFill>
            <a:prstDash val="solid"/>
            <a:miter lim="800000"/>
            <a:headEnd type="none" w="sm" len="sm"/>
            <a:tailEnd type="none" w="sm" len="sm"/>
          </a:ln>
        </p:spPr>
      </p:cxnSp>
      <p:sp>
        <p:nvSpPr>
          <p:cNvPr id="192" name="Google Shape;192;p31"/>
          <p:cNvSpPr/>
          <p:nvPr/>
        </p:nvSpPr>
        <p:spPr>
          <a:xfrm>
            <a:off x="2233191" y="5075313"/>
            <a:ext cx="2767435" cy="443060"/>
          </a:xfrm>
          <a:prstGeom prst="rect">
            <a:avLst/>
          </a:prstGeom>
          <a:noFill/>
          <a:ln>
            <a:noFill/>
          </a:ln>
        </p:spPr>
        <p:txBody>
          <a:bodyPr spcFirstLastPara="1" wrap="square" lIns="91433" tIns="45700" rIns="91433" bIns="45700" anchor="ctr" anchorCtr="0">
            <a:noAutofit/>
          </a:bodyPr>
          <a:lstStyle/>
          <a:p>
            <a:pPr algn="ctr"/>
            <a:r>
              <a:rPr lang="cs" sz="1467" b="1" dirty="0">
                <a:solidFill>
                  <a:schemeClr val="dk1"/>
                </a:solidFill>
                <a:latin typeface="Calibri"/>
                <a:ea typeface="Calibri"/>
                <a:cs typeface="Calibri"/>
                <a:sym typeface="Calibri"/>
              </a:rPr>
              <a:t>PUNKČNÍ JEHLA (atraumatická/traumatická)</a:t>
            </a:r>
            <a:endParaRPr sz="1467" dirty="0">
              <a:solidFill>
                <a:schemeClr val="dk1"/>
              </a:solidFill>
              <a:latin typeface="Calibri"/>
              <a:ea typeface="Calibri"/>
              <a:cs typeface="Calibri"/>
              <a:sym typeface="Calibri"/>
            </a:endParaRPr>
          </a:p>
        </p:txBody>
      </p:sp>
      <p:sp>
        <p:nvSpPr>
          <p:cNvPr id="193" name="Google Shape;193;p31"/>
          <p:cNvSpPr/>
          <p:nvPr/>
        </p:nvSpPr>
        <p:spPr>
          <a:xfrm>
            <a:off x="3658209" y="4516093"/>
            <a:ext cx="2627603" cy="443060"/>
          </a:xfrm>
          <a:prstGeom prst="rect">
            <a:avLst/>
          </a:prstGeom>
          <a:noFill/>
          <a:ln>
            <a:noFill/>
          </a:ln>
        </p:spPr>
        <p:txBody>
          <a:bodyPr spcFirstLastPara="1" wrap="square" lIns="91433" tIns="45700" rIns="91433" bIns="45700" anchor="ctr" anchorCtr="0">
            <a:noAutofit/>
          </a:bodyPr>
          <a:lstStyle/>
          <a:p>
            <a:pPr algn="ctr"/>
            <a:r>
              <a:rPr lang="cs" sz="1467" b="1" dirty="0">
                <a:solidFill>
                  <a:schemeClr val="dk1"/>
                </a:solidFill>
                <a:latin typeface="Calibri"/>
                <a:ea typeface="Calibri"/>
                <a:cs typeface="Calibri"/>
                <a:sym typeface="Calibri"/>
              </a:rPr>
              <a:t>CLAUDŮV MANOMETR</a:t>
            </a:r>
            <a:br>
              <a:rPr lang="cs" sz="1467" b="1" dirty="0">
                <a:solidFill>
                  <a:schemeClr val="dk1"/>
                </a:solidFill>
                <a:latin typeface="Calibri"/>
                <a:ea typeface="Calibri"/>
                <a:cs typeface="Calibri"/>
                <a:sym typeface="Calibri"/>
              </a:rPr>
            </a:br>
            <a:r>
              <a:rPr lang="cs" sz="1467" b="1" dirty="0">
                <a:solidFill>
                  <a:schemeClr val="dk1"/>
                </a:solidFill>
                <a:latin typeface="Calibri"/>
                <a:ea typeface="Calibri"/>
                <a:cs typeface="Calibri"/>
                <a:sym typeface="Calibri"/>
              </a:rPr>
              <a:t>(atraumatická/traumatická)</a:t>
            </a:r>
            <a:endParaRPr sz="1467" dirty="0">
              <a:solidFill>
                <a:schemeClr val="dk1"/>
              </a:solidFill>
              <a:latin typeface="Calibri"/>
              <a:ea typeface="Calibri"/>
              <a:cs typeface="Calibri"/>
              <a:sym typeface="Calibri"/>
            </a:endParaRPr>
          </a:p>
        </p:txBody>
      </p:sp>
      <p:cxnSp>
        <p:nvCxnSpPr>
          <p:cNvPr id="194" name="Google Shape;194;p31"/>
          <p:cNvCxnSpPr/>
          <p:nvPr/>
        </p:nvCxnSpPr>
        <p:spPr>
          <a:xfrm>
            <a:off x="3038208" y="3942079"/>
            <a:ext cx="836809" cy="643719"/>
          </a:xfrm>
          <a:prstGeom prst="straightConnector1">
            <a:avLst/>
          </a:prstGeom>
          <a:noFill/>
          <a:ln w="12700" cap="flat" cmpd="sng">
            <a:solidFill>
              <a:schemeClr val="dk1"/>
            </a:solidFill>
            <a:prstDash val="solid"/>
            <a:miter lim="800000"/>
            <a:headEnd type="none" w="sm" len="sm"/>
            <a:tailEnd type="none" w="sm" len="sm"/>
          </a:ln>
        </p:spPr>
      </p:cxnSp>
      <p:cxnSp>
        <p:nvCxnSpPr>
          <p:cNvPr id="195" name="Google Shape;195;p31"/>
          <p:cNvCxnSpPr/>
          <p:nvPr/>
        </p:nvCxnSpPr>
        <p:spPr>
          <a:xfrm>
            <a:off x="8947943" y="3942080"/>
            <a:ext cx="37496" cy="1133232"/>
          </a:xfrm>
          <a:prstGeom prst="straightConnector1">
            <a:avLst/>
          </a:prstGeom>
          <a:noFill/>
          <a:ln w="12700" cap="flat" cmpd="sng">
            <a:solidFill>
              <a:schemeClr val="dk1"/>
            </a:solidFill>
            <a:prstDash val="solid"/>
            <a:miter lim="800000"/>
            <a:headEnd type="none" w="sm" len="sm"/>
            <a:tailEnd type="none" w="sm" len="sm"/>
          </a:ln>
        </p:spPr>
      </p:cxnSp>
      <p:sp>
        <p:nvSpPr>
          <p:cNvPr id="196" name="Google Shape;196;p31"/>
          <p:cNvSpPr/>
          <p:nvPr/>
        </p:nvSpPr>
        <p:spPr>
          <a:xfrm>
            <a:off x="8075358" y="5110575"/>
            <a:ext cx="2225687" cy="335133"/>
          </a:xfrm>
          <a:prstGeom prst="rect">
            <a:avLst/>
          </a:prstGeom>
          <a:noFill/>
          <a:ln>
            <a:noFill/>
          </a:ln>
        </p:spPr>
        <p:txBody>
          <a:bodyPr spcFirstLastPara="1" wrap="square" lIns="91433" tIns="45700" rIns="91433" bIns="45700" anchor="ctr" anchorCtr="0">
            <a:noAutofit/>
          </a:bodyPr>
          <a:lstStyle/>
          <a:p>
            <a:pPr algn="ctr"/>
            <a:r>
              <a:rPr lang="cs" sz="1467" b="1" dirty="0">
                <a:solidFill>
                  <a:schemeClr val="dk1"/>
                </a:solidFill>
                <a:latin typeface="Calibri"/>
                <a:ea typeface="Calibri"/>
                <a:cs typeface="Calibri"/>
                <a:sym typeface="Calibri"/>
              </a:rPr>
              <a:t>TROJCESTNÝ VENTIL</a:t>
            </a:r>
            <a:endParaRPr sz="1467" dirty="0">
              <a:solidFill>
                <a:schemeClr val="dk1"/>
              </a:solidFill>
              <a:latin typeface="Calibri"/>
              <a:ea typeface="Calibri"/>
              <a:cs typeface="Calibri"/>
              <a:sym typeface="Calibri"/>
            </a:endParaRPr>
          </a:p>
        </p:txBody>
      </p:sp>
      <p:cxnSp>
        <p:nvCxnSpPr>
          <p:cNvPr id="197" name="Google Shape;197;p31"/>
          <p:cNvCxnSpPr/>
          <p:nvPr/>
        </p:nvCxnSpPr>
        <p:spPr>
          <a:xfrm rot="10800000" flipH="1">
            <a:off x="8947944" y="2793037"/>
            <a:ext cx="1001465" cy="247080"/>
          </a:xfrm>
          <a:prstGeom prst="straightConnector1">
            <a:avLst/>
          </a:prstGeom>
          <a:noFill/>
          <a:ln w="12700" cap="flat" cmpd="sng">
            <a:solidFill>
              <a:schemeClr val="dk1"/>
            </a:solidFill>
            <a:prstDash val="solid"/>
            <a:miter lim="800000"/>
            <a:headEnd type="none" w="sm" len="sm"/>
            <a:tailEnd type="none" w="sm" len="sm"/>
          </a:ln>
        </p:spPr>
      </p:cxnSp>
      <p:sp>
        <p:nvSpPr>
          <p:cNvPr id="198" name="Google Shape;198;p31"/>
          <p:cNvSpPr/>
          <p:nvPr/>
        </p:nvSpPr>
        <p:spPr>
          <a:xfrm>
            <a:off x="9949408" y="2645994"/>
            <a:ext cx="2051699" cy="443060"/>
          </a:xfrm>
          <a:prstGeom prst="rect">
            <a:avLst/>
          </a:prstGeom>
          <a:noFill/>
          <a:ln>
            <a:noFill/>
          </a:ln>
        </p:spPr>
        <p:txBody>
          <a:bodyPr spcFirstLastPara="1" wrap="square" lIns="91433" tIns="45700" rIns="91433" bIns="45700" anchor="ctr" anchorCtr="0">
            <a:noAutofit/>
          </a:bodyPr>
          <a:lstStyle/>
          <a:p>
            <a:pPr algn="ctr"/>
            <a:r>
              <a:rPr lang="cs" sz="1467" b="1" dirty="0">
                <a:solidFill>
                  <a:schemeClr val="dk1"/>
                </a:solidFill>
                <a:latin typeface="Calibri"/>
                <a:ea typeface="Calibri"/>
                <a:cs typeface="Calibri"/>
                <a:sym typeface="Calibri"/>
              </a:rPr>
              <a:t>SPINÁLNÍ MANOMETR </a:t>
            </a:r>
            <a:br>
              <a:rPr lang="cs" sz="1467" b="1" dirty="0">
                <a:solidFill>
                  <a:schemeClr val="dk1"/>
                </a:solidFill>
                <a:latin typeface="Calibri"/>
                <a:ea typeface="Calibri"/>
                <a:cs typeface="Calibri"/>
                <a:sym typeface="Calibri"/>
              </a:rPr>
            </a:br>
            <a:r>
              <a:rPr lang="cs" sz="1467" b="1" dirty="0">
                <a:solidFill>
                  <a:schemeClr val="dk1"/>
                </a:solidFill>
                <a:latin typeface="Calibri"/>
                <a:ea typeface="Calibri"/>
                <a:cs typeface="Calibri"/>
                <a:sym typeface="Calibri"/>
              </a:rPr>
              <a:t>(kapilára)</a:t>
            </a:r>
            <a:endParaRPr sz="1467" dirty="0">
              <a:solidFill>
                <a:schemeClr val="dk1"/>
              </a:solidFill>
              <a:latin typeface="Calibri"/>
              <a:ea typeface="Calibri"/>
              <a:cs typeface="Calibri"/>
              <a:sym typeface="Calibri"/>
            </a:endParaRPr>
          </a:p>
        </p:txBody>
      </p:sp>
      <p:sp>
        <p:nvSpPr>
          <p:cNvPr id="199" name="Google Shape;199;p31"/>
          <p:cNvSpPr/>
          <p:nvPr/>
        </p:nvSpPr>
        <p:spPr>
          <a:xfrm>
            <a:off x="9613835" y="4463593"/>
            <a:ext cx="2387272" cy="443060"/>
          </a:xfrm>
          <a:prstGeom prst="rect">
            <a:avLst/>
          </a:prstGeom>
          <a:noFill/>
          <a:ln>
            <a:noFill/>
          </a:ln>
        </p:spPr>
        <p:txBody>
          <a:bodyPr spcFirstLastPara="1" wrap="square" lIns="91433" tIns="45700" rIns="91433" bIns="45700" anchor="ctr" anchorCtr="0">
            <a:noAutofit/>
          </a:bodyPr>
          <a:lstStyle/>
          <a:p>
            <a:pPr algn="ctr"/>
            <a:r>
              <a:rPr lang="cs" sz="1467" b="1" dirty="0">
                <a:solidFill>
                  <a:schemeClr val="dk1"/>
                </a:solidFill>
                <a:latin typeface="Calibri"/>
                <a:ea typeface="Calibri"/>
                <a:cs typeface="Calibri"/>
                <a:sym typeface="Calibri"/>
              </a:rPr>
              <a:t>PUNKČNÍ JEHLA (atraumatická/traumatická)</a:t>
            </a:r>
            <a:endParaRPr sz="1467" dirty="0">
              <a:solidFill>
                <a:schemeClr val="dk1"/>
              </a:solidFill>
              <a:latin typeface="Calibri"/>
              <a:ea typeface="Calibri"/>
              <a:cs typeface="Calibri"/>
              <a:sym typeface="Calibri"/>
            </a:endParaRPr>
          </a:p>
        </p:txBody>
      </p:sp>
      <p:cxnSp>
        <p:nvCxnSpPr>
          <p:cNvPr id="200" name="Google Shape;200;p31"/>
          <p:cNvCxnSpPr/>
          <p:nvPr/>
        </p:nvCxnSpPr>
        <p:spPr>
          <a:xfrm>
            <a:off x="9328852" y="3765455"/>
            <a:ext cx="756593" cy="820343"/>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2"/>
          <p:cNvSpPr/>
          <p:nvPr/>
        </p:nvSpPr>
        <p:spPr>
          <a:xfrm>
            <a:off x="0" y="1"/>
            <a:ext cx="12192000" cy="1036400"/>
          </a:xfrm>
          <a:prstGeom prst="rect">
            <a:avLst/>
          </a:prstGeom>
          <a:solidFill>
            <a:srgbClr val="BF9000"/>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06" name="Google Shape;206;p32"/>
          <p:cNvSpPr txBox="1">
            <a:spLocks noGrp="1"/>
          </p:cNvSpPr>
          <p:nvPr>
            <p:ph type="title"/>
          </p:nvPr>
        </p:nvSpPr>
        <p:spPr>
          <a:xfrm>
            <a:off x="338579" y="94269"/>
            <a:ext cx="10515600" cy="942132"/>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cs" sz="4000" dirty="0"/>
              <a:t>METODIKA – POSTUP PŘI VÝKONU</a:t>
            </a:r>
            <a:endParaRPr sz="4000" dirty="0"/>
          </a:p>
        </p:txBody>
      </p:sp>
      <p:pic>
        <p:nvPicPr>
          <p:cNvPr id="208" name="Google Shape;208;p32" descr="Lumbal Manometer by Claude | eBay"/>
          <p:cNvPicPr preferRelativeResize="0"/>
          <p:nvPr/>
        </p:nvPicPr>
        <p:blipFill rotWithShape="1">
          <a:blip r:embed="rId3">
            <a:alphaModFix/>
          </a:blip>
          <a:srcRect l="18780" t="11665" r="22828" b="3262"/>
          <a:stretch/>
        </p:blipFill>
        <p:spPr>
          <a:xfrm>
            <a:off x="385248" y="1130668"/>
            <a:ext cx="785491" cy="896433"/>
          </a:xfrm>
          <a:prstGeom prst="rect">
            <a:avLst/>
          </a:prstGeom>
          <a:noFill/>
          <a:ln>
            <a:noFill/>
          </a:ln>
        </p:spPr>
      </p:pic>
      <p:sp>
        <p:nvSpPr>
          <p:cNvPr id="209" name="Google Shape;209;p32"/>
          <p:cNvSpPr/>
          <p:nvPr/>
        </p:nvSpPr>
        <p:spPr>
          <a:xfrm>
            <a:off x="229540" y="1130666"/>
            <a:ext cx="4552336" cy="765143"/>
          </a:xfrm>
          <a:prstGeom prst="rect">
            <a:avLst/>
          </a:prstGeom>
          <a:noFill/>
          <a:ln>
            <a:noFill/>
          </a:ln>
        </p:spPr>
        <p:txBody>
          <a:bodyPr spcFirstLastPara="1" wrap="square" lIns="91433" tIns="45700" rIns="91433" bIns="45700" anchor="ctr" anchorCtr="0">
            <a:noAutofit/>
          </a:bodyPr>
          <a:lstStyle/>
          <a:p>
            <a:pPr algn="ctr"/>
            <a:r>
              <a:rPr lang="cs" sz="1867" b="1">
                <a:solidFill>
                  <a:schemeClr val="dk1"/>
                </a:solidFill>
                <a:latin typeface="Calibri"/>
                <a:ea typeface="Calibri"/>
                <a:cs typeface="Calibri"/>
                <a:sym typeface="Calibri"/>
              </a:rPr>
              <a:t>CLAUDŮV MANOMETR</a:t>
            </a:r>
            <a:endParaRPr sz="1467"/>
          </a:p>
          <a:p>
            <a:pPr algn="ctr"/>
            <a:r>
              <a:rPr lang="cs" sz="1867">
                <a:solidFill>
                  <a:schemeClr val="dk1"/>
                </a:solidFill>
                <a:latin typeface="Calibri"/>
                <a:ea typeface="Calibri"/>
                <a:cs typeface="Calibri"/>
                <a:sym typeface="Calibri"/>
              </a:rPr>
              <a:t>CLAUDE‘S MANOMETER</a:t>
            </a:r>
            <a:endParaRPr sz="1467"/>
          </a:p>
        </p:txBody>
      </p:sp>
      <p:pic>
        <p:nvPicPr>
          <p:cNvPr id="2" name="Obrázek 1">
            <a:extLst>
              <a:ext uri="{FF2B5EF4-FFF2-40B4-BE49-F238E27FC236}">
                <a16:creationId xmlns:a16="http://schemas.microsoft.com/office/drawing/2014/main" id="{3FD464FC-AF1A-EFF4-E698-9763CFFB88D1}"/>
              </a:ext>
            </a:extLst>
          </p:cNvPr>
          <p:cNvPicPr>
            <a:picLocks noChangeAspect="1"/>
          </p:cNvPicPr>
          <p:nvPr/>
        </p:nvPicPr>
        <p:blipFill>
          <a:blip r:embed="rId4"/>
          <a:stretch>
            <a:fillRect/>
          </a:stretch>
        </p:blipFill>
        <p:spPr>
          <a:xfrm>
            <a:off x="247858" y="2236209"/>
            <a:ext cx="5940559" cy="4455420"/>
          </a:xfrm>
          <a:prstGeom prst="rect">
            <a:avLst/>
          </a:prstGeom>
        </p:spPr>
      </p:pic>
      <p:pic>
        <p:nvPicPr>
          <p:cNvPr id="4" name="Obrázek 3">
            <a:extLst>
              <a:ext uri="{FF2B5EF4-FFF2-40B4-BE49-F238E27FC236}">
                <a16:creationId xmlns:a16="http://schemas.microsoft.com/office/drawing/2014/main" id="{9C1FBD92-AC81-A0B4-0CB3-11669C1CA87D}"/>
              </a:ext>
            </a:extLst>
          </p:cNvPr>
          <p:cNvPicPr>
            <a:picLocks noChangeAspect="1"/>
          </p:cNvPicPr>
          <p:nvPr/>
        </p:nvPicPr>
        <p:blipFill rotWithShape="1">
          <a:blip r:embed="rId5"/>
          <a:srcRect l="15116" t="4222" r="3643"/>
          <a:stretch/>
        </p:blipFill>
        <p:spPr>
          <a:xfrm>
            <a:off x="6731590" y="413847"/>
            <a:ext cx="3836247" cy="6030307"/>
          </a:xfrm>
          <a:prstGeom prst="rect">
            <a:avLst/>
          </a:prstGeom>
        </p:spPr>
      </p:pic>
      <p:pic>
        <p:nvPicPr>
          <p:cNvPr id="5" name="Google Shape;217;p32">
            <a:extLst>
              <a:ext uri="{FF2B5EF4-FFF2-40B4-BE49-F238E27FC236}">
                <a16:creationId xmlns:a16="http://schemas.microsoft.com/office/drawing/2014/main" id="{394E802B-CBF0-58AF-E827-3CCCA2DC03A7}"/>
              </a:ext>
            </a:extLst>
          </p:cNvPr>
          <p:cNvPicPr preferRelativeResize="0"/>
          <p:nvPr/>
        </p:nvPicPr>
        <p:blipFill>
          <a:blip r:embed="rId6">
            <a:alphaModFix/>
          </a:blip>
          <a:stretch>
            <a:fillRect/>
          </a:stretch>
        </p:blipFill>
        <p:spPr>
          <a:xfrm>
            <a:off x="4687914" y="4793442"/>
            <a:ext cx="2501101" cy="1873413"/>
          </a:xfrm>
          <a:prstGeom prst="rect">
            <a:avLst/>
          </a:prstGeom>
          <a:noFill/>
          <a:ln>
            <a:noFill/>
          </a:ln>
        </p:spPr>
      </p:pic>
      <p:pic>
        <p:nvPicPr>
          <p:cNvPr id="6" name="Google Shape;207;p32" descr="Rocket Spinal Manometer Set Only for use with LUER LOCK systems">
            <a:extLst>
              <a:ext uri="{FF2B5EF4-FFF2-40B4-BE49-F238E27FC236}">
                <a16:creationId xmlns:a16="http://schemas.microsoft.com/office/drawing/2014/main" id="{A2D2BCCF-3684-FF5A-A374-4114AFE40F81}"/>
              </a:ext>
            </a:extLst>
          </p:cNvPr>
          <p:cNvPicPr preferRelativeResize="0"/>
          <p:nvPr/>
        </p:nvPicPr>
        <p:blipFill rotWithShape="1">
          <a:blip r:embed="rId7">
            <a:alphaModFix/>
          </a:blip>
          <a:srcRect/>
          <a:stretch/>
        </p:blipFill>
        <p:spPr>
          <a:xfrm flipH="1">
            <a:off x="11261607" y="65693"/>
            <a:ext cx="613740" cy="2366128"/>
          </a:xfrm>
          <a:prstGeom prst="rect">
            <a:avLst/>
          </a:prstGeom>
          <a:noFill/>
          <a:ln>
            <a:noFill/>
          </a:ln>
        </p:spPr>
      </p:pic>
      <p:pic>
        <p:nvPicPr>
          <p:cNvPr id="7" name="Google Shape;218;p32">
            <a:extLst>
              <a:ext uri="{FF2B5EF4-FFF2-40B4-BE49-F238E27FC236}">
                <a16:creationId xmlns:a16="http://schemas.microsoft.com/office/drawing/2014/main" id="{E8853A71-C67B-CF93-1A1A-BF93296127B8}"/>
              </a:ext>
            </a:extLst>
          </p:cNvPr>
          <p:cNvPicPr preferRelativeResize="0"/>
          <p:nvPr/>
        </p:nvPicPr>
        <p:blipFill>
          <a:blip r:embed="rId8">
            <a:alphaModFix/>
          </a:blip>
          <a:stretch>
            <a:fillRect/>
          </a:stretch>
        </p:blipFill>
        <p:spPr>
          <a:xfrm>
            <a:off x="10067252" y="3749993"/>
            <a:ext cx="2087516" cy="3042314"/>
          </a:xfrm>
          <a:prstGeom prst="rect">
            <a:avLst/>
          </a:prstGeom>
          <a:noFill/>
          <a:ln>
            <a:noFill/>
          </a:ln>
        </p:spPr>
      </p:pic>
    </p:spTree>
    <p:extLst>
      <p:ext uri="{BB962C8B-B14F-4D97-AF65-F5344CB8AC3E}">
        <p14:creationId xmlns:p14="http://schemas.microsoft.com/office/powerpoint/2010/main" val="401163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a:extLst>
              <a:ext uri="{FF2B5EF4-FFF2-40B4-BE49-F238E27FC236}">
                <a16:creationId xmlns:a16="http://schemas.microsoft.com/office/drawing/2014/main" id="{FE075754-C467-458F-8E18-564F5D29F9AB}"/>
              </a:ext>
            </a:extLst>
          </p:cNvPr>
          <p:cNvSpPr>
            <a:spLocks noGrp="1" noChangeArrowheads="1"/>
          </p:cNvSpPr>
          <p:nvPr>
            <p:ph type="title"/>
          </p:nvPr>
        </p:nvSpPr>
        <p:spPr/>
        <p:txBody>
          <a:bodyPr/>
          <a:lstStyle/>
          <a:p>
            <a:r>
              <a:rPr lang="cs-CZ" altLang="cs-CZ"/>
              <a:t>FALX CEREBRI + TENTORIUM CEREBELLI</a:t>
            </a:r>
          </a:p>
        </p:txBody>
      </p:sp>
      <p:sp>
        <p:nvSpPr>
          <p:cNvPr id="28675" name="Zástupný symbol pro číslo snímku 3">
            <a:extLst>
              <a:ext uri="{FF2B5EF4-FFF2-40B4-BE49-F238E27FC236}">
                <a16:creationId xmlns:a16="http://schemas.microsoft.com/office/drawing/2014/main" id="{769B5A88-42C1-4F7D-9F74-B7C3F657AF46}"/>
              </a:ext>
            </a:extLst>
          </p:cNvPr>
          <p:cNvSpPr>
            <a:spLocks noGrp="1"/>
          </p:cNvSpPr>
          <p:nvPr>
            <p:ph type="sldNum" sz="quarter" idx="12"/>
          </p:nvPr>
        </p:nvSpPr>
        <p:spPr>
          <a:noFill/>
        </p:spPr>
        <p:txBody>
          <a:bodyPr/>
          <a:lstStyle/>
          <a:p>
            <a:pPr defTabSz="449263" eaLnBrk="0" fontAlgn="base" hangingPunct="0">
              <a:spcBef>
                <a:spcPct val="0"/>
              </a:spcBef>
              <a:spcAft>
                <a:spcPct val="0"/>
              </a:spcAft>
            </a:pPr>
            <a:fld id="{1882A6A0-19C4-4CE2-9F68-517F0B8A5D64}" type="slidenum">
              <a:rPr lang="cs-CZ" altLang="en-US">
                <a:solidFill>
                  <a:srgbClr val="000000"/>
                </a:solidFill>
                <a:latin typeface="Arial" panose="020B0604020202020204" pitchFamily="34" charset="0"/>
                <a:ea typeface="SimSun" panose="02010600030101010101" pitchFamily="2" charset="-122"/>
              </a:rPr>
              <a:pPr defTabSz="449263" eaLnBrk="0" fontAlgn="base" hangingPunct="0">
                <a:spcBef>
                  <a:spcPct val="0"/>
                </a:spcBef>
                <a:spcAft>
                  <a:spcPct val="0"/>
                </a:spcAft>
              </a:pPr>
              <a:t>42</a:t>
            </a:fld>
            <a:endParaRPr lang="cs-CZ" altLang="en-US">
              <a:solidFill>
                <a:srgbClr val="000000"/>
              </a:solidFill>
              <a:latin typeface="Arial" panose="020B0604020202020204" pitchFamily="34" charset="0"/>
              <a:ea typeface="SimSun" panose="02010600030101010101" pitchFamily="2" charset="-122"/>
            </a:endParaRPr>
          </a:p>
        </p:txBody>
      </p:sp>
      <p:pic>
        <p:nvPicPr>
          <p:cNvPr id="28676" name="Picture 2" descr="VÃ½sledek obrÃ¡zku pro falx cerebri">
            <a:extLst>
              <a:ext uri="{FF2B5EF4-FFF2-40B4-BE49-F238E27FC236}">
                <a16:creationId xmlns:a16="http://schemas.microsoft.com/office/drawing/2014/main" id="{4B8DF940-9225-4700-AF43-AD41FEA3E6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1" y="2541589"/>
            <a:ext cx="7859713" cy="4194175"/>
          </a:xfrm>
          <a:noFill/>
          <a:extLst>
            <a:ext uri="{909E8E84-426E-40DD-AFC4-6F175D3DCCD1}">
              <a14:hiddenFill xmlns:a14="http://schemas.microsoft.com/office/drawing/2010/main">
                <a:solidFill>
                  <a:srgbClr val="FFFFFF"/>
                </a:solidFill>
              </a14:hiddenFill>
            </a:ext>
          </a:extLst>
        </p:spPr>
      </p:pic>
      <p:sp>
        <p:nvSpPr>
          <p:cNvPr id="28677" name="TextovéPole 1">
            <a:extLst>
              <a:ext uri="{FF2B5EF4-FFF2-40B4-BE49-F238E27FC236}">
                <a16:creationId xmlns:a16="http://schemas.microsoft.com/office/drawing/2014/main" id="{3EF4B12C-F1CA-4BFD-9D9E-02AD78017DF5}"/>
              </a:ext>
            </a:extLst>
          </p:cNvPr>
          <p:cNvSpPr txBox="1">
            <a:spLocks noChangeArrowheads="1"/>
          </p:cNvSpPr>
          <p:nvPr/>
        </p:nvSpPr>
        <p:spPr bwMode="auto">
          <a:xfrm>
            <a:off x="721896" y="1557338"/>
            <a:ext cx="8722144"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cs-CZ" altLang="cs-CZ">
                <a:solidFill>
                  <a:srgbClr val="000000"/>
                </a:solidFill>
                <a:latin typeface="Arial" panose="020B0604020202020204" pitchFamily="34" charset="0"/>
                <a:ea typeface="SimSun" panose="02010600030101010101" pitchFamily="2" charset="-122"/>
              </a:rPr>
              <a:t>Dura mater tvoří 4 septa – falx cerebri, tentorium cerebelli, falx cerebelli, diaphragma sellae.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15" name="Picture 4">
            <a:extLst>
              <a:ext uri="{FF2B5EF4-FFF2-40B4-BE49-F238E27FC236}">
                <a16:creationId xmlns:a16="http://schemas.microsoft.com/office/drawing/2014/main" id="{5C2B4F47-B087-4A60-BF52-F6C367E6DC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44589" y="2218656"/>
            <a:ext cx="4268196" cy="4639344"/>
          </a:xfrm>
          <a:prstGeom prst="rect">
            <a:avLst/>
          </a:prstGeom>
          <a:solidFill>
            <a:srgbClr val="FFFFFF"/>
          </a:solidFill>
          <a:ln>
            <a:noFill/>
          </a:ln>
        </p:spPr>
      </p:pic>
      <p:sp>
        <p:nvSpPr>
          <p:cNvPr id="342" name="Google Shape;342;p31"/>
          <p:cNvSpPr txBox="1">
            <a:spLocks noGrp="1"/>
          </p:cNvSpPr>
          <p:nvPr>
            <p:ph type="body" idx="1"/>
          </p:nvPr>
        </p:nvSpPr>
        <p:spPr>
          <a:xfrm>
            <a:off x="371059" y="513347"/>
            <a:ext cx="11599267" cy="633471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cs-CZ" sz="2000" dirty="0"/>
              <a:t>Nejzávažnější komplikací intrakraniální hypertenze je </a:t>
            </a:r>
            <a:r>
              <a:rPr lang="cs-CZ" sz="2000" b="1" dirty="0" err="1"/>
              <a:t>herniace</a:t>
            </a:r>
            <a:r>
              <a:rPr lang="cs-CZ" sz="2000" b="1" dirty="0"/>
              <a:t>/výhřez/</a:t>
            </a:r>
            <a:r>
              <a:rPr lang="cs-CZ" sz="2000" b="1" dirty="0">
                <a:solidFill>
                  <a:schemeClr val="accent2"/>
                </a:solidFill>
              </a:rPr>
              <a:t>tlakový </a:t>
            </a:r>
            <a:r>
              <a:rPr lang="cs-CZ" sz="2000" b="1" dirty="0" err="1">
                <a:solidFill>
                  <a:schemeClr val="accent2"/>
                </a:solidFill>
              </a:rPr>
              <a:t>konus</a:t>
            </a:r>
            <a:r>
              <a:rPr lang="cs-CZ" sz="2000" b="1" dirty="0"/>
              <a:t> mozkové tkáně – </a:t>
            </a:r>
            <a:r>
              <a:rPr lang="cs-CZ" sz="2000" dirty="0"/>
              <a:t>obvykle vede k </a:t>
            </a:r>
            <a:r>
              <a:rPr lang="cs-CZ" sz="2000" b="1" dirty="0"/>
              <a:t>nevratnému postižení mozku </a:t>
            </a:r>
            <a:r>
              <a:rPr lang="cs-CZ" sz="2000" dirty="0"/>
              <a:t>a změnám které</a:t>
            </a:r>
            <a:r>
              <a:rPr lang="cs-CZ" sz="2000" b="1" dirty="0"/>
              <a:t> končí až smrtí mozku!</a:t>
            </a:r>
          </a:p>
          <a:p>
            <a:pPr marL="0" lvl="0" indent="0" algn="l" rtl="0">
              <a:lnSpc>
                <a:spcPct val="150000"/>
              </a:lnSpc>
              <a:spcBef>
                <a:spcPts val="0"/>
              </a:spcBef>
              <a:spcAft>
                <a:spcPts val="0"/>
              </a:spcAft>
              <a:buClr>
                <a:schemeClr val="dk1"/>
              </a:buClr>
              <a:buSzPts val="2400"/>
              <a:buNone/>
            </a:pPr>
            <a:endParaRPr lang="cs-CZ" sz="1600" b="1" dirty="0">
              <a:solidFill>
                <a:schemeClr val="accent2"/>
              </a:solidFill>
            </a:endParaRPr>
          </a:p>
          <a:p>
            <a:pPr marL="0" lvl="0" indent="0" algn="l" rtl="0">
              <a:lnSpc>
                <a:spcPct val="150000"/>
              </a:lnSpc>
              <a:spcBef>
                <a:spcPts val="0"/>
              </a:spcBef>
              <a:spcAft>
                <a:spcPts val="0"/>
              </a:spcAft>
              <a:buClr>
                <a:schemeClr val="dk1"/>
              </a:buClr>
              <a:buSzPts val="2400"/>
              <a:buNone/>
            </a:pPr>
            <a:r>
              <a:rPr lang="cs-CZ" sz="1600" b="1" dirty="0">
                <a:solidFill>
                  <a:schemeClr val="accent2"/>
                </a:solidFill>
              </a:rPr>
              <a:t>OKCIPITÁLNÍ KONUS </a:t>
            </a:r>
            <a:r>
              <a:rPr lang="cs-CZ" sz="1600" b="1" dirty="0"/>
              <a:t>- do </a:t>
            </a:r>
            <a:r>
              <a:rPr lang="cs-CZ" sz="1600" b="1" dirty="0" err="1"/>
              <a:t>foramen</a:t>
            </a:r>
            <a:r>
              <a:rPr lang="cs-CZ" sz="1600" b="1" dirty="0"/>
              <a:t> </a:t>
            </a:r>
            <a:r>
              <a:rPr lang="cs-CZ" sz="1600" b="1" dirty="0" err="1"/>
              <a:t>okcipitale</a:t>
            </a:r>
            <a:r>
              <a:rPr lang="cs-CZ" sz="1600" b="1" dirty="0"/>
              <a:t> </a:t>
            </a:r>
            <a:r>
              <a:rPr lang="cs-CZ" sz="1600" b="1" dirty="0" err="1"/>
              <a:t>magnum</a:t>
            </a:r>
            <a:r>
              <a:rPr lang="cs-CZ" sz="1600" b="1" dirty="0"/>
              <a:t> </a:t>
            </a:r>
            <a:r>
              <a:rPr lang="cs-CZ" sz="1600" dirty="0"/>
              <a:t>(mimo lebku do páteřního kanálu)</a:t>
            </a:r>
          </a:p>
          <a:p>
            <a:pPr marL="0" indent="0">
              <a:lnSpc>
                <a:spcPct val="100000"/>
              </a:lnSpc>
              <a:spcBef>
                <a:spcPts val="0"/>
              </a:spcBef>
              <a:spcAft>
                <a:spcPts val="600"/>
              </a:spcAft>
              <a:buSzPts val="2400"/>
              <a:buNone/>
            </a:pPr>
            <a:r>
              <a:rPr lang="cs-CZ" sz="1600" dirty="0"/>
              <a:t>Tlačí se části mozečku a dochází k </a:t>
            </a:r>
            <a:r>
              <a:rPr lang="cs-CZ" sz="1600" b="1" dirty="0"/>
              <a:t>útlaku prodloužené míchy</a:t>
            </a:r>
            <a:r>
              <a:rPr lang="cs-CZ" sz="1600" dirty="0"/>
              <a:t>. Jelikož je prodloužená mícha centem </a:t>
            </a:r>
            <a:br>
              <a:rPr lang="cs-CZ" sz="1600" dirty="0"/>
            </a:br>
            <a:r>
              <a:rPr lang="cs-CZ" sz="1600" dirty="0"/>
              <a:t>životně důležitých funkcí (zejména dechové a krevní oběh), dochází často ke poruše vědomí </a:t>
            </a:r>
            <a:br>
              <a:rPr lang="cs-CZ" sz="1600" dirty="0"/>
            </a:br>
            <a:r>
              <a:rPr lang="cs-CZ" sz="1600" dirty="0"/>
              <a:t>(rychlé), nucenému držení šíje a smrti pacienta.</a:t>
            </a:r>
          </a:p>
          <a:p>
            <a:pPr marL="0" indent="0">
              <a:lnSpc>
                <a:spcPct val="100000"/>
              </a:lnSpc>
              <a:spcBef>
                <a:spcPts val="0"/>
              </a:spcBef>
              <a:spcAft>
                <a:spcPts val="600"/>
              </a:spcAft>
              <a:buSzPts val="2400"/>
              <a:buNone/>
            </a:pPr>
            <a:endParaRPr lang="cs-CZ" sz="1600" b="1" dirty="0">
              <a:solidFill>
                <a:schemeClr val="accent2"/>
              </a:solidFill>
            </a:endParaRPr>
          </a:p>
          <a:p>
            <a:pPr marL="0" indent="0">
              <a:lnSpc>
                <a:spcPct val="100000"/>
              </a:lnSpc>
              <a:spcBef>
                <a:spcPts val="0"/>
              </a:spcBef>
              <a:buSzPts val="2400"/>
              <a:buNone/>
            </a:pPr>
            <a:r>
              <a:rPr lang="cs-CZ" sz="1600" b="1" dirty="0">
                <a:solidFill>
                  <a:schemeClr val="accent2"/>
                </a:solidFill>
              </a:rPr>
              <a:t>CENTRÁLNÍ TRANSTENTORIÁLNÍ HERNIACE </a:t>
            </a:r>
            <a:r>
              <a:rPr lang="cs-CZ" sz="1600" dirty="0"/>
              <a:t>(thalamus a diencefalon (centrální struktury se </a:t>
            </a:r>
            <a:br>
              <a:rPr lang="cs-CZ" sz="1600" dirty="0"/>
            </a:br>
            <a:r>
              <a:rPr lang="cs-CZ" sz="1600" dirty="0"/>
              <a:t>tlačí „dolů“ mezi okraj </a:t>
            </a:r>
            <a:r>
              <a:rPr lang="cs-CZ" sz="1600" dirty="0" err="1"/>
              <a:t>tentoria</a:t>
            </a:r>
            <a:r>
              <a:rPr lang="cs-CZ" sz="1600" dirty="0"/>
              <a:t> a mozeček, tzv. klouže po </a:t>
            </a:r>
            <a:r>
              <a:rPr lang="cs-CZ" sz="1600" dirty="0" err="1"/>
              <a:t>klivu</a:t>
            </a:r>
            <a:r>
              <a:rPr lang="cs-CZ" sz="1600" dirty="0"/>
              <a:t>).</a:t>
            </a:r>
          </a:p>
          <a:p>
            <a:pPr marL="0" indent="0">
              <a:lnSpc>
                <a:spcPct val="100000"/>
              </a:lnSpc>
              <a:spcBef>
                <a:spcPts val="0"/>
              </a:spcBef>
              <a:buSzPts val="2400"/>
              <a:buNone/>
            </a:pPr>
            <a:r>
              <a:rPr lang="cs-CZ" sz="1550" dirty="0"/>
              <a:t>Dochází k tzv. fenoménu </a:t>
            </a:r>
            <a:r>
              <a:rPr lang="cs-CZ" sz="1550" b="1" dirty="0" err="1"/>
              <a:t>kraniokaudální</a:t>
            </a:r>
            <a:r>
              <a:rPr lang="cs-CZ" sz="1550" b="1" dirty="0"/>
              <a:t> deteriorace </a:t>
            </a:r>
            <a:r>
              <a:rPr lang="cs-CZ" sz="1550" dirty="0"/>
              <a:t>z postupného postižení částí </a:t>
            </a:r>
            <a:br>
              <a:rPr lang="cs-CZ" sz="1550" dirty="0"/>
            </a:br>
            <a:r>
              <a:rPr lang="cs-CZ" sz="1550" dirty="0"/>
              <a:t>mozkového kmene (pozorujeme změny v reakci zornic, držení těla, změnách dýchání, apod).</a:t>
            </a:r>
            <a:endParaRPr lang="cs-CZ" sz="1550" b="1" dirty="0"/>
          </a:p>
          <a:p>
            <a:pPr marL="0" indent="0">
              <a:lnSpc>
                <a:spcPct val="100000"/>
              </a:lnSpc>
              <a:spcBef>
                <a:spcPts val="0"/>
              </a:spcBef>
              <a:spcAft>
                <a:spcPts val="600"/>
              </a:spcAft>
              <a:buSzPts val="2400"/>
              <a:buNone/>
            </a:pPr>
            <a:endParaRPr lang="cs-CZ" sz="1600" b="1" dirty="0">
              <a:solidFill>
                <a:schemeClr val="accent2"/>
              </a:solidFill>
            </a:endParaRPr>
          </a:p>
          <a:p>
            <a:pPr marL="0" indent="0">
              <a:lnSpc>
                <a:spcPct val="100000"/>
              </a:lnSpc>
              <a:spcBef>
                <a:spcPts val="0"/>
              </a:spcBef>
              <a:spcAft>
                <a:spcPts val="600"/>
              </a:spcAft>
              <a:buSzPts val="2400"/>
              <a:buNone/>
            </a:pPr>
            <a:r>
              <a:rPr lang="cs-CZ" sz="1600" b="1" dirty="0">
                <a:solidFill>
                  <a:schemeClr val="accent2"/>
                </a:solidFill>
              </a:rPr>
              <a:t>SUBFALCINNÍ HERNIACE </a:t>
            </a:r>
            <a:r>
              <a:rPr lang="cs-CZ" sz="1600" dirty="0"/>
              <a:t>(</a:t>
            </a:r>
            <a:r>
              <a:rPr lang="cs-CZ" sz="1600" dirty="0" err="1"/>
              <a:t>gyrus</a:t>
            </a:r>
            <a:r>
              <a:rPr lang="cs-CZ" sz="1600" dirty="0"/>
              <a:t> </a:t>
            </a:r>
            <a:r>
              <a:rPr lang="cs-CZ" sz="1600" dirty="0" err="1"/>
              <a:t>cinguli</a:t>
            </a:r>
            <a:r>
              <a:rPr lang="cs-CZ" sz="1600" dirty="0"/>
              <a:t> se přesouvá přes </a:t>
            </a:r>
            <a:r>
              <a:rPr lang="cs-CZ" sz="1600" dirty="0" err="1"/>
              <a:t>falx</a:t>
            </a:r>
            <a:r>
              <a:rPr lang="cs-CZ" sz="1600" dirty="0"/>
              <a:t> </a:t>
            </a:r>
            <a:r>
              <a:rPr lang="cs-CZ" sz="1600" dirty="0" err="1"/>
              <a:t>cerebri</a:t>
            </a:r>
            <a:r>
              <a:rPr lang="cs-CZ" sz="1600" dirty="0"/>
              <a:t> na druhou </a:t>
            </a:r>
            <a:br>
              <a:rPr lang="cs-CZ" sz="1600" dirty="0"/>
            </a:br>
            <a:r>
              <a:rPr lang="cs-CZ" sz="1600" dirty="0"/>
              <a:t>stranu, tedy jedna část mozku se přetlačuje na druhou stranu)</a:t>
            </a:r>
            <a:br>
              <a:rPr lang="cs-CZ" sz="1600" dirty="0"/>
            </a:br>
            <a:r>
              <a:rPr lang="cs-CZ" sz="1600" dirty="0"/>
              <a:t>Obvykle se akcentuje porucha chování a vzniká kontralaterální hemiparéza </a:t>
            </a:r>
            <a:br>
              <a:rPr lang="cs-CZ" sz="1600" dirty="0"/>
            </a:br>
            <a:r>
              <a:rPr lang="cs-CZ" sz="1600" dirty="0"/>
              <a:t>(komprese a. </a:t>
            </a:r>
            <a:r>
              <a:rPr lang="cs-CZ" sz="1600" dirty="0" err="1"/>
              <a:t>cerebri</a:t>
            </a:r>
            <a:r>
              <a:rPr lang="cs-CZ" sz="1600" dirty="0"/>
              <a:t> </a:t>
            </a:r>
            <a:r>
              <a:rPr lang="cs-CZ" sz="1600" dirty="0" err="1"/>
              <a:t>anterior</a:t>
            </a:r>
            <a:r>
              <a:rPr lang="cs-CZ" sz="1600" dirty="0"/>
              <a:t>, ACA)</a:t>
            </a:r>
          </a:p>
          <a:p>
            <a:pPr marL="0" indent="0">
              <a:lnSpc>
                <a:spcPct val="100000"/>
              </a:lnSpc>
              <a:spcBef>
                <a:spcPts val="0"/>
              </a:spcBef>
              <a:spcAft>
                <a:spcPts val="600"/>
              </a:spcAft>
              <a:buSzPts val="2400"/>
              <a:buNone/>
            </a:pPr>
            <a:endParaRPr lang="cs-CZ" sz="1600" b="1" dirty="0">
              <a:solidFill>
                <a:schemeClr val="accent2"/>
              </a:solidFill>
            </a:endParaRPr>
          </a:p>
          <a:p>
            <a:pPr marL="0" indent="0">
              <a:lnSpc>
                <a:spcPct val="100000"/>
              </a:lnSpc>
              <a:spcBef>
                <a:spcPts val="0"/>
              </a:spcBef>
              <a:buSzPts val="2400"/>
              <a:buNone/>
            </a:pPr>
            <a:r>
              <a:rPr lang="cs-CZ" sz="1600" b="1" dirty="0">
                <a:solidFill>
                  <a:schemeClr val="accent2"/>
                </a:solidFill>
              </a:rPr>
              <a:t>TEMPORÁLNÍ KONUS</a:t>
            </a:r>
            <a:r>
              <a:rPr lang="cs-CZ" sz="1600" dirty="0"/>
              <a:t> (mediální část temporálního laloku (</a:t>
            </a:r>
            <a:r>
              <a:rPr lang="cs-CZ" sz="1600" dirty="0" err="1"/>
              <a:t>uncus</a:t>
            </a:r>
            <a:r>
              <a:rPr lang="cs-CZ" sz="1600" dirty="0"/>
              <a:t> </a:t>
            </a:r>
            <a:r>
              <a:rPr lang="cs-CZ" sz="1600" dirty="0" err="1"/>
              <a:t>gyri</a:t>
            </a:r>
            <a:r>
              <a:rPr lang="cs-CZ" sz="1600" dirty="0"/>
              <a:t> </a:t>
            </a:r>
          </a:p>
          <a:p>
            <a:pPr marL="0" indent="0">
              <a:lnSpc>
                <a:spcPct val="100000"/>
              </a:lnSpc>
              <a:spcBef>
                <a:spcPts val="0"/>
              </a:spcBef>
              <a:buSzPts val="2400"/>
              <a:buNone/>
            </a:pPr>
            <a:r>
              <a:rPr lang="cs-CZ" sz="1600" dirty="0" err="1"/>
              <a:t>hyppocampi</a:t>
            </a:r>
            <a:r>
              <a:rPr lang="cs-CZ" sz="1600" dirty="0"/>
              <a:t>) se vtlačuje „dolů“ pod </a:t>
            </a:r>
            <a:r>
              <a:rPr lang="cs-CZ" sz="1600" dirty="0" err="1"/>
              <a:t>tentorium</a:t>
            </a:r>
            <a:r>
              <a:rPr lang="cs-CZ" sz="1600" dirty="0"/>
              <a:t> </a:t>
            </a:r>
            <a:r>
              <a:rPr lang="cs-CZ" sz="1600" dirty="0" err="1"/>
              <a:t>cerebelli</a:t>
            </a:r>
            <a:r>
              <a:rPr lang="cs-CZ" sz="1600" dirty="0"/>
              <a:t> a tlačí na horní část </a:t>
            </a:r>
          </a:p>
          <a:p>
            <a:pPr marL="0" indent="0">
              <a:lnSpc>
                <a:spcPct val="100000"/>
              </a:lnSpc>
              <a:spcBef>
                <a:spcPts val="0"/>
              </a:spcBef>
              <a:buSzPts val="2400"/>
              <a:buNone/>
            </a:pPr>
            <a:r>
              <a:rPr lang="cs-CZ" sz="1600" dirty="0"/>
              <a:t>mozkového kmene)- Prvním příznakem bývá obvykle </a:t>
            </a:r>
            <a:r>
              <a:rPr lang="cs-CZ" sz="1600" dirty="0" err="1"/>
              <a:t>homolszrtální</a:t>
            </a:r>
            <a:r>
              <a:rPr lang="cs-CZ" sz="1600" dirty="0"/>
              <a:t> </a:t>
            </a:r>
            <a:r>
              <a:rPr lang="cs-CZ" sz="1600" b="1" dirty="0"/>
              <a:t>mydriáza bez</a:t>
            </a:r>
          </a:p>
          <a:p>
            <a:pPr marL="0" indent="0">
              <a:lnSpc>
                <a:spcPct val="100000"/>
              </a:lnSpc>
              <a:spcBef>
                <a:spcPts val="0"/>
              </a:spcBef>
              <a:buSzPts val="2400"/>
              <a:buNone/>
            </a:pPr>
            <a:r>
              <a:rPr lang="cs-CZ" sz="1600" b="1" dirty="0"/>
              <a:t>Fotoreakce a kontralaterální hemiparéza</a:t>
            </a:r>
            <a:r>
              <a:rPr lang="cs-CZ" sz="1600" dirty="0"/>
              <a:t>.</a:t>
            </a:r>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sz="1800" dirty="0">
                <a:latin typeface="Calibri"/>
                <a:ea typeface="Calibri"/>
                <a:cs typeface="Calibri"/>
                <a:sym typeface="Calibri"/>
              </a:rPr>
              <a:t>SYNDROM NITROLEBNÍ HYPERTENZE</a:t>
            </a:r>
            <a:endParaRPr sz="1800" b="0" i="0" u="none" strike="noStrike" cap="none" dirty="0">
              <a:solidFill>
                <a:srgbClr val="000000"/>
              </a:solidFill>
              <a:latin typeface="Calibri"/>
              <a:ea typeface="Calibri"/>
              <a:cs typeface="Calibri"/>
              <a:sym typeface="Calibri"/>
            </a:endParaRPr>
          </a:p>
        </p:txBody>
      </p:sp>
      <p:cxnSp>
        <p:nvCxnSpPr>
          <p:cNvPr id="3" name="Přímá spojnice 2">
            <a:extLst>
              <a:ext uri="{FF2B5EF4-FFF2-40B4-BE49-F238E27FC236}">
                <a16:creationId xmlns:a16="http://schemas.microsoft.com/office/drawing/2014/main" id="{552A3B5E-2568-4D54-ADB3-51F3788DB926}"/>
              </a:ext>
            </a:extLst>
          </p:cNvPr>
          <p:cNvCxnSpPr>
            <a:cxnSpLocks/>
          </p:cNvCxnSpPr>
          <p:nvPr/>
        </p:nvCxnSpPr>
        <p:spPr>
          <a:xfrm>
            <a:off x="10011266" y="1904214"/>
            <a:ext cx="0" cy="1131217"/>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6" name="Přímá spojnice 15">
            <a:extLst>
              <a:ext uri="{FF2B5EF4-FFF2-40B4-BE49-F238E27FC236}">
                <a16:creationId xmlns:a16="http://schemas.microsoft.com/office/drawing/2014/main" id="{56F75B86-508F-411A-A426-00FCB2035EBB}"/>
              </a:ext>
            </a:extLst>
          </p:cNvPr>
          <p:cNvCxnSpPr>
            <a:cxnSpLocks/>
          </p:cNvCxnSpPr>
          <p:nvPr/>
        </p:nvCxnSpPr>
        <p:spPr>
          <a:xfrm flipH="1">
            <a:off x="7918515" y="5271156"/>
            <a:ext cx="1757314"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1" name="Google Shape;348;p31">
            <a:extLst>
              <a:ext uri="{FF2B5EF4-FFF2-40B4-BE49-F238E27FC236}">
                <a16:creationId xmlns:a16="http://schemas.microsoft.com/office/drawing/2014/main" id="{34DA1263-1974-4B7C-8FCA-CCD376BFD9A5}"/>
              </a:ext>
            </a:extLst>
          </p:cNvPr>
          <p:cNvSpPr/>
          <p:nvPr/>
        </p:nvSpPr>
        <p:spPr>
          <a:xfrm>
            <a:off x="10011265" y="1790426"/>
            <a:ext cx="1538016" cy="428230"/>
          </a:xfrm>
          <a:prstGeom prst="rect">
            <a:avLst/>
          </a:prstGeom>
          <a:noFill/>
          <a:ln>
            <a:noFill/>
          </a:ln>
        </p:spPr>
        <p:txBody>
          <a:bodyPr spcFirstLastPara="1" wrap="square" lIns="91425" tIns="45700" rIns="91425" bIns="45700" anchor="t" anchorCtr="0">
            <a:noAutofit/>
          </a:bodyPr>
          <a:lstStyle/>
          <a:p>
            <a:pPr marR="0" lvl="0" rtl="0">
              <a:spcBef>
                <a:spcPts val="0"/>
              </a:spcBef>
              <a:spcAft>
                <a:spcPts val="0"/>
              </a:spcAft>
            </a:pPr>
            <a:r>
              <a:rPr lang="cs-CZ" sz="1800" b="1" dirty="0" err="1">
                <a:solidFill>
                  <a:schemeClr val="accent2"/>
                </a:solidFill>
                <a:latin typeface="Calibri"/>
                <a:ea typeface="Calibri"/>
                <a:cs typeface="Calibri"/>
                <a:sym typeface="Calibri"/>
              </a:rPr>
              <a:t>Falx</a:t>
            </a:r>
            <a:r>
              <a:rPr lang="cs-CZ" sz="1800" b="1" dirty="0">
                <a:solidFill>
                  <a:schemeClr val="accent2"/>
                </a:solidFill>
                <a:latin typeface="Calibri"/>
                <a:ea typeface="Calibri"/>
                <a:cs typeface="Calibri"/>
                <a:sym typeface="Calibri"/>
              </a:rPr>
              <a:t> </a:t>
            </a:r>
            <a:r>
              <a:rPr lang="cs-CZ" sz="1800" b="1" dirty="0" err="1">
                <a:solidFill>
                  <a:schemeClr val="accent2"/>
                </a:solidFill>
                <a:latin typeface="Calibri"/>
                <a:ea typeface="Calibri"/>
                <a:cs typeface="Calibri"/>
                <a:sym typeface="Calibri"/>
              </a:rPr>
              <a:t>cerebri</a:t>
            </a:r>
            <a:endParaRPr sz="1800" b="1" dirty="0">
              <a:solidFill>
                <a:schemeClr val="accent2"/>
              </a:solidFill>
              <a:latin typeface="Calibri"/>
              <a:ea typeface="Calibri"/>
              <a:cs typeface="Calibri"/>
              <a:sym typeface="Calibri"/>
            </a:endParaRPr>
          </a:p>
        </p:txBody>
      </p:sp>
      <p:sp>
        <p:nvSpPr>
          <p:cNvPr id="22" name="Google Shape;348;p31">
            <a:extLst>
              <a:ext uri="{FF2B5EF4-FFF2-40B4-BE49-F238E27FC236}">
                <a16:creationId xmlns:a16="http://schemas.microsoft.com/office/drawing/2014/main" id="{CCC121C9-37D0-4347-B6C7-E7E4D6A0844A}"/>
              </a:ext>
            </a:extLst>
          </p:cNvPr>
          <p:cNvSpPr/>
          <p:nvPr/>
        </p:nvSpPr>
        <p:spPr>
          <a:xfrm>
            <a:off x="7075581" y="5271156"/>
            <a:ext cx="1538016" cy="583399"/>
          </a:xfrm>
          <a:prstGeom prst="rect">
            <a:avLst/>
          </a:prstGeom>
          <a:noFill/>
          <a:ln>
            <a:noFill/>
          </a:ln>
        </p:spPr>
        <p:txBody>
          <a:bodyPr spcFirstLastPara="1" wrap="square" lIns="91425" tIns="45700" rIns="91425" bIns="45700" anchor="t" anchorCtr="0">
            <a:noAutofit/>
          </a:bodyPr>
          <a:lstStyle/>
          <a:p>
            <a:pPr marR="0" lvl="0" rtl="0">
              <a:spcBef>
                <a:spcPts val="0"/>
              </a:spcBef>
              <a:spcAft>
                <a:spcPts val="0"/>
              </a:spcAft>
            </a:pPr>
            <a:r>
              <a:rPr lang="cs-CZ" sz="1800" b="1" dirty="0" err="1">
                <a:solidFill>
                  <a:schemeClr val="accent2"/>
                </a:solidFill>
                <a:latin typeface="Calibri"/>
                <a:ea typeface="Calibri"/>
                <a:cs typeface="Calibri"/>
                <a:sym typeface="Calibri"/>
              </a:rPr>
              <a:t>Tentorium</a:t>
            </a:r>
            <a:r>
              <a:rPr lang="cs-CZ" sz="1800" b="1" dirty="0">
                <a:solidFill>
                  <a:schemeClr val="accent2"/>
                </a:solidFill>
                <a:latin typeface="Calibri"/>
                <a:ea typeface="Calibri"/>
                <a:cs typeface="Calibri"/>
                <a:sym typeface="Calibri"/>
              </a:rPr>
              <a:t> </a:t>
            </a:r>
            <a:r>
              <a:rPr lang="cs-CZ" sz="1800" b="1" dirty="0" err="1">
                <a:solidFill>
                  <a:schemeClr val="accent2"/>
                </a:solidFill>
                <a:latin typeface="Calibri"/>
                <a:ea typeface="Calibri"/>
                <a:cs typeface="Calibri"/>
                <a:sym typeface="Calibri"/>
              </a:rPr>
              <a:t>cerebelli</a:t>
            </a:r>
            <a:endParaRPr sz="1800" b="1" dirty="0">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210979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ypes of Cerebral Herniation and Their Imaging Features | RadioGraphics">
            <a:extLst>
              <a:ext uri="{FF2B5EF4-FFF2-40B4-BE49-F238E27FC236}">
                <a16:creationId xmlns:a16="http://schemas.microsoft.com/office/drawing/2014/main" id="{B1FD4349-5F3C-4089-B346-9665A5043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70422"/>
            <a:ext cx="4762500" cy="45529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ypes of Cerebral Herniation and Their Imaging Features | RadioGraphics">
            <a:extLst>
              <a:ext uri="{FF2B5EF4-FFF2-40B4-BE49-F238E27FC236}">
                <a16:creationId xmlns:a16="http://schemas.microsoft.com/office/drawing/2014/main" id="{9A738292-33E7-41AC-A6AE-4A6404B7B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765647"/>
            <a:ext cx="47053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88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a:extLst>
              <a:ext uri="{FF2B5EF4-FFF2-40B4-BE49-F238E27FC236}">
                <a16:creationId xmlns:a16="http://schemas.microsoft.com/office/drawing/2014/main" id="{E8337CBC-28F3-4D5E-8CBE-64D99B367DE1}"/>
              </a:ext>
            </a:extLst>
          </p:cNvPr>
          <p:cNvSpPr>
            <a:spLocks noGrp="1" noChangeArrowheads="1"/>
          </p:cNvSpPr>
          <p:nvPr>
            <p:ph type="title"/>
          </p:nvPr>
        </p:nvSpPr>
        <p:spPr/>
        <p:txBody>
          <a:bodyPr/>
          <a:lstStyle/>
          <a:p>
            <a:r>
              <a:rPr lang="cs-CZ" altLang="cs-CZ"/>
              <a:t>MOZKOVÁ HERNIACE (TLAKOVÉ KONUSY)</a:t>
            </a:r>
          </a:p>
        </p:txBody>
      </p:sp>
      <p:sp>
        <p:nvSpPr>
          <p:cNvPr id="30723" name="Zástupný symbol pro číslo snímku 3">
            <a:extLst>
              <a:ext uri="{FF2B5EF4-FFF2-40B4-BE49-F238E27FC236}">
                <a16:creationId xmlns:a16="http://schemas.microsoft.com/office/drawing/2014/main" id="{EC625D18-A082-4B11-9DDF-13F5242AAD43}"/>
              </a:ext>
            </a:extLst>
          </p:cNvPr>
          <p:cNvSpPr>
            <a:spLocks noGrp="1"/>
          </p:cNvSpPr>
          <p:nvPr>
            <p:ph type="sldNum" sz="quarter" idx="12"/>
          </p:nvPr>
        </p:nvSpPr>
        <p:spPr>
          <a:noFill/>
        </p:spPr>
        <p:txBody>
          <a:bodyPr/>
          <a:lstStyle/>
          <a:p>
            <a:pPr defTabSz="449263" fontAlgn="base">
              <a:spcBef>
                <a:spcPct val="0"/>
              </a:spcBef>
              <a:spcAft>
                <a:spcPct val="0"/>
              </a:spcAft>
            </a:pPr>
            <a:fld id="{028EAA36-8522-441F-B95E-3C3BD9AC9225}" type="slidenum">
              <a:rPr lang="cs-CZ" altLang="en-US">
                <a:solidFill>
                  <a:srgbClr val="000000"/>
                </a:solidFill>
                <a:latin typeface="Arial" panose="020B0604020202020204" pitchFamily="34" charset="0"/>
                <a:ea typeface="SimSun" panose="02010600030101010101" pitchFamily="2" charset="-122"/>
              </a:rPr>
              <a:pPr defTabSz="449263" fontAlgn="base">
                <a:spcBef>
                  <a:spcPct val="0"/>
                </a:spcBef>
                <a:spcAft>
                  <a:spcPct val="0"/>
                </a:spcAft>
              </a:pPr>
              <a:t>45</a:t>
            </a:fld>
            <a:endParaRPr lang="cs-CZ" altLang="en-US">
              <a:solidFill>
                <a:srgbClr val="000000"/>
              </a:solidFill>
              <a:latin typeface="Arial" panose="020B0604020202020204" pitchFamily="34" charset="0"/>
              <a:ea typeface="SimSun" panose="02010600030101010101" pitchFamily="2" charset="-122"/>
            </a:endParaRPr>
          </a:p>
        </p:txBody>
      </p:sp>
      <p:pic>
        <p:nvPicPr>
          <p:cNvPr id="30724" name="Picture 2" descr="https://upload.wikimedia.org/wikipedia/commons/thumb/7/79/Brain_herniation_types-2.svg/800px-Brain_herniation_types-2.svg.png">
            <a:extLst>
              <a:ext uri="{FF2B5EF4-FFF2-40B4-BE49-F238E27FC236}">
                <a16:creationId xmlns:a16="http://schemas.microsoft.com/office/drawing/2014/main" id="{C685D733-94D8-4ADE-A1FE-971AB6150F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24114" y="1593850"/>
            <a:ext cx="4060825" cy="4502150"/>
          </a:xfrm>
          <a:noFill/>
          <a:extLst>
            <a:ext uri="{909E8E84-426E-40DD-AFC4-6F175D3DCCD1}">
              <a14:hiddenFill xmlns:a14="http://schemas.microsoft.com/office/drawing/2010/main">
                <a:solidFill>
                  <a:srgbClr val="FFFFFF"/>
                </a:solidFill>
              </a14:hiddenFill>
            </a:ext>
          </a:extLst>
        </p:spPr>
      </p:pic>
      <p:sp>
        <p:nvSpPr>
          <p:cNvPr id="30725" name="TextovéPole 2">
            <a:extLst>
              <a:ext uri="{FF2B5EF4-FFF2-40B4-BE49-F238E27FC236}">
                <a16:creationId xmlns:a16="http://schemas.microsoft.com/office/drawing/2014/main" id="{A203E4D7-413C-4D48-8B74-0E71C87DDF7E}"/>
              </a:ext>
            </a:extLst>
          </p:cNvPr>
          <p:cNvSpPr txBox="1">
            <a:spLocks noChangeArrowheads="1"/>
          </p:cNvSpPr>
          <p:nvPr/>
        </p:nvSpPr>
        <p:spPr bwMode="auto">
          <a:xfrm>
            <a:off x="6959601" y="2924176"/>
            <a:ext cx="33131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eaLnBrk="0" fontAlgn="base" hangingPunct="0">
              <a:spcBef>
                <a:spcPct val="0"/>
              </a:spcBef>
              <a:spcAft>
                <a:spcPct val="0"/>
              </a:spcAft>
            </a:pPr>
            <a:r>
              <a:rPr lang="cs-CZ" altLang="cs-CZ" b="1">
                <a:solidFill>
                  <a:srgbClr val="000000"/>
                </a:solidFill>
                <a:latin typeface="Arial" panose="020B0604020202020204" pitchFamily="34" charset="0"/>
                <a:ea typeface="SimSun" panose="02010600030101010101" pitchFamily="2" charset="-122"/>
              </a:rPr>
              <a:t>Subfalcinní</a:t>
            </a:r>
            <a:r>
              <a:rPr lang="cs-CZ" altLang="cs-CZ">
                <a:solidFill>
                  <a:srgbClr val="000000"/>
                </a:solidFill>
                <a:latin typeface="Arial" panose="020B0604020202020204" pitchFamily="34" charset="0"/>
                <a:ea typeface="SimSun" panose="02010600030101010101" pitchFamily="2" charset="-122"/>
              </a:rPr>
              <a:t> (interhemisferická)</a:t>
            </a:r>
          </a:p>
          <a:p>
            <a:pPr defTabSz="449263" eaLnBrk="0" fontAlgn="base" hangingPunct="0">
              <a:spcBef>
                <a:spcPct val="0"/>
              </a:spcBef>
              <a:spcAft>
                <a:spcPct val="0"/>
              </a:spcAft>
            </a:pPr>
            <a:endParaRPr lang="cs-CZ" altLang="cs-CZ">
              <a:solidFill>
                <a:srgbClr val="000000"/>
              </a:solidFill>
              <a:latin typeface="Arial" panose="020B0604020202020204" pitchFamily="34" charset="0"/>
              <a:ea typeface="SimSun" panose="02010600030101010101" pitchFamily="2" charset="-122"/>
            </a:endParaRPr>
          </a:p>
          <a:p>
            <a:pPr defTabSz="449263" eaLnBrk="0" fontAlgn="base" hangingPunct="0">
              <a:spcBef>
                <a:spcPct val="0"/>
              </a:spcBef>
              <a:spcAft>
                <a:spcPct val="0"/>
              </a:spcAft>
            </a:pPr>
            <a:r>
              <a:rPr lang="cs-CZ" altLang="cs-CZ" b="1">
                <a:solidFill>
                  <a:srgbClr val="000000"/>
                </a:solidFill>
                <a:latin typeface="Arial" panose="020B0604020202020204" pitchFamily="34" charset="0"/>
                <a:ea typeface="SimSun" panose="02010600030101010101" pitchFamily="2" charset="-122"/>
              </a:rPr>
              <a:t>Unkální</a:t>
            </a:r>
            <a:r>
              <a:rPr lang="cs-CZ" altLang="cs-CZ">
                <a:solidFill>
                  <a:srgbClr val="000000"/>
                </a:solidFill>
                <a:latin typeface="Arial" panose="020B0604020202020204" pitchFamily="34" charset="0"/>
                <a:ea typeface="SimSun" panose="02010600030101010101" pitchFamily="2" charset="-122"/>
              </a:rPr>
              <a:t> (temporální)</a:t>
            </a:r>
          </a:p>
          <a:p>
            <a:pPr defTabSz="449263" eaLnBrk="0" fontAlgn="base" hangingPunct="0">
              <a:spcBef>
                <a:spcPct val="0"/>
              </a:spcBef>
              <a:spcAft>
                <a:spcPct val="0"/>
              </a:spcAft>
            </a:pPr>
            <a:endParaRPr lang="cs-CZ" altLang="cs-CZ">
              <a:solidFill>
                <a:srgbClr val="000000"/>
              </a:solidFill>
              <a:latin typeface="Arial" panose="020B0604020202020204" pitchFamily="34" charset="0"/>
              <a:ea typeface="SimSun" panose="02010600030101010101" pitchFamily="2" charset="-122"/>
            </a:endParaRPr>
          </a:p>
          <a:p>
            <a:pPr defTabSz="449263" eaLnBrk="0" fontAlgn="base" hangingPunct="0">
              <a:spcBef>
                <a:spcPct val="0"/>
              </a:spcBef>
              <a:spcAft>
                <a:spcPct val="0"/>
              </a:spcAft>
            </a:pPr>
            <a:r>
              <a:rPr lang="cs-CZ" altLang="cs-CZ" b="1">
                <a:solidFill>
                  <a:srgbClr val="000000"/>
                </a:solidFill>
                <a:latin typeface="Arial" panose="020B0604020202020204" pitchFamily="34" charset="0"/>
                <a:ea typeface="SimSun" panose="02010600030101010101" pitchFamily="2" charset="-122"/>
              </a:rPr>
              <a:t>Centrální</a:t>
            </a:r>
            <a:r>
              <a:rPr lang="cs-CZ" altLang="cs-CZ">
                <a:solidFill>
                  <a:srgbClr val="000000"/>
                </a:solidFill>
                <a:latin typeface="Arial" panose="020B0604020202020204" pitchFamily="34" charset="0"/>
                <a:ea typeface="SimSun" panose="02010600030101010101" pitchFamily="2" charset="-122"/>
              </a:rPr>
              <a:t> (transtentoriální)</a:t>
            </a:r>
          </a:p>
          <a:p>
            <a:pPr defTabSz="449263" eaLnBrk="0" fontAlgn="base" hangingPunct="0">
              <a:spcBef>
                <a:spcPct val="0"/>
              </a:spcBef>
              <a:spcAft>
                <a:spcPct val="0"/>
              </a:spcAft>
            </a:pPr>
            <a:endParaRPr lang="cs-CZ" altLang="cs-CZ">
              <a:solidFill>
                <a:srgbClr val="000000"/>
              </a:solidFill>
              <a:latin typeface="Arial" panose="020B0604020202020204" pitchFamily="34" charset="0"/>
              <a:ea typeface="SimSun" panose="02010600030101010101" pitchFamily="2" charset="-122"/>
            </a:endParaRPr>
          </a:p>
          <a:p>
            <a:pPr defTabSz="449263" eaLnBrk="0" fontAlgn="base" hangingPunct="0">
              <a:spcBef>
                <a:spcPct val="0"/>
              </a:spcBef>
              <a:spcAft>
                <a:spcPct val="0"/>
              </a:spcAft>
            </a:pPr>
            <a:r>
              <a:rPr lang="cs-CZ" altLang="cs-CZ" b="1">
                <a:solidFill>
                  <a:srgbClr val="000000"/>
                </a:solidFill>
                <a:latin typeface="Arial" panose="020B0604020202020204" pitchFamily="34" charset="0"/>
                <a:ea typeface="SimSun" panose="02010600030101010101" pitchFamily="2" charset="-122"/>
              </a:rPr>
              <a:t>Okcipitální</a:t>
            </a:r>
            <a:r>
              <a:rPr lang="cs-CZ" altLang="cs-CZ">
                <a:solidFill>
                  <a:srgbClr val="000000"/>
                </a:solidFill>
                <a:latin typeface="Arial" panose="020B0604020202020204" pitchFamily="34" charset="0"/>
                <a:ea typeface="SimSun" panose="02010600030101010101" pitchFamily="2" charset="-122"/>
              </a:rPr>
              <a:t> (tonsilární)</a:t>
            </a:r>
          </a:p>
        </p:txBody>
      </p:sp>
      <p:cxnSp>
        <p:nvCxnSpPr>
          <p:cNvPr id="3" name="Přímá spojnice se šipkou 2">
            <a:extLst>
              <a:ext uri="{FF2B5EF4-FFF2-40B4-BE49-F238E27FC236}">
                <a16:creationId xmlns:a16="http://schemas.microsoft.com/office/drawing/2014/main" id="{D035B2D6-B525-4069-B739-1BE964703F9E}"/>
              </a:ext>
            </a:extLst>
          </p:cNvPr>
          <p:cNvCxnSpPr>
            <a:cxnSpLocks/>
          </p:cNvCxnSpPr>
          <p:nvPr/>
        </p:nvCxnSpPr>
        <p:spPr bwMode="auto">
          <a:xfrm flipH="1" flipV="1">
            <a:off x="5375276" y="2511425"/>
            <a:ext cx="1584325" cy="630238"/>
          </a:xfrm>
          <a:prstGeom prst="straightConnector1">
            <a:avLst/>
          </a:prstGeom>
          <a:ln>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cxnSp>
        <p:nvCxnSpPr>
          <p:cNvPr id="12" name="Přímá spojnice se šipkou 11">
            <a:extLst>
              <a:ext uri="{FF2B5EF4-FFF2-40B4-BE49-F238E27FC236}">
                <a16:creationId xmlns:a16="http://schemas.microsoft.com/office/drawing/2014/main" id="{153B88E6-32EE-42B0-95B1-D336A8C408A4}"/>
              </a:ext>
            </a:extLst>
          </p:cNvPr>
          <p:cNvCxnSpPr>
            <a:cxnSpLocks/>
          </p:cNvCxnSpPr>
          <p:nvPr/>
        </p:nvCxnSpPr>
        <p:spPr bwMode="auto">
          <a:xfrm flipH="1">
            <a:off x="5375276" y="3871914"/>
            <a:ext cx="1584325" cy="117475"/>
          </a:xfrm>
          <a:prstGeom prst="straightConnector1">
            <a:avLst/>
          </a:prstGeom>
          <a:ln>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cxnSp>
        <p:nvCxnSpPr>
          <p:cNvPr id="14" name="Přímá spojnice se šipkou 13">
            <a:extLst>
              <a:ext uri="{FF2B5EF4-FFF2-40B4-BE49-F238E27FC236}">
                <a16:creationId xmlns:a16="http://schemas.microsoft.com/office/drawing/2014/main" id="{F681C1B8-F117-4CFC-850D-B4A59544D8BD}"/>
              </a:ext>
            </a:extLst>
          </p:cNvPr>
          <p:cNvCxnSpPr>
            <a:cxnSpLocks/>
          </p:cNvCxnSpPr>
          <p:nvPr/>
        </p:nvCxnSpPr>
        <p:spPr bwMode="auto">
          <a:xfrm flipH="1" flipV="1">
            <a:off x="5016500" y="3317875"/>
            <a:ext cx="1993900" cy="1055688"/>
          </a:xfrm>
          <a:prstGeom prst="straightConnector1">
            <a:avLst/>
          </a:prstGeom>
          <a:ln>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cxnSp>
        <p:nvCxnSpPr>
          <p:cNvPr id="15" name="Přímá spojnice se šipkou 14">
            <a:extLst>
              <a:ext uri="{FF2B5EF4-FFF2-40B4-BE49-F238E27FC236}">
                <a16:creationId xmlns:a16="http://schemas.microsoft.com/office/drawing/2014/main" id="{A07AE986-FB5B-48D4-AC01-C609F1871ADE}"/>
              </a:ext>
            </a:extLst>
          </p:cNvPr>
          <p:cNvCxnSpPr>
            <a:cxnSpLocks/>
          </p:cNvCxnSpPr>
          <p:nvPr/>
        </p:nvCxnSpPr>
        <p:spPr bwMode="auto">
          <a:xfrm flipH="1">
            <a:off x="5232400" y="4941888"/>
            <a:ext cx="1727200" cy="284162"/>
          </a:xfrm>
          <a:prstGeom prst="straightConnector1">
            <a:avLst/>
          </a:prstGeom>
          <a:ln>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BE22E1BA-6FB6-4939-8420-B2BCD0BEED0E}"/>
              </a:ext>
            </a:extLst>
          </p:cNvPr>
          <p:cNvSpPr>
            <a:spLocks noGrp="1"/>
          </p:cNvSpPr>
          <p:nvPr>
            <p:ph type="sldNum" sz="quarter" idx="12"/>
          </p:nvPr>
        </p:nvSpPr>
        <p:spPr/>
        <p:txBody>
          <a:bodyPr/>
          <a:lstStyle/>
          <a:p>
            <a:fld id="{89541D3A-580F-4A4F-B45E-FEB26E26437C}" type="slidenum">
              <a:rPr lang="cs-CZ" altLang="en-US" smtClean="0"/>
              <a:pPr/>
              <a:t>46</a:t>
            </a:fld>
            <a:endParaRPr lang="cs-CZ" altLang="en-US"/>
          </a:p>
        </p:txBody>
      </p:sp>
      <p:pic>
        <p:nvPicPr>
          <p:cNvPr id="47106" name="Picture 2" descr="Brain Edema: Intracranial Pressure—Herniation | SpringerLink">
            <a:extLst>
              <a:ext uri="{FF2B5EF4-FFF2-40B4-BE49-F238E27FC236}">
                <a16:creationId xmlns:a16="http://schemas.microsoft.com/office/drawing/2014/main" id="{B84093CF-79C7-4A4C-8563-49DA0D30C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7306" y="0"/>
            <a:ext cx="6764694" cy="375229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85E6DB64-85EB-4A95-8241-E0657C7E598C}"/>
              </a:ext>
            </a:extLst>
          </p:cNvPr>
          <p:cNvSpPr/>
          <p:nvPr/>
        </p:nvSpPr>
        <p:spPr bwMode="auto">
          <a:xfrm>
            <a:off x="2254929" y="3752291"/>
            <a:ext cx="9937071" cy="32255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r>
              <a:rPr lang="cs-CZ" sz="1600" b="1" dirty="0" err="1">
                <a:solidFill>
                  <a:schemeClr val="accent1"/>
                </a:solidFill>
                <a:latin typeface="Arial" charset="0"/>
                <a:ea typeface="SimSun" pitchFamily="2" charset="-122"/>
              </a:rPr>
              <a:t>Unkální</a:t>
            </a:r>
            <a:r>
              <a:rPr lang="cs-CZ" sz="1600" b="1" dirty="0">
                <a:solidFill>
                  <a:schemeClr val="accent1"/>
                </a:solidFill>
                <a:latin typeface="Arial" charset="0"/>
                <a:ea typeface="SimSun" pitchFamily="2" charset="-122"/>
              </a:rPr>
              <a:t> (temporální) </a:t>
            </a:r>
            <a:r>
              <a:rPr lang="cs-CZ" sz="1600" b="1" dirty="0" err="1">
                <a:solidFill>
                  <a:schemeClr val="accent1"/>
                </a:solidFill>
                <a:latin typeface="Arial" charset="0"/>
                <a:ea typeface="SimSun" pitchFamily="2" charset="-122"/>
              </a:rPr>
              <a:t>konus</a:t>
            </a:r>
            <a:r>
              <a:rPr lang="cs-CZ" sz="1600" b="1" dirty="0">
                <a:solidFill>
                  <a:schemeClr val="accent1"/>
                </a:solidFill>
                <a:latin typeface="Arial" charset="0"/>
                <a:ea typeface="SimSun" pitchFamily="2" charset="-122"/>
              </a:rPr>
              <a:t> a </a:t>
            </a:r>
            <a:r>
              <a:rPr lang="cs-CZ" sz="1600" b="1" dirty="0" err="1">
                <a:solidFill>
                  <a:schemeClr val="accent1"/>
                </a:solidFill>
                <a:latin typeface="Arial" charset="0"/>
                <a:ea typeface="SimSun" pitchFamily="2" charset="-122"/>
              </a:rPr>
              <a:t>cingulární</a:t>
            </a:r>
            <a:r>
              <a:rPr lang="cs-CZ" sz="1600" b="1" dirty="0">
                <a:solidFill>
                  <a:schemeClr val="accent1"/>
                </a:solidFill>
                <a:latin typeface="Arial" charset="0"/>
                <a:ea typeface="SimSun" pitchFamily="2" charset="-122"/>
              </a:rPr>
              <a:t> (</a:t>
            </a:r>
            <a:r>
              <a:rPr lang="cs-CZ" sz="1600" b="1" dirty="0" err="1">
                <a:solidFill>
                  <a:schemeClr val="accent1"/>
                </a:solidFill>
                <a:latin typeface="Arial" charset="0"/>
                <a:ea typeface="SimSun" pitchFamily="2" charset="-122"/>
              </a:rPr>
              <a:t>subfalcinni</a:t>
            </a:r>
            <a:r>
              <a:rPr lang="cs-CZ" sz="1600" b="1" dirty="0">
                <a:solidFill>
                  <a:schemeClr val="accent1"/>
                </a:solidFill>
                <a:latin typeface="Arial" charset="0"/>
                <a:ea typeface="SimSun" pitchFamily="2" charset="-122"/>
              </a:rPr>
              <a:t>) </a:t>
            </a:r>
            <a:r>
              <a:rPr lang="cs-CZ" sz="1600" b="1" dirty="0" err="1">
                <a:solidFill>
                  <a:schemeClr val="accent1"/>
                </a:solidFill>
                <a:latin typeface="Arial" charset="0"/>
                <a:ea typeface="SimSun" pitchFamily="2" charset="-122"/>
              </a:rPr>
              <a:t>herniace</a:t>
            </a:r>
            <a:r>
              <a:rPr lang="cs-CZ" sz="1600" b="1" dirty="0">
                <a:solidFill>
                  <a:schemeClr val="accent1"/>
                </a:solidFill>
                <a:latin typeface="Arial" charset="0"/>
                <a:ea typeface="SimSun" pitchFamily="2" charset="-122"/>
              </a:rPr>
              <a:t>.</a:t>
            </a:r>
            <a:endParaRPr kumimoji="0" lang="cs-CZ" sz="1600" b="1" i="0" u="none" strike="noStrike" cap="none" normalizeH="0" baseline="0" dirty="0">
              <a:ln>
                <a:noFill/>
              </a:ln>
              <a:solidFill>
                <a:schemeClr val="accent1"/>
              </a:solidFill>
              <a:effectLst/>
              <a:latin typeface="Arial" charset="0"/>
              <a:ea typeface="SimSun" pitchFamily="2" charset="-122"/>
            </a:endParaRPr>
          </a:p>
        </p:txBody>
      </p:sp>
      <p:pic>
        <p:nvPicPr>
          <p:cNvPr id="47108" name="Picture 4" descr="Cerebral Herniation | SpringerLink">
            <a:extLst>
              <a:ext uri="{FF2B5EF4-FFF2-40B4-BE49-F238E27FC236}">
                <a16:creationId xmlns:a16="http://schemas.microsoft.com/office/drawing/2014/main" id="{709AD369-803A-44D7-9818-5494807BB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929" y="0"/>
            <a:ext cx="3172378" cy="3754466"/>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Brain herniation | Radiology Reference Article | Radiopaedia.org">
            <a:extLst>
              <a:ext uri="{FF2B5EF4-FFF2-40B4-BE49-F238E27FC236}">
                <a16:creationId xmlns:a16="http://schemas.microsoft.com/office/drawing/2014/main" id="{ED2245F5-F875-4019-8261-BDD5B98D5C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3" r="13580"/>
          <a:stretch/>
        </p:blipFill>
        <p:spPr bwMode="auto">
          <a:xfrm>
            <a:off x="9463596" y="3756622"/>
            <a:ext cx="2728404" cy="3121330"/>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descr="Types of Cerebral Herniation and Their Imaging Features | RadioGraphics">
            <a:extLst>
              <a:ext uri="{FF2B5EF4-FFF2-40B4-BE49-F238E27FC236}">
                <a16:creationId xmlns:a16="http://schemas.microsoft.com/office/drawing/2014/main" id="{4440A8A5-034D-431F-BC39-DE164EB1D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2843" y="4074850"/>
            <a:ext cx="2920753" cy="2809764"/>
          </a:xfrm>
          <a:prstGeom prst="rect">
            <a:avLst/>
          </a:prstGeom>
          <a:noFill/>
          <a:extLst>
            <a:ext uri="{909E8E84-426E-40DD-AFC4-6F175D3DCCD1}">
              <a14:hiddenFill xmlns:a14="http://schemas.microsoft.com/office/drawing/2010/main">
                <a:solidFill>
                  <a:srgbClr val="FFFFFF"/>
                </a:solidFill>
              </a14:hiddenFill>
            </a:ext>
          </a:extLst>
        </p:spPr>
      </p:pic>
      <p:pic>
        <p:nvPicPr>
          <p:cNvPr id="47114" name="Picture 10" descr="No photo description available.">
            <a:extLst>
              <a:ext uri="{FF2B5EF4-FFF2-40B4-BE49-F238E27FC236}">
                <a16:creationId xmlns:a16="http://schemas.microsoft.com/office/drawing/2014/main" id="{3B653122-7906-40FA-93EA-466FC6231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8595" y="4074850"/>
            <a:ext cx="2634248" cy="2816123"/>
          </a:xfrm>
          <a:prstGeom prst="rect">
            <a:avLst/>
          </a:prstGeom>
          <a:noFill/>
          <a:extLst>
            <a:ext uri="{909E8E84-426E-40DD-AFC4-6F175D3DCCD1}">
              <a14:hiddenFill xmlns:a14="http://schemas.microsoft.com/office/drawing/2010/main">
                <a:solidFill>
                  <a:srgbClr val="FFFFFF"/>
                </a:solidFill>
              </a14:hiddenFill>
            </a:ext>
          </a:extLst>
        </p:spPr>
      </p:pic>
      <p:pic>
        <p:nvPicPr>
          <p:cNvPr id="47116" name="Picture 12" descr="EPOS™ - C-0959">
            <a:extLst>
              <a:ext uri="{FF2B5EF4-FFF2-40B4-BE49-F238E27FC236}">
                <a16:creationId xmlns:a16="http://schemas.microsoft.com/office/drawing/2014/main" id="{F996F631-1CE4-4834-8D77-7D4C1E7F80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4346" y="4036569"/>
            <a:ext cx="2634249" cy="28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000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872580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VYŠETŘENÍ</a:t>
            </a:r>
            <a:endParaRPr b="1" dirty="0"/>
          </a:p>
        </p:txBody>
      </p:sp>
      <p:sp>
        <p:nvSpPr>
          <p:cNvPr id="342" name="Google Shape;342;p31"/>
          <p:cNvSpPr txBox="1">
            <a:spLocks noGrp="1"/>
          </p:cNvSpPr>
          <p:nvPr>
            <p:ph type="body" idx="1"/>
          </p:nvPr>
        </p:nvSpPr>
        <p:spPr>
          <a:xfrm>
            <a:off x="371060" y="1107539"/>
            <a:ext cx="11599267" cy="622118"/>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ts val="2400"/>
              <a:buChar char="•"/>
            </a:pPr>
            <a:r>
              <a:rPr lang="cs-CZ" sz="2000" dirty="0"/>
              <a:t>Opíráme se o tři základní vyšetření.</a:t>
            </a:r>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sz="1800" dirty="0">
                <a:latin typeface="Calibri"/>
                <a:ea typeface="Calibri"/>
                <a:cs typeface="Calibri"/>
                <a:sym typeface="Calibri"/>
              </a:rPr>
              <a:t>SYNDROM NITROLEBNÍ HYPERTENZE</a:t>
            </a:r>
            <a:endParaRPr sz="1800" b="0" i="0" u="none" strike="noStrike" cap="none" dirty="0">
              <a:solidFill>
                <a:srgbClr val="000000"/>
              </a:solidFill>
              <a:latin typeface="Calibri"/>
              <a:ea typeface="Calibri"/>
              <a:cs typeface="Calibri"/>
              <a:sym typeface="Calibri"/>
            </a:endParaRPr>
          </a:p>
        </p:txBody>
      </p:sp>
      <p:sp>
        <p:nvSpPr>
          <p:cNvPr id="15" name="Google Shape;345;p31">
            <a:extLst>
              <a:ext uri="{FF2B5EF4-FFF2-40B4-BE49-F238E27FC236}">
                <a16:creationId xmlns:a16="http://schemas.microsoft.com/office/drawing/2014/main" id="{3447C291-5F48-4C1E-9ECF-C48A519F2CBD}"/>
              </a:ext>
            </a:extLst>
          </p:cNvPr>
          <p:cNvSpPr/>
          <p:nvPr/>
        </p:nvSpPr>
        <p:spPr>
          <a:xfrm>
            <a:off x="394370" y="1615232"/>
            <a:ext cx="3772277" cy="609829"/>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solidFill>
                  <a:schemeClr val="accent1"/>
                </a:solidFill>
                <a:latin typeface="Calibri"/>
                <a:ea typeface="Calibri"/>
                <a:cs typeface="Calibri"/>
                <a:sym typeface="Calibri"/>
              </a:rPr>
              <a:t>ANAMÉZA</a:t>
            </a:r>
            <a:endParaRPr sz="2400" dirty="0">
              <a:solidFill>
                <a:schemeClr val="accent1"/>
              </a:solidFill>
              <a:latin typeface="Calibri"/>
              <a:ea typeface="Calibri"/>
              <a:cs typeface="Calibri"/>
              <a:sym typeface="Calibri"/>
            </a:endParaRPr>
          </a:p>
        </p:txBody>
      </p:sp>
      <p:sp>
        <p:nvSpPr>
          <p:cNvPr id="16" name="Google Shape;345;p31">
            <a:extLst>
              <a:ext uri="{FF2B5EF4-FFF2-40B4-BE49-F238E27FC236}">
                <a16:creationId xmlns:a16="http://schemas.microsoft.com/office/drawing/2014/main" id="{DB3E4F22-9984-4467-8642-FC726217BAD7}"/>
              </a:ext>
            </a:extLst>
          </p:cNvPr>
          <p:cNvSpPr/>
          <p:nvPr/>
        </p:nvSpPr>
        <p:spPr>
          <a:xfrm>
            <a:off x="394370" y="2530017"/>
            <a:ext cx="3772277" cy="609829"/>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solidFill>
                  <a:schemeClr val="accent1"/>
                </a:solidFill>
                <a:latin typeface="Calibri"/>
                <a:ea typeface="Calibri"/>
                <a:cs typeface="Calibri"/>
                <a:sym typeface="Calibri"/>
              </a:rPr>
              <a:t>OBJEKTIVNÍ VYŠETŘENÍ</a:t>
            </a:r>
            <a:endParaRPr sz="2400" dirty="0">
              <a:solidFill>
                <a:schemeClr val="accent1"/>
              </a:solidFill>
              <a:latin typeface="Calibri"/>
              <a:ea typeface="Calibri"/>
              <a:cs typeface="Calibri"/>
              <a:sym typeface="Calibri"/>
            </a:endParaRPr>
          </a:p>
        </p:txBody>
      </p:sp>
      <p:sp>
        <p:nvSpPr>
          <p:cNvPr id="17" name="Google Shape;345;p31">
            <a:extLst>
              <a:ext uri="{FF2B5EF4-FFF2-40B4-BE49-F238E27FC236}">
                <a16:creationId xmlns:a16="http://schemas.microsoft.com/office/drawing/2014/main" id="{11C38792-2980-4F0C-8BE2-DDC1502E1535}"/>
              </a:ext>
            </a:extLst>
          </p:cNvPr>
          <p:cNvSpPr/>
          <p:nvPr/>
        </p:nvSpPr>
        <p:spPr>
          <a:xfrm>
            <a:off x="394370" y="3448050"/>
            <a:ext cx="3772278" cy="609829"/>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solidFill>
                  <a:schemeClr val="accent1"/>
                </a:solidFill>
                <a:latin typeface="Calibri"/>
                <a:ea typeface="Calibri"/>
                <a:cs typeface="Calibri"/>
                <a:sym typeface="Calibri"/>
              </a:rPr>
              <a:t>POMOCNÁ VYŠETŘENÍ</a:t>
            </a:r>
            <a:endParaRPr sz="2400" dirty="0">
              <a:solidFill>
                <a:schemeClr val="accent1"/>
              </a:solidFill>
              <a:latin typeface="Calibri"/>
              <a:ea typeface="Calibri"/>
              <a:cs typeface="Calibri"/>
              <a:sym typeface="Calibri"/>
            </a:endParaRPr>
          </a:p>
        </p:txBody>
      </p:sp>
      <p:sp>
        <p:nvSpPr>
          <p:cNvPr id="18" name="Google Shape;348;p31">
            <a:extLst>
              <a:ext uri="{FF2B5EF4-FFF2-40B4-BE49-F238E27FC236}">
                <a16:creationId xmlns:a16="http://schemas.microsoft.com/office/drawing/2014/main" id="{6333447E-CF37-4215-8561-CFA78745C0F9}"/>
              </a:ext>
            </a:extLst>
          </p:cNvPr>
          <p:cNvSpPr/>
          <p:nvPr/>
        </p:nvSpPr>
        <p:spPr>
          <a:xfrm>
            <a:off x="4332417" y="1611985"/>
            <a:ext cx="7465213" cy="609830"/>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Viz klinické projevy.</a:t>
            </a:r>
          </a:p>
        </p:txBody>
      </p:sp>
      <p:sp>
        <p:nvSpPr>
          <p:cNvPr id="19" name="Google Shape;348;p31">
            <a:extLst>
              <a:ext uri="{FF2B5EF4-FFF2-40B4-BE49-F238E27FC236}">
                <a16:creationId xmlns:a16="http://schemas.microsoft.com/office/drawing/2014/main" id="{474DE287-997C-4936-BD93-FDF9CF58DB7A}"/>
              </a:ext>
            </a:extLst>
          </p:cNvPr>
          <p:cNvSpPr/>
          <p:nvPr/>
        </p:nvSpPr>
        <p:spPr>
          <a:xfrm>
            <a:off x="4336341" y="2517710"/>
            <a:ext cx="7461289" cy="590779"/>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Viz klinické projevy.</a:t>
            </a:r>
          </a:p>
        </p:txBody>
      </p:sp>
      <p:sp>
        <p:nvSpPr>
          <p:cNvPr id="21" name="Google Shape;348;p31">
            <a:extLst>
              <a:ext uri="{FF2B5EF4-FFF2-40B4-BE49-F238E27FC236}">
                <a16:creationId xmlns:a16="http://schemas.microsoft.com/office/drawing/2014/main" id="{9B972B4D-F7BC-4E72-BD96-A89F62F86C21}"/>
              </a:ext>
            </a:extLst>
          </p:cNvPr>
          <p:cNvSpPr/>
          <p:nvPr/>
        </p:nvSpPr>
        <p:spPr>
          <a:xfrm>
            <a:off x="4336341" y="3475741"/>
            <a:ext cx="7461289" cy="1275369"/>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Neodkladné </a:t>
            </a:r>
            <a:r>
              <a:rPr lang="cs-CZ" sz="1800" b="1" dirty="0">
                <a:solidFill>
                  <a:schemeClr val="tx1"/>
                </a:solidFill>
                <a:latin typeface="Calibri"/>
                <a:ea typeface="Calibri"/>
                <a:cs typeface="Calibri"/>
                <a:sym typeface="Calibri"/>
              </a:rPr>
              <a:t>zobrazení mozku</a:t>
            </a:r>
            <a:r>
              <a:rPr lang="cs-CZ" sz="1800" dirty="0">
                <a:solidFill>
                  <a:schemeClr val="tx1"/>
                </a:solidFill>
                <a:latin typeface="Calibri"/>
                <a:ea typeface="Calibri"/>
                <a:cs typeface="Calibri"/>
                <a:sym typeface="Calibri"/>
              </a:rPr>
              <a:t> (obvykle CT, případně MRI)</a:t>
            </a:r>
          </a:p>
          <a:p>
            <a:pPr marL="342900" marR="0" lvl="0" indent="-342900" rtl="0">
              <a:spcBef>
                <a:spcPts val="0"/>
              </a:spcBef>
              <a:spcAft>
                <a:spcPts val="0"/>
              </a:spcAft>
              <a:buFont typeface="Arial" panose="020B0604020202020204" pitchFamily="34" charset="0"/>
              <a:buChar char="•"/>
            </a:pPr>
            <a:r>
              <a:rPr lang="cs-CZ" sz="1800" dirty="0">
                <a:solidFill>
                  <a:schemeClr val="tx1"/>
                </a:solidFill>
                <a:latin typeface="Calibri"/>
                <a:ea typeface="Calibri"/>
                <a:cs typeface="Calibri"/>
                <a:sym typeface="Calibri"/>
              </a:rPr>
              <a:t>Vyšetření </a:t>
            </a:r>
            <a:r>
              <a:rPr lang="cs-CZ" sz="1800" b="1" dirty="0">
                <a:solidFill>
                  <a:schemeClr val="tx1"/>
                </a:solidFill>
                <a:latin typeface="Calibri"/>
                <a:ea typeface="Calibri"/>
                <a:cs typeface="Calibri"/>
                <a:sym typeface="Calibri"/>
              </a:rPr>
              <a:t>očního pozadí</a:t>
            </a:r>
            <a:r>
              <a:rPr lang="cs-CZ" sz="1800" dirty="0">
                <a:solidFill>
                  <a:schemeClr val="tx1"/>
                </a:solidFill>
                <a:latin typeface="Calibri"/>
                <a:ea typeface="Calibri"/>
                <a:cs typeface="Calibri"/>
                <a:sym typeface="Calibri"/>
              </a:rPr>
              <a:t> (vhodné mít na paměti, že otok papily zrakového nervu může být až s odstupem např. tří dní a starší pacient jej nemusí mít vůbec!)</a:t>
            </a:r>
          </a:p>
        </p:txBody>
      </p:sp>
      <p:sp>
        <p:nvSpPr>
          <p:cNvPr id="22" name="Google Shape;348;p31">
            <a:extLst>
              <a:ext uri="{FF2B5EF4-FFF2-40B4-BE49-F238E27FC236}">
                <a16:creationId xmlns:a16="http://schemas.microsoft.com/office/drawing/2014/main" id="{6528BCEA-0445-432E-8CA4-62270B1291F6}"/>
              </a:ext>
            </a:extLst>
          </p:cNvPr>
          <p:cNvSpPr/>
          <p:nvPr/>
        </p:nvSpPr>
        <p:spPr>
          <a:xfrm>
            <a:off x="4336341" y="4900760"/>
            <a:ext cx="7461289" cy="1547174"/>
          </a:xfrm>
          <a:prstGeom prst="rect">
            <a:avLst/>
          </a:prstGeom>
          <a:solidFill>
            <a:srgbClr val="FFABAB"/>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1800" b="1" dirty="0">
                <a:solidFill>
                  <a:schemeClr val="tx1"/>
                </a:solidFill>
                <a:latin typeface="Calibri"/>
                <a:ea typeface="Calibri"/>
                <a:cs typeface="Calibri"/>
                <a:sym typeface="Calibri"/>
              </a:rPr>
              <a:t>Lumbální punkce </a:t>
            </a:r>
            <a:r>
              <a:rPr lang="cs-CZ" sz="1800" dirty="0">
                <a:solidFill>
                  <a:schemeClr val="tx1"/>
                </a:solidFill>
                <a:latin typeface="Calibri"/>
                <a:ea typeface="Calibri"/>
                <a:cs typeface="Calibri"/>
                <a:sym typeface="Calibri"/>
              </a:rPr>
              <a:t>(využívá se ke měření tlaku mozkomíšního moku – spíše při hypotenzi). Pomáhá při diagnostice subarachnoidálního krvácení, infekce či nádorové infiltrace.</a:t>
            </a:r>
          </a:p>
          <a:p>
            <a:pPr marR="0" lvl="0" rtl="0">
              <a:spcBef>
                <a:spcPts val="0"/>
              </a:spcBef>
              <a:spcAft>
                <a:spcPts val="0"/>
              </a:spcAft>
            </a:pPr>
            <a:r>
              <a:rPr lang="cs-CZ" sz="1800" b="1" dirty="0">
                <a:solidFill>
                  <a:schemeClr val="tx1"/>
                </a:solidFill>
                <a:latin typeface="Calibri"/>
                <a:ea typeface="Calibri"/>
                <a:cs typeface="Calibri"/>
                <a:sym typeface="Calibri"/>
              </a:rPr>
              <a:t>Pozor! Je absolutní kontraindikace provést lumbální punkci, pakliže je intrakraniální hypertenze a hrozí dle zobrazení mozková </a:t>
            </a:r>
            <a:r>
              <a:rPr lang="cs-CZ" sz="1800" b="1" dirty="0" err="1">
                <a:solidFill>
                  <a:schemeClr val="tx1"/>
                </a:solidFill>
                <a:latin typeface="Calibri"/>
                <a:ea typeface="Calibri"/>
                <a:cs typeface="Calibri"/>
                <a:sym typeface="Calibri"/>
              </a:rPr>
              <a:t>herniace</a:t>
            </a:r>
            <a:r>
              <a:rPr lang="cs-CZ" sz="1800" b="1" dirty="0">
                <a:solidFill>
                  <a:schemeClr val="tx1"/>
                </a:solidFill>
                <a:latin typeface="Calibri"/>
                <a:ea typeface="Calibri"/>
                <a:cs typeface="Calibri"/>
                <a:sym typeface="Calibri"/>
              </a:rPr>
              <a:t>!!!</a:t>
            </a:r>
          </a:p>
        </p:txBody>
      </p:sp>
      <p:pic>
        <p:nvPicPr>
          <p:cNvPr id="5122" name="Picture 2" descr="Cat scan Memes">
            <a:extLst>
              <a:ext uri="{FF2B5EF4-FFF2-40B4-BE49-F238E27FC236}">
                <a16:creationId xmlns:a16="http://schemas.microsoft.com/office/drawing/2014/main" id="{2AAABC1B-85AB-45AC-A981-2EC6A5ABF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418" y="4180935"/>
            <a:ext cx="2616348" cy="267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664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872580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ŘEŠENÍ A LÉČBA</a:t>
            </a:r>
            <a:endParaRPr b="1" dirty="0"/>
          </a:p>
        </p:txBody>
      </p:sp>
      <p:sp>
        <p:nvSpPr>
          <p:cNvPr id="342" name="Google Shape;342;p31"/>
          <p:cNvSpPr txBox="1">
            <a:spLocks noGrp="1"/>
          </p:cNvSpPr>
          <p:nvPr>
            <p:ph type="body" idx="1"/>
          </p:nvPr>
        </p:nvSpPr>
        <p:spPr>
          <a:xfrm>
            <a:off x="371060" y="1277225"/>
            <a:ext cx="11599267" cy="3341912"/>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ts val="2400"/>
              <a:buChar char="•"/>
            </a:pPr>
            <a:r>
              <a:rPr lang="cs-CZ" sz="2000" dirty="0"/>
              <a:t>Obvykle je řešením </a:t>
            </a:r>
            <a:r>
              <a:rPr lang="cs-CZ" sz="2000" b="1" dirty="0"/>
              <a:t>léčba primárního problému </a:t>
            </a:r>
            <a:r>
              <a:rPr lang="cs-CZ" sz="2000" dirty="0"/>
              <a:t>(tj. operace nádoru, odsátí hematomu, léčba abscesu)</a:t>
            </a:r>
          </a:p>
          <a:p>
            <a:pPr marL="228600" lvl="0" indent="-228600">
              <a:lnSpc>
                <a:spcPct val="150000"/>
              </a:lnSpc>
              <a:spcBef>
                <a:spcPts val="0"/>
              </a:spcBef>
              <a:buSzPts val="2400"/>
            </a:pPr>
            <a:r>
              <a:rPr lang="cs-CZ" sz="2000" dirty="0"/>
              <a:t>Jako prevence </a:t>
            </a:r>
            <a:r>
              <a:rPr lang="cs-CZ" sz="2000" dirty="0" err="1"/>
              <a:t>konu</a:t>
            </a:r>
            <a:r>
              <a:rPr lang="cs-CZ" sz="2000" dirty="0"/>
              <a:t> lze přistoupit k tzv. </a:t>
            </a:r>
            <a:r>
              <a:rPr lang="cs-CZ" sz="2000" b="1" dirty="0" err="1"/>
              <a:t>dekompresivní</a:t>
            </a:r>
            <a:r>
              <a:rPr lang="cs-CZ" sz="2000" b="1" dirty="0"/>
              <a:t> </a:t>
            </a:r>
            <a:r>
              <a:rPr lang="cs-CZ" sz="2000" b="1" dirty="0" err="1"/>
              <a:t>kraniektomii</a:t>
            </a:r>
            <a:r>
              <a:rPr lang="cs-CZ" sz="2000" b="1" dirty="0"/>
              <a:t> </a:t>
            </a:r>
            <a:r>
              <a:rPr lang="cs-CZ" sz="2000" dirty="0"/>
              <a:t>(tj. parciální odstranění kostěného krytu a umožnění mozkové tkáni, aby (přechodně) expandovala mimo limit lebky).</a:t>
            </a:r>
          </a:p>
          <a:p>
            <a:pPr marL="228600" lvl="0" indent="-228600">
              <a:lnSpc>
                <a:spcPct val="150000"/>
              </a:lnSpc>
              <a:spcBef>
                <a:spcPts val="0"/>
              </a:spcBef>
              <a:buSzPts val="2400"/>
            </a:pPr>
            <a:r>
              <a:rPr lang="cs-CZ" sz="2000" dirty="0"/>
              <a:t>Léčbu mozkového edému pak můžeme posílit zvýšenou polohou hlavy a trupu (poloha v </a:t>
            </a:r>
            <a:r>
              <a:rPr lang="cs-CZ" sz="2000" dirty="0" err="1"/>
              <a:t>polosedu</a:t>
            </a:r>
            <a:r>
              <a:rPr lang="cs-CZ" sz="2000" dirty="0"/>
              <a:t>), tlumením neklidu, křečí, bolesti, úzkosti a horečky (tzv. </a:t>
            </a:r>
            <a:r>
              <a:rPr lang="cs-CZ" sz="2000" b="1" dirty="0"/>
              <a:t>symptomatickou terapií</a:t>
            </a:r>
            <a:r>
              <a:rPr lang="cs-CZ" sz="2000" dirty="0"/>
              <a:t>) a tzv. </a:t>
            </a:r>
            <a:r>
              <a:rPr lang="cs-CZ" sz="2000" dirty="0" err="1"/>
              <a:t>osmoterapií</a:t>
            </a:r>
            <a:r>
              <a:rPr lang="cs-CZ" sz="2000" dirty="0"/>
              <a:t> (tedy léčbou snižující podíl vody mozkové tkáně (např. </a:t>
            </a:r>
            <a:r>
              <a:rPr lang="cs-CZ" sz="2000" dirty="0" err="1"/>
              <a:t>manitol</a:t>
            </a:r>
            <a:r>
              <a:rPr lang="cs-CZ" sz="2000" dirty="0"/>
              <a:t>, kortikoidy, hypertonické roztoky </a:t>
            </a:r>
            <a:r>
              <a:rPr lang="cs-CZ" sz="2000" dirty="0" err="1"/>
              <a:t>NaCl</a:t>
            </a:r>
            <a:r>
              <a:rPr lang="cs-CZ" sz="2000" dirty="0"/>
              <a:t>, případně hyperventilací).</a:t>
            </a:r>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sz="1800" dirty="0">
                <a:latin typeface="Calibri"/>
                <a:ea typeface="Calibri"/>
                <a:cs typeface="Calibri"/>
                <a:sym typeface="Calibri"/>
              </a:rPr>
              <a:t>SYNDROM NITROLEBNÍ HYPERTENZE</a:t>
            </a:r>
            <a:endParaRPr sz="1800" b="0" i="0" u="none" strike="noStrike" cap="none" dirty="0">
              <a:solidFill>
                <a:srgbClr val="000000"/>
              </a:solidFill>
              <a:latin typeface="Calibri"/>
              <a:ea typeface="Calibri"/>
              <a:cs typeface="Calibri"/>
              <a:sym typeface="Calibri"/>
            </a:endParaRPr>
          </a:p>
        </p:txBody>
      </p:sp>
      <p:pic>
        <p:nvPicPr>
          <p:cNvPr id="1026" name="Picture 2" descr="Abbildung 2: Therapie">
            <a:extLst>
              <a:ext uri="{FF2B5EF4-FFF2-40B4-BE49-F238E27FC236}">
                <a16:creationId xmlns:a16="http://schemas.microsoft.com/office/drawing/2014/main" id="{669217C7-1D89-4C74-A2A6-6ED9AAF32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4"/>
          <a:stretch/>
        </p:blipFill>
        <p:spPr bwMode="auto">
          <a:xfrm>
            <a:off x="7899662" y="4281234"/>
            <a:ext cx="4292337" cy="2576766"/>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CD4EB611-5F4F-453C-9DEA-929419254361}"/>
              </a:ext>
            </a:extLst>
          </p:cNvPr>
          <p:cNvPicPr>
            <a:picLocks noChangeAspect="1"/>
          </p:cNvPicPr>
          <p:nvPr/>
        </p:nvPicPr>
        <p:blipFill>
          <a:blip r:embed="rId4"/>
          <a:stretch>
            <a:fillRect/>
          </a:stretch>
        </p:blipFill>
        <p:spPr>
          <a:xfrm>
            <a:off x="4288856" y="4281233"/>
            <a:ext cx="3581619" cy="2566827"/>
          </a:xfrm>
          <a:prstGeom prst="rect">
            <a:avLst/>
          </a:prstGeom>
        </p:spPr>
      </p:pic>
    </p:spTree>
    <p:extLst>
      <p:ext uri="{BB962C8B-B14F-4D97-AF65-F5344CB8AC3E}">
        <p14:creationId xmlns:p14="http://schemas.microsoft.com/office/powerpoint/2010/main" val="4152767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a:extLst>
              <a:ext uri="{FF2B5EF4-FFF2-40B4-BE49-F238E27FC236}">
                <a16:creationId xmlns:a16="http://schemas.microsoft.com/office/drawing/2014/main" id="{17C882E2-877B-4B5A-BC9F-69DC61599113}"/>
              </a:ext>
            </a:extLst>
          </p:cNvPr>
          <p:cNvSpPr>
            <a:spLocks noGrp="1" noChangeArrowheads="1"/>
          </p:cNvSpPr>
          <p:nvPr>
            <p:ph type="title"/>
          </p:nvPr>
        </p:nvSpPr>
        <p:spPr>
          <a:xfrm>
            <a:off x="1981200" y="122238"/>
            <a:ext cx="7543800" cy="3306762"/>
          </a:xfrm>
        </p:spPr>
        <p:txBody>
          <a:bodyPr/>
          <a:lstStyle/>
          <a:p>
            <a:pPr algn="ctr"/>
            <a:r>
              <a:rPr lang="cs-CZ" altLang="cs-CZ" sz="3600"/>
              <a:t>Vyšetření páteře</a:t>
            </a:r>
          </a:p>
        </p:txBody>
      </p:sp>
      <p:sp>
        <p:nvSpPr>
          <p:cNvPr id="34820" name="Zástupný symbol pro číslo snímku 3">
            <a:extLst>
              <a:ext uri="{FF2B5EF4-FFF2-40B4-BE49-F238E27FC236}">
                <a16:creationId xmlns:a16="http://schemas.microsoft.com/office/drawing/2014/main" id="{7BFF8ED5-6DAA-4C9A-BE8E-CF58FAFF0A0D}"/>
              </a:ext>
            </a:extLst>
          </p:cNvPr>
          <p:cNvSpPr>
            <a:spLocks noGrp="1"/>
          </p:cNvSpPr>
          <p:nvPr>
            <p:ph type="sldNum" sz="quarter" idx="12"/>
          </p:nvPr>
        </p:nvSpPr>
        <p:spPr>
          <a:noFill/>
        </p:spPr>
        <p:txBody>
          <a:bodyPr/>
          <a:lstStyle/>
          <a:p>
            <a:pPr defTabSz="449263" fontAlgn="base">
              <a:spcBef>
                <a:spcPct val="0"/>
              </a:spcBef>
              <a:spcAft>
                <a:spcPct val="0"/>
              </a:spcAft>
            </a:pPr>
            <a:fld id="{1007DAFF-681F-4021-B81D-3B3B4D912C99}" type="slidenum">
              <a:rPr lang="cs-CZ" altLang="en-US">
                <a:solidFill>
                  <a:srgbClr val="000000"/>
                </a:solidFill>
                <a:latin typeface="Arial" panose="020B0604020202020204" pitchFamily="34" charset="0"/>
                <a:ea typeface="SimSun" panose="02010600030101010101" pitchFamily="2" charset="-122"/>
              </a:rPr>
              <a:pPr defTabSz="449263" fontAlgn="base">
                <a:spcBef>
                  <a:spcPct val="0"/>
                </a:spcBef>
                <a:spcAft>
                  <a:spcPct val="0"/>
                </a:spcAft>
              </a:pPr>
              <a:t>49</a:t>
            </a:fld>
            <a:endParaRPr lang="cs-CZ" altLang="en-US">
              <a:solidFill>
                <a:srgbClr val="000000"/>
              </a:solidFill>
              <a:latin typeface="Arial" panose="020B0604020202020204" pitchFamily="34" charset="0"/>
              <a:ea typeface="SimSun"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1034506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PORUCHY VĚDOMÍ – DEFINICE A ROZDĚLENÍ</a:t>
            </a:r>
            <a:endParaRPr b="1" dirty="0"/>
          </a:p>
        </p:txBody>
      </p:sp>
      <p:sp>
        <p:nvSpPr>
          <p:cNvPr id="342" name="Google Shape;342;p31"/>
          <p:cNvSpPr txBox="1">
            <a:spLocks noGrp="1"/>
          </p:cNvSpPr>
          <p:nvPr>
            <p:ph type="body" idx="1"/>
          </p:nvPr>
        </p:nvSpPr>
        <p:spPr>
          <a:xfrm>
            <a:off x="371059" y="1310377"/>
            <a:ext cx="11599267" cy="897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cs-CZ" sz="2400" b="1" dirty="0">
                <a:solidFill>
                  <a:schemeClr val="accent4">
                    <a:lumMod val="75000"/>
                  </a:schemeClr>
                </a:solidFill>
              </a:rPr>
              <a:t>VĚDOMÍ</a:t>
            </a:r>
            <a:r>
              <a:rPr lang="cs-CZ" sz="2400" dirty="0">
                <a:solidFill>
                  <a:schemeClr val="accent4">
                    <a:lumMod val="75000"/>
                  </a:schemeClr>
                </a:solidFill>
              </a:rPr>
              <a:t> </a:t>
            </a:r>
            <a:r>
              <a:rPr lang="cs-CZ" sz="2400" dirty="0"/>
              <a:t>= stav, kdy si jedinec </a:t>
            </a:r>
            <a:r>
              <a:rPr lang="cs-CZ" sz="2400" b="1" dirty="0">
                <a:solidFill>
                  <a:schemeClr val="accent4">
                    <a:lumMod val="75000"/>
                  </a:schemeClr>
                </a:solidFill>
              </a:rPr>
              <a:t>plně</a:t>
            </a:r>
            <a:r>
              <a:rPr lang="cs-CZ" sz="2400" b="1" dirty="0"/>
              <a:t> uvědomuje </a:t>
            </a:r>
            <a:r>
              <a:rPr lang="cs-CZ" sz="2400" dirty="0"/>
              <a:t>sebe sama a své okolí, je schopen </a:t>
            </a:r>
            <a:r>
              <a:rPr lang="cs-CZ" sz="2400" b="1" dirty="0"/>
              <a:t>jednat </a:t>
            </a:r>
            <a:r>
              <a:rPr lang="cs-CZ" sz="2400" dirty="0"/>
              <a:t>podle své vůle a </a:t>
            </a:r>
            <a:r>
              <a:rPr lang="cs-CZ" sz="2400" b="1" dirty="0"/>
              <a:t>adekvátně reagovat </a:t>
            </a:r>
            <a:r>
              <a:rPr lang="cs-CZ" sz="2400" dirty="0"/>
              <a:t>na zevní i vnitřní podněty. (Synonymum: bdělý stav).</a:t>
            </a:r>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7" name="Google Shape;348;p31">
            <a:extLst>
              <a:ext uri="{FF2B5EF4-FFF2-40B4-BE49-F238E27FC236}">
                <a16:creationId xmlns:a16="http://schemas.microsoft.com/office/drawing/2014/main" id="{987C04B9-D43F-48D3-9914-4B0F23694BC2}"/>
              </a:ext>
            </a:extLst>
          </p:cNvPr>
          <p:cNvSpPr/>
          <p:nvPr/>
        </p:nvSpPr>
        <p:spPr>
          <a:xfrm>
            <a:off x="371059" y="2752787"/>
            <a:ext cx="11449882" cy="377687"/>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VIGILITA</a:t>
            </a:r>
            <a:r>
              <a:rPr lang="cs-CZ" sz="2400" dirty="0">
                <a:latin typeface="Calibri"/>
                <a:ea typeface="Calibri"/>
                <a:cs typeface="Calibri"/>
                <a:sym typeface="Calibri"/>
              </a:rPr>
              <a:t> (bdělost) – </a:t>
            </a:r>
            <a:r>
              <a:rPr lang="cs-CZ" sz="2400" b="1" u="sng" dirty="0">
                <a:latin typeface="Calibri"/>
                <a:ea typeface="Calibri"/>
                <a:cs typeface="Calibri"/>
                <a:sym typeface="Calibri"/>
              </a:rPr>
              <a:t>KVANTITA</a:t>
            </a:r>
            <a:r>
              <a:rPr lang="cs-CZ" sz="2400" b="1" dirty="0">
                <a:latin typeface="Calibri"/>
                <a:ea typeface="Calibri"/>
                <a:cs typeface="Calibri"/>
                <a:sym typeface="Calibri"/>
              </a:rPr>
              <a:t>TIVNÍ PORUCHY VĚDOMÍ</a:t>
            </a:r>
            <a:endParaRPr sz="2400" b="1" dirty="0">
              <a:latin typeface="Calibri"/>
              <a:ea typeface="Calibri"/>
              <a:cs typeface="Calibri"/>
              <a:sym typeface="Calibri"/>
            </a:endParaRPr>
          </a:p>
        </p:txBody>
      </p:sp>
      <p:sp>
        <p:nvSpPr>
          <p:cNvPr id="8" name="Google Shape;348;p31">
            <a:extLst>
              <a:ext uri="{FF2B5EF4-FFF2-40B4-BE49-F238E27FC236}">
                <a16:creationId xmlns:a16="http://schemas.microsoft.com/office/drawing/2014/main" id="{D32D8201-33C7-4853-9912-5823349220FF}"/>
              </a:ext>
            </a:extLst>
          </p:cNvPr>
          <p:cNvSpPr/>
          <p:nvPr/>
        </p:nvSpPr>
        <p:spPr>
          <a:xfrm>
            <a:off x="371059" y="3224908"/>
            <a:ext cx="11449882" cy="502619"/>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400" b="1" u="sng" dirty="0">
                <a:latin typeface="Calibri"/>
                <a:ea typeface="Calibri"/>
                <a:cs typeface="Calibri"/>
                <a:sym typeface="Calibri"/>
              </a:rPr>
              <a:t>Ne</a:t>
            </a:r>
            <a:r>
              <a:rPr lang="cs-CZ" sz="2400" dirty="0">
                <a:latin typeface="Calibri"/>
                <a:ea typeface="Calibri"/>
                <a:cs typeface="Calibri"/>
                <a:sym typeface="Calibri"/>
              </a:rPr>
              <a:t>s</a:t>
            </a:r>
            <a:r>
              <a:rPr lang="cs-CZ" sz="2400" dirty="0">
                <a:solidFill>
                  <a:schemeClr val="tx1"/>
                </a:solidFill>
                <a:latin typeface="Calibri"/>
                <a:ea typeface="Calibri"/>
                <a:cs typeface="Calibri"/>
                <a:sym typeface="Calibri"/>
              </a:rPr>
              <a:t>chopnost adekvátně reagovat na podněty zevního prostředí.</a:t>
            </a: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7" y="2302157"/>
            <a:ext cx="11449884"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solidFill>
                  <a:schemeClr val="bg1"/>
                </a:solidFill>
                <a:latin typeface="Calibri"/>
                <a:ea typeface="Calibri"/>
                <a:cs typeface="Calibri"/>
                <a:sym typeface="Calibri"/>
              </a:rPr>
              <a:t>PORUCHY VĚDOMÍ</a:t>
            </a:r>
            <a:endParaRPr sz="2400" b="1" dirty="0">
              <a:solidFill>
                <a:schemeClr val="bg1"/>
              </a:solidFill>
              <a:latin typeface="Calibri"/>
              <a:ea typeface="Calibri"/>
              <a:cs typeface="Calibri"/>
              <a:sym typeface="Calibri"/>
            </a:endParaRPr>
          </a:p>
        </p:txBody>
      </p:sp>
      <p:sp>
        <p:nvSpPr>
          <p:cNvPr id="12" name="Google Shape;348;p31">
            <a:extLst>
              <a:ext uri="{FF2B5EF4-FFF2-40B4-BE49-F238E27FC236}">
                <a16:creationId xmlns:a16="http://schemas.microsoft.com/office/drawing/2014/main" id="{B98FCCFC-0783-4896-A8DB-CF6068413D5E}"/>
              </a:ext>
            </a:extLst>
          </p:cNvPr>
          <p:cNvSpPr/>
          <p:nvPr/>
        </p:nvSpPr>
        <p:spPr>
          <a:xfrm>
            <a:off x="371057" y="3805344"/>
            <a:ext cx="11449882" cy="377687"/>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SOMNOLENCE</a:t>
            </a:r>
            <a:endParaRPr sz="2400" dirty="0">
              <a:latin typeface="Calibri"/>
              <a:ea typeface="Calibri"/>
              <a:cs typeface="Calibri"/>
              <a:sym typeface="Calibri"/>
            </a:endParaRPr>
          </a:p>
        </p:txBody>
      </p:sp>
      <p:sp>
        <p:nvSpPr>
          <p:cNvPr id="13" name="Google Shape;348;p31">
            <a:extLst>
              <a:ext uri="{FF2B5EF4-FFF2-40B4-BE49-F238E27FC236}">
                <a16:creationId xmlns:a16="http://schemas.microsoft.com/office/drawing/2014/main" id="{0F9E87D2-C500-45B7-B9D5-4CB52FF7FC12}"/>
              </a:ext>
            </a:extLst>
          </p:cNvPr>
          <p:cNvSpPr/>
          <p:nvPr/>
        </p:nvSpPr>
        <p:spPr>
          <a:xfrm>
            <a:off x="371057" y="4232699"/>
            <a:ext cx="11449882" cy="377687"/>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SOPOR</a:t>
            </a:r>
            <a:endParaRPr sz="2400" dirty="0">
              <a:latin typeface="Calibri"/>
              <a:ea typeface="Calibri"/>
              <a:cs typeface="Calibri"/>
              <a:sym typeface="Calibri"/>
            </a:endParaRPr>
          </a:p>
        </p:txBody>
      </p:sp>
      <p:sp>
        <p:nvSpPr>
          <p:cNvPr id="14" name="Google Shape;348;p31">
            <a:extLst>
              <a:ext uri="{FF2B5EF4-FFF2-40B4-BE49-F238E27FC236}">
                <a16:creationId xmlns:a16="http://schemas.microsoft.com/office/drawing/2014/main" id="{25F16B2B-F1A8-409F-BE40-BC8259C732EC}"/>
              </a:ext>
            </a:extLst>
          </p:cNvPr>
          <p:cNvSpPr/>
          <p:nvPr/>
        </p:nvSpPr>
        <p:spPr>
          <a:xfrm>
            <a:off x="371057" y="4664183"/>
            <a:ext cx="11449882" cy="377687"/>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KÓMA</a:t>
            </a:r>
            <a:endParaRPr sz="2400" dirty="0">
              <a:latin typeface="Calibri"/>
              <a:ea typeface="Calibri"/>
              <a:cs typeface="Calibri"/>
              <a:sym typeface="Calibri"/>
            </a:endParaRPr>
          </a:p>
        </p:txBody>
      </p:sp>
      <p:sp>
        <p:nvSpPr>
          <p:cNvPr id="15" name="Google Shape;353;p31">
            <a:extLst>
              <a:ext uri="{FF2B5EF4-FFF2-40B4-BE49-F238E27FC236}">
                <a16:creationId xmlns:a16="http://schemas.microsoft.com/office/drawing/2014/main" id="{02E1DBE6-7D61-4FE3-B998-E1C35F62C527}"/>
              </a:ext>
            </a:extLst>
          </p:cNvPr>
          <p:cNvSpPr/>
          <p:nvPr/>
        </p:nvSpPr>
        <p:spPr>
          <a:xfrm>
            <a:off x="371056" y="5547623"/>
            <a:ext cx="11449883" cy="1004005"/>
          </a:xfrm>
          <a:prstGeom prst="rect">
            <a:avLst/>
          </a:prstGeom>
          <a:solidFill>
            <a:srgbClr val="FFF2CC"/>
          </a:solidFill>
          <a:ln>
            <a:noFill/>
          </a:ln>
        </p:spPr>
        <p:txBody>
          <a:bodyPr spcFirstLastPara="1" wrap="square" lIns="91425" tIns="45700" rIns="91425" bIns="45700" anchor="ctr" anchorCtr="0">
            <a:noAutofit/>
          </a:bodyPr>
          <a:lstStyle/>
          <a:p>
            <a:pPr lvl="0"/>
            <a:r>
              <a:rPr lang="cs-CZ" sz="2000" b="1" dirty="0">
                <a:solidFill>
                  <a:schemeClr val="dk1"/>
                </a:solidFill>
                <a:latin typeface="Calibri" panose="020F0502020204030204" pitchFamily="34" charset="0"/>
                <a:cs typeface="Calibri" panose="020F0502020204030204" pitchFamily="34" charset="0"/>
                <a:sym typeface="Calibri"/>
              </a:rPr>
              <a:t>      </a:t>
            </a:r>
            <a:r>
              <a:rPr lang="cs-CZ" dirty="0">
                <a:solidFill>
                  <a:schemeClr val="dk1"/>
                </a:solidFill>
                <a:latin typeface="Calibri" panose="020F0502020204030204" pitchFamily="34" charset="0"/>
                <a:cs typeface="Calibri" panose="020F0502020204030204" pitchFamily="34" charset="0"/>
                <a:sym typeface="Calibri"/>
              </a:rPr>
              <a:t>K udržení vědomí je třeba správné činnosti </a:t>
            </a:r>
            <a:r>
              <a:rPr lang="cs-CZ" b="1" dirty="0">
                <a:solidFill>
                  <a:schemeClr val="dk1"/>
                </a:solidFill>
                <a:latin typeface="Calibri" panose="020F0502020204030204" pitchFamily="34" charset="0"/>
                <a:cs typeface="Calibri" panose="020F0502020204030204" pitchFamily="34" charset="0"/>
                <a:sym typeface="Calibri"/>
              </a:rPr>
              <a:t>retikulární formace (RF) mozkového kmene </a:t>
            </a:r>
            <a:r>
              <a:rPr lang="cs-CZ" dirty="0">
                <a:solidFill>
                  <a:schemeClr val="dk1"/>
                </a:solidFill>
                <a:latin typeface="Calibri" panose="020F0502020204030204" pitchFamily="34" charset="0"/>
                <a:cs typeface="Calibri" panose="020F0502020204030204" pitchFamily="34" charset="0"/>
                <a:sym typeface="Calibri"/>
              </a:rPr>
              <a:t>(tzv. ascendentní retikulární aktivační systém, ARAS) ve </a:t>
            </a:r>
            <a:r>
              <a:rPr lang="cs-CZ" b="1" dirty="0">
                <a:solidFill>
                  <a:schemeClr val="dk1"/>
                </a:solidFill>
                <a:latin typeface="Calibri" panose="020F0502020204030204" pitchFamily="34" charset="0"/>
                <a:cs typeface="Calibri" panose="020F0502020204030204" pitchFamily="34" charset="0"/>
                <a:sym typeface="Calibri"/>
              </a:rPr>
              <a:t>spojení</a:t>
            </a:r>
            <a:r>
              <a:rPr lang="cs-CZ" dirty="0">
                <a:solidFill>
                  <a:schemeClr val="dk1"/>
                </a:solidFill>
                <a:latin typeface="Calibri" panose="020F0502020204030204" pitchFamily="34" charset="0"/>
                <a:cs typeface="Calibri" panose="020F0502020204030204" pitchFamily="34" charset="0"/>
                <a:sym typeface="Calibri"/>
              </a:rPr>
              <a:t> s </a:t>
            </a:r>
            <a:r>
              <a:rPr lang="cs-CZ" b="1" dirty="0">
                <a:solidFill>
                  <a:schemeClr val="dk1"/>
                </a:solidFill>
                <a:latin typeface="Calibri" panose="020F0502020204030204" pitchFamily="34" charset="0"/>
                <a:cs typeface="Calibri" panose="020F0502020204030204" pitchFamily="34" charset="0"/>
                <a:sym typeface="Calibri"/>
              </a:rPr>
              <a:t>diencefalickými strukturami </a:t>
            </a:r>
            <a:r>
              <a:rPr lang="cs-CZ" dirty="0">
                <a:solidFill>
                  <a:schemeClr val="dk1"/>
                </a:solidFill>
                <a:latin typeface="Calibri" panose="020F0502020204030204" pitchFamily="34" charset="0"/>
                <a:cs typeface="Calibri" panose="020F0502020204030204" pitchFamily="34" charset="0"/>
                <a:sym typeface="Calibri"/>
              </a:rPr>
              <a:t>(thalamus, hypothalamus) a </a:t>
            </a:r>
            <a:r>
              <a:rPr lang="cs-CZ" b="1" dirty="0">
                <a:solidFill>
                  <a:schemeClr val="dk1"/>
                </a:solidFill>
                <a:latin typeface="Calibri" panose="020F0502020204030204" pitchFamily="34" charset="0"/>
                <a:cs typeface="Calibri" panose="020F0502020204030204" pitchFamily="34" charset="0"/>
                <a:sym typeface="Calibri"/>
              </a:rPr>
              <a:t>mozkovou kůrou </a:t>
            </a:r>
            <a:r>
              <a:rPr lang="cs-CZ" dirty="0">
                <a:solidFill>
                  <a:schemeClr val="dk1"/>
                </a:solidFill>
                <a:latin typeface="Calibri" panose="020F0502020204030204" pitchFamily="34" charset="0"/>
                <a:cs typeface="Calibri" panose="020F0502020204030204" pitchFamily="34" charset="0"/>
                <a:sym typeface="Calibri"/>
              </a:rPr>
              <a:t>(</a:t>
            </a:r>
            <a:r>
              <a:rPr lang="cs-CZ" dirty="0" err="1">
                <a:solidFill>
                  <a:schemeClr val="dk1"/>
                </a:solidFill>
                <a:latin typeface="Calibri" panose="020F0502020204030204" pitchFamily="34" charset="0"/>
                <a:cs typeface="Calibri" panose="020F0502020204030204" pitchFamily="34" charset="0"/>
                <a:sym typeface="Calibri"/>
              </a:rPr>
              <a:t>temporo</a:t>
            </a:r>
            <a:r>
              <a:rPr lang="cs-CZ" dirty="0">
                <a:solidFill>
                  <a:schemeClr val="dk1"/>
                </a:solidFill>
                <a:latin typeface="Calibri" panose="020F0502020204030204" pitchFamily="34" charset="0"/>
                <a:cs typeface="Calibri" panose="020F0502020204030204" pitchFamily="34" charset="0"/>
                <a:sym typeface="Calibri"/>
              </a:rPr>
              <a:t>-</a:t>
            </a:r>
            <a:r>
              <a:rPr lang="cs-CZ" dirty="0" err="1">
                <a:solidFill>
                  <a:schemeClr val="dk1"/>
                </a:solidFill>
                <a:latin typeface="Calibri" panose="020F0502020204030204" pitchFamily="34" charset="0"/>
                <a:cs typeface="Calibri" panose="020F0502020204030204" pitchFamily="34" charset="0"/>
                <a:sym typeface="Calibri"/>
              </a:rPr>
              <a:t>parieto</a:t>
            </a:r>
            <a:r>
              <a:rPr lang="cs-CZ" dirty="0">
                <a:solidFill>
                  <a:schemeClr val="dk1"/>
                </a:solidFill>
                <a:latin typeface="Calibri" panose="020F0502020204030204" pitchFamily="34" charset="0"/>
                <a:cs typeface="Calibri" panose="020F0502020204030204" pitchFamily="34" charset="0"/>
                <a:sym typeface="Calibri"/>
              </a:rPr>
              <a:t>-okcipitální pomezí a pak zejména frontální mediální kortex).</a:t>
            </a:r>
          </a:p>
        </p:txBody>
      </p:sp>
      <p:pic>
        <p:nvPicPr>
          <p:cNvPr id="16" name="Google Shape;354;p31" descr="Známky Info Informace - Vektorová grafika zdarma na Pixabay">
            <a:extLst>
              <a:ext uri="{FF2B5EF4-FFF2-40B4-BE49-F238E27FC236}">
                <a16:creationId xmlns:a16="http://schemas.microsoft.com/office/drawing/2014/main" id="{85406ADB-CDBC-4758-9C76-4E0CFAA626D0}"/>
              </a:ext>
            </a:extLst>
          </p:cNvPr>
          <p:cNvPicPr preferRelativeResize="0"/>
          <p:nvPr/>
        </p:nvPicPr>
        <p:blipFill rotWithShape="1">
          <a:blip r:embed="rId3">
            <a:alphaModFix/>
          </a:blip>
          <a:srcRect/>
          <a:stretch/>
        </p:blipFill>
        <p:spPr>
          <a:xfrm>
            <a:off x="459095" y="5607344"/>
            <a:ext cx="278974" cy="278974"/>
          </a:xfrm>
          <a:prstGeom prst="rect">
            <a:avLst/>
          </a:prstGeom>
          <a:noFill/>
          <a:ln>
            <a:noFill/>
          </a:ln>
        </p:spPr>
      </p:pic>
    </p:spTree>
    <p:extLst>
      <p:ext uri="{BB962C8B-B14F-4D97-AF65-F5344CB8AC3E}">
        <p14:creationId xmlns:p14="http://schemas.microsoft.com/office/powerpoint/2010/main" val="3646744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1034506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VYŠETŘENÍ PÁTEŘE</a:t>
            </a:r>
            <a:endParaRPr b="1" dirty="0"/>
          </a:p>
        </p:txBody>
      </p:sp>
      <p:sp>
        <p:nvSpPr>
          <p:cNvPr id="342" name="Google Shape;342;p31"/>
          <p:cNvSpPr txBox="1">
            <a:spLocks noGrp="1"/>
          </p:cNvSpPr>
          <p:nvPr>
            <p:ph type="body" idx="1"/>
          </p:nvPr>
        </p:nvSpPr>
        <p:spPr>
          <a:xfrm>
            <a:off x="371059" y="1310377"/>
            <a:ext cx="11599267" cy="897346"/>
          </a:xfrm>
          <a:prstGeom prst="rect">
            <a:avLst/>
          </a:prstGeom>
          <a:noFill/>
          <a:ln>
            <a:noFill/>
          </a:ln>
        </p:spPr>
        <p:txBody>
          <a:bodyPr spcFirstLastPara="1" wrap="square" lIns="91425" tIns="45700" rIns="91425" bIns="45700" anchor="t" anchorCtr="0">
            <a:noAutofit/>
          </a:bodyPr>
          <a:lstStyle/>
          <a:p>
            <a:pPr>
              <a:lnSpc>
                <a:spcPct val="100000"/>
              </a:lnSpc>
              <a:spcBef>
                <a:spcPts val="0"/>
              </a:spcBef>
              <a:buClr>
                <a:schemeClr val="dk1"/>
              </a:buClr>
              <a:buSzPts val="2400"/>
            </a:pPr>
            <a:r>
              <a:rPr lang="cs-CZ" sz="2400" dirty="0"/>
              <a:t>Vyšetřujeme</a:t>
            </a:r>
            <a:r>
              <a:rPr lang="cs-CZ" sz="2400" b="1" dirty="0"/>
              <a:t> </a:t>
            </a:r>
            <a:r>
              <a:rPr lang="cs-CZ" sz="2400" dirty="0"/>
              <a:t>krční, hrudní, bederní.</a:t>
            </a:r>
          </a:p>
          <a:p>
            <a:pPr>
              <a:lnSpc>
                <a:spcPct val="100000"/>
              </a:lnSpc>
              <a:spcBef>
                <a:spcPts val="0"/>
              </a:spcBef>
              <a:buClr>
                <a:schemeClr val="dk1"/>
              </a:buClr>
              <a:buSzPts val="2400"/>
            </a:pPr>
            <a:endParaRPr lang="cs-CZ" sz="2400"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4" name="Google Shape;344;p31"/>
          <p:cNvSpPr/>
          <p:nvPr/>
        </p:nvSpPr>
        <p:spPr>
          <a:xfrm>
            <a:off x="238538" y="-370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cs-CZ" sz="1800" b="0" i="0" u="none" strike="noStrike" kern="1200" cap="none" spc="0" normalizeH="0" baseline="0" noProof="0" dirty="0">
                <a:ln>
                  <a:noFill/>
                </a:ln>
                <a:solidFill>
                  <a:srgbClr val="000000"/>
                </a:solidFill>
                <a:effectLst/>
                <a:uLnTx/>
                <a:uFillTx/>
                <a:latin typeface="Calibri"/>
                <a:ea typeface="Calibri"/>
                <a:cs typeface="Calibri"/>
                <a:sym typeface="Calibri"/>
              </a:rPr>
              <a:t>Vyšetření páteře</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 name="Google Shape;348;p31">
            <a:extLst>
              <a:ext uri="{FF2B5EF4-FFF2-40B4-BE49-F238E27FC236}">
                <a16:creationId xmlns:a16="http://schemas.microsoft.com/office/drawing/2014/main" id="{987C04B9-D43F-48D3-9914-4B0F23694BC2}"/>
              </a:ext>
            </a:extLst>
          </p:cNvPr>
          <p:cNvSpPr/>
          <p:nvPr/>
        </p:nvSpPr>
        <p:spPr>
          <a:xfrm>
            <a:off x="371057" y="2271465"/>
            <a:ext cx="11449882" cy="377687"/>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black"/>
                </a:solidFill>
                <a:latin typeface="Calibri"/>
                <a:ea typeface="Calibri"/>
                <a:cs typeface="Calibri"/>
                <a:sym typeface="Calibri"/>
              </a:rPr>
              <a:t>Postavení páteře a držení těla</a:t>
            </a:r>
            <a:endParaRPr kumimoji="0" sz="24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8" name="Google Shape;348;p31">
            <a:extLst>
              <a:ext uri="{FF2B5EF4-FFF2-40B4-BE49-F238E27FC236}">
                <a16:creationId xmlns:a16="http://schemas.microsoft.com/office/drawing/2014/main" id="{D32D8201-33C7-4853-9912-5823349220FF}"/>
              </a:ext>
            </a:extLst>
          </p:cNvPr>
          <p:cNvSpPr/>
          <p:nvPr/>
        </p:nvSpPr>
        <p:spPr>
          <a:xfrm>
            <a:off x="371055" y="2717590"/>
            <a:ext cx="11449882" cy="1294851"/>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Calibri"/>
                <a:cs typeface="Calibri"/>
                <a:sym typeface="Calibri"/>
              </a:rPr>
              <a:t>Vyšetřující posuzuje </a:t>
            </a:r>
            <a:r>
              <a:rPr kumimoji="0" lang="cs-CZ" sz="2400" b="1" i="0" u="none" strike="noStrike" kern="1200" cap="none" spc="0" normalizeH="0" baseline="0" noProof="0" dirty="0">
                <a:ln>
                  <a:noFill/>
                </a:ln>
                <a:solidFill>
                  <a:prstClr val="black"/>
                </a:solidFill>
                <a:effectLst/>
                <a:uLnTx/>
                <a:uFillTx/>
                <a:latin typeface="Calibri"/>
                <a:ea typeface="Calibri"/>
                <a:cs typeface="Calibri"/>
                <a:sym typeface="Calibri"/>
              </a:rPr>
              <a:t>statiku</a:t>
            </a:r>
            <a:r>
              <a:rPr kumimoji="0" lang="cs-CZ" sz="2400" b="0" i="0" u="none" strike="noStrike" kern="1200" cap="none" spc="0" normalizeH="0" baseline="0" noProof="0" dirty="0">
                <a:ln>
                  <a:noFill/>
                </a:ln>
                <a:solidFill>
                  <a:prstClr val="black"/>
                </a:solidFill>
                <a:effectLst/>
                <a:uLnTx/>
                <a:uFillTx/>
                <a:latin typeface="Calibri"/>
                <a:ea typeface="Calibri"/>
                <a:cs typeface="Calibri"/>
                <a:sym typeface="Calibri"/>
              </a:rPr>
              <a:t> (tj. držení páteře – zakřivení (skolióza (koron.), lordóza, kyfóza)) a </a:t>
            </a:r>
            <a:r>
              <a:rPr kumimoji="0" lang="cs-CZ" sz="2400" b="1" i="0" u="none" strike="noStrike" kern="1200" cap="none" spc="0" normalizeH="0" baseline="0" noProof="0" dirty="0">
                <a:ln>
                  <a:noFill/>
                </a:ln>
                <a:solidFill>
                  <a:prstClr val="black"/>
                </a:solidFill>
                <a:effectLst/>
                <a:uLnTx/>
                <a:uFillTx/>
                <a:latin typeface="Calibri"/>
                <a:ea typeface="Calibri"/>
                <a:cs typeface="Calibri"/>
                <a:sym typeface="Calibri"/>
              </a:rPr>
              <a:t>dynamiku</a:t>
            </a:r>
            <a:r>
              <a:rPr kumimoji="0" lang="cs-CZ" sz="2400" b="0" i="0" u="none" strike="noStrike" kern="1200" cap="none" spc="0" normalizeH="0" baseline="0" noProof="0" dirty="0">
                <a:ln>
                  <a:noFill/>
                </a:ln>
                <a:solidFill>
                  <a:prstClr val="black"/>
                </a:solidFill>
                <a:effectLst/>
                <a:uLnTx/>
                <a:uFillTx/>
                <a:latin typeface="Calibri"/>
                <a:ea typeface="Calibri"/>
                <a:cs typeface="Calibri"/>
                <a:sym typeface="Calibri"/>
              </a:rPr>
              <a:t> (tj. rozvoj páteře – předklon a záklon (anteflexi a retroflexi), inklinace (úhyby stranou) a rotace). Sledujeme </a:t>
            </a:r>
            <a:r>
              <a:rPr kumimoji="0" lang="cs-CZ" sz="2400" b="1" i="0" u="none" strike="noStrike" kern="1200" cap="none" spc="0" normalizeH="0" baseline="0" noProof="0" dirty="0">
                <a:ln>
                  <a:noFill/>
                </a:ln>
                <a:solidFill>
                  <a:prstClr val="black"/>
                </a:solidFill>
                <a:effectLst/>
                <a:uLnTx/>
                <a:uFillTx/>
                <a:latin typeface="Calibri"/>
                <a:ea typeface="Calibri"/>
                <a:cs typeface="Calibri"/>
                <a:sym typeface="Calibri"/>
              </a:rPr>
              <a:t>zejména atypické postavení páteře</a:t>
            </a:r>
            <a:r>
              <a:rPr kumimoji="0" lang="cs-CZ" sz="2400" b="0" i="0" u="none" strike="noStrike" kern="1200" cap="none" spc="0" normalizeH="0" baseline="0" noProof="0" dirty="0">
                <a:ln>
                  <a:noFill/>
                </a:ln>
                <a:solidFill>
                  <a:prstClr val="black"/>
                </a:solidFill>
                <a:effectLst/>
                <a:uLnTx/>
                <a:uFillTx/>
                <a:latin typeface="Calibri"/>
                <a:ea typeface="Calibri"/>
                <a:cs typeface="Calibri"/>
                <a:sym typeface="Calibri"/>
              </a:rPr>
              <a:t>.</a:t>
            </a: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5" y="1844591"/>
            <a:ext cx="11449884"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white"/>
                </a:solidFill>
                <a:latin typeface="Calibri"/>
                <a:ea typeface="Calibri"/>
                <a:cs typeface="Calibri"/>
                <a:sym typeface="Calibri"/>
              </a:rPr>
              <a:t>ASPEKCE</a:t>
            </a:r>
            <a:endParaRPr kumimoji="0" lang="cs-CZ" sz="24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15" name="Google Shape;353;p31">
            <a:extLst>
              <a:ext uri="{FF2B5EF4-FFF2-40B4-BE49-F238E27FC236}">
                <a16:creationId xmlns:a16="http://schemas.microsoft.com/office/drawing/2014/main" id="{02E1DBE6-7D61-4FE3-B998-E1C35F62C527}"/>
              </a:ext>
            </a:extLst>
          </p:cNvPr>
          <p:cNvSpPr/>
          <p:nvPr/>
        </p:nvSpPr>
        <p:spPr>
          <a:xfrm>
            <a:off x="5622878" y="184878"/>
            <a:ext cx="6198062" cy="620327"/>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      </a:t>
            </a:r>
            <a:r>
              <a:rPr lang="cs-CZ" dirty="0">
                <a:solidFill>
                  <a:prstClr val="black"/>
                </a:solidFill>
                <a:latin typeface="Calibri" panose="020F0502020204030204" pitchFamily="34" charset="0"/>
                <a:cs typeface="Calibri" panose="020F0502020204030204" pitchFamily="34" charset="0"/>
                <a:sym typeface="Calibri"/>
              </a:rPr>
              <a:t>Při vyšetření je vhodné nechat pacienta ve spodním prádle.</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endParaRPr>
          </a:p>
        </p:txBody>
      </p:sp>
      <p:pic>
        <p:nvPicPr>
          <p:cNvPr id="16" name="Google Shape;354;p31" descr="Známky Info Informace - Vektorová grafika zdarma na Pixabay">
            <a:extLst>
              <a:ext uri="{FF2B5EF4-FFF2-40B4-BE49-F238E27FC236}">
                <a16:creationId xmlns:a16="http://schemas.microsoft.com/office/drawing/2014/main" id="{85406ADB-CDBC-4758-9C76-4E0CFAA626D0}"/>
              </a:ext>
            </a:extLst>
          </p:cNvPr>
          <p:cNvPicPr preferRelativeResize="0"/>
          <p:nvPr/>
        </p:nvPicPr>
        <p:blipFill rotWithShape="1">
          <a:blip r:embed="rId3">
            <a:alphaModFix/>
          </a:blip>
          <a:srcRect/>
          <a:stretch/>
        </p:blipFill>
        <p:spPr>
          <a:xfrm>
            <a:off x="5707842" y="348258"/>
            <a:ext cx="278974" cy="278974"/>
          </a:xfrm>
          <a:prstGeom prst="rect">
            <a:avLst/>
          </a:prstGeom>
          <a:noFill/>
          <a:ln>
            <a:noFill/>
          </a:ln>
        </p:spPr>
      </p:pic>
      <p:sp>
        <p:nvSpPr>
          <p:cNvPr id="17" name="Google Shape;348;p31">
            <a:extLst>
              <a:ext uri="{FF2B5EF4-FFF2-40B4-BE49-F238E27FC236}">
                <a16:creationId xmlns:a16="http://schemas.microsoft.com/office/drawing/2014/main" id="{8B503A0B-E51B-4210-9EDC-13B187B42A76}"/>
              </a:ext>
            </a:extLst>
          </p:cNvPr>
          <p:cNvSpPr/>
          <p:nvPr/>
        </p:nvSpPr>
        <p:spPr>
          <a:xfrm>
            <a:off x="371055" y="4080879"/>
            <a:ext cx="11449884"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white"/>
                </a:solidFill>
                <a:latin typeface="Calibri"/>
                <a:ea typeface="Calibri"/>
                <a:cs typeface="Calibri"/>
                <a:sym typeface="Calibri"/>
              </a:rPr>
              <a:t>PALPACE A POKLEP</a:t>
            </a:r>
            <a:endParaRPr kumimoji="0" lang="cs-CZ" sz="24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18" name="Google Shape;348;p31">
            <a:extLst>
              <a:ext uri="{FF2B5EF4-FFF2-40B4-BE49-F238E27FC236}">
                <a16:creationId xmlns:a16="http://schemas.microsoft.com/office/drawing/2014/main" id="{064E8E90-B240-4AAE-8BDC-6A024897E008}"/>
              </a:ext>
            </a:extLst>
          </p:cNvPr>
          <p:cNvSpPr/>
          <p:nvPr/>
        </p:nvSpPr>
        <p:spPr>
          <a:xfrm>
            <a:off x="371055" y="4540388"/>
            <a:ext cx="11449882" cy="1007236"/>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Calibri"/>
                <a:cs typeface="Calibri"/>
                <a:sym typeface="Calibri"/>
              </a:rPr>
              <a:t>Vyšetřující palpuje zejména </a:t>
            </a:r>
            <a:r>
              <a:rPr kumimoji="0" lang="cs-CZ" sz="2400" b="0" i="0" u="none" strike="noStrike" kern="1200" cap="none" spc="0" normalizeH="0" baseline="0" noProof="0" dirty="0" err="1">
                <a:ln>
                  <a:noFill/>
                </a:ln>
                <a:solidFill>
                  <a:prstClr val="black"/>
                </a:solidFill>
                <a:effectLst/>
                <a:uLnTx/>
                <a:uFillTx/>
                <a:latin typeface="Calibri"/>
                <a:ea typeface="Calibri"/>
                <a:cs typeface="Calibri"/>
                <a:sym typeface="Calibri"/>
              </a:rPr>
              <a:t>paravertebrální</a:t>
            </a:r>
            <a:r>
              <a:rPr kumimoji="0" lang="cs-CZ" sz="2400" b="0" i="0" u="none" strike="noStrike" kern="1200" cap="none" spc="0" normalizeH="0" baseline="0" noProof="0" dirty="0">
                <a:ln>
                  <a:noFill/>
                </a:ln>
                <a:solidFill>
                  <a:prstClr val="black"/>
                </a:solidFill>
                <a:effectLst/>
                <a:uLnTx/>
                <a:uFillTx/>
                <a:latin typeface="Calibri"/>
                <a:ea typeface="Calibri"/>
                <a:cs typeface="Calibri"/>
                <a:sym typeface="Calibri"/>
              </a:rPr>
              <a:t> svalové spazmy. Poklepově pak výraznější bolestivost či nesrovnalosti.</a:t>
            </a:r>
          </a:p>
        </p:txBody>
      </p:sp>
    </p:spTree>
    <p:extLst>
      <p:ext uri="{BB962C8B-B14F-4D97-AF65-F5344CB8AC3E}">
        <p14:creationId xmlns:p14="http://schemas.microsoft.com/office/powerpoint/2010/main" val="1422069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1034506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VYŠETŘENÍ PÁTEŘE</a:t>
            </a:r>
            <a:endParaRPr b="1" dirty="0"/>
          </a:p>
        </p:txBody>
      </p:sp>
      <p:sp>
        <p:nvSpPr>
          <p:cNvPr id="342" name="Google Shape;342;p31"/>
          <p:cNvSpPr txBox="1">
            <a:spLocks noGrp="1"/>
          </p:cNvSpPr>
          <p:nvPr>
            <p:ph type="body" idx="1"/>
          </p:nvPr>
        </p:nvSpPr>
        <p:spPr>
          <a:xfrm>
            <a:off x="371059" y="1310377"/>
            <a:ext cx="11599267" cy="897346"/>
          </a:xfrm>
          <a:prstGeom prst="rect">
            <a:avLst/>
          </a:prstGeom>
          <a:noFill/>
          <a:ln>
            <a:noFill/>
          </a:ln>
        </p:spPr>
        <p:txBody>
          <a:bodyPr spcFirstLastPara="1" wrap="square" lIns="91425" tIns="45700" rIns="91425" bIns="45700" anchor="t" anchorCtr="0">
            <a:noAutofit/>
          </a:bodyPr>
          <a:lstStyle/>
          <a:p>
            <a:pPr>
              <a:lnSpc>
                <a:spcPct val="100000"/>
              </a:lnSpc>
              <a:spcBef>
                <a:spcPts val="0"/>
              </a:spcBef>
              <a:buClr>
                <a:schemeClr val="dk1"/>
              </a:buClr>
              <a:buSzPts val="2400"/>
            </a:pPr>
            <a:r>
              <a:rPr lang="cs-CZ" sz="2400" dirty="0"/>
              <a:t>Vyšetřujeme</a:t>
            </a:r>
            <a:r>
              <a:rPr lang="cs-CZ" sz="2400" b="1" dirty="0"/>
              <a:t> </a:t>
            </a:r>
            <a:r>
              <a:rPr lang="cs-CZ" sz="2400" dirty="0"/>
              <a:t>krční, hrudní, bederní.</a:t>
            </a:r>
          </a:p>
          <a:p>
            <a:pPr>
              <a:lnSpc>
                <a:spcPct val="100000"/>
              </a:lnSpc>
              <a:spcBef>
                <a:spcPts val="0"/>
              </a:spcBef>
              <a:buClr>
                <a:schemeClr val="dk1"/>
              </a:buClr>
              <a:buSzPts val="2400"/>
            </a:pPr>
            <a:endParaRPr lang="cs-CZ" sz="2400"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4" name="Google Shape;344;p31"/>
          <p:cNvSpPr/>
          <p:nvPr/>
        </p:nvSpPr>
        <p:spPr>
          <a:xfrm>
            <a:off x="238538" y="-370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cs-CZ" sz="1800" b="0" i="0" u="none" strike="noStrike" kern="1200" cap="none" spc="0" normalizeH="0" baseline="0" noProof="0" dirty="0">
                <a:ln>
                  <a:noFill/>
                </a:ln>
                <a:solidFill>
                  <a:srgbClr val="000000"/>
                </a:solidFill>
                <a:effectLst/>
                <a:uLnTx/>
                <a:uFillTx/>
                <a:latin typeface="Calibri"/>
                <a:ea typeface="Calibri"/>
                <a:cs typeface="Calibri"/>
                <a:sym typeface="Calibri"/>
              </a:rPr>
              <a:t>Vyšetření páteře</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 name="Google Shape;348;p31">
            <a:extLst>
              <a:ext uri="{FF2B5EF4-FFF2-40B4-BE49-F238E27FC236}">
                <a16:creationId xmlns:a16="http://schemas.microsoft.com/office/drawing/2014/main" id="{987C04B9-D43F-48D3-9914-4B0F23694BC2}"/>
              </a:ext>
            </a:extLst>
          </p:cNvPr>
          <p:cNvSpPr/>
          <p:nvPr/>
        </p:nvSpPr>
        <p:spPr>
          <a:xfrm>
            <a:off x="371057" y="2271465"/>
            <a:ext cx="5251821" cy="377687"/>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black"/>
                </a:solidFill>
                <a:latin typeface="Calibri"/>
                <a:ea typeface="Calibri"/>
                <a:cs typeface="Calibri"/>
                <a:sym typeface="Calibri"/>
              </a:rPr>
              <a:t>Postavení páteře a držení těla</a:t>
            </a:r>
            <a:endParaRPr kumimoji="0" sz="24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8" name="Google Shape;348;p31">
            <a:extLst>
              <a:ext uri="{FF2B5EF4-FFF2-40B4-BE49-F238E27FC236}">
                <a16:creationId xmlns:a16="http://schemas.microsoft.com/office/drawing/2014/main" id="{D32D8201-33C7-4853-9912-5823349220FF}"/>
              </a:ext>
            </a:extLst>
          </p:cNvPr>
          <p:cNvSpPr/>
          <p:nvPr/>
        </p:nvSpPr>
        <p:spPr>
          <a:xfrm>
            <a:off x="371052" y="4513010"/>
            <a:ext cx="5251821" cy="2106176"/>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Mimo vrozené vady (vč. např. </a:t>
            </a:r>
            <a:r>
              <a:rPr kumimoji="0" lang="cs-CZ" sz="2000" b="0" i="0" u="none" strike="noStrike" kern="1200" cap="none" spc="0" normalizeH="0" baseline="0" noProof="0" dirty="0" err="1">
                <a:ln>
                  <a:noFill/>
                </a:ln>
                <a:solidFill>
                  <a:prstClr val="black"/>
                </a:solidFill>
                <a:effectLst/>
                <a:uLnTx/>
                <a:uFillTx/>
                <a:latin typeface="Calibri"/>
                <a:ea typeface="Calibri"/>
                <a:cs typeface="Calibri"/>
                <a:sym typeface="Calibri"/>
              </a:rPr>
              <a:t>zkratků</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 DKK) je možné </a:t>
            </a:r>
            <a:r>
              <a:rPr kumimoji="0" lang="cs-CZ" sz="2000" b="0" i="0" u="none" strike="noStrike" kern="1200" cap="none" spc="0" normalizeH="0" baseline="0" noProof="0" dirty="0" err="1">
                <a:ln>
                  <a:noFill/>
                </a:ln>
                <a:solidFill>
                  <a:prstClr val="black"/>
                </a:solidFill>
                <a:effectLst/>
                <a:uLnTx/>
                <a:uFillTx/>
                <a:latin typeface="Calibri"/>
                <a:ea typeface="Calibri"/>
                <a:cs typeface="Calibri"/>
                <a:sym typeface="Calibri"/>
              </a:rPr>
              <a:t>skoli</a:t>
            </a:r>
            <a:r>
              <a:rPr lang="cs-CZ" sz="2000" dirty="0" err="1">
                <a:solidFill>
                  <a:prstClr val="black"/>
                </a:solidFill>
                <a:latin typeface="Calibri"/>
                <a:ea typeface="Calibri"/>
                <a:cs typeface="Calibri"/>
                <a:sym typeface="Calibri"/>
              </a:rPr>
              <a:t>ózy</a:t>
            </a:r>
            <a:r>
              <a:rPr lang="cs-CZ" sz="2000" dirty="0">
                <a:solidFill>
                  <a:prstClr val="black"/>
                </a:solidFill>
                <a:latin typeface="Calibri"/>
                <a:ea typeface="Calibri"/>
                <a:cs typeface="Calibri"/>
                <a:sym typeface="Calibri"/>
              </a:rPr>
              <a:t> sledovat i u pacientů s hemiparézami (např. demyelinizační onemocnění či ischemická onemocnění).</a:t>
            </a:r>
            <a:endPar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5" y="1844591"/>
            <a:ext cx="5251823"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white"/>
                </a:solidFill>
                <a:latin typeface="Calibri"/>
                <a:ea typeface="Calibri"/>
                <a:cs typeface="Calibri"/>
                <a:sym typeface="Calibri"/>
              </a:rPr>
              <a:t>ASPEKCE</a:t>
            </a:r>
            <a:endParaRPr kumimoji="0" lang="cs-CZ" sz="24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15" name="Google Shape;353;p31">
            <a:extLst>
              <a:ext uri="{FF2B5EF4-FFF2-40B4-BE49-F238E27FC236}">
                <a16:creationId xmlns:a16="http://schemas.microsoft.com/office/drawing/2014/main" id="{02E1DBE6-7D61-4FE3-B998-E1C35F62C527}"/>
              </a:ext>
            </a:extLst>
          </p:cNvPr>
          <p:cNvSpPr/>
          <p:nvPr/>
        </p:nvSpPr>
        <p:spPr>
          <a:xfrm>
            <a:off x="5622878" y="184878"/>
            <a:ext cx="6198062" cy="620327"/>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      </a:t>
            </a:r>
            <a:r>
              <a:rPr lang="cs-CZ" dirty="0">
                <a:solidFill>
                  <a:prstClr val="black"/>
                </a:solidFill>
                <a:latin typeface="Calibri" panose="020F0502020204030204" pitchFamily="34" charset="0"/>
                <a:cs typeface="Calibri" panose="020F0502020204030204" pitchFamily="34" charset="0"/>
                <a:sym typeface="Calibri"/>
              </a:rPr>
              <a:t>Při vyšetření je vhodné nechat pacienta ve spodním prádle. Je vhodné pacienty sledovat již při pohybu po čekárně.</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endParaRPr>
          </a:p>
        </p:txBody>
      </p:sp>
      <p:pic>
        <p:nvPicPr>
          <p:cNvPr id="16" name="Google Shape;354;p31" descr="Známky Info Informace - Vektorová grafika zdarma na Pixabay">
            <a:extLst>
              <a:ext uri="{FF2B5EF4-FFF2-40B4-BE49-F238E27FC236}">
                <a16:creationId xmlns:a16="http://schemas.microsoft.com/office/drawing/2014/main" id="{85406ADB-CDBC-4758-9C76-4E0CFAA626D0}"/>
              </a:ext>
            </a:extLst>
          </p:cNvPr>
          <p:cNvPicPr preferRelativeResize="0"/>
          <p:nvPr/>
        </p:nvPicPr>
        <p:blipFill rotWithShape="1">
          <a:blip r:embed="rId3">
            <a:alphaModFix/>
          </a:blip>
          <a:srcRect/>
          <a:stretch/>
        </p:blipFill>
        <p:spPr>
          <a:xfrm>
            <a:off x="5707842" y="227108"/>
            <a:ext cx="278974" cy="278974"/>
          </a:xfrm>
          <a:prstGeom prst="rect">
            <a:avLst/>
          </a:prstGeom>
          <a:noFill/>
          <a:ln>
            <a:noFill/>
          </a:ln>
        </p:spPr>
      </p:pic>
      <p:pic>
        <p:nvPicPr>
          <p:cNvPr id="48130" name="Picture 2" descr="Cara Deteksi Gejala Dini Skoliosis pada Anak - Regional Liputan6.com">
            <a:extLst>
              <a:ext uri="{FF2B5EF4-FFF2-40B4-BE49-F238E27FC236}">
                <a16:creationId xmlns:a16="http://schemas.microsoft.com/office/drawing/2014/main" id="{E5D878DC-B1FB-4CBD-B5D0-3D24E7D87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876" y="873643"/>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Premium Vector | Set of woman with correct and incorrect posture">
            <a:extLst>
              <a:ext uri="{FF2B5EF4-FFF2-40B4-BE49-F238E27FC236}">
                <a16:creationId xmlns:a16="http://schemas.microsoft.com/office/drawing/2014/main" id="{9EE59E44-5B40-46C8-AAEF-D60FF9F43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7554" y="447606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ᐈ Female posture stock photos, Royalty Free slouching images | download on  Depositphotos®">
            <a:extLst>
              <a:ext uri="{FF2B5EF4-FFF2-40B4-BE49-F238E27FC236}">
                <a16:creationId xmlns:a16="http://schemas.microsoft.com/office/drawing/2014/main" id="{9991B827-D3A1-4EA8-8C93-B16A5E0D31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915" t="7652" r="26756"/>
          <a:stretch/>
        </p:blipFill>
        <p:spPr bwMode="auto">
          <a:xfrm>
            <a:off x="6723794" y="4366498"/>
            <a:ext cx="1735755" cy="230662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48;p31">
            <a:extLst>
              <a:ext uri="{FF2B5EF4-FFF2-40B4-BE49-F238E27FC236}">
                <a16:creationId xmlns:a16="http://schemas.microsoft.com/office/drawing/2014/main" id="{CE76EC59-74B2-49A9-B664-5CD08D779674}"/>
              </a:ext>
            </a:extLst>
          </p:cNvPr>
          <p:cNvSpPr/>
          <p:nvPr/>
        </p:nvSpPr>
        <p:spPr>
          <a:xfrm>
            <a:off x="371055" y="2698339"/>
            <a:ext cx="5251821" cy="377687"/>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Calibri"/>
                <a:ea typeface="Calibri"/>
                <a:cs typeface="Calibri"/>
                <a:sym typeface="Calibri"/>
              </a:rPr>
              <a:t>PORUCHY STATIKY</a:t>
            </a:r>
            <a:endParaRPr kumimoji="0" sz="24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0" name="Google Shape;348;p31">
            <a:extLst>
              <a:ext uri="{FF2B5EF4-FFF2-40B4-BE49-F238E27FC236}">
                <a16:creationId xmlns:a16="http://schemas.microsoft.com/office/drawing/2014/main" id="{51261F0D-CB4F-4EE8-BC26-F7970814ECF5}"/>
              </a:ext>
            </a:extLst>
          </p:cNvPr>
          <p:cNvSpPr/>
          <p:nvPr/>
        </p:nvSpPr>
        <p:spPr>
          <a:xfrm>
            <a:off x="371058" y="3139881"/>
            <a:ext cx="5251818" cy="377687"/>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HYPEKYFÓZA (</a:t>
            </a:r>
            <a:r>
              <a:rPr lang="cs-CZ" sz="2400" b="1" dirty="0" err="1">
                <a:latin typeface="Calibri"/>
                <a:ea typeface="Calibri"/>
                <a:cs typeface="Calibri"/>
                <a:sym typeface="Calibri"/>
              </a:rPr>
              <a:t>sag</a:t>
            </a:r>
            <a:r>
              <a:rPr lang="cs-CZ" sz="2400" b="1" dirty="0">
                <a:latin typeface="Calibri"/>
                <a:ea typeface="Calibri"/>
                <a:cs typeface="Calibri"/>
                <a:sym typeface="Calibri"/>
              </a:rPr>
              <a:t>.)</a:t>
            </a:r>
            <a:endParaRPr sz="2400" dirty="0">
              <a:latin typeface="Calibri"/>
              <a:ea typeface="Calibri"/>
              <a:cs typeface="Calibri"/>
              <a:sym typeface="Calibri"/>
            </a:endParaRPr>
          </a:p>
        </p:txBody>
      </p:sp>
      <p:sp>
        <p:nvSpPr>
          <p:cNvPr id="22" name="Google Shape;348;p31">
            <a:extLst>
              <a:ext uri="{FF2B5EF4-FFF2-40B4-BE49-F238E27FC236}">
                <a16:creationId xmlns:a16="http://schemas.microsoft.com/office/drawing/2014/main" id="{CCD122F7-4FDC-463E-8A47-15F826824273}"/>
              </a:ext>
            </a:extLst>
          </p:cNvPr>
          <p:cNvSpPr/>
          <p:nvPr/>
        </p:nvSpPr>
        <p:spPr>
          <a:xfrm>
            <a:off x="371058" y="3590494"/>
            <a:ext cx="5251818" cy="377687"/>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HYPERLORDÓZA (</a:t>
            </a:r>
            <a:r>
              <a:rPr lang="cs-CZ" sz="2400" b="1" dirty="0" err="1">
                <a:latin typeface="Calibri"/>
                <a:ea typeface="Calibri"/>
                <a:cs typeface="Calibri"/>
                <a:sym typeface="Calibri"/>
              </a:rPr>
              <a:t>sag</a:t>
            </a:r>
            <a:r>
              <a:rPr lang="cs-CZ" sz="2400" b="1" dirty="0">
                <a:latin typeface="Calibri"/>
                <a:ea typeface="Calibri"/>
                <a:cs typeface="Calibri"/>
                <a:sym typeface="Calibri"/>
              </a:rPr>
              <a:t>.)</a:t>
            </a:r>
            <a:endParaRPr sz="2400" dirty="0">
              <a:latin typeface="Calibri"/>
              <a:ea typeface="Calibri"/>
              <a:cs typeface="Calibri"/>
              <a:sym typeface="Calibri"/>
            </a:endParaRPr>
          </a:p>
        </p:txBody>
      </p:sp>
      <p:sp>
        <p:nvSpPr>
          <p:cNvPr id="23" name="Google Shape;348;p31">
            <a:extLst>
              <a:ext uri="{FF2B5EF4-FFF2-40B4-BE49-F238E27FC236}">
                <a16:creationId xmlns:a16="http://schemas.microsoft.com/office/drawing/2014/main" id="{D9C1F220-28AD-4FFB-9FAB-7861853BA4DD}"/>
              </a:ext>
            </a:extLst>
          </p:cNvPr>
          <p:cNvSpPr/>
          <p:nvPr/>
        </p:nvSpPr>
        <p:spPr>
          <a:xfrm>
            <a:off x="371055" y="4051752"/>
            <a:ext cx="5251818" cy="377687"/>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SKOLIÓZA (</a:t>
            </a:r>
            <a:r>
              <a:rPr lang="cs-CZ" sz="2400" b="1" dirty="0" err="1">
                <a:latin typeface="Calibri"/>
                <a:ea typeface="Calibri"/>
                <a:cs typeface="Calibri"/>
                <a:sym typeface="Calibri"/>
              </a:rPr>
              <a:t>kor</a:t>
            </a:r>
            <a:r>
              <a:rPr lang="cs-CZ" sz="2400" b="1" dirty="0">
                <a:latin typeface="Calibri"/>
                <a:ea typeface="Calibri"/>
                <a:cs typeface="Calibri"/>
                <a:sym typeface="Calibri"/>
              </a:rPr>
              <a:t>.)</a:t>
            </a:r>
            <a:endParaRPr sz="2400" dirty="0">
              <a:latin typeface="Calibri"/>
              <a:ea typeface="Calibri"/>
              <a:cs typeface="Calibri"/>
              <a:sym typeface="Calibri"/>
            </a:endParaRPr>
          </a:p>
        </p:txBody>
      </p:sp>
    </p:spTree>
    <p:extLst>
      <p:ext uri="{BB962C8B-B14F-4D97-AF65-F5344CB8AC3E}">
        <p14:creationId xmlns:p14="http://schemas.microsoft.com/office/powerpoint/2010/main" val="708483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1034506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VYŠETŘENÍ PÁTEŘE</a:t>
            </a:r>
            <a:endParaRPr b="1" dirty="0"/>
          </a:p>
        </p:txBody>
      </p:sp>
      <p:sp>
        <p:nvSpPr>
          <p:cNvPr id="342" name="Google Shape;342;p31"/>
          <p:cNvSpPr txBox="1">
            <a:spLocks noGrp="1"/>
          </p:cNvSpPr>
          <p:nvPr>
            <p:ph type="body" idx="1"/>
          </p:nvPr>
        </p:nvSpPr>
        <p:spPr>
          <a:xfrm>
            <a:off x="371059" y="1310377"/>
            <a:ext cx="11599267" cy="897346"/>
          </a:xfrm>
          <a:prstGeom prst="rect">
            <a:avLst/>
          </a:prstGeom>
          <a:noFill/>
          <a:ln>
            <a:noFill/>
          </a:ln>
        </p:spPr>
        <p:txBody>
          <a:bodyPr spcFirstLastPara="1" wrap="square" lIns="91425" tIns="45700" rIns="91425" bIns="45700" anchor="t" anchorCtr="0">
            <a:noAutofit/>
          </a:bodyPr>
          <a:lstStyle/>
          <a:p>
            <a:pPr>
              <a:lnSpc>
                <a:spcPct val="100000"/>
              </a:lnSpc>
              <a:spcBef>
                <a:spcPts val="0"/>
              </a:spcBef>
              <a:buClr>
                <a:schemeClr val="dk1"/>
              </a:buClr>
              <a:buSzPts val="2400"/>
            </a:pPr>
            <a:r>
              <a:rPr lang="cs-CZ" sz="2400" dirty="0"/>
              <a:t>Vyšetřujeme</a:t>
            </a:r>
            <a:r>
              <a:rPr lang="cs-CZ" sz="2400" b="1" dirty="0"/>
              <a:t> </a:t>
            </a:r>
            <a:r>
              <a:rPr lang="cs-CZ" sz="2400" dirty="0"/>
              <a:t>krční, hrudní, bederní.</a:t>
            </a:r>
          </a:p>
          <a:p>
            <a:pPr>
              <a:lnSpc>
                <a:spcPct val="100000"/>
              </a:lnSpc>
              <a:spcBef>
                <a:spcPts val="0"/>
              </a:spcBef>
              <a:buClr>
                <a:schemeClr val="dk1"/>
              </a:buClr>
              <a:buSzPts val="2400"/>
            </a:pPr>
            <a:endParaRPr lang="cs-CZ" sz="2400"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4" name="Google Shape;344;p31"/>
          <p:cNvSpPr/>
          <p:nvPr/>
        </p:nvSpPr>
        <p:spPr>
          <a:xfrm>
            <a:off x="238538" y="-370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cs-CZ" sz="1800" b="0" i="0" u="none" strike="noStrike" kern="1200" cap="none" spc="0" normalizeH="0" baseline="0" noProof="0" dirty="0">
                <a:ln>
                  <a:noFill/>
                </a:ln>
                <a:solidFill>
                  <a:srgbClr val="000000"/>
                </a:solidFill>
                <a:effectLst/>
                <a:uLnTx/>
                <a:uFillTx/>
                <a:latin typeface="Calibri"/>
                <a:ea typeface="Calibri"/>
                <a:cs typeface="Calibri"/>
                <a:sym typeface="Calibri"/>
              </a:rPr>
              <a:t>Vyšetření páteře</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 name="Google Shape;348;p31">
            <a:extLst>
              <a:ext uri="{FF2B5EF4-FFF2-40B4-BE49-F238E27FC236}">
                <a16:creationId xmlns:a16="http://schemas.microsoft.com/office/drawing/2014/main" id="{987C04B9-D43F-48D3-9914-4B0F23694BC2}"/>
              </a:ext>
            </a:extLst>
          </p:cNvPr>
          <p:cNvSpPr/>
          <p:nvPr/>
        </p:nvSpPr>
        <p:spPr>
          <a:xfrm>
            <a:off x="371057" y="2271465"/>
            <a:ext cx="5251821" cy="377687"/>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black"/>
                </a:solidFill>
                <a:latin typeface="Calibri"/>
                <a:ea typeface="Calibri"/>
                <a:cs typeface="Calibri"/>
                <a:sym typeface="Calibri"/>
              </a:rPr>
              <a:t>Postavení páteře a držení těla</a:t>
            </a:r>
            <a:endParaRPr kumimoji="0" sz="24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8" name="Google Shape;348;p31">
            <a:extLst>
              <a:ext uri="{FF2B5EF4-FFF2-40B4-BE49-F238E27FC236}">
                <a16:creationId xmlns:a16="http://schemas.microsoft.com/office/drawing/2014/main" id="{D32D8201-33C7-4853-9912-5823349220FF}"/>
              </a:ext>
            </a:extLst>
          </p:cNvPr>
          <p:cNvSpPr/>
          <p:nvPr/>
        </p:nvSpPr>
        <p:spPr>
          <a:xfrm>
            <a:off x="371052" y="3144122"/>
            <a:ext cx="5251821" cy="347506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a:solidFill>
                  <a:prstClr val="black"/>
                </a:solidFill>
                <a:latin typeface="Calibri"/>
                <a:ea typeface="Calibri"/>
                <a:cs typeface="Calibri"/>
                <a:sym typeface="Calibri"/>
              </a:rPr>
              <a:t>Nejprve sledujeme postavení v klidu (</a:t>
            </a:r>
            <a:r>
              <a:rPr lang="cs-CZ" sz="2000" dirty="0" err="1">
                <a:solidFill>
                  <a:prstClr val="black"/>
                </a:solidFill>
                <a:latin typeface="Calibri"/>
                <a:ea typeface="Calibri"/>
                <a:cs typeface="Calibri"/>
                <a:sym typeface="Calibri"/>
              </a:rPr>
              <a:t>antalgické</a:t>
            </a:r>
            <a:r>
              <a:rPr lang="cs-CZ" sz="2000" dirty="0">
                <a:solidFill>
                  <a:prstClr val="black"/>
                </a:solidFill>
                <a:latin typeface="Calibri"/>
                <a:ea typeface="Calibri"/>
                <a:cs typeface="Calibri"/>
                <a:sym typeface="Calibri"/>
              </a:rPr>
              <a:t> držení? Vadná rotace?)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2000" dirty="0">
              <a:solidFill>
                <a:prstClr val="black"/>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a:solidFill>
                  <a:prstClr val="black"/>
                </a:solidFill>
                <a:latin typeface="Calibri"/>
                <a:ea typeface="Calibri"/>
                <a:cs typeface="Calibri"/>
                <a:sym typeface="Calibri"/>
              </a:rPr>
              <a:t>Vyšetřujeme jednak při </a:t>
            </a:r>
            <a:r>
              <a:rPr lang="cs-CZ" sz="2000" b="1" dirty="0">
                <a:solidFill>
                  <a:prstClr val="black"/>
                </a:solidFill>
                <a:latin typeface="Calibri"/>
                <a:ea typeface="Calibri"/>
                <a:cs typeface="Calibri"/>
                <a:sym typeface="Calibri"/>
              </a:rPr>
              <a:t>aktivním pohybu </a:t>
            </a:r>
            <a:r>
              <a:rPr lang="cs-CZ" sz="2000" dirty="0">
                <a:solidFill>
                  <a:prstClr val="black"/>
                </a:solidFill>
                <a:latin typeface="Calibri"/>
                <a:ea typeface="Calibri"/>
                <a:cs typeface="Calibri"/>
                <a:sym typeface="Calibri"/>
              </a:rPr>
              <a:t>pacienta (po výzvě), a poté </a:t>
            </a:r>
            <a:r>
              <a:rPr lang="cs-CZ" sz="2000" b="1" dirty="0">
                <a:solidFill>
                  <a:prstClr val="black"/>
                </a:solidFill>
                <a:latin typeface="Calibri"/>
                <a:ea typeface="Calibri"/>
                <a:cs typeface="Calibri"/>
                <a:sym typeface="Calibri"/>
              </a:rPr>
              <a:t>pasivně</a:t>
            </a:r>
            <a:r>
              <a:rPr lang="cs-CZ" sz="2000" dirty="0">
                <a:solidFill>
                  <a:prstClr val="black"/>
                </a:solidFill>
                <a:latin typeface="Calibri"/>
                <a:ea typeface="Calibri"/>
                <a:cs typeface="Calibri"/>
                <a:sym typeface="Calibri"/>
              </a:rPr>
              <a:t> (při pomoci vyšetřujícího)</a:t>
            </a:r>
            <a:endPar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5" y="1844591"/>
            <a:ext cx="5251823"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white"/>
                </a:solidFill>
                <a:latin typeface="Calibri"/>
                <a:ea typeface="Calibri"/>
                <a:cs typeface="Calibri"/>
                <a:sym typeface="Calibri"/>
              </a:rPr>
              <a:t>ASPEKCE</a:t>
            </a:r>
            <a:endParaRPr kumimoji="0" lang="cs-CZ" sz="24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15" name="Google Shape;353;p31">
            <a:extLst>
              <a:ext uri="{FF2B5EF4-FFF2-40B4-BE49-F238E27FC236}">
                <a16:creationId xmlns:a16="http://schemas.microsoft.com/office/drawing/2014/main" id="{02E1DBE6-7D61-4FE3-B998-E1C35F62C527}"/>
              </a:ext>
            </a:extLst>
          </p:cNvPr>
          <p:cNvSpPr/>
          <p:nvPr/>
        </p:nvSpPr>
        <p:spPr>
          <a:xfrm>
            <a:off x="5500048" y="184879"/>
            <a:ext cx="6470278" cy="377688"/>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        V anglické literatuře známe pojem </a:t>
            </a:r>
            <a:r>
              <a:rPr kumimoji="0" lang="cs-CZ"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Calibri"/>
              </a:rPr>
              <a:t>texting</a:t>
            </a:r>
            <a:r>
              <a:rPr kumimoji="0" lang="cs-CZ"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 </a:t>
            </a:r>
            <a:r>
              <a:rPr kumimoji="0" lang="cs-CZ"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Calibri"/>
              </a:rPr>
              <a:t>neck</a:t>
            </a:r>
            <a:r>
              <a:rPr kumimoji="0" lang="cs-CZ"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 syndrome.</a:t>
            </a:r>
            <a:endParaRPr kumimoji="0" lang="cs-CZ" sz="1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endParaRPr>
          </a:p>
        </p:txBody>
      </p:sp>
      <p:pic>
        <p:nvPicPr>
          <p:cNvPr id="16" name="Google Shape;354;p31" descr="Známky Info Informace - Vektorová grafika zdarma na Pixabay">
            <a:extLst>
              <a:ext uri="{FF2B5EF4-FFF2-40B4-BE49-F238E27FC236}">
                <a16:creationId xmlns:a16="http://schemas.microsoft.com/office/drawing/2014/main" id="{85406ADB-CDBC-4758-9C76-4E0CFAA626D0}"/>
              </a:ext>
            </a:extLst>
          </p:cNvPr>
          <p:cNvPicPr preferRelativeResize="0"/>
          <p:nvPr/>
        </p:nvPicPr>
        <p:blipFill rotWithShape="1">
          <a:blip r:embed="rId3">
            <a:alphaModFix/>
          </a:blip>
          <a:srcRect/>
          <a:stretch/>
        </p:blipFill>
        <p:spPr>
          <a:xfrm>
            <a:off x="5622873" y="229400"/>
            <a:ext cx="278974" cy="278974"/>
          </a:xfrm>
          <a:prstGeom prst="rect">
            <a:avLst/>
          </a:prstGeom>
          <a:noFill/>
          <a:ln>
            <a:noFill/>
          </a:ln>
        </p:spPr>
      </p:pic>
      <p:sp>
        <p:nvSpPr>
          <p:cNvPr id="19" name="Google Shape;348;p31">
            <a:extLst>
              <a:ext uri="{FF2B5EF4-FFF2-40B4-BE49-F238E27FC236}">
                <a16:creationId xmlns:a16="http://schemas.microsoft.com/office/drawing/2014/main" id="{CE76EC59-74B2-49A9-B664-5CD08D779674}"/>
              </a:ext>
            </a:extLst>
          </p:cNvPr>
          <p:cNvSpPr/>
          <p:nvPr/>
        </p:nvSpPr>
        <p:spPr>
          <a:xfrm>
            <a:off x="371055" y="2698339"/>
            <a:ext cx="5251821" cy="377687"/>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Calibri"/>
                <a:ea typeface="Calibri"/>
                <a:cs typeface="Calibri"/>
                <a:sym typeface="Calibri"/>
              </a:rPr>
              <a:t>PORUCHY DYNAMIKY</a:t>
            </a:r>
            <a:endParaRPr kumimoji="0" sz="24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49154" name="Picture 2" descr="Spine Anatomy - Doctor in Fishkill, NY">
            <a:extLst>
              <a:ext uri="{FF2B5EF4-FFF2-40B4-BE49-F238E27FC236}">
                <a16:creationId xmlns:a16="http://schemas.microsoft.com/office/drawing/2014/main" id="{4C0B87D2-5742-4D87-A3B5-500F65F0FE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1018162"/>
            <a:ext cx="5604679" cy="32927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1 Thomayerova zkouška - YouTube">
            <a:extLst>
              <a:ext uri="{FF2B5EF4-FFF2-40B4-BE49-F238E27FC236}">
                <a16:creationId xmlns:a16="http://schemas.microsoft.com/office/drawing/2014/main" id="{2C5CCBCC-5533-4BF0-90E3-BFB204C77D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129" t="13966" r="21457" b="11667"/>
          <a:stretch/>
        </p:blipFill>
        <p:spPr bwMode="auto">
          <a:xfrm>
            <a:off x="9654229" y="4414899"/>
            <a:ext cx="2166711" cy="2305659"/>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If this is how you text, you're seriously messing up your spine">
            <a:extLst>
              <a:ext uri="{FF2B5EF4-FFF2-40B4-BE49-F238E27FC236}">
                <a16:creationId xmlns:a16="http://schemas.microsoft.com/office/drawing/2014/main" id="{CA25A900-28E7-4B08-B988-0F851586A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4208" y="4310911"/>
            <a:ext cx="2553319" cy="235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120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1034506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VYŠETŘENÍ PÁTEŘE</a:t>
            </a:r>
            <a:endParaRPr b="1" dirty="0"/>
          </a:p>
        </p:txBody>
      </p:sp>
      <p:sp>
        <p:nvSpPr>
          <p:cNvPr id="342" name="Google Shape;342;p31"/>
          <p:cNvSpPr txBox="1">
            <a:spLocks noGrp="1"/>
          </p:cNvSpPr>
          <p:nvPr>
            <p:ph type="body" idx="1"/>
          </p:nvPr>
        </p:nvSpPr>
        <p:spPr>
          <a:xfrm>
            <a:off x="371059" y="1310377"/>
            <a:ext cx="11599267" cy="897346"/>
          </a:xfrm>
          <a:prstGeom prst="rect">
            <a:avLst/>
          </a:prstGeom>
          <a:noFill/>
          <a:ln>
            <a:noFill/>
          </a:ln>
        </p:spPr>
        <p:txBody>
          <a:bodyPr spcFirstLastPara="1" wrap="square" lIns="91425" tIns="45700" rIns="91425" bIns="45700" anchor="t" anchorCtr="0">
            <a:noAutofit/>
          </a:bodyPr>
          <a:lstStyle/>
          <a:p>
            <a:pPr>
              <a:lnSpc>
                <a:spcPct val="100000"/>
              </a:lnSpc>
              <a:spcBef>
                <a:spcPts val="0"/>
              </a:spcBef>
              <a:buClr>
                <a:schemeClr val="dk1"/>
              </a:buClr>
              <a:buSzPts val="2400"/>
            </a:pPr>
            <a:r>
              <a:rPr lang="cs-CZ" sz="2400" dirty="0"/>
              <a:t>Vyšetřujeme</a:t>
            </a:r>
            <a:r>
              <a:rPr lang="cs-CZ" sz="2400" b="1" dirty="0"/>
              <a:t> </a:t>
            </a:r>
            <a:r>
              <a:rPr lang="cs-CZ" sz="2400" dirty="0"/>
              <a:t>krční, hrudní, bederní.</a:t>
            </a:r>
          </a:p>
          <a:p>
            <a:pPr>
              <a:lnSpc>
                <a:spcPct val="100000"/>
              </a:lnSpc>
              <a:spcBef>
                <a:spcPts val="0"/>
              </a:spcBef>
              <a:buClr>
                <a:schemeClr val="dk1"/>
              </a:buClr>
              <a:buSzPts val="2400"/>
            </a:pPr>
            <a:endParaRPr lang="cs-CZ" sz="2400"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4" name="Google Shape;344;p31"/>
          <p:cNvSpPr/>
          <p:nvPr/>
        </p:nvSpPr>
        <p:spPr>
          <a:xfrm>
            <a:off x="238538" y="-370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cs-CZ" sz="1800" b="0" i="0" u="none" strike="noStrike" kern="1200" cap="none" spc="0" normalizeH="0" baseline="0" noProof="0" dirty="0">
                <a:ln>
                  <a:noFill/>
                </a:ln>
                <a:solidFill>
                  <a:srgbClr val="000000"/>
                </a:solidFill>
                <a:effectLst/>
                <a:uLnTx/>
                <a:uFillTx/>
                <a:latin typeface="Calibri"/>
                <a:ea typeface="Calibri"/>
                <a:cs typeface="Calibri"/>
                <a:sym typeface="Calibri"/>
              </a:rPr>
              <a:t>Vyšetření páteře</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4" y="1844591"/>
            <a:ext cx="11449885"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white"/>
                </a:solidFill>
                <a:effectLst/>
                <a:uLnTx/>
                <a:uFillTx/>
                <a:latin typeface="Calibri"/>
                <a:ea typeface="Calibri"/>
                <a:cs typeface="Calibri"/>
                <a:sym typeface="Calibri"/>
              </a:rPr>
              <a:t>K</a:t>
            </a:r>
            <a:r>
              <a:rPr lang="cs-CZ" sz="2400" b="1" dirty="0">
                <a:solidFill>
                  <a:prstClr val="white"/>
                </a:solidFill>
                <a:latin typeface="Calibri"/>
                <a:ea typeface="Calibri"/>
                <a:cs typeface="Calibri"/>
                <a:sym typeface="Calibri"/>
              </a:rPr>
              <a:t>RČNÍ PÁTEŘ</a:t>
            </a:r>
            <a:endParaRPr kumimoji="0" lang="cs-CZ" sz="24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17" name="Google Shape;353;p31">
            <a:extLst>
              <a:ext uri="{FF2B5EF4-FFF2-40B4-BE49-F238E27FC236}">
                <a16:creationId xmlns:a16="http://schemas.microsoft.com/office/drawing/2014/main" id="{793A92CB-0703-4A70-93D0-30459189BEE7}"/>
              </a:ext>
            </a:extLst>
          </p:cNvPr>
          <p:cNvSpPr/>
          <p:nvPr/>
        </p:nvSpPr>
        <p:spPr>
          <a:xfrm>
            <a:off x="5500048" y="184879"/>
            <a:ext cx="6470278" cy="377688"/>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        CAVE: při podezření na traumatické změny!</a:t>
            </a:r>
            <a:endParaRPr kumimoji="0" lang="cs-CZ" sz="1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endParaRPr>
          </a:p>
        </p:txBody>
      </p:sp>
      <p:pic>
        <p:nvPicPr>
          <p:cNvPr id="18" name="Google Shape;354;p31" descr="Známky Info Informace - Vektorová grafika zdarma na Pixabay">
            <a:extLst>
              <a:ext uri="{FF2B5EF4-FFF2-40B4-BE49-F238E27FC236}">
                <a16:creationId xmlns:a16="http://schemas.microsoft.com/office/drawing/2014/main" id="{541BE4C2-84A2-4804-AB4E-68B636D57B5B}"/>
              </a:ext>
            </a:extLst>
          </p:cNvPr>
          <p:cNvPicPr preferRelativeResize="0"/>
          <p:nvPr/>
        </p:nvPicPr>
        <p:blipFill rotWithShape="1">
          <a:blip r:embed="rId3">
            <a:alphaModFix/>
          </a:blip>
          <a:srcRect/>
          <a:stretch/>
        </p:blipFill>
        <p:spPr>
          <a:xfrm>
            <a:off x="5622873" y="229400"/>
            <a:ext cx="278974" cy="278974"/>
          </a:xfrm>
          <a:prstGeom prst="rect">
            <a:avLst/>
          </a:prstGeom>
          <a:noFill/>
          <a:ln>
            <a:noFill/>
          </a:ln>
        </p:spPr>
      </p:pic>
      <p:pic>
        <p:nvPicPr>
          <p:cNvPr id="50178" name="Picture 2" descr="Cervical Spine Poster – Terra Rosa Online Store">
            <a:extLst>
              <a:ext uri="{FF2B5EF4-FFF2-40B4-BE49-F238E27FC236}">
                <a16:creationId xmlns:a16="http://schemas.microsoft.com/office/drawing/2014/main" id="{6D973DA6-5CBD-46FA-81A2-A4B3384226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97" t="12798" r="18833" b="60897"/>
          <a:stretch/>
        </p:blipFill>
        <p:spPr bwMode="auto">
          <a:xfrm>
            <a:off x="5901846" y="4650277"/>
            <a:ext cx="5289317" cy="2220073"/>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Axial and nonaxial ranges of motion of the Cervical Spine">
            <a:extLst>
              <a:ext uri="{FF2B5EF4-FFF2-40B4-BE49-F238E27FC236}">
                <a16:creationId xmlns:a16="http://schemas.microsoft.com/office/drawing/2014/main" id="{76F7BEA1-27B7-40D2-9CDC-3B8DACFAEC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98" y="4635723"/>
            <a:ext cx="2632913" cy="220772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Přímá spojnice 2">
            <a:extLst>
              <a:ext uri="{FF2B5EF4-FFF2-40B4-BE49-F238E27FC236}">
                <a16:creationId xmlns:a16="http://schemas.microsoft.com/office/drawing/2014/main" id="{B3AC00A6-26C6-4CDE-A007-2BA3F4503A83}"/>
              </a:ext>
            </a:extLst>
          </p:cNvPr>
          <p:cNvCxnSpPr>
            <a:cxnSpLocks/>
            <a:endCxn id="50180" idx="0"/>
          </p:cNvCxnSpPr>
          <p:nvPr/>
        </p:nvCxnSpPr>
        <p:spPr>
          <a:xfrm flipV="1">
            <a:off x="1808154" y="4635723"/>
            <a:ext cx="1" cy="192885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2" name="Přímá spojnice 21">
            <a:extLst>
              <a:ext uri="{FF2B5EF4-FFF2-40B4-BE49-F238E27FC236}">
                <a16:creationId xmlns:a16="http://schemas.microsoft.com/office/drawing/2014/main" id="{495189FD-7E31-431D-B0AD-B3BC95251B40}"/>
              </a:ext>
            </a:extLst>
          </p:cNvPr>
          <p:cNvCxnSpPr>
            <a:cxnSpLocks/>
          </p:cNvCxnSpPr>
          <p:nvPr/>
        </p:nvCxnSpPr>
        <p:spPr>
          <a:xfrm flipH="1" flipV="1">
            <a:off x="218655" y="5252113"/>
            <a:ext cx="1589499" cy="131246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50182" name="Picture 6" descr="Axial and nonaxial ranges of motion of the Cervical Spine">
            <a:extLst>
              <a:ext uri="{FF2B5EF4-FFF2-40B4-BE49-F238E27FC236}">
                <a16:creationId xmlns:a16="http://schemas.microsoft.com/office/drawing/2014/main" id="{68D2D224-D6D7-4396-BCCB-BF66119FA5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4374" y="4635723"/>
            <a:ext cx="2391675" cy="217837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48;p31">
            <a:extLst>
              <a:ext uri="{FF2B5EF4-FFF2-40B4-BE49-F238E27FC236}">
                <a16:creationId xmlns:a16="http://schemas.microsoft.com/office/drawing/2014/main" id="{D32D8201-33C7-4853-9912-5823349220FF}"/>
              </a:ext>
            </a:extLst>
          </p:cNvPr>
          <p:cNvSpPr/>
          <p:nvPr/>
        </p:nvSpPr>
        <p:spPr>
          <a:xfrm>
            <a:off x="371054" y="2207724"/>
            <a:ext cx="11449886" cy="1779796"/>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a:solidFill>
                  <a:prstClr val="black"/>
                </a:solidFill>
                <a:latin typeface="Calibri"/>
                <a:ea typeface="Calibri"/>
                <a:cs typeface="Calibri"/>
                <a:sym typeface="Calibri"/>
              </a:rPr>
              <a:t>Vyšetřujeme nejlépe </a:t>
            </a:r>
            <a:r>
              <a:rPr lang="cs-CZ" sz="2000" b="1" dirty="0">
                <a:solidFill>
                  <a:prstClr val="black"/>
                </a:solidFill>
                <a:latin typeface="Calibri"/>
                <a:ea typeface="Calibri"/>
                <a:cs typeface="Calibri"/>
                <a:sym typeface="Calibri"/>
              </a:rPr>
              <a:t>vsedě</a:t>
            </a:r>
            <a:r>
              <a:rPr lang="cs-CZ" sz="2000" dirty="0">
                <a:solidFill>
                  <a:prstClr val="black"/>
                </a:solidFill>
                <a:latin typeface="Calibri"/>
                <a:ea typeface="Calibri"/>
                <a:cs typeface="Calibri"/>
                <a:sym typeface="Calibr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a:solidFill>
                  <a:prstClr val="black"/>
                </a:solidFill>
                <a:latin typeface="Calibri"/>
                <a:ea typeface="Calibri"/>
                <a:cs typeface="Calibri"/>
                <a:sym typeface="Calibri"/>
              </a:rPr>
              <a:t>Je postavení hlavy v klidu normální? (rotace na jednu stranu se zvednutím ramene?)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a:solidFill>
                  <a:prstClr val="black"/>
                </a:solidFill>
                <a:latin typeface="Calibri"/>
                <a:ea typeface="Calibri"/>
                <a:cs typeface="Calibri"/>
                <a:sym typeface="Calibri"/>
              </a:rPr>
              <a:t>Blokády krční páteře </a:t>
            </a:r>
            <a:r>
              <a:rPr lang="cs-CZ" sz="2000" b="1" dirty="0">
                <a:solidFill>
                  <a:prstClr val="black"/>
                </a:solidFill>
                <a:latin typeface="Calibri"/>
                <a:ea typeface="Calibri"/>
                <a:cs typeface="Calibri"/>
                <a:sym typeface="Calibri"/>
              </a:rPr>
              <a:t>v </a:t>
            </a:r>
            <a:r>
              <a:rPr lang="cs-CZ" sz="2000" b="1" dirty="0">
                <a:solidFill>
                  <a:schemeClr val="accent2"/>
                </a:solidFill>
                <a:latin typeface="Calibri"/>
                <a:ea typeface="Calibri"/>
                <a:cs typeface="Calibri"/>
                <a:sym typeface="Calibri"/>
              </a:rPr>
              <a:t>horním</a:t>
            </a:r>
            <a:r>
              <a:rPr lang="cs-CZ" sz="2000" b="1" dirty="0">
                <a:solidFill>
                  <a:prstClr val="black"/>
                </a:solidFill>
                <a:latin typeface="Calibri"/>
                <a:ea typeface="Calibri"/>
                <a:cs typeface="Calibri"/>
                <a:sym typeface="Calibri"/>
              </a:rPr>
              <a:t> úseku</a:t>
            </a:r>
            <a:r>
              <a:rPr lang="cs-CZ" sz="2000" dirty="0">
                <a:solidFill>
                  <a:prstClr val="black"/>
                </a:solidFill>
                <a:latin typeface="Calibri"/>
                <a:ea typeface="Calibri"/>
                <a:cs typeface="Calibri"/>
                <a:sym typeface="Calibri"/>
              </a:rPr>
              <a:t> se více projeví </a:t>
            </a:r>
            <a:r>
              <a:rPr lang="cs-CZ" sz="2000" b="1" dirty="0">
                <a:solidFill>
                  <a:prstClr val="black"/>
                </a:solidFill>
                <a:latin typeface="Calibri"/>
                <a:ea typeface="Calibri"/>
                <a:cs typeface="Calibri"/>
                <a:sym typeface="Calibri"/>
              </a:rPr>
              <a:t>při rotaci hlavy</a:t>
            </a:r>
            <a:r>
              <a:rPr lang="cs-CZ" sz="2000" dirty="0">
                <a:solidFill>
                  <a:prstClr val="black"/>
                </a:solidFill>
                <a:latin typeface="Calibri"/>
                <a:ea typeface="Calibri"/>
                <a:cs typeface="Calibri"/>
                <a:sym typeface="Calibri"/>
              </a:rPr>
              <a:t> </a:t>
            </a:r>
            <a:r>
              <a:rPr lang="cs-CZ" sz="2000" b="1" dirty="0">
                <a:solidFill>
                  <a:prstClr val="black"/>
                </a:solidFill>
                <a:latin typeface="Calibri"/>
                <a:ea typeface="Calibri"/>
                <a:cs typeface="Calibri"/>
                <a:sym typeface="Calibri"/>
              </a:rPr>
              <a:t>v </a:t>
            </a:r>
            <a:r>
              <a:rPr lang="cs-CZ" sz="2000" b="1" dirty="0">
                <a:solidFill>
                  <a:schemeClr val="accent2"/>
                </a:solidFill>
                <a:latin typeface="Calibri"/>
                <a:ea typeface="Calibri"/>
                <a:cs typeface="Calibri"/>
                <a:sym typeface="Calibri"/>
              </a:rPr>
              <a:t>předklonu</a:t>
            </a:r>
            <a:r>
              <a:rPr lang="cs-CZ" sz="2000" b="1" dirty="0">
                <a:solidFill>
                  <a:prstClr val="black"/>
                </a:solidFill>
                <a:latin typeface="Calibri"/>
                <a:ea typeface="Calibri"/>
                <a:cs typeface="Calibri"/>
                <a:sym typeface="Calibri"/>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a:solidFill>
                  <a:prstClr val="black"/>
                </a:solidFill>
                <a:latin typeface="Calibri"/>
                <a:ea typeface="Calibri"/>
                <a:cs typeface="Calibri"/>
                <a:sym typeface="Calibri"/>
              </a:rPr>
              <a:t>Blokády krční páteře </a:t>
            </a:r>
            <a:r>
              <a:rPr lang="cs-CZ" sz="2000" b="1" dirty="0">
                <a:solidFill>
                  <a:prstClr val="black"/>
                </a:solidFill>
                <a:latin typeface="Calibri"/>
                <a:ea typeface="Calibri"/>
                <a:cs typeface="Calibri"/>
                <a:sym typeface="Calibri"/>
              </a:rPr>
              <a:t>v </a:t>
            </a:r>
            <a:r>
              <a:rPr lang="cs-CZ" sz="2000" b="1" dirty="0">
                <a:solidFill>
                  <a:schemeClr val="accent2"/>
                </a:solidFill>
                <a:latin typeface="Calibri"/>
                <a:ea typeface="Calibri"/>
                <a:cs typeface="Calibri"/>
                <a:sym typeface="Calibri"/>
              </a:rPr>
              <a:t>dolním</a:t>
            </a:r>
            <a:r>
              <a:rPr lang="cs-CZ" sz="2000" b="1" dirty="0">
                <a:solidFill>
                  <a:prstClr val="black"/>
                </a:solidFill>
                <a:latin typeface="Calibri"/>
                <a:ea typeface="Calibri"/>
                <a:cs typeface="Calibri"/>
                <a:sym typeface="Calibri"/>
              </a:rPr>
              <a:t> úseku</a:t>
            </a:r>
            <a:r>
              <a:rPr lang="cs-CZ" sz="2000" dirty="0">
                <a:solidFill>
                  <a:prstClr val="black"/>
                </a:solidFill>
                <a:latin typeface="Calibri"/>
                <a:ea typeface="Calibri"/>
                <a:cs typeface="Calibri"/>
                <a:sym typeface="Calibri"/>
              </a:rPr>
              <a:t> se více projeví </a:t>
            </a:r>
            <a:r>
              <a:rPr lang="cs-CZ" sz="2000" b="1" dirty="0">
                <a:solidFill>
                  <a:prstClr val="black"/>
                </a:solidFill>
                <a:latin typeface="Calibri"/>
                <a:ea typeface="Calibri"/>
                <a:cs typeface="Calibri"/>
                <a:sym typeface="Calibri"/>
              </a:rPr>
              <a:t>při rotaci hlavy v </a:t>
            </a:r>
            <a:r>
              <a:rPr lang="cs-CZ" sz="2000" b="1" dirty="0">
                <a:solidFill>
                  <a:schemeClr val="accent2"/>
                </a:solidFill>
                <a:latin typeface="Calibri"/>
                <a:ea typeface="Calibri"/>
                <a:cs typeface="Calibri"/>
                <a:sym typeface="Calibri"/>
              </a:rPr>
              <a:t>záklonu</a:t>
            </a:r>
            <a:r>
              <a:rPr lang="cs-CZ" sz="2000" b="1" dirty="0">
                <a:solidFill>
                  <a:prstClr val="black"/>
                </a:solidFill>
                <a:latin typeface="Calibri"/>
                <a:ea typeface="Calibri"/>
                <a:cs typeface="Calibri"/>
                <a:sym typeface="Calibri"/>
              </a:rPr>
              <a:t>.</a:t>
            </a:r>
          </a:p>
          <a:p>
            <a:pPr marL="342900" indent="-342900">
              <a:buFont typeface="Arial" panose="020B0604020202020204" pitchFamily="34" charset="0"/>
              <a:buChar char="•"/>
            </a:pPr>
            <a:r>
              <a:rPr lang="cs-CZ" sz="2000" dirty="0">
                <a:solidFill>
                  <a:prstClr val="black"/>
                </a:solidFill>
                <a:latin typeface="Calibri"/>
                <a:ea typeface="Calibri"/>
                <a:cs typeface="Calibri"/>
                <a:sym typeface="Calibri"/>
              </a:rPr>
              <a:t>Paravertebrální spazmy? Poklepová bolestivost?</a:t>
            </a:r>
            <a:endParaRPr lang="cs-CZ" sz="2000" b="1" dirty="0">
              <a:solidFill>
                <a:prstClr val="black"/>
              </a:solidFill>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cs-CZ" sz="2000" b="1" dirty="0">
              <a:solidFill>
                <a:prstClr val="black"/>
              </a:solidFill>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cs-CZ" sz="2000" dirty="0">
              <a:solidFill>
                <a:prstClr val="black"/>
              </a:solidFill>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6" name="TextovéPole 25">
            <a:extLst>
              <a:ext uri="{FF2B5EF4-FFF2-40B4-BE49-F238E27FC236}">
                <a16:creationId xmlns:a16="http://schemas.microsoft.com/office/drawing/2014/main" id="{4DAB867B-AF63-488A-B46C-7C58968016E5}"/>
              </a:ext>
            </a:extLst>
          </p:cNvPr>
          <p:cNvSpPr txBox="1"/>
          <p:nvPr/>
        </p:nvSpPr>
        <p:spPr>
          <a:xfrm>
            <a:off x="3879467" y="4266391"/>
            <a:ext cx="1620581" cy="369332"/>
          </a:xfrm>
          <a:prstGeom prst="rect">
            <a:avLst/>
          </a:prstGeom>
          <a:noFill/>
        </p:spPr>
        <p:txBody>
          <a:bodyPr wrap="square" rtlCol="0">
            <a:spAutoFit/>
          </a:bodyPr>
          <a:lstStyle/>
          <a:p>
            <a:r>
              <a:rPr lang="cs-CZ" b="1" dirty="0"/>
              <a:t>Rotace 80°</a:t>
            </a:r>
          </a:p>
        </p:txBody>
      </p:sp>
      <p:cxnSp>
        <p:nvCxnSpPr>
          <p:cNvPr id="27" name="Přímá spojnice 26">
            <a:extLst>
              <a:ext uri="{FF2B5EF4-FFF2-40B4-BE49-F238E27FC236}">
                <a16:creationId xmlns:a16="http://schemas.microsoft.com/office/drawing/2014/main" id="{68149D44-BFFE-4FE6-9321-2DA43864F21A}"/>
              </a:ext>
            </a:extLst>
          </p:cNvPr>
          <p:cNvCxnSpPr>
            <a:cxnSpLocks/>
          </p:cNvCxnSpPr>
          <p:nvPr/>
        </p:nvCxnSpPr>
        <p:spPr>
          <a:xfrm flipV="1">
            <a:off x="7765577" y="4744271"/>
            <a:ext cx="1" cy="192885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8" name="Přímá spojnice 27">
            <a:extLst>
              <a:ext uri="{FF2B5EF4-FFF2-40B4-BE49-F238E27FC236}">
                <a16:creationId xmlns:a16="http://schemas.microsoft.com/office/drawing/2014/main" id="{2D2A5D65-5DA4-45AB-B282-6285A0DD0DF5}"/>
              </a:ext>
            </a:extLst>
          </p:cNvPr>
          <p:cNvCxnSpPr>
            <a:cxnSpLocks/>
          </p:cNvCxnSpPr>
          <p:nvPr/>
        </p:nvCxnSpPr>
        <p:spPr>
          <a:xfrm flipH="1" flipV="1">
            <a:off x="6170692" y="5345144"/>
            <a:ext cx="1589499" cy="131246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9" name="Přímá spojnice 28">
            <a:extLst>
              <a:ext uri="{FF2B5EF4-FFF2-40B4-BE49-F238E27FC236}">
                <a16:creationId xmlns:a16="http://schemas.microsoft.com/office/drawing/2014/main" id="{5340787B-2502-498F-A520-B7F7BFEA4949}"/>
              </a:ext>
            </a:extLst>
          </p:cNvPr>
          <p:cNvCxnSpPr>
            <a:cxnSpLocks/>
          </p:cNvCxnSpPr>
          <p:nvPr/>
        </p:nvCxnSpPr>
        <p:spPr>
          <a:xfrm flipV="1">
            <a:off x="8889201" y="4728754"/>
            <a:ext cx="1" cy="192885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0" name="Přímá spojnice 29">
            <a:extLst>
              <a:ext uri="{FF2B5EF4-FFF2-40B4-BE49-F238E27FC236}">
                <a16:creationId xmlns:a16="http://schemas.microsoft.com/office/drawing/2014/main" id="{7FBEBC1A-DF66-415B-9130-D3C0EFBD7191}"/>
              </a:ext>
            </a:extLst>
          </p:cNvPr>
          <p:cNvCxnSpPr>
            <a:cxnSpLocks/>
          </p:cNvCxnSpPr>
          <p:nvPr/>
        </p:nvCxnSpPr>
        <p:spPr>
          <a:xfrm flipV="1">
            <a:off x="8911172" y="4744271"/>
            <a:ext cx="1065341" cy="189781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3" name="TextovéPole 32">
            <a:extLst>
              <a:ext uri="{FF2B5EF4-FFF2-40B4-BE49-F238E27FC236}">
                <a16:creationId xmlns:a16="http://schemas.microsoft.com/office/drawing/2014/main" id="{9E5B97B7-1571-4629-ACFC-99D17659D86F}"/>
              </a:ext>
            </a:extLst>
          </p:cNvPr>
          <p:cNvSpPr txBox="1"/>
          <p:nvPr/>
        </p:nvSpPr>
        <p:spPr>
          <a:xfrm>
            <a:off x="7006209" y="4373203"/>
            <a:ext cx="1455402" cy="369332"/>
          </a:xfrm>
          <a:prstGeom prst="rect">
            <a:avLst/>
          </a:prstGeom>
          <a:noFill/>
        </p:spPr>
        <p:txBody>
          <a:bodyPr wrap="square" rtlCol="0">
            <a:spAutoFit/>
          </a:bodyPr>
          <a:lstStyle/>
          <a:p>
            <a:r>
              <a:rPr lang="cs-CZ" b="1" dirty="0"/>
              <a:t>Extenze 80°</a:t>
            </a:r>
          </a:p>
        </p:txBody>
      </p:sp>
      <p:sp>
        <p:nvSpPr>
          <p:cNvPr id="34" name="TextovéPole 33">
            <a:extLst>
              <a:ext uri="{FF2B5EF4-FFF2-40B4-BE49-F238E27FC236}">
                <a16:creationId xmlns:a16="http://schemas.microsoft.com/office/drawing/2014/main" id="{8FC2116E-2BDC-46A0-AB11-5766CBDC1A3A}"/>
              </a:ext>
            </a:extLst>
          </p:cNvPr>
          <p:cNvSpPr txBox="1"/>
          <p:nvPr/>
        </p:nvSpPr>
        <p:spPr>
          <a:xfrm>
            <a:off x="8911172" y="4391016"/>
            <a:ext cx="1455402" cy="369332"/>
          </a:xfrm>
          <a:prstGeom prst="rect">
            <a:avLst/>
          </a:prstGeom>
          <a:noFill/>
        </p:spPr>
        <p:txBody>
          <a:bodyPr wrap="square" rtlCol="0">
            <a:spAutoFit/>
          </a:bodyPr>
          <a:lstStyle/>
          <a:p>
            <a:r>
              <a:rPr lang="cs-CZ" b="1" dirty="0"/>
              <a:t>Flexe 50°</a:t>
            </a:r>
          </a:p>
        </p:txBody>
      </p:sp>
      <p:sp>
        <p:nvSpPr>
          <p:cNvPr id="35" name="TextovéPole 34">
            <a:extLst>
              <a:ext uri="{FF2B5EF4-FFF2-40B4-BE49-F238E27FC236}">
                <a16:creationId xmlns:a16="http://schemas.microsoft.com/office/drawing/2014/main" id="{98BE25EC-B19F-4498-AE5F-1DEDD8790E38}"/>
              </a:ext>
            </a:extLst>
          </p:cNvPr>
          <p:cNvSpPr txBox="1"/>
          <p:nvPr/>
        </p:nvSpPr>
        <p:spPr>
          <a:xfrm>
            <a:off x="747189" y="4266391"/>
            <a:ext cx="1455402" cy="369332"/>
          </a:xfrm>
          <a:prstGeom prst="rect">
            <a:avLst/>
          </a:prstGeom>
          <a:noFill/>
        </p:spPr>
        <p:txBody>
          <a:bodyPr wrap="square" rtlCol="0">
            <a:spAutoFit/>
          </a:bodyPr>
          <a:lstStyle/>
          <a:p>
            <a:r>
              <a:rPr lang="cs-CZ" b="1" dirty="0"/>
              <a:t>Inklinace 45°</a:t>
            </a:r>
          </a:p>
        </p:txBody>
      </p:sp>
    </p:spTree>
    <p:extLst>
      <p:ext uri="{BB962C8B-B14F-4D97-AF65-F5344CB8AC3E}">
        <p14:creationId xmlns:p14="http://schemas.microsoft.com/office/powerpoint/2010/main" val="2275474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1034506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VYŠETŘENÍ PÁTEŘE</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4" name="Google Shape;344;p31"/>
          <p:cNvSpPr/>
          <p:nvPr/>
        </p:nvSpPr>
        <p:spPr>
          <a:xfrm>
            <a:off x="238538" y="-370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cs-CZ" sz="1800" b="0" i="0" u="none" strike="noStrike" kern="1200" cap="none" spc="0" normalizeH="0" baseline="0" noProof="0" dirty="0">
                <a:ln>
                  <a:noFill/>
                </a:ln>
                <a:solidFill>
                  <a:srgbClr val="000000"/>
                </a:solidFill>
                <a:effectLst/>
                <a:uLnTx/>
                <a:uFillTx/>
                <a:latin typeface="Calibri"/>
                <a:ea typeface="Calibri"/>
                <a:cs typeface="Calibri"/>
                <a:sym typeface="Calibri"/>
              </a:rPr>
              <a:t>Vyšetření páteře</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4" y="1271381"/>
            <a:ext cx="11449885"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white"/>
                </a:solidFill>
                <a:latin typeface="Calibri"/>
                <a:ea typeface="Calibri"/>
                <a:cs typeface="Calibri"/>
                <a:sym typeface="Calibri"/>
              </a:rPr>
              <a:t>HRUDNÍ PÁTEŘ</a:t>
            </a:r>
            <a:endParaRPr kumimoji="0" lang="cs-CZ" sz="24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8" name="Google Shape;348;p31">
            <a:extLst>
              <a:ext uri="{FF2B5EF4-FFF2-40B4-BE49-F238E27FC236}">
                <a16:creationId xmlns:a16="http://schemas.microsoft.com/office/drawing/2014/main" id="{D32D8201-33C7-4853-9912-5823349220FF}"/>
              </a:ext>
            </a:extLst>
          </p:cNvPr>
          <p:cNvSpPr/>
          <p:nvPr/>
        </p:nvSpPr>
        <p:spPr>
          <a:xfrm>
            <a:off x="371054" y="1634514"/>
            <a:ext cx="11449885" cy="1695540"/>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a:solidFill>
                  <a:prstClr val="black"/>
                </a:solidFill>
                <a:latin typeface="Calibri"/>
                <a:ea typeface="Calibri"/>
                <a:cs typeface="Calibri"/>
                <a:sym typeface="Calibri"/>
              </a:rPr>
              <a:t>Vyšetřujeme také </a:t>
            </a:r>
            <a:r>
              <a:rPr lang="cs-CZ" sz="2000" b="1" dirty="0">
                <a:solidFill>
                  <a:prstClr val="black"/>
                </a:solidFill>
                <a:latin typeface="Calibri"/>
                <a:ea typeface="Calibri"/>
                <a:cs typeface="Calibri"/>
                <a:sym typeface="Calibri"/>
              </a:rPr>
              <a:t>vsedě</a:t>
            </a:r>
            <a:r>
              <a:rPr lang="cs-CZ" sz="2000" dirty="0">
                <a:solidFill>
                  <a:prstClr val="black"/>
                </a:solidFill>
                <a:latin typeface="Calibri"/>
                <a:ea typeface="Calibri"/>
                <a:cs typeface="Calibri"/>
                <a:sym typeface="Calibr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b="1" dirty="0">
                <a:solidFill>
                  <a:prstClr val="black"/>
                </a:solidFill>
                <a:latin typeface="Calibri"/>
                <a:ea typeface="Calibri"/>
                <a:cs typeface="Calibri"/>
                <a:sym typeface="Calibri"/>
              </a:rPr>
              <a:t>Kvantifikační zkoušky </a:t>
            </a:r>
            <a:r>
              <a:rPr lang="cs-CZ" sz="2000" dirty="0">
                <a:solidFill>
                  <a:prstClr val="black"/>
                </a:solidFill>
                <a:latin typeface="Calibri"/>
                <a:ea typeface="Calibri"/>
                <a:cs typeface="Calibri"/>
                <a:sym typeface="Calibri"/>
              </a:rPr>
              <a:t>(VELKÝ SCHOBER, STIBOR)</a:t>
            </a:r>
          </a:p>
          <a:p>
            <a:pPr marR="0" lvl="0" algn="l" defTabSz="914400" rtl="0" eaLnBrk="1" fontAlgn="auto" latinLnBrk="0" hangingPunct="1">
              <a:lnSpc>
                <a:spcPct val="100000"/>
              </a:lnSpc>
              <a:spcBef>
                <a:spcPts val="0"/>
              </a:spcBef>
              <a:spcAft>
                <a:spcPts val="0"/>
              </a:spcAft>
              <a:buClrTx/>
              <a:buSzTx/>
              <a:tabLst/>
              <a:defRPr/>
            </a:pPr>
            <a:r>
              <a:rPr kumimoji="0" lang="cs-CZ" sz="2000" b="1" i="0" u="none" strike="noStrike" kern="1200" cap="none" spc="0" normalizeH="0" baseline="0" noProof="0" dirty="0">
                <a:ln>
                  <a:noFill/>
                </a:ln>
                <a:solidFill>
                  <a:schemeClr val="accent2"/>
                </a:solidFill>
                <a:effectLst/>
                <a:uLnTx/>
                <a:uFillTx/>
                <a:latin typeface="Calibri"/>
                <a:ea typeface="Calibri"/>
                <a:cs typeface="Calibri"/>
                <a:sym typeface="Calibri"/>
              </a:rPr>
              <a:t>SCHOBEROVA ZKOUŠKA</a:t>
            </a:r>
            <a:r>
              <a:rPr kumimoji="0" lang="cs-CZ" sz="2000" b="0" i="0" u="none" strike="noStrike" kern="1200" cap="none" spc="0" normalizeH="0" baseline="0" noProof="0" dirty="0">
                <a:ln>
                  <a:noFill/>
                </a:ln>
                <a:solidFill>
                  <a:schemeClr val="accent2"/>
                </a:solidFill>
                <a:effectLst/>
                <a:uLnTx/>
                <a:uFillTx/>
                <a:latin typeface="Calibri"/>
                <a:ea typeface="Calibri"/>
                <a:cs typeface="Calibri"/>
                <a:sym typeface="Calibri"/>
              </a:rPr>
              <a:t> </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na pohyblivost HRUDNÍ PÁTEŘE (</a:t>
            </a:r>
            <a:r>
              <a:rPr kumimoji="0" lang="cs-CZ" sz="2000" b="1" i="0" u="none" strike="noStrike" kern="1200" cap="none" spc="0" normalizeH="0" baseline="0" noProof="0" dirty="0">
                <a:ln>
                  <a:noFill/>
                </a:ln>
                <a:solidFill>
                  <a:prstClr val="black"/>
                </a:solidFill>
                <a:effectLst/>
                <a:uLnTx/>
                <a:uFillTx/>
                <a:latin typeface="Calibri"/>
                <a:ea typeface="Calibri"/>
                <a:cs typeface="Calibri"/>
                <a:sym typeface="Calibri"/>
              </a:rPr>
              <a:t>tzv. „VELKÝ SCHOBER“</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Zaznačíme </a:t>
            </a:r>
            <a:r>
              <a:rPr kumimoji="0" lang="cs-CZ" sz="2000" b="1" i="0" u="none" strike="noStrike" kern="1200" cap="none" spc="0" normalizeH="0" baseline="0" noProof="0" dirty="0">
                <a:ln>
                  <a:noFill/>
                </a:ln>
                <a:solidFill>
                  <a:prstClr val="black"/>
                </a:solidFill>
                <a:effectLst/>
                <a:uLnTx/>
                <a:uFillTx/>
                <a:latin typeface="Calibri"/>
                <a:ea typeface="Calibri"/>
                <a:cs typeface="Calibri"/>
                <a:sym typeface="Calibri"/>
              </a:rPr>
              <a:t>nad trnem C7 </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 o 30 cm kaudálněji (využijeme např. krejčovského metru), jejich vzdálenost se při předklonu </a:t>
            </a:r>
            <a:r>
              <a:rPr kumimoji="0" lang="cs-CZ" sz="2000" b="1" i="0" u="none" strike="noStrike" kern="1200" cap="none" spc="0" normalizeH="0" baseline="0" noProof="0" dirty="0">
                <a:ln>
                  <a:noFill/>
                </a:ln>
                <a:solidFill>
                  <a:prstClr val="black"/>
                </a:solidFill>
                <a:effectLst/>
                <a:uLnTx/>
                <a:uFillTx/>
                <a:latin typeface="Calibri"/>
                <a:ea typeface="Calibri"/>
                <a:cs typeface="Calibri"/>
                <a:sym typeface="Calibri"/>
              </a:rPr>
              <a:t>zvětší na 33-34 cm </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a </a:t>
            </a:r>
            <a:r>
              <a:rPr kumimoji="0" lang="cs-CZ" sz="2000" b="1" i="0" u="none" strike="noStrike" kern="1200" cap="none" spc="0" normalizeH="0" baseline="0" noProof="0" dirty="0">
                <a:ln>
                  <a:noFill/>
                </a:ln>
                <a:solidFill>
                  <a:prstClr val="black"/>
                </a:solidFill>
                <a:effectLst/>
                <a:uLnTx/>
                <a:uFillTx/>
                <a:latin typeface="Calibri"/>
                <a:ea typeface="Calibri"/>
                <a:cs typeface="Calibri"/>
                <a:sym typeface="Calibri"/>
              </a:rPr>
              <a:t>při záklonu zmenší na 28-29 cm</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51202" name="Picture 2" descr="Vyšetření pohybového ústrojí">
            <a:extLst>
              <a:ext uri="{FF2B5EF4-FFF2-40B4-BE49-F238E27FC236}">
                <a16:creationId xmlns:a16="http://schemas.microsoft.com/office/drawing/2014/main" id="{7FD4BEBF-73F4-4E61-8F52-E418CB2A4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821" y="3572125"/>
            <a:ext cx="5425118" cy="2888699"/>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Diagnostika pohybové soustavy – Zdravotní tělesná výchova | Fakulta  sportovních studií Masarykovy univerzity">
            <a:extLst>
              <a:ext uri="{FF2B5EF4-FFF2-40B4-BE49-F238E27FC236}">
                <a16:creationId xmlns:a16="http://schemas.microsoft.com/office/drawing/2014/main" id="{845C2E56-51BF-4E05-A7CE-CDB6D3CFE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54" y="3429000"/>
            <a:ext cx="3340602" cy="3312994"/>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Fyzioterapie">
            <a:extLst>
              <a:ext uri="{FF2B5EF4-FFF2-40B4-BE49-F238E27FC236}">
                <a16:creationId xmlns:a16="http://schemas.microsoft.com/office/drawing/2014/main" id="{04507F3F-1775-4FBE-959E-46261F87BA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630"/>
          <a:stretch/>
        </p:blipFill>
        <p:spPr bwMode="auto">
          <a:xfrm>
            <a:off x="3970963" y="3515130"/>
            <a:ext cx="1952165" cy="30026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rejčovský metr | VESNA">
            <a:extLst>
              <a:ext uri="{FF2B5EF4-FFF2-40B4-BE49-F238E27FC236}">
                <a16:creationId xmlns:a16="http://schemas.microsoft.com/office/drawing/2014/main" id="{B4C78C17-8776-42E1-A87A-1EF073C1B3E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706622" y="231337"/>
            <a:ext cx="1114317" cy="82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85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1034506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VYŠETŘENÍ PÁTEŘE</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4" name="Google Shape;344;p31"/>
          <p:cNvSpPr/>
          <p:nvPr/>
        </p:nvSpPr>
        <p:spPr>
          <a:xfrm>
            <a:off x="238538" y="-370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cs-CZ" sz="1800" b="0" i="0" u="none" strike="noStrike" kern="1200" cap="none" spc="0" normalizeH="0" baseline="0" noProof="0" dirty="0">
                <a:ln>
                  <a:noFill/>
                </a:ln>
                <a:solidFill>
                  <a:srgbClr val="000000"/>
                </a:solidFill>
                <a:effectLst/>
                <a:uLnTx/>
                <a:uFillTx/>
                <a:latin typeface="Calibri"/>
                <a:ea typeface="Calibri"/>
                <a:cs typeface="Calibri"/>
                <a:sym typeface="Calibri"/>
              </a:rPr>
              <a:t>Vyšetření páteře</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4" y="1271381"/>
            <a:ext cx="11449885"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white"/>
                </a:solidFill>
                <a:latin typeface="Calibri"/>
                <a:ea typeface="Calibri"/>
                <a:cs typeface="Calibri"/>
                <a:sym typeface="Calibri"/>
              </a:rPr>
              <a:t>HRUDNÍ PÁTEŘ</a:t>
            </a:r>
            <a:endParaRPr kumimoji="0" lang="cs-CZ" sz="24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8" name="Google Shape;348;p31">
            <a:extLst>
              <a:ext uri="{FF2B5EF4-FFF2-40B4-BE49-F238E27FC236}">
                <a16:creationId xmlns:a16="http://schemas.microsoft.com/office/drawing/2014/main" id="{D32D8201-33C7-4853-9912-5823349220FF}"/>
              </a:ext>
            </a:extLst>
          </p:cNvPr>
          <p:cNvSpPr/>
          <p:nvPr/>
        </p:nvSpPr>
        <p:spPr>
          <a:xfrm>
            <a:off x="371054" y="1634514"/>
            <a:ext cx="11449885" cy="1695540"/>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a:solidFill>
                  <a:prstClr val="black"/>
                </a:solidFill>
                <a:latin typeface="Calibri"/>
                <a:ea typeface="Calibri"/>
                <a:cs typeface="Calibri"/>
                <a:sym typeface="Calibri"/>
              </a:rPr>
              <a:t>Vyšetřujeme nejlépe také </a:t>
            </a:r>
            <a:r>
              <a:rPr lang="cs-CZ" sz="2000" b="1" dirty="0">
                <a:solidFill>
                  <a:prstClr val="black"/>
                </a:solidFill>
                <a:latin typeface="Calibri"/>
                <a:ea typeface="Calibri"/>
                <a:cs typeface="Calibri"/>
                <a:sym typeface="Calibri"/>
              </a:rPr>
              <a:t>vsedě</a:t>
            </a:r>
            <a:r>
              <a:rPr lang="cs-CZ" sz="2000" dirty="0">
                <a:solidFill>
                  <a:prstClr val="black"/>
                </a:solidFill>
                <a:latin typeface="Calibri"/>
                <a:ea typeface="Calibri"/>
                <a:cs typeface="Calibri"/>
                <a:sym typeface="Calibr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b="1" dirty="0">
                <a:solidFill>
                  <a:prstClr val="black"/>
                </a:solidFill>
                <a:latin typeface="Calibri"/>
                <a:ea typeface="Calibri"/>
                <a:cs typeface="Calibri"/>
                <a:sym typeface="Calibri"/>
              </a:rPr>
              <a:t>Kvantifikační zkoušky </a:t>
            </a:r>
            <a:r>
              <a:rPr lang="cs-CZ" sz="2000" dirty="0">
                <a:solidFill>
                  <a:prstClr val="black"/>
                </a:solidFill>
                <a:latin typeface="Calibri"/>
                <a:ea typeface="Calibri"/>
                <a:cs typeface="Calibri"/>
                <a:sym typeface="Calibri"/>
              </a:rPr>
              <a:t>(VELKÝ SCHOBER, STIBOR)</a:t>
            </a:r>
          </a:p>
          <a:p>
            <a:pPr marR="0" lvl="0" algn="l" defTabSz="914400" rtl="0" eaLnBrk="1" fontAlgn="auto" latinLnBrk="0" hangingPunct="1">
              <a:lnSpc>
                <a:spcPct val="100000"/>
              </a:lnSpc>
              <a:spcBef>
                <a:spcPts val="0"/>
              </a:spcBef>
              <a:spcAft>
                <a:spcPts val="0"/>
              </a:spcAft>
              <a:buClrTx/>
              <a:buSzTx/>
              <a:tabLst/>
              <a:defRPr/>
            </a:pPr>
            <a:r>
              <a:rPr kumimoji="0" lang="cs-CZ" sz="2000" b="1" i="0" u="none" strike="noStrike" kern="1200" cap="none" spc="0" normalizeH="0" baseline="0" noProof="0" dirty="0">
                <a:ln>
                  <a:noFill/>
                </a:ln>
                <a:solidFill>
                  <a:schemeClr val="accent2"/>
                </a:solidFill>
                <a:effectLst/>
                <a:uLnTx/>
                <a:uFillTx/>
                <a:latin typeface="Calibri"/>
                <a:ea typeface="Calibri"/>
                <a:cs typeface="Calibri"/>
                <a:sym typeface="Calibri"/>
              </a:rPr>
              <a:t>STIBOROVA ZKOUŠKA: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i="0" u="none" strike="noStrike" kern="1200" cap="none" spc="0" normalizeH="0" baseline="0" noProof="0" dirty="0">
                <a:ln>
                  <a:noFill/>
                </a:ln>
                <a:effectLst/>
                <a:uLnTx/>
                <a:uFillTx/>
                <a:latin typeface="Calibri"/>
                <a:ea typeface="Calibri"/>
                <a:cs typeface="Calibri"/>
                <a:sym typeface="Calibri"/>
              </a:rPr>
              <a:t>Zaznačíme</a:t>
            </a:r>
            <a:r>
              <a:rPr kumimoji="0" lang="cs-CZ" sz="2000" b="1" i="0" u="none" strike="noStrike" kern="1200" cap="none" spc="0" normalizeH="0" baseline="0" noProof="0" dirty="0">
                <a:ln>
                  <a:noFill/>
                </a:ln>
                <a:effectLst/>
                <a:uLnTx/>
                <a:uFillTx/>
                <a:latin typeface="Calibri"/>
                <a:ea typeface="Calibri"/>
                <a:cs typeface="Calibri"/>
                <a:sym typeface="Calibri"/>
              </a:rPr>
              <a:t> nad C7 a L5 a změřit vzdálenost. Při předklonu </a:t>
            </a:r>
            <a:r>
              <a:rPr kumimoji="0" lang="cs-CZ" sz="2000" i="0" u="none" strike="noStrike" kern="1200" cap="none" spc="0" normalizeH="0" baseline="0" noProof="0" dirty="0">
                <a:ln>
                  <a:noFill/>
                </a:ln>
                <a:effectLst/>
                <a:uLnTx/>
                <a:uFillTx/>
                <a:latin typeface="Calibri"/>
                <a:ea typeface="Calibri"/>
                <a:cs typeface="Calibri"/>
                <a:sym typeface="Calibri"/>
              </a:rPr>
              <a:t>se </a:t>
            </a:r>
            <a:r>
              <a:rPr kumimoji="0" lang="cs-CZ" sz="2000" b="1" i="0" u="none" strike="noStrike" kern="1200" cap="none" spc="0" normalizeH="0" baseline="0" noProof="0" dirty="0">
                <a:ln>
                  <a:noFill/>
                </a:ln>
                <a:effectLst/>
                <a:uLnTx/>
                <a:uFillTx/>
                <a:latin typeface="Calibri"/>
                <a:ea typeface="Calibri"/>
                <a:cs typeface="Calibri"/>
                <a:sym typeface="Calibri"/>
              </a:rPr>
              <a:t>zvětší o 10 cm </a:t>
            </a:r>
            <a:r>
              <a:rPr kumimoji="0" lang="cs-CZ" sz="2000" i="0" u="none" strike="noStrike" kern="1200" cap="none" spc="0" normalizeH="0" baseline="0" noProof="0" dirty="0">
                <a:ln>
                  <a:noFill/>
                </a:ln>
                <a:effectLst/>
                <a:uLnTx/>
                <a:uFillTx/>
                <a:latin typeface="Calibri"/>
                <a:ea typeface="Calibri"/>
                <a:cs typeface="Calibri"/>
                <a:sym typeface="Calibri"/>
              </a:rPr>
              <a:t>a více.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51202" name="Picture 2" descr="Vyšetření pohybového ústrojí">
            <a:extLst>
              <a:ext uri="{FF2B5EF4-FFF2-40B4-BE49-F238E27FC236}">
                <a16:creationId xmlns:a16="http://schemas.microsoft.com/office/drawing/2014/main" id="{7FD4BEBF-73F4-4E61-8F52-E418CB2A4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821" y="3572125"/>
            <a:ext cx="5425118" cy="2888699"/>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Diagnostika pohybové soustavy – Zdravotní tělesná výchova | Fakulta  sportovních studií Masarykovy univerzity">
            <a:extLst>
              <a:ext uri="{FF2B5EF4-FFF2-40B4-BE49-F238E27FC236}">
                <a16:creationId xmlns:a16="http://schemas.microsoft.com/office/drawing/2014/main" id="{845C2E56-51BF-4E05-A7CE-CDB6D3CFE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54" y="3429000"/>
            <a:ext cx="3340602" cy="3312994"/>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Fyzioterapie">
            <a:extLst>
              <a:ext uri="{FF2B5EF4-FFF2-40B4-BE49-F238E27FC236}">
                <a16:creationId xmlns:a16="http://schemas.microsoft.com/office/drawing/2014/main" id="{04507F3F-1775-4FBE-959E-46261F87BA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630"/>
          <a:stretch/>
        </p:blipFill>
        <p:spPr bwMode="auto">
          <a:xfrm>
            <a:off x="3970963" y="3515130"/>
            <a:ext cx="1952165" cy="3002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rejčovský metr | VESNA">
            <a:extLst>
              <a:ext uri="{FF2B5EF4-FFF2-40B4-BE49-F238E27FC236}">
                <a16:creationId xmlns:a16="http://schemas.microsoft.com/office/drawing/2014/main" id="{A0983B0D-EFE4-4694-9592-759F965E0D5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706622" y="231337"/>
            <a:ext cx="1114317" cy="82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409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1034506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VYŠETŘENÍ PÁTEŘE</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4" name="Google Shape;344;p31"/>
          <p:cNvSpPr/>
          <p:nvPr/>
        </p:nvSpPr>
        <p:spPr>
          <a:xfrm>
            <a:off x="238538" y="-370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cs-CZ" sz="1800" b="0" i="0" u="none" strike="noStrike" kern="1200" cap="none" spc="0" normalizeH="0" baseline="0" noProof="0" dirty="0">
                <a:ln>
                  <a:noFill/>
                </a:ln>
                <a:solidFill>
                  <a:srgbClr val="000000"/>
                </a:solidFill>
                <a:effectLst/>
                <a:uLnTx/>
                <a:uFillTx/>
                <a:latin typeface="Calibri"/>
                <a:ea typeface="Calibri"/>
                <a:cs typeface="Calibri"/>
                <a:sym typeface="Calibri"/>
              </a:rPr>
              <a:t>Vyšetření páteře</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4" y="1271381"/>
            <a:ext cx="11449885"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white"/>
                </a:solidFill>
                <a:latin typeface="Calibri"/>
                <a:ea typeface="Calibri"/>
                <a:cs typeface="Calibri"/>
                <a:sym typeface="Calibri"/>
              </a:rPr>
              <a:t>BEDERNÍ PÁTEŘ</a:t>
            </a:r>
            <a:endParaRPr kumimoji="0" lang="cs-CZ" sz="24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8" name="Google Shape;348;p31">
            <a:extLst>
              <a:ext uri="{FF2B5EF4-FFF2-40B4-BE49-F238E27FC236}">
                <a16:creationId xmlns:a16="http://schemas.microsoft.com/office/drawing/2014/main" id="{D32D8201-33C7-4853-9912-5823349220FF}"/>
              </a:ext>
            </a:extLst>
          </p:cNvPr>
          <p:cNvSpPr/>
          <p:nvPr/>
        </p:nvSpPr>
        <p:spPr>
          <a:xfrm>
            <a:off x="371054" y="1634514"/>
            <a:ext cx="11449885" cy="1695540"/>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a:solidFill>
                  <a:prstClr val="black"/>
                </a:solidFill>
                <a:latin typeface="Calibri"/>
                <a:ea typeface="Calibri"/>
                <a:cs typeface="Calibri"/>
                <a:sym typeface="Calibri"/>
              </a:rPr>
              <a:t>Vyšetřujeme nejlépe </a:t>
            </a:r>
            <a:r>
              <a:rPr lang="cs-CZ" sz="2000" b="1" dirty="0">
                <a:solidFill>
                  <a:prstClr val="black"/>
                </a:solidFill>
                <a:latin typeface="Calibri"/>
                <a:ea typeface="Calibri"/>
                <a:cs typeface="Calibri"/>
                <a:sym typeface="Calibri"/>
              </a:rPr>
              <a:t>vestoje</a:t>
            </a:r>
            <a:r>
              <a:rPr lang="cs-CZ" sz="2000" dirty="0">
                <a:solidFill>
                  <a:prstClr val="black"/>
                </a:solidFill>
                <a:latin typeface="Calibri"/>
                <a:ea typeface="Calibri"/>
                <a:cs typeface="Calibri"/>
                <a:sym typeface="Calibr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a:solidFill>
                  <a:prstClr val="black"/>
                </a:solidFill>
                <a:latin typeface="Calibri"/>
                <a:ea typeface="Calibri"/>
                <a:cs typeface="Calibri"/>
                <a:sym typeface="Calibri"/>
              </a:rPr>
              <a:t>Kromě jiného se hodnotí i </a:t>
            </a:r>
            <a:r>
              <a:rPr lang="cs-CZ" sz="2000" b="1" dirty="0">
                <a:solidFill>
                  <a:prstClr val="black"/>
                </a:solidFill>
                <a:latin typeface="Calibri"/>
                <a:ea typeface="Calibri"/>
                <a:cs typeface="Calibri"/>
                <a:sym typeface="Calibri"/>
              </a:rPr>
              <a:t>délka DKK </a:t>
            </a:r>
            <a:r>
              <a:rPr lang="cs-CZ" sz="2000" dirty="0">
                <a:solidFill>
                  <a:prstClr val="black"/>
                </a:solidFill>
                <a:latin typeface="Calibri"/>
                <a:ea typeface="Calibri"/>
                <a:cs typeface="Calibri"/>
                <a:sym typeface="Calibri"/>
              </a:rPr>
              <a:t>a </a:t>
            </a:r>
            <a:r>
              <a:rPr lang="cs-CZ" sz="2000" b="1" dirty="0">
                <a:solidFill>
                  <a:prstClr val="black"/>
                </a:solidFill>
                <a:latin typeface="Calibri"/>
                <a:ea typeface="Calibri"/>
                <a:cs typeface="Calibri"/>
                <a:sym typeface="Calibri"/>
              </a:rPr>
              <a:t>postavení pánve</a:t>
            </a:r>
            <a:r>
              <a:rPr lang="cs-CZ" sz="2000" dirty="0">
                <a:solidFill>
                  <a:prstClr val="black"/>
                </a:solidFill>
                <a:latin typeface="Calibri"/>
                <a:ea typeface="Calibri"/>
                <a:cs typeface="Calibri"/>
                <a:sym typeface="Calibri"/>
              </a:rPr>
              <a:t>.</a:t>
            </a:r>
          </a:p>
          <a:p>
            <a:pPr marR="0" lvl="0" algn="l" defTabSz="914400" rtl="0" eaLnBrk="1" fontAlgn="auto" latinLnBrk="0" hangingPunct="1">
              <a:lnSpc>
                <a:spcPct val="100000"/>
              </a:lnSpc>
              <a:spcBef>
                <a:spcPts val="0"/>
              </a:spcBef>
              <a:spcAft>
                <a:spcPts val="0"/>
              </a:spcAft>
              <a:buClrTx/>
              <a:buSzTx/>
              <a:tabLst/>
              <a:defRPr/>
            </a:pPr>
            <a:r>
              <a:rPr kumimoji="0" lang="cs-CZ" sz="2000" b="1" i="0" u="none" strike="noStrike" kern="1200" cap="none" spc="0" normalizeH="0" baseline="0" noProof="0" dirty="0">
                <a:ln>
                  <a:noFill/>
                </a:ln>
                <a:solidFill>
                  <a:schemeClr val="accent2"/>
                </a:solidFill>
                <a:effectLst/>
                <a:uLnTx/>
                <a:uFillTx/>
                <a:latin typeface="Calibri"/>
                <a:ea typeface="Calibri"/>
                <a:cs typeface="Calibri"/>
                <a:sym typeface="Calibri"/>
              </a:rPr>
              <a:t>SCHOBEROVA ZKOUŠKA</a:t>
            </a:r>
            <a:r>
              <a:rPr kumimoji="0" lang="cs-CZ" sz="2000" b="0" i="0" u="none" strike="noStrike" kern="1200" cap="none" spc="0" normalizeH="0" baseline="0" noProof="0" dirty="0">
                <a:ln>
                  <a:noFill/>
                </a:ln>
                <a:solidFill>
                  <a:schemeClr val="accent2"/>
                </a:solidFill>
                <a:effectLst/>
                <a:uLnTx/>
                <a:uFillTx/>
                <a:latin typeface="Calibri"/>
                <a:ea typeface="Calibri"/>
                <a:cs typeface="Calibri"/>
                <a:sym typeface="Calibri"/>
              </a:rPr>
              <a:t> </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na pohyblivost </a:t>
            </a:r>
            <a:r>
              <a:rPr lang="cs-CZ" sz="2000" dirty="0">
                <a:solidFill>
                  <a:prstClr val="black"/>
                </a:solidFill>
                <a:latin typeface="Calibri"/>
                <a:ea typeface="Calibri"/>
                <a:cs typeface="Calibri"/>
                <a:sym typeface="Calibri"/>
              </a:rPr>
              <a:t>BEDERNÍ PÁTEŘE</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cs-CZ" sz="2000" b="1" i="0" u="none" strike="noStrike" kern="1200" cap="none" spc="0" normalizeH="0" baseline="0" noProof="0" dirty="0">
                <a:ln>
                  <a:noFill/>
                </a:ln>
                <a:solidFill>
                  <a:prstClr val="black"/>
                </a:solidFill>
                <a:effectLst/>
                <a:uLnTx/>
                <a:uFillTx/>
                <a:latin typeface="Calibri"/>
                <a:ea typeface="Calibri"/>
                <a:cs typeface="Calibri"/>
                <a:sym typeface="Calibri"/>
              </a:rPr>
              <a:t>tzv. „MALÝ SCHOBER“</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1" i="0" u="none" strike="noStrike" kern="1200" cap="none" spc="0" normalizeH="0" baseline="0" noProof="0" dirty="0">
                <a:ln>
                  <a:noFill/>
                </a:ln>
                <a:solidFill>
                  <a:prstClr val="black"/>
                </a:solidFill>
                <a:effectLst/>
                <a:uLnTx/>
                <a:uFillTx/>
                <a:latin typeface="Calibri"/>
                <a:ea typeface="Calibri"/>
                <a:cs typeface="Calibri"/>
                <a:sym typeface="Calibri"/>
              </a:rPr>
              <a:t>Nad trnem S1 </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uděláme značku, další o 10 cm kraniálně, maximální předklon, značky by se </a:t>
            </a:r>
            <a:r>
              <a:rPr kumimoji="0" lang="cs-CZ" sz="2000" b="1" i="0" u="none" strike="noStrike" kern="1200" cap="none" spc="0" normalizeH="0" baseline="0" noProof="0" dirty="0">
                <a:ln>
                  <a:noFill/>
                </a:ln>
                <a:solidFill>
                  <a:prstClr val="black"/>
                </a:solidFill>
                <a:effectLst/>
                <a:uLnTx/>
                <a:uFillTx/>
                <a:latin typeface="Calibri"/>
                <a:ea typeface="Calibri"/>
                <a:cs typeface="Calibri"/>
                <a:sym typeface="Calibri"/>
              </a:rPr>
              <a:t>měly oddálit o 5 cm</a:t>
            </a: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cs-CZ" sz="2000" b="1" i="0" u="none" strike="noStrike" kern="1200" cap="none" spc="0" normalizeH="0" baseline="0" noProof="0" dirty="0">
                <a:ln>
                  <a:noFill/>
                </a:ln>
                <a:solidFill>
                  <a:prstClr val="black"/>
                </a:solidFill>
                <a:effectLst/>
                <a:uLnTx/>
                <a:uFillTx/>
                <a:latin typeface="Calibri"/>
                <a:ea typeface="Calibri"/>
                <a:cs typeface="Calibri"/>
                <a:sym typeface="Calibri"/>
              </a:rPr>
              <a:t>při záklonu zkrácení o 1-2 cm.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51202" name="Picture 2" descr="Vyšetření pohybového ústrojí">
            <a:extLst>
              <a:ext uri="{FF2B5EF4-FFF2-40B4-BE49-F238E27FC236}">
                <a16:creationId xmlns:a16="http://schemas.microsoft.com/office/drawing/2014/main" id="{7FD4BEBF-73F4-4E61-8F52-E418CB2A4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821" y="3572125"/>
            <a:ext cx="5425118" cy="2888699"/>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Diagnostika pohybové soustavy – Zdravotní tělesná výchova | Fakulta  sportovních studií Masarykovy univerzity">
            <a:extLst>
              <a:ext uri="{FF2B5EF4-FFF2-40B4-BE49-F238E27FC236}">
                <a16:creationId xmlns:a16="http://schemas.microsoft.com/office/drawing/2014/main" id="{845C2E56-51BF-4E05-A7CE-CDB6D3CFE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54" y="3429000"/>
            <a:ext cx="3340602" cy="3312994"/>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Fyzioterapie">
            <a:extLst>
              <a:ext uri="{FF2B5EF4-FFF2-40B4-BE49-F238E27FC236}">
                <a16:creationId xmlns:a16="http://schemas.microsoft.com/office/drawing/2014/main" id="{04507F3F-1775-4FBE-959E-46261F87BA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630"/>
          <a:stretch/>
        </p:blipFill>
        <p:spPr bwMode="auto">
          <a:xfrm>
            <a:off x="3970963" y="3515130"/>
            <a:ext cx="1952165" cy="3002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rejčovský metr | VESNA">
            <a:extLst>
              <a:ext uri="{FF2B5EF4-FFF2-40B4-BE49-F238E27FC236}">
                <a16:creationId xmlns:a16="http://schemas.microsoft.com/office/drawing/2014/main" id="{F5C58376-D584-45B7-B8C8-7611259CCE7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706622" y="231337"/>
            <a:ext cx="1114317" cy="82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333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1034506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VYŠETŘENÍ PÁTEŘE</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4" name="Google Shape;344;p31"/>
          <p:cNvSpPr/>
          <p:nvPr/>
        </p:nvSpPr>
        <p:spPr>
          <a:xfrm>
            <a:off x="238538" y="-370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cs-CZ" sz="1800" b="0" i="0" u="none" strike="noStrike" kern="1200" cap="none" spc="0" normalizeH="0" baseline="0" noProof="0" dirty="0">
                <a:ln>
                  <a:noFill/>
                </a:ln>
                <a:solidFill>
                  <a:srgbClr val="000000"/>
                </a:solidFill>
                <a:effectLst/>
                <a:uLnTx/>
                <a:uFillTx/>
                <a:latin typeface="Calibri"/>
                <a:ea typeface="Calibri"/>
                <a:cs typeface="Calibri"/>
                <a:sym typeface="Calibri"/>
              </a:rPr>
              <a:t>Vyšetření páteře</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4" y="1271381"/>
            <a:ext cx="11449885"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dirty="0">
                <a:solidFill>
                  <a:prstClr val="white"/>
                </a:solidFill>
                <a:latin typeface="Calibri"/>
                <a:ea typeface="Calibri"/>
                <a:cs typeface="Calibri"/>
                <a:sym typeface="Calibri"/>
              </a:rPr>
              <a:t>BEDERNÍ PÁTEŘ</a:t>
            </a:r>
            <a:endParaRPr kumimoji="0" lang="cs-CZ" sz="24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8" name="Google Shape;348;p31">
            <a:extLst>
              <a:ext uri="{FF2B5EF4-FFF2-40B4-BE49-F238E27FC236}">
                <a16:creationId xmlns:a16="http://schemas.microsoft.com/office/drawing/2014/main" id="{D32D8201-33C7-4853-9912-5823349220FF}"/>
              </a:ext>
            </a:extLst>
          </p:cNvPr>
          <p:cNvSpPr/>
          <p:nvPr/>
        </p:nvSpPr>
        <p:spPr>
          <a:xfrm>
            <a:off x="371054" y="1634514"/>
            <a:ext cx="11449885" cy="1695540"/>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a:solidFill>
                  <a:prstClr val="black"/>
                </a:solidFill>
                <a:latin typeface="Calibri"/>
                <a:ea typeface="Calibri"/>
                <a:cs typeface="Calibri"/>
                <a:sym typeface="Calibri"/>
              </a:rPr>
              <a:t>Vyšetřujeme nejlépe </a:t>
            </a:r>
            <a:r>
              <a:rPr lang="cs-CZ" sz="2000" b="1" dirty="0">
                <a:solidFill>
                  <a:prstClr val="black"/>
                </a:solidFill>
                <a:latin typeface="Calibri"/>
                <a:ea typeface="Calibri"/>
                <a:cs typeface="Calibri"/>
                <a:sym typeface="Calibri"/>
              </a:rPr>
              <a:t>vestoje</a:t>
            </a:r>
            <a:r>
              <a:rPr lang="cs-CZ" sz="2000" dirty="0">
                <a:solidFill>
                  <a:prstClr val="black"/>
                </a:solidFill>
                <a:latin typeface="Calibri"/>
                <a:ea typeface="Calibri"/>
                <a:cs typeface="Calibri"/>
                <a:sym typeface="Calibr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a:solidFill>
                  <a:prstClr val="black"/>
                </a:solidFill>
                <a:latin typeface="Calibri"/>
                <a:ea typeface="Calibri"/>
                <a:cs typeface="Calibri"/>
                <a:sym typeface="Calibri"/>
              </a:rPr>
              <a:t>Kromě jiného se hodnotí i </a:t>
            </a:r>
            <a:r>
              <a:rPr lang="cs-CZ" sz="2000" b="1" dirty="0">
                <a:solidFill>
                  <a:prstClr val="black"/>
                </a:solidFill>
                <a:latin typeface="Calibri"/>
                <a:ea typeface="Calibri"/>
                <a:cs typeface="Calibri"/>
                <a:sym typeface="Calibri"/>
              </a:rPr>
              <a:t>délka DKK </a:t>
            </a:r>
            <a:r>
              <a:rPr lang="cs-CZ" sz="2000" dirty="0">
                <a:solidFill>
                  <a:prstClr val="black"/>
                </a:solidFill>
                <a:latin typeface="Calibri"/>
                <a:ea typeface="Calibri"/>
                <a:cs typeface="Calibri"/>
                <a:sym typeface="Calibri"/>
              </a:rPr>
              <a:t>a </a:t>
            </a:r>
            <a:r>
              <a:rPr lang="cs-CZ" sz="2000" b="1" dirty="0">
                <a:solidFill>
                  <a:prstClr val="black"/>
                </a:solidFill>
                <a:latin typeface="Calibri"/>
                <a:ea typeface="Calibri"/>
                <a:cs typeface="Calibri"/>
                <a:sym typeface="Calibri"/>
              </a:rPr>
              <a:t>postavení pánve</a:t>
            </a:r>
            <a:r>
              <a:rPr lang="cs-CZ" sz="2000" dirty="0">
                <a:solidFill>
                  <a:prstClr val="black"/>
                </a:solidFill>
                <a:latin typeface="Calibri"/>
                <a:ea typeface="Calibri"/>
                <a:cs typeface="Calibri"/>
                <a:sym typeface="Calibri"/>
              </a:rPr>
              <a:t>.</a:t>
            </a:r>
          </a:p>
          <a:p>
            <a:pPr marR="0" lvl="0" algn="l" defTabSz="914400" rtl="0" eaLnBrk="1" fontAlgn="auto" latinLnBrk="0" hangingPunct="1">
              <a:lnSpc>
                <a:spcPct val="100000"/>
              </a:lnSpc>
              <a:spcBef>
                <a:spcPts val="0"/>
              </a:spcBef>
              <a:spcAft>
                <a:spcPts val="0"/>
              </a:spcAft>
              <a:buClrTx/>
              <a:buSzTx/>
              <a:tabLst/>
              <a:defRPr/>
            </a:pPr>
            <a:r>
              <a:rPr kumimoji="0" lang="cs-CZ" sz="2000" b="1" i="0" u="none" strike="noStrike" kern="1200" cap="none" spc="0" normalizeH="0" baseline="0" noProof="0" dirty="0">
                <a:ln>
                  <a:noFill/>
                </a:ln>
                <a:solidFill>
                  <a:schemeClr val="accent2"/>
                </a:solidFill>
                <a:effectLst/>
                <a:uLnTx/>
                <a:uFillTx/>
                <a:latin typeface="Calibri"/>
                <a:ea typeface="Calibri"/>
                <a:cs typeface="Calibri"/>
                <a:sym typeface="Calibri"/>
              </a:rPr>
              <a:t>THOMAYEROVA ZKOUŠKA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1" i="0" u="none" strike="noStrike" kern="1200" cap="none" spc="0" normalizeH="0" baseline="0" noProof="0" dirty="0">
                <a:ln>
                  <a:noFill/>
                </a:ln>
                <a:effectLst/>
                <a:uLnTx/>
                <a:uFillTx/>
                <a:latin typeface="Calibri"/>
                <a:ea typeface="Calibri"/>
                <a:cs typeface="Calibri"/>
                <a:sym typeface="Calibri"/>
              </a:rPr>
              <a:t>V maximálním </a:t>
            </a:r>
            <a:r>
              <a:rPr kumimoji="0" lang="cs-CZ" sz="2000" i="0" u="none" strike="noStrike" kern="1200" cap="none" spc="0" normalizeH="0" baseline="0" noProof="0" dirty="0">
                <a:ln>
                  <a:noFill/>
                </a:ln>
                <a:effectLst/>
                <a:uLnTx/>
                <a:uFillTx/>
                <a:latin typeface="Calibri"/>
                <a:ea typeface="Calibri"/>
                <a:cs typeface="Calibri"/>
                <a:sym typeface="Calibri"/>
              </a:rPr>
              <a:t>aktivním</a:t>
            </a:r>
            <a:r>
              <a:rPr kumimoji="0" lang="cs-CZ" sz="2000" b="1" i="0" u="none" strike="noStrike" kern="1200" cap="none" spc="0" normalizeH="0" baseline="0" noProof="0" dirty="0">
                <a:ln>
                  <a:noFill/>
                </a:ln>
                <a:effectLst/>
                <a:uLnTx/>
                <a:uFillTx/>
                <a:latin typeface="Calibri"/>
                <a:ea typeface="Calibri"/>
                <a:cs typeface="Calibri"/>
                <a:sym typeface="Calibri"/>
              </a:rPr>
              <a:t> předklonu </a:t>
            </a:r>
            <a:r>
              <a:rPr kumimoji="0" lang="cs-CZ" sz="2000" i="0" u="none" strike="noStrike" kern="1200" cap="none" spc="0" normalizeH="0" baseline="0" noProof="0" dirty="0">
                <a:ln>
                  <a:noFill/>
                </a:ln>
                <a:effectLst/>
                <a:uLnTx/>
                <a:uFillTx/>
                <a:latin typeface="Calibri"/>
                <a:ea typeface="Calibri"/>
                <a:cs typeface="Calibri"/>
                <a:sym typeface="Calibri"/>
              </a:rPr>
              <a:t>měříme vzdálenost </a:t>
            </a:r>
            <a:r>
              <a:rPr kumimoji="0" lang="cs-CZ" sz="2000" b="1" i="0" u="none" strike="noStrike" kern="1200" cap="none" spc="0" normalizeH="0" baseline="0" noProof="0" dirty="0">
                <a:ln>
                  <a:noFill/>
                </a:ln>
                <a:effectLst/>
                <a:uLnTx/>
                <a:uFillTx/>
                <a:latin typeface="Calibri"/>
                <a:ea typeface="Calibri"/>
                <a:cs typeface="Calibri"/>
                <a:sym typeface="Calibri"/>
              </a:rPr>
              <a:t>konečků prstů </a:t>
            </a:r>
            <a:r>
              <a:rPr kumimoji="0" lang="cs-CZ" sz="2000" i="0" u="none" strike="noStrike" kern="1200" cap="none" spc="0" normalizeH="0" baseline="0" noProof="0" dirty="0">
                <a:ln>
                  <a:noFill/>
                </a:ln>
                <a:effectLst/>
                <a:uLnTx/>
                <a:uFillTx/>
                <a:latin typeface="Calibri"/>
                <a:ea typeface="Calibri"/>
                <a:cs typeface="Calibri"/>
                <a:sym typeface="Calibri"/>
              </a:rPr>
              <a:t>pacienta</a:t>
            </a:r>
            <a:r>
              <a:rPr kumimoji="0" lang="cs-CZ" sz="2000" b="1" i="0" u="none" strike="noStrike" kern="1200" cap="none" spc="0" normalizeH="0" baseline="0" noProof="0" dirty="0">
                <a:ln>
                  <a:noFill/>
                </a:ln>
                <a:effectLst/>
                <a:uLnTx/>
                <a:uFillTx/>
                <a:latin typeface="Calibri"/>
                <a:ea typeface="Calibri"/>
                <a:cs typeface="Calibri"/>
                <a:sym typeface="Calibri"/>
              </a:rPr>
              <a:t> od podlahy.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a:ea typeface="Calibri"/>
                <a:cs typeface="Calibri"/>
                <a:sym typeface="Calibri"/>
              </a:rPr>
              <a:t>Sledujeme také rozvoj páteře při provádění této zkoušky.</a:t>
            </a:r>
          </a:p>
        </p:txBody>
      </p:sp>
      <p:pic>
        <p:nvPicPr>
          <p:cNvPr id="51202" name="Picture 2" descr="Vyšetření pohybového ústrojí">
            <a:extLst>
              <a:ext uri="{FF2B5EF4-FFF2-40B4-BE49-F238E27FC236}">
                <a16:creationId xmlns:a16="http://schemas.microsoft.com/office/drawing/2014/main" id="{7FD4BEBF-73F4-4E61-8F52-E418CB2A4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821" y="3572125"/>
            <a:ext cx="5425118" cy="2888699"/>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descr="Omezení pohyblivosti a vývojové vady páteře žáků 2. stupně ZŠ na venkově a  ve městech">
            <a:extLst>
              <a:ext uri="{FF2B5EF4-FFF2-40B4-BE49-F238E27FC236}">
                <a16:creationId xmlns:a16="http://schemas.microsoft.com/office/drawing/2014/main" id="{B6E42F0E-7AAB-4850-B519-D4A5DDDD3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53" y="3429000"/>
            <a:ext cx="4692265" cy="3055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rejčovský metr | VESNA">
            <a:extLst>
              <a:ext uri="{FF2B5EF4-FFF2-40B4-BE49-F238E27FC236}">
                <a16:creationId xmlns:a16="http://schemas.microsoft.com/office/drawing/2014/main" id="{E44711B1-CAEC-46D7-8DD8-9F40B910149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06622" y="231337"/>
            <a:ext cx="1114317" cy="82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87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60" y="540301"/>
            <a:ext cx="8725806" cy="77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cs-CZ" b="1" dirty="0"/>
              <a:t>PORUCHY VĚDOMÍ</a:t>
            </a:r>
            <a:endParaRPr b="1" dirty="0"/>
          </a:p>
        </p:txBody>
      </p:sp>
      <p:sp>
        <p:nvSpPr>
          <p:cNvPr id="342" name="Google Shape;342;p31"/>
          <p:cNvSpPr txBox="1">
            <a:spLocks noGrp="1"/>
          </p:cNvSpPr>
          <p:nvPr>
            <p:ph type="body" idx="1"/>
          </p:nvPr>
        </p:nvSpPr>
        <p:spPr>
          <a:xfrm>
            <a:off x="371059" y="1310377"/>
            <a:ext cx="11599267" cy="897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cs-CZ" sz="2400" b="1" dirty="0">
                <a:solidFill>
                  <a:schemeClr val="accent4">
                    <a:lumMod val="75000"/>
                  </a:schemeClr>
                </a:solidFill>
              </a:rPr>
              <a:t>VĚDOMÍ</a:t>
            </a:r>
            <a:r>
              <a:rPr lang="cs-CZ" sz="2400" dirty="0">
                <a:solidFill>
                  <a:schemeClr val="accent4">
                    <a:lumMod val="75000"/>
                  </a:schemeClr>
                </a:solidFill>
              </a:rPr>
              <a:t> </a:t>
            </a:r>
            <a:r>
              <a:rPr lang="cs-CZ" sz="2400" dirty="0"/>
              <a:t>= stav, kdy si jedinec </a:t>
            </a:r>
            <a:r>
              <a:rPr lang="cs-CZ" sz="2400" b="1" dirty="0">
                <a:solidFill>
                  <a:schemeClr val="accent4">
                    <a:lumMod val="75000"/>
                  </a:schemeClr>
                </a:solidFill>
              </a:rPr>
              <a:t>plně</a:t>
            </a:r>
            <a:r>
              <a:rPr lang="cs-CZ" sz="2400" b="1" dirty="0"/>
              <a:t> uvědomuje </a:t>
            </a:r>
            <a:r>
              <a:rPr lang="cs-CZ" sz="2400" dirty="0"/>
              <a:t>sebe sama a své okolí, je schopen </a:t>
            </a:r>
            <a:r>
              <a:rPr lang="cs-CZ" sz="2400" b="1" dirty="0"/>
              <a:t>jednat </a:t>
            </a:r>
            <a:r>
              <a:rPr lang="cs-CZ" sz="2400" dirty="0"/>
              <a:t>podle své vůle a </a:t>
            </a:r>
            <a:r>
              <a:rPr lang="cs-CZ" sz="2400" b="1" dirty="0"/>
              <a:t>adekvátně reagovat </a:t>
            </a:r>
            <a:r>
              <a:rPr lang="cs-CZ" sz="2400" dirty="0"/>
              <a:t>na zevní i vnitřní podněty. (Synonymum: bdělý stav).</a:t>
            </a:r>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7" name="Google Shape;348;p31">
            <a:extLst>
              <a:ext uri="{FF2B5EF4-FFF2-40B4-BE49-F238E27FC236}">
                <a16:creationId xmlns:a16="http://schemas.microsoft.com/office/drawing/2014/main" id="{987C04B9-D43F-48D3-9914-4B0F23694BC2}"/>
              </a:ext>
            </a:extLst>
          </p:cNvPr>
          <p:cNvSpPr/>
          <p:nvPr/>
        </p:nvSpPr>
        <p:spPr>
          <a:xfrm>
            <a:off x="371059" y="2554820"/>
            <a:ext cx="11449882" cy="377687"/>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VIGILITA</a:t>
            </a:r>
            <a:r>
              <a:rPr lang="cs-CZ" sz="2400" dirty="0">
                <a:latin typeface="Calibri"/>
                <a:ea typeface="Calibri"/>
                <a:cs typeface="Calibri"/>
                <a:sym typeface="Calibri"/>
              </a:rPr>
              <a:t> (bdělost) – </a:t>
            </a:r>
            <a:r>
              <a:rPr lang="cs-CZ" sz="2400" b="1" u="sng" dirty="0">
                <a:latin typeface="Calibri"/>
                <a:ea typeface="Calibri"/>
                <a:cs typeface="Calibri"/>
                <a:sym typeface="Calibri"/>
              </a:rPr>
              <a:t>KVANTITA</a:t>
            </a:r>
            <a:r>
              <a:rPr lang="cs-CZ" sz="2400" b="1" dirty="0">
                <a:latin typeface="Calibri"/>
                <a:ea typeface="Calibri"/>
                <a:cs typeface="Calibri"/>
                <a:sym typeface="Calibri"/>
              </a:rPr>
              <a:t>TIVNÍ PORUCHY VĚDOMÍ</a:t>
            </a:r>
            <a:endParaRPr sz="2400" b="1" dirty="0">
              <a:latin typeface="Calibri"/>
              <a:ea typeface="Calibri"/>
              <a:cs typeface="Calibri"/>
              <a:sym typeface="Calibri"/>
            </a:endParaRP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7" y="2179606"/>
            <a:ext cx="11449884"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solidFill>
                  <a:schemeClr val="bg1"/>
                </a:solidFill>
                <a:latin typeface="Calibri"/>
                <a:ea typeface="Calibri"/>
                <a:cs typeface="Calibri"/>
                <a:sym typeface="Calibri"/>
              </a:rPr>
              <a:t>PORUCHY VĚDOMÍ</a:t>
            </a:r>
            <a:endParaRPr sz="2400" b="1" dirty="0">
              <a:solidFill>
                <a:schemeClr val="bg1"/>
              </a:solidFill>
              <a:latin typeface="Calibri"/>
              <a:ea typeface="Calibri"/>
              <a:cs typeface="Calibri"/>
              <a:sym typeface="Calibri"/>
            </a:endParaRPr>
          </a:p>
        </p:txBody>
      </p:sp>
      <p:sp>
        <p:nvSpPr>
          <p:cNvPr id="12" name="Google Shape;348;p31">
            <a:extLst>
              <a:ext uri="{FF2B5EF4-FFF2-40B4-BE49-F238E27FC236}">
                <a16:creationId xmlns:a16="http://schemas.microsoft.com/office/drawing/2014/main" id="{B98FCCFC-0783-4896-A8DB-CF6068413D5E}"/>
              </a:ext>
            </a:extLst>
          </p:cNvPr>
          <p:cNvSpPr/>
          <p:nvPr/>
        </p:nvSpPr>
        <p:spPr>
          <a:xfrm>
            <a:off x="371057" y="3064650"/>
            <a:ext cx="11449882" cy="377687"/>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SOMNOLENCE</a:t>
            </a:r>
            <a:endParaRPr sz="2400" dirty="0">
              <a:latin typeface="Calibri"/>
              <a:ea typeface="Calibri"/>
              <a:cs typeface="Calibri"/>
              <a:sym typeface="Calibri"/>
            </a:endParaRPr>
          </a:p>
        </p:txBody>
      </p:sp>
      <p:sp>
        <p:nvSpPr>
          <p:cNvPr id="13" name="Google Shape;348;p31">
            <a:extLst>
              <a:ext uri="{FF2B5EF4-FFF2-40B4-BE49-F238E27FC236}">
                <a16:creationId xmlns:a16="http://schemas.microsoft.com/office/drawing/2014/main" id="{0F9E87D2-C500-45B7-B9D5-4CB52FF7FC12}"/>
              </a:ext>
            </a:extLst>
          </p:cNvPr>
          <p:cNvSpPr/>
          <p:nvPr/>
        </p:nvSpPr>
        <p:spPr>
          <a:xfrm>
            <a:off x="371057" y="4504696"/>
            <a:ext cx="11449882" cy="377687"/>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SOPOR</a:t>
            </a:r>
            <a:endParaRPr sz="2400" dirty="0">
              <a:latin typeface="Calibri"/>
              <a:ea typeface="Calibri"/>
              <a:cs typeface="Calibri"/>
              <a:sym typeface="Calibri"/>
            </a:endParaRPr>
          </a:p>
        </p:txBody>
      </p:sp>
      <p:sp>
        <p:nvSpPr>
          <p:cNvPr id="14" name="Google Shape;348;p31">
            <a:extLst>
              <a:ext uri="{FF2B5EF4-FFF2-40B4-BE49-F238E27FC236}">
                <a16:creationId xmlns:a16="http://schemas.microsoft.com/office/drawing/2014/main" id="{25F16B2B-F1A8-409F-BE40-BC8259C732EC}"/>
              </a:ext>
            </a:extLst>
          </p:cNvPr>
          <p:cNvSpPr/>
          <p:nvPr/>
        </p:nvSpPr>
        <p:spPr>
          <a:xfrm>
            <a:off x="371057" y="5684146"/>
            <a:ext cx="11449882" cy="377687"/>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KÓMA</a:t>
            </a:r>
            <a:endParaRPr sz="2400" dirty="0">
              <a:latin typeface="Calibri"/>
              <a:ea typeface="Calibri"/>
              <a:cs typeface="Calibri"/>
              <a:sym typeface="Calibri"/>
            </a:endParaRPr>
          </a:p>
        </p:txBody>
      </p:sp>
      <p:sp>
        <p:nvSpPr>
          <p:cNvPr id="15" name="Google Shape;348;p31">
            <a:extLst>
              <a:ext uri="{FF2B5EF4-FFF2-40B4-BE49-F238E27FC236}">
                <a16:creationId xmlns:a16="http://schemas.microsoft.com/office/drawing/2014/main" id="{20D5AC76-371D-490A-A74E-A2C405DBD286}"/>
              </a:ext>
            </a:extLst>
          </p:cNvPr>
          <p:cNvSpPr/>
          <p:nvPr/>
        </p:nvSpPr>
        <p:spPr>
          <a:xfrm>
            <a:off x="371057" y="3436850"/>
            <a:ext cx="11449882" cy="997267"/>
          </a:xfrm>
          <a:prstGeom prst="rect">
            <a:avLst/>
          </a:prstGeom>
          <a:solidFill>
            <a:schemeClr val="accent2">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dirty="0">
                <a:latin typeface="Calibri"/>
                <a:ea typeface="Calibri"/>
                <a:cs typeface="Calibri"/>
                <a:sym typeface="Calibri"/>
              </a:rPr>
              <a:t>Není spontánní udržení vigility, zvýšená </a:t>
            </a:r>
            <a:r>
              <a:rPr lang="cs-CZ" sz="2000" b="1" dirty="0">
                <a:latin typeface="Calibri"/>
                <a:ea typeface="Calibri"/>
                <a:cs typeface="Calibri"/>
                <a:sym typeface="Calibri"/>
              </a:rPr>
              <a:t>spavost</a:t>
            </a:r>
            <a:r>
              <a:rPr lang="cs-CZ" sz="2000" dirty="0">
                <a:latin typeface="Calibri"/>
                <a:ea typeface="Calibri"/>
                <a:cs typeface="Calibri"/>
                <a:sym typeface="Calibri"/>
              </a:rPr>
              <a:t>, je však </a:t>
            </a:r>
            <a:r>
              <a:rPr lang="cs-CZ" sz="2000" b="1" dirty="0">
                <a:latin typeface="Calibri"/>
                <a:ea typeface="Calibri"/>
                <a:cs typeface="Calibri"/>
                <a:sym typeface="Calibri"/>
              </a:rPr>
              <a:t>probudný oslovením nebo dotekem</a:t>
            </a:r>
            <a:r>
              <a:rPr lang="cs-CZ" sz="2000" dirty="0">
                <a:latin typeface="Calibri"/>
                <a:ea typeface="Calibri"/>
                <a:cs typeface="Calibri"/>
                <a:sym typeface="Calibri"/>
              </a:rPr>
              <a:t>, reaguje s latencí nebo zpomaleně, nepřesně. Pomine-li impulz k udržení vigility, </a:t>
            </a:r>
            <a:r>
              <a:rPr lang="cs-CZ" sz="2000" b="1" dirty="0">
                <a:latin typeface="Calibri"/>
                <a:ea typeface="Calibri"/>
                <a:cs typeface="Calibri"/>
                <a:sym typeface="Calibri"/>
              </a:rPr>
              <a:t>pacient usíná</a:t>
            </a:r>
            <a:r>
              <a:rPr lang="cs-CZ" sz="2000" dirty="0">
                <a:latin typeface="Calibri"/>
                <a:ea typeface="Calibri"/>
                <a:cs typeface="Calibri"/>
                <a:sym typeface="Calibri"/>
              </a:rPr>
              <a:t>. Somnolenci vyvolá např. spánková deprivace.</a:t>
            </a:r>
            <a:endParaRPr lang="cs-CZ" sz="2000" dirty="0">
              <a:solidFill>
                <a:schemeClr val="tx1"/>
              </a:solidFill>
              <a:latin typeface="Calibri"/>
              <a:ea typeface="Calibri"/>
              <a:cs typeface="Calibri"/>
              <a:sym typeface="Calibri"/>
            </a:endParaRPr>
          </a:p>
        </p:txBody>
      </p:sp>
      <p:pic>
        <p:nvPicPr>
          <p:cNvPr id="1026" name="Picture 2" descr="Exclamation, mark icon - Download on Iconfinder">
            <a:extLst>
              <a:ext uri="{FF2B5EF4-FFF2-40B4-BE49-F238E27FC236}">
                <a16:creationId xmlns:a16="http://schemas.microsoft.com/office/drawing/2014/main" id="{A94725AC-1D43-4513-92FF-7F31E0BB4E8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191700" y="2992076"/>
            <a:ext cx="575035" cy="575035"/>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348;p31">
            <a:extLst>
              <a:ext uri="{FF2B5EF4-FFF2-40B4-BE49-F238E27FC236}">
                <a16:creationId xmlns:a16="http://schemas.microsoft.com/office/drawing/2014/main" id="{78380C6B-5C08-45B5-8BB2-E4F80987513D}"/>
              </a:ext>
            </a:extLst>
          </p:cNvPr>
          <p:cNvSpPr/>
          <p:nvPr/>
        </p:nvSpPr>
        <p:spPr>
          <a:xfrm>
            <a:off x="371057" y="4864545"/>
            <a:ext cx="11449882" cy="763256"/>
          </a:xfrm>
          <a:prstGeom prst="rect">
            <a:avLst/>
          </a:prstGeom>
          <a:solidFill>
            <a:schemeClr val="accent2">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dirty="0">
                <a:latin typeface="Calibri"/>
                <a:ea typeface="Calibri"/>
                <a:cs typeface="Calibri"/>
                <a:sym typeface="Calibri"/>
              </a:rPr>
              <a:t>Není spontánní udržení vigility, pacient není probudný oslovením, ale </a:t>
            </a:r>
            <a:r>
              <a:rPr lang="cs-CZ" sz="2000" b="1" dirty="0">
                <a:latin typeface="Calibri"/>
                <a:ea typeface="Calibri"/>
                <a:cs typeface="Calibri"/>
                <a:sym typeface="Calibri"/>
              </a:rPr>
              <a:t>jen silnou stimulací </a:t>
            </a:r>
            <a:r>
              <a:rPr lang="cs-CZ" sz="2000" dirty="0">
                <a:latin typeface="Calibri"/>
                <a:ea typeface="Calibri"/>
                <a:cs typeface="Calibri"/>
                <a:sym typeface="Calibri"/>
              </a:rPr>
              <a:t>(obvykle algický/</a:t>
            </a:r>
            <a:r>
              <a:rPr lang="cs-CZ" sz="2000" dirty="0" err="1">
                <a:latin typeface="Calibri"/>
                <a:ea typeface="Calibri"/>
                <a:cs typeface="Calibri"/>
                <a:sym typeface="Calibri"/>
              </a:rPr>
              <a:t>nociceptivní</a:t>
            </a:r>
            <a:r>
              <a:rPr lang="cs-CZ" sz="2000" dirty="0">
                <a:latin typeface="Calibri"/>
                <a:ea typeface="Calibri"/>
                <a:cs typeface="Calibri"/>
                <a:sym typeface="Calibri"/>
              </a:rPr>
              <a:t> podnět). Obvykle odpovídá jednoslovně nebo vydává nesrozumitelné zvuky.</a:t>
            </a:r>
            <a:endParaRPr lang="cs-CZ" sz="2000" dirty="0">
              <a:solidFill>
                <a:schemeClr val="tx1"/>
              </a:solidFill>
              <a:latin typeface="Calibri"/>
              <a:ea typeface="Calibri"/>
              <a:cs typeface="Calibri"/>
              <a:sym typeface="Calibri"/>
            </a:endParaRPr>
          </a:p>
        </p:txBody>
      </p:sp>
      <p:pic>
        <p:nvPicPr>
          <p:cNvPr id="17" name="Picture 2" descr="Exclamation, mark icon - Download on Iconfinder">
            <a:extLst>
              <a:ext uri="{FF2B5EF4-FFF2-40B4-BE49-F238E27FC236}">
                <a16:creationId xmlns:a16="http://schemas.microsoft.com/office/drawing/2014/main" id="{8CC2E3D0-5417-4916-A5C2-7208C09141D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191700" y="4391021"/>
            <a:ext cx="575035" cy="5750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xclamation, mark icon - Download on Iconfinder">
            <a:extLst>
              <a:ext uri="{FF2B5EF4-FFF2-40B4-BE49-F238E27FC236}">
                <a16:creationId xmlns:a16="http://schemas.microsoft.com/office/drawing/2014/main" id="{461F5D3F-3573-4E7C-9E5E-27B69EE76DA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86518" y="4393423"/>
            <a:ext cx="575035" cy="57503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48;p31">
            <a:extLst>
              <a:ext uri="{FF2B5EF4-FFF2-40B4-BE49-F238E27FC236}">
                <a16:creationId xmlns:a16="http://schemas.microsoft.com/office/drawing/2014/main" id="{6ACA2DAB-D430-4D1A-A8B6-72E1A3ED8D1F}"/>
              </a:ext>
            </a:extLst>
          </p:cNvPr>
          <p:cNvSpPr/>
          <p:nvPr/>
        </p:nvSpPr>
        <p:spPr>
          <a:xfrm>
            <a:off x="371057" y="6061833"/>
            <a:ext cx="11449882" cy="668905"/>
          </a:xfrm>
          <a:prstGeom prst="rect">
            <a:avLst/>
          </a:prstGeom>
          <a:solidFill>
            <a:schemeClr val="accent2">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000" dirty="0">
                <a:solidFill>
                  <a:schemeClr val="tx1"/>
                </a:solidFill>
                <a:latin typeface="Calibri"/>
                <a:ea typeface="Calibri"/>
                <a:cs typeface="Calibri"/>
                <a:sym typeface="Calibri"/>
              </a:rPr>
              <a:t>Pacient </a:t>
            </a:r>
            <a:r>
              <a:rPr lang="cs-CZ" sz="2000" b="1" dirty="0">
                <a:latin typeface="Calibri"/>
                <a:ea typeface="Calibri"/>
                <a:cs typeface="Calibri"/>
                <a:sym typeface="Calibri"/>
              </a:rPr>
              <a:t>nereaguje na podněty vůbec</a:t>
            </a:r>
            <a:r>
              <a:rPr lang="cs-CZ" sz="2000" dirty="0">
                <a:latin typeface="Calibri"/>
                <a:ea typeface="Calibri"/>
                <a:cs typeface="Calibri"/>
                <a:sym typeface="Calibri"/>
              </a:rPr>
              <a:t> (hluboké kóma) nebo reaguje nespecificky/omezeně/nedokonale na silnou algickou stimulaci.</a:t>
            </a:r>
            <a:endParaRPr lang="cs-CZ" sz="2000" dirty="0">
              <a:solidFill>
                <a:schemeClr val="tx1"/>
              </a:solidFill>
              <a:latin typeface="Calibri"/>
              <a:ea typeface="Calibri"/>
              <a:cs typeface="Calibri"/>
              <a:sym typeface="Calibri"/>
            </a:endParaRPr>
          </a:p>
        </p:txBody>
      </p:sp>
      <p:pic>
        <p:nvPicPr>
          <p:cNvPr id="20" name="Picture 2" descr="Exclamation, mark icon - Download on Iconfinder">
            <a:extLst>
              <a:ext uri="{FF2B5EF4-FFF2-40B4-BE49-F238E27FC236}">
                <a16:creationId xmlns:a16="http://schemas.microsoft.com/office/drawing/2014/main" id="{D69FC85E-A613-4EBE-B36A-00458BE9952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191700" y="5605672"/>
            <a:ext cx="575035" cy="5750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Exclamation, mark icon - Download on Iconfinder">
            <a:extLst>
              <a:ext uri="{FF2B5EF4-FFF2-40B4-BE49-F238E27FC236}">
                <a16:creationId xmlns:a16="http://schemas.microsoft.com/office/drawing/2014/main" id="{DDC1D3CF-C64B-458C-A48B-C63476C5F81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63931" y="5588892"/>
            <a:ext cx="575035" cy="5750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Exclamation, mark icon - Download on Iconfinder">
            <a:extLst>
              <a:ext uri="{FF2B5EF4-FFF2-40B4-BE49-F238E27FC236}">
                <a16:creationId xmlns:a16="http://schemas.microsoft.com/office/drawing/2014/main" id="{E02948A3-975B-4655-B11C-4532A2B166E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40459" y="5604835"/>
            <a:ext cx="575035" cy="57503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53;p31">
            <a:extLst>
              <a:ext uri="{FF2B5EF4-FFF2-40B4-BE49-F238E27FC236}">
                <a16:creationId xmlns:a16="http://schemas.microsoft.com/office/drawing/2014/main" id="{EF228491-B4EF-428B-8BD0-FEBBE22E6B58}"/>
              </a:ext>
            </a:extLst>
          </p:cNvPr>
          <p:cNvSpPr/>
          <p:nvPr/>
        </p:nvSpPr>
        <p:spPr>
          <a:xfrm>
            <a:off x="5823284" y="174229"/>
            <a:ext cx="5997657" cy="1004005"/>
          </a:xfrm>
          <a:prstGeom prst="rect">
            <a:avLst/>
          </a:prstGeom>
          <a:solidFill>
            <a:srgbClr val="FFF2CC"/>
          </a:solidFill>
          <a:ln>
            <a:noFill/>
          </a:ln>
        </p:spPr>
        <p:txBody>
          <a:bodyPr spcFirstLastPara="1" wrap="square" lIns="91425" tIns="45700" rIns="91425" bIns="45700" anchor="ctr" anchorCtr="0">
            <a:noAutofit/>
          </a:bodyPr>
          <a:lstStyle/>
          <a:p>
            <a:pPr lvl="0"/>
            <a:r>
              <a:rPr lang="cs-CZ" sz="2000" b="1" dirty="0">
                <a:solidFill>
                  <a:schemeClr val="dk1"/>
                </a:solidFill>
                <a:latin typeface="Calibri" panose="020F0502020204030204" pitchFamily="34" charset="0"/>
                <a:cs typeface="Calibri" panose="020F0502020204030204" pitchFamily="34" charset="0"/>
                <a:sym typeface="Calibri"/>
              </a:rPr>
              <a:t>      </a:t>
            </a:r>
            <a:r>
              <a:rPr lang="cs-CZ" sz="2000" dirty="0">
                <a:solidFill>
                  <a:schemeClr val="dk1"/>
                </a:solidFill>
                <a:latin typeface="Calibri" panose="020F0502020204030204" pitchFamily="34" charset="0"/>
                <a:cs typeface="Calibri" panose="020F0502020204030204" pitchFamily="34" charset="0"/>
                <a:sym typeface="Calibri"/>
              </a:rPr>
              <a:t>Někteří autoři dělí poruchy vědomí ještě z časového hlediska na dlouhodobé (níže) a krátkodobé, kam řadí synkopu nebo epileptický záchvat.</a:t>
            </a:r>
            <a:endParaRPr lang="cs-CZ" dirty="0">
              <a:solidFill>
                <a:schemeClr val="dk1"/>
              </a:solidFill>
              <a:latin typeface="Calibri" panose="020F0502020204030204" pitchFamily="34" charset="0"/>
              <a:cs typeface="Calibri" panose="020F0502020204030204" pitchFamily="34" charset="0"/>
              <a:sym typeface="Calibri"/>
            </a:endParaRPr>
          </a:p>
        </p:txBody>
      </p:sp>
      <p:pic>
        <p:nvPicPr>
          <p:cNvPr id="24" name="Google Shape;354;p31" descr="Známky Info Informace - Vektorová grafika zdarma na Pixabay">
            <a:extLst>
              <a:ext uri="{FF2B5EF4-FFF2-40B4-BE49-F238E27FC236}">
                <a16:creationId xmlns:a16="http://schemas.microsoft.com/office/drawing/2014/main" id="{4C9A98FE-087E-4211-AF83-C1E5FFE9499B}"/>
              </a:ext>
            </a:extLst>
          </p:cNvPr>
          <p:cNvPicPr preferRelativeResize="0"/>
          <p:nvPr/>
        </p:nvPicPr>
        <p:blipFill rotWithShape="1">
          <a:blip r:embed="rId4">
            <a:alphaModFix/>
          </a:blip>
          <a:srcRect/>
          <a:stretch/>
        </p:blipFill>
        <p:spPr>
          <a:xfrm>
            <a:off x="5891718" y="233155"/>
            <a:ext cx="278974" cy="278974"/>
          </a:xfrm>
          <a:prstGeom prst="rect">
            <a:avLst/>
          </a:prstGeom>
          <a:noFill/>
          <a:ln>
            <a:noFill/>
          </a:ln>
        </p:spPr>
      </p:pic>
    </p:spTree>
    <p:extLst>
      <p:ext uri="{BB962C8B-B14F-4D97-AF65-F5344CB8AC3E}">
        <p14:creationId xmlns:p14="http://schemas.microsoft.com/office/powerpoint/2010/main" val="373329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DEFINICE A ROZDĚLENÍ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9" name="Google Shape;348;p31">
            <a:extLst>
              <a:ext uri="{FF2B5EF4-FFF2-40B4-BE49-F238E27FC236}">
                <a16:creationId xmlns:a16="http://schemas.microsoft.com/office/drawing/2014/main" id="{F6D06495-7A50-4917-A187-AD649C099D55}"/>
              </a:ext>
            </a:extLst>
          </p:cNvPr>
          <p:cNvSpPr/>
          <p:nvPr/>
        </p:nvSpPr>
        <p:spPr>
          <a:xfrm>
            <a:off x="371057" y="1275460"/>
            <a:ext cx="11449884" cy="37768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solidFill>
                  <a:schemeClr val="bg1"/>
                </a:solidFill>
                <a:latin typeface="Calibri"/>
                <a:ea typeface="Calibri"/>
                <a:cs typeface="Calibri"/>
                <a:sym typeface="Calibri"/>
              </a:rPr>
              <a:t>PORUCHY VĚDOMÍ</a:t>
            </a:r>
            <a:endParaRPr sz="2400" b="1" dirty="0">
              <a:solidFill>
                <a:schemeClr val="bg1"/>
              </a:solidFill>
              <a:latin typeface="Calibri"/>
              <a:ea typeface="Calibri"/>
              <a:cs typeface="Calibri"/>
              <a:sym typeface="Calibri"/>
            </a:endParaRPr>
          </a:p>
        </p:txBody>
      </p:sp>
      <p:sp>
        <p:nvSpPr>
          <p:cNvPr id="10" name="Google Shape;348;p31">
            <a:extLst>
              <a:ext uri="{FF2B5EF4-FFF2-40B4-BE49-F238E27FC236}">
                <a16:creationId xmlns:a16="http://schemas.microsoft.com/office/drawing/2014/main" id="{BB7B2777-21CD-4833-89B1-7671CECAABB3}"/>
              </a:ext>
            </a:extLst>
          </p:cNvPr>
          <p:cNvSpPr/>
          <p:nvPr/>
        </p:nvSpPr>
        <p:spPr>
          <a:xfrm>
            <a:off x="371057" y="1656713"/>
            <a:ext cx="11449882" cy="377687"/>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LUCIDITA</a:t>
            </a:r>
            <a:r>
              <a:rPr lang="cs-CZ" sz="2400" dirty="0">
                <a:latin typeface="Calibri"/>
                <a:ea typeface="Calibri"/>
                <a:cs typeface="Calibri"/>
                <a:sym typeface="Calibri"/>
              </a:rPr>
              <a:t> (uvědomění) – </a:t>
            </a:r>
            <a:r>
              <a:rPr lang="cs-CZ" sz="2400" b="1" u="sng" dirty="0">
                <a:latin typeface="Calibri"/>
                <a:ea typeface="Calibri"/>
                <a:cs typeface="Calibri"/>
                <a:sym typeface="Calibri"/>
              </a:rPr>
              <a:t>KVALITA</a:t>
            </a:r>
            <a:r>
              <a:rPr lang="cs-CZ" sz="2400" b="1" dirty="0">
                <a:latin typeface="Calibri"/>
                <a:ea typeface="Calibri"/>
                <a:cs typeface="Calibri"/>
                <a:sym typeface="Calibri"/>
              </a:rPr>
              <a:t>TIVNÍ PORUCHA VĚDOMÍ</a:t>
            </a:r>
            <a:endParaRPr sz="2400" b="1" dirty="0">
              <a:latin typeface="Calibri"/>
              <a:ea typeface="Calibri"/>
              <a:cs typeface="Calibri"/>
              <a:sym typeface="Calibri"/>
            </a:endParaRPr>
          </a:p>
        </p:txBody>
      </p:sp>
      <p:sp>
        <p:nvSpPr>
          <p:cNvPr id="11" name="Google Shape;348;p31">
            <a:extLst>
              <a:ext uri="{FF2B5EF4-FFF2-40B4-BE49-F238E27FC236}">
                <a16:creationId xmlns:a16="http://schemas.microsoft.com/office/drawing/2014/main" id="{FB50EB7C-14C5-4ABD-AD90-2B6F9BC4747E}"/>
              </a:ext>
            </a:extLst>
          </p:cNvPr>
          <p:cNvSpPr/>
          <p:nvPr/>
        </p:nvSpPr>
        <p:spPr>
          <a:xfrm>
            <a:off x="371057" y="2056088"/>
            <a:ext cx="11449882" cy="944213"/>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400" dirty="0">
                <a:solidFill>
                  <a:schemeClr val="tx1"/>
                </a:solidFill>
                <a:latin typeface="Calibri"/>
                <a:ea typeface="Calibri"/>
                <a:cs typeface="Calibri"/>
                <a:sym typeface="Calibri"/>
              </a:rPr>
              <a:t>Schopnost uvědomovat si v bdělém stavu vlastní existenci a </a:t>
            </a:r>
            <a:r>
              <a:rPr lang="cs-CZ" sz="2400" dirty="0">
                <a:latin typeface="Calibri"/>
                <a:ea typeface="Calibri"/>
                <a:cs typeface="Calibri"/>
                <a:sym typeface="Calibri"/>
              </a:rPr>
              <a:t>správně interpretovat vjemy z okolí. Vigilita je tedy podmínkou lucidity („Není </a:t>
            </a:r>
            <a:r>
              <a:rPr lang="en-GB" sz="2400" dirty="0">
                <a:latin typeface="Calibri"/>
                <a:ea typeface="Calibri"/>
                <a:cs typeface="Calibri"/>
                <a:sym typeface="Calibri"/>
              </a:rPr>
              <a:t>lucidity</a:t>
            </a:r>
            <a:r>
              <a:rPr lang="cs-CZ" sz="2400" dirty="0">
                <a:latin typeface="Calibri"/>
                <a:ea typeface="Calibri"/>
                <a:cs typeface="Calibri"/>
                <a:sym typeface="Calibri"/>
              </a:rPr>
              <a:t> bez</a:t>
            </a:r>
            <a:r>
              <a:rPr lang="en-GB" sz="2400" dirty="0">
                <a:latin typeface="Calibri"/>
                <a:ea typeface="Calibri"/>
                <a:cs typeface="Calibri"/>
                <a:sym typeface="Calibri"/>
              </a:rPr>
              <a:t> </a:t>
            </a:r>
            <a:r>
              <a:rPr lang="en-GB" sz="2400" dirty="0" err="1">
                <a:latin typeface="Calibri"/>
                <a:ea typeface="Calibri"/>
                <a:cs typeface="Calibri"/>
                <a:sym typeface="Calibri"/>
              </a:rPr>
              <a:t>vigility</a:t>
            </a:r>
            <a:r>
              <a:rPr lang="cs-CZ" sz="2400" dirty="0">
                <a:latin typeface="Calibri"/>
                <a:ea typeface="Calibri"/>
                <a:cs typeface="Calibri"/>
                <a:sym typeface="Calibri"/>
              </a:rPr>
              <a:t>“).</a:t>
            </a:r>
          </a:p>
        </p:txBody>
      </p:sp>
      <p:sp>
        <p:nvSpPr>
          <p:cNvPr id="16" name="Google Shape;348;p31">
            <a:extLst>
              <a:ext uri="{FF2B5EF4-FFF2-40B4-BE49-F238E27FC236}">
                <a16:creationId xmlns:a16="http://schemas.microsoft.com/office/drawing/2014/main" id="{5CB5E88B-B19D-480F-A623-3A00EEFC3843}"/>
              </a:ext>
            </a:extLst>
          </p:cNvPr>
          <p:cNvSpPr/>
          <p:nvPr/>
        </p:nvSpPr>
        <p:spPr>
          <a:xfrm>
            <a:off x="371057" y="3115481"/>
            <a:ext cx="11449882" cy="377687"/>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cs-CZ" sz="2400" b="1" dirty="0">
                <a:latin typeface="Calibri"/>
                <a:ea typeface="Calibri"/>
                <a:cs typeface="Calibri"/>
                <a:sym typeface="Calibri"/>
              </a:rPr>
              <a:t>DELIRIUM</a:t>
            </a:r>
            <a:endParaRPr sz="2400" dirty="0">
              <a:latin typeface="Calibri"/>
              <a:ea typeface="Calibri"/>
              <a:cs typeface="Calibri"/>
              <a:sym typeface="Calibri"/>
            </a:endParaRPr>
          </a:p>
        </p:txBody>
      </p:sp>
      <p:sp>
        <p:nvSpPr>
          <p:cNvPr id="19" name="Google Shape;348;p31">
            <a:extLst>
              <a:ext uri="{FF2B5EF4-FFF2-40B4-BE49-F238E27FC236}">
                <a16:creationId xmlns:a16="http://schemas.microsoft.com/office/drawing/2014/main" id="{7250ABA1-37E5-4267-A3EC-B17B0025F2E0}"/>
              </a:ext>
            </a:extLst>
          </p:cNvPr>
          <p:cNvSpPr/>
          <p:nvPr/>
        </p:nvSpPr>
        <p:spPr>
          <a:xfrm>
            <a:off x="371057" y="3501018"/>
            <a:ext cx="11449882" cy="3163733"/>
          </a:xfrm>
          <a:prstGeom prst="rect">
            <a:avLst/>
          </a:prstGeom>
          <a:solidFill>
            <a:schemeClr val="accent2">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dirty="0">
                <a:latin typeface="Calibri"/>
                <a:ea typeface="Calibri"/>
                <a:cs typeface="Calibri"/>
                <a:sym typeface="Calibri"/>
              </a:rPr>
              <a:t>Nespecifická odpověď na různá somatická postižení (např. metabolické či infekční) nebo intoxikaci. Organická duševní porucha. </a:t>
            </a:r>
          </a:p>
          <a:p>
            <a:pPr marL="342900" marR="0" lvl="0" indent="-342900" rtl="0">
              <a:spcBef>
                <a:spcPts val="0"/>
              </a:spcBef>
              <a:spcAft>
                <a:spcPts val="0"/>
              </a:spcAft>
              <a:buFont typeface="Arial" panose="020B0604020202020204" pitchFamily="34" charset="0"/>
              <a:buChar char="•"/>
            </a:pPr>
            <a:r>
              <a:rPr lang="cs-CZ" b="1" dirty="0">
                <a:solidFill>
                  <a:schemeClr val="tx1"/>
                </a:solidFill>
                <a:latin typeface="Calibri"/>
                <a:ea typeface="Calibri"/>
                <a:cs typeface="Calibri"/>
                <a:sym typeface="Calibri"/>
              </a:rPr>
              <a:t>Náhlý začátek </a:t>
            </a:r>
            <a:r>
              <a:rPr lang="cs-CZ" dirty="0">
                <a:solidFill>
                  <a:schemeClr val="tx1"/>
                </a:solidFill>
                <a:latin typeface="Calibri"/>
                <a:ea typeface="Calibri"/>
                <a:cs typeface="Calibri"/>
                <a:sym typeface="Calibri"/>
              </a:rPr>
              <a:t>(max. v řádu dní)</a:t>
            </a:r>
            <a:r>
              <a:rPr lang="cs-CZ" b="1" dirty="0">
                <a:solidFill>
                  <a:schemeClr val="tx1"/>
                </a:solidFill>
                <a:latin typeface="Calibri"/>
                <a:ea typeface="Calibri"/>
                <a:cs typeface="Calibri"/>
                <a:sym typeface="Calibri"/>
              </a:rPr>
              <a:t> </a:t>
            </a:r>
            <a:r>
              <a:rPr lang="cs-CZ" dirty="0">
                <a:solidFill>
                  <a:schemeClr val="tx1"/>
                </a:solidFill>
                <a:latin typeface="Calibri"/>
                <a:ea typeface="Calibri"/>
                <a:cs typeface="Calibri"/>
                <a:sym typeface="Calibri"/>
              </a:rPr>
              <a:t>a </a:t>
            </a:r>
            <a:r>
              <a:rPr lang="cs-CZ" b="1" dirty="0">
                <a:solidFill>
                  <a:schemeClr val="tx1"/>
                </a:solidFill>
                <a:latin typeface="Calibri"/>
                <a:ea typeface="Calibri"/>
                <a:cs typeface="Calibri"/>
                <a:sym typeface="Calibri"/>
              </a:rPr>
              <a:t>kolísavý průběh </a:t>
            </a:r>
            <a:r>
              <a:rPr lang="cs-CZ" dirty="0">
                <a:solidFill>
                  <a:schemeClr val="tx1"/>
                </a:solidFill>
                <a:latin typeface="Calibri"/>
                <a:ea typeface="Calibri"/>
                <a:cs typeface="Calibri"/>
                <a:sym typeface="Calibri"/>
              </a:rPr>
              <a:t>(často s poruchou cyklu spánek-bdění).</a:t>
            </a:r>
          </a:p>
          <a:p>
            <a:pPr marL="342900" marR="0" lvl="0" indent="-342900" rtl="0">
              <a:spcBef>
                <a:spcPts val="0"/>
              </a:spcBef>
              <a:spcAft>
                <a:spcPts val="0"/>
              </a:spcAft>
              <a:buFont typeface="Arial" panose="020B0604020202020204" pitchFamily="34" charset="0"/>
              <a:buChar char="•"/>
            </a:pPr>
            <a:r>
              <a:rPr lang="cs-CZ" dirty="0">
                <a:latin typeface="Calibri"/>
                <a:ea typeface="Calibri"/>
                <a:cs typeface="Calibri"/>
                <a:sym typeface="Calibri"/>
              </a:rPr>
              <a:t>Dominuje </a:t>
            </a:r>
            <a:r>
              <a:rPr lang="cs-CZ" b="1" dirty="0">
                <a:latin typeface="Calibri"/>
                <a:ea typeface="Calibri"/>
                <a:cs typeface="Calibri"/>
                <a:sym typeface="Calibri"/>
              </a:rPr>
              <a:t>porucha pozornosti a vnímání </a:t>
            </a:r>
            <a:r>
              <a:rPr lang="cs-CZ" dirty="0">
                <a:latin typeface="Calibri"/>
                <a:ea typeface="Calibri"/>
                <a:cs typeface="Calibri"/>
                <a:sym typeface="Calibri"/>
              </a:rPr>
              <a:t>(dezorientace časem, místem a osobou) a akutní </a:t>
            </a:r>
            <a:r>
              <a:rPr lang="cs-CZ" b="1" dirty="0">
                <a:latin typeface="Calibri"/>
                <a:ea typeface="Calibri"/>
                <a:cs typeface="Calibri"/>
                <a:sym typeface="Calibri"/>
              </a:rPr>
              <a:t>kognitivní dysfunkce </a:t>
            </a:r>
            <a:r>
              <a:rPr lang="cs-CZ" dirty="0">
                <a:latin typeface="Calibri"/>
                <a:ea typeface="Calibri"/>
                <a:cs typeface="Calibri"/>
                <a:sym typeface="Calibri"/>
              </a:rPr>
              <a:t>(obvykle všech domén – tj. paměti, pozornosti, koncentraci, exekutivě (plánování, organizace, pracovní paměť), řeči, prostorové orientace).</a:t>
            </a:r>
          </a:p>
          <a:p>
            <a:pPr marL="342900" marR="0" lvl="0" indent="-342900" rtl="0">
              <a:spcBef>
                <a:spcPts val="0"/>
              </a:spcBef>
              <a:spcAft>
                <a:spcPts val="0"/>
              </a:spcAft>
              <a:buFont typeface="Arial" panose="020B0604020202020204" pitchFamily="34" charset="0"/>
              <a:buChar char="•"/>
            </a:pPr>
            <a:r>
              <a:rPr lang="cs-CZ" dirty="0">
                <a:latin typeface="Calibri"/>
                <a:ea typeface="Calibri"/>
                <a:cs typeface="Calibri"/>
                <a:sym typeface="Calibri"/>
              </a:rPr>
              <a:t>Často doprovází </a:t>
            </a:r>
            <a:r>
              <a:rPr lang="cs-CZ" b="1" dirty="0">
                <a:latin typeface="Calibri"/>
                <a:ea typeface="Calibri"/>
                <a:cs typeface="Calibri"/>
                <a:sym typeface="Calibri"/>
              </a:rPr>
              <a:t>psychiatrické projevy </a:t>
            </a:r>
            <a:r>
              <a:rPr lang="cs-CZ" dirty="0">
                <a:latin typeface="Calibri"/>
                <a:ea typeface="Calibri"/>
                <a:cs typeface="Calibri"/>
                <a:sym typeface="Calibri"/>
              </a:rPr>
              <a:t>(neklid, agitovanost, halucinace, bludy a agresivita).</a:t>
            </a:r>
          </a:p>
          <a:p>
            <a:pPr marL="342900" marR="0" lvl="0" indent="-342900" rtl="0">
              <a:spcBef>
                <a:spcPts val="0"/>
              </a:spcBef>
              <a:spcAft>
                <a:spcPts val="0"/>
              </a:spcAft>
              <a:buFont typeface="Arial" panose="020B0604020202020204" pitchFamily="34" charset="0"/>
              <a:buChar char="•"/>
            </a:pPr>
            <a:r>
              <a:rPr lang="cs-CZ" dirty="0">
                <a:latin typeface="Calibri"/>
                <a:ea typeface="Calibri"/>
                <a:cs typeface="Calibri"/>
                <a:sym typeface="Calibri"/>
              </a:rPr>
              <a:t>Může doprovázet </a:t>
            </a:r>
            <a:r>
              <a:rPr lang="cs-CZ" b="1" dirty="0">
                <a:latin typeface="Calibri"/>
                <a:ea typeface="Calibri"/>
                <a:cs typeface="Calibri"/>
                <a:sym typeface="Calibri"/>
              </a:rPr>
              <a:t>motorický neklid </a:t>
            </a:r>
            <a:r>
              <a:rPr lang="cs-CZ" dirty="0">
                <a:latin typeface="Calibri"/>
                <a:ea typeface="Calibri"/>
                <a:cs typeface="Calibri"/>
                <a:sym typeface="Calibri"/>
              </a:rPr>
              <a:t>(např. třes), pocení i tachykardie.</a:t>
            </a:r>
          </a:p>
          <a:p>
            <a:pPr marL="342900" marR="0" lvl="0" indent="-342900" rtl="0">
              <a:spcBef>
                <a:spcPts val="0"/>
              </a:spcBef>
              <a:spcAft>
                <a:spcPts val="0"/>
              </a:spcAft>
              <a:buFont typeface="Arial" panose="020B0604020202020204" pitchFamily="34" charset="0"/>
              <a:buChar char="•"/>
            </a:pPr>
            <a:endParaRPr lang="cs-CZ" dirty="0">
              <a:solidFill>
                <a:schemeClr val="tx1"/>
              </a:solidFill>
              <a:latin typeface="Calibri"/>
              <a:ea typeface="Calibri"/>
              <a:cs typeface="Calibri"/>
              <a:sym typeface="Calibri"/>
            </a:endParaRPr>
          </a:p>
          <a:p>
            <a:pPr marR="0" lvl="0" rtl="0">
              <a:spcBef>
                <a:spcPts val="0"/>
              </a:spcBef>
              <a:spcAft>
                <a:spcPts val="0"/>
              </a:spcAft>
            </a:pPr>
            <a:r>
              <a:rPr lang="cs-CZ" b="1" dirty="0">
                <a:solidFill>
                  <a:schemeClr val="tx1"/>
                </a:solidFill>
                <a:latin typeface="Calibri"/>
                <a:ea typeface="Calibri"/>
                <a:cs typeface="Calibri"/>
                <a:sym typeface="Calibri"/>
              </a:rPr>
              <a:t>Delirium</a:t>
            </a:r>
            <a:r>
              <a:rPr lang="cs-CZ" dirty="0">
                <a:solidFill>
                  <a:schemeClr val="tx1"/>
                </a:solidFill>
                <a:latin typeface="Calibri"/>
                <a:ea typeface="Calibri"/>
                <a:cs typeface="Calibri"/>
                <a:sym typeface="Calibri"/>
              </a:rPr>
              <a:t> je některými autory rozdělováno na hyperaktivní (dominuje zvýšené psychomotorické tempo),</a:t>
            </a:r>
            <a:br>
              <a:rPr lang="cs-CZ" dirty="0">
                <a:solidFill>
                  <a:schemeClr val="tx1"/>
                </a:solidFill>
                <a:latin typeface="Calibri"/>
                <a:ea typeface="Calibri"/>
                <a:cs typeface="Calibri"/>
                <a:sym typeface="Calibri"/>
              </a:rPr>
            </a:br>
            <a:r>
              <a:rPr lang="cs-CZ" dirty="0" err="1">
                <a:solidFill>
                  <a:schemeClr val="tx1"/>
                </a:solidFill>
                <a:latin typeface="Calibri"/>
                <a:ea typeface="Calibri"/>
                <a:cs typeface="Calibri"/>
                <a:sym typeface="Calibri"/>
              </a:rPr>
              <a:t>hypoaktivní</a:t>
            </a:r>
            <a:r>
              <a:rPr lang="cs-CZ" dirty="0">
                <a:solidFill>
                  <a:schemeClr val="tx1"/>
                </a:solidFill>
                <a:latin typeface="Calibri"/>
                <a:ea typeface="Calibri"/>
                <a:cs typeface="Calibri"/>
                <a:sym typeface="Calibri"/>
              </a:rPr>
              <a:t> a smíšené (kdy se stav střídá).</a:t>
            </a:r>
          </a:p>
        </p:txBody>
      </p:sp>
    </p:spTree>
    <p:extLst>
      <p:ext uri="{BB962C8B-B14F-4D97-AF65-F5344CB8AC3E}">
        <p14:creationId xmlns:p14="http://schemas.microsoft.com/office/powerpoint/2010/main" val="418409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pic>
        <p:nvPicPr>
          <p:cNvPr id="2050" name="Picture 2" descr="Consciousness: Causes, Symptoms, and Diagnosis">
            <a:extLst>
              <a:ext uri="{FF2B5EF4-FFF2-40B4-BE49-F238E27FC236}">
                <a16:creationId xmlns:a16="http://schemas.microsoft.com/office/drawing/2014/main" id="{5BCB7A76-FC16-44C2-B846-9DDF308A1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787" y="2326106"/>
            <a:ext cx="3939288" cy="2954466"/>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48;p31">
            <a:extLst>
              <a:ext uri="{FF2B5EF4-FFF2-40B4-BE49-F238E27FC236}">
                <a16:creationId xmlns:a16="http://schemas.microsoft.com/office/drawing/2014/main" id="{0671EBFC-CDFB-4E19-913C-C77605725217}"/>
              </a:ext>
            </a:extLst>
          </p:cNvPr>
          <p:cNvSpPr/>
          <p:nvPr/>
        </p:nvSpPr>
        <p:spPr>
          <a:xfrm>
            <a:off x="371059" y="2326106"/>
            <a:ext cx="7040396" cy="606380"/>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400" dirty="0">
                <a:latin typeface="Calibri"/>
                <a:ea typeface="Calibri"/>
                <a:cs typeface="Calibri"/>
                <a:sym typeface="Calibri"/>
              </a:rPr>
              <a:t>1) Jaká je </a:t>
            </a:r>
            <a:r>
              <a:rPr lang="cs-CZ" sz="2400" b="1" dirty="0">
                <a:latin typeface="Calibri"/>
                <a:ea typeface="Calibri"/>
                <a:cs typeface="Calibri"/>
                <a:sym typeface="Calibri"/>
              </a:rPr>
              <a:t>tíže a charakter poruchy vědomí</a:t>
            </a:r>
            <a:r>
              <a:rPr lang="cs-CZ" sz="2400" dirty="0">
                <a:latin typeface="Calibri"/>
                <a:ea typeface="Calibri"/>
                <a:cs typeface="Calibri"/>
                <a:sym typeface="Calibri"/>
              </a:rPr>
              <a:t>?</a:t>
            </a:r>
          </a:p>
        </p:txBody>
      </p:sp>
      <p:sp>
        <p:nvSpPr>
          <p:cNvPr id="14" name="Google Shape;348;p31">
            <a:extLst>
              <a:ext uri="{FF2B5EF4-FFF2-40B4-BE49-F238E27FC236}">
                <a16:creationId xmlns:a16="http://schemas.microsoft.com/office/drawing/2014/main" id="{C6B6C9CD-70D1-4404-9389-456F0E3A0E74}"/>
              </a:ext>
            </a:extLst>
          </p:cNvPr>
          <p:cNvSpPr/>
          <p:nvPr/>
        </p:nvSpPr>
        <p:spPr>
          <a:xfrm>
            <a:off x="371059" y="3125810"/>
            <a:ext cx="7040396" cy="606380"/>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400" dirty="0">
                <a:latin typeface="Calibri"/>
                <a:ea typeface="Calibri"/>
                <a:cs typeface="Calibri"/>
                <a:sym typeface="Calibri"/>
              </a:rPr>
              <a:t>2) Jaká je přepokládaná </a:t>
            </a:r>
            <a:r>
              <a:rPr lang="cs-CZ" sz="2400" b="1" dirty="0">
                <a:latin typeface="Calibri"/>
                <a:ea typeface="Calibri"/>
                <a:cs typeface="Calibri"/>
                <a:sym typeface="Calibri"/>
              </a:rPr>
              <a:t>lokalizace postižení</a:t>
            </a:r>
            <a:r>
              <a:rPr lang="cs-CZ" sz="2400" dirty="0">
                <a:latin typeface="Calibri"/>
                <a:ea typeface="Calibri"/>
                <a:cs typeface="Calibri"/>
                <a:sym typeface="Calibri"/>
              </a:rPr>
              <a:t>?</a:t>
            </a:r>
          </a:p>
        </p:txBody>
      </p:sp>
      <p:sp>
        <p:nvSpPr>
          <p:cNvPr id="15" name="Google Shape;348;p31">
            <a:extLst>
              <a:ext uri="{FF2B5EF4-FFF2-40B4-BE49-F238E27FC236}">
                <a16:creationId xmlns:a16="http://schemas.microsoft.com/office/drawing/2014/main" id="{300C50D9-8F53-4174-9812-0205A2488E96}"/>
              </a:ext>
            </a:extLst>
          </p:cNvPr>
          <p:cNvSpPr/>
          <p:nvPr/>
        </p:nvSpPr>
        <p:spPr>
          <a:xfrm>
            <a:off x="371059" y="3925514"/>
            <a:ext cx="7040396" cy="606380"/>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400" dirty="0">
                <a:latin typeface="Calibri"/>
                <a:ea typeface="Calibri"/>
                <a:cs typeface="Calibri"/>
                <a:sym typeface="Calibri"/>
              </a:rPr>
              <a:t>3) Jaká je </a:t>
            </a:r>
            <a:r>
              <a:rPr lang="cs-CZ" sz="2400" b="1" dirty="0">
                <a:latin typeface="Calibri"/>
                <a:ea typeface="Calibri"/>
                <a:cs typeface="Calibri"/>
                <a:sym typeface="Calibri"/>
              </a:rPr>
              <a:t>příčina postižení</a:t>
            </a:r>
            <a:r>
              <a:rPr lang="cs-CZ" sz="2400" dirty="0">
                <a:latin typeface="Calibri"/>
                <a:ea typeface="Calibri"/>
                <a:cs typeface="Calibri"/>
                <a:sym typeface="Calibri"/>
              </a:rPr>
              <a:t>?</a:t>
            </a:r>
          </a:p>
        </p:txBody>
      </p:sp>
    </p:spTree>
    <p:extLst>
      <p:ext uri="{BB962C8B-B14F-4D97-AF65-F5344CB8AC3E}">
        <p14:creationId xmlns:p14="http://schemas.microsoft.com/office/powerpoint/2010/main" val="3006398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371059" y="540301"/>
            <a:ext cx="10425277" cy="770076"/>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4400"/>
            </a:pPr>
            <a:r>
              <a:rPr lang="cs-CZ" b="1" dirty="0"/>
              <a:t>PORUCHY VĚDOMÍ - VYŠETŘENÍ</a:t>
            </a:r>
            <a:endParaRPr b="1" dirty="0"/>
          </a:p>
        </p:txBody>
      </p:sp>
      <p:sp>
        <p:nvSpPr>
          <p:cNvPr id="343" name="Google Shape;343;p31"/>
          <p:cNvSpPr/>
          <p:nvPr/>
        </p:nvSpPr>
        <p:spPr>
          <a:xfrm>
            <a:off x="0" y="0"/>
            <a:ext cx="228600" cy="6858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4" name="Google Shape;344;p31"/>
          <p:cNvSpPr/>
          <p:nvPr/>
        </p:nvSpPr>
        <p:spPr>
          <a:xfrm>
            <a:off x="238538" y="9939"/>
            <a:ext cx="3928109" cy="3776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cs-CZ" b="0" i="0" u="none" strike="noStrike" cap="none" dirty="0">
                <a:solidFill>
                  <a:srgbClr val="000000"/>
                </a:solidFill>
                <a:latin typeface="Calibri"/>
                <a:ea typeface="Calibri"/>
                <a:cs typeface="Calibri"/>
                <a:sym typeface="Calibri"/>
              </a:rPr>
              <a:t>Poruchy vědomí</a:t>
            </a:r>
            <a:endParaRPr sz="1800" b="0" i="0" u="none" strike="noStrike" cap="none" dirty="0">
              <a:solidFill>
                <a:srgbClr val="000000"/>
              </a:solidFill>
              <a:latin typeface="Calibri"/>
              <a:ea typeface="Calibri"/>
              <a:cs typeface="Calibri"/>
              <a:sym typeface="Calibri"/>
            </a:endParaRPr>
          </a:p>
        </p:txBody>
      </p:sp>
      <p:sp>
        <p:nvSpPr>
          <p:cNvPr id="13" name="Google Shape;348;p31">
            <a:extLst>
              <a:ext uri="{FF2B5EF4-FFF2-40B4-BE49-F238E27FC236}">
                <a16:creationId xmlns:a16="http://schemas.microsoft.com/office/drawing/2014/main" id="{0671EBFC-CDFB-4E19-913C-C77605725217}"/>
              </a:ext>
            </a:extLst>
          </p:cNvPr>
          <p:cNvSpPr/>
          <p:nvPr/>
        </p:nvSpPr>
        <p:spPr>
          <a:xfrm>
            <a:off x="371058" y="1310378"/>
            <a:ext cx="11449881" cy="442684"/>
          </a:xfrm>
          <a:prstGeom prst="rect">
            <a:avLst/>
          </a:prstGeom>
          <a:solidFill>
            <a:schemeClr val="accent5">
              <a:lumMod val="60000"/>
              <a:lumOff val="40000"/>
            </a:schemeClr>
          </a:solidFill>
          <a:ln>
            <a:noFill/>
          </a:ln>
        </p:spPr>
        <p:txBody>
          <a:bodyPr spcFirstLastPara="1" wrap="square" lIns="91425" tIns="45700" rIns="91425" bIns="45700" anchor="t" anchorCtr="0">
            <a:noAutofit/>
          </a:bodyPr>
          <a:lstStyle/>
          <a:p>
            <a:pPr marR="0" lvl="0" rtl="0">
              <a:spcBef>
                <a:spcPts val="0"/>
              </a:spcBef>
              <a:spcAft>
                <a:spcPts val="0"/>
              </a:spcAft>
            </a:pPr>
            <a:r>
              <a:rPr lang="cs-CZ" sz="2400" dirty="0">
                <a:latin typeface="Calibri"/>
                <a:ea typeface="Calibri"/>
                <a:cs typeface="Calibri"/>
                <a:sym typeface="Calibri"/>
              </a:rPr>
              <a:t>1) Jaká je </a:t>
            </a:r>
            <a:r>
              <a:rPr lang="cs-CZ" sz="2400" b="1" dirty="0">
                <a:latin typeface="Calibri"/>
                <a:ea typeface="Calibri"/>
                <a:cs typeface="Calibri"/>
                <a:sym typeface="Calibri"/>
              </a:rPr>
              <a:t>tíže a charakter poruchy vědomí</a:t>
            </a:r>
            <a:r>
              <a:rPr lang="cs-CZ" sz="2400" dirty="0">
                <a:latin typeface="Calibri"/>
                <a:ea typeface="Calibri"/>
                <a:cs typeface="Calibri"/>
                <a:sym typeface="Calibri"/>
              </a:rPr>
              <a:t>?</a:t>
            </a:r>
          </a:p>
        </p:txBody>
      </p:sp>
      <p:sp>
        <p:nvSpPr>
          <p:cNvPr id="9" name="Google Shape;348;p31">
            <a:extLst>
              <a:ext uri="{FF2B5EF4-FFF2-40B4-BE49-F238E27FC236}">
                <a16:creationId xmlns:a16="http://schemas.microsoft.com/office/drawing/2014/main" id="{4FA9286C-1894-443F-A1D0-9FE93A573922}"/>
              </a:ext>
            </a:extLst>
          </p:cNvPr>
          <p:cNvSpPr/>
          <p:nvPr/>
        </p:nvSpPr>
        <p:spPr>
          <a:xfrm>
            <a:off x="371059" y="1756498"/>
            <a:ext cx="11449882" cy="1071544"/>
          </a:xfrm>
          <a:prstGeom prst="rect">
            <a:avLst/>
          </a:prstGeom>
          <a:solidFill>
            <a:schemeClr val="accent5">
              <a:lumMod val="20000"/>
              <a:lumOff val="80000"/>
            </a:schemeClr>
          </a:solid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Vyšetření obvykle na urgentním příjmu s málo anamnestickými daty (předání ZZS, příbuzní, svědkové).</a:t>
            </a:r>
          </a:p>
          <a:p>
            <a:pPr marL="342900" marR="0" lvl="0" indent="-342900" rtl="0">
              <a:spcBef>
                <a:spcPts val="0"/>
              </a:spcBef>
              <a:spcAft>
                <a:spcPts val="0"/>
              </a:spcAft>
              <a:buFont typeface="Arial" panose="020B0604020202020204" pitchFamily="34" charset="0"/>
              <a:buChar char="•"/>
            </a:pPr>
            <a:r>
              <a:rPr lang="cs-CZ" sz="2000" dirty="0">
                <a:solidFill>
                  <a:schemeClr val="tx1"/>
                </a:solidFill>
                <a:latin typeface="Calibri"/>
                <a:ea typeface="Calibri"/>
                <a:cs typeface="Calibri"/>
                <a:sym typeface="Calibri"/>
              </a:rPr>
              <a:t>Nejčastěji využíváme </a:t>
            </a:r>
            <a:r>
              <a:rPr lang="cs-CZ" sz="2000" b="1" dirty="0">
                <a:solidFill>
                  <a:schemeClr val="tx1"/>
                </a:solidFill>
                <a:latin typeface="Calibri"/>
                <a:ea typeface="Calibri"/>
                <a:cs typeface="Calibri"/>
                <a:sym typeface="Calibri"/>
              </a:rPr>
              <a:t>Glasgow </a:t>
            </a:r>
            <a:r>
              <a:rPr lang="cs-CZ" sz="2000" b="1" dirty="0" err="1">
                <a:solidFill>
                  <a:schemeClr val="tx1"/>
                </a:solidFill>
                <a:latin typeface="Calibri"/>
                <a:ea typeface="Calibri"/>
                <a:cs typeface="Calibri"/>
                <a:sym typeface="Calibri"/>
              </a:rPr>
              <a:t>Coma</a:t>
            </a:r>
            <a:r>
              <a:rPr lang="cs-CZ" sz="2000" b="1" dirty="0">
                <a:solidFill>
                  <a:schemeClr val="tx1"/>
                </a:solidFill>
                <a:latin typeface="Calibri"/>
                <a:ea typeface="Calibri"/>
                <a:cs typeface="Calibri"/>
                <a:sym typeface="Calibri"/>
              </a:rPr>
              <a:t> </a:t>
            </a:r>
            <a:r>
              <a:rPr lang="cs-CZ" sz="2000" b="1" dirty="0" err="1">
                <a:solidFill>
                  <a:schemeClr val="tx1"/>
                </a:solidFill>
                <a:latin typeface="Calibri"/>
                <a:ea typeface="Calibri"/>
                <a:cs typeface="Calibri"/>
                <a:sym typeface="Calibri"/>
              </a:rPr>
              <a:t>Scale</a:t>
            </a:r>
            <a:r>
              <a:rPr lang="cs-CZ" sz="2000" dirty="0">
                <a:solidFill>
                  <a:schemeClr val="tx1"/>
                </a:solidFill>
                <a:latin typeface="Calibri"/>
                <a:ea typeface="Calibri"/>
                <a:cs typeface="Calibri"/>
                <a:sym typeface="Calibri"/>
              </a:rPr>
              <a:t> (GCS) – jednoduchá reprodukovatelná a rychlá metoda ke zhodnocení úrovně vědomí (kvantitativní porucha vědomí, vigility).</a:t>
            </a:r>
          </a:p>
        </p:txBody>
      </p:sp>
      <p:pic>
        <p:nvPicPr>
          <p:cNvPr id="5124" name="Picture 4" descr="Glasgow Coma Scale (GCS) Print | Sketchy Medicine Shop">
            <a:extLst>
              <a:ext uri="{FF2B5EF4-FFF2-40B4-BE49-F238E27FC236}">
                <a16:creationId xmlns:a16="http://schemas.microsoft.com/office/drawing/2014/main" id="{9C29F0D6-6301-4A7C-800C-AA6330181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09" t="35464" r="8167" b="26584"/>
          <a:stretch/>
        </p:blipFill>
        <p:spPr bwMode="auto">
          <a:xfrm>
            <a:off x="371059" y="2828042"/>
            <a:ext cx="8536943" cy="39024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ezvědomí a diagnostika komatózních stavů « E-learningová podpora  mezioborové integrace výuky tématu vědomí na UP Olomouc">
            <a:extLst>
              <a:ext uri="{FF2B5EF4-FFF2-40B4-BE49-F238E27FC236}">
                <a16:creationId xmlns:a16="http://schemas.microsoft.com/office/drawing/2014/main" id="{5B8AFAC8-A8AA-425B-BE6B-3DB045111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2768" y="2901839"/>
            <a:ext cx="2728171" cy="3754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44381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íťiva">
  <a:themeElements>
    <a:clrScheme name="Síťiva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Síťiva">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SimSun"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SimSun" pitchFamily="2" charset="-122"/>
          </a:defRPr>
        </a:defPPr>
      </a:lstStyle>
    </a:lnDef>
  </a:objectDefaults>
  <a:extraClrSchemeLst>
    <a:extraClrScheme>
      <a:clrScheme name="Síťiva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Síťiva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Síťiva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Síťiva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Síťiva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Síťiva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Síťiva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Síťiva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Síťiva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Síťiva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íťiva">
  <a:themeElements>
    <a:clrScheme name="Síťiva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Síťiva">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SimSun"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SimSun" pitchFamily="2" charset="-122"/>
          </a:defRPr>
        </a:defPPr>
      </a:lstStyle>
    </a:lnDef>
  </a:objectDefaults>
  <a:extraClrSchemeLst>
    <a:extraClrScheme>
      <a:clrScheme name="Síťiva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Síťiva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Síťiva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Síťiva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Síťiva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Síťiva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Síťiva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Síťiva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Síťiva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Síťiva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blona-video-simu-cz" id="{70E413AE-DF36-2240-8C7F-4EE22D6865F2}" vid="{D59A1AE0-0475-294C-904D-2C6C3702E6DB}"/>
    </a:ext>
  </a:extLst>
</a:theme>
</file>

<file path=ppt/theme/theme5.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1960</TotalTime>
  <Words>5846</Words>
  <Application>Microsoft Office PowerPoint</Application>
  <PresentationFormat>Širokoúhlá obrazovka</PresentationFormat>
  <Paragraphs>550</Paragraphs>
  <Slides>57</Slides>
  <Notes>47</Notes>
  <HiddenSlides>0</HiddenSlides>
  <MMClips>0</MMClips>
  <ScaleCrop>false</ScaleCrop>
  <HeadingPairs>
    <vt:vector size="4" baseType="variant">
      <vt:variant>
        <vt:lpstr>Motiv</vt:lpstr>
      </vt:variant>
      <vt:variant>
        <vt:i4>4</vt:i4>
      </vt:variant>
      <vt:variant>
        <vt:lpstr>Nadpisy snímků</vt:lpstr>
      </vt:variant>
      <vt:variant>
        <vt:i4>57</vt:i4>
      </vt:variant>
    </vt:vector>
  </HeadingPairs>
  <TitlesOfParts>
    <vt:vector size="61" baseType="lpstr">
      <vt:lpstr>Motiv Office</vt:lpstr>
      <vt:lpstr>Síťiva</vt:lpstr>
      <vt:lpstr>1_Síťiva</vt:lpstr>
      <vt:lpstr>Prezentace_MU_CZ</vt:lpstr>
      <vt:lpstr>NEUROLOGICKÁ PROPEDEUTIKA - část II. (poruchy vědomí, syndrom nitrolební hypertenze a vyšetření páteře)</vt:lpstr>
      <vt:lpstr>Poruchy vědomí – anatomie a fyziologie</vt:lpstr>
      <vt:lpstr>Poruchy vědomí – anatomie a fyziologie</vt:lpstr>
      <vt:lpstr>PORUCHY VĚDOMÍ</vt:lpstr>
      <vt:lpstr>PORUCHY VĚDOMÍ – DEFINICE A ROZDĚLENÍ</vt:lpstr>
      <vt:lpstr>PORUCHY VĚDOMÍ</vt:lpstr>
      <vt:lpstr>PORUCHY VĚDOMÍ - DEFINICE A ROZDĚLENÍ</vt:lpstr>
      <vt:lpstr>PORUCHY VĚDOMÍ - VYŠETŘENÍ</vt:lpstr>
      <vt:lpstr>PORUCHY VĚDOMÍ - VYŠETŘENÍ</vt:lpstr>
      <vt:lpstr>PORUCHY VĚDOMÍ - VYŠETŘENÍ</vt:lpstr>
      <vt:lpstr>Prezentace aplikace PowerPoint</vt:lpstr>
      <vt:lpstr>Prezentace aplikace PowerPoint</vt:lpstr>
      <vt:lpstr>PORUCHY VĚDOMÍ - VYŠETŘENÍ</vt:lpstr>
      <vt:lpstr>PORUCHY VĚDOMÍ - VYŠETŘENÍ</vt:lpstr>
      <vt:lpstr>PORUCHY VĚDOMÍ - VYŠETŘENÍ</vt:lpstr>
      <vt:lpstr>PORUCHY VĚDOMÍ - VYŠETŘENÍ</vt:lpstr>
      <vt:lpstr>Prezentace aplikace PowerPoint</vt:lpstr>
      <vt:lpstr>PORUCHY VĚDOMÍ - VYŠETŘENÍ</vt:lpstr>
      <vt:lpstr>PORUCHY VĚDOMÍ - VYŠETŘENÍ</vt:lpstr>
      <vt:lpstr>PORUCHY VĚDOMÍ - VYŠETŘENÍ</vt:lpstr>
      <vt:lpstr>PORUCHY VĚDOMÍ - VYŠETŘENÍ</vt:lpstr>
      <vt:lpstr>PORUCHY VĚDOMÍ - VYŠETŘENÍ</vt:lpstr>
      <vt:lpstr>Prezentace aplikace PowerPoint</vt:lpstr>
      <vt:lpstr>Prezentace aplikace PowerPoint</vt:lpstr>
      <vt:lpstr>PORUCHY VĚDOMÍ - VYŠETŘENÍ</vt:lpstr>
      <vt:lpstr>PORUCHY VĚDOMÍ</vt:lpstr>
      <vt:lpstr>PORUCHY VĚDOMÍ</vt:lpstr>
      <vt:lpstr>Smrt mozku (areflexie nad C1)  </vt:lpstr>
      <vt:lpstr>ZÁKLADNÍ PRAVIDLA</vt:lpstr>
      <vt:lpstr>ZÁKLADNÍ PRAVIDLA</vt:lpstr>
      <vt:lpstr>Prezentace aplikace PowerPoint</vt:lpstr>
      <vt:lpstr>MOZKOMÍŠNÍ MOK</vt:lpstr>
      <vt:lpstr>MOZKOMÍŠNÍ MOK</vt:lpstr>
      <vt:lpstr>EDÉM MOZKU</vt:lpstr>
      <vt:lpstr>SYNDROM NITROLEBNÍ HYPERTENZE</vt:lpstr>
      <vt:lpstr>KLINICKÉ PROJEVY</vt:lpstr>
      <vt:lpstr>KLINICKÉ PROJEVY</vt:lpstr>
      <vt:lpstr>KLINICKÉ PROJEVY</vt:lpstr>
      <vt:lpstr>METODIKA – POMŮCKY</vt:lpstr>
      <vt:lpstr>METODIKA – POMŮCKY</vt:lpstr>
      <vt:lpstr>METODIKA – POSTUP PŘI VÝKONU</vt:lpstr>
      <vt:lpstr>FALX CEREBRI + TENTORIUM CEREBELLI</vt:lpstr>
      <vt:lpstr>Prezentace aplikace PowerPoint</vt:lpstr>
      <vt:lpstr>Prezentace aplikace PowerPoint</vt:lpstr>
      <vt:lpstr>MOZKOVÁ HERNIACE (TLAKOVÉ KONUSY)</vt:lpstr>
      <vt:lpstr>Prezentace aplikace PowerPoint</vt:lpstr>
      <vt:lpstr>VYŠETŘENÍ</vt:lpstr>
      <vt:lpstr>ŘEŠENÍ A LÉČBA</vt:lpstr>
      <vt:lpstr>Vyšetření páteře</vt:lpstr>
      <vt:lpstr>VYŠETŘENÍ PÁTEŘE</vt:lpstr>
      <vt:lpstr>VYŠETŘENÍ PÁTEŘE</vt:lpstr>
      <vt:lpstr>VYŠETŘENÍ PÁTEŘE</vt:lpstr>
      <vt:lpstr>VYŠETŘENÍ PÁTEŘE</vt:lpstr>
      <vt:lpstr>VYŠETŘENÍ PÁTEŘE</vt:lpstr>
      <vt:lpstr>VYŠETŘENÍ PÁTEŘE</vt:lpstr>
      <vt:lpstr>VYŠETŘENÍ PÁTEŘE</vt:lpstr>
      <vt:lpstr>VYŠETŘENÍ PÁTEŘE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NEUROLOGICKÁ PROPEDEUTIKA</dc:title>
  <dc:creator>Jan Kočica</dc:creator>
  <cp:lastModifiedBy>Lucia Hrežová</cp:lastModifiedBy>
  <cp:revision>95</cp:revision>
  <dcterms:created xsi:type="dcterms:W3CDTF">2021-03-06T17:58:11Z</dcterms:created>
  <dcterms:modified xsi:type="dcterms:W3CDTF">2024-09-27T10:14:53Z</dcterms:modified>
</cp:coreProperties>
</file>