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4" r:id="rId2"/>
    <p:sldId id="328" r:id="rId3"/>
    <p:sldId id="304" r:id="rId4"/>
    <p:sldId id="276" r:id="rId5"/>
    <p:sldId id="306" r:id="rId6"/>
    <p:sldId id="275" r:id="rId7"/>
    <p:sldId id="258" r:id="rId8"/>
    <p:sldId id="284" r:id="rId9"/>
    <p:sldId id="259" r:id="rId10"/>
    <p:sldId id="316" r:id="rId11"/>
    <p:sldId id="262" r:id="rId12"/>
    <p:sldId id="308" r:id="rId13"/>
    <p:sldId id="309" r:id="rId14"/>
    <p:sldId id="263" r:id="rId15"/>
    <p:sldId id="317" r:id="rId16"/>
    <p:sldId id="265" r:id="rId17"/>
    <p:sldId id="319" r:id="rId18"/>
    <p:sldId id="307" r:id="rId19"/>
    <p:sldId id="311" r:id="rId20"/>
    <p:sldId id="312" r:id="rId21"/>
    <p:sldId id="314" r:id="rId22"/>
    <p:sldId id="313" r:id="rId23"/>
    <p:sldId id="273" r:id="rId24"/>
    <p:sldId id="261" r:id="rId25"/>
    <p:sldId id="282" r:id="rId26"/>
    <p:sldId id="283" r:id="rId27"/>
    <p:sldId id="268" r:id="rId28"/>
    <p:sldId id="272" r:id="rId29"/>
    <p:sldId id="318" r:id="rId30"/>
    <p:sldId id="291" r:id="rId31"/>
    <p:sldId id="292" r:id="rId32"/>
    <p:sldId id="301" r:id="rId33"/>
    <p:sldId id="294" r:id="rId34"/>
    <p:sldId id="296" r:id="rId35"/>
    <p:sldId id="277" r:id="rId36"/>
    <p:sldId id="321" r:id="rId37"/>
    <p:sldId id="320" r:id="rId38"/>
    <p:sldId id="287" r:id="rId39"/>
    <p:sldId id="327" r:id="rId40"/>
    <p:sldId id="326" r:id="rId41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96" y="3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E38F63F2-C24F-97DF-B410-970BC49DB2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xmlns="" id="{5C18A837-8623-716A-0FDB-DE857C64DA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F855F3BF-D77A-E378-1B02-159EB03555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8166B-B35C-4F24-BFDD-23DE1C129987}" type="datetimeFigureOut">
              <a:rPr lang="cs-CZ" smtClean="0"/>
              <a:t>17.10.2024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DAF8C814-BA4D-9F39-20E2-CB8D47E7E5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2B35EF2A-B06F-4F5D-385C-755E5D92F7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979A8-466F-4B3A-A9BA-6AC93970C28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462749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4170A27C-38B6-D103-9EAC-C4C36898DF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xmlns="" id="{6E942A01-4721-201A-D9F5-EA77D3869E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9544FA70-4D1E-557E-E444-90DA4DC1E7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8166B-B35C-4F24-BFDD-23DE1C129987}" type="datetimeFigureOut">
              <a:rPr lang="cs-CZ" smtClean="0"/>
              <a:t>17.10.2024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F70824D8-02AF-0F6B-AF84-85A2B6338F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AC994535-C872-4FC0-9E09-A232D5E0AC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979A8-466F-4B3A-A9BA-6AC93970C28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8744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xmlns="" id="{EED9CD5E-DDDF-A655-4EA4-57D88BC9F86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xmlns="" id="{F6C298F8-79C6-E89E-7FF8-13D876DDA6A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71FFF53D-96AD-6FC3-40A1-8BE6E53AA8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8166B-B35C-4F24-BFDD-23DE1C129987}" type="datetimeFigureOut">
              <a:rPr lang="cs-CZ" smtClean="0"/>
              <a:t>17.10.2024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909F3FD4-082B-2E7F-CFF7-9789154775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2957C6D8-7B5A-A78A-0785-D733635088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979A8-466F-4B3A-A9BA-6AC93970C28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52608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Úvodní snímek – inverzní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>
            <a:extLst>
              <a:ext uri="{FF2B5EF4-FFF2-40B4-BE49-F238E27FC236}">
                <a16:creationId xmlns:a16="http://schemas.microsoft.com/office/drawing/2014/main" xmlns="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Vložte název přednášky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 dirty="0"/>
              <a:t>Jméno Příjmení (bez titulů)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xmlns="" id="{8FC17CBE-6747-4FB3-910C-F34D0CC6F38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868"/>
            <a:ext cx="1546943" cy="1065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419900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4CDA1BF4-279E-8297-FE2E-CDCF56A469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3B41B81D-50CD-305B-F25B-664FAD1547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CECCE958-79FC-2707-551E-772B002BE3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8166B-B35C-4F24-BFDD-23DE1C129987}" type="datetimeFigureOut">
              <a:rPr lang="cs-CZ" smtClean="0"/>
              <a:t>17.10.2024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2EB9A5EA-023E-A2A1-3024-421519C74B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1F7330ED-3F7F-CB4F-55C9-1935012141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979A8-466F-4B3A-A9BA-6AC93970C28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05724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4F1BE48A-6B2C-DA19-2535-00E16BDB11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xmlns="" id="{23C98E93-395B-F70B-3A57-3FA8158C79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4AD322BF-EEF7-1853-61E1-C624C2FAA6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8166B-B35C-4F24-BFDD-23DE1C129987}" type="datetimeFigureOut">
              <a:rPr lang="cs-CZ" smtClean="0"/>
              <a:t>17.10.2024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44154982-6516-191F-E5C7-50CDF6BDE7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5A4E1475-143E-AE5B-60A4-ADD16C11D3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979A8-466F-4B3A-A9BA-6AC93970C28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75454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A04D435A-DD62-5C23-5424-096F1B1CF5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373B5BB2-9962-6EC9-C982-19CA247FE16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xmlns="" id="{3EC3E324-B97F-C527-0D56-0B7A41F147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xmlns="" id="{2785B3A1-E7E3-FAD8-1CDB-4A7E2A148B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8166B-B35C-4F24-BFDD-23DE1C129987}" type="datetimeFigureOut">
              <a:rPr lang="cs-CZ" smtClean="0"/>
              <a:t>17.10.2024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xmlns="" id="{0D7AB239-4EE7-7402-343C-582A5BD1CD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xmlns="" id="{3B4FFBF6-D5DA-51E0-98BB-EC6069CA66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979A8-466F-4B3A-A9BA-6AC93970C28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528360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A6598BD7-703D-E077-4101-A0D431EEBA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xmlns="" id="{80260CA5-C02E-04B1-2A79-A7A9B6C6C0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xmlns="" id="{D23A6966-AC0B-36DB-88AB-B73C16B9FF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xmlns="" id="{6357B3BE-D9EA-4BC0-CE97-775239FE26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xmlns="" id="{89B26836-A4AB-9455-6424-C6ECA8D270B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xmlns="" id="{1098C43B-3261-776A-AAC9-F0383B4673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8166B-B35C-4F24-BFDD-23DE1C129987}" type="datetimeFigureOut">
              <a:rPr lang="cs-CZ" smtClean="0"/>
              <a:t>17.10.2024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xmlns="" id="{F1BEFDD4-A07F-BADC-DD74-1590015221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xmlns="" id="{A47C9FFB-D837-326B-C2A7-36B15B77E4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979A8-466F-4B3A-A9BA-6AC93970C28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46289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62914734-5B1F-023C-849E-4FD63D4C36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xmlns="" id="{1A94F954-E4C8-0370-9820-47452B6DF4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8166B-B35C-4F24-BFDD-23DE1C129987}" type="datetimeFigureOut">
              <a:rPr lang="cs-CZ" smtClean="0"/>
              <a:t>17.10.2024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xmlns="" id="{4280A978-E406-A1D0-FA0C-9CC3261B05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xmlns="" id="{4AE89060-8739-E434-A03D-3A7C7AFF31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979A8-466F-4B3A-A9BA-6AC93970C28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10795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xmlns="" id="{9ABB316E-ED3F-D1CD-9713-5C7C146802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8166B-B35C-4F24-BFDD-23DE1C129987}" type="datetimeFigureOut">
              <a:rPr lang="cs-CZ" smtClean="0"/>
              <a:t>17.10.2024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xmlns="" id="{2636D75C-0B63-754A-A4F2-5C905A02B7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65D0B982-9088-C7B4-F97A-70CFF8D2AA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979A8-466F-4B3A-A9BA-6AC93970C28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0568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0E920795-7CE4-8B4B-DC22-DCD4C18E26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B6C6D5ED-A879-F3EB-BAA9-ABFCE08F9B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xmlns="" id="{56CD750E-CBA4-3F6C-8BAC-6A7B4CE0E8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xmlns="" id="{D64A1DFC-0A8B-1E9C-DF4B-9263E517EA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8166B-B35C-4F24-BFDD-23DE1C129987}" type="datetimeFigureOut">
              <a:rPr lang="cs-CZ" smtClean="0"/>
              <a:t>17.10.2024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xmlns="" id="{87AEC5D4-59A9-55CD-81DA-8D99283C91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xmlns="" id="{353CD4F3-B0BB-0BB1-F956-024E6A6322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979A8-466F-4B3A-A9BA-6AC93970C28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83789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52837F27-7085-227F-DE19-030F01EE82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xmlns="" id="{E6109FC7-B6E6-0DF8-228C-4D456E8FAB3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xmlns="" id="{4FE96A5C-D90C-2E7E-48C7-4C0E46D58D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xmlns="" id="{90DBA37F-7210-4ECB-1D29-462621D210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8166B-B35C-4F24-BFDD-23DE1C129987}" type="datetimeFigureOut">
              <a:rPr lang="cs-CZ" smtClean="0"/>
              <a:t>17.10.2024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xmlns="" id="{0E63FA21-2E9F-7CA1-605A-6CE950AAF2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xmlns="" id="{6FAEFE0C-0224-1A02-6199-0E0F19785B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979A8-466F-4B3A-A9BA-6AC93970C28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317892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xmlns="" id="{079BCEED-964A-91E5-707F-6D7F28F500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xmlns="" id="{F5A22913-16DE-0D4B-5A8C-ECE9DD84DE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12A84068-0923-EF52-A0DC-149F1C538A0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E8166B-B35C-4F24-BFDD-23DE1C129987}" type="datetimeFigureOut">
              <a:rPr lang="cs-CZ" smtClean="0"/>
              <a:t>17.10.2024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84E3A40F-26CC-85DC-90FF-A22296CEB25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86D5F8ED-3B0E-46C3-E1AF-F2B96E230D1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6979A8-466F-4B3A-A9BA-6AC93970C28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070193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>
            <a:extLst>
              <a:ext uri="{FF2B5EF4-FFF2-40B4-BE49-F238E27FC236}">
                <a16:creationId xmlns:a16="http://schemas.microsoft.com/office/drawing/2014/main" xmlns="" id="{DE5DD285-E00D-4C54-A6D0-EEAA922CE8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Přechod z léčby intenzivní na paliativní</a:t>
            </a:r>
          </a:p>
        </p:txBody>
      </p:sp>
      <p:sp>
        <p:nvSpPr>
          <p:cNvPr id="4" name="Podnadpis 3">
            <a:extLst>
              <a:ext uri="{FF2B5EF4-FFF2-40B4-BE49-F238E27FC236}">
                <a16:creationId xmlns:a16="http://schemas.microsoft.com/office/drawing/2014/main" xmlns="" id="{CFB37652-23F2-4193-BD4D-BBC6A754C35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cs-CZ" sz="2800" b="1" dirty="0"/>
              <a:t>Eva </a:t>
            </a:r>
            <a:r>
              <a:rPr lang="cs-CZ" sz="2800" b="1" dirty="0" err="1"/>
              <a:t>Straževská</a:t>
            </a:r>
            <a:endParaRPr lang="cs-CZ" sz="2800" b="1" dirty="0"/>
          </a:p>
          <a:p>
            <a:r>
              <a:rPr lang="cs-CZ" sz="2800" b="1" dirty="0"/>
              <a:t>KARIM FN Brno,  LF MU</a:t>
            </a:r>
          </a:p>
        </p:txBody>
      </p:sp>
    </p:spTree>
    <p:extLst>
      <p:ext uri="{BB962C8B-B14F-4D97-AF65-F5344CB8AC3E}">
        <p14:creationId xmlns:p14="http://schemas.microsoft.com/office/powerpoint/2010/main" val="6675161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1691">
            <a:extLst>
              <a:ext uri="{FF2B5EF4-FFF2-40B4-BE49-F238E27FC236}">
                <a16:creationId xmlns:a16="http://schemas.microsoft.com/office/drawing/2014/main" xmlns="" id="{F9B6FBA5-7827-FCF9-CB0F-E04F0D01975D}"/>
              </a:ext>
            </a:extLst>
          </p:cNvPr>
          <p:cNvGrpSpPr/>
          <p:nvPr/>
        </p:nvGrpSpPr>
        <p:grpSpPr>
          <a:xfrm>
            <a:off x="1696544" y="626793"/>
            <a:ext cx="11052000" cy="5832000"/>
            <a:chOff x="0" y="0"/>
            <a:chExt cx="7019796" cy="3840480"/>
          </a:xfrm>
        </p:grpSpPr>
        <p:sp>
          <p:nvSpPr>
            <p:cNvPr id="4" name="Shape 15714">
              <a:extLst>
                <a:ext uri="{FF2B5EF4-FFF2-40B4-BE49-F238E27FC236}">
                  <a16:creationId xmlns:a16="http://schemas.microsoft.com/office/drawing/2014/main" xmlns="" id="{3E96818F-69D9-08E6-E3F1-3960DCE863D1}"/>
                </a:ext>
              </a:extLst>
            </p:cNvPr>
            <p:cNvSpPr/>
            <p:nvPr/>
          </p:nvSpPr>
          <p:spPr>
            <a:xfrm>
              <a:off x="0" y="548640"/>
              <a:ext cx="5436007" cy="3291840"/>
            </a:xfrm>
            <a:custGeom>
              <a:avLst/>
              <a:gdLst/>
              <a:ahLst/>
              <a:cxnLst/>
              <a:rect l="0" t="0" r="0" b="0"/>
              <a:pathLst>
                <a:path w="5436007" h="3291840">
                  <a:moveTo>
                    <a:pt x="0" y="0"/>
                  </a:moveTo>
                  <a:lnTo>
                    <a:pt x="5436007" y="0"/>
                  </a:lnTo>
                  <a:lnTo>
                    <a:pt x="5436007" y="3291840"/>
                  </a:lnTo>
                  <a:lnTo>
                    <a:pt x="0" y="3291840"/>
                  </a:lnTo>
                  <a:lnTo>
                    <a:pt x="0" y="0"/>
                  </a:lnTo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AF5F4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sp>
          <p:nvSpPr>
            <p:cNvPr id="5" name="Shape 15715">
              <a:extLst>
                <a:ext uri="{FF2B5EF4-FFF2-40B4-BE49-F238E27FC236}">
                  <a16:creationId xmlns:a16="http://schemas.microsoft.com/office/drawing/2014/main" xmlns="" id="{AA2C8134-100C-1C8D-4163-1745A2F6529B}"/>
                </a:ext>
              </a:extLst>
            </p:cNvPr>
            <p:cNvSpPr/>
            <p:nvPr/>
          </p:nvSpPr>
          <p:spPr>
            <a:xfrm>
              <a:off x="0" y="0"/>
              <a:ext cx="5435994" cy="548640"/>
            </a:xfrm>
            <a:custGeom>
              <a:avLst/>
              <a:gdLst/>
              <a:ahLst/>
              <a:cxnLst/>
              <a:rect l="0" t="0" r="0" b="0"/>
              <a:pathLst>
                <a:path w="5435994" h="548640">
                  <a:moveTo>
                    <a:pt x="0" y="0"/>
                  </a:moveTo>
                  <a:lnTo>
                    <a:pt x="5435994" y="0"/>
                  </a:lnTo>
                  <a:lnTo>
                    <a:pt x="5435994" y="548640"/>
                  </a:lnTo>
                  <a:lnTo>
                    <a:pt x="0" y="548640"/>
                  </a:lnTo>
                  <a:lnTo>
                    <a:pt x="0" y="0"/>
                  </a:lnTo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998C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sp>
          <p:nvSpPr>
            <p:cNvPr id="6" name="Rectangle 198">
              <a:extLst>
                <a:ext uri="{FF2B5EF4-FFF2-40B4-BE49-F238E27FC236}">
                  <a16:creationId xmlns:a16="http://schemas.microsoft.com/office/drawing/2014/main" xmlns="" id="{965E4383-1B9A-AD08-22F0-B2438952BDB7}"/>
                </a:ext>
              </a:extLst>
            </p:cNvPr>
            <p:cNvSpPr/>
            <p:nvPr/>
          </p:nvSpPr>
          <p:spPr>
            <a:xfrm>
              <a:off x="32850" y="59439"/>
              <a:ext cx="6986946" cy="206442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6350" indent="-6350" algn="l">
                <a:lnSpc>
                  <a:spcPct val="107000"/>
                </a:lnSpc>
                <a:spcAft>
                  <a:spcPts val="800"/>
                </a:spcAft>
              </a:pPr>
              <a:r>
                <a:rPr lang="cs-CZ" sz="900" b="1">
                  <a:solidFill>
                    <a:srgbClr val="FFFFF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Schéma</a:t>
              </a:r>
              <a:r>
                <a:rPr lang="cs-CZ" sz="900" b="1" spc="-15">
                  <a:solidFill>
                    <a:srgbClr val="FFFFF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  <a:r>
                <a:rPr lang="cs-CZ" sz="900" b="1">
                  <a:solidFill>
                    <a:srgbClr val="FFFFF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1.</a:t>
              </a:r>
              <a:r>
                <a:rPr lang="cs-CZ" sz="900" b="1" spc="-15">
                  <a:solidFill>
                    <a:srgbClr val="FFFFF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  <a:r>
                <a:rPr lang="cs-CZ" sz="900" b="1" spc="-205">
                  <a:solidFill>
                    <a:srgbClr val="FFFFF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  <a:r>
                <a:rPr lang="cs-CZ" sz="900" b="1">
                  <a:solidFill>
                    <a:srgbClr val="FFFFF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Vzájemný</a:t>
              </a:r>
              <a:r>
                <a:rPr lang="cs-CZ" sz="900" b="1" spc="-15">
                  <a:solidFill>
                    <a:srgbClr val="FFFFF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  <a:r>
                <a:rPr lang="cs-CZ" sz="900" b="1">
                  <a:solidFill>
                    <a:srgbClr val="FFFFF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vztah</a:t>
              </a:r>
              <a:r>
                <a:rPr lang="cs-CZ" sz="900" b="1" spc="-15">
                  <a:solidFill>
                    <a:srgbClr val="FFFFF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  <a:r>
                <a:rPr lang="cs-CZ" sz="900" b="1">
                  <a:solidFill>
                    <a:srgbClr val="FFFFF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a</a:t>
              </a:r>
              <a:r>
                <a:rPr lang="cs-CZ" sz="900" b="1" spc="-15">
                  <a:solidFill>
                    <a:srgbClr val="FFFFF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  <a:r>
                <a:rPr lang="cs-CZ" sz="900" b="1">
                  <a:solidFill>
                    <a:srgbClr val="FFFFF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náplň</a:t>
              </a:r>
              <a:r>
                <a:rPr lang="cs-CZ" sz="900" b="1" spc="-15">
                  <a:solidFill>
                    <a:srgbClr val="FFFFF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  <a:r>
                <a:rPr lang="cs-CZ" sz="900" b="1">
                  <a:solidFill>
                    <a:srgbClr val="FFFFF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podpůrné</a:t>
              </a:r>
              <a:r>
                <a:rPr lang="cs-CZ" sz="900" b="1" spc="-15">
                  <a:solidFill>
                    <a:srgbClr val="FFFFF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  <a:r>
                <a:rPr lang="cs-CZ" sz="900" b="1">
                  <a:solidFill>
                    <a:srgbClr val="FFFFF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a</a:t>
              </a:r>
              <a:r>
                <a:rPr lang="cs-CZ" sz="900" b="1" spc="-15">
                  <a:solidFill>
                    <a:srgbClr val="FFFFF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  <a:r>
                <a:rPr lang="cs-CZ" sz="900" b="1">
                  <a:solidFill>
                    <a:srgbClr val="FFFFF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paliativní</a:t>
              </a:r>
              <a:r>
                <a:rPr lang="cs-CZ" sz="900" b="1" spc="-15">
                  <a:solidFill>
                    <a:srgbClr val="FFFFF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  <a:r>
                <a:rPr lang="cs-CZ" sz="900" b="1">
                  <a:solidFill>
                    <a:srgbClr val="FFFFF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intervence</a:t>
              </a:r>
              <a:r>
                <a:rPr lang="cs-CZ" sz="900" b="1" spc="-15">
                  <a:solidFill>
                    <a:srgbClr val="FFFFF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  <a:r>
                <a:rPr lang="cs-CZ" sz="900" b="1">
                  <a:solidFill>
                    <a:srgbClr val="FFFFF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v</a:t>
              </a:r>
              <a:r>
                <a:rPr lang="cs-CZ" sz="900" b="1" spc="-15">
                  <a:solidFill>
                    <a:srgbClr val="FFFFF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  <a:r>
                <a:rPr lang="cs-CZ" sz="900" b="1">
                  <a:solidFill>
                    <a:srgbClr val="FFFFF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jednotlivých</a:t>
              </a:r>
              <a:r>
                <a:rPr lang="cs-CZ" sz="900" b="1" spc="-15">
                  <a:solidFill>
                    <a:srgbClr val="FFFFF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  <a:r>
                <a:rPr lang="cs-CZ" sz="900" b="1">
                  <a:solidFill>
                    <a:srgbClr val="FFFFF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fázích</a:t>
              </a:r>
              <a:r>
                <a:rPr lang="cs-CZ" sz="900" b="1" spc="-15">
                  <a:solidFill>
                    <a:srgbClr val="FFFFF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  <a:r>
                <a:rPr lang="cs-CZ" sz="900" b="1">
                  <a:solidFill>
                    <a:srgbClr val="FFFFF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závažného</a:t>
              </a:r>
              <a:r>
                <a:rPr lang="cs-CZ" sz="900" b="1" spc="-15">
                  <a:solidFill>
                    <a:srgbClr val="FFFFF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  <a:r>
                <a:rPr lang="cs-CZ" sz="900" b="1">
                  <a:solidFill>
                    <a:srgbClr val="FFFFF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onemoc-</a:t>
              </a:r>
              <a:endParaRPr lang="cs-CZ" sz="9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7" name="Rectangle 199">
              <a:extLst>
                <a:ext uri="{FF2B5EF4-FFF2-40B4-BE49-F238E27FC236}">
                  <a16:creationId xmlns:a16="http://schemas.microsoft.com/office/drawing/2014/main" xmlns="" id="{1CEE71D2-DAAC-5F76-4ACB-E420F3A5ADC7}"/>
                </a:ext>
              </a:extLst>
            </p:cNvPr>
            <p:cNvSpPr/>
            <p:nvPr/>
          </p:nvSpPr>
          <p:spPr>
            <a:xfrm>
              <a:off x="536684" y="196599"/>
              <a:ext cx="357245" cy="206442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6350" indent="-6350" algn="l">
                <a:lnSpc>
                  <a:spcPct val="107000"/>
                </a:lnSpc>
                <a:spcAft>
                  <a:spcPts val="800"/>
                </a:spcAft>
              </a:pPr>
              <a:r>
                <a:rPr lang="cs-CZ" sz="900" b="1">
                  <a:solidFill>
                    <a:srgbClr val="FFFFF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nění.</a:t>
              </a:r>
              <a:r>
                <a:rPr lang="cs-CZ" sz="900" b="1" spc="-15">
                  <a:solidFill>
                    <a:srgbClr val="FFFFF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  <a:endParaRPr lang="cs-CZ" sz="9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8" name="Rectangle 200">
              <a:extLst>
                <a:ext uri="{FF2B5EF4-FFF2-40B4-BE49-F238E27FC236}">
                  <a16:creationId xmlns:a16="http://schemas.microsoft.com/office/drawing/2014/main" xmlns="" id="{23BE8501-3E4F-06A5-F9C7-5983A26763C1}"/>
                </a:ext>
              </a:extLst>
            </p:cNvPr>
            <p:cNvSpPr/>
            <p:nvPr/>
          </p:nvSpPr>
          <p:spPr>
            <a:xfrm>
              <a:off x="805289" y="204600"/>
              <a:ext cx="5844006" cy="189111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6350" indent="-6350" algn="l">
                <a:lnSpc>
                  <a:spcPct val="107000"/>
                </a:lnSpc>
                <a:spcAft>
                  <a:spcPts val="800"/>
                </a:spcAft>
              </a:pPr>
              <a:r>
                <a:rPr lang="cs-CZ" sz="900">
                  <a:solidFill>
                    <a:srgbClr val="FFFFF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Upraveno</a:t>
              </a:r>
              <a:r>
                <a:rPr lang="cs-CZ" sz="900" spc="-10">
                  <a:solidFill>
                    <a:srgbClr val="FFFFF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  <a:r>
                <a:rPr lang="cs-CZ" sz="900">
                  <a:solidFill>
                    <a:srgbClr val="FFFFF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podle</a:t>
              </a:r>
              <a:r>
                <a:rPr lang="cs-CZ" sz="900" spc="-10">
                  <a:solidFill>
                    <a:srgbClr val="FFFFF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  <a:r>
                <a:rPr lang="cs-CZ" sz="900">
                  <a:solidFill>
                    <a:srgbClr val="FFFFF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prezentace</a:t>
              </a:r>
              <a:r>
                <a:rPr lang="cs-CZ" sz="900" spc="-10">
                  <a:solidFill>
                    <a:srgbClr val="FFFFF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  <a:r>
                <a:rPr lang="cs-CZ" sz="900">
                  <a:solidFill>
                    <a:srgbClr val="FFFFF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Gallaghear</a:t>
              </a:r>
              <a:r>
                <a:rPr lang="cs-CZ" sz="900" spc="-10">
                  <a:solidFill>
                    <a:srgbClr val="FFFFF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  <a:r>
                <a:rPr lang="cs-CZ" sz="900">
                  <a:solidFill>
                    <a:srgbClr val="FFFFF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R,</a:t>
              </a:r>
              <a:r>
                <a:rPr lang="cs-CZ" sz="900" spc="-10">
                  <a:solidFill>
                    <a:srgbClr val="FFFFF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  <a:r>
                <a:rPr lang="cs-CZ" sz="900">
                  <a:solidFill>
                    <a:srgbClr val="FFFFF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dostupné</a:t>
              </a:r>
              <a:r>
                <a:rPr lang="cs-CZ" sz="900" spc="-10">
                  <a:solidFill>
                    <a:srgbClr val="FFFFF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  <a:r>
                <a:rPr lang="cs-CZ" sz="900">
                  <a:solidFill>
                    <a:srgbClr val="FFFFF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na</a:t>
              </a:r>
              <a:r>
                <a:rPr lang="cs-CZ" sz="900" spc="-10">
                  <a:solidFill>
                    <a:srgbClr val="FFFFF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  <a:r>
                <a:rPr lang="cs-CZ" sz="900">
                  <a:solidFill>
                    <a:srgbClr val="FFFFF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&lt;http://hpc.providencehealthcare.org/</a:t>
              </a:r>
              <a:endParaRPr lang="cs-CZ" sz="9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9" name="Rectangle 201">
              <a:extLst>
                <a:ext uri="{FF2B5EF4-FFF2-40B4-BE49-F238E27FC236}">
                  <a16:creationId xmlns:a16="http://schemas.microsoft.com/office/drawing/2014/main" xmlns="" id="{17365749-05D5-DDA9-EB57-7E405D1F7CCA}"/>
                </a:ext>
              </a:extLst>
            </p:cNvPr>
            <p:cNvSpPr/>
            <p:nvPr/>
          </p:nvSpPr>
          <p:spPr>
            <a:xfrm>
              <a:off x="536684" y="341760"/>
              <a:ext cx="1783001" cy="189111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6350" indent="-6350" algn="l">
                <a:lnSpc>
                  <a:spcPct val="107000"/>
                </a:lnSpc>
                <a:spcAft>
                  <a:spcPts val="800"/>
                </a:spcAft>
              </a:pPr>
              <a:r>
                <a:rPr lang="cs-CZ" sz="900">
                  <a:solidFill>
                    <a:srgbClr val="FFFFF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about/what-palliative-care&gt;</a:t>
              </a:r>
              <a:endParaRPr lang="cs-CZ" sz="9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10" name="Shape 202">
              <a:extLst>
                <a:ext uri="{FF2B5EF4-FFF2-40B4-BE49-F238E27FC236}">
                  <a16:creationId xmlns:a16="http://schemas.microsoft.com/office/drawing/2014/main" xmlns="" id="{7268B38F-A5B9-5C76-E229-5FB885CE0675}"/>
                </a:ext>
              </a:extLst>
            </p:cNvPr>
            <p:cNvSpPr/>
            <p:nvPr/>
          </p:nvSpPr>
          <p:spPr>
            <a:xfrm>
              <a:off x="311760" y="667986"/>
              <a:ext cx="4835767" cy="3090822"/>
            </a:xfrm>
            <a:custGeom>
              <a:avLst/>
              <a:gdLst/>
              <a:ahLst/>
              <a:cxnLst/>
              <a:rect l="0" t="0" r="0" b="0"/>
              <a:pathLst>
                <a:path w="4835767" h="3090822">
                  <a:moveTo>
                    <a:pt x="2417890" y="0"/>
                  </a:moveTo>
                  <a:cubicBezTo>
                    <a:pt x="3711502" y="0"/>
                    <a:pt x="4767885" y="649328"/>
                    <a:pt x="4832646" y="1465873"/>
                  </a:cubicBezTo>
                  <a:lnTo>
                    <a:pt x="4835767" y="1544763"/>
                  </a:lnTo>
                  <a:lnTo>
                    <a:pt x="4835767" y="1546036"/>
                  </a:lnTo>
                  <a:lnTo>
                    <a:pt x="4832646" y="1624926"/>
                  </a:lnTo>
                  <a:cubicBezTo>
                    <a:pt x="4772063" y="2388792"/>
                    <a:pt x="3843682" y="3006341"/>
                    <a:pt x="2665101" y="3082845"/>
                  </a:cubicBezTo>
                  <a:lnTo>
                    <a:pt x="2417986" y="3090822"/>
                  </a:lnTo>
                  <a:lnTo>
                    <a:pt x="2417794" y="3090822"/>
                  </a:lnTo>
                  <a:lnTo>
                    <a:pt x="2170674" y="3082845"/>
                  </a:lnTo>
                  <a:cubicBezTo>
                    <a:pt x="951436" y="3003704"/>
                    <a:pt x="0" y="2345559"/>
                    <a:pt x="0" y="1545400"/>
                  </a:cubicBezTo>
                  <a:cubicBezTo>
                    <a:pt x="0" y="691896"/>
                    <a:pt x="1082523" y="0"/>
                    <a:pt x="2417890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0DFD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sp>
          <p:nvSpPr>
            <p:cNvPr id="11" name="Shape 203">
              <a:extLst>
                <a:ext uri="{FF2B5EF4-FFF2-40B4-BE49-F238E27FC236}">
                  <a16:creationId xmlns:a16="http://schemas.microsoft.com/office/drawing/2014/main" xmlns="" id="{CE491E7C-5F9F-78EB-B015-8413E4AB9C83}"/>
                </a:ext>
              </a:extLst>
            </p:cNvPr>
            <p:cNvSpPr/>
            <p:nvPr/>
          </p:nvSpPr>
          <p:spPr>
            <a:xfrm>
              <a:off x="1555482" y="1029537"/>
              <a:ext cx="3592044" cy="2295881"/>
            </a:xfrm>
            <a:custGeom>
              <a:avLst/>
              <a:gdLst/>
              <a:ahLst/>
              <a:cxnLst/>
              <a:rect l="0" t="0" r="0" b="0"/>
              <a:pathLst>
                <a:path w="3592044" h="2295881">
                  <a:moveTo>
                    <a:pt x="1796034" y="0"/>
                  </a:moveTo>
                  <a:cubicBezTo>
                    <a:pt x="2725948" y="0"/>
                    <a:pt x="3490819" y="451720"/>
                    <a:pt x="3582795" y="1030582"/>
                  </a:cubicBezTo>
                  <a:lnTo>
                    <a:pt x="3592044" y="1147654"/>
                  </a:lnTo>
                  <a:lnTo>
                    <a:pt x="3592044" y="1148252"/>
                  </a:lnTo>
                  <a:lnTo>
                    <a:pt x="3582795" y="1265322"/>
                  </a:lnTo>
                  <a:cubicBezTo>
                    <a:pt x="3490819" y="1844173"/>
                    <a:pt x="2725948" y="2295881"/>
                    <a:pt x="1796034" y="2295881"/>
                  </a:cubicBezTo>
                  <a:cubicBezTo>
                    <a:pt x="804113" y="2295881"/>
                    <a:pt x="0" y="1781937"/>
                    <a:pt x="0" y="1147953"/>
                  </a:cubicBezTo>
                  <a:cubicBezTo>
                    <a:pt x="0" y="513957"/>
                    <a:pt x="804113" y="0"/>
                    <a:pt x="1796034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A5D6D2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sp>
          <p:nvSpPr>
            <p:cNvPr id="12" name="Shape 204">
              <a:extLst>
                <a:ext uri="{FF2B5EF4-FFF2-40B4-BE49-F238E27FC236}">
                  <a16:creationId xmlns:a16="http://schemas.microsoft.com/office/drawing/2014/main" xmlns="" id="{EE3F81A1-0AA6-9F62-06D4-6DA17126A11F}"/>
                </a:ext>
              </a:extLst>
            </p:cNvPr>
            <p:cNvSpPr/>
            <p:nvPr/>
          </p:nvSpPr>
          <p:spPr>
            <a:xfrm>
              <a:off x="2808741" y="1430052"/>
              <a:ext cx="2338785" cy="1494867"/>
            </a:xfrm>
            <a:custGeom>
              <a:avLst/>
              <a:gdLst/>
              <a:ahLst/>
              <a:cxnLst/>
              <a:rect l="0" t="0" r="0" b="0"/>
              <a:pathLst>
                <a:path w="2338785" h="1494867">
                  <a:moveTo>
                    <a:pt x="1169391" y="0"/>
                  </a:moveTo>
                  <a:cubicBezTo>
                    <a:pt x="1774883" y="0"/>
                    <a:pt x="2272884" y="294122"/>
                    <a:pt x="2332769" y="671014"/>
                  </a:cubicBezTo>
                  <a:lnTo>
                    <a:pt x="2338785" y="747163"/>
                  </a:lnTo>
                  <a:lnTo>
                    <a:pt x="2338785" y="747703"/>
                  </a:lnTo>
                  <a:lnTo>
                    <a:pt x="2332769" y="823852"/>
                  </a:lnTo>
                  <a:cubicBezTo>
                    <a:pt x="2272884" y="1200744"/>
                    <a:pt x="1774883" y="1494867"/>
                    <a:pt x="1169391" y="1494867"/>
                  </a:cubicBezTo>
                  <a:cubicBezTo>
                    <a:pt x="523558" y="1494867"/>
                    <a:pt x="0" y="1160221"/>
                    <a:pt x="0" y="747433"/>
                  </a:cubicBezTo>
                  <a:cubicBezTo>
                    <a:pt x="0" y="334645"/>
                    <a:pt x="523558" y="0"/>
                    <a:pt x="1169391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998C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sp>
          <p:nvSpPr>
            <p:cNvPr id="13" name="Rectangle 205">
              <a:extLst>
                <a:ext uri="{FF2B5EF4-FFF2-40B4-BE49-F238E27FC236}">
                  <a16:creationId xmlns:a16="http://schemas.microsoft.com/office/drawing/2014/main" xmlns="" id="{E3DDD5A6-700B-93C4-B28B-2FE95AA3CBDA}"/>
                </a:ext>
              </a:extLst>
            </p:cNvPr>
            <p:cNvSpPr/>
            <p:nvPr/>
          </p:nvSpPr>
          <p:spPr>
            <a:xfrm>
              <a:off x="886596" y="1290748"/>
              <a:ext cx="1241869" cy="153084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6350" indent="-6350" algn="l">
                <a:lnSpc>
                  <a:spcPct val="107000"/>
                </a:lnSpc>
                <a:spcAft>
                  <a:spcPts val="800"/>
                </a:spcAft>
              </a:pPr>
              <a:r>
                <a:rPr lang="cs-CZ" sz="75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seznámení</a:t>
              </a:r>
              <a:r>
                <a:rPr lang="cs-CZ" sz="750" spc="-1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  <a:r>
                <a:rPr lang="cs-CZ" sz="75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s</a:t>
              </a:r>
              <a:r>
                <a:rPr lang="cs-CZ" sz="750" spc="-1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  <a:r>
                <a:rPr lang="cs-CZ" sz="75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pacientem</a:t>
              </a:r>
              <a:endParaRPr lang="cs-CZ" sz="9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14" name="Rectangle 206">
              <a:extLst>
                <a:ext uri="{FF2B5EF4-FFF2-40B4-BE49-F238E27FC236}">
                  <a16:creationId xmlns:a16="http://schemas.microsoft.com/office/drawing/2014/main" xmlns="" id="{902C0279-5182-64B9-D351-E1AD8AABCD5A}"/>
                </a:ext>
              </a:extLst>
            </p:cNvPr>
            <p:cNvSpPr/>
            <p:nvPr/>
          </p:nvSpPr>
          <p:spPr>
            <a:xfrm>
              <a:off x="886596" y="1405657"/>
              <a:ext cx="1235629" cy="153084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6350" indent="-6350" algn="l">
                <a:lnSpc>
                  <a:spcPct val="107000"/>
                </a:lnSpc>
                <a:spcAft>
                  <a:spcPts val="800"/>
                </a:spcAft>
              </a:pPr>
              <a:r>
                <a:rPr lang="cs-CZ" sz="75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a</a:t>
              </a:r>
              <a:r>
                <a:rPr lang="cs-CZ" sz="750" spc="-1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  <a:r>
                <a:rPr lang="cs-CZ" sz="75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představení</a:t>
              </a:r>
              <a:r>
                <a:rPr lang="cs-CZ" sz="750" spc="-1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  <a:r>
                <a:rPr lang="cs-CZ" sz="75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možností</a:t>
              </a:r>
              <a:endParaRPr lang="cs-CZ" sz="9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15" name="Rectangle 207">
              <a:extLst>
                <a:ext uri="{FF2B5EF4-FFF2-40B4-BE49-F238E27FC236}">
                  <a16:creationId xmlns:a16="http://schemas.microsoft.com/office/drawing/2014/main" xmlns="" id="{4E08C98D-B072-5CAB-21AA-0D41A17114CF}"/>
                </a:ext>
              </a:extLst>
            </p:cNvPr>
            <p:cNvSpPr/>
            <p:nvPr/>
          </p:nvSpPr>
          <p:spPr>
            <a:xfrm>
              <a:off x="886596" y="1520567"/>
              <a:ext cx="461419" cy="153084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6350" indent="-6350" algn="l">
                <a:lnSpc>
                  <a:spcPct val="107000"/>
                </a:lnSpc>
                <a:spcAft>
                  <a:spcPts val="800"/>
                </a:spcAft>
              </a:pPr>
              <a:r>
                <a:rPr lang="cs-CZ" sz="75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podpory</a:t>
              </a:r>
              <a:endParaRPr lang="cs-CZ" sz="9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16" name="Rectangle 208">
              <a:extLst>
                <a:ext uri="{FF2B5EF4-FFF2-40B4-BE49-F238E27FC236}">
                  <a16:creationId xmlns:a16="http://schemas.microsoft.com/office/drawing/2014/main" xmlns="" id="{8C9A188C-8EF3-BC06-C3A5-AC14213C6F75}"/>
                </a:ext>
              </a:extLst>
            </p:cNvPr>
            <p:cNvSpPr/>
            <p:nvPr/>
          </p:nvSpPr>
          <p:spPr>
            <a:xfrm>
              <a:off x="2080890" y="1471826"/>
              <a:ext cx="1128648" cy="153084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6350" indent="-6350" algn="l">
                <a:lnSpc>
                  <a:spcPct val="107000"/>
                </a:lnSpc>
                <a:spcAft>
                  <a:spcPts val="800"/>
                </a:spcAft>
              </a:pPr>
              <a:r>
                <a:rPr lang="cs-CZ" sz="75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konkomitantně</a:t>
              </a:r>
              <a:r>
                <a:rPr lang="cs-CZ" sz="750" spc="-1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  <a:r>
                <a:rPr lang="cs-CZ" sz="75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léčba</a:t>
              </a:r>
              <a:endParaRPr lang="cs-CZ" sz="9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17" name="Rectangle 209">
              <a:extLst>
                <a:ext uri="{FF2B5EF4-FFF2-40B4-BE49-F238E27FC236}">
                  <a16:creationId xmlns:a16="http://schemas.microsoft.com/office/drawing/2014/main" xmlns="" id="{83AB43F2-686E-4367-2DDF-DB24FD0A0897}"/>
                </a:ext>
              </a:extLst>
            </p:cNvPr>
            <p:cNvSpPr/>
            <p:nvPr/>
          </p:nvSpPr>
          <p:spPr>
            <a:xfrm>
              <a:off x="2080890" y="1586736"/>
              <a:ext cx="1308732" cy="153084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6350" indent="-6350" algn="l">
                <a:lnSpc>
                  <a:spcPct val="107000"/>
                </a:lnSpc>
                <a:spcAft>
                  <a:spcPts val="800"/>
                </a:spcAft>
              </a:pPr>
              <a:r>
                <a:rPr lang="cs-CZ" sz="75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základního</a:t>
              </a:r>
              <a:r>
                <a:rPr lang="cs-CZ" sz="750" spc="-1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  <a:r>
                <a:rPr lang="cs-CZ" sz="75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onemocnění</a:t>
              </a:r>
              <a:r>
                <a:rPr lang="cs-CZ" sz="750" spc="-1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  <a:endParaRPr lang="cs-CZ" sz="9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18" name="Rectangle 210">
              <a:extLst>
                <a:ext uri="{FF2B5EF4-FFF2-40B4-BE49-F238E27FC236}">
                  <a16:creationId xmlns:a16="http://schemas.microsoft.com/office/drawing/2014/main" xmlns="" id="{F66E4B05-0C47-E7DB-E3B8-8DFD631526E8}"/>
                </a:ext>
              </a:extLst>
            </p:cNvPr>
            <p:cNvSpPr/>
            <p:nvPr/>
          </p:nvSpPr>
          <p:spPr>
            <a:xfrm>
              <a:off x="2080890" y="1701645"/>
              <a:ext cx="908318" cy="153084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6350" indent="-6350" algn="l">
                <a:lnSpc>
                  <a:spcPct val="107000"/>
                </a:lnSpc>
                <a:spcAft>
                  <a:spcPts val="800"/>
                </a:spcAft>
              </a:pPr>
              <a:r>
                <a:rPr lang="cs-CZ" sz="75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a</a:t>
              </a:r>
              <a:r>
                <a:rPr lang="cs-CZ" sz="750" spc="-1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  <a:r>
                <a:rPr lang="cs-CZ" sz="75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symptomatická</a:t>
              </a:r>
              <a:endParaRPr lang="cs-CZ" sz="9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19" name="Rectangle 211">
              <a:extLst>
                <a:ext uri="{FF2B5EF4-FFF2-40B4-BE49-F238E27FC236}">
                  <a16:creationId xmlns:a16="http://schemas.microsoft.com/office/drawing/2014/main" xmlns="" id="{6E1F862E-0C07-EC95-92AC-7D7D11C1D5F8}"/>
                </a:ext>
              </a:extLst>
            </p:cNvPr>
            <p:cNvSpPr/>
            <p:nvPr/>
          </p:nvSpPr>
          <p:spPr>
            <a:xfrm>
              <a:off x="2080890" y="1816555"/>
              <a:ext cx="515164" cy="153084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6350" indent="-6350" algn="l">
                <a:lnSpc>
                  <a:spcPct val="107000"/>
                </a:lnSpc>
                <a:spcAft>
                  <a:spcPts val="800"/>
                </a:spcAft>
              </a:pPr>
              <a:r>
                <a:rPr lang="cs-CZ" sz="750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medikace</a:t>
              </a:r>
              <a:endParaRPr lang="cs-CZ" sz="9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20" name="Rectangle 212">
              <a:extLst>
                <a:ext uri="{FF2B5EF4-FFF2-40B4-BE49-F238E27FC236}">
                  <a16:creationId xmlns:a16="http://schemas.microsoft.com/office/drawing/2014/main" xmlns="" id="{66EF9A2B-2F07-468E-2DC1-76C2B9626385}"/>
                </a:ext>
              </a:extLst>
            </p:cNvPr>
            <p:cNvSpPr/>
            <p:nvPr/>
          </p:nvSpPr>
          <p:spPr>
            <a:xfrm>
              <a:off x="3908240" y="2365919"/>
              <a:ext cx="806687" cy="153085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6350" indent="-6350" algn="l">
                <a:lnSpc>
                  <a:spcPct val="107000"/>
                </a:lnSpc>
                <a:spcAft>
                  <a:spcPts val="800"/>
                </a:spcAft>
              </a:pPr>
              <a:r>
                <a:rPr lang="cs-CZ" sz="750">
                  <a:solidFill>
                    <a:srgbClr val="FFFFF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psychosociální</a:t>
              </a:r>
              <a:r>
                <a:rPr lang="cs-CZ" sz="750" spc="-10">
                  <a:solidFill>
                    <a:srgbClr val="FFFFF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  <a:endParaRPr lang="cs-CZ" sz="9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21" name="Rectangle 213">
              <a:extLst>
                <a:ext uri="{FF2B5EF4-FFF2-40B4-BE49-F238E27FC236}">
                  <a16:creationId xmlns:a16="http://schemas.microsoft.com/office/drawing/2014/main" xmlns="" id="{2190DA25-32E8-398D-6F3D-F31B1646ED68}"/>
                </a:ext>
              </a:extLst>
            </p:cNvPr>
            <p:cNvSpPr/>
            <p:nvPr/>
          </p:nvSpPr>
          <p:spPr>
            <a:xfrm>
              <a:off x="3908240" y="2480829"/>
              <a:ext cx="1103304" cy="153084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6350" indent="-6350" algn="l">
                <a:lnSpc>
                  <a:spcPct val="107000"/>
                </a:lnSpc>
                <a:spcAft>
                  <a:spcPts val="800"/>
                </a:spcAft>
              </a:pPr>
              <a:r>
                <a:rPr lang="cs-CZ" sz="750">
                  <a:solidFill>
                    <a:srgbClr val="FFFFF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a</a:t>
              </a:r>
              <a:r>
                <a:rPr lang="cs-CZ" sz="750" spc="-10">
                  <a:solidFill>
                    <a:srgbClr val="FFFFF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  <a:r>
                <a:rPr lang="cs-CZ" sz="750">
                  <a:solidFill>
                    <a:srgbClr val="FFFFF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spirituální</a:t>
              </a:r>
              <a:r>
                <a:rPr lang="cs-CZ" sz="750" spc="-10">
                  <a:solidFill>
                    <a:srgbClr val="FFFFF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  <a:r>
                <a:rPr lang="cs-CZ" sz="750">
                  <a:solidFill>
                    <a:srgbClr val="FFFFF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podpora</a:t>
              </a:r>
              <a:endParaRPr lang="cs-CZ" sz="9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22" name="Rectangle 214">
              <a:extLst>
                <a:ext uri="{FF2B5EF4-FFF2-40B4-BE49-F238E27FC236}">
                  <a16:creationId xmlns:a16="http://schemas.microsoft.com/office/drawing/2014/main" xmlns="" id="{7EDAA9B6-9B71-6D8B-C6AB-2B4FD32A25B4}"/>
                </a:ext>
              </a:extLst>
            </p:cNvPr>
            <p:cNvSpPr/>
            <p:nvPr/>
          </p:nvSpPr>
          <p:spPr>
            <a:xfrm>
              <a:off x="1761633" y="2086305"/>
              <a:ext cx="426140" cy="153084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6350" indent="-6350" algn="l">
                <a:lnSpc>
                  <a:spcPct val="107000"/>
                </a:lnSpc>
                <a:spcAft>
                  <a:spcPts val="800"/>
                </a:spcAft>
              </a:pPr>
              <a:r>
                <a:rPr lang="cs-CZ" sz="75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sociální</a:t>
              </a:r>
              <a:r>
                <a:rPr lang="cs-CZ" sz="750" spc="-1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  <a:endParaRPr lang="cs-CZ" sz="9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23" name="Rectangle 215">
              <a:extLst>
                <a:ext uri="{FF2B5EF4-FFF2-40B4-BE49-F238E27FC236}">
                  <a16:creationId xmlns:a16="http://schemas.microsoft.com/office/drawing/2014/main" xmlns="" id="{88563B09-2EFC-0F3F-F10C-56D6D8CFF925}"/>
                </a:ext>
              </a:extLst>
            </p:cNvPr>
            <p:cNvSpPr/>
            <p:nvPr/>
          </p:nvSpPr>
          <p:spPr>
            <a:xfrm>
              <a:off x="1761633" y="2201215"/>
              <a:ext cx="1024342" cy="153084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6350" indent="-6350" algn="l">
                <a:lnSpc>
                  <a:spcPct val="107000"/>
                </a:lnSpc>
                <a:spcAft>
                  <a:spcPts val="800"/>
                </a:spcAft>
              </a:pPr>
              <a:r>
                <a:rPr lang="cs-CZ" sz="75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a</a:t>
              </a:r>
              <a:r>
                <a:rPr lang="cs-CZ" sz="750" spc="-1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  <a:r>
                <a:rPr lang="cs-CZ" sz="75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psychospirituální</a:t>
              </a:r>
              <a:r>
                <a:rPr lang="cs-CZ" sz="750" spc="-1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  <a:endParaRPr lang="cs-CZ" sz="9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24" name="Rectangle 216">
              <a:extLst>
                <a:ext uri="{FF2B5EF4-FFF2-40B4-BE49-F238E27FC236}">
                  <a16:creationId xmlns:a16="http://schemas.microsoft.com/office/drawing/2014/main" xmlns="" id="{E5F40A75-E66A-9622-227F-0003741B78D8}"/>
                </a:ext>
              </a:extLst>
            </p:cNvPr>
            <p:cNvSpPr/>
            <p:nvPr/>
          </p:nvSpPr>
          <p:spPr>
            <a:xfrm>
              <a:off x="1761633" y="2316125"/>
              <a:ext cx="458999" cy="153085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6350" indent="-6350" algn="l">
                <a:lnSpc>
                  <a:spcPct val="107000"/>
                </a:lnSpc>
                <a:spcAft>
                  <a:spcPts val="800"/>
                </a:spcAft>
              </a:pPr>
              <a:r>
                <a:rPr lang="cs-CZ" sz="75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podpora</a:t>
              </a:r>
              <a:endParaRPr lang="cs-CZ" sz="9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25" name="Rectangle 217">
              <a:extLst>
                <a:ext uri="{FF2B5EF4-FFF2-40B4-BE49-F238E27FC236}">
                  <a16:creationId xmlns:a16="http://schemas.microsoft.com/office/drawing/2014/main" xmlns="" id="{B54E93EB-D835-BD1A-938A-7E22C5F425AB}"/>
                </a:ext>
              </a:extLst>
            </p:cNvPr>
            <p:cNvSpPr/>
            <p:nvPr/>
          </p:nvSpPr>
          <p:spPr>
            <a:xfrm>
              <a:off x="2027649" y="2600047"/>
              <a:ext cx="1076558" cy="153085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6350" indent="-6350" algn="l">
                <a:lnSpc>
                  <a:spcPct val="107000"/>
                </a:lnSpc>
                <a:spcAft>
                  <a:spcPts val="800"/>
                </a:spcAft>
              </a:pPr>
              <a:r>
                <a:rPr lang="cs-CZ" sz="75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podpora</a:t>
              </a:r>
              <a:r>
                <a:rPr lang="cs-CZ" sz="750" spc="-1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  <a:r>
                <a:rPr lang="cs-CZ" sz="75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pečovatelů</a:t>
              </a:r>
              <a:endParaRPr lang="cs-CZ" sz="9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26" name="Rectangle 218">
              <a:extLst>
                <a:ext uri="{FF2B5EF4-FFF2-40B4-BE49-F238E27FC236}">
                  <a16:creationId xmlns:a16="http://schemas.microsoft.com/office/drawing/2014/main" xmlns="" id="{1D2C56D5-29EA-C5E1-7ABD-F1EE7BBA4FE2}"/>
                </a:ext>
              </a:extLst>
            </p:cNvPr>
            <p:cNvSpPr/>
            <p:nvPr/>
          </p:nvSpPr>
          <p:spPr>
            <a:xfrm>
              <a:off x="2628818" y="2919209"/>
              <a:ext cx="1086620" cy="153084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6350" indent="-6350" algn="l">
                <a:lnSpc>
                  <a:spcPct val="107000"/>
                </a:lnSpc>
                <a:spcAft>
                  <a:spcPts val="800"/>
                </a:spcAft>
              </a:pPr>
              <a:r>
                <a:rPr lang="cs-CZ" sz="75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anticipovat</a:t>
              </a:r>
              <a:r>
                <a:rPr lang="cs-CZ" sz="750" spc="-1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  <a:r>
                <a:rPr lang="cs-CZ" sz="75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možnost</a:t>
              </a:r>
              <a:endParaRPr lang="cs-CZ" sz="9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27" name="Rectangle 219">
              <a:extLst>
                <a:ext uri="{FF2B5EF4-FFF2-40B4-BE49-F238E27FC236}">
                  <a16:creationId xmlns:a16="http://schemas.microsoft.com/office/drawing/2014/main" xmlns="" id="{8CF589F9-2DE8-0B44-4E17-D66C1D86AE05}"/>
                </a:ext>
              </a:extLst>
            </p:cNvPr>
            <p:cNvSpPr/>
            <p:nvPr/>
          </p:nvSpPr>
          <p:spPr>
            <a:xfrm>
              <a:off x="2628818" y="3034118"/>
              <a:ext cx="825790" cy="153085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6350" indent="-6350" algn="l">
                <a:lnSpc>
                  <a:spcPct val="107000"/>
                </a:lnSpc>
                <a:spcAft>
                  <a:spcPts val="800"/>
                </a:spcAft>
              </a:pPr>
              <a:r>
                <a:rPr lang="cs-CZ" sz="75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hospicové</a:t>
              </a:r>
              <a:r>
                <a:rPr lang="cs-CZ" sz="750" spc="-1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  <a:r>
                <a:rPr lang="cs-CZ" sz="75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péče</a:t>
              </a:r>
              <a:endParaRPr lang="cs-CZ" sz="9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28" name="Rectangle 220">
              <a:extLst>
                <a:ext uri="{FF2B5EF4-FFF2-40B4-BE49-F238E27FC236}">
                  <a16:creationId xmlns:a16="http://schemas.microsoft.com/office/drawing/2014/main" xmlns="" id="{BAE11486-F85A-4680-6B32-F32AF0687B6D}"/>
                </a:ext>
              </a:extLst>
            </p:cNvPr>
            <p:cNvSpPr/>
            <p:nvPr/>
          </p:nvSpPr>
          <p:spPr>
            <a:xfrm>
              <a:off x="554029" y="1954351"/>
              <a:ext cx="1147879" cy="153085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6350" indent="-6350" algn="l">
                <a:lnSpc>
                  <a:spcPct val="107000"/>
                </a:lnSpc>
                <a:spcAft>
                  <a:spcPts val="800"/>
                </a:spcAft>
              </a:pPr>
              <a:r>
                <a:rPr lang="cs-CZ" sz="75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časná</a:t>
              </a:r>
              <a:r>
                <a:rPr lang="cs-CZ" sz="750" spc="-1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  <a:r>
                <a:rPr lang="cs-CZ" sz="75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symptomatická</a:t>
              </a:r>
              <a:endParaRPr lang="cs-CZ" sz="9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29" name="Rectangle 221">
              <a:extLst>
                <a:ext uri="{FF2B5EF4-FFF2-40B4-BE49-F238E27FC236}">
                  <a16:creationId xmlns:a16="http://schemas.microsoft.com/office/drawing/2014/main" xmlns="" id="{54A1F4E4-3CA0-AC16-FA1B-1E13B47410A3}"/>
                </a:ext>
              </a:extLst>
            </p:cNvPr>
            <p:cNvSpPr/>
            <p:nvPr/>
          </p:nvSpPr>
          <p:spPr>
            <a:xfrm>
              <a:off x="554029" y="2069261"/>
              <a:ext cx="284773" cy="153084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6350" indent="-6350" algn="l">
                <a:lnSpc>
                  <a:spcPct val="107000"/>
                </a:lnSpc>
                <a:spcAft>
                  <a:spcPts val="800"/>
                </a:spcAft>
              </a:pPr>
              <a:r>
                <a:rPr lang="cs-CZ" sz="75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léčba</a:t>
              </a:r>
              <a:endParaRPr lang="cs-CZ" sz="9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30" name="Rectangle 222">
              <a:extLst>
                <a:ext uri="{FF2B5EF4-FFF2-40B4-BE49-F238E27FC236}">
                  <a16:creationId xmlns:a16="http://schemas.microsoft.com/office/drawing/2014/main" xmlns="" id="{90D6070B-AD94-FC43-F224-FEEAF212FDA1}"/>
                </a:ext>
              </a:extLst>
            </p:cNvPr>
            <p:cNvSpPr/>
            <p:nvPr/>
          </p:nvSpPr>
          <p:spPr>
            <a:xfrm>
              <a:off x="596545" y="2429789"/>
              <a:ext cx="1154120" cy="153085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6350" indent="-6350" algn="l">
                <a:lnSpc>
                  <a:spcPct val="107000"/>
                </a:lnSpc>
                <a:spcAft>
                  <a:spcPts val="800"/>
                </a:spcAft>
              </a:pPr>
              <a:r>
                <a:rPr lang="cs-CZ" sz="75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zlepšení</a:t>
              </a:r>
              <a:r>
                <a:rPr lang="cs-CZ" sz="750" spc="-1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  <a:r>
                <a:rPr lang="cs-CZ" sz="75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kvality</a:t>
              </a:r>
              <a:r>
                <a:rPr lang="cs-CZ" sz="750" spc="-1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  <a:r>
                <a:rPr lang="cs-CZ" sz="75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života</a:t>
              </a:r>
              <a:endParaRPr lang="cs-CZ" sz="9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31" name="Rectangle 223">
              <a:extLst>
                <a:ext uri="{FF2B5EF4-FFF2-40B4-BE49-F238E27FC236}">
                  <a16:creationId xmlns:a16="http://schemas.microsoft.com/office/drawing/2014/main" xmlns="" id="{C5F3C5DA-B222-9977-FC0B-437427453514}"/>
                </a:ext>
              </a:extLst>
            </p:cNvPr>
            <p:cNvSpPr/>
            <p:nvPr/>
          </p:nvSpPr>
          <p:spPr>
            <a:xfrm>
              <a:off x="899811" y="2759676"/>
              <a:ext cx="488800" cy="153084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6350" indent="-6350" algn="l">
                <a:lnSpc>
                  <a:spcPct val="107000"/>
                </a:lnSpc>
                <a:spcAft>
                  <a:spcPts val="800"/>
                </a:spcAft>
              </a:pPr>
              <a:r>
                <a:rPr lang="cs-CZ" sz="75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paliativní</a:t>
              </a:r>
              <a:endParaRPr lang="cs-CZ" sz="9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32" name="Rectangle 224">
              <a:extLst>
                <a:ext uri="{FF2B5EF4-FFF2-40B4-BE49-F238E27FC236}">
                  <a16:creationId xmlns:a16="http://schemas.microsoft.com/office/drawing/2014/main" xmlns="" id="{BFF2F78A-8A87-3B91-032D-8C9D99676E16}"/>
                </a:ext>
              </a:extLst>
            </p:cNvPr>
            <p:cNvSpPr/>
            <p:nvPr/>
          </p:nvSpPr>
          <p:spPr>
            <a:xfrm>
              <a:off x="899811" y="2874585"/>
              <a:ext cx="1061021" cy="153085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6350" indent="-6350" algn="l">
                <a:lnSpc>
                  <a:spcPct val="107000"/>
                </a:lnSpc>
                <a:spcAft>
                  <a:spcPts val="800"/>
                </a:spcAft>
              </a:pPr>
              <a:r>
                <a:rPr lang="cs-CZ" sz="75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chemo/radioterapie</a:t>
              </a:r>
              <a:endParaRPr lang="cs-CZ" sz="9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33" name="Rectangle 225">
              <a:extLst>
                <a:ext uri="{FF2B5EF4-FFF2-40B4-BE49-F238E27FC236}">
                  <a16:creationId xmlns:a16="http://schemas.microsoft.com/office/drawing/2014/main" xmlns="" id="{B466322D-8546-B9F7-DE88-BE7D58E5EF52}"/>
                </a:ext>
              </a:extLst>
            </p:cNvPr>
            <p:cNvSpPr/>
            <p:nvPr/>
          </p:nvSpPr>
          <p:spPr>
            <a:xfrm>
              <a:off x="1506246" y="3169328"/>
              <a:ext cx="1108398" cy="153085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6350" indent="-6350" algn="l">
                <a:lnSpc>
                  <a:spcPct val="107000"/>
                </a:lnSpc>
                <a:spcAft>
                  <a:spcPts val="800"/>
                </a:spcAft>
              </a:pPr>
              <a:r>
                <a:rPr lang="cs-CZ" sz="75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paliativní</a:t>
              </a:r>
              <a:r>
                <a:rPr lang="cs-CZ" sz="750" spc="-1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  <a:r>
                <a:rPr lang="cs-CZ" sz="75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chirurgické</a:t>
              </a:r>
              <a:endParaRPr lang="cs-CZ" sz="9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34" name="Rectangle 226">
              <a:extLst>
                <a:ext uri="{FF2B5EF4-FFF2-40B4-BE49-F238E27FC236}">
                  <a16:creationId xmlns:a16="http://schemas.microsoft.com/office/drawing/2014/main" xmlns="" id="{BD25EE58-1BA6-48EB-C15B-71ECAC3F27A4}"/>
                </a:ext>
              </a:extLst>
            </p:cNvPr>
            <p:cNvSpPr/>
            <p:nvPr/>
          </p:nvSpPr>
          <p:spPr>
            <a:xfrm>
              <a:off x="1506246" y="3284238"/>
              <a:ext cx="381438" cy="153085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6350" indent="-6350" algn="l">
                <a:lnSpc>
                  <a:spcPct val="107000"/>
                </a:lnSpc>
                <a:spcAft>
                  <a:spcPts val="800"/>
                </a:spcAft>
              </a:pPr>
              <a:r>
                <a:rPr lang="cs-CZ" sz="75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výkony</a:t>
              </a:r>
              <a:endParaRPr lang="cs-CZ" sz="9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35" name="Rectangle 227">
              <a:extLst>
                <a:ext uri="{FF2B5EF4-FFF2-40B4-BE49-F238E27FC236}">
                  <a16:creationId xmlns:a16="http://schemas.microsoft.com/office/drawing/2014/main" xmlns="" id="{109705C1-E5AB-9588-8921-CB7979363BD1}"/>
                </a:ext>
              </a:extLst>
            </p:cNvPr>
            <p:cNvSpPr/>
            <p:nvPr/>
          </p:nvSpPr>
          <p:spPr>
            <a:xfrm>
              <a:off x="2437206" y="3467232"/>
              <a:ext cx="1245945" cy="153084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6350" indent="-6350" algn="l">
                <a:lnSpc>
                  <a:spcPct val="107000"/>
                </a:lnSpc>
                <a:spcAft>
                  <a:spcPts val="800"/>
                </a:spcAft>
              </a:pPr>
              <a:r>
                <a:rPr lang="cs-CZ" sz="75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psychologická</a:t>
              </a:r>
              <a:r>
                <a:rPr lang="cs-CZ" sz="750" spc="-1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  <a:r>
                <a:rPr lang="cs-CZ" sz="75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podpora</a:t>
              </a:r>
              <a:endParaRPr lang="cs-CZ" sz="9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36" name="Rectangle 228">
              <a:extLst>
                <a:ext uri="{FF2B5EF4-FFF2-40B4-BE49-F238E27FC236}">
                  <a16:creationId xmlns:a16="http://schemas.microsoft.com/office/drawing/2014/main" xmlns="" id="{7E4E9EBD-E221-B7C8-07E2-DB575AD70CBE}"/>
                </a:ext>
              </a:extLst>
            </p:cNvPr>
            <p:cNvSpPr/>
            <p:nvPr/>
          </p:nvSpPr>
          <p:spPr>
            <a:xfrm>
              <a:off x="2469248" y="753815"/>
              <a:ext cx="1072352" cy="207509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6350" indent="-6350" algn="l">
                <a:lnSpc>
                  <a:spcPct val="107000"/>
                </a:lnSpc>
                <a:spcAft>
                  <a:spcPts val="800"/>
                </a:spcAft>
              </a:pPr>
              <a:r>
                <a:rPr lang="cs-CZ" sz="1000" b="1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paliativní</a:t>
              </a:r>
              <a:r>
                <a:rPr lang="cs-CZ" sz="1000" b="1" spc="-2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  <a:r>
                <a:rPr lang="cs-CZ" sz="1000" b="1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péče</a:t>
              </a:r>
              <a:endParaRPr lang="cs-CZ" sz="9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37" name="Rectangle 229">
              <a:extLst>
                <a:ext uri="{FF2B5EF4-FFF2-40B4-BE49-F238E27FC236}">
                  <a16:creationId xmlns:a16="http://schemas.microsoft.com/office/drawing/2014/main" xmlns="" id="{44029FF2-85CC-248D-AC55-3E36594A79A1}"/>
                </a:ext>
              </a:extLst>
            </p:cNvPr>
            <p:cNvSpPr/>
            <p:nvPr/>
          </p:nvSpPr>
          <p:spPr>
            <a:xfrm>
              <a:off x="3275530" y="763048"/>
              <a:ext cx="82863" cy="120978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6350" indent="-6350" algn="l">
                <a:lnSpc>
                  <a:spcPct val="107000"/>
                </a:lnSpc>
                <a:spcAft>
                  <a:spcPts val="800"/>
                </a:spcAft>
              </a:pPr>
              <a:r>
                <a:rPr lang="cs-CZ" sz="600" b="1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1)</a:t>
              </a:r>
              <a:endParaRPr lang="cs-CZ" sz="9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38" name="Rectangle 230">
              <a:extLst>
                <a:ext uri="{FF2B5EF4-FFF2-40B4-BE49-F238E27FC236}">
                  <a16:creationId xmlns:a16="http://schemas.microsoft.com/office/drawing/2014/main" xmlns="" id="{BC324980-3B2D-D2F7-E615-89FBAB8B8140}"/>
                </a:ext>
              </a:extLst>
            </p:cNvPr>
            <p:cNvSpPr/>
            <p:nvPr/>
          </p:nvSpPr>
          <p:spPr>
            <a:xfrm>
              <a:off x="2609853" y="911687"/>
              <a:ext cx="734856" cy="153212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6350" indent="-6350" algn="l">
                <a:lnSpc>
                  <a:spcPct val="107000"/>
                </a:lnSpc>
                <a:spcAft>
                  <a:spcPts val="800"/>
                </a:spcAft>
              </a:pPr>
              <a:r>
                <a:rPr lang="cs-CZ" sz="750" i="1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měsíce</a:t>
              </a:r>
              <a:r>
                <a:rPr lang="cs-CZ" sz="750" i="1" spc="-35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  <a:r>
                <a:rPr lang="cs-CZ" sz="750" i="1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až</a:t>
              </a:r>
              <a:r>
                <a:rPr lang="cs-CZ" sz="750" i="1" spc="-35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  <a:r>
                <a:rPr lang="cs-CZ" sz="750" i="1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roky</a:t>
              </a:r>
              <a:endParaRPr lang="cs-CZ" sz="9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39" name="Rectangle 231">
              <a:extLst>
                <a:ext uri="{FF2B5EF4-FFF2-40B4-BE49-F238E27FC236}">
                  <a16:creationId xmlns:a16="http://schemas.microsoft.com/office/drawing/2014/main" xmlns="" id="{51671466-026F-EC93-CB08-69928331CBA4}"/>
                </a:ext>
              </a:extLst>
            </p:cNvPr>
            <p:cNvSpPr/>
            <p:nvPr/>
          </p:nvSpPr>
          <p:spPr>
            <a:xfrm>
              <a:off x="2825404" y="1135444"/>
              <a:ext cx="1476331" cy="207509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6350" indent="-6350" algn="l">
                <a:lnSpc>
                  <a:spcPct val="107000"/>
                </a:lnSpc>
                <a:spcAft>
                  <a:spcPts val="800"/>
                </a:spcAft>
              </a:pPr>
              <a:r>
                <a:rPr lang="cs-CZ" sz="1000" b="1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péče</a:t>
              </a:r>
              <a:r>
                <a:rPr lang="cs-CZ" sz="1000" b="1" spc="-2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  <a:r>
                <a:rPr lang="cs-CZ" sz="1000" b="1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v</a:t>
              </a:r>
              <a:r>
                <a:rPr lang="cs-CZ" sz="1000" b="1" spc="-2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  <a:r>
                <a:rPr lang="cs-CZ" sz="1000" b="1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závěru</a:t>
              </a:r>
              <a:r>
                <a:rPr lang="cs-CZ" sz="1000" b="1" spc="-2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  <a:r>
                <a:rPr lang="cs-CZ" sz="1000" b="1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života</a:t>
              </a:r>
              <a:endParaRPr lang="cs-CZ" sz="9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40" name="Rectangle 232">
              <a:extLst>
                <a:ext uri="{FF2B5EF4-FFF2-40B4-BE49-F238E27FC236}">
                  <a16:creationId xmlns:a16="http://schemas.microsoft.com/office/drawing/2014/main" xmlns="" id="{B0410FCA-0FEF-7667-8790-AB382E4CD5B4}"/>
                </a:ext>
              </a:extLst>
            </p:cNvPr>
            <p:cNvSpPr/>
            <p:nvPr/>
          </p:nvSpPr>
          <p:spPr>
            <a:xfrm>
              <a:off x="3935413" y="1144677"/>
              <a:ext cx="82863" cy="120978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6350" indent="-6350" algn="l">
                <a:lnSpc>
                  <a:spcPct val="107000"/>
                </a:lnSpc>
                <a:spcAft>
                  <a:spcPts val="800"/>
                </a:spcAft>
              </a:pPr>
              <a:r>
                <a:rPr lang="cs-CZ" sz="600" b="1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2)</a:t>
              </a:r>
              <a:endParaRPr lang="cs-CZ" sz="9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41" name="Rectangle 233">
              <a:extLst>
                <a:ext uri="{FF2B5EF4-FFF2-40B4-BE49-F238E27FC236}">
                  <a16:creationId xmlns:a16="http://schemas.microsoft.com/office/drawing/2014/main" xmlns="" id="{526DF1FC-87A7-6904-260B-53D66DCF55C0}"/>
                </a:ext>
              </a:extLst>
            </p:cNvPr>
            <p:cNvSpPr/>
            <p:nvPr/>
          </p:nvSpPr>
          <p:spPr>
            <a:xfrm>
              <a:off x="3105464" y="1290652"/>
              <a:ext cx="800064" cy="153212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6350" indent="-6350" algn="l">
                <a:lnSpc>
                  <a:spcPct val="107000"/>
                </a:lnSpc>
                <a:spcAft>
                  <a:spcPts val="800"/>
                </a:spcAft>
              </a:pPr>
              <a:r>
                <a:rPr lang="cs-CZ" sz="750" i="1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týdny</a:t>
              </a:r>
              <a:r>
                <a:rPr lang="cs-CZ" sz="750" i="1" spc="-35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  <a:r>
                <a:rPr lang="cs-CZ" sz="750" i="1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až</a:t>
              </a:r>
              <a:r>
                <a:rPr lang="cs-CZ" sz="750" i="1" spc="-35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  <a:r>
                <a:rPr lang="cs-CZ" sz="750" i="1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měsíce</a:t>
              </a:r>
              <a:endParaRPr lang="cs-CZ" sz="9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42" name="Rectangle 234">
              <a:extLst>
                <a:ext uri="{FF2B5EF4-FFF2-40B4-BE49-F238E27FC236}">
                  <a16:creationId xmlns:a16="http://schemas.microsoft.com/office/drawing/2014/main" xmlns="" id="{88268A28-3A06-45EF-5E6D-B3EACAB6FCE7}"/>
                </a:ext>
              </a:extLst>
            </p:cNvPr>
            <p:cNvSpPr/>
            <p:nvPr/>
          </p:nvSpPr>
          <p:spPr>
            <a:xfrm>
              <a:off x="3597085" y="1534684"/>
              <a:ext cx="1144012" cy="207509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6350" indent="-6350" algn="l">
                <a:lnSpc>
                  <a:spcPct val="107000"/>
                </a:lnSpc>
                <a:spcAft>
                  <a:spcPts val="800"/>
                </a:spcAft>
              </a:pPr>
              <a:r>
                <a:rPr lang="cs-CZ" sz="1000" b="1">
                  <a:solidFill>
                    <a:srgbClr val="FFFFF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terminální</a:t>
              </a:r>
              <a:r>
                <a:rPr lang="cs-CZ" sz="1000" b="1" spc="-25">
                  <a:solidFill>
                    <a:srgbClr val="FFFFF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  <a:r>
                <a:rPr lang="cs-CZ" sz="1000" b="1">
                  <a:solidFill>
                    <a:srgbClr val="FFFFF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péče</a:t>
              </a:r>
              <a:endParaRPr lang="cs-CZ" sz="9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43" name="Rectangle 235">
              <a:extLst>
                <a:ext uri="{FF2B5EF4-FFF2-40B4-BE49-F238E27FC236}">
                  <a16:creationId xmlns:a16="http://schemas.microsoft.com/office/drawing/2014/main" xmlns="" id="{7601BEE5-D24F-AE33-B136-B6F2FC7D6EEE}"/>
                </a:ext>
              </a:extLst>
            </p:cNvPr>
            <p:cNvSpPr/>
            <p:nvPr/>
          </p:nvSpPr>
          <p:spPr>
            <a:xfrm>
              <a:off x="4458890" y="1543918"/>
              <a:ext cx="82863" cy="120978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6350" indent="-6350" algn="l">
                <a:lnSpc>
                  <a:spcPct val="107000"/>
                </a:lnSpc>
                <a:spcAft>
                  <a:spcPts val="800"/>
                </a:spcAft>
              </a:pPr>
              <a:r>
                <a:rPr lang="cs-CZ" sz="600" b="1">
                  <a:solidFill>
                    <a:srgbClr val="FFFFF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3)</a:t>
              </a:r>
              <a:endParaRPr lang="cs-CZ" sz="9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44" name="Rectangle 236">
              <a:extLst>
                <a:ext uri="{FF2B5EF4-FFF2-40B4-BE49-F238E27FC236}">
                  <a16:creationId xmlns:a16="http://schemas.microsoft.com/office/drawing/2014/main" xmlns="" id="{30776B68-EA61-10D2-2DD1-5BB6468F2F1F}"/>
                </a:ext>
              </a:extLst>
            </p:cNvPr>
            <p:cNvSpPr/>
            <p:nvPr/>
          </p:nvSpPr>
          <p:spPr>
            <a:xfrm>
              <a:off x="3753250" y="1687226"/>
              <a:ext cx="710276" cy="153212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6350" indent="-6350" algn="l">
                <a:lnSpc>
                  <a:spcPct val="107000"/>
                </a:lnSpc>
                <a:spcAft>
                  <a:spcPts val="800"/>
                </a:spcAft>
              </a:pPr>
              <a:r>
                <a:rPr lang="cs-CZ" sz="750" i="1">
                  <a:solidFill>
                    <a:srgbClr val="FFFFF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hodiny</a:t>
              </a:r>
              <a:r>
                <a:rPr lang="cs-CZ" sz="750" i="1" spc="-35">
                  <a:solidFill>
                    <a:srgbClr val="FFFFF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  <a:r>
                <a:rPr lang="cs-CZ" sz="750" i="1">
                  <a:solidFill>
                    <a:srgbClr val="FFFFF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až</a:t>
              </a:r>
              <a:r>
                <a:rPr lang="cs-CZ" sz="750" i="1" spc="-35">
                  <a:solidFill>
                    <a:srgbClr val="FFFFF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  <a:r>
                <a:rPr lang="cs-CZ" sz="750" i="1">
                  <a:solidFill>
                    <a:srgbClr val="FFFFF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dny</a:t>
              </a:r>
              <a:endParaRPr lang="cs-CZ" sz="9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45" name="Rectangle 237">
              <a:extLst>
                <a:ext uri="{FF2B5EF4-FFF2-40B4-BE49-F238E27FC236}">
                  <a16:creationId xmlns:a16="http://schemas.microsoft.com/office/drawing/2014/main" xmlns="" id="{22602340-A76A-5D25-47F2-4D025621CF4D}"/>
                </a:ext>
              </a:extLst>
            </p:cNvPr>
            <p:cNvSpPr/>
            <p:nvPr/>
          </p:nvSpPr>
          <p:spPr>
            <a:xfrm>
              <a:off x="3075762" y="2003418"/>
              <a:ext cx="833432" cy="153084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6350" indent="-6350" algn="l">
                <a:lnSpc>
                  <a:spcPct val="107000"/>
                </a:lnSpc>
                <a:spcAft>
                  <a:spcPts val="800"/>
                </a:spcAft>
              </a:pPr>
              <a:r>
                <a:rPr lang="cs-CZ" sz="750">
                  <a:solidFill>
                    <a:srgbClr val="FFFFF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bolest,</a:t>
              </a:r>
              <a:r>
                <a:rPr lang="cs-CZ" sz="750" spc="-10">
                  <a:solidFill>
                    <a:srgbClr val="FFFFF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  <a:r>
                <a:rPr lang="cs-CZ" sz="750">
                  <a:solidFill>
                    <a:srgbClr val="FFFFF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dušnost,</a:t>
              </a:r>
              <a:endParaRPr lang="cs-CZ" sz="9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46" name="Rectangle 238">
              <a:extLst>
                <a:ext uri="{FF2B5EF4-FFF2-40B4-BE49-F238E27FC236}">
                  <a16:creationId xmlns:a16="http://schemas.microsoft.com/office/drawing/2014/main" xmlns="" id="{6FF4F9E2-B856-0FB3-930A-DF29C5687E22}"/>
                </a:ext>
              </a:extLst>
            </p:cNvPr>
            <p:cNvSpPr/>
            <p:nvPr/>
          </p:nvSpPr>
          <p:spPr>
            <a:xfrm>
              <a:off x="3075762" y="2118328"/>
              <a:ext cx="1136035" cy="153084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6350" indent="-6350" algn="l">
                <a:lnSpc>
                  <a:spcPct val="107000"/>
                </a:lnSpc>
                <a:spcAft>
                  <a:spcPts val="800"/>
                </a:spcAft>
              </a:pPr>
              <a:r>
                <a:rPr lang="cs-CZ" sz="750">
                  <a:solidFill>
                    <a:srgbClr val="FFFFF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terminální</a:t>
              </a:r>
              <a:r>
                <a:rPr lang="cs-CZ" sz="750" spc="-15">
                  <a:solidFill>
                    <a:srgbClr val="FFFFF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  <a:r>
                <a:rPr lang="cs-CZ" sz="750">
                  <a:solidFill>
                    <a:srgbClr val="FFFFF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symptomy</a:t>
              </a:r>
              <a:endParaRPr lang="cs-CZ" sz="9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47" name="Shape 15902">
              <a:extLst>
                <a:ext uri="{FF2B5EF4-FFF2-40B4-BE49-F238E27FC236}">
                  <a16:creationId xmlns:a16="http://schemas.microsoft.com/office/drawing/2014/main" xmlns="" id="{26C3B1AC-7445-E1CF-9425-09891E6FBDA5}"/>
                </a:ext>
              </a:extLst>
            </p:cNvPr>
            <p:cNvSpPr/>
            <p:nvPr/>
          </p:nvSpPr>
          <p:spPr>
            <a:xfrm>
              <a:off x="3010268" y="2045513"/>
              <a:ext cx="35916" cy="35903"/>
            </a:xfrm>
            <a:custGeom>
              <a:avLst/>
              <a:gdLst/>
              <a:ahLst/>
              <a:cxnLst/>
              <a:rect l="0" t="0" r="0" b="0"/>
              <a:pathLst>
                <a:path w="35916" h="35903">
                  <a:moveTo>
                    <a:pt x="0" y="0"/>
                  </a:moveTo>
                  <a:lnTo>
                    <a:pt x="35916" y="0"/>
                  </a:lnTo>
                  <a:lnTo>
                    <a:pt x="35916" y="35903"/>
                  </a:lnTo>
                  <a:lnTo>
                    <a:pt x="0" y="35903"/>
                  </a:lnTo>
                  <a:lnTo>
                    <a:pt x="0" y="0"/>
                  </a:lnTo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sp>
          <p:nvSpPr>
            <p:cNvPr id="48" name="Shape 15903">
              <a:extLst>
                <a:ext uri="{FF2B5EF4-FFF2-40B4-BE49-F238E27FC236}">
                  <a16:creationId xmlns:a16="http://schemas.microsoft.com/office/drawing/2014/main" xmlns="" id="{16029FAE-A6CB-A399-C099-DCF8F17C1E14}"/>
                </a:ext>
              </a:extLst>
            </p:cNvPr>
            <p:cNvSpPr/>
            <p:nvPr/>
          </p:nvSpPr>
          <p:spPr>
            <a:xfrm>
              <a:off x="2552383" y="2970480"/>
              <a:ext cx="35903" cy="35902"/>
            </a:xfrm>
            <a:custGeom>
              <a:avLst/>
              <a:gdLst/>
              <a:ahLst/>
              <a:cxnLst/>
              <a:rect l="0" t="0" r="0" b="0"/>
              <a:pathLst>
                <a:path w="35903" h="35902">
                  <a:moveTo>
                    <a:pt x="0" y="0"/>
                  </a:moveTo>
                  <a:lnTo>
                    <a:pt x="35903" y="0"/>
                  </a:lnTo>
                  <a:lnTo>
                    <a:pt x="35903" y="35902"/>
                  </a:lnTo>
                  <a:lnTo>
                    <a:pt x="0" y="35902"/>
                  </a:lnTo>
                  <a:lnTo>
                    <a:pt x="0" y="0"/>
                  </a:lnTo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sp>
          <p:nvSpPr>
            <p:cNvPr id="49" name="Shape 15904">
              <a:extLst>
                <a:ext uri="{FF2B5EF4-FFF2-40B4-BE49-F238E27FC236}">
                  <a16:creationId xmlns:a16="http://schemas.microsoft.com/office/drawing/2014/main" xmlns="" id="{416C662F-5E6C-69E2-7E92-576918369812}"/>
                </a:ext>
              </a:extLst>
            </p:cNvPr>
            <p:cNvSpPr/>
            <p:nvPr/>
          </p:nvSpPr>
          <p:spPr>
            <a:xfrm>
              <a:off x="1956549" y="2648344"/>
              <a:ext cx="35903" cy="35903"/>
            </a:xfrm>
            <a:custGeom>
              <a:avLst/>
              <a:gdLst/>
              <a:ahLst/>
              <a:cxnLst/>
              <a:rect l="0" t="0" r="0" b="0"/>
              <a:pathLst>
                <a:path w="35903" h="35903">
                  <a:moveTo>
                    <a:pt x="0" y="0"/>
                  </a:moveTo>
                  <a:lnTo>
                    <a:pt x="35903" y="0"/>
                  </a:lnTo>
                  <a:lnTo>
                    <a:pt x="35903" y="35903"/>
                  </a:lnTo>
                  <a:lnTo>
                    <a:pt x="0" y="35903"/>
                  </a:lnTo>
                  <a:lnTo>
                    <a:pt x="0" y="0"/>
                  </a:lnTo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sp>
          <p:nvSpPr>
            <p:cNvPr id="50" name="Shape 15905">
              <a:extLst>
                <a:ext uri="{FF2B5EF4-FFF2-40B4-BE49-F238E27FC236}">
                  <a16:creationId xmlns:a16="http://schemas.microsoft.com/office/drawing/2014/main" xmlns="" id="{3DD6AE3F-1272-EF68-86FC-2C76DD2DADD7}"/>
                </a:ext>
              </a:extLst>
            </p:cNvPr>
            <p:cNvSpPr/>
            <p:nvPr/>
          </p:nvSpPr>
          <p:spPr>
            <a:xfrm>
              <a:off x="1677264" y="2133588"/>
              <a:ext cx="35903" cy="35902"/>
            </a:xfrm>
            <a:custGeom>
              <a:avLst/>
              <a:gdLst/>
              <a:ahLst/>
              <a:cxnLst/>
              <a:rect l="0" t="0" r="0" b="0"/>
              <a:pathLst>
                <a:path w="35903" h="35902">
                  <a:moveTo>
                    <a:pt x="0" y="0"/>
                  </a:moveTo>
                  <a:lnTo>
                    <a:pt x="35903" y="0"/>
                  </a:lnTo>
                  <a:lnTo>
                    <a:pt x="35903" y="35902"/>
                  </a:lnTo>
                  <a:lnTo>
                    <a:pt x="0" y="35902"/>
                  </a:lnTo>
                  <a:lnTo>
                    <a:pt x="0" y="0"/>
                  </a:lnTo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sp>
          <p:nvSpPr>
            <p:cNvPr id="51" name="Shape 15906">
              <a:extLst>
                <a:ext uri="{FF2B5EF4-FFF2-40B4-BE49-F238E27FC236}">
                  <a16:creationId xmlns:a16="http://schemas.microsoft.com/office/drawing/2014/main" xmlns="" id="{4D6B5229-84C8-E14E-0E64-815D7D5DF8C8}"/>
                </a:ext>
              </a:extLst>
            </p:cNvPr>
            <p:cNvSpPr/>
            <p:nvPr/>
          </p:nvSpPr>
          <p:spPr>
            <a:xfrm>
              <a:off x="2009762" y="1516177"/>
              <a:ext cx="35903" cy="35916"/>
            </a:xfrm>
            <a:custGeom>
              <a:avLst/>
              <a:gdLst/>
              <a:ahLst/>
              <a:cxnLst/>
              <a:rect l="0" t="0" r="0" b="0"/>
              <a:pathLst>
                <a:path w="35903" h="35916">
                  <a:moveTo>
                    <a:pt x="0" y="0"/>
                  </a:moveTo>
                  <a:lnTo>
                    <a:pt x="35903" y="0"/>
                  </a:lnTo>
                  <a:lnTo>
                    <a:pt x="35903" y="35916"/>
                  </a:lnTo>
                  <a:lnTo>
                    <a:pt x="0" y="35916"/>
                  </a:lnTo>
                  <a:lnTo>
                    <a:pt x="0" y="0"/>
                  </a:lnTo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sp>
          <p:nvSpPr>
            <p:cNvPr id="52" name="Shape 15907">
              <a:extLst>
                <a:ext uri="{FF2B5EF4-FFF2-40B4-BE49-F238E27FC236}">
                  <a16:creationId xmlns:a16="http://schemas.microsoft.com/office/drawing/2014/main" xmlns="" id="{88C27572-6F1E-AB5B-DD2D-2F11EF990002}"/>
                </a:ext>
              </a:extLst>
            </p:cNvPr>
            <p:cNvSpPr/>
            <p:nvPr/>
          </p:nvSpPr>
          <p:spPr>
            <a:xfrm>
              <a:off x="818096" y="1346010"/>
              <a:ext cx="35903" cy="35903"/>
            </a:xfrm>
            <a:custGeom>
              <a:avLst/>
              <a:gdLst/>
              <a:ahLst/>
              <a:cxnLst/>
              <a:rect l="0" t="0" r="0" b="0"/>
              <a:pathLst>
                <a:path w="35903" h="35903">
                  <a:moveTo>
                    <a:pt x="0" y="0"/>
                  </a:moveTo>
                  <a:lnTo>
                    <a:pt x="35903" y="0"/>
                  </a:lnTo>
                  <a:lnTo>
                    <a:pt x="35903" y="35903"/>
                  </a:lnTo>
                  <a:lnTo>
                    <a:pt x="0" y="35903"/>
                  </a:lnTo>
                  <a:lnTo>
                    <a:pt x="0" y="0"/>
                  </a:lnTo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sp>
          <p:nvSpPr>
            <p:cNvPr id="53" name="Shape 15908">
              <a:extLst>
                <a:ext uri="{FF2B5EF4-FFF2-40B4-BE49-F238E27FC236}">
                  <a16:creationId xmlns:a16="http://schemas.microsoft.com/office/drawing/2014/main" xmlns="" id="{1E25CC3C-F21D-02A2-3DF8-1941F3DC17A3}"/>
                </a:ext>
              </a:extLst>
            </p:cNvPr>
            <p:cNvSpPr/>
            <p:nvPr/>
          </p:nvSpPr>
          <p:spPr>
            <a:xfrm>
              <a:off x="476301" y="2001634"/>
              <a:ext cx="35903" cy="35903"/>
            </a:xfrm>
            <a:custGeom>
              <a:avLst/>
              <a:gdLst/>
              <a:ahLst/>
              <a:cxnLst/>
              <a:rect l="0" t="0" r="0" b="0"/>
              <a:pathLst>
                <a:path w="35903" h="35903">
                  <a:moveTo>
                    <a:pt x="0" y="0"/>
                  </a:moveTo>
                  <a:lnTo>
                    <a:pt x="35903" y="0"/>
                  </a:lnTo>
                  <a:lnTo>
                    <a:pt x="35903" y="35903"/>
                  </a:lnTo>
                  <a:lnTo>
                    <a:pt x="0" y="35903"/>
                  </a:lnTo>
                  <a:lnTo>
                    <a:pt x="0" y="0"/>
                  </a:lnTo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sp>
          <p:nvSpPr>
            <p:cNvPr id="54" name="Shape 15909">
              <a:extLst>
                <a:ext uri="{FF2B5EF4-FFF2-40B4-BE49-F238E27FC236}">
                  <a16:creationId xmlns:a16="http://schemas.microsoft.com/office/drawing/2014/main" xmlns="" id="{E9B77988-2576-028B-B75A-AF79FC9FE347}"/>
                </a:ext>
              </a:extLst>
            </p:cNvPr>
            <p:cNvSpPr/>
            <p:nvPr/>
          </p:nvSpPr>
          <p:spPr>
            <a:xfrm>
              <a:off x="521513" y="2482076"/>
              <a:ext cx="35903" cy="35903"/>
            </a:xfrm>
            <a:custGeom>
              <a:avLst/>
              <a:gdLst/>
              <a:ahLst/>
              <a:cxnLst/>
              <a:rect l="0" t="0" r="0" b="0"/>
              <a:pathLst>
                <a:path w="35903" h="35903">
                  <a:moveTo>
                    <a:pt x="0" y="0"/>
                  </a:moveTo>
                  <a:lnTo>
                    <a:pt x="35903" y="0"/>
                  </a:lnTo>
                  <a:lnTo>
                    <a:pt x="35903" y="35903"/>
                  </a:lnTo>
                  <a:lnTo>
                    <a:pt x="0" y="35903"/>
                  </a:lnTo>
                  <a:lnTo>
                    <a:pt x="0" y="0"/>
                  </a:lnTo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sp>
          <p:nvSpPr>
            <p:cNvPr id="55" name="Shape 15910">
              <a:extLst>
                <a:ext uri="{FF2B5EF4-FFF2-40B4-BE49-F238E27FC236}">
                  <a16:creationId xmlns:a16="http://schemas.microsoft.com/office/drawing/2014/main" xmlns="" id="{CB4A2BA5-B004-4CF0-8805-38935EE0D29C}"/>
                </a:ext>
              </a:extLst>
            </p:cNvPr>
            <p:cNvSpPr/>
            <p:nvPr/>
          </p:nvSpPr>
          <p:spPr>
            <a:xfrm>
              <a:off x="819760" y="2810231"/>
              <a:ext cx="35903" cy="35903"/>
            </a:xfrm>
            <a:custGeom>
              <a:avLst/>
              <a:gdLst/>
              <a:ahLst/>
              <a:cxnLst/>
              <a:rect l="0" t="0" r="0" b="0"/>
              <a:pathLst>
                <a:path w="35903" h="35903">
                  <a:moveTo>
                    <a:pt x="0" y="0"/>
                  </a:moveTo>
                  <a:lnTo>
                    <a:pt x="35903" y="0"/>
                  </a:lnTo>
                  <a:lnTo>
                    <a:pt x="35903" y="35903"/>
                  </a:lnTo>
                  <a:lnTo>
                    <a:pt x="0" y="35903"/>
                  </a:lnTo>
                  <a:lnTo>
                    <a:pt x="0" y="0"/>
                  </a:lnTo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sp>
          <p:nvSpPr>
            <p:cNvPr id="56" name="Shape 15911">
              <a:extLst>
                <a:ext uri="{FF2B5EF4-FFF2-40B4-BE49-F238E27FC236}">
                  <a16:creationId xmlns:a16="http://schemas.microsoft.com/office/drawing/2014/main" xmlns="" id="{4602EC32-FD40-8191-D6C6-37D1A3627407}"/>
                </a:ext>
              </a:extLst>
            </p:cNvPr>
            <p:cNvSpPr/>
            <p:nvPr/>
          </p:nvSpPr>
          <p:spPr>
            <a:xfrm>
              <a:off x="1415263" y="3221851"/>
              <a:ext cx="35903" cy="35903"/>
            </a:xfrm>
            <a:custGeom>
              <a:avLst/>
              <a:gdLst/>
              <a:ahLst/>
              <a:cxnLst/>
              <a:rect l="0" t="0" r="0" b="0"/>
              <a:pathLst>
                <a:path w="35903" h="35903">
                  <a:moveTo>
                    <a:pt x="0" y="0"/>
                  </a:moveTo>
                  <a:lnTo>
                    <a:pt x="35903" y="0"/>
                  </a:lnTo>
                  <a:lnTo>
                    <a:pt x="35903" y="35903"/>
                  </a:lnTo>
                  <a:lnTo>
                    <a:pt x="0" y="35903"/>
                  </a:lnTo>
                  <a:lnTo>
                    <a:pt x="0" y="0"/>
                  </a:lnTo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sp>
          <p:nvSpPr>
            <p:cNvPr id="57" name="Shape 15912">
              <a:extLst>
                <a:ext uri="{FF2B5EF4-FFF2-40B4-BE49-F238E27FC236}">
                  <a16:creationId xmlns:a16="http://schemas.microsoft.com/office/drawing/2014/main" xmlns="" id="{25D66561-456C-E9A3-6005-3F80EE3A2FF9}"/>
                </a:ext>
              </a:extLst>
            </p:cNvPr>
            <p:cNvSpPr/>
            <p:nvPr/>
          </p:nvSpPr>
          <p:spPr>
            <a:xfrm>
              <a:off x="2345906" y="3522434"/>
              <a:ext cx="35903" cy="35903"/>
            </a:xfrm>
            <a:custGeom>
              <a:avLst/>
              <a:gdLst/>
              <a:ahLst/>
              <a:cxnLst/>
              <a:rect l="0" t="0" r="0" b="0"/>
              <a:pathLst>
                <a:path w="35903" h="35903">
                  <a:moveTo>
                    <a:pt x="0" y="0"/>
                  </a:moveTo>
                  <a:lnTo>
                    <a:pt x="35903" y="0"/>
                  </a:lnTo>
                  <a:lnTo>
                    <a:pt x="35903" y="35903"/>
                  </a:lnTo>
                  <a:lnTo>
                    <a:pt x="0" y="35903"/>
                  </a:lnTo>
                  <a:lnTo>
                    <a:pt x="0" y="0"/>
                  </a:lnTo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sp>
          <p:nvSpPr>
            <p:cNvPr id="58" name="Shape 15913">
              <a:extLst>
                <a:ext uri="{FF2B5EF4-FFF2-40B4-BE49-F238E27FC236}">
                  <a16:creationId xmlns:a16="http://schemas.microsoft.com/office/drawing/2014/main" xmlns="" id="{2DA60F0D-BF76-852B-D12C-A34F7A77590D}"/>
                </a:ext>
              </a:extLst>
            </p:cNvPr>
            <p:cNvSpPr/>
            <p:nvPr/>
          </p:nvSpPr>
          <p:spPr>
            <a:xfrm>
              <a:off x="3845103" y="2421205"/>
              <a:ext cx="35916" cy="35916"/>
            </a:xfrm>
            <a:custGeom>
              <a:avLst/>
              <a:gdLst/>
              <a:ahLst/>
              <a:cxnLst/>
              <a:rect l="0" t="0" r="0" b="0"/>
              <a:pathLst>
                <a:path w="35916" h="35916">
                  <a:moveTo>
                    <a:pt x="0" y="0"/>
                  </a:moveTo>
                  <a:lnTo>
                    <a:pt x="35916" y="0"/>
                  </a:lnTo>
                  <a:lnTo>
                    <a:pt x="35916" y="35916"/>
                  </a:lnTo>
                  <a:lnTo>
                    <a:pt x="0" y="35916"/>
                  </a:lnTo>
                  <a:lnTo>
                    <a:pt x="0" y="0"/>
                  </a:lnTo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</p:grpSp>
    </p:spTree>
    <p:extLst>
      <p:ext uri="{BB962C8B-B14F-4D97-AF65-F5344CB8AC3E}">
        <p14:creationId xmlns:p14="http://schemas.microsoft.com/office/powerpoint/2010/main" val="39790456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ED3AFBCE-61FF-E4DC-26F5-322A203510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31874"/>
            <a:ext cx="10515600" cy="1325563"/>
          </a:xfrm>
        </p:spPr>
        <p:txBody>
          <a:bodyPr/>
          <a:lstStyle/>
          <a:p>
            <a:r>
              <a:rPr lang="cs-CZ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Paliativní péče terminologie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9F0A0327-3A06-B596-27A7-E33FE9BF92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4702" y="1792374"/>
            <a:ext cx="10515600" cy="4351338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cs-CZ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Život udržující léčba</a:t>
            </a:r>
            <a:r>
              <a:rPr lang="cs-CZ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cs-CZ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život udržující orgánová podpora</a:t>
            </a:r>
            <a:r>
              <a:rPr lang="cs-CZ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</a:p>
          <a:p>
            <a:pPr lvl="0">
              <a:buFontTx/>
              <a:buChar char="-"/>
            </a:pPr>
            <a:r>
              <a:rPr lang="cs-CZ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jakákoliv léčba/orgánová podpora, která je potřeba k prodloužení života pacienta, aniž by primárně směrovala k odstranění základní́ </a:t>
            </a:r>
            <a:r>
              <a:rPr lang="cs-CZ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příčiny</a:t>
            </a:r>
            <a:r>
              <a:rPr lang="cs-CZ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/ základního onemocnění</a:t>
            </a:r>
          </a:p>
          <a:p>
            <a:pPr marL="0" lvl="0" indent="0">
              <a:buNone/>
            </a:pPr>
            <a:r>
              <a:rPr lang="cs-CZ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umělá plicní́ ventilace/oxygenoterapie </a:t>
            </a:r>
          </a:p>
          <a:p>
            <a:pPr marL="0" lvl="0" indent="0">
              <a:buNone/>
            </a:pPr>
            <a:r>
              <a:rPr lang="cs-CZ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renální eliminační́ techniky</a:t>
            </a:r>
          </a:p>
          <a:p>
            <a:pPr marL="0" lvl="0" indent="0">
              <a:buNone/>
            </a:pPr>
            <a:r>
              <a:rPr lang="cs-CZ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mechanická srdeční podpora                                                  </a:t>
            </a:r>
          </a:p>
          <a:p>
            <a:pPr marL="0" lvl="0" indent="0">
              <a:buNone/>
            </a:pPr>
            <a:r>
              <a:rPr lang="cs-CZ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podávaní́ </a:t>
            </a:r>
            <a:r>
              <a:rPr lang="cs-CZ" sz="1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vazopresorů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cs-CZ" sz="1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ionotropik</a:t>
            </a:r>
            <a:endParaRPr lang="cs-CZ" sz="1800" i="1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cs-CZ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kardiopulmonální́ resuscitace</a:t>
            </a:r>
          </a:p>
          <a:p>
            <a:pPr marL="0" lvl="0" indent="0">
              <a:buNone/>
            </a:pPr>
            <a:r>
              <a:rPr lang="cs-CZ" sz="18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cs-CZ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perace, 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antibiotika, krevní </a:t>
            </a:r>
            <a:r>
              <a:rPr lang="cs-CZ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transfúze, hydratace a nutrice… ??? </a:t>
            </a:r>
            <a:r>
              <a:rPr lang="cs-CZ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Individualizace rozhodování</a:t>
            </a:r>
            <a:r>
              <a:rPr lang="cs-CZ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cs-CZ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!!!</a:t>
            </a:r>
          </a:p>
          <a:p>
            <a:pPr marL="0" lvl="0" indent="0">
              <a:buNone/>
            </a:pPr>
            <a:endParaRPr lang="cs-CZ" sz="18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cs-CZ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Může sloužit k získání času, během kterého dochází k úzdravě pacienta nebo také́, </a:t>
            </a:r>
            <a:r>
              <a:rPr lang="cs-CZ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pokud je aplikována nepřiměřen</a:t>
            </a:r>
            <a:r>
              <a:rPr lang="cs-CZ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ě</a:t>
            </a:r>
            <a:r>
              <a:rPr lang="cs-CZ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pouze prodlužuje proces umírání</a:t>
            </a:r>
          </a:p>
          <a:p>
            <a:pPr lvl="0">
              <a:buFontTx/>
              <a:buChar char="-"/>
            </a:pPr>
            <a:endParaRPr lang="cs-CZ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0" indent="0">
              <a:buNone/>
            </a:pPr>
            <a:endParaRPr lang="cs-CZ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0" indent="0">
              <a:buNone/>
            </a:pPr>
            <a:endParaRPr lang="cs-CZ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33173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9FBEA290-D74B-1A7E-1356-E8C722AC86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Paliativní péče terminologie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AE437915-839E-A499-7381-3AEB9D35C7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b="1" u="none" strike="noStrike" dirty="0"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Neúčelná a nepřiměřená léčba</a:t>
            </a:r>
          </a:p>
          <a:p>
            <a:endParaRPr lang="cs-CZ" sz="2400" b="1" dirty="0">
              <a:uFill>
                <a:solidFill>
                  <a:srgbClr val="000000"/>
                </a:solidFill>
              </a:uFill>
              <a:latin typeface="Times New Roman" panose="02020603050405020304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r>
              <a:rPr lang="cs-CZ" sz="2400" u="none" strike="noStrike" dirty="0">
                <a:solidFill>
                  <a:srgbClr val="181717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léčba, která nevede k záchraně života, uchování zdraví či udržení kvality života </a:t>
            </a:r>
          </a:p>
          <a:p>
            <a:pPr marL="0" indent="0">
              <a:buNone/>
            </a:pPr>
            <a:endParaRPr lang="cs-CZ" sz="2400" u="none" strike="noStrike" dirty="0">
              <a:solidFill>
                <a:srgbClr val="181717"/>
              </a:solidFill>
              <a:effectLst/>
              <a:uFill>
                <a:solidFill>
                  <a:srgbClr val="000000"/>
                </a:solidFill>
              </a:uFill>
              <a:latin typeface="Times New Roman" panose="02020603050405020304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r>
              <a:rPr lang="cs-CZ" sz="2400" u="none" strike="noStrike" dirty="0">
                <a:solidFill>
                  <a:srgbClr val="181717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není v zájmu pacienta, nemůže mu pomoci a zatěžuje jej zbytečným strádáním či rizikem komplikací</a:t>
            </a:r>
          </a:p>
          <a:p>
            <a:endParaRPr lang="cs-CZ" sz="2400" dirty="0">
              <a:solidFill>
                <a:srgbClr val="181717"/>
              </a:solidFill>
              <a:uFill>
                <a:solidFill>
                  <a:srgbClr val="000000"/>
                </a:solidFill>
              </a:uFill>
              <a:latin typeface="Times New Roman" panose="02020603050405020304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r>
              <a:rPr lang="cs-CZ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není v souladu s hodnotami pacienta, pravděpodobnost dobré kvality života a přežití je velmi nízké</a:t>
            </a:r>
            <a:endParaRPr lang="cs-CZ" sz="2400" u="none" strike="noStrike" dirty="0">
              <a:solidFill>
                <a:srgbClr val="181717"/>
              </a:solidFill>
              <a:effectLst/>
              <a:uFill>
                <a:solidFill>
                  <a:srgbClr val="000000"/>
                </a:solidFill>
              </a:uFill>
              <a:latin typeface="Times New Roman" panose="02020603050405020304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276604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F451BCC2-5F7E-9D94-340C-03E95BC765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Paliativní péče terminologie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9F920F3C-B098-2E1B-313C-834E684A2A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258" y="1883815"/>
            <a:ext cx="10515600" cy="4351338"/>
          </a:xfrm>
        </p:spPr>
        <p:txBody>
          <a:bodyPr>
            <a:normAutofit fontScale="92500" lnSpcReduction="20000"/>
          </a:bodyPr>
          <a:lstStyle/>
          <a:p>
            <a:r>
              <a:rPr lang="cs-CZ" sz="2400" b="1" u="none" strike="noStrike" dirty="0"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Nezahajování léčby</a:t>
            </a:r>
            <a:r>
              <a:rPr lang="cs-CZ" sz="2400" u="none" strike="noStrike" dirty="0"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cs-CZ" sz="2400" u="none" strike="noStrike" dirty="0"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   léčebný postup, který nemůže zastavit postup choroby, navrátit zdraví nebo odvrátit smrt pacienta, není indikován, a není proto zahajován</a:t>
            </a:r>
          </a:p>
          <a:p>
            <a:pPr marL="0" indent="0">
              <a:buNone/>
            </a:pPr>
            <a:endParaRPr lang="cs-CZ" sz="2400" u="none" strike="noStrike" dirty="0">
              <a:effectLst/>
              <a:uFill>
                <a:solidFill>
                  <a:srgbClr val="000000"/>
                </a:solidFill>
              </a:uFill>
              <a:latin typeface="Times New Roman" panose="02020603050405020304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r>
              <a:rPr lang="cs-CZ" sz="2400" i="1" u="none" strike="noStrike" dirty="0"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Takový postup by byl </a:t>
            </a:r>
            <a:r>
              <a:rPr lang="cs-CZ" sz="2400" b="1" i="1" u="none" strike="noStrike" dirty="0"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léčbou</a:t>
            </a:r>
            <a:r>
              <a:rPr lang="cs-CZ" sz="2400" i="1" u="none" strike="noStrike" dirty="0"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2400" b="1" i="1" u="none" strike="noStrike" dirty="0"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neúčelnou či nepřiměřenou</a:t>
            </a:r>
          </a:p>
          <a:p>
            <a:endParaRPr lang="cs-CZ" sz="2400" b="1" dirty="0">
              <a:effectLst/>
              <a:latin typeface="Times New Roman" panose="02020603050405020304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r>
              <a:rPr lang="cs-CZ" sz="2400" b="1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Nepokračování léčby</a:t>
            </a:r>
            <a:r>
              <a:rPr lang="cs-CZ" sz="24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při nemožnosti zastavit postup choroby, navrátit zdraví nebo odvrátit smrt, není ve stávající neúčelné/nepřiměřené léčbě pokračováno a tato léčba je ukončena</a:t>
            </a:r>
            <a:endParaRPr lang="cs-CZ" sz="2400" b="1" u="none" strike="noStrike" dirty="0">
              <a:effectLst/>
              <a:uFill>
                <a:solidFill>
                  <a:srgbClr val="000000"/>
                </a:solidFill>
              </a:uFill>
              <a:latin typeface="Times New Roman" panose="02020603050405020304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2400" b="1" u="none" strike="noStrike" dirty="0">
              <a:effectLst/>
              <a:uFill>
                <a:solidFill>
                  <a:srgbClr val="000000"/>
                </a:solidFill>
              </a:uFill>
              <a:latin typeface="Times New Roman" panose="02020603050405020304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r>
              <a:rPr lang="cs-CZ" sz="2400" b="1" u="none" strike="noStrike" dirty="0"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Nepřijetí pacienta </a:t>
            </a:r>
            <a:r>
              <a:rPr lang="cs-CZ" sz="2400" u="none" strike="noStrike" dirty="0"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v konečné fázi jeho onemocnění</a:t>
            </a:r>
            <a:r>
              <a:rPr lang="cs-CZ" sz="2400" b="1" u="none" strike="noStrike" dirty="0"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na pracoviště intenzivní medicíny</a:t>
            </a:r>
            <a:r>
              <a:rPr lang="cs-CZ" sz="2400" u="none" strike="noStrike" dirty="0"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, kdy již nelze zastavit postup choroby, navrátit zdraví či odvrátit smrt, </a:t>
            </a:r>
            <a:r>
              <a:rPr lang="cs-CZ" sz="2400" b="1" u="none" strike="noStrike" dirty="0"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patří mezi</a:t>
            </a:r>
            <a:r>
              <a:rPr lang="cs-CZ" sz="2400" u="none" strike="noStrike" dirty="0">
                <a:solidFill>
                  <a:srgbClr val="181717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opatření </a:t>
            </a:r>
            <a:r>
              <a:rPr lang="cs-CZ" sz="2400" b="1" u="none" strike="noStrike" dirty="0"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nezahajování léčby</a:t>
            </a:r>
            <a:endParaRPr lang="cs-CZ" sz="2400" u="none" strike="noStrike" dirty="0">
              <a:solidFill>
                <a:srgbClr val="181717"/>
              </a:solidFill>
              <a:effectLst/>
              <a:uFill>
                <a:solidFill>
                  <a:srgbClr val="000000"/>
                </a:solidFill>
              </a:uFill>
              <a:latin typeface="Times New Roman" panose="02020603050405020304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012534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D82CD3FA-CB00-4A8B-EA7C-9CB7AA6722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Paliativní péče terminologie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A1CEA486-4AEE-0B3D-9F07-AF18E814CD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33938"/>
            <a:ext cx="10515600" cy="4351338"/>
          </a:xfrm>
        </p:spPr>
        <p:txBody>
          <a:bodyPr>
            <a:normAutofit/>
          </a:bodyPr>
          <a:lstStyle/>
          <a:p>
            <a:pPr marL="457200">
              <a:lnSpc>
                <a:spcPct val="107000"/>
              </a:lnSpc>
            </a:pPr>
            <a:r>
              <a:rPr lang="cs-CZ" sz="2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Nerozšiřování (zadržení) život udržující orgánové podpory </a:t>
            </a:r>
            <a:r>
              <a:rPr lang="cs-CZ" sz="26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cs-CZ" sz="26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Withhold</a:t>
            </a:r>
            <a:r>
              <a:rPr lang="cs-CZ" sz="26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6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6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6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life-sustaining</a:t>
            </a:r>
            <a:r>
              <a:rPr lang="cs-CZ" sz="26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6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treatment</a:t>
            </a:r>
            <a:r>
              <a:rPr lang="cs-CZ" sz="26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cs-CZ" sz="2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indent="0">
              <a:lnSpc>
                <a:spcPct val="107000"/>
              </a:lnSpc>
              <a:buNone/>
            </a:pPr>
            <a:endParaRPr lang="cs-CZ" sz="26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>
              <a:lnSpc>
                <a:spcPct val="107000"/>
              </a:lnSpc>
              <a:buNone/>
            </a:pPr>
            <a:r>
              <a:rPr lang="cs-CZ" sz="2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cs-CZ" sz="2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nenavyšování stávající orgánové podpory či její nerozšiřování o další specifickou orgánovou podporu. Stávající orgánová podpora je v daném okamžiku považována s ohledem na stav a prognózu pacienta za maximální</a:t>
            </a:r>
          </a:p>
          <a:p>
            <a:pPr indent="0">
              <a:lnSpc>
                <a:spcPct val="107000"/>
              </a:lnSpc>
              <a:buNone/>
            </a:pPr>
            <a:endParaRPr lang="cs-CZ" sz="26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600" dirty="0"/>
          </a:p>
        </p:txBody>
      </p:sp>
    </p:spTree>
    <p:extLst>
      <p:ext uri="{BB962C8B-B14F-4D97-AF65-F5344CB8AC3E}">
        <p14:creationId xmlns:p14="http://schemas.microsoft.com/office/powerpoint/2010/main" val="3497715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4A761F99-0D98-3ABD-8880-5F0409A444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Paliativní péče terminologie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55521582-A710-183A-CCFC-F43C6CD5CA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457200">
              <a:lnSpc>
                <a:spcPct val="107000"/>
              </a:lnSpc>
            </a:pPr>
            <a:r>
              <a:rPr lang="cs-CZ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Ukončení </a:t>
            </a:r>
            <a:r>
              <a:rPr lang="cs-CZ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(odnětí)</a:t>
            </a:r>
            <a:r>
              <a:rPr lang="cs-CZ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život udržující orgánové podpory </a:t>
            </a:r>
            <a:r>
              <a:rPr lang="cs-CZ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cs-CZ" sz="28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Withdraw</a:t>
            </a:r>
            <a:r>
              <a:rPr lang="cs-CZ" sz="2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life-sustaining</a:t>
            </a:r>
            <a:r>
              <a:rPr lang="cs-CZ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treatment</a:t>
            </a:r>
            <a:r>
              <a:rPr lang="cs-CZ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indent="0">
              <a:lnSpc>
                <a:spcPct val="107000"/>
              </a:lnSpc>
              <a:buNone/>
            </a:pPr>
            <a:endParaRPr lang="cs-CZ" sz="2800" i="1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85800" indent="-457200">
              <a:lnSpc>
                <a:spcPct val="107000"/>
              </a:lnSpc>
              <a:buFontTx/>
              <a:buChar char="-"/>
            </a:pPr>
            <a:r>
              <a:rPr lang="cs-CZ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Nepokračování v</a:t>
            </a:r>
            <a:r>
              <a:rPr lang="cs-CZ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orgánové podpoře v okamžiku, kdy její další pokračování není v souladu s přáním a hodnotami pacienta a/nebo pokud je orgánová podpora spojena s nízkou pravděpodobností na přežití a kvalitu života pacienta</a:t>
            </a:r>
          </a:p>
          <a:p>
            <a:pPr marL="685800" indent="-457200">
              <a:lnSpc>
                <a:spcPct val="107000"/>
              </a:lnSpc>
              <a:buFontTx/>
              <a:buChar char="-"/>
            </a:pPr>
            <a:endParaRPr lang="cs-CZ" sz="28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85800" indent="-457200">
              <a:lnSpc>
                <a:spcPct val="107000"/>
              </a:lnSpc>
              <a:buFontTx/>
              <a:buChar char="-"/>
            </a:pPr>
            <a:r>
              <a:rPr lang="cs-CZ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Nezahájení kardiopulmonální resuscitace</a:t>
            </a:r>
          </a:p>
          <a:p>
            <a:pPr marL="0" lv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cs-CZ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(Do not </a:t>
            </a:r>
            <a:r>
              <a:rPr lang="cs-CZ" sz="2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resuscitate</a:t>
            </a:r>
            <a:r>
              <a:rPr lang="cs-CZ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DNR</a:t>
            </a:r>
            <a:r>
              <a:rPr lang="cs-CZ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cs-CZ" sz="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770139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1B7A058A-935A-F970-3133-873E39042C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Paliativní péče terminologie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90485F31-1E66-7DA6-2B42-B7EC6E1451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ct val="107000"/>
              </a:lnSpc>
              <a:buNone/>
            </a:pPr>
            <a:r>
              <a:rPr lang="cs-CZ" sz="9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Paliativní </a:t>
            </a:r>
            <a:r>
              <a:rPr lang="cs-CZ" sz="96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analgézie</a:t>
            </a:r>
            <a:r>
              <a:rPr lang="cs-CZ" sz="9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</a:t>
            </a:r>
            <a:r>
              <a:rPr lang="cs-CZ" sz="9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použití analgetik s cílem kontroly symptomů (bolesti a dušnosti) u pacientů v závěru života.</a:t>
            </a:r>
          </a:p>
          <a:p>
            <a:pPr marL="0" lvl="0" indent="0">
              <a:lnSpc>
                <a:spcPct val="107000"/>
              </a:lnSpc>
              <a:buNone/>
            </a:pPr>
            <a:endParaRPr lang="cs-CZ" sz="96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9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Paliativní </a:t>
            </a:r>
            <a:r>
              <a:rPr lang="cs-CZ" sz="96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sedace</a:t>
            </a:r>
            <a:r>
              <a:rPr lang="cs-CZ" sz="9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96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cs-CZ" sz="9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použití sedativ s cílem kontroly symptomů (zejména bolesti a    dušnosti) u pacienta v závěru života, které i přes maximální terapeutickou snahu nelze potlačit jinými prostředky</a:t>
            </a:r>
            <a:endParaRPr lang="cs-CZ" sz="9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měla by splňovat </a:t>
            </a:r>
            <a:r>
              <a:rPr lang="cs-CZ" sz="9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tři základní charakteristiky:</a:t>
            </a:r>
          </a:p>
          <a:p>
            <a:pPr lvl="1"/>
            <a:r>
              <a:rPr lang="cs-CZ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terminálně nemocný pacient v závěru života</a:t>
            </a:r>
          </a:p>
          <a:p>
            <a:pPr lvl="1"/>
            <a:r>
              <a:rPr lang="cs-CZ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utrpení a symptomy jsou refrakterní na  jinou maximální léčbu</a:t>
            </a:r>
          </a:p>
          <a:p>
            <a:pPr lvl="1"/>
            <a:r>
              <a:rPr lang="cs-CZ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nasazení je s cílem kontroly symptomů a ne s cílem urychlení umírání</a:t>
            </a:r>
          </a:p>
          <a:p>
            <a:endParaRPr lang="cs-CZ" sz="9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benzodiazepiny, </a:t>
            </a:r>
            <a:r>
              <a:rPr lang="cs-CZ" sz="9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propofol</a:t>
            </a:r>
            <a:r>
              <a:rPr lang="cs-CZ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9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ketamin</a:t>
            </a:r>
            <a:r>
              <a:rPr lang="cs-CZ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barbituráty, </a:t>
            </a:r>
            <a:r>
              <a:rPr lang="cs-CZ" sz="9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dexmedetomidin</a:t>
            </a:r>
            <a:r>
              <a:rPr lang="cs-CZ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</a:p>
          <a:p>
            <a:pPr marL="0" lvl="0" indent="0">
              <a:lnSpc>
                <a:spcPct val="107000"/>
              </a:lnSpc>
              <a:spcAft>
                <a:spcPts val="800"/>
              </a:spcAft>
              <a:buNone/>
            </a:pPr>
            <a:endParaRPr lang="cs-CZ" sz="96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buNone/>
            </a:pPr>
            <a:endParaRPr lang="cs-CZ" sz="24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>
              <a:lnSpc>
                <a:spcPct val="107000"/>
              </a:lnSpc>
              <a:buNone/>
            </a:pPr>
            <a:endParaRPr lang="cs-CZ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lvl="0" indent="0">
              <a:lnSpc>
                <a:spcPct val="107000"/>
              </a:lnSpc>
              <a:buNone/>
            </a:pPr>
            <a:endParaRPr lang="cs-CZ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>
              <a:lnSpc>
                <a:spcPct val="107000"/>
              </a:lnSpc>
              <a:spcAft>
                <a:spcPts val="800"/>
              </a:spcAft>
            </a:pPr>
            <a:r>
              <a:rPr lang="cs-CZ" sz="1800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2181768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EF15AE00-20C3-C3FB-1285-C4868CBC22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Paliativní péče terminologie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EE1FBA1F-82E9-D650-09D6-A657753042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lnSpc>
                <a:spcPct val="107000"/>
              </a:lnSpc>
              <a:buNone/>
            </a:pPr>
            <a:r>
              <a:rPr lang="cs-CZ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Terminální odpojování (</a:t>
            </a:r>
            <a:r>
              <a:rPr lang="cs-CZ" sz="2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weaning</a:t>
            </a:r>
            <a:r>
              <a:rPr lang="cs-CZ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)-</a:t>
            </a:r>
            <a:r>
              <a:rPr lang="cs-CZ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ukončování mechanické ventilační podpory, pokud je pro pacienta nepřiměřená, při ponechání </a:t>
            </a:r>
            <a:r>
              <a:rPr lang="cs-CZ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orotracheální</a:t>
            </a:r>
            <a:r>
              <a:rPr lang="cs-CZ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cs-CZ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trecheostomické</a:t>
            </a:r>
            <a:r>
              <a:rPr lang="cs-CZ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kanyly</a:t>
            </a:r>
          </a:p>
          <a:p>
            <a:pPr marL="0" lvl="0" indent="0">
              <a:lnSpc>
                <a:spcPct val="107000"/>
              </a:lnSpc>
              <a:buNone/>
            </a:pPr>
            <a:endParaRPr lang="cs-CZ" sz="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7000"/>
              </a:lnSpc>
              <a:buNone/>
            </a:pPr>
            <a:r>
              <a:rPr lang="cs-CZ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Terminální </a:t>
            </a:r>
            <a:r>
              <a:rPr lang="cs-CZ" sz="2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extubace</a:t>
            </a:r>
            <a:r>
              <a:rPr lang="cs-CZ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cs-CZ" sz="2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dekanylace</a:t>
            </a:r>
            <a:r>
              <a:rPr lang="cs-CZ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-odstranění arteficiálního zajištění dýchacích cest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8241480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377CB3B3-7D69-65AE-134D-01EB43F4CC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Základní východiska přechodu z péče intenzivní na paliativní</a:t>
            </a:r>
            <a:r>
              <a:rPr lang="cs-CZ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4BA7D303-758D-422E-0931-82B55CE532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Život člověka je konečný</a:t>
            </a:r>
          </a:p>
          <a:p>
            <a:pPr marL="0" indent="0">
              <a:buNone/>
            </a:pPr>
            <a:endParaRPr lang="cs-CZ" sz="2400" dirty="0">
              <a:effectLst/>
              <a:latin typeface="Times New Roman" panose="02020603050405020304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r>
              <a:rPr lang="cs-CZ" sz="2400" u="none" strike="noStrike" dirty="0"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Každý pacient má právo na náležitou, odbornou úroveň zdravotní péče</a:t>
            </a:r>
          </a:p>
          <a:p>
            <a:pPr marL="0" indent="0">
              <a:buNone/>
            </a:pPr>
            <a:endParaRPr lang="cs-CZ" sz="2400" u="none" strike="noStrike" dirty="0">
              <a:effectLst/>
              <a:uFill>
                <a:solidFill>
                  <a:srgbClr val="000000"/>
                </a:solidFill>
              </a:uFill>
              <a:latin typeface="Times New Roman" panose="02020603050405020304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r>
              <a:rPr lang="cs-CZ" sz="2400" b="1" u="none" strike="noStrike" dirty="0"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Jakékoliv rozhodování v průběhu poskytované zdravotní péče:</a:t>
            </a:r>
          </a:p>
          <a:p>
            <a:r>
              <a:rPr lang="cs-CZ" sz="2400" u="none" strike="noStrike" dirty="0"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musí být </a:t>
            </a:r>
            <a:r>
              <a:rPr lang="cs-CZ" sz="2400" b="1" u="none" strike="noStrike" dirty="0"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v souladu s existujícími právními předpisy ČR</a:t>
            </a:r>
            <a:r>
              <a:rPr lang="cs-CZ" sz="2400" u="none" strike="noStrike" dirty="0"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</a:p>
          <a:p>
            <a:r>
              <a:rPr lang="cs-CZ" sz="2400" u="none" strike="noStrike" dirty="0"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musí být </a:t>
            </a:r>
            <a:r>
              <a:rPr lang="cs-CZ" sz="2400" b="1" u="none" strike="noStrike" dirty="0"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založeno na odborném a kvalifikovaném posouzení zdravotního stavu</a:t>
            </a:r>
            <a:r>
              <a:rPr lang="cs-CZ" sz="2400" u="none" strike="noStrike" dirty="0"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pacienta </a:t>
            </a:r>
          </a:p>
          <a:p>
            <a:r>
              <a:rPr lang="cs-CZ" sz="2400" u="none" strike="noStrike" dirty="0"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musí bezvýhradně </a:t>
            </a:r>
            <a:r>
              <a:rPr lang="cs-CZ" sz="2400" b="1" u="none" strike="noStrike" dirty="0"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respektovat základní etické principy</a:t>
            </a:r>
            <a:r>
              <a:rPr lang="cs-CZ" sz="2400" u="none" strike="noStrike" dirty="0"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medicíny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512289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881FB578-6E7A-9BCD-1E84-B277FB479D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Základní východiska přechodu z péče intenzivní na paliativní</a:t>
            </a:r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4CFB8958-BA27-E102-D4F9-7E0F87819F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b="1" u="none" strike="noStrike" dirty="0"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Jakýkoliv diagnostický nebo léčebný postup:</a:t>
            </a:r>
            <a:r>
              <a:rPr lang="cs-CZ" sz="2400" u="none" strike="noStrike" dirty="0"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</a:p>
          <a:p>
            <a:r>
              <a:rPr lang="cs-CZ" sz="2400" b="1" dirty="0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m</a:t>
            </a:r>
            <a:r>
              <a:rPr lang="cs-CZ" sz="2400" b="1" u="none" strike="noStrike" dirty="0"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usí být pečlivě a odpovědně posuzován</a:t>
            </a:r>
            <a:r>
              <a:rPr lang="cs-CZ" sz="2400" u="none" strike="noStrike" dirty="0"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poměrem reálného klinického přínosu a míry možného rizika komplikací, bolesti, diskomfortu a strádání, které zvolený postup pacientovi v aktuální klinické situaci přináší</a:t>
            </a:r>
          </a:p>
          <a:p>
            <a:pPr marL="0" indent="0">
              <a:buNone/>
            </a:pPr>
            <a:endParaRPr lang="cs-CZ" sz="2400" u="none" strike="noStrike" dirty="0">
              <a:effectLst/>
              <a:uFill>
                <a:solidFill>
                  <a:srgbClr val="000000"/>
                </a:solidFill>
              </a:uFill>
              <a:latin typeface="Times New Roman" panose="02020603050405020304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r>
              <a:rPr lang="cs-CZ" sz="2400" b="1" u="none" strike="noStrike" dirty="0"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Použití postupu, kde rizika a komplikace s ním spojené nejsou vyváženy jeho přínosem, je v rozporu s etickými principy medicíny</a:t>
            </a:r>
          </a:p>
          <a:p>
            <a:pPr marL="0" indent="0">
              <a:buNone/>
            </a:pPr>
            <a:endParaRPr lang="cs-CZ" sz="2400" u="none" strike="noStrike" dirty="0">
              <a:effectLst/>
              <a:uFill>
                <a:solidFill>
                  <a:srgbClr val="000000"/>
                </a:solidFill>
              </a:uFill>
              <a:latin typeface="Times New Roman" panose="02020603050405020304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r>
              <a:rPr lang="cs-CZ" sz="2400" b="1" u="none" strike="noStrike" dirty="0"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Vždy je nutné brát zřetel na předchozí vlastní názor pacienta, pokud je dostupný</a:t>
            </a:r>
            <a:r>
              <a:rPr lang="cs-CZ" sz="2400" u="none" strike="noStrike" dirty="0"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a je nepochybné, že jde o dříve vyslovené přání příslušného pacienta.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517431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Obsah přednášky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932717"/>
            <a:ext cx="10515600" cy="4351338"/>
          </a:xfrm>
        </p:spPr>
        <p:txBody>
          <a:bodyPr/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Cíle intenzivní a paliativní péče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Terminologie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Přechod z péče intenzivní na paliativní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Etické principy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Péče v závěru života – doporučení pro praxi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Legislativa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Kasuistika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7448605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D5799A04-A6B7-4CED-1AD8-A315117B24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31874"/>
            <a:ext cx="10515600" cy="1325563"/>
          </a:xfrm>
        </p:spPr>
        <p:txBody>
          <a:bodyPr>
            <a:normAutofit/>
          </a:bodyPr>
          <a:lstStyle/>
          <a:p>
            <a:r>
              <a:rPr lang="cs-CZ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Základní východiska přechodu z péče intenzivní na paliativní</a:t>
            </a:r>
            <a:endParaRPr lang="cs-CZ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C521186B-87D7-AC5A-69E1-FEB731465A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2400" b="1" u="none" strike="noStrike" dirty="0"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Jakýkoliv léčebný postup, při němž není odůvodněný předpoklad jeho příznivého účinku </a:t>
            </a:r>
            <a:r>
              <a:rPr lang="cs-CZ" sz="2400" u="none" strike="noStrike" dirty="0"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na zdravotní stav pacienta nebo pro záchranu života, je nutno považovat za léčbu, která není „ku prospěchu a v nejlepším zájmu pacienta“ a lze ji označit jako </a:t>
            </a:r>
            <a:r>
              <a:rPr lang="cs-CZ" sz="2400" b="1" u="none" strike="noStrike" dirty="0"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tzv. neúčelnou a nepřiměřenou léčbu</a:t>
            </a:r>
          </a:p>
          <a:p>
            <a:endParaRPr lang="cs-CZ" sz="2400" dirty="0">
              <a:uFill>
                <a:solidFill>
                  <a:srgbClr val="000000"/>
                </a:solidFill>
              </a:uFill>
              <a:latin typeface="Times New Roman" panose="02020603050405020304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endParaRPr lang="cs-CZ" sz="2400" dirty="0">
              <a:uFill>
                <a:solidFill>
                  <a:srgbClr val="000000"/>
                </a:solidFill>
              </a:uFill>
              <a:latin typeface="Times New Roman" panose="02020603050405020304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2400" dirty="0">
              <a:uFill>
                <a:solidFill>
                  <a:srgbClr val="000000"/>
                </a:solidFill>
              </a:uFill>
              <a:latin typeface="Times New Roman" panose="02020603050405020304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r>
              <a:rPr lang="cs-CZ" sz="2400" b="1" u="none" strike="noStrike" dirty="0"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Dosažení dočasné korekce hodnoty některé z fyziologických funkcí či jejich dílčích parametrů </a:t>
            </a:r>
            <a:r>
              <a:rPr lang="cs-CZ" sz="2400" u="none" strike="noStrike" dirty="0"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bez ovlivnění celkového průběhu onemocnění a možnosti záchrany života,</a:t>
            </a:r>
            <a:r>
              <a:rPr lang="cs-CZ" sz="2400" b="1" u="none" strike="noStrike" dirty="0"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nemůže být </a:t>
            </a:r>
            <a:r>
              <a:rPr lang="cs-CZ" sz="2400" u="none" strike="noStrike" dirty="0"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při zvažování poměru přínosu a rizika </a:t>
            </a:r>
            <a:r>
              <a:rPr lang="cs-CZ" sz="2400" b="1" u="none" strike="noStrike" dirty="0"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považováno za příznivý účinek </a:t>
            </a:r>
            <a:r>
              <a:rPr lang="cs-CZ" sz="2400" u="none" strike="noStrike" dirty="0"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zvoleného</a:t>
            </a:r>
            <a:r>
              <a:rPr lang="cs-CZ" sz="2400" b="1" u="none" strike="noStrike" dirty="0"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léčebného postupu</a:t>
            </a:r>
            <a:endParaRPr lang="cs-CZ" sz="2400" b="1" dirty="0">
              <a:uFill>
                <a:solidFill>
                  <a:srgbClr val="000000"/>
                </a:solidFill>
              </a:uFill>
              <a:latin typeface="Times New Roman" panose="02020603050405020304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2400" u="none" strike="noStrike" dirty="0"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</a:p>
          <a:p>
            <a:endParaRPr lang="cs-CZ" sz="1800" u="none" strike="noStrike" dirty="0">
              <a:solidFill>
                <a:srgbClr val="181717"/>
              </a:solidFill>
              <a:effectLst/>
              <a:uFill>
                <a:solidFill>
                  <a:srgbClr val="000000"/>
                </a:solidFill>
              </a:uFill>
              <a:latin typeface="Times New Roman" panose="02020603050405020304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892522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8904BAF0-AAB6-EF91-9C0C-443C239AA5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Základní východiska přechodu z péče intenzivní na paliativní</a:t>
            </a:r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D7CEEEB9-8C58-7AB0-BAEE-F84CB5C130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b="1" u="none" strike="noStrike" dirty="0"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Léčba, která se jeví jako neúčelná a nepřiměřená, nemá být indikována a prováděna</a:t>
            </a:r>
          </a:p>
          <a:p>
            <a:pPr marL="0" indent="0">
              <a:buNone/>
            </a:pPr>
            <a:endParaRPr lang="cs-CZ" sz="2400" u="none" strike="noStrike" dirty="0">
              <a:solidFill>
                <a:srgbClr val="181717"/>
              </a:solidFill>
              <a:effectLst/>
              <a:uFill>
                <a:solidFill>
                  <a:srgbClr val="000000"/>
                </a:solidFill>
              </a:uFill>
              <a:latin typeface="Times New Roman" panose="02020603050405020304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r>
              <a:rPr lang="cs-CZ" sz="2400" b="1" u="none" strike="noStrike" dirty="0">
                <a:solidFill>
                  <a:srgbClr val="181717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Nezahájení nebo nepokračování neúčelné a nepřiměřené léčby neznamená omezení pacienta na jeho právech</a:t>
            </a:r>
            <a:r>
              <a:rPr lang="cs-CZ" sz="2400" u="none" strike="noStrike" dirty="0">
                <a:solidFill>
                  <a:srgbClr val="181717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, ale naopak je sledován zájem pacienta tak, aby nedošlo k porušení základních medicínských </a:t>
            </a:r>
            <a:r>
              <a:rPr lang="cs-CZ" sz="2400" dirty="0">
                <a:solidFill>
                  <a:srgbClr val="181717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a etických principů včetně nechtěného nedůstojného prodlužování umírání</a:t>
            </a:r>
          </a:p>
          <a:p>
            <a:endParaRPr lang="cs-CZ" sz="2400" dirty="0">
              <a:solidFill>
                <a:srgbClr val="181717"/>
              </a:solidFill>
              <a:effectLst/>
              <a:latin typeface="Times New Roman" panose="02020603050405020304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r>
              <a:rPr lang="cs-CZ" sz="2400" b="1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Smrt, která je výsledkem přirozeného průběhu onemocnění, nemůže být považována za nepříznivý výsledek zdravotní péče. </a:t>
            </a:r>
          </a:p>
          <a:p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785313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5BE7A0A3-7A1D-B6CF-5B05-12FD5D4769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Základní východiska přechodu z péče intenzivní na paliativní</a:t>
            </a:r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3B47299F-67C8-D3DC-2E81-F11F29DB6B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lvl="0" indent="0" algn="just" fontAlgn="base">
              <a:lnSpc>
                <a:spcPct val="110000"/>
              </a:lnSpc>
              <a:spcAft>
                <a:spcPts val="50"/>
              </a:spcAft>
              <a:buClr>
                <a:srgbClr val="181717"/>
              </a:buClr>
              <a:buSzPts val="950"/>
              <a:buNone/>
            </a:pPr>
            <a:r>
              <a:rPr lang="cs-CZ" sz="2400" b="1" u="none" strike="noStrike" dirty="0"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Nezahájení nebo nepokračování neúčelné a nepřiměřené léčby</a:t>
            </a:r>
            <a:r>
              <a:rPr lang="cs-CZ" sz="2400" u="none" strike="noStrike" dirty="0">
                <a:solidFill>
                  <a:srgbClr val="181717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2000" u="none" strike="noStrike" dirty="0">
                <a:solidFill>
                  <a:srgbClr val="181717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u pacientů v terminálním stadiu neléčitelného onemocnění a/nebo s ireverzibilní poruchou integrity orgánových funkcí, kteří nereagují na použité léčebné postupy,</a:t>
            </a:r>
            <a:r>
              <a:rPr lang="cs-CZ" sz="2400" u="none" strike="noStrike" dirty="0">
                <a:solidFill>
                  <a:srgbClr val="181717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2400" b="1" u="none" strike="noStrike" dirty="0"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je v souladu s etickými principy medicíny a existujícími právními předpisy České republiky</a:t>
            </a:r>
            <a:endParaRPr lang="cs-CZ" sz="2400" b="1" dirty="0">
              <a:uFill>
                <a:solidFill>
                  <a:srgbClr val="000000"/>
                </a:solidFill>
              </a:uFill>
              <a:latin typeface="Times New Roman" panose="02020603050405020304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0" lvl="0" indent="0" algn="just" fontAlgn="base">
              <a:lnSpc>
                <a:spcPct val="110000"/>
              </a:lnSpc>
              <a:spcAft>
                <a:spcPts val="50"/>
              </a:spcAft>
              <a:buClr>
                <a:srgbClr val="181717"/>
              </a:buClr>
              <a:buSzPts val="950"/>
              <a:buNone/>
            </a:pPr>
            <a:r>
              <a:rPr lang="cs-CZ" sz="2400" b="1" u="none" strike="noStrike" dirty="0"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</a:p>
          <a:p>
            <a:pPr marL="0" lvl="0" indent="0" algn="just" fontAlgn="base">
              <a:lnSpc>
                <a:spcPct val="110000"/>
              </a:lnSpc>
              <a:spcAft>
                <a:spcPts val="50"/>
              </a:spcAft>
              <a:buClr>
                <a:srgbClr val="181717"/>
              </a:buClr>
              <a:buSzPts val="950"/>
              <a:buNone/>
            </a:pPr>
            <a:r>
              <a:rPr lang="cs-CZ" sz="2000" u="none" strike="noStrike" dirty="0">
                <a:solidFill>
                  <a:srgbClr val="181717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Z hlediska medicínského, právního a etického</a:t>
            </a:r>
            <a:r>
              <a:rPr lang="cs-CZ" sz="2400" u="none" strike="noStrike" dirty="0">
                <a:solidFill>
                  <a:srgbClr val="181717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2400" b="1" u="none" strike="noStrike" dirty="0"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není rozdíl mezi nezahájením nebo nepokračováním daného léčebného postupu</a:t>
            </a:r>
          </a:p>
          <a:p>
            <a:pPr marL="0" lvl="0" indent="0" algn="just" fontAlgn="base">
              <a:lnSpc>
                <a:spcPct val="110000"/>
              </a:lnSpc>
              <a:spcAft>
                <a:spcPts val="50"/>
              </a:spcAft>
              <a:buClr>
                <a:srgbClr val="181717"/>
              </a:buClr>
              <a:buSzPts val="950"/>
              <a:buNone/>
            </a:pPr>
            <a:endParaRPr lang="cs-CZ" sz="2400" u="none" strike="noStrike" dirty="0">
              <a:effectLst/>
              <a:uFill>
                <a:solidFill>
                  <a:srgbClr val="000000"/>
                </a:solidFill>
              </a:uFill>
              <a:latin typeface="Times New Roman" panose="02020603050405020304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0" lvl="0" indent="0" algn="just" fontAlgn="base">
              <a:lnSpc>
                <a:spcPct val="110000"/>
              </a:lnSpc>
              <a:spcAft>
                <a:spcPts val="1115"/>
              </a:spcAft>
              <a:buClr>
                <a:srgbClr val="181717"/>
              </a:buClr>
              <a:buSzPts val="950"/>
              <a:buNone/>
            </a:pPr>
            <a:r>
              <a:rPr lang="cs-CZ" sz="2400" b="1" u="none" strike="noStrike" dirty="0"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Nezahájení nebo nepokračování marné a neúčelné léčby</a:t>
            </a:r>
            <a:r>
              <a:rPr lang="cs-CZ" sz="2400" u="none" strike="noStrike" dirty="0">
                <a:solidFill>
                  <a:srgbClr val="181717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2000" u="none" strike="noStrike" dirty="0">
                <a:solidFill>
                  <a:srgbClr val="181717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jsou při správném odborném posouzení postupy, které </a:t>
            </a:r>
            <a:r>
              <a:rPr lang="cs-CZ" sz="2400" b="1" u="none" strike="noStrike" dirty="0"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nelze zaměňovat za eutanázii či ublížení na zdraví</a:t>
            </a:r>
            <a:r>
              <a:rPr lang="cs-CZ" sz="2400" u="none" strike="noStrike" dirty="0">
                <a:solidFill>
                  <a:srgbClr val="181717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60887378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D29C6179-C347-487B-BC14-A98AAE16DE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367483"/>
            <a:ext cx="7310967" cy="834299"/>
          </a:xfrm>
        </p:spPr>
        <p:txBody>
          <a:bodyPr>
            <a:normAutofit fontScale="90000"/>
          </a:bodyPr>
          <a:lstStyle/>
          <a:p>
            <a:r>
              <a:rPr lang="cs-CZ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Základní principy přijetí na ICU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31FA4A6A-168E-4E80-91D4-1B3462B357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371601"/>
            <a:ext cx="10972800" cy="4754562"/>
          </a:xfrm>
        </p:spPr>
        <p:txBody>
          <a:bodyPr>
            <a:normAutofit fontScale="92500" lnSpcReduction="10000"/>
          </a:bodyPr>
          <a:lstStyle/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přijetí pacienta na ICU by mělo být podloženo předpokládaným přínosem zdravotní péče,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která mu má být na daném oddělení poskytnuta</a:t>
            </a:r>
          </a:p>
          <a:p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stanovení rozsahu poskytované léčby musí být založeno na odborném a kvalifikovaném posouzení zdravotního stavu pacienta</a:t>
            </a:r>
          </a:p>
          <a:p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neexistuje povinnost zahajovat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neúčelnou/nepřiměřenou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léčbu nebo v ní pokračovat</a:t>
            </a:r>
          </a:p>
          <a:p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vždy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zabezpečení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fyzických, psychických, sociálních a duchovních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potřeb pacienta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odstranění pocitů bolesti, strádání a utrpení s respektováním lidské důstojnosti jsou základní priority paliativní péče</a:t>
            </a:r>
          </a:p>
          <a:p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173533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1614C257-6478-285A-41A0-EC23FF5BFD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Přechod intenzivní péče na péči paliativní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BAF29C9D-1D9D-46F7-C4DF-6007A15DB6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cs-CZ" sz="11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Znamená</a:t>
            </a:r>
            <a:r>
              <a:rPr lang="cs-CZ" sz="1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1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změnu cílů léčby</a:t>
            </a:r>
          </a:p>
          <a:p>
            <a:endParaRPr lang="cs-CZ" sz="11200" b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1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Modifikace /limitace péče</a:t>
            </a:r>
          </a:p>
          <a:p>
            <a:pPr marL="0" indent="0">
              <a:buNone/>
            </a:pPr>
            <a:endParaRPr lang="cs-CZ" sz="112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11200" b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Zadržení nebo </a:t>
            </a:r>
            <a:r>
              <a:rPr lang="cs-CZ" sz="11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ukončení</a:t>
            </a:r>
            <a:r>
              <a:rPr lang="cs-CZ" sz="1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orgánové podpory, </a:t>
            </a:r>
            <a:r>
              <a:rPr lang="cs-CZ" sz="11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neznamená odnětí péče</a:t>
            </a:r>
          </a:p>
          <a:p>
            <a:pPr marL="0" indent="0">
              <a:buNone/>
            </a:pPr>
            <a:r>
              <a:rPr lang="cs-CZ" sz="1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endParaRPr lang="cs-CZ" sz="112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1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Neodnímáme péči, </a:t>
            </a:r>
            <a:r>
              <a:rPr lang="cs-CZ" sz="1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naopak</a:t>
            </a:r>
            <a:r>
              <a:rPr lang="cs-CZ" sz="11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začínáme poskytovat péči paliativní</a:t>
            </a:r>
          </a:p>
          <a:p>
            <a:endParaRPr lang="cs-CZ" sz="7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8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b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endParaRPr lang="cs-CZ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4772432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0B83F2EB-95B4-21D8-39AD-91F556981A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Etické principy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9773FC95-FBD3-99FF-1C85-878FEC91CB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Autonomie</a:t>
            </a:r>
          </a:p>
          <a:p>
            <a:pPr lvl="1"/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právo jedince na sebeurčení a volbu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1" indent="0" algn="ctr">
              <a:buNone/>
            </a:pP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1" indent="0" algn="ctr">
              <a:buNone/>
            </a:pPr>
            <a:r>
              <a:rPr lang="cs-CZ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„lékař musí respektovat rozhodnutí a přání nemocného, pokud je dostupné a relevantní“ </a:t>
            </a:r>
            <a:endParaRPr lang="cs-CZ" sz="32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cs-CZ" sz="1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1" indent="0" algn="r">
              <a:buNone/>
            </a:pPr>
            <a:endParaRPr lang="cs-CZ" sz="1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05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</a:t>
            </a:r>
            <a:endParaRPr lang="cs-CZ" sz="10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123076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338CB2B5-6DB7-2B64-8491-F7750A2C84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Etické principy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56A4D287-38C7-CF41-C608-C084A2C9F6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Beneficience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chování s nejlepším úmyslem pro ostatní</a:t>
            </a:r>
            <a:endParaRPr 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diagnostický nebo léčebný postup musí být pečlivě a odpovědně posuzován poměrem reálného klinického přínosu a míry možného rizika komplikací, bolesti,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dyskomfortu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strádání</a:t>
            </a:r>
          </a:p>
          <a:p>
            <a:endParaRPr 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Non-</a:t>
            </a:r>
            <a:r>
              <a:rPr lang="cs-CZ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Maleficience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především neškodit</a:t>
            </a:r>
          </a:p>
          <a:p>
            <a:pPr lvl="1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léčba, která není „ku prospěchu a v nejlepším zájmu pacienta“, nemá být indikována a prováděna </a:t>
            </a:r>
            <a:endParaRPr 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Justice-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spravedlnost a rovnost všem</a:t>
            </a:r>
            <a:endParaRPr 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pacientovi musí být poskytnuta léčba a péče, které jsou přiměřené jeho zdravotnímu stavu a jeho potřebám</a:t>
            </a:r>
          </a:p>
          <a:p>
            <a:pPr lvl="1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v ČR princip solidárnosti</a:t>
            </a:r>
            <a:endParaRPr 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7752429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D29C6179-C347-487B-BC14-A98AAE16DE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367483"/>
            <a:ext cx="7933509" cy="834299"/>
          </a:xfrm>
        </p:spPr>
        <p:txBody>
          <a:bodyPr>
            <a:normAutofit fontScale="90000"/>
          </a:bodyPr>
          <a:lstStyle/>
          <a:p>
            <a:r>
              <a:rPr lang="cs-CZ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Rozhodování v závěru života – kdy?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31FA4A6A-168E-4E80-91D4-1B3462B357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2103438"/>
            <a:ext cx="10972800" cy="4754562"/>
          </a:xfrm>
        </p:spPr>
        <p:txBody>
          <a:bodyPr/>
          <a:lstStyle/>
          <a:p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Progredující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orgánová dysfunkce</a:t>
            </a:r>
          </a:p>
          <a:p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Cíle léčby nemohou být dosaženy</a:t>
            </a:r>
          </a:p>
          <a:p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Dosažitelné cíle nejsou pravděpodobně v souladu s přáním hodnotami pacienta</a:t>
            </a:r>
          </a:p>
          <a:p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Pravděpodobnost dobré kvality života a přežití je nízká</a:t>
            </a:r>
          </a:p>
        </p:txBody>
      </p:sp>
    </p:spTree>
    <p:extLst>
      <p:ext uri="{BB962C8B-B14F-4D97-AF65-F5344CB8AC3E}">
        <p14:creationId xmlns:p14="http://schemas.microsoft.com/office/powerpoint/2010/main" val="89273433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D29C6179-C347-487B-BC14-A98AAE16DE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367483"/>
            <a:ext cx="7310967" cy="834299"/>
          </a:xfrm>
        </p:spPr>
        <p:txBody>
          <a:bodyPr>
            <a:normAutofit/>
          </a:bodyPr>
          <a:lstStyle/>
          <a:p>
            <a:r>
              <a:rPr lang="cs-CZ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Rozhodování v závěru života </a:t>
            </a:r>
            <a:endParaRPr lang="cs-CZ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31FA4A6A-168E-4E80-91D4-1B3462B357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2103438"/>
            <a:ext cx="10972800" cy="4754562"/>
          </a:xfrm>
        </p:spPr>
        <p:txBody>
          <a:bodyPr/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Věk není rozhodujícím kritériem</a:t>
            </a:r>
          </a:p>
          <a:p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Nejdůležitějším prediktorem mortality se ukazuje syndrom křehkosti (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Clinical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Frailty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Scale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Týmový/multidisciplinární přístup</a:t>
            </a:r>
          </a:p>
          <a:p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Vysoké nároky na čas, emocionalitu, komunikaci s pacientem a rodinou</a:t>
            </a:r>
          </a:p>
        </p:txBody>
      </p:sp>
    </p:spTree>
    <p:extLst>
      <p:ext uri="{BB962C8B-B14F-4D97-AF65-F5344CB8AC3E}">
        <p14:creationId xmlns:p14="http://schemas.microsoft.com/office/powerpoint/2010/main" val="306352141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linical Frailty Scale - Geriatric Medicine Research - Dalhousie University">
            <a:extLst>
              <a:ext uri="{FF2B5EF4-FFF2-40B4-BE49-F238E27FC236}">
                <a16:creationId xmlns:a16="http://schemas.microsoft.com/office/drawing/2014/main" xmlns="" id="{C2FC4C51-492E-7700-B995-30737348DD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713" y="0"/>
            <a:ext cx="866457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179805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84F78CA6-B620-DD63-A63D-BBA62B899D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Úloha intenzivní péče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C599740D-FB63-92F8-9848-3B96C7CCB7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sz="28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cs-CZ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z</a:t>
            </a:r>
            <a:r>
              <a:rPr lang="cs-CZ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achování života a zdraví pacienta</a:t>
            </a:r>
            <a:r>
              <a:rPr lang="cs-CZ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v takové kvalitě, kterou pacient akceptuje</a:t>
            </a:r>
          </a:p>
          <a:p>
            <a:r>
              <a:rPr lang="cs-CZ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odstranění vyvolávající příčiny zhoršení</a:t>
            </a:r>
            <a:r>
              <a:rPr lang="cs-CZ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zdravotního stavu</a:t>
            </a:r>
          </a:p>
          <a:p>
            <a:r>
              <a:rPr lang="cs-CZ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poskytování postupů orgánové podpory či náhrady</a:t>
            </a:r>
            <a:r>
              <a:rPr lang="cs-CZ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u nemocných se zvratným (nebo předpokládaným zvratným) orgánovým selháním</a:t>
            </a:r>
          </a:p>
          <a:p>
            <a:r>
              <a:rPr lang="cs-CZ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udržovat život, </a:t>
            </a:r>
            <a:r>
              <a:rPr lang="cs-CZ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ale nikoliv prodlužovat umírání</a:t>
            </a:r>
            <a:r>
              <a:rPr lang="cs-CZ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endParaRPr lang="cs-CZ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endParaRPr lang="cs-CZ" sz="2000" i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5302253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D29C6179-C347-487B-BC14-A98AAE16DE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367483"/>
            <a:ext cx="7310967" cy="834299"/>
          </a:xfrm>
        </p:spPr>
        <p:txBody>
          <a:bodyPr/>
          <a:lstStyle/>
          <a:p>
            <a:r>
              <a:rPr lang="cs-CZ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Doporučení pro praxi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31FA4A6A-168E-4E80-91D4-1B3462B357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371601"/>
            <a:ext cx="10972800" cy="4754562"/>
          </a:xfrm>
        </p:spPr>
        <p:txBody>
          <a:bodyPr>
            <a:normAutofit fontScale="92500" lnSpcReduction="10000"/>
          </a:bodyPr>
          <a:lstStyle/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podnět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 zahájení paliativní péče může dát kdokoliv z ošetřujícího zdravotnického týmu, z rodiny či okruhu tzv. blízkých pacienta</a:t>
            </a:r>
          </a:p>
          <a:p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rodina či blízcí pacienta by měli být do rozhodování co nejvíce zapojeni, nejlépe formou strukturovaného rozhovoru 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(nedelegovat odpovědnost!)</a:t>
            </a:r>
          </a:p>
          <a:p>
            <a:endParaRPr lang="cs-CZ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rozhodování by měli být zapojeni všichni členové ošetřujícího zdravotnického týmu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(konsensus!, 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přizvání nezávislého lékaře?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cs-CZ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závěrečné rozhodnutí o zahájení paliativní péče je odpovědností ošetřujícího lékaře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2376201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D29C6179-C347-487B-BC14-A98AAE16DE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367483"/>
            <a:ext cx="7310967" cy="834299"/>
          </a:xfrm>
        </p:spPr>
        <p:txBody>
          <a:bodyPr/>
          <a:lstStyle/>
          <a:p>
            <a:r>
              <a:rPr lang="cs-CZ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Doporučení pro praxi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31FA4A6A-168E-4E80-91D4-1B3462B357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2496313"/>
            <a:ext cx="10972800" cy="4754562"/>
          </a:xfrm>
        </p:spPr>
        <p:txBody>
          <a:bodyPr/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cíle paliativní péče by měly být v pravidelných intervalech přehodnocovány a zvažovány (minimálně jednou za 24 hodin)</a:t>
            </a:r>
          </a:p>
          <a:p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jakákoliv již přijatá rozhodnutí mohou být v odůvodněných případech změněna a musí to být zaznamenáno do zdravotnické dokumentace</a:t>
            </a:r>
          </a:p>
          <a:p>
            <a:pPr lvl="1"/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1886312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340CCAB9-E352-5B8B-634F-EC6D1B00B2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31874"/>
            <a:ext cx="10515600" cy="1325563"/>
          </a:xfrm>
        </p:spPr>
        <p:txBody>
          <a:bodyPr/>
          <a:lstStyle/>
          <a:p>
            <a:r>
              <a:rPr lang="cs-CZ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EOL (End-</a:t>
            </a:r>
            <a:r>
              <a:rPr lang="cs-CZ" sz="4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cs-CZ" sz="4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life</a:t>
            </a:r>
            <a:r>
              <a:rPr lang="cs-CZ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péče na ICU</a:t>
            </a:r>
            <a:endParaRPr lang="cs-CZ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07FC336B-65C9-67C5-8B66-E24AD3150F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lnSpc>
                <a:spcPct val="111000"/>
              </a:lnSpc>
              <a:spcAft>
                <a:spcPts val="3960"/>
              </a:spcAft>
              <a:buNone/>
            </a:pPr>
            <a:r>
              <a:rPr lang="cs-CZ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Domény péče</a:t>
            </a:r>
          </a:p>
          <a:p>
            <a:pPr marL="6350" indent="-6350" algn="just">
              <a:lnSpc>
                <a:spcPct val="111000"/>
              </a:lnSpc>
              <a:spcAft>
                <a:spcPts val="3960"/>
              </a:spcAft>
            </a:pPr>
            <a:r>
              <a:rPr lang="cs-CZ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Fyzické utrpení – kontrola symptomů</a:t>
            </a:r>
          </a:p>
          <a:p>
            <a:pPr marL="6350" indent="-6350" algn="just">
              <a:lnSpc>
                <a:spcPct val="111000"/>
              </a:lnSpc>
              <a:spcAft>
                <a:spcPts val="3960"/>
              </a:spcAft>
            </a:pPr>
            <a:r>
              <a:rPr lang="cs-CZ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Psychosociální – komunikace s pacientem a rodinou</a:t>
            </a:r>
          </a:p>
          <a:p>
            <a:pPr marL="6350" indent="-6350" algn="just">
              <a:lnSpc>
                <a:spcPct val="111000"/>
              </a:lnSpc>
              <a:spcAft>
                <a:spcPts val="3960"/>
              </a:spcAft>
            </a:pPr>
            <a:r>
              <a:rPr lang="cs-CZ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Emocionální – psychologická podpora</a:t>
            </a:r>
          </a:p>
          <a:p>
            <a:pPr marL="6350" indent="-6350" algn="just">
              <a:lnSpc>
                <a:spcPct val="111000"/>
              </a:lnSpc>
              <a:spcAft>
                <a:spcPts val="3960"/>
              </a:spcAft>
            </a:pPr>
            <a:r>
              <a:rPr lang="cs-CZ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Spirituální – duchovní péče a podpora</a:t>
            </a:r>
            <a:endParaRPr lang="cs-CZ" sz="24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74375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D29C6179-C347-487B-BC14-A98AAE16DE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367483"/>
            <a:ext cx="7310967" cy="834299"/>
          </a:xfrm>
        </p:spPr>
        <p:txBody>
          <a:bodyPr>
            <a:normAutofit fontScale="90000"/>
          </a:bodyPr>
          <a:lstStyle/>
          <a:p>
            <a:r>
              <a:rPr lang="cs-CZ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EOL (End-</a:t>
            </a:r>
            <a:r>
              <a:rPr lang="cs-CZ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cs-CZ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life</a:t>
            </a:r>
            <a:r>
              <a:rPr lang="cs-CZ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péče na ICU </a:t>
            </a:r>
            <a:br>
              <a:rPr lang="cs-CZ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kontrola symptomů</a:t>
            </a:r>
            <a:endParaRPr lang="cs-CZ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31FA4A6A-168E-4E80-91D4-1B3462B357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2103438"/>
            <a:ext cx="10972800" cy="4754562"/>
          </a:xfrm>
        </p:spPr>
        <p:txBody>
          <a:bodyPr/>
          <a:lstStyle/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Dušnost-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jeden z nejvíce stresujících pocitů</a:t>
            </a:r>
          </a:p>
          <a:p>
            <a:pPr lvl="1"/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cílená léčba: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anemie, fluidotorax, pneumonie</a:t>
            </a:r>
          </a:p>
          <a:p>
            <a:pPr lvl="1"/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symptomatická léčba: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oxygenoterapie, opoidy, paliativní sedace</a:t>
            </a:r>
          </a:p>
          <a:p>
            <a:pPr lvl="1"/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Bolest-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neumíme kompletně odstranit, umíme ji pouze zmírnit</a:t>
            </a:r>
          </a:p>
          <a:p>
            <a:pPr lvl="1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analgetická terapie</a:t>
            </a:r>
          </a:p>
          <a:p>
            <a:pPr lvl="1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invazivní techniky- na ICU zřídka</a:t>
            </a:r>
          </a:p>
          <a:p>
            <a:pPr lvl="1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sedace, paliativní sedace </a:t>
            </a:r>
          </a:p>
          <a:p>
            <a:pPr lvl="1"/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Nevolnost, zvracení, slabost, úzkost, strach, zmatenost, únava…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8081230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D29C6179-C347-487B-BC14-A98AAE16DE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367483"/>
            <a:ext cx="7310967" cy="834299"/>
          </a:xfrm>
        </p:spPr>
        <p:txBody>
          <a:bodyPr/>
          <a:lstStyle/>
          <a:p>
            <a:r>
              <a:rPr lang="cs-CZ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EOL (End-</a:t>
            </a:r>
            <a:r>
              <a:rPr lang="cs-CZ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cs-CZ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life</a:t>
            </a:r>
            <a:r>
              <a:rPr lang="cs-CZ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péče na ICU</a:t>
            </a:r>
            <a:endParaRPr lang="cs-CZ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31FA4A6A-168E-4E80-91D4-1B3462B357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920558"/>
            <a:ext cx="10972800" cy="4754562"/>
          </a:xfrm>
        </p:spPr>
        <p:txBody>
          <a:bodyPr/>
          <a:lstStyle/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Komunikace</a:t>
            </a:r>
          </a:p>
          <a:p>
            <a:pPr lvl="1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otevřená a strukturovaná komunikace s pacientem (pokud lze) a rodinou</a:t>
            </a:r>
          </a:p>
          <a:p>
            <a:pPr lvl="1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cíle léčby, realistická prognóza, přijetí a pochopení informací…</a:t>
            </a:r>
          </a:p>
          <a:p>
            <a:pPr lvl="1"/>
            <a:endParaRPr 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Psychologická podpora</a:t>
            </a:r>
          </a:p>
          <a:p>
            <a:pPr lvl="1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využít spolupráci s psychologem</a:t>
            </a:r>
          </a:p>
          <a:p>
            <a:pPr lvl="1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farmakologické/nefarmakologické intervence</a:t>
            </a:r>
          </a:p>
          <a:p>
            <a:pPr lvl="1"/>
            <a:endParaRPr 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Duchovní podpora</a:t>
            </a:r>
          </a:p>
          <a:p>
            <a:pPr lvl="1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respektování víry pacienta (nemocniční kaplan, pastorační asistent…)</a:t>
            </a:r>
          </a:p>
        </p:txBody>
      </p:sp>
    </p:spTree>
    <p:extLst>
      <p:ext uri="{BB962C8B-B14F-4D97-AF65-F5344CB8AC3E}">
        <p14:creationId xmlns:p14="http://schemas.microsoft.com/office/powerpoint/2010/main" val="279767376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6C85B154-8306-59E6-FFF1-16EF807EAA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Legislativa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7DA17EA2-DB59-28BF-1D82-A39309C935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cs-CZ" sz="9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Doporučení České lékařské komory č.1/2010</a:t>
            </a:r>
            <a:r>
              <a:rPr lang="cs-CZ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 postupu při rozhodování o změně intenzivní léčby na paliativní u pacientů v terminálním stavu, kteří nejsou schopni vyjádřit svou vůli</a:t>
            </a:r>
          </a:p>
          <a:p>
            <a:endParaRPr lang="cs-CZ" sz="9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9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Rozhodnutí osoby určené pacientem neboli zástupce pro medicínská rozhodnutí </a:t>
            </a:r>
            <a:r>
              <a:rPr lang="cs-CZ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Zákon o zdravotních službách (372/2011 Sb.,§ 33 odst. 1+§ 34 odst. 7)</a:t>
            </a:r>
          </a:p>
          <a:p>
            <a:pPr marL="0" indent="0">
              <a:buNone/>
            </a:pPr>
            <a:r>
              <a:rPr lang="cs-CZ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cs-CZ" sz="9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Předem vyslovené přání </a:t>
            </a:r>
            <a:r>
              <a:rPr lang="cs-CZ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podle zákona o zdravotních službách Zákon o zdravotních službách </a:t>
            </a:r>
            <a:r>
              <a:rPr lang="cs-CZ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(372/2011 </a:t>
            </a:r>
            <a:r>
              <a:rPr lang="cs-CZ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Sb</a:t>
            </a:r>
            <a:r>
              <a:rPr lang="cs-CZ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§ 36)</a:t>
            </a:r>
          </a:p>
          <a:p>
            <a:endParaRPr lang="cs-CZ" sz="9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9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Věstník MZ č.1/2022</a:t>
            </a:r>
          </a:p>
          <a:p>
            <a:endParaRPr lang="cs-CZ" sz="2000" i="1" dirty="0"/>
          </a:p>
          <a:p>
            <a:pPr marL="0" indent="0">
              <a:buNone/>
            </a:pPr>
            <a:endParaRPr lang="cs-CZ" sz="2000" i="1" dirty="0"/>
          </a:p>
          <a:p>
            <a:pPr marL="0" indent="0">
              <a:buNone/>
            </a:pPr>
            <a:endParaRPr lang="cs-CZ" sz="2000" i="1" dirty="0"/>
          </a:p>
          <a:p>
            <a:pPr marL="0" indent="0">
              <a:buNone/>
            </a:pPr>
            <a:endParaRPr lang="cs-CZ" sz="2000" i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4578833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7EF96042-7D34-7AC2-C98F-F1C6A78EA2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Legislativa – </a:t>
            </a:r>
            <a:r>
              <a:rPr lang="cs-CZ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zástupné rozhodování v závěru života</a:t>
            </a:r>
            <a:endParaRPr lang="cs-CZ" sz="32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4A4CEEFD-727C-7827-7DEB-956DF21EFA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Předem vyslovené přání</a:t>
            </a:r>
          </a:p>
          <a:p>
            <a:pPr lvl="1"/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pacient může dopředu vyjádřit nesouhlas/souhlas s některými výkony v situaci, kdy nebude moci o sobě kompetentně rozhodnout, musí mít písemnou formu a musí být opatřeno úředně ověřeným podpisem pacienta </a:t>
            </a:r>
          </a:p>
          <a:p>
            <a:pPr lvl="1"/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stejné rozhodnutí může učinit i během hospitalizace, pak není třeba úředně ověřený podpis, ale podrobný zápis do dokumentace</a:t>
            </a:r>
          </a:p>
          <a:p>
            <a:pPr lvl="1"/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Zákon o zdravotních službách (372/2011 Sb.,§ 36)</a:t>
            </a:r>
          </a:p>
          <a:p>
            <a:pPr lvl="1"/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0983279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3FBFF269-2548-02A9-0165-5AAB5E2546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Legislativa –</a:t>
            </a:r>
            <a:r>
              <a:rPr lang="cs-CZ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zástupné rozhodování v závěru života</a:t>
            </a:r>
            <a:endParaRPr lang="cs-CZ" sz="32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F118432F-C18F-5B17-FF10-BC1544BF50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Rozhodnutí osoby určené pacientem, neboli zástupce pro medicínská rozhodnutí</a:t>
            </a:r>
          </a:p>
          <a:p>
            <a:pPr lvl="1"/>
            <a:endParaRPr 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občan České republiky má možnost si zvolit tzv. zástupce pro případ, kdy v budoucnu nebude moci vyjádřit svoji vůli, tedy určit si osobu, která bude respektovat zájmy zastoupeného v situacích týkajících se výkonu zdravotních služeb</a:t>
            </a:r>
          </a:p>
          <a:p>
            <a:pPr lvl="1"/>
            <a:endParaRPr 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Zákon o zdravotních službách (372/2011 Sb.,§ 33 odst. 1+§ 34 odst. 7)</a:t>
            </a:r>
            <a:endParaRPr lang="cs-CZ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623882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D29C6179-C347-487B-BC14-A98AAE16DE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367483"/>
            <a:ext cx="7310967" cy="834299"/>
          </a:xfrm>
        </p:spPr>
        <p:txBody>
          <a:bodyPr/>
          <a:lstStyle/>
          <a:p>
            <a:r>
              <a:rPr lang="cs-CZ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Take</a:t>
            </a:r>
            <a:r>
              <a:rPr lang="cs-CZ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home</a:t>
            </a:r>
            <a:r>
              <a:rPr lang="cs-CZ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message</a:t>
            </a:r>
            <a:endParaRPr lang="cs-CZ" sz="4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31FA4A6A-168E-4E80-91D4-1B3462B357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985872"/>
            <a:ext cx="10972800" cy="4754562"/>
          </a:xfrm>
        </p:spPr>
        <p:txBody>
          <a:bodyPr/>
          <a:lstStyle/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Cílem intenzivní medicíny je záchrana života a zdraví, ne prodlužování umírání</a:t>
            </a:r>
          </a:p>
          <a:p>
            <a:endParaRPr 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Paliativní péče je poskytována souběžně s intenzivní péčí</a:t>
            </a:r>
          </a:p>
          <a:p>
            <a:endParaRPr 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Důstojné umírání je jedním z dobrých výsledků kvalitně poskytované intenzivní a paliativní péče</a:t>
            </a:r>
          </a:p>
          <a:p>
            <a:endParaRPr 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Rozhodování v závěru života musí být v souladu s právními normami konkrétního státu a etickými principy</a:t>
            </a:r>
          </a:p>
        </p:txBody>
      </p:sp>
    </p:spTree>
    <p:extLst>
      <p:ext uri="{BB962C8B-B14F-4D97-AF65-F5344CB8AC3E}">
        <p14:creationId xmlns:p14="http://schemas.microsoft.com/office/powerpoint/2010/main" val="201725997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510E0FCC-9B15-052E-B50D-DE7ACDA901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Zdroje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08575ED0-8C3B-77B6-9503-0792F93AC2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cs-CZ" sz="4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Doporučení České lékařské komory č.1/2010</a:t>
            </a:r>
            <a:r>
              <a:rPr lang="cs-CZ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 postupu při rozhodování o změně intenzivní léčby na paliativní u pacientů v terminálním stavu, kteří nejsou schopni vyjádřit svou vůli</a:t>
            </a:r>
          </a:p>
          <a:p>
            <a:endParaRPr lang="cs-CZ" sz="4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4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Zákon o zdravotních službách</a:t>
            </a:r>
            <a:r>
              <a:rPr lang="cs-CZ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endParaRPr lang="cs-CZ" sz="4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4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Věstník MZ č.1/2022</a:t>
            </a:r>
          </a:p>
          <a:p>
            <a:pPr marL="0" indent="0">
              <a:buNone/>
            </a:pPr>
            <a:endParaRPr lang="cs-CZ" sz="45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Černá Pařízková R., </a:t>
            </a:r>
            <a:r>
              <a:rPr lang="cs-CZ" sz="4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Etika a paliativní péče v intenzivní péči v roce 2019</a:t>
            </a:r>
            <a:r>
              <a:rPr lang="cs-CZ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45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Anesteziologie a intenzivní medicína 2019 č.6 281-28</a:t>
            </a:r>
          </a:p>
          <a:p>
            <a:pPr>
              <a:lnSpc>
                <a:spcPct val="107000"/>
              </a:lnSpc>
              <a:spcAft>
                <a:spcPts val="1515"/>
              </a:spcAft>
            </a:pPr>
            <a:endParaRPr lang="cs-CZ" sz="4500" b="1" kern="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1515"/>
              </a:spcAft>
            </a:pPr>
            <a:r>
              <a:rPr lang="cs-CZ" sz="4500" b="1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Úloha paliativní medicíny u akutních stavů </a:t>
            </a:r>
            <a:r>
              <a:rPr lang="cs-CZ" sz="45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Kopecký O., </a:t>
            </a:r>
            <a:r>
              <a:rPr lang="cs-CZ" sz="45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Rusinová</a:t>
            </a:r>
            <a:r>
              <a:rPr lang="cs-CZ" sz="45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K., Kouba M., </a:t>
            </a:r>
            <a:r>
              <a:rPr lang="cs-CZ" sz="45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Macová</a:t>
            </a:r>
            <a:r>
              <a:rPr lang="cs-CZ" sz="45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I. </a:t>
            </a:r>
            <a:r>
              <a:rPr lang="cs-CZ" sz="45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Vnitřní lékařství 2019; 65(6): 449–455</a:t>
            </a:r>
          </a:p>
          <a:p>
            <a:r>
              <a:rPr lang="cs-CZ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Jan </a:t>
            </a:r>
            <a:r>
              <a:rPr lang="cs-CZ" sz="4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Maláska</a:t>
            </a:r>
            <a:r>
              <a:rPr lang="cs-CZ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Jan Stašek, Milan Kratochvíl, Václav Zvoníček a kol., </a:t>
            </a:r>
            <a:r>
              <a:rPr lang="cs-CZ" sz="4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Intenzivní medicína v praxi</a:t>
            </a:r>
          </a:p>
          <a:p>
            <a:endParaRPr lang="cs-CZ" sz="45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800" i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463783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DF39CD83-C1ED-511E-4B08-A7D39E0EEF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 </a:t>
            </a:r>
            <a:r>
              <a:rPr lang="cs-CZ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Paliativní péče – definice WHO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1F7C7DB5-B948-A631-E8BE-9DC0736B53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58876"/>
            <a:ext cx="10515600" cy="4351338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80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Paliativní péče je přístup, který usiluje o zlepšení kvality života pacientů, kteří trpí život ohrožujícím onemocněním</a:t>
            </a:r>
            <a:endParaRPr lang="cs-CZ" sz="8000" b="1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cs-CZ" sz="7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poskytuje úlevu</a:t>
            </a:r>
            <a:r>
              <a:rPr lang="cs-CZ" sz="7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od bolesti a dalších zatěžujících příznaků </a:t>
            </a:r>
            <a:endParaRPr lang="cs-CZ" sz="7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cs-CZ" sz="7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vychází z úcty k životu, ale považuje umírání za normální proces</a:t>
            </a:r>
            <a:endParaRPr lang="cs-CZ" sz="7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cs-CZ" sz="7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neurychluje, ale ani uměle neoddaluje smrt</a:t>
            </a:r>
            <a:endParaRPr lang="cs-CZ" sz="7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cs-CZ" sz="7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integruje psychologické a spirituální aspekty péče o pacienty</a:t>
            </a:r>
            <a:endParaRPr lang="cs-CZ" sz="7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cs-CZ" sz="7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nabízí systém podpory, který pacientům pomáhá žít, co nejaktivněji až do smrti</a:t>
            </a:r>
            <a:endParaRPr lang="cs-CZ" sz="7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cs-CZ" sz="7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nabízí systém podpory, který pomáhá rodině vyrovnat se s nemocí pacienta a s vlastním zármutkem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cs-CZ" sz="72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= ETICKÉ PRINCIPY</a:t>
            </a:r>
            <a:endParaRPr lang="cs-CZ" sz="72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cs-CZ" sz="7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cs-CZ" sz="7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yužívá týmový interdisciplinární systém při řešení potřeb pacienta a jeho rodiny, včetně poradenství pro pozůstalé</a:t>
            </a:r>
            <a:endParaRPr lang="cs-CZ" sz="7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cs-CZ" sz="7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zlepšuje kvalitu života pacienta a při tom může také příznivě ovlivňovat průběh základního onemocnění</a:t>
            </a:r>
            <a:endParaRPr lang="cs-CZ" sz="7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8280316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54B7AE40-30A4-126A-109C-9EF04C761C3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Děkuji za pozornost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xmlns="" id="{B1626459-3B0B-4617-77B9-0DCBDA7C876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233407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96B91793-BB50-DC73-A978-7D33EAED1B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Paliativní péče v ČR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5403ED83-A7EA-3D50-3F0C-98DFCA5739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Paliativní péče  je součástí komplexní zdravotní péče v ČR</a:t>
            </a:r>
          </a:p>
          <a:p>
            <a:pPr marL="0" indent="0">
              <a:buNone/>
            </a:pPr>
            <a:endParaRPr 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Obecná paliativní péče = dobrá klinická praxe poskytovaná lékaři všech oborů </a:t>
            </a:r>
          </a:p>
          <a:p>
            <a:endParaRPr 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Specializovaná paliativní péče - péče poskytovaná  paliativním týmem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specialistů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přesahuje možnosti obecné paliativní péče, je komplexní včetně psychologické a sociální péče</a:t>
            </a:r>
            <a:endParaRPr lang="cs-CZ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</a:p>
          <a:p>
            <a:pPr marL="0" indent="0">
              <a:buNone/>
            </a:pPr>
            <a:r>
              <a:rPr lang="cs-CZ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             Věstník MZ ČR 1/2022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37992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1B62C624-895E-02E0-5A65-E327C5261E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  </a:t>
            </a:r>
            <a:r>
              <a:rPr lang="cs-CZ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Cíl intenzivní a paliativní péče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EF203395-0B8F-A494-B3CD-EF1E90A0E5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58876"/>
            <a:ext cx="10515600" cy="4351338"/>
          </a:xfrm>
        </p:spPr>
        <p:txBody>
          <a:bodyPr>
            <a:normAutofit/>
          </a:bodyPr>
          <a:lstStyle/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Cíl intenzivní péče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záchrana života v takové podobě, kterou pacient akceptuje</a:t>
            </a:r>
          </a:p>
          <a:p>
            <a:pPr marL="0" indent="0">
              <a:buNone/>
            </a:pP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Tento cíl nelze v určité fázi onemocnění splnit – modifikace péče -přechod na paliativní péči</a:t>
            </a:r>
          </a:p>
          <a:p>
            <a:endParaRPr lang="cs-CZ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Cíl paliativní péče na ICU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zmírnění utrpení, zvýšení komfortu a důstojnosti umírání</a:t>
            </a:r>
            <a:endParaRPr lang="cs-CZ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i="1" dirty="0"/>
          </a:p>
          <a:p>
            <a:endParaRPr lang="cs-CZ" i="1" u="sng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023835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9F7BE8D1-2CB2-D3F2-F0F3-1BEB58C4E1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 </a:t>
            </a:r>
            <a:r>
              <a:rPr lang="cs-CZ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Paliativní péče terminologie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5A864545-EB9D-A8A0-428B-42EFD23E12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 algn="just">
              <a:lnSpc>
                <a:spcPct val="111000"/>
              </a:lnSpc>
              <a:spcAft>
                <a:spcPts val="35"/>
              </a:spcAft>
              <a:buNone/>
            </a:pPr>
            <a:r>
              <a:rPr lang="cs-CZ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Pacient v terminálním stádiu onemocnění</a:t>
            </a:r>
            <a:r>
              <a:rPr lang="cs-CZ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pacient v konečném stádiu onemocnění, které není slučitelné se životem a není dále léčebně ovlivnitelné </a:t>
            </a:r>
          </a:p>
          <a:p>
            <a:pPr marL="0" lvl="0" indent="0" algn="just">
              <a:lnSpc>
                <a:spcPct val="111000"/>
              </a:lnSpc>
              <a:spcAft>
                <a:spcPts val="35"/>
              </a:spcAft>
              <a:buNone/>
            </a:pPr>
            <a:endParaRPr lang="cs-CZ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Terminálním stádium onemocnění 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konečné stádium onemocnění, není slučitelné se životem a není dále léčebně ovlivnitelné</a:t>
            </a:r>
          </a:p>
          <a:p>
            <a:pPr marL="0" indent="0">
              <a:buNone/>
            </a:pPr>
            <a:endParaRPr lang="cs-CZ" sz="24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Pacient neschopný o sobě rozhodovat</a:t>
            </a:r>
            <a:r>
              <a:rPr lang="cs-CZ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nemocný s poruchou vědomí, který je vzhledem ke svému aktuálnímu zdravotnímu stavu neschopný posouzení situace a rozhodování o své osobě, není schopen vyjádřit informovaný souhlas  </a:t>
            </a:r>
          </a:p>
          <a:p>
            <a:pPr lvl="1"/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cs-CZ" dirty="0"/>
          </a:p>
          <a:p>
            <a:pPr marL="0" lvl="0" indent="0" algn="just">
              <a:lnSpc>
                <a:spcPct val="111000"/>
              </a:lnSpc>
              <a:spcAft>
                <a:spcPts val="35"/>
              </a:spcAft>
              <a:buNone/>
            </a:pPr>
            <a:endParaRPr lang="cs-CZ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7000"/>
              </a:lnSpc>
              <a:spcAft>
                <a:spcPts val="255"/>
              </a:spcAft>
              <a:buNone/>
            </a:pPr>
            <a:endParaRPr lang="cs-CZ" sz="2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7000"/>
              </a:lnSpc>
              <a:spcAft>
                <a:spcPts val="255"/>
              </a:spcAft>
              <a:buNone/>
            </a:pPr>
            <a:endParaRPr lang="cs-CZ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7000"/>
              </a:lnSpc>
              <a:spcAft>
                <a:spcPts val="255"/>
              </a:spcAft>
              <a:buNone/>
            </a:pPr>
            <a:endParaRPr lang="cs-CZ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745339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868B83F1-DCC0-C8BE-60EE-BD24AC532F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Paliativní péče terminologie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E990F0FB-F34B-8B11-607B-CED072FFA7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cs-CZ" b="1" dirty="0"/>
          </a:p>
          <a:p>
            <a:pPr marL="0" indent="0">
              <a:buNone/>
            </a:pPr>
            <a:r>
              <a:rPr lang="cs-CZ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Závěr života </a:t>
            </a:r>
            <a:r>
              <a:rPr lang="cs-CZ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cs-CZ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krátké období před přirozenou smrtí pacienta (týdny, dny, hodiny), která je způsobená ireverzibilním procesem-terminálním onemocněním.</a:t>
            </a:r>
          </a:p>
          <a:p>
            <a:pPr marL="0" indent="0">
              <a:buNone/>
            </a:pPr>
            <a:endParaRPr lang="cs-CZ" sz="24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24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Důstojná smrt/důstojné umírání</a:t>
            </a:r>
            <a:r>
              <a:rPr lang="cs-CZ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 </a:t>
            </a:r>
            <a:r>
              <a:rPr lang="cs-CZ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takové</a:t>
            </a:r>
            <a:r>
              <a:rPr lang="cs-CZ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umírání, kde jsou co nejvíce respektovány a zachovány základní aspekty důstojnosti.</a:t>
            </a:r>
          </a:p>
          <a:p>
            <a:pPr marL="457200" lvl="1" indent="0">
              <a:buNone/>
            </a:pPr>
            <a:endParaRPr 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Dystanazie</a:t>
            </a:r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zadržená smrt“ tj. umělé prodlužování života používáním nepřiměřené orgánové podpory</a:t>
            </a:r>
            <a:endParaRPr lang="cs-CZ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891108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E6FAF59F-5F3E-ED2F-6159-E5A379038F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90311"/>
            <a:ext cx="10515600" cy="1325563"/>
          </a:xfrm>
        </p:spPr>
        <p:txBody>
          <a:bodyPr/>
          <a:lstStyle/>
          <a:p>
            <a:r>
              <a:rPr lang="cs-CZ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Paliativní péče terminologie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1D64B63A-5B5D-34B1-910F-DCFCAAEE0E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6538" y="1458469"/>
            <a:ext cx="11939723" cy="5184069"/>
          </a:xfrm>
        </p:spPr>
        <p:txBody>
          <a:bodyPr>
            <a:noAutofit/>
          </a:bodyPr>
          <a:lstStyle/>
          <a:p>
            <a:pPr marL="0" lvl="0" indent="0">
              <a:lnSpc>
                <a:spcPct val="107000"/>
              </a:lnSpc>
              <a:spcAft>
                <a:spcPts val="800"/>
              </a:spcAft>
              <a:buNone/>
            </a:pPr>
            <a:endParaRPr lang="cs-CZ" sz="2400" b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Terminální paliativní péče</a:t>
            </a:r>
            <a:r>
              <a:rPr lang="cs-CZ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oblast paliativní péče, která se soustředí především na </a:t>
            </a:r>
          </a:p>
          <a:p>
            <a:pPr marL="0" lv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management symptomů bezprostředního umírání (hodiny až dny)….</a:t>
            </a:r>
          </a:p>
          <a:p>
            <a:pPr marL="0" lvl="0" indent="0">
              <a:lnSpc>
                <a:spcPct val="107000"/>
              </a:lnSpc>
              <a:spcAft>
                <a:spcPts val="800"/>
              </a:spcAft>
              <a:buNone/>
            </a:pPr>
            <a:endParaRPr lang="cs-CZ" sz="24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7000"/>
              </a:lnSpc>
              <a:spcAft>
                <a:spcPts val="800"/>
              </a:spcAft>
              <a:buNone/>
            </a:pPr>
            <a:endParaRPr lang="cs-CZ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7000"/>
              </a:lnSpc>
              <a:spcAft>
                <a:spcPts val="800"/>
              </a:spcAft>
              <a:buNone/>
            </a:pPr>
            <a:endParaRPr lang="cs-CZ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cs-CZ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>
              <a:lnSpc>
                <a:spcPct val="107000"/>
              </a:lnSpc>
              <a:spcAft>
                <a:spcPts val="800"/>
              </a:spcAft>
              <a:buNone/>
            </a:pPr>
            <a:endParaRPr lang="cs-CZ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427301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Modro-zelená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550</TotalTime>
  <Words>2071</Words>
  <Application>Microsoft Office PowerPoint</Application>
  <PresentationFormat>Širokoúhlá obrazovka</PresentationFormat>
  <Paragraphs>354</Paragraphs>
  <Slides>40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40</vt:i4>
      </vt:variant>
    </vt:vector>
  </HeadingPairs>
  <TitlesOfParts>
    <vt:vector size="46" baseType="lpstr">
      <vt:lpstr>Arial</vt:lpstr>
      <vt:lpstr>Calibri</vt:lpstr>
      <vt:lpstr>Calibri Light</vt:lpstr>
      <vt:lpstr>Symbol</vt:lpstr>
      <vt:lpstr>Times New Roman</vt:lpstr>
      <vt:lpstr>Motiv Office</vt:lpstr>
      <vt:lpstr>Přechod z léčby intenzivní na paliativní</vt:lpstr>
      <vt:lpstr>Obsah přednášky</vt:lpstr>
      <vt:lpstr>Úloha intenzivní péče</vt:lpstr>
      <vt:lpstr> Paliativní péče – definice WHO</vt:lpstr>
      <vt:lpstr>Paliativní péče v ČR </vt:lpstr>
      <vt:lpstr>  Cíl intenzivní a paliativní péče</vt:lpstr>
      <vt:lpstr> Paliativní péče terminologie</vt:lpstr>
      <vt:lpstr>Paliativní péče terminologie</vt:lpstr>
      <vt:lpstr>Paliativní péče terminologie</vt:lpstr>
      <vt:lpstr>Prezentace aplikace PowerPoint</vt:lpstr>
      <vt:lpstr>Paliativní péče terminologie</vt:lpstr>
      <vt:lpstr>Paliativní péče terminologie</vt:lpstr>
      <vt:lpstr>Paliativní péče terminologie</vt:lpstr>
      <vt:lpstr>Paliativní péče terminologie</vt:lpstr>
      <vt:lpstr>Paliativní péče terminologie</vt:lpstr>
      <vt:lpstr>Paliativní péče terminologie</vt:lpstr>
      <vt:lpstr>Paliativní péče terminologie</vt:lpstr>
      <vt:lpstr>Základní východiska přechodu z péče intenzivní na paliativní </vt:lpstr>
      <vt:lpstr>Základní východiska přechodu z péče intenzivní na paliativní</vt:lpstr>
      <vt:lpstr>Základní východiska přechodu z péče intenzivní na paliativní</vt:lpstr>
      <vt:lpstr>Základní východiska přechodu z péče intenzivní na paliativní</vt:lpstr>
      <vt:lpstr>Základní východiska přechodu z péče intenzivní na paliativní</vt:lpstr>
      <vt:lpstr>Základní principy přijetí na ICU</vt:lpstr>
      <vt:lpstr>Přechod intenzivní péče na péči paliativní</vt:lpstr>
      <vt:lpstr>Etické principy</vt:lpstr>
      <vt:lpstr>Etické principy</vt:lpstr>
      <vt:lpstr>Rozhodování v závěru života – kdy?</vt:lpstr>
      <vt:lpstr>Rozhodování v závěru života </vt:lpstr>
      <vt:lpstr>Prezentace aplikace PowerPoint</vt:lpstr>
      <vt:lpstr>Doporučení pro praxi</vt:lpstr>
      <vt:lpstr>Doporučení pro praxi</vt:lpstr>
      <vt:lpstr>EOL (End-of-life) péče na ICU</vt:lpstr>
      <vt:lpstr>EOL (End-of-life) péče na ICU  kontrola symptomů</vt:lpstr>
      <vt:lpstr>EOL (End-of-life) péče na ICU</vt:lpstr>
      <vt:lpstr>Legislativa</vt:lpstr>
      <vt:lpstr>Legislativa – zástupné rozhodování v závěru života</vt:lpstr>
      <vt:lpstr>Legislativa – zástupné rozhodování v závěru života</vt:lpstr>
      <vt:lpstr>Take home message</vt:lpstr>
      <vt:lpstr>Zdroje</vt:lpstr>
      <vt:lpstr>Děkuji za pozornost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Paliace magistry</dc:title>
  <dc:creator>estr@volny.cz</dc:creator>
  <cp:lastModifiedBy>Hrdý Ondřej</cp:lastModifiedBy>
  <cp:revision>29</cp:revision>
  <dcterms:created xsi:type="dcterms:W3CDTF">2023-02-04T08:21:50Z</dcterms:created>
  <dcterms:modified xsi:type="dcterms:W3CDTF">2024-10-17T12:17:08Z</dcterms:modified>
</cp:coreProperties>
</file>