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91" r:id="rId9"/>
    <p:sldId id="292" r:id="rId10"/>
    <p:sldId id="265" r:id="rId11"/>
    <p:sldId id="293" r:id="rId12"/>
    <p:sldId id="266" r:id="rId13"/>
    <p:sldId id="294" r:id="rId14"/>
    <p:sldId id="295" r:id="rId15"/>
    <p:sldId id="297" r:id="rId16"/>
    <p:sldId id="298" r:id="rId17"/>
    <p:sldId id="267" r:id="rId18"/>
    <p:sldId id="299" r:id="rId19"/>
    <p:sldId id="300" r:id="rId20"/>
    <p:sldId id="290" r:id="rId21"/>
    <p:sldId id="268" r:id="rId22"/>
    <p:sldId id="270" r:id="rId23"/>
    <p:sldId id="271" r:id="rId24"/>
    <p:sldId id="281" r:id="rId25"/>
    <p:sldId id="282" r:id="rId26"/>
    <p:sldId id="283" r:id="rId27"/>
    <p:sldId id="274" r:id="rId28"/>
    <p:sldId id="275" r:id="rId29"/>
    <p:sldId id="284" r:id="rId30"/>
    <p:sldId id="286" r:id="rId31"/>
    <p:sldId id="280" r:id="rId32"/>
    <p:sldId id="258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17" y="-12700"/>
            <a:ext cx="1057486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5680" y="2800945"/>
            <a:ext cx="8061920" cy="1470025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15680" y="4556720"/>
            <a:ext cx="806489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2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27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9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xmlns="" id="{BFA3F0F2-FD46-4242-AD72-0C1F7848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xmlns="" id="{47DEC271-4A99-4FD8-B882-4F339C2A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xmlns="" id="{458323E2-C0D4-42A0-9F2F-AC0E8E65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8FE-8DD3-4AD4-84D3-901A7088028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3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17" y="-12700"/>
            <a:ext cx="1057486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5679" y="4406903"/>
            <a:ext cx="8110604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15679" y="2906713"/>
            <a:ext cx="8110604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xmlns="" id="{2E17612F-A82B-4B38-8078-DD372B70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xmlns="" id="{847340B4-05DF-458C-BF95-00F0A51B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xmlns="" id="{EEDD4218-38DF-4FEC-814C-8C839C45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96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71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8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91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6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43801" y="-14288"/>
            <a:ext cx="4667251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ek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9967" y="6348416"/>
            <a:ext cx="910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2" y="53975"/>
            <a:ext cx="731096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765175"/>
            <a:ext cx="109728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95700" y="6427791"/>
            <a:ext cx="2556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199F3807-8FD8-4CE8-A5C3-A6816608280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383868" y="6427791"/>
            <a:ext cx="41486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03984" y="6427791"/>
            <a:ext cx="87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2D9D98FE-8DD3-4AD4-84D3-901A70880283}" type="slidenum">
              <a:rPr lang="cs-CZ" smtClean="0"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10608733" y="6423028"/>
            <a:ext cx="0" cy="434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 descr="E:\##iba\karim\pack\znacka-full-FN-LF-cs\barva\znacka-full-FN-LF-cs-barva.e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3551" y="6337303"/>
            <a:ext cx="2463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35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 kern="1200">
          <a:solidFill>
            <a:srgbClr val="D20A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rgbClr val="D20A1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A9DF53-43D0-4919-9616-1FAED2EE6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/>
              <a:t>ICU infekce</a:t>
            </a:r>
            <a:br>
              <a:rPr lang="cs-CZ" sz="4800" dirty="0"/>
            </a:b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DC0D6A1-A53C-4A74-A9D0-95D4E0072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/>
              <a:t>MUDr. Traj Rudolf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8835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Uroinfekce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10109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infekce močových cest jsou </a:t>
            </a:r>
            <a:r>
              <a:rPr lang="cs-CZ" b="1" dirty="0"/>
              <a:t>druhou nejčastější </a:t>
            </a:r>
            <a:r>
              <a:rPr lang="cs-CZ" dirty="0"/>
              <a:t>komunitní infekcí pacientů na ICU</a:t>
            </a:r>
          </a:p>
          <a:p>
            <a:pPr lvl="1"/>
            <a:r>
              <a:rPr lang="cs-CZ" dirty="0"/>
              <a:t>indikací k příjmu na ICU je v případě že je </a:t>
            </a:r>
            <a:r>
              <a:rPr lang="cs-CZ" b="1" dirty="0"/>
              <a:t>spojená se sepsi/septickým šokem</a:t>
            </a:r>
          </a:p>
          <a:p>
            <a:pPr lvl="2"/>
            <a:r>
              <a:rPr lang="cs-CZ" dirty="0"/>
              <a:t>pacienti nad 65 let, pacienti s neurologickým postižením, inkontinence...</a:t>
            </a:r>
          </a:p>
          <a:p>
            <a:pPr lvl="2"/>
            <a:endParaRPr lang="cs-CZ" dirty="0"/>
          </a:p>
          <a:p>
            <a:r>
              <a:rPr lang="cs-CZ" dirty="0"/>
              <a:t>diagnóza je založená na </a:t>
            </a:r>
            <a:r>
              <a:rPr lang="cs-CZ" b="1" dirty="0"/>
              <a:t>klinických známkách infekce </a:t>
            </a:r>
            <a:r>
              <a:rPr lang="cs-CZ" dirty="0"/>
              <a:t>a vyšetřeních:</a:t>
            </a:r>
          </a:p>
          <a:p>
            <a:pPr lvl="1"/>
            <a:r>
              <a:rPr lang="cs-CZ" b="1" dirty="0"/>
              <a:t>mikroskopickém vyšetření močového sedimentů </a:t>
            </a:r>
            <a:r>
              <a:rPr lang="cs-CZ" dirty="0"/>
              <a:t>(nález leukocytů a/nebo baktérií)</a:t>
            </a:r>
            <a:r>
              <a:rPr lang="cs-CZ" b="1" dirty="0"/>
              <a:t>, biochemické vyšetření moči, kultivace moči</a:t>
            </a:r>
          </a:p>
          <a:p>
            <a:endParaRPr lang="cs-CZ" dirty="0"/>
          </a:p>
          <a:p>
            <a:r>
              <a:rPr lang="cs-CZ" dirty="0"/>
              <a:t>nutno rozlišovat </a:t>
            </a:r>
            <a:r>
              <a:rPr lang="cs-CZ" b="1" dirty="0"/>
              <a:t>tzv. asymptomatickou bakteriurii</a:t>
            </a:r>
            <a:r>
              <a:rPr lang="cs-CZ" dirty="0"/>
              <a:t>, kterou neprovázejí příznaky infekce a leukocyturie, </a:t>
            </a:r>
            <a:r>
              <a:rPr lang="cs-CZ" b="1" dirty="0"/>
              <a:t>není indikováno nasazení antibiotik</a:t>
            </a:r>
          </a:p>
          <a:p>
            <a:endParaRPr lang="cs-CZ" b="1" dirty="0"/>
          </a:p>
          <a:p>
            <a:pPr marL="342900" lvl="1" indent="0">
              <a:buNone/>
            </a:pPr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0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Uroinfekce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10109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nejčastější etiologií komunitní urosepse je zejména </a:t>
            </a:r>
            <a:r>
              <a:rPr lang="cs-CZ" b="1" i="1" dirty="0"/>
              <a:t>Escherichia coli</a:t>
            </a:r>
            <a:r>
              <a:rPr lang="cs-CZ" dirty="0"/>
              <a:t>, u pacientů s </a:t>
            </a:r>
            <a:r>
              <a:rPr lang="cs-CZ" b="1" dirty="0"/>
              <a:t>imunodeficitem nebo diabetes </a:t>
            </a:r>
            <a:r>
              <a:rPr lang="cs-CZ" dirty="0"/>
              <a:t>mellitus jsou možnou etiologií </a:t>
            </a:r>
            <a:r>
              <a:rPr lang="cs-CZ" b="1" i="1" dirty="0"/>
              <a:t>Candida </a:t>
            </a:r>
            <a:r>
              <a:rPr lang="cs-CZ" dirty="0"/>
              <a:t>či</a:t>
            </a:r>
            <a:r>
              <a:rPr lang="cs-CZ" b="1" i="1" dirty="0"/>
              <a:t> enterokoky</a:t>
            </a:r>
          </a:p>
          <a:p>
            <a:pPr lvl="2"/>
            <a:endParaRPr lang="cs-CZ" dirty="0"/>
          </a:p>
          <a:p>
            <a:r>
              <a:rPr lang="cs-CZ" dirty="0"/>
              <a:t>terapie urosepse je </a:t>
            </a:r>
            <a:r>
              <a:rPr lang="cs-CZ" b="1" dirty="0"/>
              <a:t>shodná s terapií sepse</a:t>
            </a:r>
          </a:p>
          <a:p>
            <a:pPr lvl="1"/>
            <a:endParaRPr lang="cs-CZ" dirty="0"/>
          </a:p>
          <a:p>
            <a:r>
              <a:rPr lang="cs-CZ" dirty="0"/>
              <a:t>antibiotická terapie má být </a:t>
            </a:r>
            <a:r>
              <a:rPr lang="cs-CZ" b="1" dirty="0"/>
              <a:t>cílena na nejčastější </a:t>
            </a:r>
            <a:r>
              <a:rPr lang="cs-CZ" dirty="0"/>
              <a:t>etiologické agens</a:t>
            </a:r>
          </a:p>
          <a:p>
            <a:pPr lvl="1"/>
            <a:r>
              <a:rPr lang="cs-CZ" dirty="0"/>
              <a:t>na rozdíl od prosté uroinfekce má zahrnovat </a:t>
            </a:r>
            <a:r>
              <a:rPr lang="cs-CZ" b="1" dirty="0"/>
              <a:t>betalaktam</a:t>
            </a:r>
            <a:r>
              <a:rPr lang="cs-CZ" dirty="0"/>
              <a:t> (aminopenicilin s inhibitorem betlaktamázy) v kombinaci s </a:t>
            </a:r>
            <a:r>
              <a:rPr lang="cs-CZ" b="1" dirty="0"/>
              <a:t>aminoglykosidem</a:t>
            </a:r>
          </a:p>
          <a:p>
            <a:endParaRPr lang="cs-CZ" b="1" dirty="0"/>
          </a:p>
          <a:p>
            <a:pPr marL="342900" lvl="1" indent="0">
              <a:buNone/>
            </a:pPr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30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Bakteriální meningitida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vzhledem ke své závažnosti je nutno o ní uvažovat u všech pacientů s poruchami vědomí nebo infekci neznámého zdroje</a:t>
            </a:r>
          </a:p>
          <a:p>
            <a:endParaRPr lang="cs-CZ" b="1" dirty="0"/>
          </a:p>
          <a:p>
            <a:r>
              <a:rPr lang="cs-CZ" dirty="0"/>
              <a:t>podezření musí vzbudit zejména typická triáda příznaku</a:t>
            </a:r>
          </a:p>
          <a:p>
            <a:pPr lvl="1"/>
            <a:r>
              <a:rPr lang="cs-CZ" b="1" dirty="0"/>
              <a:t>porucha vědomí, horečka, opozice šije</a:t>
            </a:r>
          </a:p>
          <a:p>
            <a:endParaRPr lang="cs-CZ" dirty="0"/>
          </a:p>
          <a:p>
            <a:r>
              <a:rPr lang="cs-CZ" dirty="0"/>
              <a:t>dalšími příznaky mohou být</a:t>
            </a:r>
          </a:p>
          <a:p>
            <a:pPr lvl="1"/>
            <a:r>
              <a:rPr lang="cs-CZ" b="1" dirty="0"/>
              <a:t>fotofobie, bolesti hlavy, zvracení, křeče</a:t>
            </a:r>
          </a:p>
          <a:p>
            <a:pPr lvl="1"/>
            <a:r>
              <a:rPr lang="cs-CZ" b="1" dirty="0"/>
              <a:t>petechie</a:t>
            </a:r>
          </a:p>
          <a:p>
            <a:pPr lvl="2"/>
            <a:r>
              <a:rPr lang="cs-CZ" dirty="0"/>
              <a:t>typicky pro meningokokovou sepsi </a:t>
            </a:r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40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Bakteriální meningitida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u všech pacientů s </a:t>
            </a:r>
            <a:r>
              <a:rPr lang="cs-CZ" b="1" dirty="0"/>
              <a:t>podezřením na bakteriální meningitidu </a:t>
            </a:r>
            <a:r>
              <a:rPr lang="cs-CZ" dirty="0"/>
              <a:t>je nutné provedení </a:t>
            </a:r>
            <a:r>
              <a:rPr lang="cs-CZ" b="1" dirty="0"/>
              <a:t>lumbální punkce </a:t>
            </a:r>
            <a:r>
              <a:rPr lang="cs-CZ" dirty="0"/>
              <a:t>s odběrem mozkomíšního moku (</a:t>
            </a:r>
            <a:r>
              <a:rPr lang="cs-CZ" b="1" dirty="0"/>
              <a:t>CFS</a:t>
            </a:r>
            <a:r>
              <a:rPr lang="cs-CZ" dirty="0"/>
              <a:t>), která je </a:t>
            </a:r>
            <a:r>
              <a:rPr lang="cs-CZ" b="1" dirty="0"/>
              <a:t>jedinou metodou </a:t>
            </a:r>
            <a:r>
              <a:rPr lang="cs-CZ" dirty="0"/>
              <a:t>potvrzující/vylučující diagnózu</a:t>
            </a:r>
          </a:p>
          <a:p>
            <a:pPr lvl="1"/>
            <a:r>
              <a:rPr lang="cs-CZ" b="1" dirty="0"/>
              <a:t>mikroskopie, biochemie, kultivace, PCR</a:t>
            </a:r>
          </a:p>
          <a:p>
            <a:endParaRPr lang="cs-CZ" b="1" dirty="0"/>
          </a:p>
          <a:p>
            <a:r>
              <a:rPr lang="cs-CZ" dirty="0"/>
              <a:t>kontraindikací k provedení je </a:t>
            </a:r>
            <a:r>
              <a:rPr lang="cs-CZ" b="1" dirty="0"/>
              <a:t>koagulopatie a trombocytopenie</a:t>
            </a:r>
            <a:r>
              <a:rPr lang="cs-CZ" dirty="0"/>
              <a:t>, relativní kontraindikací jsou </a:t>
            </a:r>
            <a:r>
              <a:rPr lang="cs-CZ" b="1" dirty="0"/>
              <a:t>známky nitrolební hypertenze </a:t>
            </a:r>
          </a:p>
          <a:p>
            <a:endParaRPr lang="cs-CZ" dirty="0"/>
          </a:p>
          <a:p>
            <a:r>
              <a:rPr lang="cs-CZ" b="1" dirty="0"/>
              <a:t>zobrazovací metody </a:t>
            </a:r>
            <a:r>
              <a:rPr lang="cs-CZ" dirty="0"/>
              <a:t>mozku jsou indikovány před lumbální punkcí u pacientů s podezřením na nitrolební hypertenzi, těžkou poruchou vědomí, fokální neurologický deficit, nový výskyt křečí, v rámci </a:t>
            </a:r>
            <a:r>
              <a:rPr lang="cs-CZ" dirty="0" err="1"/>
              <a:t>dif</a:t>
            </a:r>
            <a:r>
              <a:rPr lang="cs-CZ" dirty="0"/>
              <a:t>. dg.</a:t>
            </a:r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87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Bakteriální meningitida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772160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nejčastějšími </a:t>
            </a:r>
            <a:r>
              <a:rPr lang="cs-CZ" b="1" dirty="0"/>
              <a:t>etiologickými agens </a:t>
            </a:r>
            <a:r>
              <a:rPr lang="cs-CZ" dirty="0"/>
              <a:t>jsou </a:t>
            </a:r>
            <a:r>
              <a:rPr lang="cs-CZ" i="1" dirty="0"/>
              <a:t>Streptococcus pneumonie, Neisseria meningitidis </a:t>
            </a:r>
            <a:r>
              <a:rPr lang="cs-CZ" dirty="0"/>
              <a:t>a</a:t>
            </a:r>
            <a:r>
              <a:rPr lang="cs-CZ" i="1" dirty="0"/>
              <a:t> Haemophilus influenzae</a:t>
            </a:r>
          </a:p>
          <a:p>
            <a:endParaRPr lang="cs-CZ" b="1" dirty="0"/>
          </a:p>
          <a:p>
            <a:r>
              <a:rPr lang="cs-CZ" dirty="0"/>
              <a:t>terapie pacientů s podezřením na bakteriální meningitidu spočívá v </a:t>
            </a:r>
            <a:r>
              <a:rPr lang="cs-CZ" b="1" dirty="0"/>
              <a:t>zajištění vitálních funkcí</a:t>
            </a:r>
            <a:r>
              <a:rPr lang="cs-CZ" dirty="0"/>
              <a:t> a </a:t>
            </a:r>
            <a:r>
              <a:rPr lang="cs-CZ" b="1" dirty="0"/>
              <a:t>včasném podání antibiotik</a:t>
            </a:r>
          </a:p>
          <a:p>
            <a:pPr lvl="1"/>
            <a:r>
              <a:rPr lang="cs-CZ" dirty="0"/>
              <a:t>ideálně po odběru CSF a hemokultur </a:t>
            </a:r>
            <a:r>
              <a:rPr lang="cs-CZ" b="1" dirty="0"/>
              <a:t>do 1 hodiny</a:t>
            </a:r>
          </a:p>
          <a:p>
            <a:pPr lvl="1"/>
            <a:r>
              <a:rPr lang="cs-CZ" dirty="0"/>
              <a:t>antibiotika </a:t>
            </a:r>
            <a:r>
              <a:rPr lang="cs-CZ" b="1" dirty="0"/>
              <a:t>dle spektra </a:t>
            </a:r>
            <a:r>
              <a:rPr lang="cs-CZ" dirty="0"/>
              <a:t>a s nejlepším </a:t>
            </a:r>
            <a:r>
              <a:rPr lang="cs-CZ" b="1" dirty="0"/>
              <a:t>průnikem do CSF</a:t>
            </a:r>
          </a:p>
          <a:p>
            <a:pPr lvl="2"/>
            <a:r>
              <a:rPr lang="cs-CZ" dirty="0"/>
              <a:t>třetí generace cefalosporinů, vankomycin a aminopenicilin </a:t>
            </a:r>
          </a:p>
          <a:p>
            <a:endParaRPr lang="cs-CZ" dirty="0"/>
          </a:p>
          <a:p>
            <a:r>
              <a:rPr lang="cs-CZ" dirty="0"/>
              <a:t>nejpozději do 4 hodin je nutno zahájit léčbu </a:t>
            </a:r>
            <a:r>
              <a:rPr lang="cs-CZ" b="1" dirty="0"/>
              <a:t>kortikoidy</a:t>
            </a:r>
            <a:r>
              <a:rPr lang="cs-CZ" dirty="0"/>
              <a:t> (dexametazon) k prevenci ztráty sluchu</a:t>
            </a:r>
          </a:p>
          <a:p>
            <a:pPr lvl="1"/>
            <a:r>
              <a:rPr lang="cs-CZ" dirty="0"/>
              <a:t>další dávky se ponechávají pouze u infekce způsobené </a:t>
            </a:r>
            <a:r>
              <a:rPr lang="cs-CZ" i="1" dirty="0"/>
              <a:t>Streptokokem</a:t>
            </a:r>
            <a:r>
              <a:rPr lang="cs-CZ" dirty="0"/>
              <a:t> a </a:t>
            </a:r>
            <a:r>
              <a:rPr lang="cs-CZ" i="1" dirty="0"/>
              <a:t>Haemophilem </a:t>
            </a:r>
            <a:r>
              <a:rPr lang="cs-CZ" dirty="0"/>
              <a:t> </a:t>
            </a:r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64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Meningokokové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i="1" dirty="0"/>
          </a:p>
          <a:p>
            <a:r>
              <a:rPr lang="cs-CZ" dirty="0"/>
              <a:t>infekce </a:t>
            </a:r>
            <a:r>
              <a:rPr lang="cs-CZ" i="1" dirty="0"/>
              <a:t>Neisseria meningitidis, </a:t>
            </a:r>
            <a:r>
              <a:rPr lang="cs-CZ" dirty="0"/>
              <a:t>které se nejčastěji manifestuje jako bakteriální meningitida, v 10-20% případech probíhá </a:t>
            </a:r>
            <a:r>
              <a:rPr lang="cs-CZ" b="1" dirty="0"/>
              <a:t>jako fulminantní, často letální septický šok</a:t>
            </a:r>
            <a:endParaRPr lang="cs-CZ" b="1" i="1" dirty="0"/>
          </a:p>
          <a:p>
            <a:endParaRPr lang="cs-CZ" b="1" dirty="0"/>
          </a:p>
          <a:p>
            <a:r>
              <a:rPr lang="cs-CZ" dirty="0"/>
              <a:t>klinický obraz zahrnuje </a:t>
            </a:r>
            <a:r>
              <a:rPr lang="cs-CZ" b="1" dirty="0"/>
              <a:t>septický šok provázený kožními projevy- nejčastěji petechií</a:t>
            </a:r>
          </a:p>
          <a:p>
            <a:endParaRPr lang="cs-CZ" dirty="0"/>
          </a:p>
          <a:p>
            <a:r>
              <a:rPr lang="cs-CZ" dirty="0"/>
              <a:t>typická je přítomnost závažné poruchy                                                                  hemokoagulace z důvodu </a:t>
            </a:r>
            <a:r>
              <a:rPr lang="cs-CZ" b="1" dirty="0"/>
              <a:t>těžké                                                                                 diseminované intravaskulární koagulace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2052" name="Picture 4" descr="AKUTNĚ.CZ Meningokoková se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50" y="3394740"/>
            <a:ext cx="2810117" cy="28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547412" y="5650860"/>
            <a:ext cx="2245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https://www.akutne.cz/res/algorithm/000131/anot-meningokokova-sepse_5465c9254c16c.jpg</a:t>
            </a:r>
          </a:p>
        </p:txBody>
      </p:sp>
    </p:spTree>
    <p:extLst>
      <p:ext uri="{BB962C8B-B14F-4D97-AF65-F5344CB8AC3E}">
        <p14:creationId xmlns:p14="http://schemas.microsoft.com/office/powerpoint/2010/main" val="200639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Meningokokové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i="1" dirty="0"/>
          </a:p>
          <a:p>
            <a:r>
              <a:rPr lang="cs-CZ" dirty="0"/>
              <a:t>diagnostika a terapie meningokokové sepse </a:t>
            </a:r>
            <a:r>
              <a:rPr lang="cs-CZ" b="1" dirty="0"/>
              <a:t>zahrnuje všechny postupy léčby sepse </a:t>
            </a:r>
            <a:r>
              <a:rPr lang="cs-CZ" dirty="0"/>
              <a:t>a septického šoku s několika </a:t>
            </a:r>
            <a:r>
              <a:rPr lang="cs-CZ" b="1" dirty="0"/>
              <a:t>specifiky</a:t>
            </a:r>
          </a:p>
          <a:p>
            <a:pPr lvl="1"/>
            <a:r>
              <a:rPr lang="cs-CZ" b="1" dirty="0"/>
              <a:t>pravidelné hodnocení poruchy vědomí</a:t>
            </a:r>
          </a:p>
          <a:p>
            <a:pPr lvl="2"/>
            <a:r>
              <a:rPr lang="cs-CZ" dirty="0"/>
              <a:t>rozvíjející se porucha vědomí je známkou již rozvinutého šoku</a:t>
            </a:r>
          </a:p>
          <a:p>
            <a:pPr lvl="1"/>
            <a:r>
              <a:rPr lang="cs-CZ" b="1" dirty="0"/>
              <a:t>tekutinová resuscitace</a:t>
            </a:r>
          </a:p>
          <a:p>
            <a:pPr lvl="1"/>
            <a:r>
              <a:rPr lang="cs-CZ" b="1" dirty="0"/>
              <a:t>odběr hemokultur</a:t>
            </a:r>
          </a:p>
          <a:p>
            <a:pPr lvl="2"/>
            <a:r>
              <a:rPr lang="cs-CZ" dirty="0"/>
              <a:t>co nejdříve, nesmí ale oddálit podání antibiotik</a:t>
            </a:r>
          </a:p>
          <a:p>
            <a:pPr lvl="1"/>
            <a:r>
              <a:rPr lang="cs-CZ" b="1" dirty="0"/>
              <a:t>antibiotika</a:t>
            </a:r>
          </a:p>
          <a:p>
            <a:pPr lvl="2"/>
            <a:r>
              <a:rPr lang="cs-CZ" dirty="0"/>
              <a:t>ihned po vyslovení podezření, volbou jsou cefalosporiny 3. generace</a:t>
            </a:r>
          </a:p>
          <a:p>
            <a:pPr lvl="1"/>
            <a:r>
              <a:rPr lang="cs-CZ" b="1" dirty="0"/>
              <a:t>terapie poruchy koagulace</a:t>
            </a:r>
          </a:p>
          <a:p>
            <a:pPr lvl="1"/>
            <a:r>
              <a:rPr lang="cs-CZ" b="1" dirty="0"/>
              <a:t>lumbální punkce</a:t>
            </a:r>
          </a:p>
          <a:p>
            <a:pPr lvl="2"/>
            <a:r>
              <a:rPr lang="cs-CZ" dirty="0"/>
              <a:t>neprovádí se z důvodu možné těžké poruchy koagulace</a:t>
            </a:r>
          </a:p>
          <a:p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42933" y="4990011"/>
            <a:ext cx="384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0000"/>
                </a:solidFill>
              </a:rPr>
              <a:t>„u všech kdo byl s pacientem v kontaktu, včetně ošetřujícího personálu je indikovaná per os profylaxe ciprofloxacinem (500mg) “</a:t>
            </a:r>
          </a:p>
        </p:txBody>
      </p:sp>
    </p:spTree>
    <p:extLst>
      <p:ext uri="{BB962C8B-B14F-4D97-AF65-F5344CB8AC3E}">
        <p14:creationId xmlns:p14="http://schemas.microsoft.com/office/powerpoint/2010/main" val="415336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Infekční endokarditida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012825"/>
            <a:ext cx="11081657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infekce </a:t>
            </a:r>
            <a:r>
              <a:rPr lang="cs-CZ" b="1" dirty="0"/>
              <a:t>endokardu srdce </a:t>
            </a:r>
            <a:r>
              <a:rPr lang="cs-CZ" dirty="0"/>
              <a:t>(nejčastěji srdeční chlopně), charakteristické tzv. </a:t>
            </a:r>
            <a:r>
              <a:rPr lang="cs-CZ" b="1" dirty="0"/>
              <a:t>vegetacemi</a:t>
            </a:r>
          </a:p>
          <a:p>
            <a:pPr lvl="1"/>
            <a:r>
              <a:rPr lang="cs-CZ" dirty="0"/>
              <a:t>útvary vznikající agregaci krevních destiček, fibrinu mikrobu a zánětlivých buněk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nutno myslet vždy při </a:t>
            </a:r>
            <a:r>
              <a:rPr lang="cs-CZ" b="1" dirty="0"/>
              <a:t>známkách infekce </a:t>
            </a:r>
            <a:r>
              <a:rPr lang="cs-CZ" dirty="0"/>
              <a:t>a/nebo jinak </a:t>
            </a:r>
            <a:r>
              <a:rPr lang="cs-CZ" b="1" dirty="0"/>
              <a:t>nevysvětlitelných přetrvávajících pozitivních hemokulturách</a:t>
            </a:r>
            <a:r>
              <a:rPr lang="cs-CZ" dirty="0"/>
              <a:t>, či nevysvětlitelná přítomnost různého spektra kardiologických, nefrologických nebo revmatologických příznaku</a:t>
            </a:r>
          </a:p>
          <a:p>
            <a:endParaRPr lang="cs-CZ" dirty="0"/>
          </a:p>
          <a:p>
            <a:r>
              <a:rPr lang="cs-CZ" dirty="0"/>
              <a:t>typickými etiologickými agens jsou </a:t>
            </a:r>
            <a:r>
              <a:rPr lang="cs-CZ" i="1" dirty="0"/>
              <a:t>Staphylococcus aureus </a:t>
            </a:r>
            <a:r>
              <a:rPr lang="cs-CZ" dirty="0"/>
              <a:t>a </a:t>
            </a:r>
            <a:r>
              <a:rPr lang="cs-CZ" i="1" dirty="0"/>
              <a:t>viridující orální streptokoky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0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Infekční endokarditida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klinicky se mohou objevovat tzv. </a:t>
            </a:r>
            <a:r>
              <a:rPr lang="cs-CZ" b="1" dirty="0"/>
              <a:t>periferní známky </a:t>
            </a:r>
          </a:p>
          <a:p>
            <a:pPr lvl="1"/>
            <a:r>
              <a:rPr lang="cs-CZ" b="1" dirty="0"/>
              <a:t>Vaskulární fenomény</a:t>
            </a:r>
          </a:p>
          <a:p>
            <a:pPr lvl="2"/>
            <a:r>
              <a:rPr lang="cs-CZ" dirty="0"/>
              <a:t>třískové hemoragie pod nehty, Janewayovy léze nebo subkonjuktivální petechie </a:t>
            </a:r>
          </a:p>
          <a:p>
            <a:pPr lvl="1"/>
            <a:r>
              <a:rPr lang="cs-CZ" b="1" dirty="0"/>
              <a:t>Imunologické fenomény</a:t>
            </a:r>
          </a:p>
          <a:p>
            <a:pPr lvl="2"/>
            <a:r>
              <a:rPr lang="cs-CZ" dirty="0"/>
              <a:t>Oslerovy uzly, Rothovy škvrny </a:t>
            </a:r>
          </a:p>
          <a:p>
            <a:endParaRPr lang="cs-CZ" b="1" dirty="0"/>
          </a:p>
        </p:txBody>
      </p:sp>
      <p:pic>
        <p:nvPicPr>
          <p:cNvPr id="4098" name="Picture 2" descr="Janeway lesions - Revisited - Indian Journal of Dermatology, Venereology  and Lep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81" y="3332402"/>
            <a:ext cx="3854722" cy="25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67543" y="6089080"/>
            <a:ext cx="5721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https://ijdvl.com/content/126/2013/79/1/Images/ijdvl_2013_79_1_136_104693_f1.jpg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84" y="3332401"/>
            <a:ext cx="3607163" cy="257899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947529" y="6089078"/>
            <a:ext cx="5721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https://www.ahajournals.org/doi/10.1161/CIRCULATIONAHA.113.007362</a:t>
            </a:r>
          </a:p>
        </p:txBody>
      </p:sp>
    </p:spTree>
    <p:extLst>
      <p:ext uri="{BB962C8B-B14F-4D97-AF65-F5344CB8AC3E}">
        <p14:creationId xmlns:p14="http://schemas.microsoft.com/office/powerpoint/2010/main" val="392918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Infekční endokarditida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diagnostika je založená </a:t>
            </a:r>
            <a:r>
              <a:rPr lang="cs-CZ" b="1" dirty="0"/>
              <a:t>na hemokultivaci a echokardiografickém průkazu </a:t>
            </a:r>
            <a:r>
              <a:rPr lang="cs-CZ" dirty="0"/>
              <a:t>(zejména transesofageální ECHO) endokardiálního poškození </a:t>
            </a:r>
          </a:p>
          <a:p>
            <a:pPr lvl="1"/>
            <a:r>
              <a:rPr lang="cs-CZ" dirty="0"/>
              <a:t>dvanáctisvodové EKG, CT, PET/CT, SPECT, vyšetření očního pozadí, laboratorní vyšetření </a:t>
            </a:r>
          </a:p>
          <a:p>
            <a:endParaRPr lang="cs-CZ" b="1" dirty="0"/>
          </a:p>
          <a:p>
            <a:r>
              <a:rPr lang="cs-CZ" dirty="0"/>
              <a:t>základem terapie jsou baktericidní antibiotika </a:t>
            </a:r>
          </a:p>
          <a:p>
            <a:pPr lvl="1"/>
            <a:r>
              <a:rPr lang="cs-CZ" b="1" dirty="0"/>
              <a:t>penicilinová </a:t>
            </a:r>
            <a:r>
              <a:rPr lang="cs-CZ" dirty="0"/>
              <a:t>antibiotika v kombinaci </a:t>
            </a:r>
            <a:r>
              <a:rPr lang="cs-CZ" b="1" dirty="0"/>
              <a:t>s aminoglykosidy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až </a:t>
            </a:r>
            <a:r>
              <a:rPr lang="cs-CZ" b="1" dirty="0"/>
              <a:t>50% pacientů </a:t>
            </a:r>
            <a:r>
              <a:rPr lang="cs-CZ" dirty="0"/>
              <a:t>musí podstoupit </a:t>
            </a:r>
            <a:r>
              <a:rPr lang="cs-CZ" b="1" dirty="0"/>
              <a:t>chirurgickou léčbu, </a:t>
            </a:r>
            <a:r>
              <a:rPr lang="cs-CZ" dirty="0"/>
              <a:t>zejména v důsledku rozvoje komplikaci</a:t>
            </a:r>
          </a:p>
          <a:p>
            <a:pPr lvl="1"/>
            <a:r>
              <a:rPr lang="cs-CZ" dirty="0"/>
              <a:t>srdeční selhání na podkladě chlopenní vady, rozvoj nekontrolovatelné infekce, prevence systémové embolizace </a:t>
            </a:r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10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Proč se zaujímat?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těžké infekce jsou </a:t>
            </a:r>
            <a:r>
              <a:rPr lang="cs-CZ" b="1" dirty="0"/>
              <a:t>častou příčinou orgánové dysfunkce </a:t>
            </a:r>
            <a:r>
              <a:rPr lang="cs-CZ" dirty="0"/>
              <a:t>a důvodem přijetí na ICU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nozokomiální nákazy jsou </a:t>
            </a:r>
            <a:r>
              <a:rPr lang="cs-CZ" b="1" dirty="0"/>
              <a:t>šestou nejčastější příčinou úmrtí </a:t>
            </a:r>
            <a:r>
              <a:rPr lang="cs-CZ" dirty="0"/>
              <a:t>pacientů v nemocnici</a:t>
            </a:r>
          </a:p>
          <a:p>
            <a:pPr lvl="1"/>
            <a:endParaRPr lang="cs-CZ" dirty="0"/>
          </a:p>
          <a:p>
            <a:r>
              <a:rPr lang="cs-CZ" dirty="0"/>
              <a:t>téměř </a:t>
            </a:r>
            <a:r>
              <a:rPr lang="cs-CZ" b="1" dirty="0"/>
              <a:t>zdvojnásobují mortalitu </a:t>
            </a:r>
            <a:r>
              <a:rPr lang="cs-CZ" dirty="0"/>
              <a:t>na ICU a </a:t>
            </a:r>
            <a:r>
              <a:rPr lang="cs-CZ" b="1" dirty="0"/>
              <a:t>zvyšují náklady </a:t>
            </a:r>
            <a:r>
              <a:rPr lang="cs-CZ" dirty="0"/>
              <a:t>na péči o miliardy korun</a:t>
            </a:r>
          </a:p>
          <a:p>
            <a:endParaRPr lang="cs-CZ" dirty="0"/>
          </a:p>
          <a:p>
            <a:r>
              <a:rPr lang="cs-CZ" dirty="0"/>
              <a:t>nozokomiální nákazy na ICU jsou často </a:t>
            </a:r>
            <a:r>
              <a:rPr lang="cs-CZ" b="1" dirty="0"/>
              <a:t>obtížně diagnostikovatelné</a:t>
            </a:r>
            <a:r>
              <a:rPr lang="cs-CZ" dirty="0"/>
              <a:t>, v mnoha případech způsobený </a:t>
            </a:r>
            <a:r>
              <a:rPr lang="cs-CZ" b="1" dirty="0"/>
              <a:t>multirezistentními mikroorganismy 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86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7989" y="2881902"/>
            <a:ext cx="8477793" cy="919389"/>
          </a:xfrm>
        </p:spPr>
        <p:txBody>
          <a:bodyPr/>
          <a:lstStyle/>
          <a:p>
            <a:r>
              <a:rPr lang="cs-CZ" sz="4800" dirty="0"/>
              <a:t>Nejčastější nozokomiální infekce</a:t>
            </a:r>
            <a:endParaRPr lang="cs-CZ" sz="4800" i="1" dirty="0"/>
          </a:p>
        </p:txBody>
      </p:sp>
    </p:spTree>
    <p:extLst>
      <p:ext uri="{BB962C8B-B14F-4D97-AF65-F5344CB8AC3E}">
        <p14:creationId xmlns:p14="http://schemas.microsoft.com/office/powerpoint/2010/main" val="180827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Respirační nozokomiální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nejzásadnějšími respiračními infekci jsou: </a:t>
            </a:r>
          </a:p>
          <a:p>
            <a:pPr lvl="1"/>
            <a:r>
              <a:rPr lang="cs-CZ" b="1" dirty="0"/>
              <a:t>HAP</a:t>
            </a:r>
            <a:r>
              <a:rPr lang="cs-CZ" dirty="0"/>
              <a:t> </a:t>
            </a:r>
            <a:r>
              <a:rPr lang="cs-CZ" i="1" dirty="0"/>
              <a:t>(Hospital Acquired Pneumonia)</a:t>
            </a:r>
          </a:p>
          <a:p>
            <a:pPr lvl="2"/>
            <a:r>
              <a:rPr lang="cs-CZ" dirty="0"/>
              <a:t>rozvíjí se nejdříve po 48h od příjmu do zdravotnického zařízení </a:t>
            </a:r>
          </a:p>
          <a:p>
            <a:pPr lvl="1"/>
            <a:r>
              <a:rPr lang="cs-CZ" b="1" dirty="0"/>
              <a:t>VAP</a:t>
            </a:r>
            <a:r>
              <a:rPr lang="cs-CZ" dirty="0"/>
              <a:t> </a:t>
            </a:r>
            <a:r>
              <a:rPr lang="cs-CZ" i="1" dirty="0"/>
              <a:t>(Ventilator- Associated Pneumonia)</a:t>
            </a:r>
          </a:p>
          <a:p>
            <a:pPr lvl="2"/>
            <a:r>
              <a:rPr lang="cs-CZ" dirty="0"/>
              <a:t>vzniká v souvislosti s tracheální intubací a umělou plicní ventilací, rozvíjí se nejdříve 48 od intubace</a:t>
            </a:r>
          </a:p>
          <a:p>
            <a:pPr lvl="1"/>
            <a:r>
              <a:rPr lang="cs-CZ" b="1" dirty="0"/>
              <a:t>VAT</a:t>
            </a:r>
            <a:r>
              <a:rPr lang="cs-CZ" dirty="0"/>
              <a:t> </a:t>
            </a:r>
            <a:r>
              <a:rPr lang="cs-CZ" i="1" dirty="0"/>
              <a:t>(Ventilator- Associated Tracheobronchitis)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pro úspěšnou léčbu HAP/VAP je zásadní rozdělení na:</a:t>
            </a:r>
          </a:p>
          <a:p>
            <a:pPr lvl="1"/>
            <a:r>
              <a:rPr lang="cs-CZ" b="1" dirty="0"/>
              <a:t>Časné</a:t>
            </a:r>
          </a:p>
          <a:p>
            <a:pPr lvl="2"/>
            <a:r>
              <a:rPr lang="cs-CZ" dirty="0"/>
              <a:t>délka hospitalizace na ICU do 96 hodin</a:t>
            </a:r>
            <a:endParaRPr lang="cs-CZ" b="1" dirty="0"/>
          </a:p>
          <a:p>
            <a:pPr lvl="1"/>
            <a:r>
              <a:rPr lang="cs-CZ" b="1" dirty="0"/>
              <a:t>Pozdní</a:t>
            </a:r>
          </a:p>
          <a:p>
            <a:pPr lvl="2"/>
            <a:r>
              <a:rPr lang="cs-CZ" dirty="0"/>
              <a:t>délka hospitalizace více než 96 hodin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574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Respirační nozokomiální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klinická diagnostická kritéria pro HAP/VAP</a:t>
            </a:r>
          </a:p>
          <a:p>
            <a:pPr lvl="1"/>
            <a:r>
              <a:rPr lang="cs-CZ" b="1" dirty="0"/>
              <a:t>nový infiltrát na RTG plic</a:t>
            </a:r>
          </a:p>
          <a:p>
            <a:pPr lvl="1"/>
            <a:r>
              <a:rPr lang="cs-CZ" b="1" dirty="0"/>
              <a:t>klinické projevy infekce</a:t>
            </a:r>
          </a:p>
          <a:p>
            <a:pPr lvl="2"/>
            <a:r>
              <a:rPr lang="cs-CZ" dirty="0"/>
              <a:t>nový rozvoj febrilií</a:t>
            </a:r>
          </a:p>
          <a:p>
            <a:pPr lvl="2"/>
            <a:r>
              <a:rPr lang="cs-CZ" dirty="0"/>
              <a:t>purulentní sputum</a:t>
            </a:r>
          </a:p>
          <a:p>
            <a:pPr lvl="2"/>
            <a:r>
              <a:rPr lang="cs-CZ" dirty="0"/>
              <a:t>nově vzniklá leukocytóza nebo leukopenie a/nebo elevace zánětlivých ukazatelů</a:t>
            </a:r>
          </a:p>
          <a:p>
            <a:pPr lvl="2"/>
            <a:r>
              <a:rPr lang="cs-CZ" dirty="0"/>
              <a:t>rozvoj poruchy oxygenace</a:t>
            </a:r>
          </a:p>
          <a:p>
            <a:pPr lvl="2"/>
            <a:endParaRPr lang="cs-CZ" dirty="0"/>
          </a:p>
          <a:p>
            <a:r>
              <a:rPr lang="cs-CZ" dirty="0"/>
              <a:t>diagnóza VAT je založená na </a:t>
            </a:r>
            <a:r>
              <a:rPr lang="cs-CZ" b="1" dirty="0"/>
              <a:t>přítomnosti klinických projevů </a:t>
            </a:r>
            <a:r>
              <a:rPr lang="cs-CZ" dirty="0"/>
              <a:t>infekce respiračního systému, </a:t>
            </a:r>
            <a:r>
              <a:rPr lang="cs-CZ" b="1" dirty="0"/>
              <a:t>bez přítomnosti infiltrátu </a:t>
            </a:r>
            <a:r>
              <a:rPr lang="cs-CZ" dirty="0"/>
              <a:t>na RTG plic</a:t>
            </a:r>
          </a:p>
          <a:p>
            <a:endParaRPr lang="cs-CZ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1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Respirační nozokomiální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k definitivní diagnóze je potřeba </a:t>
            </a:r>
            <a:r>
              <a:rPr lang="cs-CZ" b="1" dirty="0"/>
              <a:t>signifikantního nálezu leukocytů a baktérií </a:t>
            </a:r>
            <a:r>
              <a:rPr lang="cs-CZ" dirty="0"/>
              <a:t>v mikroskopickém nálezu </a:t>
            </a:r>
            <a:r>
              <a:rPr lang="cs-CZ" b="1" dirty="0"/>
              <a:t>a významný kultivační nález </a:t>
            </a:r>
            <a:r>
              <a:rPr lang="cs-CZ" dirty="0"/>
              <a:t>bakterií ve sputu</a:t>
            </a:r>
          </a:p>
          <a:p>
            <a:endParaRPr lang="cs-CZ" b="1" dirty="0"/>
          </a:p>
          <a:p>
            <a:r>
              <a:rPr lang="cs-CZ" dirty="0"/>
              <a:t>kultivace sputa zároveň umožňuje </a:t>
            </a:r>
            <a:r>
              <a:rPr lang="cs-CZ" b="1" dirty="0"/>
              <a:t>detekci etiologického agens a jeho citlivost </a:t>
            </a:r>
            <a:r>
              <a:rPr lang="cs-CZ" dirty="0"/>
              <a:t>vůči antimikrobiální terapii  </a:t>
            </a:r>
          </a:p>
          <a:p>
            <a:endParaRPr lang="cs-CZ" dirty="0"/>
          </a:p>
          <a:p>
            <a:r>
              <a:rPr lang="cs-CZ" dirty="0"/>
              <a:t>při nemožnosti odběru sputa (např. malá produkce                                                             u intersticiálních pneumonií) musí být provedena                                              </a:t>
            </a:r>
            <a:r>
              <a:rPr lang="cs-CZ" b="1" dirty="0"/>
              <a:t>bronchoalveolární laváž </a:t>
            </a:r>
            <a:r>
              <a:rPr lang="cs-CZ" dirty="0"/>
              <a:t>(BAL) </a:t>
            </a:r>
          </a:p>
        </p:txBody>
      </p:sp>
      <p:pic>
        <p:nvPicPr>
          <p:cNvPr id="1026" name="Picture 2" descr="JaypeeDigital | eBook 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67" y="3643538"/>
            <a:ext cx="3577063" cy="22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59121" y="5918381"/>
            <a:ext cx="289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https://d45jl3w9libvn.cloudfront.net/jaypee/static/books/9789386056009/Chapters/images/379-1.jpg</a:t>
            </a:r>
          </a:p>
        </p:txBody>
      </p:sp>
    </p:spTree>
    <p:extLst>
      <p:ext uri="{BB962C8B-B14F-4D97-AF65-F5344CB8AC3E}">
        <p14:creationId xmlns:p14="http://schemas.microsoft.com/office/powerpoint/2010/main" val="3640408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Respirační nozokomiální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etiologie je významně </a:t>
            </a:r>
            <a:r>
              <a:rPr lang="cs-CZ" b="1" dirty="0"/>
              <a:t>závislá od délky pobytu na ICU</a:t>
            </a:r>
            <a:r>
              <a:rPr lang="cs-CZ" dirty="0"/>
              <a:t>, u pozdních infekcí je běžná komunitní flóra nahrazená </a:t>
            </a:r>
            <a:r>
              <a:rPr lang="cs-CZ" b="1" dirty="0"/>
              <a:t>multirezistentní flórou </a:t>
            </a:r>
            <a:r>
              <a:rPr lang="cs-CZ" dirty="0"/>
              <a:t>typickou pro ICU- zejména </a:t>
            </a:r>
            <a:r>
              <a:rPr lang="cs-CZ" b="1" dirty="0"/>
              <a:t>gramnegativní enterobakterie </a:t>
            </a:r>
            <a:r>
              <a:rPr lang="cs-CZ" i="1" dirty="0"/>
              <a:t>(Klebsiela, Escherichia)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dirty="0"/>
              <a:t>gramnegativní nefermentující tyčky </a:t>
            </a:r>
            <a:r>
              <a:rPr lang="cs-CZ" i="1" dirty="0"/>
              <a:t>(Pseudomonas) </a:t>
            </a:r>
            <a:r>
              <a:rPr lang="cs-CZ" dirty="0"/>
              <a:t>a rezistentními grampozitivními koky </a:t>
            </a:r>
            <a:r>
              <a:rPr lang="cs-CZ" i="1" dirty="0"/>
              <a:t>(MRSA- meticilin-rezistentní S. Aureus)</a:t>
            </a:r>
          </a:p>
          <a:p>
            <a:r>
              <a:rPr lang="cs-CZ" dirty="0"/>
              <a:t>terapie pozdní VAP/HAP se </a:t>
            </a:r>
            <a:r>
              <a:rPr lang="cs-CZ" b="1" dirty="0"/>
              <a:t>musí řídit místním antibiogramem</a:t>
            </a:r>
            <a:r>
              <a:rPr lang="cs-CZ" dirty="0"/>
              <a:t>(prevalencí mikrobů a jejich citlivosti) konkrétní ICU</a:t>
            </a:r>
          </a:p>
          <a:p>
            <a:r>
              <a:rPr lang="cs-CZ" dirty="0"/>
              <a:t>časnost a typ ATB terapie se řídí </a:t>
            </a:r>
            <a:r>
              <a:rPr lang="cs-CZ" b="1" dirty="0"/>
              <a:t>všeobecnými principy antibiotické terapie na ICU</a:t>
            </a:r>
          </a:p>
          <a:p>
            <a:pPr lvl="1"/>
            <a:r>
              <a:rPr lang="cs-CZ" dirty="0"/>
              <a:t>u </a:t>
            </a:r>
            <a:r>
              <a:rPr lang="cs-CZ" b="1" dirty="0"/>
              <a:t>stabilních pacientů je možné počkat </a:t>
            </a:r>
            <a:r>
              <a:rPr lang="cs-CZ" dirty="0"/>
              <a:t>s nasazením ATB do potvrzení mikroskopickým, nebo kultivačním nálezem</a:t>
            </a:r>
          </a:p>
          <a:p>
            <a:pPr lvl="1"/>
            <a:r>
              <a:rPr lang="cs-CZ" dirty="0"/>
              <a:t>u </a:t>
            </a:r>
            <a:r>
              <a:rPr lang="cs-CZ" b="1" dirty="0"/>
              <a:t>oběhově nestabilních </a:t>
            </a:r>
            <a:r>
              <a:rPr lang="cs-CZ" dirty="0"/>
              <a:t>se závažnou </a:t>
            </a:r>
            <a:r>
              <a:rPr lang="cs-CZ" b="1" dirty="0"/>
              <a:t>oxygenační poruchou </a:t>
            </a:r>
            <a:r>
              <a:rPr lang="cs-CZ" dirty="0"/>
              <a:t>nebo sepsí musí být ATB terapie nasazena </a:t>
            </a:r>
            <a:r>
              <a:rPr lang="cs-CZ" b="1" dirty="0"/>
              <a:t>co nejdříve s následnou deeskalací </a:t>
            </a:r>
            <a:r>
              <a:rPr lang="cs-CZ" dirty="0"/>
              <a:t>dle citlivosti agens</a:t>
            </a:r>
          </a:p>
          <a:p>
            <a:endParaRPr lang="cs-CZ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02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8534400" cy="495300"/>
          </a:xfrm>
        </p:spPr>
        <p:txBody>
          <a:bodyPr/>
          <a:lstStyle/>
          <a:p>
            <a:r>
              <a:rPr lang="cs-CZ" sz="2800" dirty="0"/>
              <a:t>Infekce krevního řečiště (BSI- Bloodstream Infections)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806450"/>
            <a:ext cx="10972800" cy="5368925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jsou definované jako </a:t>
            </a:r>
            <a:r>
              <a:rPr lang="cs-CZ" b="1" dirty="0"/>
              <a:t>přítomnost živých mikroorganismů v krevním řečišti</a:t>
            </a:r>
            <a:r>
              <a:rPr lang="cs-CZ" dirty="0"/>
              <a:t>, vyvolávající zánětlivou odpověď </a:t>
            </a:r>
          </a:p>
          <a:p>
            <a:endParaRPr lang="cs-CZ" dirty="0"/>
          </a:p>
          <a:p>
            <a:r>
              <a:rPr lang="cs-CZ" dirty="0"/>
              <a:t>podle </a:t>
            </a:r>
            <a:r>
              <a:rPr lang="cs-CZ" b="1" dirty="0"/>
              <a:t>zdroje mikrobů </a:t>
            </a:r>
            <a:r>
              <a:rPr lang="cs-CZ" dirty="0"/>
              <a:t>v krevním řečišti rozlišujeme:</a:t>
            </a:r>
          </a:p>
          <a:p>
            <a:pPr lvl="1"/>
            <a:r>
              <a:rPr lang="cs-CZ" b="1" dirty="0"/>
              <a:t>Primární infekce</a:t>
            </a:r>
          </a:p>
          <a:p>
            <a:pPr lvl="2"/>
            <a:r>
              <a:rPr lang="cs-CZ" dirty="0"/>
              <a:t>mikrob je prokázaný z hemokultury a nepochází z infekčního ložiska jiné lokalizace</a:t>
            </a:r>
          </a:p>
          <a:p>
            <a:pPr lvl="3"/>
            <a:r>
              <a:rPr lang="cs-CZ" b="1" dirty="0"/>
              <a:t>katetrová infekce, endokarditida, primární bakteriemie</a:t>
            </a:r>
          </a:p>
          <a:p>
            <a:pPr lvl="1"/>
            <a:r>
              <a:rPr lang="cs-CZ" b="1" dirty="0"/>
              <a:t>Sekundární infekce </a:t>
            </a:r>
          </a:p>
          <a:p>
            <a:pPr lvl="2"/>
            <a:r>
              <a:rPr lang="cs-CZ" dirty="0"/>
              <a:t>infekce je asociovaná s ložiskem jiné lokalizace</a:t>
            </a:r>
          </a:p>
          <a:p>
            <a:pPr lvl="3"/>
            <a:r>
              <a:rPr lang="cs-CZ" b="1" dirty="0"/>
              <a:t>např. uroinfekce, pneumonie,…</a:t>
            </a:r>
          </a:p>
          <a:p>
            <a:pPr lvl="3"/>
            <a:endParaRPr lang="cs-CZ" dirty="0"/>
          </a:p>
          <a:p>
            <a:pPr lvl="3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4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11120846" cy="495300"/>
          </a:xfrm>
        </p:spPr>
        <p:txBody>
          <a:bodyPr/>
          <a:lstStyle/>
          <a:p>
            <a:r>
              <a:rPr lang="cs-CZ" sz="2800" dirty="0"/>
              <a:t>Katetrové infekce (CRBSI- Catheter-Related Bloodstream Infections)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787400"/>
            <a:ext cx="11582400" cy="5308600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nejdůležitější typ primární BSI v prostředí ICU</a:t>
            </a:r>
          </a:p>
          <a:p>
            <a:endParaRPr lang="cs-CZ" dirty="0"/>
          </a:p>
          <a:p>
            <a:r>
              <a:rPr lang="cs-CZ" dirty="0"/>
              <a:t>klinické projevy zahrnují nově vzniklou </a:t>
            </a:r>
            <a:r>
              <a:rPr lang="cs-CZ" b="1" dirty="0"/>
              <a:t>febrilií,</a:t>
            </a:r>
            <a:r>
              <a:rPr lang="cs-CZ" dirty="0"/>
              <a:t> nově vzniklou </a:t>
            </a:r>
            <a:r>
              <a:rPr lang="cs-CZ" b="1" dirty="0"/>
              <a:t>sepsi a zarudnutí nebo sekreci </a:t>
            </a:r>
            <a:r>
              <a:rPr lang="cs-CZ" dirty="0"/>
              <a:t>v místě vstupu katetru</a:t>
            </a:r>
          </a:p>
          <a:p>
            <a:pPr lvl="1"/>
            <a:endParaRPr lang="cs-CZ" dirty="0"/>
          </a:p>
          <a:p>
            <a:r>
              <a:rPr lang="cs-CZ" dirty="0"/>
              <a:t>diagnóza se </a:t>
            </a:r>
            <a:r>
              <a:rPr lang="cs-CZ" b="1" dirty="0"/>
              <a:t>potvrzuje dvojí pozitivitou hemokultur </a:t>
            </a:r>
            <a:r>
              <a:rPr lang="cs-CZ" dirty="0"/>
              <a:t>z katetru a z periferního odběru s </a:t>
            </a:r>
            <a:r>
              <a:rPr lang="cs-CZ" b="1" dirty="0"/>
              <a:t>nálezem identického mikroba </a:t>
            </a:r>
            <a:r>
              <a:rPr lang="cs-CZ" dirty="0"/>
              <a:t>nebo kultivací </a:t>
            </a:r>
            <a:r>
              <a:rPr lang="cs-CZ" b="1" dirty="0"/>
              <a:t>vlastního katetru </a:t>
            </a:r>
            <a:r>
              <a:rPr lang="cs-CZ" dirty="0"/>
              <a:t>po extrakci, důležitý je též </a:t>
            </a:r>
            <a:r>
              <a:rPr lang="cs-CZ" b="1" dirty="0"/>
              <a:t>stěr v případě sekrece </a:t>
            </a:r>
            <a:r>
              <a:rPr lang="cs-CZ" dirty="0"/>
              <a:t>z místa vstupu katetru</a:t>
            </a:r>
          </a:p>
          <a:p>
            <a:endParaRPr lang="cs-CZ" dirty="0"/>
          </a:p>
          <a:p>
            <a:r>
              <a:rPr lang="cs-CZ" dirty="0"/>
              <a:t>nejdůležitější součásti managementů CRBSI je jejich </a:t>
            </a:r>
            <a:r>
              <a:rPr lang="cs-CZ" b="1" dirty="0"/>
              <a:t>prevence</a:t>
            </a:r>
          </a:p>
          <a:p>
            <a:pPr lvl="1"/>
            <a:r>
              <a:rPr lang="cs-CZ" dirty="0"/>
              <a:t>správná technika zavádění katetru a dodržování protokolů péče o katetry</a:t>
            </a:r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29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10585269" cy="495300"/>
          </a:xfrm>
        </p:spPr>
        <p:txBody>
          <a:bodyPr/>
          <a:lstStyle/>
          <a:p>
            <a:r>
              <a:rPr lang="cs-CZ" sz="2800" dirty="0"/>
              <a:t>Katetrové infekce (CRBSI- Catheter-Related Bloodstream Infections)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terapie spočívá především </a:t>
            </a:r>
            <a:r>
              <a:rPr lang="cs-CZ" b="1" dirty="0"/>
              <a:t>v extrakci infikovaného katetru</a:t>
            </a:r>
          </a:p>
          <a:p>
            <a:pPr lvl="1"/>
            <a:r>
              <a:rPr lang="cs-CZ" dirty="0"/>
              <a:t>paušální výměna katetru bez podezření na infekci není doporučená, nutno zvážit v případě nozokomiální sepse u které se neprokáže jiný zdroj  </a:t>
            </a:r>
          </a:p>
          <a:p>
            <a:pPr lvl="1"/>
            <a:endParaRPr lang="cs-CZ" dirty="0"/>
          </a:p>
          <a:p>
            <a:r>
              <a:rPr lang="cs-CZ" dirty="0"/>
              <a:t>antibiotická terapie je doporučená </a:t>
            </a:r>
            <a:r>
              <a:rPr lang="cs-CZ" b="1" dirty="0"/>
              <a:t>pouze při primární </a:t>
            </a:r>
            <a:r>
              <a:rPr lang="cs-CZ" dirty="0"/>
              <a:t>CRBSI s pozitivní hemokulturou způsobené </a:t>
            </a:r>
            <a:r>
              <a:rPr lang="cs-CZ" b="1" i="1" dirty="0"/>
              <a:t>Staphylococcus Aureus </a:t>
            </a:r>
            <a:r>
              <a:rPr lang="cs-CZ" dirty="0"/>
              <a:t>nebo </a:t>
            </a:r>
            <a:r>
              <a:rPr lang="cs-CZ" b="1" i="1" dirty="0"/>
              <a:t>Candida spp.</a:t>
            </a:r>
            <a:r>
              <a:rPr lang="cs-CZ" i="1" dirty="0"/>
              <a:t>,</a:t>
            </a:r>
            <a:r>
              <a:rPr lang="cs-CZ" b="1" i="1" dirty="0"/>
              <a:t> </a:t>
            </a:r>
            <a:r>
              <a:rPr lang="cs-CZ" dirty="0"/>
              <a:t>z důvodu   jejich vlastnosti způsobovat </a:t>
            </a:r>
            <a:r>
              <a:rPr lang="cs-CZ" b="1" dirty="0"/>
              <a:t>metastatické infekce/abscesy </a:t>
            </a:r>
            <a:endParaRPr lang="cs-CZ" b="1" i="1" dirty="0"/>
          </a:p>
          <a:p>
            <a:pPr marL="342900" lvl="1" indent="0">
              <a:buNone/>
            </a:pPr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2050" name="Picture 2" descr="https://i0.wp.com/emcrit.org/wp-content/uploads/2020/01/lineheader-scaled.jpg?resize=2560%2C628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07" y="4165607"/>
            <a:ext cx="7116593" cy="174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81451" y="6008914"/>
            <a:ext cx="6958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https://i0.wp.com/emcrit.org/wp-content/uploads/2020/01/lineheader-scaled.jpg?resize=1536%2C377&amp;ssl=1</a:t>
            </a:r>
          </a:p>
        </p:txBody>
      </p:sp>
    </p:spTree>
    <p:extLst>
      <p:ext uri="{BB962C8B-B14F-4D97-AF65-F5344CB8AC3E}">
        <p14:creationId xmlns:p14="http://schemas.microsoft.com/office/powerpoint/2010/main" val="3522008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8666136" cy="495300"/>
          </a:xfrm>
        </p:spPr>
        <p:txBody>
          <a:bodyPr/>
          <a:lstStyle/>
          <a:p>
            <a:r>
              <a:rPr lang="cs-CZ" sz="2800" dirty="0"/>
              <a:t>Infekce Clostridium difficile (CDI)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765175"/>
            <a:ext cx="10972800" cy="54788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nejčastější příčina nozokomiálních průjmu způsobená toxigenními kmeny </a:t>
            </a:r>
            <a:r>
              <a:rPr lang="cs-CZ" i="1" dirty="0"/>
              <a:t>Clostridium difficile</a:t>
            </a:r>
            <a:r>
              <a:rPr lang="cs-CZ" dirty="0"/>
              <a:t> vedoucí k zánětu tlustého střeva- </a:t>
            </a:r>
            <a:r>
              <a:rPr lang="cs-CZ" b="1" dirty="0"/>
              <a:t>kolitidě</a:t>
            </a:r>
          </a:p>
          <a:p>
            <a:endParaRPr lang="cs-CZ" b="1" dirty="0"/>
          </a:p>
          <a:p>
            <a:r>
              <a:rPr lang="cs-CZ" dirty="0"/>
              <a:t>význam CDI tkví v jejích </a:t>
            </a:r>
            <a:r>
              <a:rPr lang="cs-CZ" b="1" dirty="0"/>
              <a:t>incidenci </a:t>
            </a:r>
            <a:r>
              <a:rPr lang="cs-CZ" dirty="0"/>
              <a:t>(nejčastějším původce nozokomiálních infekcí) a </a:t>
            </a:r>
            <a:r>
              <a:rPr lang="cs-CZ" b="1" dirty="0"/>
              <a:t>závažnosti</a:t>
            </a:r>
          </a:p>
          <a:p>
            <a:pPr lvl="1"/>
            <a:r>
              <a:rPr lang="cs-CZ" dirty="0"/>
              <a:t>může vést k rozvoji </a:t>
            </a:r>
            <a:r>
              <a:rPr lang="cs-CZ" b="1" dirty="0"/>
              <a:t>toxického megakolon, sepsi </a:t>
            </a:r>
            <a:r>
              <a:rPr lang="cs-CZ" dirty="0"/>
              <a:t>až život ohrožujícímu </a:t>
            </a:r>
            <a:r>
              <a:rPr lang="cs-CZ" b="1" dirty="0"/>
              <a:t>septickému šoku</a:t>
            </a:r>
          </a:p>
          <a:p>
            <a:pPr lvl="1"/>
            <a:r>
              <a:rPr lang="cs-CZ" dirty="0"/>
              <a:t>spory jsou </a:t>
            </a:r>
            <a:r>
              <a:rPr lang="cs-CZ" b="1" dirty="0"/>
              <a:t>lehce přenosné a odolné </a:t>
            </a:r>
            <a:r>
              <a:rPr lang="cs-CZ" dirty="0"/>
              <a:t>vůči běžným alkoholovým dezinfekcím, představují teda </a:t>
            </a:r>
            <a:r>
              <a:rPr lang="cs-CZ" b="1" dirty="0"/>
              <a:t>závažný epidemiologický problém </a:t>
            </a:r>
            <a:r>
              <a:rPr lang="cs-CZ" dirty="0"/>
              <a:t>na ICU</a:t>
            </a:r>
          </a:p>
          <a:p>
            <a:endParaRPr lang="cs-CZ" b="1" dirty="0"/>
          </a:p>
          <a:p>
            <a:r>
              <a:rPr lang="cs-CZ" dirty="0"/>
              <a:t>CDI je definovaná dvěma kritérii</a:t>
            </a:r>
          </a:p>
          <a:p>
            <a:pPr lvl="1"/>
            <a:r>
              <a:rPr lang="cs-CZ" dirty="0"/>
              <a:t>přítomností </a:t>
            </a:r>
            <a:r>
              <a:rPr lang="cs-CZ" b="1" dirty="0"/>
              <a:t>průjmu, megakolon </a:t>
            </a:r>
            <a:r>
              <a:rPr lang="cs-CZ" dirty="0"/>
              <a:t>nebo těžkého </a:t>
            </a:r>
            <a:r>
              <a:rPr lang="cs-CZ" b="1" dirty="0"/>
              <a:t>ileu</a:t>
            </a:r>
          </a:p>
          <a:p>
            <a:pPr lvl="1"/>
            <a:r>
              <a:rPr lang="cs-CZ" b="1" dirty="0"/>
              <a:t>laboratorním průkazem </a:t>
            </a:r>
            <a:r>
              <a:rPr lang="cs-CZ" b="1" i="1" dirty="0"/>
              <a:t>Clostridium difficile </a:t>
            </a:r>
            <a:r>
              <a:rPr lang="cs-CZ" dirty="0"/>
              <a:t>nebo endoskopickým či histologickým nálezem pseudomembranózní kolitidy</a:t>
            </a:r>
          </a:p>
          <a:p>
            <a:pPr lvl="1"/>
            <a:endParaRPr lang="cs-CZ" b="1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795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Infekce Clostridium difficile (CDI)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76517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Rizikové faktory pro rozvoj CDI</a:t>
            </a:r>
          </a:p>
          <a:p>
            <a:pPr lvl="1"/>
            <a:r>
              <a:rPr lang="cs-CZ" b="1" dirty="0"/>
              <a:t>vyšší věk </a:t>
            </a:r>
            <a:r>
              <a:rPr lang="cs-CZ" dirty="0"/>
              <a:t>&gt;65 let, </a:t>
            </a:r>
            <a:r>
              <a:rPr lang="cs-CZ" b="1" dirty="0"/>
              <a:t>délka hospitalizace </a:t>
            </a:r>
            <a:r>
              <a:rPr lang="cs-CZ" dirty="0"/>
              <a:t>a zejména </a:t>
            </a:r>
            <a:r>
              <a:rPr lang="cs-CZ" b="1" dirty="0"/>
              <a:t>podávání antibiotik </a:t>
            </a:r>
            <a:r>
              <a:rPr lang="cs-CZ" dirty="0"/>
              <a:t>(cefalosporiny třetí a čtvrté generace, flurochinolony, karbapenemy a klindamycin)</a:t>
            </a:r>
          </a:p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obecný přístup spočívá zejména v </a:t>
            </a:r>
            <a:r>
              <a:rPr lang="cs-CZ" b="1" dirty="0"/>
              <a:t>prevenci</a:t>
            </a:r>
          </a:p>
          <a:p>
            <a:pPr lvl="1"/>
            <a:r>
              <a:rPr lang="cs-CZ" dirty="0"/>
              <a:t>používaní bariérových ochranných pomůcek, mytí rukou mýdlem, izolace pacientů s CDI</a:t>
            </a:r>
          </a:p>
          <a:p>
            <a:endParaRPr lang="cs-CZ" dirty="0"/>
          </a:p>
          <a:p>
            <a:r>
              <a:rPr lang="cs-CZ" dirty="0"/>
              <a:t>cílená terapie spočívá v podávaní </a:t>
            </a:r>
            <a:r>
              <a:rPr lang="cs-CZ" b="1" dirty="0"/>
              <a:t>antibiotik per os nebo cestou gastrické sondy</a:t>
            </a:r>
          </a:p>
          <a:p>
            <a:pPr lvl="1"/>
            <a:r>
              <a:rPr lang="cs-CZ" dirty="0"/>
              <a:t>antibiotikem volby je </a:t>
            </a:r>
            <a:r>
              <a:rPr lang="cs-CZ" b="1" dirty="0"/>
              <a:t>metronidazol</a:t>
            </a:r>
            <a:r>
              <a:rPr lang="cs-CZ" dirty="0"/>
              <a:t>, v případě těžké nebo recidivující infekce </a:t>
            </a:r>
            <a:r>
              <a:rPr lang="cs-CZ" b="1" dirty="0"/>
              <a:t>vankomycin</a:t>
            </a:r>
            <a:r>
              <a:rPr lang="cs-CZ" dirty="0"/>
              <a:t> či vysoce selektivní protiklostridiové chemoterapeutikum </a:t>
            </a:r>
            <a:r>
              <a:rPr lang="cs-CZ" b="1" dirty="0"/>
              <a:t>fidaxomicin</a:t>
            </a:r>
          </a:p>
          <a:p>
            <a:pPr lvl="1"/>
            <a:endParaRPr lang="cs-CZ" dirty="0"/>
          </a:p>
          <a:p>
            <a:r>
              <a:rPr lang="cs-CZ" dirty="0"/>
              <a:t>při rozvoji megakolon se sepsí nebo střevní perforace je nutná chirurgická léčba </a:t>
            </a:r>
          </a:p>
          <a:p>
            <a:endParaRPr lang="cs-CZ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8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76517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b="1" dirty="0"/>
              <a:t>Komunitní infekce</a:t>
            </a:r>
          </a:p>
          <a:p>
            <a:pPr lvl="1"/>
            <a:r>
              <a:rPr lang="cs-CZ" dirty="0"/>
              <a:t>získaná v komunitě, pacient nebyl hospitalizován více než 2dny v průběhu předešlých 90 dnů, nesídlí v pečovatelském zařízení, nedostával domácí intravenózní medikaci v průběhu předešlých 30 dnů nebo není v dialyzačním programu</a:t>
            </a:r>
          </a:p>
          <a:p>
            <a:endParaRPr lang="cs-CZ" dirty="0"/>
          </a:p>
          <a:p>
            <a:r>
              <a:rPr lang="cs-CZ" b="1" dirty="0"/>
              <a:t>Nozokomiální infekce (HAI- H</a:t>
            </a:r>
            <a:r>
              <a:rPr lang="cs-CZ" dirty="0"/>
              <a:t>ospital </a:t>
            </a:r>
            <a:r>
              <a:rPr lang="cs-CZ" b="1" dirty="0"/>
              <a:t>A</a:t>
            </a:r>
            <a:r>
              <a:rPr lang="cs-CZ" dirty="0"/>
              <a:t>cquired</a:t>
            </a:r>
            <a:r>
              <a:rPr lang="cs-CZ" b="1" dirty="0"/>
              <a:t> I</a:t>
            </a:r>
            <a:r>
              <a:rPr lang="cs-CZ" dirty="0"/>
              <a:t>nfection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infekce, jež se projevily více než 48 hodin od příjmu do nemocnice</a:t>
            </a:r>
          </a:p>
          <a:p>
            <a:pPr lvl="1"/>
            <a:r>
              <a:rPr lang="cs-CZ" dirty="0"/>
              <a:t>infekce získané při kontaktu se zdravotnickou péči u všech dalších pacientů, kteří nesplňují kritéria pro komunitní infekci </a:t>
            </a:r>
          </a:p>
          <a:p>
            <a:pPr lvl="1"/>
            <a:r>
              <a:rPr lang="cs-CZ" b="1" dirty="0"/>
              <a:t>Časné nozokomiální infekce</a:t>
            </a:r>
          </a:p>
          <a:p>
            <a:pPr lvl="2"/>
            <a:r>
              <a:rPr lang="cs-CZ" dirty="0"/>
              <a:t>rozvoj mezi 48 a 96 hodinami od hospitalizace, mikrobiální etiologie podobná jako u komunitních infekci</a:t>
            </a:r>
          </a:p>
          <a:p>
            <a:pPr lvl="1"/>
            <a:r>
              <a:rPr lang="cs-CZ" b="1" dirty="0"/>
              <a:t>Pozdní nozokomiální infekce</a:t>
            </a:r>
          </a:p>
          <a:p>
            <a:pPr lvl="2"/>
            <a:r>
              <a:rPr lang="cs-CZ" dirty="0"/>
              <a:t>rozvoj po více než 96 hodinách, mění se spektrum agens, častěji se uplatňují multirezistentní kmeny</a:t>
            </a:r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807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Uroinfekce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8583"/>
            <a:ext cx="10972800" cy="524074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druhá nejčastější nozokomiální infekce na ICU</a:t>
            </a:r>
          </a:p>
          <a:p>
            <a:endParaRPr lang="cs-CZ" dirty="0"/>
          </a:p>
          <a:p>
            <a:r>
              <a:rPr lang="cs-CZ" dirty="0"/>
              <a:t>principy diagnostiky a léčby jsou podobné jako u komunitních uroinfekcí s několika specifiky</a:t>
            </a:r>
          </a:p>
          <a:p>
            <a:pPr lvl="1"/>
            <a:r>
              <a:rPr lang="cs-CZ" dirty="0"/>
              <a:t>nejdůležitějším </a:t>
            </a:r>
            <a:r>
              <a:rPr lang="cs-CZ" b="1" dirty="0"/>
              <a:t>rizikovým faktorem je zavedený PMK </a:t>
            </a:r>
            <a:r>
              <a:rPr lang="cs-CZ" dirty="0"/>
              <a:t>a diagnostikovaná uroinfekce musí být vždy důvodem k jeho </a:t>
            </a:r>
            <a:r>
              <a:rPr lang="cs-CZ" b="1" dirty="0"/>
              <a:t>výměně</a:t>
            </a:r>
          </a:p>
        </p:txBody>
      </p:sp>
      <p:pic>
        <p:nvPicPr>
          <p:cNvPr id="3074" name="Picture 2" descr="Urinary catheters | Health Navigator 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3524654"/>
            <a:ext cx="4567646" cy="252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57555" y="5954162"/>
            <a:ext cx="5264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https://www.healthnavigator.org.nz/media/3753/diagram-of-urinary-catheter-placed-in-the-female-bladder-and-the-male-bladder-via-the-urethra-930x515-123rf.jpg?width=585&amp;height=324</a:t>
            </a:r>
          </a:p>
        </p:txBody>
      </p:sp>
    </p:spTree>
    <p:extLst>
      <p:ext uri="{BB962C8B-B14F-4D97-AF65-F5344CB8AC3E}">
        <p14:creationId xmlns:p14="http://schemas.microsoft.com/office/powerpoint/2010/main" val="934340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Intenzivní medicína v praxi, </a:t>
            </a:r>
            <a:r>
              <a:rPr lang="cs-CZ" i="1" dirty="0"/>
              <a:t>Jan Maláska, Jan Stašek, Milan Kratochvíl, Václav Zvoníček a kol., 2020,  ISBN </a:t>
            </a:r>
            <a:r>
              <a:rPr lang="cs-CZ" dirty="0"/>
              <a:t>978-80-7345-675-7</a:t>
            </a:r>
          </a:p>
          <a:p>
            <a:endParaRPr lang="cs-CZ" dirty="0"/>
          </a:p>
          <a:p>
            <a:endParaRPr lang="cs-CZ" dirty="0"/>
          </a:p>
          <a:p>
            <a:pPr marL="342900" lvl="1" indent="0">
              <a:buNone/>
            </a:pPr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10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51" y="985717"/>
            <a:ext cx="6484698" cy="49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8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10648950" cy="495300"/>
          </a:xfrm>
        </p:spPr>
        <p:txBody>
          <a:bodyPr/>
          <a:lstStyle/>
          <a:p>
            <a:r>
              <a:rPr lang="cs-CZ" sz="2800" dirty="0"/>
              <a:t>Identifikace pacienta s bakteriální infekcí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b="1" dirty="0"/>
              <a:t>klinické známky </a:t>
            </a:r>
            <a:r>
              <a:rPr lang="cs-CZ" dirty="0"/>
              <a:t>infekce:</a:t>
            </a:r>
          </a:p>
          <a:p>
            <a:pPr lvl="1"/>
            <a:r>
              <a:rPr lang="cs-CZ" b="1" dirty="0"/>
              <a:t>nový vzestup </a:t>
            </a:r>
            <a:r>
              <a:rPr lang="cs-CZ" dirty="0"/>
              <a:t>tělesné teploty- febrílie (&gt; 38,3 °C- teplota jádra)</a:t>
            </a:r>
          </a:p>
          <a:p>
            <a:pPr lvl="1"/>
            <a:r>
              <a:rPr lang="cs-CZ" dirty="0"/>
              <a:t>rozvoj </a:t>
            </a:r>
            <a:r>
              <a:rPr lang="cs-CZ" b="1" dirty="0"/>
              <a:t>nové, nebo zhoršení stávající</a:t>
            </a:r>
            <a:r>
              <a:rPr lang="cs-CZ" dirty="0"/>
              <a:t> orgánové dysfunkce</a:t>
            </a:r>
          </a:p>
          <a:p>
            <a:pPr lvl="1"/>
            <a:r>
              <a:rPr lang="cs-CZ" b="1" dirty="0"/>
              <a:t>elevace</a:t>
            </a:r>
            <a:r>
              <a:rPr lang="cs-CZ" dirty="0"/>
              <a:t> zánětlivých ukazatel (CRP, prokalcitonin, leukocytóza)</a:t>
            </a:r>
          </a:p>
          <a:p>
            <a:pPr lvl="1"/>
            <a:endParaRPr lang="cs-CZ" dirty="0"/>
          </a:p>
          <a:p>
            <a:r>
              <a:rPr lang="cs-CZ" dirty="0"/>
              <a:t>k </a:t>
            </a:r>
            <a:r>
              <a:rPr lang="cs-CZ" b="1" dirty="0"/>
              <a:t>potvrzení bakteriální infekce </a:t>
            </a:r>
            <a:r>
              <a:rPr lang="cs-CZ" dirty="0"/>
              <a:t>je potřebný: </a:t>
            </a:r>
          </a:p>
          <a:p>
            <a:pPr lvl="1"/>
            <a:r>
              <a:rPr lang="cs-CZ" dirty="0"/>
              <a:t>signifikantní </a:t>
            </a:r>
            <a:r>
              <a:rPr lang="cs-CZ" b="1" dirty="0"/>
              <a:t>kultivační nález </a:t>
            </a:r>
            <a:r>
              <a:rPr lang="cs-CZ" dirty="0"/>
              <a:t>patogenu </a:t>
            </a:r>
          </a:p>
          <a:p>
            <a:pPr lvl="1"/>
            <a:r>
              <a:rPr lang="cs-CZ" b="1" dirty="0"/>
              <a:t>mikroskopický nález </a:t>
            </a:r>
            <a:r>
              <a:rPr lang="cs-CZ" dirty="0"/>
              <a:t>signifikantního počtu leukocytů a baktérií v odebraném materiálu u pacientu s klinickými známkami infekce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FF0000"/>
                </a:solidFill>
              </a:rPr>
              <a:t>„včasná identifikace bakteriální infekce je jedním z cílů léčby pacientů na ICU“</a:t>
            </a:r>
          </a:p>
          <a:p>
            <a:endParaRPr lang="cs-CZ" b="1" dirty="0"/>
          </a:p>
          <a:p>
            <a:pPr marL="342900" lvl="1" indent="0">
              <a:buNone/>
            </a:pPr>
            <a:endParaRPr lang="cs-CZ" dirty="0"/>
          </a:p>
          <a:p>
            <a:pPr lvl="2"/>
            <a:endParaRPr lang="cs-CZ" b="1" dirty="0"/>
          </a:p>
          <a:p>
            <a:pPr lvl="2"/>
            <a:endParaRPr lang="cs-CZ" b="1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endParaRPr lang="cs-CZ" dirty="0"/>
          </a:p>
          <a:p>
            <a:pPr marL="342900" lvl="1" indent="0">
              <a:buNone/>
            </a:pPr>
            <a:endParaRPr lang="cs-CZ" sz="4400" b="0" i="1" dirty="0">
              <a:latin typeface="Cambria Math" panose="02040503050406030204" pitchFamily="18" charset="0"/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99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10001250" cy="495300"/>
          </a:xfrm>
        </p:spPr>
        <p:txBody>
          <a:bodyPr/>
          <a:lstStyle/>
          <a:p>
            <a:r>
              <a:rPr lang="cs-CZ" sz="2800" dirty="0"/>
              <a:t>Mikrobiologický screening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5102225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měl by být prováděn </a:t>
            </a:r>
            <a:r>
              <a:rPr lang="cs-CZ" b="1" dirty="0"/>
              <a:t>u pacientů s předpokladem další hospitalizace </a:t>
            </a:r>
            <a:r>
              <a:rPr lang="cs-CZ" dirty="0"/>
              <a:t>na ICU při příjmu a poté </a:t>
            </a:r>
            <a:r>
              <a:rPr lang="cs-CZ" b="1" dirty="0"/>
              <a:t>minimálně dvakrát týdně</a:t>
            </a:r>
          </a:p>
          <a:p>
            <a:pPr lvl="1"/>
            <a:r>
              <a:rPr lang="cs-CZ" dirty="0"/>
              <a:t>stěr z oropharyngu nebo tekutina ze subglotického prostoru, tracheální aspirát u intubovaných nebo vykašlané sputum, moč</a:t>
            </a:r>
          </a:p>
          <a:p>
            <a:pPr lvl="1"/>
            <a:r>
              <a:rPr lang="cs-CZ" dirty="0"/>
              <a:t>případně likvor u pacientů se zavedenou ventrikulostomií, stěry z ran a sekrety z drénu</a:t>
            </a:r>
          </a:p>
          <a:p>
            <a:endParaRPr lang="cs-CZ" dirty="0"/>
          </a:p>
          <a:p>
            <a:r>
              <a:rPr lang="cs-CZ" dirty="0"/>
              <a:t>u pacientů přijímaných </a:t>
            </a:r>
            <a:r>
              <a:rPr lang="cs-CZ" b="1" dirty="0"/>
              <a:t>z nozokomiálního prostředí </a:t>
            </a:r>
            <a:r>
              <a:rPr lang="cs-CZ" dirty="0"/>
              <a:t>by měl být proveden také screening na </a:t>
            </a:r>
            <a:r>
              <a:rPr lang="cs-CZ" b="1" dirty="0"/>
              <a:t>kolonizaci multirezistentními mikroorganismy</a:t>
            </a:r>
          </a:p>
          <a:p>
            <a:pPr lvl="1"/>
            <a:r>
              <a:rPr lang="cs-CZ" dirty="0"/>
              <a:t>zejména stěr z nosu a perianální stěr na kolonizaci </a:t>
            </a:r>
            <a:r>
              <a:rPr lang="cs-CZ" b="1" dirty="0"/>
              <a:t>MSRA </a:t>
            </a:r>
            <a:r>
              <a:rPr lang="cs-CZ" dirty="0"/>
              <a:t>(meticilin- rezistentní Staphylococcus aureus), </a:t>
            </a:r>
            <a:r>
              <a:rPr lang="cs-CZ" b="1" dirty="0"/>
              <a:t>VRE</a:t>
            </a:r>
            <a:r>
              <a:rPr lang="cs-CZ" dirty="0"/>
              <a:t> (vankomycin- rezistentní enterokok) a multirezistentními enterobakteriemi</a:t>
            </a:r>
          </a:p>
          <a:p>
            <a:pPr marL="342900" lvl="1" indent="0">
              <a:buNone/>
            </a:pPr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6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3085" y="2881902"/>
            <a:ext cx="7606937" cy="919389"/>
          </a:xfrm>
        </p:spPr>
        <p:txBody>
          <a:bodyPr/>
          <a:lstStyle/>
          <a:p>
            <a:r>
              <a:rPr lang="cs-CZ" sz="4800" dirty="0"/>
              <a:t>Nejčastější komunitní infekce</a:t>
            </a:r>
            <a:endParaRPr lang="cs-CZ" sz="4800" i="1" dirty="0"/>
          </a:p>
        </p:txBody>
      </p:sp>
    </p:spTree>
    <p:extLst>
      <p:ext uri="{BB962C8B-B14F-4D97-AF65-F5344CB8AC3E}">
        <p14:creationId xmlns:p14="http://schemas.microsoft.com/office/powerpoint/2010/main" val="241744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Těžká komunitní pneumonie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nejčastější komunitní infekce, definovaná jako </a:t>
            </a:r>
            <a:r>
              <a:rPr lang="cs-CZ" b="1" dirty="0"/>
              <a:t>pneumonie</a:t>
            </a:r>
            <a:r>
              <a:rPr lang="cs-CZ" dirty="0"/>
              <a:t> u pacienta s </a:t>
            </a:r>
            <a:r>
              <a:rPr lang="cs-CZ" b="1" dirty="0"/>
              <a:t>nutností hospitalizace na ICU</a:t>
            </a:r>
          </a:p>
          <a:p>
            <a:pPr lvl="1"/>
            <a:r>
              <a:rPr lang="cs-CZ" b="1" dirty="0"/>
              <a:t>respirační insuficience, nutnost ventilační podpory nebo sepse s orgánovou dysfunkcí či septický šok</a:t>
            </a:r>
          </a:p>
          <a:p>
            <a:endParaRPr lang="cs-CZ" dirty="0"/>
          </a:p>
          <a:p>
            <a:r>
              <a:rPr lang="cs-CZ" dirty="0"/>
              <a:t>diagnóza pneumonie je založena na přítomnosti </a:t>
            </a:r>
            <a:r>
              <a:rPr lang="cs-CZ" b="1" dirty="0"/>
              <a:t>triády kritérií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známky infekce</a:t>
            </a:r>
          </a:p>
          <a:p>
            <a:pPr lvl="2"/>
            <a:r>
              <a:rPr lang="cs-CZ" dirty="0"/>
              <a:t>horečka, elevace zánětlivých ukazatel</a:t>
            </a:r>
          </a:p>
          <a:p>
            <a:pPr lvl="1"/>
            <a:r>
              <a:rPr lang="cs-CZ" b="1" dirty="0"/>
              <a:t>symptomy a známky lokalizované na respirační systém</a:t>
            </a:r>
          </a:p>
          <a:p>
            <a:pPr lvl="2"/>
            <a:r>
              <a:rPr lang="cs-CZ" dirty="0"/>
              <a:t>kašel, zmnožené nebo hnisavé sputum, dušnost, porucha oxygenace, </a:t>
            </a:r>
          </a:p>
          <a:p>
            <a:pPr marL="685800" lvl="2" indent="0">
              <a:buNone/>
            </a:pPr>
            <a:r>
              <a:rPr lang="cs-CZ" dirty="0"/>
              <a:t>   bolest na hrudi</a:t>
            </a:r>
          </a:p>
          <a:p>
            <a:pPr lvl="1"/>
            <a:r>
              <a:rPr lang="cs-CZ" b="1" dirty="0"/>
              <a:t>nový infiltrát na RTG hrudníku</a:t>
            </a:r>
          </a:p>
          <a:p>
            <a:pPr lvl="1"/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3143" y="5852698"/>
            <a:ext cx="3665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https://prod-images-static.radiopaedia.org/images/1371188/0a1f5edc85aa58d5780928cb39b08659c1fc4d6d7c7dce2f8db1d63c7c737234_gallery.jpeg</a:t>
            </a:r>
          </a:p>
        </p:txBody>
      </p:sp>
      <p:pic>
        <p:nvPicPr>
          <p:cNvPr id="1028" name="Picture 4" descr="Pneumonia | Radiology Reference Articl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22" y="3433295"/>
            <a:ext cx="2585744" cy="24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1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Těžká komunitní pneumonie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7166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diagnóza musí byt potvrzena </a:t>
            </a:r>
            <a:r>
              <a:rPr lang="cs-CZ" b="1" dirty="0"/>
              <a:t>odběrem sputa </a:t>
            </a:r>
            <a:r>
              <a:rPr lang="cs-CZ" dirty="0"/>
              <a:t>na mikrobiologické vyšetření </a:t>
            </a:r>
          </a:p>
          <a:p>
            <a:pPr lvl="1"/>
            <a:r>
              <a:rPr lang="cs-CZ" dirty="0"/>
              <a:t>mikroskopie, kultivace, PCR, taká možnost vyšetření na </a:t>
            </a:r>
            <a:r>
              <a:rPr lang="cs-CZ" b="1" dirty="0"/>
              <a:t>přítomnost antigenů</a:t>
            </a:r>
            <a:r>
              <a:rPr lang="cs-CZ" dirty="0"/>
              <a:t> Streptococcus pneumoniae a Legionella pneumophila </a:t>
            </a:r>
            <a:r>
              <a:rPr lang="cs-CZ" b="1" dirty="0"/>
              <a:t>z moči</a:t>
            </a:r>
          </a:p>
          <a:p>
            <a:endParaRPr lang="cs-CZ" dirty="0"/>
          </a:p>
          <a:p>
            <a:pPr lvl="2"/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64" y="2599826"/>
            <a:ext cx="4169885" cy="36327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437098" y="5543549"/>
            <a:ext cx="375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zdroj:</a:t>
            </a:r>
            <a:r>
              <a:rPr lang="cs-CZ" sz="1400" dirty="0"/>
              <a:t> Intenzivní medicína v praxi, </a:t>
            </a:r>
            <a:r>
              <a:rPr lang="cs-CZ" sz="1400" i="1" dirty="0"/>
              <a:t>Jan Maláska, Jan Stašek, Milan Kratochvíl, Václav Zvoníček a kol., 2020,  ISBN </a:t>
            </a:r>
            <a:r>
              <a:rPr lang="cs-CZ" sz="1400" dirty="0"/>
              <a:t>978-80-7345-675-7.</a:t>
            </a:r>
            <a:r>
              <a:rPr lang="cs-CZ" sz="1400" i="1" dirty="0"/>
              <a:t>  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32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7525"/>
            <a:ext cx="7310967" cy="495300"/>
          </a:xfrm>
        </p:spPr>
        <p:txBody>
          <a:bodyPr/>
          <a:lstStyle/>
          <a:p>
            <a:r>
              <a:rPr lang="cs-CZ" sz="2800" dirty="0"/>
              <a:t>Těžká komunitní pneumonie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12825"/>
            <a:ext cx="10972800" cy="4898571"/>
          </a:xfrm>
        </p:spPr>
        <p:txBody>
          <a:bodyPr/>
          <a:lstStyle/>
          <a:p>
            <a:pPr marL="342900" lvl="1" indent="0">
              <a:buNone/>
            </a:pPr>
            <a:endParaRPr lang="cs-CZ" dirty="0"/>
          </a:p>
          <a:p>
            <a:r>
              <a:rPr lang="cs-CZ" b="1" dirty="0"/>
              <a:t>cíle terapie </a:t>
            </a:r>
            <a:r>
              <a:rPr lang="cs-CZ" dirty="0"/>
              <a:t>pacienta s těžkou komunitní pneumonií: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podpora funkce </a:t>
            </a:r>
            <a:r>
              <a:rPr lang="cs-CZ" b="1" dirty="0"/>
              <a:t>respiračního systému</a:t>
            </a:r>
            <a:r>
              <a:rPr lang="cs-CZ" dirty="0"/>
              <a:t>, event. další formy orgánové podpory</a:t>
            </a:r>
          </a:p>
          <a:p>
            <a:pPr lvl="2"/>
            <a:r>
              <a:rPr lang="cs-CZ" dirty="0"/>
              <a:t>HFNC, NIV, UPV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správná </a:t>
            </a:r>
            <a:r>
              <a:rPr lang="cs-CZ" b="1" dirty="0"/>
              <a:t>empirická antibiotická léčba </a:t>
            </a:r>
            <a:r>
              <a:rPr lang="cs-CZ" dirty="0"/>
              <a:t>v kombinaci s </a:t>
            </a:r>
            <a:r>
              <a:rPr lang="cs-CZ" b="1" dirty="0"/>
              <a:t>diagnostikou</a:t>
            </a:r>
            <a:r>
              <a:rPr lang="cs-CZ" dirty="0"/>
              <a:t> etiologického agens</a:t>
            </a:r>
          </a:p>
          <a:p>
            <a:pPr lvl="2"/>
            <a:r>
              <a:rPr lang="cs-CZ" dirty="0"/>
              <a:t>cílem je pokrýt </a:t>
            </a:r>
            <a:r>
              <a:rPr lang="cs-CZ" b="1" dirty="0"/>
              <a:t>nejčastější etiologické agens</a:t>
            </a:r>
            <a:r>
              <a:rPr lang="cs-CZ" dirty="0"/>
              <a:t>, protokol antibiotické terapie by měl obsahovat </a:t>
            </a:r>
            <a:r>
              <a:rPr lang="cs-CZ" b="1" dirty="0"/>
              <a:t>širokospektré </a:t>
            </a:r>
            <a:r>
              <a:rPr lang="cs-CZ" b="1" dirty="0" err="1"/>
              <a:t>betalaktamové</a:t>
            </a:r>
            <a:r>
              <a:rPr lang="cs-CZ" b="1" dirty="0"/>
              <a:t> antibiotiku + </a:t>
            </a:r>
            <a:r>
              <a:rPr lang="cs-CZ" b="1" dirty="0" err="1"/>
              <a:t>makrolidové</a:t>
            </a:r>
            <a:r>
              <a:rPr lang="cs-CZ" b="1" dirty="0"/>
              <a:t> antibiotikum</a:t>
            </a:r>
          </a:p>
          <a:p>
            <a:pPr lvl="2"/>
            <a:r>
              <a:rPr lang="cs-CZ" dirty="0"/>
              <a:t>úprava protokolu </a:t>
            </a:r>
            <a:r>
              <a:rPr lang="cs-CZ" b="1" dirty="0"/>
              <a:t>u rizikových skupin </a:t>
            </a:r>
            <a:r>
              <a:rPr lang="cs-CZ" dirty="0"/>
              <a:t>pacientů</a:t>
            </a:r>
          </a:p>
          <a:p>
            <a:pPr lvl="1"/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lvl="1"/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6128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_KARIM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_KARIM2" id="{2CF643C7-638E-44B3-A605-A0B79FB76D51}" vid="{E82B2BE7-074D-4828-AB6B-278E1519F2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Motiv_KARIM2</Template>
  <TotalTime>1286</TotalTime>
  <Words>1985</Words>
  <Application>Microsoft Office PowerPoint</Application>
  <PresentationFormat>Širokoúhlá obrazovka</PresentationFormat>
  <Paragraphs>350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Motiv_KARIM2</vt:lpstr>
      <vt:lpstr>ICU infekce </vt:lpstr>
      <vt:lpstr>Proč se zaujímat?</vt:lpstr>
      <vt:lpstr>Definice</vt:lpstr>
      <vt:lpstr>Identifikace pacienta s bakteriální infekcí</vt:lpstr>
      <vt:lpstr>Mikrobiologický screening</vt:lpstr>
      <vt:lpstr>Nejčastější komunitní infekce</vt:lpstr>
      <vt:lpstr>Těžká komunitní pneumonie</vt:lpstr>
      <vt:lpstr>Těžká komunitní pneumonie</vt:lpstr>
      <vt:lpstr>Těžká komunitní pneumonie</vt:lpstr>
      <vt:lpstr>Uroinfekce</vt:lpstr>
      <vt:lpstr>Uroinfekce</vt:lpstr>
      <vt:lpstr>Bakteriální meningitida</vt:lpstr>
      <vt:lpstr>Bakteriální meningitida</vt:lpstr>
      <vt:lpstr>Bakteriální meningitida</vt:lpstr>
      <vt:lpstr>Meningokokové onemocnění</vt:lpstr>
      <vt:lpstr>Meningokokové onemocnění</vt:lpstr>
      <vt:lpstr>Infekční endokarditida</vt:lpstr>
      <vt:lpstr>Infekční endokarditida</vt:lpstr>
      <vt:lpstr>Infekční endokarditida</vt:lpstr>
      <vt:lpstr>Nejčastější nozokomiální infekce</vt:lpstr>
      <vt:lpstr>Respirační nozokomiální infekce</vt:lpstr>
      <vt:lpstr>Respirační nozokomiální infekce</vt:lpstr>
      <vt:lpstr>Respirační nozokomiální infekce</vt:lpstr>
      <vt:lpstr>Respirační nozokomiální infekce</vt:lpstr>
      <vt:lpstr>Infekce krevního řečiště (BSI- Bloodstream Infections)</vt:lpstr>
      <vt:lpstr>Katetrové infekce (CRBSI- Catheter-Related Bloodstream Infections)</vt:lpstr>
      <vt:lpstr>Katetrové infekce (CRBSI- Catheter-Related Bloodstream Infections)</vt:lpstr>
      <vt:lpstr>Infekce Clostridium difficile (CDI)</vt:lpstr>
      <vt:lpstr>Infekce Clostridium difficile (CDI)</vt:lpstr>
      <vt:lpstr>Uroinfekce</vt:lpstr>
      <vt:lpstr>Zdroje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Kamil Vrbica</dc:creator>
  <cp:lastModifiedBy>Hrdý Ondřej</cp:lastModifiedBy>
  <cp:revision>182</cp:revision>
  <dcterms:created xsi:type="dcterms:W3CDTF">2022-01-08T09:58:50Z</dcterms:created>
  <dcterms:modified xsi:type="dcterms:W3CDTF">2024-10-17T12:19:08Z</dcterms:modified>
</cp:coreProperties>
</file>