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92"/>
  </p:notesMasterIdLst>
  <p:handoutMasterIdLst>
    <p:handoutMasterId r:id="rId93"/>
  </p:handoutMasterIdLst>
  <p:sldIdLst>
    <p:sldId id="256" r:id="rId2"/>
    <p:sldId id="391" r:id="rId3"/>
    <p:sldId id="406" r:id="rId4"/>
    <p:sldId id="257" r:id="rId5"/>
    <p:sldId id="340" r:id="rId6"/>
    <p:sldId id="344" r:id="rId7"/>
    <p:sldId id="345" r:id="rId8"/>
    <p:sldId id="359" r:id="rId9"/>
    <p:sldId id="352" r:id="rId10"/>
    <p:sldId id="403" r:id="rId11"/>
    <p:sldId id="357" r:id="rId12"/>
    <p:sldId id="360" r:id="rId13"/>
    <p:sldId id="361" r:id="rId14"/>
    <p:sldId id="365" r:id="rId15"/>
    <p:sldId id="366" r:id="rId16"/>
    <p:sldId id="367" r:id="rId17"/>
    <p:sldId id="258" r:id="rId18"/>
    <p:sldId id="374" r:id="rId19"/>
    <p:sldId id="320" r:id="rId20"/>
    <p:sldId id="390" r:id="rId21"/>
    <p:sldId id="321" r:id="rId22"/>
    <p:sldId id="407" r:id="rId23"/>
    <p:sldId id="408" r:id="rId24"/>
    <p:sldId id="420" r:id="rId25"/>
    <p:sldId id="409" r:id="rId26"/>
    <p:sldId id="410" r:id="rId27"/>
    <p:sldId id="411" r:id="rId28"/>
    <p:sldId id="375" r:id="rId29"/>
    <p:sldId id="376" r:id="rId30"/>
    <p:sldId id="377" r:id="rId31"/>
    <p:sldId id="381" r:id="rId32"/>
    <p:sldId id="405" r:id="rId33"/>
    <p:sldId id="417" r:id="rId34"/>
    <p:sldId id="414" r:id="rId35"/>
    <p:sldId id="415" r:id="rId36"/>
    <p:sldId id="416" r:id="rId37"/>
    <p:sldId id="413" r:id="rId38"/>
    <p:sldId id="378" r:id="rId39"/>
    <p:sldId id="379" r:id="rId40"/>
    <p:sldId id="319" r:id="rId41"/>
    <p:sldId id="412" r:id="rId42"/>
    <p:sldId id="266" r:id="rId43"/>
    <p:sldId id="419" r:id="rId44"/>
    <p:sldId id="267" r:id="rId45"/>
    <p:sldId id="268" r:id="rId46"/>
    <p:sldId id="393" r:id="rId47"/>
    <p:sldId id="382" r:id="rId48"/>
    <p:sldId id="358" r:id="rId49"/>
    <p:sldId id="269" r:id="rId50"/>
    <p:sldId id="384" r:id="rId51"/>
    <p:sldId id="270" r:id="rId52"/>
    <p:sldId id="385" r:id="rId53"/>
    <p:sldId id="386" r:id="rId54"/>
    <p:sldId id="387" r:id="rId55"/>
    <p:sldId id="272" r:id="rId56"/>
    <p:sldId id="273" r:id="rId57"/>
    <p:sldId id="274" r:id="rId58"/>
    <p:sldId id="389" r:id="rId59"/>
    <p:sldId id="276" r:id="rId60"/>
    <p:sldId id="277" r:id="rId61"/>
    <p:sldId id="281" r:id="rId62"/>
    <p:sldId id="282" r:id="rId63"/>
    <p:sldId id="286" r:id="rId64"/>
    <p:sldId id="399" r:id="rId65"/>
    <p:sldId id="401" r:id="rId66"/>
    <p:sldId id="290" r:id="rId67"/>
    <p:sldId id="397" r:id="rId68"/>
    <p:sldId id="396" r:id="rId69"/>
    <p:sldId id="292" r:id="rId70"/>
    <p:sldId id="294" r:id="rId71"/>
    <p:sldId id="295" r:id="rId72"/>
    <p:sldId id="296" r:id="rId73"/>
    <p:sldId id="297" r:id="rId74"/>
    <p:sldId id="335" r:id="rId75"/>
    <p:sldId id="394" r:id="rId76"/>
    <p:sldId id="395" r:id="rId77"/>
    <p:sldId id="299" r:id="rId78"/>
    <p:sldId id="310" r:id="rId79"/>
    <p:sldId id="311" r:id="rId80"/>
    <p:sldId id="339" r:id="rId81"/>
    <p:sldId id="312" r:id="rId82"/>
    <p:sldId id="336" r:id="rId83"/>
    <p:sldId id="338" r:id="rId84"/>
    <p:sldId id="313" r:id="rId85"/>
    <p:sldId id="314" r:id="rId86"/>
    <p:sldId id="315" r:id="rId87"/>
    <p:sldId id="316" r:id="rId88"/>
    <p:sldId id="317" r:id="rId89"/>
    <p:sldId id="318" r:id="rId90"/>
    <p:sldId id="402" r:id="rId9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754" autoAdjust="0"/>
  </p:normalViewPr>
  <p:slideViewPr>
    <p:cSldViewPr snapToGrid="0">
      <p:cViewPr varScale="1">
        <p:scale>
          <a:sx n="123" d="100"/>
          <a:sy n="123" d="100"/>
        </p:scale>
        <p:origin x="114" y="31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9AB9DA-6737-4A85-B970-7347E2470311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75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xmlns="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xmlns="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xmlns="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xmlns="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xmlns="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xmlns="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xmlns="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10/17/2024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7499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17.10.2024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38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xmlns="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xmlns="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xmlns="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xmlns="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xmlns="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xmlns="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xmlns="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xmlns="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xmlns="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xmlns="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xmlns="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xmlns="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xmlns="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701" r:id="rId16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83B7B20-6B92-D59F-C199-4FFA751C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Neuromonitoring</a:t>
            </a:r>
            <a:r>
              <a:rPr lang="cs-CZ" dirty="0"/>
              <a:t> a </a:t>
            </a:r>
            <a:r>
              <a:rPr lang="cs-CZ" dirty="0" err="1"/>
              <a:t>neurointenzivní</a:t>
            </a:r>
            <a:r>
              <a:rPr lang="cs-CZ" dirty="0"/>
              <a:t> péče</a:t>
            </a:r>
            <a:endParaRPr lang="de-AT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4B232766-4150-AB29-36EE-7168716720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MUDr. Viktor Agalarev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97583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72000" indent="0">
              <a:buNone/>
            </a:pPr>
            <a:r>
              <a:rPr lang="cs-CZ" sz="1400" dirty="0"/>
              <a:t>Horní křivka je od pacienta se zachovalou autoregulací, kde vzestup MAP (červená křivka) způsobí pokles </a:t>
            </a:r>
            <a:r>
              <a:rPr lang="cs-CZ" sz="1400" dirty="0" err="1"/>
              <a:t>ICP</a:t>
            </a:r>
            <a:r>
              <a:rPr lang="cs-CZ" sz="1400" dirty="0"/>
              <a:t> (modře). </a:t>
            </a:r>
          </a:p>
          <a:p>
            <a:pPr marL="72000" indent="0">
              <a:buNone/>
            </a:pPr>
            <a:r>
              <a:rPr lang="cs-CZ" sz="1400" dirty="0"/>
              <a:t>Dolní křivka je od pacienta bez autoregulace, kdy </a:t>
            </a:r>
            <a:r>
              <a:rPr lang="cs-CZ" sz="1400" dirty="0" err="1"/>
              <a:t>ICP</a:t>
            </a:r>
            <a:r>
              <a:rPr lang="cs-CZ" sz="1400" dirty="0"/>
              <a:t> pasivně kopíruje MAP. </a:t>
            </a:r>
          </a:p>
          <a:p>
            <a:endParaRPr lang="cs-CZ" dirty="0"/>
          </a:p>
        </p:txBody>
      </p:sp>
      <p:pic>
        <p:nvPicPr>
          <p:cNvPr id="10" name="Zástupný symbol pro obsa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598" y="13417"/>
            <a:ext cx="7732473" cy="23163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8" y="2329735"/>
            <a:ext cx="7732473" cy="316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A121A3D5-5A1B-00C1-E3BF-8531FCE9D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24F0717-FA7E-3B8A-99CC-020F05A04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7741585D-074B-F379-D867-AF78615C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Mozkový </a:t>
            </a:r>
            <a:r>
              <a:rPr lang="cs-CZ" dirty="0" err="1"/>
              <a:t>perfuzní</a:t>
            </a:r>
            <a:r>
              <a:rPr lang="cs-CZ" dirty="0"/>
              <a:t> tlak</a:t>
            </a:r>
            <a:endParaRPr lang="de-AT" dirty="0"/>
          </a:p>
        </p:txBody>
      </p:sp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2816D37A-43CA-2266-17DD-FEC117284A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sz="2000" b="1" dirty="0"/>
              <a:t>CPP = MAP – ICP </a:t>
            </a:r>
            <a:r>
              <a:rPr lang="cs-CZ" sz="2000" dirty="0"/>
              <a:t>(CVP)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sz="2000" dirty="0"/>
              <a:t>normální hodnota CPP: </a:t>
            </a:r>
            <a:r>
              <a:rPr lang="cs-CZ" sz="2000" b="1" dirty="0"/>
              <a:t>80-100 mm </a:t>
            </a:r>
            <a:r>
              <a:rPr lang="cs-CZ" sz="2000" b="1" dirty="0" err="1"/>
              <a:t>Hg</a:t>
            </a:r>
            <a:endParaRPr lang="cs-CZ" sz="2000" b="1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sz="2000" dirty="0"/>
              <a:t>CPP </a:t>
            </a:r>
            <a:r>
              <a:rPr lang="cs-CZ" sz="2000" b="1" dirty="0"/>
              <a:t>pod 50 mm </a:t>
            </a:r>
            <a:r>
              <a:rPr lang="cs-CZ" sz="2000" b="1" dirty="0" err="1"/>
              <a:t>Hg</a:t>
            </a:r>
            <a:r>
              <a:rPr lang="cs-CZ" sz="2000" b="1" dirty="0"/>
              <a:t> </a:t>
            </a:r>
            <a:r>
              <a:rPr lang="cs-CZ" sz="2000" dirty="0"/>
              <a:t>vede ke zpomalení vln na EEG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sz="2000" dirty="0"/>
              <a:t>trvalý pokles CPP pod </a:t>
            </a:r>
            <a:r>
              <a:rPr lang="cs-CZ" sz="2000" b="1" dirty="0"/>
              <a:t>25 mm </a:t>
            </a:r>
            <a:r>
              <a:rPr lang="cs-CZ" sz="2000" b="1" dirty="0" err="1"/>
              <a:t>Hg</a:t>
            </a:r>
            <a:r>
              <a:rPr lang="cs-CZ" sz="2000" b="1" dirty="0"/>
              <a:t> </a:t>
            </a:r>
            <a:r>
              <a:rPr lang="cs-CZ" sz="2000" dirty="0"/>
              <a:t>vede k nezvratnému poškození mozku</a:t>
            </a:r>
          </a:p>
        </p:txBody>
      </p:sp>
    </p:spTree>
    <p:extLst>
      <p:ext uri="{BB962C8B-B14F-4D97-AF65-F5344CB8AC3E}">
        <p14:creationId xmlns:p14="http://schemas.microsoft.com/office/powerpoint/2010/main" val="1378207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5E2D6D88-A9F2-069D-EBBF-1AEFF262809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A924175-9456-759C-36E1-FA0B949103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BFD88348-59FC-2A7A-5697-C558061BC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Kritický práh mozkové </a:t>
            </a:r>
            <a:r>
              <a:rPr lang="cs-CZ" dirty="0" err="1"/>
              <a:t>perfuze</a:t>
            </a:r>
            <a:r>
              <a:rPr lang="cs-CZ" dirty="0"/>
              <a:t> a </a:t>
            </a:r>
            <a:r>
              <a:rPr lang="cs-CZ" dirty="0" err="1"/>
              <a:t>oxygenace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36A61148-2A42-87D1-7801-E6BB2CD14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mozek má </a:t>
            </a:r>
            <a:r>
              <a:rPr lang="cs-CZ" sz="2000" b="1" dirty="0"/>
              <a:t>vysokou metabolickou aktivitu </a:t>
            </a:r>
            <a:r>
              <a:rPr lang="cs-CZ" sz="2000" dirty="0"/>
              <a:t>a </a:t>
            </a:r>
            <a:r>
              <a:rPr lang="cs-CZ" sz="2000" b="1" dirty="0"/>
              <a:t>limitované zásoby </a:t>
            </a:r>
            <a:r>
              <a:rPr lang="cs-CZ" sz="2000" dirty="0"/>
              <a:t>substrátů (O2, glukóza), je </a:t>
            </a:r>
            <a:r>
              <a:rPr lang="cs-CZ" sz="2000" b="1" dirty="0"/>
              <a:t>závislý na jejich kontinuální dodávce, normálně 50ml/100g/min</a:t>
            </a:r>
          </a:p>
          <a:p>
            <a:r>
              <a:rPr lang="cs-CZ" sz="2000" dirty="0"/>
              <a:t>pokles CBF na </a:t>
            </a:r>
            <a:r>
              <a:rPr lang="cs-CZ" sz="2000" b="1" dirty="0"/>
              <a:t>20ml/100g/min</a:t>
            </a:r>
            <a:r>
              <a:rPr lang="cs-CZ" sz="2000" dirty="0"/>
              <a:t> vede ke zhoršení funkce neuronů</a:t>
            </a:r>
          </a:p>
          <a:p>
            <a:r>
              <a:rPr lang="cs-CZ" sz="2000" b="1" dirty="0"/>
              <a:t>15ml/100g/min</a:t>
            </a:r>
            <a:r>
              <a:rPr lang="cs-CZ" sz="2000" dirty="0"/>
              <a:t> izoelektrické EEG</a:t>
            </a:r>
          </a:p>
          <a:p>
            <a:r>
              <a:rPr lang="cs-CZ" sz="2000" b="1" dirty="0"/>
              <a:t>6-10ml/100g/min</a:t>
            </a:r>
            <a:r>
              <a:rPr lang="cs-CZ" sz="2000" dirty="0"/>
              <a:t> nezvratné změny buněčných membrán</a:t>
            </a:r>
          </a:p>
          <a:p>
            <a:endParaRPr lang="cs-CZ" sz="2000" dirty="0"/>
          </a:p>
          <a:p>
            <a:r>
              <a:rPr lang="cs-CZ" sz="2000" dirty="0"/>
              <a:t>s mozkovou </a:t>
            </a:r>
            <a:r>
              <a:rPr lang="cs-CZ" sz="2000" dirty="0" err="1"/>
              <a:t>perfuzí</a:t>
            </a:r>
            <a:r>
              <a:rPr lang="cs-CZ" sz="2000" dirty="0"/>
              <a:t> souvisí i obsah O2 v mozkové tkáni (normální </a:t>
            </a:r>
            <a:r>
              <a:rPr lang="cs-CZ" sz="2000" b="1" dirty="0"/>
              <a:t>PbrO2 20-50mm </a:t>
            </a:r>
            <a:r>
              <a:rPr lang="cs-CZ" sz="2000" b="1" dirty="0" err="1"/>
              <a:t>Hg</a:t>
            </a:r>
            <a:r>
              <a:rPr lang="cs-CZ" sz="2000" b="1" dirty="0"/>
              <a:t> = 2,66-6,66 </a:t>
            </a:r>
            <a:r>
              <a:rPr lang="cs-CZ" sz="2000" b="1" dirty="0" err="1"/>
              <a:t>kPa</a:t>
            </a:r>
            <a:r>
              <a:rPr lang="cs-CZ" sz="2000" dirty="0"/>
              <a:t>), při mozkové ischemii klesá pod 10 mm </a:t>
            </a:r>
            <a:r>
              <a:rPr lang="cs-CZ" sz="2000" dirty="0" err="1"/>
              <a:t>Hg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2956096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3615160-DC5F-F13F-9E3D-3B6CAAF3AC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4E75162-9F92-B890-9B02-906B5C356C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BEDDCDA-314E-3455-AACC-E569ED47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Vliv anestetik na mozkovou </a:t>
            </a:r>
            <a:r>
              <a:rPr lang="cs-CZ" dirty="0" err="1"/>
              <a:t>perfuzi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E1969409-EE71-B63D-168C-7969DB2266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většina </a:t>
            </a:r>
            <a:r>
              <a:rPr lang="cs-CZ" sz="2000" b="1" dirty="0" err="1"/>
              <a:t>i.v</a:t>
            </a:r>
            <a:r>
              <a:rPr lang="cs-CZ" sz="2000" b="1" dirty="0"/>
              <a:t>. anestetik a </a:t>
            </a:r>
            <a:r>
              <a:rPr lang="cs-CZ" sz="2000" b="1" dirty="0" err="1"/>
              <a:t>opioidů</a:t>
            </a:r>
            <a:r>
              <a:rPr lang="cs-CZ" sz="2000" b="1" dirty="0"/>
              <a:t> snižuje ICP, CMR a CBF </a:t>
            </a:r>
            <a:r>
              <a:rPr lang="cs-CZ" sz="2000" dirty="0"/>
              <a:t>přímo </a:t>
            </a:r>
            <a:r>
              <a:rPr lang="cs-CZ" sz="2000" dirty="0" err="1"/>
              <a:t>vazokonstrikčním</a:t>
            </a:r>
            <a:r>
              <a:rPr lang="cs-CZ" sz="2000" dirty="0"/>
              <a:t> působením (barbituráty, </a:t>
            </a:r>
            <a:r>
              <a:rPr lang="cs-CZ" sz="2000" dirty="0" err="1"/>
              <a:t>propofol</a:t>
            </a:r>
            <a:r>
              <a:rPr lang="cs-CZ" sz="2000" dirty="0"/>
              <a:t>, </a:t>
            </a:r>
            <a:r>
              <a:rPr lang="cs-CZ" sz="2000" dirty="0" err="1"/>
              <a:t>etomidát</a:t>
            </a:r>
            <a:r>
              <a:rPr lang="cs-CZ" sz="2000" dirty="0"/>
              <a:t>), sníženou tvorbou a zvýšenou </a:t>
            </a:r>
            <a:r>
              <a:rPr lang="cs-CZ" sz="2000" dirty="0" err="1"/>
              <a:t>absorbcí</a:t>
            </a:r>
            <a:r>
              <a:rPr lang="cs-CZ" sz="2000" dirty="0"/>
              <a:t> MMM (</a:t>
            </a:r>
            <a:r>
              <a:rPr lang="cs-CZ" sz="2000" dirty="0" err="1"/>
              <a:t>etom</a:t>
            </a:r>
            <a:r>
              <a:rPr lang="cs-CZ" sz="2000" dirty="0"/>
              <a:t>.)</a:t>
            </a:r>
          </a:p>
          <a:p>
            <a:r>
              <a:rPr lang="cs-CZ" sz="2000" b="1" dirty="0" err="1"/>
              <a:t>ketamin</a:t>
            </a:r>
            <a:r>
              <a:rPr lang="cs-CZ" sz="2000" b="1" dirty="0"/>
              <a:t> zvyšuje</a:t>
            </a:r>
            <a:r>
              <a:rPr lang="cs-CZ" sz="2000" dirty="0"/>
              <a:t> ICP, CMR, CBF, může vyvolávat křeče</a:t>
            </a:r>
          </a:p>
          <a:p>
            <a:r>
              <a:rPr lang="cs-CZ" sz="2000" b="1" dirty="0"/>
              <a:t>inhalační anestetika </a:t>
            </a:r>
            <a:r>
              <a:rPr lang="cs-CZ" sz="2000" dirty="0"/>
              <a:t>snižují CBF a CMR, a tím snižují ICP, ve vyšších dávkách převáží vasodilatační účinek a vzniká luxusní </a:t>
            </a:r>
            <a:r>
              <a:rPr lang="cs-CZ" sz="2000" dirty="0" err="1"/>
              <a:t>perfuze</a:t>
            </a:r>
            <a:endParaRPr lang="cs-CZ" sz="2000" dirty="0"/>
          </a:p>
          <a:p>
            <a:r>
              <a:rPr lang="cs-CZ" sz="2000" b="1" dirty="0"/>
              <a:t>SCHJ zvyšuje ICP </a:t>
            </a:r>
            <a:r>
              <a:rPr lang="cs-CZ" sz="2000" dirty="0"/>
              <a:t>v případě nedostatečné hloubky CA</a:t>
            </a:r>
          </a:p>
          <a:p>
            <a:r>
              <a:rPr lang="cs-CZ" sz="2000" b="1" dirty="0" err="1"/>
              <a:t>atrakurium</a:t>
            </a:r>
            <a:r>
              <a:rPr lang="cs-CZ" sz="2000" b="1" dirty="0"/>
              <a:t> a </a:t>
            </a:r>
            <a:r>
              <a:rPr lang="cs-CZ" sz="2000" b="1" dirty="0" err="1"/>
              <a:t>mivacurium</a:t>
            </a:r>
            <a:r>
              <a:rPr lang="cs-CZ" sz="2000" b="1" dirty="0"/>
              <a:t> </a:t>
            </a:r>
            <a:r>
              <a:rPr lang="cs-CZ" sz="2000" dirty="0"/>
              <a:t>mohou uvolňovat histamin a snižovat CPP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3481862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A121A3D5-5A1B-00C1-E3BF-8531FCE9D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24F0717-FA7E-3B8A-99CC-020F05A04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7741585D-074B-F379-D867-AF78615C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Edém mozku</a:t>
            </a:r>
            <a:endParaRPr lang="de-AT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1B460856-587A-9C90-C0EC-6FC5DA32F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zvýšený obsah vody v mozkové tkáni</a:t>
            </a:r>
          </a:p>
          <a:p>
            <a:pPr marL="586350" indent="-514350">
              <a:buAutoNum type="arabicPeriod"/>
            </a:pPr>
            <a:r>
              <a:rPr lang="cs-CZ" sz="2000" b="1" dirty="0"/>
              <a:t>Intracelulární</a:t>
            </a:r>
            <a:r>
              <a:rPr lang="cs-CZ" sz="2000" dirty="0"/>
              <a:t> = cytotoxický edém – zvýšení obsah vody v buňkách v důsledku poruchy membránových transportních mechanismů (hypoxie, hypoglykémie, otrava CO, kyanidy)</a:t>
            </a:r>
          </a:p>
          <a:p>
            <a:pPr marL="586350" indent="-514350">
              <a:buAutoNum type="arabicPeriod"/>
            </a:pPr>
            <a:r>
              <a:rPr lang="cs-CZ" sz="2000" b="1" dirty="0"/>
              <a:t>Extracelulární</a:t>
            </a:r>
            <a:r>
              <a:rPr lang="cs-CZ" sz="2000" dirty="0"/>
              <a:t> edém – porušena HEB, únik Na+ a bílkovin do </a:t>
            </a:r>
            <a:r>
              <a:rPr lang="cs-CZ" sz="2000" dirty="0" err="1"/>
              <a:t>intersticia</a:t>
            </a:r>
            <a:r>
              <a:rPr lang="cs-CZ" sz="2000" dirty="0"/>
              <a:t> (meningitidy, encefalitidy, traumata)</a:t>
            </a:r>
          </a:p>
          <a:p>
            <a:pPr marL="586350" indent="-514350">
              <a:buAutoNum type="arabicPeriod"/>
            </a:pPr>
            <a:r>
              <a:rPr lang="cs-CZ" sz="2000" b="1" dirty="0" err="1"/>
              <a:t>Transependymální</a:t>
            </a:r>
            <a:r>
              <a:rPr lang="cs-CZ" sz="2000" dirty="0"/>
              <a:t> edém – poškození ependymu (</a:t>
            </a:r>
            <a:r>
              <a:rPr lang="cs-CZ" sz="2000" dirty="0" err="1"/>
              <a:t>výstělka</a:t>
            </a:r>
            <a:r>
              <a:rPr lang="cs-CZ" sz="2000" dirty="0"/>
              <a:t> komor) tlakem </a:t>
            </a:r>
            <a:r>
              <a:rPr lang="cs-CZ" sz="2000" dirty="0" err="1"/>
              <a:t>likvoru</a:t>
            </a:r>
            <a:r>
              <a:rPr lang="cs-CZ" sz="2000" dirty="0"/>
              <a:t> a únikem MMM do okolí komor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41817348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1FDAFC0-373C-7DC5-590B-9802E9EFD0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F6C721C-61F9-8267-CC6D-87CD878951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391B91A5-9187-3471-F093-1420702CC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známky nitrolební hypertenze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FD6713FB-5959-590B-2782-C011AE462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bolesti hlavy</a:t>
            </a:r>
          </a:p>
          <a:p>
            <a:r>
              <a:rPr lang="cs-CZ" sz="2000" dirty="0"/>
              <a:t>nauzea, zvracení</a:t>
            </a:r>
          </a:p>
          <a:p>
            <a:r>
              <a:rPr lang="cs-CZ" sz="2000" dirty="0"/>
              <a:t>neostré vidění</a:t>
            </a:r>
          </a:p>
          <a:p>
            <a:r>
              <a:rPr lang="cs-CZ" sz="2000" dirty="0"/>
              <a:t>edém papily na očním pozadí</a:t>
            </a:r>
          </a:p>
          <a:p>
            <a:r>
              <a:rPr lang="cs-CZ" sz="2000" dirty="0"/>
              <a:t>kvalitativní a kvantitativní poruchy vědomí</a:t>
            </a:r>
          </a:p>
          <a:p>
            <a:r>
              <a:rPr lang="cs-CZ" sz="2000" dirty="0" err="1"/>
              <a:t>Cushingův</a:t>
            </a:r>
            <a:r>
              <a:rPr lang="cs-CZ" sz="2000" dirty="0"/>
              <a:t> reflex – hypertenze + bradykardie + nepravidelné dýchání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70315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xmlns="" id="{E7D6C106-D804-E906-6064-6683401CE4A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 err="1"/>
              <a:t>středočárový</a:t>
            </a:r>
            <a:r>
              <a:rPr lang="cs-CZ" sz="2400" dirty="0"/>
              <a:t> přesun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ztráta rozlišení šedé a bílé hmoty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ztráta </a:t>
            </a:r>
            <a:r>
              <a:rPr lang="cs-CZ" sz="2400" dirty="0" err="1"/>
              <a:t>gyrifikace</a:t>
            </a:r>
            <a:endParaRPr lang="cs-CZ" sz="2400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zúžení mozkových komor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400" dirty="0"/>
              <a:t>zánik bazálních cisteren</a:t>
            </a:r>
            <a:endParaRPr lang="en-US" sz="2400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0770B5BA-56E7-F28B-3E29-A027139248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Klinika (ústav)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C68D15A-6D0C-D290-A43A-E0F528E7D7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16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137ABB91-60F8-254F-3CAD-F7004765D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rmAutofit/>
          </a:bodyPr>
          <a:lstStyle/>
          <a:p>
            <a:r>
              <a:rPr lang="cs-CZ" sz="2200"/>
              <a:t>CT známky nitrolební hypertenze</a:t>
            </a:r>
            <a:endParaRPr lang="de-AT" sz="220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xmlns="" id="{A0710CB0-4F75-8358-B3D5-66C5FFCB8B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11D35268-9059-4608-228C-3925B345DB82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2"/>
          <a:stretch>
            <a:fillRect/>
          </a:stretch>
        </p:blipFill>
        <p:spPr>
          <a:xfrm>
            <a:off x="6480175" y="2270125"/>
            <a:ext cx="47625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26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Poranění</a:t>
            </a:r>
            <a:r>
              <a:rPr spc="-65" dirty="0"/>
              <a:t> </a:t>
            </a:r>
            <a:r>
              <a:rPr dirty="0"/>
              <a:t>mozku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fontAlgn="auto">
              <a:spcBef>
                <a:spcPts val="700"/>
              </a:spcBef>
              <a:spcAft>
                <a:spcPts val="0"/>
              </a:spcAft>
              <a:buNone/>
            </a:pPr>
            <a:r>
              <a:rPr lang="cs-CZ" sz="2000" spc="-5" dirty="0">
                <a:cs typeface="Arial"/>
              </a:rPr>
              <a:t>Dle mechanismu</a:t>
            </a:r>
            <a:r>
              <a:rPr lang="cs-CZ" sz="2000" dirty="0">
                <a:cs typeface="Arial"/>
              </a:rPr>
              <a:t> </a:t>
            </a:r>
            <a:r>
              <a:rPr lang="cs-CZ" sz="2000" spc="-5" dirty="0">
                <a:cs typeface="Arial"/>
              </a:rPr>
              <a:t>vzniku:</a:t>
            </a:r>
            <a:endParaRPr lang="cs-CZ" sz="2000" dirty="0">
              <a:cs typeface="Arial"/>
            </a:endParaRPr>
          </a:p>
          <a:p>
            <a:pPr marL="355600" marR="5080" indent="-342900" fontAlgn="auto">
              <a:spcBef>
                <a:spcPts val="600"/>
              </a:spcBef>
              <a:spcAft>
                <a:spcPts val="0"/>
              </a:spcAft>
              <a:buClr>
                <a:srgbClr val="FFCC00"/>
              </a:buClr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primární</a:t>
            </a:r>
            <a:r>
              <a:rPr lang="cs-CZ" sz="2000" spc="-5" dirty="0">
                <a:cs typeface="Arial"/>
              </a:rPr>
              <a:t> </a:t>
            </a:r>
            <a:r>
              <a:rPr lang="cs-CZ" sz="2000" dirty="0">
                <a:cs typeface="Arial"/>
              </a:rPr>
              <a:t>– v </a:t>
            </a:r>
            <a:r>
              <a:rPr lang="cs-CZ" sz="2000" spc="-5" dirty="0">
                <a:cs typeface="Arial"/>
              </a:rPr>
              <a:t>době působení fyzikální síly, neovlivnitelné, ireverzibilní (komoce, difuzní </a:t>
            </a:r>
            <a:r>
              <a:rPr lang="cs-CZ" sz="2000" spc="-5" dirty="0" err="1">
                <a:cs typeface="Arial"/>
              </a:rPr>
              <a:t>axonální</a:t>
            </a:r>
            <a:r>
              <a:rPr lang="cs-CZ" sz="2000" spc="-5" dirty="0">
                <a:cs typeface="Arial"/>
              </a:rPr>
              <a:t> poranění, kontuze, krvácení, zlomeniny)</a:t>
            </a:r>
          </a:p>
          <a:p>
            <a:pPr marL="355600" marR="5080" indent="-342900" fontAlgn="auto">
              <a:spcBef>
                <a:spcPts val="600"/>
              </a:spcBef>
              <a:spcAft>
                <a:spcPts val="0"/>
              </a:spcAft>
              <a:buClr>
                <a:srgbClr val="FFCC00"/>
              </a:buClr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sekundární</a:t>
            </a:r>
            <a:r>
              <a:rPr lang="cs-CZ" sz="2000" spc="-5" dirty="0">
                <a:cs typeface="Arial"/>
              </a:rPr>
              <a:t> </a:t>
            </a:r>
            <a:r>
              <a:rPr lang="cs-CZ" sz="2000" dirty="0">
                <a:cs typeface="Arial"/>
              </a:rPr>
              <a:t>– </a:t>
            </a:r>
            <a:r>
              <a:rPr lang="cs-CZ" sz="2000" spc="-5" dirty="0">
                <a:cs typeface="Arial"/>
              </a:rPr>
              <a:t>kdykoliv poté, ovlivnitelné, částečně reverzibilní</a:t>
            </a:r>
          </a:p>
          <a:p>
            <a:pPr marL="12700" marR="869315" indent="0" fontAlgn="auto">
              <a:spcBef>
                <a:spcPts val="600"/>
              </a:spcBef>
              <a:spcAft>
                <a:spcPts val="0"/>
              </a:spcAft>
              <a:buClr>
                <a:srgbClr val="FFCC00"/>
              </a:buClr>
              <a:buNone/>
              <a:tabLst>
                <a:tab pos="354965" algn="l"/>
                <a:tab pos="355600" algn="l"/>
              </a:tabLst>
            </a:pPr>
            <a:r>
              <a:rPr lang="cs-CZ" sz="2000" spc="-5" dirty="0">
                <a:cs typeface="Arial"/>
              </a:rPr>
              <a:t>Dle integrity </a:t>
            </a:r>
            <a:r>
              <a:rPr lang="cs-CZ" sz="2000" spc="-5" dirty="0" err="1">
                <a:cs typeface="Arial"/>
              </a:rPr>
              <a:t>dura</a:t>
            </a:r>
            <a:r>
              <a:rPr lang="cs-CZ" sz="2000" spc="-5" dirty="0">
                <a:cs typeface="Arial"/>
              </a:rPr>
              <a:t> mater:</a:t>
            </a:r>
          </a:p>
          <a:p>
            <a:pPr marL="355600" marR="869315" indent="-342900" fontAlgn="auto">
              <a:spcBef>
                <a:spcPts val="600"/>
              </a:spcBef>
              <a:spcAft>
                <a:spcPts val="0"/>
              </a:spcAft>
              <a:buClr>
                <a:srgbClr val="FFCC00"/>
              </a:buClr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penetrující</a:t>
            </a:r>
          </a:p>
          <a:p>
            <a:pPr marL="355600" marR="869315" indent="-342900" fontAlgn="auto">
              <a:spcBef>
                <a:spcPts val="600"/>
              </a:spcBef>
              <a:spcAft>
                <a:spcPts val="0"/>
              </a:spcAft>
              <a:buClr>
                <a:srgbClr val="FFCC00"/>
              </a:buClr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nepenetrující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87" y="3614058"/>
            <a:ext cx="4935239" cy="2576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3518FD7-EDCC-8759-CB25-94A40596D5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63289405-AF37-109A-F5E9-565837801C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0519BF85-6A8E-5D5D-46E6-E2C9C212A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pc="-5" dirty="0" err="1"/>
              <a:t>Etiologie</a:t>
            </a:r>
            <a:r>
              <a:rPr lang="de-AT" spc="-5" dirty="0"/>
              <a:t> </a:t>
            </a:r>
            <a:r>
              <a:rPr lang="de-AT" spc="-5" dirty="0" err="1"/>
              <a:t>sekundárního</a:t>
            </a:r>
            <a:r>
              <a:rPr lang="de-AT" spc="-55" dirty="0"/>
              <a:t> </a:t>
            </a:r>
            <a:r>
              <a:rPr lang="de-AT" spc="-5" dirty="0" err="1"/>
              <a:t>poškození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FB8AC109-7239-61AF-94F4-5E602914A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2890" marR="5080">
              <a:lnSpc>
                <a:spcPct val="100000"/>
              </a:lnSpc>
              <a:spcBef>
                <a:spcPts val="100"/>
              </a:spcBef>
            </a:pPr>
            <a:r>
              <a:rPr lang="de-AT" spc="-5" dirty="0" err="1">
                <a:solidFill>
                  <a:srgbClr val="FF0000"/>
                </a:solidFill>
              </a:rPr>
              <a:t>systémové</a:t>
            </a:r>
            <a:r>
              <a:rPr lang="de-AT" spc="-5" dirty="0">
                <a:solidFill>
                  <a:srgbClr val="ED931B"/>
                </a:solidFill>
              </a:rPr>
              <a:t> </a:t>
            </a:r>
            <a:r>
              <a:rPr lang="de-AT" dirty="0"/>
              <a:t>– </a:t>
            </a:r>
            <a:r>
              <a:rPr lang="de-AT" spc="-5" dirty="0" err="1"/>
              <a:t>hypotenze</a:t>
            </a:r>
            <a:r>
              <a:rPr lang="de-AT" spc="-5" dirty="0"/>
              <a:t>, </a:t>
            </a:r>
            <a:r>
              <a:rPr lang="de-AT" spc="-5" dirty="0" err="1"/>
              <a:t>hypoxémie</a:t>
            </a:r>
            <a:r>
              <a:rPr lang="de-AT" spc="-5" dirty="0"/>
              <a:t>, </a:t>
            </a:r>
            <a:r>
              <a:rPr lang="de-AT" spc="-5" dirty="0" err="1"/>
              <a:t>hypertermie</a:t>
            </a:r>
            <a:r>
              <a:rPr lang="de-AT" spc="-5" dirty="0"/>
              <a:t>, </a:t>
            </a:r>
            <a:r>
              <a:rPr lang="de-AT" spc="-5" dirty="0" err="1"/>
              <a:t>anémie</a:t>
            </a:r>
            <a:r>
              <a:rPr lang="de-AT" spc="-5" dirty="0"/>
              <a:t>,  </a:t>
            </a:r>
            <a:r>
              <a:rPr lang="de-AT" spc="-5" dirty="0" err="1"/>
              <a:t>poruchy</a:t>
            </a:r>
            <a:r>
              <a:rPr lang="de-AT" spc="-5" dirty="0"/>
              <a:t> ABR,</a:t>
            </a:r>
            <a:r>
              <a:rPr lang="de-AT" spc="15" dirty="0"/>
              <a:t> </a:t>
            </a:r>
            <a:r>
              <a:rPr lang="de-AT" spc="-5" dirty="0" err="1"/>
              <a:t>glykémie</a:t>
            </a:r>
            <a:r>
              <a:rPr lang="cs-CZ" spc="-5" dirty="0"/>
              <a:t>, poruchy koagulace</a:t>
            </a:r>
            <a:endParaRPr lang="de-AT" spc="-5" dirty="0"/>
          </a:p>
          <a:p>
            <a:pPr marL="262890" marR="71120">
              <a:lnSpc>
                <a:spcPct val="100000"/>
              </a:lnSpc>
              <a:spcBef>
                <a:spcPts val="600"/>
              </a:spcBef>
            </a:pPr>
            <a:endParaRPr lang="cs-CZ" spc="-5" dirty="0">
              <a:solidFill>
                <a:srgbClr val="FF0000"/>
              </a:solidFill>
            </a:endParaRPr>
          </a:p>
          <a:p>
            <a:pPr marL="262890" marR="71120">
              <a:lnSpc>
                <a:spcPct val="100000"/>
              </a:lnSpc>
              <a:spcBef>
                <a:spcPts val="600"/>
              </a:spcBef>
            </a:pPr>
            <a:r>
              <a:rPr lang="de-AT" spc="-5" dirty="0" err="1">
                <a:solidFill>
                  <a:srgbClr val="FF0000"/>
                </a:solidFill>
              </a:rPr>
              <a:t>lokální</a:t>
            </a:r>
            <a:r>
              <a:rPr lang="de-AT" spc="-5" dirty="0">
                <a:solidFill>
                  <a:srgbClr val="ED931B"/>
                </a:solidFill>
              </a:rPr>
              <a:t> </a:t>
            </a:r>
            <a:r>
              <a:rPr lang="de-AT" dirty="0"/>
              <a:t>– </a:t>
            </a:r>
            <a:r>
              <a:rPr lang="de-AT" spc="-5" dirty="0" err="1"/>
              <a:t>krvácení</a:t>
            </a:r>
            <a:r>
              <a:rPr lang="de-AT" spc="-5" dirty="0"/>
              <a:t>, </a:t>
            </a:r>
            <a:r>
              <a:rPr lang="de-AT" spc="-5" dirty="0" err="1"/>
              <a:t>edém</a:t>
            </a:r>
            <a:r>
              <a:rPr lang="de-AT" spc="-5" dirty="0"/>
              <a:t>, </a:t>
            </a:r>
            <a:r>
              <a:rPr lang="de-AT" spc="-5" dirty="0" err="1"/>
              <a:t>křeče</a:t>
            </a:r>
            <a:r>
              <a:rPr lang="de-AT" spc="-5" dirty="0"/>
              <a:t>, </a:t>
            </a:r>
            <a:r>
              <a:rPr lang="de-AT" spc="-5" dirty="0" err="1"/>
              <a:t>poruchy</a:t>
            </a:r>
            <a:r>
              <a:rPr lang="de-AT" spc="-5" dirty="0"/>
              <a:t> </a:t>
            </a:r>
            <a:r>
              <a:rPr lang="de-AT" spc="-5" dirty="0" err="1"/>
              <a:t>regionálního</a:t>
            </a:r>
            <a:r>
              <a:rPr lang="de-AT" spc="-5" dirty="0"/>
              <a:t> CBF, </a:t>
            </a:r>
            <a:r>
              <a:rPr lang="de-AT" spc="-5" dirty="0" err="1"/>
              <a:t>elektrolytové</a:t>
            </a:r>
            <a:r>
              <a:rPr lang="de-AT" spc="-5" dirty="0"/>
              <a:t> </a:t>
            </a:r>
            <a:r>
              <a:rPr lang="de-AT" spc="-5" dirty="0" err="1"/>
              <a:t>posuny</a:t>
            </a:r>
            <a:r>
              <a:rPr lang="de-AT" spc="-5" dirty="0"/>
              <a:t>, </a:t>
            </a:r>
            <a:r>
              <a:rPr lang="de-AT" spc="-5" dirty="0" err="1"/>
              <a:t>excitotoxicita</a:t>
            </a:r>
            <a:r>
              <a:rPr lang="de-AT" spc="-5" dirty="0"/>
              <a:t>, </a:t>
            </a:r>
            <a:r>
              <a:rPr lang="de-AT" spc="-5" dirty="0" err="1"/>
              <a:t>volné</a:t>
            </a:r>
            <a:r>
              <a:rPr lang="de-AT" spc="-5" dirty="0"/>
              <a:t> </a:t>
            </a:r>
            <a:r>
              <a:rPr lang="de-AT" spc="-5" dirty="0" err="1"/>
              <a:t>radikály</a:t>
            </a:r>
            <a:r>
              <a:rPr lang="de-AT" spc="-5" dirty="0"/>
              <a:t>, </a:t>
            </a:r>
            <a:r>
              <a:rPr lang="de-AT" spc="-5" dirty="0" err="1"/>
              <a:t>mitochondriální</a:t>
            </a:r>
            <a:r>
              <a:rPr lang="de-AT" spc="20" dirty="0"/>
              <a:t> </a:t>
            </a:r>
            <a:r>
              <a:rPr lang="de-AT" spc="-5" dirty="0" err="1"/>
              <a:t>dysfunkce</a:t>
            </a:r>
            <a:endParaRPr lang="de-AT" spc="-5" dirty="0"/>
          </a:p>
        </p:txBody>
      </p:sp>
    </p:spTree>
    <p:extLst>
      <p:ext uri="{BB962C8B-B14F-4D97-AF65-F5344CB8AC3E}">
        <p14:creationId xmlns:p14="http://schemas.microsoft.com/office/powerpoint/2010/main" val="401932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6" y="249492"/>
            <a:ext cx="5478723" cy="460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75C632E0-AD36-C9DD-1B00-ED9CDB0CD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937" y="249491"/>
            <a:ext cx="4061765" cy="460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21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Definice: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neodkladná péče o pacienty s hrozícím nebo již vzniklým selháváním životních funkcí u nichž dominuje postižení CNS</a:t>
            </a:r>
          </a:p>
          <a:p>
            <a:r>
              <a:rPr lang="cs-CZ" dirty="0"/>
              <a:t>sledování stavu a funkce CNS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2" y="532760"/>
            <a:ext cx="4648198" cy="5821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PATIENT STORY: A Subdural Hematoma Strikes | Pacific Neuroscience Instit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527977"/>
            <a:ext cx="4947632" cy="582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8134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798"/>
            <a:ext cx="5882936" cy="58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raumatic subarachnoid hemorrhage. Axial non-enhanced CT shows... |  Download Scientific Diagram">
            <a:extLst>
              <a:ext uri="{FF2B5EF4-FFF2-40B4-BE49-F238E27FC236}">
                <a16:creationId xmlns:a16="http://schemas.microsoft.com/office/drawing/2014/main" xmlns="" id="{365E91E4-0A63-B4C5-D6D9-E07141848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104" y="159798"/>
            <a:ext cx="5882936" cy="58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222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C518621B-0C43-4BB4-E26F-F4274F963B1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5C823878-C1AD-0375-C3F5-EEE93D362A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1A1D273E-2BFD-37EF-D3BD-D7B64C274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Nitrolební tlak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4169B5A4-F917-9000-1C28-4F58744E2C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normální nitrolební tlak u dospělých vleže je </a:t>
            </a:r>
            <a:r>
              <a:rPr lang="cs-CZ" sz="2800" b="1" dirty="0"/>
              <a:t>7-15 mm </a:t>
            </a:r>
            <a:r>
              <a:rPr lang="cs-CZ" sz="2800" b="1" dirty="0" err="1"/>
              <a:t>Hg</a:t>
            </a:r>
            <a:r>
              <a:rPr lang="cs-CZ" sz="2800" b="1" dirty="0"/>
              <a:t> </a:t>
            </a:r>
          </a:p>
          <a:p>
            <a:r>
              <a:rPr lang="cs-CZ" sz="2800" dirty="0"/>
              <a:t>děti do 5 let 5 mm </a:t>
            </a:r>
            <a:r>
              <a:rPr lang="cs-CZ" sz="2800" dirty="0" err="1"/>
              <a:t>Hg</a:t>
            </a:r>
            <a:r>
              <a:rPr lang="cs-CZ" sz="2800" dirty="0"/>
              <a:t>, novorozenci 3 mm </a:t>
            </a:r>
            <a:r>
              <a:rPr lang="cs-CZ" sz="2800" dirty="0" err="1"/>
              <a:t>Hg</a:t>
            </a:r>
            <a:endParaRPr lang="cs-CZ" sz="2800" dirty="0"/>
          </a:p>
          <a:p>
            <a:r>
              <a:rPr lang="cs-CZ" sz="2800" dirty="0"/>
              <a:t>během </a:t>
            </a:r>
            <a:r>
              <a:rPr lang="cs-CZ" sz="2800" dirty="0" err="1"/>
              <a:t>Valsalvova</a:t>
            </a:r>
            <a:r>
              <a:rPr lang="cs-CZ" sz="2800" dirty="0"/>
              <a:t> manévru stoupá až k 70 mm </a:t>
            </a:r>
            <a:r>
              <a:rPr lang="cs-CZ" sz="2800" dirty="0" err="1"/>
              <a:t>Hg</a:t>
            </a:r>
            <a:endParaRPr lang="cs-CZ" sz="2800" dirty="0"/>
          </a:p>
          <a:p>
            <a:pPr marL="72000" indent="0">
              <a:buNone/>
            </a:pP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44144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xmlns="" id="{83554B62-0BF8-0CFC-6538-C1C60DE494DD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000" dirty="0"/>
              <a:t>zvětšení objemu jedné ze složek musí být následováno ekvivalentním poklesem objemu ve složkách zbývajících, aby nedocházelo ke zvýšení intrakraniálního tlaku</a:t>
            </a:r>
          </a:p>
          <a:p>
            <a:endParaRPr lang="cs-CZ" sz="2000" b="1" dirty="0"/>
          </a:p>
        </p:txBody>
      </p:sp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571BCD9-7CC4-1766-8DD5-742CF6D9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Klinika (ústav)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B0870A3-ED5A-0461-62F2-E81F80C50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23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9C9386DA-99B0-FB9B-916B-C7A6FA86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 anchor="t">
            <a:noAutofit/>
          </a:bodyPr>
          <a:lstStyle/>
          <a:p>
            <a:r>
              <a:rPr lang="cs-CZ" sz="2800" dirty="0" err="1"/>
              <a:t>Monro-Kellieho</a:t>
            </a:r>
            <a:r>
              <a:rPr lang="cs-CZ" sz="2800" dirty="0"/>
              <a:t> doktrína</a:t>
            </a:r>
            <a:endParaRPr lang="de-AT" sz="2800" dirty="0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xmlns="" id="{85333F8B-FC40-EC9D-2985-D6EE0AC0DCA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7DF16A68-37CC-A90F-1FCC-9E482C476742}"/>
              </a:ext>
            </a:extLst>
          </p:cNvPr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298" y="3375960"/>
            <a:ext cx="3986817" cy="24219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132693F-3DFB-BFE0-AD60-0CB62F619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559" y="1417320"/>
            <a:ext cx="5757138" cy="441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169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CCC806E7-7D46-F6FF-8940-0B96726DCBA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2800" b="1" dirty="0"/>
              <a:t>Q: Proč je nitrolební hypertenze nebezpečná?</a:t>
            </a:r>
          </a:p>
          <a:p>
            <a:endParaRPr lang="cs-CZ" sz="2800" b="1" dirty="0"/>
          </a:p>
          <a:p>
            <a:r>
              <a:rPr lang="cs-CZ" sz="2800" dirty="0"/>
              <a:t>A: Zvýšený tlak tkáně kolem kapilár uzavře jejich průsvit a vznikne ischemické ložisko.</a:t>
            </a:r>
            <a:endParaRPr lang="en-US" sz="2800" dirty="0"/>
          </a:p>
          <a:p>
            <a:endParaRPr lang="cs-CZ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C7E3A7A6-1D31-C2DC-EC76-D2ABF51E9A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94BF942-BE7A-9528-00BB-04F894D29E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94A95B14-DE37-DE18-611F-0F0B4F9D6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A06192BC-59E1-E934-CB51-10BC177027F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EACFF074-745B-4530-C1A2-C37271C5B33C}"/>
              </a:ext>
            </a:extLst>
          </p:cNvPr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452" y="1471612"/>
            <a:ext cx="52197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8433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4348A6D2-7FC1-D337-C8D7-0EBF847A2F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34FFFBBB-618B-19ED-ACC3-AD6676BADE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8" name="Nadpis 7">
            <a:extLst>
              <a:ext uri="{FF2B5EF4-FFF2-40B4-BE49-F238E27FC236}">
                <a16:creationId xmlns:a16="http://schemas.microsoft.com/office/drawing/2014/main" xmlns="" id="{09599CA4-4534-EF84-D074-A08EC8FF0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nitrolební hypertenze</a:t>
            </a:r>
            <a:endParaRPr lang="de-AT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xmlns="" id="{0190487D-3901-441C-4A4A-F54E7C905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zmnožení mozkové tkáně </a:t>
            </a:r>
            <a:r>
              <a:rPr lang="cs-CZ" sz="2400" dirty="0"/>
              <a:t>– edém, kontuze, krvácení, tumor, ischemie</a:t>
            </a:r>
          </a:p>
          <a:p>
            <a:r>
              <a:rPr lang="cs-CZ" sz="2400" b="1" dirty="0"/>
              <a:t>zmnožení </a:t>
            </a:r>
            <a:r>
              <a:rPr lang="cs-CZ" sz="2400" b="1" dirty="0" err="1"/>
              <a:t>likvoru</a:t>
            </a:r>
            <a:r>
              <a:rPr lang="cs-CZ" sz="2400" b="1" dirty="0"/>
              <a:t> </a:t>
            </a:r>
            <a:r>
              <a:rPr lang="cs-CZ" sz="2400" dirty="0"/>
              <a:t>– porucha tvorby, cirkulace, </a:t>
            </a:r>
            <a:r>
              <a:rPr lang="cs-CZ" sz="2400" dirty="0" err="1"/>
              <a:t>absorbce</a:t>
            </a:r>
            <a:r>
              <a:rPr lang="cs-CZ" sz="2400" dirty="0"/>
              <a:t> (stenóza </a:t>
            </a:r>
            <a:r>
              <a:rPr lang="cs-CZ" sz="2400" dirty="0" err="1"/>
              <a:t>akveduktu</a:t>
            </a:r>
            <a:r>
              <a:rPr lang="cs-CZ" sz="2400" dirty="0"/>
              <a:t>, krvácení do komor, </a:t>
            </a:r>
            <a:r>
              <a:rPr lang="cs-CZ" sz="2400" dirty="0" err="1"/>
              <a:t>nitrokomorové</a:t>
            </a:r>
            <a:r>
              <a:rPr lang="cs-CZ" sz="2400" dirty="0"/>
              <a:t> tumory, cévní malformace)</a:t>
            </a:r>
          </a:p>
          <a:p>
            <a:r>
              <a:rPr lang="cs-CZ" sz="2400" b="1" dirty="0"/>
              <a:t>zvýšený žilní tlak </a:t>
            </a:r>
            <a:r>
              <a:rPr lang="cs-CZ" sz="2400" dirty="0"/>
              <a:t>– trombóza sinů, obstrukce nebo trombóza jugulárních žil, srdeční selhání, agresivní UPV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216788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sah 1">
            <a:extLst>
              <a:ext uri="{FF2B5EF4-FFF2-40B4-BE49-F238E27FC236}">
                <a16:creationId xmlns:a16="http://schemas.microsoft.com/office/drawing/2014/main" xmlns="" id="{2816D37A-43CA-2266-17DD-FEC117284A39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přesun žilní krve a MMM </a:t>
            </a:r>
            <a:r>
              <a:rPr lang="cs-CZ" sz="2000" dirty="0" err="1"/>
              <a:t>extrakraniálně</a:t>
            </a:r>
            <a:endParaRPr lang="cs-CZ" sz="2000" dirty="0"/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snížení tvorby a zvýšení </a:t>
            </a:r>
            <a:r>
              <a:rPr lang="cs-CZ" sz="2000" dirty="0" err="1"/>
              <a:t>absorbce</a:t>
            </a:r>
            <a:r>
              <a:rPr lang="cs-CZ" sz="2000" dirty="0"/>
              <a:t> MMM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2000" dirty="0"/>
              <a:t>po vyčerpání kompenzačních mechanismů narůstá nitrolebeční tlak a dochází k přesunu mozkové hmoty a přes okraje tvrdé pleny – </a:t>
            </a:r>
            <a:r>
              <a:rPr lang="cs-CZ" sz="2000" dirty="0" err="1"/>
              <a:t>herniace</a:t>
            </a:r>
            <a:endParaRPr lang="cs-CZ" sz="2000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de-AT" sz="200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A121A3D5-5A1B-00C1-E3BF-8531FCE9DB4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E24F0717-FA7E-3B8A-99CC-020F05A04C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7741585D-074B-F379-D867-AF78615C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Kompenzační mechanismy zvýšení složek intrakraniálního obsahu</a:t>
            </a:r>
            <a:endParaRPr lang="de-AT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DFC4B917-DA1B-A909-14AD-58118B231F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xmlns="" id="{05528CC3-69E3-6A08-0005-E607647F1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286" y="4165278"/>
            <a:ext cx="5162496" cy="2152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ástupný obsah 9">
            <a:extLst>
              <a:ext uri="{FF2B5EF4-FFF2-40B4-BE49-F238E27FC236}">
                <a16:creationId xmlns:a16="http://schemas.microsoft.com/office/drawing/2014/main" xmlns="" id="{D46C906D-6EE0-D061-F6FB-40F5E7041EA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903308" y="1667024"/>
            <a:ext cx="3723503" cy="2987354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6E3D627-2AEE-3541-56D7-74EEA02A5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97" y="1171576"/>
            <a:ext cx="5559445" cy="30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450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7" y="1296949"/>
            <a:ext cx="4920048" cy="369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40" y="692150"/>
            <a:ext cx="6359381" cy="429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292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157282BE-5885-5B80-15EE-F601726033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000906C4-35B6-991A-376D-094A0781D1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52DFAF6A-E3C5-6160-9521-756C55D6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b="1" spc="-5" dirty="0" err="1">
                <a:latin typeface="Arial"/>
                <a:cs typeface="Arial"/>
              </a:rPr>
              <a:t>Cíle</a:t>
            </a:r>
            <a:r>
              <a:rPr lang="de-AT" b="1" spc="-30" dirty="0">
                <a:latin typeface="Arial"/>
                <a:cs typeface="Arial"/>
              </a:rPr>
              <a:t> </a:t>
            </a:r>
            <a:r>
              <a:rPr lang="de-AT" b="1" spc="-5" dirty="0" err="1">
                <a:latin typeface="Arial"/>
                <a:cs typeface="Arial"/>
              </a:rPr>
              <a:t>monitoringu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E14194C3-F112-AEB7-155E-7C6F5ADA1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2890" marR="5080">
              <a:spcBef>
                <a:spcPts val="100"/>
              </a:spcBef>
            </a:pPr>
            <a:r>
              <a:rPr lang="de-AT" spc="-5" dirty="0" err="1"/>
              <a:t>včasné</a:t>
            </a:r>
            <a:r>
              <a:rPr lang="de-AT" spc="-5" dirty="0"/>
              <a:t> </a:t>
            </a:r>
            <a:r>
              <a:rPr lang="de-AT" spc="-5" dirty="0" err="1">
                <a:solidFill>
                  <a:srgbClr val="FF0000"/>
                </a:solidFill>
              </a:rPr>
              <a:t>rozpoznání</a:t>
            </a:r>
            <a:r>
              <a:rPr lang="de-AT" spc="-5" dirty="0">
                <a:solidFill>
                  <a:srgbClr val="ED931B"/>
                </a:solidFill>
              </a:rPr>
              <a:t> </a:t>
            </a:r>
            <a:r>
              <a:rPr lang="de-AT" spc="-5" dirty="0" err="1"/>
              <a:t>patofyziologických</a:t>
            </a:r>
            <a:r>
              <a:rPr lang="de-AT" spc="-5" dirty="0"/>
              <a:t> </a:t>
            </a:r>
            <a:r>
              <a:rPr lang="de-AT" spc="-5" dirty="0" err="1"/>
              <a:t>událostí</a:t>
            </a:r>
            <a:r>
              <a:rPr lang="de-AT" spc="-5" dirty="0"/>
              <a:t>, </a:t>
            </a:r>
            <a:r>
              <a:rPr lang="de-AT" dirty="0" err="1"/>
              <a:t>t.j</a:t>
            </a:r>
            <a:r>
              <a:rPr lang="de-AT" dirty="0"/>
              <a:t>. </a:t>
            </a:r>
            <a:r>
              <a:rPr lang="de-AT" spc="-5" dirty="0" err="1"/>
              <a:t>včasná</a:t>
            </a:r>
            <a:r>
              <a:rPr lang="de-AT" spc="-5" dirty="0"/>
              <a:t>  </a:t>
            </a:r>
            <a:r>
              <a:rPr lang="de-AT" spc="-10" dirty="0" err="1"/>
              <a:t>diagnóza</a:t>
            </a:r>
            <a:r>
              <a:rPr lang="de-AT" spc="-10" dirty="0"/>
              <a:t> </a:t>
            </a:r>
            <a:r>
              <a:rPr lang="de-AT" dirty="0"/>
              <a:t>a </a:t>
            </a:r>
            <a:r>
              <a:rPr lang="de-AT" spc="-5" dirty="0" err="1"/>
              <a:t>okamžitá</a:t>
            </a:r>
            <a:r>
              <a:rPr lang="de-AT" spc="10" dirty="0"/>
              <a:t> </a:t>
            </a:r>
            <a:r>
              <a:rPr lang="de-AT" spc="-5" dirty="0" err="1"/>
              <a:t>terapie</a:t>
            </a:r>
            <a:r>
              <a:rPr lang="cs-CZ" spc="-5" dirty="0"/>
              <a:t> = </a:t>
            </a:r>
            <a:r>
              <a:rPr lang="de-AT" spc="-5" dirty="0" err="1">
                <a:solidFill>
                  <a:srgbClr val="FF0000"/>
                </a:solidFill>
              </a:rPr>
              <a:t>prevence</a:t>
            </a:r>
            <a:r>
              <a:rPr lang="de-AT" spc="-5" dirty="0">
                <a:solidFill>
                  <a:srgbClr val="FF0000"/>
                </a:solidFill>
              </a:rPr>
              <a:t> </a:t>
            </a:r>
            <a:r>
              <a:rPr lang="cs-CZ" spc="-5" dirty="0">
                <a:solidFill>
                  <a:srgbClr val="FF0000"/>
                </a:solidFill>
              </a:rPr>
              <a:t>a léčba </a:t>
            </a:r>
            <a:r>
              <a:rPr lang="de-AT" spc="-5" dirty="0" err="1"/>
              <a:t>sekundárních</a:t>
            </a:r>
            <a:r>
              <a:rPr lang="de-AT" spc="-5" dirty="0"/>
              <a:t> </a:t>
            </a:r>
            <a:r>
              <a:rPr lang="de-AT" spc="-5" dirty="0" err="1"/>
              <a:t>inzultů</a:t>
            </a:r>
            <a:endParaRPr lang="cs-CZ" spc="-5" dirty="0"/>
          </a:p>
          <a:p>
            <a:pPr marL="262890" marR="3683000"/>
            <a:r>
              <a:rPr lang="de-AT" spc="-5" dirty="0" err="1"/>
              <a:t>predikce</a:t>
            </a:r>
            <a:r>
              <a:rPr lang="de-AT" spc="-10" dirty="0"/>
              <a:t> </a:t>
            </a:r>
            <a:r>
              <a:rPr lang="de-AT" spc="-5" dirty="0" err="1">
                <a:solidFill>
                  <a:srgbClr val="FF0000"/>
                </a:solidFill>
              </a:rPr>
              <a:t>prognózy</a:t>
            </a:r>
            <a:endParaRPr lang="de-AT" spc="-5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7971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FDD4FAFA-21AC-372F-E8C8-DEDFC6069B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2759E4F4-1E84-FDA6-3121-6881D5414C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8875995-DB01-716F-0FEB-4E2DFA6E1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pc="-5" dirty="0"/>
              <a:t>M</a:t>
            </a:r>
            <a:r>
              <a:rPr lang="de-AT" spc="-5" dirty="0" err="1"/>
              <a:t>ultimodální</a:t>
            </a:r>
            <a:r>
              <a:rPr lang="de-AT" spc="-50" dirty="0"/>
              <a:t> </a:t>
            </a:r>
            <a:r>
              <a:rPr lang="de-AT" spc="-5" dirty="0" err="1"/>
              <a:t>monitoring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5EA07409-DAB6-5B23-6973-02D8AF9AC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Arial"/>
                <a:cs typeface="Arial"/>
              </a:rPr>
              <a:t>kontinuální sledování parametrů více než 2 technikami umožní </a:t>
            </a:r>
            <a:r>
              <a:rPr lang="cs-CZ" sz="2000" b="1" dirty="0">
                <a:latin typeface="Arial"/>
                <a:cs typeface="Arial"/>
              </a:rPr>
              <a:t>získat co nejvíc informací </a:t>
            </a:r>
            <a:r>
              <a:rPr lang="cs-CZ" sz="2000" dirty="0">
                <a:latin typeface="Arial"/>
                <a:cs typeface="Arial"/>
              </a:rPr>
              <a:t>a </a:t>
            </a:r>
            <a:r>
              <a:rPr lang="cs-CZ" sz="2000" b="1" dirty="0">
                <a:latin typeface="Arial"/>
                <a:cs typeface="Arial"/>
              </a:rPr>
              <a:t>překlenout omezení </a:t>
            </a:r>
            <a:r>
              <a:rPr lang="cs-CZ" sz="2000" dirty="0">
                <a:latin typeface="Arial"/>
                <a:cs typeface="Arial"/>
              </a:rPr>
              <a:t>a tvorbu </a:t>
            </a:r>
            <a:r>
              <a:rPr lang="cs-CZ" sz="2000" b="1" dirty="0">
                <a:latin typeface="Arial"/>
                <a:cs typeface="Arial"/>
              </a:rPr>
              <a:t>artefaktů</a:t>
            </a:r>
            <a:r>
              <a:rPr lang="cs-CZ" sz="2000" dirty="0">
                <a:latin typeface="Arial"/>
                <a:cs typeface="Arial"/>
              </a:rPr>
              <a:t> každé z nich, event. </a:t>
            </a:r>
            <a:r>
              <a:rPr lang="cs-CZ" sz="2000" b="1" dirty="0">
                <a:latin typeface="Arial"/>
                <a:cs typeface="Arial"/>
              </a:rPr>
              <a:t>zabránit desinterpretaci </a:t>
            </a:r>
            <a:r>
              <a:rPr lang="cs-CZ" sz="2000" dirty="0">
                <a:latin typeface="Arial"/>
                <a:cs typeface="Arial"/>
              </a:rPr>
              <a:t>samostatně posuzovaného parametru (zvýšené ICP z hyperémie nebo ischemie?)</a:t>
            </a:r>
          </a:p>
          <a:p>
            <a:r>
              <a:rPr lang="cs-CZ" sz="2000" dirty="0">
                <a:latin typeface="Arial"/>
                <a:cs typeface="Arial"/>
              </a:rPr>
              <a:t>zvýšené nároky na znalosti, rychlou a snadnou analýzu dat</a:t>
            </a:r>
          </a:p>
          <a:p>
            <a:r>
              <a:rPr lang="cs-CZ" sz="2000" dirty="0">
                <a:latin typeface="Arial"/>
                <a:cs typeface="Arial"/>
              </a:rPr>
              <a:t>zvýšené nároky na ošetřující personál</a:t>
            </a:r>
          </a:p>
          <a:p>
            <a:r>
              <a:rPr lang="cs-CZ" sz="2000" dirty="0">
                <a:latin typeface="Arial"/>
                <a:cs typeface="Arial"/>
              </a:rPr>
              <a:t>prodražuje se péče</a:t>
            </a:r>
            <a:endParaRPr lang="de-AT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683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Metabolismus mozku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mozek představuje </a:t>
            </a:r>
            <a:r>
              <a:rPr lang="cs-CZ" b="1" dirty="0"/>
              <a:t>2% váhy </a:t>
            </a:r>
            <a:r>
              <a:rPr lang="cs-CZ" dirty="0"/>
              <a:t>organismu</a:t>
            </a:r>
          </a:p>
          <a:p>
            <a:r>
              <a:rPr lang="cs-CZ" dirty="0"/>
              <a:t>vyžaduje však až </a:t>
            </a:r>
            <a:r>
              <a:rPr lang="cs-CZ" b="1" dirty="0"/>
              <a:t>12-15% minutového srdečního objemu (CO) (50ml/100g/min)</a:t>
            </a:r>
          </a:p>
          <a:p>
            <a:r>
              <a:rPr lang="cs-CZ" dirty="0"/>
              <a:t>šedá hmota 80ml/100g/min, bílá hmota 20ml/100g/min</a:t>
            </a:r>
          </a:p>
          <a:p>
            <a:r>
              <a:rPr lang="cs-CZ" b="1" dirty="0"/>
              <a:t>20% klidové spotřeby energie</a:t>
            </a:r>
          </a:p>
          <a:p>
            <a:r>
              <a:rPr lang="cs-CZ" b="1" dirty="0"/>
              <a:t>20% bazální potřeby O2</a:t>
            </a:r>
          </a:p>
          <a:p>
            <a:r>
              <a:rPr lang="cs-CZ" b="1" dirty="0"/>
              <a:t>25% bazální potřeby glukózy</a:t>
            </a:r>
          </a:p>
        </p:txBody>
      </p:sp>
    </p:spTree>
    <p:extLst>
      <p:ext uri="{BB962C8B-B14F-4D97-AF65-F5344CB8AC3E}">
        <p14:creationId xmlns:p14="http://schemas.microsoft.com/office/powerpoint/2010/main" val="3978192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0BCE5986-ACF9-D021-D0BD-501157FE3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7A73CA0D-F97F-6DFB-1CEA-9D5B1B9F6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8" name="Zástupný text 7">
            <a:extLst>
              <a:ext uri="{FF2B5EF4-FFF2-40B4-BE49-F238E27FC236}">
                <a16:creationId xmlns:a16="http://schemas.microsoft.com/office/drawing/2014/main" xmlns="" id="{4B6D3798-BC46-5394-2942-A964554F63E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de-AT" sz="2000" b="1" spc="-5" dirty="0" err="1">
                <a:solidFill>
                  <a:srgbClr val="FF0000"/>
                </a:solidFill>
                <a:latin typeface="Arial"/>
                <a:cs typeface="Arial"/>
              </a:rPr>
              <a:t>dle</a:t>
            </a:r>
            <a:r>
              <a:rPr lang="de-AT" sz="2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AT" sz="2000" b="1" dirty="0" err="1">
                <a:solidFill>
                  <a:srgbClr val="FF0000"/>
                </a:solidFill>
                <a:latin typeface="Arial"/>
                <a:cs typeface="Arial"/>
              </a:rPr>
              <a:t>místa</a:t>
            </a:r>
            <a:r>
              <a:rPr lang="de-AT" sz="20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AT" sz="2000" b="1" spc="-5" dirty="0" err="1">
                <a:solidFill>
                  <a:srgbClr val="FF0000"/>
                </a:solidFill>
                <a:latin typeface="Arial"/>
                <a:cs typeface="Arial"/>
              </a:rPr>
              <a:t>měření</a:t>
            </a:r>
            <a:r>
              <a:rPr lang="de-AT" sz="2000" b="1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de-AT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xmlns="" id="{A6B13796-0AC2-BA6D-53A5-836D07BE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pc="-5" dirty="0" err="1"/>
              <a:t>Rozdělení</a:t>
            </a:r>
            <a:r>
              <a:rPr lang="de-AT" spc="-60" dirty="0"/>
              <a:t> </a:t>
            </a:r>
            <a:r>
              <a:rPr lang="de-AT" spc="-5" dirty="0" err="1"/>
              <a:t>monitoringu</a:t>
            </a:r>
            <a:endParaRPr lang="de-AT" dirty="0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xmlns="" id="{E81CF586-CE2D-4084-FE83-9686A81B310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de-AT" sz="2000" b="1" spc="-5" dirty="0" err="1">
                <a:solidFill>
                  <a:srgbClr val="FF0000"/>
                </a:solidFill>
                <a:latin typeface="Arial"/>
                <a:cs typeface="Arial"/>
              </a:rPr>
              <a:t>dle</a:t>
            </a:r>
            <a:r>
              <a:rPr lang="de-AT" sz="20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AT" sz="2000" b="1" spc="-5" dirty="0" err="1">
                <a:solidFill>
                  <a:srgbClr val="FF0000"/>
                </a:solidFill>
                <a:latin typeface="Arial"/>
                <a:cs typeface="Arial"/>
              </a:rPr>
              <a:t>invazivity</a:t>
            </a:r>
            <a:r>
              <a:rPr lang="de-AT" sz="2000" b="1" spc="-5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de-AT" sz="20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de-AT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2CD952AB-50AF-5297-2606-CEAB55756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systémový: </a:t>
            </a:r>
            <a:r>
              <a:rPr lang="cs-CZ" dirty="0"/>
              <a:t>klinický, IBP, EKG, SpO2, TT, laboratoř</a:t>
            </a:r>
          </a:p>
          <a:p>
            <a:r>
              <a:rPr lang="cs-CZ" b="1" dirty="0"/>
              <a:t>lokální: </a:t>
            </a:r>
            <a:r>
              <a:rPr lang="cs-CZ" dirty="0"/>
              <a:t>ICP, CPP, SvjO2, PtbrO2, NIRS, EEG</a:t>
            </a:r>
            <a:endParaRPr lang="de-AT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xmlns="" id="{0A1FC42E-38B8-49E8-3C02-B1D8FDDA058C}"/>
              </a:ext>
            </a:extLst>
          </p:cNvPr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b="1" dirty="0"/>
              <a:t>invazivní: </a:t>
            </a:r>
            <a:r>
              <a:rPr lang="cs-CZ" dirty="0"/>
              <a:t>ICP, CPP, SvjO2, PtbrO2</a:t>
            </a:r>
          </a:p>
          <a:p>
            <a:r>
              <a:rPr lang="cs-CZ" b="1" dirty="0"/>
              <a:t>neinvazivní: </a:t>
            </a:r>
            <a:r>
              <a:rPr lang="cs-CZ" dirty="0"/>
              <a:t>CT, MRI, MRI, NIRS, EEG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980984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5F041D2D-6CE0-2C99-A7F6-1CD1203626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C9E6CA24-6567-9E63-AED6-85C97CB8B0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4CBEB38F-4ED3-2D34-4EF9-9D68F17E1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Klinický monitoring</a:t>
            </a:r>
            <a:endParaRPr lang="de-AT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xmlns="" id="{144B79C8-C3CF-8491-B7E3-1C48330DF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kvantita a kvalita vědomí</a:t>
            </a:r>
          </a:p>
          <a:p>
            <a:r>
              <a:rPr lang="cs-CZ" sz="2000" b="1" dirty="0"/>
              <a:t>šířka a reaktivita zornic</a:t>
            </a:r>
          </a:p>
          <a:p>
            <a:r>
              <a:rPr lang="cs-CZ" sz="2000" b="1" dirty="0"/>
              <a:t>postavení očních bulbů</a:t>
            </a:r>
          </a:p>
          <a:p>
            <a:r>
              <a:rPr lang="cs-CZ" sz="2000" b="1" i="0" dirty="0">
                <a:solidFill>
                  <a:srgbClr val="333333"/>
                </a:solidFill>
                <a:effectLst/>
                <a:latin typeface="+mj-lt"/>
              </a:rPr>
              <a:t>zhodnocení motorické odpovědi každé končetiny zvlášť</a:t>
            </a:r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u netlumeného pacienta hodnocení GCS á 1 hod</a:t>
            </a:r>
          </a:p>
          <a:p>
            <a:r>
              <a:rPr lang="cs-CZ" sz="2000" dirty="0"/>
              <a:t>u tlumeného pacienta hloubka tlumení / agitace, </a:t>
            </a:r>
            <a:r>
              <a:rPr lang="cs-CZ" sz="2000" dirty="0" err="1"/>
              <a:t>Richmond</a:t>
            </a:r>
            <a:r>
              <a:rPr lang="cs-CZ" sz="2000" dirty="0"/>
              <a:t> SAS á 1 hod</a:t>
            </a:r>
          </a:p>
          <a:p>
            <a:r>
              <a:rPr lang="cs-CZ" sz="2000" dirty="0"/>
              <a:t>omezen hlubokou analgosedací a svalovou relaxací</a:t>
            </a:r>
          </a:p>
          <a:p>
            <a:r>
              <a:rPr lang="cs-CZ" sz="2000" dirty="0"/>
              <a:t>často opomíjené vyšetřování </a:t>
            </a:r>
            <a:r>
              <a:rPr lang="cs-CZ" sz="2000" b="1" dirty="0"/>
              <a:t>meningeálních jevů </a:t>
            </a:r>
            <a:r>
              <a:rPr lang="cs-CZ" sz="2000" dirty="0"/>
              <a:t>(tlumený pacient, úraz)</a:t>
            </a:r>
          </a:p>
        </p:txBody>
      </p:sp>
    </p:spTree>
    <p:extLst>
      <p:ext uri="{BB962C8B-B14F-4D97-AF65-F5344CB8AC3E}">
        <p14:creationId xmlns:p14="http://schemas.microsoft.com/office/powerpoint/2010/main" val="8831131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Glasgow </a:t>
            </a:r>
            <a:r>
              <a:rPr lang="cs-CZ" dirty="0" err="1"/>
              <a:t>coma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hodnotí kvantitativní poruchu vědomí pouze u </a:t>
            </a:r>
          </a:p>
          <a:p>
            <a:pPr marL="72000" indent="0">
              <a:buNone/>
            </a:pPr>
            <a:r>
              <a:rPr lang="cs-CZ" sz="1800" dirty="0" err="1">
                <a:solidFill>
                  <a:srgbClr val="000000"/>
                </a:solidFill>
                <a:latin typeface="Cambria" panose="02040503050406030204" pitchFamily="18" charset="0"/>
              </a:rPr>
              <a:t>nesedovaného</a:t>
            </a: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 pacienta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u </a:t>
            </a:r>
            <a:r>
              <a:rPr lang="cs-CZ" sz="1800" dirty="0" err="1">
                <a:solidFill>
                  <a:srgbClr val="000000"/>
                </a:solidFill>
                <a:latin typeface="Cambria" panose="02040503050406030204" pitchFamily="18" charset="0"/>
              </a:rPr>
              <a:t>sedovaného</a:t>
            </a: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 pacienta použít škálu </a:t>
            </a:r>
            <a:r>
              <a:rPr lang="cs-CZ" sz="1800" dirty="0" err="1">
                <a:solidFill>
                  <a:srgbClr val="000000"/>
                </a:solidFill>
                <a:latin typeface="Cambria" panose="02040503050406030204" pitchFamily="18" charset="0"/>
              </a:rPr>
              <a:t>sedace</a:t>
            </a:r>
            <a:endParaRPr lang="cs-CZ" sz="1800" dirty="0">
              <a:solidFill>
                <a:srgbClr val="000000"/>
              </a:solidFill>
              <a:latin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výhody: jednoduché, rychlé, reprodukovatelné, </a:t>
            </a:r>
          </a:p>
          <a:p>
            <a:pPr marL="72000" indent="0">
              <a:buNone/>
            </a:pP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standardizovaný komunikační a prognostický nástroj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1800" dirty="0">
                <a:solidFill>
                  <a:srgbClr val="000000"/>
                </a:solidFill>
                <a:latin typeface="Cambria" panose="02040503050406030204" pitchFamily="18" charset="0"/>
              </a:rPr>
              <a:t>nevýhody: subjektivní, omezená přesnost (otok oka, ETK mluvení, fixace končetin), nehodnotí jiné proměnné (zornice)	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8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050" name="Picture 2" descr="Hodnocení poruch vědomí v přednemocniční neodkladné péči: když méně je ...">
            <a:extLst>
              <a:ext uri="{FF2B5EF4-FFF2-40B4-BE49-F238E27FC236}">
                <a16:creationId xmlns:a16="http://schemas.microsoft.com/office/drawing/2014/main" xmlns="" id="{1C59217D-04A0-311B-18D6-824DDAD59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346" y="336413"/>
            <a:ext cx="6133051" cy="29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503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58AC7DC0-9FC1-E13C-2A80-92DA95250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27386E8F-976C-B35A-B6A4-4EC46C5934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F649ED1F-FF67-7A8A-D7A7-BDBED8CB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Glasgow </a:t>
            </a:r>
            <a:r>
              <a:rPr lang="cs-CZ" dirty="0" err="1"/>
              <a:t>outcome</a:t>
            </a:r>
            <a:r>
              <a:rPr lang="cs-CZ" dirty="0"/>
              <a:t> </a:t>
            </a:r>
            <a:r>
              <a:rPr lang="cs-CZ" dirty="0" err="1"/>
              <a:t>scale</a:t>
            </a:r>
            <a:r>
              <a:rPr lang="cs-CZ" dirty="0"/>
              <a:t> (GOS)</a:t>
            </a:r>
          </a:p>
        </p:txBody>
      </p:sp>
      <p:pic>
        <p:nvPicPr>
          <p:cNvPr id="4098" name="Picture 2" descr="Glasgow Outcome Scale - visual mnemonic">
            <a:extLst>
              <a:ext uri="{FF2B5EF4-FFF2-40B4-BE49-F238E27FC236}">
                <a16:creationId xmlns:a16="http://schemas.microsoft.com/office/drawing/2014/main" xmlns="" id="{62E948C3-0B5F-DB1D-41C9-EAF5BC30C5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794" y="1692275"/>
            <a:ext cx="8128000" cy="414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4096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638CEE5-D7DC-6A0D-C3BF-A10FDC8B39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3A6422FB-35B4-BCA4-8B76-DC85A58A36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CCCE4FD-AC5D-1F5E-9492-E85E785F6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monitorování </a:t>
            </a:r>
            <a:r>
              <a:rPr lang="cs-CZ" dirty="0" err="1"/>
              <a:t>sedace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Richmond</a:t>
            </a:r>
            <a:r>
              <a:rPr lang="cs-CZ" dirty="0"/>
              <a:t> </a:t>
            </a:r>
            <a:r>
              <a:rPr lang="cs-CZ" dirty="0" err="1"/>
              <a:t>Agitation</a:t>
            </a:r>
            <a:r>
              <a:rPr lang="cs-CZ" dirty="0"/>
              <a:t> </a:t>
            </a:r>
            <a:r>
              <a:rPr lang="cs-CZ" dirty="0" err="1"/>
              <a:t>Sedation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8B00BE44-08E0-FB2A-0505-496331C57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3404" y="1638106"/>
            <a:ext cx="4018874" cy="5091036"/>
          </a:xfrm>
        </p:spPr>
      </p:pic>
    </p:spTree>
    <p:extLst>
      <p:ext uri="{BB962C8B-B14F-4D97-AF65-F5344CB8AC3E}">
        <p14:creationId xmlns:p14="http://schemas.microsoft.com/office/powerpoint/2010/main" val="114414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B02DC44F-3363-3522-8816-68CAB0B9F5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4B2B006-46C6-8294-B880-2550E50E56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1F33C90E-C4A1-46A0-E981-04242C883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Klinické monitorování </a:t>
            </a:r>
            <a:r>
              <a:rPr lang="cs-CZ" dirty="0" err="1"/>
              <a:t>sedace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Riker</a:t>
            </a:r>
            <a:r>
              <a:rPr lang="cs-CZ" dirty="0"/>
              <a:t> </a:t>
            </a:r>
            <a:r>
              <a:rPr lang="cs-CZ" dirty="0" err="1"/>
              <a:t>Sedation-Agitation</a:t>
            </a:r>
            <a:r>
              <a:rPr lang="cs-CZ" dirty="0"/>
              <a:t> </a:t>
            </a:r>
            <a:r>
              <a:rPr lang="cs-CZ" dirty="0" err="1"/>
              <a:t>Scale</a:t>
            </a: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xmlns="" id="{EC1CFE47-FF16-EB83-1006-E0AED3B60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35695" y="1692275"/>
            <a:ext cx="3722198" cy="4140200"/>
          </a:xfrm>
        </p:spPr>
      </p:pic>
    </p:spTree>
    <p:extLst>
      <p:ext uri="{BB962C8B-B14F-4D97-AF65-F5344CB8AC3E}">
        <p14:creationId xmlns:p14="http://schemas.microsoft.com/office/powerpoint/2010/main" val="2930364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84436780-F684-1EFF-1283-0E731BE5E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E9DFF83-467F-1099-0630-EEB876756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0A66277-17EE-985B-1646-71B099FD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Hodnocení velikosti a zornic a fotoreakce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396B922D-6820-8F20-22A5-8B8ADFA95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vyšetřuje se á 1 h</a:t>
            </a:r>
          </a:p>
          <a:p>
            <a:r>
              <a:rPr lang="cs-CZ" dirty="0"/>
              <a:t>normální reakce na osvit: rychlé zúžení (mióza) a rychlé rozšíření při odstranění světla (mydriáza)</a:t>
            </a:r>
          </a:p>
          <a:p>
            <a:r>
              <a:rPr lang="cs-CZ" dirty="0"/>
              <a:t>změny velikosti zornic a jejich reaktivitě mohou indikovat zvýšený ICP, poškození mozkového kmene nebo dráhy pupilárního reflexu</a:t>
            </a:r>
          </a:p>
          <a:p>
            <a:r>
              <a:rPr lang="cs-CZ" dirty="0"/>
              <a:t>jednoduchá, ale subjektivní</a:t>
            </a:r>
          </a:p>
          <a:p>
            <a:r>
              <a:rPr lang="cs-CZ" dirty="0"/>
              <a:t>limitace úrazem oka</a:t>
            </a:r>
          </a:p>
        </p:txBody>
      </p:sp>
    </p:spTree>
    <p:extLst>
      <p:ext uri="{BB962C8B-B14F-4D97-AF65-F5344CB8AC3E}">
        <p14:creationId xmlns:p14="http://schemas.microsoft.com/office/powerpoint/2010/main" val="225828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4B2BD9AA-03E6-AA4B-3916-382AD84444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1427DA75-8EE2-164A-077E-19FE1D976B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EE8A7100-FD94-82A1-3DEC-94D0B195304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F414456F-DB1E-616C-D135-2C49BE3F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Automatizovaná </a:t>
            </a:r>
            <a:r>
              <a:rPr lang="cs-CZ" dirty="0" err="1"/>
              <a:t>pupilometrie</a:t>
            </a:r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xmlns="" id="{2F0A98E6-8045-5106-B44B-66D2B17CB25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58D5FD02-6AC1-480D-8AAE-C3914F8AB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kvantitativní, automatizované, infračervené technologie pro vyšetření zornic</a:t>
            </a:r>
          </a:p>
          <a:p>
            <a:r>
              <a:rPr lang="cs-CZ" sz="1600" i="0" dirty="0" err="1">
                <a:solidFill>
                  <a:srgbClr val="111111"/>
                </a:solidFill>
                <a:effectLst/>
                <a:latin typeface="-apple-system"/>
              </a:rPr>
              <a:t>NPi</a:t>
            </a:r>
            <a:r>
              <a:rPr lang="cs-CZ" sz="1600" i="0" dirty="0">
                <a:solidFill>
                  <a:srgbClr val="111111"/>
                </a:solidFill>
                <a:effectLst/>
                <a:latin typeface="-apple-system"/>
              </a:rPr>
              <a:t> (neurologický pupilární index) - kvantitativní m</a:t>
            </a:r>
            <a:r>
              <a:rPr lang="cs-CZ" sz="1600" b="0" i="0" dirty="0">
                <a:solidFill>
                  <a:srgbClr val="111111"/>
                </a:solidFill>
                <a:effectLst/>
                <a:latin typeface="-apple-system"/>
              </a:rPr>
              <a:t>ěření, které hodnotí dynamické změny zornic, včetně procenta zúžení, latence, rychlosti konstrikce a dilatace, hodnoty 0-5</a:t>
            </a:r>
            <a:endParaRPr lang="cs-CZ" sz="1600" dirty="0"/>
          </a:p>
          <a:p>
            <a:r>
              <a:rPr lang="cs-CZ" sz="1600" b="0" i="0" dirty="0" err="1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NPi</a:t>
            </a:r>
            <a:r>
              <a:rPr lang="cs-CZ" sz="1600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 není ovlivněn </a:t>
            </a:r>
            <a:r>
              <a:rPr lang="cs-CZ" sz="1600" b="0" i="0" dirty="0" err="1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sedací-analgezií</a:t>
            </a:r>
            <a:r>
              <a:rPr lang="cs-CZ" sz="1600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, v dávkách používaných v praxi </a:t>
            </a:r>
            <a:r>
              <a:rPr lang="cs-CZ" sz="1600" b="0" i="0" dirty="0" err="1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neurointenzivní</a:t>
            </a:r>
            <a:r>
              <a:rPr lang="cs-CZ" sz="1600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 péče a mírnou hypotermií</a:t>
            </a:r>
          </a:p>
          <a:p>
            <a:r>
              <a:rPr lang="cs-CZ" sz="1600" dirty="0">
                <a:solidFill>
                  <a:srgbClr val="4A4A4A"/>
                </a:solidFill>
                <a:latin typeface="roboto" panose="02000000000000000000" pitchFamily="2" charset="0"/>
              </a:rPr>
              <a:t>NPi≤3 předpovídá rozvíjející se patologii mozku (předchází závažným vzestupům ICP)</a:t>
            </a:r>
            <a:endParaRPr lang="cs-CZ" sz="1600" b="0" i="0" dirty="0">
              <a:solidFill>
                <a:srgbClr val="4A4A4A"/>
              </a:solidFill>
              <a:effectLst/>
              <a:latin typeface="roboto" panose="02000000000000000000" pitchFamily="2" charset="0"/>
            </a:endParaRPr>
          </a:p>
          <a:p>
            <a:r>
              <a:rPr lang="cs-CZ" sz="1600" b="0" i="0" dirty="0" err="1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NPi</a:t>
            </a:r>
            <a:r>
              <a:rPr lang="cs-CZ" sz="1600" b="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=0 je silně prediktivní pro mortalitu (GOS 1)</a:t>
            </a:r>
            <a:endParaRPr lang="cs-CZ" sz="1600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xmlns="" id="{8E0080FB-229D-D5D4-10F2-0BE36295EFA4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8873412" y="1690271"/>
            <a:ext cx="2597866" cy="4140000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A850AF9-B632-6918-5C41-28CD5171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842" y="2090068"/>
            <a:ext cx="1419225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645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DF15EF02-5434-1E54-19CC-C928E80BEE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7284B76F-794A-36D7-1662-9FC6087D92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xmlns="" id="{0B0DBE22-1ECD-0DB7-8A57-2DB2060A5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pc="-5" dirty="0" err="1"/>
              <a:t>Systémový</a:t>
            </a:r>
            <a:r>
              <a:rPr lang="de-AT" spc="-45" dirty="0"/>
              <a:t> </a:t>
            </a:r>
            <a:r>
              <a:rPr lang="de-AT" spc="-5" dirty="0" err="1"/>
              <a:t>monitoring</a:t>
            </a:r>
            <a:endParaRPr lang="de-AT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xmlns="" id="{F7253313-A5B6-960D-5E0B-AEB394661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IBP, MAP – hypotenze!, CPP</a:t>
            </a:r>
          </a:p>
          <a:p>
            <a:r>
              <a:rPr lang="cs-CZ" sz="2000" dirty="0"/>
              <a:t>(CVT – </a:t>
            </a:r>
            <a:r>
              <a:rPr lang="cs-CZ" sz="2000" dirty="0" err="1"/>
              <a:t>euvolémie</a:t>
            </a:r>
            <a:r>
              <a:rPr lang="cs-CZ" sz="2000" dirty="0"/>
              <a:t>)</a:t>
            </a:r>
          </a:p>
          <a:p>
            <a:r>
              <a:rPr lang="cs-CZ" sz="2000" dirty="0"/>
              <a:t>hodinová diuréza, bilance tekutin + vážení pacientů</a:t>
            </a:r>
          </a:p>
          <a:p>
            <a:r>
              <a:rPr lang="cs-CZ" sz="2000" dirty="0"/>
              <a:t>SpO2 – celková oxygenace, odhad dodávky O2</a:t>
            </a:r>
          </a:p>
          <a:p>
            <a:r>
              <a:rPr lang="cs-CZ" sz="2000" dirty="0"/>
              <a:t>EtCO2 – minutová ventilace, </a:t>
            </a:r>
            <a:r>
              <a:rPr lang="cs-CZ" sz="2000" dirty="0" err="1"/>
              <a:t>hypokapnie</a:t>
            </a:r>
            <a:endParaRPr lang="cs-CZ" sz="2000" dirty="0"/>
          </a:p>
          <a:p>
            <a:r>
              <a:rPr lang="cs-CZ" sz="2000" dirty="0"/>
              <a:t>EKG – arytmie, ischemie myokardu</a:t>
            </a:r>
          </a:p>
          <a:p>
            <a:r>
              <a:rPr lang="cs-CZ" sz="2000" dirty="0"/>
              <a:t>TTE – volémie, </a:t>
            </a:r>
            <a:r>
              <a:rPr lang="cs-CZ" sz="2000" dirty="0" err="1"/>
              <a:t>Takotsubo</a:t>
            </a:r>
            <a:r>
              <a:rPr lang="cs-CZ" sz="2000" dirty="0"/>
              <a:t> KMP</a:t>
            </a:r>
          </a:p>
          <a:p>
            <a:r>
              <a:rPr lang="cs-CZ" sz="2000" dirty="0"/>
              <a:t>TT – hypotermie, hypertermie zvyšuje ICP! (mozek o 1-2°C teplejší proti tělesnému jádru, intrakraniální gradient - epidurální prostor o 0,4-1°C chladnější, než komory)</a:t>
            </a:r>
            <a:endParaRPr lang="de-AT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5326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1629659D-0159-1487-FFF1-A55AAD52B6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5F15B69-A343-BB38-E6BC-1D39C62895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EABC5788-EDDA-355A-C8CA-7D5B5772B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pc="-10" dirty="0" err="1"/>
              <a:t>L</a:t>
            </a:r>
            <a:r>
              <a:rPr lang="de-AT" dirty="0" err="1"/>
              <a:t>a</a:t>
            </a:r>
            <a:r>
              <a:rPr lang="de-AT" spc="-10" dirty="0" err="1"/>
              <a:t>bo</a:t>
            </a:r>
            <a:r>
              <a:rPr lang="de-AT" dirty="0" err="1"/>
              <a:t>rat</a:t>
            </a:r>
            <a:r>
              <a:rPr lang="de-AT" spc="-10" dirty="0" err="1"/>
              <a:t>o</a:t>
            </a:r>
            <a:r>
              <a:rPr lang="de-AT" dirty="0" err="1"/>
              <a:t>ř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E3B26641-18B0-F1DE-8EF7-B110FCFC6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art. ABR – přesné monitorování oxygenace a ventilace</a:t>
            </a:r>
          </a:p>
          <a:p>
            <a:r>
              <a:rPr lang="cs-CZ" sz="1800" dirty="0"/>
              <a:t>laktát – arteriální</a:t>
            </a:r>
            <a:endParaRPr lang="de-AT" sz="1800" dirty="0"/>
          </a:p>
          <a:p>
            <a:r>
              <a:rPr lang="cs-CZ" sz="1800" dirty="0"/>
              <a:t>glykémie – </a:t>
            </a:r>
            <a:r>
              <a:rPr lang="cs-CZ" sz="1800" dirty="0" err="1"/>
              <a:t>hypo</a:t>
            </a:r>
            <a:r>
              <a:rPr lang="cs-CZ" sz="1800" dirty="0"/>
              <a:t> i hyper!!</a:t>
            </a:r>
          </a:p>
          <a:p>
            <a:r>
              <a:rPr lang="cs-CZ" sz="1800" dirty="0"/>
              <a:t>Na</a:t>
            </a:r>
            <a:r>
              <a:rPr lang="cs-CZ" sz="1800" baseline="30000" dirty="0"/>
              <a:t>+</a:t>
            </a:r>
            <a:r>
              <a:rPr lang="cs-CZ" sz="1800" dirty="0"/>
              <a:t> – typicky </a:t>
            </a:r>
            <a:r>
              <a:rPr lang="cs-CZ" sz="1800" dirty="0" err="1"/>
              <a:t>hypernatrémie</a:t>
            </a:r>
            <a:r>
              <a:rPr lang="cs-CZ" sz="1800" dirty="0"/>
              <a:t>, ale při dlouhodobém podávání </a:t>
            </a:r>
            <a:r>
              <a:rPr lang="cs-CZ" sz="1800" dirty="0" err="1"/>
              <a:t>manitolu</a:t>
            </a:r>
            <a:r>
              <a:rPr lang="cs-CZ" sz="1800" dirty="0"/>
              <a:t> </a:t>
            </a:r>
            <a:r>
              <a:rPr lang="cs-CZ" sz="1800" dirty="0" err="1"/>
              <a:t>diluční</a:t>
            </a:r>
            <a:r>
              <a:rPr lang="cs-CZ" sz="1800" dirty="0"/>
              <a:t> </a:t>
            </a:r>
            <a:r>
              <a:rPr lang="cs-CZ" sz="1800" dirty="0" err="1"/>
              <a:t>hyponatrémie</a:t>
            </a:r>
            <a:r>
              <a:rPr lang="cs-CZ" sz="1800" dirty="0"/>
              <a:t> i při </a:t>
            </a:r>
            <a:r>
              <a:rPr lang="cs-CZ" sz="1800" dirty="0" err="1"/>
              <a:t>hyperosmolalitě</a:t>
            </a:r>
            <a:endParaRPr lang="cs-CZ" sz="1800" dirty="0"/>
          </a:p>
          <a:p>
            <a:r>
              <a:rPr lang="cs-CZ" sz="1800" dirty="0"/>
              <a:t>K</a:t>
            </a:r>
            <a:r>
              <a:rPr lang="cs-CZ" sz="1800" baseline="30000" dirty="0"/>
              <a:t>+</a:t>
            </a:r>
            <a:r>
              <a:rPr lang="cs-CZ" sz="1800" dirty="0"/>
              <a:t> – ztráty při podávání </a:t>
            </a:r>
            <a:r>
              <a:rPr lang="cs-CZ" sz="1800" dirty="0" err="1"/>
              <a:t>manitolu</a:t>
            </a:r>
            <a:r>
              <a:rPr lang="cs-CZ" sz="1800" dirty="0"/>
              <a:t> nebo diabetes </a:t>
            </a:r>
            <a:r>
              <a:rPr lang="cs-CZ" sz="1800" dirty="0" err="1"/>
              <a:t>insipidus</a:t>
            </a:r>
            <a:endParaRPr lang="cs-CZ" sz="1800" dirty="0"/>
          </a:p>
          <a:p>
            <a:r>
              <a:rPr lang="cs-CZ" sz="1800" dirty="0"/>
              <a:t>osmolalita</a:t>
            </a:r>
          </a:p>
          <a:p>
            <a:r>
              <a:rPr lang="cs-CZ" sz="1800" dirty="0" err="1"/>
              <a:t>Hb</a:t>
            </a:r>
            <a:r>
              <a:rPr lang="cs-CZ" sz="1800" dirty="0"/>
              <a:t>, </a:t>
            </a:r>
            <a:r>
              <a:rPr lang="cs-CZ" sz="1800" dirty="0" err="1"/>
              <a:t>Htk</a:t>
            </a:r>
            <a:r>
              <a:rPr lang="cs-CZ" sz="1800" dirty="0"/>
              <a:t> – parametr pro výpočet dodávky O2, pozor na anémii u </a:t>
            </a:r>
            <a:r>
              <a:rPr lang="cs-CZ" sz="1800" dirty="0" err="1"/>
              <a:t>polytraumatizovaných</a:t>
            </a:r>
            <a:r>
              <a:rPr lang="cs-CZ" sz="1800" dirty="0"/>
              <a:t> pacientů, transfuzní </a:t>
            </a:r>
            <a:r>
              <a:rPr lang="cs-CZ" sz="1800" dirty="0" err="1"/>
              <a:t>trigger</a:t>
            </a:r>
            <a:r>
              <a:rPr lang="cs-CZ" sz="1800" dirty="0"/>
              <a:t> nad 90g/l</a:t>
            </a:r>
          </a:p>
          <a:p>
            <a:r>
              <a:rPr lang="cs-CZ" sz="1800" dirty="0"/>
              <a:t>koagulace – hypotermie, trauma, </a:t>
            </a:r>
            <a:r>
              <a:rPr lang="cs-CZ" sz="1800" dirty="0" err="1"/>
              <a:t>hepatopatie</a:t>
            </a:r>
            <a:r>
              <a:rPr lang="cs-CZ" sz="1800" dirty="0"/>
              <a:t>, antikoagulancia; riziko sekundárního zakrvácení</a:t>
            </a:r>
          </a:p>
        </p:txBody>
      </p:sp>
    </p:spTree>
    <p:extLst>
      <p:ext uri="{BB962C8B-B14F-4D97-AF65-F5344CB8AC3E}">
        <p14:creationId xmlns:p14="http://schemas.microsoft.com/office/powerpoint/2010/main" val="1632103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0C30DFCC-F862-8776-D6DF-32DFBD7355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anesteziologie, resuscitace a intenzivní medicíny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35D04ED4-F58A-F984-B4A4-C75B21672C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xmlns="" id="{D6FCD150-8C8E-9DB4-5C90-FCF989B85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Cévní zásobení mozku</a:t>
            </a:r>
            <a:endParaRPr lang="de-AT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xmlns="" id="{AD32A59A-EBEF-63EB-CBF1-E3EA19950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mozek je zásobován </a:t>
            </a:r>
            <a:r>
              <a:rPr lang="cs-CZ" sz="2000" b="1" dirty="0"/>
              <a:t>4 tepnami</a:t>
            </a:r>
            <a:r>
              <a:rPr lang="cs-CZ" sz="2000" dirty="0"/>
              <a:t>, které jsou vzájemně propojené a tvoří </a:t>
            </a:r>
            <a:r>
              <a:rPr lang="cs-CZ" sz="2000" b="1" dirty="0" err="1"/>
              <a:t>Willisův</a:t>
            </a:r>
            <a:r>
              <a:rPr lang="cs-CZ" sz="2000" b="1" dirty="0"/>
              <a:t> okruh </a:t>
            </a:r>
            <a:r>
              <a:rPr lang="cs-CZ" sz="2000" dirty="0"/>
              <a:t>(</a:t>
            </a:r>
            <a:r>
              <a:rPr lang="cs-CZ" sz="2000" dirty="0" err="1"/>
              <a:t>a.carotis</a:t>
            </a:r>
            <a:r>
              <a:rPr lang="cs-CZ" sz="2000" dirty="0"/>
              <a:t> </a:t>
            </a:r>
            <a:r>
              <a:rPr lang="cs-CZ" sz="2000" dirty="0" err="1"/>
              <a:t>l.dx</a:t>
            </a:r>
            <a:r>
              <a:rPr lang="cs-CZ" sz="2000" dirty="0"/>
              <a:t>. et sin. = přední povodí, 80% zásobení, </a:t>
            </a:r>
            <a:r>
              <a:rPr lang="cs-CZ" sz="2000" dirty="0" err="1"/>
              <a:t>a.vertebralis</a:t>
            </a:r>
            <a:r>
              <a:rPr lang="cs-CZ" sz="2000" dirty="0"/>
              <a:t> </a:t>
            </a:r>
            <a:r>
              <a:rPr lang="cs-CZ" sz="2000" dirty="0" err="1"/>
              <a:t>l.dx</a:t>
            </a:r>
            <a:r>
              <a:rPr lang="cs-CZ" sz="2000" dirty="0"/>
              <a:t>. et </a:t>
            </a:r>
            <a:r>
              <a:rPr lang="cs-CZ" sz="2000" dirty="0" err="1"/>
              <a:t>l.sin</a:t>
            </a:r>
            <a:r>
              <a:rPr lang="cs-CZ" sz="2000" dirty="0"/>
              <a:t>. = zadní povodí, 20% zásobení)</a:t>
            </a:r>
          </a:p>
          <a:p>
            <a:r>
              <a:rPr lang="cs-CZ" sz="2000" dirty="0"/>
              <a:t>přední povodí vydává </a:t>
            </a:r>
            <a:r>
              <a:rPr lang="cs-CZ" sz="2000" dirty="0" err="1"/>
              <a:t>a.cerebri</a:t>
            </a:r>
            <a:r>
              <a:rPr lang="cs-CZ" sz="2000" dirty="0"/>
              <a:t> ant. et media</a:t>
            </a:r>
          </a:p>
          <a:p>
            <a:r>
              <a:rPr lang="cs-CZ" sz="2000" dirty="0"/>
              <a:t>zadní povodí vydává a. </a:t>
            </a:r>
            <a:r>
              <a:rPr lang="cs-CZ" sz="2000" dirty="0" err="1"/>
              <a:t>basilaris</a:t>
            </a:r>
            <a:r>
              <a:rPr lang="cs-CZ" sz="2000" dirty="0"/>
              <a:t> a </a:t>
            </a:r>
            <a:r>
              <a:rPr lang="cs-CZ" sz="2000" dirty="0" err="1"/>
              <a:t>a.cerebri</a:t>
            </a:r>
            <a:r>
              <a:rPr lang="cs-CZ" sz="2000" dirty="0"/>
              <a:t> post.</a:t>
            </a:r>
            <a:endParaRPr lang="de-AT" sz="20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99" y="2570204"/>
            <a:ext cx="3580101" cy="329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005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3013" y="125561"/>
            <a:ext cx="6984774" cy="738664"/>
          </a:xfrm>
        </p:spPr>
        <p:txBody>
          <a:bodyPr/>
          <a:lstStyle/>
          <a:p>
            <a:pPr algn="ctr"/>
            <a:r>
              <a:rPr lang="cs-CZ" b="1" dirty="0" err="1">
                <a:solidFill>
                  <a:srgbClr val="0000DC"/>
                </a:solidFill>
              </a:rPr>
              <a:t>Computerová</a:t>
            </a:r>
            <a:r>
              <a:rPr lang="cs-CZ" b="1" dirty="0">
                <a:solidFill>
                  <a:srgbClr val="0000DC"/>
                </a:solidFill>
              </a:rPr>
              <a:t> tomografie – EDH, SDH, SAK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0" y="819150"/>
            <a:ext cx="2336565" cy="287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550" y="3954482"/>
            <a:ext cx="2316815" cy="277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17" y="819150"/>
            <a:ext cx="2277914" cy="29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05FF18-6AC7-E05D-5B85-A444E4286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25" y="864225"/>
            <a:ext cx="4072943" cy="4896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2E1D32E-EB58-6348-ECDB-7157B0485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517" y="3954481"/>
            <a:ext cx="2305876" cy="277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7677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AF83273-2D8F-BBDF-FB29-882613BEC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spc="-10" dirty="0">
                <a:solidFill>
                  <a:schemeClr val="tx2"/>
                </a:solidFill>
                <a:latin typeface="+mj-lt"/>
                <a:cs typeface="+mj-cs"/>
              </a:rPr>
              <a:t>mobilní</a:t>
            </a:r>
            <a:r>
              <a:rPr lang="cs-CZ" dirty="0"/>
              <a:t> </a:t>
            </a:r>
            <a:r>
              <a:rPr lang="cs-CZ" sz="4000" b="1" spc="-10" dirty="0">
                <a:solidFill>
                  <a:schemeClr val="tx2"/>
                </a:solidFill>
                <a:latin typeface="+mj-lt"/>
                <a:cs typeface="+mj-cs"/>
              </a:rPr>
              <a:t>CT</a:t>
            </a:r>
            <a:r>
              <a:rPr lang="cs-CZ" dirty="0"/>
              <a:t> </a:t>
            </a:r>
            <a:r>
              <a:rPr lang="cs-CZ" sz="4000" b="1" spc="-10" dirty="0">
                <a:solidFill>
                  <a:schemeClr val="tx2"/>
                </a:solidFill>
                <a:latin typeface="+mj-lt"/>
                <a:cs typeface="+mj-cs"/>
              </a:rPr>
              <a:t>mozku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A83134B4-867B-41D1-D54A-B80E54626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+mn-lt"/>
                <a:cs typeface="+mn-cs"/>
              </a:rPr>
              <a:t>výhody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rychlost a flexibilita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zvýšení bezpečnosti, eliminace komplikací během transportu </a:t>
            </a:r>
          </a:p>
          <a:p>
            <a:endParaRPr lang="cs-CZ" sz="18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b="1" dirty="0">
                <a:solidFill>
                  <a:schemeClr val="tx1"/>
                </a:solidFill>
                <a:latin typeface="+mn-lt"/>
                <a:cs typeface="+mn-cs"/>
              </a:rPr>
              <a:t>nevýhody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cena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nutnost kalibrace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radiační zátěž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zátěž personálu, nároky na prostor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nároky na personál RTG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kvalita snímků, jen nativní snímky</a:t>
            </a:r>
          </a:p>
          <a:p>
            <a:pPr marL="285750" indent="-285750">
              <a:buFontTx/>
              <a:buChar char="-"/>
            </a:pPr>
            <a:r>
              <a:rPr lang="cs-CZ" sz="1800" dirty="0">
                <a:solidFill>
                  <a:schemeClr val="tx1"/>
                </a:solidFill>
                <a:latin typeface="+mn-lt"/>
                <a:cs typeface="+mn-cs"/>
              </a:rPr>
              <a:t>jen hlava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1A3054D4-69B4-F45F-A935-CB668C754B69}"/>
              </a:ext>
            </a:extLst>
          </p:cNvPr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EBBDC493-71B8-D3D6-6459-7ED3F56A9AF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cs-CZ" smtClean="0"/>
              <a:t>41</a:t>
            </a:fld>
            <a:endParaRPr lang="cs-CZ"/>
          </a:p>
        </p:txBody>
      </p:sp>
      <p:pic>
        <p:nvPicPr>
          <p:cNvPr id="1026" name="Picture 2" descr="Nová zobrazovací metoda v neurointenzivní péči: Mobilní CT mozku - PDF ...">
            <a:extLst>
              <a:ext uri="{FF2B5EF4-FFF2-40B4-BE49-F238E27FC236}">
                <a16:creationId xmlns:a16="http://schemas.microsoft.com/office/drawing/2014/main" xmlns="" id="{108513B6-BE63-1CB1-FB0F-1EBB7ACBF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00" y="3429000"/>
            <a:ext cx="4750900" cy="339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vá zobrazovací metoda v neurointenzivní péči: Mobilní CT mozku - PDF ...">
            <a:extLst>
              <a:ext uri="{FF2B5EF4-FFF2-40B4-BE49-F238E27FC236}">
                <a16:creationId xmlns:a16="http://schemas.microsoft.com/office/drawing/2014/main" xmlns="" id="{BF60E03D-3F8D-1359-0EBC-4C7578361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021" y="-6001"/>
            <a:ext cx="4453979" cy="336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00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10753200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Intrakraniální</a:t>
            </a:r>
            <a:r>
              <a:rPr spc="-50" dirty="0"/>
              <a:t> </a:t>
            </a:r>
            <a:r>
              <a:rPr spc="-5" dirty="0"/>
              <a:t>tlak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Měřené parametry:</a:t>
            </a:r>
          </a:p>
          <a:p>
            <a:r>
              <a:rPr lang="cs-CZ" spc="-5" dirty="0">
                <a:cs typeface="Arial"/>
              </a:rPr>
              <a:t>samotný intrakraniální tlak (</a:t>
            </a:r>
            <a:r>
              <a:rPr lang="cs-CZ" spc="-5" dirty="0" err="1">
                <a:cs typeface="Arial"/>
              </a:rPr>
              <a:t>ICP</a:t>
            </a:r>
            <a:r>
              <a:rPr lang="cs-CZ" spc="-5" dirty="0">
                <a:cs typeface="Arial"/>
              </a:rPr>
              <a:t>)</a:t>
            </a:r>
          </a:p>
          <a:p>
            <a:r>
              <a:rPr lang="cs-CZ" spc="-10" dirty="0">
                <a:cs typeface="Arial"/>
              </a:rPr>
              <a:t>odvozeně: </a:t>
            </a:r>
            <a:r>
              <a:rPr lang="cs-CZ" spc="-5" dirty="0" err="1">
                <a:cs typeface="Arial"/>
              </a:rPr>
              <a:t>CPP</a:t>
            </a:r>
            <a:r>
              <a:rPr lang="cs-CZ" spc="20" dirty="0">
                <a:cs typeface="Arial"/>
              </a:rPr>
              <a:t> </a:t>
            </a:r>
            <a:r>
              <a:rPr lang="cs-CZ" spc="-5" dirty="0">
                <a:cs typeface="Arial"/>
              </a:rPr>
              <a:t>(MAP-</a:t>
            </a:r>
            <a:r>
              <a:rPr lang="cs-CZ" spc="-5" dirty="0" err="1">
                <a:cs typeface="Arial"/>
              </a:rPr>
              <a:t>ICP</a:t>
            </a:r>
            <a:r>
              <a:rPr lang="cs-CZ" spc="-5" dirty="0">
                <a:cs typeface="Arial"/>
              </a:rPr>
              <a:t>)</a:t>
            </a:r>
            <a:endParaRPr lang="cs-CZ" dirty="0">
              <a:cs typeface="Arial"/>
            </a:endParaRPr>
          </a:p>
          <a:p>
            <a:pPr marL="72000" indent="0">
              <a:buNone/>
            </a:pPr>
            <a:endParaRPr lang="cs-CZ" dirty="0"/>
          </a:p>
        </p:txBody>
      </p:sp>
      <p:pic>
        <p:nvPicPr>
          <p:cNvPr id="6" name="Picture 9" descr="CIMG0681">
            <a:extLst>
              <a:ext uri="{FF2B5EF4-FFF2-40B4-BE49-F238E27FC236}">
                <a16:creationId xmlns:a16="http://schemas.microsoft.com/office/drawing/2014/main" xmlns="" id="{4F6BFEB6-A92C-733C-D150-AB4D27CF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6" r="10629"/>
          <a:stretch>
            <a:fillRect/>
          </a:stretch>
        </p:blipFill>
        <p:spPr>
          <a:xfrm>
            <a:off x="6090051" y="2382292"/>
            <a:ext cx="6101949" cy="3558252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EA899D63-B21C-5BE0-86F6-A155442AC67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E0F0D052-1FB8-8795-B284-CA6088F51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854F8AF4-675D-FAC2-B56B-B31C667DE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spc="-5" dirty="0">
                <a:solidFill>
                  <a:schemeClr val="tx2"/>
                </a:solidFill>
                <a:latin typeface="+mj-lt"/>
                <a:cs typeface="+mj-cs"/>
              </a:rPr>
              <a:t>Význam ICP monitoringu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75324929-4F89-EF8A-F933-57A9AA207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prevence sekundárního poškození</a:t>
            </a:r>
          </a:p>
          <a:p>
            <a:r>
              <a:rPr lang="cs-CZ" dirty="0"/>
              <a:t>optimalizace léčby (</a:t>
            </a:r>
            <a:r>
              <a:rPr lang="cs-CZ" dirty="0" err="1"/>
              <a:t>osmoterapie</a:t>
            </a:r>
            <a:r>
              <a:rPr lang="cs-CZ" dirty="0"/>
              <a:t>, chirurgická léčba)	</a:t>
            </a:r>
          </a:p>
          <a:p>
            <a:r>
              <a:rPr lang="cs-CZ" dirty="0"/>
              <a:t>prognostický nástroj</a:t>
            </a:r>
          </a:p>
        </p:txBody>
      </p:sp>
    </p:spTree>
    <p:extLst>
      <p:ext uri="{BB962C8B-B14F-4D97-AF65-F5344CB8AC3E}">
        <p14:creationId xmlns:p14="http://schemas.microsoft.com/office/powerpoint/2010/main" val="14167303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66261" y="695959"/>
            <a:ext cx="402809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Indikace ICP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monitoringu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003039" y="4358640"/>
            <a:ext cx="3810" cy="184150"/>
          </a:xfrm>
          <a:custGeom>
            <a:avLst/>
            <a:gdLst/>
            <a:ahLst/>
            <a:cxnLst/>
            <a:rect l="l" t="t" r="r" b="b"/>
            <a:pathLst>
              <a:path w="3810" h="184150">
                <a:moveTo>
                  <a:pt x="0" y="184150"/>
                </a:moveTo>
                <a:lnTo>
                  <a:pt x="381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187690" y="4358640"/>
            <a:ext cx="3810" cy="184150"/>
          </a:xfrm>
          <a:custGeom>
            <a:avLst/>
            <a:gdLst/>
            <a:ahLst/>
            <a:cxnLst/>
            <a:rect l="l" t="t" r="r" b="b"/>
            <a:pathLst>
              <a:path w="3809" h="184150">
                <a:moveTo>
                  <a:pt x="0" y="184150"/>
                </a:moveTo>
                <a:lnTo>
                  <a:pt x="3809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94729" y="3274059"/>
            <a:ext cx="2092960" cy="185420"/>
          </a:xfrm>
          <a:custGeom>
            <a:avLst/>
            <a:gdLst/>
            <a:ahLst/>
            <a:cxnLst/>
            <a:rect l="l" t="t" r="r" b="b"/>
            <a:pathLst>
              <a:path w="2092959" h="185420">
                <a:moveTo>
                  <a:pt x="2092960" y="185419"/>
                </a:moveTo>
                <a:lnTo>
                  <a:pt x="2092960" y="92710"/>
                </a:lnTo>
                <a:lnTo>
                  <a:pt x="0" y="92710"/>
                </a:lnTo>
                <a:lnTo>
                  <a:pt x="0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003040" y="3274059"/>
            <a:ext cx="2091689" cy="185420"/>
          </a:xfrm>
          <a:custGeom>
            <a:avLst/>
            <a:gdLst/>
            <a:ahLst/>
            <a:cxnLst/>
            <a:rect l="l" t="t" r="r" b="b"/>
            <a:pathLst>
              <a:path w="2091689" h="185420">
                <a:moveTo>
                  <a:pt x="0" y="185419"/>
                </a:moveTo>
                <a:lnTo>
                  <a:pt x="0" y="92710"/>
                </a:lnTo>
                <a:lnTo>
                  <a:pt x="2091689" y="92710"/>
                </a:lnTo>
                <a:lnTo>
                  <a:pt x="2091689" y="0"/>
                </a:lnTo>
              </a:path>
            </a:pathLst>
          </a:custGeom>
          <a:ln w="2839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00779" y="2551429"/>
            <a:ext cx="4955540" cy="723900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692650" y="2753359"/>
            <a:ext cx="2810510" cy="525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dirty="0">
                <a:solidFill>
                  <a:schemeClr val="tx1"/>
                </a:solidFill>
                <a:latin typeface="Times New Roman"/>
                <a:cs typeface="Times New Roman"/>
              </a:rPr>
              <a:t>GCS 8 nebo</a:t>
            </a:r>
            <a:r>
              <a:rPr sz="2800" spc="-8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sz="2800" spc="-5" dirty="0">
                <a:solidFill>
                  <a:schemeClr val="tx1"/>
                </a:solidFill>
                <a:latin typeface="Times New Roman"/>
                <a:cs typeface="Times New Roman"/>
              </a:rPr>
              <a:t>méně</a:t>
            </a:r>
            <a:endParaRPr sz="2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49955" y="3296921"/>
            <a:ext cx="3472179" cy="1062989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85161" y="3515359"/>
            <a:ext cx="1553845" cy="787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735" marR="5080" indent="-280670">
              <a:spcBef>
                <a:spcPts val="100"/>
              </a:spcBef>
            </a:pPr>
            <a:r>
              <a:rPr sz="2500" spc="-10" dirty="0">
                <a:latin typeface="Times New Roman"/>
                <a:cs typeface="Times New Roman"/>
              </a:rPr>
              <a:t>A</a:t>
            </a:r>
            <a:r>
              <a:rPr sz="2500" dirty="0">
                <a:latin typeface="Times New Roman"/>
                <a:cs typeface="Times New Roman"/>
              </a:rPr>
              <a:t>bno</a:t>
            </a:r>
            <a:r>
              <a:rPr sz="2500" spc="-5" dirty="0">
                <a:latin typeface="Times New Roman"/>
                <a:cs typeface="Times New Roman"/>
              </a:rPr>
              <a:t>r</a:t>
            </a:r>
            <a:r>
              <a:rPr sz="2500" spc="-25" dirty="0">
                <a:latin typeface="Times New Roman"/>
                <a:cs typeface="Times New Roman"/>
              </a:rPr>
              <a:t>m</a:t>
            </a:r>
            <a:r>
              <a:rPr sz="2500" spc="-10" dirty="0">
                <a:latin typeface="Times New Roman"/>
                <a:cs typeface="Times New Roman"/>
              </a:rPr>
              <a:t>á</a:t>
            </a:r>
            <a:r>
              <a:rPr sz="2500" spc="5" dirty="0">
                <a:latin typeface="Times New Roman"/>
                <a:cs typeface="Times New Roman"/>
              </a:rPr>
              <a:t>l</a:t>
            </a:r>
            <a:r>
              <a:rPr sz="2500" spc="-10" dirty="0">
                <a:latin typeface="Times New Roman"/>
                <a:cs typeface="Times New Roman"/>
              </a:rPr>
              <a:t>n</a:t>
            </a:r>
            <a:r>
              <a:rPr sz="2500" dirty="0">
                <a:latin typeface="Times New Roman"/>
                <a:cs typeface="Times New Roman"/>
              </a:rPr>
              <a:t>í  CT</a:t>
            </a:r>
            <a:r>
              <a:rPr sz="2500" spc="-35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scan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31610" y="3296921"/>
            <a:ext cx="3473449" cy="1062989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528560" y="3515359"/>
            <a:ext cx="1237615" cy="787400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33985" marR="5080" indent="-121920">
              <a:spcBef>
                <a:spcPts val="100"/>
              </a:spcBef>
            </a:pPr>
            <a:r>
              <a:rPr sz="2500" spc="-10" dirty="0">
                <a:latin typeface="Times New Roman"/>
                <a:cs typeface="Times New Roman"/>
              </a:rPr>
              <a:t>N</a:t>
            </a:r>
            <a:r>
              <a:rPr sz="2500" dirty="0">
                <a:latin typeface="Times New Roman"/>
                <a:cs typeface="Times New Roman"/>
              </a:rPr>
              <a:t>o</a:t>
            </a:r>
            <a:r>
              <a:rPr sz="2500" spc="-5" dirty="0">
                <a:latin typeface="Times New Roman"/>
                <a:cs typeface="Times New Roman"/>
              </a:rPr>
              <a:t>r</a:t>
            </a:r>
            <a:r>
              <a:rPr sz="2500" spc="-25" dirty="0">
                <a:latin typeface="Times New Roman"/>
                <a:cs typeface="Times New Roman"/>
              </a:rPr>
              <a:t>m</a:t>
            </a:r>
            <a:r>
              <a:rPr sz="2500" spc="-10" dirty="0">
                <a:latin typeface="Times New Roman"/>
                <a:cs typeface="Times New Roman"/>
              </a:rPr>
              <a:t>á</a:t>
            </a:r>
            <a:r>
              <a:rPr sz="2500" spc="5" dirty="0">
                <a:latin typeface="Times New Roman"/>
                <a:cs typeface="Times New Roman"/>
              </a:rPr>
              <a:t>l</a:t>
            </a:r>
            <a:r>
              <a:rPr sz="2500" dirty="0">
                <a:latin typeface="Times New Roman"/>
                <a:cs typeface="Times New Roman"/>
              </a:rPr>
              <a:t>ní  CT</a:t>
            </a:r>
            <a:r>
              <a:rPr sz="2500" spc="-70" dirty="0">
                <a:latin typeface="Times New Roman"/>
                <a:cs typeface="Times New Roman"/>
              </a:rPr>
              <a:t> </a:t>
            </a:r>
            <a:r>
              <a:rPr sz="2500" spc="-5" dirty="0">
                <a:latin typeface="Times New Roman"/>
                <a:cs typeface="Times New Roman"/>
              </a:rPr>
              <a:t>scan</a:t>
            </a:r>
            <a:endParaRPr sz="2500" dirty="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393179" y="4381501"/>
            <a:ext cx="3750310" cy="1996439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6516370" y="4648200"/>
            <a:ext cx="3063240" cy="1397819"/>
          </a:xfrm>
          <a:prstGeom prst="rect">
            <a:avLst/>
          </a:prstGeom>
          <a:noFill/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2 nebo</a:t>
            </a:r>
            <a:r>
              <a:rPr sz="1800" spc="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více:</a:t>
            </a:r>
          </a:p>
          <a:p>
            <a:pPr marL="107314" indent="-107314">
              <a:buSzPct val="95238"/>
              <a:buChar char="•"/>
              <a:tabLst>
                <a:tab pos="107314" algn="l"/>
              </a:tabLst>
            </a:pPr>
            <a:r>
              <a:rPr sz="1800" spc="-5" dirty="0">
                <a:latin typeface="Times New Roman"/>
                <a:cs typeface="Times New Roman"/>
              </a:rPr>
              <a:t>Věk </a:t>
            </a:r>
            <a:r>
              <a:rPr sz="1800" dirty="0">
                <a:latin typeface="Times New Roman"/>
                <a:cs typeface="Times New Roman"/>
              </a:rPr>
              <a:t>nad 40</a:t>
            </a:r>
            <a:r>
              <a:rPr sz="1800" spc="15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let</a:t>
            </a:r>
            <a:endParaRPr sz="1800" dirty="0">
              <a:latin typeface="Times New Roman"/>
              <a:cs typeface="Times New Roman"/>
            </a:endParaRPr>
          </a:p>
          <a:p>
            <a:pPr marL="107314" marR="227329" indent="-107314">
              <a:buSzPct val="95238"/>
              <a:buChar char="•"/>
              <a:tabLst>
                <a:tab pos="107314" algn="l"/>
              </a:tabLst>
            </a:pPr>
            <a:r>
              <a:rPr sz="1800" dirty="0" err="1">
                <a:latin typeface="Times New Roman"/>
                <a:cs typeface="Times New Roman"/>
              </a:rPr>
              <a:t>Unilaterální</a:t>
            </a:r>
            <a:r>
              <a:rPr sz="1800" dirty="0">
                <a:latin typeface="Times New Roman"/>
                <a:cs typeface="Times New Roman"/>
              </a:rPr>
              <a:t> </a:t>
            </a:r>
            <a:r>
              <a:rPr lang="cs-CZ" sz="1800" spc="5" dirty="0">
                <a:latin typeface="Times New Roman"/>
                <a:cs typeface="Times New Roman"/>
              </a:rPr>
              <a:t>nebo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bilaterální  </a:t>
            </a:r>
            <a:r>
              <a:rPr sz="1800" spc="-5" dirty="0" err="1">
                <a:latin typeface="Times New Roman"/>
                <a:cs typeface="Times New Roman"/>
              </a:rPr>
              <a:t>motorické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dirty="0" err="1">
                <a:latin typeface="Times New Roman"/>
                <a:cs typeface="Times New Roman"/>
              </a:rPr>
              <a:t>postižení</a:t>
            </a:r>
            <a:r>
              <a:rPr lang="cs-CZ" sz="1800" dirty="0">
                <a:latin typeface="Times New Roman"/>
                <a:cs typeface="Times New Roman"/>
              </a:rPr>
              <a:t> končetin</a:t>
            </a:r>
            <a:endParaRPr sz="1800" dirty="0">
              <a:latin typeface="Times New Roman"/>
              <a:cs typeface="Times New Roman"/>
            </a:endParaRPr>
          </a:p>
          <a:p>
            <a:pPr marL="107314" indent="-107314">
              <a:buSzPct val="95238"/>
              <a:buChar char="•"/>
              <a:tabLst>
                <a:tab pos="107314" algn="l"/>
              </a:tabLst>
            </a:pPr>
            <a:r>
              <a:rPr sz="1800" dirty="0">
                <a:latin typeface="Times New Roman"/>
                <a:cs typeface="Times New Roman"/>
              </a:rPr>
              <a:t>Systolický BP &lt; </a:t>
            </a:r>
            <a:r>
              <a:rPr sz="1800" spc="5" dirty="0">
                <a:latin typeface="Times New Roman"/>
                <a:cs typeface="Times New Roman"/>
              </a:rPr>
              <a:t>90 </a:t>
            </a:r>
            <a:r>
              <a:rPr sz="1800" spc="-15" dirty="0">
                <a:latin typeface="Times New Roman"/>
                <a:cs typeface="Times New Roman"/>
              </a:rPr>
              <a:t>mm</a:t>
            </a:r>
            <a:r>
              <a:rPr sz="1800" spc="-110" dirty="0">
                <a:latin typeface="Times New Roman"/>
                <a:cs typeface="Times New Roman"/>
              </a:rPr>
              <a:t> </a:t>
            </a:r>
            <a:r>
              <a:rPr sz="1800" spc="-5" dirty="0">
                <a:latin typeface="Times New Roman"/>
                <a:cs typeface="Times New Roman"/>
              </a:rPr>
              <a:t>Hg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209800" y="4381501"/>
            <a:ext cx="3747770" cy="1996439"/>
          </a:xfrm>
          <a:prstGeom prst="rect">
            <a:avLst/>
          </a:prstGeom>
          <a:noFill/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332990" y="4648200"/>
            <a:ext cx="1847850" cy="1397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314" indent="-107314">
              <a:spcBef>
                <a:spcPts val="100"/>
              </a:spcBef>
              <a:buSzPct val="95238"/>
              <a:buChar char="•"/>
              <a:tabLst>
                <a:tab pos="107314" algn="l"/>
              </a:tabLst>
            </a:pPr>
            <a:r>
              <a:rPr sz="1800" spc="-5" dirty="0">
                <a:latin typeface="Times New Roman"/>
                <a:cs typeface="Times New Roman"/>
              </a:rPr>
              <a:t>Hematom</a:t>
            </a:r>
            <a:endParaRPr sz="1800" dirty="0">
              <a:latin typeface="Times New Roman"/>
              <a:cs typeface="Times New Roman"/>
            </a:endParaRPr>
          </a:p>
          <a:p>
            <a:pPr marL="107314" indent="-107314">
              <a:buSzPct val="95238"/>
              <a:buChar char="•"/>
              <a:tabLst>
                <a:tab pos="107314" algn="l"/>
              </a:tabLst>
            </a:pPr>
            <a:r>
              <a:rPr sz="1800" dirty="0">
                <a:latin typeface="Times New Roman"/>
                <a:cs typeface="Times New Roman"/>
              </a:rPr>
              <a:t>Kontuze</a:t>
            </a:r>
          </a:p>
          <a:p>
            <a:pPr marL="107314" indent="-107314">
              <a:buSzPct val="95238"/>
              <a:buChar char="•"/>
              <a:tabLst>
                <a:tab pos="107314" algn="l"/>
              </a:tabLst>
            </a:pPr>
            <a:r>
              <a:rPr sz="1800" dirty="0">
                <a:latin typeface="Times New Roman"/>
                <a:cs typeface="Times New Roman"/>
              </a:rPr>
              <a:t>Edém</a:t>
            </a:r>
          </a:p>
          <a:p>
            <a:pPr marL="107314" marR="5080" indent="-107314">
              <a:buSzPct val="95238"/>
              <a:buChar char="•"/>
              <a:tabLst>
                <a:tab pos="107314" algn="l"/>
              </a:tabLst>
            </a:pPr>
            <a:r>
              <a:rPr sz="1800" spc="-5" dirty="0">
                <a:latin typeface="Times New Roman"/>
                <a:cs typeface="Times New Roman"/>
              </a:rPr>
              <a:t>Komprimované  </a:t>
            </a:r>
            <a:r>
              <a:rPr sz="1800" dirty="0">
                <a:latin typeface="Times New Roman"/>
                <a:cs typeface="Times New Roman"/>
              </a:rPr>
              <a:t>bazální</a:t>
            </a:r>
            <a:r>
              <a:rPr sz="1800" spc="-7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cisterny</a:t>
            </a:r>
          </a:p>
        </p:txBody>
      </p:sp>
      <p:cxnSp>
        <p:nvCxnSpPr>
          <p:cNvPr id="18" name="Přímá spojnice se šipkou 17"/>
          <p:cNvCxnSpPr>
            <a:endCxn id="8" idx="0"/>
          </p:cNvCxnSpPr>
          <p:nvPr/>
        </p:nvCxnSpPr>
        <p:spPr bwMode="auto">
          <a:xfrm>
            <a:off x="6094729" y="1210962"/>
            <a:ext cx="3176" cy="15423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/>
          <p:cNvCxnSpPr/>
          <p:nvPr/>
        </p:nvCxnSpPr>
        <p:spPr bwMode="auto">
          <a:xfrm flipH="1">
            <a:off x="4180840" y="3235959"/>
            <a:ext cx="558166" cy="27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se šipkou 22"/>
          <p:cNvCxnSpPr/>
          <p:nvPr/>
        </p:nvCxnSpPr>
        <p:spPr bwMode="auto">
          <a:xfrm>
            <a:off x="7503160" y="3216908"/>
            <a:ext cx="405164" cy="3416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Zevní komorová</a:t>
            </a:r>
            <a:r>
              <a:rPr spc="-35" dirty="0"/>
              <a:t> </a:t>
            </a:r>
            <a:r>
              <a:rPr spc="-5" dirty="0"/>
              <a:t>drenáž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xmlns="" id="{0BCD972F-0472-0700-A383-FEE69033B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409"/>
              </a:spcBef>
            </a:pPr>
            <a:r>
              <a:rPr lang="de-AT" sz="2000" dirty="0">
                <a:latin typeface="Arial"/>
                <a:cs typeface="Arial"/>
              </a:rPr>
              <a:t>je </a:t>
            </a:r>
            <a:r>
              <a:rPr lang="de-AT" sz="2000" spc="-5" dirty="0" err="1">
                <a:latin typeface="Arial"/>
                <a:cs typeface="Arial"/>
              </a:rPr>
              <a:t>zlatým</a:t>
            </a:r>
            <a:r>
              <a:rPr lang="de-AT" sz="2000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standardem</a:t>
            </a:r>
            <a:endParaRPr lang="de-AT" sz="2000" dirty="0">
              <a:latin typeface="Arial"/>
              <a:cs typeface="Arial"/>
            </a:endParaRPr>
          </a:p>
          <a:p>
            <a:pPr marL="12700">
              <a:spcBef>
                <a:spcPts val="310"/>
              </a:spcBef>
            </a:pPr>
            <a:r>
              <a:rPr lang="de-AT" sz="2000" spc="-5" dirty="0" err="1">
                <a:latin typeface="Arial"/>
                <a:cs typeface="Arial"/>
              </a:rPr>
              <a:t>špička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 err="1">
                <a:latin typeface="Arial"/>
                <a:cs typeface="Arial"/>
              </a:rPr>
              <a:t>katetru</a:t>
            </a:r>
            <a:r>
              <a:rPr lang="de-AT" sz="2000" dirty="0">
                <a:latin typeface="Arial"/>
                <a:cs typeface="Arial"/>
              </a:rPr>
              <a:t> je v </a:t>
            </a:r>
            <a:r>
              <a:rPr lang="de-AT" sz="2000" b="1" spc="-5" dirty="0" err="1">
                <a:latin typeface="Arial"/>
                <a:cs typeface="Arial"/>
              </a:rPr>
              <a:t>postranní</a:t>
            </a:r>
            <a:r>
              <a:rPr lang="de-AT" sz="2000" b="1" spc="5" dirty="0">
                <a:latin typeface="Arial"/>
                <a:cs typeface="Arial"/>
              </a:rPr>
              <a:t> </a:t>
            </a:r>
            <a:r>
              <a:rPr lang="de-AT" sz="2000" b="1" dirty="0" err="1">
                <a:latin typeface="Arial"/>
                <a:cs typeface="Arial"/>
              </a:rPr>
              <a:t>komoře</a:t>
            </a:r>
            <a:endParaRPr lang="de-AT" sz="2000" b="1" dirty="0">
              <a:latin typeface="Arial"/>
              <a:cs typeface="Arial"/>
            </a:endParaRPr>
          </a:p>
          <a:p>
            <a:pPr marL="12700" marR="413384">
              <a:lnSpc>
                <a:spcPts val="2590"/>
              </a:lnSpc>
              <a:spcBef>
                <a:spcPts val="635"/>
              </a:spcBef>
            </a:pPr>
            <a:r>
              <a:rPr lang="de-AT" sz="2000" spc="-5" dirty="0" err="1">
                <a:latin typeface="Arial"/>
                <a:cs typeface="Arial"/>
              </a:rPr>
              <a:t>validnější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b="1" spc="-10" dirty="0" err="1">
                <a:latin typeface="Arial"/>
                <a:cs typeface="Arial"/>
              </a:rPr>
              <a:t>globální</a:t>
            </a:r>
            <a:r>
              <a:rPr lang="de-AT" sz="2000" b="1" spc="-10" dirty="0">
                <a:latin typeface="Arial"/>
                <a:cs typeface="Arial"/>
              </a:rPr>
              <a:t> </a:t>
            </a:r>
            <a:r>
              <a:rPr lang="de-AT" sz="2000" b="1" spc="-10" dirty="0" err="1">
                <a:latin typeface="Arial"/>
                <a:cs typeface="Arial"/>
              </a:rPr>
              <a:t>hodnoty</a:t>
            </a:r>
            <a:r>
              <a:rPr lang="de-AT" sz="2000" b="1" spc="-10" dirty="0">
                <a:latin typeface="Arial"/>
                <a:cs typeface="Arial"/>
              </a:rPr>
              <a:t> </a:t>
            </a:r>
            <a:r>
              <a:rPr lang="de-AT" sz="2000" b="1" spc="-5" dirty="0">
                <a:latin typeface="Arial"/>
                <a:cs typeface="Arial"/>
              </a:rPr>
              <a:t>ICP </a:t>
            </a:r>
            <a:r>
              <a:rPr lang="de-AT" sz="2000" spc="-5" dirty="0">
                <a:latin typeface="Arial"/>
                <a:cs typeface="Arial"/>
              </a:rPr>
              <a:t>(</a:t>
            </a:r>
            <a:r>
              <a:rPr lang="de-AT" sz="2000" spc="-5" dirty="0" err="1">
                <a:latin typeface="Arial"/>
                <a:cs typeface="Arial"/>
              </a:rPr>
              <a:t>pokud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je </a:t>
            </a:r>
            <a:r>
              <a:rPr lang="de-AT" sz="2000" spc="-5" dirty="0" err="1">
                <a:latin typeface="Arial"/>
                <a:cs typeface="Arial"/>
              </a:rPr>
              <a:t>komunikace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v </a:t>
            </a:r>
            <a:r>
              <a:rPr lang="de-AT" sz="2000" spc="-5" dirty="0" err="1">
                <a:latin typeface="Arial"/>
                <a:cs typeface="Arial"/>
              </a:rPr>
              <a:t>likvorových</a:t>
            </a:r>
            <a:r>
              <a:rPr lang="de-AT" sz="2000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cestách</a:t>
            </a:r>
            <a:r>
              <a:rPr lang="de-AT" sz="2000" spc="-5" dirty="0">
                <a:latin typeface="Arial"/>
                <a:cs typeface="Arial"/>
              </a:rPr>
              <a:t>)</a:t>
            </a:r>
            <a:endParaRPr lang="de-AT" sz="2000" dirty="0">
              <a:latin typeface="Arial"/>
              <a:cs typeface="Arial"/>
            </a:endParaRPr>
          </a:p>
          <a:p>
            <a:pPr marL="12700" marR="1153795">
              <a:lnSpc>
                <a:spcPts val="2590"/>
              </a:lnSpc>
              <a:spcBef>
                <a:spcPts val="600"/>
              </a:spcBef>
            </a:pPr>
            <a:r>
              <a:rPr lang="de-AT" sz="2000" spc="-5" dirty="0" err="1">
                <a:latin typeface="Arial"/>
                <a:cs typeface="Arial"/>
              </a:rPr>
              <a:t>stanovení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b="1" spc="-5" dirty="0" err="1">
                <a:latin typeface="Arial"/>
                <a:cs typeface="Arial"/>
              </a:rPr>
              <a:t>referenčního</a:t>
            </a:r>
            <a:r>
              <a:rPr lang="de-AT" sz="2000" b="1" spc="-5" dirty="0">
                <a:latin typeface="Arial"/>
                <a:cs typeface="Arial"/>
              </a:rPr>
              <a:t> </a:t>
            </a:r>
            <a:r>
              <a:rPr lang="de-AT" sz="2000" b="1" spc="-10" dirty="0" err="1">
                <a:latin typeface="Arial"/>
                <a:cs typeface="Arial"/>
              </a:rPr>
              <a:t>bodu</a:t>
            </a:r>
            <a:r>
              <a:rPr lang="de-AT" sz="2000" b="1" spc="-10" dirty="0">
                <a:latin typeface="Arial"/>
                <a:cs typeface="Arial"/>
              </a:rPr>
              <a:t> </a:t>
            </a:r>
            <a:r>
              <a:rPr lang="de-AT" sz="2000" spc="-5" dirty="0">
                <a:latin typeface="Arial"/>
                <a:cs typeface="Arial"/>
              </a:rPr>
              <a:t>pro </a:t>
            </a:r>
            <a:r>
              <a:rPr lang="de-AT" sz="2000" spc="-5" dirty="0" err="1">
                <a:latin typeface="Arial"/>
                <a:cs typeface="Arial"/>
              </a:rPr>
              <a:t>výšku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tekutinového</a:t>
            </a:r>
            <a:r>
              <a:rPr lang="de-AT" sz="2000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sloupce</a:t>
            </a:r>
            <a:r>
              <a:rPr lang="cs-CZ" sz="2000" spc="-5" dirty="0">
                <a:latin typeface="Arial"/>
                <a:cs typeface="Arial"/>
              </a:rPr>
              <a:t> - </a:t>
            </a:r>
            <a:r>
              <a:rPr lang="de-AT" sz="2000" b="1" spc="-5" dirty="0">
                <a:latin typeface="Arial"/>
                <a:cs typeface="Arial"/>
              </a:rPr>
              <a:t>v </a:t>
            </a:r>
            <a:r>
              <a:rPr lang="de-AT" sz="2000" b="1" spc="-5" dirty="0" err="1">
                <a:latin typeface="Arial"/>
                <a:cs typeface="Arial"/>
              </a:rPr>
              <a:t>úrovni</a:t>
            </a:r>
            <a:r>
              <a:rPr lang="de-AT" sz="2000" b="1" spc="-5" dirty="0">
                <a:latin typeface="Arial"/>
                <a:cs typeface="Arial"/>
              </a:rPr>
              <a:t> </a:t>
            </a:r>
            <a:r>
              <a:rPr lang="de-AT" sz="2000" b="1" spc="-5" dirty="0" err="1">
                <a:latin typeface="Arial"/>
                <a:cs typeface="Arial"/>
              </a:rPr>
              <a:t>tragu</a:t>
            </a:r>
            <a:endParaRPr lang="de-AT" sz="2000" b="1" dirty="0">
              <a:latin typeface="Arial"/>
              <a:cs typeface="Arial"/>
            </a:endParaRPr>
          </a:p>
          <a:p>
            <a:pPr marL="12700">
              <a:spcBef>
                <a:spcPts val="275"/>
              </a:spcBef>
            </a:pPr>
            <a:r>
              <a:rPr lang="de-AT" sz="2000" b="1" spc="-5" dirty="0" err="1">
                <a:latin typeface="Arial"/>
                <a:cs typeface="Arial"/>
              </a:rPr>
              <a:t>výhody</a:t>
            </a:r>
            <a:r>
              <a:rPr lang="de-AT" sz="2000" spc="-5" dirty="0">
                <a:solidFill>
                  <a:srgbClr val="ED931B"/>
                </a:solidFill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– </a:t>
            </a:r>
            <a:r>
              <a:rPr lang="de-AT" sz="2000" spc="-5" dirty="0" err="1">
                <a:latin typeface="Arial"/>
                <a:cs typeface="Arial"/>
              </a:rPr>
              <a:t>možnost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rekalibrace</a:t>
            </a:r>
            <a:r>
              <a:rPr lang="de-AT" sz="2000" spc="-5" dirty="0">
                <a:latin typeface="Arial"/>
                <a:cs typeface="Arial"/>
              </a:rPr>
              <a:t>, </a:t>
            </a:r>
            <a:r>
              <a:rPr lang="de-AT" sz="2000" spc="-5" dirty="0" err="1">
                <a:latin typeface="Arial"/>
                <a:cs typeface="Arial"/>
              </a:rPr>
              <a:t>terapeutická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drenáž</a:t>
            </a:r>
            <a:r>
              <a:rPr lang="de-AT" sz="2000" spc="40" dirty="0">
                <a:latin typeface="Arial"/>
                <a:cs typeface="Arial"/>
              </a:rPr>
              <a:t> </a:t>
            </a:r>
            <a:r>
              <a:rPr lang="de-AT" sz="2000" dirty="0" err="1">
                <a:latin typeface="Arial"/>
                <a:cs typeface="Arial"/>
              </a:rPr>
              <a:t>moku</a:t>
            </a:r>
            <a:endParaRPr lang="de-AT" sz="2000" dirty="0">
              <a:latin typeface="Arial"/>
              <a:cs typeface="Arial"/>
            </a:endParaRPr>
          </a:p>
          <a:p>
            <a:pPr marL="12700" marR="5080">
              <a:lnSpc>
                <a:spcPts val="2590"/>
              </a:lnSpc>
              <a:spcBef>
                <a:spcPts val="635"/>
              </a:spcBef>
            </a:pPr>
            <a:r>
              <a:rPr lang="de-AT" sz="2000" b="1" spc="-5" dirty="0" err="1">
                <a:latin typeface="Arial"/>
                <a:cs typeface="Arial"/>
              </a:rPr>
              <a:t>nevýhody</a:t>
            </a:r>
            <a:r>
              <a:rPr lang="de-AT" sz="2000" spc="-5" dirty="0">
                <a:solidFill>
                  <a:srgbClr val="ED931B"/>
                </a:solidFill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– </a:t>
            </a:r>
            <a:r>
              <a:rPr lang="de-AT" sz="2000" spc="-5" dirty="0" err="1">
                <a:latin typeface="Arial"/>
                <a:cs typeface="Arial"/>
              </a:rPr>
              <a:t>obtížné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zavádění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a </a:t>
            </a:r>
            <a:r>
              <a:rPr lang="de-AT" sz="2000" spc="-5" dirty="0" err="1">
                <a:latin typeface="Arial"/>
                <a:cs typeface="Arial"/>
              </a:rPr>
              <a:t>měření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v </a:t>
            </a:r>
            <a:r>
              <a:rPr lang="de-AT" sz="2000" spc="-5" dirty="0" err="1">
                <a:latin typeface="Arial"/>
                <a:cs typeface="Arial"/>
              </a:rPr>
              <a:t>terénu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otoku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 err="1">
                <a:latin typeface="Arial"/>
                <a:cs typeface="Arial"/>
              </a:rPr>
              <a:t>mozku</a:t>
            </a:r>
            <a:r>
              <a:rPr lang="de-AT" sz="2000" dirty="0">
                <a:latin typeface="Arial"/>
                <a:cs typeface="Arial"/>
              </a:rPr>
              <a:t> a </a:t>
            </a:r>
            <a:r>
              <a:rPr lang="de-AT" sz="2000" spc="-5" dirty="0" err="1">
                <a:latin typeface="Arial"/>
                <a:cs typeface="Arial"/>
              </a:rPr>
              <a:t>zaniklých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komor</a:t>
            </a:r>
            <a:r>
              <a:rPr lang="de-AT" sz="2000" spc="-5" dirty="0">
                <a:latin typeface="Arial"/>
                <a:cs typeface="Arial"/>
              </a:rPr>
              <a:t>, </a:t>
            </a:r>
            <a:r>
              <a:rPr lang="de-AT" sz="2000" dirty="0" err="1">
                <a:latin typeface="Arial"/>
                <a:cs typeface="Arial"/>
              </a:rPr>
              <a:t>časté</a:t>
            </a:r>
            <a:r>
              <a:rPr lang="de-AT" sz="2000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manipulace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- </a:t>
            </a:r>
            <a:r>
              <a:rPr lang="de-AT" sz="2000" spc="-5" dirty="0" err="1">
                <a:latin typeface="Arial"/>
                <a:cs typeface="Arial"/>
              </a:rPr>
              <a:t>infekce</a:t>
            </a:r>
            <a:r>
              <a:rPr lang="de-AT" sz="2000" spc="-5" dirty="0">
                <a:latin typeface="Arial"/>
                <a:cs typeface="Arial"/>
              </a:rPr>
              <a:t>, </a:t>
            </a:r>
            <a:r>
              <a:rPr lang="de-AT" sz="2000" spc="-5" dirty="0" err="1">
                <a:latin typeface="Arial"/>
                <a:cs typeface="Arial"/>
              </a:rPr>
              <a:t>rozpojení</a:t>
            </a:r>
            <a:r>
              <a:rPr lang="de-AT" sz="2000" spc="-5" dirty="0">
                <a:latin typeface="Arial"/>
                <a:cs typeface="Arial"/>
              </a:rPr>
              <a:t>, </a:t>
            </a:r>
            <a:r>
              <a:rPr lang="de-AT" sz="2000" spc="-5" dirty="0" err="1">
                <a:latin typeface="Arial"/>
                <a:cs typeface="Arial"/>
              </a:rPr>
              <a:t>krvácení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 err="1">
                <a:latin typeface="Arial"/>
                <a:cs typeface="Arial"/>
              </a:rPr>
              <a:t>při</a:t>
            </a:r>
            <a:r>
              <a:rPr lang="de-AT" sz="2000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opakovaných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spc="-5" dirty="0" err="1">
                <a:latin typeface="Arial"/>
                <a:cs typeface="Arial"/>
              </a:rPr>
              <a:t>vpiších</a:t>
            </a:r>
            <a:r>
              <a:rPr lang="de-AT" sz="2000" spc="-5" dirty="0">
                <a:latin typeface="Arial"/>
                <a:cs typeface="Arial"/>
              </a:rPr>
              <a:t> </a:t>
            </a:r>
            <a:r>
              <a:rPr lang="de-AT" sz="2000" dirty="0">
                <a:latin typeface="Arial"/>
                <a:cs typeface="Arial"/>
              </a:rPr>
              <a:t>a</a:t>
            </a:r>
            <a:r>
              <a:rPr lang="de-AT" sz="2000" spc="65" dirty="0">
                <a:latin typeface="Arial"/>
                <a:cs typeface="Arial"/>
              </a:rPr>
              <a:t> </a:t>
            </a:r>
            <a:r>
              <a:rPr lang="de-AT" sz="2000" spc="-10" dirty="0" err="1">
                <a:latin typeface="Arial"/>
                <a:cs typeface="Arial"/>
              </a:rPr>
              <a:t>koagulopatii</a:t>
            </a:r>
            <a:endParaRPr lang="de-AT"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59E6A0-BFD6-E143-B775-F1A307A0A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823" y="273950"/>
            <a:ext cx="8424309" cy="631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65975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525" y="1119189"/>
            <a:ext cx="6838950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54487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405713"/>
            <a:ext cx="32289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03" y="405713"/>
            <a:ext cx="47625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2895600"/>
            <a:ext cx="3581400" cy="284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812" y="3682312"/>
            <a:ext cx="2988828" cy="311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2319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Fibrooptické parenchymatózní snímače</a:t>
            </a:r>
            <a:r>
              <a:rPr dirty="0"/>
              <a:t> </a:t>
            </a:r>
            <a:r>
              <a:rPr spc="-5" dirty="0"/>
              <a:t>(Codman)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564515">
              <a:spcBef>
                <a:spcPts val="100"/>
              </a:spcBef>
            </a:pPr>
            <a:r>
              <a:rPr lang="cs-CZ" b="1" spc="-5" dirty="0">
                <a:cs typeface="Arial"/>
              </a:rPr>
              <a:t>výhody</a:t>
            </a:r>
            <a:r>
              <a:rPr lang="cs-CZ" spc="-5" dirty="0">
                <a:solidFill>
                  <a:srgbClr val="ED931B"/>
                </a:solidFill>
                <a:cs typeface="Arial"/>
              </a:rPr>
              <a:t> </a:t>
            </a:r>
            <a:r>
              <a:rPr lang="cs-CZ" dirty="0">
                <a:cs typeface="Arial"/>
              </a:rPr>
              <a:t>– </a:t>
            </a:r>
            <a:r>
              <a:rPr lang="cs-CZ" spc="-5" dirty="0">
                <a:cs typeface="Arial"/>
              </a:rPr>
              <a:t>snadné zavedení do parenchymu (technicky </a:t>
            </a:r>
            <a:r>
              <a:rPr lang="cs-CZ" dirty="0">
                <a:cs typeface="Arial"/>
              </a:rPr>
              <a:t>i  </a:t>
            </a:r>
            <a:r>
              <a:rPr lang="cs-CZ" spc="-5" dirty="0">
                <a:cs typeface="Arial"/>
              </a:rPr>
              <a:t>organizačně, </a:t>
            </a:r>
            <a:r>
              <a:rPr lang="cs-CZ" spc="-5" dirty="0" err="1">
                <a:cs typeface="Arial"/>
              </a:rPr>
              <a:t>bed-side</a:t>
            </a:r>
            <a:r>
              <a:rPr lang="cs-CZ" spc="-5" dirty="0">
                <a:cs typeface="Arial"/>
              </a:rPr>
              <a:t>), méně infekčních</a:t>
            </a:r>
            <a:r>
              <a:rPr lang="cs-CZ" spc="10" dirty="0">
                <a:cs typeface="Arial"/>
              </a:rPr>
              <a:t> </a:t>
            </a:r>
            <a:r>
              <a:rPr lang="cs-CZ" spc="-5" dirty="0">
                <a:cs typeface="Arial"/>
              </a:rPr>
              <a:t>komplikací</a:t>
            </a:r>
            <a:endParaRPr lang="cs-CZ" dirty="0">
              <a:cs typeface="Arial"/>
            </a:endParaRPr>
          </a:p>
          <a:p>
            <a:pPr marL="12700" marR="5080">
              <a:spcBef>
                <a:spcPts val="600"/>
              </a:spcBef>
            </a:pPr>
            <a:r>
              <a:rPr lang="cs-CZ" b="1" spc="-5" dirty="0">
                <a:cs typeface="Arial"/>
              </a:rPr>
              <a:t>nevýhody</a:t>
            </a:r>
            <a:r>
              <a:rPr lang="cs-CZ" spc="-5" dirty="0">
                <a:solidFill>
                  <a:srgbClr val="ED931B"/>
                </a:solidFill>
                <a:cs typeface="Arial"/>
              </a:rPr>
              <a:t> </a:t>
            </a:r>
            <a:r>
              <a:rPr lang="cs-CZ" dirty="0">
                <a:cs typeface="Arial"/>
              </a:rPr>
              <a:t>– </a:t>
            </a:r>
            <a:r>
              <a:rPr lang="cs-CZ" spc="-10" dirty="0">
                <a:cs typeface="Arial"/>
              </a:rPr>
              <a:t>hodnoty </a:t>
            </a:r>
            <a:r>
              <a:rPr lang="cs-CZ" spc="-5" dirty="0">
                <a:cs typeface="Arial"/>
              </a:rPr>
              <a:t>nejsou vždy reprezentativní, existence  </a:t>
            </a:r>
            <a:r>
              <a:rPr lang="cs-CZ" spc="-5" dirty="0" err="1">
                <a:cs typeface="Arial"/>
              </a:rPr>
              <a:t>transtentoriálního</a:t>
            </a:r>
            <a:r>
              <a:rPr lang="cs-CZ" spc="-5" dirty="0">
                <a:cs typeface="Arial"/>
              </a:rPr>
              <a:t> </a:t>
            </a:r>
            <a:r>
              <a:rPr lang="cs-CZ" dirty="0">
                <a:cs typeface="Arial"/>
              </a:rPr>
              <a:t>a </a:t>
            </a:r>
            <a:r>
              <a:rPr lang="cs-CZ" spc="-5" dirty="0" err="1">
                <a:cs typeface="Arial"/>
              </a:rPr>
              <a:t>interhemisferického</a:t>
            </a:r>
            <a:r>
              <a:rPr lang="cs-CZ" spc="-5" dirty="0">
                <a:cs typeface="Arial"/>
              </a:rPr>
              <a:t> gradientu, není možná </a:t>
            </a:r>
          </a:p>
          <a:p>
            <a:pPr marL="0" marR="5080" indent="0">
              <a:spcBef>
                <a:spcPts val="600"/>
              </a:spcBef>
              <a:buNone/>
            </a:pPr>
            <a:r>
              <a:rPr lang="cs-CZ" spc="-5" dirty="0">
                <a:cs typeface="Arial"/>
              </a:rPr>
              <a:t>in-</a:t>
            </a:r>
            <a:r>
              <a:rPr lang="cs-CZ" spc="-5" dirty="0" err="1">
                <a:cs typeface="Arial"/>
              </a:rPr>
              <a:t>vivo</a:t>
            </a:r>
            <a:r>
              <a:rPr lang="cs-CZ" dirty="0">
                <a:cs typeface="Arial"/>
              </a:rPr>
              <a:t> </a:t>
            </a:r>
            <a:r>
              <a:rPr lang="cs-CZ" spc="-5" dirty="0">
                <a:cs typeface="Arial"/>
              </a:rPr>
              <a:t>(re)kalibrace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360" y="4250095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653" y="4250094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879" y="221748"/>
            <a:ext cx="8677521" cy="640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5233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928689"/>
            <a:ext cx="666750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79260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Práh pro léčbu zvýšeného</a:t>
            </a:r>
            <a:r>
              <a:rPr spc="-30" dirty="0"/>
              <a:t> </a:t>
            </a:r>
            <a:r>
              <a:rPr spc="-5" dirty="0"/>
              <a:t>ICP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360680">
              <a:spcBef>
                <a:spcPts val="100"/>
              </a:spcBef>
            </a:pPr>
            <a:r>
              <a:rPr lang="cs-CZ" spc="-5" dirty="0">
                <a:cs typeface="Arial"/>
              </a:rPr>
              <a:t>cíl terapie: </a:t>
            </a:r>
            <a:r>
              <a:rPr lang="cs-CZ" b="1" spc="-10" dirty="0">
                <a:cs typeface="Arial"/>
              </a:rPr>
              <a:t>udržení mozkové </a:t>
            </a:r>
            <a:r>
              <a:rPr lang="cs-CZ" b="1" spc="-5" dirty="0" err="1">
                <a:cs typeface="Arial"/>
              </a:rPr>
              <a:t>perfúze</a:t>
            </a:r>
            <a:r>
              <a:rPr lang="cs-CZ" b="1" spc="-5" dirty="0">
                <a:cs typeface="Arial"/>
              </a:rPr>
              <a:t> </a:t>
            </a:r>
            <a:r>
              <a:rPr lang="cs-CZ" b="1" dirty="0">
                <a:cs typeface="Arial"/>
              </a:rPr>
              <a:t>a zabránění </a:t>
            </a:r>
            <a:r>
              <a:rPr lang="cs-CZ" b="1" spc="-5" dirty="0">
                <a:cs typeface="Arial"/>
              </a:rPr>
              <a:t>vzniku </a:t>
            </a:r>
            <a:r>
              <a:rPr lang="cs-CZ" b="1" spc="-5" dirty="0" err="1">
                <a:cs typeface="Arial"/>
              </a:rPr>
              <a:t>herniace</a:t>
            </a:r>
            <a:endParaRPr lang="cs-CZ" b="1" dirty="0">
              <a:cs typeface="Arial"/>
            </a:endParaRPr>
          </a:p>
          <a:p>
            <a:pPr marL="12700" marR="828675">
              <a:spcBef>
                <a:spcPts val="600"/>
              </a:spcBef>
            </a:pPr>
            <a:r>
              <a:rPr lang="cs-CZ" spc="-5" dirty="0">
                <a:cs typeface="Arial"/>
              </a:rPr>
              <a:t>není jednota </a:t>
            </a:r>
            <a:r>
              <a:rPr lang="cs-CZ" dirty="0">
                <a:cs typeface="Arial"/>
              </a:rPr>
              <a:t>v </a:t>
            </a:r>
            <a:r>
              <a:rPr lang="cs-CZ" spc="-5" dirty="0">
                <a:cs typeface="Arial"/>
              </a:rPr>
              <a:t>kritické </a:t>
            </a:r>
            <a:r>
              <a:rPr lang="cs-CZ" spc="-10" dirty="0">
                <a:cs typeface="Arial"/>
              </a:rPr>
              <a:t>hodnotě </a:t>
            </a:r>
            <a:r>
              <a:rPr lang="cs-CZ" spc="-5" dirty="0">
                <a:cs typeface="Arial"/>
              </a:rPr>
              <a:t>pro zahájení léčby, nejčastěji </a:t>
            </a:r>
            <a:r>
              <a:rPr lang="cs-CZ" b="1" spc="-5" dirty="0">
                <a:cs typeface="Arial"/>
              </a:rPr>
              <a:t>20-25 </a:t>
            </a:r>
            <a:r>
              <a:rPr lang="cs-CZ" b="1" spc="-5" dirty="0" err="1">
                <a:cs typeface="Arial"/>
              </a:rPr>
              <a:t>mmHg</a:t>
            </a:r>
            <a:r>
              <a:rPr lang="cs-CZ" spc="-5" dirty="0">
                <a:cs typeface="Arial"/>
              </a:rPr>
              <a:t>, důležité </a:t>
            </a:r>
            <a:r>
              <a:rPr lang="cs-CZ" dirty="0">
                <a:cs typeface="Arial"/>
              </a:rPr>
              <a:t>je i </a:t>
            </a:r>
            <a:r>
              <a:rPr lang="cs-CZ" spc="-5" dirty="0">
                <a:cs typeface="Arial"/>
              </a:rPr>
              <a:t>trvání</a:t>
            </a:r>
            <a:r>
              <a:rPr lang="cs-CZ" spc="30" dirty="0">
                <a:cs typeface="Arial"/>
              </a:rPr>
              <a:t> nitrolební </a:t>
            </a:r>
            <a:r>
              <a:rPr lang="cs-CZ" spc="-5" dirty="0">
                <a:cs typeface="Arial"/>
              </a:rPr>
              <a:t>hypertenze</a:t>
            </a:r>
            <a:endParaRPr lang="cs-CZ" dirty="0">
              <a:cs typeface="Arial"/>
            </a:endParaRPr>
          </a:p>
          <a:p>
            <a:pPr marL="12700" marR="5080">
              <a:spcBef>
                <a:spcPts val="600"/>
              </a:spcBef>
            </a:pPr>
            <a:r>
              <a:rPr lang="cs-CZ" spc="-5" dirty="0">
                <a:cs typeface="Arial"/>
              </a:rPr>
              <a:t>současné četné </a:t>
            </a:r>
            <a:r>
              <a:rPr lang="cs-CZ" dirty="0">
                <a:cs typeface="Arial"/>
              </a:rPr>
              <a:t>a </a:t>
            </a:r>
            <a:r>
              <a:rPr lang="cs-CZ" spc="-5" dirty="0">
                <a:cs typeface="Arial"/>
              </a:rPr>
              <a:t>pravidelné </a:t>
            </a:r>
            <a:r>
              <a:rPr lang="cs-CZ" spc="-10" dirty="0">
                <a:cs typeface="Arial"/>
              </a:rPr>
              <a:t>(á 1hod) </a:t>
            </a:r>
            <a:r>
              <a:rPr lang="cs-CZ" spc="-5" dirty="0">
                <a:cs typeface="Arial"/>
              </a:rPr>
              <a:t>klinické vyšetřování </a:t>
            </a:r>
            <a:r>
              <a:rPr lang="cs-CZ" dirty="0">
                <a:cs typeface="Arial"/>
              </a:rPr>
              <a:t>a  </a:t>
            </a:r>
            <a:r>
              <a:rPr lang="cs-CZ" spc="-10" dirty="0">
                <a:cs typeface="Arial"/>
              </a:rPr>
              <a:t>hodnocení</a:t>
            </a:r>
            <a:r>
              <a:rPr lang="cs-CZ" spc="10" dirty="0">
                <a:cs typeface="Arial"/>
              </a:rPr>
              <a:t> </a:t>
            </a:r>
            <a:r>
              <a:rPr lang="cs-CZ" spc="-5" dirty="0">
                <a:cs typeface="Arial"/>
              </a:rPr>
              <a:t>CPP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3552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2628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57325"/>
            <a:ext cx="9144000" cy="445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9118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4636"/>
            <a:ext cx="7543800" cy="697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218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O</a:t>
            </a:r>
            <a:r>
              <a:rPr spc="-10" dirty="0"/>
              <a:t>x</a:t>
            </a:r>
            <a:r>
              <a:rPr dirty="0"/>
              <a:t>y</a:t>
            </a:r>
            <a:r>
              <a:rPr spc="-5" dirty="0"/>
              <a:t>g</a:t>
            </a:r>
            <a:r>
              <a:rPr spc="-10" dirty="0"/>
              <a:t>ena</a:t>
            </a:r>
            <a:r>
              <a:rPr spc="5" dirty="0"/>
              <a:t>c</a:t>
            </a:r>
            <a:r>
              <a:rPr dirty="0"/>
              <a:t>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5080">
              <a:spcBef>
                <a:spcPts val="100"/>
              </a:spcBef>
            </a:pPr>
            <a:r>
              <a:rPr lang="cs-CZ" spc="-10" dirty="0">
                <a:cs typeface="Arial"/>
              </a:rPr>
              <a:t>systémová – </a:t>
            </a:r>
            <a:r>
              <a:rPr lang="cs-CZ" spc="-10" dirty="0" err="1">
                <a:cs typeface="Arial"/>
              </a:rPr>
              <a:t>SpO2</a:t>
            </a:r>
            <a:r>
              <a:rPr lang="cs-CZ" spc="-10" dirty="0">
                <a:cs typeface="Arial"/>
              </a:rPr>
              <a:t>, </a:t>
            </a:r>
            <a:r>
              <a:rPr lang="cs-CZ" spc="-10" dirty="0" err="1">
                <a:cs typeface="Arial"/>
              </a:rPr>
              <a:t>SaO2</a:t>
            </a:r>
            <a:r>
              <a:rPr lang="cs-CZ" spc="-10" dirty="0">
                <a:cs typeface="Arial"/>
              </a:rPr>
              <a:t>, </a:t>
            </a:r>
            <a:r>
              <a:rPr lang="cs-CZ" spc="-10" dirty="0" err="1">
                <a:cs typeface="Arial"/>
              </a:rPr>
              <a:t>paO2</a:t>
            </a:r>
            <a:endParaRPr lang="cs-CZ" spc="-10" dirty="0">
              <a:cs typeface="Arial"/>
            </a:endParaRPr>
          </a:p>
          <a:p>
            <a:pPr marL="12700" marR="5080">
              <a:spcBef>
                <a:spcPts val="100"/>
              </a:spcBef>
            </a:pPr>
            <a:r>
              <a:rPr lang="cs-CZ" spc="-10" dirty="0">
                <a:cs typeface="Arial"/>
              </a:rPr>
              <a:t>globální </a:t>
            </a:r>
            <a:r>
              <a:rPr lang="cs-CZ" spc="-5" dirty="0">
                <a:cs typeface="Arial"/>
              </a:rPr>
              <a:t>mozková </a:t>
            </a:r>
            <a:r>
              <a:rPr lang="cs-CZ" dirty="0">
                <a:cs typeface="Arial"/>
              </a:rPr>
              <a:t>– </a:t>
            </a:r>
            <a:r>
              <a:rPr lang="cs-CZ" spc="-5" dirty="0" err="1">
                <a:cs typeface="Arial"/>
              </a:rPr>
              <a:t>SvjO2</a:t>
            </a:r>
            <a:r>
              <a:rPr lang="cs-CZ" spc="-5" dirty="0">
                <a:cs typeface="Arial"/>
              </a:rPr>
              <a:t>  </a:t>
            </a:r>
          </a:p>
          <a:p>
            <a:pPr marL="12700" marR="5080">
              <a:spcBef>
                <a:spcPts val="100"/>
              </a:spcBef>
            </a:pPr>
            <a:r>
              <a:rPr lang="cs-CZ" spc="-5" dirty="0">
                <a:cs typeface="Arial"/>
              </a:rPr>
              <a:t>lokální mozková </a:t>
            </a:r>
            <a:r>
              <a:rPr lang="cs-CZ" dirty="0">
                <a:cs typeface="Arial"/>
              </a:rPr>
              <a:t>– </a:t>
            </a:r>
            <a:r>
              <a:rPr lang="cs-CZ" spc="-5" dirty="0" err="1">
                <a:cs typeface="Arial"/>
              </a:rPr>
              <a:t>pbrO2</a:t>
            </a:r>
            <a:r>
              <a:rPr lang="cs-CZ" spc="-5" dirty="0">
                <a:cs typeface="Arial"/>
              </a:rPr>
              <a:t>  </a:t>
            </a:r>
          </a:p>
          <a:p>
            <a:pPr marL="12700" marR="5080">
              <a:spcBef>
                <a:spcPts val="100"/>
              </a:spcBef>
            </a:pPr>
            <a:r>
              <a:rPr lang="cs-CZ" spc="-10" dirty="0">
                <a:cs typeface="Arial"/>
              </a:rPr>
              <a:t>regionální </a:t>
            </a:r>
            <a:r>
              <a:rPr lang="cs-CZ" spc="-5" dirty="0">
                <a:cs typeface="Arial"/>
              </a:rPr>
              <a:t>mozková </a:t>
            </a:r>
            <a:r>
              <a:rPr lang="cs-CZ" dirty="0">
                <a:cs typeface="Arial"/>
              </a:rPr>
              <a:t>–</a:t>
            </a:r>
            <a:r>
              <a:rPr lang="cs-CZ" spc="10" dirty="0">
                <a:cs typeface="Arial"/>
              </a:rPr>
              <a:t> rSO2</a:t>
            </a:r>
            <a:endParaRPr lang="cs-CZ" dirty="0"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Saturace </a:t>
            </a:r>
            <a:r>
              <a:rPr dirty="0"/>
              <a:t>v </a:t>
            </a:r>
            <a:r>
              <a:rPr spc="-5" dirty="0"/>
              <a:t>jugulárním</a:t>
            </a:r>
            <a:r>
              <a:rPr spc="-60" dirty="0"/>
              <a:t> </a:t>
            </a:r>
            <a:r>
              <a:rPr spc="-5" dirty="0"/>
              <a:t>bulbu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6235" marR="428625" indent="-342900">
              <a:lnSpc>
                <a:spcPct val="1208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cs-CZ" spc="-5" dirty="0">
                <a:cs typeface="Arial"/>
              </a:rPr>
              <a:t>monitorování saturace kyslíku v jugulárním bulbu</a:t>
            </a:r>
          </a:p>
          <a:p>
            <a:pPr marL="356235" marR="428625" indent="-342900">
              <a:lnSpc>
                <a:spcPct val="1208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cs-CZ" spc="-5" dirty="0">
                <a:cs typeface="Arial"/>
              </a:rPr>
              <a:t>umožňuje zhodnocení rovnováhy mezi CBF a metabolickými nároky mozku</a:t>
            </a:r>
          </a:p>
          <a:p>
            <a:pPr marL="356235" marR="428625" indent="-342900">
              <a:lnSpc>
                <a:spcPct val="1208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cs-CZ" spc="-5" dirty="0">
                <a:cs typeface="Arial"/>
              </a:rPr>
              <a:t>odráží schopnost mozku extrahovat </a:t>
            </a:r>
            <a:r>
              <a:rPr lang="cs-CZ" dirty="0">
                <a:cs typeface="Arial"/>
              </a:rPr>
              <a:t>a </a:t>
            </a:r>
            <a:r>
              <a:rPr lang="cs-CZ" spc="-5" dirty="0">
                <a:cs typeface="Arial"/>
              </a:rPr>
              <a:t>metabolizovat </a:t>
            </a:r>
            <a:r>
              <a:rPr lang="cs-CZ" dirty="0" err="1">
                <a:cs typeface="Arial"/>
              </a:rPr>
              <a:t>O2</a:t>
            </a:r>
            <a:endParaRPr lang="cs-CZ" dirty="0">
              <a:cs typeface="Arial"/>
            </a:endParaRPr>
          </a:p>
          <a:p>
            <a:pPr marL="356235" marR="428625" indent="-342900">
              <a:lnSpc>
                <a:spcPct val="1208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cs-CZ" dirty="0">
                <a:cs typeface="Arial"/>
              </a:rPr>
              <a:t>je </a:t>
            </a:r>
            <a:r>
              <a:rPr lang="cs-CZ" spc="-5" dirty="0">
                <a:cs typeface="Arial"/>
              </a:rPr>
              <a:t>funkcí </a:t>
            </a:r>
            <a:r>
              <a:rPr lang="cs-CZ" spc="-5" dirty="0" err="1">
                <a:cs typeface="Arial"/>
              </a:rPr>
              <a:t>CBF</a:t>
            </a:r>
            <a:r>
              <a:rPr lang="cs-CZ" spc="-5" dirty="0">
                <a:cs typeface="Arial"/>
              </a:rPr>
              <a:t> </a:t>
            </a:r>
            <a:r>
              <a:rPr lang="cs-CZ" dirty="0">
                <a:cs typeface="Arial"/>
              </a:rPr>
              <a:t>a</a:t>
            </a:r>
            <a:r>
              <a:rPr lang="cs-CZ" spc="10" dirty="0">
                <a:cs typeface="Arial"/>
              </a:rPr>
              <a:t> </a:t>
            </a:r>
            <a:r>
              <a:rPr lang="cs-CZ" dirty="0" err="1">
                <a:cs typeface="Arial"/>
              </a:rPr>
              <a:t>CMRO2</a:t>
            </a:r>
            <a:endParaRPr lang="cs-CZ" dirty="0">
              <a:cs typeface="Arial"/>
            </a:endParaRPr>
          </a:p>
          <a:p>
            <a:pPr marL="356235" marR="428625" indent="-342900">
              <a:lnSpc>
                <a:spcPct val="120800"/>
              </a:lnSpc>
              <a:spcBef>
                <a:spcPts val="100"/>
              </a:spcBef>
              <a:buFont typeface="Arial" pitchFamily="34" charset="0"/>
              <a:buChar char="•"/>
            </a:pPr>
            <a:r>
              <a:rPr lang="cs-CZ" dirty="0">
                <a:cs typeface="Arial"/>
              </a:rPr>
              <a:t>normální extrakce 24-42%</a:t>
            </a:r>
          </a:p>
          <a:p>
            <a:pPr marL="356235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pc="-5" dirty="0">
                <a:cs typeface="Arial"/>
              </a:rPr>
              <a:t>fyziologická </a:t>
            </a:r>
            <a:r>
              <a:rPr lang="cs-CZ" spc="-10" dirty="0">
                <a:cs typeface="Arial"/>
              </a:rPr>
              <a:t>hodnota</a:t>
            </a:r>
            <a:r>
              <a:rPr lang="cs-CZ" dirty="0">
                <a:cs typeface="Arial"/>
              </a:rPr>
              <a:t> </a:t>
            </a:r>
            <a:r>
              <a:rPr lang="cs-CZ" spc="-5" dirty="0">
                <a:cs typeface="Arial"/>
              </a:rPr>
              <a:t>55-70%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47B89AEC-B5CA-B37E-1217-5F1FF1DFA2C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Te</a:t>
            </a:r>
            <a:r>
              <a:rPr spc="5" dirty="0"/>
              <a:t>c</a:t>
            </a:r>
            <a:r>
              <a:rPr spc="-10" dirty="0"/>
              <a:t>hn</a:t>
            </a:r>
            <a:r>
              <a:rPr spc="-5" dirty="0"/>
              <a:t>i</a:t>
            </a:r>
            <a:r>
              <a:rPr dirty="0"/>
              <a:t>ka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AEFD78BC-B96D-BFB5-5974-6E63176A0B7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19999" y="1692001"/>
            <a:ext cx="7005747" cy="4140000"/>
          </a:xfrm>
        </p:spPr>
        <p:txBody>
          <a:bodyPr/>
          <a:lstStyle/>
          <a:p>
            <a:pPr marL="605790" marR="966469" indent="-342900">
              <a:spcBef>
                <a:spcPts val="425"/>
              </a:spcBef>
              <a:buFont typeface="Arial" panose="020B0604020202020204" pitchFamily="34" charset="0"/>
              <a:buChar char="•"/>
            </a:pPr>
            <a:r>
              <a:rPr lang="cs-CZ" sz="1800" spc="-5" dirty="0">
                <a:latin typeface="+mj-lt"/>
              </a:rPr>
              <a:t>retrográdní zavedení </a:t>
            </a:r>
            <a:r>
              <a:rPr lang="cs-CZ" sz="1800" dirty="0">
                <a:latin typeface="+mj-lt"/>
              </a:rPr>
              <a:t>katetru </a:t>
            </a:r>
            <a:r>
              <a:rPr lang="cs-CZ" sz="1800" spc="-5" dirty="0">
                <a:latin typeface="+mj-lt"/>
              </a:rPr>
              <a:t>via v.jug.int. </a:t>
            </a:r>
            <a:r>
              <a:rPr lang="cs-CZ" sz="1800" dirty="0">
                <a:latin typeface="+mj-lt"/>
              </a:rPr>
              <a:t>do </a:t>
            </a:r>
            <a:r>
              <a:rPr lang="cs-CZ" sz="1800" spc="-5" dirty="0">
                <a:latin typeface="+mj-lt"/>
              </a:rPr>
              <a:t>oblasti  jugulárního</a:t>
            </a:r>
            <a:r>
              <a:rPr lang="cs-CZ" sz="1800" spc="-10" dirty="0">
                <a:latin typeface="+mj-lt"/>
              </a:rPr>
              <a:t> bulbu</a:t>
            </a:r>
          </a:p>
          <a:p>
            <a:pPr marL="605790" marR="508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1800" spc="-5" dirty="0">
                <a:latin typeface="+mj-lt"/>
              </a:rPr>
              <a:t>zavedení pokud možno </a:t>
            </a:r>
            <a:r>
              <a:rPr lang="cs-CZ" sz="1800" dirty="0">
                <a:latin typeface="+mj-lt"/>
              </a:rPr>
              <a:t>na </a:t>
            </a:r>
            <a:r>
              <a:rPr lang="cs-CZ" sz="1800" spc="-5" dirty="0">
                <a:latin typeface="+mj-lt"/>
              </a:rPr>
              <a:t>straně rozsáhlejší léze nebo </a:t>
            </a:r>
            <a:r>
              <a:rPr lang="cs-CZ" sz="1800" dirty="0">
                <a:latin typeface="+mj-lt"/>
              </a:rPr>
              <a:t>na </a:t>
            </a:r>
            <a:r>
              <a:rPr lang="cs-CZ" sz="1800" spc="-5" dirty="0">
                <a:latin typeface="+mj-lt"/>
              </a:rPr>
              <a:t>straně, kde komprese VJI vyvolá </a:t>
            </a:r>
            <a:r>
              <a:rPr lang="cs-CZ" sz="1800" dirty="0">
                <a:latin typeface="+mj-lt"/>
              </a:rPr>
              <a:t>větší </a:t>
            </a:r>
            <a:r>
              <a:rPr lang="cs-CZ" sz="1800" spc="-5" dirty="0">
                <a:latin typeface="+mj-lt"/>
              </a:rPr>
              <a:t>vzestup ICP</a:t>
            </a:r>
          </a:p>
          <a:p>
            <a:pPr marL="605790" marR="377190" indent="-342900"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cs-CZ" sz="1800" spc="-5" dirty="0">
                <a:latin typeface="+mj-lt"/>
              </a:rPr>
              <a:t>RTG vizualizace </a:t>
            </a:r>
            <a:r>
              <a:rPr lang="cs-CZ" sz="1800" spc="-10" dirty="0">
                <a:latin typeface="+mj-lt"/>
              </a:rPr>
              <a:t>polohy</a:t>
            </a:r>
            <a:r>
              <a:rPr lang="cs-CZ" sz="1800" spc="25" dirty="0">
                <a:latin typeface="+mj-lt"/>
              </a:rPr>
              <a:t> </a:t>
            </a:r>
            <a:r>
              <a:rPr lang="cs-CZ" sz="1800" spc="-10" dirty="0">
                <a:latin typeface="+mj-lt"/>
              </a:rPr>
              <a:t>čidla</a:t>
            </a:r>
          </a:p>
          <a:p>
            <a:pPr marL="605790" marR="2985770" indent="-342900">
              <a:buFont typeface="Arial" panose="020B0604020202020204" pitchFamily="34" charset="0"/>
              <a:buChar char="•"/>
            </a:pPr>
            <a:r>
              <a:rPr lang="cs-CZ" sz="1800" spc="-5" dirty="0">
                <a:latin typeface="+mj-lt"/>
              </a:rPr>
              <a:t>opakované odběry </a:t>
            </a:r>
            <a:r>
              <a:rPr lang="cs-CZ" sz="1800" dirty="0">
                <a:latin typeface="+mj-lt"/>
              </a:rPr>
              <a:t>krve – </a:t>
            </a:r>
            <a:r>
              <a:rPr lang="cs-CZ" sz="1800" spc="-5" dirty="0">
                <a:latin typeface="+mj-lt"/>
              </a:rPr>
              <a:t>SjvO2, </a:t>
            </a:r>
            <a:r>
              <a:rPr lang="cs-CZ" sz="1800" spc="-5" dirty="0" err="1">
                <a:latin typeface="+mj-lt"/>
              </a:rPr>
              <a:t>H</a:t>
            </a:r>
            <a:r>
              <a:rPr lang="cs-CZ" sz="1800" spc="-10" dirty="0" err="1">
                <a:latin typeface="+mj-lt"/>
              </a:rPr>
              <a:t>b</a:t>
            </a:r>
            <a:r>
              <a:rPr lang="cs-CZ" sz="1800" spc="-10" dirty="0">
                <a:latin typeface="+mj-lt"/>
              </a:rPr>
              <a:t>  </a:t>
            </a:r>
          </a:p>
          <a:p>
            <a:pPr marL="605790" marR="2985770" indent="-342900">
              <a:buFont typeface="Arial" panose="020B0604020202020204" pitchFamily="34" charset="0"/>
              <a:buChar char="•"/>
            </a:pPr>
            <a:r>
              <a:rPr lang="cs-CZ" sz="1800" spc="-5" dirty="0" err="1">
                <a:latin typeface="+mj-lt"/>
              </a:rPr>
              <a:t>fibroptické</a:t>
            </a:r>
            <a:r>
              <a:rPr lang="cs-CZ" sz="1800" spc="-5" dirty="0">
                <a:latin typeface="+mj-lt"/>
              </a:rPr>
              <a:t> </a:t>
            </a:r>
            <a:r>
              <a:rPr lang="cs-CZ" sz="1800" spc="-10" dirty="0">
                <a:latin typeface="+mj-lt"/>
              </a:rPr>
              <a:t>kontinuální </a:t>
            </a:r>
            <a:r>
              <a:rPr lang="cs-CZ" sz="1800" spc="-5" dirty="0">
                <a:latin typeface="+mj-lt"/>
              </a:rPr>
              <a:t>měření  SjvO2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3C0B38AE-4A0C-1432-E383-279BCAEBC085}"/>
              </a:ext>
            </a:extLst>
          </p:cNvPr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002" y="1655085"/>
            <a:ext cx="4020885" cy="414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AutoShape 4" descr="Výsledek obrázku pro jugular bulb oximetr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775" y="423476"/>
            <a:ext cx="6343650" cy="5656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4899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Snížení</a:t>
            </a:r>
            <a:r>
              <a:rPr spc="-65" dirty="0"/>
              <a:t> </a:t>
            </a:r>
            <a:r>
              <a:rPr dirty="0"/>
              <a:t>SjvO2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700"/>
              </a:spcBef>
            </a:pPr>
            <a:r>
              <a:rPr lang="cs-CZ" sz="2000" spc="-5" dirty="0">
                <a:cs typeface="Arial"/>
              </a:rPr>
              <a:t>odráží sníženou dodávku nebo zvýšenou extrakci</a:t>
            </a:r>
            <a:r>
              <a:rPr lang="cs-CZ" sz="2000" spc="20" dirty="0">
                <a:cs typeface="Arial"/>
              </a:rPr>
              <a:t> </a:t>
            </a:r>
            <a:r>
              <a:rPr lang="cs-CZ" sz="2000" dirty="0" err="1">
                <a:cs typeface="Arial"/>
              </a:rPr>
              <a:t>O2</a:t>
            </a:r>
            <a:r>
              <a:rPr lang="cs-CZ" sz="2000" dirty="0">
                <a:cs typeface="Arial"/>
              </a:rPr>
              <a:t>, znamená ohrožení mozku ischemií</a:t>
            </a:r>
          </a:p>
          <a:p>
            <a:pPr marL="355600" marR="5080" indent="-342900">
              <a:spcBef>
                <a:spcPts val="600"/>
              </a:spcBef>
              <a:buClr>
                <a:srgbClr val="FFCC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snížená dodávka </a:t>
            </a:r>
            <a:r>
              <a:rPr lang="cs-CZ" sz="2000" b="1" dirty="0">
                <a:cs typeface="Arial"/>
              </a:rPr>
              <a:t>O2 </a:t>
            </a:r>
            <a:r>
              <a:rPr lang="cs-CZ" sz="2000" dirty="0">
                <a:cs typeface="Arial"/>
              </a:rPr>
              <a:t>- </a:t>
            </a:r>
            <a:r>
              <a:rPr lang="cs-CZ" sz="2000" spc="-10" dirty="0">
                <a:cs typeface="Arial"/>
              </a:rPr>
              <a:t>hypoxie, </a:t>
            </a:r>
            <a:r>
              <a:rPr lang="cs-CZ" sz="2000" spc="-5" dirty="0">
                <a:cs typeface="Arial"/>
              </a:rPr>
              <a:t>snížení CBF </a:t>
            </a:r>
            <a:r>
              <a:rPr lang="cs-CZ" sz="2000" dirty="0">
                <a:cs typeface="Arial"/>
              </a:rPr>
              <a:t>při </a:t>
            </a:r>
            <a:r>
              <a:rPr lang="cs-CZ" sz="2000" spc="-5" dirty="0">
                <a:cs typeface="Arial"/>
              </a:rPr>
              <a:t>hypotenzi, </a:t>
            </a:r>
            <a:r>
              <a:rPr lang="cs-CZ" sz="2000" spc="-5" dirty="0" err="1">
                <a:cs typeface="Arial"/>
              </a:rPr>
              <a:t>vazospasmech</a:t>
            </a:r>
            <a:r>
              <a:rPr lang="cs-CZ" sz="2000" spc="-5" dirty="0">
                <a:cs typeface="Arial"/>
              </a:rPr>
              <a:t> </a:t>
            </a:r>
            <a:r>
              <a:rPr lang="cs-CZ" sz="2000" spc="-10" dirty="0">
                <a:cs typeface="Arial"/>
              </a:rPr>
              <a:t>nebo </a:t>
            </a:r>
            <a:r>
              <a:rPr lang="cs-CZ" sz="2000" spc="-5" dirty="0">
                <a:cs typeface="Arial"/>
              </a:rPr>
              <a:t>zvýšeném</a:t>
            </a:r>
            <a:r>
              <a:rPr lang="cs-CZ" sz="2000" spc="30" dirty="0">
                <a:cs typeface="Arial"/>
              </a:rPr>
              <a:t> </a:t>
            </a:r>
            <a:r>
              <a:rPr lang="cs-CZ" sz="2000" spc="-5" dirty="0">
                <a:cs typeface="Arial"/>
              </a:rPr>
              <a:t>ICP</a:t>
            </a:r>
            <a:endParaRPr lang="cs-CZ" sz="2000" dirty="0">
              <a:cs typeface="Arial"/>
            </a:endParaRPr>
          </a:p>
          <a:p>
            <a:pPr marL="355600" marR="902335" indent="-342900">
              <a:spcBef>
                <a:spcPts val="600"/>
              </a:spcBef>
              <a:buClr>
                <a:srgbClr val="FFCC00"/>
              </a:buClr>
              <a:buFont typeface="Wingdings"/>
              <a:buChar char=""/>
              <a:tabLst>
                <a:tab pos="354965" algn="l"/>
                <a:tab pos="355600" algn="l"/>
              </a:tabLst>
            </a:pPr>
            <a:r>
              <a:rPr lang="cs-CZ" sz="2000" b="1" spc="-5" dirty="0">
                <a:cs typeface="Arial"/>
              </a:rPr>
              <a:t>zvýšená spotřeba </a:t>
            </a:r>
            <a:r>
              <a:rPr lang="cs-CZ" sz="2000" b="1" spc="5" dirty="0">
                <a:cs typeface="Arial"/>
              </a:rPr>
              <a:t>O2 </a:t>
            </a:r>
            <a:r>
              <a:rPr lang="cs-CZ" sz="2000" dirty="0">
                <a:cs typeface="Arial"/>
              </a:rPr>
              <a:t>- </a:t>
            </a:r>
            <a:r>
              <a:rPr lang="cs-CZ" sz="2000" spc="-5" dirty="0">
                <a:cs typeface="Arial"/>
              </a:rPr>
              <a:t>bolest, </a:t>
            </a:r>
            <a:r>
              <a:rPr lang="cs-CZ" sz="2000" spc="-10" dirty="0">
                <a:cs typeface="Arial"/>
              </a:rPr>
              <a:t>neklid, </a:t>
            </a:r>
            <a:r>
              <a:rPr lang="cs-CZ" sz="2000" spc="-5" dirty="0">
                <a:cs typeface="Arial"/>
              </a:rPr>
              <a:t>hyperpyrexie, konvulze</a:t>
            </a:r>
            <a:endParaRPr lang="cs-CZ" sz="2000" dirty="0">
              <a:cs typeface="Arial"/>
            </a:endParaRPr>
          </a:p>
          <a:p>
            <a:pPr marL="355600" lvl="1" indent="-257810">
              <a:spcBef>
                <a:spcPts val="600"/>
              </a:spcBef>
              <a:buClr>
                <a:srgbClr val="000000"/>
              </a:buClr>
              <a:buChar char="-"/>
              <a:tabLst>
                <a:tab pos="286385" algn="l"/>
              </a:tabLst>
            </a:pPr>
            <a:r>
              <a:rPr lang="cs-CZ" spc="-10" dirty="0">
                <a:cs typeface="Arial"/>
              </a:rPr>
              <a:t>pokles </a:t>
            </a:r>
            <a:r>
              <a:rPr lang="cs-CZ" dirty="0" err="1">
                <a:cs typeface="Arial"/>
              </a:rPr>
              <a:t>SjvO2</a:t>
            </a:r>
            <a:r>
              <a:rPr lang="cs-CZ" dirty="0">
                <a:cs typeface="Arial"/>
              </a:rPr>
              <a:t> </a:t>
            </a:r>
            <a:r>
              <a:rPr lang="cs-CZ" spc="-10" dirty="0">
                <a:cs typeface="Arial"/>
              </a:rPr>
              <a:t>pod </a:t>
            </a:r>
            <a:r>
              <a:rPr lang="cs-CZ" spc="-5" dirty="0">
                <a:cs typeface="Arial"/>
              </a:rPr>
              <a:t>50% </a:t>
            </a:r>
            <a:r>
              <a:rPr lang="cs-CZ" dirty="0">
                <a:cs typeface="Arial"/>
              </a:rPr>
              <a:t>= </a:t>
            </a:r>
            <a:r>
              <a:rPr lang="cs-CZ" spc="-5" dirty="0" err="1">
                <a:cs typeface="Arial"/>
              </a:rPr>
              <a:t>2x</a:t>
            </a:r>
            <a:r>
              <a:rPr lang="cs-CZ" spc="-5" dirty="0">
                <a:cs typeface="Arial"/>
              </a:rPr>
              <a:t> nárůst</a:t>
            </a:r>
            <a:r>
              <a:rPr lang="cs-CZ" spc="20" dirty="0">
                <a:cs typeface="Arial"/>
              </a:rPr>
              <a:t> </a:t>
            </a:r>
            <a:r>
              <a:rPr lang="cs-CZ" spc="-5" dirty="0">
                <a:cs typeface="Arial"/>
              </a:rPr>
              <a:t>mortality</a:t>
            </a:r>
          </a:p>
          <a:p>
            <a:pPr marL="355600" lvl="1" indent="-257810">
              <a:spcBef>
                <a:spcPts val="600"/>
              </a:spcBef>
              <a:buClr>
                <a:srgbClr val="000000"/>
              </a:buClr>
              <a:buChar char="-"/>
              <a:tabLst>
                <a:tab pos="286385" algn="l"/>
              </a:tabLst>
            </a:pPr>
            <a:endParaRPr lang="cs-CZ" spc="-5" dirty="0">
              <a:cs typeface="Arial"/>
            </a:endParaRPr>
          </a:p>
          <a:p>
            <a:pPr marL="12700" marR="5080">
              <a:spcBef>
                <a:spcPts val="600"/>
              </a:spcBef>
            </a:pPr>
            <a:r>
              <a:rPr lang="cs-CZ" sz="2000" spc="-5" dirty="0">
                <a:cs typeface="Arial"/>
              </a:rPr>
              <a:t>analogicky slouží laktát jako ukazatel závažnosti traumatu </a:t>
            </a:r>
            <a:r>
              <a:rPr lang="cs-CZ" sz="2000" dirty="0">
                <a:cs typeface="Arial"/>
              </a:rPr>
              <a:t>a </a:t>
            </a:r>
            <a:r>
              <a:rPr lang="cs-CZ" sz="2000" spc="-5" dirty="0">
                <a:cs typeface="Arial"/>
              </a:rPr>
              <a:t>prognózy pacienta</a:t>
            </a:r>
          </a:p>
          <a:p>
            <a:pPr marL="12700" marR="5080">
              <a:spcBef>
                <a:spcPts val="600"/>
              </a:spcBef>
            </a:pPr>
            <a:r>
              <a:rPr lang="cs-CZ" sz="2000" spc="-10" dirty="0">
                <a:cs typeface="Arial"/>
              </a:rPr>
              <a:t>analogicky</a:t>
            </a:r>
            <a:r>
              <a:rPr lang="cs-CZ" sz="2000" spc="-5" dirty="0">
                <a:cs typeface="Arial"/>
              </a:rPr>
              <a:t> </a:t>
            </a:r>
            <a:r>
              <a:rPr lang="cs-CZ" sz="2000" spc="-5" dirty="0" err="1">
                <a:cs typeface="Arial"/>
              </a:rPr>
              <a:t>arterio</a:t>
            </a:r>
            <a:r>
              <a:rPr lang="cs-CZ" sz="2000" spc="-5" dirty="0">
                <a:cs typeface="Arial"/>
              </a:rPr>
              <a:t>-venózní diference laktátu</a:t>
            </a:r>
            <a:endParaRPr lang="cs-CZ" sz="2000" dirty="0"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6D4DEAAE-5581-8608-BB22-2069516AC2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5FCBDF7B-A6C7-2216-8CA6-806DF2B81F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8CC24EBF-D6BE-C2EF-8BB5-3F5661910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Odtok žilní krve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D660D087-8B2E-268E-0592-B94345359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povrchové a hluboké žíly se vlévají do </a:t>
            </a:r>
            <a:r>
              <a:rPr lang="cs-CZ" b="1" dirty="0"/>
              <a:t>mozkový splavů – sinů</a:t>
            </a:r>
          </a:p>
          <a:p>
            <a:r>
              <a:rPr lang="cs-CZ" dirty="0"/>
              <a:t>splavy jsou tvořeny </a:t>
            </a:r>
            <a:r>
              <a:rPr lang="cs-CZ" b="1" dirty="0"/>
              <a:t>duplikaturou tvrdé pleny </a:t>
            </a:r>
            <a:r>
              <a:rPr lang="cs-CZ" dirty="0"/>
              <a:t>a proto při podtlaku v lumen nekolabují – riziko vzduchové embolie při operaci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558012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Zvýšení</a:t>
            </a:r>
            <a:r>
              <a:rPr spc="-70" dirty="0"/>
              <a:t> </a:t>
            </a:r>
            <a:r>
              <a:rPr dirty="0"/>
              <a:t>SjvO2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88900">
              <a:spcBef>
                <a:spcPts val="100"/>
              </a:spcBef>
            </a:pPr>
            <a:r>
              <a:rPr lang="cs-CZ" b="1" spc="-5" dirty="0">
                <a:cs typeface="Arial"/>
              </a:rPr>
              <a:t>abnormální („luxusní“) </a:t>
            </a:r>
            <a:r>
              <a:rPr lang="cs-CZ" b="1" spc="-5" dirty="0" err="1">
                <a:cs typeface="Arial"/>
              </a:rPr>
              <a:t>hyperperfúze</a:t>
            </a:r>
            <a:r>
              <a:rPr lang="cs-CZ" b="1" spc="-5" dirty="0">
                <a:cs typeface="Arial"/>
              </a:rPr>
              <a:t> </a:t>
            </a:r>
            <a:r>
              <a:rPr lang="cs-CZ" dirty="0">
                <a:cs typeface="Arial"/>
              </a:rPr>
              <a:t>z </a:t>
            </a:r>
            <a:r>
              <a:rPr lang="cs-CZ" spc="-5" dirty="0">
                <a:cs typeface="Arial"/>
              </a:rPr>
              <a:t>důvodu </a:t>
            </a:r>
            <a:r>
              <a:rPr lang="cs-CZ" dirty="0">
                <a:cs typeface="Arial"/>
              </a:rPr>
              <a:t>ztráty  </a:t>
            </a:r>
            <a:r>
              <a:rPr lang="cs-CZ" spc="-5" dirty="0">
                <a:cs typeface="Arial"/>
              </a:rPr>
              <a:t>autoregulace (hyperémie při </a:t>
            </a:r>
            <a:r>
              <a:rPr lang="cs-CZ" spc="-5" dirty="0" err="1">
                <a:cs typeface="Arial"/>
              </a:rPr>
              <a:t>hyperkapnii</a:t>
            </a:r>
            <a:r>
              <a:rPr lang="cs-CZ" spc="-5" dirty="0">
                <a:cs typeface="Arial"/>
              </a:rPr>
              <a:t>)</a:t>
            </a:r>
            <a:endParaRPr lang="cs-CZ" dirty="0">
              <a:cs typeface="Arial"/>
            </a:endParaRPr>
          </a:p>
          <a:p>
            <a:pPr marL="12700" marR="5080">
              <a:lnSpc>
                <a:spcPct val="120800"/>
              </a:lnSpc>
            </a:pPr>
            <a:r>
              <a:rPr lang="cs-CZ" b="1" spc="-10" dirty="0" err="1">
                <a:cs typeface="Arial"/>
              </a:rPr>
              <a:t>nechopnost</a:t>
            </a:r>
            <a:r>
              <a:rPr lang="cs-CZ" b="1" spc="-10" dirty="0">
                <a:cs typeface="Arial"/>
              </a:rPr>
              <a:t> </a:t>
            </a:r>
            <a:r>
              <a:rPr lang="cs-CZ" b="1" spc="-5" dirty="0">
                <a:cs typeface="Arial"/>
              </a:rPr>
              <a:t>mozkové tkáně extrahovat </a:t>
            </a:r>
            <a:r>
              <a:rPr lang="cs-CZ" b="1" dirty="0" err="1">
                <a:cs typeface="Arial"/>
              </a:rPr>
              <a:t>O2</a:t>
            </a:r>
            <a:r>
              <a:rPr lang="cs-CZ" b="1" spc="70" dirty="0">
                <a:cs typeface="Arial"/>
              </a:rPr>
              <a:t> </a:t>
            </a:r>
            <a:r>
              <a:rPr lang="cs-CZ" spc="-5" dirty="0">
                <a:cs typeface="Arial"/>
              </a:rPr>
              <a:t>(rozsáhlá nekróza, smrt mozku)</a:t>
            </a:r>
            <a:endParaRPr lang="cs-CZ" dirty="0">
              <a:cs typeface="Arial"/>
            </a:endParaRPr>
          </a:p>
          <a:p>
            <a:pPr marL="269875" marR="5080" indent="-257810">
              <a:spcBef>
                <a:spcPts val="100"/>
              </a:spcBef>
            </a:pPr>
            <a:r>
              <a:rPr lang="cs-CZ" spc="-5" dirty="0">
                <a:cs typeface="Arial"/>
              </a:rPr>
              <a:t>spojeno </a:t>
            </a:r>
            <a:r>
              <a:rPr lang="cs-CZ" dirty="0">
                <a:cs typeface="Arial"/>
              </a:rPr>
              <a:t>s vyšší </a:t>
            </a:r>
            <a:r>
              <a:rPr lang="cs-CZ" spc="-5" dirty="0">
                <a:cs typeface="Arial"/>
              </a:rPr>
              <a:t>mortalitou </a:t>
            </a:r>
            <a:r>
              <a:rPr lang="cs-CZ" dirty="0">
                <a:cs typeface="Arial"/>
              </a:rPr>
              <a:t>a </a:t>
            </a:r>
            <a:r>
              <a:rPr lang="cs-CZ" spc="-5" dirty="0">
                <a:cs typeface="Arial"/>
              </a:rPr>
              <a:t>horším neurologickým výstupem</a:t>
            </a:r>
          </a:p>
          <a:p>
            <a:pPr marL="269875" marR="5080" indent="-257810">
              <a:spcBef>
                <a:spcPts val="100"/>
              </a:spcBef>
            </a:pPr>
            <a:r>
              <a:rPr lang="cs-CZ" spc="-5" dirty="0">
                <a:cs typeface="Arial"/>
              </a:rPr>
              <a:t>normální nebo zvýšená hodnota </a:t>
            </a:r>
            <a:r>
              <a:rPr lang="cs-CZ" spc="-5" dirty="0" err="1">
                <a:cs typeface="Arial"/>
              </a:rPr>
              <a:t>SvjO2</a:t>
            </a:r>
            <a:r>
              <a:rPr lang="cs-CZ" spc="-5" dirty="0">
                <a:cs typeface="Arial"/>
              </a:rPr>
              <a:t> neznamená, že v mozku nejsou oblasti s poruchou prokrvení, snížené </a:t>
            </a:r>
            <a:r>
              <a:rPr lang="cs-CZ" spc="-5" dirty="0" err="1">
                <a:cs typeface="Arial"/>
              </a:rPr>
              <a:t>SvjO2</a:t>
            </a:r>
            <a:r>
              <a:rPr lang="cs-CZ" spc="-5" dirty="0">
                <a:cs typeface="Arial"/>
              </a:rPr>
              <a:t> znamená problém vždy!!!</a:t>
            </a:r>
            <a:endParaRPr lang="cs-CZ" dirty="0">
              <a:cs typeface="Arial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PbrO2,</a:t>
            </a:r>
            <a:r>
              <a:rPr spc="-55" dirty="0"/>
              <a:t> </a:t>
            </a:r>
            <a:r>
              <a:rPr spc="-5" dirty="0"/>
              <a:t>LICOX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cs-CZ" sz="2000" spc="-5" dirty="0">
                <a:latin typeface="+mj-lt"/>
                <a:cs typeface="Arial"/>
              </a:rPr>
              <a:t>tkáňová </a:t>
            </a:r>
            <a:r>
              <a:rPr lang="cs-CZ" sz="2000" spc="-5" dirty="0" err="1">
                <a:latin typeface="+mj-lt"/>
                <a:cs typeface="Arial"/>
              </a:rPr>
              <a:t>oxygenace</a:t>
            </a:r>
            <a:r>
              <a:rPr lang="cs-CZ" sz="2000" spc="-5" dirty="0">
                <a:latin typeface="+mj-lt"/>
                <a:cs typeface="Arial"/>
              </a:rPr>
              <a:t>, </a:t>
            </a:r>
            <a:r>
              <a:rPr lang="cs-CZ" sz="2000" spc="-10" dirty="0">
                <a:latin typeface="+mj-lt"/>
                <a:cs typeface="Arial"/>
              </a:rPr>
              <a:t>čidlo </a:t>
            </a:r>
            <a:r>
              <a:rPr lang="cs-CZ" sz="2000" spc="-5" dirty="0">
                <a:latin typeface="+mj-lt"/>
                <a:cs typeface="Arial"/>
              </a:rPr>
              <a:t>2-3 cm pod </a:t>
            </a:r>
            <a:r>
              <a:rPr lang="cs-CZ" sz="2000" spc="-5" dirty="0" err="1">
                <a:latin typeface="+mj-lt"/>
                <a:cs typeface="Arial"/>
              </a:rPr>
              <a:t>duru</a:t>
            </a:r>
            <a:r>
              <a:rPr lang="cs-CZ" sz="2000" spc="-5" dirty="0">
                <a:latin typeface="+mj-lt"/>
                <a:cs typeface="Arial"/>
              </a:rPr>
              <a:t> do bílé</a:t>
            </a:r>
            <a:r>
              <a:rPr lang="cs-CZ" sz="2000" spc="35" dirty="0">
                <a:latin typeface="+mj-lt"/>
                <a:cs typeface="Arial"/>
              </a:rPr>
              <a:t> </a:t>
            </a:r>
            <a:r>
              <a:rPr lang="cs-CZ" sz="2000" spc="-5" dirty="0">
                <a:latin typeface="+mj-lt"/>
                <a:cs typeface="Arial"/>
              </a:rPr>
              <a:t>hmoty</a:t>
            </a:r>
            <a:endParaRPr lang="cs-CZ" sz="2000" dirty="0">
              <a:latin typeface="+mj-lt"/>
              <a:cs typeface="Arial"/>
            </a:endParaRPr>
          </a:p>
          <a:p>
            <a:pPr marL="12700" marR="1005840">
              <a:lnSpc>
                <a:spcPct val="100000"/>
              </a:lnSpc>
              <a:spcBef>
                <a:spcPts val="595"/>
              </a:spcBef>
            </a:pPr>
            <a:r>
              <a:rPr lang="cs-CZ" sz="2000" dirty="0" err="1">
                <a:latin typeface="+mj-lt"/>
                <a:cs typeface="Arial"/>
              </a:rPr>
              <a:t>O2</a:t>
            </a:r>
            <a:r>
              <a:rPr lang="cs-CZ" sz="2000" dirty="0">
                <a:latin typeface="+mj-lt"/>
                <a:cs typeface="Arial"/>
              </a:rPr>
              <a:t> </a:t>
            </a:r>
            <a:r>
              <a:rPr lang="cs-CZ" sz="2000" spc="-5" dirty="0">
                <a:latin typeface="+mj-lt"/>
                <a:cs typeface="Arial"/>
              </a:rPr>
              <a:t>difunduje přes semipermeabilní membránu</a:t>
            </a:r>
          </a:p>
          <a:p>
            <a:pPr marL="12700" marR="1005840">
              <a:lnSpc>
                <a:spcPct val="100000"/>
              </a:lnSpc>
              <a:spcBef>
                <a:spcPts val="595"/>
              </a:spcBef>
            </a:pPr>
            <a:r>
              <a:rPr lang="cs-CZ" sz="2000" spc="-5" dirty="0">
                <a:latin typeface="+mj-lt"/>
                <a:cs typeface="Arial"/>
              </a:rPr>
              <a:t>pbrO2 odráží </a:t>
            </a:r>
            <a:r>
              <a:rPr lang="cs-CZ" sz="2000" b="1" spc="-5" dirty="0">
                <a:latin typeface="+mj-lt"/>
                <a:cs typeface="Arial"/>
              </a:rPr>
              <a:t>rovnováhu mezi dodávkou </a:t>
            </a:r>
            <a:r>
              <a:rPr lang="cs-CZ" sz="2000" b="1" dirty="0">
                <a:latin typeface="+mj-lt"/>
                <a:cs typeface="Arial"/>
              </a:rPr>
              <a:t>O2 a </a:t>
            </a:r>
            <a:r>
              <a:rPr lang="cs-CZ" sz="2000" b="1" spc="-5" dirty="0">
                <a:latin typeface="+mj-lt"/>
                <a:cs typeface="Arial"/>
              </a:rPr>
              <a:t>jeho konzumpcí</a:t>
            </a:r>
            <a:r>
              <a:rPr lang="cs-CZ" sz="2000" spc="-5" dirty="0">
                <a:latin typeface="+mj-lt"/>
                <a:cs typeface="Arial"/>
              </a:rPr>
              <a:t> </a:t>
            </a:r>
          </a:p>
          <a:p>
            <a:pPr marL="12700" marR="122555">
              <a:lnSpc>
                <a:spcPct val="100000"/>
              </a:lnSpc>
              <a:spcBef>
                <a:spcPts val="615"/>
              </a:spcBef>
            </a:pPr>
            <a:r>
              <a:rPr lang="cs-CZ" sz="2000" spc="-5" dirty="0">
                <a:latin typeface="+mj-lt"/>
                <a:cs typeface="Arial"/>
              </a:rPr>
              <a:t>měření ovlivněno difúzní vzdáleností </a:t>
            </a:r>
            <a:r>
              <a:rPr lang="cs-CZ" sz="2000" dirty="0">
                <a:latin typeface="+mj-lt"/>
                <a:cs typeface="Arial"/>
              </a:rPr>
              <a:t>mezi </a:t>
            </a:r>
            <a:r>
              <a:rPr lang="cs-CZ" sz="2000" spc="-5" dirty="0">
                <a:latin typeface="+mj-lt"/>
                <a:cs typeface="Arial"/>
              </a:rPr>
              <a:t>kapilárou </a:t>
            </a:r>
            <a:r>
              <a:rPr lang="cs-CZ" sz="2000" dirty="0">
                <a:latin typeface="+mj-lt"/>
                <a:cs typeface="Arial"/>
              </a:rPr>
              <a:t>a </a:t>
            </a:r>
            <a:r>
              <a:rPr lang="cs-CZ" sz="2000" spc="-5" dirty="0">
                <a:latin typeface="+mj-lt"/>
                <a:cs typeface="Arial"/>
              </a:rPr>
              <a:t>elektrodou, hustotou kapilární sítě, resp. poměrem arteriol, </a:t>
            </a:r>
            <a:r>
              <a:rPr lang="cs-CZ" sz="2000" spc="-5" dirty="0" err="1">
                <a:latin typeface="+mj-lt"/>
                <a:cs typeface="Arial"/>
              </a:rPr>
              <a:t>venul</a:t>
            </a:r>
            <a:r>
              <a:rPr lang="cs-CZ" sz="2000" spc="-5" dirty="0">
                <a:latin typeface="+mj-lt"/>
                <a:cs typeface="Arial"/>
              </a:rPr>
              <a:t> </a:t>
            </a:r>
            <a:r>
              <a:rPr lang="cs-CZ" sz="2000" dirty="0">
                <a:latin typeface="+mj-lt"/>
                <a:cs typeface="Arial"/>
              </a:rPr>
              <a:t>a</a:t>
            </a:r>
            <a:r>
              <a:rPr lang="cs-CZ" sz="2000" spc="-5" dirty="0">
                <a:latin typeface="+mj-lt"/>
                <a:cs typeface="Arial"/>
              </a:rPr>
              <a:t> kapilár</a:t>
            </a:r>
            <a:endParaRPr lang="cs-CZ" sz="2000" dirty="0">
              <a:latin typeface="+mj-lt"/>
              <a:cs typeface="Arial"/>
            </a:endParaRPr>
          </a:p>
          <a:p>
            <a:pPr marL="12700" marR="90805">
              <a:lnSpc>
                <a:spcPct val="100000"/>
              </a:lnSpc>
              <a:spcBef>
                <a:spcPts val="600"/>
              </a:spcBef>
            </a:pPr>
            <a:r>
              <a:rPr lang="cs-CZ" sz="2000" spc="-5" dirty="0">
                <a:latin typeface="+mj-lt"/>
                <a:cs typeface="Arial"/>
              </a:rPr>
              <a:t>kruciální </a:t>
            </a:r>
            <a:r>
              <a:rPr lang="cs-CZ" sz="2000" dirty="0">
                <a:latin typeface="+mj-lt"/>
                <a:cs typeface="Arial"/>
              </a:rPr>
              <a:t>je </a:t>
            </a:r>
            <a:r>
              <a:rPr lang="cs-CZ" sz="2000" spc="-5" dirty="0">
                <a:latin typeface="+mj-lt"/>
                <a:cs typeface="Arial"/>
              </a:rPr>
              <a:t>zavedení do </a:t>
            </a:r>
            <a:r>
              <a:rPr lang="cs-CZ" sz="2000" dirty="0">
                <a:latin typeface="+mj-lt"/>
                <a:cs typeface="Arial"/>
              </a:rPr>
              <a:t>tzv. </a:t>
            </a:r>
            <a:r>
              <a:rPr lang="cs-CZ" sz="2000" b="1" spc="-5" dirty="0" err="1">
                <a:latin typeface="+mj-lt"/>
                <a:cs typeface="Arial"/>
              </a:rPr>
              <a:t>tissue</a:t>
            </a:r>
            <a:r>
              <a:rPr lang="cs-CZ" sz="2000" b="1" spc="-5" dirty="0">
                <a:latin typeface="+mj-lt"/>
                <a:cs typeface="Arial"/>
              </a:rPr>
              <a:t>-</a:t>
            </a:r>
            <a:r>
              <a:rPr lang="cs-CZ" sz="2000" b="1" spc="-5" dirty="0" err="1">
                <a:latin typeface="+mj-lt"/>
                <a:cs typeface="Arial"/>
              </a:rPr>
              <a:t>at</a:t>
            </a:r>
            <a:r>
              <a:rPr lang="cs-CZ" sz="2000" b="1" spc="-5" dirty="0">
                <a:latin typeface="+mj-lt"/>
                <a:cs typeface="Arial"/>
              </a:rPr>
              <a:t>-risk</a:t>
            </a:r>
            <a:r>
              <a:rPr lang="cs-CZ" sz="2000" spc="-5" dirty="0">
                <a:latin typeface="+mj-lt"/>
                <a:cs typeface="Arial"/>
              </a:rPr>
              <a:t> </a:t>
            </a:r>
            <a:r>
              <a:rPr lang="cs-CZ" sz="2000" dirty="0">
                <a:latin typeface="+mj-lt"/>
                <a:cs typeface="Arial"/>
              </a:rPr>
              <a:t>(</a:t>
            </a:r>
            <a:r>
              <a:rPr lang="cs-CZ" sz="2000" spc="-5" dirty="0">
                <a:latin typeface="+mj-lt"/>
                <a:cs typeface="Arial"/>
              </a:rPr>
              <a:t>ischemická  penumbra, polostín), </a:t>
            </a:r>
            <a:r>
              <a:rPr lang="cs-CZ" sz="2000" dirty="0">
                <a:latin typeface="+mj-lt"/>
                <a:cs typeface="Arial"/>
              </a:rPr>
              <a:t>zde jsou </a:t>
            </a:r>
            <a:r>
              <a:rPr lang="cs-CZ" sz="2000" spc="-5" dirty="0">
                <a:latin typeface="+mj-lt"/>
                <a:cs typeface="Arial"/>
              </a:rPr>
              <a:t>poklesy </a:t>
            </a:r>
            <a:r>
              <a:rPr lang="cs-CZ" sz="2000" dirty="0">
                <a:latin typeface="+mj-lt"/>
                <a:cs typeface="Arial"/>
              </a:rPr>
              <a:t>PbrO2 </a:t>
            </a:r>
            <a:r>
              <a:rPr lang="cs-CZ" sz="2000" spc="-10" dirty="0">
                <a:latin typeface="+mj-lt"/>
                <a:cs typeface="Arial"/>
              </a:rPr>
              <a:t>hlubší </a:t>
            </a:r>
            <a:r>
              <a:rPr lang="cs-CZ" sz="2000" dirty="0">
                <a:latin typeface="+mj-lt"/>
                <a:cs typeface="Arial"/>
              </a:rPr>
              <a:t>a </a:t>
            </a:r>
            <a:r>
              <a:rPr lang="cs-CZ" sz="2000" spc="-10" dirty="0">
                <a:latin typeface="+mj-lt"/>
                <a:cs typeface="Arial"/>
              </a:rPr>
              <a:t>déle </a:t>
            </a:r>
            <a:r>
              <a:rPr lang="cs-CZ" sz="2000" dirty="0">
                <a:latin typeface="+mj-lt"/>
                <a:cs typeface="Arial"/>
              </a:rPr>
              <a:t>trvající</a:t>
            </a:r>
          </a:p>
          <a:p>
            <a:pPr marL="12700" marR="175895">
              <a:lnSpc>
                <a:spcPct val="100000"/>
              </a:lnSpc>
              <a:spcBef>
                <a:spcPts val="570"/>
              </a:spcBef>
            </a:pPr>
            <a:r>
              <a:rPr lang="cs-CZ" sz="2000" spc="-5" dirty="0">
                <a:latin typeface="+mj-lt"/>
                <a:cs typeface="Arial"/>
              </a:rPr>
              <a:t>event. zavedení do </a:t>
            </a:r>
            <a:r>
              <a:rPr lang="cs-CZ" sz="2000" b="1" spc="-5" dirty="0">
                <a:latin typeface="+mj-lt"/>
                <a:cs typeface="Arial"/>
              </a:rPr>
              <a:t>zdravé tkáně </a:t>
            </a:r>
            <a:r>
              <a:rPr lang="cs-CZ" sz="2000" spc="-5" dirty="0">
                <a:latin typeface="+mj-lt"/>
                <a:cs typeface="Arial"/>
              </a:rPr>
              <a:t>jako monitoring progrese zóny</a:t>
            </a:r>
            <a:r>
              <a:rPr lang="cs-CZ" sz="2000" spc="5" dirty="0">
                <a:latin typeface="+mj-lt"/>
                <a:cs typeface="Arial"/>
              </a:rPr>
              <a:t> </a:t>
            </a:r>
            <a:r>
              <a:rPr lang="cs-CZ" sz="2000" spc="-5" dirty="0">
                <a:latin typeface="+mj-lt"/>
                <a:cs typeface="Arial"/>
              </a:rPr>
              <a:t>poškození</a:t>
            </a:r>
          </a:p>
          <a:p>
            <a:pPr marL="12700" marR="175895">
              <a:lnSpc>
                <a:spcPct val="100000"/>
              </a:lnSpc>
              <a:spcBef>
                <a:spcPts val="570"/>
              </a:spcBef>
            </a:pPr>
            <a:r>
              <a:rPr lang="cs-CZ" sz="2000" spc="-5" dirty="0">
                <a:latin typeface="+mj-lt"/>
                <a:cs typeface="Arial"/>
              </a:rPr>
              <a:t>zavedení </a:t>
            </a:r>
            <a:r>
              <a:rPr lang="cs-CZ" sz="2000" dirty="0">
                <a:latin typeface="+mj-lt"/>
                <a:cs typeface="Arial"/>
              </a:rPr>
              <a:t>do </a:t>
            </a:r>
            <a:r>
              <a:rPr lang="cs-CZ" sz="2000" spc="-5" dirty="0">
                <a:latin typeface="+mj-lt"/>
                <a:cs typeface="Arial"/>
              </a:rPr>
              <a:t>„jádra“ patologického procesu (kontuze, ischemie) nemá význam</a:t>
            </a:r>
            <a:endParaRPr lang="cs-CZ" sz="2000" dirty="0">
              <a:latin typeface="+mj-lt"/>
              <a:cs typeface="Arial"/>
            </a:endParaRPr>
          </a:p>
          <a:p>
            <a:pPr marL="12700" marR="175895">
              <a:lnSpc>
                <a:spcPct val="100000"/>
              </a:lnSpc>
              <a:spcBef>
                <a:spcPts val="570"/>
              </a:spcBef>
            </a:pPr>
            <a:endParaRPr lang="cs-CZ" sz="2000" dirty="0">
              <a:latin typeface="+mj-lt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L</a:t>
            </a:r>
            <a:r>
              <a:rPr spc="-5" dirty="0"/>
              <a:t>i</a:t>
            </a:r>
            <a:r>
              <a:rPr dirty="0"/>
              <a:t>c</a:t>
            </a:r>
            <a:r>
              <a:rPr spc="-5" dirty="0"/>
              <a:t>o</a:t>
            </a:r>
            <a:r>
              <a:rPr dirty="0"/>
              <a:t>x</a:t>
            </a:r>
          </a:p>
        </p:txBody>
      </p:sp>
      <p:sp>
        <p:nvSpPr>
          <p:cNvPr id="3" name="object 3"/>
          <p:cNvSpPr/>
          <p:nvPr/>
        </p:nvSpPr>
        <p:spPr>
          <a:xfrm>
            <a:off x="102973" y="1390276"/>
            <a:ext cx="2920313" cy="24320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>
            <a:spLocks noGrp="1"/>
          </p:cNvSpPr>
          <p:nvPr>
            <p:ph idx="1"/>
          </p:nvPr>
        </p:nvSpPr>
        <p:spPr>
          <a:xfrm>
            <a:off x="3023286" y="1390276"/>
            <a:ext cx="3113903" cy="2432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lang="cs-CZ" dirty="0"/>
          </a:p>
        </p:txBody>
      </p:sp>
      <p:sp>
        <p:nvSpPr>
          <p:cNvPr id="6" name="object 4"/>
          <p:cNvSpPr/>
          <p:nvPr/>
        </p:nvSpPr>
        <p:spPr>
          <a:xfrm>
            <a:off x="3023286" y="3822356"/>
            <a:ext cx="3113903" cy="30356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148303" y="3822357"/>
            <a:ext cx="2874983" cy="28008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6137189" y="1390275"/>
            <a:ext cx="4168346" cy="2432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P</a:t>
            </a:r>
            <a:r>
              <a:rPr spc="-10" dirty="0"/>
              <a:t>b</a:t>
            </a:r>
            <a:r>
              <a:rPr dirty="0"/>
              <a:t>r</a:t>
            </a:r>
            <a:r>
              <a:rPr spc="10" dirty="0"/>
              <a:t>O</a:t>
            </a:r>
            <a:r>
              <a:rPr dirty="0"/>
              <a:t>2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0"/>
              </a:spcBef>
            </a:pPr>
            <a:r>
              <a:rPr lang="cs-CZ" b="1" spc="-5" dirty="0">
                <a:cs typeface="Arial"/>
              </a:rPr>
              <a:t>PbrO2 norma:</a:t>
            </a:r>
            <a:r>
              <a:rPr lang="cs-CZ" b="1" spc="5" dirty="0">
                <a:cs typeface="Arial"/>
              </a:rPr>
              <a:t> </a:t>
            </a:r>
            <a:r>
              <a:rPr lang="cs-CZ" b="1" spc="-5" dirty="0">
                <a:cs typeface="Arial"/>
              </a:rPr>
              <a:t>35-50mmHg</a:t>
            </a:r>
            <a:endParaRPr lang="cs-CZ" dirty="0">
              <a:cs typeface="Arial"/>
            </a:endParaRPr>
          </a:p>
          <a:p>
            <a:pPr marL="12700" marR="5080">
              <a:spcBef>
                <a:spcPts val="600"/>
              </a:spcBef>
            </a:pPr>
            <a:r>
              <a:rPr lang="cs-CZ" b="1" spc="-5" dirty="0">
                <a:cs typeface="Arial"/>
              </a:rPr>
              <a:t>kritická hodnota: 5-20mmHg</a:t>
            </a:r>
            <a:r>
              <a:rPr lang="cs-CZ" spc="-5" dirty="0">
                <a:cs typeface="Arial"/>
              </a:rPr>
              <a:t>, důležité </a:t>
            </a:r>
            <a:r>
              <a:rPr lang="cs-CZ" dirty="0">
                <a:cs typeface="Arial"/>
              </a:rPr>
              <a:t>je i </a:t>
            </a:r>
            <a:r>
              <a:rPr lang="cs-CZ" b="1" spc="-5" dirty="0">
                <a:cs typeface="Arial"/>
              </a:rPr>
              <a:t>trvání  </a:t>
            </a:r>
            <a:r>
              <a:rPr lang="cs-CZ" spc="-5" dirty="0">
                <a:cs typeface="Arial"/>
              </a:rPr>
              <a:t>hypoxie/ischémie (50% mortalita </a:t>
            </a:r>
            <a:r>
              <a:rPr lang="cs-CZ" dirty="0">
                <a:cs typeface="Arial"/>
              </a:rPr>
              <a:t>= PbrO2 </a:t>
            </a:r>
            <a:r>
              <a:rPr lang="cs-CZ" spc="-5" dirty="0">
                <a:cs typeface="Arial"/>
              </a:rPr>
              <a:t>5Torr/30min </a:t>
            </a:r>
            <a:r>
              <a:rPr lang="cs-CZ" dirty="0">
                <a:cs typeface="Arial"/>
              </a:rPr>
              <a:t>=  </a:t>
            </a:r>
            <a:r>
              <a:rPr lang="cs-CZ" spc="-5" dirty="0">
                <a:cs typeface="Arial"/>
              </a:rPr>
              <a:t>PbrO2 10Torr/105min </a:t>
            </a:r>
            <a:r>
              <a:rPr lang="cs-CZ" dirty="0">
                <a:cs typeface="Arial"/>
              </a:rPr>
              <a:t>= </a:t>
            </a:r>
            <a:r>
              <a:rPr lang="cs-CZ" spc="-5" dirty="0">
                <a:cs typeface="Arial"/>
              </a:rPr>
              <a:t>PbrO2</a:t>
            </a:r>
            <a:r>
              <a:rPr lang="cs-CZ" spc="10" dirty="0">
                <a:cs typeface="Arial"/>
              </a:rPr>
              <a:t> </a:t>
            </a:r>
            <a:r>
              <a:rPr lang="cs-CZ" spc="-5" dirty="0">
                <a:cs typeface="Arial"/>
              </a:rPr>
              <a:t>20Torr/240min)</a:t>
            </a:r>
            <a:endParaRPr lang="cs-CZ" dirty="0"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64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i="1" spc="-5" dirty="0">
                <a:cs typeface="Arial"/>
              </a:rPr>
              <a:t>zvýšená spotřeba</a:t>
            </a:r>
            <a:r>
              <a:rPr lang="cs-CZ" b="1" i="1" spc="-65" dirty="0">
                <a:cs typeface="Arial"/>
              </a:rPr>
              <a:t> </a:t>
            </a:r>
            <a:r>
              <a:rPr lang="cs-CZ" b="1" i="1" spc="-5" dirty="0">
                <a:cs typeface="Arial"/>
              </a:rPr>
              <a:t>kyslíku: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pc="-5" dirty="0"/>
              <a:t>Nízké hodnoty PtbrO2 (pod 20</a:t>
            </a:r>
            <a:r>
              <a:rPr lang="pl-PL" spc="-65" dirty="0"/>
              <a:t> </a:t>
            </a:r>
            <a:r>
              <a:rPr lang="pl-PL" spc="-5" dirty="0"/>
              <a:t>mmHg)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i="1" spc="-5" dirty="0">
                <a:cs typeface="Arial"/>
              </a:rPr>
              <a:t>nízká dodávka</a:t>
            </a:r>
            <a:r>
              <a:rPr lang="cs-CZ" b="1" i="1" dirty="0">
                <a:cs typeface="Arial"/>
              </a:rPr>
              <a:t> </a:t>
            </a:r>
            <a:r>
              <a:rPr lang="cs-CZ" b="1" i="1" spc="-5" dirty="0">
                <a:cs typeface="Arial"/>
              </a:rPr>
              <a:t>kyslíku:</a:t>
            </a:r>
            <a:endParaRPr lang="cs-CZ" dirty="0">
              <a:cs typeface="Arial"/>
            </a:endParaRP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409"/>
              </a:spcBef>
            </a:pPr>
            <a:r>
              <a:rPr lang="cs-CZ" sz="2000" spc="-10" dirty="0">
                <a:cs typeface="Arial"/>
              </a:rPr>
              <a:t>bolest</a:t>
            </a:r>
            <a:r>
              <a:rPr lang="cs-CZ" sz="2000" spc="10" dirty="0">
                <a:cs typeface="Arial"/>
              </a:rPr>
              <a:t> </a:t>
            </a:r>
            <a:endParaRPr lang="cs-CZ" sz="2000" dirty="0">
              <a:cs typeface="Arial"/>
            </a:endParaRPr>
          </a:p>
          <a:p>
            <a:pPr marL="12700" marR="2594610">
              <a:lnSpc>
                <a:spcPts val="3190"/>
              </a:lnSpc>
              <a:spcBef>
                <a:spcPts val="155"/>
              </a:spcBef>
              <a:tabLst>
                <a:tab pos="691515" algn="l"/>
              </a:tabLst>
            </a:pPr>
            <a:r>
              <a:rPr lang="cs-CZ" sz="2000" dirty="0">
                <a:cs typeface="Arial"/>
              </a:rPr>
              <a:t>třes	</a:t>
            </a:r>
          </a:p>
          <a:p>
            <a:pPr marL="12700" marR="2594610">
              <a:lnSpc>
                <a:spcPts val="3190"/>
              </a:lnSpc>
              <a:spcBef>
                <a:spcPts val="155"/>
              </a:spcBef>
              <a:tabLst>
                <a:tab pos="691515" algn="l"/>
              </a:tabLst>
            </a:pPr>
            <a:r>
              <a:rPr lang="cs-CZ" sz="2000" spc="-5" dirty="0">
                <a:cs typeface="Arial"/>
              </a:rPr>
              <a:t>neklid</a:t>
            </a:r>
            <a:r>
              <a:rPr lang="cs-CZ" sz="2000" spc="-10" dirty="0">
                <a:cs typeface="Arial"/>
              </a:rPr>
              <a:t> </a:t>
            </a:r>
            <a:endParaRPr lang="cs-CZ" sz="2000" dirty="0">
              <a:cs typeface="Arial"/>
            </a:endParaRPr>
          </a:p>
          <a:p>
            <a:pPr marL="12700">
              <a:spcBef>
                <a:spcPts val="155"/>
              </a:spcBef>
            </a:pPr>
            <a:r>
              <a:rPr lang="cs-CZ" sz="2000" dirty="0">
                <a:cs typeface="Arial"/>
              </a:rPr>
              <a:t>křeče</a:t>
            </a:r>
          </a:p>
          <a:p>
            <a:pPr marL="12700">
              <a:lnSpc>
                <a:spcPts val="2735"/>
              </a:lnSpc>
              <a:spcBef>
                <a:spcPts val="309"/>
              </a:spcBef>
            </a:pPr>
            <a:r>
              <a:rPr lang="cs-CZ" sz="2000" spc="-5" dirty="0">
                <a:cs typeface="Arial"/>
              </a:rPr>
              <a:t>teplota</a:t>
            </a:r>
            <a:endParaRPr lang="cs-CZ" sz="2000" dirty="0">
              <a:cs typeface="Arial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pPr marL="12700">
              <a:spcBef>
                <a:spcPts val="700"/>
              </a:spcBef>
            </a:pPr>
            <a:r>
              <a:rPr lang="cs-CZ" sz="2000" spc="-5" dirty="0">
                <a:cs typeface="Arial"/>
              </a:rPr>
              <a:t>zvýšený nitrolební tlak </a:t>
            </a:r>
            <a:r>
              <a:rPr lang="cs-CZ" sz="2000" i="1" spc="-5" dirty="0">
                <a:cs typeface="Arial"/>
              </a:rPr>
              <a:t>(</a:t>
            </a:r>
            <a:r>
              <a:rPr lang="cs-CZ" sz="2000" i="1" spc="-5" dirty="0" err="1">
                <a:cs typeface="Arial"/>
              </a:rPr>
              <a:t>manitol</a:t>
            </a:r>
            <a:r>
              <a:rPr lang="cs-CZ" sz="2000" i="1" spc="-5" dirty="0">
                <a:cs typeface="Arial"/>
              </a:rPr>
              <a:t>, komorová drenáž, </a:t>
            </a:r>
            <a:r>
              <a:rPr lang="cs-CZ" sz="2000" i="1" spc="-5" dirty="0" err="1">
                <a:cs typeface="Arial"/>
              </a:rPr>
              <a:t>sedace</a:t>
            </a:r>
            <a:r>
              <a:rPr lang="cs-CZ" sz="2000" i="1" spc="-5" dirty="0">
                <a:cs typeface="Arial"/>
              </a:rPr>
              <a:t>,</a:t>
            </a:r>
            <a:r>
              <a:rPr lang="cs-CZ" sz="2000" i="1" dirty="0">
                <a:cs typeface="Arial"/>
              </a:rPr>
              <a:t> </a:t>
            </a:r>
            <a:r>
              <a:rPr lang="cs-CZ" sz="2000" i="1" spc="-5" dirty="0">
                <a:cs typeface="Arial"/>
              </a:rPr>
              <a:t>dekomprese)</a:t>
            </a:r>
          </a:p>
          <a:p>
            <a:pPr marL="12700">
              <a:spcBef>
                <a:spcPts val="700"/>
              </a:spcBef>
            </a:pPr>
            <a:r>
              <a:rPr lang="cs-CZ" sz="2000" spc="-5" dirty="0">
                <a:cs typeface="Arial"/>
              </a:rPr>
              <a:t>hypotenze </a:t>
            </a:r>
            <a:r>
              <a:rPr lang="cs-CZ" sz="2000" i="1" spc="-5" dirty="0">
                <a:cs typeface="Arial"/>
              </a:rPr>
              <a:t>(</a:t>
            </a:r>
            <a:r>
              <a:rPr lang="cs-CZ" sz="2000" i="1" spc="-5" dirty="0" err="1">
                <a:cs typeface="Arial"/>
              </a:rPr>
              <a:t>volumoterapie</a:t>
            </a:r>
            <a:r>
              <a:rPr lang="cs-CZ" sz="2000" i="1" spc="-5" dirty="0">
                <a:cs typeface="Arial"/>
              </a:rPr>
              <a:t>,</a:t>
            </a:r>
            <a:r>
              <a:rPr lang="cs-CZ" sz="2000" i="1" spc="5" dirty="0">
                <a:cs typeface="Arial"/>
              </a:rPr>
              <a:t> </a:t>
            </a:r>
            <a:r>
              <a:rPr lang="cs-CZ" sz="2000" i="1" spc="-5" dirty="0">
                <a:cs typeface="Arial"/>
              </a:rPr>
              <a:t>noradrenalin)</a:t>
            </a:r>
          </a:p>
          <a:p>
            <a:pPr marL="12700">
              <a:spcBef>
                <a:spcPts val="700"/>
              </a:spcBef>
            </a:pPr>
            <a:r>
              <a:rPr lang="cs-CZ" sz="2000" spc="-5" dirty="0">
                <a:cs typeface="Arial"/>
              </a:rPr>
              <a:t>hypovolémie </a:t>
            </a:r>
            <a:r>
              <a:rPr lang="cs-CZ" sz="2000" i="1" spc="-5" dirty="0">
                <a:cs typeface="Arial"/>
              </a:rPr>
              <a:t>(</a:t>
            </a:r>
            <a:r>
              <a:rPr lang="cs-CZ" sz="2000" i="1" spc="-5" dirty="0" err="1">
                <a:cs typeface="Arial"/>
              </a:rPr>
              <a:t>volumoterapie</a:t>
            </a:r>
            <a:r>
              <a:rPr lang="cs-CZ" sz="2000" i="1" spc="-5" dirty="0">
                <a:cs typeface="Arial"/>
              </a:rPr>
              <a:t>)</a:t>
            </a:r>
          </a:p>
          <a:p>
            <a:pPr marL="12700">
              <a:spcBef>
                <a:spcPts val="700"/>
              </a:spcBef>
            </a:pPr>
            <a:r>
              <a:rPr lang="cs-CZ" sz="2000" spc="-5" dirty="0">
                <a:cs typeface="Arial"/>
              </a:rPr>
              <a:t>anémie </a:t>
            </a:r>
            <a:r>
              <a:rPr lang="cs-CZ" sz="2000" i="1" spc="-5" dirty="0">
                <a:cs typeface="Arial"/>
              </a:rPr>
              <a:t>(transfúze </a:t>
            </a:r>
            <a:r>
              <a:rPr lang="cs-CZ" sz="2000" i="1" spc="-5" dirty="0" err="1">
                <a:cs typeface="Arial"/>
              </a:rPr>
              <a:t>erytrocytárních</a:t>
            </a:r>
            <a:r>
              <a:rPr lang="cs-CZ" sz="2000" i="1" spc="5" dirty="0">
                <a:cs typeface="Arial"/>
              </a:rPr>
              <a:t> </a:t>
            </a:r>
            <a:r>
              <a:rPr lang="cs-CZ" sz="2000" i="1" spc="-5" dirty="0">
                <a:cs typeface="Arial"/>
              </a:rPr>
              <a:t>koncentrátů)</a:t>
            </a:r>
          </a:p>
          <a:p>
            <a:pPr marL="12700">
              <a:spcBef>
                <a:spcPts val="700"/>
              </a:spcBef>
            </a:pPr>
            <a:r>
              <a:rPr lang="cs-CZ" sz="2000" spc="-10" dirty="0">
                <a:cs typeface="Arial"/>
              </a:rPr>
              <a:t>hypoxie </a:t>
            </a:r>
            <a:r>
              <a:rPr lang="cs-CZ" sz="2000" i="1" spc="-5" dirty="0">
                <a:cs typeface="Arial"/>
              </a:rPr>
              <a:t>(zvýšení FiO2, úprava ventilačního</a:t>
            </a:r>
            <a:r>
              <a:rPr lang="cs-CZ" sz="2000" i="1" spc="65" dirty="0">
                <a:cs typeface="Arial"/>
              </a:rPr>
              <a:t> </a:t>
            </a:r>
            <a:r>
              <a:rPr lang="cs-CZ" sz="2000" i="1" spc="-5" dirty="0">
                <a:cs typeface="Arial"/>
              </a:rPr>
              <a:t>režimu)</a:t>
            </a:r>
            <a:endParaRPr lang="cs-CZ" sz="2000" i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6383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65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i="1" spc="-5" dirty="0">
                <a:cs typeface="Arial"/>
              </a:rPr>
              <a:t>snížená spotřeba</a:t>
            </a:r>
            <a:r>
              <a:rPr lang="cs-CZ" b="1" i="1" spc="10" dirty="0">
                <a:cs typeface="Arial"/>
              </a:rPr>
              <a:t> </a:t>
            </a:r>
            <a:r>
              <a:rPr lang="cs-CZ" b="1" i="1" spc="-5" dirty="0">
                <a:cs typeface="Arial"/>
              </a:rPr>
              <a:t>kyslíku:</a:t>
            </a:r>
            <a:endParaRPr lang="cs-CZ" dirty="0">
              <a:cs typeface="Arial"/>
            </a:endParaRP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pc="-5" dirty="0">
                <a:cs typeface="Arial"/>
              </a:rPr>
              <a:t>Vysoké </a:t>
            </a:r>
            <a:r>
              <a:rPr lang="cs-CZ" spc="-10" dirty="0">
                <a:cs typeface="Arial"/>
              </a:rPr>
              <a:t>hodnoty</a:t>
            </a:r>
            <a:r>
              <a:rPr lang="cs-CZ" spc="-40" dirty="0">
                <a:cs typeface="Arial"/>
              </a:rPr>
              <a:t> </a:t>
            </a:r>
            <a:r>
              <a:rPr lang="cs-CZ" spc="-5" dirty="0" err="1">
                <a:cs typeface="Arial"/>
              </a:rPr>
              <a:t>P</a:t>
            </a:r>
            <a:r>
              <a:rPr lang="cs-CZ" spc="-7" baseline="-23809" dirty="0" err="1">
                <a:cs typeface="Arial"/>
              </a:rPr>
              <a:t>ti</a:t>
            </a:r>
            <a:r>
              <a:rPr lang="cs-CZ" spc="-5" dirty="0" err="1">
                <a:cs typeface="Arial"/>
              </a:rPr>
              <a:t>O</a:t>
            </a:r>
            <a:r>
              <a:rPr lang="cs-CZ" spc="-7" baseline="-23809" dirty="0" err="1">
                <a:cs typeface="Arial"/>
              </a:rPr>
              <a:t>2</a:t>
            </a:r>
            <a:r>
              <a:rPr lang="cs-CZ" spc="-7" baseline="-23809" dirty="0">
                <a:cs typeface="Arial"/>
              </a:rPr>
              <a:t> </a:t>
            </a:r>
            <a:r>
              <a:rPr lang="cs-CZ" spc="-5" dirty="0"/>
              <a:t>(nad </a:t>
            </a:r>
            <a:r>
              <a:rPr lang="cs-CZ" spc="-10" dirty="0"/>
              <a:t>50</a:t>
            </a:r>
            <a:r>
              <a:rPr lang="cs-CZ" spc="-45" dirty="0"/>
              <a:t> </a:t>
            </a:r>
            <a:r>
              <a:rPr lang="cs-CZ" spc="-5" dirty="0" err="1"/>
              <a:t>mmHg</a:t>
            </a:r>
            <a:r>
              <a:rPr lang="cs-CZ" spc="-5" dirty="0"/>
              <a:t>)</a:t>
            </a:r>
            <a:r>
              <a:rPr lang="cs-CZ" baseline="-23809" dirty="0">
                <a:cs typeface="Arial"/>
              </a:rPr>
              <a:t> 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i="1" spc="-5" dirty="0">
                <a:cs typeface="Arial"/>
              </a:rPr>
              <a:t>zvýšená </a:t>
            </a:r>
            <a:r>
              <a:rPr lang="cs-CZ" b="1" i="1" spc="-10" dirty="0">
                <a:cs typeface="Arial"/>
              </a:rPr>
              <a:t>dodávka</a:t>
            </a:r>
            <a:r>
              <a:rPr lang="cs-CZ" b="1" i="1" spc="10" dirty="0">
                <a:cs typeface="Arial"/>
              </a:rPr>
              <a:t> </a:t>
            </a:r>
            <a:r>
              <a:rPr lang="cs-CZ" b="1" i="1" spc="-5" dirty="0">
                <a:cs typeface="Arial"/>
              </a:rPr>
              <a:t>kyslíku:</a:t>
            </a:r>
          </a:p>
          <a:p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spcBef>
                <a:spcPts val="700"/>
              </a:spcBef>
              <a:buFontTx/>
              <a:buChar char="-"/>
            </a:pPr>
            <a:r>
              <a:rPr lang="cs-CZ" spc="-5" dirty="0">
                <a:cs typeface="Arial"/>
              </a:rPr>
              <a:t>sedativa, anestezie</a:t>
            </a:r>
            <a:endParaRPr lang="cs-CZ" dirty="0">
              <a:cs typeface="Arial"/>
            </a:endParaRPr>
          </a:p>
          <a:p>
            <a:pPr marL="457200" indent="-457200">
              <a:spcBef>
                <a:spcPts val="700"/>
              </a:spcBef>
              <a:buFontTx/>
              <a:buChar char="-"/>
            </a:pPr>
            <a:r>
              <a:rPr lang="cs-CZ" spc="-5" dirty="0">
                <a:cs typeface="Arial"/>
              </a:rPr>
              <a:t>relaxace </a:t>
            </a:r>
          </a:p>
          <a:p>
            <a:pPr marL="457200" indent="-457200">
              <a:spcBef>
                <a:spcPts val="700"/>
              </a:spcBef>
              <a:buFontTx/>
              <a:buChar char="-"/>
            </a:pPr>
            <a:r>
              <a:rPr lang="cs-CZ" spc="-5" dirty="0">
                <a:cs typeface="Arial"/>
              </a:rPr>
              <a:t>hypotermie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spc="-5" dirty="0">
                <a:cs typeface="Arial"/>
              </a:rPr>
              <a:t>hyperemie mozku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28651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Léčebné </a:t>
            </a:r>
            <a:r>
              <a:rPr spc="-5" dirty="0"/>
              <a:t>využití</a:t>
            </a:r>
            <a:r>
              <a:rPr spc="-15" dirty="0"/>
              <a:t> </a:t>
            </a:r>
            <a:r>
              <a:rPr spc="-5" dirty="0"/>
              <a:t>PbrO2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2890" marR="1581785" indent="0">
              <a:spcBef>
                <a:spcPts val="100"/>
              </a:spcBef>
              <a:buNone/>
            </a:pPr>
            <a:r>
              <a:rPr lang="cs-CZ" b="1" spc="-5" dirty="0"/>
              <a:t>PbrO2 </a:t>
            </a:r>
            <a:r>
              <a:rPr lang="cs-CZ" b="1" spc="-5" dirty="0" err="1"/>
              <a:t>targeted</a:t>
            </a:r>
            <a:r>
              <a:rPr lang="cs-CZ" b="1" spc="-5" dirty="0"/>
              <a:t> </a:t>
            </a:r>
            <a:r>
              <a:rPr lang="cs-CZ" b="1" spc="-10" dirty="0" err="1"/>
              <a:t>therapy</a:t>
            </a:r>
            <a:r>
              <a:rPr lang="cs-CZ" spc="-10" dirty="0"/>
              <a:t> </a:t>
            </a:r>
          </a:p>
          <a:p>
            <a:pPr marL="720090" marR="1581785" indent="-457200">
              <a:spcBef>
                <a:spcPts val="100"/>
              </a:spcBef>
            </a:pPr>
            <a:r>
              <a:rPr lang="cs-CZ" sz="2000" spc="-5" dirty="0"/>
              <a:t>monitorace </a:t>
            </a:r>
            <a:r>
              <a:rPr lang="cs-CZ" sz="2000" spc="-10" dirty="0"/>
              <a:t>léčebné </a:t>
            </a:r>
            <a:r>
              <a:rPr lang="cs-CZ" sz="2000" spc="-5" dirty="0"/>
              <a:t>hyperventilace, tiopentalového </a:t>
            </a:r>
            <a:r>
              <a:rPr lang="cs-CZ" sz="2000" spc="-5" dirty="0" err="1"/>
              <a:t>komatu</a:t>
            </a:r>
            <a:endParaRPr lang="cs-CZ" sz="2000" spc="-5" dirty="0"/>
          </a:p>
          <a:p>
            <a:pPr marL="720090" marR="1581785" indent="-457200">
              <a:spcBef>
                <a:spcPts val="100"/>
              </a:spcBef>
            </a:pPr>
            <a:r>
              <a:rPr lang="cs-CZ" sz="2000" spc="-5" dirty="0"/>
              <a:t>možné intervence: zvýšení </a:t>
            </a:r>
            <a:r>
              <a:rPr lang="cs-CZ" sz="2000" spc="-5" dirty="0" err="1"/>
              <a:t>CPP</a:t>
            </a:r>
            <a:r>
              <a:rPr lang="cs-CZ" sz="2000" spc="-5" dirty="0"/>
              <a:t> nebo </a:t>
            </a:r>
            <a:r>
              <a:rPr lang="cs-CZ" sz="2000" spc="-5" dirty="0" err="1"/>
              <a:t>FiO2</a:t>
            </a:r>
            <a:endParaRPr lang="cs-CZ" sz="2000" spc="-5" dirty="0"/>
          </a:p>
          <a:p>
            <a:pPr marL="720090" marR="1581785" indent="-457200">
              <a:spcBef>
                <a:spcPts val="100"/>
              </a:spcBef>
            </a:pPr>
            <a:r>
              <a:rPr lang="cs-CZ" sz="2000" spc="-5" dirty="0"/>
              <a:t>patologické </a:t>
            </a:r>
            <a:r>
              <a:rPr lang="cs-CZ" sz="2000" spc="-10" dirty="0"/>
              <a:t>hodnoty </a:t>
            </a:r>
            <a:r>
              <a:rPr lang="cs-CZ" sz="2000" spc="-5" dirty="0"/>
              <a:t>predikují špatný </a:t>
            </a:r>
            <a:r>
              <a:rPr lang="cs-CZ" sz="2000" spc="-5" dirty="0" err="1"/>
              <a:t>outcome</a:t>
            </a:r>
            <a:r>
              <a:rPr lang="cs-CZ" sz="2000" spc="-5" dirty="0"/>
              <a:t>, ale není jasné, zda-</a:t>
            </a:r>
            <a:r>
              <a:rPr lang="cs-CZ" sz="2000" spc="-5" dirty="0" err="1"/>
              <a:t>li</a:t>
            </a:r>
            <a:r>
              <a:rPr lang="cs-CZ" sz="2000" spc="-5" dirty="0"/>
              <a:t> manipulace </a:t>
            </a:r>
            <a:r>
              <a:rPr lang="cs-CZ" sz="2000" dirty="0"/>
              <a:t>s </a:t>
            </a:r>
            <a:r>
              <a:rPr lang="cs-CZ" sz="2000" spc="-5" dirty="0"/>
              <a:t>tkáňovou</a:t>
            </a:r>
            <a:r>
              <a:rPr lang="cs-CZ" sz="2000" spc="10" dirty="0"/>
              <a:t> </a:t>
            </a:r>
            <a:r>
              <a:rPr lang="cs-CZ" sz="2000" spc="-5" dirty="0"/>
              <a:t>oxygenací </a:t>
            </a:r>
            <a:r>
              <a:rPr lang="cs-CZ" sz="2000" spc="-5" dirty="0" err="1"/>
              <a:t>outcome</a:t>
            </a:r>
            <a:r>
              <a:rPr lang="cs-CZ" sz="2000" spc="-5" dirty="0"/>
              <a:t> zlepší</a:t>
            </a:r>
          </a:p>
          <a:p>
            <a:pPr marL="720090" marR="1581785" indent="-457200">
              <a:spcBef>
                <a:spcPts val="100"/>
              </a:spcBef>
            </a:pPr>
            <a:r>
              <a:rPr lang="cs-CZ" sz="2000" spc="-5" dirty="0"/>
              <a:t>validní měření možno očekávat po 6 hodinách od zavedení</a:t>
            </a:r>
          </a:p>
          <a:p>
            <a:pPr marL="720090" marR="1581785" indent="-457200">
              <a:spcBef>
                <a:spcPts val="100"/>
              </a:spcBef>
            </a:pPr>
            <a:r>
              <a:rPr lang="cs-CZ" sz="2000" spc="-10" dirty="0"/>
              <a:t>hodnotí pouze </a:t>
            </a:r>
            <a:r>
              <a:rPr lang="cs-CZ" sz="2000" spc="-5" dirty="0"/>
              <a:t>malý okrsek tkáně, několik</a:t>
            </a:r>
            <a:r>
              <a:rPr lang="cs-CZ" sz="2000" spc="60" dirty="0"/>
              <a:t> </a:t>
            </a:r>
            <a:r>
              <a:rPr lang="cs-CZ" sz="2000" spc="5" dirty="0"/>
              <a:t>mm³</a:t>
            </a:r>
          </a:p>
          <a:p>
            <a:pPr marL="720090" marR="1581785" indent="-457200">
              <a:spcBef>
                <a:spcPts val="100"/>
              </a:spcBef>
            </a:pPr>
            <a:r>
              <a:rPr lang="cs-CZ" sz="2000" spc="-5" dirty="0"/>
              <a:t>výhodou </a:t>
            </a:r>
            <a:r>
              <a:rPr lang="cs-CZ" sz="2000" dirty="0"/>
              <a:t>by </a:t>
            </a:r>
            <a:r>
              <a:rPr lang="cs-CZ" sz="2000" spc="-5" dirty="0"/>
              <a:t>bylo zavedení několika </a:t>
            </a:r>
            <a:r>
              <a:rPr lang="cs-CZ" sz="2000" dirty="0"/>
              <a:t>snímačů </a:t>
            </a:r>
            <a:r>
              <a:rPr lang="cs-CZ" sz="2000" spc="-5" dirty="0"/>
              <a:t>do různých oblastí</a:t>
            </a:r>
          </a:p>
          <a:p>
            <a:pPr marL="720090" marR="1581785" indent="-457200">
              <a:spcBef>
                <a:spcPts val="100"/>
              </a:spcBef>
            </a:pPr>
            <a:endParaRPr lang="cs-CZ" sz="2000" u="sng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4C63F0A5-821A-D93A-63AE-BCA3AC569A3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40530" y="1666875"/>
            <a:ext cx="6686050" cy="4901876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1800" dirty="0">
                <a:solidFill>
                  <a:srgbClr val="212529"/>
                </a:solidFill>
              </a:rPr>
              <a:t>světlo o vlnové délce blízké infračervené oblasti pronikne </a:t>
            </a:r>
            <a:r>
              <a:rPr lang="de-AT" sz="1800" dirty="0" err="1">
                <a:solidFill>
                  <a:srgbClr val="212529"/>
                </a:solidFill>
              </a:rPr>
              <a:t>kůží</a:t>
            </a:r>
            <a:r>
              <a:rPr lang="de-AT" sz="1800" dirty="0">
                <a:solidFill>
                  <a:srgbClr val="212529"/>
                </a:solidFill>
              </a:rPr>
              <a:t> a </a:t>
            </a:r>
            <a:r>
              <a:rPr lang="de-AT" sz="1800" dirty="0" err="1">
                <a:solidFill>
                  <a:srgbClr val="212529"/>
                </a:solidFill>
              </a:rPr>
              <a:t>kostní</a:t>
            </a:r>
            <a:r>
              <a:rPr lang="de-AT" sz="1800" dirty="0">
                <a:solidFill>
                  <a:srgbClr val="212529"/>
                </a:solidFill>
              </a:rPr>
              <a:t> </a:t>
            </a:r>
            <a:r>
              <a:rPr lang="de-AT" sz="1800" dirty="0" err="1">
                <a:solidFill>
                  <a:srgbClr val="212529"/>
                </a:solidFill>
              </a:rPr>
              <a:t>hmotou</a:t>
            </a:r>
            <a:r>
              <a:rPr lang="cs-CZ" sz="1800" dirty="0">
                <a:solidFill>
                  <a:srgbClr val="212529"/>
                </a:solidFill>
              </a:rPr>
              <a:t> do mozku</a:t>
            </a:r>
            <a:endParaRPr lang="cs-CZ" sz="1800" i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cs-CZ" sz="1800" i="0" dirty="0">
                <a:solidFill>
                  <a:srgbClr val="212529"/>
                </a:solidFill>
                <a:effectLst/>
              </a:rPr>
              <a:t>pohlcení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tohoto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 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záření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mozkovou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tkání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závisí</a:t>
            </a:r>
            <a:r>
              <a:rPr lang="cs-CZ" sz="1800" dirty="0">
                <a:solidFill>
                  <a:srgbClr val="212529"/>
                </a:solidFill>
              </a:rPr>
              <a:t> n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a 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koncentracích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 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oxygenovaného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a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deoxygenovaného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cs-CZ" sz="1800" i="0" dirty="0">
                <a:solidFill>
                  <a:srgbClr val="212529"/>
                </a:solidFill>
                <a:effectLst/>
              </a:rPr>
              <a:t>hemoglobinu, které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vykazují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rozdílnou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absorpci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světla</a:t>
            </a:r>
            <a:endParaRPr lang="cs-CZ" sz="1800" i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cs-CZ" sz="1800" i="0" dirty="0">
                <a:solidFill>
                  <a:srgbClr val="212529"/>
                </a:solidFill>
                <a:effectLst/>
              </a:rPr>
              <a:t>změny absorpce nás informují 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o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ox</a:t>
            </a:r>
            <a:r>
              <a:rPr lang="cs-CZ" sz="1800" i="0" dirty="0" err="1">
                <a:solidFill>
                  <a:srgbClr val="212529"/>
                </a:solidFill>
                <a:effectLst/>
              </a:rPr>
              <a:t>ygenačním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stavu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mozkové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tkáně</a:t>
            </a:r>
            <a:endParaRPr lang="cs-CZ" sz="1800" i="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cs-CZ" sz="1800" dirty="0">
                <a:solidFill>
                  <a:srgbClr val="212529"/>
                </a:solidFill>
              </a:rPr>
              <a:t>o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ptické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elektrody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 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jsou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umístěny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v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čelní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krajině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ve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vzdálenosti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4–7 cm</a:t>
            </a:r>
            <a:r>
              <a:rPr lang="cs-CZ" sz="1800" i="0" dirty="0">
                <a:solidFill>
                  <a:srgbClr val="212529"/>
                </a:solidFill>
                <a:effectLst/>
              </a:rPr>
              <a:t>, analyzuje se oblast mozku o objemu asi 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10 cm</a:t>
            </a:r>
            <a:r>
              <a:rPr lang="de-AT" sz="1800" i="0" baseline="30000" dirty="0">
                <a:solidFill>
                  <a:srgbClr val="212529"/>
                </a:solidFill>
                <a:effectLst/>
              </a:rPr>
              <a:t>3</a:t>
            </a:r>
            <a:endParaRPr lang="cs-CZ" sz="1800" i="0" baseline="30000" dirty="0">
              <a:solidFill>
                <a:srgbClr val="212529"/>
              </a:solidFill>
              <a:effectLst/>
            </a:endParaRPr>
          </a:p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de-AT" sz="1800" i="0" dirty="0" err="1">
                <a:solidFill>
                  <a:srgbClr val="212529"/>
                </a:solidFill>
                <a:effectLst/>
              </a:rPr>
              <a:t>nevýhodou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 je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neschopnost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diferencovat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mezi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extrakraniálními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a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intrakraniálními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změnami</a:t>
            </a:r>
            <a:r>
              <a:rPr lang="de-AT" sz="1800" i="0" dirty="0">
                <a:solidFill>
                  <a:srgbClr val="212529"/>
                </a:solidFill>
                <a:effectLst/>
              </a:rPr>
              <a:t> </a:t>
            </a:r>
            <a:r>
              <a:rPr lang="de-AT" sz="1800" i="0" dirty="0" err="1">
                <a:solidFill>
                  <a:srgbClr val="212529"/>
                </a:solidFill>
                <a:effectLst/>
              </a:rPr>
              <a:t>průtoku</a:t>
            </a:r>
            <a:endParaRPr lang="de-AT" sz="1800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E053F35E-8E77-0DB8-D165-DE5864F94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NIRS – </a:t>
            </a:r>
            <a:r>
              <a:rPr lang="cs-CZ" dirty="0" err="1"/>
              <a:t>near</a:t>
            </a:r>
            <a:r>
              <a:rPr lang="cs-CZ" dirty="0"/>
              <a:t> </a:t>
            </a:r>
            <a:r>
              <a:rPr lang="cs-CZ" dirty="0" err="1"/>
              <a:t>infrared</a:t>
            </a:r>
            <a:r>
              <a:rPr lang="cs-CZ" dirty="0"/>
              <a:t> </a:t>
            </a:r>
            <a:r>
              <a:rPr lang="cs-CZ" dirty="0" err="1"/>
              <a:t>spectroscopy</a:t>
            </a:r>
            <a:endParaRPr lang="de-AT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5">
            <a:extLst>
              <a:ext uri="{FF2B5EF4-FFF2-40B4-BE49-F238E27FC236}">
                <a16:creationId xmlns:a16="http://schemas.microsoft.com/office/drawing/2014/main" xmlns="" id="{7BCF2EFF-0BBF-CBD9-87E1-06B7BECF9321}"/>
              </a:ext>
            </a:extLst>
          </p:cNvPr>
          <p:cNvPicPr>
            <a:picLocks noGrp="1" noChangeAspect="1"/>
          </p:cNvPicPr>
          <p:nvPr>
            <p:ph idx="28"/>
          </p:nvPr>
        </p:nvPicPr>
        <p:blipFill>
          <a:blip r:embed="rId2"/>
          <a:stretch>
            <a:fillRect/>
          </a:stretch>
        </p:blipFill>
        <p:spPr>
          <a:xfrm>
            <a:off x="6873240" y="1289520"/>
            <a:ext cx="5166359" cy="5014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2389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xmlns="" id="{CA8D67D2-3036-117A-3CFA-E7663A5F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Hemedex</a:t>
            </a:r>
            <a:endParaRPr lang="de-AT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FF96A5C7-C529-4D17-8BFA-6D3EE65CF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speciální sonda je zavedena do bílé hmoty mozkového parenchymu</a:t>
            </a:r>
          </a:p>
          <a:p>
            <a:r>
              <a:rPr lang="cs-CZ" sz="2000" dirty="0"/>
              <a:t>principem měření je snímání změn množství tepla v protékající krvi tepelně </a:t>
            </a:r>
            <a:r>
              <a:rPr lang="cs-CZ" sz="2000" dirty="0" err="1"/>
              <a:t>perfuzní</a:t>
            </a:r>
            <a:r>
              <a:rPr lang="cs-CZ" sz="2000" dirty="0"/>
              <a:t> sondou</a:t>
            </a:r>
          </a:p>
          <a:p>
            <a:r>
              <a:rPr lang="cs-CZ" sz="2000" dirty="0">
                <a:solidFill>
                  <a:srgbClr val="333333"/>
                </a:solidFill>
              </a:rPr>
              <a:t>d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istální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termistor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na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sondě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se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zahřívá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na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teplotu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o 2–3 °C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vyšší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,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než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je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teplota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tkáně</a:t>
            </a:r>
            <a:endParaRPr lang="cs-CZ" sz="2000" dirty="0">
              <a:solidFill>
                <a:srgbClr val="333333"/>
              </a:solidFill>
            </a:endParaRPr>
          </a:p>
          <a:p>
            <a:r>
              <a:rPr lang="cs-CZ" sz="2000" b="0" i="0" dirty="0">
                <a:solidFill>
                  <a:srgbClr val="333333"/>
                </a:solidFill>
                <a:effectLst/>
              </a:rPr>
              <a:t>p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roximální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termistor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se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nachází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8 mm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nad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distálním</a:t>
            </a:r>
            <a:endParaRPr lang="cs-CZ" sz="2000" b="0" i="0" dirty="0">
              <a:solidFill>
                <a:srgbClr val="333333"/>
              </a:solidFill>
              <a:effectLst/>
            </a:endParaRPr>
          </a:p>
          <a:p>
            <a:r>
              <a:rPr lang="cs-CZ" sz="2000" dirty="0">
                <a:solidFill>
                  <a:srgbClr val="333333"/>
                </a:solidFill>
              </a:rPr>
              <a:t>z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rozdílů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teplot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a 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vodivosti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mozkové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tkáně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je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vypočítán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CBF</a:t>
            </a:r>
            <a:endParaRPr lang="cs-CZ" sz="2000" b="0" i="0" dirty="0">
              <a:solidFill>
                <a:srgbClr val="333333"/>
              </a:solidFill>
              <a:effectLst/>
            </a:endParaRPr>
          </a:p>
          <a:p>
            <a:r>
              <a:rPr lang="cs-CZ" sz="2000" dirty="0">
                <a:solidFill>
                  <a:srgbClr val="333333"/>
                </a:solidFill>
              </a:rPr>
              <a:t>j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edná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se o 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fokální</a:t>
            </a:r>
            <a:r>
              <a:rPr lang="de-AT" sz="2000" b="0" i="0" dirty="0">
                <a:solidFill>
                  <a:srgbClr val="333333"/>
                </a:solidFill>
                <a:effectLst/>
              </a:rPr>
              <a:t> </a:t>
            </a:r>
            <a:r>
              <a:rPr lang="de-AT" sz="2000" b="0" i="0" dirty="0" err="1">
                <a:solidFill>
                  <a:srgbClr val="333333"/>
                </a:solidFill>
                <a:effectLst/>
              </a:rPr>
              <a:t>monitoring</a:t>
            </a:r>
            <a:endParaRPr lang="cs-CZ" sz="2000" dirty="0">
              <a:solidFill>
                <a:srgbClr val="333333"/>
              </a:solidFill>
            </a:endParaRPr>
          </a:p>
          <a:p>
            <a:r>
              <a:rPr lang="cs-CZ" sz="2000" dirty="0"/>
              <a:t>normální rozmezí je nad </a:t>
            </a:r>
            <a:r>
              <a:rPr lang="cs-CZ" sz="2000" b="1" dirty="0"/>
              <a:t>20-40ml/100g/min</a:t>
            </a:r>
            <a:endParaRPr lang="de-AT" sz="2000" b="1" dirty="0"/>
          </a:p>
        </p:txBody>
      </p:sp>
    </p:spTree>
    <p:extLst>
      <p:ext uri="{BB962C8B-B14F-4D97-AF65-F5344CB8AC3E}">
        <p14:creationId xmlns:p14="http://schemas.microsoft.com/office/powerpoint/2010/main" val="6236348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Mozková</a:t>
            </a:r>
            <a:r>
              <a:rPr spc="-40" dirty="0"/>
              <a:t> </a:t>
            </a:r>
            <a:r>
              <a:rPr spc="-5" dirty="0"/>
              <a:t>mikrodialýza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marR="5080">
              <a:spcBef>
                <a:spcPts val="100"/>
              </a:spcBef>
            </a:pPr>
            <a:r>
              <a:rPr lang="cs-CZ" sz="2400" spc="-5" dirty="0">
                <a:cs typeface="Arial"/>
              </a:rPr>
              <a:t>zavedení </a:t>
            </a:r>
            <a:r>
              <a:rPr lang="cs-CZ" sz="2400" dirty="0">
                <a:cs typeface="Arial"/>
              </a:rPr>
              <a:t>katetru </a:t>
            </a:r>
            <a:r>
              <a:rPr lang="cs-CZ" sz="2400" spc="-5" dirty="0">
                <a:cs typeface="Arial"/>
              </a:rPr>
              <a:t>do </a:t>
            </a:r>
            <a:r>
              <a:rPr lang="cs-CZ" sz="2400" spc="-5" dirty="0" err="1">
                <a:cs typeface="Arial"/>
              </a:rPr>
              <a:t>at</a:t>
            </a:r>
            <a:r>
              <a:rPr lang="cs-CZ" sz="2400" spc="-5" dirty="0">
                <a:cs typeface="Arial"/>
              </a:rPr>
              <a:t>-risk-</a:t>
            </a:r>
            <a:r>
              <a:rPr lang="cs-CZ" sz="2400" spc="-5" dirty="0" err="1">
                <a:cs typeface="Arial"/>
              </a:rPr>
              <a:t>tissue</a:t>
            </a:r>
            <a:r>
              <a:rPr lang="cs-CZ" sz="2400" spc="-5" dirty="0">
                <a:cs typeface="Arial"/>
              </a:rPr>
              <a:t>, měření biochemických </a:t>
            </a:r>
            <a:r>
              <a:rPr lang="cs-CZ" sz="2400" dirty="0">
                <a:cs typeface="Arial"/>
              </a:rPr>
              <a:t>změn v </a:t>
            </a:r>
            <a:r>
              <a:rPr lang="cs-CZ" sz="2400" spc="-5" dirty="0">
                <a:cs typeface="Arial"/>
              </a:rPr>
              <a:t>tkáni citlivé na sekundární</a:t>
            </a:r>
            <a:r>
              <a:rPr lang="cs-CZ" sz="2400" dirty="0">
                <a:cs typeface="Arial"/>
              </a:rPr>
              <a:t> </a:t>
            </a:r>
            <a:r>
              <a:rPr lang="cs-CZ" sz="2400" spc="-5" dirty="0">
                <a:cs typeface="Arial"/>
              </a:rPr>
              <a:t>poškození</a:t>
            </a:r>
            <a:endParaRPr lang="cs-CZ" sz="2400" dirty="0">
              <a:cs typeface="Arial"/>
            </a:endParaRPr>
          </a:p>
          <a:p>
            <a:pPr marL="12700" marR="164465">
              <a:spcBef>
                <a:spcPts val="425"/>
              </a:spcBef>
            </a:pPr>
            <a:r>
              <a:rPr lang="cs-CZ" sz="2400" b="1" spc="-5" dirty="0">
                <a:cs typeface="Arial"/>
              </a:rPr>
              <a:t>laktát/pyruvát</a:t>
            </a:r>
            <a:r>
              <a:rPr lang="cs-CZ" sz="2400" spc="-5" dirty="0">
                <a:cs typeface="Arial"/>
              </a:rPr>
              <a:t> nad 20-25 </a:t>
            </a:r>
            <a:r>
              <a:rPr lang="cs-CZ" sz="2400" dirty="0">
                <a:cs typeface="Arial"/>
              </a:rPr>
              <a:t>jako </a:t>
            </a:r>
            <a:r>
              <a:rPr lang="cs-CZ" sz="2400" spc="-5" dirty="0">
                <a:cs typeface="Arial"/>
              </a:rPr>
              <a:t>indikátor tkáňové ischémie nebo mitochondriální poruchy utilizace</a:t>
            </a:r>
            <a:r>
              <a:rPr lang="cs-CZ" sz="2400" spc="10" dirty="0">
                <a:cs typeface="Arial"/>
              </a:rPr>
              <a:t> </a:t>
            </a:r>
            <a:r>
              <a:rPr lang="cs-CZ" sz="2400" dirty="0">
                <a:cs typeface="Arial"/>
              </a:rPr>
              <a:t>O2</a:t>
            </a:r>
          </a:p>
          <a:p>
            <a:pPr marL="12700" marR="5080">
              <a:spcBef>
                <a:spcPts val="600"/>
              </a:spcBef>
            </a:pPr>
            <a:r>
              <a:rPr lang="cs-CZ" sz="2400" b="1" spc="-5" dirty="0">
                <a:cs typeface="Arial"/>
              </a:rPr>
              <a:t>glycerol</a:t>
            </a:r>
            <a:r>
              <a:rPr lang="cs-CZ" sz="2400" spc="-5" dirty="0">
                <a:cs typeface="Arial"/>
              </a:rPr>
              <a:t> </a:t>
            </a:r>
            <a:r>
              <a:rPr lang="cs-CZ" sz="2400" dirty="0">
                <a:cs typeface="Arial"/>
              </a:rPr>
              <a:t>- </a:t>
            </a:r>
            <a:r>
              <a:rPr lang="cs-CZ" sz="2400" spc="-5" dirty="0">
                <a:cs typeface="Arial"/>
              </a:rPr>
              <a:t>produkt degradace membránových fosfolipidů </a:t>
            </a:r>
            <a:r>
              <a:rPr lang="cs-CZ" sz="2400" dirty="0">
                <a:cs typeface="Arial"/>
              </a:rPr>
              <a:t>= </a:t>
            </a:r>
            <a:r>
              <a:rPr lang="cs-CZ" sz="2400" spc="-5" dirty="0">
                <a:cs typeface="Arial"/>
              </a:rPr>
              <a:t>marker </a:t>
            </a:r>
            <a:r>
              <a:rPr lang="cs-CZ" sz="2400" spc="-10" dirty="0">
                <a:cs typeface="Arial"/>
              </a:rPr>
              <a:t>buněčné </a:t>
            </a:r>
            <a:r>
              <a:rPr lang="cs-CZ" sz="2400" spc="-5" dirty="0">
                <a:cs typeface="Arial"/>
              </a:rPr>
              <a:t>integrity, 4-8x zvýšení </a:t>
            </a:r>
            <a:r>
              <a:rPr lang="cs-CZ" sz="2400" dirty="0">
                <a:cs typeface="Arial"/>
              </a:rPr>
              <a:t>při </a:t>
            </a:r>
            <a:r>
              <a:rPr lang="cs-CZ" sz="2400" spc="-5" dirty="0">
                <a:cs typeface="Arial"/>
              </a:rPr>
              <a:t>těžké, resp.  </a:t>
            </a:r>
            <a:r>
              <a:rPr lang="cs-CZ" sz="2400" spc="-10" dirty="0">
                <a:cs typeface="Arial"/>
              </a:rPr>
              <a:t>úplné</a:t>
            </a:r>
            <a:r>
              <a:rPr lang="cs-CZ" sz="2400" dirty="0">
                <a:cs typeface="Arial"/>
              </a:rPr>
              <a:t> </a:t>
            </a:r>
            <a:r>
              <a:rPr lang="cs-CZ" sz="2400" spc="-5" dirty="0">
                <a:cs typeface="Arial"/>
              </a:rPr>
              <a:t>ischemii</a:t>
            </a:r>
            <a:endParaRPr lang="cs-CZ" sz="2400" dirty="0">
              <a:cs typeface="Arial"/>
            </a:endParaRPr>
          </a:p>
          <a:p>
            <a:pPr marL="12700">
              <a:spcBef>
                <a:spcPts val="275"/>
              </a:spcBef>
            </a:pPr>
            <a:r>
              <a:rPr lang="cs-CZ" sz="2400" b="1" spc="-5" dirty="0">
                <a:cs typeface="Arial"/>
              </a:rPr>
              <a:t>glutamát</a:t>
            </a:r>
            <a:r>
              <a:rPr lang="cs-CZ" sz="2400" spc="-5" dirty="0">
                <a:cs typeface="Arial"/>
              </a:rPr>
              <a:t> </a:t>
            </a:r>
            <a:r>
              <a:rPr lang="cs-CZ" sz="2400" dirty="0">
                <a:cs typeface="Arial"/>
              </a:rPr>
              <a:t>– </a:t>
            </a:r>
            <a:r>
              <a:rPr lang="cs-CZ" sz="2400" spc="-5" dirty="0">
                <a:cs typeface="Arial"/>
              </a:rPr>
              <a:t>projev</a:t>
            </a:r>
            <a:r>
              <a:rPr lang="cs-CZ" sz="2400" spc="10" dirty="0">
                <a:cs typeface="Arial"/>
              </a:rPr>
              <a:t> </a:t>
            </a:r>
            <a:r>
              <a:rPr lang="cs-CZ" sz="2400" spc="-5" dirty="0" err="1">
                <a:cs typeface="Arial"/>
              </a:rPr>
              <a:t>excitotoxicity</a:t>
            </a:r>
            <a:endParaRPr lang="cs-CZ" sz="2400" dirty="0"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571BCD9-7CC4-1766-8DD5-742CF6D902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AB0870A3-ED5A-0461-62F2-E81F80C50D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9C9386DA-99B0-FB9B-916B-C7A6FA862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Cirkulace mozkomíšního moku (MMM)</a:t>
            </a:r>
            <a:endParaRPr lang="de-AT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1E8FDEBF-A094-A7A7-AF17-BB1E94540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dospělý člověk má asi 150ml MMM, polovina intrakraniálně, polovina v durálním vaku kolem míchy</a:t>
            </a:r>
          </a:p>
          <a:p>
            <a:r>
              <a:rPr lang="cs-CZ" sz="1800" dirty="0"/>
              <a:t>tvoří se v </a:t>
            </a:r>
            <a:r>
              <a:rPr lang="cs-CZ" sz="1800" dirty="0" err="1"/>
              <a:t>chorioidálních</a:t>
            </a:r>
            <a:r>
              <a:rPr lang="cs-CZ" sz="1800" dirty="0"/>
              <a:t> plexech v mozkových komorách, asi 500ml/den, je obměněn 3-4x denně</a:t>
            </a:r>
          </a:p>
          <a:p>
            <a:r>
              <a:rPr lang="cs-CZ" sz="1800" dirty="0"/>
              <a:t>z postranních komor proudí do III komory, dále do IV komory a do subarachnoidálního prostoru na konvexitě mozku, kde se vstřebává do žilního systému</a:t>
            </a:r>
          </a:p>
          <a:p>
            <a:r>
              <a:rPr lang="cs-CZ" sz="1800" dirty="0"/>
              <a:t>nadnáší mozek, tlumí nárazy</a:t>
            </a: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278" y="4517979"/>
            <a:ext cx="3032468" cy="1836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551" y="1482830"/>
            <a:ext cx="2893449" cy="271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Vyšetření mozkomíšního moku | Lékařská fakulta Masarykovy univerzity">
            <a:extLst>
              <a:ext uri="{FF2B5EF4-FFF2-40B4-BE49-F238E27FC236}">
                <a16:creationId xmlns:a16="http://schemas.microsoft.com/office/drawing/2014/main" xmlns="" id="{604F7642-D013-32F3-9D47-6D8F9EDB2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46" y="1547702"/>
            <a:ext cx="2252788" cy="220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3574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Transkraniální dopplerovské</a:t>
            </a:r>
            <a:r>
              <a:rPr spc="-35" dirty="0"/>
              <a:t> </a:t>
            </a:r>
            <a:r>
              <a:rPr spc="-5" dirty="0"/>
              <a:t>vyšetření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62890" marR="42545">
              <a:lnSpc>
                <a:spcPct val="80000"/>
              </a:lnSpc>
              <a:spcBef>
                <a:spcPts val="675"/>
              </a:spcBef>
            </a:pPr>
            <a:r>
              <a:rPr lang="cs-CZ" sz="2000" spc="-5" dirty="0"/>
              <a:t>odraz </a:t>
            </a:r>
            <a:r>
              <a:rPr lang="cs-CZ" sz="2000" spc="-5" dirty="0" err="1"/>
              <a:t>USG</a:t>
            </a:r>
            <a:r>
              <a:rPr lang="cs-CZ" sz="2000" spc="-5" dirty="0"/>
              <a:t> vln od magistrálních cév přes akustické okno lebky, </a:t>
            </a:r>
            <a:r>
              <a:rPr lang="cs-CZ" sz="2000" dirty="0"/>
              <a:t>měří </a:t>
            </a:r>
            <a:r>
              <a:rPr lang="cs-CZ" sz="2000" spc="-5" dirty="0"/>
              <a:t>se </a:t>
            </a:r>
            <a:r>
              <a:rPr lang="cs-CZ" sz="2000" b="1" spc="-5" dirty="0"/>
              <a:t>rychlost proudění </a:t>
            </a:r>
            <a:r>
              <a:rPr lang="cs-CZ" sz="2000" dirty="0"/>
              <a:t>(</a:t>
            </a:r>
            <a:r>
              <a:rPr lang="cs-CZ" sz="2000" dirty="0" err="1"/>
              <a:t>FV</a:t>
            </a:r>
            <a:r>
              <a:rPr lang="cs-CZ" sz="2000" dirty="0"/>
              <a:t> = </a:t>
            </a:r>
            <a:r>
              <a:rPr lang="cs-CZ" sz="2000" spc="-5" dirty="0" err="1"/>
              <a:t>flow</a:t>
            </a:r>
            <a:r>
              <a:rPr lang="cs-CZ" sz="2000" spc="-5" dirty="0"/>
              <a:t>  </a:t>
            </a:r>
            <a:r>
              <a:rPr lang="cs-CZ" sz="2000" spc="-5" dirty="0" err="1"/>
              <a:t>velocity</a:t>
            </a:r>
            <a:r>
              <a:rPr lang="cs-CZ" sz="2000" spc="-5" dirty="0"/>
              <a:t>), ne</a:t>
            </a:r>
            <a:r>
              <a:rPr lang="cs-CZ" sz="2000" spc="10" dirty="0"/>
              <a:t> </a:t>
            </a:r>
            <a:r>
              <a:rPr lang="cs-CZ" sz="2000" spc="-5" dirty="0"/>
              <a:t>průtok</a:t>
            </a:r>
          </a:p>
          <a:p>
            <a:pPr marL="262890" marR="2000250">
              <a:lnSpc>
                <a:spcPct val="100699"/>
              </a:lnSpc>
            </a:pPr>
            <a:r>
              <a:rPr lang="cs-CZ" sz="2000" spc="-5" dirty="0" err="1"/>
              <a:t>nejčasteji</a:t>
            </a:r>
            <a:r>
              <a:rPr lang="cs-CZ" sz="2000" spc="-5" dirty="0"/>
              <a:t> </a:t>
            </a:r>
            <a:r>
              <a:rPr lang="cs-CZ" sz="2000" dirty="0"/>
              <a:t>se </a:t>
            </a:r>
            <a:r>
              <a:rPr lang="cs-CZ" sz="2000" spc="-5" dirty="0"/>
              <a:t>hodnotí </a:t>
            </a:r>
            <a:r>
              <a:rPr lang="cs-CZ" sz="2000" b="1" spc="-5" dirty="0" err="1"/>
              <a:t>a.cerebri</a:t>
            </a:r>
            <a:r>
              <a:rPr lang="cs-CZ" sz="2000" b="1" spc="-5" dirty="0"/>
              <a:t> media (</a:t>
            </a:r>
            <a:r>
              <a:rPr lang="cs-CZ" sz="2000" b="1" spc="-5" dirty="0" err="1"/>
              <a:t>MCA</a:t>
            </a:r>
            <a:r>
              <a:rPr lang="cs-CZ" sz="2000" b="1" spc="-5" dirty="0"/>
              <a:t>)</a:t>
            </a:r>
            <a:r>
              <a:rPr lang="cs-CZ" sz="2000" spc="-5" dirty="0"/>
              <a:t>, norma:</a:t>
            </a:r>
            <a:r>
              <a:rPr lang="cs-CZ" sz="2000" spc="10" dirty="0"/>
              <a:t> </a:t>
            </a:r>
            <a:r>
              <a:rPr lang="cs-CZ" sz="2000" spc="-5" dirty="0" err="1"/>
              <a:t>55±12cm</a:t>
            </a:r>
            <a:r>
              <a:rPr lang="cs-CZ" sz="2000" spc="-5" dirty="0"/>
              <a:t>/s</a:t>
            </a:r>
          </a:p>
          <a:p>
            <a:pPr marL="262890">
              <a:spcBef>
                <a:spcPts val="20"/>
              </a:spcBef>
            </a:pPr>
            <a:r>
              <a:rPr lang="cs-CZ" sz="2000" spc="-5" dirty="0"/>
              <a:t>změny rychlosti odrážejí změny</a:t>
            </a:r>
            <a:r>
              <a:rPr lang="cs-CZ" sz="2000" spc="15" dirty="0"/>
              <a:t> </a:t>
            </a:r>
            <a:r>
              <a:rPr lang="cs-CZ" sz="2000" spc="-5" dirty="0" err="1"/>
              <a:t>CBF</a:t>
            </a:r>
            <a:endParaRPr lang="cs-CZ" sz="2000" spc="-5" dirty="0"/>
          </a:p>
          <a:p>
            <a:pPr marL="262890" marR="5080">
              <a:lnSpc>
                <a:spcPts val="2310"/>
              </a:lnSpc>
              <a:spcBef>
                <a:spcPts val="560"/>
              </a:spcBef>
            </a:pPr>
            <a:r>
              <a:rPr lang="cs-CZ" sz="2000" dirty="0"/>
              <a:t>za </a:t>
            </a:r>
            <a:r>
              <a:rPr lang="cs-CZ" sz="2000" spc="-5" dirty="0"/>
              <a:t>signifikantně zvýšené </a:t>
            </a:r>
            <a:r>
              <a:rPr lang="cs-CZ" sz="2000" dirty="0"/>
              <a:t>se </a:t>
            </a:r>
            <a:r>
              <a:rPr lang="cs-CZ" sz="2000" spc="-5" dirty="0"/>
              <a:t>považují </a:t>
            </a:r>
            <a:r>
              <a:rPr lang="cs-CZ" sz="2000" spc="-10" dirty="0"/>
              <a:t>hodnoty </a:t>
            </a:r>
            <a:r>
              <a:rPr lang="cs-CZ" sz="2000" b="1" spc="-5" dirty="0"/>
              <a:t>nad </a:t>
            </a:r>
            <a:r>
              <a:rPr lang="cs-CZ" sz="2000" b="1" spc="-5" dirty="0" err="1"/>
              <a:t>120cm</a:t>
            </a:r>
            <a:r>
              <a:rPr lang="cs-CZ" sz="2000" b="1" spc="-5" dirty="0"/>
              <a:t>/s </a:t>
            </a:r>
            <a:r>
              <a:rPr lang="cs-CZ" sz="2000" spc="-5" dirty="0"/>
              <a:t>na</a:t>
            </a:r>
            <a:r>
              <a:rPr lang="cs-CZ" sz="2000" dirty="0"/>
              <a:t> </a:t>
            </a:r>
            <a:r>
              <a:rPr lang="cs-CZ" sz="2000" spc="-5" dirty="0" err="1"/>
              <a:t>MCA</a:t>
            </a:r>
            <a:endParaRPr lang="cs-CZ" sz="2000" spc="-5" dirty="0"/>
          </a:p>
          <a:p>
            <a:pPr marL="262890" marR="1358900">
              <a:lnSpc>
                <a:spcPct val="79900"/>
              </a:lnSpc>
              <a:spcBef>
                <a:spcPts val="600"/>
              </a:spcBef>
            </a:pPr>
            <a:r>
              <a:rPr lang="cs-CZ" sz="2000" spc="-10" dirty="0"/>
              <a:t>hodnocení </a:t>
            </a:r>
            <a:r>
              <a:rPr lang="cs-CZ" sz="2000" spc="-5" dirty="0" err="1"/>
              <a:t>vazospasmů</a:t>
            </a:r>
            <a:r>
              <a:rPr lang="cs-CZ" sz="2000" spc="-5" dirty="0"/>
              <a:t> </a:t>
            </a:r>
            <a:r>
              <a:rPr lang="cs-CZ" sz="2000" dirty="0"/>
              <a:t>- </a:t>
            </a:r>
            <a:r>
              <a:rPr lang="cs-CZ" sz="2000" spc="-5" dirty="0" err="1"/>
              <a:t>rozlíšení</a:t>
            </a:r>
            <a:r>
              <a:rPr lang="cs-CZ" sz="2000" spc="-5" dirty="0"/>
              <a:t> hyperémie od </a:t>
            </a:r>
            <a:r>
              <a:rPr lang="cs-CZ" sz="2000" spc="-5" dirty="0" err="1"/>
              <a:t>vazospasmu</a:t>
            </a:r>
            <a:r>
              <a:rPr lang="cs-CZ" sz="2000" spc="-5" dirty="0"/>
              <a:t>: FV MCA </a:t>
            </a:r>
            <a:r>
              <a:rPr lang="cs-CZ" sz="2000" dirty="0"/>
              <a:t>/ FV </a:t>
            </a:r>
            <a:r>
              <a:rPr lang="cs-CZ" sz="2000" spc="-5" dirty="0"/>
              <a:t>ACI </a:t>
            </a:r>
            <a:r>
              <a:rPr lang="cs-CZ" sz="2000" spc="-5" dirty="0" err="1"/>
              <a:t>extrakran</a:t>
            </a:r>
            <a:r>
              <a:rPr lang="cs-CZ" sz="2000" spc="-5" dirty="0"/>
              <a:t>. </a:t>
            </a:r>
            <a:r>
              <a:rPr lang="cs-CZ" sz="2000" dirty="0"/>
              <a:t>(&gt;3  </a:t>
            </a:r>
            <a:r>
              <a:rPr lang="cs-CZ" sz="2000" spc="-5" dirty="0" err="1"/>
              <a:t>vazospasmus</a:t>
            </a:r>
            <a:r>
              <a:rPr lang="cs-CZ" sz="2000" spc="-5" dirty="0"/>
              <a:t>, &lt;3</a:t>
            </a:r>
            <a:r>
              <a:rPr lang="cs-CZ" sz="2000" spc="10" dirty="0"/>
              <a:t> </a:t>
            </a:r>
            <a:r>
              <a:rPr lang="cs-CZ" sz="2000" spc="-5" dirty="0"/>
              <a:t>hyperémie)</a:t>
            </a:r>
          </a:p>
          <a:p>
            <a:pPr marL="262890">
              <a:spcBef>
                <a:spcPts val="20"/>
              </a:spcBef>
            </a:pPr>
            <a:r>
              <a:rPr lang="cs-CZ" sz="2000" spc="-5" dirty="0"/>
              <a:t>korelace </a:t>
            </a:r>
            <a:r>
              <a:rPr lang="cs-CZ" sz="2000" dirty="0"/>
              <a:t>s</a:t>
            </a:r>
            <a:r>
              <a:rPr lang="cs-CZ" sz="2000" spc="-5" dirty="0"/>
              <a:t> </a:t>
            </a:r>
            <a:r>
              <a:rPr lang="cs-CZ" sz="2000" spc="-5" dirty="0" err="1"/>
              <a:t>ICP</a:t>
            </a:r>
            <a:endParaRPr lang="cs-CZ" sz="2000"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902459" y="4338320"/>
            <a:ext cx="165100" cy="758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endParaRPr dirty="0">
              <a:latin typeface="Wingdings"/>
              <a:cs typeface="Wingdings"/>
            </a:endParaRPr>
          </a:p>
          <a:p>
            <a:pPr marL="12700">
              <a:spcBef>
                <a:spcPts val="10"/>
              </a:spcBef>
            </a:pPr>
            <a:endParaRPr dirty="0">
              <a:latin typeface="Wingdings"/>
              <a:cs typeface="Wingdings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-5" dirty="0"/>
              <a:t>Schéma </a:t>
            </a:r>
            <a:r>
              <a:rPr dirty="0"/>
              <a:t>TCD</a:t>
            </a:r>
            <a:r>
              <a:rPr spc="-55" dirty="0"/>
              <a:t> </a:t>
            </a:r>
            <a:r>
              <a:rPr spc="-5" dirty="0" err="1"/>
              <a:t>vyšetření</a:t>
            </a:r>
            <a:r>
              <a:rPr lang="cs-CZ" spc="-5" dirty="0"/>
              <a:t>, akustická okna</a:t>
            </a:r>
            <a:endParaRPr spc="-5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spcBef>
                <a:spcPts val="550"/>
              </a:spcBef>
              <a:buNone/>
            </a:pPr>
            <a:endParaRPr lang="cs-CZ" sz="1400" spc="-5" dirty="0">
              <a:cs typeface="Arial"/>
            </a:endParaRPr>
          </a:p>
          <a:p>
            <a:pPr marL="0" indent="0">
              <a:spcBef>
                <a:spcPts val="550"/>
              </a:spcBef>
              <a:buNone/>
            </a:pPr>
            <a:r>
              <a:rPr lang="cs-CZ" sz="1400" spc="-5" dirty="0">
                <a:cs typeface="Arial"/>
              </a:rPr>
              <a:t>Temporální okno </a:t>
            </a:r>
            <a:r>
              <a:rPr lang="cs-CZ" sz="1400" spc="-10" dirty="0">
                <a:cs typeface="Arial"/>
              </a:rPr>
              <a:t>umožňuje </a:t>
            </a:r>
            <a:r>
              <a:rPr lang="cs-CZ" sz="1400" spc="-10" dirty="0" err="1">
                <a:cs typeface="Arial"/>
              </a:rPr>
              <a:t>insonaci</a:t>
            </a:r>
            <a:r>
              <a:rPr lang="cs-CZ" sz="1400" spc="-10" dirty="0">
                <a:cs typeface="Arial"/>
              </a:rPr>
              <a:t> </a:t>
            </a:r>
            <a:r>
              <a:rPr lang="cs-CZ" sz="1400" spc="-5" dirty="0" err="1">
                <a:cs typeface="Arial"/>
              </a:rPr>
              <a:t>ACA</a:t>
            </a:r>
            <a:r>
              <a:rPr lang="cs-CZ" sz="1400" spc="-5" dirty="0">
                <a:cs typeface="Arial"/>
              </a:rPr>
              <a:t>, </a:t>
            </a:r>
            <a:r>
              <a:rPr lang="cs-CZ" sz="1400" spc="-5" dirty="0" err="1">
                <a:cs typeface="Arial"/>
              </a:rPr>
              <a:t>ACM</a:t>
            </a:r>
            <a:r>
              <a:rPr lang="cs-CZ" sz="1400" spc="-5" dirty="0">
                <a:cs typeface="Arial"/>
              </a:rPr>
              <a:t> </a:t>
            </a:r>
            <a:r>
              <a:rPr lang="cs-CZ" sz="1400" dirty="0">
                <a:cs typeface="Arial"/>
              </a:rPr>
              <a:t>a</a:t>
            </a:r>
            <a:r>
              <a:rPr lang="cs-CZ" sz="1400" spc="40" dirty="0">
                <a:cs typeface="Arial"/>
              </a:rPr>
              <a:t> </a:t>
            </a:r>
            <a:r>
              <a:rPr lang="cs-CZ" sz="1400" spc="-5" dirty="0" err="1">
                <a:cs typeface="Arial"/>
              </a:rPr>
              <a:t>ACP</a:t>
            </a:r>
            <a:r>
              <a:rPr lang="cs-CZ" sz="1400" spc="-5" dirty="0">
                <a:cs typeface="Arial"/>
              </a:rPr>
              <a:t>.</a:t>
            </a:r>
            <a:endParaRPr lang="cs-CZ" sz="1400" dirty="0">
              <a:cs typeface="Arial"/>
            </a:endParaRPr>
          </a:p>
          <a:p>
            <a:pPr marL="355600" marR="5080" indent="-342900">
              <a:spcBef>
                <a:spcPts val="450"/>
              </a:spcBef>
            </a:pPr>
            <a:r>
              <a:rPr lang="cs-CZ" sz="1400" spc="-5" dirty="0">
                <a:cs typeface="Arial"/>
              </a:rPr>
              <a:t>In: </a:t>
            </a:r>
            <a:r>
              <a:rPr lang="cs-CZ" sz="1400" spc="-5" dirty="0" err="1">
                <a:cs typeface="Arial"/>
              </a:rPr>
              <a:t>Santalucia</a:t>
            </a:r>
            <a:r>
              <a:rPr lang="cs-CZ" sz="1400" spc="-5" dirty="0">
                <a:cs typeface="Arial"/>
              </a:rPr>
              <a:t> </a:t>
            </a:r>
            <a:r>
              <a:rPr lang="cs-CZ" sz="1400" dirty="0">
                <a:cs typeface="Arial"/>
              </a:rPr>
              <a:t>P, </a:t>
            </a:r>
            <a:r>
              <a:rPr lang="cs-CZ" sz="1400" spc="-10" dirty="0" err="1">
                <a:cs typeface="Arial"/>
              </a:rPr>
              <a:t>Feldmann</a:t>
            </a:r>
            <a:r>
              <a:rPr lang="cs-CZ" sz="1400" spc="-10" dirty="0">
                <a:cs typeface="Arial"/>
              </a:rPr>
              <a:t> </a:t>
            </a:r>
            <a:r>
              <a:rPr lang="cs-CZ" sz="1400" dirty="0">
                <a:cs typeface="Arial"/>
              </a:rPr>
              <a:t>E </a:t>
            </a:r>
            <a:r>
              <a:rPr lang="cs-CZ" sz="1400" spc="-5" dirty="0">
                <a:cs typeface="Arial"/>
              </a:rPr>
              <a:t>(1999) </a:t>
            </a:r>
            <a:r>
              <a:rPr lang="cs-CZ" sz="1400" dirty="0" err="1">
                <a:cs typeface="Arial"/>
              </a:rPr>
              <a:t>The</a:t>
            </a:r>
            <a:r>
              <a:rPr lang="cs-CZ" sz="1400" dirty="0">
                <a:cs typeface="Arial"/>
              </a:rPr>
              <a:t> </a:t>
            </a:r>
            <a:r>
              <a:rPr lang="cs-CZ" sz="1400" spc="-5" dirty="0">
                <a:cs typeface="Arial"/>
              </a:rPr>
              <a:t>basic </a:t>
            </a:r>
            <a:r>
              <a:rPr lang="cs-CZ" sz="1400" spc="-5" dirty="0" err="1">
                <a:cs typeface="Arial"/>
              </a:rPr>
              <a:t>transcranial</a:t>
            </a:r>
            <a:r>
              <a:rPr lang="cs-CZ" sz="1400" spc="-5" dirty="0">
                <a:cs typeface="Arial"/>
              </a:rPr>
              <a:t> </a:t>
            </a:r>
            <a:r>
              <a:rPr lang="cs-CZ" sz="1400" spc="-10" dirty="0">
                <a:cs typeface="Arial"/>
              </a:rPr>
              <a:t>Doppler </a:t>
            </a:r>
            <a:r>
              <a:rPr lang="cs-CZ" sz="1400" spc="-10" dirty="0" err="1">
                <a:cs typeface="Arial"/>
              </a:rPr>
              <a:t>examination</a:t>
            </a:r>
            <a:r>
              <a:rPr lang="cs-CZ" sz="1400" spc="-10" dirty="0">
                <a:cs typeface="Arial"/>
              </a:rPr>
              <a:t>,  </a:t>
            </a:r>
            <a:r>
              <a:rPr lang="cs-CZ" sz="1400" spc="-10" dirty="0" err="1">
                <a:cs typeface="Arial"/>
              </a:rPr>
              <a:t>technique</a:t>
            </a:r>
            <a:r>
              <a:rPr lang="cs-CZ" sz="1400" spc="-10" dirty="0">
                <a:cs typeface="Arial"/>
              </a:rPr>
              <a:t> and anatomy. </a:t>
            </a:r>
            <a:r>
              <a:rPr lang="cs-CZ" sz="1400" spc="-5" dirty="0">
                <a:cs typeface="Arial"/>
              </a:rPr>
              <a:t>In: </a:t>
            </a:r>
            <a:r>
              <a:rPr lang="cs-CZ" sz="1400" spc="-10" dirty="0" err="1">
                <a:cs typeface="Arial"/>
              </a:rPr>
              <a:t>Babikian</a:t>
            </a:r>
            <a:r>
              <a:rPr lang="cs-CZ" sz="1400" spc="-10" dirty="0">
                <a:cs typeface="Arial"/>
              </a:rPr>
              <a:t> </a:t>
            </a:r>
            <a:r>
              <a:rPr lang="cs-CZ" sz="1400" dirty="0">
                <a:cs typeface="Arial"/>
              </a:rPr>
              <a:t>V, </a:t>
            </a:r>
            <a:r>
              <a:rPr lang="cs-CZ" sz="1400" spc="-5" dirty="0" err="1">
                <a:cs typeface="Arial"/>
              </a:rPr>
              <a:t>Wechsler</a:t>
            </a:r>
            <a:r>
              <a:rPr lang="cs-CZ" sz="1400" spc="-5" dirty="0">
                <a:cs typeface="Arial"/>
              </a:rPr>
              <a:t> </a:t>
            </a:r>
            <a:r>
              <a:rPr lang="cs-CZ" sz="1400" dirty="0">
                <a:cs typeface="Arial"/>
              </a:rPr>
              <a:t>L </a:t>
            </a:r>
            <a:r>
              <a:rPr lang="cs-CZ" sz="1400" spc="-5" dirty="0">
                <a:cs typeface="Arial"/>
              </a:rPr>
              <a:t>(</a:t>
            </a:r>
            <a:r>
              <a:rPr lang="cs-CZ" sz="1400" spc="-5" dirty="0" err="1">
                <a:cs typeface="Arial"/>
              </a:rPr>
              <a:t>eds</a:t>
            </a:r>
            <a:r>
              <a:rPr lang="cs-CZ" sz="1400" spc="-5" dirty="0">
                <a:cs typeface="Arial"/>
              </a:rPr>
              <a:t>) </a:t>
            </a:r>
            <a:r>
              <a:rPr lang="cs-CZ" sz="1400" spc="5" dirty="0" err="1">
                <a:cs typeface="Arial"/>
              </a:rPr>
              <a:t>The</a:t>
            </a:r>
            <a:r>
              <a:rPr lang="cs-CZ" sz="1400" spc="5" dirty="0">
                <a:cs typeface="Arial"/>
              </a:rPr>
              <a:t> </a:t>
            </a:r>
            <a:r>
              <a:rPr lang="cs-CZ" sz="1400" spc="-10" dirty="0">
                <a:cs typeface="Arial"/>
              </a:rPr>
              <a:t>basic  </a:t>
            </a:r>
            <a:r>
              <a:rPr lang="cs-CZ" sz="1400" spc="-5" dirty="0" err="1">
                <a:cs typeface="Arial"/>
              </a:rPr>
              <a:t>transcranial</a:t>
            </a:r>
            <a:r>
              <a:rPr lang="cs-CZ" sz="1400" spc="-5" dirty="0">
                <a:cs typeface="Arial"/>
              </a:rPr>
              <a:t> </a:t>
            </a:r>
            <a:r>
              <a:rPr lang="cs-CZ" sz="1400" spc="-10" dirty="0">
                <a:cs typeface="Arial"/>
              </a:rPr>
              <a:t>Doppler </a:t>
            </a:r>
            <a:r>
              <a:rPr lang="cs-CZ" sz="1400" spc="-10" dirty="0" err="1">
                <a:cs typeface="Arial"/>
              </a:rPr>
              <a:t>examination</a:t>
            </a:r>
            <a:r>
              <a:rPr lang="cs-CZ" sz="1400" spc="-10" dirty="0">
                <a:cs typeface="Arial"/>
              </a:rPr>
              <a:t>, </a:t>
            </a:r>
            <a:r>
              <a:rPr lang="cs-CZ" sz="1400" spc="-10" dirty="0" err="1">
                <a:cs typeface="Arial"/>
              </a:rPr>
              <a:t>technique</a:t>
            </a:r>
            <a:r>
              <a:rPr lang="cs-CZ" sz="1400" spc="-10" dirty="0">
                <a:cs typeface="Arial"/>
              </a:rPr>
              <a:t> </a:t>
            </a:r>
            <a:r>
              <a:rPr lang="cs-CZ" sz="1400" spc="-5" dirty="0">
                <a:cs typeface="Arial"/>
              </a:rPr>
              <a:t>and </a:t>
            </a:r>
            <a:r>
              <a:rPr lang="cs-CZ" sz="1400" spc="-10" dirty="0">
                <a:cs typeface="Arial"/>
              </a:rPr>
              <a:t>anatomy. </a:t>
            </a:r>
            <a:r>
              <a:rPr lang="cs-CZ" sz="1400" spc="-10" dirty="0" err="1">
                <a:cs typeface="Arial"/>
              </a:rPr>
              <a:t>Butterworth</a:t>
            </a:r>
            <a:r>
              <a:rPr lang="cs-CZ" sz="1400" spc="-10" dirty="0">
                <a:cs typeface="Arial"/>
              </a:rPr>
              <a:t>-  </a:t>
            </a:r>
            <a:r>
              <a:rPr lang="cs-CZ" sz="1400" spc="-10" dirty="0" err="1">
                <a:cs typeface="Arial"/>
              </a:rPr>
              <a:t>Heinemann</a:t>
            </a:r>
            <a:r>
              <a:rPr lang="cs-CZ" sz="1400" spc="-10" dirty="0">
                <a:cs typeface="Arial"/>
              </a:rPr>
              <a:t>, </a:t>
            </a:r>
            <a:r>
              <a:rPr lang="cs-CZ" sz="1400" spc="-5" dirty="0" err="1">
                <a:cs typeface="Arial"/>
              </a:rPr>
              <a:t>Woburn</a:t>
            </a:r>
            <a:r>
              <a:rPr lang="cs-CZ" sz="1400" spc="-5" dirty="0">
                <a:cs typeface="Arial"/>
              </a:rPr>
              <a:t>, </a:t>
            </a:r>
            <a:r>
              <a:rPr lang="cs-CZ" sz="1400" spc="-10" dirty="0">
                <a:cs typeface="Arial"/>
              </a:rPr>
              <a:t>pp.</a:t>
            </a:r>
            <a:r>
              <a:rPr lang="cs-CZ" sz="1400" spc="30" dirty="0">
                <a:cs typeface="Arial"/>
              </a:rPr>
              <a:t> </a:t>
            </a:r>
            <a:r>
              <a:rPr lang="cs-CZ" sz="1400" spc="-10" dirty="0">
                <a:cs typeface="Arial"/>
              </a:rPr>
              <a:t>13–33</a:t>
            </a:r>
            <a:endParaRPr lang="cs-CZ" sz="1400" dirty="0"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9700" y="1318984"/>
            <a:ext cx="3352800" cy="319278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76554"/>
            <a:ext cx="2846220" cy="319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Známky vazospasmu na</a:t>
            </a:r>
            <a:r>
              <a:rPr spc="-40" dirty="0"/>
              <a:t> </a:t>
            </a:r>
            <a:r>
              <a:rPr spc="-5" dirty="0"/>
              <a:t>TCD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endParaRPr lang="cs-CZ" sz="1600" dirty="0"/>
          </a:p>
          <a:p>
            <a:pPr marL="12700">
              <a:spcBef>
                <a:spcPts val="100"/>
              </a:spcBef>
            </a:pPr>
            <a:endParaRPr lang="cs-CZ" sz="1600" dirty="0">
              <a:cs typeface="Arial"/>
            </a:endParaRPr>
          </a:p>
          <a:p>
            <a:pPr marL="12700">
              <a:spcBef>
                <a:spcPts val="100"/>
              </a:spcBef>
            </a:pPr>
            <a:endParaRPr lang="cs-CZ" sz="1600" dirty="0">
              <a:cs typeface="Arial"/>
            </a:endParaRPr>
          </a:p>
          <a:p>
            <a:pPr marL="12700">
              <a:spcBef>
                <a:spcPts val="100"/>
              </a:spcBef>
            </a:pPr>
            <a:endParaRPr lang="cs-CZ" sz="1600" dirty="0">
              <a:cs typeface="Arial"/>
            </a:endParaRPr>
          </a:p>
          <a:p>
            <a:pPr marL="12700">
              <a:spcBef>
                <a:spcPts val="100"/>
              </a:spcBef>
            </a:pPr>
            <a:endParaRPr lang="cs-CZ" sz="1600" dirty="0">
              <a:cs typeface="Arial"/>
            </a:endParaRPr>
          </a:p>
          <a:p>
            <a:pPr marL="0" indent="0">
              <a:spcBef>
                <a:spcPts val="100"/>
              </a:spcBef>
              <a:buNone/>
            </a:pPr>
            <a:r>
              <a:rPr lang="cs-CZ" sz="1600" dirty="0">
                <a:cs typeface="Arial"/>
              </a:rPr>
              <a:t>M mode </a:t>
            </a:r>
            <a:r>
              <a:rPr lang="cs-CZ" sz="1600" spc="-5" dirty="0">
                <a:cs typeface="Arial"/>
              </a:rPr>
              <a:t>(</a:t>
            </a:r>
            <a:r>
              <a:rPr lang="cs-CZ" sz="1600" i="1" spc="-5" dirty="0" err="1">
                <a:cs typeface="Arial"/>
              </a:rPr>
              <a:t>above</a:t>
            </a:r>
            <a:r>
              <a:rPr lang="cs-CZ" sz="1600" spc="-5" dirty="0">
                <a:cs typeface="Arial"/>
              </a:rPr>
              <a:t>) and </a:t>
            </a:r>
            <a:r>
              <a:rPr lang="cs-CZ" sz="1600" spc="-10" dirty="0" err="1">
                <a:cs typeface="Arial"/>
              </a:rPr>
              <a:t>pulsed-wave</a:t>
            </a:r>
            <a:r>
              <a:rPr lang="cs-CZ" sz="1600" spc="-10" dirty="0">
                <a:cs typeface="Arial"/>
              </a:rPr>
              <a:t> Doppler</a:t>
            </a:r>
            <a:r>
              <a:rPr lang="cs-CZ" sz="1600" spc="-20" dirty="0">
                <a:cs typeface="Arial"/>
              </a:rPr>
              <a:t> </a:t>
            </a:r>
            <a:r>
              <a:rPr lang="cs-CZ" sz="1600" spc="-10" dirty="0">
                <a:cs typeface="Arial"/>
              </a:rPr>
              <a:t>(</a:t>
            </a:r>
            <a:r>
              <a:rPr lang="cs-CZ" sz="1600" i="1" spc="-10" dirty="0" err="1">
                <a:cs typeface="Arial"/>
              </a:rPr>
              <a:t>below</a:t>
            </a:r>
            <a:r>
              <a:rPr lang="cs-CZ" sz="1600" spc="-10" dirty="0">
                <a:cs typeface="Arial"/>
              </a:rPr>
              <a:t>) </a:t>
            </a:r>
            <a:r>
              <a:rPr lang="cs-CZ" sz="1600" spc="-5" dirty="0" err="1">
                <a:cs typeface="Arial"/>
              </a:rPr>
              <a:t>illustrating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increased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mean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velocity</a:t>
            </a:r>
            <a:r>
              <a:rPr lang="cs-CZ" sz="1600" spc="-5" dirty="0">
                <a:cs typeface="Arial"/>
              </a:rPr>
              <a:t> in </a:t>
            </a:r>
            <a:r>
              <a:rPr lang="cs-CZ" sz="1600" spc="-5" dirty="0" err="1">
                <a:cs typeface="Arial"/>
              </a:rPr>
              <a:t>MCA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consistent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15" dirty="0" err="1">
                <a:cs typeface="Arial"/>
              </a:rPr>
              <a:t>with</a:t>
            </a:r>
            <a:r>
              <a:rPr lang="cs-CZ" sz="1600" spc="-1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mild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dirty="0">
                <a:cs typeface="Arial"/>
              </a:rPr>
              <a:t>to </a:t>
            </a:r>
            <a:r>
              <a:rPr lang="cs-CZ" sz="1600" spc="-5" dirty="0" err="1">
                <a:cs typeface="Arial"/>
              </a:rPr>
              <a:t>moderate</a:t>
            </a:r>
            <a:r>
              <a:rPr lang="cs-CZ" sz="1600" spc="-5" dirty="0">
                <a:cs typeface="Arial"/>
              </a:rPr>
              <a:t>  </a:t>
            </a:r>
            <a:r>
              <a:rPr lang="cs-CZ" sz="1600" spc="-5" dirty="0" err="1">
                <a:cs typeface="Arial"/>
              </a:rPr>
              <a:t>vasospasm</a:t>
            </a:r>
            <a:r>
              <a:rPr lang="cs-CZ" sz="1600" spc="-5" dirty="0">
                <a:cs typeface="Arial"/>
              </a:rPr>
              <a:t>, In: </a:t>
            </a:r>
            <a:r>
              <a:rPr lang="cs-CZ" sz="1600" spc="-10" dirty="0" err="1">
                <a:cs typeface="Arial"/>
              </a:rPr>
              <a:t>Hayden</a:t>
            </a:r>
            <a:r>
              <a:rPr lang="cs-CZ" sz="1600" spc="20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White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10" dirty="0" err="1">
                <a:cs typeface="Arial"/>
              </a:rPr>
              <a:t>Balasubramanian</a:t>
            </a:r>
            <a:r>
              <a:rPr lang="cs-CZ" sz="1600" spc="-10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Venkatesh</a:t>
            </a:r>
            <a:r>
              <a:rPr lang="cs-CZ" sz="1600" spc="-5" dirty="0">
                <a:cs typeface="Arial"/>
              </a:rPr>
              <a:t>, </a:t>
            </a:r>
            <a:r>
              <a:rPr lang="cs-CZ" sz="1600" spc="-10" dirty="0" err="1">
                <a:cs typeface="Arial"/>
              </a:rPr>
              <a:t>Applications</a:t>
            </a:r>
            <a:r>
              <a:rPr lang="cs-CZ" sz="1600" spc="-10" dirty="0">
                <a:cs typeface="Arial"/>
              </a:rPr>
              <a:t> </a:t>
            </a:r>
            <a:r>
              <a:rPr lang="cs-CZ" sz="1600" spc="-10" dirty="0" err="1">
                <a:cs typeface="Arial"/>
              </a:rPr>
              <a:t>of</a:t>
            </a:r>
            <a:r>
              <a:rPr lang="cs-CZ" sz="1600" spc="-10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transcranial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10" dirty="0">
                <a:cs typeface="Arial"/>
              </a:rPr>
              <a:t>Doppler </a:t>
            </a:r>
            <a:r>
              <a:rPr lang="cs-CZ" sz="1600" spc="-5" dirty="0">
                <a:cs typeface="Arial"/>
              </a:rPr>
              <a:t>in </a:t>
            </a:r>
            <a:r>
              <a:rPr lang="cs-CZ" sz="1600" spc="-5" dirty="0" err="1">
                <a:cs typeface="Arial"/>
              </a:rPr>
              <a:t>the</a:t>
            </a:r>
            <a:r>
              <a:rPr lang="cs-CZ" sz="1600" spc="-5" dirty="0">
                <a:cs typeface="Arial"/>
              </a:rPr>
              <a:t> </a:t>
            </a:r>
            <a:r>
              <a:rPr lang="cs-CZ" sz="1600" spc="-5" dirty="0" err="1">
                <a:cs typeface="Arial"/>
              </a:rPr>
              <a:t>ICU</a:t>
            </a:r>
            <a:r>
              <a:rPr lang="cs-CZ" sz="1600" spc="-5" dirty="0">
                <a:cs typeface="Arial"/>
              </a:rPr>
              <a:t>: </a:t>
            </a:r>
            <a:r>
              <a:rPr lang="cs-CZ" sz="1600" dirty="0">
                <a:cs typeface="Arial"/>
              </a:rPr>
              <a:t>a  </a:t>
            </a:r>
            <a:r>
              <a:rPr lang="cs-CZ" sz="1600" spc="-10" dirty="0" err="1">
                <a:cs typeface="Arial"/>
              </a:rPr>
              <a:t>review</a:t>
            </a:r>
            <a:r>
              <a:rPr lang="cs-CZ" sz="1600" spc="-10" dirty="0">
                <a:cs typeface="Arial"/>
              </a:rPr>
              <a:t>, </a:t>
            </a:r>
            <a:r>
              <a:rPr lang="cs-CZ" sz="1600" spc="-5" dirty="0" err="1">
                <a:cs typeface="Arial"/>
              </a:rPr>
              <a:t>Intensive</a:t>
            </a:r>
            <a:r>
              <a:rPr lang="cs-CZ" sz="1600" spc="-5" dirty="0">
                <a:cs typeface="Arial"/>
              </a:rPr>
              <a:t> Care Med (2006)</a:t>
            </a:r>
            <a:r>
              <a:rPr lang="cs-CZ" sz="1600" spc="-10" dirty="0">
                <a:cs typeface="Arial"/>
              </a:rPr>
              <a:t> 32:981–994</a:t>
            </a:r>
            <a:endParaRPr lang="cs-CZ" sz="1600" dirty="0"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88029" y="692150"/>
            <a:ext cx="5761990" cy="42481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pc="-10" dirty="0"/>
              <a:t>Kontinuální</a:t>
            </a:r>
            <a:r>
              <a:rPr spc="-35" dirty="0"/>
              <a:t> </a:t>
            </a:r>
            <a:r>
              <a:rPr spc="-5" dirty="0"/>
              <a:t>EEG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epileptická aktivita </a:t>
            </a:r>
            <a:r>
              <a:rPr lang="cs-CZ" sz="2000" dirty="0"/>
              <a:t>až u </a:t>
            </a:r>
            <a:r>
              <a:rPr lang="cs-CZ" sz="2000" spc="-10" dirty="0"/>
              <a:t>20% </a:t>
            </a:r>
            <a:r>
              <a:rPr lang="cs-CZ" sz="2000" spc="-5" dirty="0"/>
              <a:t>pacientů po </a:t>
            </a:r>
            <a:r>
              <a:rPr lang="cs-CZ" sz="2000" spc="-5" dirty="0" err="1"/>
              <a:t>TBI</a:t>
            </a:r>
            <a:endParaRPr lang="cs-CZ" sz="2000" spc="-5" dirty="0"/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často nekonvulzivní </a:t>
            </a:r>
            <a:r>
              <a:rPr lang="cs-CZ" sz="2000" dirty="0"/>
              <a:t>=</a:t>
            </a:r>
            <a:r>
              <a:rPr lang="cs-CZ" sz="2000" spc="5" dirty="0"/>
              <a:t> </a:t>
            </a:r>
            <a:r>
              <a:rPr lang="cs-CZ" sz="2000" spc="-5" dirty="0"/>
              <a:t>latentní (</a:t>
            </a:r>
            <a:r>
              <a:rPr lang="cs-CZ" sz="2000" spc="-5" dirty="0" err="1"/>
              <a:t>NCSE</a:t>
            </a:r>
            <a:r>
              <a:rPr lang="cs-CZ" sz="2000" spc="-5" dirty="0"/>
              <a:t>)</a:t>
            </a:r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indikováno u </a:t>
            </a:r>
            <a:r>
              <a:rPr lang="cs-CZ" sz="2000" spc="-5" dirty="0" err="1"/>
              <a:t>neurointenzivních</a:t>
            </a:r>
            <a:r>
              <a:rPr lang="cs-CZ" sz="2000" spc="-5" dirty="0"/>
              <a:t> pacientů s kolísavou, jinak nevysvětlitelnou poruchou vědomí a neurologického nálezu</a:t>
            </a:r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určování hloubky </a:t>
            </a:r>
            <a:r>
              <a:rPr lang="cs-CZ" sz="2000" spc="-5" dirty="0" err="1"/>
              <a:t>sedace</a:t>
            </a:r>
            <a:r>
              <a:rPr lang="cs-CZ" sz="2000" spc="-5" dirty="0"/>
              <a:t> a monitorace vzorce </a:t>
            </a:r>
            <a:r>
              <a:rPr lang="cs-CZ" sz="2000" spc="-5" dirty="0" err="1"/>
              <a:t>burst-suppression</a:t>
            </a:r>
            <a:r>
              <a:rPr lang="cs-CZ" sz="2000" spc="-5" dirty="0"/>
              <a:t> u tiopentalovém </a:t>
            </a:r>
            <a:r>
              <a:rPr lang="cs-CZ" sz="2000" spc="-5" dirty="0" err="1"/>
              <a:t>komatu</a:t>
            </a:r>
            <a:endParaRPr lang="cs-CZ" sz="2000" spc="-5" dirty="0"/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časná detekce ischémie u pacientů po subarachnoidálním krvácení</a:t>
            </a:r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5" dirty="0"/>
              <a:t>prognostický význam</a:t>
            </a:r>
          </a:p>
          <a:p>
            <a:pPr marL="469900" marR="5080" indent="-457200">
              <a:lnSpc>
                <a:spcPct val="120800"/>
              </a:lnSpc>
              <a:spcBef>
                <a:spcPts val="100"/>
              </a:spcBef>
            </a:pPr>
            <a:r>
              <a:rPr lang="cs-CZ" sz="2000" spc="-10" dirty="0"/>
              <a:t>hodnocení dat </a:t>
            </a:r>
            <a:r>
              <a:rPr lang="cs-CZ" sz="2000" dirty="0"/>
              <a:t>je o</a:t>
            </a:r>
            <a:r>
              <a:rPr lang="cs-CZ" sz="2000" spc="-5" dirty="0"/>
              <a:t>btížné, zatíženo artefakty</a:t>
            </a:r>
            <a:endParaRPr lang="cs-CZ" sz="2000" dirty="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EEG vzorec </a:t>
            </a:r>
            <a:r>
              <a:rPr lang="cs-CZ" dirty="0" err="1"/>
              <a:t>burst-suppression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764" y="1292226"/>
            <a:ext cx="6086475" cy="427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4362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CDA619-7776-64E9-A8C3-27A5D68B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Bispektrální</a:t>
            </a:r>
            <a:r>
              <a:rPr lang="cs-CZ" dirty="0"/>
              <a:t> index (BIS)</a:t>
            </a:r>
            <a:endParaRPr lang="de-AT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E5B414C-6639-9161-40DB-9A568EFD4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243" y="1486056"/>
            <a:ext cx="10753200" cy="4139998"/>
          </a:xfrm>
        </p:spPr>
        <p:txBody>
          <a:bodyPr/>
          <a:lstStyle/>
          <a:p>
            <a:r>
              <a:rPr lang="cs-CZ" dirty="0"/>
              <a:t>forma EEG monitoringu hloubky </a:t>
            </a:r>
            <a:r>
              <a:rPr lang="cs-CZ" dirty="0" err="1"/>
              <a:t>sedace</a:t>
            </a:r>
            <a:r>
              <a:rPr lang="cs-CZ" dirty="0"/>
              <a:t> a anestezie</a:t>
            </a:r>
          </a:p>
          <a:p>
            <a:r>
              <a:rPr lang="cs-CZ" dirty="0"/>
              <a:t>výsledkem zpracování signálu je </a:t>
            </a:r>
            <a:r>
              <a:rPr lang="cs-CZ" b="1" dirty="0"/>
              <a:t>bezrozměrné číslo </a:t>
            </a:r>
            <a:r>
              <a:rPr lang="cs-CZ" dirty="0"/>
              <a:t>na stupnici od 0-100</a:t>
            </a:r>
          </a:p>
          <a:p>
            <a:r>
              <a:rPr lang="cs-CZ" b="1" dirty="0"/>
              <a:t>100</a:t>
            </a:r>
            <a:r>
              <a:rPr lang="cs-CZ" dirty="0"/>
              <a:t> plné vědomí</a:t>
            </a:r>
          </a:p>
          <a:p>
            <a:r>
              <a:rPr lang="cs-CZ" b="1" dirty="0"/>
              <a:t>80-65</a:t>
            </a:r>
            <a:r>
              <a:rPr lang="cs-CZ" dirty="0"/>
              <a:t> </a:t>
            </a:r>
            <a:r>
              <a:rPr lang="cs-CZ" dirty="0" err="1"/>
              <a:t>sedace</a:t>
            </a:r>
            <a:endParaRPr lang="cs-CZ" dirty="0"/>
          </a:p>
          <a:p>
            <a:r>
              <a:rPr lang="cs-CZ" b="1" dirty="0"/>
              <a:t>65-40</a:t>
            </a:r>
            <a:r>
              <a:rPr lang="cs-CZ" dirty="0"/>
              <a:t> střední až hluboká anestezie</a:t>
            </a:r>
          </a:p>
          <a:p>
            <a:r>
              <a:rPr lang="cs-CZ" dirty="0"/>
              <a:t>pod </a:t>
            </a:r>
            <a:r>
              <a:rPr lang="cs-CZ" b="1" dirty="0"/>
              <a:t>40</a:t>
            </a:r>
            <a:r>
              <a:rPr lang="cs-CZ" dirty="0"/>
              <a:t> koma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5572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0ECBAAF-65EB-9801-BAE3-6E6B89E1847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698E326B-8767-159A-5E55-EC40F24F2A0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Klinika (ústav) Fakultní nemocnice Brno a Lékařské fakulty Masarykovy univerzity</a:t>
            </a:r>
          </a:p>
        </p:txBody>
      </p:sp>
      <p:sp>
        <p:nvSpPr>
          <p:cNvPr id="3" name="Zástupný symbol pro číslo snímku 2" hidden="1">
            <a:extLst>
              <a:ext uri="{FF2B5EF4-FFF2-40B4-BE49-F238E27FC236}">
                <a16:creationId xmlns:a16="http://schemas.microsoft.com/office/drawing/2014/main" xmlns="" id="{83B5F672-283E-7E63-0018-3E19E3266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76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281220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32660" marR="5080" indent="-2219960">
              <a:spcBef>
                <a:spcPts val="100"/>
              </a:spcBef>
            </a:pPr>
            <a:r>
              <a:rPr spc="-5" dirty="0"/>
              <a:t>Doporučované cílové </a:t>
            </a:r>
            <a:r>
              <a:rPr spc="-10" dirty="0"/>
              <a:t>hodnoty </a:t>
            </a:r>
            <a:r>
              <a:rPr spc="-5" dirty="0"/>
              <a:t>vybraných parametrů  neuromonitorování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409"/>
              </a:spcBef>
            </a:pPr>
            <a:r>
              <a:rPr lang="cs-CZ" sz="2400" spc="-5" dirty="0">
                <a:cs typeface="Arial"/>
              </a:rPr>
              <a:t>ICP </a:t>
            </a:r>
            <a:r>
              <a:rPr lang="cs-CZ" sz="2400" dirty="0">
                <a:cs typeface="Arial"/>
              </a:rPr>
              <a:t>&lt; </a:t>
            </a:r>
            <a:r>
              <a:rPr lang="cs-CZ" sz="2400" spc="-5" dirty="0">
                <a:cs typeface="Arial"/>
              </a:rPr>
              <a:t>20 mm </a:t>
            </a:r>
            <a:r>
              <a:rPr lang="cs-CZ" sz="2400" spc="-5" dirty="0" err="1">
                <a:cs typeface="Arial"/>
              </a:rPr>
              <a:t>Hg</a:t>
            </a:r>
            <a:endParaRPr lang="cs-CZ" sz="2400" dirty="0">
              <a:cs typeface="Arial"/>
            </a:endParaRPr>
          </a:p>
          <a:p>
            <a:pPr marL="12700" marR="5080">
              <a:spcBef>
                <a:spcPts val="155"/>
              </a:spcBef>
            </a:pPr>
            <a:r>
              <a:rPr lang="cs-CZ" sz="2400" spc="-5" dirty="0">
                <a:cs typeface="Arial"/>
              </a:rPr>
              <a:t>CPP </a:t>
            </a:r>
            <a:r>
              <a:rPr lang="cs-CZ" sz="2400" dirty="0">
                <a:cs typeface="Arial"/>
              </a:rPr>
              <a:t>&gt; </a:t>
            </a:r>
            <a:r>
              <a:rPr lang="cs-CZ" sz="2400" spc="-5" dirty="0">
                <a:cs typeface="Arial"/>
              </a:rPr>
              <a:t>60 mm </a:t>
            </a:r>
            <a:r>
              <a:rPr lang="cs-CZ" sz="2400" spc="-5" dirty="0" err="1">
                <a:cs typeface="Arial"/>
              </a:rPr>
              <a:t>Hg</a:t>
            </a:r>
            <a:r>
              <a:rPr lang="cs-CZ" sz="2400" spc="-5" dirty="0">
                <a:cs typeface="Arial"/>
              </a:rPr>
              <a:t> (děti nad 50 mm </a:t>
            </a:r>
            <a:r>
              <a:rPr lang="cs-CZ" sz="2400" spc="-5" dirty="0" err="1">
                <a:cs typeface="Arial"/>
              </a:rPr>
              <a:t>Hg</a:t>
            </a:r>
            <a:r>
              <a:rPr lang="cs-CZ" sz="2400" spc="-5" dirty="0">
                <a:cs typeface="Arial"/>
              </a:rPr>
              <a:t>) </a:t>
            </a:r>
          </a:p>
          <a:p>
            <a:pPr marL="12700" marR="5080">
              <a:spcBef>
                <a:spcPts val="155"/>
              </a:spcBef>
            </a:pPr>
            <a:r>
              <a:rPr lang="cs-CZ" sz="2400" spc="-5" dirty="0">
                <a:cs typeface="Arial"/>
              </a:rPr>
              <a:t>PbrO2 </a:t>
            </a:r>
            <a:r>
              <a:rPr lang="cs-CZ" sz="2400" dirty="0">
                <a:cs typeface="Arial"/>
              </a:rPr>
              <a:t>&gt; </a:t>
            </a:r>
            <a:r>
              <a:rPr lang="cs-CZ" sz="2400" spc="-5" dirty="0">
                <a:cs typeface="Arial"/>
              </a:rPr>
              <a:t>20 mm </a:t>
            </a:r>
            <a:r>
              <a:rPr lang="cs-CZ" sz="2400" spc="-5" dirty="0" err="1">
                <a:cs typeface="Arial"/>
              </a:rPr>
              <a:t>Hg</a:t>
            </a:r>
            <a:endParaRPr lang="cs-CZ" sz="2400" dirty="0">
              <a:cs typeface="Arial"/>
            </a:endParaRPr>
          </a:p>
          <a:p>
            <a:pPr marL="12700" marR="1884680"/>
            <a:r>
              <a:rPr lang="cs-CZ" sz="2400" spc="-5" dirty="0">
                <a:cs typeface="Arial"/>
              </a:rPr>
              <a:t>PbrCO2 </a:t>
            </a:r>
            <a:r>
              <a:rPr lang="cs-CZ" sz="2400" dirty="0">
                <a:cs typeface="Arial"/>
              </a:rPr>
              <a:t>&lt;</a:t>
            </a:r>
            <a:r>
              <a:rPr lang="cs-CZ" sz="2400" spc="-60" dirty="0">
                <a:cs typeface="Arial"/>
              </a:rPr>
              <a:t> </a:t>
            </a:r>
            <a:r>
              <a:rPr lang="cs-CZ" sz="2400" spc="-5" dirty="0">
                <a:cs typeface="Arial"/>
              </a:rPr>
              <a:t>60 mm </a:t>
            </a:r>
            <a:r>
              <a:rPr lang="cs-CZ" sz="2400" spc="-5" dirty="0" err="1">
                <a:cs typeface="Arial"/>
              </a:rPr>
              <a:t>Hg</a:t>
            </a:r>
            <a:r>
              <a:rPr lang="cs-CZ" sz="2400" spc="-5" dirty="0">
                <a:cs typeface="Arial"/>
              </a:rPr>
              <a:t>  </a:t>
            </a:r>
          </a:p>
          <a:p>
            <a:pPr marL="12700" marR="1884680"/>
            <a:r>
              <a:rPr lang="cs-CZ" sz="2400" spc="-10" dirty="0" err="1">
                <a:cs typeface="Arial"/>
              </a:rPr>
              <a:t>pHbr</a:t>
            </a:r>
            <a:r>
              <a:rPr lang="cs-CZ" sz="2400" spc="-10" dirty="0">
                <a:cs typeface="Arial"/>
              </a:rPr>
              <a:t> </a:t>
            </a:r>
            <a:r>
              <a:rPr lang="cs-CZ" sz="2400" dirty="0">
                <a:cs typeface="Arial"/>
              </a:rPr>
              <a:t>&gt;</a:t>
            </a:r>
            <a:r>
              <a:rPr lang="cs-CZ" sz="2400" spc="5" dirty="0">
                <a:cs typeface="Arial"/>
              </a:rPr>
              <a:t> </a:t>
            </a:r>
            <a:r>
              <a:rPr lang="cs-CZ" sz="2400" dirty="0">
                <a:cs typeface="Arial"/>
              </a:rPr>
              <a:t>7,0</a:t>
            </a:r>
          </a:p>
          <a:p>
            <a:pPr marL="12700" marR="2436495"/>
            <a:r>
              <a:rPr lang="cs-CZ" sz="2400" spc="-5" dirty="0">
                <a:cs typeface="Arial"/>
              </a:rPr>
              <a:t>FV 55 </a:t>
            </a:r>
            <a:r>
              <a:rPr lang="cs-CZ" sz="2400" dirty="0">
                <a:cs typeface="Arial"/>
              </a:rPr>
              <a:t>±</a:t>
            </a:r>
            <a:r>
              <a:rPr lang="cs-CZ" sz="2400" spc="-60" dirty="0">
                <a:cs typeface="Arial"/>
              </a:rPr>
              <a:t> </a:t>
            </a:r>
            <a:r>
              <a:rPr lang="cs-CZ" sz="2400" spc="-5" dirty="0">
                <a:cs typeface="Arial"/>
              </a:rPr>
              <a:t>12 cm/s  </a:t>
            </a:r>
          </a:p>
          <a:p>
            <a:pPr marL="12700" marR="2436495"/>
            <a:r>
              <a:rPr lang="cs-CZ" sz="2400" dirty="0">
                <a:cs typeface="Arial"/>
              </a:rPr>
              <a:t>SvjO2</a:t>
            </a:r>
            <a:r>
              <a:rPr lang="cs-CZ" sz="2400" spc="-35" dirty="0">
                <a:cs typeface="Arial"/>
              </a:rPr>
              <a:t> </a:t>
            </a:r>
            <a:r>
              <a:rPr lang="cs-CZ" sz="2400" spc="-5" dirty="0">
                <a:cs typeface="Arial"/>
              </a:rPr>
              <a:t>55-75%</a:t>
            </a:r>
            <a:endParaRPr lang="cs-CZ" sz="2400" dirty="0"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27174" y="5693238"/>
            <a:ext cx="8140065" cy="48768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354965" marR="5080" indent="-342900">
              <a:lnSpc>
                <a:spcPts val="1720"/>
              </a:lnSpc>
              <a:spcBef>
                <a:spcPts val="320"/>
              </a:spcBef>
            </a:pPr>
            <a:r>
              <a:rPr sz="1600" spc="-5" dirty="0">
                <a:latin typeface="Arial"/>
                <a:cs typeface="Arial"/>
              </a:rPr>
              <a:t>Pařízková R. Neuromonitorování nemocných </a:t>
            </a:r>
            <a:r>
              <a:rPr sz="1600" dirty="0">
                <a:latin typeface="Arial"/>
                <a:cs typeface="Arial"/>
              </a:rPr>
              <a:t>s </a:t>
            </a:r>
            <a:r>
              <a:rPr sz="1600" spc="-5" dirty="0">
                <a:latin typeface="Arial"/>
                <a:cs typeface="Arial"/>
              </a:rPr>
              <a:t>kraniotraumaty. Anesteziologie </a:t>
            </a:r>
            <a:r>
              <a:rPr sz="1600" dirty="0">
                <a:latin typeface="Arial"/>
                <a:cs typeface="Arial"/>
              </a:rPr>
              <a:t>a </a:t>
            </a:r>
            <a:r>
              <a:rPr sz="1600" spc="-5" dirty="0">
                <a:latin typeface="Arial"/>
                <a:cs typeface="Arial"/>
              </a:rPr>
              <a:t>intenzivní  medicína 1/2008;</a:t>
            </a:r>
            <a:r>
              <a:rPr sz="16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32-36</a:t>
            </a:r>
            <a:endParaRPr sz="1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Léčba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je co nejčasnější stabilizace! (</a:t>
            </a:r>
            <a:r>
              <a:rPr lang="cs-CZ" dirty="0" err="1"/>
              <a:t>normoxémie</a:t>
            </a:r>
            <a:r>
              <a:rPr lang="cs-CZ" dirty="0"/>
              <a:t>, </a:t>
            </a:r>
            <a:r>
              <a:rPr lang="cs-CZ" dirty="0" err="1"/>
              <a:t>normokapnie</a:t>
            </a:r>
            <a:r>
              <a:rPr lang="cs-CZ" dirty="0"/>
              <a:t>, oběh: cílový MAP/CPP, pH, </a:t>
            </a:r>
            <a:r>
              <a:rPr lang="cs-CZ" dirty="0" err="1"/>
              <a:t>Hb</a:t>
            </a:r>
            <a:r>
              <a:rPr lang="cs-CZ" dirty="0"/>
              <a:t>, osmol…)</a:t>
            </a:r>
          </a:p>
          <a:p>
            <a:r>
              <a:rPr lang="cs-CZ" dirty="0"/>
              <a:t>principem je adekvátní monitorace a zpětná vazba = reakce k dosažení definovaných cílů!</a:t>
            </a:r>
          </a:p>
          <a:p>
            <a:r>
              <a:rPr lang="cs-CZ" dirty="0"/>
              <a:t>kauzální léčba </a:t>
            </a:r>
            <a:r>
              <a:rPr lang="cs-CZ" sz="2000" dirty="0"/>
              <a:t>(trombolýza, </a:t>
            </a:r>
            <a:r>
              <a:rPr lang="cs-CZ" sz="2000" dirty="0" err="1"/>
              <a:t>trombektomie</a:t>
            </a:r>
            <a:r>
              <a:rPr lang="cs-CZ" sz="2000" dirty="0"/>
              <a:t>, </a:t>
            </a:r>
            <a:r>
              <a:rPr lang="cs-CZ" sz="2000" dirty="0" err="1"/>
              <a:t>coilling</a:t>
            </a:r>
            <a:r>
              <a:rPr lang="cs-CZ" sz="2000" dirty="0"/>
              <a:t>, </a:t>
            </a:r>
            <a:r>
              <a:rPr lang="cs-CZ" sz="2000" dirty="0" err="1"/>
              <a:t>clipping</a:t>
            </a:r>
            <a:r>
              <a:rPr lang="cs-CZ" sz="2000" dirty="0"/>
              <a:t>, odsátí hematomu)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92038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Konzervativní, „neinvazivní“ léčba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cs-CZ" sz="1800" dirty="0"/>
              <a:t>režimová opatření</a:t>
            </a:r>
          </a:p>
          <a:p>
            <a:pPr marL="342900" indent="-342900"/>
            <a:r>
              <a:rPr lang="cs-CZ" sz="1800" dirty="0" err="1"/>
              <a:t>analgosedace</a:t>
            </a:r>
            <a:r>
              <a:rPr lang="cs-CZ" sz="1800" dirty="0"/>
              <a:t> a svalová relaxace</a:t>
            </a:r>
          </a:p>
          <a:p>
            <a:pPr marL="342900" indent="-342900"/>
            <a:r>
              <a:rPr lang="cs-CZ" sz="1800" dirty="0" err="1"/>
              <a:t>osmoterapie</a:t>
            </a:r>
            <a:endParaRPr lang="cs-CZ" sz="1800" dirty="0"/>
          </a:p>
          <a:p>
            <a:pPr marL="342900" indent="-342900"/>
            <a:r>
              <a:rPr lang="cs-CZ" sz="1800" dirty="0"/>
              <a:t>zajištění DC, </a:t>
            </a:r>
            <a:r>
              <a:rPr lang="cs-CZ" sz="1800" dirty="0" err="1"/>
              <a:t>UPV</a:t>
            </a:r>
            <a:endParaRPr lang="cs-CZ" sz="1800" dirty="0"/>
          </a:p>
          <a:p>
            <a:pPr marL="342900" indent="-342900"/>
            <a:r>
              <a:rPr lang="cs-CZ" sz="1800" dirty="0" err="1"/>
              <a:t>volumoterapie</a:t>
            </a:r>
            <a:r>
              <a:rPr lang="cs-CZ" sz="1800" dirty="0"/>
              <a:t>, katecholaminy</a:t>
            </a:r>
          </a:p>
          <a:p>
            <a:pPr marL="342900" indent="-342900"/>
            <a:r>
              <a:rPr lang="cs-CZ" sz="1800" dirty="0"/>
              <a:t>vnitřní prostředí</a:t>
            </a:r>
          </a:p>
          <a:p>
            <a:pPr marL="342900" indent="-342900"/>
            <a:r>
              <a:rPr lang="cs-CZ" sz="1800" dirty="0"/>
              <a:t>výživa, </a:t>
            </a:r>
            <a:r>
              <a:rPr lang="cs-CZ" sz="1800" dirty="0" err="1"/>
              <a:t>VCHGD</a:t>
            </a:r>
            <a:endParaRPr lang="cs-CZ" sz="1800" dirty="0"/>
          </a:p>
          <a:p>
            <a:pPr marL="342900" indent="-342900"/>
            <a:r>
              <a:rPr lang="cs-CZ" sz="1800" dirty="0" err="1"/>
              <a:t>euglykémie</a:t>
            </a:r>
            <a:endParaRPr lang="cs-CZ" sz="1800" dirty="0"/>
          </a:p>
          <a:p>
            <a:pPr marL="342900" indent="-342900"/>
            <a:r>
              <a:rPr lang="cs-CZ" sz="1800" dirty="0"/>
              <a:t>prevence TEN</a:t>
            </a:r>
          </a:p>
          <a:p>
            <a:pPr marL="342900" indent="-342900"/>
            <a:r>
              <a:rPr lang="cs-CZ" sz="1800" dirty="0" err="1"/>
              <a:t>neuroprotekce</a:t>
            </a:r>
            <a:r>
              <a:rPr lang="cs-CZ" sz="1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3843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485FC830-5B18-A4D9-C390-DF35F5AC61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3E7B7D4C-23BE-3B6B-08FE-C0FCF89D8C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D9E38B5E-59BD-7962-9426-5B48E38ADD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0C79AC46-6CC8-A5BF-88DD-F09783B6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Hematoencefalická bariéra</a:t>
            </a:r>
            <a:endParaRPr lang="de-AT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xmlns="" id="{AD98EAF3-EF91-20E0-7869-A18F19C591D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E9658DD4-25FA-AB24-DC07-D332F6C55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600" dirty="0"/>
              <a:t>komplex buněk (endotel, bazální membrána, astrocyty), které </a:t>
            </a:r>
            <a:r>
              <a:rPr lang="cs-CZ" sz="1600" b="1" dirty="0"/>
              <a:t>oddělují mozkové </a:t>
            </a:r>
            <a:r>
              <a:rPr lang="cs-CZ" sz="1600" b="1" dirty="0" err="1"/>
              <a:t>intersticium</a:t>
            </a:r>
            <a:r>
              <a:rPr lang="cs-CZ" sz="1600" b="1" dirty="0"/>
              <a:t> od lumen mozkových cév</a:t>
            </a:r>
          </a:p>
          <a:p>
            <a:r>
              <a:rPr lang="cs-CZ" sz="1600" dirty="0"/>
              <a:t>CO2, O2, voda, etanol, látky rozpustné v tucích (anestetika) volně procházejí</a:t>
            </a:r>
          </a:p>
          <a:p>
            <a:r>
              <a:rPr lang="cs-CZ" sz="1600" dirty="0"/>
              <a:t>glukóza, ionty, látky vázané na bílkoviny a velké molekuly (</a:t>
            </a:r>
            <a:r>
              <a:rPr lang="cs-CZ" sz="1600" dirty="0" err="1"/>
              <a:t>manitol</a:t>
            </a:r>
            <a:r>
              <a:rPr lang="cs-CZ" sz="1600" dirty="0"/>
              <a:t>) přestupují špatně, jejich transport je regulován</a:t>
            </a:r>
          </a:p>
          <a:p>
            <a:r>
              <a:rPr lang="cs-CZ" sz="1600" dirty="0"/>
              <a:t>HEB může být </a:t>
            </a:r>
            <a:r>
              <a:rPr lang="cs-CZ" sz="1600" b="1" dirty="0"/>
              <a:t>porušena</a:t>
            </a:r>
            <a:r>
              <a:rPr lang="cs-CZ" sz="1600" dirty="0"/>
              <a:t> vysokým tlakem, vysokou teplotou, traumatem, tumorem, zánětem, ischemií, </a:t>
            </a:r>
            <a:r>
              <a:rPr lang="cs-CZ" sz="1600" dirty="0" err="1"/>
              <a:t>hyperkapnií</a:t>
            </a:r>
            <a:r>
              <a:rPr lang="cs-CZ" sz="1600" dirty="0"/>
              <a:t>, </a:t>
            </a:r>
            <a:r>
              <a:rPr lang="cs-CZ" sz="1600" dirty="0" err="1"/>
              <a:t>hypoxémií</a:t>
            </a:r>
            <a:r>
              <a:rPr lang="cs-CZ" sz="1600" dirty="0"/>
              <a:t>, křečovou aktivitou</a:t>
            </a:r>
            <a:endParaRPr lang="de-AT" sz="1600" dirty="0"/>
          </a:p>
        </p:txBody>
      </p:sp>
      <p:pic>
        <p:nvPicPr>
          <p:cNvPr id="4098" name="Picture 2" descr="Není k dispozici žádný popis fotky.">
            <a:extLst>
              <a:ext uri="{FF2B5EF4-FFF2-40B4-BE49-F238E27FC236}">
                <a16:creationId xmlns:a16="http://schemas.microsoft.com/office/drawing/2014/main" xmlns="" id="{A828EABB-21BB-FE46-0597-93D230A4A04D}"/>
              </a:ext>
            </a:extLst>
          </p:cNvPr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979095"/>
            <a:ext cx="5219700" cy="356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383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Režimová opatření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000" dirty="0"/>
              <a:t>elevace hlavy a trupu 30-40°</a:t>
            </a:r>
          </a:p>
          <a:p>
            <a:pPr marL="457200" indent="-457200"/>
            <a:r>
              <a:rPr lang="cs-CZ" sz="2000" dirty="0"/>
              <a:t>poloha hlavy ve středním postavení</a:t>
            </a:r>
          </a:p>
          <a:p>
            <a:pPr marL="457200" indent="-457200"/>
            <a:r>
              <a:rPr lang="cs-CZ" sz="2000" dirty="0"/>
              <a:t>vyvarovat se kompresi krku – utažená páska </a:t>
            </a:r>
            <a:r>
              <a:rPr lang="cs-CZ" sz="2000" dirty="0" err="1"/>
              <a:t>TS</a:t>
            </a:r>
            <a:r>
              <a:rPr lang="cs-CZ" sz="2000" dirty="0"/>
              <a:t> kanyly, krční límec</a:t>
            </a:r>
          </a:p>
          <a:p>
            <a:pPr marL="457200" indent="-457200"/>
            <a:r>
              <a:rPr lang="cs-CZ" sz="2000" dirty="0"/>
              <a:t>vyvarovat se hypertermii – chlazení do </a:t>
            </a:r>
            <a:r>
              <a:rPr lang="cs-CZ" sz="2000" dirty="0" err="1"/>
              <a:t>normotermie</a:t>
            </a:r>
            <a:r>
              <a:rPr lang="cs-CZ" sz="2000" dirty="0"/>
              <a:t> nebo hypotermie (adhezivní a neadhezivní chladící přikrývky, nitrožilní chlazení, antipyretika)</a:t>
            </a:r>
          </a:p>
          <a:p>
            <a:pPr marL="457200" indent="-457200"/>
            <a:r>
              <a:rPr lang="cs-CZ" sz="2000" dirty="0"/>
              <a:t>péče o </a:t>
            </a:r>
            <a:r>
              <a:rPr lang="cs-CZ" sz="2000" dirty="0" err="1"/>
              <a:t>vyprázdňování</a:t>
            </a:r>
            <a:endParaRPr lang="cs-CZ" sz="2000" dirty="0"/>
          </a:p>
          <a:p>
            <a:pPr marL="457200" indent="-457200"/>
            <a:r>
              <a:rPr lang="cs-CZ" sz="2000" dirty="0"/>
              <a:t>vyvarovat se neindikovaným manipulacím, zejm. odsávání z DC</a:t>
            </a:r>
          </a:p>
        </p:txBody>
      </p:sp>
    </p:spTree>
    <p:extLst>
      <p:ext uri="{BB962C8B-B14F-4D97-AF65-F5344CB8AC3E}">
        <p14:creationId xmlns:p14="http://schemas.microsoft.com/office/powerpoint/2010/main" val="28670149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Analgosedace</a:t>
            </a:r>
            <a:r>
              <a:rPr lang="cs-CZ" dirty="0"/>
              <a:t> a svalová relaxace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/>
              <a:t>nedílná součást léčby nitrolební hypertenze (potlačení faktorů vedoucích ke vzestupu </a:t>
            </a:r>
            <a:r>
              <a:rPr lang="cs-CZ" sz="1800" dirty="0" err="1"/>
              <a:t>ICP</a:t>
            </a:r>
            <a:r>
              <a:rPr lang="cs-CZ" sz="1800" dirty="0"/>
              <a:t> – bolest, hypertenze, třes, neklid, agitace)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opiáty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/>
              <a:t>propofol</a:t>
            </a:r>
            <a:endParaRPr lang="cs-CZ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benzodiazepiny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alfa-2 agonisté (</a:t>
            </a:r>
            <a:r>
              <a:rPr lang="cs-CZ" sz="1800" dirty="0" err="1"/>
              <a:t>klonidin</a:t>
            </a:r>
            <a:r>
              <a:rPr lang="cs-CZ" sz="1800" dirty="0"/>
              <a:t>, </a:t>
            </a:r>
            <a:r>
              <a:rPr lang="cs-CZ" sz="1800" dirty="0" err="1"/>
              <a:t>dexmedetomidin</a:t>
            </a:r>
            <a:r>
              <a:rPr lang="cs-CZ" sz="18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/>
              <a:t>tiopental</a:t>
            </a:r>
          </a:p>
          <a:p>
            <a:pPr>
              <a:buFontTx/>
              <a:buChar char="-"/>
            </a:pPr>
            <a:r>
              <a:rPr lang="cs-CZ" sz="1800" dirty="0"/>
              <a:t>monitorovaná hloubka </a:t>
            </a:r>
            <a:r>
              <a:rPr lang="cs-CZ" sz="1800" dirty="0" err="1"/>
              <a:t>sedace</a:t>
            </a:r>
            <a:r>
              <a:rPr lang="cs-CZ" sz="1800" dirty="0"/>
              <a:t> - BIS</a:t>
            </a:r>
          </a:p>
          <a:p>
            <a:pPr>
              <a:buFontTx/>
              <a:buChar char="-"/>
            </a:pPr>
            <a:r>
              <a:rPr lang="cs-CZ" sz="1800" dirty="0"/>
              <a:t>riziko tachyfylaxe</a:t>
            </a:r>
          </a:p>
          <a:p>
            <a:pPr>
              <a:buFontTx/>
              <a:buChar char="-"/>
            </a:pPr>
            <a:r>
              <a:rPr lang="cs-CZ" sz="1800" dirty="0"/>
              <a:t>syndrom z odnětí (</a:t>
            </a:r>
            <a:r>
              <a:rPr lang="cs-CZ" sz="1800" dirty="0" err="1"/>
              <a:t>th</a:t>
            </a:r>
            <a:r>
              <a:rPr lang="cs-CZ" sz="1800" dirty="0"/>
              <a:t> neuroleptika, alfa-2 agonisté)</a:t>
            </a:r>
          </a:p>
        </p:txBody>
      </p:sp>
    </p:spTree>
    <p:extLst>
      <p:ext uri="{BB962C8B-B14F-4D97-AF65-F5344CB8AC3E}">
        <p14:creationId xmlns:p14="http://schemas.microsoft.com/office/powerpoint/2010/main" val="32834954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s-CZ" b="1" dirty="0" err="1"/>
              <a:t>manitol</a:t>
            </a:r>
            <a:endParaRPr lang="cs-CZ" b="1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Osmoterapie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s-CZ" b="1" dirty="0"/>
              <a:t>10% </a:t>
            </a:r>
            <a:r>
              <a:rPr lang="cs-CZ" b="1" dirty="0" err="1"/>
              <a:t>NaCl</a:t>
            </a:r>
            <a:endParaRPr lang="cs-CZ" b="1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cs-CZ" sz="1600" dirty="0"/>
              <a:t>efektivní u </a:t>
            </a:r>
            <a:r>
              <a:rPr lang="cs-CZ" sz="1600" dirty="0" err="1"/>
              <a:t>vazogenního</a:t>
            </a:r>
            <a:r>
              <a:rPr lang="cs-CZ" sz="1600" dirty="0"/>
              <a:t> i cytotoxického edému mozku</a:t>
            </a:r>
          </a:p>
          <a:p>
            <a:pPr marL="285750" indent="-285750"/>
            <a:r>
              <a:rPr lang="cs-CZ" sz="1600" dirty="0"/>
              <a:t>indikován při zvýšeném </a:t>
            </a:r>
            <a:r>
              <a:rPr lang="cs-CZ" sz="1600" dirty="0" err="1"/>
              <a:t>ICP</a:t>
            </a:r>
            <a:r>
              <a:rPr lang="cs-CZ" sz="1600" dirty="0"/>
              <a:t> nebo u závažné </a:t>
            </a:r>
            <a:r>
              <a:rPr lang="cs-CZ" sz="1600" dirty="0" err="1"/>
              <a:t>suspekci</a:t>
            </a:r>
            <a:r>
              <a:rPr lang="cs-CZ" sz="1600" dirty="0"/>
              <a:t> u nemonitorovaného pacienta</a:t>
            </a:r>
          </a:p>
          <a:p>
            <a:pPr marL="285750" indent="-285750"/>
            <a:r>
              <a:rPr lang="cs-CZ" sz="1600" dirty="0"/>
              <a:t>0,25-1 g/kg (20% </a:t>
            </a:r>
            <a:r>
              <a:rPr lang="cs-CZ" sz="1600" dirty="0" err="1"/>
              <a:t>manitol</a:t>
            </a:r>
            <a:r>
              <a:rPr lang="cs-CZ" sz="1600" dirty="0"/>
              <a:t> 125-250 ml / 10 min)</a:t>
            </a:r>
          </a:p>
          <a:p>
            <a:pPr marL="285750" indent="-285750"/>
            <a:r>
              <a:rPr lang="cs-CZ" sz="1600" dirty="0"/>
              <a:t>lze opakovat po 4-6 hod</a:t>
            </a:r>
          </a:p>
          <a:p>
            <a:pPr marL="285750" indent="-285750"/>
            <a:r>
              <a:rPr lang="cs-CZ" sz="1600" dirty="0"/>
              <a:t>monitorace Na, Cl, K, Mg, P, osmol.</a:t>
            </a:r>
          </a:p>
          <a:p>
            <a:pPr marL="285750" indent="-285750"/>
            <a:r>
              <a:rPr lang="cs-CZ" sz="1600" dirty="0"/>
              <a:t>riziko tubulárního poškození při osmol. nad 320 </a:t>
            </a:r>
            <a:r>
              <a:rPr lang="cs-CZ" sz="1600" dirty="0" err="1"/>
              <a:t>mosmol</a:t>
            </a:r>
            <a:r>
              <a:rPr lang="cs-CZ" sz="1600" dirty="0"/>
              <a:t>/L</a:t>
            </a:r>
          </a:p>
          <a:p>
            <a:pPr marL="285750" indent="-285750"/>
            <a:r>
              <a:rPr lang="cs-CZ" sz="1600" dirty="0"/>
              <a:t>intenzivní léčba 1.-5. den, vysazuje se postupně pro riziko </a:t>
            </a:r>
            <a:r>
              <a:rPr lang="cs-CZ" sz="1600" dirty="0" err="1"/>
              <a:t>rebound</a:t>
            </a:r>
            <a:r>
              <a:rPr lang="cs-CZ" sz="1600" dirty="0"/>
              <a:t> fenoménu (zejm. u ischemického edému)</a:t>
            </a:r>
          </a:p>
          <a:p>
            <a:pPr marL="285750" indent="-285750"/>
            <a:r>
              <a:rPr lang="cs-CZ" sz="1600" dirty="0"/>
              <a:t>vyvarovat se hypovolémii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28"/>
          </p:nvPr>
        </p:nvSpPr>
        <p:spPr/>
        <p:txBody>
          <a:bodyPr/>
          <a:lstStyle/>
          <a:p>
            <a:r>
              <a:rPr lang="cs-CZ" sz="1600" dirty="0"/>
              <a:t>dávka 10% </a:t>
            </a:r>
            <a:r>
              <a:rPr lang="cs-CZ" sz="1600" dirty="0" err="1"/>
              <a:t>NaCl</a:t>
            </a:r>
            <a:r>
              <a:rPr lang="cs-CZ" sz="1600" dirty="0"/>
              <a:t> 30-50ml / 10 min nebo kont. s cílovou </a:t>
            </a:r>
            <a:r>
              <a:rPr lang="cs-CZ" sz="1600" dirty="0" err="1"/>
              <a:t>natrémií</a:t>
            </a:r>
            <a:r>
              <a:rPr lang="cs-CZ" sz="1600" dirty="0"/>
              <a:t> 145-150mmol/l</a:t>
            </a:r>
          </a:p>
          <a:p>
            <a:r>
              <a:rPr lang="cs-CZ" sz="1600" dirty="0"/>
              <a:t>lze opakovat po 4-6 hod</a:t>
            </a:r>
          </a:p>
          <a:p>
            <a:r>
              <a:rPr lang="cs-CZ" sz="1600" dirty="0"/>
              <a:t>opakované podávání vede k </a:t>
            </a:r>
            <a:r>
              <a:rPr lang="cs-CZ" sz="1600" dirty="0" err="1"/>
              <a:t>hyperchloremické</a:t>
            </a:r>
            <a:r>
              <a:rPr lang="cs-CZ" sz="1600" dirty="0"/>
              <a:t> MAC – korekce NaHCO3</a:t>
            </a:r>
          </a:p>
          <a:p>
            <a:endParaRPr lang="cs-CZ" sz="1600" dirty="0"/>
          </a:p>
          <a:p>
            <a:pPr marL="72000" indent="0">
              <a:buNone/>
            </a:pPr>
            <a:r>
              <a:rPr lang="cs-CZ" sz="2000" b="1" dirty="0">
                <a:solidFill>
                  <a:schemeClr val="tx2"/>
                </a:solidFill>
              </a:rPr>
              <a:t>50% Na-</a:t>
            </a:r>
            <a:r>
              <a:rPr lang="cs-CZ" sz="2000" b="1" dirty="0" err="1">
                <a:solidFill>
                  <a:schemeClr val="tx2"/>
                </a:solidFill>
              </a:rPr>
              <a:t>lacticum</a:t>
            </a:r>
            <a:r>
              <a:rPr lang="cs-CZ" sz="2000" b="1" dirty="0">
                <a:solidFill>
                  <a:schemeClr val="tx2"/>
                </a:solidFill>
              </a:rPr>
              <a:t>?</a:t>
            </a:r>
          </a:p>
          <a:p>
            <a:pPr marL="72000" indent="0">
              <a:buNone/>
            </a:pPr>
            <a:r>
              <a:rPr lang="cs-CZ" sz="1600" dirty="0"/>
              <a:t>eliminuje riziko poškození ledvin a </a:t>
            </a:r>
            <a:r>
              <a:rPr lang="cs-CZ" sz="1600" dirty="0" err="1"/>
              <a:t>hyperchlorémie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4099753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Glukokortikoidy - </a:t>
            </a:r>
            <a:r>
              <a:rPr lang="cs-CZ" dirty="0" err="1"/>
              <a:t>dexametazon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dirty="0"/>
              <a:t>pouze pro zmírnění </a:t>
            </a:r>
            <a:r>
              <a:rPr lang="cs-CZ" dirty="0" err="1"/>
              <a:t>perifokálního</a:t>
            </a:r>
            <a:r>
              <a:rPr lang="cs-CZ" dirty="0"/>
              <a:t> edému u mozkových tumorů</a:t>
            </a:r>
          </a:p>
          <a:p>
            <a:pPr marL="457200" indent="-457200"/>
            <a:r>
              <a:rPr lang="cs-CZ" dirty="0"/>
              <a:t>4-8 mg á 6 hod</a:t>
            </a:r>
          </a:p>
          <a:p>
            <a:pPr marL="457200" indent="-457200"/>
            <a:r>
              <a:rPr lang="cs-CZ" dirty="0" err="1"/>
              <a:t>NÚ</a:t>
            </a:r>
            <a:r>
              <a:rPr lang="cs-CZ" dirty="0"/>
              <a:t>: hyperglykémie, vředová choroba </a:t>
            </a:r>
            <a:r>
              <a:rPr lang="cs-CZ" dirty="0" err="1"/>
              <a:t>GD</a:t>
            </a:r>
            <a:r>
              <a:rPr lang="cs-CZ" dirty="0"/>
              <a:t>, imunosuprese, zhoršení hojení ran</a:t>
            </a:r>
          </a:p>
        </p:txBody>
      </p:sp>
    </p:spTree>
    <p:extLst>
      <p:ext uri="{BB962C8B-B14F-4D97-AF65-F5344CB8AC3E}">
        <p14:creationId xmlns:p14="http://schemas.microsoft.com/office/powerpoint/2010/main" val="3063907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Dýchací cesty a umělá plicní ventilace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000" dirty="0"/>
              <a:t>zajištění dostatečné oxygenace a ventilace</a:t>
            </a:r>
          </a:p>
          <a:p>
            <a:pPr marL="457200" indent="-457200"/>
            <a:r>
              <a:rPr lang="cs-CZ" sz="2000" dirty="0"/>
              <a:t>hypoxie a hypoventilace vedou ke vzestupům ICP</a:t>
            </a:r>
          </a:p>
          <a:p>
            <a:pPr marL="457200" indent="-457200"/>
            <a:r>
              <a:rPr lang="cs-CZ" sz="2000" dirty="0"/>
              <a:t>ochrana dýchacích cest zamezením vzniku aspirace do DC</a:t>
            </a:r>
          </a:p>
          <a:p>
            <a:pPr marL="457200" indent="-457200"/>
            <a:r>
              <a:rPr lang="cs-CZ" sz="2000" dirty="0"/>
              <a:t>nadbytečné odsávání z DC, interference s UPV zvyšují ICP</a:t>
            </a:r>
          </a:p>
          <a:p>
            <a:pPr marL="457200" indent="-457200"/>
            <a:r>
              <a:rPr lang="cs-CZ" sz="2000" dirty="0"/>
              <a:t>časná tracheostomie – lepší tolerance</a:t>
            </a:r>
          </a:p>
          <a:p>
            <a:pPr marL="457200" indent="-457200"/>
            <a:r>
              <a:rPr lang="cs-CZ" sz="2000" dirty="0"/>
              <a:t>hyperventilace jako </a:t>
            </a:r>
            <a:r>
              <a:rPr lang="cs-CZ" sz="2000" dirty="0" err="1"/>
              <a:t>rescue</a:t>
            </a:r>
            <a:r>
              <a:rPr lang="cs-CZ" sz="2000" dirty="0"/>
              <a:t> metoda léčby ICH (hyperventilace...vazokonstrikce...snížený obsah krve v mozku...pokles ICP)</a:t>
            </a:r>
          </a:p>
        </p:txBody>
      </p:sp>
    </p:spTree>
    <p:extLst>
      <p:ext uri="{BB962C8B-B14F-4D97-AF65-F5344CB8AC3E}">
        <p14:creationId xmlns:p14="http://schemas.microsoft.com/office/powerpoint/2010/main" val="31298633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Oběh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000" dirty="0" err="1"/>
              <a:t>hypoperfúze</a:t>
            </a:r>
            <a:r>
              <a:rPr lang="cs-CZ" sz="2000" dirty="0"/>
              <a:t> zvyšuje riziko sekundárního poškození</a:t>
            </a:r>
          </a:p>
          <a:p>
            <a:pPr marL="457200" indent="-457200"/>
            <a:r>
              <a:rPr lang="cs-CZ" sz="2000" dirty="0"/>
              <a:t>luxusní, nadbytečná </a:t>
            </a:r>
            <a:r>
              <a:rPr lang="cs-CZ" sz="2000" dirty="0" err="1"/>
              <a:t>perfúze</a:t>
            </a:r>
            <a:r>
              <a:rPr lang="cs-CZ" sz="2000" dirty="0"/>
              <a:t> naopak zhoršuje edém</a:t>
            </a:r>
          </a:p>
          <a:p>
            <a:pPr marL="457200" indent="-457200"/>
            <a:r>
              <a:rPr lang="cs-CZ" sz="2000" dirty="0"/>
              <a:t>riziková je jak hyper- tak hypovolémie</a:t>
            </a:r>
          </a:p>
          <a:p>
            <a:pPr marL="457200" indent="-457200"/>
            <a:r>
              <a:rPr lang="cs-CZ" sz="2000" dirty="0"/>
              <a:t>podpora oběhu </a:t>
            </a:r>
            <a:r>
              <a:rPr lang="cs-CZ" sz="2000" dirty="0" err="1"/>
              <a:t>vazopresory</a:t>
            </a:r>
            <a:r>
              <a:rPr lang="cs-CZ" sz="2000" dirty="0"/>
              <a:t> a </a:t>
            </a:r>
            <a:r>
              <a:rPr lang="cs-CZ" sz="2000" dirty="0" err="1"/>
              <a:t>inotropiky</a:t>
            </a:r>
            <a:r>
              <a:rPr lang="cs-CZ" sz="2000" dirty="0"/>
              <a:t> k dosažení adekvátního </a:t>
            </a:r>
            <a:r>
              <a:rPr lang="cs-CZ" sz="2000" dirty="0" err="1"/>
              <a:t>CPP</a:t>
            </a:r>
            <a:endParaRPr lang="cs-CZ" sz="2000" dirty="0"/>
          </a:p>
          <a:p>
            <a:pPr marL="457200" indent="-457200"/>
            <a:r>
              <a:rPr lang="cs-CZ" sz="2000" dirty="0"/>
              <a:t>monitoring laktátu</a:t>
            </a:r>
          </a:p>
        </p:txBody>
      </p:sp>
    </p:spTree>
    <p:extLst>
      <p:ext uri="{BB962C8B-B14F-4D97-AF65-F5344CB8AC3E}">
        <p14:creationId xmlns:p14="http://schemas.microsoft.com/office/powerpoint/2010/main" val="852576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Vnitřní prostředí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/>
            <a:r>
              <a:rPr lang="cs-CZ" sz="2000" b="1" dirty="0" err="1"/>
              <a:t>hypokalémie</a:t>
            </a:r>
            <a:r>
              <a:rPr lang="cs-CZ" sz="2000" dirty="0"/>
              <a:t> – v důsledku </a:t>
            </a:r>
            <a:r>
              <a:rPr lang="cs-CZ" sz="2000" dirty="0" err="1"/>
              <a:t>osmoterapie</a:t>
            </a:r>
            <a:endParaRPr lang="cs-CZ" sz="2000" dirty="0"/>
          </a:p>
          <a:p>
            <a:pPr marL="342900" indent="-342900"/>
            <a:r>
              <a:rPr lang="cs-CZ" sz="2000" b="1" dirty="0" err="1"/>
              <a:t>hypernatrémie</a:t>
            </a:r>
            <a:r>
              <a:rPr lang="cs-CZ" sz="2000" dirty="0"/>
              <a:t>, </a:t>
            </a:r>
            <a:r>
              <a:rPr lang="cs-CZ" sz="2000" dirty="0" err="1"/>
              <a:t>hyperosmolalita</a:t>
            </a:r>
            <a:r>
              <a:rPr lang="cs-CZ" sz="2000" dirty="0"/>
              <a:t> – v důsledku </a:t>
            </a:r>
            <a:r>
              <a:rPr lang="cs-CZ" sz="2000" dirty="0" err="1"/>
              <a:t>osmoterapie</a:t>
            </a:r>
            <a:r>
              <a:rPr lang="cs-CZ" sz="2000" dirty="0"/>
              <a:t> nebo při diabetes </a:t>
            </a:r>
            <a:r>
              <a:rPr lang="cs-CZ" sz="2000" dirty="0" err="1"/>
              <a:t>insipidus</a:t>
            </a:r>
            <a:endParaRPr lang="cs-CZ" sz="2000" dirty="0"/>
          </a:p>
          <a:p>
            <a:pPr marL="342900" indent="-342900"/>
            <a:r>
              <a:rPr lang="cs-CZ" sz="2000" b="1" dirty="0" err="1"/>
              <a:t>hyponatrémie</a:t>
            </a:r>
            <a:r>
              <a:rPr lang="cs-CZ" sz="2000" dirty="0"/>
              <a:t>, </a:t>
            </a:r>
            <a:r>
              <a:rPr lang="cs-CZ" sz="2000" dirty="0" err="1"/>
              <a:t>hypoosmolalita</a:t>
            </a:r>
            <a:r>
              <a:rPr lang="cs-CZ" sz="2000" dirty="0"/>
              <a:t> – zvýšené ztráty Na (</a:t>
            </a:r>
            <a:r>
              <a:rPr lang="cs-CZ" sz="2000" dirty="0" err="1"/>
              <a:t>CSWS</a:t>
            </a:r>
            <a:r>
              <a:rPr lang="cs-CZ" sz="2000" dirty="0"/>
              <a:t> – </a:t>
            </a:r>
            <a:r>
              <a:rPr lang="cs-CZ" sz="2000" dirty="0" err="1"/>
              <a:t>cerebral</a:t>
            </a:r>
            <a:r>
              <a:rPr lang="cs-CZ" sz="2000" dirty="0"/>
              <a:t> salt </a:t>
            </a:r>
            <a:r>
              <a:rPr lang="cs-CZ" sz="2000" dirty="0" err="1"/>
              <a:t>wasting</a:t>
            </a:r>
            <a:r>
              <a:rPr lang="cs-CZ" sz="2000" dirty="0"/>
              <a:t> syndrome), zvýšená retence vody (</a:t>
            </a:r>
            <a:r>
              <a:rPr lang="cs-CZ" sz="2000" dirty="0" err="1"/>
              <a:t>SIADH</a:t>
            </a:r>
            <a:r>
              <a:rPr lang="cs-CZ" sz="2000" dirty="0"/>
              <a:t> – syndrom neadekvátní produkce </a:t>
            </a:r>
            <a:r>
              <a:rPr lang="cs-CZ" sz="2000" dirty="0" err="1"/>
              <a:t>ADH</a:t>
            </a:r>
            <a:r>
              <a:rPr lang="cs-CZ" sz="2000" dirty="0"/>
              <a:t>)</a:t>
            </a:r>
          </a:p>
          <a:p>
            <a:pPr marL="342900" indent="-342900"/>
            <a:r>
              <a:rPr lang="cs-CZ" sz="2000" b="1" dirty="0"/>
              <a:t>hyperglykémie</a:t>
            </a:r>
            <a:r>
              <a:rPr lang="cs-CZ" sz="2000" dirty="0"/>
              <a:t> – stres</a:t>
            </a:r>
          </a:p>
          <a:p>
            <a:pPr marL="342900" indent="-342900"/>
            <a:r>
              <a:rPr lang="cs-CZ" sz="2000" b="1" dirty="0" err="1"/>
              <a:t>hypofosfatémie</a:t>
            </a:r>
            <a:r>
              <a:rPr lang="cs-CZ" sz="2000" dirty="0"/>
              <a:t> – přesuny do buněk při akutní stresové reakci, v pozdějším období při realimentaci</a:t>
            </a:r>
          </a:p>
        </p:txBody>
      </p:sp>
    </p:spTree>
    <p:extLst>
      <p:ext uri="{BB962C8B-B14F-4D97-AF65-F5344CB8AC3E}">
        <p14:creationId xmlns:p14="http://schemas.microsoft.com/office/powerpoint/2010/main" val="355002126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Výživa a profylaxe stresového vředu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cs-CZ" sz="2000" dirty="0"/>
              <a:t>energetická potřeba je zvýšená</a:t>
            </a:r>
          </a:p>
          <a:p>
            <a:pPr marL="457200" indent="-457200"/>
            <a:r>
              <a:rPr lang="cs-CZ" sz="2000" dirty="0"/>
              <a:t>malnutrice vede k úbytku hmotnosti, svalové hmoty, imunosupresi, riziku zánětlivých komplikací</a:t>
            </a:r>
          </a:p>
          <a:p>
            <a:pPr marL="457200" indent="-457200"/>
            <a:r>
              <a:rPr lang="cs-CZ" sz="2000" dirty="0"/>
              <a:t>nadměrný přísun cukrů vede ke zvýšené produkci </a:t>
            </a:r>
            <a:r>
              <a:rPr lang="cs-CZ" sz="2000" dirty="0" err="1"/>
              <a:t>CO2</a:t>
            </a:r>
            <a:r>
              <a:rPr lang="cs-CZ" sz="2000" dirty="0"/>
              <a:t>...</a:t>
            </a:r>
            <a:r>
              <a:rPr lang="cs-CZ" sz="2000" dirty="0" err="1"/>
              <a:t>hyperkapnie</a:t>
            </a:r>
            <a:r>
              <a:rPr lang="cs-CZ" sz="2000" dirty="0"/>
              <a:t>...respirační acidóza...zhoršení edému</a:t>
            </a:r>
          </a:p>
          <a:p>
            <a:pPr marL="457200" indent="-457200"/>
            <a:r>
              <a:rPr lang="cs-CZ" sz="2000" dirty="0"/>
              <a:t>preferována enterální výživa cestou </a:t>
            </a:r>
            <a:r>
              <a:rPr lang="cs-CZ" sz="2000" dirty="0" err="1"/>
              <a:t>nazo</a:t>
            </a:r>
            <a:r>
              <a:rPr lang="cs-CZ" sz="2000" dirty="0"/>
              <a:t> (</a:t>
            </a:r>
            <a:r>
              <a:rPr lang="cs-CZ" sz="2000" dirty="0" err="1"/>
              <a:t>oro</a:t>
            </a:r>
            <a:r>
              <a:rPr lang="cs-CZ" sz="2000" dirty="0"/>
              <a:t>) gastrické sondy</a:t>
            </a:r>
          </a:p>
          <a:p>
            <a:pPr marL="457200" indent="-457200"/>
            <a:r>
              <a:rPr lang="cs-CZ" sz="2000" dirty="0"/>
              <a:t>PPI</a:t>
            </a:r>
          </a:p>
        </p:txBody>
      </p:sp>
    </p:spTree>
    <p:extLst>
      <p:ext uri="{BB962C8B-B14F-4D97-AF65-F5344CB8AC3E}">
        <p14:creationId xmlns:p14="http://schemas.microsoft.com/office/powerpoint/2010/main" val="8298542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3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pPr marL="457200" indent="-457200">
              <a:buFontTx/>
              <a:buChar char="-"/>
            </a:pPr>
            <a:r>
              <a:rPr lang="cs-CZ" sz="2000" dirty="0"/>
              <a:t>odstranění tlakově se uplatňujících procesů</a:t>
            </a:r>
          </a:p>
          <a:p>
            <a:pPr marL="457200" indent="-457200">
              <a:buFontTx/>
              <a:buChar char="-"/>
            </a:pPr>
            <a:r>
              <a:rPr lang="cs-CZ" sz="2000" dirty="0"/>
              <a:t>zástava krvácení</a:t>
            </a:r>
          </a:p>
          <a:p>
            <a:pPr marL="457200" indent="-457200">
              <a:buFontTx/>
              <a:buChar char="-"/>
            </a:pPr>
            <a:r>
              <a:rPr lang="cs-CZ" sz="2000" dirty="0"/>
              <a:t>dekompresní </a:t>
            </a:r>
            <a:r>
              <a:rPr lang="cs-CZ" sz="2000" dirty="0" err="1"/>
              <a:t>kraniektomie</a:t>
            </a:r>
            <a:endParaRPr lang="cs-CZ" sz="2000" dirty="0"/>
          </a:p>
          <a:p>
            <a:pPr marL="457200" indent="-457200">
              <a:buFontTx/>
              <a:buChar char="-"/>
            </a:pPr>
            <a:r>
              <a:rPr lang="cs-CZ" sz="2000" dirty="0"/>
              <a:t>zevní komorová drenáž</a:t>
            </a:r>
          </a:p>
          <a:p>
            <a:pPr marL="457200" indent="-457200">
              <a:buFontTx/>
              <a:buChar char="-"/>
            </a:pPr>
            <a:r>
              <a:rPr lang="cs-CZ" sz="2000" dirty="0" err="1"/>
              <a:t>subarachnoideální</a:t>
            </a:r>
            <a:r>
              <a:rPr lang="cs-CZ" sz="2000" dirty="0"/>
              <a:t> spinální drenáž</a:t>
            </a:r>
          </a:p>
          <a:p>
            <a:pPr marL="457200" indent="-457200">
              <a:buFontTx/>
              <a:buChar char="-"/>
            </a:pPr>
            <a:r>
              <a:rPr lang="cs-CZ" sz="2000" dirty="0" err="1"/>
              <a:t>trombektomie</a:t>
            </a:r>
            <a:endParaRPr lang="cs-CZ" sz="2000" dirty="0"/>
          </a:p>
          <a:p>
            <a:pPr marL="457200" indent="-457200">
              <a:buFontTx/>
              <a:buChar char="-"/>
            </a:pPr>
            <a:r>
              <a:rPr lang="cs-CZ" sz="2000" dirty="0" err="1"/>
              <a:t>clipping</a:t>
            </a:r>
            <a:endParaRPr lang="cs-CZ" sz="2000" dirty="0"/>
          </a:p>
          <a:p>
            <a:pPr marL="457200" indent="-457200">
              <a:buFontTx/>
              <a:buChar char="-"/>
            </a:pPr>
            <a:r>
              <a:rPr lang="cs-CZ" sz="2000" dirty="0" err="1"/>
              <a:t>coilling</a:t>
            </a:r>
            <a:endParaRPr lang="cs-CZ" sz="200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Chirurgická, „invazivní“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586" y="1666875"/>
            <a:ext cx="432367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474" y="4626638"/>
            <a:ext cx="2581275" cy="17716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4791621"/>
            <a:ext cx="28575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9596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Neuroprotekce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pPr marL="72000" indent="0" algn="ctr">
              <a:buNone/>
            </a:pPr>
            <a:endParaRPr lang="cs-CZ" dirty="0">
              <a:solidFill>
                <a:schemeClr val="tx1"/>
              </a:solidFill>
            </a:endParaRPr>
          </a:p>
          <a:p>
            <a:pPr marL="72000" indent="0" algn="ctr">
              <a:buNone/>
            </a:pPr>
            <a:r>
              <a:rPr lang="cs-CZ" dirty="0">
                <a:solidFill>
                  <a:schemeClr val="tx1"/>
                </a:solidFill>
              </a:rPr>
              <a:t>Nejefektivnější je </a:t>
            </a:r>
            <a:r>
              <a:rPr lang="cs-CZ" b="1" dirty="0">
                <a:solidFill>
                  <a:schemeClr val="tx1"/>
                </a:solidFill>
              </a:rPr>
              <a:t>PREVENCE!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3211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485FC830-5B18-A4D9-C390-DF35F5AC61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3E7B7D4C-23BE-3B6B-08FE-C0FCF89D8C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xmlns="" id="{D9E38B5E-59BD-7962-9426-5B48E38ADDF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0C79AC46-6CC8-A5BF-88DD-F09783B6A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Regulace průtoku krve mozkem</a:t>
            </a:r>
            <a:endParaRPr lang="de-AT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xmlns="" id="{AD98EAF3-EF91-20E0-7869-A18F19C591D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xmlns="" id="{E9658DD4-25FA-AB24-DC07-D332F6C55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 err="1"/>
              <a:t>myogenní</a:t>
            </a:r>
            <a:r>
              <a:rPr lang="cs-CZ" sz="2000" dirty="0"/>
              <a:t> – schopnost hladkého svalstva mozkových arteriol měnit svoji rezistenci v závislosti na změnách intravaskulárního tlaku</a:t>
            </a:r>
          </a:p>
          <a:p>
            <a:r>
              <a:rPr lang="cs-CZ" sz="2000" b="1" dirty="0"/>
              <a:t>chemická</a:t>
            </a:r>
            <a:r>
              <a:rPr lang="cs-CZ" sz="2000" dirty="0"/>
              <a:t> – </a:t>
            </a:r>
            <a:r>
              <a:rPr lang="cs-CZ" sz="2000" dirty="0" err="1"/>
              <a:t>hypokapnie</a:t>
            </a:r>
            <a:r>
              <a:rPr lang="cs-CZ" sz="2000" dirty="0"/>
              <a:t> vede k vazokonstrikci, </a:t>
            </a:r>
            <a:r>
              <a:rPr lang="cs-CZ" sz="2000" dirty="0" err="1"/>
              <a:t>hyperkapnie</a:t>
            </a:r>
            <a:r>
              <a:rPr lang="cs-CZ" sz="2000" dirty="0"/>
              <a:t> k vazodilataci</a:t>
            </a:r>
            <a:r>
              <a:rPr lang="cs-CZ" dirty="0"/>
              <a:t> </a:t>
            </a:r>
            <a:endParaRPr lang="de-AT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F08D7A7C-A451-9072-59FD-E6D855AF5FEC}"/>
              </a:ext>
            </a:extLst>
          </p:cNvPr>
          <p:cNvPicPr>
            <a:picLocks noGrp="1" noChangeAspect="1" noChangeArrowheads="1"/>
          </p:cNvPicPr>
          <p:nvPr>
            <p:ph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1961527"/>
            <a:ext cx="5219700" cy="359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9081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(ústav)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endParaRPr lang="cs-CZ" dirty="0"/>
          </a:p>
          <a:p>
            <a:pPr marL="72000" indent="0" algn="ctr">
              <a:buNone/>
            </a:pPr>
            <a:r>
              <a:rPr lang="cs-CZ" b="1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705328039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-med-cz-fnbrno-v02 (1)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UNI MED">
    <a:dk1>
      <a:srgbClr val="000000"/>
    </a:dk1>
    <a:lt1>
      <a:srgbClr val="FFFFFF"/>
    </a:lt1>
    <a:dk2>
      <a:srgbClr val="0000DC"/>
    </a:dk2>
    <a:lt2>
      <a:srgbClr val="FFC000"/>
    </a:lt2>
    <a:accent1>
      <a:srgbClr val="0000DC"/>
    </a:accent1>
    <a:accent2>
      <a:srgbClr val="F01928"/>
    </a:accent2>
    <a:accent3>
      <a:srgbClr val="00AF3F"/>
    </a:accent3>
    <a:accent4>
      <a:srgbClr val="4BC8FF"/>
    </a:accent4>
    <a:accent5>
      <a:srgbClr val="FF7300"/>
    </a:accent5>
    <a:accent6>
      <a:srgbClr val="B9006E"/>
    </a:accent6>
    <a:hlink>
      <a:srgbClr val="0000DC"/>
    </a:hlink>
    <a:folHlink>
      <a:srgbClr val="5AC8A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3732</Words>
  <Application>Microsoft Office PowerPoint</Application>
  <PresentationFormat>Širokoúhlá obrazovka</PresentationFormat>
  <Paragraphs>528</Paragraphs>
  <Slides>90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90</vt:i4>
      </vt:variant>
    </vt:vector>
  </HeadingPairs>
  <TitlesOfParts>
    <vt:vector size="98" baseType="lpstr">
      <vt:lpstr>-apple-system</vt:lpstr>
      <vt:lpstr>Arial</vt:lpstr>
      <vt:lpstr>Cambria</vt:lpstr>
      <vt:lpstr>roboto</vt:lpstr>
      <vt:lpstr>Tahoma</vt:lpstr>
      <vt:lpstr>Times New Roman</vt:lpstr>
      <vt:lpstr>Wingdings</vt:lpstr>
      <vt:lpstr>prezentace-med-cz-fnbrno-v02 (1)</vt:lpstr>
      <vt:lpstr>Neuromonitoring a neurointenzivní péče</vt:lpstr>
      <vt:lpstr>Definice:</vt:lpstr>
      <vt:lpstr>Metabolismus mozku</vt:lpstr>
      <vt:lpstr>Cévní zásobení mozku</vt:lpstr>
      <vt:lpstr>Prezentace aplikace PowerPoint</vt:lpstr>
      <vt:lpstr>Odtok žilní krve</vt:lpstr>
      <vt:lpstr>Cirkulace mozkomíšního moku (MMM)</vt:lpstr>
      <vt:lpstr>Hematoencefalická bariéra</vt:lpstr>
      <vt:lpstr>Regulace průtoku krve mozkem</vt:lpstr>
      <vt:lpstr>Prezentace aplikace PowerPoint</vt:lpstr>
      <vt:lpstr>Mozkový perfuzní tlak</vt:lpstr>
      <vt:lpstr>Kritický práh mozkové perfuze a oxygenace</vt:lpstr>
      <vt:lpstr>Vliv anestetik na mozkovou perfuzi</vt:lpstr>
      <vt:lpstr>Edém mozku</vt:lpstr>
      <vt:lpstr>Klinické známky nitrolební hypertenze</vt:lpstr>
      <vt:lpstr>CT známky nitrolební hypertenze</vt:lpstr>
      <vt:lpstr>Poranění mozku</vt:lpstr>
      <vt:lpstr>Etiologie sekundárního poškození</vt:lpstr>
      <vt:lpstr>Prezentace aplikace PowerPoint</vt:lpstr>
      <vt:lpstr>Prezentace aplikace PowerPoint</vt:lpstr>
      <vt:lpstr>Prezentace aplikace PowerPoint</vt:lpstr>
      <vt:lpstr>Nitrolební tlak</vt:lpstr>
      <vt:lpstr>Monro-Kellieho doktrína</vt:lpstr>
      <vt:lpstr>Prezentace aplikace PowerPoint</vt:lpstr>
      <vt:lpstr>Příčiny nitrolební hypertenze</vt:lpstr>
      <vt:lpstr>Kompenzační mechanismy zvýšení složek intrakraniálního obsahu</vt:lpstr>
      <vt:lpstr>Prezentace aplikace PowerPoint</vt:lpstr>
      <vt:lpstr>Cíle monitoringu</vt:lpstr>
      <vt:lpstr>Multimodální monitoring</vt:lpstr>
      <vt:lpstr>Rozdělení monitoringu</vt:lpstr>
      <vt:lpstr>Klinický monitoring</vt:lpstr>
      <vt:lpstr>Glasgow coma scale</vt:lpstr>
      <vt:lpstr>Glasgow outcome scale (GOS)</vt:lpstr>
      <vt:lpstr>Klinické monitorování sedace –  Richmond Agitation Sedation Scale</vt:lpstr>
      <vt:lpstr>Klinické monitorování sedace –  Riker Sedation-Agitation Scale</vt:lpstr>
      <vt:lpstr>Hodnocení velikosti a zornic a fotoreakce</vt:lpstr>
      <vt:lpstr>Automatizovaná pupilometrie</vt:lpstr>
      <vt:lpstr>Systémový monitoring</vt:lpstr>
      <vt:lpstr>Laboratoř</vt:lpstr>
      <vt:lpstr>Computerová tomografie – EDH, SDH, SAK</vt:lpstr>
      <vt:lpstr>mobilní CT mozku</vt:lpstr>
      <vt:lpstr>Intrakraniální tlak</vt:lpstr>
      <vt:lpstr>Význam ICP monitoringu</vt:lpstr>
      <vt:lpstr>GCS 8 nebo méně</vt:lpstr>
      <vt:lpstr>Zevní komorová drenáž</vt:lpstr>
      <vt:lpstr>Prezentace aplikace PowerPoint</vt:lpstr>
      <vt:lpstr>Prezentace aplikace PowerPoint</vt:lpstr>
      <vt:lpstr>Prezentace aplikace PowerPoint</vt:lpstr>
      <vt:lpstr>Fibrooptické parenchymatózní snímače (Codman)</vt:lpstr>
      <vt:lpstr>Prezentace aplikace PowerPoint</vt:lpstr>
      <vt:lpstr>Práh pro léčbu zvýšeného ICP</vt:lpstr>
      <vt:lpstr>Prezentace aplikace PowerPoint</vt:lpstr>
      <vt:lpstr>Prezentace aplikace PowerPoint</vt:lpstr>
      <vt:lpstr>Prezentace aplikace PowerPoint</vt:lpstr>
      <vt:lpstr>Oxygenace</vt:lpstr>
      <vt:lpstr>Saturace v jugulárním bulbu</vt:lpstr>
      <vt:lpstr>Technika</vt:lpstr>
      <vt:lpstr>Prezentace aplikace PowerPoint</vt:lpstr>
      <vt:lpstr>Snížení SjvO2</vt:lpstr>
      <vt:lpstr>Zvýšení SjvO2</vt:lpstr>
      <vt:lpstr>PbrO2, LICOX</vt:lpstr>
      <vt:lpstr>Licox</vt:lpstr>
      <vt:lpstr>PbrO2</vt:lpstr>
      <vt:lpstr>Nízké hodnoty PtbrO2 (pod 20 mmHg)</vt:lpstr>
      <vt:lpstr>Vysoké hodnoty PtiO2 (nad 50 mmHg) </vt:lpstr>
      <vt:lpstr>Léčebné využití PbrO2</vt:lpstr>
      <vt:lpstr>NIRS – near infrared spectroscopy</vt:lpstr>
      <vt:lpstr>Hemedex</vt:lpstr>
      <vt:lpstr>Mozková mikrodialýza</vt:lpstr>
      <vt:lpstr>Transkraniální dopplerovské vyšetření</vt:lpstr>
      <vt:lpstr>Schéma TCD vyšetření, akustická okna</vt:lpstr>
      <vt:lpstr>Známky vazospasmu na TCD</vt:lpstr>
      <vt:lpstr>Kontinuální EEG</vt:lpstr>
      <vt:lpstr>EEG vzorec burst-suppression</vt:lpstr>
      <vt:lpstr>Bispektrální index (BIS)</vt:lpstr>
      <vt:lpstr>Prezentace aplikace PowerPoint</vt:lpstr>
      <vt:lpstr>Doporučované cílové hodnoty vybraných parametrů  neuromonitorování</vt:lpstr>
      <vt:lpstr>Léčba</vt:lpstr>
      <vt:lpstr>Konzervativní, „neinvazivní“ léčba</vt:lpstr>
      <vt:lpstr>Režimová opatření</vt:lpstr>
      <vt:lpstr>Analgosedace a svalová relaxace</vt:lpstr>
      <vt:lpstr>Osmoterapie</vt:lpstr>
      <vt:lpstr>Glukokortikoidy - dexametazon</vt:lpstr>
      <vt:lpstr>Dýchací cesty a umělá plicní ventilace</vt:lpstr>
      <vt:lpstr>Oběh</vt:lpstr>
      <vt:lpstr>Vnitřní prostředí</vt:lpstr>
      <vt:lpstr>Výživa a profylaxe stresového vředu</vt:lpstr>
      <vt:lpstr>Chirurgická, „invazivní“</vt:lpstr>
      <vt:lpstr>Neuroprotekce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agalarev</dc:creator>
  <cp:lastModifiedBy>Hrdý Ondřej</cp:lastModifiedBy>
  <cp:revision>55</cp:revision>
  <cp:lastPrinted>1601-01-01T00:00:00Z</cp:lastPrinted>
  <dcterms:created xsi:type="dcterms:W3CDTF">2021-02-16T10:23:36Z</dcterms:created>
  <dcterms:modified xsi:type="dcterms:W3CDTF">2024-10-17T13:06:01Z</dcterms:modified>
</cp:coreProperties>
</file>