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01"/>
  </p:notesMasterIdLst>
  <p:sldIdLst>
    <p:sldId id="256" r:id="rId2"/>
    <p:sldId id="257" r:id="rId3"/>
    <p:sldId id="258" r:id="rId4"/>
    <p:sldId id="343" r:id="rId5"/>
    <p:sldId id="260" r:id="rId6"/>
    <p:sldId id="395" r:id="rId7"/>
    <p:sldId id="262" r:id="rId8"/>
    <p:sldId id="264" r:id="rId9"/>
    <p:sldId id="265" r:id="rId10"/>
    <p:sldId id="400" r:id="rId11"/>
    <p:sldId id="401" r:id="rId12"/>
    <p:sldId id="433" r:id="rId13"/>
    <p:sldId id="396" r:id="rId14"/>
    <p:sldId id="347" r:id="rId15"/>
    <p:sldId id="430" r:id="rId16"/>
    <p:sldId id="431" r:id="rId17"/>
    <p:sldId id="436" r:id="rId18"/>
    <p:sldId id="323" r:id="rId19"/>
    <p:sldId id="296" r:id="rId20"/>
    <p:sldId id="297" r:id="rId21"/>
    <p:sldId id="366" r:id="rId22"/>
    <p:sldId id="405" r:id="rId23"/>
    <p:sldId id="406" r:id="rId24"/>
    <p:sldId id="407" r:id="rId25"/>
    <p:sldId id="408" r:id="rId26"/>
    <p:sldId id="409" r:id="rId27"/>
    <p:sldId id="278" r:id="rId28"/>
    <p:sldId id="325" r:id="rId29"/>
    <p:sldId id="421" r:id="rId30"/>
    <p:sldId id="411" r:id="rId31"/>
    <p:sldId id="281" r:id="rId32"/>
    <p:sldId id="412" r:id="rId33"/>
    <p:sldId id="368" r:id="rId34"/>
    <p:sldId id="369" r:id="rId35"/>
    <p:sldId id="413" r:id="rId36"/>
    <p:sldId id="414" r:id="rId37"/>
    <p:sldId id="415" r:id="rId38"/>
    <p:sldId id="359" r:id="rId39"/>
    <p:sldId id="361" r:id="rId40"/>
    <p:sldId id="362" r:id="rId41"/>
    <p:sldId id="363" r:id="rId42"/>
    <p:sldId id="364" r:id="rId43"/>
    <p:sldId id="371" r:id="rId44"/>
    <p:sldId id="461" r:id="rId45"/>
    <p:sldId id="462" r:id="rId46"/>
    <p:sldId id="370" r:id="rId47"/>
    <p:sldId id="345" r:id="rId48"/>
    <p:sldId id="346" r:id="rId49"/>
    <p:sldId id="349" r:id="rId50"/>
    <p:sldId id="350" r:id="rId51"/>
    <p:sldId id="351" r:id="rId52"/>
    <p:sldId id="353" r:id="rId53"/>
    <p:sldId id="422" r:id="rId54"/>
    <p:sldId id="403" r:id="rId55"/>
    <p:sldId id="404" r:id="rId56"/>
    <p:sldId id="282" r:id="rId57"/>
    <p:sldId id="283" r:id="rId58"/>
    <p:sldId id="374" r:id="rId59"/>
    <p:sldId id="393" r:id="rId60"/>
    <p:sldId id="394" r:id="rId61"/>
    <p:sldId id="375" r:id="rId62"/>
    <p:sldId id="309" r:id="rId63"/>
    <p:sldId id="312" r:id="rId64"/>
    <p:sldId id="328" r:id="rId65"/>
    <p:sldId id="416" r:id="rId66"/>
    <p:sldId id="424" r:id="rId67"/>
    <p:sldId id="425" r:id="rId68"/>
    <p:sldId id="311" r:id="rId69"/>
    <p:sldId id="330" r:id="rId70"/>
    <p:sldId id="418" r:id="rId71"/>
    <p:sldId id="338" r:id="rId72"/>
    <p:sldId id="339" r:id="rId73"/>
    <p:sldId id="340" r:id="rId74"/>
    <p:sldId id="313" r:id="rId75"/>
    <p:sldId id="314" r:id="rId76"/>
    <p:sldId id="315" r:id="rId77"/>
    <p:sldId id="332" r:id="rId78"/>
    <p:sldId id="378" r:id="rId79"/>
    <p:sldId id="429" r:id="rId80"/>
    <p:sldId id="427" r:id="rId81"/>
    <p:sldId id="419" r:id="rId82"/>
    <p:sldId id="426" r:id="rId83"/>
    <p:sldId id="380" r:id="rId84"/>
    <p:sldId id="335" r:id="rId85"/>
    <p:sldId id="463" r:id="rId86"/>
    <p:sldId id="336" r:id="rId87"/>
    <p:sldId id="420" r:id="rId88"/>
    <p:sldId id="269" r:id="rId89"/>
    <p:sldId id="324" r:id="rId90"/>
    <p:sldId id="428" r:id="rId91"/>
    <p:sldId id="317" r:id="rId92"/>
    <p:sldId id="318" r:id="rId93"/>
    <p:sldId id="319" r:id="rId94"/>
    <p:sldId id="386" r:id="rId95"/>
    <p:sldId id="320" r:id="rId96"/>
    <p:sldId id="321" r:id="rId97"/>
    <p:sldId id="302" r:id="rId98"/>
    <p:sldId id="391" r:id="rId99"/>
    <p:sldId id="423" r:id="rId100"/>
  </p:sldIdLst>
  <p:sldSz cx="9144000" cy="6858000" type="screen4x3"/>
  <p:notesSz cx="6858000" cy="9144000"/>
  <p:custDataLst>
    <p:tags r:id="rId102"/>
  </p:custDataLst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1F0"/>
    <a:srgbClr val="000082"/>
    <a:srgbClr val="FF33CC"/>
    <a:srgbClr val="4BC3FF"/>
    <a:srgbClr val="00B0F0"/>
    <a:srgbClr val="FF00FF"/>
    <a:srgbClr val="FF3399"/>
    <a:srgbClr val="00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3651" autoAdjust="0"/>
  </p:normalViewPr>
  <p:slideViewPr>
    <p:cSldViewPr>
      <p:cViewPr varScale="1">
        <p:scale>
          <a:sx n="124" d="100"/>
          <a:sy n="124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C2D3FF-92C5-4BF8-AD00-5F343AF053FC}" type="datetimeFigureOut">
              <a:rPr lang="cs-CZ"/>
              <a:pPr>
                <a:defRPr/>
              </a:pPr>
              <a:t>22.10.2024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ABB15F-8AFD-4782-8634-7517EF1A19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717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738F74-39B2-45EE-B519-106FA06ECCCB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178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D59C6-9A76-4133-8C0D-DE6BF3C2D14D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025" y="4405313"/>
            <a:ext cx="5033963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cs-CZ">
                <a:latin typeface="Verdana" panose="020B0604030504040204" pitchFamily="34" charset="0"/>
              </a:rPr>
              <a:t>Papavasillis CH. Use of medium-chain triacylglycerols in parenteral nutrition of children. Nutrition 2000;16:460-1</a:t>
            </a:r>
            <a:endParaRPr lang="de-DE" altLang="cs-CZ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cs-CZ"/>
          </a:p>
        </p:txBody>
      </p:sp>
    </p:spTree>
    <p:extLst>
      <p:ext uri="{BB962C8B-B14F-4D97-AF65-F5344CB8AC3E}">
        <p14:creationId xmlns:p14="http://schemas.microsoft.com/office/powerpoint/2010/main" val="156410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80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5705CA-66F3-443D-89FC-1A9B7F201FF7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80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0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ro poznámky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6020" name="Zástupný symbol pro číslo snímk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F39AC7-2FDE-4BE5-9403-8F3715FFAC40}" type="slidenum">
              <a:rPr lang="cs-CZ" altLang="cs-CZ"/>
              <a:pPr/>
              <a:t>81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624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D8E237A-6B19-471C-9E3D-582EF9AEDE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6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2397E-717F-4EC1-A4D4-12620064E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524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D86EA-A4C3-4F98-87FC-9629F4CAC8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080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D80D96-A8FA-4F65-810E-827F59F1065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6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1EA3B92-9FA9-43B9-A15B-B78D36A7B1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805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0B1A-C902-4233-8046-6F09A69F93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6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FB567-B902-413E-9D6F-69E8EDD51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13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87892-D00A-4EB3-B486-194C40CC1CD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0408A-9B3B-4B09-968A-DA2B1C0AE6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69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7FB1F-5A2D-4A56-B969-3A231C4D5C5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4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14CF18-2A02-444F-95A4-D15AB5EEAAF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3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2901600C-EF1F-458E-9C05-0388F2CF47B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45" r:id="rId4"/>
    <p:sldLayoutId id="2147484046" r:id="rId5"/>
    <p:sldLayoutId id="2147484053" r:id="rId6"/>
    <p:sldLayoutId id="2147484047" r:id="rId7"/>
    <p:sldLayoutId id="2147484054" r:id="rId8"/>
    <p:sldLayoutId id="2147484055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86B3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CAE2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E2CA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frm=1&amp;source=images&amp;cd=&amp;cad=rja&amp;uact=8&amp;ved=0ahUKEwiTjqLdioLLAhVBWBoKHX-FB5kQjRwIBw&amp;url=http://www.slideshare.net/kondrup/091110-kondrup-ihf-rio&amp;psig=AFQjCNFqDa1l_e65lcXT3qF69FAnCus0cw&amp;ust=145591135091679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901700" y="1143000"/>
            <a:ext cx="7340600" cy="18621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cs-CZ" sz="5400" cap="none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terapie v intenzivní péči  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MUDr. Iveta Zimová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KARIM FN Brno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LF MU  Brno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4000" b="1" cap="none">
                <a:solidFill>
                  <a:srgbClr val="4AC2FF"/>
                </a:solidFill>
                <a:latin typeface="Tahoma" pitchFamily="34" charset="0"/>
              </a:rPr>
              <a:t>INDIKACE NUTRIČNÍ PODPORY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proteino - energetická malnutrice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   (pokles hmotnosti o více než 10%,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   pacient hladoví déle než 5 dnů)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předoperační příprava a pooperační péče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onemocnění GIT (pankreatitida, Morbus Crohn, colitis ulcerosa, píštěle GIT atd)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</a:rPr>
              <a:t>INDIKACE NUTRIČNÍ PODPORY</a:t>
            </a:r>
          </a:p>
        </p:txBody>
      </p:sp>
      <p:sp>
        <p:nvSpPr>
          <p:cNvPr id="19459" name="Rectangle 5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460375" y="2047875"/>
            <a:ext cx="8064500" cy="4013200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neurologické indikace (myastenia gravis, cerebrovaskulární onemocnění)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nádorová kachexie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aktinoterapie, chemoterapie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geriatričtí pacienti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57B181-23EF-49B4-BB5A-5B6CA0A6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352" y="1322786"/>
            <a:ext cx="6581911" cy="864394"/>
          </a:xfrm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175" b="1" cap="none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175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7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DLOUHODOBÁ DOMÁCÍ PARENTERÁLNÍ A  ENTERÁLNÍ VÝŽIVA</a:t>
            </a:r>
            <a:endParaRPr lang="cs-CZ" altLang="cs-CZ" sz="2700" cap="none" dirty="0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xmlns="" id="{1856324F-5681-4536-AF93-F66CEF88C1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2402681"/>
            <a:ext cx="5600700" cy="3309938"/>
          </a:xfrm>
        </p:spPr>
        <p:txBody>
          <a:bodyPr/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Idiopatické střevní záněty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Syndrom krátkého střeva 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1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Poresekční</a:t>
            </a: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stavy na GIT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Chronická pankreatitida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1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Hepatobiliární</a:t>
            </a: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nemoci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7467600" cy="1498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44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KWASHIORKOR</a:t>
            </a:r>
            <a:br>
              <a:rPr lang="cs-CZ" sz="44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</a:br>
            <a:endParaRPr lang="cs-CZ" sz="4400" b="1" cap="none">
              <a:solidFill>
                <a:srgbClr val="00B0F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785813" y="1600200"/>
            <a:ext cx="7138987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cs-CZ" altLang="cs-CZ" sz="4400" b="1">
              <a:solidFill>
                <a:srgbClr val="FF00FF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latin typeface="Tahoma" panose="020B0604030504040204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stresový katabolizmus</a:t>
            </a: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metabolizmus gluk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ózy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klesá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metabolizmus tuk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klesá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metabolizmus proteinů stoupá                                                                               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       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   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ř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edevším VLI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31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délník 2">
            <a:extLst>
              <a:ext uri="{FF2B5EF4-FFF2-40B4-BE49-F238E27FC236}">
                <a16:creationId xmlns:a16="http://schemas.microsoft.com/office/drawing/2014/main" xmlns="" id="{EA5BA3D9-B7C9-4412-B10F-CB7C9D5EC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467" y="1701404"/>
            <a:ext cx="6265069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ESPEN </a:t>
            </a:r>
            <a:r>
              <a:rPr lang="cs-CZ" altLang="cs-CZ" sz="24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r>
              <a:rPr lang="cs-CZ" altLang="cs-CZ" sz="24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Nutrition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altLang="cs-CZ" sz="24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altLang="cs-CZ" sz="24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Intensive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Care Unit      2018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2100" b="1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2100" b="1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2100" b="1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95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SingerP,etal.,ESPENguidelineonclinicalnutritionintheintensivecareunit,ClinicalNutrition(2018),https:// doi.org/10.1016/j.clnu.2018.08.037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C1E95B-B682-48A3-BD2B-CB9F92CF2D9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43001" y="3699272"/>
            <a:ext cx="6047185" cy="15656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r>
              <a:rPr lang="cs-CZ" sz="2700" dirty="0">
                <a:latin typeface="Calibri" pitchFamily="34" charset="0"/>
              </a:rPr>
              <a:t/>
            </a:r>
            <a:br>
              <a:rPr lang="cs-CZ" sz="2700" dirty="0">
                <a:latin typeface="Calibri" pitchFamily="34" charset="0"/>
              </a:rPr>
            </a:br>
            <a:endParaRPr lang="cs-CZ" sz="2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243" name="Obdélník 3">
            <a:extLst>
              <a:ext uri="{FF2B5EF4-FFF2-40B4-BE49-F238E27FC236}">
                <a16:creationId xmlns:a16="http://schemas.microsoft.com/office/drawing/2014/main" xmlns="" id="{92DC68FC-5D4E-4F55-97D6-2876EAC0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391" y="1322786"/>
            <a:ext cx="60483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 for the Provision and Assessment of Nutrition</a:t>
            </a:r>
            <a:r>
              <a:rPr lang="cs-CZ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cs-CZ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Therapy in the Adult Critically Ill Patient: </a:t>
            </a:r>
            <a:endParaRPr lang="cs-CZ" altLang="cs-CZ" sz="24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cs-CZ" sz="210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Society</a:t>
            </a: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cs-CZ" sz="210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Critical Care Medicine (SCCM) and American Society</a:t>
            </a:r>
            <a:r>
              <a:rPr lang="cs-CZ" altLang="cs-CZ" sz="210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cs-CZ" sz="210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Parenteral and Enteral Nutrition (A.S.P.E.N.)</a:t>
            </a:r>
            <a:r>
              <a:rPr lang="en-US" altLang="cs-CZ" sz="21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altLang="cs-CZ" sz="2100" dirty="0">
              <a:solidFill>
                <a:srgbClr val="0000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1200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Journal of Parenteral and Enteral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Nutrition</a:t>
            </a:r>
            <a:endParaRPr lang="cs-CZ" altLang="cs-CZ" sz="1200" dirty="0">
              <a:solidFill>
                <a:srgbClr val="0000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 159–211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c 2016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Society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Parenteral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Enteral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Nutrition</a:t>
            </a:r>
            <a:endParaRPr lang="cs-CZ" altLang="cs-CZ" sz="1200" dirty="0">
              <a:solidFill>
                <a:srgbClr val="0000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and</a:t>
            </a:r>
            <a:r>
              <a:rPr lang="en-US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Society of Critical Care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Medicine</a:t>
            </a:r>
            <a:endParaRPr lang="cs-CZ" altLang="cs-CZ" sz="1200" dirty="0">
              <a:solidFill>
                <a:srgbClr val="0000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DOI: 10.1177/0148607115621863  jpen.sagepub.com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hosted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1200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cs-CZ" altLang="cs-CZ" sz="1200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online.sagepub.com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1">
            <a:extLst>
              <a:ext uri="{FF2B5EF4-FFF2-40B4-BE49-F238E27FC236}">
                <a16:creationId xmlns:a16="http://schemas.microsoft.com/office/drawing/2014/main" xmlns="" id="{B0A7B5C8-3027-4905-B37D-360C5F084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84" y="1029295"/>
            <a:ext cx="5292328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Obrázek 1">
            <a:extLst>
              <a:ext uri="{FF2B5EF4-FFF2-40B4-BE49-F238E27FC236}">
                <a16:creationId xmlns:a16="http://schemas.microsoft.com/office/drawing/2014/main" xmlns="" id="{BF34EB94-0042-481C-A8E8-D77E91FD0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969544"/>
            <a:ext cx="685204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ovéPole 2">
            <a:extLst>
              <a:ext uri="{FF2B5EF4-FFF2-40B4-BE49-F238E27FC236}">
                <a16:creationId xmlns:a16="http://schemas.microsoft.com/office/drawing/2014/main" xmlns="" id="{542DAD4B-3C91-44D8-AC95-23FF46E9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7" y="2240756"/>
            <a:ext cx="52923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135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Zástupný text 15">
            <a:extLst>
              <a:ext uri="{FF2B5EF4-FFF2-40B4-BE49-F238E27FC236}">
                <a16:creationId xmlns:a16="http://schemas.microsoft.com/office/drawing/2014/main" xmlns="" id="{47E12553-7413-4F06-8322-50FE143381C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925242" y="4234458"/>
            <a:ext cx="5611415" cy="1246585"/>
          </a:xfrm>
        </p:spPr>
        <p:txBody>
          <a:bodyPr/>
          <a:lstStyle/>
          <a:p>
            <a:pPr algn="l"/>
            <a:r>
              <a:rPr lang="cs-CZ" altLang="cs-CZ" sz="135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Akutní fáze – časná perioda je doprovázena metabolickou instabilitou a  katabolizmem  a pozdní perioda se vyznačuje signifikantní svalovou  deplecí a stabilizací metabolických poruch</a:t>
            </a:r>
          </a:p>
          <a:p>
            <a:pPr algn="l"/>
            <a:r>
              <a:rPr lang="cs-CZ" altLang="cs-CZ" sz="135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altLang="cs-CZ" sz="1350" b="1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postakutní</a:t>
            </a:r>
            <a:r>
              <a:rPr lang="cs-CZ" altLang="cs-CZ" sz="1350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fázi nastává buď rekonvalescence a rehabilitace nebo  perzistující katabolický stav s protrahovanou hospitalizací. </a:t>
            </a:r>
          </a:p>
          <a:p>
            <a:r>
              <a:rPr lang="cs-CZ" altLang="cs-CZ" dirty="0"/>
              <a:t>                                                   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AE21AF64-8A80-43EB-82CA-59331C40D47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51520" y="1386296"/>
            <a:ext cx="6182285" cy="3624943"/>
          </a:xfrm>
          <a:prstGeom prst="rect">
            <a:avLst/>
          </a:prstGeom>
          <a:noFill/>
        </p:spPr>
      </p:pic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xmlns="" id="{C8D4853F-81D6-4C02-87AC-F409EACCAD90}"/>
              </a:ext>
            </a:extLst>
          </p:cNvPr>
          <p:cNvSpPr/>
          <p:nvPr/>
        </p:nvSpPr>
        <p:spPr>
          <a:xfrm flipH="1" flipV="1">
            <a:off x="2507226" y="1967184"/>
            <a:ext cx="3276427" cy="677569"/>
          </a:xfrm>
          <a:custGeom>
            <a:avLst/>
            <a:gdLst>
              <a:gd name="connsiteX0" fmla="*/ 0 w 3368322"/>
              <a:gd name="connsiteY0" fmla="*/ 648073 h 648073"/>
              <a:gd name="connsiteX1" fmla="*/ 0 w 3368322"/>
              <a:gd name="connsiteY1" fmla="*/ 0 h 648073"/>
              <a:gd name="connsiteX2" fmla="*/ 3368322 w 3368322"/>
              <a:gd name="connsiteY2" fmla="*/ 648073 h 648073"/>
              <a:gd name="connsiteX3" fmla="*/ 0 w 3368322"/>
              <a:gd name="connsiteY3" fmla="*/ 648073 h 648073"/>
              <a:gd name="connsiteX0" fmla="*/ 0 w 3378155"/>
              <a:gd name="connsiteY0" fmla="*/ 648073 h 648073"/>
              <a:gd name="connsiteX1" fmla="*/ 0 w 3378155"/>
              <a:gd name="connsiteY1" fmla="*/ 0 h 648073"/>
              <a:gd name="connsiteX2" fmla="*/ 3378155 w 3378155"/>
              <a:gd name="connsiteY2" fmla="*/ 628408 h 648073"/>
              <a:gd name="connsiteX3" fmla="*/ 0 w 3378155"/>
              <a:gd name="connsiteY3" fmla="*/ 648073 h 648073"/>
              <a:gd name="connsiteX0" fmla="*/ 0 w 3387987"/>
              <a:gd name="connsiteY0" fmla="*/ 648073 h 687402"/>
              <a:gd name="connsiteX1" fmla="*/ 0 w 3387987"/>
              <a:gd name="connsiteY1" fmla="*/ 0 h 687402"/>
              <a:gd name="connsiteX2" fmla="*/ 3387987 w 3387987"/>
              <a:gd name="connsiteY2" fmla="*/ 687402 h 687402"/>
              <a:gd name="connsiteX3" fmla="*/ 0 w 3387987"/>
              <a:gd name="connsiteY3" fmla="*/ 648073 h 687402"/>
              <a:gd name="connsiteX0" fmla="*/ 0 w 3387987"/>
              <a:gd name="connsiteY0" fmla="*/ 648073 h 687402"/>
              <a:gd name="connsiteX1" fmla="*/ 0 w 3387987"/>
              <a:gd name="connsiteY1" fmla="*/ 0 h 687402"/>
              <a:gd name="connsiteX2" fmla="*/ 3276427 w 3387987"/>
              <a:gd name="connsiteY2" fmla="*/ 393166 h 687402"/>
              <a:gd name="connsiteX3" fmla="*/ 3387987 w 3387987"/>
              <a:gd name="connsiteY3" fmla="*/ 687402 h 687402"/>
              <a:gd name="connsiteX4" fmla="*/ 0 w 3387987"/>
              <a:gd name="connsiteY4" fmla="*/ 648073 h 687402"/>
              <a:gd name="connsiteX0" fmla="*/ 0 w 3276427"/>
              <a:gd name="connsiteY0" fmla="*/ 648073 h 677569"/>
              <a:gd name="connsiteX1" fmla="*/ 0 w 3276427"/>
              <a:gd name="connsiteY1" fmla="*/ 0 h 677569"/>
              <a:gd name="connsiteX2" fmla="*/ 3276427 w 3276427"/>
              <a:gd name="connsiteY2" fmla="*/ 393166 h 677569"/>
              <a:gd name="connsiteX3" fmla="*/ 3260167 w 3276427"/>
              <a:gd name="connsiteY3" fmla="*/ 677569 h 677569"/>
              <a:gd name="connsiteX4" fmla="*/ 0 w 3276427"/>
              <a:gd name="connsiteY4" fmla="*/ 648073 h 67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6427" h="677569">
                <a:moveTo>
                  <a:pt x="0" y="648073"/>
                </a:moveTo>
                <a:lnTo>
                  <a:pt x="0" y="0"/>
                </a:lnTo>
                <a:cubicBezTo>
                  <a:pt x="1020039" y="199881"/>
                  <a:pt x="2256388" y="193285"/>
                  <a:pt x="3276427" y="393166"/>
                </a:cubicBezTo>
                <a:lnTo>
                  <a:pt x="3260167" y="677569"/>
                </a:lnTo>
                <a:lnTo>
                  <a:pt x="0" y="648073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b="1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xmlns="" id="{B61C0A42-E231-40B4-BF17-5155EA7C5D97}"/>
              </a:ext>
            </a:extLst>
          </p:cNvPr>
          <p:cNvSpPr/>
          <p:nvPr/>
        </p:nvSpPr>
        <p:spPr>
          <a:xfrm>
            <a:off x="2505722" y="2437929"/>
            <a:ext cx="3295310" cy="693188"/>
          </a:xfrm>
          <a:custGeom>
            <a:avLst/>
            <a:gdLst>
              <a:gd name="connsiteX0" fmla="*/ 0 w 3578446"/>
              <a:gd name="connsiteY0" fmla="*/ 693188 h 693188"/>
              <a:gd name="connsiteX1" fmla="*/ 0 w 3578446"/>
              <a:gd name="connsiteY1" fmla="*/ 0 h 693188"/>
              <a:gd name="connsiteX2" fmla="*/ 3578446 w 3578446"/>
              <a:gd name="connsiteY2" fmla="*/ 693188 h 693188"/>
              <a:gd name="connsiteX3" fmla="*/ 0 w 3578446"/>
              <a:gd name="connsiteY3" fmla="*/ 693188 h 693188"/>
              <a:gd name="connsiteX0" fmla="*/ 0 w 3283478"/>
              <a:gd name="connsiteY0" fmla="*/ 693188 h 693188"/>
              <a:gd name="connsiteX1" fmla="*/ 0 w 3283478"/>
              <a:gd name="connsiteY1" fmla="*/ 0 h 693188"/>
              <a:gd name="connsiteX2" fmla="*/ 3283478 w 3283478"/>
              <a:gd name="connsiteY2" fmla="*/ 673524 h 693188"/>
              <a:gd name="connsiteX3" fmla="*/ 0 w 3283478"/>
              <a:gd name="connsiteY3" fmla="*/ 693188 h 693188"/>
              <a:gd name="connsiteX0" fmla="*/ 0 w 3295310"/>
              <a:gd name="connsiteY0" fmla="*/ 693188 h 693188"/>
              <a:gd name="connsiteX1" fmla="*/ 0 w 3295310"/>
              <a:gd name="connsiteY1" fmla="*/ 0 h 693188"/>
              <a:gd name="connsiteX2" fmla="*/ 3295310 w 3295310"/>
              <a:gd name="connsiteY2" fmla="*/ 344600 h 693188"/>
              <a:gd name="connsiteX3" fmla="*/ 3283478 w 3295310"/>
              <a:gd name="connsiteY3" fmla="*/ 673524 h 693188"/>
              <a:gd name="connsiteX4" fmla="*/ 0 w 3295310"/>
              <a:gd name="connsiteY4" fmla="*/ 693188 h 69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5310" h="693188">
                <a:moveTo>
                  <a:pt x="0" y="693188"/>
                </a:moveTo>
                <a:lnTo>
                  <a:pt x="0" y="0"/>
                </a:lnTo>
                <a:cubicBezTo>
                  <a:pt x="967340" y="193525"/>
                  <a:pt x="2327970" y="151075"/>
                  <a:pt x="3295310" y="344600"/>
                </a:cubicBezTo>
                <a:lnTo>
                  <a:pt x="3283478" y="673524"/>
                </a:lnTo>
                <a:lnTo>
                  <a:pt x="0" y="69318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CD3A9699-9BE6-435B-8FF8-3F739FC62C2D}"/>
              </a:ext>
            </a:extLst>
          </p:cNvPr>
          <p:cNvSpPr txBox="1"/>
          <p:nvPr/>
        </p:nvSpPr>
        <p:spPr>
          <a:xfrm>
            <a:off x="4283968" y="225058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</a:p>
        </p:txBody>
      </p:sp>
      <p:sp>
        <p:nvSpPr>
          <p:cNvPr id="10" name="Obdélník 10">
            <a:extLst>
              <a:ext uri="{FF2B5EF4-FFF2-40B4-BE49-F238E27FC236}">
                <a16:creationId xmlns:a16="http://schemas.microsoft.com/office/drawing/2014/main" xmlns="" id="{78975970-F012-4676-806A-E2EBB7C43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486" y="5481638"/>
            <a:ext cx="4536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1200" b="1" i="1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upraveno podle: </a:t>
            </a:r>
            <a:r>
              <a:rPr lang="en-US" altLang="cs-CZ" sz="1200" b="1" i="1" dirty="0" err="1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Wischmeyer</a:t>
            </a:r>
            <a:r>
              <a:rPr lang="cs-CZ" altLang="cs-CZ" sz="1200" b="1" i="1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cs-CZ" sz="1200" b="1" i="1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Care 2013, 17(Suppl 1):S7</a:t>
            </a:r>
          </a:p>
        </p:txBody>
      </p:sp>
      <p:sp>
        <p:nvSpPr>
          <p:cNvPr id="3" name="Vývojový diagram: ruční vstup 2">
            <a:extLst>
              <a:ext uri="{FF2B5EF4-FFF2-40B4-BE49-F238E27FC236}">
                <a16:creationId xmlns:a16="http://schemas.microsoft.com/office/drawing/2014/main" xmlns="" id="{308519E1-B5CF-D9F5-5D35-D2F89B395140}"/>
              </a:ext>
            </a:extLst>
          </p:cNvPr>
          <p:cNvSpPr/>
          <p:nvPr/>
        </p:nvSpPr>
        <p:spPr>
          <a:xfrm>
            <a:off x="4211960" y="2437325"/>
            <a:ext cx="72008" cy="45719"/>
          </a:xfrm>
          <a:prstGeom prst="flowChartManualIn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17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3600" b="1" cap="none">
                <a:solidFill>
                  <a:srgbClr val="4AB1F0"/>
                </a:solidFill>
                <a:latin typeface="Tahoma" panose="020B0604030504040204" pitchFamily="34" charset="0"/>
              </a:rPr>
              <a:t>ZMĚNY METABOLIZMU VE STRESU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05000"/>
            <a:ext cx="8142287" cy="4648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aktivace osy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hypothalamus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– hypofýza -nadledviny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zvýšení hladiny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korizolu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katecholaminů,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glukagonu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inzulinorezistence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stimulace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glykogenolýzy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a 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lukoneogenézy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zvýšení metabolizmu bílkovin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proteolýza s úbytkem svalové hmoty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zvýšené ztráty N 40 g/den a více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928688" y="1600200"/>
            <a:ext cx="7143750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 rozdíl od metabolických změn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při hladovění, v kritickém stavu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se energetickým substrátem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stávají tělu vlastní struktury,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 důsledku typicky stresem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změněného hormonálního profilu</a:t>
            </a:r>
            <a:r>
              <a:rPr lang="cs-CZ" b="1" dirty="0">
                <a:latin typeface="Tahoma" pitchFamily="34" charset="0"/>
              </a:rPr>
              <a:t>.</a:t>
            </a:r>
            <a:r>
              <a:rPr lang="cs-CZ" dirty="0">
                <a:latin typeface="Tahoma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>
                <a:solidFill>
                  <a:srgbClr val="00B0F0"/>
                </a:solidFill>
                <a:latin typeface="Tahoma" pitchFamily="34" charset="0"/>
              </a:rPr>
              <a:t>obsah 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412875"/>
            <a:ext cx="3962400" cy="52165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altLang="cs-CZ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Klinická výživa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Malnutrice, etiologie, typy, diagnostika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Cíl a algoritmus nutriční podpory</a:t>
            </a: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Výběr výživy</a:t>
            </a: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028" name="Rectangle 4"/>
          <p:cNvSpPr>
            <a:spLocks noGrp="1" noRot="1" noChangeArrowheads="1"/>
          </p:cNvSpPr>
          <p:nvPr>
            <p:ph sz="quarter" idx="2"/>
          </p:nvPr>
        </p:nvSpPr>
        <p:spPr>
          <a:xfrm>
            <a:off x="4651375" y="1901825"/>
            <a:ext cx="3952875" cy="4159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Parenterální výživa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Cukry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Tuky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Aminokyseliny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Enterální výživa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Souhrn nutričních zásad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sz="25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42938" y="1600200"/>
            <a:ext cx="7281862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Bez dostatečného přívodu živin by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pacientů v kritickém stavu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nastala prudce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progredující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deplece svalové hmoty, co by ve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značné míře ovlivnilo celkovou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prognózu, četnost komplikací a v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konečném důsledku i přežití</a:t>
            </a:r>
            <a:r>
              <a:rPr lang="cs-CZ" b="1" dirty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627" name="Zástupný symbol pro obsah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Prospektivní randomizované klinické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studie hodnotící krátkodobý i dlouhodobý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léčebný výsledek , dokládají příznivý efekt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nutriční podpory na snížení morbidity,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četnosti infekčních komplikací, mortality,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délky hospitalizace na JIP i celkově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 nemocnici a také ekonomický přínos. </a:t>
            </a:r>
          </a:p>
          <a:p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713788" cy="5184775"/>
          </a:xfrm>
        </p:spPr>
        <p:txBody>
          <a:bodyPr/>
          <a:lstStyle/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stanovení nutričního rizika při přijetí na JIP,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kalkulace  energetické a proteinové potřeby  - stanovení nutričního cíle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zahájení EV   24-48 hod. od rozvoje kritického stavu,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dosažení nutričního cíle v prvním týdnu hospitalizace na JIP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prevence  a redukce rizika aspirace, ovlivnění tolerance EV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implementace protokolu EV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časný start PV u pacientů s vysokým nutričním rizikem pokud  je EV kontraindikovaná  nebo není  dostatečná </a:t>
            </a:r>
          </a:p>
          <a:p>
            <a:pPr marL="365125" indent="-255588" eaLnBrk="1" hangingPunct="1">
              <a:lnSpc>
                <a:spcPct val="90000"/>
              </a:lnSpc>
              <a:buFont typeface="Wingdings 3" panose="05040102010807070707" pitchFamily="18" charset="2"/>
              <a:buChar char=""/>
            </a:pPr>
            <a:endParaRPr lang="cs-CZ" altLang="cs-CZ" sz="2200" b="1"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36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ALGORITMUS NUTRIČNÍ TERAPIE V IP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850" y="1481138"/>
            <a:ext cx="8496300" cy="3676650"/>
          </a:xfrm>
        </p:spPr>
        <p:txBody>
          <a:bodyPr>
            <a:normAutofit lnSpcReduction="10000"/>
          </a:bodyPr>
          <a:lstStyle/>
          <a:p>
            <a:pPr marL="107950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cs-CZ" sz="2200" b="1" dirty="0">
              <a:cs typeface="Times New Roman" pitchFamily="18" charset="0"/>
            </a:endParaRP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NRS – </a:t>
            </a:r>
            <a:r>
              <a:rPr lang="cs-CZ" sz="26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Nutritional</a:t>
            </a: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Risk </a:t>
            </a:r>
            <a:r>
              <a:rPr lang="cs-CZ" sz="26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Score</a:t>
            </a: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ev. NUTRIC </a:t>
            </a:r>
            <a:r>
              <a:rPr lang="cs-CZ" sz="26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score</a:t>
            </a: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0795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by mělo být stanoveno u každého pacienta </a:t>
            </a:r>
          </a:p>
          <a:p>
            <a:pPr marL="10795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přijímaného na JIP  </a:t>
            </a:r>
          </a:p>
          <a:p>
            <a:pPr marL="10795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(oba tyto skórovací  systémy byly vybrány na </a:t>
            </a:r>
          </a:p>
          <a:p>
            <a:pPr marL="10795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základě  retrospektivních analýz RCT)</a:t>
            </a: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NRS &gt; 3   nutriční riziko     </a:t>
            </a: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NUTRIC &gt;  5 ( NUTRIC s IL6  &gt;6) vysoké   </a:t>
            </a:r>
          </a:p>
          <a:p>
            <a:pPr marL="10795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nutriční riziko </a:t>
            </a:r>
            <a:endParaRPr lang="cs-CZ" sz="1900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  <a:defRPr/>
            </a:pP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6414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3200" cap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200" cap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  <a:t>STANOVENÍ NUTRIČNÍHO STAVU,  </a:t>
            </a:r>
            <a:b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  <a:t>IDENTIFIKACE NUTRIČNÍHO RIZIKA   </a:t>
            </a:r>
            <a:r>
              <a:rPr lang="cs-CZ" sz="4000" cap="none" dirty="0">
                <a:solidFill>
                  <a:srgbClr val="0070C0"/>
                </a:solidFill>
              </a:rPr>
              <a:t/>
            </a:r>
            <a:br>
              <a:rPr lang="cs-CZ" sz="4000" cap="none" dirty="0">
                <a:solidFill>
                  <a:srgbClr val="0070C0"/>
                </a:solidFill>
              </a:rPr>
            </a:br>
            <a:endParaRPr lang="cs-CZ" sz="4000" cap="none" dirty="0">
              <a:solidFill>
                <a:srgbClr val="0070C0"/>
              </a:solidFill>
            </a:endParaRPr>
          </a:p>
        </p:txBody>
      </p:sp>
      <p:sp>
        <p:nvSpPr>
          <p:cNvPr id="28676" name="Obdélník 3"/>
          <p:cNvSpPr>
            <a:spLocks noChangeArrowheads="1"/>
          </p:cNvSpPr>
          <p:nvPr/>
        </p:nvSpPr>
        <p:spPr bwMode="auto">
          <a:xfrm>
            <a:off x="1258888" y="5445125"/>
            <a:ext cx="6626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A.S.P.E.N. </a:t>
            </a:r>
            <a:r>
              <a:rPr lang="en-US" altLang="cs-CZ" b="1">
                <a:solidFill>
                  <a:srgbClr val="0070C0"/>
                </a:solidFill>
              </a:rPr>
              <a:t>Guidelines for the Provision and Assessment of Nutrition</a:t>
            </a:r>
            <a:r>
              <a:rPr lang="cs-CZ" altLang="cs-CZ" b="1">
                <a:solidFill>
                  <a:srgbClr val="0070C0"/>
                </a:solidFill>
              </a:rPr>
              <a:t> </a:t>
            </a:r>
            <a:r>
              <a:rPr lang="en-US" altLang="cs-CZ" b="1">
                <a:solidFill>
                  <a:srgbClr val="0070C0"/>
                </a:solidFill>
              </a:rPr>
              <a:t>Support Therapy in the Adult Critically Ill Patient </a:t>
            </a: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NRS - </a:t>
            </a:r>
            <a:r>
              <a:rPr lang="cs-CZ" sz="3200" b="1" dirty="0" err="1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Nutritional</a:t>
            </a:r>
            <a:r>
              <a:rPr lang="cs-CZ" sz="3200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Risk </a:t>
            </a:r>
            <a:r>
              <a:rPr lang="cs-CZ" sz="3200" b="1" dirty="0" err="1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cs-CZ" sz="3200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pic>
        <p:nvPicPr>
          <p:cNvPr id="29700" name="irc_mi" descr="http://image.slidesharecdn.com/091110kondrupihfrio-100205161652-phpapp01/95/091110-kondrup-ihf-rio-15-728.jpg?cb=126538666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96975"/>
            <a:ext cx="7920037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27225"/>
            <a:ext cx="7200900" cy="3633788"/>
          </a:xfrm>
        </p:spPr>
      </p:pic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NUTRIC Score</a:t>
            </a:r>
            <a:r>
              <a:rPr lang="cs-CZ" alt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alt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513"/>
            <a:ext cx="8075613" cy="5400675"/>
          </a:xfrm>
        </p:spPr>
        <p:txBody>
          <a:bodyPr>
            <a:normAutofit/>
          </a:bodyPr>
          <a:lstStyle/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tradiční markery nutričního stavu jako je – albumin </a:t>
            </a:r>
            <a:r>
              <a:rPr lang="cs-CZ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prealbumin</a:t>
            </a: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, transferin, retinol-</a:t>
            </a:r>
            <a:r>
              <a:rPr lang="cs-CZ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binding</a:t>
            </a: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protein, stejně tak i antropometrické měření nemají u kriticky nemocného pacienta v hodnocení nutričního stavu dostatečnou validitu 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Budoucnost: 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UZ měření svalové hmoty a  sledování změn svaloviny  pacienta na JIP je novou vyvíjející se metodou  - jednoduchá, dostupná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CT vyšetření – kvantifikace svalové  a tukové hmoty </a:t>
            </a:r>
          </a:p>
          <a:p>
            <a:pPr marL="109537" indent="0" eaLnBrk="1" hangingPunct="1"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endParaRPr 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sz="1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</p:txBody>
      </p:sp>
      <p:sp>
        <p:nvSpPr>
          <p:cNvPr id="41997" name="Rectangle 1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686675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Výpo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 bazální pot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eby  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dle HARRIS - BENEDICT rovnice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dirty="0"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Muži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BMR = 66 + (13,7xBW) + (5xH) - (6,8x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Ženy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BMR= 665 +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(9,6xBW) + (1,8xH)-(4,7xA)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   BW = hmotnost  H = výška v cm   A =v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58175" cy="498951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Ideálně nepřímá kalorimetrie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Metabolické studie indirektní kalorimetrií u pacientů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v intenzivní péči stanovily, že průměrná kalorická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potřeba pacienta v prvním týdnu kritického stavu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dosahuje 20 - 25 kcal (84 – 105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kJ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)/kg NBW/den.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Po zlepšení klinického stavu pacienta je plně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indikováno navýšení energetického přívodu na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30-35 kcal (126 -147kJ)/kg NBW/den 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</a:t>
            </a:r>
            <a:endParaRPr lang="cs-CZ" sz="2000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 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Zanello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2006).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rgbClr val="B7E7FF">
                    <a:lumMod val="75000"/>
                  </a:srgbClr>
                </a:solidFill>
                <a:latin typeface="Tahoma" pitchFamily="34" charset="0"/>
              </a:rPr>
              <a:t>Stanovení aktuální energetické 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8075613" cy="5276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2600" b="1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ESPEN:</a:t>
            </a: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BMI do 30    20 - 25 kcal/kg/den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BMI nad 30  20 – 25 kcal/ </a:t>
            </a:r>
            <a:r>
              <a:rPr lang="cs-CZ" altLang="cs-CZ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AdjustedBW</a:t>
            </a: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/den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endParaRPr lang="cs-CZ" altLang="cs-CZ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endParaRPr lang="cs-CZ" altLang="cs-CZ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1800" b="1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ASPEN: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1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BMI do 30     25 - 30 kcal/ kg </a:t>
            </a:r>
            <a:r>
              <a:rPr lang="cs-CZ" altLang="cs-CZ" sz="1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AcBW</a:t>
            </a:r>
            <a:r>
              <a:rPr lang="cs-CZ" altLang="cs-CZ" sz="1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/den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1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BMI 30 - 50   11 – 14 kcal/kg  </a:t>
            </a:r>
            <a:r>
              <a:rPr lang="cs-CZ" altLang="cs-CZ" sz="1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AcBW</a:t>
            </a:r>
            <a:r>
              <a:rPr lang="cs-CZ" altLang="cs-CZ" sz="1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/den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1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BMI nad 50   20 – 25 kcal/kg  IBW /den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endParaRPr lang="cs-CZ" altLang="cs-CZ" sz="22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Pokud  použijeme k stanovení energetického výdeje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prediktivní rovnici, tak v prvním týdnu hospitalizace na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JIP je preferovaná </a:t>
            </a:r>
            <a:r>
              <a:rPr lang="cs-CZ" altLang="cs-CZ" sz="22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hypokalorická</a:t>
            </a: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nutrice (pod 70%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stanoveného energetického  cíle)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3" panose="05040102010807070707" pitchFamily="18" charset="2"/>
              <a:buNone/>
            </a:pPr>
            <a:endParaRPr lang="cs-CZ" altLang="cs-CZ" sz="26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6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6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>
                <a:solidFill>
                  <a:srgbClr val="00B0F0"/>
                </a:solidFill>
                <a:latin typeface="Tahoma" pitchFamily="34" charset="0"/>
              </a:rPr>
              <a:t>klinická výživa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071563" y="2143125"/>
            <a:ext cx="7215187" cy="3714750"/>
          </a:xfrm>
        </p:spPr>
        <p:txBody>
          <a:bodyPr>
            <a:normAutofit/>
          </a:bodyPr>
          <a:lstStyle/>
          <a:p>
            <a:pPr lvl="1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Klinická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interdisciplinární obor, kdy nutri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intervence vytvá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optimální podmínky pro vlastní obranné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mechanizmy, autoregulaci a ve svých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sledcích i prost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edí pro úsp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ch cílené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é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.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36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4824412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70000"/>
              </a:lnSpc>
              <a:buFont typeface="Wingdings 3" panose="05040102010807070707" pitchFamily="18" charset="2"/>
              <a:buChar char=""/>
            </a:pPr>
            <a:endParaRPr lang="cs-CZ" altLang="cs-CZ" sz="2200" b="1" dirty="0">
              <a:cs typeface="Times New Roman" panose="02020603050405020304" pitchFamily="18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ESPEN - u pacientů kriticky nemocných je doporučena           </a:t>
            </a:r>
          </a:p>
          <a:p>
            <a:pPr marL="365125" indent="-255588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dávka proteinů 1,3 g/kg  NBW/den</a:t>
            </a:r>
          </a:p>
          <a:p>
            <a:pPr marL="365125" indent="-255588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pacientů popálených a </a:t>
            </a:r>
            <a:r>
              <a:rPr lang="cs-CZ" altLang="cs-CZ" sz="22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polytraumatizovaných</a:t>
            </a: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dokonce ještě vyšší</a:t>
            </a:r>
            <a:endParaRPr lang="cs-CZ" altLang="cs-CZ" sz="2200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monitorování N- bilance  není pro stanovení potřeby  proteinů u kriticky nemocných validní, stejně tak i  sledování  sérových proteinů  (albumin, </a:t>
            </a:r>
            <a:r>
              <a:rPr lang="cs-CZ" altLang="cs-CZ" sz="22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prealbumin</a:t>
            </a:r>
            <a:r>
              <a:rPr lang="cs-CZ" altLang="cs-CZ" sz="22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transferin atd)  </a:t>
            </a:r>
          </a:p>
          <a:p>
            <a:pPr marL="365125" indent="-255588" eaLnBrk="1" hangingPunct="1">
              <a:buFont typeface="Wingdings 3" panose="05040102010807070707" pitchFamily="18" charset="2"/>
              <a:buNone/>
            </a:pPr>
            <a:r>
              <a:rPr lang="cs-CZ" altLang="cs-CZ" sz="2200" dirty="0">
                <a:cs typeface="Times New Roman" panose="02020603050405020304" pitchFamily="18" charset="0"/>
              </a:rPr>
              <a:t>    </a:t>
            </a:r>
            <a:endParaRPr lang="cs-CZ" altLang="cs-CZ" sz="2200" b="1" dirty="0">
              <a:cs typeface="Times New Roman" panose="02020603050405020304" pitchFamily="18" charset="0"/>
            </a:endParaRPr>
          </a:p>
          <a:p>
            <a:pPr marL="365125" indent="-255588" eaLnBrk="1" hangingPunct="1">
              <a:lnSpc>
                <a:spcPct val="70000"/>
              </a:lnSpc>
              <a:buFont typeface="Wingdings 3" panose="05040102010807070707" pitchFamily="18" charset="2"/>
              <a:buChar char=""/>
            </a:pPr>
            <a:endParaRPr lang="cs-CZ" altLang="cs-CZ" sz="1900" dirty="0"/>
          </a:p>
        </p:txBody>
      </p:sp>
      <p:sp>
        <p:nvSpPr>
          <p:cNvPr id="36867" name="Nadpis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281988" cy="1498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cs-CZ" altLang="cs-CZ" sz="3600" cap="none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600" cap="none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STANOVENÍ ADEKVÁTNÍ DODÁVKY PROTEINŮ</a:t>
            </a:r>
            <a:r>
              <a:rPr lang="cs-CZ" altLang="cs-CZ" sz="3600" cap="none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600" cap="none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3600" cap="none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nutriční substráty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9750" y="1901825"/>
            <a:ext cx="8064500" cy="445611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cukry, proteiny, tuky, vitamíny, stopové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prvky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slou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ž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í jako: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 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zdroj energi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stavební komponenty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signální a regula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látky (omega 3, 6)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mají farmakologický efekt - podávají se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farmakologických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dávkách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(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arginin,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glutamin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taurin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selén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) </a:t>
            </a:r>
            <a:endParaRPr lang="cs-CZ" sz="3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7931150" cy="5060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Nutriční podpora u kriticky nemocného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pacienta  se zahajuje ihned po zvládnutí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šoku , t.j. po  dosažení hemodynamické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stability </a:t>
            </a:r>
          </a:p>
          <a:p>
            <a:pPr eaLnBrk="1" hangingPunct="1"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adekvátní perfuzní tlak </a:t>
            </a:r>
          </a:p>
          <a:p>
            <a:pPr eaLnBrk="1" hangingPunct="1"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MAP  ≥60 mm Hg. </a:t>
            </a:r>
          </a:p>
          <a:p>
            <a:pPr eaLnBrk="1" hangingPunct="1"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stabilní dávky vasopresorické podpory </a:t>
            </a:r>
          </a:p>
          <a:p>
            <a:pPr eaLnBrk="1" hangingPunct="1"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stabilní nebo klesající laktát a ustupující  metabolická acidóza </a:t>
            </a:r>
          </a:p>
        </p:txBody>
      </p:sp>
      <p:sp>
        <p:nvSpPr>
          <p:cNvPr id="38915" name="Nadpis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40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TIMING NUTRIČNÍ PODPORY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>
            <a:normAutofit/>
          </a:bodyPr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př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i intaktním GIT je metodou volby enterální vý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iva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 případě, že je u kriticky nemocného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časná enterální výživa kontraindikována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a nelze očekávat obnovení adekvátního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perorálního příjmu do 4-5 dnů je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indikována totální parenterální výživa 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algn="ctr"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dirty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14375"/>
            <a:ext cx="7467600" cy="9286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>                    </a:t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cap="none" dirty="0">
                <a:solidFill>
                  <a:srgbClr val="4AC2FF"/>
                </a:solidFill>
                <a:cs typeface="Times New Roman" pitchFamily="18" charset="0"/>
              </a:rPr>
              <a:t> </a:t>
            </a:r>
            <a:br>
              <a:rPr lang="cs-CZ" sz="3200" cap="none" dirty="0">
                <a:solidFill>
                  <a:srgbClr val="4AC2FF"/>
                </a:solidFill>
                <a:cs typeface="Times New Roman" pitchFamily="18" charset="0"/>
              </a:rPr>
            </a:br>
            <a:r>
              <a:rPr lang="cs-CZ" sz="4400" b="1" cap="none" dirty="0">
                <a:solidFill>
                  <a:srgbClr val="4AC2FF"/>
                </a:solidFill>
                <a:latin typeface="Tahoma" pitchFamily="34" charset="0"/>
                <a:cs typeface="Tahoma" pitchFamily="34" charset="0"/>
              </a:rPr>
              <a:t>VÝBĚR VÝŽIVY</a:t>
            </a:r>
            <a:endParaRPr lang="cs-CZ" sz="4400" cap="none" dirty="0">
              <a:solidFill>
                <a:srgbClr val="4AC2FF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467600" cy="1008062"/>
          </a:xfrm>
        </p:spPr>
        <p:txBody>
          <a:bodyPr/>
          <a:lstStyle/>
          <a:p>
            <a:pPr algn="ctr">
              <a:defRPr/>
            </a:pP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63" name="Zástupný symbol pro obsah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/>
          <a:lstStyle/>
          <a:p>
            <a:endParaRPr lang="cs-CZ" altLang="cs-CZ" sz="4400" b="1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4400" b="1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PARENTERÁLNÍ VÝŽIVA</a:t>
            </a:r>
            <a:endParaRPr lang="cs-CZ" altLang="cs-CZ" sz="4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1"/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4665662"/>
          </a:xfrm>
        </p:spPr>
        <p:txBody>
          <a:bodyPr/>
          <a:lstStyle/>
          <a:p>
            <a:pPr marL="365125" indent="-255588" eaLnBrk="1" hangingPunct="1">
              <a:spcBef>
                <a:spcPts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pacientů s vysokým nutričním rizikem </a:t>
            </a:r>
          </a:p>
          <a:p>
            <a:pPr marL="109537" indent="0" eaLnBrk="1" hangingPunct="1">
              <a:spcBef>
                <a:spcPts val="0"/>
              </a:spcBef>
              <a:buClr>
                <a:srgbClr val="FF33CC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( NRS 2002 ≥5  nebo  NUTRIC </a:t>
            </a:r>
            <a:r>
              <a:rPr lang="cs-CZ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score</a:t>
            </a: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≥5) </a:t>
            </a:r>
          </a:p>
          <a:p>
            <a:pPr marL="109537" indent="0" eaLnBrk="1" hangingPunct="1">
              <a:spcBef>
                <a:spcPts val="0"/>
              </a:spcBef>
              <a:buClr>
                <a:srgbClr val="FF33CC"/>
              </a:buClr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nebo u pacientů s těžkou malnutricí  a  s  </a:t>
            </a:r>
          </a:p>
          <a:p>
            <a:pPr marL="109537" indent="0" eaLnBrk="1" hangingPunct="1">
              <a:spcBef>
                <a:spcPts val="0"/>
              </a:spcBef>
              <a:buClr>
                <a:srgbClr val="FF33CC"/>
              </a:buClr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kontraindikací  EV je doporučeno nasazení </a:t>
            </a:r>
          </a:p>
          <a:p>
            <a:pPr marL="109537" indent="0" eaLnBrk="1" hangingPunct="1">
              <a:spcBef>
                <a:spcPts val="0"/>
              </a:spcBef>
              <a:buClr>
                <a:srgbClr val="FF33CC"/>
              </a:buClr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PV hned jakmile to stav pacienta umožňuje </a:t>
            </a:r>
          </a:p>
          <a:p>
            <a:pPr marL="109537" indent="0" eaLnBrk="1" hangingPunct="1">
              <a:spcBef>
                <a:spcPts val="0"/>
              </a:spcBef>
              <a:buClr>
                <a:srgbClr val="FF33CC"/>
              </a:buClr>
              <a:buNone/>
              <a:defRPr/>
            </a:pPr>
            <a:r>
              <a:rPr 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( 48-72 hod od přijmu) </a:t>
            </a:r>
          </a:p>
          <a:p>
            <a:pPr marL="365125" indent="-255588"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pacientů kriticky nemocných, bez ohledu na jejich nutriční riziko, u kterých není možné EV po 7-10 dnech (ASPEN) po 4-5 dnech ( ESPEN) dosáhnout &gt;60% energetické a proteinové potřeby, se doporučuje  použití doplňkové  PV      </a:t>
            </a: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buClr>
                <a:srgbClr val="FF33CC"/>
              </a:buClr>
              <a:buFont typeface="Wingdings" panose="05000000000000000000" pitchFamily="2" charset="2"/>
              <a:buChar char="ü"/>
              <a:defRPr/>
            </a:pP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987" name="Nadpis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74638"/>
            <a:ext cx="84963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altLang="cs-CZ" sz="2800" b="1" cap="none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KDY POUŽÍT PARENTERÁLNÍ VÝŽIVU V  IP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268413"/>
            <a:ext cx="8640763" cy="520541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energetickým substrátem  volby u  parenterální výživy je  glukóza.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tolerance glukózy u kriticky nemocného pacienta je nízká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        2 – 3 g/kg  NBW /den 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None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pravidelné kontroly hladiny glykémie,  vzhledem k možným prudkým změnám glukózového  metabolizmu u kriticky nemocného pacienta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cílová  hladina glykémie  v rozmezí  6-10 mmol/l  -  korekce  inzulinem kontinuálně</a:t>
            </a:r>
          </a:p>
          <a:p>
            <a:pPr eaLnBrk="1" hangingPunct="1">
              <a:buClr>
                <a:srgbClr val="0070C0"/>
              </a:buClr>
              <a:buSzPct val="65000"/>
              <a:buFont typeface="Wingdings 3" panose="05040102010807070707" pitchFamily="18" charset="2"/>
              <a:buNone/>
            </a:pPr>
            <a:endParaRPr lang="cs-CZ" altLang="cs-CZ" b="1"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b="1">
              <a:cs typeface="Times New Roman" panose="02020603050405020304" pitchFamily="18" charset="0"/>
            </a:endParaRPr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Cukry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125538"/>
            <a:ext cx="8785225" cy="5348287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sz="2800" b="1">
                <a:cs typeface="Times New Roman" panose="02020603050405020304" pitchFamily="18" charset="0"/>
              </a:rPr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 stresovém katabolizmu je špatná 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utilizace vlastní tuková tkáně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indikace tukových emulzí  ve výživě kriticky  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nemocných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vysoce stabilní, čisté a standardizované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tukové  emulze  s minimálními vedlejšími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účinky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vysoký energetický obsah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isoosmolální (lze je podávat do periferní žíly)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        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SzPct val="65000"/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ESPEN  1 – 1,5 g/kg  NBW/den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b="1">
              <a:latin typeface="Tahoma" panose="020B0604030504040204" pitchFamily="34" charset="0"/>
            </a:endParaRPr>
          </a:p>
          <a:p>
            <a:pPr eaLnBrk="1" hangingPunct="1"/>
            <a:endParaRPr lang="cs-CZ" altLang="cs-CZ" sz="2800" b="1">
              <a:latin typeface="Tahoma" panose="020B0604030504040204" pitchFamily="34" charset="0"/>
            </a:endParaRPr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Tuky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Tuky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931150" cy="497205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ne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nahraditelný zdroj esenciálních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MK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ukové emulze obsahující kombinaci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MK s dlouhým a  st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dlouhým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zcem (LCT/MCT emulze)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jsou snadn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ji oxidovatelné</a:t>
            </a: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MCT  se lépe hydrolyzují, nejsou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prekurzory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prostaglandin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indukují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ketogen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é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zu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a sni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 katabolizmus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protein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6000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Tuky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Metabolity omega 3 MK zlepšují celulární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protinádorovou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a protiinfek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imunitu a mají vasodilata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a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antiagrega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ú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inky.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 poslední dob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se užívají  tukové emulze ve kterých pom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 omega3 a omega6 je ve prosp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ch omega3 MK a MCT.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1" name="Zástupný symbol pro obsah 2"/>
          <p:cNvSpPr>
            <a:spLocks noGrp="1" noChangeArrowheads="1"/>
          </p:cNvSpPr>
          <p:nvPr>
            <p:ph sz="quarter" idx="1"/>
          </p:nvPr>
        </p:nvSpPr>
        <p:spPr>
          <a:xfrm>
            <a:off x="1000125" y="1714500"/>
            <a:ext cx="6786563" cy="47593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Základním cílem umělé výživy je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zajistit  přívod živin a tekutin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těm skupinám  nemocných, kteří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nemohou, nechtějí nebo nesmějí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přijímat běžnou stravu v aktuálně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nutném množství i složení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obvyklou  cestou.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88913"/>
            <a:ext cx="8243888" cy="1079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0066"/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SMOFlipid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®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/>
            </a:r>
            <a:br>
              <a:rPr lang="cs-CZ" sz="36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</a:br>
            <a:r>
              <a:rPr lang="cs-CZ" sz="36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  nová generace tukových emulzí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423988"/>
            <a:ext cx="8067675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endParaRPr lang="cs-CZ" altLang="cs-CZ" b="1" u="sng"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000066"/>
              </a:buClr>
              <a:buFont typeface="Wingdings" panose="05000000000000000000" pitchFamily="2" charset="2"/>
              <a:buNone/>
            </a:pPr>
            <a:r>
              <a:rPr lang="cs-CZ" altLang="cs-CZ" b="1">
                <a:latin typeface="Tahoma" panose="020B0604030504040204" pitchFamily="34" charset="0"/>
              </a:rPr>
              <a:t>      </a:t>
            </a:r>
            <a:endParaRPr lang="cs-CZ" altLang="cs-CZ" sz="2600" b="1" u="sng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7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6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Unikátní kombinace esenciálních MK, MCT, 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   MUFA, </a:t>
            </a:r>
            <a:r>
              <a:rPr lang="el-GR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ω</a:t>
            </a: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-3 MK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Optimální poměr </a:t>
            </a:r>
            <a:r>
              <a:rPr lang="el-GR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ω</a:t>
            </a: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-6/</a:t>
            </a:r>
            <a:r>
              <a:rPr lang="el-GR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ω</a:t>
            </a: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-3 MK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Imunomodulační a protizánětlivé účinky</a:t>
            </a:r>
          </a:p>
          <a:p>
            <a:pPr lvl="1" eaLnBrk="1" hangingPunct="1">
              <a:lnSpc>
                <a:spcPct val="7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6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</a:rPr>
              <a:t>	</a:t>
            </a:r>
          </a:p>
          <a:p>
            <a:pPr eaLnBrk="1" hangingPunct="1">
              <a:lnSpc>
                <a:spcPct val="70000"/>
              </a:lnSpc>
              <a:spcBef>
                <a:spcPts val="400"/>
              </a:spcBef>
              <a:buClr>
                <a:srgbClr val="0070C0"/>
              </a:buClr>
              <a:buSzPct val="65000"/>
              <a:buFont typeface="Wingdings 3" panose="05040102010807070707" pitchFamily="18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cs-CZ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30 %	 sojový olej (esenciální MK)</a:t>
            </a:r>
          </a:p>
          <a:p>
            <a:pPr eaLnBrk="1" hangingPunct="1">
              <a:lnSpc>
                <a:spcPct val="70000"/>
              </a:lnSpc>
              <a:spcBef>
                <a:spcPts val="400"/>
              </a:spcBef>
              <a:buClr>
                <a:srgbClr val="0070C0"/>
              </a:buClr>
              <a:buSzPct val="65000"/>
              <a:buFont typeface="Wingdings 3" panose="05040102010807070707" pitchFamily="18" charset="2"/>
              <a:buNone/>
            </a:pPr>
            <a:r>
              <a:rPr lang="cs-CZ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30 %	 kokosový olej (MCT)</a:t>
            </a:r>
          </a:p>
          <a:p>
            <a:pPr eaLnBrk="1" hangingPunct="1">
              <a:lnSpc>
                <a:spcPct val="70000"/>
              </a:lnSpc>
              <a:spcBef>
                <a:spcPts val="400"/>
              </a:spcBef>
              <a:buClr>
                <a:srgbClr val="0070C0"/>
              </a:buClr>
              <a:buSzPct val="65000"/>
              <a:buFont typeface="Wingdings 3" panose="05040102010807070707" pitchFamily="18" charset="2"/>
              <a:buNone/>
            </a:pPr>
            <a:r>
              <a:rPr lang="cs-CZ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 25 %	 olivový olej (MUFA)</a:t>
            </a:r>
          </a:p>
          <a:p>
            <a:pPr eaLnBrk="1" hangingPunct="1">
              <a:lnSpc>
                <a:spcPct val="70000"/>
              </a:lnSpc>
              <a:spcBef>
                <a:spcPts val="400"/>
              </a:spcBef>
              <a:buClr>
                <a:srgbClr val="0070C0"/>
              </a:buClr>
              <a:buSzPct val="65000"/>
              <a:buFont typeface="Wingdings 3" panose="05040102010807070707" pitchFamily="18" charset="2"/>
              <a:buNone/>
            </a:pPr>
            <a:r>
              <a:rPr lang="cs-CZ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 15 % 	 rybí olej (</a:t>
            </a:r>
            <a:r>
              <a:rPr lang="el-GR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ω</a:t>
            </a:r>
            <a:r>
              <a:rPr lang="cs-CZ" altLang="cs-CZ" sz="22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-3 MK – EPA, DHA)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rgbClr val="000082"/>
                </a:solidFill>
                <a:latin typeface="Tahoma" panose="020B0604030504040204" pitchFamily="34" charset="0"/>
              </a:rPr>
              <a:t>	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000" b="1">
              <a:latin typeface="Tahoma" panose="020B0604030504040204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19088" y="0"/>
            <a:ext cx="86375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cs-CZ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Proteiny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Aminokyseliny v kritickém stavu slouží jako energetický zdroj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100" b="1">
                <a:latin typeface="Times New Roman" panose="02020603050405020304" pitchFamily="18" charset="0"/>
              </a:rPr>
              <a:t> 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857250" y="1600200"/>
            <a:ext cx="7286625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Výběr roztoků AK s konvenčním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spektrem, výjimkou jsou pacienti se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zjevnými změnami v plasmatickém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aminogramu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při těžké dysfunkci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jater s encefalopatií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1,2 – 2 g AK / kg NBW/den   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=  0,2 – 0,3 g N / kg NBW/den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sah 1">
            <a:extLst>
              <a:ext uri="{FF2B5EF4-FFF2-40B4-BE49-F238E27FC236}">
                <a16:creationId xmlns:a16="http://schemas.microsoft.com/office/drawing/2014/main" xmlns="" id="{C7E7ACCE-A046-497A-A15F-C822F276C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629" y="1653988"/>
            <a:ext cx="7392521" cy="3708587"/>
          </a:xfrm>
        </p:spPr>
        <p:txBody>
          <a:bodyPr/>
          <a:lstStyle/>
          <a:p>
            <a:pPr marL="82153" indent="0">
              <a:buClr>
                <a:srgbClr val="FF66FF"/>
              </a:buClr>
              <a:buNone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ESPEN: </a:t>
            </a:r>
          </a:p>
          <a:p>
            <a:pPr marL="82153" indent="0">
              <a:buClr>
                <a:srgbClr val="FF66FF"/>
              </a:buClr>
              <a:buNone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Stopové prvky a vitamíny mají v organizmu četné funkce.  Jsou esenciální pro metabolizmus uhlohydrátů, proteinů i lipidů, v imunitní a </a:t>
            </a:r>
            <a:r>
              <a:rPr lang="cs-CZ" sz="21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antioxidativní</a:t>
            </a: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ochraně, jsou důležité pro endokrinní funkce a pro DNA syntézu, genovou reparaci a buněčnou signalizaci. </a:t>
            </a:r>
          </a:p>
          <a:p>
            <a:pPr>
              <a:buClr>
                <a:srgbClr val="FF66FF"/>
              </a:buClr>
              <a:buFont typeface="Wingdings 2" panose="05020102010507070707" pitchFamily="18" charset="2"/>
              <a:buChar char="P"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 PV  by měly být podávány denně</a:t>
            </a:r>
          </a:p>
          <a:p>
            <a:pPr>
              <a:buClr>
                <a:srgbClr val="FF66FF"/>
              </a:buClr>
              <a:buFont typeface="Wingdings 2" panose="05020102010507070707" pitchFamily="18" charset="2"/>
              <a:buChar char="P"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 doporučeno podávání </a:t>
            </a:r>
            <a:r>
              <a:rPr lang="cs-CZ" sz="21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antioxidancií</a:t>
            </a: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vysokých dávkách - </a:t>
            </a:r>
            <a:r>
              <a:rPr lang="cs-CZ" sz="21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Se, Zn, C, E vit (pouze při prokázaném deficitu) </a:t>
            </a:r>
          </a:p>
          <a:p>
            <a:pPr marL="425053" indent="-342900">
              <a:buClr>
                <a:srgbClr val="FF66FF"/>
              </a:buClr>
              <a:buFont typeface="Wingdings 2" panose="05020102010507070707" pitchFamily="18" charset="2"/>
              <a:buChar char="P"/>
              <a:defRPr/>
            </a:pPr>
            <a:endParaRPr lang="cs-CZ" altLang="cs-CZ" sz="2100" b="1" i="1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66FF"/>
              </a:buClr>
              <a:buFont typeface="Wingdings 2" panose="05020102010507070707" pitchFamily="18" charset="2"/>
              <a:buChar char="P"/>
              <a:defRPr/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66FF"/>
              </a:buClr>
              <a:buFont typeface="Wingdings 2" panose="05020102010507070707" pitchFamily="18" charset="2"/>
              <a:buChar char="P"/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BDAF7F2-2E6D-4790-89ED-A847B5C2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3229"/>
            <a:ext cx="7467600" cy="5907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700" b="1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vitaminy a stopové prvky </a:t>
            </a:r>
          </a:p>
        </p:txBody>
      </p:sp>
      <p:sp>
        <p:nvSpPr>
          <p:cNvPr id="60420" name="Zástupný symbol pro zápatí 1">
            <a:extLst>
              <a:ext uri="{FF2B5EF4-FFF2-40B4-BE49-F238E27FC236}">
                <a16:creationId xmlns:a16="http://schemas.microsoft.com/office/drawing/2014/main" xmlns="" id="{2E7D25D0-D484-4223-9AE0-91CCB8AD1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2E66BCC0-B016-4A11-9198-AA11A357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153" indent="0">
              <a:buClr>
                <a:srgbClr val="FF66FF"/>
              </a:buClr>
              <a:buNone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ESPEN: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doporučena suplementace vit. D3 při jeho nízké hladině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kriticky nemocných s nízkou hladinou vit. D  může být podána vysoká dávka vitaminu D3  500000 UI jako single dávka v průběhu prvního týdne po přijetí pac. na JIP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  <a:defRPr/>
            </a:pPr>
            <a:r>
              <a:rPr lang="cs-CZ" sz="2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Deficit vit. D u kriticky nemocných je spojen s vyšší mortalitou, délkou hospitalizace, vyšším výskytem sepse a delší UPV.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100DDE05-B5B2-47C2-8A0D-7CBD86BF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97" y="811097"/>
            <a:ext cx="7467600" cy="85725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1444" name="Zástupný symbol pro zápatí 3">
            <a:extLst>
              <a:ext uri="{FF2B5EF4-FFF2-40B4-BE49-F238E27FC236}">
                <a16:creationId xmlns:a16="http://schemas.microsoft.com/office/drawing/2014/main" xmlns="" id="{7457A23F-CD2A-4B35-BE03-7E4AC3B18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sah 1">
            <a:extLst>
              <a:ext uri="{FF2B5EF4-FFF2-40B4-BE49-F238E27FC236}">
                <a16:creationId xmlns:a16="http://schemas.microsoft.com/office/drawing/2014/main" xmlns="" id="{C8627DE1-24F9-49CF-BF1E-6922713F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altLang="cs-CZ" b="1" dirty="0">
              <a:cs typeface="Times New Roman" panose="02020603050405020304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cs-CZ" altLang="cs-CZ" b="1" dirty="0">
              <a:cs typeface="Times New Roman" panose="02020603050405020304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Kombinace  </a:t>
            </a:r>
            <a:r>
              <a:rPr lang="cs-CZ" alt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Soluvit</a:t>
            </a: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cs-CZ" alt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Vitalipid</a:t>
            </a: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 3" panose="05040102010807070707" pitchFamily="18" charset="2"/>
              <a:buNone/>
            </a:pPr>
            <a:endParaRPr lang="cs-CZ" alt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celé spektrum vitamínů včetně vit. K</a:t>
            </a:r>
          </a:p>
          <a:p>
            <a:pPr>
              <a:buFontTx/>
              <a:buChar char="-"/>
            </a:pPr>
            <a:endParaRPr lang="cs-CZ" alt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Nutryelt</a:t>
            </a: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Addamel</a:t>
            </a: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cs-CZ" alt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Tracutil</a:t>
            </a:r>
            <a:r>
              <a:rPr lang="cs-CZ" alt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Tx/>
              <a:buChar char="-"/>
            </a:pPr>
            <a:endParaRPr lang="cs-CZ" altLang="cs-CZ" b="1" dirty="0">
              <a:cs typeface="Times New Roman" panose="02020603050405020304" pitchFamily="18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3E156300-5D09-48B9-977B-54A9AF7F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cs-CZ" dirty="0">
                <a:solidFill>
                  <a:srgbClr val="00B0F0"/>
                </a:solidFill>
                <a:cs typeface="Arial" pitchFamily="34" charset="0"/>
              </a:rPr>
              <a:t/>
            </a:r>
            <a:br>
              <a:rPr lang="cs-CZ" dirty="0">
                <a:solidFill>
                  <a:srgbClr val="00B0F0"/>
                </a:solidFill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Vitamíny  a stopové prvky</a:t>
            </a:r>
            <a:r>
              <a:rPr lang="cs-CZ" dirty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cs-CZ" dirty="0">
                <a:solidFill>
                  <a:srgbClr val="0070C0"/>
                </a:solidFill>
                <a:cs typeface="Arial" pitchFamily="34" charset="0"/>
              </a:rPr>
            </a:br>
            <a:endParaRPr lang="cs-CZ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7758113" cy="4525962"/>
          </a:xfrm>
        </p:spPr>
        <p:txBody>
          <a:bodyPr/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multi bottle systém</a:t>
            </a:r>
            <a:endParaRPr lang="cs-CZ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b="1">
              <a:solidFill>
                <a:srgbClr val="000074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firemní A-I-O vaky</a:t>
            </a:r>
            <a:endParaRPr lang="cs-CZ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       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dvoukomorové vaky</a:t>
            </a:r>
            <a:endParaRPr lang="cs-CZ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                      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glukóza </a:t>
            </a: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+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 aminokyseliny</a:t>
            </a:r>
            <a:endParaRPr lang="cs-CZ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endParaRPr lang="en-US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      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tříkomorové vaky</a:t>
            </a:r>
            <a:endParaRPr lang="cs-CZ" altLang="cs-CZ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                    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glukóza </a:t>
            </a: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+</a:t>
            </a:r>
            <a:r>
              <a:rPr lang="en-US" altLang="cs-CZ" b="1">
                <a:solidFill>
                  <a:srgbClr val="000074"/>
                </a:solidFill>
                <a:latin typeface="Tahoma" panose="020B0604030504040204" pitchFamily="34" charset="0"/>
              </a:rPr>
              <a:t> aminokyseliny</a:t>
            </a: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</a:rPr>
              <a:t> + tuky</a:t>
            </a:r>
          </a:p>
          <a:p>
            <a:pPr>
              <a:buClr>
                <a:srgbClr val="CC0099"/>
              </a:buClr>
              <a:buFont typeface="Wingdings" panose="05000000000000000000" pitchFamily="2" charset="2"/>
              <a:buNone/>
            </a:pPr>
            <a:endParaRPr lang="cs-CZ" altLang="cs-CZ" b="1">
              <a:solidFill>
                <a:srgbClr val="000074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74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A-I-O z lékárny</a:t>
            </a:r>
          </a:p>
        </p:txBody>
      </p:sp>
      <p:sp>
        <p:nvSpPr>
          <p:cNvPr id="51203" name="Nadpis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44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PARENTERÁLNÍ VÝŽIVA</a:t>
            </a:r>
            <a:endParaRPr lang="cs-CZ" altLang="cs-CZ" sz="4400" cap="none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7758113" cy="4525962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upřednostňujeme  aplikaci   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formou  A-I-O do CVK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36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7972425" cy="5286375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ústavní lékárna  připravuje 15 druhů standardních A-I-O vaků ,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režimy nabízí postupně se zvyšující obsah energie s různým poměrem glukózy a tuku, jako hlavních zdrojů energie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režimy I-VII mají variantu do periferní žíly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 možné připravit i vaky individuálního složení – změna poměru glukózy a tuku, koncentrované s minimálním objemem nebo vaky bez elektrolytů, atd.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</p:txBody>
      </p:sp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A-I-O VAKY </a:t>
            </a:r>
            <a:endParaRPr lang="cs-CZ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214313"/>
          <a:ext cx="9144003" cy="6357940"/>
        </p:xfrm>
        <a:graphic>
          <a:graphicData uri="http://schemas.openxmlformats.org/drawingml/2006/table">
            <a:tbl>
              <a:tblPr/>
              <a:tblGrid>
                <a:gridCol w="1312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8972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latin typeface="Arial CE"/>
                        </a:rPr>
                        <a:t>AiO verze 6.0/2007 FN Brno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29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700" b="1" i="0" u="none" strike="noStrike">
                          <a:latin typeface="Arial CE"/>
                        </a:rPr>
                        <a:t>Tab.1.  Standardní režimy I-XV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>
                          <a:latin typeface="Arial CE"/>
                        </a:rPr>
                        <a:t>I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IX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5,2/50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6,3/50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6,5/63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6,5/75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7,1/75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7,3/75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7,7/88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8,6/88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8,4/100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8,8/100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9,8/100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10,7/100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10,0/125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11,0/125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12,4/150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Energie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kJ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6270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7740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8570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8780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9800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10660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10030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12440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kcal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2650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Aminokyseliny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63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Dusík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400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energ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57%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51%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51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Tuk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energ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27%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21%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np-kJ/1gN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680:1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490:1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560:1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400:1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410:1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np-kcal/1gN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98:1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Neonutrin 15%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Neonutrin 10%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 40%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 10%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SMOF lipid 20%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Objem minerálů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Objem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1235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1485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2045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2670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2725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2655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Osmolarita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mosm/l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1435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Orient. cena s DPH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Kč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705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1065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1030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1115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l" fontAlgn="b"/>
                      <a:endParaRPr lang="cs-CZ" sz="600" b="1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600" b="0" i="1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Rot="1" noChangeArrowheads="1"/>
          </p:cNvSpPr>
          <p:nvPr>
            <p:ph type="ctr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>
                <a:solidFill>
                  <a:srgbClr val="00B0F0"/>
                </a:solidFill>
                <a:latin typeface="Tahoma" pitchFamily="34" charset="0"/>
              </a:rPr>
              <a:t>Malnutrice</a:t>
            </a:r>
          </a:p>
        </p:txBody>
      </p:sp>
      <p:sp>
        <p:nvSpPr>
          <p:cNvPr id="12291" name="Rectangle 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571625" y="1905000"/>
            <a:ext cx="6961188" cy="4648200"/>
          </a:xfrm>
        </p:spPr>
        <p:txBody>
          <a:bodyPr/>
          <a:lstStyle/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značný podíl hospitalizovaných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pacientů je malnutriční</a:t>
            </a:r>
          </a:p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3% pacientů v nemocnici vyžaduje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nutriční intervenci (1000 lůžek - 30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pacientů trpí těžkou malnutricí) </a:t>
            </a:r>
          </a:p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 vztah mezi malnutricí a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zvýšenou morbiditou a mortalitou</a:t>
            </a:r>
          </a:p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428625" y="1785938"/>
            <a:ext cx="7972425" cy="4857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endParaRPr lang="cs-CZ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endParaRPr lang="cs-CZ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Aminomix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 Novum 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1500ml /1500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 ml /2000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Aminomix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Novum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1500ml /1020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 ml / 1360kcal, 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Clinimix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N9G20E  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1500ml/765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2000ml/1020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Nutriflex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2000ml /960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endParaRPr lang="cs-CZ" dirty="0"/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dirty="0"/>
              <a:t>    </a:t>
            </a:r>
          </a:p>
        </p:txBody>
      </p:sp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FIREMNÍ VAKY  </a:t>
            </a:r>
            <a:r>
              <a:rPr lang="cs-CZ" sz="2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(dvoukomorové) </a:t>
            </a:r>
            <a:endParaRPr lang="cs-CZ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115300" cy="42687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CC0099"/>
              </a:buClr>
              <a:buFont typeface="Wingdings 3" panose="05040102010807070707" pitchFamily="18" charset="2"/>
              <a:buNone/>
            </a:pPr>
            <a:endParaRPr lang="cs-CZ" altLang="cs-CZ" b="1"/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/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vhodné u pacientů ve vysoce stresovém 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metabolizmu s cílem snížit endogenní   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katabolizmus luxusní dodávkou AK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anose="05040102010807070707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určené pro krátkodobé použití nebo v kombinaci s enterální výživou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250825" y="1600200"/>
            <a:ext cx="8353425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None/>
              <a:defRPr/>
            </a:pPr>
            <a:r>
              <a:rPr lang="cs-CZ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Smofkabiven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1477 ml/1600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1970 ml/2200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1gN : 108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np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obsahuje SMOF lipid - 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kombinace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esenciálních MK, MCT, MUFA, optimální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poměr </a:t>
            </a:r>
            <a:r>
              <a:rPr lang="el-GR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-6/</a:t>
            </a:r>
            <a:r>
              <a:rPr lang="el-GR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-3 MK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0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imunomodulační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 protizánětlivé účinky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None/>
              <a:defRPr/>
            </a:pP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Smofkabiven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peripheral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1448 ml /1000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1904 ml/1300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1gN : 108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np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anose="05000000000000000000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obsahuje SMOF lipid,</a:t>
            </a:r>
            <a:endParaRPr lang="cs-CZ" sz="30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endParaRPr lang="cs-CZ" sz="2800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</a:t>
            </a:r>
            <a:r>
              <a:rPr lang="cs-CZ" sz="4800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cs-CZ" sz="2800" b="1" dirty="0" err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tříkomorové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cs-CZ" sz="2800" b="1" dirty="0">
              <a:solidFill>
                <a:srgbClr val="4BC3FF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</a:t>
            </a:r>
            <a:r>
              <a:rPr lang="cs-CZ" sz="4800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(tříkomorové)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107950" indent="0">
              <a:spcBef>
                <a:spcPts val="400"/>
              </a:spcBef>
              <a:buClr>
                <a:srgbClr val="FF00FF"/>
              </a:buClr>
              <a:buSzPct val="68000"/>
              <a:buFont typeface="Wingdings" panose="05000000000000000000" pitchFamily="2" charset="2"/>
              <a:buNone/>
            </a:pPr>
            <a:r>
              <a:rPr lang="cs-CZ" altLang="cs-CZ" sz="2800" b="1" u="sng">
                <a:solidFill>
                  <a:srgbClr val="0000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SmofKabiven extra Nitrogen</a:t>
            </a:r>
            <a:endParaRPr lang="cs-CZ" altLang="cs-CZ" sz="2800" b="1" u="sng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07950" indent="0">
              <a:spcBef>
                <a:spcPts val="400"/>
              </a:spcBef>
              <a:buClr>
                <a:srgbClr val="FF00FF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Jedinečná kombinace vysokého obsahu bílkovin a sníženého množství energie</a:t>
            </a:r>
          </a:p>
          <a:p>
            <a:pPr marL="107950" indent="0">
              <a:spcBef>
                <a:spcPts val="400"/>
              </a:spcBef>
              <a:buClr>
                <a:srgbClr val="FF00FF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Složení odpovídá požadavkům ASPEN, ESPEN  na nutriční intervenci  v akutní fázi kriticky nemocných pacientů</a:t>
            </a:r>
          </a:p>
          <a:p>
            <a:pPr marL="107950" indent="0">
              <a:spcBef>
                <a:spcPts val="400"/>
              </a:spcBef>
              <a:buClr>
                <a:srgbClr val="FF00FF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B: 1,5 g/kg/den ,  E: 20 kcal/kg/den</a:t>
            </a:r>
          </a:p>
          <a:p>
            <a:pPr marL="107950" indent="0">
              <a:spcBef>
                <a:spcPts val="400"/>
              </a:spcBef>
              <a:buClr>
                <a:srgbClr val="FF00FF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Snížený obsah glukózy a tuků  </a:t>
            </a:r>
          </a:p>
          <a:p>
            <a:pPr marL="107950" indent="0"/>
            <a:endParaRPr lang="cs-CZ" alt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dirty="0"/>
              <a:t> </a:t>
            </a:r>
            <a:r>
              <a:rPr lang="cs-CZ" sz="49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 </a:t>
            </a:r>
            <a:r>
              <a:rPr lang="cs-CZ" sz="31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cs-CZ" sz="3100" b="1" dirty="0" err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tříkomorové</a:t>
            </a:r>
            <a:r>
              <a:rPr lang="cs-CZ" sz="31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cs-CZ" sz="3100" b="1" dirty="0">
              <a:solidFill>
                <a:srgbClr val="4BC3FF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569325" cy="4738687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2800" b="1" u="sng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Nutriflex Omega plus  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1250 ml/1265 kcal,  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1875 ml/1900 kcal     1gN :158 np- kcal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tuková složka  Lipoplus – kombinace sojového oleje, MCT a rybího tuku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vyšší podíl EPA a DHA v rybím tuku ve srovnání se  SMOF lipidem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přítomnost kyseliny glutámové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stabilizovaný metabolizmus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b="1"/>
              <a:t>   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sz="2000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2000" b="1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 </a:t>
            </a:r>
            <a:endParaRPr lang="cs-CZ" b="1" dirty="0">
              <a:solidFill>
                <a:srgbClr val="4BC3FF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4738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4BC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FIREMNÍ VAKY </a:t>
            </a:r>
            <a:r>
              <a:rPr lang="cs-CZ" altLang="cs-CZ" sz="2800" b="1">
                <a:solidFill>
                  <a:srgbClr val="4BC3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(tříkomorové) </a:t>
            </a:r>
            <a:endParaRPr lang="cs-CZ" altLang="cs-CZ" sz="2800" b="1">
              <a:solidFill>
                <a:srgbClr val="4BC3FF"/>
              </a:solidFill>
            </a:endParaRP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2800" b="1" u="sng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Nutriflex Omega special  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1250 ml / 1475 kcal    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1875 ml / 2215 kcal     1gN/ 119 np- kcal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tuková složka  Lipoplus - kombinace  sojového oleje, MCT a rybího tuku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vyšší podíl EPA a DHA v rybím tuku ve srovnání se  SMOF lipidem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vyšší obsah kys. glutámové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vhodný pro středně těžký  katabolizmus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800" b="1"/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/>
              <a:t> 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sz="1800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endParaRPr lang="cs-CZ" altLang="cs-CZ" sz="1800" b="1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cs-CZ" altLang="cs-CZ" sz="1800" b="1"/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výhodou je aplikace A-I-O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nefyziologická, obchází první pr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tok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ži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vin játry,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dochází p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ní k rychlé atrofii st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evní sliznice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rizikov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technicky obtí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tšinou je nutná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kanylace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velkých cév,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riziko infek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a trombotických komplikací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výrazn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dra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žš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 ne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vý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enterální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 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kterých p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ípadech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l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ze podávat parenterální vý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ivu i do periferní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íly (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osmolalita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max. 800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mosm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/l)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 pacienta mnohem bezpe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íve však vznikají zán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tlivé komplikace (flebitidy)</a:t>
            </a:r>
          </a:p>
          <a:p>
            <a:pPr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cap="none" dirty="0">
                <a:solidFill>
                  <a:srgbClr val="00B0F0"/>
                </a:solidFill>
                <a:latin typeface="Tahoma" pitchFamily="34" charset="0"/>
              </a:rPr>
              <a:t>Výhody A-I-O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rovnoměrný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přívod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všech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živin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v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čase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1infúzní set, 1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infúzní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pumpa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méně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infúzních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spojek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jednoduchost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snížení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nároků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práci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sester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nižší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riziko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mikrobiální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kontaminace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snížení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finančních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nákladů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4800" b="1" cap="none">
                <a:solidFill>
                  <a:srgbClr val="00B0F0"/>
                </a:solidFill>
                <a:latin typeface="Tahoma" panose="020B0604030504040204" pitchFamily="34" charset="0"/>
              </a:rPr>
              <a:t>TYPY MALNUTRICE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>
              <a:solidFill>
                <a:srgbClr val="FF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Marantický typ </a:t>
            </a: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</a:rPr>
              <a:t>(</a:t>
            </a: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mara</a:t>
            </a: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</a:rPr>
              <a:t>smus</a:t>
            </a:r>
            <a:r>
              <a:rPr lang="cs-CZ" altLang="cs-CZ" sz="4000">
                <a:solidFill>
                  <a:srgbClr val="FF00FF"/>
                </a:solidFill>
                <a:latin typeface="Tahoma" panose="020B0604030504040204" pitchFamily="34" charset="0"/>
              </a:rPr>
              <a:t>) </a:t>
            </a:r>
            <a:endParaRPr lang="cs-CZ" altLang="cs-CZ" sz="4000">
              <a:solidFill>
                <a:srgbClr val="FF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b="1"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cs-CZ" altLang="cs-CZ" sz="3600" b="1">
                <a:solidFill>
                  <a:srgbClr val="000082"/>
                </a:solidFill>
                <a:cs typeface="Times New Roman" panose="02020603050405020304" pitchFamily="18" charset="0"/>
              </a:rPr>
              <a:t>dlouhodobé hladovění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Kwashiorkor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cs-CZ" altLang="cs-CZ" sz="3600" b="1">
                <a:solidFill>
                  <a:srgbClr val="000082"/>
                </a:solidFill>
                <a:cs typeface="Times New Roman" panose="02020603050405020304" pitchFamily="18" charset="0"/>
              </a:rPr>
              <a:t>stresový metabolizmus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cap="none" dirty="0">
                <a:solidFill>
                  <a:srgbClr val="00B0F0"/>
                </a:solidFill>
                <a:latin typeface="Tahoma" pitchFamily="34" charset="0"/>
              </a:rPr>
              <a:t>Výhody A-I-O</a:t>
            </a:r>
            <a:endParaRPr lang="cs-CZ" sz="4400" dirty="0"/>
          </a:p>
        </p:txBody>
      </p:sp>
      <p:sp>
        <p:nvSpPr>
          <p:cNvPr id="65539" name="Zástupný symbol pro obsah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74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anose="020B0604030504040204" pitchFamily="34" charset="0"/>
              </a:rPr>
              <a:t>příprava v nemocniční lékárně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anose="020B0604030504040204" pitchFamily="34" charset="0"/>
              </a:rPr>
              <a:t>dodržení aseptických podmínek 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anose="020B0604030504040204" pitchFamily="34" charset="0"/>
              </a:rPr>
              <a:t>kontrola kompatibility roztoků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anose="020B0604030504040204" pitchFamily="34" charset="0"/>
              </a:rPr>
              <a:t>periodická bakteriologická kontrola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anose="020B0604030504040204" pitchFamily="34" charset="0"/>
              </a:rPr>
              <a:t>možnost individualizované výživy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endParaRPr lang="cs-CZ" sz="48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cs-CZ" sz="4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Enterální výživa</a:t>
            </a:r>
            <a:endParaRPr lang="cs-CZ" sz="4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Enterální výživa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renesance enterální výživy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 7 dnech nedostatečného p.o. příjmu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nastává poškození GIT včetně střevního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lymfatického systému (GALT) s následnou poruchou funkční integrity střevního traktu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takto alterovaný GIT se stává zdrojem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proinflamatorních procesů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kriticky nemocných pacientů je tato doba ještě kratší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výhody enterální výživy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23850" y="1600200"/>
            <a:ext cx="8496300" cy="48736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latin typeface="Tahoma" panose="020B0604030504040204" pitchFamily="34" charset="0"/>
              </a:rPr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lepší utilizace nutrientů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</a:rPr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zachování struktury a funkce střeva 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se snížením bakteriální translokace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stimulační účinky  na motilitu GIT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produkce mediátorů v GIT - adenosin, 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NO  -  dilatace mesenterického řečiště   </a:t>
            </a:r>
          </a:p>
          <a:p>
            <a:pPr eaLnBrk="1" hangingPunct="1"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(splanchnická hypoperfuze se podílí </a:t>
            </a:r>
          </a:p>
          <a:p>
            <a:pPr eaLnBrk="1" hangingPunct="1"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na patogenezi MOF)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9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výhody enterální výživy</a:t>
            </a:r>
            <a:endParaRPr lang="cs-CZ" sz="4400" dirty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podporuje normální střevní mikroflóru a trvalou sekreci střevního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IgA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snižuje riziko rozvoje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cholestázy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a jaterní steatózy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je méně nákladná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včasné nasazení enterální nutriční podpory je úzce spjaté s nižším výskytem infekčních komplikací a s lepším celkovým léčebným výsledkem u kriticky nemocných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>
          <a:xfrm>
            <a:off x="395288" y="2060848"/>
            <a:ext cx="8353425" cy="394625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před zahájením EV  zhodnotit funkci  GIT, nicméně pro start EV není podmínkou auskultačně přítomna peristaltika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většiny kriticky nemocných pacientů  je akceptovatelné zahájit EV do žaludku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cap="none"/>
              <a:t>  </a:t>
            </a:r>
            <a:r>
              <a:rPr lang="cs-CZ" altLang="cs-CZ" sz="44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ENTERÁLNÍ VÝŽIVA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44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ENTERÁLNÍ VÝŽIVA</a:t>
            </a:r>
            <a:endParaRPr lang="cs-CZ" altLang="cs-CZ" cap="none"/>
          </a:p>
        </p:txBody>
      </p:sp>
      <p:sp>
        <p:nvSpPr>
          <p:cNvPr id="3" name="Zástupný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6688" cy="4873625"/>
          </a:xfrm>
        </p:spPr>
        <p:txBody>
          <a:bodyPr/>
          <a:lstStyle/>
          <a:p>
            <a:pPr marL="450850" indent="-342900">
              <a:buClr>
                <a:srgbClr val="FF33CC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ESPEN:  v časné fázi  akutního onemocnění je  doporučena hypokalorická výživa (nepřekročit   70% cíle), energetický a proteinový cíl by  mněl být dosažen  v průběhu 3-7 dnů.  </a:t>
            </a:r>
          </a:p>
          <a:p>
            <a:pPr marL="450850" indent="-342900">
              <a:buClr>
                <a:srgbClr val="FF33CC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většiny kriticky nemocných pacientů  je </a:t>
            </a:r>
          </a:p>
          <a:p>
            <a:pPr marL="450850" indent="-342900">
              <a:buClr>
                <a:srgbClr val="FF33CC"/>
              </a:buClr>
              <a:buSzPct val="68000"/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akceptovatelné zahájit EV do žaludku</a:t>
            </a:r>
          </a:p>
          <a:p>
            <a:pPr marL="450850" indent="-342900">
              <a:buClr>
                <a:srgbClr val="FF33CC"/>
              </a:buClr>
              <a:buSzPct val="68000"/>
              <a:buFont typeface="Wingdings" panose="05000000000000000000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ESPEN: doporučuje zvolit spíše kontinuální než   bolusovou EV</a:t>
            </a:r>
          </a:p>
          <a:p>
            <a:pPr marL="450850" indent="-342900"/>
            <a:endParaRPr lang="cs-CZ" altLang="cs-CZ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44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ENTERÁLNÍ VÝŽIVA</a:t>
            </a:r>
            <a:endParaRPr lang="cs-CZ" altLang="cs-CZ" cap="none"/>
          </a:p>
        </p:txBody>
      </p:sp>
      <p:sp>
        <p:nvSpPr>
          <p:cNvPr id="3" name="Zástupný obsah 2"/>
          <p:cNvSpPr>
            <a:spLocks noGrp="1"/>
          </p:cNvSpPr>
          <p:nvPr>
            <p:ph sz="quarter" idx="1"/>
          </p:nvPr>
        </p:nvSpPr>
        <p:spPr>
          <a:xfrm>
            <a:off x="457200" y="1700807"/>
            <a:ext cx="8002588" cy="4773017"/>
          </a:xfrm>
        </p:spPr>
        <p:txBody>
          <a:bodyPr/>
          <a:lstStyle/>
          <a:p>
            <a:pPr marL="565150" indent="-457200">
              <a:spcBef>
                <a:spcPts val="400"/>
              </a:spcBef>
              <a:buClr>
                <a:srgbClr val="FF33CC"/>
              </a:buClr>
              <a:buSzPct val="68000"/>
              <a:buFont typeface="Wingdings 2" panose="05020102010507070707" pitchFamily="18" charset="2"/>
              <a:buChar char="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pacientů s vysokým rizikem aspirace se doporučuje podpořit motilitu  GIT  podáním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prokinetik</a:t>
            </a:r>
            <a:endParaRPr lang="cs-CZ" altLang="cs-CZ" sz="28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65150" indent="-457200">
              <a:spcBef>
                <a:spcPts val="400"/>
              </a:spcBef>
              <a:buClr>
                <a:srgbClr val="FF33CC"/>
              </a:buClr>
              <a:buSzPct val="68000"/>
              <a:buFont typeface="Wingdings 2" panose="05020102010507070707" pitchFamily="18" charset="2"/>
              <a:buChar char="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pacientů  s vysokým rizikem aspirace je doporučeno podávání výživy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postpyloricky</a:t>
            </a:r>
            <a:endParaRPr lang="cs-CZ" altLang="cs-CZ" sz="28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65150" indent="-457200">
              <a:spcBef>
                <a:spcPts val="400"/>
              </a:spcBef>
              <a:buClr>
                <a:srgbClr val="FF33CC"/>
              </a:buClr>
              <a:buSzPct val="68000"/>
              <a:buFont typeface="Wingdings 2" panose="05020102010507070707" pitchFamily="18" charset="2"/>
              <a:buChar char="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při intoleranci EV  GS  přes podávání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prokinetické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terapie je indikováno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postpylorické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podání EV</a:t>
            </a:r>
          </a:p>
          <a:p>
            <a:pPr marL="565150" indent="-457200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kontraindikace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dirty="0"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náhlé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íhody b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išní, krvácení do GIT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evní obstrukce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profuzní zvracení,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těžké průjmy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paralytický ileus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sné sten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ó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zy trávicího ústrojí, 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toxické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megakolon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relativní: 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ká pankreatitis, GIT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píšt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le, ischemie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edpoklad krátkodobé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(mén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ne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3–6  týdn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)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– 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plikace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sondou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nasogastrickou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nebo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nasojejunální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edpoklad dlouhodobé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vy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aduje chirurgickou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jejunostomii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nebo perkutánní gastrostomii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dirty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MARANTICKÝ TYP 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(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mara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smus</a:t>
            </a:r>
            <a:r>
              <a:rPr lang="cs-CZ" sz="4000" cap="none">
                <a:solidFill>
                  <a:srgbClr val="00B0F0"/>
                </a:solidFill>
                <a:latin typeface="Tahoma" pitchFamily="34" charset="0"/>
              </a:rPr>
              <a:t>)</a:t>
            </a:r>
            <a:r>
              <a:rPr lang="cs-CZ" sz="4400" cap="none">
                <a:solidFill>
                  <a:srgbClr val="FF00FF"/>
                </a:solidFill>
                <a:latin typeface="Tahoma" pitchFamily="34" charset="0"/>
              </a:rPr>
              <a:t> </a:t>
            </a:r>
            <a:endParaRPr lang="cs-CZ" sz="4400" b="1" cap="none">
              <a:solidFill>
                <a:srgbClr val="00B0F0"/>
              </a:solidFill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14375" y="1600200"/>
            <a:ext cx="7429500" cy="48736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400">
              <a:solidFill>
                <a:srgbClr val="FF3399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600" b="1">
                <a:latin typeface="Tahoma" panose="020B0604030504040204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dlouhodobé hladov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ě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ní  </a:t>
            </a: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 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metabolizmus gluk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ózy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stoupá</a:t>
            </a: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 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metabolizmus tuk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stoupá</a:t>
            </a:r>
            <a:endParaRPr lang="cs-CZ" altLang="cs-CZ" sz="3200" b="1">
              <a:solidFill>
                <a:srgbClr val="000082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metabolizmus protein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klesá</a:t>
            </a:r>
            <a:r>
              <a:rPr lang="cs-CZ" altLang="cs-CZ" sz="3200">
                <a:solidFill>
                  <a:srgbClr val="00008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eaLnBrk="1" hangingPunct="1"/>
            <a:endParaRPr lang="cs-CZ" altLang="cs-CZ" sz="3200">
              <a:solidFill>
                <a:srgbClr val="00008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413"/>
            <a:ext cx="8002588" cy="5205412"/>
          </a:xfrm>
        </p:spPr>
        <p:txBody>
          <a:bodyPr>
            <a:normAutofit/>
          </a:bodyPr>
          <a:lstStyle/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 doporučeno zavedení a používání protokolu EV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 doporučen  „volume – based“ protokol  EV 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(stanovený cíl EV v  ml/den místo hodinové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rychlosti   EV)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„ top-down “ protokol  (užívá současně  více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různých strategií k podpoře tolerance EV - 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„volume – based“  strategie v kombinaci  s 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prokinetiky +  iniciálně  postpylorická výživa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None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-255588" eaLnBrk="1" hangingPunct="1">
              <a:lnSpc>
                <a:spcPct val="80000"/>
              </a:lnSpc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Protokol definuje cíl EV, rychlost infuse, speciální ordinace  - </a:t>
            </a:r>
          </a:p>
          <a:p>
            <a:pPr marL="0" indent="-255588" eaLnBrk="1" hangingPunct="1">
              <a:lnSpc>
                <a:spcPct val="80000"/>
              </a:lnSpc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měření GRV, frekvence proplachů, podmínky a  problémy při </a:t>
            </a:r>
          </a:p>
          <a:p>
            <a:pPr marL="0" indent="-255588" eaLnBrk="1" hangingPunct="1">
              <a:lnSpc>
                <a:spcPct val="80000"/>
              </a:lnSpc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kterých by měla  být EV  upravena či zastavena.  </a:t>
            </a:r>
          </a:p>
          <a:p>
            <a:pPr marL="0" indent="-255588" eaLnBrk="1" hangingPunct="1">
              <a:lnSpc>
                <a:spcPct val="80000"/>
              </a:lnSpc>
              <a:spcBef>
                <a:spcPct val="0"/>
              </a:spcBef>
              <a:buClr>
                <a:srgbClr val="FF33CC"/>
              </a:buClr>
              <a:buFont typeface="Wingdings" panose="05000000000000000000" pitchFamily="2" charset="2"/>
              <a:buChar char="ü"/>
            </a:pPr>
            <a:endParaRPr lang="cs-CZ" altLang="cs-CZ" sz="13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Protokol EV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xmlns="" id="{02FF7D7C-0EFC-4BFF-9604-B103349ED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xmlns="" id="{9673DCE0-89EC-4627-A9D5-7214FD3E730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35975" cy="48529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7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časná enterální výživa -  hned po </a:t>
            </a:r>
            <a:r>
              <a:rPr lang="cs-CZ" sz="96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hemodynamické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stabilizaci  (pokud nejsou KI jejího podání)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přípravek se podává kontinuálně pomocí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peristaltické pumpy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do žaludku nebo do proximálního jejuna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počáteční rychlost podání enterální výživy je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10-20 ml/h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rychlost se zvyšuje při její toleranci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 případě gastrické výživy je doporučeno dodržovat ve výživě noční pauzu 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200" b="1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200" b="1" i="1" dirty="0">
                <a:latin typeface="Tahoma" pitchFamily="34" charset="0"/>
                <a:cs typeface="Tahoma" pitchFamily="34" charset="0"/>
              </a:rPr>
              <a:t>     </a:t>
            </a:r>
            <a:endParaRPr lang="cs-CZ" sz="22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xmlns="" id="{8797549D-7ADC-46E2-80DB-1100BBB66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xmlns="" id="{B5361F9E-48F8-4508-A89F-919DA5828E5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39750" y="1628775"/>
            <a:ext cx="8104188" cy="48244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3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rezidua v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aludku se kontrolují  ka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dé 4 hodiny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ním obsahu do 200 - 400 ml  pokra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nezm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nou,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eventuálně postupně se zvyšující dávkou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ním obsahu  nad 500 ml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snižujeme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rychlost podání 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o 50%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pokud  je návrat ze sondy více než 500 ml podávání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nutrice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se zastaví a sonda se ponechá  na odvod minimálně na 4 hod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5073467D-370B-4CC5-97BF-C261DF362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xmlns="" id="{EB2CA8AA-EB72-416F-8677-F7E8FBDF285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362950" cy="50609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intoleranci gastrického podání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nutrice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se zavádí endoskopicky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nasojejunální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sonda a vý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se podává kontinuáln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pomocí peristaltické pumpy do jejuna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po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áte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rychlost podání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je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10-20 ml/h  s postupným zvyšováním rychlosti 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dle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klinického stavu pacienta. 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gastrická sonda se ponechá do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asn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na odvod a  pokud je odpad ze sondy &lt; 500 ml/24 hod.,  se vý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NGS op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 zahájí  výše uvedeným zp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sobem 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36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00063" y="157162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/>
              <a:t>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Polymerní</a:t>
            </a: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směs celých proteinů, polysacharidů,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triglyceridů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vyvážený vzájemný poměr všech živin,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vitamínů, stopových prvků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nízká viskozita stravy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zachovaná resorpční schopnost 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785938"/>
            <a:ext cx="7467600" cy="468788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Oligomerní</a:t>
            </a: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oligopeptidy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oligosacharidy, dextriny,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esencilání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MK, MCT,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nízká viskozita a osmolarita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pacientů se zhoršenou trávící 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resorbční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funkcí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7581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FF"/>
                </a:solidFill>
                <a:latin typeface="Tahoma" pitchFamily="34" charset="0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600" b="1" dirty="0">
                <a:solidFill>
                  <a:srgbClr val="FF00FF"/>
                </a:solidFill>
                <a:latin typeface="Tahoma" pitchFamily="34" charset="0"/>
              </a:rPr>
              <a:t>Elementární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Dipeptidy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tripeptidy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s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glycínem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mono- a disacharidy, frakcionovaný kokosový olej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vysoká osmolarita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bezzbytková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zánětlivých onemocnění střev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Standardní roztoky s nebo bez vlákniny </a:t>
            </a:r>
            <a:endParaRPr lang="cs-CZ" sz="32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569325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</a:rPr>
              <a:t>polymerní, nutričně definované  enterální výživy</a:t>
            </a: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obsahují  1kcal/ml  nebo 1,5 kcal/ml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energetické zastoupení : 16-20% bílkoviny,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25-30% tuky a 50-54 % cukry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většina přípravků pokrývá běžné potřeby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elektrolytů, vitamínů a stopových prvků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vhodné k enterální výživě u pacientů s dobrým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výchozím nutričním stavem, 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poměr 1gN : 130 – 140  np - kcal   vhodný pro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anabolický metabolizmus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altLang="cs-CZ" sz="20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Nutrison standard, Fresubin original, Isosource standardNutrison Energy MF,  Fresubin Energy , Isosource Energy Fibre …</a:t>
            </a:r>
            <a:endParaRPr lang="cs-CZ" altLang="cs-CZ" sz="2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cs-CZ" altLang="cs-CZ" sz="17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cs-CZ" altLang="cs-CZ" sz="2000">
              <a:latin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18488" cy="54451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CC0099"/>
                </a:solidFill>
              </a:rPr>
              <a:t> </a:t>
            </a:r>
            <a:endParaRPr lang="cs-CZ" altLang="cs-CZ" sz="3200" b="1">
              <a:solidFill>
                <a:srgbClr val="FF00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zlepšuje bariérovou funkci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upravuje střevní mikroflóru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upravuje konzistenci stolice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upravuje funkci tenkého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 fermentovaná střevními bakteriemi v tlustém střevě, produktem této fermentace jsou SCFA, které jsou důležitým energetickým substrátem pro buňky tlustého 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000082"/>
                </a:solidFill>
                <a:latin typeface="Tahoma" panose="020B0604030504040204" pitchFamily="34" charset="0"/>
              </a:rPr>
              <a:t>Fresubin original fibre, Isosource fibre, Nutrison multifibre</a:t>
            </a:r>
            <a:endParaRPr lang="cs-CZ" altLang="cs-CZ" sz="180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7467600" cy="13684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Vláknina  </a:t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endParaRPr lang="cs-CZ" sz="40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>
              <a:defRPr/>
            </a:pPr>
            <a:r>
              <a:rPr lang="cs-CZ" sz="4000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Vláknina</a:t>
            </a:r>
          </a:p>
        </p:txBody>
      </p:sp>
      <p:sp>
        <p:nvSpPr>
          <p:cNvPr id="81923" name="Zástupný obsah 2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002588" cy="49895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33CC"/>
              </a:buClr>
              <a:buSzPct val="65000"/>
              <a:buFont typeface="Wingdings 2" panose="05020102010507070707" pitchFamily="18" charset="2"/>
              <a:buChar char="P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 kriticky nemocných se nedoporučuje  rutinní použití  EV s vlákninou s cílem ovlivnění motility GIT a prevence průjmů</a:t>
            </a:r>
          </a:p>
          <a:p>
            <a:pPr eaLnBrk="1" hangingPunct="1">
              <a:spcBef>
                <a:spcPct val="0"/>
              </a:spcBef>
              <a:buClr>
                <a:srgbClr val="FF33CC"/>
              </a:buClr>
              <a:buSzPct val="65000"/>
              <a:buFont typeface="Wingdings 2" panose="05020102010507070707" pitchFamily="18" charset="2"/>
              <a:buChar char="P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zvážit použití EV s obsahem smíšené vlákniny u pacientů s přetrvávajícím průjmem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 2" panose="05020102010507070707" pitchFamily="18" charset="2"/>
              <a:buChar char="P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vyhnout se užití jak rozpustné tak nerozpustné vlákniny u pacientů s vysokým rizikem ischemie střev a u  závažné  poruchy motility GIT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381000"/>
            <a:ext cx="8139113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KLASIFIKACE MALNUTRICE PODLE ZÁVAŽNOSTI </a:t>
            </a:r>
            <a:r>
              <a:rPr lang="cs-CZ" sz="2800" b="1" cap="none">
                <a:solidFill>
                  <a:srgbClr val="00B0F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28625" y="1752600"/>
            <a:ext cx="8215313" cy="4800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Klinicky nevýznamná</a:t>
            </a:r>
            <a:r>
              <a:rPr lang="cs-CZ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b="1" dirty="0">
                <a:latin typeface="Tahoma" pitchFamily="34" charset="0"/>
              </a:rPr>
              <a:t>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h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motnosti o mén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10%, bez v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tších somatických a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zm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St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edn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záva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ná</a:t>
            </a:r>
            <a:r>
              <a:rPr lang="cs-CZ" sz="2800" b="1" dirty="0">
                <a:solidFill>
                  <a:srgbClr val="CC0099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sz="2800" b="1" dirty="0">
                <a:latin typeface="Tahoma" pitchFamily="34" charset="0"/>
                <a:cs typeface="Times New Roman" pitchFamily="18" charset="0"/>
              </a:rPr>
              <a:t>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hmotnosti kolem 10%,  nepokra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ující,   lehká deplece podko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ního tuku, bez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proje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vů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T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ká malnutrice</a:t>
            </a:r>
            <a:r>
              <a:rPr lang="cs-CZ" sz="2800" b="1" dirty="0">
                <a:solidFill>
                  <a:srgbClr val="CC0099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hmotnosti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es 10%, pokra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ující,  deplece podko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ního tuku a sval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alterac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(kašel, stisk ruky, hojení ran)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/>
              <a:buChar char=""/>
              <a:defRPr/>
            </a:pPr>
            <a:endParaRPr lang="cs-CZ" sz="28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895850"/>
          </a:xfrm>
        </p:spPr>
        <p:txBody>
          <a:bodyPr>
            <a:normAutofit/>
          </a:bodyPr>
          <a:lstStyle/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obsah B 65-100g /l  -  dávka proteinu potřebná v akutním stavu (min. 80% proteinového cíle)</a:t>
            </a:r>
          </a:p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obsah E 1200-1500kcal/l </a:t>
            </a: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 a</a:t>
            </a: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dekvátní dávka energie potřebná k utilizaci proteinu (min. 50-</a:t>
            </a:r>
          </a:p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60% kalorického cíle)</a:t>
            </a:r>
          </a:p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stresový poměr E/N = 75-125 (50-100) :1gN</a:t>
            </a:r>
          </a:p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rozdíl může být v poměru komponent výživy koncipované s rozdílnými cíli (MCT, </a:t>
            </a: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3-MK, antioxidanty, poměr solubilní/nesolubilní vláknina, …</a:t>
            </a:r>
            <a:endParaRPr lang="cs-CZ" altLang="cs-CZ" sz="2600" b="1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66738" indent="-457200" eaLnBrk="1" hangingPunct="1">
              <a:lnSpc>
                <a:spcPct val="90000"/>
              </a:lnSpc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6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gastrické i jejunální podání možné (kasein x syrovátka)</a:t>
            </a:r>
          </a:p>
          <a:p>
            <a:pPr marL="566738" indent="-457200" eaLnBrk="1" hangingPunct="1">
              <a:lnSpc>
                <a:spcPct val="90000"/>
              </a:lnSpc>
              <a:buFont typeface="Wingdings 3" panose="05040102010807070707" pitchFamily="18" charset="2"/>
              <a:buChar char=""/>
            </a:pPr>
            <a:endParaRPr lang="cs-CZ" alt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 „</a:t>
            </a:r>
            <a:r>
              <a:rPr lang="cs-CZ" b="1" dirty="0" err="1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Intensive</a:t>
            </a:r>
            <a:r>
              <a:rPr lang="cs-CZ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,  „</a:t>
            </a:r>
            <a:r>
              <a:rPr lang="cs-CZ" b="1" dirty="0" err="1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</a:t>
            </a:r>
            <a:r>
              <a:rPr lang="cs-CZ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Protein /</a:t>
            </a:r>
            <a:r>
              <a:rPr lang="cs-CZ" b="1" dirty="0" err="1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cs-CZ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</a:p>
        </p:txBody>
      </p:sp>
      <p:sp>
        <p:nvSpPr>
          <p:cNvPr id="87044" name="Zástupný symbol pro zápatí 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cs-CZ" altLang="cs-CZ" sz="1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9121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0" y="115888"/>
          <a:ext cx="6565900" cy="3259136"/>
        </p:xfrm>
        <a:graphic>
          <a:graphicData uri="http://schemas.openxmlformats.org/drawingml/2006/table">
            <a:tbl>
              <a:tblPr/>
              <a:tblGrid>
                <a:gridCol w="1093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0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8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HIGH PROTEIN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(+ENERGY)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(+FIBRE)</a:t>
                      </a:r>
                      <a:endParaRPr lang="cs-CZ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Protein Plus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Multifibre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Fresubin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2kcal HP   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Novasource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GI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Jevity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Plus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500/1000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v 1000ml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1560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1310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S (g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188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(20)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(15)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err="1">
                          <a:latin typeface="+mn-lt"/>
                          <a:ea typeface="Calibri"/>
                          <a:cs typeface="Times New Roman"/>
                        </a:rPr>
                        <a:t>kcal</a:t>
                      </a:r>
                      <a:r>
                        <a:rPr lang="cs-CZ" sz="1400" b="1" dirty="0">
                          <a:latin typeface="+mn-lt"/>
                          <a:ea typeface="Calibri"/>
                          <a:cs typeface="Times New Roman"/>
                        </a:rPr>
                        <a:t> E/g N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127(95):1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130(105):1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101(76):1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100(75):1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5066" name="TextovéPole 5"/>
          <p:cNvSpPr txBox="1">
            <a:spLocks noChangeArrowheads="1"/>
          </p:cNvSpPr>
          <p:nvPr/>
        </p:nvSpPr>
        <p:spPr bwMode="auto">
          <a:xfrm>
            <a:off x="34925" y="6453188"/>
            <a:ext cx="1368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200" i="1"/>
              <a:t>zdroj: NT FN Brno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051050" y="3429000"/>
          <a:ext cx="6769100" cy="3301998"/>
        </p:xfrm>
        <a:graphic>
          <a:graphicData uri="http://schemas.openxmlformats.org/drawingml/2006/table">
            <a:tbl>
              <a:tblPr/>
              <a:tblGrid>
                <a:gridCol w="1133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4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1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86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9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89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80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Advanced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Protison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Peptamen AF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Fresubin Intensive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Peptamen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Intense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 1000ml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POLYMER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POLYMER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73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</a:t>
                      </a: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0,1g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6,4g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kcal E/g 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107(89):1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101(84):1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76(51):1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67(42):1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24862" cy="466566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většiny kriticky nemocných pacientů je potřeba proteinů proporcionálně vyšší než potřeba energie – což není možné dosáhnout  standardními přípravky  enterální výživy, které mají vysoký poměr neproteinové energie k N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zvážit použití  EV s obsahem </a:t>
            </a:r>
            <a:r>
              <a:rPr lang="cs-CZ" altLang="cs-CZ" b="1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oligopeptidů</a:t>
            </a: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u pacientů s přetrvávajícími průjmy a u pacientů s podezřením na malabsorpci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kriticky nemocných pacientů se nedoporučuje  užití  speciálních formulí EV (orgánově specifické –  plicní, renální, jaterní, </a:t>
            </a:r>
            <a:r>
              <a:rPr lang="cs-CZ" altLang="cs-CZ" b="1" dirty="0" err="1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imunomodulační</a:t>
            </a:r>
            <a:r>
              <a:rPr lang="cs-CZ" altLang="cs-CZ" b="1" dirty="0">
                <a:solidFill>
                  <a:srgbClr val="0000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doporučení ASPEN</a:t>
            </a:r>
            <a:r>
              <a:rPr lang="cs-CZ" altLang="cs-CZ" sz="2600" b="1" dirty="0">
                <a:cs typeface="Times New Roman" panose="02020603050405020304" pitchFamily="18" charset="0"/>
              </a:rPr>
              <a:t>)  </a:t>
            </a:r>
          </a:p>
          <a:p>
            <a:pPr eaLnBrk="1" hangingPunct="1"/>
            <a:endParaRPr lang="cs-CZ" altLang="cs-CZ" b="1" dirty="0">
              <a:cs typeface="Times New Roman" panose="02020603050405020304" pitchFamily="18" charset="0"/>
            </a:endParaRPr>
          </a:p>
          <a:p>
            <a:pPr eaLnBrk="1" hangingPunct="1"/>
            <a:endParaRPr lang="cs-CZ" altLang="cs-CZ" b="1" dirty="0"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5573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4400" b="1" cap="none" dirty="0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VÝBĚR TYPU EV </a:t>
            </a:r>
            <a:r>
              <a:rPr lang="cs-CZ" altLang="cs-CZ" sz="4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40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4000" cap="none" dirty="0">
              <a:solidFill>
                <a:srgbClr val="0070C0"/>
              </a:solidFill>
            </a:endParaRPr>
          </a:p>
        </p:txBody>
      </p:sp>
      <p:sp>
        <p:nvSpPr>
          <p:cNvPr id="89092" name="Zástupný symbol pro zápatí 1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cs-CZ" altLang="cs-CZ" sz="14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31213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CC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altLang="cs-CZ" sz="2800" b="1">
                <a:solidFill>
                  <a:srgbClr val="FF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DM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polymerní, nutričně definované  enterální výživy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většina energie je dodána ve formě tuků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příznivě upravený poměr </a:t>
            </a:r>
            <a:r>
              <a:rPr lang="el-GR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ω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-6 a </a:t>
            </a:r>
            <a:r>
              <a:rPr lang="el-GR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ω </a:t>
            </a: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-3 MK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glycidová složka je tvořena  především rostlinným škrobem s pomalou a postupnou hydrolýzou a vstřebáváním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přídavek vlákniny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b="1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Glucerna Select, Diason,   Diben HP,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000" b="1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58175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147050" cy="470058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Cubison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,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Reconvan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polymerní, nutričně definovaná enterální výživa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1 ml = 1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kcal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vysoký obsah bílkovin a argininu,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Reconvan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je bohatý na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glutamin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l-GR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ω </a:t>
            </a: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-3 MK a  </a:t>
            </a:r>
            <a:r>
              <a:rPr lang="cs-CZ" altLang="cs-CZ" sz="28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elén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určené k nutriční podpoře metabolicky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stabilních  pacientů s  nehojícími se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ranami a proleženinami 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xmlns="" id="{3E5A834C-3903-4C3F-9792-4EA4FB3B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cs-CZ" altLang="cs-CZ" sz="4000" b="1" cap="none">
                <a:solidFill>
                  <a:srgbClr val="4AB1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SPECIÁLNÍ ENTERÁLNÍ VÝŽIVY</a:t>
            </a:r>
            <a:endParaRPr lang="cs-CZ" altLang="cs-CZ" sz="4000" cap="none">
              <a:solidFill>
                <a:srgbClr val="4AB1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803" name="Zástupný symbol pro obsah 2">
            <a:extLst>
              <a:ext uri="{FF2B5EF4-FFF2-40B4-BE49-F238E27FC236}">
                <a16:creationId xmlns:a16="http://schemas.microsoft.com/office/drawing/2014/main" xmlns="" id="{874D364F-B823-4D59-9447-134978208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35163"/>
            <a:ext cx="8569325" cy="43894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FF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Nepro HP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polymerní, nutričně definovaná  enterální výživa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1,8 kcal/ml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nízký obsah K a Na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poměr  1g N :  100 np- kcal 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renální selhání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restrikce tekutin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endParaRPr lang="cs-CZ" altLang="cs-CZ" sz="3000" b="1">
              <a:solidFill>
                <a:schemeClr val="bg2"/>
              </a:solidFill>
              <a:cs typeface="Tahoma" panose="020B0604030504040204" pitchFamily="34" charset="0"/>
            </a:endParaRP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endParaRPr lang="cs-CZ" altLang="cs-CZ" sz="3000" b="1">
              <a:solidFill>
                <a:schemeClr val="bg2"/>
              </a:solidFill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altLang="cs-CZ" sz="3200" b="1" u="sng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62950" cy="487362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Intestamin</a:t>
            </a:r>
            <a:endParaRPr lang="cs-CZ" sz="2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hypokalorická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(1 ml = 0,5kcal)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nutriční podpora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enterocytů</a:t>
            </a: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vysoký obsah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glutaminu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– 6g/100 ml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antioxidanty- vit. C,E, beta-karoten, Se,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Zn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,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SCFA  - podpora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kolonocytů</a:t>
            </a: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obsahuje vlákninu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neplní funkci kompletní enterální výživy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73625"/>
          </a:xfrm>
        </p:spPr>
        <p:txBody>
          <a:bodyPr/>
          <a:lstStyle/>
          <a:p>
            <a:pPr marL="457200" indent="-457200"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cs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denně  hodnotit toleranci EV,   </a:t>
            </a:r>
          </a:p>
          <a:p>
            <a:pPr marL="457200" indent="-457200"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cílem je zabránit neadekvátnímu nutričnímu příjmu </a:t>
            </a:r>
          </a:p>
          <a:p>
            <a:pPr marL="457200" indent="-457200"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ordinace nic p.o., nic do NGS  v průběhu diagnostických a  terapeutických procedur  by se měla minimalizovat - prevence rozvoje ileu a nedostatečné výživy </a:t>
            </a:r>
          </a:p>
          <a:p>
            <a:pPr marL="457200" indent="-457200"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intolerance EV – zvracení, bolestí břicha, břišní distenze, dyskomfort pacienta, vysoký odpad z NGS, průjem,  vymizelá peristaltika</a:t>
            </a:r>
          </a:p>
          <a:p>
            <a:pPr marL="457200" indent="-457200" eaLnBrk="1" hangingPunct="1"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2000" b="1" i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 </a:t>
            </a:r>
            <a:endParaRPr lang="cs-CZ" altLang="cs-CZ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cs-CZ" altLang="cs-CZ" sz="4000" b="1" cap="none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TOLERANCE ENTERÁLNÍ VÝŽIVY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73625"/>
          </a:xfrm>
        </p:spPr>
        <p:txBody>
          <a:bodyPr>
            <a:normAutofit/>
          </a:bodyPr>
          <a:lstStyle/>
          <a:p>
            <a:pPr marL="365125" indent="-255588" eaLnBrk="1" hangingPunct="1">
              <a:buFont typeface="Wingdings 3" panose="05040102010807070707" pitchFamily="18" charset="2"/>
              <a:buChar char=""/>
            </a:pPr>
            <a:endParaRPr lang="cs-CZ" altLang="cs-CZ" b="1">
              <a:cs typeface="Times New Roman" panose="02020603050405020304" pitchFamily="18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rutinní monitorace reziduálního gastrického objemu  (GRV) u pacientů s EV se  nedoporučuje (ASPEN)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pokud  se monitoruje reziduální  gastrický objem  není doporučeno  zastavení EV při  odpadu &lt;500 ml /6 hod  v případě, že nejsou přítomny známky  GIT intolerance </a:t>
            </a: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zvýšit pozornost  při GRV  200- 500 ml /6 hod</a:t>
            </a:r>
          </a:p>
          <a:p>
            <a:pPr marL="365125" indent="-255588" eaLnBrk="1" hangingPunct="1"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cs-CZ" altLang="cs-CZ" sz="200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None/>
            </a:pPr>
            <a:endParaRPr lang="cs-CZ" altLang="cs-CZ" sz="2000">
              <a:cs typeface="Times New Roman" panose="02020603050405020304" pitchFamily="18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None/>
            </a:pPr>
            <a:endParaRPr lang="cs-CZ" altLang="cs-CZ" sz="2000">
              <a:cs typeface="Times New Roman" panose="02020603050405020304" pitchFamily="18" charset="0"/>
            </a:endParaRPr>
          </a:p>
          <a:p>
            <a:pPr marL="365125" indent="-255588" eaLnBrk="1" hangingPunct="1">
              <a:buFont typeface="Wingdings 3" panose="05040102010807070707" pitchFamily="18" charset="2"/>
              <a:buChar char=""/>
            </a:pPr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Reziduální gastrický objem </a:t>
            </a:r>
          </a:p>
        </p:txBody>
      </p:sp>
      <p:sp>
        <p:nvSpPr>
          <p:cNvPr id="95236" name="Zástupný symbol pro zápatí 1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cs-CZ" altLang="cs-CZ" sz="1400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2413" y="1438275"/>
            <a:ext cx="8639175" cy="4816475"/>
          </a:xfrm>
        </p:spPr>
        <p:txBody>
          <a:bodyPr>
            <a:normAutofit/>
          </a:bodyPr>
          <a:lstStyle/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vždy vyloučit organickou příčinu potíží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redukovat/vysadit rizikovou medikaci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pamatovat na tekutinový management 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dle počtu a tíže symptomů zpomalení EV o 50% (nevysazovat)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stop EV pouze při KI podávání, jinak zachovat trofickou dávku EV 10-20ml/h, resp. </a:t>
            </a: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250-500 ml/d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při intoleranci horního GIT: zvážit podávání EV jejunálně (NGS+NJS, biluminální sonda) a přidat prokinetika</a:t>
            </a:r>
          </a:p>
          <a:p>
            <a:pPr marL="566738" indent="-457200" eaLnBrk="1" hangingPunct="1">
              <a:lnSpc>
                <a:spcPct val="80000"/>
              </a:lnSpc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při intoleranci dolního GIT: vyloučení infekce, symptom. terapie průjmu/zácpy</a:t>
            </a:r>
          </a:p>
          <a:p>
            <a:pPr marL="566738" indent="-457200" eaLnBrk="1" hangingPunct="1">
              <a:lnSpc>
                <a:spcPct val="80000"/>
              </a:lnSpc>
              <a:buFont typeface="Wingdings 3" panose="05040102010807070707" pitchFamily="18" charset="2"/>
              <a:buChar char=""/>
            </a:pPr>
            <a:endParaRPr lang="cs-CZ" altLang="cs-CZ" sz="22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73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Terapie dysfunkce GIT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381000" y="381000"/>
            <a:ext cx="8685213" cy="904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cap="none">
                <a:solidFill>
                  <a:srgbClr val="00B0F0"/>
                </a:solidFill>
                <a:latin typeface="Tahoma" pitchFamily="34" charset="0"/>
              </a:rPr>
              <a:t>DIAGNOSTIKA STUPNĚ MALNUTRICE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00063" y="1484313"/>
            <a:ext cx="8458200" cy="5373687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</a:rPr>
              <a:t>                          lehký        střední        těžký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eaLnBrk="1" hangingPunct="1"/>
            <a:r>
              <a:rPr lang="cs-CZ" altLang="cs-CZ" sz="2800">
                <a:latin typeface="Tahoma" panose="020B0604030504040204" pitchFamily="34" charset="0"/>
              </a:rPr>
              <a:t>a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lbumin g/l    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30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</a:rPr>
              <a:t>-35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 30-25          pod 25       </a:t>
            </a:r>
            <a:r>
              <a:rPr lang="cs-CZ" altLang="cs-CZ" sz="2800"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transferin g/l</a:t>
            </a:r>
            <a:r>
              <a:rPr lang="cs-CZ" altLang="cs-CZ" sz="2800">
                <a:latin typeface="Tahoma" panose="020B0604030504040204" pitchFamily="34" charset="0"/>
              </a:rPr>
              <a:t>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2,0-1,8     1,8-1,6         pod 1,6            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ko</a:t>
            </a:r>
            <a:r>
              <a:rPr lang="cs-CZ" altLang="cs-CZ" sz="2800">
                <a:latin typeface="Tahoma" panose="020B0604030504040204" pitchFamily="34" charset="0"/>
              </a:rPr>
              <a:t>ž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ní </a:t>
            </a:r>
            <a:r>
              <a:rPr lang="cs-CZ" altLang="cs-CZ" sz="2800">
                <a:latin typeface="Tahoma" panose="020B0604030504040204" pitchFamily="34" charset="0"/>
              </a:rPr>
              <a:t>ř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asa M 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10,2 mm    8,8 mm      7,5 mm</a:t>
            </a:r>
            <a:endParaRPr lang="cs-CZ" altLang="cs-CZ" sz="2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tricepsu     Ž  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13,2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</a:rPr>
              <a:t>mm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11,6 mm    9,9 mm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      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odpady N</a:t>
            </a:r>
            <a:r>
              <a:rPr lang="cs-CZ" altLang="cs-CZ" sz="2800">
                <a:latin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v mo</a:t>
            </a:r>
            <a:r>
              <a:rPr lang="cs-CZ" altLang="cs-CZ" sz="2800">
                <a:latin typeface="Tahoma" panose="020B0604030504040204" pitchFamily="34" charset="0"/>
              </a:rPr>
              <a:t>č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i/24 hod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pod 8g       8-15 g       nad 15 g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             </a:t>
            </a:r>
          </a:p>
          <a:p>
            <a:pPr eaLnBrk="1" hangingPunct="1"/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Kreatinin/s   </a:t>
            </a:r>
            <a:r>
              <a:rPr lang="cs-CZ" altLang="cs-CZ" sz="2800">
                <a:latin typeface="Tahoma" panose="020B0604030504040204" pitchFamily="34" charset="0"/>
              </a:rPr>
              <a:t> 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v norm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</a:rPr>
              <a:t>ě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8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cs-CZ" altLang="cs-CZ" sz="32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↓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+               </a:t>
            </a:r>
            <a:r>
              <a:rPr lang="cs-CZ" altLang="cs-CZ" sz="28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↓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+++    </a:t>
            </a:r>
          </a:p>
          <a:p>
            <a:pPr eaLnBrk="1" hangingPunct="1"/>
            <a:r>
              <a:rPr lang="cs-CZ" altLang="cs-CZ" sz="2800">
                <a:latin typeface="Tahoma" panose="020B0604030504040204" pitchFamily="34" charset="0"/>
              </a:rPr>
              <a:t>              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/mo</a:t>
            </a:r>
            <a:r>
              <a:rPr lang="cs-CZ" altLang="cs-CZ" sz="2800">
                <a:latin typeface="Tahoma" panose="020B0604030504040204" pitchFamily="34" charset="0"/>
              </a:rPr>
              <a:t>č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cs-CZ" altLang="cs-CZ" sz="28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↑</a:t>
            </a:r>
            <a:r>
              <a:rPr lang="cs-CZ" altLang="cs-CZ" sz="28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+               </a:t>
            </a:r>
            <a:r>
              <a:rPr lang="cs-CZ" altLang="cs-CZ" sz="28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↑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+++</a:t>
            </a:r>
            <a:r>
              <a:rPr lang="cs-CZ" altLang="cs-CZ" sz="2800" b="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      ↓   </a:t>
            </a:r>
            <a:r>
              <a:rPr lang="cs-CZ" altLang="cs-CZ" sz="2800">
                <a:solidFill>
                  <a:srgbClr val="FF33CC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++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sah 1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82441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b="1">
                <a:cs typeface="Times New Roman" panose="02020603050405020304" pitchFamily="18" charset="0"/>
              </a:rPr>
              <a:t> </a:t>
            </a: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metoclopramid  3x10mg i.v. , max. 0,5mg/kg/d     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erythromycin 100 – 250 mg 3x denně 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(3-7mg/kg/den)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kombinace max. 7 dní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mikronizované pankreat. fermenty (do NGS vysypávat, do NJS rozpustit v bikarbonátu),  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CaCO3, ev. probiotika, střevní dekontaminace (rifaximin, metronidazol), …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Char char="P"/>
            </a:pPr>
            <a:r>
              <a:rPr lang="cs-CZ" altLang="cs-CZ" sz="26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lactulosa, klysma, manuální vybavení stolice, ev. probiotika, rhb, atd.</a:t>
            </a:r>
          </a:p>
          <a:p>
            <a:pPr eaLnBrk="1" hangingPunct="1">
              <a:buFont typeface="Wingdings 3" panose="05040102010807070707" pitchFamily="18" charset="2"/>
              <a:buChar char=""/>
            </a:pPr>
            <a:endParaRPr lang="cs-CZ" altLang="cs-CZ" b="1">
              <a:cs typeface="Times New Roman" panose="02020603050405020304" pitchFamily="18" charset="0"/>
            </a:endParaRPr>
          </a:p>
          <a:p>
            <a:pPr eaLnBrk="1" hangingPunct="1">
              <a:buFont typeface="Wingdings 3" panose="05040102010807070707" pitchFamily="18" charset="2"/>
              <a:buChar char=""/>
            </a:pPr>
            <a:endParaRPr lang="cs-CZ" altLang="cs-CZ" b="1">
              <a:cs typeface="Times New Roman" panose="02020603050405020304" pitchFamily="18" charset="0"/>
            </a:endParaRPr>
          </a:p>
          <a:p>
            <a:pPr eaLnBrk="1" hangingPunct="1">
              <a:buFont typeface="Wingdings 3" panose="05040102010807070707" pitchFamily="18" charset="2"/>
              <a:buChar char=""/>
            </a:pPr>
            <a:endParaRPr lang="cs-CZ" altLang="cs-CZ" b="1">
              <a:cs typeface="Times New Roman" panose="02020603050405020304" pitchFamily="18" charset="0"/>
            </a:endParaRPr>
          </a:p>
          <a:p>
            <a:pPr eaLnBrk="1" hangingPunct="1">
              <a:buFont typeface="Wingdings 3" panose="05040102010807070707" pitchFamily="18" charset="2"/>
              <a:buChar char=""/>
            </a:pPr>
            <a:endParaRPr lang="cs-CZ" altLang="cs-CZ" b="1"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4AB1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Terapie dysfunkce GIT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komplikace enterální výživy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85813" y="1600200"/>
            <a:ext cx="7138987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Technické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chybné umístění sondy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ucpání sondy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reflux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eroze z otlaku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komplikace enterální výživy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42938" y="1600200"/>
            <a:ext cx="7281862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Vyvolané nutričními přípravky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nadýmání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nauzea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křeče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regurgitace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průjmy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FF"/>
                </a:solidFill>
                <a:latin typeface="Tahoma" panose="020B0604030504040204" pitchFamily="34" charset="0"/>
              </a:rPr>
              <a:t>   Včasné zavedení enterální výživy u kriticky nemocného pacienta je nesmírně důležité. Již samotné užití enterální cesty podání živin je schopno významně snížit produkci cytokinů, katabolických hormonů i proteinů akutní fáze a omezit tak metabolický stres organizmu.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457200" y="1844823"/>
            <a:ext cx="8147050" cy="4629001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CC0099"/>
                </a:solidFill>
                <a:cs typeface="Times New Roman" panose="02020603050405020304" pitchFamily="18" charset="0"/>
              </a:rPr>
              <a:t>    </a:t>
            </a:r>
            <a:r>
              <a:rPr lang="cs-CZ" altLang="cs-CZ" sz="2800" b="1" dirty="0" err="1">
                <a:solidFill>
                  <a:srgbClr val="FF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Antiulceróza</a:t>
            </a:r>
            <a:r>
              <a:rPr lang="cs-CZ" altLang="cs-CZ" sz="2800" b="1" dirty="0">
                <a:solidFill>
                  <a:srgbClr val="FF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dirty="0">
              <a:solidFill>
                <a:srgbClr val="CC0099"/>
              </a:solidFill>
            </a:endParaRP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H2 blokátory a  PPI podávat pouze u pac.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s vředovou chorobou 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gastroduodena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(i</a:t>
            </a:r>
            <a:r>
              <a:rPr lang="cs-CZ" altLang="cs-CZ" sz="2800" b="1" i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anamnesticky</a:t>
            </a:r>
            <a:r>
              <a:rPr lang="cs-CZ" altLang="cs-CZ" sz="2800" b="1" i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 u polytraumat,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altLang="cs-CZ" sz="2800" b="1" dirty="0" err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kraniotraumat</a:t>
            </a: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 popálenin a u pac. s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terapeutickými dávkami kortikoidů</a:t>
            </a:r>
            <a:endParaRPr lang="cs-CZ" altLang="cs-CZ" sz="2800" dirty="0">
              <a:solidFill>
                <a:srgbClr val="00008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podpůrná terapie</a:t>
            </a:r>
            <a:endParaRPr lang="cs-CZ" sz="44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zásady nutri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č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7581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ím je pacient v 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ším stavu, tím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opatrn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 musíme být  v dávkách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jednotlivých substrát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nejsme schopni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dosáhnout  vyrovnanou 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bilanci  !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zatí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ení metabolických drah ji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beztak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ených stresem  vede ke zhoršování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celé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ady funkcí vitáln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d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itých pro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kriticky nemocné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zásady nutri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č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928813"/>
            <a:ext cx="8086725" cy="43799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časné zavedení enterální výživy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postupné zvyšování nutriční zátěže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zvyšování energetické nálože při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zlepšování stavu pacienta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který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se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dostává do anabolické fáze a je schopný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zvýšený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ísun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ivin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utilizovat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sledování klinického stavu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monitorace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tolerance a odpovědi pacienta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na nutriční podporu 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anose="05000000000000000000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anose="020B0604030504040204" pitchFamily="34" charset="0"/>
            </a:endParaRPr>
          </a:p>
          <a:p>
            <a:pPr lvl="1" algn="ctr" eaLnBrk="1" hangingPunct="1">
              <a:buFontTx/>
              <a:buNone/>
            </a:pPr>
            <a:r>
              <a:rPr lang="cs-CZ" altLang="cs-CZ" sz="3600" b="1">
                <a:solidFill>
                  <a:srgbClr val="FF00FF"/>
                </a:solidFill>
                <a:latin typeface="Tahoma" panose="020B0604030504040204" pitchFamily="34" charset="0"/>
              </a:rPr>
              <a:t>Nutriční podpora je neoddělitelnou součástí intenzivní péče o pacienta kriticky nemocného.</a:t>
            </a:r>
          </a:p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7523" name="Zástupný symbol pro obsah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Děkuji za pozornost.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8547" name="Zástupný obsah 2"/>
          <p:cNvSpPr>
            <a:spLocks noGrp="1" noChangeArrowheads="1"/>
          </p:cNvSpPr>
          <p:nvPr>
            <p:ph sz="quarter" idx="1"/>
          </p:nvPr>
        </p:nvSpPr>
        <p:spPr>
          <a:xfrm>
            <a:off x="250825" y="1417638"/>
            <a:ext cx="8497888" cy="50561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ESPEN Guideline on Clinical Nutrition in the  Intensive Care Unit      2018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000">
                <a:solidFill>
                  <a:srgbClr val="000000"/>
                </a:solidFill>
                <a:cs typeface="Times New Roman" panose="02020603050405020304" pitchFamily="18" charset="0"/>
              </a:rPr>
              <a:t>SingerP,etal.,ESPENguidelineonclinicalnutritionintheintensivecareunit,ClinicalNutrition(2018),https:// doi.org/10.1016/j.clnu.2018.08.037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Guidelines for the Provision and Assessment of Nutrition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Support Therapy in the Adult Critically Ill Patient: </a:t>
            </a:r>
            <a:r>
              <a:rPr lang="en-US" altLang="cs-CZ">
                <a:solidFill>
                  <a:srgbClr val="000000"/>
                </a:solidFill>
                <a:cs typeface="Arial" panose="020B0604020202020204" pitchFamily="34" charset="0"/>
              </a:rPr>
              <a:t>Society</a:t>
            </a:r>
            <a:r>
              <a:rPr lang="cs-CZ" altLang="cs-CZ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>
                <a:solidFill>
                  <a:srgbClr val="000000"/>
                </a:solidFill>
                <a:cs typeface="Arial" panose="020B0604020202020204" pitchFamily="34" charset="0"/>
              </a:rPr>
              <a:t>of Critical Care Medicine (SCCM) and American Society</a:t>
            </a:r>
            <a:r>
              <a:rPr lang="cs-CZ" altLang="cs-CZ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>
                <a:solidFill>
                  <a:srgbClr val="000000"/>
                </a:solidFill>
                <a:cs typeface="Arial" panose="020B0604020202020204" pitchFamily="34" charset="0"/>
              </a:rPr>
              <a:t>for Parenteral and Enteral Nutrition</a:t>
            </a:r>
            <a:r>
              <a:rPr lang="cs-CZ" altLang="cs-CZ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cs-CZ">
                <a:solidFill>
                  <a:srgbClr val="000000"/>
                </a:solidFill>
                <a:cs typeface="Arial" panose="020B0604020202020204" pitchFamily="34" charset="0"/>
              </a:rPr>
              <a:t>(A.S.P.E.N.) </a:t>
            </a:r>
            <a:endParaRPr lang="cs-CZ" altLang="cs-CZ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000">
                <a:solidFill>
                  <a:srgbClr val="000000"/>
                </a:solidFill>
                <a:cs typeface="Arial" panose="020B0604020202020204" pitchFamily="34" charset="0"/>
              </a:rPr>
              <a:t>Journal of Parenteral and Enteral</a:t>
            </a:r>
            <a:r>
              <a:rPr lang="cs-CZ" altLang="cs-CZ" sz="2000">
                <a:solidFill>
                  <a:srgbClr val="000000"/>
                </a:solidFill>
                <a:cs typeface="Arial" panose="020B0604020202020204" pitchFamily="34" charset="0"/>
              </a:rPr>
              <a:t> Nutrition   Volume 40 Number 2  February 2016 159–211 c 2016 American Society for Parenteral and Enteral Nutrition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en-US" altLang="cs-CZ" sz="2000">
                <a:solidFill>
                  <a:srgbClr val="000000"/>
                </a:solidFill>
                <a:cs typeface="Arial" panose="020B0604020202020204" pitchFamily="34" charset="0"/>
              </a:rPr>
              <a:t> Society of Critical Care</a:t>
            </a:r>
            <a:r>
              <a:rPr lang="cs-CZ" altLang="cs-CZ" sz="2000">
                <a:solidFill>
                  <a:srgbClr val="000000"/>
                </a:solidFill>
                <a:cs typeface="Arial" panose="020B0604020202020204" pitchFamily="34" charset="0"/>
              </a:rPr>
              <a:t> Medicine    DOI: 10.1177/0148607115621863  jpen.sagepub.com     hosted at online.sagepub.com</a:t>
            </a:r>
            <a:endParaRPr lang="cs-CZ" altLang="cs-CZ" sz="20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výživa kriticky nemocných  Mgr IP 2020[20200221090503430].md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1">
      <a:dk1>
        <a:srgbClr val="4D4D4D"/>
      </a:dk1>
      <a:lt1>
        <a:srgbClr val="FFFFFF"/>
      </a:lt1>
      <a:dk2>
        <a:srgbClr val="000058"/>
      </a:dk2>
      <a:lt2>
        <a:srgbClr val="B7E7FF"/>
      </a:lt2>
      <a:accent1>
        <a:srgbClr val="0099CC"/>
      </a:accent1>
      <a:accent2>
        <a:srgbClr val="00CC99"/>
      </a:accent2>
      <a:accent3>
        <a:srgbClr val="AAAABD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2652</TotalTime>
  <Words>3739</Words>
  <Application>Microsoft Office PowerPoint</Application>
  <PresentationFormat>Předvádění na obrazovce (4:3)</PresentationFormat>
  <Paragraphs>1327</Paragraphs>
  <Slides>99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99</vt:i4>
      </vt:variant>
    </vt:vector>
  </HeadingPairs>
  <TitlesOfParts>
    <vt:vector size="110" baseType="lpstr">
      <vt:lpstr>Arial</vt:lpstr>
      <vt:lpstr>Arial CE</vt:lpstr>
      <vt:lpstr>Calibri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Arkýř</vt:lpstr>
      <vt:lpstr>Nutriční terapie v intenzivní péči  </vt:lpstr>
      <vt:lpstr>obsah :</vt:lpstr>
      <vt:lpstr>klinická výživa</vt:lpstr>
      <vt:lpstr>Prezentace aplikace PowerPoint</vt:lpstr>
      <vt:lpstr>Malnutrice</vt:lpstr>
      <vt:lpstr>TYPY MALNUTRICE</vt:lpstr>
      <vt:lpstr>MARANTICKÝ TYP (marasmus) </vt:lpstr>
      <vt:lpstr>KLASIFIKACE MALNUTRICE PODLE ZÁVAŽNOSTI  </vt:lpstr>
      <vt:lpstr>DIAGNOSTIKA STUPNĚ MALNUTRICE </vt:lpstr>
      <vt:lpstr>INDIKACE NUTRIČNÍ PODPORY</vt:lpstr>
      <vt:lpstr>INDIKACE NUTRIČNÍ PODPORY</vt:lpstr>
      <vt:lpstr>            DLOUHODOBÁ DOMÁCÍ PARENTERÁLNÍ A  ENTERÁLNÍ VÝŽIVA</vt:lpstr>
      <vt:lpstr>  KWASHIORKOR </vt:lpstr>
      <vt:lpstr>Prezentace aplikace PowerPoint</vt:lpstr>
      <vt:lpstr>               </vt:lpstr>
      <vt:lpstr>Prezentace aplikace PowerPoint</vt:lpstr>
      <vt:lpstr>Prezentace aplikace PowerPoint</vt:lpstr>
      <vt:lpstr>ZMĚNY METABOLIZMU VE STRESU</vt:lpstr>
      <vt:lpstr>Prezentace aplikace PowerPoint</vt:lpstr>
      <vt:lpstr>Prezentace aplikace PowerPoint</vt:lpstr>
      <vt:lpstr>Prezentace aplikace PowerPoint</vt:lpstr>
      <vt:lpstr>ALGORITMUS NUTRIČNÍ TERAPIE V IP</vt:lpstr>
      <vt:lpstr> STANOVENÍ NUTRIČNÍHO STAVU,   IDENTIFIKACE NUTRIČNÍHO RIZIKA    </vt:lpstr>
      <vt:lpstr>NRS - Nutritional Risk Score  </vt:lpstr>
      <vt:lpstr>NUTRIC Score </vt:lpstr>
      <vt:lpstr>Prezentace aplikace PowerPoint</vt:lpstr>
      <vt:lpstr> Stanovení aktuální energetické potřeby</vt:lpstr>
      <vt:lpstr> Stanovení aktuální energetické potřeby</vt:lpstr>
      <vt:lpstr>Stanovení aktuální energetické potřeby</vt:lpstr>
      <vt:lpstr> STANOVENÍ ADEKVÁTNÍ DODÁVKY PROTEINŮ </vt:lpstr>
      <vt:lpstr>nutriční substráty</vt:lpstr>
      <vt:lpstr>TIMING NUTRIČNÍ PODPORY</vt:lpstr>
      <vt:lpstr>                                                    VÝBĚR VÝŽIVY</vt:lpstr>
      <vt:lpstr>Prezentace aplikace PowerPoint</vt:lpstr>
      <vt:lpstr>KDY POUŽÍT PARENTERÁLNÍ VÝŽIVU V  IP</vt:lpstr>
      <vt:lpstr>Cukry</vt:lpstr>
      <vt:lpstr>Tuky</vt:lpstr>
      <vt:lpstr>Tuky</vt:lpstr>
      <vt:lpstr>Tuky</vt:lpstr>
      <vt:lpstr> SMOFlipid®    nová generace tukových emulzí</vt:lpstr>
      <vt:lpstr>Proteiny</vt:lpstr>
      <vt:lpstr>Prezentace aplikace PowerPoint</vt:lpstr>
      <vt:lpstr>vitaminy a stopové prvky </vt:lpstr>
      <vt:lpstr>Prezentace aplikace PowerPoint</vt:lpstr>
      <vt:lpstr> Vitamíny  a stopové prvky </vt:lpstr>
      <vt:lpstr>PARENTERÁLNÍ VÝŽIVA</vt:lpstr>
      <vt:lpstr>Prezentace aplikace PowerPoint</vt:lpstr>
      <vt:lpstr>A-I-O VAKY </vt:lpstr>
      <vt:lpstr>Prezentace aplikace PowerPoint</vt:lpstr>
      <vt:lpstr>FIREMNÍ VAKY  (dvoukomorové) </vt:lpstr>
      <vt:lpstr>Prezentace aplikace PowerPoint</vt:lpstr>
      <vt:lpstr>FIREMNÍ VAKY (tříkomorové) </vt:lpstr>
      <vt:lpstr>FIREMNÍ VAKY (tříkomorové) </vt:lpstr>
      <vt:lpstr> FIREMNÍ VAKY (tříkomorové) </vt:lpstr>
      <vt:lpstr> </vt:lpstr>
      <vt:lpstr>Parenterální výživa</vt:lpstr>
      <vt:lpstr>Parenterální výživa</vt:lpstr>
      <vt:lpstr>Parenterální výživa</vt:lpstr>
      <vt:lpstr>Výhody A-I-O</vt:lpstr>
      <vt:lpstr>Výhody A-I-O</vt:lpstr>
      <vt:lpstr>Prezentace aplikace PowerPoint</vt:lpstr>
      <vt:lpstr>Enterální výživa</vt:lpstr>
      <vt:lpstr>výhody enterální výživy</vt:lpstr>
      <vt:lpstr>výhody enterální výživy</vt:lpstr>
      <vt:lpstr>  ENTERÁLNÍ VÝŽIVA </vt:lpstr>
      <vt:lpstr>ENTERÁLNÍ VÝŽIVA</vt:lpstr>
      <vt:lpstr>ENTERÁLNÍ VÝŽIVA</vt:lpstr>
      <vt:lpstr>kontraindikace</vt:lpstr>
      <vt:lpstr>Prezentace aplikace PowerPoint</vt:lpstr>
      <vt:lpstr>Protokol EV</vt:lpstr>
      <vt:lpstr>protokol enterální výživy</vt:lpstr>
      <vt:lpstr>protokol enterální výživy</vt:lpstr>
      <vt:lpstr>protokol enterální výživy</vt:lpstr>
      <vt:lpstr>druhy enterálních výživ</vt:lpstr>
      <vt:lpstr>druhy enterálních výživ</vt:lpstr>
      <vt:lpstr>Druhy enterálních výživ</vt:lpstr>
      <vt:lpstr>Standardní roztoky s nebo bez vlákniny </vt:lpstr>
      <vt:lpstr>   Vláknina   </vt:lpstr>
      <vt:lpstr>Vláknina</vt:lpstr>
      <vt:lpstr>EV „Intensive“ ,  „High Protein /Energy“</vt:lpstr>
      <vt:lpstr>Prezentace aplikace PowerPoint</vt:lpstr>
      <vt:lpstr>VÝBĚR TYPU EV  </vt:lpstr>
      <vt:lpstr>Speciální enterální výživy</vt:lpstr>
      <vt:lpstr>Speciální enterální výživy</vt:lpstr>
      <vt:lpstr>SPECIÁLNÍ ENTERÁLNÍ VÝŽIVY</vt:lpstr>
      <vt:lpstr>Speciální enterální výživy</vt:lpstr>
      <vt:lpstr>TOLERANCE ENTERÁLNÍ VÝŽIVY </vt:lpstr>
      <vt:lpstr>Reziduální gastrický objem </vt:lpstr>
      <vt:lpstr>Terapie dysfunkce GIT</vt:lpstr>
      <vt:lpstr>Terapie dysfunkce GIT</vt:lpstr>
      <vt:lpstr>komplikace enterální výživy</vt:lpstr>
      <vt:lpstr>komplikace enterální výživy</vt:lpstr>
      <vt:lpstr>Prezentace aplikace PowerPoint</vt:lpstr>
      <vt:lpstr>podpůrná terapie</vt:lpstr>
      <vt:lpstr>zásady nutriční podpory u pacienta v kritickém stavu</vt:lpstr>
      <vt:lpstr>zásady nutriční podpory u pacienta v kritickém stavu</vt:lpstr>
      <vt:lpstr>Prezentace aplikace PowerPoint</vt:lpstr>
      <vt:lpstr>Prezentace aplikace PowerPoint</vt:lpstr>
      <vt:lpstr>Prezentace aplikace PowerPoint</vt:lpstr>
    </vt:vector>
  </TitlesOfParts>
  <Company>Rodina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Parenterální a enterální výživa</dc:title>
  <dc:creator>Zima</dc:creator>
  <cp:lastModifiedBy>Hrdý Ondřej</cp:lastModifiedBy>
  <cp:revision>160</cp:revision>
  <dcterms:created xsi:type="dcterms:W3CDTF">2003-03-08T12:30:43Z</dcterms:created>
  <dcterms:modified xsi:type="dcterms:W3CDTF">2024-10-22T13:30:31Z</dcterms:modified>
</cp:coreProperties>
</file>