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8"/>
  </p:notesMasterIdLst>
  <p:sldIdLst>
    <p:sldId id="451" r:id="rId3"/>
    <p:sldId id="318" r:id="rId4"/>
    <p:sldId id="515" r:id="rId5"/>
    <p:sldId id="333" r:id="rId6"/>
    <p:sldId id="334" r:id="rId7"/>
    <p:sldId id="339" r:id="rId8"/>
    <p:sldId id="481" r:id="rId9"/>
    <p:sldId id="346" r:id="rId10"/>
    <p:sldId id="452" r:id="rId11"/>
    <p:sldId id="455" r:id="rId12"/>
    <p:sldId id="500" r:id="rId13"/>
    <p:sldId id="309" r:id="rId14"/>
    <p:sldId id="343" r:id="rId15"/>
    <p:sldId id="344" r:id="rId16"/>
    <p:sldId id="345" r:id="rId17"/>
    <p:sldId id="352" r:id="rId18"/>
    <p:sldId id="348" r:id="rId19"/>
    <p:sldId id="349" r:id="rId20"/>
    <p:sldId id="482" r:id="rId21"/>
    <p:sldId id="638" r:id="rId22"/>
    <p:sldId id="636" r:id="rId23"/>
    <p:sldId id="640" r:id="rId24"/>
    <p:sldId id="355" r:id="rId25"/>
    <p:sldId id="456" r:id="rId26"/>
    <p:sldId id="457" r:id="rId27"/>
    <p:sldId id="458" r:id="rId28"/>
    <p:sldId id="459" r:id="rId29"/>
    <p:sldId id="504" r:id="rId30"/>
    <p:sldId id="460" r:id="rId31"/>
    <p:sldId id="461" r:id="rId32"/>
    <p:sldId id="357" r:id="rId33"/>
    <p:sldId id="479" r:id="rId34"/>
    <p:sldId id="478" r:id="rId35"/>
    <p:sldId id="501" r:id="rId36"/>
    <p:sldId id="502" r:id="rId37"/>
    <p:sldId id="362" r:id="rId38"/>
    <p:sldId id="364" r:id="rId39"/>
    <p:sldId id="356" r:id="rId40"/>
    <p:sldId id="522" r:id="rId41"/>
    <p:sldId id="523" r:id="rId42"/>
    <p:sldId id="493" r:id="rId43"/>
    <p:sldId id="361" r:id="rId44"/>
    <p:sldId id="366" r:id="rId45"/>
    <p:sldId id="509" r:id="rId46"/>
    <p:sldId id="54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1E"/>
    <a:srgbClr val="38D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777" autoAdjust="0"/>
    <p:restoredTop sz="95909" autoAdjust="0"/>
  </p:normalViewPr>
  <p:slideViewPr>
    <p:cSldViewPr snapToGrid="0" snapToObjects="1">
      <p:cViewPr varScale="1">
        <p:scale>
          <a:sx n="70" d="100"/>
          <a:sy n="70" d="100"/>
        </p:scale>
        <p:origin x="9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6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TBY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1-8EC5-4EA1-B40F-6849F392DD1F}"/>
              </c:ext>
            </c:extLst>
          </c:dPt>
          <c:dPt>
            <c:idx val="1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3-8EC5-4EA1-B40F-6849F392DD1F}"/>
              </c:ext>
            </c:extLst>
          </c:dPt>
          <c:dPt>
            <c:idx val="2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5-8EC5-4EA1-B40F-6849F392DD1F}"/>
              </c:ext>
            </c:extLst>
          </c:dPt>
          <c:dPt>
            <c:idx val="3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7-8EC5-4EA1-B40F-6849F392DD1F}"/>
              </c:ext>
            </c:extLst>
          </c:dPt>
          <c:dPt>
            <c:idx val="4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9-8EC5-4EA1-B40F-6849F392DD1F}"/>
              </c:ext>
            </c:extLst>
          </c:dPt>
          <c:dPt>
            <c:idx val="5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B-8EC5-4EA1-B40F-6849F392DD1F}"/>
              </c:ext>
            </c:extLst>
          </c:dPt>
          <c:dPt>
            <c:idx val="6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D-8EC5-4EA1-B40F-6849F392DD1F}"/>
              </c:ext>
            </c:extLst>
          </c:dPt>
          <c:dPt>
            <c:idx val="7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F-8EC5-4EA1-B40F-6849F392DD1F}"/>
              </c:ext>
            </c:extLst>
          </c:dPt>
          <c:dPt>
            <c:idx val="8"/>
            <c:invertIfNegative val="1"/>
            <c:bubble3D val="0"/>
            <c:spPr>
              <a:solidFill>
                <a:srgbClr val="860000"/>
              </a:solidFill>
            </c:spPr>
            <c:extLst>
              <c:ext xmlns:c16="http://schemas.microsoft.com/office/drawing/2014/chart" uri="{C3380CC4-5D6E-409C-BE32-E72D297353CC}">
                <c16:uniqueId val="{00000011-8EC5-4EA1-B40F-6849F392DD1F}"/>
              </c:ext>
            </c:extLst>
          </c:dPt>
          <c:dPt>
            <c:idx val="9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3-8EC5-4EA1-B40F-6849F392DD1F}"/>
              </c:ext>
            </c:extLst>
          </c:dPt>
          <c:dPt>
            <c:idx val="10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5-8EC5-4EA1-B40F-6849F392DD1F}"/>
              </c:ext>
            </c:extLst>
          </c:dPt>
          <c:dPt>
            <c:idx val="11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7-8EC5-4EA1-B40F-6849F392DD1F}"/>
              </c:ext>
            </c:extLst>
          </c:dPt>
          <c:dPt>
            <c:idx val="12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9-8EC5-4EA1-B40F-6849F392DD1F}"/>
              </c:ext>
            </c:extLst>
          </c:dPt>
          <c:dPt>
            <c:idx val="13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B-8EC5-4EA1-B40F-6849F392DD1F}"/>
              </c:ext>
            </c:extLst>
          </c:dPt>
          <c:dPt>
            <c:idx val="14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D-8EC5-4EA1-B40F-6849F392DD1F}"/>
              </c:ext>
            </c:extLst>
          </c:dPt>
          <c:dPt>
            <c:idx val="15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F-8EC5-4EA1-B40F-6849F392DD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Century Gothic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Plzeň</c:v>
                </c:pt>
                <c:pt idx="1">
                  <c:v>Praha - VFN </c:v>
                </c:pt>
                <c:pt idx="2">
                  <c:v>Ostrava - Vítkovice</c:v>
                </c:pt>
                <c:pt idx="3">
                  <c:v>Olomouc</c:v>
                </c:pt>
                <c:pt idx="4">
                  <c:v>Praha - FN Královské Vinohrady</c:v>
                </c:pt>
                <c:pt idx="5">
                  <c:v>Praha - FN Motol </c:v>
                </c:pt>
                <c:pt idx="6">
                  <c:v>Liberec</c:v>
                </c:pt>
                <c:pt idx="7">
                  <c:v>České Budějovice</c:v>
                </c:pt>
                <c:pt idx="8">
                  <c:v>Česká republika</c:v>
                </c:pt>
                <c:pt idx="9">
                  <c:v>Brno - FN u sv. Anny</c:v>
                </c:pt>
                <c:pt idx="10">
                  <c:v>Brno - FN Brno</c:v>
                </c:pt>
                <c:pt idx="11">
                  <c:v>Praha - Nemocnice Na Homolce</c:v>
                </c:pt>
                <c:pt idx="12">
                  <c:v>Ostrava - FN Ostrava</c:v>
                </c:pt>
                <c:pt idx="13">
                  <c:v>Praha - ÚVN</c:v>
                </c:pt>
                <c:pt idx="14">
                  <c:v>Ústí nad Labem </c:v>
                </c:pt>
                <c:pt idx="15">
                  <c:v>Hradec Králové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  <c:pt idx="6">
                  <c:v>6</c:v>
                </c:pt>
                <c:pt idx="7">
                  <c:v>8</c:v>
                </c:pt>
                <c:pt idx="8">
                  <c:v>8</c:v>
                </c:pt>
                <c:pt idx="9">
                  <c:v>9</c:v>
                </c:pt>
                <c:pt idx="10">
                  <c:v>9</c:v>
                </c:pt>
                <c:pt idx="11">
                  <c:v>11</c:v>
                </c:pt>
                <c:pt idx="12">
                  <c:v>11</c:v>
                </c:pt>
                <c:pt idx="13">
                  <c:v>13</c:v>
                </c:pt>
                <c:pt idx="14">
                  <c:v>16</c:v>
                </c:pt>
                <c:pt idx="1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8EC5-4EA1-B40F-6849F392DD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3020720"/>
        <c:axId val="340149936"/>
      </c:barChart>
      <c:catAx>
        <c:axId val="3430207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rgbClr val="000000">
                <a:alpha val="196"/>
              </a:srgbClr>
            </a:solidFill>
          </a:ln>
        </c:spPr>
        <c:txPr>
          <a:bodyPr/>
          <a:lstStyle/>
          <a:p>
            <a:pPr>
              <a:defRPr sz="800">
                <a:latin typeface="Century Gothic"/>
              </a:defRPr>
            </a:pPr>
            <a:endParaRPr lang="cs-CZ"/>
          </a:p>
        </c:txPr>
        <c:crossAx val="340149936"/>
        <c:crosses val="autoZero"/>
        <c:auto val="1"/>
        <c:lblAlgn val="ctr"/>
        <c:lblOffset val="100"/>
        <c:noMultiLvlLbl val="0"/>
      </c:catAx>
      <c:valAx>
        <c:axId val="340149936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800">
                    <a:latin typeface="Century Gothic"/>
                  </a:defRPr>
                </a:pPr>
                <a:r>
                  <a:rPr lang="cs-CZ"/>
                  <a:t>Počet MT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Century Gothic"/>
              </a:defRPr>
            </a:pPr>
            <a:endParaRPr lang="cs-CZ"/>
          </a:p>
        </c:txPr>
        <c:crossAx val="343020720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DTG (minutes) - first hospital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1-A963-4A92-BE8C-95333CCAFAD5}"/>
              </c:ext>
            </c:extLst>
          </c:dPt>
          <c:dPt>
            <c:idx val="1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3-A963-4A92-BE8C-95333CCAFAD5}"/>
              </c:ext>
            </c:extLst>
          </c:dPt>
          <c:dPt>
            <c:idx val="2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5-A963-4A92-BE8C-95333CCAFAD5}"/>
              </c:ext>
            </c:extLst>
          </c:dPt>
          <c:dPt>
            <c:idx val="3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7-A963-4A92-BE8C-95333CCAFAD5}"/>
              </c:ext>
            </c:extLst>
          </c:dPt>
          <c:dPt>
            <c:idx val="4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9-A963-4A92-BE8C-95333CCAFAD5}"/>
              </c:ext>
            </c:extLst>
          </c:dPt>
          <c:dPt>
            <c:idx val="5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B-A963-4A92-BE8C-95333CCAFAD5}"/>
              </c:ext>
            </c:extLst>
          </c:dPt>
          <c:dPt>
            <c:idx val="6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D-A963-4A92-BE8C-95333CCAFAD5}"/>
              </c:ext>
            </c:extLst>
          </c:dPt>
          <c:dPt>
            <c:idx val="7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0F-A963-4A92-BE8C-95333CCAFAD5}"/>
              </c:ext>
            </c:extLst>
          </c:dPt>
          <c:dPt>
            <c:idx val="8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1-A963-4A92-BE8C-95333CCAFAD5}"/>
              </c:ext>
            </c:extLst>
          </c:dPt>
          <c:dPt>
            <c:idx val="9"/>
            <c:invertIfNegative val="1"/>
            <c:bubble3D val="0"/>
            <c:spPr>
              <a:solidFill>
                <a:srgbClr val="860000"/>
              </a:solidFill>
            </c:spPr>
            <c:extLst>
              <c:ext xmlns:c16="http://schemas.microsoft.com/office/drawing/2014/chart" uri="{C3380CC4-5D6E-409C-BE32-E72D297353CC}">
                <c16:uniqueId val="{00000013-A963-4A92-BE8C-95333CCAFAD5}"/>
              </c:ext>
            </c:extLst>
          </c:dPt>
          <c:dPt>
            <c:idx val="10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5-A963-4A92-BE8C-95333CCAFAD5}"/>
              </c:ext>
            </c:extLst>
          </c:dPt>
          <c:dPt>
            <c:idx val="11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7-A963-4A92-BE8C-95333CCAFAD5}"/>
              </c:ext>
            </c:extLst>
          </c:dPt>
          <c:dPt>
            <c:idx val="12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9-A963-4A92-BE8C-95333CCAFAD5}"/>
              </c:ext>
            </c:extLst>
          </c:dPt>
          <c:dPt>
            <c:idx val="13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B-A963-4A92-BE8C-95333CCAFAD5}"/>
              </c:ext>
            </c:extLst>
          </c:dPt>
          <c:dPt>
            <c:idx val="14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D-A963-4A92-BE8C-95333CCAFAD5}"/>
              </c:ext>
            </c:extLst>
          </c:dPt>
          <c:dPt>
            <c:idx val="15"/>
            <c:invertIfNegative val="1"/>
            <c:bubble3D val="0"/>
            <c:spPr>
              <a:solidFill>
                <a:srgbClr val="2B58AD"/>
              </a:solidFill>
            </c:spPr>
            <c:extLst>
              <c:ext xmlns:c16="http://schemas.microsoft.com/office/drawing/2014/chart" uri="{C3380CC4-5D6E-409C-BE32-E72D297353CC}">
                <c16:uniqueId val="{0000001F-A963-4A92-BE8C-95333CCAFA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Century Gothic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Praha - FN Motol </c:v>
                </c:pt>
                <c:pt idx="1">
                  <c:v>Plzeň</c:v>
                </c:pt>
                <c:pt idx="2">
                  <c:v>Praha - ÚVN</c:v>
                </c:pt>
                <c:pt idx="3">
                  <c:v>Praha - Nemocnice Na Homolce</c:v>
                </c:pt>
                <c:pt idx="4">
                  <c:v>Praha - VFN </c:v>
                </c:pt>
                <c:pt idx="5">
                  <c:v>Hradec Králové</c:v>
                </c:pt>
                <c:pt idx="6">
                  <c:v>Ostrava - Vítkovice</c:v>
                </c:pt>
                <c:pt idx="7">
                  <c:v>Liberec</c:v>
                </c:pt>
                <c:pt idx="8">
                  <c:v>Brno - FN u sv. Anny</c:v>
                </c:pt>
                <c:pt idx="9">
                  <c:v>Česká republika</c:v>
                </c:pt>
                <c:pt idx="10">
                  <c:v>Praha - FN Královské Vinohrady</c:v>
                </c:pt>
                <c:pt idx="11">
                  <c:v>Ústí nad Labem </c:v>
                </c:pt>
                <c:pt idx="12">
                  <c:v>Ostrava - FN Ostrava</c:v>
                </c:pt>
                <c:pt idx="13">
                  <c:v>Brno - FN Brno</c:v>
                </c:pt>
                <c:pt idx="14">
                  <c:v>Olomouc</c:v>
                </c:pt>
                <c:pt idx="15">
                  <c:v>České Budějovice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102</c:v>
                </c:pt>
                <c:pt idx="1">
                  <c:v>98.5</c:v>
                </c:pt>
                <c:pt idx="2">
                  <c:v>95</c:v>
                </c:pt>
                <c:pt idx="3">
                  <c:v>87.5</c:v>
                </c:pt>
                <c:pt idx="4">
                  <c:v>83</c:v>
                </c:pt>
                <c:pt idx="5">
                  <c:v>79</c:v>
                </c:pt>
                <c:pt idx="6">
                  <c:v>77.5</c:v>
                </c:pt>
                <c:pt idx="7">
                  <c:v>77</c:v>
                </c:pt>
                <c:pt idx="8">
                  <c:v>75</c:v>
                </c:pt>
                <c:pt idx="9">
                  <c:v>70.5</c:v>
                </c:pt>
                <c:pt idx="10">
                  <c:v>66</c:v>
                </c:pt>
                <c:pt idx="11">
                  <c:v>59</c:v>
                </c:pt>
                <c:pt idx="12">
                  <c:v>58</c:v>
                </c:pt>
                <c:pt idx="13">
                  <c:v>57.5</c:v>
                </c:pt>
                <c:pt idx="14">
                  <c:v>52</c:v>
                </c:pt>
                <c:pt idx="1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963-4A92-BE8C-95333CCAFA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0148760"/>
        <c:axId val="394650408"/>
      </c:barChart>
      <c:catAx>
        <c:axId val="3401487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rgbClr val="000000">
                <a:alpha val="196"/>
              </a:srgbClr>
            </a:solidFill>
          </a:ln>
        </c:spPr>
        <c:txPr>
          <a:bodyPr/>
          <a:lstStyle/>
          <a:p>
            <a:pPr>
              <a:defRPr sz="800">
                <a:latin typeface="Century Gothic"/>
              </a:defRPr>
            </a:pPr>
            <a:endParaRPr lang="cs-CZ"/>
          </a:p>
        </c:txPr>
        <c:crossAx val="394650408"/>
        <c:crosses val="autoZero"/>
        <c:auto val="1"/>
        <c:lblAlgn val="ctr"/>
        <c:lblOffset val="100"/>
        <c:noMultiLvlLbl val="0"/>
      </c:catAx>
      <c:valAx>
        <c:axId val="39465040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800">
                    <a:latin typeface="Century Gothic"/>
                  </a:defRPr>
                </a:pPr>
                <a:r>
                  <a:rPr lang="cs-CZ"/>
                  <a:t>Čas [min]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Century Gothic"/>
              </a:defRPr>
            </a:pPr>
            <a:endParaRPr lang="cs-CZ"/>
          </a:p>
        </c:txPr>
        <c:crossAx val="340148760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DTN (minutes)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1-C93A-4C23-925A-B89233FA7386}"/>
              </c:ext>
            </c:extLst>
          </c:dPt>
          <c:dPt>
            <c:idx val="1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3-C93A-4C23-925A-B89233FA7386}"/>
              </c:ext>
            </c:extLst>
          </c:dPt>
          <c:dPt>
            <c:idx val="2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5-C93A-4C23-925A-B89233FA7386}"/>
              </c:ext>
            </c:extLst>
          </c:dPt>
          <c:dPt>
            <c:idx val="3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7-C93A-4C23-925A-B89233FA7386}"/>
              </c:ext>
            </c:extLst>
          </c:dPt>
          <c:dPt>
            <c:idx val="4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9-C93A-4C23-925A-B89233FA7386}"/>
              </c:ext>
            </c:extLst>
          </c:dPt>
          <c:dPt>
            <c:idx val="5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B-C93A-4C23-925A-B89233FA7386}"/>
              </c:ext>
            </c:extLst>
          </c:dPt>
          <c:dPt>
            <c:idx val="6"/>
            <c:invertIfNegative val="1"/>
            <c:bubble3D val="0"/>
            <c:spPr>
              <a:solidFill>
                <a:srgbClr val="DC143C"/>
              </a:solidFill>
            </c:spPr>
            <c:extLst>
              <c:ext xmlns:c16="http://schemas.microsoft.com/office/drawing/2014/chart" uri="{C3380CC4-5D6E-409C-BE32-E72D297353CC}">
                <c16:uniqueId val="{0000000D-C93A-4C23-925A-B89233FA7386}"/>
              </c:ext>
            </c:extLst>
          </c:dPt>
          <c:dPt>
            <c:idx val="7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F-C93A-4C23-925A-B89233FA7386}"/>
              </c:ext>
            </c:extLst>
          </c:dPt>
          <c:dPt>
            <c:idx val="8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1-C93A-4C23-925A-B89233FA7386}"/>
              </c:ext>
            </c:extLst>
          </c:dPt>
          <c:dPt>
            <c:idx val="9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3-C93A-4C23-925A-B89233FA7386}"/>
              </c:ext>
            </c:extLst>
          </c:dPt>
          <c:dPt>
            <c:idx val="10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5-C93A-4C23-925A-B89233FA7386}"/>
              </c:ext>
            </c:extLst>
          </c:dPt>
          <c:dPt>
            <c:idx val="11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7-C93A-4C23-925A-B89233FA7386}"/>
              </c:ext>
            </c:extLst>
          </c:dPt>
          <c:dPt>
            <c:idx val="12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9-C93A-4C23-925A-B89233FA7386}"/>
              </c:ext>
            </c:extLst>
          </c:dPt>
          <c:dPt>
            <c:idx val="13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B-C93A-4C23-925A-B89233FA7386}"/>
              </c:ext>
            </c:extLst>
          </c:dPt>
          <c:dPt>
            <c:idx val="14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D-C93A-4C23-925A-B89233FA7386}"/>
              </c:ext>
            </c:extLst>
          </c:dPt>
          <c:dPt>
            <c:idx val="15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F-C93A-4C23-925A-B89233FA7386}"/>
              </c:ext>
            </c:extLst>
          </c:dPt>
          <c:dPt>
            <c:idx val="16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1-C93A-4C23-925A-B89233FA7386}"/>
              </c:ext>
            </c:extLst>
          </c:dPt>
          <c:dPt>
            <c:idx val="17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3-C93A-4C23-925A-B89233FA7386}"/>
              </c:ext>
            </c:extLst>
          </c:dPt>
          <c:dPt>
            <c:idx val="18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5-C93A-4C23-925A-B89233FA7386}"/>
              </c:ext>
            </c:extLst>
          </c:dPt>
          <c:dPt>
            <c:idx val="19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7-C93A-4C23-925A-B89233FA7386}"/>
              </c:ext>
            </c:extLst>
          </c:dPt>
          <c:dPt>
            <c:idx val="20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9-C93A-4C23-925A-B89233FA7386}"/>
              </c:ext>
            </c:extLst>
          </c:dPt>
          <c:dPt>
            <c:idx val="21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B-C93A-4C23-925A-B89233FA7386}"/>
              </c:ext>
            </c:extLst>
          </c:dPt>
          <c:dPt>
            <c:idx val="22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D-C93A-4C23-925A-B89233FA7386}"/>
              </c:ext>
            </c:extLst>
          </c:dPt>
          <c:dPt>
            <c:idx val="23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2F-C93A-4C23-925A-B89233FA7386}"/>
              </c:ext>
            </c:extLst>
          </c:dPt>
          <c:dPt>
            <c:idx val="24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31-C93A-4C23-925A-B89233FA7386}"/>
              </c:ext>
            </c:extLst>
          </c:dPt>
          <c:dPt>
            <c:idx val="25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33-C93A-4C23-925A-B89233FA7386}"/>
              </c:ext>
            </c:extLst>
          </c:dPt>
          <c:dPt>
            <c:idx val="26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35-C93A-4C23-925A-B89233FA7386}"/>
              </c:ext>
            </c:extLst>
          </c:dPt>
          <c:dPt>
            <c:idx val="27"/>
            <c:invertIfNegative val="1"/>
            <c:bubble3D val="0"/>
            <c:spPr>
              <a:solidFill>
                <a:srgbClr val="860000"/>
              </a:solidFill>
            </c:spPr>
            <c:extLst>
              <c:ext xmlns:c16="http://schemas.microsoft.com/office/drawing/2014/chart" uri="{C3380CC4-5D6E-409C-BE32-E72D297353CC}">
                <c16:uniqueId val="{00000037-C93A-4C23-925A-B89233FA7386}"/>
              </c:ext>
            </c:extLst>
          </c:dPt>
          <c:dPt>
            <c:idx val="28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39-C93A-4C23-925A-B89233FA7386}"/>
              </c:ext>
            </c:extLst>
          </c:dPt>
          <c:dPt>
            <c:idx val="29"/>
            <c:invertIfNegative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3B-C93A-4C23-925A-B89233FA7386}"/>
              </c:ext>
            </c:extLst>
          </c:dPt>
          <c:dPt>
            <c:idx val="30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3D-C93A-4C23-925A-B89233FA7386}"/>
              </c:ext>
            </c:extLst>
          </c:dPt>
          <c:dPt>
            <c:idx val="31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3F-C93A-4C23-925A-B89233FA7386}"/>
              </c:ext>
            </c:extLst>
          </c:dPt>
          <c:dPt>
            <c:idx val="32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1-C93A-4C23-925A-B89233FA7386}"/>
              </c:ext>
            </c:extLst>
          </c:dPt>
          <c:dPt>
            <c:idx val="33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3-C93A-4C23-925A-B89233FA7386}"/>
              </c:ext>
            </c:extLst>
          </c:dPt>
          <c:dPt>
            <c:idx val="34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5-C93A-4C23-925A-B89233FA7386}"/>
              </c:ext>
            </c:extLst>
          </c:dPt>
          <c:dPt>
            <c:idx val="35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7-C93A-4C23-925A-B89233FA7386}"/>
              </c:ext>
            </c:extLst>
          </c:dPt>
          <c:dPt>
            <c:idx val="36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9-C93A-4C23-925A-B89233FA7386}"/>
              </c:ext>
            </c:extLst>
          </c:dPt>
          <c:dPt>
            <c:idx val="37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B-C93A-4C23-925A-B89233FA7386}"/>
              </c:ext>
            </c:extLst>
          </c:dPt>
          <c:dPt>
            <c:idx val="38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D-C93A-4C23-925A-B89233FA7386}"/>
              </c:ext>
            </c:extLst>
          </c:dPt>
          <c:dPt>
            <c:idx val="39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4F-C93A-4C23-925A-B89233FA7386}"/>
              </c:ext>
            </c:extLst>
          </c:dPt>
          <c:dPt>
            <c:idx val="40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1-C93A-4C23-925A-B89233FA7386}"/>
              </c:ext>
            </c:extLst>
          </c:dPt>
          <c:dPt>
            <c:idx val="41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3-C93A-4C23-925A-B89233FA7386}"/>
              </c:ext>
            </c:extLst>
          </c:dPt>
          <c:dPt>
            <c:idx val="42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5-C93A-4C23-925A-B89233FA7386}"/>
              </c:ext>
            </c:extLst>
          </c:dPt>
          <c:dPt>
            <c:idx val="43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7-C93A-4C23-925A-B89233FA7386}"/>
              </c:ext>
            </c:extLst>
          </c:dPt>
          <c:dPt>
            <c:idx val="44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9-C93A-4C23-925A-B89233FA7386}"/>
              </c:ext>
            </c:extLst>
          </c:dPt>
          <c:dPt>
            <c:idx val="45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B-C93A-4C23-925A-B89233FA7386}"/>
              </c:ext>
            </c:extLst>
          </c:dPt>
          <c:dPt>
            <c:idx val="46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D-C93A-4C23-925A-B89233FA7386}"/>
              </c:ext>
            </c:extLst>
          </c:dPt>
          <c:dPt>
            <c:idx val="47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5F-C93A-4C23-925A-B89233FA7386}"/>
              </c:ext>
            </c:extLst>
          </c:dPt>
          <c:dPt>
            <c:idx val="48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61-C93A-4C23-925A-B89233FA7386}"/>
              </c:ext>
            </c:extLst>
          </c:dPt>
          <c:dPt>
            <c:idx val="49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63-C93A-4C23-925A-B89233FA7386}"/>
              </c:ext>
            </c:extLst>
          </c:dPt>
          <c:dPt>
            <c:idx val="50"/>
            <c:invertIfNegative val="1"/>
            <c:bubble3D val="0"/>
            <c:spPr>
              <a:solidFill>
                <a:srgbClr val="62993E"/>
              </a:solidFill>
            </c:spPr>
            <c:extLst>
              <c:ext xmlns:c16="http://schemas.microsoft.com/office/drawing/2014/chart" uri="{C3380CC4-5D6E-409C-BE32-E72D297353CC}">
                <c16:uniqueId val="{00000065-C93A-4C23-925A-B89233FA73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latin typeface="Century Gothic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Hořovice</c:v>
                </c:pt>
                <c:pt idx="1">
                  <c:v>Most Hospital</c:v>
                </c:pt>
                <c:pt idx="2">
                  <c:v>Jindřichův Hradec </c:v>
                </c:pt>
                <c:pt idx="3">
                  <c:v>Hradec Králové</c:v>
                </c:pt>
                <c:pt idx="4">
                  <c:v>Nový Jičín</c:v>
                </c:pt>
                <c:pt idx="5">
                  <c:v>Benešov</c:v>
                </c:pt>
                <c:pt idx="6">
                  <c:v>Krnov</c:v>
                </c:pt>
                <c:pt idx="7">
                  <c:v>Sokolov</c:v>
                </c:pt>
                <c:pt idx="8">
                  <c:v>Olomouc</c:v>
                </c:pt>
                <c:pt idx="9">
                  <c:v>Plzeň</c:v>
                </c:pt>
                <c:pt idx="10">
                  <c:v>Litomyšl</c:v>
                </c:pt>
                <c:pt idx="11">
                  <c:v>Příbram</c:v>
                </c:pt>
                <c:pt idx="12">
                  <c:v>Praha - ÚVN</c:v>
                </c:pt>
                <c:pt idx="13">
                  <c:v>Kladno</c:v>
                </c:pt>
                <c:pt idx="14">
                  <c:v>Nové Město na Moravě</c:v>
                </c:pt>
                <c:pt idx="15">
                  <c:v>Znojmo</c:v>
                </c:pt>
                <c:pt idx="16">
                  <c:v>Praha - VFN </c:v>
                </c:pt>
                <c:pt idx="17">
                  <c:v>Praha - FN Královské Vinohrady</c:v>
                </c:pt>
                <c:pt idx="18">
                  <c:v>Děčín</c:v>
                </c:pt>
                <c:pt idx="19">
                  <c:v>Třinec</c:v>
                </c:pt>
                <c:pt idx="20">
                  <c:v>Ostrava - FN Ostrava</c:v>
                </c:pt>
                <c:pt idx="21">
                  <c:v>Náchod</c:v>
                </c:pt>
                <c:pt idx="22">
                  <c:v>Zlín</c:v>
                </c:pt>
                <c:pt idx="23">
                  <c:v>Praha - Thomayerova nemocnice</c:v>
                </c:pt>
                <c:pt idx="24">
                  <c:v>Ostrava - Vítkovice</c:v>
                </c:pt>
                <c:pt idx="25">
                  <c:v>Litoměřice</c:v>
                </c:pt>
                <c:pt idx="26">
                  <c:v>Liberec</c:v>
                </c:pt>
                <c:pt idx="27">
                  <c:v>Česká republika</c:v>
                </c:pt>
                <c:pt idx="28">
                  <c:v>Ostrava - Městská nemocnice</c:v>
                </c:pt>
                <c:pt idx="29">
                  <c:v>Praha - Nemocnice Na Homolce</c:v>
                </c:pt>
                <c:pt idx="30">
                  <c:v>Brno - FN Brno</c:v>
                </c:pt>
                <c:pt idx="31">
                  <c:v>Vyškov</c:v>
                </c:pt>
                <c:pt idx="32">
                  <c:v>Mladá Boleslav</c:v>
                </c:pt>
                <c:pt idx="33">
                  <c:v>Praha - FN Motol </c:v>
                </c:pt>
                <c:pt idx="34">
                  <c:v>Uherské Hradiště</c:v>
                </c:pt>
                <c:pt idx="35">
                  <c:v>Brno - FN u sv. Anny</c:v>
                </c:pt>
                <c:pt idx="36">
                  <c:v>Trutnov</c:v>
                </c:pt>
                <c:pt idx="37">
                  <c:v>Kolín</c:v>
                </c:pt>
                <c:pt idx="38">
                  <c:v>Karviná</c:v>
                </c:pt>
                <c:pt idx="39">
                  <c:v>Blansko</c:v>
                </c:pt>
                <c:pt idx="40">
                  <c:v>Česká Lípa</c:v>
                </c:pt>
                <c:pt idx="41">
                  <c:v>Břeclav</c:v>
                </c:pt>
                <c:pt idx="42">
                  <c:v>Ústí nad Labem </c:v>
                </c:pt>
                <c:pt idx="43">
                  <c:v>Karlovy Vary</c:v>
                </c:pt>
                <c:pt idx="44">
                  <c:v>Písek</c:v>
                </c:pt>
                <c:pt idx="45">
                  <c:v>Teplice</c:v>
                </c:pt>
                <c:pt idx="46">
                  <c:v>Jihlava </c:v>
                </c:pt>
                <c:pt idx="47">
                  <c:v>České Budějovice</c:v>
                </c:pt>
                <c:pt idx="48">
                  <c:v>Pardubice</c:v>
                </c:pt>
                <c:pt idx="49">
                  <c:v>Chomutov</c:v>
                </c:pt>
                <c:pt idx="50">
                  <c:v>Prostějov </c:v>
                </c:pt>
              </c:strCache>
            </c:str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85</c:v>
                </c:pt>
                <c:pt idx="3">
                  <c:v>37.5</c:v>
                </c:pt>
                <c:pt idx="4">
                  <c:v>34</c:v>
                </c:pt>
                <c:pt idx="5">
                  <c:v>32</c:v>
                </c:pt>
                <c:pt idx="6">
                  <c:v>32</c:v>
                </c:pt>
                <c:pt idx="7">
                  <c:v>30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30</c:v>
                </c:pt>
                <c:pt idx="12">
                  <c:v>29.5</c:v>
                </c:pt>
                <c:pt idx="13">
                  <c:v>28</c:v>
                </c:pt>
                <c:pt idx="14">
                  <c:v>28</c:v>
                </c:pt>
                <c:pt idx="15">
                  <c:v>27</c:v>
                </c:pt>
                <c:pt idx="16">
                  <c:v>26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24.5</c:v>
                </c:pt>
                <c:pt idx="24">
                  <c:v>24</c:v>
                </c:pt>
                <c:pt idx="25">
                  <c:v>23</c:v>
                </c:pt>
                <c:pt idx="26">
                  <c:v>22</c:v>
                </c:pt>
                <c:pt idx="27">
                  <c:v>22</c:v>
                </c:pt>
                <c:pt idx="28">
                  <c:v>22</c:v>
                </c:pt>
                <c:pt idx="29">
                  <c:v>21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19.5</c:v>
                </c:pt>
                <c:pt idx="38">
                  <c:v>19</c:v>
                </c:pt>
                <c:pt idx="39">
                  <c:v>16.5</c:v>
                </c:pt>
                <c:pt idx="40">
                  <c:v>16.5</c:v>
                </c:pt>
                <c:pt idx="41">
                  <c:v>16</c:v>
                </c:pt>
                <c:pt idx="42">
                  <c:v>16</c:v>
                </c:pt>
                <c:pt idx="43">
                  <c:v>16</c:v>
                </c:pt>
                <c:pt idx="44">
                  <c:v>16</c:v>
                </c:pt>
                <c:pt idx="45">
                  <c:v>15</c:v>
                </c:pt>
                <c:pt idx="46">
                  <c:v>15</c:v>
                </c:pt>
                <c:pt idx="47">
                  <c:v>15</c:v>
                </c:pt>
                <c:pt idx="48">
                  <c:v>15</c:v>
                </c:pt>
                <c:pt idx="49">
                  <c:v>15</c:v>
                </c:pt>
                <c:pt idx="5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6-C93A-4C23-925A-B89233FA73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94651192"/>
        <c:axId val="394650800"/>
      </c:barChart>
      <c:catAx>
        <c:axId val="394651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rgbClr val="000000">
                <a:alpha val="196"/>
              </a:srgbClr>
            </a:solidFill>
          </a:ln>
        </c:spPr>
        <c:txPr>
          <a:bodyPr/>
          <a:lstStyle/>
          <a:p>
            <a:pPr>
              <a:defRPr sz="600">
                <a:latin typeface="Century Gothic"/>
              </a:defRPr>
            </a:pPr>
            <a:endParaRPr lang="cs-CZ"/>
          </a:p>
        </c:txPr>
        <c:crossAx val="394650800"/>
        <c:crosses val="autoZero"/>
        <c:auto val="1"/>
        <c:lblAlgn val="ctr"/>
        <c:lblOffset val="100"/>
        <c:noMultiLvlLbl val="0"/>
      </c:catAx>
      <c:valAx>
        <c:axId val="394650800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600">
                    <a:latin typeface="Century Gothic"/>
                  </a:defRPr>
                </a:pPr>
                <a:r>
                  <a:rPr lang="cs-CZ"/>
                  <a:t>Čas [min]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>
                <a:latin typeface="Century Gothic"/>
              </a:defRPr>
            </a:pPr>
            <a:endParaRPr lang="cs-CZ"/>
          </a:p>
        </c:txPr>
        <c:crossAx val="394651192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B2CC1-3A55-FE4B-8F9F-D9D7370F53AD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BF79E-348F-7545-8979-03E4BDC3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8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2B607-8829-42EC-83FD-63A57FB69A5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42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AF845E-296E-4999-BCE7-82F7CDB7CA58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2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96567E-FD8D-4EBD-9A38-CA1FD7FD344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31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9BEFEE-F9A4-4502-91AD-A60FE54083A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127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FA3C8-E3EE-42CD-9543-8A2D9A9661A3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182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605DA-4CB7-4CDE-A5D0-FDD12CDABABC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809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D4402-360B-46DC-86E7-9A40B8C15901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28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A7B58-8F35-49DD-B437-771074854AF8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777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C73E0-3877-43B6-AE2A-CE9BA8FE086E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822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D8F39-CBAA-43CA-9B9B-7804197B224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41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389F01-7026-4291-B414-028541E43C44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7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C52B43-39EA-4D0B-9CD3-7B25DE619F69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0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D4A57-11EF-41C1-A33A-CB5E50350B2B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521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81442-D233-4AB9-A33F-8E64A1A7E90E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2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95DDCE-4303-4642-A102-0B4C60FDF418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636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944085-A2BC-4A7A-8389-97732867FF83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813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D50ECB-2762-4E55-BE00-B0462389F4C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640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C6FC1A-64EA-4F44-AA33-AAB11413719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355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7C776F-A9E3-4209-9D3E-66BCA2C24017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008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125BD-7044-45E4-8B5F-7BB8EC1378E8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14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13AA22-3A15-4CEC-8789-14F88E1EA088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53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BF79E-348F-7545-8979-03E4BDC3DE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2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CF2B97-1429-4789-93AE-B5611045F2AF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167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53E67-4657-4B78-921B-73EC478A9459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84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22D4AE-5DBF-4477-9BF1-45A0D471105B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02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CDC59-1A50-4DB1-86F8-C00A0A1C6ADA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29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5E13E2-841A-064D-8995-081F188A9270}" type="slidenum">
              <a:rPr lang="cs-CZ"/>
              <a:pPr>
                <a:defRPr/>
              </a:pPr>
              <a:t>12</a:t>
            </a:fld>
            <a:endParaRPr lang="cs-CZ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cs typeface="Arial" charset="0"/>
              </a:rPr>
              <a:t>.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3FF391-E11B-4B81-96E1-2DEA52A396CE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8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4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96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7C833-F47D-6E4A-9280-5E0C9B8468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11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57044-91BD-4E8C-823F-153E3F6BC3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217AE-CBDD-474F-807B-D3BEFFEE697E}" type="datetimeFigureOut">
              <a:rPr lang="cs-CZ"/>
              <a:pPr>
                <a:defRPr/>
              </a:pPr>
              <a:t>27.09.2024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9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626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67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1582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9917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6941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54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1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87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29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855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12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989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970F-0605-4B8D-B027-9530002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" y="215259"/>
            <a:ext cx="8770327" cy="4320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2B58AD"/>
                </a:solidFill>
                <a:latin typeface="Century Gothic" panose="020B0502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66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970F-0605-4B8D-B027-9530002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24" y="103890"/>
            <a:ext cx="8735158" cy="432000"/>
          </a:xfrm>
        </p:spPr>
        <p:txBody>
          <a:bodyPr>
            <a:noAutofit/>
          </a:bodyPr>
          <a:lstStyle>
            <a:lvl1pPr algn="ctr">
              <a:defRPr sz="1500" b="0">
                <a:solidFill>
                  <a:srgbClr val="2B58AD"/>
                </a:solidFill>
                <a:latin typeface="Century Gothic" panose="020B0502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2224" y="479765"/>
            <a:ext cx="8735158" cy="308172"/>
          </a:xfrm>
        </p:spPr>
        <p:txBody>
          <a:bodyPr>
            <a:noAutofit/>
          </a:bodyPr>
          <a:lstStyle>
            <a:lvl1pPr marL="0" indent="0" algn="ctr">
              <a:buNone/>
              <a:defRPr sz="1050" b="0">
                <a:solidFill>
                  <a:srgbClr val="2B58AD"/>
                </a:solidFill>
                <a:latin typeface="Century Gothic" panose="020B0502020202020204" pitchFamily="34" charset="0"/>
                <a:ea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889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2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9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D7F9E-28DE-5449-935C-D165E2BED968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BB0C7-5149-7A45-9AFB-79D989FF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3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6C93A-4521-4282-9678-A8FC63C34EF9}" type="datetimeFigureOut">
              <a:rPr lang="en-CA" smtClean="0"/>
              <a:t>2024-09-27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9BFAB-84EB-4B8B-848B-5DA05A8EA7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01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15603" y="3356992"/>
            <a:ext cx="8458200" cy="2664123"/>
          </a:xfrm>
        </p:spPr>
        <p:txBody>
          <a:bodyPr anchor="t"/>
          <a:lstStyle/>
          <a:p>
            <a:pPr marL="0" indent="0" eaLnBrk="1" hangingPunct="1">
              <a:defRPr/>
            </a:pPr>
            <a:br>
              <a:rPr lang="cs-CZ" sz="3100" cap="all" dirty="0">
                <a:ln>
                  <a:noFill/>
                </a:ln>
                <a:solidFill>
                  <a:srgbClr val="443329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</a:br>
            <a:r>
              <a:rPr lang="cs-CZ" sz="3100" cap="all" dirty="0">
                <a:ln>
                  <a:noFill/>
                </a:ln>
                <a:solidFill>
                  <a:srgbClr val="443329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  <a:t>René Jura</a:t>
            </a:r>
            <a:br>
              <a:rPr lang="cs-CZ" sz="3100" cap="all" dirty="0">
                <a:ln>
                  <a:noFill/>
                </a:ln>
                <a:solidFill>
                  <a:srgbClr val="443329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</a:br>
            <a:br>
              <a:rPr lang="cs-CZ" sz="3600" cap="all" dirty="0">
                <a:ln>
                  <a:noFill/>
                </a:ln>
                <a:solidFill>
                  <a:srgbClr val="443329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</a:br>
            <a:endParaRPr lang="cs-CZ" sz="3600" cap="all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</a:endParaRPr>
          </a:p>
        </p:txBody>
      </p:sp>
      <p:sp>
        <p:nvSpPr>
          <p:cNvPr id="9219" name="Podnadpis 2"/>
          <p:cNvSpPr>
            <a:spLocks noGrp="1"/>
          </p:cNvSpPr>
          <p:nvPr>
            <p:ph type="subTitle" idx="4294967295"/>
          </p:nvPr>
        </p:nvSpPr>
        <p:spPr>
          <a:xfrm>
            <a:off x="415603" y="692150"/>
            <a:ext cx="8458200" cy="2294889"/>
          </a:xfrm>
        </p:spPr>
        <p:txBody>
          <a:bodyPr anchor="b">
            <a:norm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cs-CZ" altLang="cs-CZ" sz="3600" b="1" dirty="0">
                <a:solidFill>
                  <a:schemeClr val="accent1"/>
                </a:solidFill>
              </a:rPr>
              <a:t>Současný management akutních ischemických cévních mozkových příhod</a:t>
            </a:r>
          </a:p>
          <a:p>
            <a:pPr marL="0" indent="0">
              <a:buFont typeface="Wingdings 2" pitchFamily="18" charset="2"/>
              <a:buNone/>
            </a:pPr>
            <a:endParaRPr lang="cs-CZ" altLang="cs-CZ" sz="3600" b="1" dirty="0">
              <a:solidFill>
                <a:schemeClr val="accent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4386" y="5012315"/>
            <a:ext cx="30511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o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5012315"/>
            <a:ext cx="2438549" cy="1368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Klinické příznaky hlavní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9418"/>
            <a:ext cx="8229600" cy="4875357"/>
          </a:xfrm>
        </p:spPr>
        <p:txBody>
          <a:bodyPr>
            <a:normAutofit fontScale="70000" lnSpcReduction="2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FAST test</a:t>
            </a:r>
          </a:p>
          <a:p>
            <a:r>
              <a:rPr lang="cs-CZ" altLang="cs-CZ" dirty="0"/>
              <a:t>náhle vzniklá mono, </a:t>
            </a:r>
            <a:r>
              <a:rPr lang="cs-CZ" altLang="cs-CZ" dirty="0" err="1"/>
              <a:t>hemiparéza</a:t>
            </a:r>
            <a:endParaRPr lang="cs-CZ" altLang="cs-CZ" dirty="0"/>
          </a:p>
          <a:p>
            <a:r>
              <a:rPr lang="cs-CZ" altLang="cs-CZ" dirty="0"/>
              <a:t>centrální léze </a:t>
            </a:r>
            <a:r>
              <a:rPr lang="cs-CZ" altLang="cs-CZ" dirty="0" err="1"/>
              <a:t>n.VII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porucha řeči (afázie)</a:t>
            </a:r>
          </a:p>
          <a:p>
            <a:endParaRPr lang="cs-CZ" altLang="cs-CZ" dirty="0"/>
          </a:p>
          <a:p>
            <a:r>
              <a:rPr lang="cs-CZ" dirty="0">
                <a:solidFill>
                  <a:srgbClr val="FF0000"/>
                </a:solidFill>
              </a:rPr>
              <a:t>Klinické příznaky vedlejší: </a:t>
            </a:r>
            <a:endParaRPr lang="cs-CZ" altLang="cs-CZ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dirty="0"/>
              <a:t>náhle vzniklá kvantitativní nebo kvalitativní porucha vědomí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porucha čití na polovině těla</a:t>
            </a:r>
          </a:p>
          <a:p>
            <a:pPr>
              <a:lnSpc>
                <a:spcPct val="90000"/>
              </a:lnSpc>
            </a:pPr>
            <a:r>
              <a:rPr lang="cs-CZ" altLang="cs-CZ" dirty="0" err="1"/>
              <a:t>setřelá</a:t>
            </a:r>
            <a:r>
              <a:rPr lang="cs-CZ" altLang="cs-CZ" dirty="0"/>
              <a:t> řeč (dysartrie)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výpadek poloviny zorného pole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ztráta zraku na jednom oku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dvojité vidění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atypická bolest hlavy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ztuhlost šíje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závratě s nauzeou či zvracením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Počet </a:t>
            </a:r>
            <a:r>
              <a:rPr lang="cs-CZ" dirty="0" err="1"/>
              <a:t>triáží</a:t>
            </a:r>
            <a:r>
              <a:rPr lang="cs-CZ" dirty="0"/>
              <a:t> v KCC/IC od výjezdové  zdravotnické záchranné služby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6" name="Zástupný symbol pro tabulku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14096953"/>
              </p:ext>
            </p:extLst>
          </p:nvPr>
        </p:nvGraphicFramePr>
        <p:xfrm>
          <a:off x="457200" y="2453640"/>
          <a:ext cx="82296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92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/>
                        <a:t>1.</a:t>
                      </a:r>
                      <a:r>
                        <a:rPr lang="cs-CZ" sz="2400" baseline="0" dirty="0"/>
                        <a:t> pololetí r. 2019</a:t>
                      </a:r>
                      <a:endParaRPr lang="cs-CZ" sz="2400" dirty="0"/>
                    </a:p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/>
                        <a:t>2.</a:t>
                      </a:r>
                      <a:r>
                        <a:rPr lang="cs-CZ" sz="2400" baseline="0" dirty="0"/>
                        <a:t> pololetí r. 2019</a:t>
                      </a:r>
                      <a:endParaRPr lang="cs-CZ" sz="2400" dirty="0"/>
                    </a:p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r>
                        <a:rPr lang="cs-CZ" sz="2400" dirty="0"/>
                        <a:t>Počet </a:t>
                      </a:r>
                      <a:r>
                        <a:rPr lang="cs-CZ" sz="2400" dirty="0" err="1"/>
                        <a:t>triážovaných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r>
                        <a:rPr lang="cs-CZ" sz="2400" dirty="0"/>
                        <a:t>Z toho </a:t>
                      </a:r>
                      <a:r>
                        <a:rPr lang="cs-CZ" sz="2400" dirty="0" err="1"/>
                        <a:t>triáž</a:t>
                      </a:r>
                      <a:r>
                        <a:rPr lang="cs-CZ" sz="2400" dirty="0"/>
                        <a:t> pozitivních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r>
                        <a:rPr lang="cs-CZ" sz="2400" dirty="0"/>
                        <a:t>Počet odmítnutých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aus po tr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15379" r="16791" b="14215"/>
          <a:stretch>
            <a:fillRect/>
          </a:stretch>
        </p:blipFill>
        <p:spPr bwMode="auto">
          <a:xfrm>
            <a:off x="5795963" y="4724400"/>
            <a:ext cx="20367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 descr="Haus pred tr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13792" r="16014" b="12593"/>
          <a:stretch>
            <a:fillRect/>
          </a:stretch>
        </p:blipFill>
        <p:spPr bwMode="auto">
          <a:xfrm>
            <a:off x="1331913" y="4797425"/>
            <a:ext cx="18811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 descr="Approaching_pati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25923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9" descr="l10680466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339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 descr="Kotoul vstupni CT 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>
            <a:fillRect/>
          </a:stretch>
        </p:blipFill>
        <p:spPr bwMode="auto">
          <a:xfrm>
            <a:off x="5867400" y="2492375"/>
            <a:ext cx="1944688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7" name="Line 13"/>
          <p:cNvSpPr>
            <a:spLocks noChangeShapeType="1"/>
          </p:cNvSpPr>
          <p:nvPr/>
        </p:nvSpPr>
        <p:spPr bwMode="auto">
          <a:xfrm>
            <a:off x="3708400" y="1125538"/>
            <a:ext cx="13684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rgbClr val="000000"/>
                </a:solidFill>
              </a:ln>
              <a:cs typeface="Arial" charset="0"/>
            </a:endParaRP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>
            <a:off x="3635375" y="2133600"/>
            <a:ext cx="1441450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rgbClr val="000000"/>
                </a:solidFill>
              </a:ln>
              <a:cs typeface="Arial" charset="0"/>
            </a:endParaRPr>
          </a:p>
        </p:txBody>
      </p:sp>
      <p:sp>
        <p:nvSpPr>
          <p:cNvPr id="144399" name="Line 15"/>
          <p:cNvSpPr>
            <a:spLocks noChangeShapeType="1"/>
          </p:cNvSpPr>
          <p:nvPr/>
        </p:nvSpPr>
        <p:spPr bwMode="auto">
          <a:xfrm>
            <a:off x="3635375" y="3213100"/>
            <a:ext cx="16573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rgbClr val="000000"/>
                </a:solidFill>
              </a:ln>
              <a:cs typeface="Arial" charset="0"/>
            </a:endParaRPr>
          </a:p>
        </p:txBody>
      </p:sp>
      <p:sp>
        <p:nvSpPr>
          <p:cNvPr id="144401" name="Line 17"/>
          <p:cNvSpPr>
            <a:spLocks noChangeShapeType="1"/>
          </p:cNvSpPr>
          <p:nvPr/>
        </p:nvSpPr>
        <p:spPr bwMode="auto">
          <a:xfrm flipH="1">
            <a:off x="3635375" y="4437063"/>
            <a:ext cx="1441450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rgbClr val="000000"/>
                </a:solidFill>
              </a:ln>
              <a:cs typeface="Arial" charset="0"/>
            </a:endParaRP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3635375" y="5516563"/>
            <a:ext cx="16573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rgbClr val="000000"/>
                </a:solidFill>
              </a:ln>
              <a:cs typeface="Arial" charset="0"/>
            </a:endParaRPr>
          </a:p>
        </p:txBody>
      </p:sp>
      <p:pic>
        <p:nvPicPr>
          <p:cNvPr id="13" name="Obrázek 12" descr="blizi-se-sanitka-zjistete-co-delat-a-nedelat-630x300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543" y="363682"/>
            <a:ext cx="2687493" cy="16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2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dirty="0"/>
              <a:t>CMP – závažný problém současné medicíny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Nejčastější příčinou ICMP (tvoří cca 80% všech iktů) je </a:t>
            </a:r>
            <a:r>
              <a:rPr lang="cs-CZ" altLang="cs-CZ" sz="2800" dirty="0">
                <a:solidFill>
                  <a:srgbClr val="FF0000"/>
                </a:solidFill>
              </a:rPr>
              <a:t>akutní uzávěr intrakraniální </a:t>
            </a:r>
            <a:r>
              <a:rPr lang="cs-CZ" altLang="cs-CZ" sz="2800" dirty="0"/>
              <a:t>nebo </a:t>
            </a:r>
            <a:r>
              <a:rPr lang="cs-CZ" altLang="cs-CZ" sz="2800" dirty="0" err="1"/>
              <a:t>extrakraniální</a:t>
            </a:r>
            <a:r>
              <a:rPr lang="cs-CZ" altLang="cs-CZ" sz="2800" dirty="0"/>
              <a:t> mozkové tepny. Časná </a:t>
            </a:r>
            <a:r>
              <a:rPr lang="cs-CZ" altLang="cs-CZ" sz="2800" dirty="0" err="1"/>
              <a:t>reperfúze</a:t>
            </a:r>
            <a:r>
              <a:rPr lang="cs-CZ" altLang="cs-CZ" sz="2800" dirty="0"/>
              <a:t> představuje nejúčinnější terapii u těchto pac.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Výsledný klinický stav pac. po ICMP je závislý kromě </a:t>
            </a:r>
            <a:r>
              <a:rPr lang="cs-CZ" altLang="cs-CZ" sz="2800" dirty="0" err="1"/>
              <a:t>komorbidit</a:t>
            </a:r>
            <a:r>
              <a:rPr lang="cs-CZ" altLang="cs-CZ" sz="2800" dirty="0"/>
              <a:t> a komplikací především  </a:t>
            </a:r>
            <a:r>
              <a:rPr lang="cs-CZ" altLang="cs-CZ" sz="2800" dirty="0">
                <a:solidFill>
                  <a:srgbClr val="FF0000"/>
                </a:solidFill>
              </a:rPr>
              <a:t>na místě okluze  a rychlosti její </a:t>
            </a:r>
            <a:r>
              <a:rPr lang="cs-CZ" altLang="cs-CZ" sz="2800" dirty="0" err="1">
                <a:solidFill>
                  <a:srgbClr val="FF0000"/>
                </a:solidFill>
              </a:rPr>
              <a:t>rekanalizace</a:t>
            </a:r>
            <a:endParaRPr lang="cs-CZ" altLang="cs-CZ" sz="2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FF0000"/>
                </a:solidFill>
              </a:rPr>
              <a:t>Časná </a:t>
            </a:r>
            <a:r>
              <a:rPr lang="cs-CZ" altLang="cs-CZ" sz="2800" dirty="0" err="1">
                <a:solidFill>
                  <a:srgbClr val="FF0000"/>
                </a:solidFill>
              </a:rPr>
              <a:t>rekanalizace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/>
              <a:t>(do 6 hod.) je spojena s ↑ šancí na dobrý </a:t>
            </a:r>
            <a:r>
              <a:rPr lang="cs-CZ" altLang="cs-CZ" sz="2800" dirty="0" err="1"/>
              <a:t>outcome</a:t>
            </a:r>
            <a:r>
              <a:rPr lang="cs-CZ" altLang="cs-CZ" sz="2800" dirty="0"/>
              <a:t> s redukcí mortality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74692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Současné trendy v léčbě iCMP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cs-CZ" altLang="cs-CZ" sz="2800" dirty="0"/>
          </a:p>
          <a:p>
            <a:r>
              <a:rPr lang="cs-CZ" altLang="cs-CZ" sz="2800" dirty="0"/>
              <a:t>Z časového hlediska lze léčbu ICMP rozdělit na            3 etapy: </a:t>
            </a:r>
          </a:p>
          <a:p>
            <a:r>
              <a:rPr lang="cs-CZ" altLang="cs-CZ" sz="2800" dirty="0" err="1"/>
              <a:t>Přednemocniční</a:t>
            </a:r>
            <a:r>
              <a:rPr lang="cs-CZ" altLang="cs-CZ" sz="2800" dirty="0"/>
              <a:t> terapie</a:t>
            </a:r>
          </a:p>
          <a:p>
            <a:r>
              <a:rPr lang="cs-CZ" altLang="cs-CZ" sz="2800" dirty="0">
                <a:solidFill>
                  <a:srgbClr val="FF0000"/>
                </a:solidFill>
              </a:rPr>
              <a:t>Nemocniční terapie na iktových jednotkách </a:t>
            </a:r>
            <a:r>
              <a:rPr lang="cs-CZ" altLang="cs-CZ" sz="2800" dirty="0"/>
              <a:t>– obecná léčba, </a:t>
            </a:r>
            <a:r>
              <a:rPr lang="cs-CZ" altLang="cs-CZ" sz="2800" dirty="0">
                <a:solidFill>
                  <a:srgbClr val="FF0000"/>
                </a:solidFill>
              </a:rPr>
              <a:t>specifická léčba, </a:t>
            </a:r>
            <a:r>
              <a:rPr lang="cs-CZ" altLang="cs-CZ" sz="2800" dirty="0"/>
              <a:t>prevence a léčba komplikací</a:t>
            </a:r>
          </a:p>
          <a:p>
            <a:r>
              <a:rPr lang="cs-CZ" altLang="cs-CZ" sz="2800" dirty="0"/>
              <a:t>Následná a rehabilitační péče</a:t>
            </a:r>
          </a:p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6092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Přednemocniční</a:t>
            </a:r>
            <a:r>
              <a:rPr lang="cs-CZ" dirty="0"/>
              <a:t> terapie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CMP je </a:t>
            </a:r>
            <a:r>
              <a:rPr lang="cs-CZ" altLang="cs-CZ" sz="2800" dirty="0" err="1"/>
              <a:t>emergentní</a:t>
            </a:r>
            <a:r>
              <a:rPr lang="cs-CZ" altLang="cs-CZ" sz="2800" dirty="0"/>
              <a:t> stav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Mozkové </a:t>
            </a:r>
            <a:r>
              <a:rPr lang="cs-CZ" altLang="cs-CZ" sz="2800" dirty="0" err="1"/>
              <a:t>bb</a:t>
            </a:r>
            <a:r>
              <a:rPr lang="cs-CZ" altLang="cs-CZ" sz="2800" dirty="0"/>
              <a:t>. jsou enormně citlivé na hypoxii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Léčba iktu je boj s časem </a:t>
            </a:r>
            <a:r>
              <a:rPr lang="cs-CZ" altLang="cs-CZ" sz="2800" dirty="0">
                <a:solidFill>
                  <a:srgbClr val="FF0000"/>
                </a:solidFill>
              </a:rPr>
              <a:t>(„</a:t>
            </a:r>
            <a:r>
              <a:rPr lang="cs-CZ" altLang="cs-CZ" sz="2800" dirty="0" err="1">
                <a:solidFill>
                  <a:srgbClr val="FF0000"/>
                </a:solidFill>
              </a:rPr>
              <a:t>time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</a:rPr>
              <a:t>is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</a:rPr>
              <a:t>brain</a:t>
            </a:r>
            <a:r>
              <a:rPr lang="cs-CZ" altLang="cs-CZ" sz="2800" dirty="0">
                <a:solidFill>
                  <a:srgbClr val="FF0000"/>
                </a:solidFill>
              </a:rPr>
              <a:t>“)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Pozornost zaměřená </a:t>
            </a:r>
            <a:r>
              <a:rPr lang="cs-CZ" altLang="cs-CZ" sz="2800" dirty="0">
                <a:solidFill>
                  <a:srgbClr val="FF0000"/>
                </a:solidFill>
              </a:rPr>
              <a:t>na osvětu </a:t>
            </a:r>
            <a:r>
              <a:rPr lang="cs-CZ" altLang="cs-CZ" sz="2800" dirty="0"/>
              <a:t>– závažnost iktu, jeho </a:t>
            </a:r>
            <a:r>
              <a:rPr lang="cs-CZ" altLang="cs-CZ" sz="2800" dirty="0">
                <a:solidFill>
                  <a:srgbClr val="FF0000"/>
                </a:solidFill>
              </a:rPr>
              <a:t>včasné rozpoznání </a:t>
            </a:r>
            <a:r>
              <a:rPr lang="cs-CZ" altLang="cs-CZ" sz="2800" dirty="0"/>
              <a:t>a nutnost co nejrychlejší hospitalizace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Perfektní organizace ZZS a její těsná spolupráce          s IC/KCC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415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Nemocniční terapie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cs-CZ" altLang="cs-CZ" sz="2800" dirty="0"/>
              <a:t>Obecná léčba - Intenzivní terapie na IJ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stroke</a:t>
            </a:r>
            <a:r>
              <a:rPr lang="cs-CZ" altLang="cs-CZ" sz="2000" dirty="0"/>
              <a:t> unit): </a:t>
            </a:r>
          </a:p>
          <a:p>
            <a:r>
              <a:rPr lang="cs-CZ" altLang="cs-CZ" sz="2400" dirty="0"/>
              <a:t>stabilizace VF</a:t>
            </a:r>
          </a:p>
          <a:p>
            <a:r>
              <a:rPr lang="cs-CZ" altLang="cs-CZ" sz="2400" dirty="0"/>
              <a:t> monitorování </a:t>
            </a:r>
            <a:r>
              <a:rPr lang="cs-CZ" altLang="cs-CZ" sz="2400" dirty="0">
                <a:solidFill>
                  <a:srgbClr val="FF0000"/>
                </a:solidFill>
              </a:rPr>
              <a:t>vývoje </a:t>
            </a:r>
            <a:r>
              <a:rPr lang="cs-CZ" altLang="cs-CZ" sz="2400" dirty="0" err="1">
                <a:solidFill>
                  <a:srgbClr val="FF0000"/>
                </a:solidFill>
              </a:rPr>
              <a:t>neurostatu</a:t>
            </a:r>
            <a:endParaRPr lang="cs-CZ" altLang="cs-CZ" sz="2400" dirty="0">
              <a:solidFill>
                <a:srgbClr val="FF0000"/>
              </a:solidFill>
            </a:endParaRPr>
          </a:p>
          <a:p>
            <a:r>
              <a:rPr lang="cs-CZ" altLang="cs-CZ" sz="2400" dirty="0">
                <a:solidFill>
                  <a:srgbClr val="FF0000"/>
                </a:solidFill>
              </a:rPr>
              <a:t>monitorování</a:t>
            </a:r>
            <a:r>
              <a:rPr lang="cs-CZ" altLang="cs-CZ" sz="2400" dirty="0"/>
              <a:t> zajištění </a:t>
            </a:r>
            <a:r>
              <a:rPr lang="cs-CZ" altLang="cs-CZ" sz="2400" dirty="0" err="1"/>
              <a:t>fce</a:t>
            </a:r>
            <a:r>
              <a:rPr lang="cs-CZ" altLang="cs-CZ" sz="2400" dirty="0"/>
              <a:t> plic, péče o </a:t>
            </a:r>
            <a:r>
              <a:rPr lang="cs-CZ" altLang="cs-CZ" sz="2400" dirty="0">
                <a:solidFill>
                  <a:srgbClr val="FF0000"/>
                </a:solidFill>
              </a:rPr>
              <a:t>kardiovaskulární systém</a:t>
            </a:r>
            <a:r>
              <a:rPr lang="cs-CZ" altLang="cs-CZ" sz="2400" dirty="0"/>
              <a:t> – arytmie, </a:t>
            </a:r>
            <a:r>
              <a:rPr lang="cs-CZ" altLang="cs-CZ" sz="2400" dirty="0" err="1"/>
              <a:t>srd</a:t>
            </a:r>
            <a:r>
              <a:rPr lang="cs-CZ" altLang="cs-CZ" sz="2400" dirty="0"/>
              <a:t>. selhání </a:t>
            </a:r>
          </a:p>
          <a:p>
            <a:r>
              <a:rPr lang="cs-CZ" altLang="cs-CZ" sz="2400" dirty="0"/>
              <a:t>regulace TK</a:t>
            </a:r>
          </a:p>
          <a:p>
            <a:r>
              <a:rPr lang="cs-CZ" altLang="cs-CZ" sz="2400" dirty="0"/>
              <a:t>monitorování </a:t>
            </a:r>
            <a:r>
              <a:rPr lang="cs-CZ" altLang="cs-CZ" sz="2400" dirty="0">
                <a:solidFill>
                  <a:srgbClr val="FF0000"/>
                </a:solidFill>
              </a:rPr>
              <a:t>metabolismu glukózy</a:t>
            </a:r>
            <a:r>
              <a:rPr lang="cs-CZ" altLang="cs-CZ" sz="2400" dirty="0"/>
              <a:t>, při hladině cukru nad 10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 se doporučuje aplikace inzulinu</a:t>
            </a:r>
          </a:p>
          <a:p>
            <a:r>
              <a:rPr lang="cs-CZ" altLang="cs-CZ" sz="2400" dirty="0"/>
              <a:t>monitorování tělesné teploty, antipyretika při t </a:t>
            </a:r>
            <a:r>
              <a:rPr lang="cs-CZ" altLang="cs-CZ" sz="2400" dirty="0">
                <a:cs typeface="Arial" charset="0"/>
              </a:rPr>
              <a:t>˃</a:t>
            </a:r>
            <a:r>
              <a:rPr lang="cs-CZ" altLang="cs-CZ" sz="2400" dirty="0"/>
              <a:t>37,5 </a:t>
            </a:r>
            <a:r>
              <a:rPr lang="cs-CZ" altLang="cs-CZ" sz="2400" dirty="0" err="1"/>
              <a:t>st.C</a:t>
            </a:r>
            <a:endParaRPr lang="cs-CZ" altLang="cs-CZ" sz="2400" dirty="0"/>
          </a:p>
          <a:p>
            <a:r>
              <a:rPr lang="cs-CZ" altLang="cs-CZ" sz="2400" dirty="0">
                <a:solidFill>
                  <a:srgbClr val="FF0000"/>
                </a:solidFill>
              </a:rPr>
              <a:t>Zajištění nutrice </a:t>
            </a:r>
            <a:r>
              <a:rPr lang="cs-CZ" altLang="cs-CZ" sz="2400" dirty="0"/>
              <a:t>s korekce elektrolytů a tekutin</a:t>
            </a:r>
          </a:p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953356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Nemocniční terapie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17044"/>
            <a:ext cx="8229600" cy="4837731"/>
          </a:xfrm>
        </p:spPr>
        <p:txBody>
          <a:bodyPr>
            <a:normAutofit/>
          </a:bodyPr>
          <a:lstStyle/>
          <a:p>
            <a:endParaRPr lang="cs-CZ" altLang="cs-CZ" sz="2800" b="1" dirty="0"/>
          </a:p>
          <a:p>
            <a:r>
              <a:rPr lang="cs-CZ" altLang="cs-CZ" sz="2800" b="1" dirty="0"/>
              <a:t>Specifická léčba – </a:t>
            </a:r>
            <a:r>
              <a:rPr lang="cs-CZ" altLang="cs-CZ" sz="2800" b="1" dirty="0" err="1">
                <a:solidFill>
                  <a:srgbClr val="FF0000"/>
                </a:solidFill>
              </a:rPr>
              <a:t>rekanalizační</a:t>
            </a:r>
            <a:r>
              <a:rPr lang="cs-CZ" altLang="cs-CZ" sz="2800" b="1" dirty="0">
                <a:solidFill>
                  <a:srgbClr val="FF0000"/>
                </a:solidFill>
              </a:rPr>
              <a:t> terapie </a:t>
            </a:r>
            <a:r>
              <a:rPr lang="cs-CZ" altLang="cs-CZ" sz="2800" dirty="0"/>
              <a:t>(farmakologická a mechanická)</a:t>
            </a:r>
            <a:r>
              <a:rPr lang="cs-CZ" altLang="cs-CZ" sz="2800" b="1" dirty="0"/>
              <a:t>: </a:t>
            </a:r>
          </a:p>
          <a:p>
            <a:r>
              <a:rPr lang="cs-CZ" altLang="cs-CZ" sz="2800" dirty="0">
                <a:solidFill>
                  <a:srgbClr val="FF0000"/>
                </a:solidFill>
              </a:rPr>
              <a:t>Intravenózní trombolýza </a:t>
            </a:r>
            <a:r>
              <a:rPr lang="cs-CZ" altLang="cs-CZ" sz="2200" dirty="0"/>
              <a:t>(</a:t>
            </a:r>
            <a:r>
              <a:rPr lang="cs-CZ" altLang="cs-CZ" sz="2200" dirty="0" err="1"/>
              <a:t>rtPA</a:t>
            </a:r>
            <a:r>
              <a:rPr lang="cs-CZ" altLang="cs-CZ" sz="2200" dirty="0"/>
              <a:t>- </a:t>
            </a:r>
            <a:r>
              <a:rPr lang="cs-CZ" altLang="cs-CZ" sz="2200" dirty="0" err="1"/>
              <a:t>altepláza</a:t>
            </a:r>
            <a:r>
              <a:rPr lang="cs-CZ" altLang="cs-CZ" sz="2200" dirty="0"/>
              <a:t> v dávce 0,9 mg/kg aplikovaná do 4,5 hod. od vzniku iktu</a:t>
            </a:r>
          </a:p>
          <a:p>
            <a:r>
              <a:rPr lang="cs-CZ" altLang="cs-CZ" sz="2800" dirty="0">
                <a:solidFill>
                  <a:srgbClr val="FF0000"/>
                </a:solidFill>
              </a:rPr>
              <a:t>Mechanická </a:t>
            </a:r>
            <a:r>
              <a:rPr lang="cs-CZ" altLang="cs-CZ" sz="2800" dirty="0" err="1">
                <a:solidFill>
                  <a:srgbClr val="FF0000"/>
                </a:solidFill>
              </a:rPr>
              <a:t>trombektomie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stent</a:t>
            </a:r>
            <a:r>
              <a:rPr lang="cs-CZ" altLang="cs-CZ" sz="2000" dirty="0"/>
              <a:t>-retrievery)</a:t>
            </a:r>
          </a:p>
          <a:p>
            <a:endParaRPr lang="cs-CZ" altLang="cs-CZ" sz="2000" dirty="0"/>
          </a:p>
          <a:p>
            <a:r>
              <a:rPr lang="cs-CZ" altLang="cs-CZ" sz="2800" dirty="0"/>
              <a:t>Časná AA terapie </a:t>
            </a:r>
            <a:r>
              <a:rPr lang="cs-CZ" altLang="cs-CZ" sz="1800" dirty="0"/>
              <a:t>(případně následné zavedení antikoagulační terapie      u pac. s fibrilací síní)</a:t>
            </a:r>
          </a:p>
        </p:txBody>
      </p:sp>
    </p:spTree>
    <p:extLst>
      <p:ext uri="{BB962C8B-B14F-4D97-AF65-F5344CB8AC3E}">
        <p14:creationId xmlns:p14="http://schemas.microsoft.com/office/powerpoint/2010/main" val="76023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Rekanalizační</a:t>
            </a:r>
            <a:r>
              <a:rPr lang="cs-CZ" dirty="0"/>
              <a:t> terapie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52422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 ● Ve FN Brno </a:t>
            </a:r>
            <a:r>
              <a:rPr lang="cs-CZ" altLang="cs-CZ" sz="2400" dirty="0" err="1"/>
              <a:t>trombolytický</a:t>
            </a:r>
            <a:r>
              <a:rPr lang="cs-CZ" altLang="cs-CZ" sz="2400" dirty="0"/>
              <a:t> program </a:t>
            </a:r>
            <a:r>
              <a:rPr lang="cs-CZ" altLang="cs-CZ" sz="2400" dirty="0">
                <a:solidFill>
                  <a:srgbClr val="FF0000"/>
                </a:solidFill>
              </a:rPr>
              <a:t>od r. 1998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 ● Terapeutické okno pro IVT: 4,5 hod. od vzniku ICMP</a:t>
            </a:r>
          </a:p>
          <a:p>
            <a:pPr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     IVT na NK FN Brno: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600" dirty="0"/>
              <a:t>2008: 31 (</a:t>
            </a:r>
            <a:r>
              <a:rPr lang="cs-CZ" altLang="cs-CZ" sz="2600" b="1" dirty="0"/>
              <a:t>cca 3 % všech nemocných s iktem)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600" dirty="0"/>
              <a:t>2009: 38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600" dirty="0"/>
              <a:t>2010: 70</a:t>
            </a:r>
            <a:endParaRPr lang="en-US" altLang="cs-CZ" sz="2400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cs-CZ" sz="2600" dirty="0"/>
              <a:t>2011: </a:t>
            </a:r>
            <a:r>
              <a:rPr lang="cs-CZ" altLang="cs-CZ" sz="2600" dirty="0"/>
              <a:t>99</a:t>
            </a:r>
            <a:r>
              <a:rPr lang="en-US" altLang="cs-CZ" sz="2600" dirty="0"/>
              <a:t> </a:t>
            </a:r>
            <a:endParaRPr lang="cs-CZ" altLang="cs-CZ" sz="2400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2012: 114  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2013: 115 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2014: 136 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2015: 114 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2016: 188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2017: 207 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2018: 213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2019: 159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b="1" dirty="0">
                <a:solidFill>
                  <a:srgbClr val="FF0000"/>
                </a:solidFill>
              </a:rPr>
              <a:t>2020: 160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cs-CZ" altLang="cs-CZ" sz="2400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400" dirty="0"/>
              <a:t>Ve FN Brno je v současnosti </a:t>
            </a:r>
            <a:r>
              <a:rPr lang="cs-CZ" altLang="cs-CZ" sz="2400" dirty="0">
                <a:solidFill>
                  <a:srgbClr val="FF0000"/>
                </a:solidFill>
              </a:rPr>
              <a:t>léčeno </a:t>
            </a:r>
            <a:r>
              <a:rPr lang="cs-CZ" altLang="cs-CZ" sz="2400" dirty="0" err="1">
                <a:solidFill>
                  <a:srgbClr val="FF0000"/>
                </a:solidFill>
              </a:rPr>
              <a:t>rtPA</a:t>
            </a:r>
            <a:r>
              <a:rPr lang="cs-CZ" altLang="cs-CZ" sz="2400" dirty="0">
                <a:solidFill>
                  <a:srgbClr val="FF0000"/>
                </a:solidFill>
              </a:rPr>
              <a:t> cca 28% nemocných s </a:t>
            </a:r>
            <a:r>
              <a:rPr lang="cs-CZ" altLang="cs-CZ" sz="2400" dirty="0" err="1">
                <a:solidFill>
                  <a:srgbClr val="FF0000"/>
                </a:solidFill>
              </a:rPr>
              <a:t>aICMP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04390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MT v letech 2014-2019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009297"/>
              </p:ext>
            </p:extLst>
          </p:nvPr>
        </p:nvGraphicFramePr>
        <p:xfrm>
          <a:off x="457200" y="1737360"/>
          <a:ext cx="82296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r>
                        <a:rPr lang="cs-CZ" b="1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ICMP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% ICMP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Klinický efekt/   </a:t>
                      </a:r>
                      <a:r>
                        <a:rPr lang="cs-CZ" b="1" dirty="0" err="1"/>
                        <a:t>mRS</a:t>
                      </a:r>
                      <a:r>
                        <a:rPr lang="cs-CZ" b="1" baseline="0" dirty="0"/>
                        <a:t> 0-2 (%)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555/204(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&gt;80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r.)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15,5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640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400" dirty="0"/>
              <a:t>CMP – závažný problém současné medicíny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defRPr/>
            </a:pPr>
            <a:r>
              <a:rPr lang="cs-CZ" altLang="cs-CZ" dirty="0"/>
              <a:t>CMP- jedna z hlavních příčin morbidity a mortality na celém světě</a:t>
            </a:r>
          </a:p>
          <a:p>
            <a:pPr marL="342900" indent="-342900" eaLnBrk="1" hangingPunct="1">
              <a:defRPr/>
            </a:pPr>
            <a:r>
              <a:rPr lang="cs-CZ" altLang="cs-CZ" dirty="0"/>
              <a:t>2.- 3. nejčastější příčinou úmrtí (po KVO a tu)</a:t>
            </a:r>
          </a:p>
          <a:p>
            <a:pPr marL="342900" indent="-342900" eaLnBrk="1" hangingPunct="1">
              <a:defRPr/>
            </a:pPr>
            <a:r>
              <a:rPr lang="cs-CZ" altLang="cs-CZ" dirty="0"/>
              <a:t>V akutním období </a:t>
            </a:r>
            <a:r>
              <a:rPr lang="cs-CZ" altLang="cs-CZ" dirty="0">
                <a:solidFill>
                  <a:srgbClr val="FF0000"/>
                </a:solidFill>
              </a:rPr>
              <a:t>umírá</a:t>
            </a:r>
            <a:r>
              <a:rPr lang="cs-CZ" altLang="cs-CZ" dirty="0"/>
              <a:t> 10-15%, do 1/2 roku </a:t>
            </a:r>
            <a:r>
              <a:rPr lang="cs-CZ" altLang="cs-CZ" dirty="0">
                <a:solidFill>
                  <a:srgbClr val="FF0000"/>
                </a:solidFill>
              </a:rPr>
              <a:t>až 30% nemocných </a:t>
            </a:r>
          </a:p>
          <a:p>
            <a:pPr marL="342900" indent="-342900" eaLnBrk="1" hangingPunct="1">
              <a:defRPr/>
            </a:pPr>
            <a:r>
              <a:rPr lang="cs-CZ" altLang="cs-CZ" dirty="0"/>
              <a:t>Jedna z hlavních příčin </a:t>
            </a:r>
            <a:r>
              <a:rPr lang="cs-CZ" altLang="cs-CZ" dirty="0" err="1">
                <a:solidFill>
                  <a:srgbClr val="FF0000"/>
                </a:solidFill>
              </a:rPr>
              <a:t>invalidizace</a:t>
            </a:r>
            <a:r>
              <a:rPr lang="cs-CZ" altLang="cs-CZ" dirty="0"/>
              <a:t> (trvalá </a:t>
            </a:r>
            <a:r>
              <a:rPr lang="cs-CZ" altLang="cs-CZ" dirty="0" err="1"/>
              <a:t>invalidizace</a:t>
            </a:r>
            <a:r>
              <a:rPr lang="cs-CZ" altLang="cs-CZ" dirty="0"/>
              <a:t> u 40% nemocných)</a:t>
            </a:r>
          </a:p>
          <a:p>
            <a:pPr marL="342900" indent="-342900" eaLnBrk="1" hangingPunct="1">
              <a:defRPr/>
            </a:pPr>
            <a:r>
              <a:rPr lang="cs-CZ" altLang="cs-CZ" dirty="0"/>
              <a:t>Počet nových případů v ČR 220/100 000 obyv./rok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801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Počet MT na nemocnici - Jul 2020 (n=123)</a:t>
            </a:r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88999" y="1397250"/>
          <a:ext cx="8640000" cy="445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7148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Medián</a:t>
            </a:r>
            <a:r>
              <a:rPr dirty="0"/>
              <a:t> door-to-groin time - </a:t>
            </a:r>
            <a:r>
              <a:rPr dirty="0" err="1"/>
              <a:t>Primární</a:t>
            </a:r>
            <a:r>
              <a:rPr dirty="0"/>
              <a:t> </a:t>
            </a:r>
            <a:r>
              <a:rPr dirty="0" err="1"/>
              <a:t>příjem</a:t>
            </a:r>
            <a:r>
              <a:rPr dirty="0"/>
              <a:t> k </a:t>
            </a:r>
            <a:r>
              <a:rPr dirty="0" err="1"/>
              <a:t>intervenci</a:t>
            </a:r>
            <a:r>
              <a:rPr dirty="0"/>
              <a:t> MT - Jul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9000" y="1397251"/>
            <a:ext cx="2160000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ts val="1350"/>
              </a:lnSpc>
            </a:pPr>
            <a:r>
              <a:rPr sz="788">
                <a:solidFill>
                  <a:prstClr val="black"/>
                </a:solidFill>
                <a:latin typeface="Century Gothic"/>
              </a:rPr>
              <a:t>Parametr medián DOOR-TO-GROIN TIME je čas, který odráží kvalitu nemocničního managementu.</a:t>
            </a:r>
          </a:p>
          <a:p>
            <a:pPr algn="ctr" defTabSz="685800">
              <a:lnSpc>
                <a:spcPts val="1350"/>
              </a:lnSpc>
            </a:pPr>
            <a:r>
              <a:rPr sz="788">
                <a:solidFill>
                  <a:prstClr val="black"/>
                </a:solidFill>
                <a:latin typeface="Century Gothic"/>
              </a:rPr>
              <a:t>Tento čas musí zahrnovat všechen čas, který uplyne od překročení pacienta prvních dvěří nemocnice až po vpich do třísla.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88999" y="1397250"/>
          <a:ext cx="8640000" cy="445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812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Medián door-to-needle time pro intravenózní trombolýzu - Jan-Jul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9000" y="1397251"/>
            <a:ext cx="2160000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ts val="1350"/>
              </a:lnSpc>
            </a:pPr>
            <a:r>
              <a:rPr sz="788">
                <a:solidFill>
                  <a:prstClr val="black"/>
                </a:solidFill>
                <a:latin typeface="Century Gothic"/>
              </a:rPr>
              <a:t>Parametr medián DOOR-TO-NEEDLE TIME je čas, který odráží kvalitu nemocničního managementu.</a:t>
            </a:r>
          </a:p>
          <a:p>
            <a:pPr algn="ctr" defTabSz="685800">
              <a:lnSpc>
                <a:spcPts val="1350"/>
              </a:lnSpc>
            </a:pPr>
            <a:r>
              <a:rPr sz="788">
                <a:solidFill>
                  <a:prstClr val="black"/>
                </a:solidFill>
                <a:latin typeface="Century Gothic"/>
              </a:rPr>
              <a:t>Tento čas musí zahrnovat všechen čas, který uplyne od překročení pacienta prvních dvěří nemocnice až po zahájení léčby.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88999" y="1397250"/>
          <a:ext cx="8640000" cy="445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404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Trombolytická terapie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94559"/>
            <a:ext cx="8229600" cy="42602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cs-CZ" altLang="cs-CZ" sz="2800" dirty="0"/>
              <a:t>Prognóza pac. s ICMP se zlepšuje </a:t>
            </a:r>
            <a:r>
              <a:rPr lang="cs-CZ" altLang="cs-CZ" sz="2800" dirty="0">
                <a:solidFill>
                  <a:srgbClr val="FF0000"/>
                </a:solidFill>
              </a:rPr>
              <a:t>s rychlostí zahájení IVT  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FF0000"/>
                </a:solidFill>
              </a:rPr>
              <a:t>Prospěch z léčby je závislý na čase                                                                 </a:t>
            </a:r>
            <a:r>
              <a:rPr lang="cs-CZ" altLang="cs-CZ" sz="2800" dirty="0"/>
              <a:t>NNT: 2 (90´) </a:t>
            </a:r>
            <a:r>
              <a:rPr lang="cs-CZ" altLang="cs-CZ" sz="2800" dirty="0">
                <a:cs typeface="Arial" charset="0"/>
              </a:rPr>
              <a:t>→7 (3 hod.) →14 (3-4,5 hod.)</a:t>
            </a:r>
            <a:r>
              <a:rPr lang="en-US" altLang="cs-CZ" sz="2800" dirty="0">
                <a:cs typeface="Arial" charset="0"/>
              </a:rPr>
              <a:t>*</a:t>
            </a:r>
            <a:r>
              <a:rPr lang="cs-CZ" altLang="cs-CZ" sz="2800" dirty="0"/>
              <a:t> </a:t>
            </a:r>
          </a:p>
          <a:p>
            <a:pPr>
              <a:lnSpc>
                <a:spcPct val="80000"/>
              </a:lnSpc>
            </a:pPr>
            <a:endParaRPr lang="cs-CZ" altLang="cs-CZ" sz="2800" dirty="0"/>
          </a:p>
          <a:p>
            <a:pPr>
              <a:lnSpc>
                <a:spcPct val="80000"/>
              </a:lnSpc>
            </a:pPr>
            <a:r>
              <a:rPr lang="cs-CZ" altLang="cs-CZ" sz="2800" dirty="0"/>
              <a:t>Relativně ↓ účinnost IVT: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800" dirty="0"/>
              <a:t>     - jen u 46 % nemocných dochází po 2 hod. k </a:t>
            </a:r>
            <a:r>
              <a:rPr lang="cs-CZ" altLang="cs-CZ" sz="2800" dirty="0" err="1"/>
              <a:t>rekanalizaci</a:t>
            </a:r>
            <a:r>
              <a:rPr lang="cs-CZ" altLang="cs-CZ" sz="2800" dirty="0"/>
              <a:t>     tepny </a:t>
            </a:r>
            <a:r>
              <a:rPr lang="cs-CZ" altLang="cs-CZ" sz="1900" dirty="0"/>
              <a:t>(k úplné jen u 18% nemocných)                                  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900" dirty="0"/>
              <a:t>       </a:t>
            </a:r>
            <a:r>
              <a:rPr lang="cs-CZ" altLang="cs-CZ" sz="2800" dirty="0"/>
              <a:t>- 40% nemocných léčených IVT umírá nebo zůstává imobilních  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Při použití mechanické </a:t>
            </a:r>
            <a:r>
              <a:rPr lang="cs-CZ" altLang="cs-CZ" sz="2800" dirty="0" err="1"/>
              <a:t>trombektomie</a:t>
            </a:r>
            <a:r>
              <a:rPr lang="cs-CZ" altLang="cs-CZ" sz="2800" dirty="0"/>
              <a:t> je </a:t>
            </a:r>
            <a:r>
              <a:rPr lang="cs-CZ" altLang="cs-CZ" sz="2800" dirty="0" err="1"/>
              <a:t>rekanalizováno</a:t>
            </a:r>
            <a:r>
              <a:rPr lang="cs-CZ" altLang="cs-CZ" sz="2800" dirty="0"/>
              <a:t> 83,6% nemocných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800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2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400" dirty="0">
                <a:cs typeface="Arial" charset="0"/>
              </a:rPr>
              <a:t>    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5701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   Indikační kritéria IVT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Indikace </a:t>
            </a:r>
          </a:p>
          <a:p>
            <a:r>
              <a:rPr lang="cs-CZ" altLang="cs-CZ" dirty="0"/>
              <a:t>Klinická diagnóza ischemické cévní mozkové příhody (</a:t>
            </a:r>
            <a:r>
              <a:rPr lang="cs-CZ" altLang="cs-CZ" dirty="0" err="1"/>
              <a:t>iCMP</a:t>
            </a:r>
            <a:r>
              <a:rPr lang="cs-CZ" altLang="cs-CZ" dirty="0"/>
              <a:t>) s náhle vzniklým a jasným neurologickým deficitem </a:t>
            </a:r>
          </a:p>
          <a:p>
            <a:r>
              <a:rPr lang="cs-CZ" altLang="cs-CZ" dirty="0"/>
              <a:t>Začátek příznaků v posledních </a:t>
            </a:r>
            <a:r>
              <a:rPr lang="cs-CZ" altLang="cs-CZ" b="1" dirty="0"/>
              <a:t>4,5 hod. </a:t>
            </a:r>
            <a:r>
              <a:rPr lang="cs-CZ" altLang="cs-CZ" dirty="0"/>
              <a:t>(dle posledních studií i 6-(9) hod. v případě negativního nálezu na sofistikovaných zobrazovacích vyš. metodách (CTP, MRI/FLAIR-DWI)</a:t>
            </a:r>
            <a:endParaRPr lang="cs-CZ" altLang="cs-CZ" sz="2000" dirty="0"/>
          </a:p>
          <a:p>
            <a:r>
              <a:rPr lang="cs-CZ" altLang="cs-CZ" dirty="0"/>
              <a:t>Věk &gt; 18 let </a:t>
            </a:r>
            <a:r>
              <a:rPr lang="cs-CZ" altLang="cs-CZ" sz="2200" dirty="0"/>
              <a:t>(i mladší, ale nejsou </a:t>
            </a:r>
            <a:r>
              <a:rPr lang="cs-CZ" altLang="cs-CZ" sz="2200" dirty="0" err="1"/>
              <a:t>guidelines</a:t>
            </a:r>
            <a:r>
              <a:rPr lang="cs-CZ" altLang="cs-CZ" sz="2200" dirty="0"/>
              <a:t>)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/>
              <a:t>Absolutní kontraindikace  IVT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561381"/>
            <a:ext cx="8384875" cy="48933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dirty="0"/>
              <a:t>Známá přecitlivělost na léčebnou látku</a:t>
            </a:r>
          </a:p>
          <a:p>
            <a:pPr>
              <a:defRPr/>
            </a:pPr>
            <a:r>
              <a:rPr lang="cs-CZ" sz="2400" dirty="0">
                <a:solidFill>
                  <a:srgbClr val="FF0000"/>
                </a:solidFill>
              </a:rPr>
              <a:t>a) Nálezy při zobrazovacím vyšetření: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- průkaz intrakraniálního krvácení na CT/MR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- průkaz jiného onemocnění mozku než ischémie (tu, absces…)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- přítomnost </a:t>
            </a:r>
            <a:r>
              <a:rPr lang="cs-CZ" sz="2400" dirty="0" err="1"/>
              <a:t>hypodenzit</a:t>
            </a:r>
            <a:r>
              <a:rPr lang="cs-CZ" sz="2400" dirty="0"/>
              <a:t> odpovídajících akutní </a:t>
            </a:r>
            <a:r>
              <a:rPr lang="cs-CZ" sz="2400" dirty="0" err="1"/>
              <a:t>mozk</a:t>
            </a:r>
            <a:r>
              <a:rPr lang="cs-CZ" sz="2400" dirty="0"/>
              <a:t>. ischémii &gt;1/3 povodí ACM na CT</a:t>
            </a:r>
          </a:p>
          <a:p>
            <a:pPr>
              <a:defRPr/>
            </a:pPr>
            <a:r>
              <a:rPr lang="cs-CZ" sz="2400" dirty="0">
                <a:solidFill>
                  <a:srgbClr val="FF0000"/>
                </a:solidFill>
              </a:rPr>
              <a:t>b) Klinické nálezy: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- podezření na SAK</a:t>
            </a:r>
            <a:r>
              <a:rPr lang="cs-CZ" sz="2400" b="1" dirty="0"/>
              <a:t> </a:t>
            </a:r>
            <a:r>
              <a:rPr lang="cs-CZ" sz="2400" dirty="0"/>
              <a:t>                                                                                                                - akutní vnitřní krvácení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- nekontrolovatelný TK  </a:t>
            </a:r>
            <a:r>
              <a:rPr lang="cs-CZ" altLang="cs-CZ" sz="2400" dirty="0"/>
              <a:t>&gt; 185/110 </a:t>
            </a:r>
            <a:r>
              <a:rPr lang="cs-CZ" altLang="cs-CZ" sz="2400" dirty="0" err="1"/>
              <a:t>mmHg</a:t>
            </a:r>
            <a:r>
              <a:rPr lang="cs-CZ" altLang="cs-CZ" sz="2400" dirty="0"/>
              <a:t> (</a:t>
            </a:r>
            <a:r>
              <a:rPr lang="cs-CZ" sz="2400" dirty="0"/>
              <a:t>i přes adekvátní antihypertenzní léčbu)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/>
              <a:t>Absolutní kontraindikace  IVT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970462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solidFill>
                  <a:srgbClr val="FF0000"/>
                </a:solidFill>
              </a:rPr>
              <a:t>c</a:t>
            </a:r>
            <a:r>
              <a:rPr lang="cs-CZ" sz="2000" dirty="0">
                <a:solidFill>
                  <a:srgbClr val="FF0000"/>
                </a:solidFill>
              </a:rPr>
              <a:t>) Anamnestické údaje </a:t>
            </a:r>
          </a:p>
          <a:p>
            <a:pPr>
              <a:defRPr/>
            </a:pPr>
            <a:r>
              <a:rPr lang="cs-CZ" sz="2000" dirty="0"/>
              <a:t>ICMP nebo KCT či spinální poranění v posledních 3 </a:t>
            </a:r>
            <a:r>
              <a:rPr lang="cs-CZ" sz="2000" dirty="0" err="1"/>
              <a:t>měs</a:t>
            </a:r>
            <a:r>
              <a:rPr lang="cs-CZ" sz="2000" dirty="0"/>
              <a:t>. u pac. se závažným </a:t>
            </a:r>
            <a:r>
              <a:rPr lang="cs-CZ" sz="2000" dirty="0" err="1"/>
              <a:t>rezid</a:t>
            </a:r>
            <a:r>
              <a:rPr lang="cs-CZ" sz="2000" dirty="0"/>
              <a:t>. klinickým nebo radiologickým nálezem</a:t>
            </a:r>
          </a:p>
          <a:p>
            <a:pPr>
              <a:defRPr/>
            </a:pPr>
            <a:r>
              <a:rPr lang="cs-CZ" sz="2000" dirty="0"/>
              <a:t>Intrakraniální krvácení v posledních 6 měsících</a:t>
            </a:r>
          </a:p>
          <a:p>
            <a:pPr>
              <a:defRPr/>
            </a:pPr>
            <a:r>
              <a:rPr lang="cs-CZ" sz="2000" dirty="0"/>
              <a:t>Manifestní nebo silné či nebezpečné krvácení v posledních 21 dnech, včetně krvácení do GIT nebo urogenitálního traktu</a:t>
            </a:r>
          </a:p>
          <a:p>
            <a:pPr>
              <a:defRPr/>
            </a:pPr>
            <a:r>
              <a:rPr lang="cs-CZ" sz="2000" dirty="0"/>
              <a:t>Známá hemoragická diatéza</a:t>
            </a:r>
          </a:p>
          <a:p>
            <a:pPr>
              <a:defRPr/>
            </a:pPr>
            <a:r>
              <a:rPr lang="cs-CZ" sz="2000" dirty="0"/>
              <a:t>Známá AVM nebo známé tepenné aneurysma</a:t>
            </a:r>
          </a:p>
          <a:p>
            <a:pPr>
              <a:defRPr/>
            </a:pPr>
            <a:r>
              <a:rPr lang="cs-CZ" sz="2000" dirty="0"/>
              <a:t>Intrakraniální nebo </a:t>
            </a:r>
            <a:r>
              <a:rPr lang="cs-CZ" sz="2000" dirty="0" err="1"/>
              <a:t>intraspinální</a:t>
            </a:r>
            <a:r>
              <a:rPr lang="cs-CZ" sz="2000" dirty="0"/>
              <a:t> operace v posledních 4 týdnech</a:t>
            </a:r>
          </a:p>
          <a:p>
            <a:pPr>
              <a:defRPr/>
            </a:pPr>
            <a:r>
              <a:rPr lang="cs-CZ" sz="2000" dirty="0"/>
              <a:t>Arteriální punkce na </a:t>
            </a:r>
            <a:r>
              <a:rPr lang="cs-CZ" sz="2000" dirty="0" err="1"/>
              <a:t>nekomprimovatelném</a:t>
            </a:r>
            <a:r>
              <a:rPr lang="cs-CZ" sz="2000" dirty="0"/>
              <a:t> místě v posled. 7 dnech</a:t>
            </a:r>
            <a:r>
              <a:rPr lang="cs-CZ" sz="2000" b="1" dirty="0"/>
              <a:t> 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Porod v posled. 10 dnech nebo třetí trimestr s </a:t>
            </a:r>
            <a:r>
              <a:rPr lang="cs-CZ" sz="2000" dirty="0" err="1"/>
              <a:t>iminentním</a:t>
            </a:r>
            <a:r>
              <a:rPr lang="cs-CZ" sz="2000" dirty="0"/>
              <a:t> porodem</a:t>
            </a:r>
          </a:p>
          <a:p>
            <a:pPr>
              <a:defRPr/>
            </a:pPr>
            <a:r>
              <a:rPr lang="cs-CZ" sz="2000" dirty="0"/>
              <a:t>Ostatní známé závažné stavy s vysokým rizikem vážného nebo život ohrožujícího krvácení </a:t>
            </a:r>
          </a:p>
          <a:p>
            <a:pPr marL="65087" indent="0">
              <a:buFont typeface="Wingdings 2" pitchFamily="18" charset="2"/>
              <a:buNone/>
              <a:defRPr/>
            </a:pPr>
            <a:endParaRPr lang="cs-CZ" sz="20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9936"/>
            <a:ext cx="8229600" cy="11949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/>
              <a:t>Absolutní kontraindikace  IVT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rgbClr val="FF0000"/>
                </a:solidFill>
              </a:rPr>
              <a:t>Laboratorní nálezy </a:t>
            </a:r>
          </a:p>
          <a:p>
            <a:pPr>
              <a:defRPr/>
            </a:pPr>
            <a:endParaRPr lang="cs-CZ" sz="2000" dirty="0">
              <a:solidFill>
                <a:srgbClr val="FF0000"/>
              </a:solidFill>
            </a:endParaRP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000" dirty="0"/>
              <a:t>- glykémie méně než 2,7 </a:t>
            </a:r>
            <a:r>
              <a:rPr lang="cs-CZ" sz="2000" dirty="0" err="1"/>
              <a:t>mmol</a:t>
            </a:r>
            <a:r>
              <a:rPr lang="cs-CZ" sz="2000" dirty="0"/>
              <a:t>/l.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000" dirty="0">
                <a:solidFill>
                  <a:srgbClr val="FF0000"/>
                </a:solidFill>
              </a:rPr>
              <a:t>- INR &gt; 1,7</a:t>
            </a:r>
            <a:r>
              <a:rPr lang="cs-CZ" sz="2000" dirty="0"/>
              <a:t>.  Užívání </a:t>
            </a:r>
            <a:r>
              <a:rPr lang="cs-CZ" sz="2000" dirty="0" err="1"/>
              <a:t>warfarinu</a:t>
            </a:r>
            <a:r>
              <a:rPr lang="cs-CZ" sz="2000" dirty="0"/>
              <a:t> je absolutní kontraindikací IVT, pokud INR je nad 1,7</a:t>
            </a:r>
          </a:p>
          <a:p>
            <a:pPr marL="65087" indent="0">
              <a:buFontTx/>
              <a:buChar char="-"/>
              <a:defRPr/>
            </a:pPr>
            <a:r>
              <a:rPr lang="cs-CZ" sz="2000" dirty="0"/>
              <a:t>trombocyty pod 100 000/</a:t>
            </a:r>
            <a:r>
              <a:rPr lang="el-GR" sz="2000" dirty="0"/>
              <a:t>μ</a:t>
            </a:r>
            <a:r>
              <a:rPr lang="cs-CZ" sz="2000" dirty="0"/>
              <a:t>l; u pacientů bez známé trombocytopenie je možné zahájit IVT i bez znalosti počtu trombocytů, při zjištění PLT pod 100 000/</a:t>
            </a:r>
            <a:r>
              <a:rPr lang="el-GR" sz="2000" dirty="0"/>
              <a:t>μ</a:t>
            </a:r>
            <a:r>
              <a:rPr lang="cs-CZ" sz="2000" dirty="0"/>
              <a:t>l musí být IVT okamžitě ukončena                                                                        - terapie heparinem nebo LMWH v posled. 48 hod. se ↑ </a:t>
            </a:r>
            <a:r>
              <a:rPr lang="cs-CZ" sz="2000" dirty="0" err="1"/>
              <a:t>aPTT</a:t>
            </a:r>
            <a:r>
              <a:rPr lang="cs-CZ" sz="2000" dirty="0"/>
              <a:t> </a:t>
            </a:r>
          </a:p>
          <a:p>
            <a:pPr marL="65087" indent="0">
              <a:buNone/>
              <a:defRPr/>
            </a:pPr>
            <a:endParaRPr lang="cs-CZ" sz="2000" dirty="0"/>
          </a:p>
          <a:p>
            <a:pPr marL="65087" indent="0">
              <a:buFontTx/>
              <a:buChar char="-"/>
              <a:defRPr/>
            </a:pPr>
            <a:r>
              <a:rPr lang="cs-CZ" sz="2000" dirty="0">
                <a:solidFill>
                  <a:srgbClr val="FF0000"/>
                </a:solidFill>
              </a:rPr>
              <a:t> abnormní koagulační testy při léčbě NOAK</a:t>
            </a:r>
          </a:p>
          <a:p>
            <a:pPr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Abnormní specifické </a:t>
            </a:r>
            <a:br>
              <a:rPr lang="cs-CZ" dirty="0"/>
            </a:br>
            <a:r>
              <a:rPr lang="cs-CZ" dirty="0"/>
              <a:t>koagulační testy při léčbě NOAC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sz="2400" dirty="0" err="1">
                <a:solidFill>
                  <a:srgbClr val="FF0000"/>
                </a:solidFill>
              </a:rPr>
              <a:t>apaxibanem</a:t>
            </a:r>
            <a:r>
              <a:rPr lang="cs-CZ" sz="2400" dirty="0">
                <a:solidFill>
                  <a:srgbClr val="FF0000"/>
                </a:solidFill>
              </a:rPr>
              <a:t>, </a:t>
            </a:r>
            <a:r>
              <a:rPr lang="cs-CZ" sz="2400" dirty="0" err="1">
                <a:solidFill>
                  <a:srgbClr val="FF0000"/>
                </a:solidFill>
              </a:rPr>
              <a:t>rivaroxabanem</a:t>
            </a:r>
            <a:r>
              <a:rPr lang="cs-CZ" sz="2400" dirty="0">
                <a:solidFill>
                  <a:srgbClr val="FF0000"/>
                </a:solidFill>
              </a:rPr>
              <a:t> a </a:t>
            </a:r>
            <a:r>
              <a:rPr lang="cs-CZ" sz="2400" dirty="0" err="1">
                <a:solidFill>
                  <a:srgbClr val="FF0000"/>
                </a:solidFill>
              </a:rPr>
              <a:t>endoxabanem</a:t>
            </a:r>
            <a:r>
              <a:rPr lang="cs-CZ" sz="2400" dirty="0"/>
              <a:t>. Abnormními koagulačními testy  jsou prodloužený trombinový čas (TT) nebo </a:t>
            </a:r>
            <a:r>
              <a:rPr lang="cs-CZ" sz="2400" dirty="0">
                <a:latin typeface="Times New Roman"/>
                <a:cs typeface="Times New Roman"/>
              </a:rPr>
              <a:t>↑</a:t>
            </a:r>
            <a:r>
              <a:rPr lang="cs-CZ" sz="2400" dirty="0"/>
              <a:t> hodnota specifického </a:t>
            </a:r>
            <a:r>
              <a:rPr lang="cs-CZ" sz="2400" dirty="0" err="1"/>
              <a:t>anti</a:t>
            </a:r>
            <a:r>
              <a:rPr lang="cs-CZ" sz="2400" dirty="0"/>
              <a:t> </a:t>
            </a:r>
            <a:r>
              <a:rPr lang="cs-CZ" sz="2400" dirty="0" err="1"/>
              <a:t>Xa</a:t>
            </a:r>
            <a:r>
              <a:rPr lang="cs-CZ" sz="2400" dirty="0"/>
              <a:t> testu. </a:t>
            </a:r>
          </a:p>
          <a:p>
            <a:r>
              <a:rPr lang="cs-CZ" sz="2400" dirty="0"/>
              <a:t>Léčba IVT se nedoporučuje u pacientů, kteří užívají přímé inhibitory faktoru </a:t>
            </a:r>
            <a:r>
              <a:rPr lang="cs-CZ" sz="2400" dirty="0" err="1"/>
              <a:t>Xa</a:t>
            </a:r>
            <a:r>
              <a:rPr lang="cs-CZ" sz="2400" dirty="0"/>
              <a:t>, pokud není známá nebo </a:t>
            </a:r>
            <a:r>
              <a:rPr lang="cs-CZ" sz="2400" dirty="0">
                <a:solidFill>
                  <a:srgbClr val="FF0000"/>
                </a:solidFill>
              </a:rPr>
              <a:t>je zvýšená hodnota </a:t>
            </a:r>
            <a:r>
              <a:rPr lang="cs-CZ" sz="2400" dirty="0"/>
              <a:t>příslušných laboratorních testů pro daný lék nad horní limit laboratoře</a:t>
            </a:r>
            <a:r>
              <a:rPr lang="cs-CZ" sz="2400" dirty="0">
                <a:solidFill>
                  <a:srgbClr val="FF0000"/>
                </a:solidFill>
              </a:rPr>
              <a:t> (TT a specifický </a:t>
            </a:r>
            <a:r>
              <a:rPr lang="cs-CZ" sz="2400" dirty="0" err="1">
                <a:solidFill>
                  <a:srgbClr val="FF0000"/>
                </a:solidFill>
              </a:rPr>
              <a:t>anti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  <a:r>
              <a:rPr lang="cs-CZ" sz="2400" dirty="0" err="1">
                <a:solidFill>
                  <a:srgbClr val="FF0000"/>
                </a:solidFill>
              </a:rPr>
              <a:t>Xa</a:t>
            </a:r>
            <a:r>
              <a:rPr lang="cs-CZ" sz="2400" dirty="0">
                <a:solidFill>
                  <a:srgbClr val="FF0000"/>
                </a:solidFill>
              </a:rPr>
              <a:t>)</a:t>
            </a:r>
          </a:p>
          <a:p>
            <a:r>
              <a:rPr lang="cs-CZ" sz="2400" dirty="0"/>
              <a:t>V případě užívání  </a:t>
            </a:r>
            <a:r>
              <a:rPr lang="cs-CZ" sz="2400" dirty="0" err="1">
                <a:solidFill>
                  <a:srgbClr val="FF0000"/>
                </a:solidFill>
              </a:rPr>
              <a:t>dabigatranu</a:t>
            </a:r>
            <a:r>
              <a:rPr lang="cs-CZ" sz="2400" dirty="0">
                <a:solidFill>
                  <a:srgbClr val="FF0000"/>
                </a:solidFill>
              </a:rPr>
              <a:t>  </a:t>
            </a:r>
            <a:r>
              <a:rPr lang="cs-CZ" sz="2400" dirty="0"/>
              <a:t>a hodnotách </a:t>
            </a:r>
            <a:r>
              <a:rPr lang="cs-CZ" sz="2400" dirty="0" err="1"/>
              <a:t>aPTT</a:t>
            </a:r>
            <a:r>
              <a:rPr lang="cs-CZ" sz="2400" dirty="0"/>
              <a:t>  a TT nad horní limit nebo hodnotě </a:t>
            </a:r>
            <a:r>
              <a:rPr lang="cs-CZ" sz="2400" dirty="0" err="1"/>
              <a:t>dilutovaného</a:t>
            </a:r>
            <a:r>
              <a:rPr lang="cs-CZ" sz="2400" dirty="0"/>
              <a:t> trombinového času </a:t>
            </a:r>
            <a:r>
              <a:rPr lang="cs-CZ" sz="2400" dirty="0">
                <a:solidFill>
                  <a:srgbClr val="FF0000"/>
                </a:solidFill>
              </a:rPr>
              <a:t>(</a:t>
            </a:r>
            <a:r>
              <a:rPr lang="cs-CZ" sz="2400" dirty="0" err="1">
                <a:solidFill>
                  <a:srgbClr val="FF0000"/>
                </a:solidFill>
              </a:rPr>
              <a:t>Hemoclot</a:t>
            </a:r>
            <a:r>
              <a:rPr lang="cs-CZ" sz="2400" dirty="0">
                <a:solidFill>
                  <a:srgbClr val="FF0000"/>
                </a:solidFill>
              </a:rPr>
              <a:t>) </a:t>
            </a:r>
            <a:r>
              <a:rPr lang="cs-CZ" sz="2400" b="1" dirty="0">
                <a:latin typeface="Times New Roman"/>
                <a:cs typeface="Times New Roman"/>
              </a:rPr>
              <a:t>&gt; </a:t>
            </a:r>
            <a:r>
              <a:rPr lang="cs-CZ" sz="2400" dirty="0">
                <a:solidFill>
                  <a:srgbClr val="FF0000"/>
                </a:solidFill>
                <a:latin typeface="Times New Roman"/>
                <a:cs typeface="Times New Roman"/>
              </a:rPr>
              <a:t>50 </a:t>
            </a:r>
            <a:r>
              <a:rPr lang="cs-CZ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ng</a:t>
            </a:r>
            <a:r>
              <a:rPr lang="cs-CZ" sz="2400" dirty="0">
                <a:solidFill>
                  <a:srgbClr val="FF0000"/>
                </a:solidFill>
                <a:latin typeface="Times New Roman"/>
                <a:cs typeface="Times New Roman"/>
              </a:rPr>
              <a:t>/l </a:t>
            </a:r>
            <a:r>
              <a:rPr lang="cs-CZ" sz="2400" dirty="0">
                <a:latin typeface="Times New Roman"/>
                <a:cs typeface="Times New Roman"/>
              </a:rPr>
              <a:t>lze k okamžitému zrušení antikoagulačního účinku podat specifické </a:t>
            </a:r>
            <a:r>
              <a:rPr lang="cs-CZ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antidotum</a:t>
            </a:r>
            <a:r>
              <a:rPr lang="cs-CZ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Idarucizumab</a:t>
            </a:r>
            <a:r>
              <a:rPr lang="cs-CZ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2400" dirty="0">
                <a:latin typeface="Times New Roman"/>
                <a:cs typeface="Times New Roman"/>
              </a:rPr>
              <a:t>(</a:t>
            </a:r>
            <a:r>
              <a:rPr lang="cs-CZ" sz="2400" dirty="0" err="1">
                <a:latin typeface="Times New Roman"/>
                <a:cs typeface="Times New Roman"/>
              </a:rPr>
              <a:t>Praxbind</a:t>
            </a:r>
            <a:r>
              <a:rPr lang="cs-CZ" sz="2400" dirty="0">
                <a:latin typeface="Times New Roman"/>
                <a:cs typeface="Times New Roman"/>
              </a:rPr>
              <a:t>) v dávce 5 g (2x2,5 g/50 ml) i.v. Po podání </a:t>
            </a:r>
            <a:r>
              <a:rPr lang="cs-CZ" sz="2400" dirty="0" err="1">
                <a:latin typeface="Times New Roman"/>
                <a:cs typeface="Times New Roman"/>
              </a:rPr>
              <a:t>antidota</a:t>
            </a:r>
            <a:r>
              <a:rPr lang="cs-CZ" sz="2400" dirty="0">
                <a:latin typeface="Times New Roman"/>
                <a:cs typeface="Times New Roman"/>
              </a:rPr>
              <a:t> je doporučeno odebrat kontrolní </a:t>
            </a:r>
            <a:r>
              <a:rPr lang="cs-CZ" sz="2400" dirty="0" err="1">
                <a:latin typeface="Times New Roman"/>
                <a:cs typeface="Times New Roman"/>
              </a:rPr>
              <a:t>aPTT</a:t>
            </a:r>
            <a:r>
              <a:rPr lang="cs-CZ" sz="2400" dirty="0">
                <a:latin typeface="Times New Roman"/>
                <a:cs typeface="Times New Roman"/>
              </a:rPr>
              <a:t> a TT </a:t>
            </a:r>
            <a:r>
              <a:rPr lang="cs-CZ" sz="2400" dirty="0">
                <a:solidFill>
                  <a:srgbClr val="FF0000"/>
                </a:solidFill>
                <a:latin typeface="Times New Roman"/>
                <a:cs typeface="Times New Roman"/>
              </a:rPr>
              <a:t>a současně zahájit IVT</a:t>
            </a:r>
            <a:r>
              <a:rPr lang="cs-CZ" sz="2400" dirty="0">
                <a:latin typeface="Times New Roman"/>
                <a:cs typeface="Times New Roman"/>
              </a:rPr>
              <a:t>. V případě patolog. hodnot kontr. odběrů je nutné ukončení IVT </a:t>
            </a:r>
            <a:endParaRPr lang="cs-CZ" sz="2400" dirty="0"/>
          </a:p>
          <a:p>
            <a:endParaRPr lang="cs-CZ" sz="2000" dirty="0"/>
          </a:p>
          <a:p>
            <a:pPr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   Relativní kontraindikace IVT</a:t>
            </a:r>
            <a:endParaRPr lang="cs-CZ" dirty="0"/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8473"/>
            <a:ext cx="8229600" cy="5166302"/>
          </a:xfrm>
        </p:spPr>
        <p:txBody>
          <a:bodyPr>
            <a:normAutofit fontScale="92500" lnSpcReduction="10000"/>
          </a:bodyPr>
          <a:lstStyle/>
          <a:p>
            <a:endParaRPr lang="cs-CZ" altLang="cs-CZ" sz="2000" dirty="0"/>
          </a:p>
          <a:p>
            <a:r>
              <a:rPr lang="cs-CZ" altLang="cs-CZ" sz="2000" dirty="0"/>
              <a:t>Neurologický deficit menšího rozsahu s hodnotou </a:t>
            </a:r>
            <a:r>
              <a:rPr lang="cs-CZ" altLang="cs-CZ" sz="2000" dirty="0">
                <a:solidFill>
                  <a:srgbClr val="FF0000"/>
                </a:solidFill>
              </a:rPr>
              <a:t>NIHSS 1- 4 body </a:t>
            </a:r>
            <a:r>
              <a:rPr lang="cs-CZ" altLang="cs-CZ" sz="2000" dirty="0"/>
              <a:t>nebo </a:t>
            </a:r>
            <a:r>
              <a:rPr lang="cs-CZ" altLang="cs-CZ" sz="2000" dirty="0">
                <a:solidFill>
                  <a:srgbClr val="FF0000"/>
                </a:solidFill>
              </a:rPr>
              <a:t>rychle se zlepšující klinické příznaky s hodnotou NIHSS &lt; 4. </a:t>
            </a:r>
            <a:r>
              <a:rPr lang="cs-CZ" altLang="cs-CZ" sz="2000" dirty="0"/>
              <a:t>IVT je akceptována u pac., u nichž lze očekávat prospěch z jejího užití (neurologický deficit je funkčně významný a může být příčinou snížené soběstačnosti) nebo, u kterých je </a:t>
            </a:r>
            <a:r>
              <a:rPr lang="cs-CZ" altLang="cs-CZ" sz="2000" dirty="0">
                <a:solidFill>
                  <a:srgbClr val="FF0000"/>
                </a:solidFill>
              </a:rPr>
              <a:t>prokázána okluze intrakraniální tepny. </a:t>
            </a:r>
          </a:p>
          <a:p>
            <a:r>
              <a:rPr lang="cs-CZ" altLang="cs-CZ" sz="2000" dirty="0"/>
              <a:t>Pacienti, u kterých není IVT provedena z důvodu rychle se zlepšujícího neurologického deficitu, mají být monitorováni s možností podání </a:t>
            </a:r>
            <a:r>
              <a:rPr lang="cs-CZ" altLang="cs-CZ" sz="2000" dirty="0" err="1"/>
              <a:t>rt</a:t>
            </a:r>
            <a:r>
              <a:rPr lang="cs-CZ" altLang="cs-CZ" sz="2000" dirty="0"/>
              <a:t>-PA při zhoršení </a:t>
            </a:r>
            <a:r>
              <a:rPr lang="cs-CZ" altLang="cs-CZ" sz="2000" dirty="0" err="1"/>
              <a:t>neurodeficitu</a:t>
            </a:r>
            <a:r>
              <a:rPr lang="cs-CZ" altLang="cs-CZ" sz="2000" dirty="0"/>
              <a:t> v časovém okně </a:t>
            </a:r>
          </a:p>
          <a:p>
            <a:r>
              <a:rPr lang="cs-CZ" altLang="cs-CZ" sz="2000" dirty="0"/>
              <a:t>Glykémie nad 22,2 </a:t>
            </a:r>
            <a:r>
              <a:rPr lang="cs-CZ" altLang="cs-CZ" sz="2000" dirty="0" err="1"/>
              <a:t>mmol</a:t>
            </a:r>
            <a:r>
              <a:rPr lang="cs-CZ" altLang="cs-CZ" sz="2000" dirty="0"/>
              <a:t>/l. </a:t>
            </a:r>
          </a:p>
          <a:p>
            <a:r>
              <a:rPr lang="cs-CZ" altLang="cs-CZ" sz="2000" dirty="0"/>
              <a:t>Epileptický záchvat na počátku rozvoje příznaků a s přetrvávajícím ložiskovým neurologickým deficitem </a:t>
            </a:r>
          </a:p>
          <a:p>
            <a:r>
              <a:rPr lang="cs-CZ" altLang="cs-CZ" sz="2000" dirty="0"/>
              <a:t>Předchozí CMP nebo jiné neurologické onemocnění s přetrvávajícím těžkým </a:t>
            </a:r>
            <a:r>
              <a:rPr lang="cs-CZ" altLang="cs-CZ" sz="2000" dirty="0" err="1"/>
              <a:t>neurodeficitem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mRS</a:t>
            </a:r>
            <a:r>
              <a:rPr lang="cs-CZ" altLang="cs-CZ" sz="2000" dirty="0"/>
              <a:t> &gt; 4)</a:t>
            </a:r>
          </a:p>
          <a:p>
            <a:r>
              <a:rPr lang="cs-CZ" altLang="cs-CZ" sz="2000" dirty="0">
                <a:solidFill>
                  <a:srgbClr val="FF0000"/>
                </a:solidFill>
              </a:rPr>
              <a:t>IM v posledních 3 </a:t>
            </a:r>
            <a:r>
              <a:rPr lang="cs-CZ" altLang="cs-CZ" sz="2000" dirty="0" err="1">
                <a:solidFill>
                  <a:srgbClr val="FF0000"/>
                </a:solidFill>
              </a:rPr>
              <a:t>měs</a:t>
            </a:r>
            <a:r>
              <a:rPr lang="cs-CZ" altLang="cs-CZ" sz="2000" dirty="0">
                <a:solidFill>
                  <a:srgbClr val="FF0000"/>
                </a:solidFill>
              </a:rPr>
              <a:t>. </a:t>
            </a:r>
            <a:r>
              <a:rPr lang="cs-CZ" altLang="cs-CZ" sz="2000" dirty="0"/>
              <a:t>Nedávný IM znamená ↑ riziko ruptury srdeční stěny se srdeční tamponádou u pacientů léčených IVT</a:t>
            </a:r>
          </a:p>
          <a:p>
            <a:r>
              <a:rPr lang="cs-CZ" altLang="cs-CZ" sz="2000" dirty="0"/>
              <a:t>Velký chirurgický výkon nebo závažný úraz v posledních 14 dnech. </a:t>
            </a:r>
          </a:p>
          <a:p>
            <a:endParaRPr lang="cs-CZ" altLang="cs-CZ" sz="20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ocenka_b_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20" y="-320040"/>
            <a:ext cx="6202680" cy="839755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247650" y="290513"/>
            <a:ext cx="1066800" cy="6154737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1749" name="TextBox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>
                <a:solidFill>
                  <a:srgbClr val="FF9900"/>
                </a:solidFill>
                <a:latin typeface="Verdana" pitchFamily="34" charset="0"/>
              </a:rPr>
              <a:t>NIHSS</a:t>
            </a:r>
          </a:p>
        </p:txBody>
      </p:sp>
      <p:sp>
        <p:nvSpPr>
          <p:cNvPr id="31747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365250" y="3427413"/>
            <a:ext cx="581025" cy="3017837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8853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57200" y="3970338"/>
            <a:ext cx="2890838" cy="677862"/>
          </a:xfrm>
        </p:spPr>
        <p:txBody>
          <a:bodyPr anchor="ctr">
            <a:spAutoFit/>
          </a:bodyPr>
          <a:lstStyle/>
          <a:p>
            <a:r>
              <a:rPr lang="cs-CZ" altLang="cs-CZ" sz="1400" b="1">
                <a:latin typeface="Verdana" pitchFamily="34" charset="0"/>
              </a:rPr>
              <a:t>National Institute of Health Stroke Scale</a:t>
            </a:r>
            <a:r>
              <a:rPr lang="cs-CZ" altLang="cs-CZ" b="1">
                <a:latin typeface="Verdana" pitchFamily="34" charset="0"/>
              </a:rPr>
              <a:t> </a:t>
            </a:r>
          </a:p>
        </p:txBody>
      </p:sp>
      <p:pic>
        <p:nvPicPr>
          <p:cNvPr id="7885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3348038" y="549275"/>
            <a:ext cx="5327650" cy="6308725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>
              <a:defRPr/>
            </a:pPr>
            <a:r>
              <a:rPr lang="cs-CZ" dirty="0"/>
              <a:t>     Mechanická </a:t>
            </a:r>
            <a:r>
              <a:rPr lang="cs-CZ" dirty="0" err="1"/>
              <a:t>trombektomie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82600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Každý pacient s akutními příznaky CMP je </a:t>
            </a:r>
            <a:r>
              <a:rPr lang="cs-CZ" altLang="cs-CZ" sz="2000" dirty="0">
                <a:solidFill>
                  <a:srgbClr val="FF0000"/>
                </a:solidFill>
              </a:rPr>
              <a:t>kandidátem </a:t>
            </a:r>
            <a:r>
              <a:rPr lang="cs-CZ" altLang="cs-CZ" sz="2000" dirty="0" err="1">
                <a:solidFill>
                  <a:srgbClr val="FF0000"/>
                </a:solidFill>
              </a:rPr>
              <a:t>rekanalizační</a:t>
            </a:r>
            <a:r>
              <a:rPr lang="cs-CZ" altLang="cs-CZ" sz="2000" dirty="0">
                <a:solidFill>
                  <a:srgbClr val="FF0000"/>
                </a:solidFill>
              </a:rPr>
              <a:t> terapie </a:t>
            </a:r>
            <a:r>
              <a:rPr lang="cs-CZ" altLang="cs-CZ" sz="2000" dirty="0"/>
              <a:t>až do okamžiku, kdy je tato léčba na základě anamnestických klinických, zobrazovacích a laboratorních dat indikována nebo vyloučena</a:t>
            </a:r>
          </a:p>
          <a:p>
            <a:r>
              <a:rPr lang="cs-CZ" altLang="cs-CZ" sz="2000" dirty="0"/>
              <a:t>Kandidát </a:t>
            </a:r>
            <a:r>
              <a:rPr lang="cs-CZ" altLang="cs-CZ" sz="2000" dirty="0" err="1"/>
              <a:t>rekanalizační</a:t>
            </a:r>
            <a:r>
              <a:rPr lang="cs-CZ" altLang="cs-CZ" sz="2000" dirty="0"/>
              <a:t> léčby má být v rámci </a:t>
            </a:r>
            <a:r>
              <a:rPr lang="cs-CZ" altLang="cs-CZ" sz="2000" dirty="0" err="1"/>
              <a:t>triáže</a:t>
            </a:r>
            <a:r>
              <a:rPr lang="cs-CZ" altLang="cs-CZ" sz="2000" dirty="0"/>
              <a:t> neodkladně transportován do </a:t>
            </a:r>
            <a:r>
              <a:rPr lang="cs-CZ" altLang="cs-CZ" sz="2000" dirty="0">
                <a:solidFill>
                  <a:srgbClr val="FF0000"/>
                </a:solidFill>
              </a:rPr>
              <a:t>IC/KCC </a:t>
            </a:r>
          </a:p>
          <a:p>
            <a:r>
              <a:rPr lang="cs-CZ" altLang="cs-CZ" sz="2000" dirty="0"/>
              <a:t>U každého kandidáta </a:t>
            </a:r>
            <a:r>
              <a:rPr lang="cs-CZ" altLang="cs-CZ" sz="2000" dirty="0" err="1"/>
              <a:t>rekanalizační</a:t>
            </a:r>
            <a:r>
              <a:rPr lang="cs-CZ" altLang="cs-CZ" sz="2000" dirty="0"/>
              <a:t> terapie musí být provedena </a:t>
            </a:r>
            <a:r>
              <a:rPr lang="cs-CZ" altLang="cs-CZ" sz="2000" dirty="0">
                <a:solidFill>
                  <a:srgbClr val="FF0000"/>
                </a:solidFill>
              </a:rPr>
              <a:t>mozková AG </a:t>
            </a:r>
            <a:r>
              <a:rPr lang="cs-CZ" altLang="cs-CZ" sz="2000" dirty="0"/>
              <a:t>(CTA, MRA nebo DSA), která potvrdí nebo vyloučí uzávěr tepny</a:t>
            </a:r>
          </a:p>
          <a:p>
            <a:r>
              <a:rPr lang="cs-CZ" altLang="cs-CZ" sz="2000" dirty="0"/>
              <a:t>Pokud se prokáže </a:t>
            </a:r>
            <a:r>
              <a:rPr lang="cs-CZ" altLang="cs-CZ" sz="2000" dirty="0">
                <a:solidFill>
                  <a:srgbClr val="FF0000"/>
                </a:solidFill>
              </a:rPr>
              <a:t>symptomatický uzávěr </a:t>
            </a:r>
            <a:r>
              <a:rPr lang="cs-CZ" altLang="cs-CZ" sz="2000" dirty="0"/>
              <a:t>intrakraniální části ACI nebo proximální části </a:t>
            </a:r>
            <a:r>
              <a:rPr lang="cs-CZ" altLang="cs-CZ" sz="2000" dirty="0">
                <a:solidFill>
                  <a:srgbClr val="FF0000"/>
                </a:solidFill>
              </a:rPr>
              <a:t>ACM - segment M1,M2 nebo AB </a:t>
            </a:r>
            <a:r>
              <a:rPr lang="cs-CZ" altLang="cs-CZ" sz="2000" dirty="0"/>
              <a:t>☞ pacient do KCC </a:t>
            </a:r>
          </a:p>
          <a:p>
            <a:r>
              <a:rPr lang="cs-CZ" altLang="cs-CZ" sz="2000" dirty="0"/>
              <a:t>IVT (</a:t>
            </a:r>
            <a:r>
              <a:rPr lang="cs-CZ" altLang="cs-CZ" sz="2000" dirty="0" err="1"/>
              <a:t>rt</a:t>
            </a:r>
            <a:r>
              <a:rPr lang="cs-CZ" altLang="cs-CZ" sz="2000" dirty="0"/>
              <a:t>-PA) u pac. s </a:t>
            </a:r>
            <a:r>
              <a:rPr lang="cs-CZ" altLang="cs-CZ" sz="2000" dirty="0" err="1"/>
              <a:t>aICMP</a:t>
            </a:r>
            <a:r>
              <a:rPr lang="cs-CZ" altLang="cs-CZ" sz="2000" dirty="0"/>
              <a:t> je standardním léčebným postupem, který by neměl být vynechán, i když je pacient indikován k  MT</a:t>
            </a:r>
          </a:p>
          <a:p>
            <a:r>
              <a:rPr lang="cs-CZ" altLang="cs-CZ" sz="2000" dirty="0" err="1"/>
              <a:t>Endovaskulární</a:t>
            </a:r>
            <a:r>
              <a:rPr lang="cs-CZ" altLang="cs-CZ" sz="2000" dirty="0"/>
              <a:t> MT akutního symptomatického uzávěru mozkové tepny </a:t>
            </a:r>
            <a:r>
              <a:rPr lang="cs-CZ" altLang="cs-CZ" sz="2000" dirty="0">
                <a:solidFill>
                  <a:srgbClr val="FF0000"/>
                </a:solidFill>
              </a:rPr>
              <a:t>do prvních 6 hodin </a:t>
            </a:r>
            <a:r>
              <a:rPr lang="cs-CZ" altLang="cs-CZ" sz="2000" dirty="0"/>
              <a:t>od vzniku příznaků CMP</a:t>
            </a:r>
          </a:p>
        </p:txBody>
      </p:sp>
    </p:spTree>
    <p:extLst>
      <p:ext uri="{BB962C8B-B14F-4D97-AF65-F5344CB8AC3E}">
        <p14:creationId xmlns:p14="http://schemas.microsoft.com/office/powerpoint/2010/main" val="2656793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/>
              <a:t>Vstupní a vylučující kritéria pro mechanickou </a:t>
            </a:r>
            <a:r>
              <a:rPr lang="cs-CZ" sz="4000" b="1" dirty="0" err="1"/>
              <a:t>trombektomii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Indikace MT:                                                                                                                              </a:t>
            </a:r>
            <a:r>
              <a:rPr lang="cs-CZ" sz="2400" b="1" dirty="0"/>
              <a:t>- </a:t>
            </a:r>
            <a:r>
              <a:rPr lang="cs-CZ" sz="2400" dirty="0"/>
              <a:t>Klinická dg. ICMP s náhle vzniklým a klinicky významným neurologickým deficitem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      - Radiologicky potvrzený </a:t>
            </a:r>
            <a:r>
              <a:rPr lang="cs-CZ" sz="2400" dirty="0" err="1"/>
              <a:t>sympt</a:t>
            </a:r>
            <a:r>
              <a:rPr lang="cs-CZ" sz="2400" dirty="0"/>
              <a:t>. uzávěr intrakraniální tepny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      - MT pomocí stent-retrieverů (punkce třísla) má být zahájena   nejpozději do 6 hodin od rozvoje prvních příznaků. </a:t>
            </a:r>
            <a:r>
              <a:rPr lang="cs-CZ" sz="1600" dirty="0" err="1"/>
              <a:t>Vyjímkou</a:t>
            </a:r>
            <a:r>
              <a:rPr lang="cs-CZ" sz="1600" dirty="0"/>
              <a:t> je uzávěr AB, kdy je MT akceptována i po 6 hod. od začátku příznaků jako </a:t>
            </a:r>
            <a:r>
              <a:rPr lang="cs-CZ" sz="1600" dirty="0" err="1"/>
              <a:t>ultimum</a:t>
            </a:r>
            <a:r>
              <a:rPr lang="cs-CZ" sz="1600" dirty="0"/>
              <a:t> refugium  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     - Věk &gt; 18 let</a:t>
            </a:r>
          </a:p>
          <a:p>
            <a:pPr marL="65087" indent="0">
              <a:buFont typeface="Wingdings 2" pitchFamily="18" charset="2"/>
              <a:buNone/>
              <a:defRPr/>
            </a:pPr>
            <a:r>
              <a:rPr lang="cs-CZ" sz="2400" dirty="0"/>
              <a:t>     - NIHSS </a:t>
            </a:r>
            <a:r>
              <a:rPr lang="en-US" sz="2400" dirty="0"/>
              <a:t>≥ 2</a:t>
            </a:r>
            <a:r>
              <a:rPr lang="cs-CZ" sz="2400" dirty="0"/>
              <a:t>                                                                                           .                                    - Hodnota ASPECTS ≥ 6 na CT (nebo ≥ 5 na MRI) </a:t>
            </a:r>
            <a:endParaRPr 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250825" y="368300"/>
            <a:ext cx="144463" cy="5943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0">
              <a:spcBef>
                <a:spcPct val="0"/>
              </a:spcBef>
              <a:defRPr/>
            </a:pPr>
            <a:endParaRPr lang="cs-CZ" sz="2600" cap="none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3187" name="Zástupný symbol pro text 2"/>
          <p:cNvSpPr>
            <a:spLocks noGrp="1"/>
          </p:cNvSpPr>
          <p:nvPr>
            <p:ph type="body" idx="2"/>
          </p:nvPr>
        </p:nvSpPr>
        <p:spPr>
          <a:xfrm>
            <a:off x="250825" y="368300"/>
            <a:ext cx="3322638" cy="5943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cs-CZ" altLang="cs-CZ" sz="1800" dirty="0"/>
          </a:p>
          <a:p>
            <a:pPr>
              <a:spcBef>
                <a:spcPct val="0"/>
              </a:spcBef>
            </a:pPr>
            <a:endParaRPr lang="cs-CZ" altLang="cs-CZ" sz="1800" dirty="0"/>
          </a:p>
          <a:p>
            <a:pPr>
              <a:spcBef>
                <a:spcPct val="0"/>
              </a:spcBef>
            </a:pPr>
            <a:endParaRPr lang="cs-CZ" altLang="cs-CZ" sz="1800" dirty="0"/>
          </a:p>
          <a:p>
            <a:pPr>
              <a:spcBef>
                <a:spcPct val="0"/>
              </a:spcBef>
            </a:pPr>
            <a:endParaRPr lang="cs-CZ" altLang="cs-CZ" sz="1800" dirty="0"/>
          </a:p>
          <a:p>
            <a:pPr>
              <a:spcBef>
                <a:spcPct val="0"/>
              </a:spcBef>
            </a:pPr>
            <a:endParaRPr lang="cs-CZ" altLang="cs-CZ" sz="1800" dirty="0"/>
          </a:p>
          <a:p>
            <a:pPr>
              <a:spcBef>
                <a:spcPct val="0"/>
              </a:spcBef>
            </a:pPr>
            <a:r>
              <a:rPr lang="cs-CZ" altLang="cs-CZ" sz="1800" dirty="0"/>
              <a:t>●Hodnotí se ischémie v povodí ACM</a:t>
            </a:r>
          </a:p>
          <a:p>
            <a:pPr>
              <a:spcBef>
                <a:spcPct val="0"/>
              </a:spcBef>
            </a:pPr>
            <a:r>
              <a:rPr lang="cs-CZ" altLang="cs-CZ" sz="1800" dirty="0"/>
              <a:t>●</a:t>
            </a:r>
            <a:r>
              <a:rPr lang="cs-CZ" altLang="cs-CZ" sz="1800" dirty="0">
                <a:solidFill>
                  <a:schemeClr val="accent1"/>
                </a:solidFill>
              </a:rPr>
              <a:t>Ischemické změny se hodnotí ve 2 řezech:                                            </a:t>
            </a:r>
            <a:r>
              <a:rPr lang="cs-CZ" altLang="cs-CZ" sz="1800" dirty="0"/>
              <a:t>- řez talamem a BG                                                                             - řez nad BG v úrovni  </a:t>
            </a:r>
            <a:r>
              <a:rPr lang="cs-CZ" altLang="cs-CZ" sz="1800" dirty="0" err="1"/>
              <a:t>ncl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caudatus</a:t>
            </a:r>
            <a:endParaRPr lang="cs-CZ" altLang="cs-CZ" sz="1800" dirty="0"/>
          </a:p>
          <a:p>
            <a:pPr>
              <a:spcBef>
                <a:spcPct val="0"/>
              </a:spcBef>
            </a:pPr>
            <a:r>
              <a:rPr lang="cs-CZ" altLang="cs-CZ" sz="1800" dirty="0"/>
              <a:t>●</a:t>
            </a:r>
            <a:r>
              <a:rPr lang="cs-CZ" altLang="cs-CZ" sz="1800" dirty="0">
                <a:solidFill>
                  <a:schemeClr val="accent1"/>
                </a:solidFill>
              </a:rPr>
              <a:t>Hodnotí se oblast </a:t>
            </a:r>
            <a:r>
              <a:rPr lang="cs-CZ" altLang="cs-CZ" sz="1800" dirty="0" err="1">
                <a:solidFill>
                  <a:schemeClr val="accent1"/>
                </a:solidFill>
              </a:rPr>
              <a:t>ncl</a:t>
            </a:r>
            <a:r>
              <a:rPr lang="cs-CZ" altLang="cs-CZ" sz="1800" dirty="0">
                <a:solidFill>
                  <a:schemeClr val="accent1"/>
                </a:solidFill>
              </a:rPr>
              <a:t>. </a:t>
            </a:r>
            <a:r>
              <a:rPr lang="cs-CZ" altLang="cs-CZ" sz="1800" dirty="0" err="1">
                <a:solidFill>
                  <a:schemeClr val="accent1"/>
                </a:solidFill>
              </a:rPr>
              <a:t>caudatus</a:t>
            </a:r>
            <a:r>
              <a:rPr lang="cs-CZ" altLang="cs-CZ" sz="1800" dirty="0">
                <a:solidFill>
                  <a:schemeClr val="accent1"/>
                </a:solidFill>
              </a:rPr>
              <a:t>, </a:t>
            </a:r>
            <a:r>
              <a:rPr lang="cs-CZ" altLang="cs-CZ" sz="1800" dirty="0" err="1">
                <a:solidFill>
                  <a:schemeClr val="accent1"/>
                </a:solidFill>
              </a:rPr>
              <a:t>ncl</a:t>
            </a:r>
            <a:r>
              <a:rPr lang="cs-CZ" altLang="cs-CZ" sz="1800" dirty="0">
                <a:solidFill>
                  <a:schemeClr val="accent1"/>
                </a:solidFill>
              </a:rPr>
              <a:t>. </a:t>
            </a:r>
            <a:r>
              <a:rPr lang="cs-CZ" altLang="cs-CZ" sz="1800" dirty="0" err="1">
                <a:solidFill>
                  <a:schemeClr val="accent1"/>
                </a:solidFill>
              </a:rPr>
              <a:t>lentiformis</a:t>
            </a:r>
            <a:r>
              <a:rPr lang="cs-CZ" altLang="cs-CZ" sz="1800" dirty="0">
                <a:solidFill>
                  <a:schemeClr val="accent1"/>
                </a:solidFill>
              </a:rPr>
              <a:t>, CI, </a:t>
            </a:r>
            <a:r>
              <a:rPr lang="cs-CZ" altLang="cs-CZ" sz="1800" dirty="0" err="1">
                <a:solidFill>
                  <a:schemeClr val="accent1"/>
                </a:solidFill>
              </a:rPr>
              <a:t>insula</a:t>
            </a:r>
            <a:r>
              <a:rPr lang="cs-CZ" altLang="cs-CZ" sz="1800" dirty="0">
                <a:solidFill>
                  <a:schemeClr val="accent1"/>
                </a:solidFill>
              </a:rPr>
              <a:t> a úseky M1-M6</a:t>
            </a:r>
          </a:p>
          <a:p>
            <a:pPr>
              <a:spcBef>
                <a:spcPct val="0"/>
              </a:spcBef>
            </a:pPr>
            <a:r>
              <a:rPr lang="cs-CZ" altLang="cs-CZ" sz="1800" dirty="0"/>
              <a:t>●Oba </a:t>
            </a:r>
            <a:r>
              <a:rPr lang="cs-CZ" altLang="cs-CZ" sz="1800" dirty="0" err="1"/>
              <a:t>skeny</a:t>
            </a:r>
            <a:r>
              <a:rPr lang="cs-CZ" altLang="cs-CZ" sz="1800" dirty="0"/>
              <a:t> jsou rozděleny do 10 </a:t>
            </a:r>
            <a:r>
              <a:rPr lang="cs-CZ" altLang="cs-CZ" sz="1800" dirty="0" err="1"/>
              <a:t>anat</a:t>
            </a:r>
            <a:r>
              <a:rPr lang="cs-CZ" altLang="cs-CZ" sz="1800" dirty="0"/>
              <a:t>. oblastí, za každou oblast, kde jsou zn. časné ischémie se odečítá 1 bod                                ●Při </a:t>
            </a:r>
            <a:r>
              <a:rPr lang="cs-CZ" altLang="cs-CZ" sz="1800" dirty="0" err="1"/>
              <a:t>norm</a:t>
            </a:r>
            <a:r>
              <a:rPr lang="cs-CZ" altLang="cs-CZ" sz="1800" dirty="0"/>
              <a:t>. nálezu je celkové skóre 10</a:t>
            </a:r>
          </a:p>
          <a:p>
            <a:pPr>
              <a:spcBef>
                <a:spcPct val="0"/>
              </a:spcBef>
            </a:pPr>
            <a:endParaRPr lang="cs-CZ" altLang="cs-CZ" sz="1800" dirty="0"/>
          </a:p>
        </p:txBody>
      </p:sp>
      <p:sp>
        <p:nvSpPr>
          <p:cNvPr id="93188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675"/>
            <a:ext cx="5276850" cy="5988050"/>
          </a:xfrm>
        </p:spPr>
        <p:txBody>
          <a:bodyPr/>
          <a:lstStyle/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cs-CZ" altLang="cs-CZ" sz="2400">
                <a:solidFill>
                  <a:schemeClr val="accent1"/>
                </a:solidFill>
              </a:rPr>
              <a:t>       Systém hodnocení časných   ischemických změn ASPECTS </a:t>
            </a:r>
            <a:r>
              <a:rPr lang="cs-CZ" altLang="cs-CZ" sz="1200"/>
              <a:t>Alberta stroke program early CT score (www.aspectsinstroke.com</a:t>
            </a:r>
            <a:r>
              <a:rPr lang="cs-CZ" altLang="cs-CZ" sz="1400"/>
              <a:t>)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endParaRPr lang="cs-CZ" altLang="cs-CZ" sz="2400">
              <a:solidFill>
                <a:schemeClr val="accent1"/>
              </a:solidFill>
            </a:endParaRPr>
          </a:p>
        </p:txBody>
      </p:sp>
      <p:pic>
        <p:nvPicPr>
          <p:cNvPr id="93189" name="Zástupný symbol pro obsah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628775"/>
            <a:ext cx="55086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6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  <a:t>Merci                    Solitaire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028950"/>
            <a:ext cx="3384550" cy="3829050"/>
          </a:xfrm>
        </p:spPr>
      </p:pic>
      <p:pic>
        <p:nvPicPr>
          <p:cNvPr id="27652" name="Picture 27" descr="579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802313" y="3019424"/>
            <a:ext cx="3341687" cy="1874838"/>
          </a:xfrm>
        </p:spPr>
      </p:pic>
      <p:pic>
        <p:nvPicPr>
          <p:cNvPr id="27653" name="Picture 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802313" y="4894262"/>
            <a:ext cx="3341687" cy="2066925"/>
          </a:xfrm>
        </p:spPr>
      </p:pic>
      <p:pic>
        <p:nvPicPr>
          <p:cNvPr id="6" name="Picture 19" descr="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8"/>
          <a:stretch>
            <a:fillRect/>
          </a:stretch>
        </p:blipFill>
        <p:spPr>
          <a:xfrm>
            <a:off x="0" y="1743075"/>
            <a:ext cx="3240088" cy="12858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1" descr="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2"/>
          <a:stretch>
            <a:fillRect/>
          </a:stretch>
        </p:blipFill>
        <p:spPr bwMode="auto">
          <a:xfrm>
            <a:off x="3384550" y="1937385"/>
            <a:ext cx="5867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6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  <a:t>Penumbra</a:t>
            </a:r>
          </a:p>
        </p:txBody>
      </p:sp>
      <p:pic>
        <p:nvPicPr>
          <p:cNvPr id="28675" name="Picture 6" descr="Penumbra Device at Work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4314190"/>
            <a:ext cx="3025775" cy="1839913"/>
          </a:xfrm>
        </p:spPr>
      </p:pic>
      <p:pic>
        <p:nvPicPr>
          <p:cNvPr id="28676" name="Picture 5" descr="Penubra Device at Wor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699760" y="2190750"/>
            <a:ext cx="3048000" cy="1670050"/>
          </a:xfrm>
        </p:spPr>
      </p:pic>
      <p:pic>
        <p:nvPicPr>
          <p:cNvPr id="28677" name="Picture 7" descr="Penumbra in Ac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699760" y="4185603"/>
            <a:ext cx="3048000" cy="1968500"/>
          </a:xfrm>
        </p:spPr>
      </p:pic>
      <p:pic>
        <p:nvPicPr>
          <p:cNvPr id="28678" name="Picture 4" descr="Penumbra at Wor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1987550"/>
            <a:ext cx="30241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 descr="6012081262 CTA před 1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88275" y="277813"/>
            <a:ext cx="2664822" cy="3018653"/>
          </a:xfrm>
          <a:prstGeom prst="rect">
            <a:avLst/>
          </a:prstGeo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7577" y="277813"/>
            <a:ext cx="2677886" cy="301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Zástupný symbol pro obsah 8" descr="601208 AG před_008 11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888275" y="3670662"/>
            <a:ext cx="2664822" cy="2860767"/>
          </a:xfrm>
          <a:prstGeom prst="rect">
            <a:avLst/>
          </a:prstGeom>
        </p:spPr>
      </p:pic>
      <p:pic>
        <p:nvPicPr>
          <p:cNvPr id="10" name="Zástupný symbol pro obsah 9" descr="601208 AG po_009 11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107577" y="3670662"/>
            <a:ext cx="2700786" cy="2860767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>
            <a:off x="1097281" y="4572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888275" y="50641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107577" y="55866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63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 descr="5809251140 AB CT uzávěr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0"/>
            <a:ext cx="3213463" cy="336672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Obrázek 11" descr="580925 AG před_005 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3475855"/>
            <a:ext cx="3577099" cy="3288346"/>
          </a:xfrm>
          <a:prstGeom prst="rect">
            <a:avLst/>
          </a:prstGeom>
        </p:spPr>
      </p:pic>
      <p:pic>
        <p:nvPicPr>
          <p:cNvPr id="14" name="Zástupný symbol pro obsah 13" descr="580925 AG po_006 11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924697" y="3475855"/>
            <a:ext cx="3579223" cy="3382145"/>
          </a:xfrm>
          <a:prstGeom prst="rect">
            <a:avLst/>
          </a:prstGeom>
        </p:spPr>
      </p:pic>
      <p:cxnSp>
        <p:nvCxnSpPr>
          <p:cNvPr id="20" name="Přímá spojnice se šipkou 19"/>
          <p:cNvCxnSpPr/>
          <p:nvPr/>
        </p:nvCxnSpPr>
        <p:spPr>
          <a:xfrm>
            <a:off x="1378184" y="313186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ástupný symbol pro obsah 2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3437708" y="685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12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075" y="150813"/>
            <a:ext cx="914400" cy="6400800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408" r="12408"/>
          <a:stretch>
            <a:fillRect/>
          </a:stretch>
        </p:blipFill>
        <p:spPr>
          <a:xfrm>
            <a:off x="1138238" y="374650"/>
            <a:ext cx="7334250" cy="5486400"/>
          </a:xfrm>
        </p:spPr>
      </p:pic>
      <p:sp>
        <p:nvSpPr>
          <p:cNvPr id="6963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4250" cy="685800"/>
          </a:xfrm>
          <a:solidFill>
            <a:schemeClr val="accent1">
              <a:alpha val="14902"/>
            </a:schemeClr>
          </a:solidFill>
          <a:ln>
            <a:headEnd/>
            <a:tailEnd/>
          </a:ln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Stent-retrievery: </a:t>
            </a:r>
            <a:r>
              <a:rPr lang="cs-CZ" altLang="cs-CZ" dirty="0" err="1"/>
              <a:t>Merci</a:t>
            </a:r>
            <a:r>
              <a:rPr lang="cs-CZ" altLang="cs-CZ" dirty="0"/>
              <a:t> </a:t>
            </a:r>
            <a:r>
              <a:rPr lang="cs-CZ" altLang="cs-CZ" dirty="0" err="1"/>
              <a:t>Retrieval</a:t>
            </a:r>
            <a:r>
              <a:rPr lang="cs-CZ" altLang="cs-CZ" dirty="0"/>
              <a:t> </a:t>
            </a:r>
            <a:r>
              <a:rPr lang="cs-CZ" altLang="cs-CZ" dirty="0" err="1"/>
              <a:t>System</a:t>
            </a:r>
            <a:r>
              <a:rPr lang="cs-CZ" altLang="cs-CZ" dirty="0"/>
              <a:t>, Penumbra </a:t>
            </a:r>
            <a:r>
              <a:rPr lang="cs-CZ" altLang="cs-CZ" dirty="0" err="1"/>
              <a:t>System</a:t>
            </a:r>
            <a:r>
              <a:rPr lang="cs-CZ" altLang="cs-CZ" dirty="0"/>
              <a:t>, </a:t>
            </a:r>
            <a:r>
              <a:rPr lang="cs-CZ" altLang="cs-CZ" dirty="0" err="1"/>
              <a:t>Solitaire</a:t>
            </a:r>
            <a:r>
              <a:rPr lang="cs-CZ" altLang="cs-CZ" dirty="0"/>
              <a:t> stent, </a:t>
            </a:r>
            <a:r>
              <a:rPr lang="cs-CZ" altLang="cs-CZ" dirty="0" err="1"/>
              <a:t>Trevo</a:t>
            </a:r>
            <a:r>
              <a:rPr lang="cs-CZ" altLang="cs-CZ" dirty="0"/>
              <a:t> Pro, </a:t>
            </a:r>
            <a:r>
              <a:rPr lang="cs-CZ" altLang="cs-CZ" dirty="0" err="1"/>
              <a:t>Catch</a:t>
            </a:r>
            <a:r>
              <a:rPr lang="cs-CZ" altLang="cs-CZ" dirty="0"/>
              <a:t> </a:t>
            </a:r>
            <a:r>
              <a:rPr lang="cs-CZ" altLang="cs-CZ" dirty="0" err="1"/>
              <a:t>device</a:t>
            </a:r>
            <a:r>
              <a:rPr lang="cs-CZ" altLang="cs-CZ" dirty="0"/>
              <a:t>, </a:t>
            </a:r>
            <a:r>
              <a:rPr lang="cs-CZ" altLang="cs-CZ" dirty="0" err="1"/>
              <a:t>Phenox</a:t>
            </a:r>
            <a:r>
              <a:rPr lang="cs-CZ" altLang="cs-CZ" dirty="0"/>
              <a:t> </a:t>
            </a:r>
            <a:r>
              <a:rPr lang="cs-CZ" altLang="cs-CZ" dirty="0" err="1"/>
              <a:t>Clot</a:t>
            </a:r>
            <a:r>
              <a:rPr lang="cs-CZ" altLang="cs-CZ" dirty="0"/>
              <a:t> retriever, BONNET </a:t>
            </a:r>
            <a:r>
              <a:rPr lang="cs-CZ" altLang="cs-CZ" dirty="0" err="1"/>
              <a:t>Intracranial</a:t>
            </a:r>
            <a:r>
              <a:rPr lang="cs-CZ" altLang="cs-CZ" dirty="0"/>
              <a:t> </a:t>
            </a:r>
            <a:r>
              <a:rPr lang="cs-CZ" altLang="cs-CZ" dirty="0" err="1"/>
              <a:t>restoration</a:t>
            </a:r>
            <a:r>
              <a:rPr lang="cs-CZ" altLang="cs-CZ" dirty="0"/>
              <a:t> </a:t>
            </a:r>
            <a:r>
              <a:rPr lang="cs-CZ" altLang="cs-CZ" dirty="0" err="1"/>
              <a:t>Device</a:t>
            </a:r>
            <a:r>
              <a:rPr lang="cs-CZ" altLang="cs-CZ" dirty="0"/>
              <a:t>, </a:t>
            </a:r>
            <a:r>
              <a:rPr lang="cs-CZ" altLang="cs-CZ" dirty="0" err="1"/>
              <a:t>pRESET</a:t>
            </a:r>
            <a:r>
              <a:rPr lang="cs-CZ" altLang="cs-CZ" dirty="0"/>
              <a:t> </a:t>
            </a:r>
            <a:r>
              <a:rPr lang="cs-CZ" altLang="cs-CZ" dirty="0" err="1"/>
              <a:t>Thrombectomy</a:t>
            </a:r>
            <a:r>
              <a:rPr lang="cs-CZ" altLang="cs-CZ" dirty="0"/>
              <a:t> Retriever</a:t>
            </a:r>
          </a:p>
        </p:txBody>
      </p:sp>
    </p:spTree>
    <p:extLst>
      <p:ext uri="{BB962C8B-B14F-4D97-AF65-F5344CB8AC3E}">
        <p14:creationId xmlns:p14="http://schemas.microsoft.com/office/powerpoint/2010/main" val="1918180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110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0"/>
            <a:ext cx="4988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86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4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Pokročilé zobrazovací metody                        u ischemických iktů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13560"/>
            <a:ext cx="8229600" cy="4663440"/>
          </a:xfrm>
        </p:spPr>
        <p:txBody>
          <a:bodyPr>
            <a:normAutofit fontScale="70000" lnSpcReduction="20000"/>
          </a:bodyPr>
          <a:lstStyle/>
          <a:p>
            <a:r>
              <a:rPr lang="cs-CZ" sz="3600" dirty="0"/>
              <a:t>Algoritmus </a:t>
            </a:r>
            <a:r>
              <a:rPr lang="cs-CZ" sz="3600" dirty="0" err="1"/>
              <a:t>neurozobrazení</a:t>
            </a:r>
            <a:r>
              <a:rPr lang="cs-CZ" sz="3600" dirty="0"/>
              <a:t> u pac. s </a:t>
            </a:r>
            <a:r>
              <a:rPr lang="cs-CZ" sz="3600" dirty="0" err="1"/>
              <a:t>aICMP</a:t>
            </a:r>
            <a:r>
              <a:rPr lang="cs-CZ" sz="3600" dirty="0"/>
              <a:t> - kandidátů </a:t>
            </a:r>
            <a:r>
              <a:rPr lang="cs-CZ" sz="3600" dirty="0" err="1"/>
              <a:t>rekanalizační</a:t>
            </a:r>
            <a:r>
              <a:rPr lang="cs-CZ" sz="3600" dirty="0"/>
              <a:t> terapie mimo TO by měl zahrnovat: </a:t>
            </a:r>
          </a:p>
          <a:p>
            <a:r>
              <a:rPr lang="cs-CZ" sz="3600" dirty="0"/>
              <a:t> </a:t>
            </a:r>
            <a:r>
              <a:rPr lang="cs-CZ" sz="3600" b="1" dirty="0">
                <a:solidFill>
                  <a:srgbClr val="FF0000"/>
                </a:solidFill>
              </a:rPr>
              <a:t>mozkovou angiografii </a:t>
            </a:r>
            <a:r>
              <a:rPr lang="cs-CZ" sz="3600" dirty="0"/>
              <a:t>(CTA) </a:t>
            </a:r>
          </a:p>
          <a:p>
            <a:r>
              <a:rPr lang="cs-CZ" sz="3600" dirty="0"/>
              <a:t> </a:t>
            </a:r>
            <a:r>
              <a:rPr lang="cs-CZ" sz="3600" b="1" dirty="0">
                <a:solidFill>
                  <a:srgbClr val="FF0000"/>
                </a:solidFill>
              </a:rPr>
              <a:t>CT </a:t>
            </a:r>
            <a:r>
              <a:rPr lang="cs-CZ" sz="3600" b="1" dirty="0" err="1">
                <a:solidFill>
                  <a:srgbClr val="FF0000"/>
                </a:solidFill>
              </a:rPr>
              <a:t>perfúzi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dirty="0"/>
              <a:t>(CTP) – průkaz </a:t>
            </a:r>
            <a:r>
              <a:rPr lang="cs-CZ" sz="3600" dirty="0">
                <a:solidFill>
                  <a:srgbClr val="FF0000"/>
                </a:solidFill>
              </a:rPr>
              <a:t>penumbry </a:t>
            </a:r>
            <a:r>
              <a:rPr lang="cs-CZ" sz="3600" dirty="0"/>
              <a:t>(</a:t>
            </a:r>
            <a:r>
              <a:rPr lang="cs-CZ" sz="3600" dirty="0" err="1"/>
              <a:t>hypoperfundovaná</a:t>
            </a:r>
            <a:r>
              <a:rPr lang="cs-CZ" sz="3600" dirty="0"/>
              <a:t> </a:t>
            </a:r>
            <a:r>
              <a:rPr lang="cs-CZ" sz="3600" dirty="0" err="1"/>
              <a:t>viabilní</a:t>
            </a:r>
            <a:r>
              <a:rPr lang="cs-CZ" sz="3600" dirty="0"/>
              <a:t> tkáň, která může být zachráněna; </a:t>
            </a:r>
            <a:r>
              <a:rPr lang="cs-CZ" sz="3600" dirty="0" err="1"/>
              <a:t>mismatch</a:t>
            </a:r>
            <a:r>
              <a:rPr lang="cs-CZ" sz="3600" dirty="0"/>
              <a:t> </a:t>
            </a:r>
            <a:r>
              <a:rPr lang="cs-CZ" sz="3600" dirty="0" err="1"/>
              <a:t>volume</a:t>
            </a:r>
            <a:r>
              <a:rPr lang="cs-CZ" sz="3600" dirty="0"/>
              <a:t>, ratio = objem kritické </a:t>
            </a:r>
            <a:r>
              <a:rPr lang="cs-CZ" sz="3600" dirty="0" err="1"/>
              <a:t>hypoperfúze</a:t>
            </a:r>
            <a:r>
              <a:rPr lang="cs-CZ" sz="3600" dirty="0"/>
              <a:t>/</a:t>
            </a:r>
            <a:r>
              <a:rPr lang="cs-CZ" sz="3600" dirty="0" err="1"/>
              <a:t>core</a:t>
            </a:r>
            <a:r>
              <a:rPr lang="cs-CZ" sz="3600" dirty="0"/>
              <a:t> &gt; 1,2) zejména u pacientů s nejasnou dobou vzniku (např. </a:t>
            </a:r>
            <a:r>
              <a:rPr lang="cs-CZ" sz="3600" dirty="0" err="1"/>
              <a:t>wake</a:t>
            </a:r>
            <a:r>
              <a:rPr lang="cs-CZ" sz="3600" dirty="0"/>
              <a:t> up </a:t>
            </a:r>
            <a:r>
              <a:rPr lang="cs-CZ" sz="3600" dirty="0" err="1"/>
              <a:t>stroke</a:t>
            </a:r>
            <a:r>
              <a:rPr lang="cs-CZ" sz="3600" dirty="0"/>
              <a:t>) a u pacientů po šesté hodině od vzniku iktu</a:t>
            </a:r>
          </a:p>
          <a:p>
            <a:r>
              <a:rPr lang="cs-CZ" sz="3600" b="1" dirty="0">
                <a:solidFill>
                  <a:srgbClr val="FF0000"/>
                </a:solidFill>
              </a:rPr>
              <a:t>DWI/PWI </a:t>
            </a:r>
            <a:r>
              <a:rPr lang="cs-CZ" sz="3600" dirty="0"/>
              <a:t>a FLAIR </a:t>
            </a:r>
            <a:r>
              <a:rPr lang="cs-CZ" sz="3600" b="1" dirty="0">
                <a:solidFill>
                  <a:srgbClr val="FF0000"/>
                </a:solidFill>
              </a:rPr>
              <a:t>MRI </a:t>
            </a:r>
            <a:r>
              <a:rPr lang="cs-CZ" sz="3600" dirty="0" err="1"/>
              <a:t>mismatch</a:t>
            </a:r>
            <a:r>
              <a:rPr lang="cs-CZ" sz="3600" dirty="0"/>
              <a:t> (DWI léze bez korelátu na FLAIR)</a:t>
            </a:r>
          </a:p>
          <a:p>
            <a:r>
              <a:rPr lang="cs-CZ" sz="3600" dirty="0"/>
              <a:t>Obě metody (CTP a DWI MRI) </a:t>
            </a:r>
            <a:r>
              <a:rPr lang="cs-CZ" sz="3600" dirty="0">
                <a:solidFill>
                  <a:srgbClr val="FF0000"/>
                </a:solidFill>
              </a:rPr>
              <a:t>mohou lépe selektovat pacienty </a:t>
            </a:r>
            <a:r>
              <a:rPr lang="cs-CZ" sz="3600" dirty="0"/>
              <a:t>s okluzí velké tepny k </a:t>
            </a:r>
            <a:r>
              <a:rPr lang="cs-CZ" sz="3600" dirty="0" err="1"/>
              <a:t>endovaskulární</a:t>
            </a:r>
            <a:r>
              <a:rPr lang="cs-CZ" sz="3600" dirty="0"/>
              <a:t> intervenci</a:t>
            </a:r>
          </a:p>
          <a:p>
            <a:r>
              <a:rPr lang="cs-CZ" sz="3600" b="1" dirty="0">
                <a:solidFill>
                  <a:srgbClr val="FF0000"/>
                </a:solidFill>
              </a:rPr>
              <a:t>Koncept tkáňového okna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Nemocniční terapie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5949"/>
            <a:ext cx="8229600" cy="4568825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solidFill>
                  <a:srgbClr val="FF0000"/>
                </a:solidFill>
              </a:rPr>
              <a:t>Prevence a léčba komplikací</a:t>
            </a:r>
            <a:r>
              <a:rPr lang="cs-CZ" altLang="cs-CZ" sz="2400" dirty="0">
                <a:solidFill>
                  <a:srgbClr val="FF0000"/>
                </a:solidFill>
              </a:rPr>
              <a:t>: </a:t>
            </a:r>
          </a:p>
          <a:p>
            <a:r>
              <a:rPr lang="cs-CZ" altLang="cs-CZ" sz="2400" dirty="0"/>
              <a:t>U imobilních pac. podání LMWH</a:t>
            </a:r>
          </a:p>
          <a:p>
            <a:r>
              <a:rPr lang="cs-CZ" altLang="cs-CZ" sz="2400" dirty="0"/>
              <a:t>Včasná léčba infekcí vhodnými ATB</a:t>
            </a:r>
          </a:p>
          <a:p>
            <a:r>
              <a:rPr lang="cs-CZ" altLang="cs-CZ" sz="2400" dirty="0"/>
              <a:t>Antikonvulzíva k profylaxi recidiv </a:t>
            </a:r>
            <a:r>
              <a:rPr lang="cs-CZ" altLang="cs-CZ" sz="2400" dirty="0" err="1"/>
              <a:t>epi</a:t>
            </a:r>
            <a:r>
              <a:rPr lang="cs-CZ" altLang="cs-CZ" sz="2400" dirty="0"/>
              <a:t> záchvatů</a:t>
            </a:r>
          </a:p>
          <a:p>
            <a:r>
              <a:rPr lang="cs-CZ" altLang="cs-CZ" sz="2400" dirty="0">
                <a:solidFill>
                  <a:srgbClr val="FF0000"/>
                </a:solidFill>
              </a:rPr>
              <a:t>Logopedická péče </a:t>
            </a:r>
            <a:r>
              <a:rPr lang="cs-CZ" altLang="cs-CZ" sz="2400" dirty="0"/>
              <a:t>– reedukace řeči, vyšetření poruch polykání, indikace FEES</a:t>
            </a:r>
          </a:p>
          <a:p>
            <a:r>
              <a:rPr lang="cs-CZ" altLang="cs-CZ" sz="2400" dirty="0">
                <a:solidFill>
                  <a:srgbClr val="FF0000"/>
                </a:solidFill>
              </a:rPr>
              <a:t>Dekompresní </a:t>
            </a:r>
            <a:r>
              <a:rPr lang="cs-CZ" altLang="cs-CZ" sz="2400" dirty="0" err="1">
                <a:solidFill>
                  <a:srgbClr val="FF0000"/>
                </a:solidFill>
              </a:rPr>
              <a:t>kraniektomie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u expanzivních infarktů mozečku či u maligního </a:t>
            </a:r>
            <a:r>
              <a:rPr lang="cs-CZ" altLang="cs-CZ" sz="2400" dirty="0" err="1"/>
              <a:t>hemisferálního</a:t>
            </a:r>
            <a:r>
              <a:rPr lang="cs-CZ" altLang="cs-CZ" sz="2400" dirty="0"/>
              <a:t> infarktu</a:t>
            </a:r>
          </a:p>
          <a:p>
            <a:endParaRPr lang="cs-CZ" altLang="cs-CZ" sz="2400" dirty="0"/>
          </a:p>
          <a:p>
            <a:r>
              <a:rPr lang="cs-CZ" altLang="cs-CZ" sz="2400" b="1" dirty="0">
                <a:solidFill>
                  <a:srgbClr val="FF0000"/>
                </a:solidFill>
              </a:rPr>
              <a:t>Časná mobilizace na ICU a rehabilitační péče</a:t>
            </a:r>
          </a:p>
          <a:p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72266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Rehabilitační péče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1857"/>
          </a:xfrm>
        </p:spPr>
        <p:txBody>
          <a:bodyPr>
            <a:noAutofit/>
          </a:bodyPr>
          <a:lstStyle/>
          <a:p>
            <a:r>
              <a:rPr lang="cs-CZ" altLang="cs-CZ" sz="2800" dirty="0"/>
              <a:t>Cíle </a:t>
            </a:r>
            <a:r>
              <a:rPr lang="cs-CZ" altLang="cs-CZ" sz="2800" dirty="0">
                <a:solidFill>
                  <a:srgbClr val="FF0000"/>
                </a:solidFill>
              </a:rPr>
              <a:t>RHB péče </a:t>
            </a:r>
            <a:r>
              <a:rPr lang="cs-CZ" altLang="cs-CZ" sz="2400" dirty="0"/>
              <a:t>(institucionální nebo ambulantní)</a:t>
            </a:r>
            <a:r>
              <a:rPr lang="cs-CZ" altLang="cs-CZ" sz="2800" dirty="0"/>
              <a:t>:</a:t>
            </a:r>
          </a:p>
          <a:p>
            <a:pPr marL="0" indent="0">
              <a:buNone/>
            </a:pPr>
            <a:r>
              <a:rPr lang="cs-CZ" altLang="cs-CZ" sz="2800" dirty="0"/>
              <a:t> </a:t>
            </a:r>
          </a:p>
          <a:p>
            <a:r>
              <a:rPr lang="cs-CZ" altLang="cs-CZ" sz="2800" dirty="0"/>
              <a:t>Podpora návratu mozkových funkcí, nácvik denních činností  a aktivního pohybu s využitím pomůcek k dosažení maximální míry soběstačnosti</a:t>
            </a:r>
          </a:p>
          <a:p>
            <a:r>
              <a:rPr lang="cs-CZ" altLang="cs-CZ" sz="2800" dirty="0"/>
              <a:t>Předcházení a ovlivňování kontraktur, </a:t>
            </a:r>
            <a:r>
              <a:rPr lang="cs-CZ" altLang="cs-CZ" sz="2800" dirty="0" err="1"/>
              <a:t>spasticity</a:t>
            </a:r>
            <a:r>
              <a:rPr lang="cs-CZ" altLang="cs-CZ" sz="2800" dirty="0"/>
              <a:t>, kloubních afekcí (</a:t>
            </a:r>
            <a:r>
              <a:rPr lang="cs-CZ" altLang="cs-CZ" sz="2800" dirty="0" err="1"/>
              <a:t>sy</a:t>
            </a:r>
            <a:r>
              <a:rPr lang="cs-CZ" altLang="cs-CZ" sz="2800" dirty="0"/>
              <a:t> zmrzlého ramene)</a:t>
            </a:r>
          </a:p>
          <a:p>
            <a:r>
              <a:rPr lang="cs-CZ" altLang="cs-CZ" sz="2800" dirty="0"/>
              <a:t>Psychoterapeutické působení (</a:t>
            </a:r>
            <a:r>
              <a:rPr lang="cs-CZ" altLang="cs-CZ" sz="2800" dirty="0">
                <a:latin typeface="Times New Roman"/>
                <a:cs typeface="Times New Roman"/>
              </a:rPr>
              <a:t>↓</a:t>
            </a:r>
            <a:r>
              <a:rPr lang="cs-CZ" altLang="cs-CZ" sz="2800" dirty="0"/>
              <a:t>deprese)</a:t>
            </a:r>
          </a:p>
          <a:p>
            <a:r>
              <a:rPr lang="cs-CZ" altLang="cs-CZ" sz="2800" dirty="0"/>
              <a:t>Pracovní RHB s cílem resocializace a návratu pracovní  </a:t>
            </a:r>
            <a:r>
              <a:rPr lang="cs-CZ" altLang="cs-CZ" sz="2800" dirty="0" err="1"/>
              <a:t>pracovní</a:t>
            </a:r>
            <a:r>
              <a:rPr lang="cs-CZ" altLang="cs-CZ" sz="2800" dirty="0"/>
              <a:t> schopnosti </a:t>
            </a:r>
          </a:p>
          <a:p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95" y="3760642"/>
            <a:ext cx="2281605" cy="3097358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6897925" y="3760642"/>
            <a:ext cx="1788875" cy="2614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7015613" y="3760642"/>
            <a:ext cx="1788876" cy="2614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81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Zlepšování péče o nemocné s </a:t>
            </a:r>
            <a:r>
              <a:rPr lang="cs-CZ" dirty="0" err="1"/>
              <a:t>aICMP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Edukace potenciálních pacientů</a:t>
            </a:r>
          </a:p>
          <a:p>
            <a:r>
              <a:rPr lang="cs-CZ" dirty="0">
                <a:solidFill>
                  <a:srgbClr val="FF0000"/>
                </a:solidFill>
              </a:rPr>
              <a:t>Zrychlení </a:t>
            </a:r>
            <a:r>
              <a:rPr lang="cs-CZ" dirty="0" err="1">
                <a:solidFill>
                  <a:srgbClr val="FF0000"/>
                </a:solidFill>
              </a:rPr>
              <a:t>intranemocničního</a:t>
            </a:r>
            <a:r>
              <a:rPr lang="cs-CZ" dirty="0">
                <a:solidFill>
                  <a:srgbClr val="FF0000"/>
                </a:solidFill>
              </a:rPr>
              <a:t> managementu </a:t>
            </a:r>
            <a:r>
              <a:rPr lang="cs-CZ" dirty="0"/>
              <a:t>(podávání IVT na IUP, zkrácení intervalu DNT, </a:t>
            </a:r>
            <a:r>
              <a:rPr lang="cs-CZ" dirty="0">
                <a:solidFill>
                  <a:srgbClr val="FF0000"/>
                </a:solidFill>
              </a:rPr>
              <a:t>simulace,</a:t>
            </a:r>
            <a:r>
              <a:rPr lang="cs-CZ" dirty="0"/>
              <a:t> včasná aktivace </a:t>
            </a:r>
            <a:r>
              <a:rPr lang="cs-CZ" dirty="0" err="1"/>
              <a:t>angiolinky</a:t>
            </a:r>
            <a:r>
              <a:rPr lang="cs-CZ" dirty="0"/>
              <a:t> s intervenčním </a:t>
            </a:r>
            <a:r>
              <a:rPr lang="cs-CZ" dirty="0" err="1"/>
              <a:t>neuroradiologem</a:t>
            </a:r>
            <a:r>
              <a:rPr lang="cs-CZ" dirty="0"/>
              <a:t>)</a:t>
            </a:r>
          </a:p>
          <a:p>
            <a:r>
              <a:rPr lang="cs-CZ" dirty="0"/>
              <a:t>Využívání </a:t>
            </a:r>
            <a:r>
              <a:rPr lang="cs-CZ" dirty="0">
                <a:solidFill>
                  <a:srgbClr val="FF0000"/>
                </a:solidFill>
              </a:rPr>
              <a:t>tkáňového okna</a:t>
            </a:r>
            <a:r>
              <a:rPr lang="cs-CZ" dirty="0"/>
              <a:t> x časové okno</a:t>
            </a:r>
          </a:p>
          <a:p>
            <a:r>
              <a:rPr lang="cs-CZ" dirty="0">
                <a:solidFill>
                  <a:srgbClr val="FF0000"/>
                </a:solidFill>
              </a:rPr>
              <a:t>Monitorování kvality péče </a:t>
            </a:r>
            <a:r>
              <a:rPr lang="cs-CZ" dirty="0"/>
              <a:t>(RES-Q registr)         s cílem optimalizovat kvalitu léčby pac. s CMP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 descr="IMG_577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3810000" y="1463043"/>
            <a:ext cx="5806440" cy="3947160"/>
          </a:xfrm>
        </p:spPr>
      </p:pic>
      <p:pic>
        <p:nvPicPr>
          <p:cNvPr id="7" name="Zástupný symbol pro obsah 6" descr="IMG_577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510542" y="1501146"/>
            <a:ext cx="5806441" cy="387095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0"/>
            <a:ext cx="5546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43328"/>
          </a:xfrm>
        </p:spPr>
        <p:txBody>
          <a:bodyPr>
            <a:normAutofit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57200" y="3722914"/>
            <a:ext cx="8229600" cy="3265716"/>
          </a:xfrm>
        </p:spPr>
        <p:txBody>
          <a:bodyPr>
            <a:normAutofit/>
          </a:bodyPr>
          <a:lstStyle/>
          <a:p>
            <a:endParaRPr lang="cs-CZ" altLang="cs-CZ" sz="2800" dirty="0"/>
          </a:p>
          <a:p>
            <a:endParaRPr lang="cs-CZ" altLang="cs-CZ" sz="2800" dirty="0"/>
          </a:p>
          <a:p>
            <a:r>
              <a:rPr lang="cs-CZ" altLang="cs-CZ" sz="2800" dirty="0"/>
              <a:t>K 1.7. 2010 ustanovena </a:t>
            </a:r>
            <a:r>
              <a:rPr lang="cs-CZ" altLang="cs-CZ" sz="2800" dirty="0">
                <a:solidFill>
                  <a:srgbClr val="FF0000"/>
                </a:solidFill>
              </a:rPr>
              <a:t>třístupňová síť  lůžek cerebrovaskulární péče</a:t>
            </a:r>
          </a:p>
          <a:p>
            <a:endParaRPr lang="cs-CZ" altLang="cs-CZ" sz="2800" dirty="0"/>
          </a:p>
          <a:p>
            <a:endParaRPr lang="cs-CZ" altLang="cs-CZ" sz="28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Síť iktových center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altLang="cs-CZ" sz="2000" dirty="0">
                <a:solidFill>
                  <a:srgbClr val="FF0000"/>
                </a:solidFill>
              </a:rPr>
              <a:t>13 KCC  </a:t>
            </a:r>
            <a:r>
              <a:rPr lang="cs-CZ" altLang="cs-CZ" sz="2000" dirty="0"/>
              <a:t>(Centra vysoce specializované cerebrovaskulární péče)</a:t>
            </a:r>
            <a:br>
              <a:rPr lang="cs-CZ" altLang="cs-CZ" sz="2000" dirty="0"/>
            </a:br>
            <a:r>
              <a:rPr lang="cs-CZ" altLang="cs-CZ" sz="2000" dirty="0">
                <a:solidFill>
                  <a:srgbClr val="FF0000"/>
                </a:solidFill>
              </a:rPr>
              <a:t>32 IC  </a:t>
            </a:r>
            <a:r>
              <a:rPr lang="cs-CZ" altLang="cs-CZ" sz="2000" dirty="0"/>
              <a:t>(Centra vysoce specializované péče o pacienty s iktem)</a:t>
            </a:r>
            <a:br>
              <a:rPr lang="cs-CZ" altLang="cs-CZ" sz="2000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325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1417638"/>
            <a:ext cx="6819900" cy="523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3474401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cs-CZ" sz="4000" dirty="0"/>
            </a:br>
            <a:endParaRPr lang="cs-CZ" sz="28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58835"/>
            <a:ext cx="8229600" cy="3842855"/>
          </a:xfrm>
        </p:spPr>
        <p:txBody>
          <a:bodyPr>
            <a:normAutofit fontScale="92500"/>
          </a:bodyPr>
          <a:lstStyle/>
          <a:p>
            <a:endParaRPr lang="cs-CZ" altLang="cs-CZ" sz="1800" dirty="0"/>
          </a:p>
          <a:p>
            <a:endParaRPr lang="cs-CZ" altLang="cs-CZ" sz="1800" dirty="0"/>
          </a:p>
          <a:p>
            <a:r>
              <a:rPr lang="cs-CZ" altLang="cs-CZ" sz="2800" dirty="0" err="1">
                <a:solidFill>
                  <a:srgbClr val="FF0000"/>
                </a:solidFill>
              </a:rPr>
              <a:t>Triáž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/>
              <a:t>- </a:t>
            </a:r>
            <a:r>
              <a:rPr lang="cs-CZ" altLang="cs-CZ" sz="2800" dirty="0">
                <a:solidFill>
                  <a:srgbClr val="FF0000"/>
                </a:solidFill>
              </a:rPr>
              <a:t>identifikace</a:t>
            </a:r>
            <a:r>
              <a:rPr lang="cs-CZ" altLang="cs-CZ" sz="2800" dirty="0"/>
              <a:t> pacientů s akutní CMP na místě vzniku onemocnění a dle příznaků a délky jejich trvání (klinický stav, </a:t>
            </a:r>
            <a:r>
              <a:rPr lang="cs-CZ" altLang="cs-CZ" sz="2800" dirty="0" err="1"/>
              <a:t>komorbidity</a:t>
            </a:r>
            <a:r>
              <a:rPr lang="cs-CZ" altLang="cs-CZ" sz="2800" dirty="0"/>
              <a:t>) </a:t>
            </a:r>
            <a:r>
              <a:rPr lang="cs-CZ" altLang="cs-CZ" sz="2800" dirty="0">
                <a:solidFill>
                  <a:srgbClr val="FF0000"/>
                </a:solidFill>
              </a:rPr>
              <a:t>směřování</a:t>
            </a:r>
            <a:r>
              <a:rPr lang="cs-CZ" altLang="cs-CZ" sz="2800" dirty="0"/>
              <a:t> do příslušných iktových center – KCC, IC nebo jiného ZZ</a:t>
            </a:r>
          </a:p>
          <a:p>
            <a:r>
              <a:rPr lang="cs-CZ" altLang="cs-CZ" sz="2800" dirty="0"/>
              <a:t>Aktualizace </a:t>
            </a:r>
            <a:r>
              <a:rPr lang="cs-CZ" altLang="cs-CZ" sz="2800" dirty="0">
                <a:solidFill>
                  <a:srgbClr val="FF0000"/>
                </a:solidFill>
              </a:rPr>
              <a:t>Věstníkem MZ ČR č. 11/2015 </a:t>
            </a:r>
            <a:r>
              <a:rPr lang="cs-CZ" altLang="cs-CZ" sz="2800" dirty="0"/>
              <a:t>– </a:t>
            </a:r>
            <a:r>
              <a:rPr lang="cs-CZ" altLang="cs-CZ" sz="2800" dirty="0" err="1"/>
              <a:t>triáž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pozit</a:t>
            </a:r>
            <a:r>
              <a:rPr lang="cs-CZ" altLang="cs-CZ" sz="2800" dirty="0"/>
              <a:t>. pac. s podezřením na CMP musí být neodkladně převezeni (RZP) do </a:t>
            </a:r>
            <a:r>
              <a:rPr lang="cs-CZ" altLang="cs-CZ" sz="2800" dirty="0">
                <a:solidFill>
                  <a:srgbClr val="FF0000"/>
                </a:solidFill>
              </a:rPr>
              <a:t>nejbližšího IC či KCC </a:t>
            </a:r>
            <a:r>
              <a:rPr lang="cs-CZ" altLang="cs-CZ" sz="2800" dirty="0"/>
              <a:t>dle spádu</a:t>
            </a:r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8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473"/>
            <a:ext cx="9144000" cy="3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4626"/>
            <a:ext cx="8229600" cy="12281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Identifikace </a:t>
            </a:r>
            <a:r>
              <a:rPr lang="cs-CZ" dirty="0" err="1"/>
              <a:t>triáž</a:t>
            </a:r>
            <a:r>
              <a:rPr lang="cs-CZ" dirty="0"/>
              <a:t> pozitivního pacienta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Náhlý vznik alespoň </a:t>
            </a:r>
            <a:r>
              <a:rPr lang="cs-CZ" altLang="cs-CZ" dirty="0">
                <a:solidFill>
                  <a:srgbClr val="FF0000"/>
                </a:solidFill>
              </a:rPr>
              <a:t>1 hlavního nebo minimálně 2 vedlejších klinických příznaků </a:t>
            </a:r>
            <a:r>
              <a:rPr lang="cs-CZ" altLang="cs-CZ" dirty="0"/>
              <a:t>během posledních 24 hodin včetně již </a:t>
            </a:r>
            <a:r>
              <a:rPr lang="cs-CZ" altLang="cs-CZ" dirty="0" err="1"/>
              <a:t>odeznělých</a:t>
            </a:r>
            <a:r>
              <a:rPr lang="cs-CZ" altLang="cs-CZ" dirty="0"/>
              <a:t> příznaků (TIA) – klinické a časové hledisko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4416</TotalTime>
  <Words>2287</Words>
  <Application>Microsoft Office PowerPoint</Application>
  <PresentationFormat>Předvádění na obrazovce (4:3)</PresentationFormat>
  <Paragraphs>293</Paragraphs>
  <Slides>45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Wingdings 2</vt:lpstr>
      <vt:lpstr>Office Theme</vt:lpstr>
      <vt:lpstr>1_Office Theme</vt:lpstr>
      <vt:lpstr> René Jura  </vt:lpstr>
      <vt:lpstr>CMP – závažný problém současné medicíny</vt:lpstr>
      <vt:lpstr>Prezentace aplikace PowerPoint</vt:lpstr>
      <vt:lpstr>Prezentace aplikace PowerPoint</vt:lpstr>
      <vt:lpstr>Prezentace aplikace PowerPoint</vt:lpstr>
      <vt:lpstr>Prezentace aplikace PowerPoint</vt:lpstr>
      <vt:lpstr>Síť iktových center    13 KCC  (Centra vysoce specializované cerebrovaskulární péče) 32 IC  (Centra vysoce specializované péče o pacienty s iktem) </vt:lpstr>
      <vt:lpstr> </vt:lpstr>
      <vt:lpstr>Identifikace triáž pozitivního pacienta</vt:lpstr>
      <vt:lpstr>Klinické příznaky hlavní</vt:lpstr>
      <vt:lpstr> Počet triáží v KCC/IC od výjezdové  zdravotnické záchranné služby </vt:lpstr>
      <vt:lpstr>Prezentace aplikace PowerPoint</vt:lpstr>
      <vt:lpstr>CMP – závažný problém současné medicíny</vt:lpstr>
      <vt:lpstr>Současné trendy v léčbě iCMP</vt:lpstr>
      <vt:lpstr>Přednemocniční terapie</vt:lpstr>
      <vt:lpstr>Nemocniční terapie</vt:lpstr>
      <vt:lpstr>Nemocniční terapie</vt:lpstr>
      <vt:lpstr>Rekanalizační terapie</vt:lpstr>
      <vt:lpstr>MT v letech 2014-2019</vt:lpstr>
      <vt:lpstr>Počet MT na nemocnici - Jul 2020 (n=123)</vt:lpstr>
      <vt:lpstr>Medián door-to-groin time - Primární příjem k intervenci MT - Jul 2020</vt:lpstr>
      <vt:lpstr>Medián door-to-needle time pro intravenózní trombolýzu - Jan-Jul 2020</vt:lpstr>
      <vt:lpstr>Trombolytická terapie</vt:lpstr>
      <vt:lpstr>   Indikační kritéria IVT</vt:lpstr>
      <vt:lpstr>Absolutní kontraindikace  IVT </vt:lpstr>
      <vt:lpstr>Absolutní kontraindikace  IVT </vt:lpstr>
      <vt:lpstr>Absolutní kontraindikace  IVT </vt:lpstr>
      <vt:lpstr>Abnormní specifické  koagulační testy při léčbě NOAC</vt:lpstr>
      <vt:lpstr>   Relativní kontraindikace IVT</vt:lpstr>
      <vt:lpstr>Prezentace aplikace PowerPoint</vt:lpstr>
      <vt:lpstr>     Mechanická trombektomie</vt:lpstr>
      <vt:lpstr>Vstupní a vylučující kritéria pro mechanickou trombektomii</vt:lpstr>
      <vt:lpstr>Prezentace aplikace PowerPoint</vt:lpstr>
      <vt:lpstr>Merci                    Solitaire</vt:lpstr>
      <vt:lpstr>Penumbra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Pokročilé zobrazovací metody                        u ischemických iktů  </vt:lpstr>
      <vt:lpstr>Nemocniční terapie</vt:lpstr>
      <vt:lpstr>Rehabilitační péče </vt:lpstr>
      <vt:lpstr>Zlepšování péče o nemocné s aICMP</vt:lpstr>
      <vt:lpstr>Prezentace aplikace PowerPoint</vt:lpstr>
    </vt:vector>
  </TitlesOfParts>
  <Company>uziv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Náhle vzniklá neurologická symptomatologie – nejenom CMP! Jsou konzultace posádky ZZS s iktovým centrem potřebné?</dc:title>
  <dc:creator>Robert</dc:creator>
  <cp:lastModifiedBy>Vlčková Eva</cp:lastModifiedBy>
  <cp:revision>318</cp:revision>
  <dcterms:created xsi:type="dcterms:W3CDTF">2015-04-11T14:15:44Z</dcterms:created>
  <dcterms:modified xsi:type="dcterms:W3CDTF">2024-09-27T10:22:03Z</dcterms:modified>
</cp:coreProperties>
</file>