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451" r:id="rId2"/>
    <p:sldId id="554" r:id="rId3"/>
    <p:sldId id="555" r:id="rId4"/>
    <p:sldId id="556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79" r:id="rId28"/>
    <p:sldId id="580" r:id="rId29"/>
    <p:sldId id="581" r:id="rId30"/>
    <p:sldId id="582" r:id="rId31"/>
    <p:sldId id="583" r:id="rId32"/>
    <p:sldId id="646" r:id="rId33"/>
    <p:sldId id="584" r:id="rId34"/>
    <p:sldId id="585" r:id="rId35"/>
    <p:sldId id="586" r:id="rId36"/>
    <p:sldId id="587" r:id="rId37"/>
    <p:sldId id="588" r:id="rId38"/>
    <p:sldId id="59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9" r:id="rId47"/>
    <p:sldId id="600" r:id="rId48"/>
    <p:sldId id="601" r:id="rId49"/>
    <p:sldId id="602" r:id="rId50"/>
    <p:sldId id="603" r:id="rId51"/>
    <p:sldId id="605" r:id="rId52"/>
    <p:sldId id="606" r:id="rId53"/>
    <p:sldId id="645" r:id="rId54"/>
    <p:sldId id="609" r:id="rId55"/>
    <p:sldId id="611" r:id="rId56"/>
    <p:sldId id="52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1E"/>
    <a:srgbClr val="38D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95909" autoAdjust="0"/>
  </p:normalViewPr>
  <p:slideViewPr>
    <p:cSldViewPr snapToGrid="0" snapToObjects="1">
      <p:cViewPr varScale="1">
        <p:scale>
          <a:sx n="70" d="100"/>
          <a:sy n="70" d="100"/>
        </p:scale>
        <p:origin x="9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2CC1-3A55-FE4B-8F9F-D9D7370F53AD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F79E-348F-7545-8979-03E4BDC3D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2B607-8829-42EC-83FD-63A57FB69A59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4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0A1A4-1380-4340-91EC-6C3020A6031A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80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C20BA-23D0-4910-83DF-E044AB6075E9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80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8C349-9C70-4F2F-A2D5-AB74231366AA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8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F79E-348F-7545-8979-03E4BDC3DE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52F51-EDF9-4CA5-8624-4FCCBD9D063A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91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FD613-17C2-41E5-B0A4-ED9BEA390665}" type="slidenum">
              <a:rPr lang="cs-CZ" smtClean="0"/>
              <a:pPr>
                <a:defRPr/>
              </a:pPr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77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CFB6DD-E4AB-4430-AE3E-AA556D12342B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51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298CC-86D7-43DE-ACD9-125901DD018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0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6D37C-AAEB-405D-A39A-CA7AE8946069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81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932AD-E946-4159-B57D-5CC43D84ACBC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3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2DAF7A-994E-431B-A98D-11EAE1D9F7B2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36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6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9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2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7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7F9E-28DE-5449-935C-D165E2BED968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B0C7-5149-7A45-9AFB-79D989FF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3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15603" y="3356992"/>
            <a:ext cx="8458200" cy="2664123"/>
          </a:xfrm>
        </p:spPr>
        <p:txBody>
          <a:bodyPr anchor="t"/>
          <a:lstStyle/>
          <a:p>
            <a:pPr marL="0" indent="0" eaLnBrk="1" hangingPunct="1">
              <a:defRPr/>
            </a:pPr>
            <a:br>
              <a:rPr lang="cs-CZ" sz="3100" cap="all" dirty="0">
                <a:ln>
                  <a:noFill/>
                </a:ln>
                <a:solidFill>
                  <a:srgbClr val="44332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r>
              <a:rPr lang="cs-CZ" sz="3100" cap="all" dirty="0">
                <a:ln>
                  <a:noFill/>
                </a:ln>
                <a:solidFill>
                  <a:srgbClr val="44332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René Jura</a:t>
            </a:r>
            <a:br>
              <a:rPr lang="cs-CZ" sz="3100" cap="all" dirty="0">
                <a:ln>
                  <a:noFill/>
                </a:ln>
                <a:solidFill>
                  <a:srgbClr val="44332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br>
              <a:rPr lang="cs-CZ" sz="3600" cap="all" dirty="0">
                <a:ln>
                  <a:noFill/>
                </a:ln>
                <a:solidFill>
                  <a:srgbClr val="443329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</a:br>
            <a:endParaRPr lang="cs-CZ" sz="3600" cap="all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4294967295"/>
          </p:nvPr>
        </p:nvSpPr>
        <p:spPr>
          <a:xfrm>
            <a:off x="415603" y="692150"/>
            <a:ext cx="8458200" cy="2294889"/>
          </a:xfrm>
        </p:spPr>
        <p:txBody>
          <a:bodyPr anchor="b"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cs-CZ" altLang="cs-CZ" sz="3600" b="1" dirty="0">
                <a:solidFill>
                  <a:schemeClr val="accent1"/>
                </a:solidFill>
              </a:rPr>
              <a:t>EPILEPTOLOGIE, PORUCHY VĚDOMÍ</a:t>
            </a:r>
          </a:p>
          <a:p>
            <a:pPr marL="0" indent="0">
              <a:buFont typeface="Wingdings 2" pitchFamily="18" charset="2"/>
              <a:buNone/>
            </a:pPr>
            <a:endParaRPr lang="cs-CZ" altLang="cs-CZ" sz="3600" b="1" dirty="0">
              <a:solidFill>
                <a:schemeClr val="accent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4386" y="5349239"/>
            <a:ext cx="3051175" cy="95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bo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12315"/>
            <a:ext cx="2438549" cy="1368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497" y="800100"/>
            <a:ext cx="5717005" cy="53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775" y="1863524"/>
            <a:ext cx="8229600" cy="4262639"/>
          </a:xfrm>
        </p:spPr>
        <p:txBody>
          <a:bodyPr/>
          <a:lstStyle/>
          <a:p>
            <a:r>
              <a:rPr lang="cs-CZ" dirty="0"/>
              <a:t>Laboratorní vyšetření: glykémie, krevní plyny </a:t>
            </a:r>
            <a:r>
              <a:rPr lang="cs-CZ" dirty="0" err="1"/>
              <a:t>acidobáze</a:t>
            </a:r>
            <a:r>
              <a:rPr lang="cs-CZ" dirty="0"/>
              <a:t>, KO, koagulace, Na, K, Cl, urea, toxikologie – moč, krev, žaludeční obsah</a:t>
            </a:r>
          </a:p>
          <a:p>
            <a:r>
              <a:rPr lang="cs-CZ" dirty="0"/>
              <a:t>EKG  </a:t>
            </a:r>
          </a:p>
          <a:p>
            <a:r>
              <a:rPr lang="cs-CZ" dirty="0"/>
              <a:t>CT  mozku</a:t>
            </a:r>
          </a:p>
          <a:p>
            <a:r>
              <a:rPr lang="cs-CZ" dirty="0"/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254596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Obecná opatření – zajištění kvalitní ventilace, prevence aspirace (OTI)</a:t>
            </a:r>
          </a:p>
          <a:p>
            <a:r>
              <a:rPr lang="cs-CZ" dirty="0"/>
              <a:t>Monitorace TK, EKG a </a:t>
            </a:r>
            <a:r>
              <a:rPr lang="cs-CZ" dirty="0" err="1"/>
              <a:t>sat</a:t>
            </a:r>
            <a:r>
              <a:rPr lang="cs-CZ" dirty="0"/>
              <a:t>. 02, žilní vstupy,  žaludeční sonda, moč. katétr… </a:t>
            </a:r>
          </a:p>
          <a:p>
            <a:r>
              <a:rPr lang="cs-CZ" dirty="0"/>
              <a:t>Péče o tělesnou teplotu, ošetření očí,  ústní dutina, výživa, fyzioterapie, prevence dekubitů</a:t>
            </a:r>
          </a:p>
          <a:p>
            <a:r>
              <a:rPr lang="cs-CZ" dirty="0"/>
              <a:t>Při kritickém vzestupu ICP neurochirurgický zákrok – dekomprese, event. likvorová drenáž (ZKD, spinální linka, </a:t>
            </a:r>
            <a:r>
              <a:rPr lang="cs-CZ" dirty="0" err="1"/>
              <a:t>shunt</a:t>
            </a:r>
            <a:r>
              <a:rPr lang="cs-CZ" dirty="0"/>
              <a:t>)</a:t>
            </a:r>
          </a:p>
          <a:p>
            <a:r>
              <a:rPr lang="cs-CZ" dirty="0"/>
              <a:t>Léčba základního onemocnění – trombolýza, antiepileptika, detoxikace…</a:t>
            </a:r>
          </a:p>
        </p:txBody>
      </p:sp>
    </p:spTree>
    <p:extLst>
      <p:ext uri="{BB962C8B-B14F-4D97-AF65-F5344CB8AC3E}">
        <p14:creationId xmlns:p14="http://schemas.microsoft.com/office/powerpoint/2010/main" val="152651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marL="0" indent="0">
              <a:defRPr/>
            </a:pPr>
            <a:r>
              <a:rPr lang="cs-CZ" sz="3600" cap="all" dirty="0">
                <a:effectLst/>
              </a:rPr>
              <a:t>EPILEPSIE</a:t>
            </a:r>
            <a:endParaRPr lang="cs-CZ" sz="3600" cap="all" dirty="0">
              <a:ln>
                <a:noFill/>
              </a:ln>
              <a:effectLst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/>
            <a:r>
              <a:rPr lang="cs-CZ" altLang="cs-CZ" dirty="0"/>
              <a:t>Základní klinický projev epilepsie – epileptický záchvat</a:t>
            </a:r>
          </a:p>
          <a:p>
            <a:pPr marL="342900" indent="-342900"/>
            <a:r>
              <a:rPr lang="cs-CZ" altLang="cs-CZ" dirty="0"/>
              <a:t>Epileptický záchvat je příznakem </a:t>
            </a:r>
            <a:r>
              <a:rPr lang="cs-CZ" altLang="cs-CZ" dirty="0" err="1"/>
              <a:t>fčního</a:t>
            </a:r>
            <a:r>
              <a:rPr lang="cs-CZ" altLang="cs-CZ" dirty="0"/>
              <a:t> postižení určité části mozku</a:t>
            </a:r>
          </a:p>
          <a:p>
            <a:pPr marL="342900" indent="-342900"/>
            <a:r>
              <a:rPr lang="cs-CZ" altLang="cs-CZ" dirty="0"/>
              <a:t>Abnormálně excesivní </a:t>
            </a:r>
            <a:r>
              <a:rPr lang="cs-CZ" altLang="cs-CZ" dirty="0" err="1"/>
              <a:t>hyperautomatická</a:t>
            </a:r>
            <a:r>
              <a:rPr lang="cs-CZ" altLang="cs-CZ" dirty="0"/>
              <a:t>, </a:t>
            </a:r>
            <a:r>
              <a:rPr lang="cs-CZ" altLang="cs-CZ" dirty="0" err="1"/>
              <a:t>hypersynchronizovaná</a:t>
            </a:r>
            <a:r>
              <a:rPr lang="cs-CZ" altLang="cs-CZ" dirty="0"/>
              <a:t> mozková aktivita (patrná    v EEG)</a:t>
            </a:r>
          </a:p>
          <a:p>
            <a:pPr marL="342900" indent="-342900"/>
            <a:r>
              <a:rPr lang="cs-CZ" altLang="cs-CZ" dirty="0"/>
              <a:t>Klinicky asymptomatický/diskrétní/manifestní</a:t>
            </a:r>
          </a:p>
          <a:p>
            <a:pPr marL="342900" indent="-342900"/>
            <a:r>
              <a:rPr lang="cs-CZ" altLang="cs-CZ" dirty="0"/>
              <a:t>Různá etiopatogeneze, variabilní klinika, prognóza</a:t>
            </a:r>
          </a:p>
        </p:txBody>
      </p:sp>
    </p:spTree>
    <p:extLst>
      <p:ext uri="{BB962C8B-B14F-4D97-AF65-F5344CB8AC3E}">
        <p14:creationId xmlns:p14="http://schemas.microsoft.com/office/powerpoint/2010/main" val="416566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Epileptické záchvaty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Neprovokované</a:t>
            </a:r>
            <a:r>
              <a:rPr lang="cs-CZ" dirty="0"/>
              <a:t>, vznik v rámci epilepsie </a:t>
            </a:r>
            <a:r>
              <a:rPr lang="cs-CZ" sz="1400" dirty="0"/>
              <a:t>(</a:t>
            </a:r>
            <a:r>
              <a:rPr lang="cs-CZ" sz="1400" dirty="0" err="1"/>
              <a:t>Annegers</a:t>
            </a:r>
            <a:r>
              <a:rPr lang="cs-CZ" sz="1400" dirty="0"/>
              <a:t> et al., 1995; </a:t>
            </a:r>
            <a:r>
              <a:rPr lang="cs-CZ" sz="1400" dirty="0" err="1"/>
              <a:t>Beghi</a:t>
            </a:r>
            <a:r>
              <a:rPr lang="cs-CZ" sz="1400" dirty="0"/>
              <a:t> et al., 2010; </a:t>
            </a:r>
            <a:r>
              <a:rPr lang="cs-CZ" sz="1400" dirty="0" err="1"/>
              <a:t>Hesdorffer</a:t>
            </a:r>
            <a:r>
              <a:rPr lang="cs-CZ" sz="1400" dirty="0"/>
              <a:t> et al., 2009)</a:t>
            </a:r>
          </a:p>
          <a:p>
            <a:r>
              <a:rPr lang="cs-CZ" b="1" dirty="0"/>
              <a:t>Provokované</a:t>
            </a:r>
            <a:r>
              <a:rPr lang="cs-CZ" dirty="0"/>
              <a:t> neboli akutní symptomatické (ASZ), vznik v těsné časové souvislosti s právě probíhajícím postižením CNS strukturálního, toxického, metabolického, zánětlivého rázu</a:t>
            </a:r>
          </a:p>
          <a:p>
            <a:r>
              <a:rPr lang="cs-CZ" b="1" dirty="0" err="1"/>
              <a:t>acute</a:t>
            </a:r>
            <a:r>
              <a:rPr lang="cs-CZ" b="1" dirty="0"/>
              <a:t> </a:t>
            </a:r>
            <a:r>
              <a:rPr lang="cs-CZ" b="1" dirty="0" err="1"/>
              <a:t>symptomatic</a:t>
            </a:r>
            <a:r>
              <a:rPr lang="cs-CZ" b="1" dirty="0"/>
              <a:t> </a:t>
            </a:r>
            <a:r>
              <a:rPr lang="cs-CZ" b="1" dirty="0" err="1"/>
              <a:t>seizures</a:t>
            </a:r>
            <a:r>
              <a:rPr lang="cs-CZ" b="1" dirty="0"/>
              <a:t> ≈≈≈ </a:t>
            </a:r>
            <a:r>
              <a:rPr lang="cs-CZ" b="1" dirty="0" err="1"/>
              <a:t>provoked</a:t>
            </a:r>
            <a:r>
              <a:rPr lang="cs-CZ" b="1" dirty="0"/>
              <a:t> </a:t>
            </a:r>
            <a:r>
              <a:rPr lang="cs-CZ" b="1" dirty="0" err="1"/>
              <a:t>seizures</a:t>
            </a:r>
            <a:endParaRPr lang="cs-CZ" b="1" dirty="0"/>
          </a:p>
          <a:p>
            <a:r>
              <a:rPr lang="cs-CZ" b="1" dirty="0"/>
              <a:t>Záchvaty vyvolané spánkovou deprivací </a:t>
            </a:r>
            <a:r>
              <a:rPr lang="cs-CZ" dirty="0"/>
              <a:t>- záchvaty neprovokované, nebylo dosud prokázáno, že by nedostatek spánku mohl být samostatným vyvolávajícím faktorem při vzniku ASZ </a:t>
            </a:r>
            <a:r>
              <a:rPr lang="cs-CZ" sz="1400" dirty="0"/>
              <a:t>(</a:t>
            </a:r>
            <a:r>
              <a:rPr lang="cs-CZ" sz="1400" dirty="0" err="1"/>
              <a:t>Beghi</a:t>
            </a:r>
            <a:r>
              <a:rPr lang="cs-CZ" sz="1400" dirty="0"/>
              <a:t> et al., 2010)</a:t>
            </a:r>
          </a:p>
          <a:p>
            <a:r>
              <a:rPr lang="cs-CZ" dirty="0"/>
              <a:t> </a:t>
            </a:r>
            <a:r>
              <a:rPr lang="cs-CZ" b="1" dirty="0"/>
              <a:t>ASZ</a:t>
            </a:r>
            <a:r>
              <a:rPr lang="cs-CZ" dirty="0"/>
              <a:t> časově souvisí se vznikem inzultu (1-2 týdny)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73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záchvat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Akutní symptomatické záchvaty</a:t>
            </a:r>
          </a:p>
          <a:p>
            <a:r>
              <a:rPr lang="cs-CZ" altLang="cs-CZ" dirty="0"/>
              <a:t> KCT, CMP, encefalitida, absces, tumor; </a:t>
            </a:r>
            <a:r>
              <a:rPr lang="cs-CZ" altLang="cs-CZ" dirty="0" err="1"/>
              <a:t>extracerebrální</a:t>
            </a:r>
            <a:r>
              <a:rPr lang="cs-CZ" altLang="cs-CZ" dirty="0"/>
              <a:t> příčiny - hypoglykémie, iontové </a:t>
            </a:r>
            <a:r>
              <a:rPr lang="cs-CZ" altLang="cs-CZ" dirty="0" err="1"/>
              <a:t>dysbalance</a:t>
            </a:r>
            <a:r>
              <a:rPr lang="cs-CZ" altLang="cs-CZ" dirty="0"/>
              <a:t>, metabolické encefalopatie, intoxikace, abstinenční příznaky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18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Neurol.praxi2018, 19(I):32-36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2429848"/>
            <a:ext cx="6800000" cy="286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3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Neurol.praxi2018, 19(I):32-36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00" y="1667943"/>
            <a:ext cx="6800000" cy="439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95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Generalizované záchvaty </a:t>
            </a:r>
            <a:r>
              <a:rPr lang="cs-CZ" dirty="0"/>
              <a:t>postihují obě hemisféry současně – náhlá porucha vědomí s pádem, tonická kontrakce svalstva končetin, žvýkacího svalstva a svalstva hrudníku – forsírované </a:t>
            </a:r>
            <a:r>
              <a:rPr lang="cs-CZ" dirty="0" err="1"/>
              <a:t>expírium</a:t>
            </a:r>
            <a:r>
              <a:rPr lang="cs-CZ" dirty="0"/>
              <a:t> – zasténání až výkřik → sekundy→ fáze klonická – rytmické záškuby končetin (frekvence klesá, amplituda roste) → atonie→ </a:t>
            </a:r>
            <a:r>
              <a:rPr lang="cs-CZ" dirty="0" err="1"/>
              <a:t>postparoxysmální</a:t>
            </a:r>
            <a:r>
              <a:rPr lang="cs-CZ" dirty="0"/>
              <a:t> dezorientace</a:t>
            </a:r>
          </a:p>
          <a:p>
            <a:r>
              <a:rPr lang="cs-CZ" dirty="0"/>
              <a:t>Fokální s poruchou vědomí</a:t>
            </a:r>
          </a:p>
          <a:p>
            <a:r>
              <a:rPr lang="cs-CZ" dirty="0"/>
              <a:t>Fokální bez poruchy vědomí</a:t>
            </a:r>
          </a:p>
          <a:p>
            <a:r>
              <a:rPr lang="cs-CZ" dirty="0"/>
              <a:t>Fokální přecházející do bilaterálního tonicko-klonického </a:t>
            </a:r>
          </a:p>
        </p:txBody>
      </p:sp>
    </p:spTree>
    <p:extLst>
      <p:ext uri="{BB962C8B-B14F-4D97-AF65-F5344CB8AC3E}">
        <p14:creationId xmlns:p14="http://schemas.microsoft.com/office/powerpoint/2010/main" val="95680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GTCS trvá obvykle 1-3 min.</a:t>
            </a:r>
          </a:p>
          <a:p>
            <a:r>
              <a:rPr lang="cs-CZ" altLang="cs-CZ" dirty="0"/>
              <a:t>Po skončení záškubů přechází přes postupně odeznívající kvantitativní poruchu vědomí do </a:t>
            </a:r>
            <a:r>
              <a:rPr lang="cs-CZ" altLang="cs-CZ" dirty="0" err="1"/>
              <a:t>postparoxysmálního</a:t>
            </a:r>
            <a:r>
              <a:rPr lang="cs-CZ" altLang="cs-CZ" dirty="0"/>
              <a:t> </a:t>
            </a:r>
            <a:r>
              <a:rPr lang="cs-CZ" altLang="cs-CZ" dirty="0" err="1"/>
              <a:t>delíria</a:t>
            </a:r>
            <a:endParaRPr lang="cs-CZ" altLang="cs-CZ" dirty="0"/>
          </a:p>
          <a:p>
            <a:r>
              <a:rPr lang="cs-CZ" altLang="cs-CZ" dirty="0"/>
              <a:t>Po záchvatu se může objevit přechodný ložiskový ND (</a:t>
            </a:r>
            <a:r>
              <a:rPr lang="cs-CZ" altLang="cs-CZ" dirty="0" err="1"/>
              <a:t>Toddova</a:t>
            </a:r>
            <a:r>
              <a:rPr lang="cs-CZ" altLang="cs-CZ" dirty="0"/>
              <a:t> afázie, </a:t>
            </a:r>
            <a:r>
              <a:rPr lang="cs-CZ" altLang="cs-CZ" dirty="0" err="1"/>
              <a:t>hemiparéza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GTCS může být doprovázen pomočením, pokousáním  jazyka, někdy i kompresivní fr. obratle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49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vědomí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Celá řada onemocnění</a:t>
            </a:r>
          </a:p>
          <a:p>
            <a:r>
              <a:rPr lang="cs-CZ" dirty="0"/>
              <a:t>Téměř všechny obory</a:t>
            </a:r>
          </a:p>
          <a:p>
            <a:r>
              <a:rPr lang="cs-CZ" dirty="0"/>
              <a:t>Rozdílná etiologie</a:t>
            </a:r>
          </a:p>
          <a:p>
            <a:r>
              <a:rPr lang="cs-CZ" dirty="0"/>
              <a:t>V prvním kontaktu standardizovaný postup (dg. a terapie)</a:t>
            </a:r>
          </a:p>
          <a:p>
            <a:r>
              <a:rPr lang="cs-CZ" dirty="0"/>
              <a:t>Odlišení nejzávažnějších stavů</a:t>
            </a:r>
          </a:p>
          <a:p>
            <a:r>
              <a:rPr lang="cs-CZ" dirty="0"/>
              <a:t>Navzdory etiologii jsou první kroky rozhodující </a:t>
            </a:r>
          </a:p>
        </p:txBody>
      </p:sp>
    </p:spTree>
    <p:extLst>
      <p:ext uri="{BB962C8B-B14F-4D97-AF65-F5344CB8AC3E}">
        <p14:creationId xmlns:p14="http://schemas.microsoft.com/office/powerpoint/2010/main" val="268128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Generalizované bez motorických projevů </a:t>
            </a:r>
            <a:r>
              <a:rPr lang="cs-CZ" dirty="0"/>
              <a:t>– </a:t>
            </a:r>
            <a:r>
              <a:rPr lang="cs-CZ" b="1" dirty="0"/>
              <a:t>ABSENCE</a:t>
            </a:r>
          </a:p>
          <a:p>
            <a:pPr marL="0" indent="0">
              <a:buNone/>
            </a:pPr>
            <a:r>
              <a:rPr lang="cs-CZ" dirty="0"/>
              <a:t>   dětský věk a adolescence </a:t>
            </a:r>
          </a:p>
          <a:p>
            <a:pPr marL="0" indent="0">
              <a:buNone/>
            </a:pPr>
            <a:r>
              <a:rPr lang="cs-CZ" dirty="0"/>
              <a:t>   strnutí obličeje, zahledění, trvající sekundy</a:t>
            </a:r>
          </a:p>
          <a:p>
            <a:pPr marL="0" indent="0">
              <a:buNone/>
            </a:pPr>
            <a:r>
              <a:rPr lang="cs-CZ" dirty="0"/>
              <a:t>   různá hloubka poruchy vědomí (tranzitorní   </a:t>
            </a:r>
          </a:p>
          <a:p>
            <a:pPr marL="0" indent="0">
              <a:buNone/>
            </a:pPr>
            <a:r>
              <a:rPr lang="cs-CZ" dirty="0"/>
              <a:t>   kognitivní poruchy)</a:t>
            </a:r>
          </a:p>
          <a:p>
            <a:r>
              <a:rPr lang="cs-CZ" b="1" dirty="0"/>
              <a:t>Neklasifikovatelné</a:t>
            </a:r>
            <a:r>
              <a:rPr lang="cs-CZ" dirty="0"/>
              <a:t> – nestačí dostupné údaje.        k odlišení, zda šlo o fokální či </a:t>
            </a:r>
            <a:r>
              <a:rPr lang="cs-CZ" dirty="0" err="1"/>
              <a:t>generaliz</a:t>
            </a:r>
            <a:r>
              <a:rPr lang="cs-CZ" dirty="0"/>
              <a:t>. záchvat</a:t>
            </a:r>
          </a:p>
          <a:p>
            <a:r>
              <a:rPr lang="cs-CZ" b="1" dirty="0"/>
              <a:t>S neznámým začátkem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11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400" b="1" dirty="0"/>
              <a:t>Strukturální</a:t>
            </a:r>
            <a:r>
              <a:rPr lang="cs-CZ" sz="3400" dirty="0"/>
              <a:t> etiologie získaná (cévní mozková příhoda, úraz, infekce), geneticky podmíněná porucha struktury (vývojová malformace kůry mozkové)</a:t>
            </a:r>
          </a:p>
          <a:p>
            <a:r>
              <a:rPr lang="cs-CZ" sz="3400" b="1" dirty="0"/>
              <a:t>Genetická</a:t>
            </a:r>
            <a:r>
              <a:rPr lang="cs-CZ" sz="3400" dirty="0"/>
              <a:t> etiologie, epilepsie je přímým důsledkem známé nebo předpokládané genetické mutace, u které jsou záchvaty základním projevem: „Benigní familiární neonatální epilepsie“ většina rodinných příslušníků má mutace v genech pro K+ iontový kanál KCNQ2 a KCNQ3, ADNFLE (Autosomálně domin. epilepsie s nočními frontálními záchvaty)  konkrétní mutace v současnosti známá jen u malé části jedinců</a:t>
            </a:r>
            <a:r>
              <a:rPr lang="cs-CZ" sz="3400" b="1" dirty="0"/>
              <a:t>, neznamená, že jde o epilepsii „zděděnou“</a:t>
            </a:r>
          </a:p>
          <a:p>
            <a:r>
              <a:rPr lang="cs-CZ" sz="3400" b="1" dirty="0"/>
              <a:t>Idiopatické generalizované epilepsie - </a:t>
            </a:r>
            <a:r>
              <a:rPr lang="cs-CZ" sz="3400" dirty="0"/>
              <a:t>dětské absence, juvenilní absence, juvenilní myoklonická epilepsie a epilepsie pouze s generalizovanými tonicko-klonickými záchvaty</a:t>
            </a:r>
          </a:p>
          <a:p>
            <a:r>
              <a:rPr lang="cs-CZ" sz="3400" b="1" dirty="0"/>
              <a:t>Infekční</a:t>
            </a:r>
            <a:r>
              <a:rPr lang="cs-CZ" sz="3400" dirty="0"/>
              <a:t> etiologie-akutní neuroinfekce (HSV, TBC, HIV, mozková toxoplazmóza), subakutní </a:t>
            </a:r>
            <a:r>
              <a:rPr lang="cs-CZ" sz="3400" dirty="0" err="1"/>
              <a:t>sklerózující</a:t>
            </a:r>
            <a:r>
              <a:rPr lang="cs-CZ" sz="3400" dirty="0"/>
              <a:t> </a:t>
            </a:r>
            <a:r>
              <a:rPr lang="cs-CZ" sz="3400" dirty="0" err="1"/>
              <a:t>panencefalitida</a:t>
            </a:r>
            <a:r>
              <a:rPr lang="cs-CZ" sz="3400" dirty="0"/>
              <a:t> a vrozené infekce jako jsou Zika a </a:t>
            </a:r>
            <a:r>
              <a:rPr lang="cs-CZ" sz="3400" dirty="0" err="1"/>
              <a:t>cytomegalovirus</a:t>
            </a:r>
            <a:r>
              <a:rPr lang="cs-CZ" sz="3400" dirty="0"/>
              <a:t>)</a:t>
            </a:r>
          </a:p>
          <a:p>
            <a:r>
              <a:rPr lang="cs-CZ" sz="3400" b="1" dirty="0"/>
              <a:t>Metabolická</a:t>
            </a:r>
            <a:r>
              <a:rPr lang="cs-CZ" sz="3400" dirty="0"/>
              <a:t> etiologie znamená, že epilepsie je přímým důsledkem známého nebo předpokládaného metabolického onemocnění, u kterého jsou záchvaty jedním z hlavních příznaků (porfyrie, urémie, poruchy metabolismu aminokyselin)</a:t>
            </a:r>
          </a:p>
          <a:p>
            <a:r>
              <a:rPr lang="cs-CZ" sz="3400" b="1" dirty="0"/>
              <a:t>Autoimunitní</a:t>
            </a:r>
            <a:r>
              <a:rPr lang="cs-CZ" sz="3400" dirty="0"/>
              <a:t> </a:t>
            </a:r>
            <a:r>
              <a:rPr lang="cs-CZ" sz="3400" b="1" dirty="0"/>
              <a:t>etiologie</a:t>
            </a:r>
            <a:r>
              <a:rPr lang="cs-CZ" sz="3400" dirty="0"/>
              <a:t> se klasifikuje v případech, kdy je epilepsie přímým důsledkem imunitně zprostředkovaného zánětu CNS (encefalitida s protilátkami proti NMDA receptoru nebo anti-LGI1 limbická encefalitida)</a:t>
            </a:r>
          </a:p>
          <a:p>
            <a:r>
              <a:rPr lang="cs-CZ" sz="3400" b="1" dirty="0"/>
              <a:t>Epilepsie neznámé etiologie (</a:t>
            </a:r>
            <a:r>
              <a:rPr lang="cs-CZ" sz="3400" dirty="0"/>
              <a:t>příčina epilepsie není zatím známá, závisí samozřejmě na dostupnosti a rozsahu provedených vyšetření)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622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Někdy velmi obtížná</a:t>
            </a:r>
          </a:p>
          <a:p>
            <a:r>
              <a:rPr lang="cs-CZ" dirty="0"/>
              <a:t>Poměrně častý současný výskyt  epileptických a </a:t>
            </a:r>
            <a:r>
              <a:rPr lang="cs-CZ" dirty="0" err="1"/>
              <a:t>neepileptických</a:t>
            </a:r>
            <a:r>
              <a:rPr lang="cs-CZ" dirty="0"/>
              <a:t> záchvatů u téhož pacienta</a:t>
            </a:r>
          </a:p>
          <a:p>
            <a:r>
              <a:rPr lang="cs-CZ" dirty="0"/>
              <a:t>Incidence </a:t>
            </a:r>
            <a:r>
              <a:rPr lang="cs-CZ" dirty="0" err="1"/>
              <a:t>neepileptických</a:t>
            </a:r>
            <a:r>
              <a:rPr lang="cs-CZ" dirty="0"/>
              <a:t> záchvatů je vysoká zejména v populaci pacientů léčených jako </a:t>
            </a:r>
            <a:r>
              <a:rPr lang="cs-CZ" dirty="0" err="1"/>
              <a:t>farmakorezistentní</a:t>
            </a:r>
            <a:r>
              <a:rPr lang="cs-CZ" dirty="0"/>
              <a:t> epilepsie</a:t>
            </a:r>
          </a:p>
          <a:p>
            <a:r>
              <a:rPr lang="cs-CZ" dirty="0"/>
              <a:t>Není-li jistota v původu záchvatů, je indikovaná konzultace na specializovaném pracovišti s možností </a:t>
            </a:r>
            <a:r>
              <a:rPr lang="cs-CZ" b="1" dirty="0"/>
              <a:t>video-EEG monitorování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877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Somaticky podmíněné </a:t>
            </a:r>
            <a:r>
              <a:rPr lang="cs-CZ" dirty="0" err="1"/>
              <a:t>neepileptické</a:t>
            </a:r>
            <a:r>
              <a:rPr lang="cs-CZ" dirty="0"/>
              <a:t> záchvaty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63524"/>
            <a:ext cx="8229600" cy="426263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Synkopy</a:t>
            </a:r>
            <a:r>
              <a:rPr lang="cs-CZ" dirty="0"/>
              <a:t> nejrůznější etiologie (především konvulzivní a kardiogenní) </a:t>
            </a:r>
          </a:p>
          <a:p>
            <a:r>
              <a:rPr lang="cs-CZ" dirty="0"/>
              <a:t>Poruchy spánku (</a:t>
            </a:r>
            <a:r>
              <a:rPr lang="cs-CZ" b="1" dirty="0" err="1"/>
              <a:t>parasomnie</a:t>
            </a:r>
            <a:r>
              <a:rPr lang="cs-CZ" dirty="0"/>
              <a:t>)</a:t>
            </a:r>
          </a:p>
          <a:p>
            <a:r>
              <a:rPr lang="cs-CZ" b="1" dirty="0"/>
              <a:t>Fyziologický </a:t>
            </a:r>
            <a:r>
              <a:rPr lang="cs-CZ" b="1" dirty="0" err="1"/>
              <a:t>myoklonus</a:t>
            </a:r>
            <a:r>
              <a:rPr lang="cs-CZ" b="1" dirty="0"/>
              <a:t> </a:t>
            </a:r>
            <a:r>
              <a:rPr lang="cs-CZ" dirty="0"/>
              <a:t>ve vazbě na spánek, jiné </a:t>
            </a:r>
            <a:r>
              <a:rPr lang="cs-CZ" dirty="0" err="1"/>
              <a:t>neepileptické</a:t>
            </a:r>
            <a:r>
              <a:rPr lang="cs-CZ" dirty="0"/>
              <a:t>  myoklonie </a:t>
            </a:r>
          </a:p>
          <a:p>
            <a:r>
              <a:rPr lang="cs-CZ" b="1" dirty="0"/>
              <a:t>Tetanie</a:t>
            </a:r>
            <a:r>
              <a:rPr lang="cs-CZ" dirty="0"/>
              <a:t> </a:t>
            </a:r>
          </a:p>
          <a:p>
            <a:r>
              <a:rPr lang="cs-CZ" b="1" dirty="0"/>
              <a:t>Migrény</a:t>
            </a:r>
            <a:r>
              <a:rPr lang="cs-CZ" dirty="0"/>
              <a:t> (zejména pokud jsou bolesti hlavy minimální)</a:t>
            </a:r>
          </a:p>
          <a:p>
            <a:r>
              <a:rPr lang="cs-CZ" dirty="0"/>
              <a:t>Benigní paroxysmální </a:t>
            </a:r>
            <a:r>
              <a:rPr lang="cs-CZ" dirty="0" err="1"/>
              <a:t>vertigo</a:t>
            </a:r>
            <a:r>
              <a:rPr lang="cs-CZ" dirty="0"/>
              <a:t> </a:t>
            </a:r>
          </a:p>
          <a:p>
            <a:r>
              <a:rPr lang="cs-CZ" b="1" dirty="0"/>
              <a:t>Tranzitorní ischemické ataky TIA</a:t>
            </a:r>
          </a:p>
          <a:p>
            <a:r>
              <a:rPr lang="cs-CZ" dirty="0"/>
              <a:t>Tranzitorní globální amnézie </a:t>
            </a:r>
            <a:r>
              <a:rPr lang="cs-CZ" b="1" dirty="0"/>
              <a:t>TGA</a:t>
            </a:r>
          </a:p>
          <a:p>
            <a:r>
              <a:rPr lang="cs-CZ" dirty="0"/>
              <a:t>Paroxysmální endokrinní </a:t>
            </a:r>
            <a:r>
              <a:rPr lang="cs-CZ" dirty="0" err="1"/>
              <a:t>dysbalance</a:t>
            </a:r>
            <a:r>
              <a:rPr lang="cs-CZ" dirty="0"/>
              <a:t> (např. </a:t>
            </a:r>
            <a:r>
              <a:rPr lang="cs-CZ" dirty="0" err="1"/>
              <a:t>feochromocytom</a:t>
            </a:r>
            <a:r>
              <a:rPr lang="cs-CZ" dirty="0"/>
              <a:t>)</a:t>
            </a:r>
          </a:p>
          <a:p>
            <a:r>
              <a:rPr lang="cs-CZ" dirty="0"/>
              <a:t>A další…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28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PNES, psychogenně podmíněné </a:t>
            </a:r>
            <a:r>
              <a:rPr lang="cs-CZ" dirty="0" err="1"/>
              <a:t>neepileptické</a:t>
            </a:r>
            <a:r>
              <a:rPr lang="cs-CZ" dirty="0"/>
              <a:t> záchvaty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17225"/>
            <a:ext cx="8229600" cy="4308938"/>
          </a:xfrm>
        </p:spPr>
        <p:txBody>
          <a:bodyPr>
            <a:normAutofit/>
          </a:bodyPr>
          <a:lstStyle/>
          <a:p>
            <a:r>
              <a:rPr lang="cs-CZ" dirty="0" err="1"/>
              <a:t>Disociativní</a:t>
            </a:r>
            <a:r>
              <a:rPr lang="cs-CZ" dirty="0"/>
              <a:t> záchvaty</a:t>
            </a:r>
          </a:p>
          <a:p>
            <a:r>
              <a:rPr lang="cs-CZ" dirty="0"/>
              <a:t>Panické ataky </a:t>
            </a:r>
          </a:p>
          <a:p>
            <a:r>
              <a:rPr lang="cs-CZ" dirty="0"/>
              <a:t>Vědomě navozené (simulované) záchvaty </a:t>
            </a:r>
          </a:p>
          <a:p>
            <a:r>
              <a:rPr lang="cs-CZ" dirty="0"/>
              <a:t>Poruchy osobnosti a chování </a:t>
            </a:r>
          </a:p>
          <a:p>
            <a:r>
              <a:rPr lang="cs-CZ" dirty="0" err="1"/>
              <a:t>Münchhausenův</a:t>
            </a:r>
            <a:r>
              <a:rPr lang="cs-CZ" dirty="0"/>
              <a:t> syndrom (postižený předstírá tělesnou nebo duševní poruchu, pro kterou je následně léčen)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534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</a:t>
            </a:r>
            <a:r>
              <a:rPr lang="cs-CZ" dirty="0"/>
              <a:t>.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Vazovagální</a:t>
            </a:r>
            <a:r>
              <a:rPr lang="cs-CZ" b="1" dirty="0"/>
              <a:t> synkopa: </a:t>
            </a:r>
            <a:r>
              <a:rPr lang="cs-CZ" dirty="0"/>
              <a:t>podráždění </a:t>
            </a:r>
            <a:r>
              <a:rPr lang="cs-CZ" dirty="0" err="1"/>
              <a:t>parasymatiku</a:t>
            </a:r>
            <a:r>
              <a:rPr lang="cs-CZ" dirty="0"/>
              <a:t>, vegetativní prodromy</a:t>
            </a:r>
          </a:p>
          <a:p>
            <a:r>
              <a:rPr lang="cs-CZ" b="1" dirty="0"/>
              <a:t>Ortostatická hypotenze: </a:t>
            </a:r>
            <a:r>
              <a:rPr lang="cs-CZ" dirty="0"/>
              <a:t>rychlé změny polohy, </a:t>
            </a:r>
            <a:r>
              <a:rPr lang="cs-CZ" dirty="0" err="1"/>
              <a:t>vertikalizace</a:t>
            </a:r>
            <a:r>
              <a:rPr lang="cs-CZ" dirty="0"/>
              <a:t> (dehydratace, </a:t>
            </a:r>
            <a:r>
              <a:rPr lang="cs-CZ" dirty="0" err="1"/>
              <a:t>vazodilatancia</a:t>
            </a:r>
            <a:r>
              <a:rPr lang="cs-CZ" dirty="0"/>
              <a:t>, antihypertenziva, diuretika)</a:t>
            </a:r>
          </a:p>
          <a:p>
            <a:r>
              <a:rPr lang="cs-CZ" b="1" dirty="0"/>
              <a:t>Kardiální synkopy: </a:t>
            </a:r>
            <a:r>
              <a:rPr lang="cs-CZ" dirty="0"/>
              <a:t>nejzávažnější, arytmie (brady, </a:t>
            </a:r>
            <a:r>
              <a:rPr lang="cs-CZ" dirty="0" err="1"/>
              <a:t>tachy</a:t>
            </a:r>
            <a:r>
              <a:rPr lang="cs-CZ" dirty="0"/>
              <a:t>), organické postižení (</a:t>
            </a:r>
            <a:r>
              <a:rPr lang="cs-CZ" dirty="0" err="1"/>
              <a:t>Ao</a:t>
            </a:r>
            <a:r>
              <a:rPr lang="cs-CZ" dirty="0"/>
              <a:t>, Mi stenóza, IM, myxom, tamponáda, disekce </a:t>
            </a:r>
            <a:r>
              <a:rPr lang="cs-CZ" dirty="0" err="1"/>
              <a:t>Ao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1109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</a:t>
            </a:r>
            <a:r>
              <a:rPr lang="cs-CZ" dirty="0"/>
              <a:t>. dg., ostatní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327985" cy="4525963"/>
          </a:xfrm>
        </p:spPr>
        <p:txBody>
          <a:bodyPr/>
          <a:lstStyle/>
          <a:p>
            <a:r>
              <a:rPr lang="cs-CZ" b="1" dirty="0"/>
              <a:t>CMP, TIA: </a:t>
            </a:r>
            <a:r>
              <a:rPr lang="cs-CZ" dirty="0"/>
              <a:t>lokalizace, mozková </a:t>
            </a:r>
            <a:r>
              <a:rPr lang="cs-CZ" dirty="0" err="1"/>
              <a:t>hypoperfúze</a:t>
            </a:r>
            <a:r>
              <a:rPr lang="cs-CZ" dirty="0"/>
              <a:t>, parézy, parestézie, diplopie, poruchy řeči</a:t>
            </a:r>
          </a:p>
          <a:p>
            <a:r>
              <a:rPr lang="cs-CZ" b="1" dirty="0"/>
              <a:t>Hypoglykémie: </a:t>
            </a:r>
            <a:r>
              <a:rPr lang="cs-CZ" dirty="0"/>
              <a:t>snížený příjem potravy, fyzická námaha, infekce, </a:t>
            </a:r>
            <a:r>
              <a:rPr lang="cs-CZ" dirty="0" err="1"/>
              <a:t>st.p</a:t>
            </a:r>
            <a:r>
              <a:rPr lang="cs-CZ" dirty="0"/>
              <a:t>. operacích a traumatech, DM, inzulin, PAD</a:t>
            </a:r>
          </a:p>
          <a:p>
            <a:r>
              <a:rPr lang="cs-CZ" b="1" dirty="0"/>
              <a:t>Hyperventilační syndrom </a:t>
            </a:r>
            <a:r>
              <a:rPr lang="cs-CZ" dirty="0"/>
              <a:t>(</a:t>
            </a:r>
            <a:r>
              <a:rPr lang="cs-CZ" dirty="0" err="1"/>
              <a:t>hypokapnie</a:t>
            </a:r>
            <a:r>
              <a:rPr lang="cs-CZ" dirty="0"/>
              <a:t>, </a:t>
            </a:r>
            <a:r>
              <a:rPr lang="cs-CZ" dirty="0" err="1"/>
              <a:t>hypokalcémie</a:t>
            </a:r>
            <a:r>
              <a:rPr lang="cs-CZ" dirty="0"/>
              <a:t>): třes, parestézie, tetanie</a:t>
            </a:r>
          </a:p>
          <a:p>
            <a:r>
              <a:rPr lang="cs-CZ" b="1" dirty="0"/>
              <a:t>Psychogenní </a:t>
            </a:r>
            <a:r>
              <a:rPr lang="cs-CZ" b="1" dirty="0" err="1"/>
              <a:t>pseudosynkopa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050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</a:t>
            </a:r>
            <a:r>
              <a:rPr lang="cs-CZ" dirty="0"/>
              <a:t>. dg. ostatní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Kolapsy po traumatech hlavy: </a:t>
            </a:r>
            <a:r>
              <a:rPr lang="cs-CZ" dirty="0"/>
              <a:t>komoce, SDH, EDH</a:t>
            </a:r>
          </a:p>
          <a:p>
            <a:r>
              <a:rPr lang="cs-CZ" b="1" dirty="0"/>
              <a:t>Intoxikace: </a:t>
            </a:r>
            <a:r>
              <a:rPr lang="cs-CZ" dirty="0"/>
              <a:t>alkohol, sedativa, hypnotika, </a:t>
            </a:r>
            <a:r>
              <a:rPr lang="cs-CZ" dirty="0" err="1"/>
              <a:t>vazodilatancia</a:t>
            </a:r>
            <a:r>
              <a:rPr lang="cs-CZ" dirty="0"/>
              <a:t>, diuretika, nitráty</a:t>
            </a:r>
          </a:p>
          <a:p>
            <a:r>
              <a:rPr lang="cs-CZ" b="1" dirty="0"/>
              <a:t>Krvácení: </a:t>
            </a:r>
            <a:r>
              <a:rPr lang="cs-CZ" dirty="0"/>
              <a:t>GIT (hypotenze, anémie, bledost sliznic), mimoděložní těhotenství</a:t>
            </a:r>
          </a:p>
        </p:txBody>
      </p:sp>
    </p:spTree>
    <p:extLst>
      <p:ext uri="{BB962C8B-B14F-4D97-AF65-F5344CB8AC3E}">
        <p14:creationId xmlns:p14="http://schemas.microsoft.com/office/powerpoint/2010/main" val="19918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dirty="0"/>
              <a:t>DIAGNOSTIKA, </a:t>
            </a:r>
            <a:r>
              <a:rPr lang="cs-CZ" sz="2000" dirty="0"/>
              <a:t>Soubor minimálních diagnostických a terapeutických standardů u pacientů s epilepsií, </a:t>
            </a:r>
            <a:r>
              <a:rPr lang="cs-CZ" sz="2000" dirty="0" err="1"/>
              <a:t>Epistop</a:t>
            </a:r>
            <a:r>
              <a:rPr lang="cs-CZ" sz="2000" dirty="0"/>
              <a:t>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Neurologické vyš., </a:t>
            </a:r>
            <a:r>
              <a:rPr lang="cs-CZ" dirty="0"/>
              <a:t>včetně detailní </a:t>
            </a:r>
            <a:r>
              <a:rPr lang="cs-CZ" b="1" dirty="0"/>
              <a:t>anamnézy</a:t>
            </a:r>
            <a:r>
              <a:rPr lang="cs-CZ" dirty="0"/>
              <a:t> se zaměřením na možné příčiny akutních </a:t>
            </a:r>
            <a:r>
              <a:rPr lang="cs-CZ" b="1" dirty="0"/>
              <a:t>symptomatických</a:t>
            </a:r>
            <a:r>
              <a:rPr lang="cs-CZ" dirty="0"/>
              <a:t> záchvatů a </a:t>
            </a:r>
            <a:r>
              <a:rPr lang="cs-CZ" b="1" dirty="0" err="1"/>
              <a:t>neepileptických</a:t>
            </a:r>
            <a:r>
              <a:rPr lang="cs-CZ" dirty="0"/>
              <a:t> záchvatů (detailní popis záchvatů od pacienta i svědka, případně zachycení videa na mobil) </a:t>
            </a:r>
          </a:p>
          <a:p>
            <a:r>
              <a:rPr lang="cs-CZ" b="1" dirty="0"/>
              <a:t>Interní vyš., </a:t>
            </a:r>
            <a:r>
              <a:rPr lang="cs-CZ" dirty="0"/>
              <a:t>včetně EKG </a:t>
            </a:r>
          </a:p>
          <a:p>
            <a:r>
              <a:rPr lang="cs-CZ" b="1" dirty="0"/>
              <a:t>Základní laboratorní vyš. </a:t>
            </a:r>
            <a:r>
              <a:rPr lang="cs-CZ" dirty="0"/>
              <a:t>(glykémie, </a:t>
            </a:r>
            <a:r>
              <a:rPr lang="cs-CZ" dirty="0" err="1"/>
              <a:t>iontogram</a:t>
            </a:r>
            <a:r>
              <a:rPr lang="cs-CZ" dirty="0"/>
              <a:t>, CRP, urea, kreatinin, ALT, AST, GMT, KO) </a:t>
            </a:r>
          </a:p>
          <a:p>
            <a:r>
              <a:rPr lang="cs-CZ" b="1" dirty="0"/>
              <a:t>EEG</a:t>
            </a:r>
            <a:r>
              <a:rPr lang="cs-CZ" dirty="0"/>
              <a:t> vyšetření (optimálně do 24 hodin po záchvatu), aktivační metody - FS, SD</a:t>
            </a:r>
          </a:p>
          <a:p>
            <a:r>
              <a:rPr lang="cs-CZ" b="1" dirty="0"/>
              <a:t>V-EEG, video-EEG monitorování </a:t>
            </a:r>
          </a:p>
          <a:p>
            <a:r>
              <a:rPr lang="cs-CZ" b="1" dirty="0"/>
              <a:t>Zobrazovací vyšetření mozku </a:t>
            </a:r>
            <a:r>
              <a:rPr lang="cs-CZ" dirty="0"/>
              <a:t>vždy – v neakutních situacích dáváme přednost MR před CT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14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/>
              <a:t>DIAGNOSTIKA, </a:t>
            </a:r>
            <a:r>
              <a:rPr lang="cs-CZ" sz="2000" dirty="0"/>
              <a:t>Soubor minimálních diagnostických a terapeutických standardů u pacientů s epilepsií, </a:t>
            </a:r>
            <a:r>
              <a:rPr lang="cs-CZ" sz="2000" dirty="0" err="1"/>
              <a:t>Epistop</a:t>
            </a:r>
            <a:r>
              <a:rPr lang="cs-CZ" sz="2000" dirty="0"/>
              <a:t>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MR vyšetření mozku</a:t>
            </a:r>
          </a:p>
          <a:p>
            <a:pPr marL="0" indent="0">
              <a:buNone/>
            </a:pPr>
            <a:r>
              <a:rPr lang="cs-CZ" dirty="0"/>
              <a:t> základní protokol MR vyšetření u pacientů s epilepsií T1w, FLAIR, T2w  ≤3 mm, koronární FLAIR a T2w  v rovině kolmé na podélnou osu hipokampů, axiální DWI a sekvence na </a:t>
            </a:r>
            <a:r>
              <a:rPr lang="cs-CZ" dirty="0" err="1"/>
              <a:t>hemosiderin</a:t>
            </a:r>
            <a:endParaRPr lang="cs-CZ" dirty="0"/>
          </a:p>
          <a:p>
            <a:r>
              <a:rPr lang="cs-CZ" b="1" dirty="0"/>
              <a:t>Funkčně zobrazovací vyšetření </a:t>
            </a:r>
            <a:r>
              <a:rPr lang="cs-CZ" dirty="0"/>
              <a:t>(SPECT, PET, funkční MR a MR spektroskopie) se provádí u pacientů zařazených do </a:t>
            </a:r>
            <a:r>
              <a:rPr lang="cs-CZ" dirty="0" err="1"/>
              <a:t>epileptochirurgického</a:t>
            </a:r>
            <a:r>
              <a:rPr lang="cs-CZ" dirty="0"/>
              <a:t> programu</a:t>
            </a:r>
          </a:p>
          <a:p>
            <a:r>
              <a:rPr lang="cs-CZ" b="1" dirty="0"/>
              <a:t>Ultrazvukové vyšetření přívodných a mozkových cév, ev. CTA či MRAG </a:t>
            </a:r>
          </a:p>
          <a:p>
            <a:r>
              <a:rPr lang="cs-CZ" b="1" dirty="0"/>
              <a:t>Klinicko-psychologické vyšetření </a:t>
            </a:r>
          </a:p>
          <a:p>
            <a:r>
              <a:rPr lang="cs-CZ" b="1" dirty="0"/>
              <a:t>Psychiatrické vyšetření </a:t>
            </a:r>
          </a:p>
          <a:p>
            <a:r>
              <a:rPr lang="cs-CZ" b="1" dirty="0"/>
              <a:t>Interní a dle potřeby kardiologické </a:t>
            </a:r>
            <a:r>
              <a:rPr lang="cs-CZ" dirty="0"/>
              <a:t>(event. EKG </a:t>
            </a:r>
            <a:r>
              <a:rPr lang="cs-CZ" dirty="0" err="1"/>
              <a:t>Holter</a:t>
            </a:r>
            <a:r>
              <a:rPr lang="cs-CZ" dirty="0"/>
              <a:t>, ECHO,  ortostatické testy)</a:t>
            </a:r>
          </a:p>
          <a:p>
            <a:r>
              <a:rPr lang="cs-CZ" dirty="0"/>
              <a:t>Popřípadě metabolické, endokrinologické vyšetření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0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Dvě složky vědomí</a:t>
            </a:r>
          </a:p>
          <a:p>
            <a:r>
              <a:rPr lang="cs-CZ" dirty="0"/>
              <a:t>Bdělost - </a:t>
            </a:r>
            <a:r>
              <a:rPr lang="cs-CZ" dirty="0" err="1"/>
              <a:t>arousal</a:t>
            </a:r>
            <a:endParaRPr lang="cs-CZ" dirty="0"/>
          </a:p>
          <a:p>
            <a:r>
              <a:rPr lang="cs-CZ" dirty="0"/>
              <a:t>Lucidita – </a:t>
            </a:r>
            <a:r>
              <a:rPr lang="cs-CZ" dirty="0" err="1"/>
              <a:t>awarenes</a:t>
            </a:r>
            <a:endParaRPr lang="cs-CZ" dirty="0"/>
          </a:p>
          <a:p>
            <a:r>
              <a:rPr lang="cs-CZ" sz="2800" i="1" dirty="0"/>
              <a:t>Pacient  může být bdělý, ale desorientovaný, naopak nelze</a:t>
            </a:r>
          </a:p>
          <a:p>
            <a:r>
              <a:rPr lang="cs-CZ" dirty="0"/>
              <a:t>kvalitativní – delirium (</a:t>
            </a:r>
            <a:r>
              <a:rPr lang="cs-CZ" dirty="0" err="1"/>
              <a:t>hypo</a:t>
            </a:r>
            <a:r>
              <a:rPr lang="cs-CZ" dirty="0"/>
              <a:t>/hyperaktivní), amentní stavy </a:t>
            </a:r>
          </a:p>
          <a:p>
            <a:r>
              <a:rPr lang="cs-CZ" dirty="0"/>
              <a:t>kvantitativní – kóma, </a:t>
            </a:r>
            <a:r>
              <a:rPr lang="cs-CZ" dirty="0" err="1"/>
              <a:t>sopor</a:t>
            </a:r>
            <a:r>
              <a:rPr lang="cs-CZ" dirty="0"/>
              <a:t>, somnolence</a:t>
            </a:r>
          </a:p>
        </p:txBody>
      </p:sp>
    </p:spTree>
    <p:extLst>
      <p:ext uri="{BB962C8B-B14F-4D97-AF65-F5344CB8AC3E}">
        <p14:creationId xmlns:p14="http://schemas.microsoft.com/office/powerpoint/2010/main" val="2618699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EEG - norma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cs-CZ"/>
          </a:p>
        </p:txBody>
      </p:sp>
      <p:pic>
        <p:nvPicPr>
          <p:cNvPr id="19460" name="Picture 2" descr="C:\Users\René\Desktop\EEG - norm. nález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10660063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23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Obdélník 4"/>
          <p:cNvSpPr/>
          <p:nvPr/>
        </p:nvSpPr>
        <p:spPr>
          <a:xfrm>
            <a:off x="695325" y="1733550"/>
            <a:ext cx="3276600" cy="9525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88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vaskulární </a:t>
            </a:r>
            <a:r>
              <a:rPr lang="cs-CZ" dirty="0" err="1"/>
              <a:t>etiol</a:t>
            </a:r>
            <a:r>
              <a:rPr lang="cs-CZ" dirty="0"/>
              <a:t>., kontinuální </a:t>
            </a:r>
            <a:r>
              <a:rPr lang="cs-CZ" dirty="0" err="1"/>
              <a:t>epi</a:t>
            </a:r>
            <a:r>
              <a:rPr lang="cs-CZ" dirty="0"/>
              <a:t> aktivita nad pravou hemisférou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3" name="Obdélník 2"/>
          <p:cNvSpPr/>
          <p:nvPr/>
        </p:nvSpPr>
        <p:spPr>
          <a:xfrm>
            <a:off x="685800" y="1695451"/>
            <a:ext cx="31242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21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cs-CZ" sz="360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EPILEPSIE a EPILEPTICKÉ SYNDROMY</a:t>
            </a:r>
            <a:endParaRPr lang="cs-CZ" sz="3600" cap="all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342900"/>
            <a:r>
              <a:rPr lang="cs-CZ" altLang="cs-CZ" b="1" dirty="0"/>
              <a:t>Terapie</a:t>
            </a:r>
          </a:p>
          <a:p>
            <a:pPr marL="342900" indent="-342900"/>
            <a:r>
              <a:rPr lang="cs-CZ" altLang="cs-CZ" b="1" dirty="0"/>
              <a:t>Režimová opatření </a:t>
            </a:r>
            <a:r>
              <a:rPr lang="cs-CZ" altLang="cs-CZ" dirty="0"/>
              <a:t>vč. eliminace </a:t>
            </a:r>
            <a:r>
              <a:rPr lang="cs-CZ" altLang="cs-CZ" dirty="0" err="1"/>
              <a:t>prov</a:t>
            </a:r>
            <a:r>
              <a:rPr lang="cs-CZ" altLang="cs-CZ" dirty="0"/>
              <a:t>. faktorů</a:t>
            </a:r>
          </a:p>
          <a:p>
            <a:pPr marL="342900" indent="-342900"/>
            <a:r>
              <a:rPr lang="cs-CZ" altLang="cs-CZ" b="1" dirty="0"/>
              <a:t>AED</a:t>
            </a:r>
            <a:r>
              <a:rPr lang="cs-CZ" altLang="cs-CZ" dirty="0"/>
              <a:t> –potlačí záchvaty, ale nevyléčí příčinu               - není indikována profylaxe                                            - dlouhodobá až celoživotní léčba                                  - pravidelné užívání s cílem udržet hladinu AE    - vymizení záchvatů při dobré toleranci léku                                                   - </a:t>
            </a:r>
            <a:r>
              <a:rPr lang="cs-CZ" altLang="cs-CZ" dirty="0" err="1"/>
              <a:t>vytitrování</a:t>
            </a:r>
            <a:r>
              <a:rPr lang="cs-CZ" altLang="cs-CZ" dirty="0"/>
              <a:t> dávky léku</a:t>
            </a:r>
          </a:p>
        </p:txBody>
      </p:sp>
    </p:spTree>
    <p:extLst>
      <p:ext uri="{BB962C8B-B14F-4D97-AF65-F5344CB8AC3E}">
        <p14:creationId xmlns:p14="http://schemas.microsoft.com/office/powerpoint/2010/main" val="1123002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/>
              <a:t>TERAPIE, podpůrná opatření, první pomoc, </a:t>
            </a:r>
            <a:r>
              <a:rPr lang="cs-CZ" sz="1600" dirty="0" err="1"/>
              <a:t>Epistop</a:t>
            </a:r>
            <a:r>
              <a:rPr lang="cs-CZ" sz="1600" dirty="0"/>
              <a:t> 2017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Odstranění předmětů, které mohou způsobit poranění, podložit hlavu, uvolnit oděv kolem krku </a:t>
            </a:r>
          </a:p>
          <a:p>
            <a:r>
              <a:rPr lang="cs-CZ" dirty="0"/>
              <a:t>Nebránit záškubům nebo tonické křeči, nebránit automatismům, pokud nehrozí nebezpečí z poranění či poškození věcí, nerozevírat násilím ústa, vyčkat konce záchvatu</a:t>
            </a:r>
          </a:p>
          <a:p>
            <a:r>
              <a:rPr lang="cs-CZ" dirty="0"/>
              <a:t>Při trvající poruše vědomí stabilizovaná poloha, pootevřít ústa, vyčistit   dutinu ústní, předsunout dolní čelist, vyčkat návratu k plnému vědomí </a:t>
            </a:r>
          </a:p>
          <a:p>
            <a:r>
              <a:rPr lang="cs-CZ" dirty="0"/>
              <a:t>Při </a:t>
            </a:r>
            <a:r>
              <a:rPr lang="cs-CZ" dirty="0" err="1"/>
              <a:t>postparoxysmální</a:t>
            </a:r>
            <a:r>
              <a:rPr lang="cs-CZ" dirty="0"/>
              <a:t> dezorientaci slovně pacienta uklidnit, fyzicky jej neomezovat v pohybu, pokud to není nezbytně nutné </a:t>
            </a:r>
          </a:p>
          <a:p>
            <a:r>
              <a:rPr lang="cs-CZ" b="1" dirty="0"/>
              <a:t>Došlo ke zranění ? (zejména hlavy, jazyka nebo obratlů)</a:t>
            </a:r>
          </a:p>
          <a:p>
            <a:r>
              <a:rPr lang="cs-CZ" dirty="0"/>
              <a:t>Zjistit </a:t>
            </a:r>
            <a:r>
              <a:rPr lang="cs-CZ" dirty="0" err="1"/>
              <a:t>anamnézu,u</a:t>
            </a:r>
            <a:r>
              <a:rPr lang="cs-CZ" dirty="0"/>
              <a:t> léčeného pacienta a nedošlo k poranění, nepřetrvává dezorientace; není nutný transport do nemocnice </a:t>
            </a:r>
          </a:p>
          <a:p>
            <a:r>
              <a:rPr lang="cs-CZ" sz="3600" b="1" dirty="0"/>
              <a:t>Indikace k transportu do nemocnice: první záchvat, kumulace záchvatů </a:t>
            </a:r>
            <a:r>
              <a:rPr lang="cs-CZ" sz="3600" dirty="0"/>
              <a:t>(s výjimkou typických kumulací, které pacient nebo rodina běžně zvládají), </a:t>
            </a:r>
            <a:r>
              <a:rPr lang="cs-CZ" sz="3600" b="1" dirty="0"/>
              <a:t>status </a:t>
            </a:r>
            <a:r>
              <a:rPr lang="cs-CZ" sz="3600" b="1" dirty="0" err="1"/>
              <a:t>epilepticus</a:t>
            </a:r>
            <a:r>
              <a:rPr lang="cs-CZ" sz="3600" b="1" dirty="0"/>
              <a:t> , přetrvává dezorientace, došlo k poranění, které vyžaduje ošetření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50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Terapie – režimová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Zákaz řízení motorových vozidel (určité skupiny, t.č. </a:t>
            </a:r>
            <a:r>
              <a:rPr lang="cs-CZ" dirty="0" err="1"/>
              <a:t>vyhl</a:t>
            </a:r>
            <a:r>
              <a:rPr lang="cs-CZ" dirty="0"/>
              <a:t>. 271/2015 Sb.)</a:t>
            </a:r>
          </a:p>
          <a:p>
            <a:r>
              <a:rPr lang="cs-CZ" dirty="0"/>
              <a:t>Podobně zbrojní průkaz</a:t>
            </a:r>
          </a:p>
          <a:p>
            <a:r>
              <a:rPr lang="cs-CZ" dirty="0"/>
              <a:t>CAVE alkohol, spánková deprivace, </a:t>
            </a:r>
            <a:r>
              <a:rPr lang="cs-CZ" dirty="0" err="1"/>
              <a:t>fotostimulace</a:t>
            </a:r>
            <a:endParaRPr lang="cs-CZ" dirty="0"/>
          </a:p>
          <a:p>
            <a:r>
              <a:rPr lang="cs-CZ" dirty="0"/>
              <a:t>Zákaz práce na směny, zákaz práce s otevřeným ohněm, u nekrytých rotačních a elektrických zařízení pod napětím </a:t>
            </a:r>
          </a:p>
          <a:p>
            <a:r>
              <a:rPr lang="cs-CZ" dirty="0"/>
              <a:t>Zákaz plavání a koupání se o samotě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5230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Epilepsie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Chyba „léčit naslepo“, léčbu začít při jistotě dg.</a:t>
            </a:r>
          </a:p>
          <a:p>
            <a:r>
              <a:rPr lang="cs-CZ" b="1" dirty="0" err="1"/>
              <a:t>Monoterapie</a:t>
            </a:r>
            <a:r>
              <a:rPr lang="cs-CZ" dirty="0"/>
              <a:t>  lékem 1. volby  „start </a:t>
            </a:r>
            <a:r>
              <a:rPr lang="cs-CZ" dirty="0" err="1"/>
              <a:t>low</a:t>
            </a:r>
            <a:r>
              <a:rPr lang="cs-CZ" dirty="0"/>
              <a:t> and go </a:t>
            </a:r>
            <a:r>
              <a:rPr lang="cs-CZ" dirty="0" err="1"/>
              <a:t>slow</a:t>
            </a:r>
            <a:r>
              <a:rPr lang="cs-CZ" dirty="0"/>
              <a:t>“, v případě chybějícího efektu zvyšujeme až do tzv. maximální tolerované dávky (MTD) - dávka, která nevyvolává pro pacienta nepřijatelné nežádoucí účinky</a:t>
            </a:r>
          </a:p>
          <a:p>
            <a:r>
              <a:rPr lang="cs-CZ" dirty="0"/>
              <a:t>Iniciální </a:t>
            </a:r>
            <a:r>
              <a:rPr lang="cs-CZ" dirty="0" err="1"/>
              <a:t>monoterapie</a:t>
            </a:r>
            <a:r>
              <a:rPr lang="cs-CZ" dirty="0"/>
              <a:t> vede ke kompletnímu vymizení záchvatů téměř u poloviny pacientů…</a:t>
            </a:r>
          </a:p>
          <a:p>
            <a:r>
              <a:rPr lang="cs-CZ" b="1" dirty="0"/>
              <a:t>Alternativní </a:t>
            </a:r>
            <a:r>
              <a:rPr lang="cs-CZ" b="1" dirty="0" err="1"/>
              <a:t>monoterapie</a:t>
            </a:r>
            <a:r>
              <a:rPr lang="cs-CZ" dirty="0"/>
              <a:t>, při neúspěchu prvního léku jeho výměna za jiné antiepileptikum v </a:t>
            </a:r>
            <a:r>
              <a:rPr lang="cs-CZ" dirty="0" err="1"/>
              <a:t>monoterapii</a:t>
            </a:r>
            <a:r>
              <a:rPr lang="cs-CZ" dirty="0"/>
              <a:t>, vede k remisi (dosažení </a:t>
            </a:r>
            <a:r>
              <a:rPr lang="cs-CZ" dirty="0" err="1"/>
              <a:t>bezzáchvatovosti</a:t>
            </a:r>
            <a:r>
              <a:rPr lang="cs-CZ" dirty="0"/>
              <a:t>) u dalších cca 13 % léčených jedinců </a:t>
            </a:r>
            <a:r>
              <a:rPr lang="cs-CZ" sz="2500" dirty="0"/>
              <a:t>(</a:t>
            </a:r>
            <a:r>
              <a:rPr lang="cs-CZ" sz="2500" dirty="0" err="1"/>
              <a:t>Kwan</a:t>
            </a:r>
            <a:r>
              <a:rPr lang="cs-CZ" sz="2500" dirty="0"/>
              <a:t> a </a:t>
            </a:r>
            <a:r>
              <a:rPr lang="cs-CZ" sz="2500" dirty="0" err="1"/>
              <a:t>Brodie</a:t>
            </a:r>
            <a:r>
              <a:rPr lang="cs-CZ" sz="2500" dirty="0"/>
              <a:t>, 2000) </a:t>
            </a:r>
          </a:p>
          <a:p>
            <a:r>
              <a:rPr lang="cs-CZ" dirty="0"/>
              <a:t>Při přetrvávání záchvatů zahájení </a:t>
            </a:r>
            <a:r>
              <a:rPr lang="cs-CZ" b="1" dirty="0"/>
              <a:t>kombinované farmakoterapie</a:t>
            </a:r>
            <a:r>
              <a:rPr lang="cs-CZ" dirty="0"/>
              <a:t>, přidáním nového antiepileptika ke stávajícímu léku v tzv. přídatná (</a:t>
            </a:r>
            <a:r>
              <a:rPr lang="cs-CZ" dirty="0" err="1"/>
              <a:t>add</a:t>
            </a:r>
            <a:r>
              <a:rPr lang="cs-CZ" dirty="0"/>
              <a:t>-on) terapie</a:t>
            </a:r>
          </a:p>
          <a:p>
            <a:r>
              <a:rPr lang="cs-CZ" dirty="0"/>
              <a:t>Za </a:t>
            </a:r>
            <a:r>
              <a:rPr lang="cs-CZ" b="1" dirty="0"/>
              <a:t>racionální se považuje kombinace maximálně 3 AED</a:t>
            </a:r>
            <a:r>
              <a:rPr lang="cs-CZ" dirty="0"/>
              <a:t>, </a:t>
            </a:r>
            <a:r>
              <a:rPr lang="cs-CZ" dirty="0" err="1"/>
              <a:t>potenciace</a:t>
            </a:r>
            <a:r>
              <a:rPr lang="cs-CZ" dirty="0"/>
              <a:t> efektu,  bez nepříznivých farmakokinetických interakcí</a:t>
            </a:r>
          </a:p>
          <a:p>
            <a:r>
              <a:rPr lang="cs-CZ" b="1" dirty="0"/>
              <a:t>Včasné odhalení </a:t>
            </a:r>
            <a:r>
              <a:rPr lang="cs-CZ" b="1" dirty="0" err="1"/>
              <a:t>farmakorezistence</a:t>
            </a:r>
            <a:r>
              <a:rPr lang="cs-CZ" b="1" dirty="0"/>
              <a:t> </a:t>
            </a:r>
            <a:r>
              <a:rPr lang="cs-CZ" dirty="0"/>
              <a:t>a posouzení vhodnosti operační léčby (</a:t>
            </a:r>
            <a:r>
              <a:rPr lang="cs-CZ" dirty="0" err="1"/>
              <a:t>farmakorezistence</a:t>
            </a:r>
            <a:r>
              <a:rPr lang="cs-CZ" dirty="0"/>
              <a:t> - do dvou let od zahájení léčby není dosaženo uspokojivé kompenzace záchvatů při použití nejméně dvou a nejlépe tří správně volených antiepileptik podávaných v MTD)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40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Terapie epilepsie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1775"/>
            <a:ext cx="8368497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Klasická („stará“) - osvědčená, levná (</a:t>
            </a:r>
            <a:r>
              <a:rPr lang="cs-CZ" dirty="0" err="1"/>
              <a:t>karbamazepin</a:t>
            </a:r>
            <a:r>
              <a:rPr lang="cs-CZ" dirty="0"/>
              <a:t>, </a:t>
            </a:r>
            <a:r>
              <a:rPr lang="cs-CZ" dirty="0" err="1"/>
              <a:t>valproát</a:t>
            </a:r>
            <a:r>
              <a:rPr lang="cs-CZ" dirty="0"/>
              <a:t>, </a:t>
            </a:r>
            <a:r>
              <a:rPr lang="cs-CZ" dirty="0" err="1"/>
              <a:t>fenytoin</a:t>
            </a:r>
            <a:r>
              <a:rPr lang="cs-CZ" dirty="0"/>
              <a:t>)</a:t>
            </a:r>
          </a:p>
          <a:p>
            <a:r>
              <a:rPr lang="cs-CZ" dirty="0"/>
              <a:t>Nová, od roku 1989 - vytvořena na základě teoretických a experimentálních modelů, běžná součást klinické praxe, léky 1. volby (</a:t>
            </a:r>
            <a:r>
              <a:rPr lang="cs-CZ" dirty="0" err="1"/>
              <a:t>levetiracetam</a:t>
            </a:r>
            <a:r>
              <a:rPr lang="cs-CZ" dirty="0"/>
              <a:t> a </a:t>
            </a:r>
            <a:r>
              <a:rPr lang="cs-CZ" dirty="0" err="1"/>
              <a:t>lamotrigin</a:t>
            </a:r>
            <a:r>
              <a:rPr lang="cs-CZ" dirty="0"/>
              <a:t>)</a:t>
            </a:r>
          </a:p>
          <a:p>
            <a:r>
              <a:rPr lang="cs-CZ" dirty="0"/>
              <a:t>Nejnovější generace antiepileptik – indikace pro přídatnou terapii parciálních záchvatů s nebo bez sekundární generalizace (</a:t>
            </a:r>
            <a:r>
              <a:rPr lang="cs-CZ" dirty="0" err="1"/>
              <a:t>zonisamid</a:t>
            </a:r>
            <a:r>
              <a:rPr lang="cs-CZ" dirty="0"/>
              <a:t>, </a:t>
            </a:r>
            <a:r>
              <a:rPr lang="cs-CZ" dirty="0" err="1"/>
              <a:t>lacosamid</a:t>
            </a:r>
            <a:r>
              <a:rPr lang="cs-CZ" dirty="0"/>
              <a:t>, </a:t>
            </a:r>
            <a:r>
              <a:rPr lang="cs-CZ" dirty="0" err="1"/>
              <a:t>eslicarbamazepin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49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04800" y="205273"/>
            <a:ext cx="8686800" cy="109012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cs-CZ" sz="3600" dirty="0"/>
            </a:br>
            <a:r>
              <a:rPr lang="cs-CZ" sz="3600" dirty="0"/>
              <a:t>FARMAKOREZISTENTNÍ </a:t>
            </a:r>
            <a:r>
              <a:rPr lang="cs-CZ" sz="3600" dirty="0">
                <a:ln>
                  <a:noFill/>
                </a:ln>
                <a:effectLst/>
                <a:latin typeface="+mj-lt"/>
              </a:rPr>
              <a:t>EPILEPSIE              </a:t>
            </a:r>
            <a:r>
              <a:rPr lang="cs-CZ" sz="360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lang="cs-CZ" sz="2000" b="1" dirty="0" err="1"/>
              <a:t>epileptochirurgické</a:t>
            </a:r>
            <a:r>
              <a:rPr lang="cs-CZ" sz="2000" b="1" dirty="0"/>
              <a:t> zákroky  resekční x stimulační</a:t>
            </a:r>
            <a:br>
              <a:rPr lang="cs-CZ" sz="3600" dirty="0"/>
            </a:br>
            <a:endParaRPr lang="cs-CZ" sz="3600" cap="all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410547" y="171216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300" b="1" dirty="0"/>
              <a:t>Resekční zákroky –  </a:t>
            </a:r>
            <a:r>
              <a:rPr lang="cs-CZ" sz="3300" dirty="0"/>
              <a:t>odstranění části mozku zodpovědné za vznik fokálních záchvatů, kterýkoliv mozkový lalok, předoperační vyšetření – stanoví rozsah resekce (riziko poškození řeči, paměti, hybnosti)</a:t>
            </a:r>
          </a:p>
          <a:p>
            <a:pPr marL="0" indent="0">
              <a:buNone/>
            </a:pPr>
            <a:r>
              <a:rPr lang="cs-CZ" sz="3300" dirty="0"/>
              <a:t>50-80% plné vyléčení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b="1" dirty="0" err="1"/>
              <a:t>Hemisferektomie</a:t>
            </a:r>
            <a:r>
              <a:rPr lang="cs-CZ" sz="3300" b="1" dirty="0"/>
              <a:t> – </a:t>
            </a:r>
            <a:r>
              <a:rPr lang="cs-CZ" sz="3300" dirty="0"/>
              <a:t>katastrofické epilepsie dětského věku, difuzní </a:t>
            </a:r>
            <a:r>
              <a:rPr lang="cs-CZ" sz="3300" dirty="0" err="1"/>
              <a:t>hemisferální</a:t>
            </a:r>
            <a:r>
              <a:rPr lang="cs-CZ" sz="3300" dirty="0"/>
              <a:t> epilepsie ( funkční nebo strukturální postižení celé hemisféry) perinatální léze, </a:t>
            </a:r>
            <a:r>
              <a:rPr lang="cs-CZ" sz="3300" dirty="0" err="1"/>
              <a:t>hemisferální</a:t>
            </a:r>
            <a:r>
              <a:rPr lang="cs-CZ" sz="3300" dirty="0"/>
              <a:t> dysplazie, </a:t>
            </a:r>
            <a:r>
              <a:rPr lang="cs-CZ" sz="3300" dirty="0" err="1"/>
              <a:t>Rasmussenova</a:t>
            </a:r>
            <a:r>
              <a:rPr lang="cs-CZ" sz="3300" dirty="0"/>
              <a:t> encefalitida, </a:t>
            </a:r>
            <a:r>
              <a:rPr lang="cs-CZ" sz="3300" dirty="0" err="1"/>
              <a:t>hemisferotomie</a:t>
            </a:r>
            <a:r>
              <a:rPr lang="cs-CZ" sz="3300" dirty="0"/>
              <a:t> (</a:t>
            </a:r>
            <a:r>
              <a:rPr lang="cs-CZ" sz="3300" dirty="0" err="1"/>
              <a:t>diskonekce</a:t>
            </a:r>
            <a:r>
              <a:rPr lang="cs-CZ" sz="3300" dirty="0"/>
              <a:t> hemisféry)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300" b="1" dirty="0" err="1"/>
              <a:t>Kalosotomie</a:t>
            </a:r>
            <a:r>
              <a:rPr lang="cs-CZ" sz="3300" b="1" dirty="0"/>
              <a:t> – </a:t>
            </a:r>
            <a:r>
              <a:rPr lang="cs-CZ" sz="3300" dirty="0"/>
              <a:t>protětí corpus </a:t>
            </a:r>
            <a:r>
              <a:rPr lang="cs-CZ" sz="3300" dirty="0" err="1"/>
              <a:t>callosum</a:t>
            </a:r>
            <a:r>
              <a:rPr lang="cs-CZ" sz="3300" dirty="0"/>
              <a:t> (</a:t>
            </a:r>
            <a:r>
              <a:rPr lang="cs-CZ" sz="3300" dirty="0" err="1"/>
              <a:t>diskonekční</a:t>
            </a:r>
            <a:r>
              <a:rPr lang="cs-CZ" sz="3300" dirty="0"/>
              <a:t> zákrok)  přední </a:t>
            </a:r>
            <a:r>
              <a:rPr lang="cs-CZ" sz="3300" dirty="0" err="1"/>
              <a:t>kalosotomie</a:t>
            </a:r>
            <a:r>
              <a:rPr lang="cs-CZ" sz="3300" dirty="0"/>
              <a:t> (</a:t>
            </a:r>
            <a:r>
              <a:rPr lang="cs-CZ" sz="3300" dirty="0" err="1"/>
              <a:t>truncus</a:t>
            </a:r>
            <a:r>
              <a:rPr lang="cs-CZ" sz="3300" dirty="0"/>
              <a:t> a genu </a:t>
            </a:r>
            <a:r>
              <a:rPr lang="cs-CZ" sz="3300" dirty="0" err="1"/>
              <a:t>corporis</a:t>
            </a:r>
            <a:r>
              <a:rPr lang="cs-CZ" sz="3300" dirty="0"/>
              <a:t> </a:t>
            </a:r>
            <a:r>
              <a:rPr lang="cs-CZ" sz="3300" dirty="0" err="1"/>
              <a:t>calosi</a:t>
            </a:r>
            <a:r>
              <a:rPr lang="cs-CZ" sz="3300" dirty="0"/>
              <a:t>) generalizované atonické či tonické záchvaty</a:t>
            </a:r>
          </a:p>
        </p:txBody>
      </p:sp>
    </p:spTree>
    <p:extLst>
      <p:ext uri="{BB962C8B-B14F-4D97-AF65-F5344CB8AC3E}">
        <p14:creationId xmlns:p14="http://schemas.microsoft.com/office/powerpoint/2010/main" val="2277137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dirty="0"/>
              <a:t>FARMAKOREZISTENTNÍ EPILEPSIE              </a:t>
            </a:r>
            <a:r>
              <a:rPr lang="cs-CZ" sz="3200" dirty="0">
                <a:solidFill>
                  <a:schemeClr val="tx2"/>
                </a:solidFill>
              </a:rPr>
              <a:t> </a:t>
            </a:r>
            <a:r>
              <a:rPr lang="cs-CZ" sz="1800" b="1" dirty="0" err="1"/>
              <a:t>epileptochirurgické</a:t>
            </a:r>
            <a:r>
              <a:rPr lang="cs-CZ" sz="1800" b="1" dirty="0"/>
              <a:t> zákroky stimulační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7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/>
              <a:t>Stimulace </a:t>
            </a:r>
            <a:r>
              <a:rPr lang="cs-CZ" b="1" u="sng" dirty="0" err="1"/>
              <a:t>nervus</a:t>
            </a:r>
            <a:r>
              <a:rPr lang="cs-CZ" b="1" u="sng" dirty="0"/>
              <a:t> vagus (VNS)</a:t>
            </a:r>
          </a:p>
          <a:p>
            <a:pPr marL="0" indent="0">
              <a:buNone/>
            </a:pPr>
            <a:r>
              <a:rPr lang="cs-CZ" dirty="0"/>
              <a:t>paliativní operační výkon</a:t>
            </a:r>
          </a:p>
          <a:p>
            <a:pPr marL="0" indent="0">
              <a:buNone/>
            </a:pPr>
            <a:r>
              <a:rPr lang="cs-CZ" dirty="0"/>
              <a:t>implantovaný generátor stimuluje bloudivý nerv na levé straně krku, není alternativa resekčních operací (nelze provést resekční operaci, záchvaty přetrvávají i po operaci)</a:t>
            </a:r>
          </a:p>
          <a:p>
            <a:pPr marL="0" indent="0">
              <a:buNone/>
            </a:pPr>
            <a:r>
              <a:rPr lang="cs-CZ" b="1" u="sng" dirty="0"/>
              <a:t>Hluboká mozková stimulace (DBS) </a:t>
            </a:r>
          </a:p>
          <a:p>
            <a:pPr marL="0" indent="0">
              <a:buNone/>
            </a:pPr>
            <a:r>
              <a:rPr lang="cs-CZ" dirty="0"/>
              <a:t>paliativní </a:t>
            </a:r>
            <a:r>
              <a:rPr lang="cs-CZ" dirty="0" err="1"/>
              <a:t>epileptochirgická</a:t>
            </a:r>
            <a:r>
              <a:rPr lang="cs-CZ" dirty="0"/>
              <a:t> metoda</a:t>
            </a:r>
          </a:p>
          <a:p>
            <a:pPr marL="0" indent="0">
              <a:buNone/>
            </a:pPr>
            <a:r>
              <a:rPr lang="cs-CZ" dirty="0"/>
              <a:t>dlouhodobá stimulace předního thalamu </a:t>
            </a:r>
            <a:r>
              <a:rPr lang="cs-CZ" dirty="0" err="1"/>
              <a:t>intracerebrálními</a:t>
            </a:r>
            <a:r>
              <a:rPr lang="cs-CZ" dirty="0"/>
              <a:t> elektrodami</a:t>
            </a:r>
          </a:p>
          <a:p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70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Klasifikace podle lokalizace postižení :</a:t>
            </a:r>
          </a:p>
          <a:p>
            <a:pPr marL="0" indent="0">
              <a:buNone/>
            </a:pPr>
            <a:r>
              <a:rPr lang="cs-CZ" dirty="0"/>
              <a:t>    Extrakraniální (interna)</a:t>
            </a:r>
          </a:p>
          <a:p>
            <a:pPr marL="0" indent="0">
              <a:buNone/>
            </a:pPr>
            <a:r>
              <a:rPr lang="cs-CZ" dirty="0"/>
              <a:t>    Intrakraniální (neurologie)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/>
              <a:t>Pseudokóma</a:t>
            </a:r>
            <a:r>
              <a:rPr lang="cs-CZ" dirty="0"/>
              <a:t>   (psychiatrie/neurologie)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Hloubka poruchy vědomí – Glasgow </a:t>
            </a:r>
            <a:r>
              <a:rPr lang="cs-CZ" dirty="0" err="1"/>
              <a:t>coma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  (</a:t>
            </a:r>
            <a:r>
              <a:rPr lang="cs-CZ" dirty="0" err="1"/>
              <a:t>Teasdale</a:t>
            </a:r>
            <a:r>
              <a:rPr lang="cs-CZ" dirty="0"/>
              <a:t>, 1974) – hodnocení aktuálního stavu </a:t>
            </a:r>
          </a:p>
        </p:txBody>
      </p:sp>
    </p:spTree>
    <p:extLst>
      <p:ext uri="{BB962C8B-B14F-4D97-AF65-F5344CB8AC3E}">
        <p14:creationId xmlns:p14="http://schemas.microsoft.com/office/powerpoint/2010/main" val="4402459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3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Urgentní stav v </a:t>
            </a:r>
            <a:r>
              <a:rPr lang="cs-CZ" dirty="0" err="1"/>
              <a:t>epileptologii</a:t>
            </a:r>
            <a:r>
              <a:rPr lang="cs-CZ" dirty="0"/>
              <a:t>, záchvat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Zákl. dg.:</a:t>
            </a:r>
          </a:p>
          <a:p>
            <a:r>
              <a:rPr lang="cs-CZ" altLang="cs-CZ" dirty="0"/>
              <a:t>Registrovat  provokační momenty - alkohol, nevyspání, soc. situace, drogy</a:t>
            </a:r>
          </a:p>
          <a:p>
            <a:r>
              <a:rPr lang="cs-CZ" altLang="cs-CZ" dirty="0"/>
              <a:t>Přítomnost léků – </a:t>
            </a:r>
            <a:r>
              <a:rPr lang="cs-CZ" altLang="cs-CZ" dirty="0" err="1"/>
              <a:t>inz</a:t>
            </a:r>
            <a:r>
              <a:rPr lang="cs-CZ" altLang="cs-CZ" dirty="0"/>
              <a:t>. pero, </a:t>
            </a:r>
            <a:r>
              <a:rPr lang="cs-CZ" altLang="cs-CZ" dirty="0" err="1"/>
              <a:t>virostatika</a:t>
            </a:r>
            <a:r>
              <a:rPr lang="cs-CZ" altLang="cs-CZ" dirty="0"/>
              <a:t>, AED</a:t>
            </a:r>
          </a:p>
          <a:p>
            <a:r>
              <a:rPr lang="cs-CZ" altLang="cs-CZ" dirty="0"/>
              <a:t>Známky traumatu, operace hlavy</a:t>
            </a:r>
          </a:p>
          <a:p>
            <a:r>
              <a:rPr lang="cs-CZ" altLang="cs-CZ" dirty="0"/>
              <a:t>Horečka + mening. </a:t>
            </a:r>
            <a:r>
              <a:rPr lang="cs-CZ" altLang="cs-CZ" dirty="0" err="1"/>
              <a:t>sy</a:t>
            </a:r>
            <a:r>
              <a:rPr lang="cs-CZ" altLang="cs-CZ" dirty="0"/>
              <a:t> – meningitida</a:t>
            </a:r>
          </a:p>
          <a:p>
            <a:r>
              <a:rPr lang="cs-CZ" altLang="cs-CZ" dirty="0"/>
              <a:t>50 ml 40%Glu při podezření na hypoglykémii</a:t>
            </a:r>
          </a:p>
          <a:p>
            <a:r>
              <a:rPr lang="cs-CZ" altLang="cs-CZ" dirty="0"/>
              <a:t>200-250 mg </a:t>
            </a:r>
            <a:r>
              <a:rPr lang="cs-CZ" altLang="cs-CZ" dirty="0" err="1"/>
              <a:t>Thiaminu</a:t>
            </a:r>
            <a:r>
              <a:rPr lang="cs-CZ" altLang="cs-CZ" dirty="0"/>
              <a:t> </a:t>
            </a:r>
            <a:r>
              <a:rPr lang="cs-CZ" altLang="cs-CZ" dirty="0" err="1"/>
              <a:t>i.v</a:t>
            </a:r>
            <a:r>
              <a:rPr lang="cs-CZ" altLang="cs-CZ" dirty="0"/>
              <a:t>. při podezření na záchvat v rámci abstinenčního </a:t>
            </a:r>
            <a:r>
              <a:rPr lang="cs-CZ" altLang="cs-CZ" dirty="0" err="1"/>
              <a:t>sy</a:t>
            </a:r>
            <a:r>
              <a:rPr lang="cs-CZ" altLang="cs-CZ" dirty="0"/>
              <a:t> u </a:t>
            </a:r>
            <a:r>
              <a:rPr lang="cs-CZ" altLang="cs-CZ" dirty="0" err="1"/>
              <a:t>etylika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901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Urgentní stavy v </a:t>
            </a:r>
            <a:r>
              <a:rPr lang="cs-CZ" dirty="0" err="1"/>
              <a:t>epileptologii</a:t>
            </a: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b="1" dirty="0"/>
              <a:t>Pac. se po jediném záchvatu probere a lze odebrat anamnézu</a:t>
            </a:r>
          </a:p>
          <a:p>
            <a:r>
              <a:rPr lang="cs-CZ" altLang="cs-CZ" dirty="0"/>
              <a:t>1. záchvat v životě  - indikován transport do nemocnice k vyloučení akutního </a:t>
            </a:r>
            <a:r>
              <a:rPr lang="cs-CZ" altLang="cs-CZ" dirty="0" err="1"/>
              <a:t>onem</a:t>
            </a:r>
            <a:r>
              <a:rPr lang="cs-CZ" altLang="cs-CZ" dirty="0"/>
              <a:t>. </a:t>
            </a:r>
          </a:p>
          <a:p>
            <a:r>
              <a:rPr lang="cs-CZ" altLang="cs-CZ" dirty="0"/>
              <a:t>Léčený epileptik s kvalitní anamnézou – nejlépe bez léčby a bez transportu </a:t>
            </a:r>
            <a:r>
              <a:rPr lang="cs-CZ" altLang="cs-CZ" sz="1800" dirty="0"/>
              <a:t>(obojí zhorší kvalitu života)</a:t>
            </a:r>
          </a:p>
          <a:p>
            <a:r>
              <a:rPr lang="cs-CZ" altLang="cs-CZ" dirty="0"/>
              <a:t>93% nemocných se záchvatovým </a:t>
            </a:r>
            <a:r>
              <a:rPr lang="cs-CZ" altLang="cs-CZ" dirty="0" err="1"/>
              <a:t>onem</a:t>
            </a:r>
            <a:r>
              <a:rPr lang="cs-CZ" altLang="cs-CZ" dirty="0"/>
              <a:t>. preferuje léčbu na scéně a propuštění domů</a:t>
            </a:r>
          </a:p>
        </p:txBody>
      </p:sp>
    </p:spTree>
    <p:extLst>
      <p:ext uri="{BB962C8B-B14F-4D97-AF65-F5344CB8AC3E}">
        <p14:creationId xmlns:p14="http://schemas.microsoft.com/office/powerpoint/2010/main" val="1781105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Epileptický záchvat,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98316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1. výskyt </a:t>
            </a:r>
            <a:r>
              <a:rPr lang="cs-CZ" dirty="0" err="1"/>
              <a:t>epi</a:t>
            </a:r>
            <a:r>
              <a:rPr lang="cs-CZ" dirty="0"/>
              <a:t> paroxysmu ≈ až v 50% projev akutního poškození mozku</a:t>
            </a:r>
          </a:p>
          <a:p>
            <a:r>
              <a:rPr lang="cs-CZ" dirty="0"/>
              <a:t>Diazepam </a:t>
            </a:r>
            <a:r>
              <a:rPr lang="cs-CZ" dirty="0" err="1"/>
              <a:t>i.v</a:t>
            </a:r>
            <a:r>
              <a:rPr lang="cs-CZ" dirty="0"/>
              <a:t>. 10mg </a:t>
            </a:r>
            <a:r>
              <a:rPr lang="cs-CZ" sz="2400" dirty="0"/>
              <a:t>(</a:t>
            </a:r>
            <a:r>
              <a:rPr lang="cs-CZ" altLang="cs-CZ" sz="2400" dirty="0"/>
              <a:t>0,15-0,30 mg/kg</a:t>
            </a:r>
            <a:r>
              <a:rPr lang="cs-CZ" sz="2400" dirty="0"/>
              <a:t>)  </a:t>
            </a:r>
          </a:p>
          <a:p>
            <a:r>
              <a:rPr lang="cs-CZ" dirty="0"/>
              <a:t>Alternativa bez </a:t>
            </a:r>
            <a:r>
              <a:rPr lang="cs-CZ" dirty="0" err="1"/>
              <a:t>i.v</a:t>
            </a:r>
            <a:r>
              <a:rPr lang="cs-CZ" dirty="0"/>
              <a:t>. vstupu, midazolam </a:t>
            </a:r>
            <a:r>
              <a:rPr lang="cs-CZ" dirty="0" err="1"/>
              <a:t>i.m</a:t>
            </a:r>
            <a:r>
              <a:rPr lang="cs-CZ" dirty="0"/>
              <a:t>. 10mg, </a:t>
            </a:r>
            <a:r>
              <a:rPr lang="cs-CZ" dirty="0" err="1"/>
              <a:t>p.o</a:t>
            </a:r>
            <a:r>
              <a:rPr lang="cs-CZ" dirty="0"/>
              <a:t>., </a:t>
            </a:r>
            <a:r>
              <a:rPr lang="cs-CZ" dirty="0" err="1"/>
              <a:t>p.r</a:t>
            </a:r>
            <a:r>
              <a:rPr lang="cs-CZ" dirty="0"/>
              <a:t>.</a:t>
            </a:r>
            <a:r>
              <a:rPr lang="cs-CZ" altLang="cs-CZ" dirty="0"/>
              <a:t> </a:t>
            </a:r>
          </a:p>
          <a:p>
            <a:r>
              <a:rPr lang="cs-CZ" dirty="0"/>
              <a:t>Midazolam </a:t>
            </a:r>
            <a:r>
              <a:rPr lang="cs-CZ" dirty="0" err="1"/>
              <a:t>i.v</a:t>
            </a:r>
            <a:r>
              <a:rPr lang="cs-CZ" dirty="0"/>
              <a:t>. </a:t>
            </a:r>
            <a:r>
              <a:rPr lang="cs-CZ" sz="2400" dirty="0"/>
              <a:t>(</a:t>
            </a:r>
            <a:r>
              <a:rPr lang="cs-CZ" altLang="cs-CZ" sz="2400" dirty="0"/>
              <a:t>0,1-0,2 mg/kg), menší riziko dechové deprese</a:t>
            </a:r>
          </a:p>
          <a:p>
            <a:r>
              <a:rPr lang="cs-CZ" dirty="0"/>
              <a:t>Dávku </a:t>
            </a:r>
            <a:r>
              <a:rPr lang="cs-CZ" dirty="0" err="1"/>
              <a:t>i.v</a:t>
            </a:r>
            <a:r>
              <a:rPr lang="cs-CZ" dirty="0"/>
              <a:t>. lze opakovat po 5-ti minutách</a:t>
            </a:r>
          </a:p>
          <a:p>
            <a:r>
              <a:rPr lang="cs-CZ" dirty="0"/>
              <a:t>CAVE: HYPOVENTILACE, HYPOTENZE</a:t>
            </a:r>
          </a:p>
          <a:p>
            <a:r>
              <a:rPr lang="cs-CZ" dirty="0"/>
              <a:t>Při </a:t>
            </a:r>
            <a:r>
              <a:rPr lang="cs-CZ" dirty="0" err="1"/>
              <a:t>i.v</a:t>
            </a:r>
            <a:r>
              <a:rPr lang="cs-CZ" dirty="0"/>
              <a:t>. podání musí být dostupná symptomatická terapie (UPV, </a:t>
            </a:r>
            <a:r>
              <a:rPr lang="cs-CZ" dirty="0" err="1"/>
              <a:t>volumoterapie</a:t>
            </a:r>
            <a:r>
              <a:rPr lang="cs-CZ" dirty="0"/>
              <a:t>); specifické </a:t>
            </a:r>
            <a:r>
              <a:rPr lang="cs-CZ" dirty="0" err="1"/>
              <a:t>antidotum</a:t>
            </a:r>
            <a:r>
              <a:rPr lang="cs-CZ" dirty="0"/>
              <a:t> BZD </a:t>
            </a:r>
            <a:r>
              <a:rPr lang="cs-CZ" dirty="0" err="1"/>
              <a:t>Flumazenil</a:t>
            </a:r>
            <a:r>
              <a:rPr lang="cs-CZ" dirty="0"/>
              <a:t> 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448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Urgentní stav v </a:t>
            </a:r>
            <a:r>
              <a:rPr lang="cs-CZ" dirty="0" err="1"/>
              <a:t>epileptologii</a:t>
            </a:r>
            <a:r>
              <a:rPr lang="cs-CZ" dirty="0"/>
              <a:t>,             </a:t>
            </a:r>
            <a:r>
              <a:rPr lang="cs-CZ" sz="3100" dirty="0"/>
              <a:t>status </a:t>
            </a:r>
            <a:r>
              <a:rPr lang="cs-CZ" sz="3100" dirty="0" err="1"/>
              <a:t>epilepticus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je  záchvat a/nebo opakující se záchvaty, mezi nimiž nedochází k plné úpravě, trvající déle než 5 minut (v případě konvulzivního SE) nebo déle než 10 minut (v případě fokálního SE s poruchou vědomí) </a:t>
            </a:r>
            <a:r>
              <a:rPr lang="en-US" sz="1400" dirty="0" err="1"/>
              <a:t>Trinka</a:t>
            </a:r>
            <a:r>
              <a:rPr lang="en-US" sz="1400" dirty="0"/>
              <a:t> E, Cock H, </a:t>
            </a:r>
            <a:r>
              <a:rPr lang="en-US" sz="1400" dirty="0" err="1"/>
              <a:t>Hesdorffer</a:t>
            </a:r>
            <a:r>
              <a:rPr lang="en-US" sz="1400" dirty="0"/>
              <a:t> D, et al. A definition and classification of status </a:t>
            </a:r>
            <a:r>
              <a:rPr lang="en-US" sz="1400" dirty="0" err="1"/>
              <a:t>epilepticus</a:t>
            </a:r>
            <a:r>
              <a:rPr lang="en-US" sz="1400" dirty="0"/>
              <a:t>-Report of the ILAE Task Force on Classification of Status </a:t>
            </a:r>
            <a:r>
              <a:rPr lang="en-US" sz="1400" dirty="0" err="1"/>
              <a:t>Epilepticus</a:t>
            </a:r>
            <a:r>
              <a:rPr lang="en-US" sz="1400" dirty="0"/>
              <a:t>. </a:t>
            </a:r>
            <a:r>
              <a:rPr lang="en-US" sz="1400" dirty="0" err="1"/>
              <a:t>Epilepsia</a:t>
            </a:r>
            <a:r>
              <a:rPr lang="en-US" sz="1400" dirty="0"/>
              <a:t>. 2015;56:1515–1523.</a:t>
            </a:r>
            <a:endParaRPr lang="cs-CZ" sz="1400" dirty="0"/>
          </a:p>
          <a:p>
            <a:endParaRPr lang="cs-CZ" sz="1400" dirty="0"/>
          </a:p>
          <a:p>
            <a:r>
              <a:rPr lang="cs-CZ" dirty="0"/>
              <a:t>SE</a:t>
            </a:r>
          </a:p>
          <a:p>
            <a:r>
              <a:rPr lang="cs-CZ" dirty="0"/>
              <a:t>NCSE, non </a:t>
            </a:r>
            <a:r>
              <a:rPr lang="cs-CZ" dirty="0" err="1"/>
              <a:t>convulsive</a:t>
            </a:r>
            <a:r>
              <a:rPr lang="cs-CZ" dirty="0"/>
              <a:t> 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814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Incidence: 15,8/100 000 obyv./rok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→ 1500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err="1">
                <a:latin typeface="Times New Roman" pitchFamily="18" charset="0"/>
                <a:cs typeface="Times New Roman" pitchFamily="18" charset="0"/>
              </a:rPr>
              <a:t>statů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v ČR/rok</a:t>
            </a:r>
            <a:endParaRPr lang="cs-CZ" altLang="cs-CZ" dirty="0"/>
          </a:p>
          <a:p>
            <a:r>
              <a:rPr lang="cs-CZ" altLang="cs-CZ" dirty="0"/>
              <a:t>Mortalita: 23-61% (refrakterní SE)</a:t>
            </a:r>
          </a:p>
          <a:p>
            <a:r>
              <a:rPr lang="cs-CZ" altLang="cs-CZ" dirty="0"/>
              <a:t>Generalizovaný tonicko-klonický status (GCSE) má nejvyšší morbiditu a mortalitu </a:t>
            </a:r>
            <a:r>
              <a:rPr lang="cs-CZ" altLang="cs-CZ" sz="1800" dirty="0"/>
              <a:t>– </a:t>
            </a:r>
            <a:r>
              <a:rPr lang="cs-CZ" altLang="cs-CZ" b="1" dirty="0"/>
              <a:t>život ohrožující stav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9097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 (etiologie, mortalita), </a:t>
            </a:r>
            <a:r>
              <a:rPr lang="cs-CZ" sz="2200" dirty="0"/>
              <a:t>Anest.intenzivMed.2018,29:207-216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67989"/>
            <a:ext cx="8229600" cy="425817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Nízká hladina AED (34%, 4%)</a:t>
            </a:r>
          </a:p>
          <a:p>
            <a:r>
              <a:rPr lang="cs-CZ" dirty="0"/>
              <a:t>Akutní </a:t>
            </a:r>
            <a:r>
              <a:rPr lang="cs-CZ" dirty="0" err="1"/>
              <a:t>iCMP</a:t>
            </a:r>
            <a:r>
              <a:rPr lang="cs-CZ" dirty="0"/>
              <a:t> (22%, 33%)</a:t>
            </a:r>
          </a:p>
          <a:p>
            <a:r>
              <a:rPr lang="cs-CZ" dirty="0"/>
              <a:t>Metabolická geneze (15%, 30%)</a:t>
            </a:r>
          </a:p>
          <a:p>
            <a:r>
              <a:rPr lang="cs-CZ" dirty="0"/>
              <a:t>Hypoxie/anoxie mozku (18%, 53-71%)</a:t>
            </a:r>
          </a:p>
          <a:p>
            <a:r>
              <a:rPr lang="cs-CZ" dirty="0" err="1"/>
              <a:t>Ethanol</a:t>
            </a:r>
            <a:r>
              <a:rPr lang="cs-CZ" dirty="0"/>
              <a:t> (13%, 14%)</a:t>
            </a:r>
          </a:p>
          <a:p>
            <a:r>
              <a:rPr lang="cs-CZ" dirty="0"/>
              <a:t>Trauma CNS (3%, 25%)</a:t>
            </a:r>
          </a:p>
          <a:p>
            <a:r>
              <a:rPr lang="cs-CZ" dirty="0"/>
              <a:t>Infekce </a:t>
            </a:r>
            <a:r>
              <a:rPr lang="cs-CZ" dirty="0" err="1"/>
              <a:t>extracerebrální</a:t>
            </a:r>
            <a:r>
              <a:rPr lang="cs-CZ" dirty="0"/>
              <a:t>  (7%, 10%)</a:t>
            </a:r>
          </a:p>
          <a:p>
            <a:r>
              <a:rPr lang="cs-CZ" dirty="0"/>
              <a:t>Infekce CNS (3%, 0%)</a:t>
            </a:r>
          </a:p>
          <a:p>
            <a:r>
              <a:rPr lang="cs-CZ" dirty="0"/>
              <a:t>Tumor (7%, 30%)</a:t>
            </a:r>
          </a:p>
          <a:p>
            <a:r>
              <a:rPr lang="cs-CZ" dirty="0"/>
              <a:t>Kryptogenní (3%, 25%)</a:t>
            </a:r>
          </a:p>
        </p:txBody>
      </p:sp>
    </p:spTree>
    <p:extLst>
      <p:ext uri="{BB962C8B-B14F-4D97-AF65-F5344CB8AC3E}">
        <p14:creationId xmlns:p14="http://schemas.microsoft.com/office/powerpoint/2010/main" val="819118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Urgentní stavy v </a:t>
            </a:r>
            <a:r>
              <a:rPr lang="cs-CZ" dirty="0" err="1"/>
              <a:t>epileptologii</a:t>
            </a:r>
            <a:r>
              <a:rPr lang="cs-CZ" dirty="0"/>
              <a:t>, SE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dirty="0"/>
              <a:t>Příčiny mortality:  vlastní SE, komplikace léčby</a:t>
            </a:r>
          </a:p>
          <a:p>
            <a:r>
              <a:rPr lang="cs-CZ" altLang="cs-CZ" dirty="0"/>
              <a:t>Závažné následky: PVS (28%), těžký </a:t>
            </a:r>
            <a:r>
              <a:rPr lang="cs-CZ" altLang="cs-CZ" dirty="0" err="1"/>
              <a:t>rezid</a:t>
            </a:r>
            <a:r>
              <a:rPr lang="cs-CZ" altLang="cs-CZ" dirty="0"/>
              <a:t>. deficit (62%), lehký deficit (15%); rozvoj refrakterní epilepsie</a:t>
            </a:r>
          </a:p>
        </p:txBody>
      </p:sp>
    </p:spTree>
    <p:extLst>
      <p:ext uri="{BB962C8B-B14F-4D97-AF65-F5344CB8AC3E}">
        <p14:creationId xmlns:p14="http://schemas.microsoft.com/office/powerpoint/2010/main" val="3448105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/>
              <a:t>Urgentní stavy v </a:t>
            </a:r>
            <a:r>
              <a:rPr lang="cs-CZ" dirty="0" err="1"/>
              <a:t>epileptologii</a:t>
            </a:r>
            <a:endParaRPr lang="cs-CZ" dirty="0">
              <a:effectLst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85109"/>
            <a:ext cx="8229600" cy="444105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/>
              <a:t>Algoritmus postupu u epileptického </a:t>
            </a:r>
            <a:r>
              <a:rPr lang="cs-CZ" altLang="cs-CZ" b="1" dirty="0" err="1"/>
              <a:t>statu</a:t>
            </a:r>
            <a:r>
              <a:rPr lang="cs-CZ" altLang="cs-CZ" dirty="0"/>
              <a:t>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 - zajištění dýchacích cest se zabráněním </a:t>
            </a:r>
            <a:r>
              <a:rPr lang="cs-CZ" altLang="cs-CZ" dirty="0" err="1"/>
              <a:t>hypoxémii</a:t>
            </a:r>
            <a:r>
              <a:rPr lang="cs-CZ" altLang="cs-CZ" dirty="0"/>
              <a:t>                        </a:t>
            </a:r>
            <a:r>
              <a:rPr lang="cs-CZ" altLang="cs-CZ" sz="1000" dirty="0"/>
              <a:t>.</a:t>
            </a:r>
            <a:r>
              <a:rPr lang="cs-CZ" altLang="cs-CZ" dirty="0"/>
              <a:t>   -  stabilizace vit. </a:t>
            </a:r>
            <a:r>
              <a:rPr lang="cs-CZ" altLang="cs-CZ" dirty="0" err="1"/>
              <a:t>fcí</a:t>
            </a:r>
            <a:r>
              <a:rPr lang="cs-CZ" altLang="cs-CZ" dirty="0"/>
              <a:t>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 - zajištění minimálně dvou žilních vstupů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- souběžně léčit záchvatové projevy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Astrup</a:t>
            </a:r>
            <a:r>
              <a:rPr lang="cs-CZ" altLang="cs-CZ" dirty="0"/>
              <a:t>, </a:t>
            </a:r>
            <a:r>
              <a:rPr lang="cs-CZ" altLang="cs-CZ" dirty="0" err="1"/>
              <a:t>gly</a:t>
            </a:r>
            <a:r>
              <a:rPr lang="cs-CZ" altLang="cs-CZ" dirty="0"/>
              <a:t>, </a:t>
            </a:r>
            <a:r>
              <a:rPr lang="cs-CZ" altLang="cs-CZ" dirty="0" err="1"/>
              <a:t>iontogram</a:t>
            </a:r>
            <a:r>
              <a:rPr lang="cs-CZ" altLang="cs-CZ" dirty="0"/>
              <a:t>, Ca, Mg, urea, kreatinin,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  jaterní enzymy, amoniak, svalové enzymy, CRP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  - amoniak, KO, zákl. toxikologie, hladina AED u léčených pac.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- umístění pac. na lůžko </a:t>
            </a:r>
            <a:r>
              <a:rPr lang="cs-CZ" altLang="cs-CZ" dirty="0" err="1"/>
              <a:t>neurointenzivní</a:t>
            </a:r>
            <a:r>
              <a:rPr lang="cs-CZ" altLang="cs-CZ" dirty="0"/>
              <a:t> péče či ARO (EEG)          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   - objasnění etiologie </a:t>
            </a:r>
            <a:r>
              <a:rPr lang="cs-CZ" altLang="cs-CZ" dirty="0" err="1"/>
              <a:t>statu</a:t>
            </a:r>
            <a:r>
              <a:rPr lang="cs-CZ" altLang="cs-CZ" dirty="0"/>
              <a:t> </a:t>
            </a:r>
            <a:r>
              <a:rPr lang="cs-CZ" altLang="cs-CZ" sz="2000" dirty="0"/>
              <a:t>(CT, CSF, neurologické vyš., ..)</a:t>
            </a:r>
            <a:r>
              <a:rPr lang="cs-CZ" altLang="cs-CZ" dirty="0"/>
              <a:t>                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60028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Urgentní stavy v </a:t>
            </a:r>
            <a:r>
              <a:rPr lang="cs-CZ" dirty="0" err="1"/>
              <a:t>epileptologii</a:t>
            </a:r>
            <a:endParaRPr lang="cs-CZ" dirty="0"/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cs-CZ" dirty="0"/>
              <a:t>    - udržení rovnováhy vnitřního prostředí                          - včasná léčba komplikací </a:t>
            </a:r>
            <a:r>
              <a:rPr lang="cs-CZ" altLang="cs-CZ" sz="2000" dirty="0"/>
              <a:t>(arytmie, hypotenze,   </a:t>
            </a:r>
          </a:p>
          <a:p>
            <a:pPr>
              <a:buFont typeface="Wingdings 2" pitchFamily="18" charset="2"/>
              <a:buNone/>
            </a:pPr>
            <a:r>
              <a:rPr lang="cs-CZ" altLang="cs-CZ" sz="2000" dirty="0"/>
              <a:t>          hypertermie, CAVE útlum dechové aktivity, lok. nekróza, kožní nekrózy)                                                   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cs-CZ" altLang="cs-CZ" sz="2000" dirty="0"/>
              <a:t>      </a:t>
            </a:r>
            <a:r>
              <a:rPr lang="cs-CZ" altLang="cs-CZ" dirty="0"/>
              <a:t>- EEG monitorace </a:t>
            </a:r>
            <a:r>
              <a:rPr lang="cs-CZ" altLang="cs-CZ" sz="2000" dirty="0"/>
              <a:t>(zejména při refrakterním </a:t>
            </a:r>
            <a:r>
              <a:rPr lang="cs-CZ" altLang="cs-CZ" sz="2000" dirty="0" err="1"/>
              <a:t>statu</a:t>
            </a:r>
            <a:r>
              <a:rPr lang="cs-CZ" altLang="cs-CZ" sz="2000" dirty="0"/>
              <a:t> nebo při léčbě medikamentózním </a:t>
            </a:r>
            <a:r>
              <a:rPr lang="cs-CZ" altLang="cs-CZ" sz="2000" dirty="0" err="1"/>
              <a:t>komatem</a:t>
            </a:r>
            <a:r>
              <a:rPr lang="cs-CZ" altLang="cs-CZ" sz="2000" dirty="0"/>
              <a:t>)</a:t>
            </a:r>
            <a:r>
              <a:rPr lang="cs-CZ" altLang="cs-CZ" dirty="0"/>
              <a:t>                                                        - zabránění recidivě záchvatů </a:t>
            </a:r>
            <a:r>
              <a:rPr lang="cs-CZ" altLang="cs-CZ" sz="2000" dirty="0"/>
              <a:t>(brzké zavedení </a:t>
            </a:r>
            <a:r>
              <a:rPr lang="cs-CZ" altLang="cs-CZ" sz="2000" dirty="0" err="1"/>
              <a:t>p.o</a:t>
            </a:r>
            <a:r>
              <a:rPr lang="cs-CZ" altLang="cs-CZ" sz="2000" dirty="0"/>
              <a:t>. AED)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7526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/>
            <a:r>
              <a:rPr lang="cs-CZ" altLang="cs-CZ" dirty="0"/>
              <a:t>SE, urgentní stavy v </a:t>
            </a:r>
            <a:r>
              <a:rPr lang="cs-CZ" altLang="cs-CZ" dirty="0" err="1"/>
              <a:t>epileptologii</a:t>
            </a:r>
            <a:endParaRPr lang="cs-CZ" altLang="cs-CZ" dirty="0">
              <a:ln>
                <a:noFill/>
              </a:ln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/>
            <a:r>
              <a:rPr lang="cs-CZ" altLang="cs-CZ" dirty="0"/>
              <a:t>Hospitalizace na JIP, ARO</a:t>
            </a:r>
          </a:p>
          <a:p>
            <a:pPr marL="342900" indent="-342900"/>
            <a:r>
              <a:rPr lang="cs-CZ" altLang="cs-CZ" dirty="0"/>
              <a:t>Kontinuální EEG monitorace</a:t>
            </a:r>
          </a:p>
          <a:p>
            <a:pPr marL="342900" indent="-342900"/>
            <a:r>
              <a:rPr lang="cs-CZ" altLang="cs-CZ" dirty="0"/>
              <a:t>Plně </a:t>
            </a:r>
            <a:r>
              <a:rPr lang="cs-CZ" altLang="cs-CZ" dirty="0" err="1"/>
              <a:t>intenzivistická</a:t>
            </a:r>
            <a:r>
              <a:rPr lang="cs-CZ" altLang="cs-CZ" dirty="0"/>
              <a:t> léčba</a:t>
            </a:r>
          </a:p>
          <a:p>
            <a:pPr marL="342900" indent="-342900"/>
            <a:r>
              <a:rPr lang="cs-CZ" altLang="cs-CZ" dirty="0"/>
              <a:t>CA (midazolam, </a:t>
            </a:r>
            <a:r>
              <a:rPr lang="cs-CZ" altLang="cs-CZ" dirty="0" err="1"/>
              <a:t>Thiopental</a:t>
            </a:r>
            <a:r>
              <a:rPr lang="cs-CZ" altLang="cs-CZ" dirty="0"/>
              <a:t>, </a:t>
            </a:r>
            <a:r>
              <a:rPr lang="cs-CZ" altLang="cs-CZ" dirty="0" err="1"/>
              <a:t>Propofol</a:t>
            </a:r>
            <a:r>
              <a:rPr lang="cs-CZ" altLang="cs-CZ" dirty="0"/>
              <a:t>)</a:t>
            </a:r>
          </a:p>
          <a:p>
            <a:pPr marL="342900" indent="-342900"/>
            <a:r>
              <a:rPr lang="cs-CZ" altLang="cs-CZ" dirty="0"/>
              <a:t>Léčba konvenčními AED</a:t>
            </a:r>
          </a:p>
          <a:p>
            <a:pPr marL="342900" indent="-342900"/>
            <a:r>
              <a:rPr lang="cs-CZ" altLang="cs-CZ" dirty="0"/>
              <a:t>Individuální léčba dle příčiny</a:t>
            </a:r>
          </a:p>
        </p:txBody>
      </p:sp>
    </p:spTree>
    <p:extLst>
      <p:ext uri="{BB962C8B-B14F-4D97-AF65-F5344CB8AC3E}">
        <p14:creationId xmlns:p14="http://schemas.microsoft.com/office/powerpoint/2010/main" val="57872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Extrakraniální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1641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Metabolické</a:t>
            </a:r>
            <a:r>
              <a:rPr lang="cs-CZ" dirty="0"/>
              <a:t> - hypoglykémie, změny osmolarity               (urémie, hyperglykémie </a:t>
            </a:r>
            <a:r>
              <a:rPr lang="cs-CZ" dirty="0" err="1"/>
              <a:t>hyperosmolární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), </a:t>
            </a:r>
            <a:r>
              <a:rPr lang="cs-CZ" dirty="0" err="1"/>
              <a:t>hypoosmolární</a:t>
            </a:r>
            <a:r>
              <a:rPr lang="cs-CZ" dirty="0"/>
              <a:t> vzácnější (otrava vodou, léčba adiuretinem) </a:t>
            </a:r>
          </a:p>
          <a:p>
            <a:r>
              <a:rPr lang="cs-CZ" b="1" dirty="0"/>
              <a:t>Intoxikace</a:t>
            </a:r>
            <a:r>
              <a:rPr lang="cs-CZ" dirty="0"/>
              <a:t> - exogenní - alkohol, léky, endogenní - jaterní, CO</a:t>
            </a:r>
            <a:r>
              <a:rPr lang="cs-CZ" sz="1600" dirty="0"/>
              <a:t>2</a:t>
            </a:r>
            <a:r>
              <a:rPr lang="cs-CZ" dirty="0"/>
              <a:t> retence</a:t>
            </a:r>
          </a:p>
          <a:p>
            <a:r>
              <a:rPr lang="cs-CZ" b="1" dirty="0"/>
              <a:t>Hypoxicko-</a:t>
            </a:r>
            <a:r>
              <a:rPr lang="cs-CZ" b="1" dirty="0" err="1"/>
              <a:t>hypoperfuzní</a:t>
            </a:r>
            <a:r>
              <a:rPr lang="cs-CZ" b="1" dirty="0"/>
              <a:t> </a:t>
            </a:r>
            <a:r>
              <a:rPr lang="cs-CZ" dirty="0"/>
              <a:t>(šokové stavy, srdeční selhání) </a:t>
            </a:r>
          </a:p>
          <a:p>
            <a:r>
              <a:rPr lang="cs-CZ" b="1" dirty="0" err="1"/>
              <a:t>Oběhové-reflexní</a:t>
            </a:r>
            <a:r>
              <a:rPr lang="cs-CZ" dirty="0"/>
              <a:t> - synkopa z mozkové </a:t>
            </a:r>
            <a:r>
              <a:rPr lang="cs-CZ" dirty="0" err="1"/>
              <a:t>hypoperfúze</a:t>
            </a:r>
            <a:r>
              <a:rPr lang="cs-CZ" dirty="0"/>
              <a:t> (</a:t>
            </a:r>
            <a:r>
              <a:rPr lang="cs-CZ" dirty="0" err="1"/>
              <a:t>hypoperfúze</a:t>
            </a:r>
            <a:r>
              <a:rPr lang="cs-CZ" dirty="0"/>
              <a:t> mozku trvající 10-15 s způsobí již synkopu)</a:t>
            </a:r>
          </a:p>
          <a:p>
            <a:r>
              <a:rPr lang="cs-CZ" b="1" dirty="0"/>
              <a:t>Vzácné endokrinní </a:t>
            </a:r>
            <a:r>
              <a:rPr lang="cs-CZ" dirty="0"/>
              <a:t>– </a:t>
            </a:r>
            <a:r>
              <a:rPr lang="cs-CZ" dirty="0" err="1"/>
              <a:t>tyreotoxické</a:t>
            </a:r>
            <a:r>
              <a:rPr lang="cs-CZ" dirty="0"/>
              <a:t>, </a:t>
            </a:r>
            <a:r>
              <a:rPr lang="cs-CZ" dirty="0" err="1"/>
              <a:t>myxedemové</a:t>
            </a:r>
            <a:r>
              <a:rPr lang="cs-CZ" dirty="0"/>
              <a:t> kóma, </a:t>
            </a:r>
            <a:r>
              <a:rPr lang="cs-CZ" dirty="0" err="1"/>
              <a:t>Addisonská</a:t>
            </a:r>
            <a:r>
              <a:rPr lang="cs-CZ" dirty="0"/>
              <a:t> krize </a:t>
            </a:r>
          </a:p>
        </p:txBody>
      </p:sp>
    </p:spTree>
    <p:extLst>
      <p:ext uri="{BB962C8B-B14F-4D97-AF65-F5344CB8AC3E}">
        <p14:creationId xmlns:p14="http://schemas.microsoft.com/office/powerpoint/2010/main" val="948766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Při selhání benzodiazepinů (5 min. od 2. dávky) </a:t>
            </a:r>
            <a:r>
              <a:rPr lang="cs-CZ" sz="1600" dirty="0"/>
              <a:t>(od 5. minuty léčba jako SE, terapie rozvinutého SE je méně úspěšná než fází předchozích)</a:t>
            </a:r>
          </a:p>
          <a:p>
            <a:r>
              <a:rPr lang="cs-CZ" b="1" u="sng" dirty="0"/>
              <a:t>ROZVINUTÝ SE: </a:t>
            </a:r>
            <a:r>
              <a:rPr lang="cs-CZ" b="1" dirty="0" err="1"/>
              <a:t>fenytoin</a:t>
            </a:r>
            <a:r>
              <a:rPr lang="cs-CZ" dirty="0"/>
              <a:t> (</a:t>
            </a:r>
            <a:r>
              <a:rPr lang="cs-CZ" dirty="0" err="1"/>
              <a:t>Epanutin</a:t>
            </a:r>
            <a:r>
              <a:rPr lang="cs-CZ" dirty="0"/>
              <a:t>) 20mg/kg, </a:t>
            </a:r>
            <a:r>
              <a:rPr lang="cs-CZ" dirty="0" err="1"/>
              <a:t>max</a:t>
            </a:r>
            <a:r>
              <a:rPr lang="cs-CZ" dirty="0"/>
              <a:t> 1500mg, 50ml/min.</a:t>
            </a:r>
          </a:p>
          <a:p>
            <a:r>
              <a:rPr lang="cs-CZ" dirty="0"/>
              <a:t>neředit do glukózy, monitorace TK a TF ! (</a:t>
            </a:r>
            <a:r>
              <a:rPr lang="cs-CZ" dirty="0" err="1"/>
              <a:t>bradyarytmie</a:t>
            </a:r>
            <a:r>
              <a:rPr lang="cs-CZ" dirty="0"/>
              <a:t>, asystolie)</a:t>
            </a:r>
          </a:p>
          <a:p>
            <a:r>
              <a:rPr lang="cs-CZ" dirty="0"/>
              <a:t>Alternativa </a:t>
            </a:r>
            <a:r>
              <a:rPr lang="cs-CZ" b="1" dirty="0" err="1"/>
              <a:t>i.v</a:t>
            </a:r>
            <a:r>
              <a:rPr lang="cs-CZ" b="1" dirty="0"/>
              <a:t>. </a:t>
            </a:r>
            <a:r>
              <a:rPr lang="cs-CZ" b="1" dirty="0" err="1"/>
              <a:t>valproát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Depakine</a:t>
            </a:r>
            <a:r>
              <a:rPr lang="cs-CZ" dirty="0"/>
              <a:t>) 40 mg/kg, max. 3000mg</a:t>
            </a:r>
          </a:p>
          <a:p>
            <a:pPr marL="0" indent="0">
              <a:buNone/>
            </a:pPr>
            <a:r>
              <a:rPr lang="cs-CZ" dirty="0"/>
              <a:t>                        </a:t>
            </a:r>
            <a:r>
              <a:rPr lang="cs-CZ" b="1" dirty="0" err="1"/>
              <a:t>i.v</a:t>
            </a:r>
            <a:r>
              <a:rPr lang="cs-CZ" b="1" dirty="0"/>
              <a:t>. </a:t>
            </a:r>
            <a:r>
              <a:rPr lang="cs-CZ" b="1" dirty="0" err="1"/>
              <a:t>levetiracetam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Keppra</a:t>
            </a:r>
            <a:r>
              <a:rPr lang="cs-CZ" dirty="0"/>
              <a:t> 40-60mg/kg, max. 4500mg)</a:t>
            </a:r>
          </a:p>
          <a:p>
            <a:r>
              <a:rPr lang="cs-CZ" b="1" u="sng" dirty="0"/>
              <a:t>REFRAKTERNÍ SE: </a:t>
            </a:r>
            <a:r>
              <a:rPr lang="cs-CZ" b="1" dirty="0"/>
              <a:t>zajištění ventilace! Monitorace EEG! </a:t>
            </a:r>
          </a:p>
          <a:p>
            <a:r>
              <a:rPr lang="cs-CZ" b="1" dirty="0" err="1"/>
              <a:t>Thiopental</a:t>
            </a:r>
            <a:r>
              <a:rPr lang="cs-CZ" dirty="0"/>
              <a:t> </a:t>
            </a:r>
            <a:r>
              <a:rPr lang="cs-CZ" altLang="cs-CZ" dirty="0"/>
              <a:t>úvodní bolus 100-250 mg </a:t>
            </a:r>
            <a:r>
              <a:rPr lang="cs-CZ" altLang="cs-CZ" dirty="0" err="1"/>
              <a:t>i.v</a:t>
            </a:r>
            <a:r>
              <a:rPr lang="cs-CZ" altLang="cs-CZ" dirty="0"/>
              <a:t>., dále udrž. dávka 3-5mg/kg/h s monitor. a </a:t>
            </a:r>
            <a:r>
              <a:rPr lang="cs-CZ" b="1" dirty="0"/>
              <a:t>s úpravou dávky dle EEG (</a:t>
            </a:r>
            <a:r>
              <a:rPr lang="cs-CZ" b="1" dirty="0" err="1"/>
              <a:t>burst</a:t>
            </a:r>
            <a:r>
              <a:rPr lang="cs-CZ" b="1" dirty="0"/>
              <a:t> </a:t>
            </a:r>
            <a:r>
              <a:rPr lang="cs-CZ" b="1" dirty="0" err="1"/>
              <a:t>suppression</a:t>
            </a:r>
            <a:r>
              <a:rPr lang="cs-CZ" b="1" dirty="0"/>
              <a:t>) </a:t>
            </a:r>
          </a:p>
          <a:p>
            <a:r>
              <a:rPr lang="cs-CZ" b="1" dirty="0"/>
              <a:t>Midazolam</a:t>
            </a:r>
            <a:r>
              <a:rPr lang="cs-CZ" dirty="0"/>
              <a:t> </a:t>
            </a:r>
            <a:r>
              <a:rPr lang="cs-CZ" altLang="cs-CZ" dirty="0"/>
              <a:t>bolus 2-3 mg/kg s následnou infúzí v dávkách 0,15-0,4 mg/kg/h </a:t>
            </a:r>
            <a:r>
              <a:rPr lang="cs-CZ" dirty="0"/>
              <a:t>s monitorací EEG</a:t>
            </a:r>
          </a:p>
          <a:p>
            <a:r>
              <a:rPr lang="cs-CZ" b="1" dirty="0" err="1"/>
              <a:t>Propofol</a:t>
            </a:r>
            <a:r>
              <a:rPr lang="cs-CZ" dirty="0"/>
              <a:t> bolus 2-5mg/kg (rychlost 20 µg/kg/min),  poté dávka 30–200 µg/kg/min (zvýšená opatrnost u dávek &gt;80 µg/kg/min)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506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Burst-suppression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1" y="1666875"/>
            <a:ext cx="6410324" cy="3796506"/>
          </a:xfrm>
        </p:spPr>
      </p:pic>
      <p:sp>
        <p:nvSpPr>
          <p:cNvPr id="5" name="TextovéPole 4"/>
          <p:cNvSpPr txBox="1"/>
          <p:nvPr/>
        </p:nvSpPr>
        <p:spPr>
          <a:xfrm>
            <a:off x="5329646" y="63184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/>
              <a:t>Zdroj:www.commons.wikimedia.org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682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3" y="824706"/>
            <a:ext cx="8280000" cy="5795981"/>
          </a:xfrm>
        </p:spPr>
      </p:pic>
      <p:sp>
        <p:nvSpPr>
          <p:cNvPr id="3" name="TextovéPole 2"/>
          <p:cNvSpPr txBox="1"/>
          <p:nvPr/>
        </p:nvSpPr>
        <p:spPr>
          <a:xfrm>
            <a:off x="5329646" y="63184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/>
              <a:t>Zdroj:www.commons.wikimedia.org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7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75"/>
            <a:ext cx="9148237" cy="5317989"/>
          </a:xfrm>
        </p:spPr>
      </p:pic>
      <p:sp>
        <p:nvSpPr>
          <p:cNvPr id="3" name="TextovéPole 2"/>
          <p:cNvSpPr txBox="1"/>
          <p:nvPr/>
        </p:nvSpPr>
        <p:spPr>
          <a:xfrm>
            <a:off x="5329646" y="63184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 err="1"/>
              <a:t>Zdroj:www.commons.wikimedia.org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147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0" indent="0"/>
            <a:r>
              <a:rPr lang="cs-CZ" altLang="cs-CZ">
                <a:ln>
                  <a:noFill/>
                </a:ln>
                <a:effectLst/>
              </a:rPr>
              <a:t>EPILEPSIE A EPILEPTICKÉ SYNDROMY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2900" indent="-342900"/>
            <a:r>
              <a:rPr lang="cs-CZ" altLang="cs-CZ" sz="2600" dirty="0"/>
              <a:t>1. cyklus 24-48 hod., v EEG úroveň </a:t>
            </a:r>
            <a:r>
              <a:rPr lang="cs-CZ" altLang="cs-CZ" sz="2600" dirty="0" err="1"/>
              <a:t>burst</a:t>
            </a:r>
            <a:r>
              <a:rPr lang="cs-CZ" altLang="cs-CZ" sz="2600" dirty="0"/>
              <a:t> </a:t>
            </a:r>
            <a:r>
              <a:rPr lang="cs-CZ" altLang="cs-CZ" sz="2600" dirty="0" err="1"/>
              <a:t>suppresion</a:t>
            </a:r>
            <a:r>
              <a:rPr lang="cs-CZ" altLang="cs-CZ" sz="2600" dirty="0"/>
              <a:t> (většinou dochází k přerušení záchvatové aktivity), posléze mělčí stupeň anestézie – riziko hypotenze a dalších komplikací (BCHN)</a:t>
            </a:r>
          </a:p>
          <a:p>
            <a:pPr marL="342900" indent="-342900"/>
            <a:r>
              <a:rPr lang="cs-CZ" altLang="cs-CZ" sz="2600" dirty="0"/>
              <a:t>Recidiva záchvatů – návrat k CA, další cyklus, změna terapie dle klin. stavu a komplikací, EEG</a:t>
            </a:r>
          </a:p>
          <a:p>
            <a:pPr marL="342900" indent="-342900"/>
            <a:endParaRPr lang="cs-CZ" altLang="cs-CZ" sz="2600" dirty="0"/>
          </a:p>
          <a:p>
            <a:pPr marL="342900" indent="-342900"/>
            <a:endParaRPr lang="cs-CZ" altLang="cs-CZ" sz="2600" dirty="0"/>
          </a:p>
        </p:txBody>
      </p:sp>
    </p:spTree>
    <p:extLst>
      <p:ext uri="{BB962C8B-B14F-4D97-AF65-F5344CB8AC3E}">
        <p14:creationId xmlns:p14="http://schemas.microsoft.com/office/powerpoint/2010/main" val="1029485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Urgentní stavy v </a:t>
            </a:r>
            <a:r>
              <a:rPr lang="cs-CZ" dirty="0" err="1"/>
              <a:t>epileptologii</a:t>
            </a:r>
            <a:endParaRPr lang="cs-CZ" dirty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cs-CZ" altLang="cs-CZ" b="1" dirty="0"/>
              <a:t>Nekonvulzivní status </a:t>
            </a:r>
            <a:r>
              <a:rPr lang="cs-CZ" altLang="cs-CZ" b="1" dirty="0" err="1"/>
              <a:t>epilepticus</a:t>
            </a:r>
            <a:r>
              <a:rPr lang="cs-CZ" altLang="cs-CZ" b="1" dirty="0"/>
              <a:t> (NCSE):             </a:t>
            </a:r>
            <a:r>
              <a:rPr lang="cs-CZ" altLang="cs-CZ" dirty="0"/>
              <a:t>30 min. trvající, od výchozího stavu se odlišující změnou chování, vnímání nebo myšlení, spojené s kontinuálními </a:t>
            </a:r>
            <a:r>
              <a:rPr lang="cs-CZ" altLang="cs-CZ" dirty="0" err="1"/>
              <a:t>epi</a:t>
            </a:r>
            <a:r>
              <a:rPr lang="cs-CZ" altLang="cs-CZ" dirty="0"/>
              <a:t> </a:t>
            </a:r>
            <a:r>
              <a:rPr lang="cs-CZ" altLang="cs-CZ" dirty="0" err="1"/>
              <a:t>grafoelementy</a:t>
            </a:r>
            <a:r>
              <a:rPr lang="cs-CZ" altLang="cs-CZ" dirty="0"/>
              <a:t> na EEG</a:t>
            </a:r>
          </a:p>
          <a:p>
            <a:r>
              <a:rPr lang="cs-CZ" altLang="cs-CZ" dirty="0"/>
              <a:t>kóma nebo zmatenost bez výraznějších motorických projevů</a:t>
            </a:r>
          </a:p>
          <a:p>
            <a:r>
              <a:rPr lang="cs-CZ" altLang="cs-CZ" dirty="0"/>
              <a:t>zejména u starších osob s </a:t>
            </a:r>
            <a:r>
              <a:rPr lang="cs-CZ" altLang="cs-CZ" dirty="0" err="1"/>
              <a:t>dif</a:t>
            </a:r>
            <a:r>
              <a:rPr lang="cs-CZ" altLang="cs-CZ" dirty="0"/>
              <a:t>. vaskulární encefalopatií</a:t>
            </a:r>
          </a:p>
          <a:p>
            <a:r>
              <a:rPr lang="cs-CZ" altLang="cs-CZ" dirty="0"/>
              <a:t>bez EEG </a:t>
            </a:r>
            <a:r>
              <a:rPr lang="cs-CZ" altLang="cs-CZ" dirty="0" err="1"/>
              <a:t>nediagnostikovatelný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34864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Děkuji za pozornost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79" y="1600200"/>
            <a:ext cx="6797441" cy="4525963"/>
          </a:xfrm>
        </p:spPr>
      </p:pic>
    </p:spTree>
    <p:extLst>
      <p:ext uri="{BB962C8B-B14F-4D97-AF65-F5344CB8AC3E}">
        <p14:creationId xmlns:p14="http://schemas.microsoft.com/office/powerpoint/2010/main" val="100516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Intrakraniální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Úrazy</a:t>
            </a:r>
            <a:r>
              <a:rPr lang="cs-CZ" dirty="0"/>
              <a:t> - komoce, kontuze, krvácení, zvýšení ICP expanzivně se chovajícím ložiskem </a:t>
            </a:r>
          </a:p>
          <a:p>
            <a:r>
              <a:rPr lang="cs-CZ" b="1" dirty="0"/>
              <a:t>CMP</a:t>
            </a:r>
            <a:r>
              <a:rPr lang="cs-CZ" dirty="0"/>
              <a:t> - kmenová ischémie, rozsáhlé SAK, </a:t>
            </a:r>
            <a:r>
              <a:rPr lang="cs-CZ" dirty="0" err="1"/>
              <a:t>hemocefalus</a:t>
            </a:r>
            <a:r>
              <a:rPr lang="cs-CZ" dirty="0"/>
              <a:t> </a:t>
            </a:r>
          </a:p>
          <a:p>
            <a:r>
              <a:rPr lang="cs-CZ" b="1" dirty="0"/>
              <a:t>Neuroinfekce </a:t>
            </a:r>
            <a:r>
              <a:rPr lang="cs-CZ" dirty="0"/>
              <a:t>- purulentní </a:t>
            </a:r>
            <a:r>
              <a:rPr lang="cs-CZ" dirty="0" err="1"/>
              <a:t>menignitida</a:t>
            </a:r>
            <a:r>
              <a:rPr lang="cs-CZ" dirty="0"/>
              <a:t> (bezvědomí často), u encefalitid více kvalitativní porucha vědomí</a:t>
            </a:r>
          </a:p>
          <a:p>
            <a:r>
              <a:rPr lang="cs-CZ" b="1" dirty="0"/>
              <a:t>Nádory</a:t>
            </a:r>
            <a:r>
              <a:rPr lang="cs-CZ" dirty="0"/>
              <a:t> CNS dekompenzace krvácením, edémem </a:t>
            </a:r>
          </a:p>
          <a:p>
            <a:r>
              <a:rPr lang="cs-CZ" b="1" dirty="0"/>
              <a:t>Epilepsie</a:t>
            </a:r>
            <a:r>
              <a:rPr lang="cs-CZ" dirty="0"/>
              <a:t> - status </a:t>
            </a:r>
            <a:r>
              <a:rPr lang="cs-CZ" dirty="0" err="1"/>
              <a:t>epilepticus</a:t>
            </a:r>
            <a:r>
              <a:rPr lang="cs-CZ" dirty="0"/>
              <a:t>, </a:t>
            </a:r>
            <a:r>
              <a:rPr lang="cs-CZ" dirty="0" err="1"/>
              <a:t>pozáchvatový</a:t>
            </a:r>
            <a:r>
              <a:rPr lang="cs-CZ" dirty="0"/>
              <a:t> stav</a:t>
            </a:r>
          </a:p>
        </p:txBody>
      </p:sp>
    </p:spTree>
    <p:extLst>
      <p:ext uri="{BB962C8B-B14F-4D97-AF65-F5344CB8AC3E}">
        <p14:creationId xmlns:p14="http://schemas.microsoft.com/office/powerpoint/2010/main" val="8541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pacienta v bezvědomí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Dýchání – frekvence, hloubka, vždy objektivně změřit analýzou krevních plynů</a:t>
            </a:r>
          </a:p>
          <a:p>
            <a:r>
              <a:rPr lang="cs-CZ" dirty="0"/>
              <a:t>Oběh – TK, puls, arytmie, periferní plnění </a:t>
            </a:r>
          </a:p>
          <a:p>
            <a:r>
              <a:rPr lang="cs-CZ" dirty="0"/>
              <a:t>Celkové vyšetření – barva kůže, známky poranění, vpichů, krvácení z těl. otvorů, hematomy, teplota</a:t>
            </a:r>
          </a:p>
          <a:p>
            <a:r>
              <a:rPr lang="cs-CZ" b="1" dirty="0"/>
              <a:t>Neurologické vyšetření </a:t>
            </a:r>
            <a:r>
              <a:rPr lang="cs-CZ" dirty="0"/>
              <a:t>– hluboké kóma je od postižení </a:t>
            </a:r>
            <a:r>
              <a:rPr lang="cs-CZ" dirty="0" err="1"/>
              <a:t>mesencefala</a:t>
            </a:r>
            <a:r>
              <a:rPr lang="cs-CZ" dirty="0"/>
              <a:t> níže, známky postižení kmene mozkového, pátráme po ložiskové symptomatologii a </a:t>
            </a:r>
            <a:r>
              <a:rPr lang="cs-CZ" dirty="0" err="1"/>
              <a:t>mitigovaných</a:t>
            </a:r>
            <a:r>
              <a:rPr lang="cs-CZ" dirty="0"/>
              <a:t> známkách křečové aktivity</a:t>
            </a:r>
          </a:p>
        </p:txBody>
      </p:sp>
    </p:spTree>
    <p:extLst>
      <p:ext uri="{BB962C8B-B14F-4D97-AF65-F5344CB8AC3E}">
        <p14:creationId xmlns:p14="http://schemas.microsoft.com/office/powerpoint/2010/main" val="330650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neurologické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Reakce zornic </a:t>
            </a:r>
            <a:r>
              <a:rPr lang="cs-CZ" dirty="0"/>
              <a:t>– asymetrická mydriáza bez reakce na osvit - velká, většinou stejnostranná expanze   s tlakem na horní kmen a  </a:t>
            </a:r>
            <a:r>
              <a:rPr lang="cs-CZ" dirty="0" err="1"/>
              <a:t>n.oculomotorius</a:t>
            </a:r>
            <a:r>
              <a:rPr lang="cs-CZ" dirty="0"/>
              <a:t>, často druhostranná hemiplegie </a:t>
            </a:r>
          </a:p>
          <a:p>
            <a:r>
              <a:rPr lang="cs-CZ" dirty="0"/>
              <a:t>Korneální r. – absence při lézi kmene </a:t>
            </a:r>
          </a:p>
          <a:p>
            <a:r>
              <a:rPr lang="cs-CZ" dirty="0" err="1"/>
              <a:t>Okulocefalické</a:t>
            </a:r>
            <a:r>
              <a:rPr lang="cs-CZ" dirty="0"/>
              <a:t> </a:t>
            </a:r>
            <a:r>
              <a:rPr lang="cs-CZ" dirty="0" err="1"/>
              <a:t>rr</a:t>
            </a:r>
            <a:r>
              <a:rPr lang="cs-CZ" dirty="0"/>
              <a:t>. – chybí při lézi kmene </a:t>
            </a:r>
          </a:p>
          <a:p>
            <a:r>
              <a:rPr lang="cs-CZ" dirty="0"/>
              <a:t>Konjugované bloudivé pohyby bulbů všemi směry se zachovanou FR prakticky vylučují primární poškození kmene !</a:t>
            </a:r>
          </a:p>
        </p:txBody>
      </p:sp>
    </p:spTree>
    <p:extLst>
      <p:ext uri="{BB962C8B-B14F-4D97-AF65-F5344CB8AC3E}">
        <p14:creationId xmlns:p14="http://schemas.microsoft.com/office/powerpoint/2010/main" val="427344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Neurologické 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Dekortikační postavení: </a:t>
            </a:r>
            <a:r>
              <a:rPr lang="cs-CZ" dirty="0"/>
              <a:t>flexe HK, extenze DK,  značí postižení </a:t>
            </a:r>
            <a:r>
              <a:rPr lang="cs-CZ" dirty="0" err="1"/>
              <a:t>kortikospinální</a:t>
            </a:r>
            <a:r>
              <a:rPr lang="cs-CZ" dirty="0"/>
              <a:t> dráhy, ale nemá topický význam </a:t>
            </a:r>
          </a:p>
          <a:p>
            <a:r>
              <a:rPr lang="cs-CZ" b="1" dirty="0" err="1"/>
              <a:t>Decerebrační</a:t>
            </a:r>
            <a:r>
              <a:rPr lang="cs-CZ" b="1" dirty="0"/>
              <a:t>  postavení: </a:t>
            </a:r>
            <a:r>
              <a:rPr lang="cs-CZ" dirty="0"/>
              <a:t>extenční na HK i DK  s addukcí a vnitřní rotací končetin znamená obvykle těžkou lézi kmene a </a:t>
            </a:r>
            <a:r>
              <a:rPr lang="cs-CZ" dirty="0" err="1"/>
              <a:t>mezencefala</a:t>
            </a:r>
            <a:endParaRPr lang="cs-CZ" dirty="0"/>
          </a:p>
          <a:p>
            <a:r>
              <a:rPr lang="cs-CZ" dirty="0"/>
              <a:t>Meningeální jevy – mohou chybět u těžkého kómatu s úplnou svalovou atonií</a:t>
            </a:r>
          </a:p>
        </p:txBody>
      </p:sp>
    </p:spTree>
    <p:extLst>
      <p:ext uri="{BB962C8B-B14F-4D97-AF65-F5344CB8AC3E}">
        <p14:creationId xmlns:p14="http://schemas.microsoft.com/office/powerpoint/2010/main" val="99725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3328</Words>
  <Application>Microsoft Office PowerPoint</Application>
  <PresentationFormat>Předvádění na obrazovce (4:3)</PresentationFormat>
  <Paragraphs>296</Paragraphs>
  <Slides>56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Times New Roman</vt:lpstr>
      <vt:lpstr>Wingdings 2</vt:lpstr>
      <vt:lpstr>Office Theme</vt:lpstr>
      <vt:lpstr> René Jura  </vt:lpstr>
      <vt:lpstr>Poruchy vědomí</vt:lpstr>
      <vt:lpstr>Poruchy vědomí</vt:lpstr>
      <vt:lpstr>Poruchy vědomí</vt:lpstr>
      <vt:lpstr>Extrakraniální etiologie</vt:lpstr>
      <vt:lpstr>Intrakraniální etiologie</vt:lpstr>
      <vt:lpstr>Vyšetření pacienta v bezvědomí</vt:lpstr>
      <vt:lpstr>Základní neurologické vyšetření</vt:lpstr>
      <vt:lpstr>Neurologické  vyšetření</vt:lpstr>
      <vt:lpstr>Prezentace aplikace PowerPoint</vt:lpstr>
      <vt:lpstr>Diagnostika</vt:lpstr>
      <vt:lpstr>Terapie </vt:lpstr>
      <vt:lpstr>EPILEPSIE</vt:lpstr>
      <vt:lpstr>Epileptické záchvaty</vt:lpstr>
      <vt:lpstr>Akutní záchvat</vt:lpstr>
      <vt:lpstr>Neurol.praxi2018, 19(I):32-36</vt:lpstr>
      <vt:lpstr>Neurol.praxi2018, 19(I):32-36</vt:lpstr>
      <vt:lpstr>Prezentace aplikace PowerPoint</vt:lpstr>
      <vt:lpstr>Prezentace aplikace PowerPoint</vt:lpstr>
      <vt:lpstr>Prezentace aplikace PowerPoint</vt:lpstr>
      <vt:lpstr>Etiologie</vt:lpstr>
      <vt:lpstr>Diferenciální diagnostika </vt:lpstr>
      <vt:lpstr>Somaticky podmíněné neepileptické záchvaty</vt:lpstr>
      <vt:lpstr>PNES, psychogenně podmíněné neepileptické záchvaty </vt:lpstr>
      <vt:lpstr>Diff. diagnostika</vt:lpstr>
      <vt:lpstr>Diff. dg., ostatní</vt:lpstr>
      <vt:lpstr>Diff. dg. ostatní</vt:lpstr>
      <vt:lpstr>DIAGNOSTIKA, Soubor minimálních diagnostických a terapeutických standardů u pacientů s epilepsií, Epistop 2017</vt:lpstr>
      <vt:lpstr>DIAGNOSTIKA, Soubor minimálních diagnostických a terapeutických standardů u pacientů s epilepsií, Epistop 2017</vt:lpstr>
      <vt:lpstr>EEG - norma</vt:lpstr>
      <vt:lpstr>Prezentace aplikace PowerPoint</vt:lpstr>
      <vt:lpstr>vaskulární etiol., kontinuální epi aktivita nad pravou hemisférou</vt:lpstr>
      <vt:lpstr>EPILEPSIE a EPILEPTICKÉ SYNDROMY</vt:lpstr>
      <vt:lpstr>TERAPIE, podpůrná opatření, první pomoc, Epistop 2017 </vt:lpstr>
      <vt:lpstr>Terapie – režimová opatření</vt:lpstr>
      <vt:lpstr>Epilepsie terapie</vt:lpstr>
      <vt:lpstr>Terapie epilepsie</vt:lpstr>
      <vt:lpstr> FARMAKOREZISTENTNÍ EPILEPSIE               epileptochirurgické zákroky  resekční x stimulační </vt:lpstr>
      <vt:lpstr>FARMAKOREZISTENTNÍ EPILEPSIE               epileptochirurgické zákroky stimulační</vt:lpstr>
      <vt:lpstr>Urgentní stav v epileptologii, záchvat</vt:lpstr>
      <vt:lpstr>Urgentní stavy v epileptologii</vt:lpstr>
      <vt:lpstr>Epileptický záchvat, terapie</vt:lpstr>
      <vt:lpstr>Urgentní stav v epileptologii,             status epilepticus</vt:lpstr>
      <vt:lpstr>SE</vt:lpstr>
      <vt:lpstr>SE (etiologie, mortalita), Anest.intenzivMed.2018,29:207-216</vt:lpstr>
      <vt:lpstr>Urgentní stavy v epileptologii, SE</vt:lpstr>
      <vt:lpstr>Urgentní stavy v epileptologii</vt:lpstr>
      <vt:lpstr>Urgentní stavy v epileptologii</vt:lpstr>
      <vt:lpstr>SE, urgentní stavy v epileptologii</vt:lpstr>
      <vt:lpstr>SE</vt:lpstr>
      <vt:lpstr>Burst-suppression</vt:lpstr>
      <vt:lpstr>Prezentace aplikace PowerPoint</vt:lpstr>
      <vt:lpstr>Prezentace aplikace PowerPoint</vt:lpstr>
      <vt:lpstr>EPILEPSIE A EPILEPTICKÉ SYNDROMY</vt:lpstr>
      <vt:lpstr>Urgentní stavy v epileptologii</vt:lpstr>
      <vt:lpstr>Děkuji za pozornost </vt:lpstr>
    </vt:vector>
  </TitlesOfParts>
  <Company>uziv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Náhle vzniklá neurologická symptomatologie – nejenom CMP! Jsou konzultace posádky ZZS s iktovým centrem potřebné?</dc:title>
  <dc:creator>Robert</dc:creator>
  <cp:lastModifiedBy>Vlčková Eva</cp:lastModifiedBy>
  <cp:revision>319</cp:revision>
  <dcterms:created xsi:type="dcterms:W3CDTF">2015-04-11T14:15:44Z</dcterms:created>
  <dcterms:modified xsi:type="dcterms:W3CDTF">2024-09-27T10:21:17Z</dcterms:modified>
</cp:coreProperties>
</file>