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313" r:id="rId4"/>
    <p:sldId id="284" r:id="rId5"/>
    <p:sldId id="285" r:id="rId6"/>
    <p:sldId id="289" r:id="rId7"/>
    <p:sldId id="261" r:id="rId8"/>
    <p:sldId id="290" r:id="rId9"/>
    <p:sldId id="258" r:id="rId10"/>
    <p:sldId id="263" r:id="rId11"/>
    <p:sldId id="298" r:id="rId12"/>
    <p:sldId id="297" r:id="rId13"/>
    <p:sldId id="320" r:id="rId14"/>
    <p:sldId id="300" r:id="rId15"/>
    <p:sldId id="301" r:id="rId16"/>
    <p:sldId id="302" r:id="rId17"/>
    <p:sldId id="264" r:id="rId18"/>
    <p:sldId id="277" r:id="rId19"/>
    <p:sldId id="292" r:id="rId20"/>
    <p:sldId id="319" r:id="rId21"/>
    <p:sldId id="31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81" autoAdjust="0"/>
  </p:normalViewPr>
  <p:slideViewPr>
    <p:cSldViewPr snapToGrid="0">
      <p:cViewPr varScale="1">
        <p:scale>
          <a:sx n="81" d="100"/>
          <a:sy n="81" d="100"/>
        </p:scale>
        <p:origin x="120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E61EC-3A1E-4C4B-A47E-D8463C0ED500}" type="datetimeFigureOut">
              <a:rPr lang="cs-CZ" smtClean="0"/>
              <a:pPr/>
              <a:t>26.09.2024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ED643-A484-42AF-BEF3-76699D399C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0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2406" y="578582"/>
            <a:ext cx="8825658" cy="2677648"/>
          </a:xfrm>
        </p:spPr>
        <p:txBody>
          <a:bodyPr/>
          <a:lstStyle/>
          <a:p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Guillain-Barré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2406" y="2743200"/>
            <a:ext cx="8928207" cy="2895600"/>
          </a:xfrm>
        </p:spPr>
        <p:txBody>
          <a:bodyPr>
            <a:normAutofit/>
          </a:bodyPr>
          <a:lstStyle/>
          <a:p>
            <a:r>
              <a:rPr lang="cs-CZ" sz="2000" b="1" u="sng" dirty="0">
                <a:solidFill>
                  <a:srgbClr val="92D050"/>
                </a:solidFill>
              </a:rPr>
              <a:t>Jura </a:t>
            </a:r>
            <a:r>
              <a:rPr lang="cs-CZ" sz="2000" b="1" u="sng" dirty="0" smtClean="0">
                <a:solidFill>
                  <a:srgbClr val="92D050"/>
                </a:solidFill>
              </a:rPr>
              <a:t>R</a:t>
            </a:r>
            <a:r>
              <a:rPr lang="cs-CZ" sz="2000" b="1" u="sng" baseline="30000" dirty="0" smtClean="0">
                <a:solidFill>
                  <a:srgbClr val="92D050"/>
                </a:solidFill>
              </a:rPr>
              <a:t> </a:t>
            </a:r>
            <a:endParaRPr lang="cs-CZ" sz="2000" b="1" baseline="30000" dirty="0">
              <a:solidFill>
                <a:srgbClr val="92D050"/>
              </a:solidFill>
            </a:endParaRPr>
          </a:p>
          <a:p>
            <a:endParaRPr lang="cs-CZ" dirty="0"/>
          </a:p>
          <a:p>
            <a:pPr>
              <a:buSzPct val="100000"/>
            </a:pPr>
            <a:r>
              <a:rPr lang="cs-CZ" sz="1600" b="1" dirty="0"/>
              <a:t>Neurologická klinika </a:t>
            </a:r>
            <a:r>
              <a:rPr lang="cs-CZ" sz="1600" b="1" dirty="0" err="1"/>
              <a:t>fn</a:t>
            </a:r>
            <a:r>
              <a:rPr lang="cs-CZ" sz="1600" b="1" dirty="0"/>
              <a:t> </a:t>
            </a:r>
            <a:r>
              <a:rPr lang="cs-CZ" sz="1600" b="1" dirty="0" err="1"/>
              <a:t>brno</a:t>
            </a:r>
            <a:r>
              <a:rPr lang="cs-CZ" sz="1600" b="1" dirty="0"/>
              <a:t> a </a:t>
            </a:r>
            <a:r>
              <a:rPr lang="cs-CZ" sz="1600" b="1" dirty="0" err="1"/>
              <a:t>lf</a:t>
            </a:r>
            <a:r>
              <a:rPr lang="cs-CZ" sz="1600" b="1" dirty="0"/>
              <a:t> mu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051" y="3769591"/>
            <a:ext cx="1943124" cy="4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0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47544"/>
            <a:ext cx="10595513" cy="3772256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Pac. byla odeslána k dalšímu došetření a léčbě na naši kliniku</a:t>
            </a:r>
            <a:r>
              <a:rPr lang="cs-C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přijata s </a:t>
            </a:r>
            <a:r>
              <a:rPr lang="cs-CZ" sz="2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pracovní dg.: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Bulbární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sy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se slabostí šíjového svalstva a horních končetin,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diff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 dg. porucha NS přenosu charakteru MG či GBS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Zahájena léčba IVIG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(KIOVIG 2g/kg/den,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celk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 dávka 150 g)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Gynekologické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konzílium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Intaktní gravidita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nyní 30+6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t.g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Po 24 hod. pobytu na JIP dochází k další progresi bulbárního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sy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dysfágie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dysartrie), rozvoji periferní faciální léze a progresi chabé paraparézy HK kořenově do těžkého st. s levostrannou akcentací</a:t>
            </a: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8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86928"/>
            <a:ext cx="10595513" cy="3332871"/>
          </a:xfrm>
        </p:spPr>
        <p:txBody>
          <a:bodyPr>
            <a:noAutofit/>
          </a:bodyPr>
          <a:lstStyle/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Vzhledem k celkové únavě, nutnému trvalému odsávání velkého množství slin z DÚ, nemožnosti polykání a kašle byla z důvodu adekvátního zajištění toalety DC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provedena elektivní intubace a napojení pacientky na UPV</a:t>
            </a: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8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- provedená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575560"/>
            <a:ext cx="10595513" cy="3860408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CSF </a:t>
            </a:r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(5.den): </a:t>
            </a:r>
            <a:r>
              <a:rPr lang="cs-CZ" sz="2800" dirty="0" err="1">
                <a:latin typeface="Calibri" panose="020F0502020204030204" pitchFamily="34" charset="0"/>
              </a:rPr>
              <a:t>oligocytární</a:t>
            </a:r>
            <a:r>
              <a:rPr lang="cs-CZ" sz="2800" dirty="0">
                <a:latin typeface="Calibri" panose="020F0502020204030204" pitchFamily="34" charset="0"/>
              </a:rPr>
              <a:t> nález s 16 mono, 0 </a:t>
            </a:r>
            <a:r>
              <a:rPr lang="cs-CZ" sz="2800" dirty="0" err="1">
                <a:latin typeface="Calibri" panose="020F0502020204030204" pitchFamily="34" charset="0"/>
              </a:rPr>
              <a:t>poly</a:t>
            </a:r>
            <a:r>
              <a:rPr lang="cs-CZ" sz="2800" dirty="0">
                <a:latin typeface="Calibri" panose="020F0502020204030204" pitchFamily="34" charset="0"/>
              </a:rPr>
              <a:t>, CB 0,21 g/l, infekční agens (HSV 1+2, </a:t>
            </a:r>
            <a:r>
              <a:rPr lang="cs-CZ" sz="2800" dirty="0" err="1">
                <a:latin typeface="Calibri" panose="020F0502020204030204" pitchFamily="34" charset="0"/>
              </a:rPr>
              <a:t>borrelie</a:t>
            </a:r>
            <a:r>
              <a:rPr lang="cs-CZ" sz="2800" dirty="0">
                <a:latin typeface="Calibri" panose="020F0502020204030204" pitchFamily="34" charset="0"/>
              </a:rPr>
              <a:t>, KME) </a:t>
            </a:r>
            <a:r>
              <a:rPr lang="cs-CZ" sz="2800" dirty="0" err="1">
                <a:latin typeface="Calibri" panose="020F0502020204030204" pitchFamily="34" charset="0"/>
              </a:rPr>
              <a:t>negat</a:t>
            </a:r>
            <a:r>
              <a:rPr lang="cs-CZ" sz="2800" dirty="0">
                <a:latin typeface="Calibri" panose="020F0502020204030204" pitchFamily="34" charset="0"/>
              </a:rPr>
              <a:t>.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MR mozku a C páteře:</a:t>
            </a:r>
            <a:r>
              <a:rPr lang="cs-CZ" sz="2800" dirty="0">
                <a:latin typeface="Calibri" panose="020F0502020204030204" pitchFamily="34" charset="0"/>
              </a:rPr>
              <a:t> Bez průkazu expanze intrakraniálně, drobná nespecifická T2  </a:t>
            </a:r>
            <a:r>
              <a:rPr lang="cs-CZ" sz="2800" dirty="0" err="1">
                <a:latin typeface="Calibri" panose="020F0502020204030204" pitchFamily="34" charset="0"/>
              </a:rPr>
              <a:t>hyperintenzita</a:t>
            </a:r>
            <a:r>
              <a:rPr lang="cs-CZ" sz="2800" dirty="0">
                <a:latin typeface="Calibri" panose="020F0502020204030204" pitchFamily="34" charset="0"/>
              </a:rPr>
              <a:t> v </a:t>
            </a:r>
            <a:r>
              <a:rPr lang="cs-CZ" sz="2800" dirty="0" err="1">
                <a:latin typeface="Calibri" panose="020F0502020204030204" pitchFamily="34" charset="0"/>
              </a:rPr>
              <a:t>obl</a:t>
            </a:r>
            <a:r>
              <a:rPr lang="cs-CZ" sz="2800" dirty="0">
                <a:latin typeface="Calibri" panose="020F0502020204030204" pitchFamily="34" charset="0"/>
              </a:rPr>
              <a:t>. pontu. V rozsahu C míchy </a:t>
            </a:r>
            <a:r>
              <a:rPr lang="cs-CZ" sz="2800" dirty="0" err="1">
                <a:latin typeface="Calibri" panose="020F0502020204030204" pitchFamily="34" charset="0"/>
              </a:rPr>
              <a:t>bpn</a:t>
            </a:r>
            <a:r>
              <a:rPr lang="cs-CZ" sz="2800" dirty="0">
                <a:latin typeface="Calibri" panose="020F0502020204030204" pitchFamily="34" charset="0"/>
              </a:rPr>
              <a:t>. </a:t>
            </a:r>
          </a:p>
          <a:p>
            <a:r>
              <a:rPr lang="cs-CZ" sz="2800" dirty="0">
                <a:latin typeface="Calibri" panose="020F0502020204030204" pitchFamily="34" charset="0"/>
              </a:rPr>
              <a:t> 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SF EMG </a:t>
            </a:r>
            <a:r>
              <a:rPr lang="cs-CZ" sz="2800" dirty="0" err="1">
                <a:latin typeface="Calibri" panose="020F0502020204030204" pitchFamily="34" charset="0"/>
              </a:rPr>
              <a:t>m.orbicularis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oculi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l.sin</a:t>
            </a:r>
            <a:r>
              <a:rPr lang="cs-CZ" sz="2800" dirty="0">
                <a:latin typeface="Calibri" panose="020F0502020204030204" pitchFamily="34" charset="0"/>
              </a:rPr>
              <a:t>: Normální </a:t>
            </a:r>
            <a:r>
              <a:rPr lang="cs-CZ" sz="2800" dirty="0" err="1">
                <a:latin typeface="Calibri" panose="020F0502020204030204" pitchFamily="34" charset="0"/>
              </a:rPr>
              <a:t>jitter</a:t>
            </a:r>
            <a:r>
              <a:rPr lang="cs-CZ" sz="2800" dirty="0">
                <a:latin typeface="Calibri" panose="020F0502020204030204" pitchFamily="34" charset="0"/>
              </a:rPr>
              <a:t>, nejsou bloky. Nález nesvědčí pro poruchu NS přenosu a nepodporuje dg. </a:t>
            </a:r>
            <a:r>
              <a:rPr lang="cs-CZ" sz="2800" dirty="0" err="1">
                <a:latin typeface="Calibri" panose="020F0502020204030204" pitchFamily="34" charset="0"/>
              </a:rPr>
              <a:t>myasthenie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</a:t>
            </a:r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EMG vyšetření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693" y="2365545"/>
            <a:ext cx="11422566" cy="3936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EMG z </a:t>
            </a:r>
            <a:r>
              <a:rPr lang="cs-CZ" sz="2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HKK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cs-CZ" sz="2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6.den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): 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</a:rPr>
              <a:t>Ne</a:t>
            </a:r>
            <a:r>
              <a:rPr lang="cs-CZ" sz="2600" dirty="0">
                <a:latin typeface="Calibri" panose="020F0502020204030204" pitchFamily="34" charset="0"/>
              </a:rPr>
              <a:t>výbavnost F-vln z </a:t>
            </a:r>
            <a:r>
              <a:rPr lang="cs-CZ" sz="2600" dirty="0" err="1">
                <a:latin typeface="Calibri" panose="020F0502020204030204" pitchFamily="34" charset="0"/>
              </a:rPr>
              <a:t>n.medianus</a:t>
            </a:r>
            <a:r>
              <a:rPr lang="cs-CZ" sz="2600" dirty="0">
                <a:latin typeface="Calibri" panose="020F0502020204030204" pitchFamily="34" charset="0"/>
              </a:rPr>
              <a:t> a </a:t>
            </a:r>
            <a:r>
              <a:rPr lang="cs-CZ" sz="2600" dirty="0" err="1">
                <a:latin typeface="Calibri" panose="020F0502020204030204" pitchFamily="34" charset="0"/>
              </a:rPr>
              <a:t>ulnaris</a:t>
            </a:r>
            <a:r>
              <a:rPr lang="cs-CZ" sz="2600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bilat</a:t>
            </a:r>
            <a:r>
              <a:rPr lang="cs-CZ" sz="2600" dirty="0">
                <a:latin typeface="Calibri" panose="020F0502020204030204" pitchFamily="34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cs-CZ" sz="2600" dirty="0">
                <a:latin typeface="Calibri" panose="020F0502020204030204" pitchFamily="34" charset="0"/>
              </a:rPr>
              <a:t>Jinak nález motorických i senzitivních kondukčních studií normální</a:t>
            </a:r>
          </a:p>
          <a:p>
            <a:pPr lvl="1">
              <a:spcBef>
                <a:spcPts val="600"/>
              </a:spcBef>
            </a:pPr>
            <a:r>
              <a:rPr lang="cs-CZ" sz="2600" dirty="0">
                <a:latin typeface="Calibri" panose="020F0502020204030204" pitchFamily="34" charset="0"/>
              </a:rPr>
              <a:t>Nejsou bloky ani jiné známky demyelinizačního postižení. </a:t>
            </a:r>
          </a:p>
          <a:p>
            <a:pPr>
              <a:spcBef>
                <a:spcPts val="2400"/>
              </a:spcBef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Kontrolní EMG (</a:t>
            </a:r>
            <a:r>
              <a:rPr lang="cs-CZ" sz="2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30.den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): </a:t>
            </a:r>
            <a:r>
              <a:rPr lang="cs-CZ" sz="2600" dirty="0">
                <a:latin typeface="Calibri" panose="020F0502020204030204" pitchFamily="34" charset="0"/>
              </a:rPr>
              <a:t>Zřetelný pokles amplitud </a:t>
            </a:r>
            <a:r>
              <a:rPr lang="cs-CZ" sz="2600" dirty="0" err="1">
                <a:latin typeface="Calibri" panose="020F0502020204030204" pitchFamily="34" charset="0"/>
              </a:rPr>
              <a:t>CMAPs</a:t>
            </a:r>
            <a:r>
              <a:rPr lang="cs-CZ" sz="2600" dirty="0">
                <a:latin typeface="Calibri" panose="020F0502020204030204" pitchFamily="34" charset="0"/>
              </a:rPr>
              <a:t> na </a:t>
            </a:r>
            <a:r>
              <a:rPr lang="cs-CZ" sz="2600" dirty="0" err="1">
                <a:latin typeface="Calibri" panose="020F0502020204030204" pitchFamily="34" charset="0"/>
              </a:rPr>
              <a:t>HKK</a:t>
            </a:r>
            <a:endParaRPr lang="cs-CZ" sz="2400" dirty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cs-CZ" sz="2600" dirty="0">
                <a:latin typeface="Calibri" panose="020F0502020204030204" pitchFamily="34" charset="0"/>
              </a:rPr>
              <a:t>Nadále bez známek demyelinizačního postižení </a:t>
            </a:r>
          </a:p>
          <a:p>
            <a:pPr lvl="1">
              <a:spcBef>
                <a:spcPts val="600"/>
              </a:spcBef>
            </a:pPr>
            <a:r>
              <a:rPr lang="cs-CZ" sz="2600" dirty="0">
                <a:latin typeface="Calibri" panose="020F0502020204030204" pitchFamily="34" charset="0"/>
              </a:rPr>
              <a:t>Senzitivní </a:t>
            </a:r>
            <a:r>
              <a:rPr lang="cs-CZ" sz="2600" dirty="0" err="1">
                <a:latin typeface="Calibri" panose="020F0502020204030204" pitchFamily="34" charset="0"/>
              </a:rPr>
              <a:t>neurogram</a:t>
            </a:r>
            <a:r>
              <a:rPr lang="cs-CZ" sz="2600" dirty="0">
                <a:latin typeface="Calibri" panose="020F0502020204030204" pitchFamily="34" charset="0"/>
              </a:rPr>
              <a:t> je fyziologický, beze změn oproti minulému vyšetření</a:t>
            </a:r>
          </a:p>
          <a:p>
            <a:pPr lvl="1">
              <a:spcBef>
                <a:spcPts val="600"/>
              </a:spcBef>
            </a:pPr>
            <a:r>
              <a:rPr lang="cs-CZ" sz="2600" dirty="0">
                <a:latin typeface="Calibri" panose="020F0502020204030204" pitchFamily="34" charset="0"/>
              </a:rPr>
              <a:t>V jehlové EMG generalizovaná abnormální spontánní aktivita </a:t>
            </a:r>
            <a:r>
              <a:rPr lang="cs-CZ" sz="2400" dirty="0">
                <a:latin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</a:rPr>
              <a:t>POV</a:t>
            </a:r>
            <a:r>
              <a:rPr lang="cs-CZ" sz="2400" dirty="0">
                <a:latin typeface="Calibri" panose="020F0502020204030204" pitchFamily="34" charset="0"/>
              </a:rPr>
              <a:t> + fibrilace) (nejčetnější na </a:t>
            </a:r>
            <a:r>
              <a:rPr lang="cs-CZ" sz="2400" dirty="0" err="1">
                <a:latin typeface="Calibri" panose="020F0502020204030204" pitchFamily="34" charset="0"/>
              </a:rPr>
              <a:t>HKK</a:t>
            </a:r>
            <a:r>
              <a:rPr lang="cs-CZ" sz="2400" dirty="0">
                <a:latin typeface="Calibri" panose="020F0502020204030204" pitchFamily="34" charset="0"/>
              </a:rPr>
              <a:t> a v bulbární oblasti)</a:t>
            </a:r>
          </a:p>
          <a:p>
            <a:pPr lvl="1">
              <a:spcBef>
                <a:spcPts val="600"/>
              </a:spcBef>
            </a:pPr>
            <a:r>
              <a:rPr lang="cs-CZ" sz="2600" dirty="0">
                <a:latin typeface="Calibri" panose="020F0502020204030204" pitchFamily="34" charset="0"/>
              </a:rPr>
              <a:t>V souhrnu akutní </a:t>
            </a:r>
            <a:r>
              <a:rPr lang="cs-CZ" sz="2600" dirty="0" err="1">
                <a:latin typeface="Calibri" panose="020F0502020204030204" pitchFamily="34" charset="0"/>
              </a:rPr>
              <a:t>axonální</a:t>
            </a:r>
            <a:r>
              <a:rPr lang="cs-CZ" sz="2600" dirty="0">
                <a:latin typeface="Calibri" panose="020F0502020204030204" pitchFamily="34" charset="0"/>
              </a:rPr>
              <a:t> čistě motorická PNP - </a:t>
            </a:r>
            <a:r>
              <a:rPr lang="cs-CZ" sz="2600" b="1" dirty="0">
                <a:latin typeface="Calibri" panose="020F0502020204030204" pitchFamily="34" charset="0"/>
              </a:rPr>
              <a:t>koreluje s dg. AMAN</a:t>
            </a:r>
          </a:p>
          <a:p>
            <a:pPr>
              <a:spcBef>
                <a:spcPts val="600"/>
              </a:spcBef>
            </a:pPr>
            <a:endParaRPr lang="cs-CZ" sz="2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cs-CZ" sz="2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cs-CZ" sz="2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– ukončení gravidity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97480"/>
            <a:ext cx="10595513" cy="3738488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U pac.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progredující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těhotenská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hepatopatie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bez vývoje HELLP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sy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SzPct val="65000"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Vzhledem k přetrvávajícímu závažnému klinickému stavu a horšícím se laboratorním parametrům bylo po předchozí maturaci plodu </a:t>
            </a:r>
            <a:r>
              <a:rPr lang="cs-CZ" sz="2800" b="1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 31.týdnu indikováno ukončení gravidity elektivní sekcí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(v jedné době provedena i tracheostomie)</a:t>
            </a:r>
          </a:p>
          <a:p>
            <a:pPr>
              <a:buSzPct val="65000"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Výkon proběhl bez komplikací, stav novorozence odpovídá gestačnímu stáří 31. týdne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(chlapec 1750 g,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Apgar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4-7-7)</a:t>
            </a: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– poporodní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5951" y="2545080"/>
            <a:ext cx="10595513" cy="387539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Od 2. týdne docházelo ke zlepšování klinického stavu pacientky,  postupně odpojena od UPV,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neurotopicky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přetrvává bulbární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sy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chabá paraparéza HKK s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rhizomelickou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akcentací do těžkého stupně</a:t>
            </a: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Akutní přechodná psychotická porucha v souvislosti s šestinedělím       a kumulací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stresogenních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faktorů, zejména zdravotních. Zastavena laktace, do medikace titrován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quetiapin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psychologická péče</a:t>
            </a: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Pacientka rehabilituje chůzi, pokračování v logopedické péči</a:t>
            </a: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- poporodní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6040"/>
            <a:ext cx="10595513" cy="3829928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Průběh dále komplikován levostrannou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aspira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ční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pleuropneumonií    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 reaktivním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fluidothoraxem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Proveden FEES s nálezem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orofaryngeální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dysfágie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těžkého stupně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 tichými aspiracemi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indikována zavedení PEG</a:t>
            </a:r>
          </a:p>
          <a:p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Neurologicky dochází k dalšímu postupnému zlepšování - regrese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faciální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diparézy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a chabé paraparézy HKK do lehkého, kořenově až středního stupně, přetrvává těžká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dysfágie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– po 2 měsících hospitalizace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4474" y="2667000"/>
            <a:ext cx="10595513" cy="3352800"/>
          </a:xfrm>
        </p:spPr>
        <p:txBody>
          <a:bodyPr>
            <a:noAutofit/>
          </a:bodyPr>
          <a:lstStyle/>
          <a:p>
            <a:pPr>
              <a:buSzPct val="65000"/>
            </a:pPr>
            <a:r>
              <a:rPr lang="cs-CZ" sz="2800" dirty="0">
                <a:latin typeface="Calibri" panose="020F0502020204030204" pitchFamily="34" charset="0"/>
              </a:rPr>
              <a:t>47. den po porodu překlad na spádovou neurologii se zavedenou TSK, PEG, </a:t>
            </a:r>
            <a:r>
              <a:rPr lang="cs-CZ" sz="2800" dirty="0" err="1">
                <a:latin typeface="Calibri" panose="020F0502020204030204" pitchFamily="34" charset="0"/>
              </a:rPr>
              <a:t>perzistující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dysfágií</a:t>
            </a:r>
            <a:r>
              <a:rPr lang="cs-CZ" sz="2800" dirty="0">
                <a:latin typeface="Calibri" panose="020F0502020204030204" pitchFamily="34" charset="0"/>
              </a:rPr>
              <a:t> a chabou paraparézou HKK lehkého st. </a:t>
            </a:r>
          </a:p>
          <a:p>
            <a:pPr>
              <a:buSzPct val="65000"/>
            </a:pPr>
            <a:r>
              <a:rPr lang="cs-CZ" sz="2800" dirty="0">
                <a:latin typeface="Calibri" panose="020F0502020204030204" pitchFamily="34" charset="0"/>
              </a:rPr>
              <a:t>Dále výrazné zlepšení klinického stavu, úprava </a:t>
            </a:r>
            <a:r>
              <a:rPr lang="cs-CZ" sz="2800" dirty="0" err="1">
                <a:latin typeface="Calibri" panose="020F0502020204030204" pitchFamily="34" charset="0"/>
              </a:rPr>
              <a:t>dysfágie</a:t>
            </a:r>
            <a:r>
              <a:rPr lang="cs-CZ" sz="2800" dirty="0">
                <a:latin typeface="Calibri" panose="020F0502020204030204" pitchFamily="34" charset="0"/>
              </a:rPr>
              <a:t> ad </a:t>
            </a:r>
            <a:r>
              <a:rPr lang="cs-CZ" sz="2800" dirty="0" err="1">
                <a:latin typeface="Calibri" panose="020F0502020204030204" pitchFamily="34" charset="0"/>
              </a:rPr>
              <a:t>integrum</a:t>
            </a:r>
            <a:r>
              <a:rPr lang="cs-CZ" sz="2800" dirty="0">
                <a:latin typeface="Calibri" panose="020F0502020204030204" pitchFamily="34" charset="0"/>
              </a:rPr>
              <a:t>   s následnou </a:t>
            </a:r>
            <a:r>
              <a:rPr lang="cs-CZ" sz="2800" dirty="0" err="1">
                <a:latin typeface="Calibri" panose="020F0502020204030204" pitchFamily="34" charset="0"/>
              </a:rPr>
              <a:t>dekanylací</a:t>
            </a:r>
            <a:r>
              <a:rPr lang="cs-CZ" sz="2800" dirty="0">
                <a:latin typeface="Calibri" panose="020F0502020204030204" pitchFamily="34" charset="0"/>
              </a:rPr>
              <a:t> a minimálním reziduálním </a:t>
            </a:r>
            <a:r>
              <a:rPr lang="cs-CZ" sz="2800" dirty="0" err="1">
                <a:latin typeface="Calibri" panose="020F0502020204030204" pitchFamily="34" charset="0"/>
              </a:rPr>
              <a:t>neurodeficitem</a:t>
            </a:r>
            <a:r>
              <a:rPr lang="cs-CZ" sz="2800" dirty="0">
                <a:latin typeface="Calibri" panose="020F0502020204030204" pitchFamily="34" charset="0"/>
              </a:rPr>
              <a:t>    ve smyslu chabé paraparézy HK lehkého stupně</a:t>
            </a:r>
          </a:p>
        </p:txBody>
      </p:sp>
    </p:spTree>
    <p:extLst>
      <p:ext uri="{BB962C8B-B14F-4D97-AF65-F5344CB8AC3E}">
        <p14:creationId xmlns:p14="http://schemas.microsoft.com/office/powerpoint/2010/main" val="418406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 –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3" y="2392681"/>
            <a:ext cx="10518601" cy="3849310"/>
          </a:xfrm>
        </p:spPr>
        <p:txBody>
          <a:bodyPr>
            <a:noAutofit/>
          </a:bodyPr>
          <a:lstStyle/>
          <a:p>
            <a:pPr>
              <a:buSzPct val="65000"/>
            </a:pPr>
            <a:r>
              <a:rPr lang="cs-CZ" sz="2800" dirty="0">
                <a:latin typeface="Calibri" panose="020F0502020204030204" pitchFamily="34" charset="0"/>
              </a:rPr>
              <a:t>Cílem kazuistiky bylo upozornit na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vzácný výskyt FCB varianty GBS, navíc v těhotenství </a:t>
            </a:r>
          </a:p>
          <a:p>
            <a:pPr>
              <a:buSzPct val="65000"/>
            </a:pPr>
            <a:r>
              <a:rPr lang="en-US" sz="2800" dirty="0">
                <a:latin typeface="Calibri" panose="020F0502020204030204" pitchFamily="34" charset="0"/>
              </a:rPr>
              <a:t>GBS </a:t>
            </a:r>
            <a:r>
              <a:rPr lang="cs-CZ" sz="2800" dirty="0">
                <a:latin typeface="Calibri" panose="020F0502020204030204" pitchFamily="34" charset="0"/>
              </a:rPr>
              <a:t>mívá variabilní průběh a zpravidla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představuje závažnou komplikaci gravidity </a:t>
            </a:r>
          </a:p>
          <a:p>
            <a:pPr>
              <a:buSzPct val="65000"/>
            </a:pPr>
            <a:r>
              <a:rPr lang="cs-CZ" sz="2800" dirty="0">
                <a:latin typeface="Calibri" panose="020F0502020204030204" pitchFamily="34" charset="0"/>
              </a:rPr>
              <a:t>V některých případech si </a:t>
            </a:r>
            <a:r>
              <a:rPr lang="cs-CZ" sz="2800" dirty="0" err="1">
                <a:latin typeface="Calibri" panose="020F0502020204030204" pitchFamily="34" charset="0"/>
              </a:rPr>
              <a:t>progredující</a:t>
            </a:r>
            <a:r>
              <a:rPr lang="cs-CZ" sz="2800" dirty="0">
                <a:latin typeface="Calibri" panose="020F0502020204030204" pitchFamily="34" charset="0"/>
              </a:rPr>
              <a:t> stav těhotné může vynutit i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předčasné ukončení gravidity  </a:t>
            </a:r>
          </a:p>
          <a:p>
            <a:pPr>
              <a:buSzPct val="65000"/>
            </a:pPr>
            <a:r>
              <a:rPr lang="cs-CZ" sz="2800" dirty="0">
                <a:latin typeface="Calibri" panose="020F0502020204030204" pitchFamily="34" charset="0"/>
              </a:rPr>
              <a:t>Je-li GBS včas diagnostikován a správně zaléčen, pak je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prognóza          i přes komplikovaný průběh příznivá</a:t>
            </a: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SzPct val="65000"/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69" y="2028093"/>
            <a:ext cx="4059177" cy="4829908"/>
          </a:xfrm>
        </p:spPr>
      </p:pic>
    </p:spTree>
    <p:extLst>
      <p:ext uri="{BB962C8B-B14F-4D97-AF65-F5344CB8AC3E}">
        <p14:creationId xmlns:p14="http://schemas.microsoft.com/office/powerpoint/2010/main" val="139074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OBSAH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927" y="2553195"/>
            <a:ext cx="9527686" cy="39159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GUILLAIN-BARRÉ SYNDROM, FCB VARIANTA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GBS V TĚHOTENSTVÍ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latin typeface="Calibri" panose="020F0502020204030204" pitchFamily="34" charset="0"/>
              </a:rPr>
              <a:t>KAZUISTIKA</a:t>
            </a:r>
          </a:p>
          <a:p>
            <a:pPr marL="0" indent="0">
              <a:buNone/>
            </a:pPr>
            <a:endParaRPr lang="cs-CZ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2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60" y="1021278"/>
            <a:ext cx="5403273" cy="7362702"/>
          </a:xfrm>
        </p:spPr>
      </p:pic>
    </p:spTree>
    <p:extLst>
      <p:ext uri="{BB962C8B-B14F-4D97-AF65-F5344CB8AC3E}">
        <p14:creationId xmlns:p14="http://schemas.microsoft.com/office/powerpoint/2010/main" val="207258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7" y="985653"/>
            <a:ext cx="8383980" cy="5872348"/>
          </a:xfrm>
        </p:spPr>
      </p:pic>
    </p:spTree>
    <p:extLst>
      <p:ext uri="{BB962C8B-B14F-4D97-AF65-F5344CB8AC3E}">
        <p14:creationId xmlns:p14="http://schemas.microsoft.com/office/powerpoint/2010/main" val="226057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GUILLAIN-BARRÉ syndrom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553195"/>
            <a:ext cx="8825659" cy="4304805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GBS 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Akutní zánětlivé autoimunitní onemocnění postihující převážně periferní nervový systém 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Více variant onemocnění s odlišnými klinickými obrazy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FCB varianta - málo častá a atypicky se prezentující varianta akutní 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polyradikuloneuritidy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Vzácně se může vyskytnout i během těhotenství</a:t>
            </a:r>
          </a:p>
          <a:p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Varianty GUILLAIN-BARRÉ syndromu</a:t>
            </a:r>
            <a:endParaRPr lang="cs-CZ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603500"/>
            <a:ext cx="9922777" cy="3947202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Klasický GBS                                                             </a:t>
            </a: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800" dirty="0" err="1">
                <a:latin typeface="Calibri" pitchFamily="34" charset="0"/>
                <a:cs typeface="Calibri" pitchFamily="34" charset="0"/>
              </a:rPr>
              <a:t>Faryngo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-</a:t>
            </a:r>
            <a:r>
              <a:rPr lang="cs-CZ" altLang="cs-CZ" sz="2800" dirty="0" err="1">
                <a:latin typeface="Calibri" pitchFamily="34" charset="0"/>
                <a:cs typeface="Calibri" pitchFamily="34" charset="0"/>
              </a:rPr>
              <a:t>cerviko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-brachiální svalová slabost </a:t>
            </a:r>
            <a:r>
              <a:rPr lang="cs-CZ" altLang="cs-CZ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(FCB varianta)                                         </a:t>
            </a: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Paraparetická forma GBS</a:t>
            </a: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Faciální diplegie s parestéziemi</a:t>
            </a:r>
          </a:p>
          <a:p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Miller-Fischerův syndrom (MFS)   </a:t>
            </a:r>
          </a:p>
          <a:p>
            <a:r>
              <a:rPr lang="cs-CZ" altLang="cs-CZ" sz="2800" dirty="0" err="1">
                <a:latin typeface="Calibri" pitchFamily="34" charset="0"/>
                <a:cs typeface="Calibri" pitchFamily="34" charset="0"/>
              </a:rPr>
              <a:t>Bickerstaffova</a:t>
            </a:r>
            <a:r>
              <a:rPr lang="cs-CZ" altLang="cs-CZ" sz="2800" dirty="0">
                <a:latin typeface="Calibri" pitchFamily="34" charset="0"/>
                <a:cs typeface="Calibri" pitchFamily="34" charset="0"/>
              </a:rPr>
              <a:t> kmenová encefalitida</a:t>
            </a:r>
            <a:endParaRPr lang="cs-CZ" altLang="cs-CZ" sz="2000" dirty="0">
              <a:latin typeface="Calibri" pitchFamily="34" charset="0"/>
              <a:cs typeface="Calibri" pitchFamily="34" charset="0"/>
            </a:endParaRPr>
          </a:p>
          <a:p>
            <a:endParaRPr lang="cs-CZ" altLang="cs-CZ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cs-CZ" altLang="cs-CZ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90" y="6299860"/>
            <a:ext cx="5962650" cy="5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FCB varianta GBS </a:t>
            </a:r>
            <a:endParaRPr lang="cs-CZ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208810"/>
            <a:ext cx="9972967" cy="4975761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Diagnostika, FCB varianta: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altLang="cs-CZ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Klinický obraz – slabost </a:t>
            </a:r>
            <a:r>
              <a:rPr lang="cs-CZ" altLang="cs-CZ" sz="28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orofaryngeálních</a:t>
            </a:r>
            <a:r>
              <a:rPr lang="cs-CZ" altLang="cs-CZ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šíjových a brachiálních svalů s areflexií HKK </a:t>
            </a:r>
            <a:r>
              <a:rPr lang="cs-CZ" altLang="cs-CZ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(nepřítomnost ataxie, poruchy vědomí či výrazné slabosti DKK)</a:t>
            </a:r>
          </a:p>
          <a:p>
            <a:r>
              <a:rPr lang="cs-CZ" altLang="cs-CZ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Laboratorně – pozitivita protilátek proti gangliosidům v séru (</a:t>
            </a:r>
            <a:r>
              <a:rPr lang="cs-CZ" altLang="cs-CZ" sz="28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anti</a:t>
            </a:r>
            <a:r>
              <a:rPr lang="cs-CZ" altLang="cs-CZ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-GT1a, anti- GQ1b) </a:t>
            </a:r>
          </a:p>
          <a:p>
            <a:r>
              <a:rPr lang="cs-CZ" altLang="cs-CZ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Elektrofyziologický průkaz akutní </a:t>
            </a:r>
            <a:r>
              <a:rPr lang="cs-CZ" altLang="cs-CZ" sz="2800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axonální</a:t>
            </a:r>
            <a:r>
              <a:rPr lang="cs-CZ" altLang="cs-CZ" sz="2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neuropatie </a:t>
            </a:r>
            <a:r>
              <a:rPr lang="cs-CZ" altLang="cs-CZ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(AMAN, AMSAN) </a:t>
            </a:r>
            <a:endParaRPr lang="cs-CZ" altLang="cs-CZ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cs-CZ" altLang="cs-CZ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altLang="cs-CZ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Příznaky předcházejícího respiračního či GI </a:t>
            </a:r>
            <a:r>
              <a:rPr lang="cs-CZ" altLang="cs-CZ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infektu</a:t>
            </a:r>
            <a:endParaRPr lang="cs-CZ" altLang="cs-CZ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altLang="cs-CZ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Proteinocytologická</a:t>
            </a:r>
            <a:r>
              <a:rPr lang="cs-CZ" altLang="cs-CZ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 disociace v </a:t>
            </a:r>
            <a:r>
              <a:rPr lang="cs-CZ" altLang="cs-CZ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likvoru</a:t>
            </a:r>
            <a:endParaRPr lang="cs-CZ" altLang="cs-CZ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GUILLAIN-BARRÉ syndrom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553195"/>
            <a:ext cx="8825659" cy="4304805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Diferenciální dg., FCB varianta: 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CMP v zadní cirkulaci (POCI) </a:t>
            </a:r>
          </a:p>
          <a:p>
            <a:r>
              <a:rPr lang="cs-CZ" sz="2400" dirty="0" err="1">
                <a:latin typeface="Calibri" pitchFamily="34" charset="0"/>
                <a:cs typeface="Calibri" pitchFamily="34" charset="0"/>
              </a:rPr>
              <a:t>Myasthenia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gravis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Botulismus</a:t>
            </a:r>
          </a:p>
          <a:p>
            <a:r>
              <a:rPr lang="cs-CZ" sz="2400" dirty="0" err="1">
                <a:latin typeface="Calibri" pitchFamily="34" charset="0"/>
                <a:cs typeface="Calibri" pitchFamily="34" charset="0"/>
              </a:rPr>
              <a:t>Wernickeho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encefalopatie</a:t>
            </a: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Kmenová encefalitida </a:t>
            </a:r>
          </a:p>
          <a:p>
            <a:r>
              <a:rPr lang="cs-CZ" sz="2400" dirty="0" err="1">
                <a:latin typeface="Calibri" pitchFamily="34" charset="0"/>
                <a:cs typeface="Calibri" pitchFamily="34" charset="0"/>
              </a:rPr>
              <a:t>Paraneoplastická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neuropatie</a:t>
            </a:r>
          </a:p>
          <a:p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GBS v těhotenství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302" y="2565070"/>
            <a:ext cx="10924806" cy="381009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Calibri" panose="020F0502020204030204" pitchFamily="34" charset="0"/>
              </a:rPr>
              <a:t>Vzácný výskyt</a:t>
            </a:r>
          </a:p>
          <a:p>
            <a:r>
              <a:rPr lang="cs-CZ" sz="2800" dirty="0">
                <a:latin typeface="Calibri" panose="020F0502020204030204" pitchFamily="34" charset="0"/>
              </a:rPr>
              <a:t>Komplikace gravidity, možný letální průběh</a:t>
            </a:r>
          </a:p>
          <a:p>
            <a:r>
              <a:rPr lang="cs-CZ" sz="2800" dirty="0">
                <a:latin typeface="Calibri" panose="020F0502020204030204" pitchFamily="34" charset="0"/>
              </a:rPr>
              <a:t>Nejistá prognóza a riziko pro matku i plod</a:t>
            </a:r>
          </a:p>
          <a:p>
            <a:r>
              <a:rPr lang="cs-CZ" sz="2800" dirty="0">
                <a:latin typeface="Calibri" panose="020F0502020204030204" pitchFamily="34" charset="0"/>
              </a:rPr>
              <a:t>Diagnostika postavená především na klinickém obraze, EMG a CSF </a:t>
            </a:r>
            <a:r>
              <a:rPr lang="cs-CZ" dirty="0">
                <a:latin typeface="Calibri" panose="020F0502020204030204" pitchFamily="34" charset="0"/>
              </a:rPr>
              <a:t>(nejsou limitace v graviditě)</a:t>
            </a:r>
          </a:p>
          <a:p>
            <a:r>
              <a:rPr lang="cs-CZ" sz="2800" dirty="0">
                <a:latin typeface="Calibri" panose="020F0502020204030204" pitchFamily="34" charset="0"/>
              </a:rPr>
              <a:t>Léčba stejná jako u ostatních nemocných (IVIG, TPF)</a:t>
            </a:r>
          </a:p>
          <a:p>
            <a:endParaRPr lang="cs-CZ" sz="28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7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GBS v těhotenství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1176" y="2505694"/>
            <a:ext cx="10777849" cy="3833840"/>
          </a:xfrm>
        </p:spPr>
        <p:txBody>
          <a:bodyPr>
            <a:noAutofit/>
          </a:bodyPr>
          <a:lstStyle/>
          <a:p>
            <a:r>
              <a:rPr lang="cs-CZ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Neurointenzivní</a:t>
            </a:r>
            <a:r>
              <a:rPr 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 péče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s </a:t>
            </a:r>
            <a:r>
              <a:rPr lang="cs-CZ" sz="2800" dirty="0">
                <a:latin typeface="Calibri" panose="020F0502020204030204" pitchFamily="34" charset="0"/>
              </a:rPr>
              <a:t>pečlivou monitorací matky i vitality plodu</a:t>
            </a:r>
          </a:p>
          <a:p>
            <a:r>
              <a:rPr lang="cs-CZ" sz="2800" dirty="0">
                <a:latin typeface="Calibri" panose="020F0502020204030204" pitchFamily="34" charset="0"/>
              </a:rPr>
              <a:t>Onemocnění by nemělo mít </a:t>
            </a:r>
            <a:r>
              <a:rPr lang="cs-CZ" sz="2800" dirty="0" err="1">
                <a:latin typeface="Calibri" panose="020F0502020204030204" pitchFamily="34" charset="0"/>
              </a:rPr>
              <a:t>negat</a:t>
            </a:r>
            <a:r>
              <a:rPr lang="cs-CZ" sz="2800" dirty="0">
                <a:latin typeface="Calibri" panose="020F0502020204030204" pitchFamily="34" charset="0"/>
              </a:rPr>
              <a:t>. vliv na vývoj plodu či novorozence, nemělo by </a:t>
            </a:r>
            <a:r>
              <a:rPr lang="cs-CZ" sz="2800" dirty="0">
                <a:latin typeface="Times New Roman"/>
                <a:cs typeface="Times New Roman"/>
              </a:rPr>
              <a:t>↑ </a:t>
            </a:r>
            <a:r>
              <a:rPr lang="cs-CZ" sz="2800" dirty="0">
                <a:latin typeface="Calibri" panose="020F0502020204030204" pitchFamily="34" charset="0"/>
              </a:rPr>
              <a:t>četnost spontánních potratů nebo úmrtí plodu</a:t>
            </a:r>
          </a:p>
          <a:p>
            <a:r>
              <a:rPr lang="cs-CZ" sz="2800" dirty="0">
                <a:latin typeface="Calibri" panose="020F0502020204030204" pitchFamily="34" charset="0"/>
              </a:rPr>
              <a:t>Předčasné ukončení těhotenství nezlepšuje </a:t>
            </a:r>
            <a:r>
              <a:rPr lang="cs-CZ" sz="2800" dirty="0" err="1">
                <a:latin typeface="Calibri" panose="020F0502020204030204" pitchFamily="34" charset="0"/>
              </a:rPr>
              <a:t>outcome</a:t>
            </a:r>
            <a:endParaRPr lang="cs-CZ" sz="2800" dirty="0">
              <a:latin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</a:rPr>
              <a:t>GBS není důvodem k SC, vyjma gynekologických indikací</a:t>
            </a:r>
          </a:p>
          <a:p>
            <a:r>
              <a:rPr lang="cs-CZ" sz="2800" dirty="0">
                <a:latin typeface="Calibri" panose="020F0502020204030204" pitchFamily="34" charset="0"/>
              </a:rPr>
              <a:t>Pacientky po porodu nemusí být schopné se postarat o novorozence      z důvodu neurologického deficitu </a:t>
            </a:r>
            <a:r>
              <a:rPr lang="cs-CZ" sz="1600" dirty="0">
                <a:latin typeface="Calibri" panose="020F0502020204030204" pitchFamily="34" charset="0"/>
              </a:rPr>
              <a:t>(např. ztráta samostatné lokomoce)</a:t>
            </a:r>
          </a:p>
          <a:p>
            <a:endParaRPr lang="cs-CZ" sz="28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8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7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91508"/>
            <a:ext cx="10595513" cy="3628291"/>
          </a:xfrm>
        </p:spPr>
        <p:txBody>
          <a:bodyPr>
            <a:noAutofit/>
          </a:bodyPr>
          <a:lstStyle/>
          <a:p>
            <a:pPr>
              <a:buSzPct val="65000"/>
            </a:pPr>
            <a:r>
              <a:rPr lang="cs-CZ" sz="2800" dirty="0">
                <a:latin typeface="Calibri" panose="020F0502020204030204" pitchFamily="34" charset="0"/>
              </a:rPr>
              <a:t>22-ti letá zdravá žena, </a:t>
            </a:r>
            <a:r>
              <a:rPr lang="cs-CZ" sz="2800" dirty="0" err="1">
                <a:latin typeface="Calibri" panose="020F0502020204030204" pitchFamily="34" charset="0"/>
              </a:rPr>
              <a:t>primigravida</a:t>
            </a:r>
            <a:r>
              <a:rPr lang="cs-CZ" sz="2800" dirty="0">
                <a:latin typeface="Calibri" panose="020F0502020204030204" pitchFamily="34" charset="0"/>
              </a:rPr>
              <a:t>, ve 30. t. dosud nekomplikované gravidity </a:t>
            </a:r>
          </a:p>
          <a:p>
            <a:r>
              <a:rPr lang="cs-CZ" sz="2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Klinická manifestace: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</a:rPr>
              <a:t>cca 1 denní rozvoj slabosti šíjového svalstva, porucha řeči a polykání, postupně navíc slabost obou HK zhoršující se únavou, vleže ani nezvedne hlavu. Asi před 10 dny prodělala průjmové onemocnění, kultivačně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Campylobacter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jejuni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</a:rPr>
              <a:t>Pac. vyšetřena na spádové neurologické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amb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., provedeno EMG vyš. bez známek poruchy NS přenosu, nebyly zachyceny ani známky postižení periferních </a:t>
            </a:r>
            <a:r>
              <a:rPr lang="cs-CZ" sz="2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nn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., které by svědčily pro AIDP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(2.den rozvoje obtíží)</a:t>
            </a:r>
          </a:p>
        </p:txBody>
      </p:sp>
    </p:spTree>
    <p:extLst>
      <p:ext uri="{BB962C8B-B14F-4D97-AF65-F5344CB8AC3E}">
        <p14:creationId xmlns:p14="http://schemas.microsoft.com/office/powerpoint/2010/main" val="3774839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2515</TotalTime>
  <Words>923</Words>
  <Application>Microsoft Office PowerPoint</Application>
  <PresentationFormat>Širokoúhlá obrazovka</PresentationFormat>
  <Paragraphs>104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Iontový efekt</vt:lpstr>
      <vt:lpstr>Guillain-Barré syndrom   </vt:lpstr>
      <vt:lpstr>OBSAH</vt:lpstr>
      <vt:lpstr>GUILLAIN-BARRÉ syndrom </vt:lpstr>
      <vt:lpstr>Varianty GUILLAIN-BARRÉ syndromu</vt:lpstr>
      <vt:lpstr>FCB varianta GBS </vt:lpstr>
      <vt:lpstr>GUILLAIN-BARRÉ syndrom </vt:lpstr>
      <vt:lpstr>GBS v těhotenství</vt:lpstr>
      <vt:lpstr>GBS v těhotenství</vt:lpstr>
      <vt:lpstr>KAZUISTIKA</vt:lpstr>
      <vt:lpstr>KAZUISTIKA</vt:lpstr>
      <vt:lpstr>KAZUISTIKA</vt:lpstr>
      <vt:lpstr>KAZUISTIKA - provedená vyšetření</vt:lpstr>
      <vt:lpstr>KAZUISTIKA – EMG vyšetření</vt:lpstr>
      <vt:lpstr>KAZUISTIKA – ukončení gravidity</vt:lpstr>
      <vt:lpstr>KAZUISTIKA – poporodní období</vt:lpstr>
      <vt:lpstr>KAZUISTIKA - poporodní období</vt:lpstr>
      <vt:lpstr>KAZUISTIKA – po 2 měsících hospitalizace</vt:lpstr>
      <vt:lpstr>KAZUISTIKA – závěr</vt:lpstr>
      <vt:lpstr>DĚKUJI ZA POZORNOST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doprovázející preeklampsii – kazuistika</dc:title>
  <dc:creator>Iva Šrotová</dc:creator>
  <cp:lastModifiedBy>Jura René</cp:lastModifiedBy>
  <cp:revision>193</cp:revision>
  <dcterms:created xsi:type="dcterms:W3CDTF">2014-06-02T04:44:03Z</dcterms:created>
  <dcterms:modified xsi:type="dcterms:W3CDTF">2024-09-26T09:48:02Z</dcterms:modified>
</cp:coreProperties>
</file>