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83" r:id="rId7"/>
    <p:sldId id="284" r:id="rId8"/>
    <p:sldId id="285" r:id="rId9"/>
    <p:sldId id="286" r:id="rId10"/>
    <p:sldId id="262" r:id="rId11"/>
    <p:sldId id="291" r:id="rId12"/>
    <p:sldId id="292" r:id="rId13"/>
    <p:sldId id="263" r:id="rId14"/>
    <p:sldId id="264" r:id="rId15"/>
    <p:sldId id="265" r:id="rId16"/>
    <p:sldId id="269" r:id="rId17"/>
    <p:sldId id="268" r:id="rId18"/>
    <p:sldId id="270" r:id="rId19"/>
    <p:sldId id="272" r:id="rId20"/>
    <p:sldId id="271" r:id="rId21"/>
    <p:sldId id="274" r:id="rId22"/>
    <p:sldId id="275" r:id="rId23"/>
    <p:sldId id="276" r:id="rId24"/>
    <p:sldId id="277" r:id="rId25"/>
    <p:sldId id="279" r:id="rId26"/>
    <p:sldId id="289" r:id="rId27"/>
    <p:sldId id="278" r:id="rId28"/>
    <p:sldId id="290" r:id="rId29"/>
    <p:sldId id="280" r:id="rId30"/>
    <p:sldId id="281" r:id="rId31"/>
    <p:sldId id="282" r:id="rId32"/>
    <p:sldId id="287" r:id="rId33"/>
    <p:sldId id="288" r:id="rId34"/>
    <p:sldId id="293" r:id="rId35"/>
    <p:sldId id="295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249DD-54C6-4611-BE5D-B85876EDDEB5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6F9F-A138-4EE4-BD7C-6BF42A4E466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316F9F-A138-4EE4-BD7C-6BF42A4E466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A702704-6D96-4C17-87A3-6F5AE6D2FD70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Význam/přínos neurologa v péči o kriticky nemocné pacienty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</a:t>
            </a:r>
            <a:r>
              <a:rPr lang="cs-CZ" b="1" dirty="0" smtClean="0">
                <a:solidFill>
                  <a:schemeClr val="tx1"/>
                </a:solidFill>
              </a:rPr>
              <a:t>René Jura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2461997" cy="16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157788"/>
            <a:ext cx="3051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FN%20Brno_modra_obdeln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229200"/>
            <a:ext cx="3128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1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</a:rPr>
              <a:t>smysl a význam neurologického vyšetření kriticky nemocného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stanovit diagnózu </a:t>
            </a:r>
          </a:p>
          <a:p>
            <a:pPr lvl="2"/>
            <a:r>
              <a:rPr lang="cs-CZ" sz="1600" b="1" dirty="0" smtClean="0"/>
              <a:t>klinický nález</a:t>
            </a:r>
          </a:p>
          <a:p>
            <a:pPr lvl="2"/>
            <a:r>
              <a:rPr lang="cs-CZ" sz="1600" b="1" dirty="0" smtClean="0"/>
              <a:t>doporučení pomocných vyšetření ( zobrazovací, elektrofyziologická, </a:t>
            </a:r>
            <a:r>
              <a:rPr lang="cs-CZ" sz="1600" b="1" dirty="0" err="1" smtClean="0"/>
              <a:t>likvor</a:t>
            </a:r>
            <a:r>
              <a:rPr lang="cs-CZ" sz="1600" b="1" dirty="0" smtClean="0"/>
              <a:t>)</a:t>
            </a:r>
          </a:p>
          <a:p>
            <a:pPr lvl="1"/>
            <a:endParaRPr lang="cs-CZ" sz="2000" b="1" dirty="0" smtClean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58" name="Picture 2" descr="C:\Users\petr.hon\Desktop\sepse 2018\200px-Hieronymus_Bosch_053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7419" y="1772816"/>
            <a:ext cx="4495735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641379"/>
          </a:xfrm>
        </p:spPr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</a:rPr>
              <a:t>smysl a význam neurologického vyšetření kriticky nemocného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doporučit terapii</a:t>
            </a:r>
          </a:p>
          <a:p>
            <a:pPr lvl="2"/>
            <a:r>
              <a:rPr lang="cs-CZ" sz="1800" b="1" dirty="0" smtClean="0"/>
              <a:t>medikamentózní</a:t>
            </a:r>
          </a:p>
          <a:p>
            <a:pPr lvl="2"/>
            <a:r>
              <a:rPr lang="cs-CZ" sz="1800" b="1" dirty="0" smtClean="0"/>
              <a:t>intervence neurochirurga, radiologa</a:t>
            </a:r>
          </a:p>
          <a:p>
            <a:pPr lvl="2"/>
            <a:r>
              <a:rPr lang="cs-CZ" sz="1800" b="1" dirty="0" smtClean="0"/>
              <a:t>rehabilitace</a:t>
            </a:r>
          </a:p>
          <a:p>
            <a:pPr lvl="1"/>
            <a:endParaRPr lang="cs-CZ" sz="2000" b="1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5057" name="Picture 1" descr="C:\Users\petr.hon\Desktop\sepse 2018\my_lobotomy-freeman_operat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783" y="1556792"/>
            <a:ext cx="4582328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>
                <a:solidFill>
                  <a:srgbClr val="FF0000"/>
                </a:solidFill>
              </a:rPr>
              <a:t>smysl a význam neurologického vyšetření kriticky nemocného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podílet se na stanovení prognózy kriticky nemocného</a:t>
            </a:r>
          </a:p>
          <a:p>
            <a:pPr lvl="2"/>
            <a:r>
              <a:rPr lang="cs-CZ" sz="1800" b="1" dirty="0" smtClean="0"/>
              <a:t>včetně stanovení mozkové smrti</a:t>
            </a:r>
          </a:p>
        </p:txBody>
      </p:sp>
      <p:pic>
        <p:nvPicPr>
          <p:cNvPr id="49154" name="Picture 2" descr="C:\Users\petr.hon\Desktop\sepse 2018\cc_Piltdown_gang_16x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7369" y="1700808"/>
            <a:ext cx="4836631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neurologické vyšetření kriticky nemocného</a:t>
            </a:r>
          </a:p>
          <a:p>
            <a:pPr lvl="1"/>
            <a:r>
              <a:rPr lang="cs-CZ" sz="2000" b="1" dirty="0" smtClean="0"/>
              <a:t>pacient je při vědomí</a:t>
            </a:r>
          </a:p>
          <a:p>
            <a:pPr lvl="2"/>
            <a:r>
              <a:rPr lang="cs-CZ" sz="1600" b="1" dirty="0" smtClean="0"/>
              <a:t>kvalita vědomí  ( orientace, paměť, pozornost)</a:t>
            </a:r>
          </a:p>
          <a:p>
            <a:pPr lvl="2"/>
            <a:r>
              <a:rPr lang="cs-CZ" sz="1600" b="1" dirty="0" smtClean="0"/>
              <a:t>verbální produkce (fatická porucha)</a:t>
            </a:r>
          </a:p>
          <a:p>
            <a:pPr lvl="2"/>
            <a:r>
              <a:rPr lang="cs-CZ" sz="1600" b="1" dirty="0" smtClean="0"/>
              <a:t>hlavové nervy</a:t>
            </a:r>
          </a:p>
          <a:p>
            <a:pPr lvl="2"/>
            <a:r>
              <a:rPr lang="cs-CZ" sz="1600" b="1" dirty="0" smtClean="0"/>
              <a:t>hybnost končetin</a:t>
            </a:r>
          </a:p>
          <a:p>
            <a:pPr lvl="2"/>
            <a:r>
              <a:rPr lang="cs-CZ" sz="1600" b="1" dirty="0" smtClean="0"/>
              <a:t>koordinace</a:t>
            </a:r>
          </a:p>
          <a:p>
            <a:pPr lvl="2"/>
            <a:r>
              <a:rPr lang="cs-CZ" sz="1600" b="1" dirty="0" smtClean="0"/>
              <a:t>čití</a:t>
            </a:r>
          </a:p>
          <a:p>
            <a:pPr lvl="2"/>
            <a:r>
              <a:rPr lang="cs-CZ" sz="1600" b="1" dirty="0" smtClean="0"/>
              <a:t>reflexy a </a:t>
            </a:r>
            <a:r>
              <a:rPr lang="cs-CZ" sz="1600" b="1" dirty="0" err="1" smtClean="0"/>
              <a:t>event</a:t>
            </a:r>
            <a:r>
              <a:rPr lang="cs-CZ" sz="1600" b="1" dirty="0" smtClean="0"/>
              <a:t>. přítomnost patologických (pyramidových) jevů</a:t>
            </a:r>
          </a:p>
          <a:p>
            <a:pPr lvl="1"/>
            <a:r>
              <a:rPr lang="cs-CZ" sz="2000" b="1" dirty="0" smtClean="0"/>
              <a:t>pacient není při vědomí</a:t>
            </a:r>
          </a:p>
          <a:p>
            <a:pPr lvl="2"/>
            <a:r>
              <a:rPr lang="cs-CZ" sz="1600" b="1" dirty="0" smtClean="0"/>
              <a:t>hlavové nervy</a:t>
            </a:r>
          </a:p>
          <a:p>
            <a:pPr lvl="2"/>
            <a:r>
              <a:rPr lang="cs-CZ" sz="1600" b="1" dirty="0" smtClean="0"/>
              <a:t>motorická odpověď na algický stimul</a:t>
            </a:r>
          </a:p>
          <a:p>
            <a:pPr lvl="2"/>
            <a:r>
              <a:rPr lang="cs-CZ" sz="1600" b="1" dirty="0" smtClean="0"/>
              <a:t>respirační vzorce</a:t>
            </a:r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dirty="0" smtClean="0">
                <a:solidFill>
                  <a:srgbClr val="FF0000"/>
                </a:solidFill>
              </a:rPr>
              <a:t>neurologické vyšetření kriticky nemocného - pacient je při vědomí</a:t>
            </a:r>
          </a:p>
          <a:p>
            <a:endParaRPr lang="cs-CZ" sz="26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300" b="1" dirty="0" smtClean="0"/>
              <a:t>kvalita vědomí  </a:t>
            </a:r>
          </a:p>
          <a:p>
            <a:pPr lvl="2"/>
            <a:r>
              <a:rPr lang="cs-CZ" sz="2300" b="1" dirty="0" smtClean="0"/>
              <a:t> orientace, paměť, pozornost</a:t>
            </a:r>
          </a:p>
          <a:p>
            <a:pPr lvl="2"/>
            <a:r>
              <a:rPr lang="cs-CZ" sz="2300" b="1" dirty="0" smtClean="0"/>
              <a:t>diagnostika delirantních stavů </a:t>
            </a:r>
            <a:r>
              <a:rPr lang="cs-CZ" sz="2300" b="1" dirty="0" smtClean="0"/>
              <a:t>(CAM-ICU</a:t>
            </a:r>
            <a:r>
              <a:rPr lang="cs-CZ" sz="2300" b="1" dirty="0" smtClean="0"/>
              <a:t>)</a:t>
            </a:r>
          </a:p>
          <a:p>
            <a:pPr lvl="1"/>
            <a:r>
              <a:rPr lang="cs-CZ" sz="2300" b="1" dirty="0" smtClean="0"/>
              <a:t>verbální produkce </a:t>
            </a:r>
          </a:p>
          <a:p>
            <a:pPr lvl="2"/>
            <a:r>
              <a:rPr lang="cs-CZ" sz="2300" b="1" dirty="0" err="1" smtClean="0"/>
              <a:t>sensorická</a:t>
            </a:r>
            <a:r>
              <a:rPr lang="cs-CZ" sz="2300" b="1" dirty="0" smtClean="0"/>
              <a:t>, motorická, globální fatická porucha</a:t>
            </a:r>
          </a:p>
          <a:p>
            <a:pPr lvl="1"/>
            <a:r>
              <a:rPr lang="cs-CZ" sz="2300" b="1" dirty="0" smtClean="0"/>
              <a:t>hlavové nervy</a:t>
            </a:r>
          </a:p>
          <a:p>
            <a:pPr lvl="2"/>
            <a:r>
              <a:rPr lang="cs-CZ" sz="2300" b="1" dirty="0" smtClean="0"/>
              <a:t>stav a </a:t>
            </a:r>
            <a:r>
              <a:rPr lang="cs-CZ" sz="2300" b="1" dirty="0" err="1" smtClean="0"/>
              <a:t>fotoreaktivita</a:t>
            </a:r>
            <a:r>
              <a:rPr lang="cs-CZ" sz="2300" b="1" dirty="0" smtClean="0"/>
              <a:t> zornic</a:t>
            </a:r>
          </a:p>
          <a:p>
            <a:pPr lvl="2"/>
            <a:r>
              <a:rPr lang="cs-CZ" sz="2300" b="1" dirty="0" smtClean="0"/>
              <a:t>hybnost </a:t>
            </a:r>
            <a:r>
              <a:rPr lang="cs-CZ" sz="2300" b="1" dirty="0" err="1" smtClean="0"/>
              <a:t>bulbů</a:t>
            </a:r>
            <a:r>
              <a:rPr lang="cs-CZ" sz="2300" b="1" dirty="0" smtClean="0"/>
              <a:t>, symetrie očních štěrbin, přítomnost/absence diplopie</a:t>
            </a:r>
          </a:p>
          <a:p>
            <a:pPr lvl="2"/>
            <a:r>
              <a:rPr lang="cs-CZ" sz="2300" b="1" dirty="0" smtClean="0"/>
              <a:t>mimika, bulbární svaly a funkce</a:t>
            </a:r>
          </a:p>
          <a:p>
            <a:pPr lvl="1"/>
            <a:r>
              <a:rPr lang="cs-CZ" sz="2300" b="1" dirty="0" smtClean="0"/>
              <a:t>hybnost končetin</a:t>
            </a:r>
          </a:p>
          <a:p>
            <a:pPr lvl="2"/>
            <a:r>
              <a:rPr lang="cs-CZ" sz="2300" b="1" dirty="0" smtClean="0"/>
              <a:t>přítomnost abnormních pohybů (konvulze, </a:t>
            </a:r>
            <a:r>
              <a:rPr lang="cs-CZ" sz="2300" b="1" dirty="0" err="1" smtClean="0"/>
              <a:t>extrapyramidové</a:t>
            </a:r>
            <a:r>
              <a:rPr lang="cs-CZ" sz="2300" b="1" dirty="0" smtClean="0"/>
              <a:t> příznaky</a:t>
            </a:r>
            <a:r>
              <a:rPr lang="cs-CZ" sz="2300" b="1" dirty="0" smtClean="0"/>
              <a:t>, svalové  </a:t>
            </a:r>
            <a:r>
              <a:rPr lang="cs-CZ" sz="2300" b="1" dirty="0" smtClean="0"/>
              <a:t>fascikulace)</a:t>
            </a:r>
          </a:p>
          <a:p>
            <a:pPr lvl="2"/>
            <a:r>
              <a:rPr lang="cs-CZ" sz="2300" b="1" dirty="0" smtClean="0"/>
              <a:t>spontaneita, symetričnost</a:t>
            </a:r>
          </a:p>
          <a:p>
            <a:pPr lvl="2"/>
            <a:r>
              <a:rPr lang="cs-CZ" sz="2300" b="1" dirty="0" smtClean="0"/>
              <a:t>svalová síla</a:t>
            </a:r>
          </a:p>
          <a:p>
            <a:pPr lvl="2"/>
            <a:r>
              <a:rPr lang="cs-CZ" sz="2300" b="1" dirty="0" smtClean="0"/>
              <a:t>koordinace (taxe)</a:t>
            </a:r>
          </a:p>
          <a:p>
            <a:pPr lvl="1"/>
            <a:r>
              <a:rPr lang="cs-CZ" sz="2300" b="1" dirty="0" smtClean="0"/>
              <a:t>reflexy a </a:t>
            </a:r>
            <a:r>
              <a:rPr lang="cs-CZ" sz="2300" b="1" dirty="0" err="1" smtClean="0"/>
              <a:t>event</a:t>
            </a:r>
            <a:r>
              <a:rPr lang="cs-CZ" sz="2300" b="1" dirty="0" smtClean="0"/>
              <a:t>. přítomnost patologických (pyramidových) jevů</a:t>
            </a:r>
          </a:p>
          <a:p>
            <a:pPr lvl="1"/>
            <a:r>
              <a:rPr lang="cs-CZ" sz="2300" b="1" dirty="0" smtClean="0"/>
              <a:t>čití</a:t>
            </a:r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neurologické vyšetření kriticky nemocného - pacient není při vědomí</a:t>
            </a:r>
          </a:p>
          <a:p>
            <a:pPr lvl="1"/>
            <a:r>
              <a:rPr lang="cs-CZ" sz="2000" b="1" dirty="0" smtClean="0"/>
              <a:t>motorická odpověď na oslovení - algický stimul</a:t>
            </a:r>
          </a:p>
          <a:p>
            <a:pPr lvl="2"/>
            <a:r>
              <a:rPr lang="cs-CZ" sz="1600" b="1" dirty="0" smtClean="0"/>
              <a:t>dekortikační, </a:t>
            </a:r>
            <a:r>
              <a:rPr lang="cs-CZ" sz="1600" b="1" dirty="0" err="1" smtClean="0"/>
              <a:t>decerebrační</a:t>
            </a:r>
            <a:r>
              <a:rPr lang="cs-CZ" sz="1600" b="1" dirty="0" smtClean="0"/>
              <a:t> postavení, absence motorické odpovědi</a:t>
            </a:r>
          </a:p>
          <a:p>
            <a:pPr lvl="1"/>
            <a:r>
              <a:rPr lang="cs-CZ" sz="2000" b="1" dirty="0" smtClean="0"/>
              <a:t>hlavové nervy</a:t>
            </a:r>
          </a:p>
          <a:p>
            <a:pPr lvl="2"/>
            <a:r>
              <a:rPr lang="cs-CZ" sz="1600" b="1" dirty="0" smtClean="0"/>
              <a:t>zornice (fotoreakce, symetričnost)</a:t>
            </a:r>
          </a:p>
          <a:p>
            <a:pPr lvl="2"/>
            <a:r>
              <a:rPr lang="cs-CZ" sz="1600" b="1" dirty="0" smtClean="0"/>
              <a:t>postavení </a:t>
            </a:r>
            <a:r>
              <a:rPr lang="cs-CZ" sz="1600" b="1" dirty="0" err="1" smtClean="0"/>
              <a:t>bulbů</a:t>
            </a:r>
            <a:endParaRPr lang="cs-CZ" sz="1600" b="1" dirty="0" smtClean="0"/>
          </a:p>
          <a:p>
            <a:pPr lvl="2"/>
            <a:r>
              <a:rPr lang="cs-CZ" sz="1600" b="1" dirty="0" smtClean="0"/>
              <a:t>kmenové reflexy</a:t>
            </a:r>
          </a:p>
          <a:p>
            <a:pPr lvl="3"/>
            <a:r>
              <a:rPr lang="cs-CZ" sz="1400" b="1" dirty="0" smtClean="0"/>
              <a:t>korneální, </a:t>
            </a:r>
            <a:r>
              <a:rPr lang="cs-CZ" sz="1400" b="1" dirty="0" err="1" smtClean="0"/>
              <a:t>okulocefalický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vestibulocefalický</a:t>
            </a:r>
            <a:endParaRPr lang="cs-CZ" sz="1400" b="1" dirty="0" smtClean="0"/>
          </a:p>
          <a:p>
            <a:pPr lvl="3"/>
            <a:r>
              <a:rPr lang="cs-CZ" sz="1400" b="1" dirty="0" smtClean="0"/>
              <a:t>gag reflex, </a:t>
            </a:r>
            <a:r>
              <a:rPr lang="cs-CZ" sz="1400" b="1" dirty="0" err="1" smtClean="0"/>
              <a:t>okulokardiální</a:t>
            </a:r>
            <a:r>
              <a:rPr lang="cs-CZ" sz="1400" b="1" dirty="0" smtClean="0"/>
              <a:t> reflex</a:t>
            </a:r>
          </a:p>
          <a:p>
            <a:pPr lvl="1"/>
            <a:r>
              <a:rPr lang="cs-CZ" sz="2000" b="1" dirty="0" smtClean="0"/>
              <a:t>respirační vzorce</a:t>
            </a:r>
          </a:p>
          <a:p>
            <a:pPr lvl="2"/>
            <a:r>
              <a:rPr lang="cs-CZ" sz="1400" i="1" dirty="0" err="1" smtClean="0"/>
              <a:t>posthyperventilační</a:t>
            </a:r>
            <a:r>
              <a:rPr lang="cs-CZ" sz="1400" i="1" dirty="0" smtClean="0"/>
              <a:t> apnoe – oboustranná léze hemisfér (strukturální, metabolická)</a:t>
            </a:r>
          </a:p>
          <a:p>
            <a:pPr lvl="2"/>
            <a:r>
              <a:rPr lang="cs-CZ" sz="1400" i="1" dirty="0" err="1" smtClean="0"/>
              <a:t>autoarytmická</a:t>
            </a:r>
            <a:r>
              <a:rPr lang="cs-CZ" sz="1400" i="1" dirty="0" smtClean="0"/>
              <a:t> eupnoe – oboustranná </a:t>
            </a:r>
            <a:r>
              <a:rPr lang="cs-CZ" sz="1400" i="1" dirty="0" err="1" smtClean="0"/>
              <a:t>kortikobulbární</a:t>
            </a:r>
            <a:r>
              <a:rPr lang="cs-CZ" sz="1400" i="1" dirty="0" smtClean="0"/>
              <a:t> léze</a:t>
            </a:r>
          </a:p>
          <a:p>
            <a:pPr lvl="2"/>
            <a:r>
              <a:rPr lang="cs-CZ" sz="1400" i="1" dirty="0" smtClean="0"/>
              <a:t>periodické </a:t>
            </a:r>
            <a:r>
              <a:rPr lang="cs-CZ" sz="1400" i="1" dirty="0" err="1" smtClean="0"/>
              <a:t>Cheyne</a:t>
            </a:r>
            <a:r>
              <a:rPr lang="cs-CZ" sz="1400" i="1" dirty="0" smtClean="0"/>
              <a:t> – </a:t>
            </a:r>
            <a:r>
              <a:rPr lang="cs-CZ" sz="1400" i="1" dirty="0" err="1" smtClean="0"/>
              <a:t>Stokes</a:t>
            </a:r>
            <a:r>
              <a:rPr lang="cs-CZ" sz="1400" i="1" dirty="0" smtClean="0"/>
              <a:t> dýchání – oboustranná </a:t>
            </a:r>
            <a:r>
              <a:rPr lang="cs-CZ" sz="1400" i="1" dirty="0" err="1" smtClean="0"/>
              <a:t>subkortiko</a:t>
            </a:r>
            <a:r>
              <a:rPr lang="cs-CZ" sz="1400" i="1" dirty="0" smtClean="0"/>
              <a:t> – </a:t>
            </a:r>
            <a:r>
              <a:rPr lang="cs-CZ" sz="1400" i="1" dirty="0" err="1" smtClean="0"/>
              <a:t>pontinní</a:t>
            </a:r>
            <a:r>
              <a:rPr lang="cs-CZ" sz="1400" i="1" dirty="0" smtClean="0"/>
              <a:t> léze</a:t>
            </a:r>
          </a:p>
          <a:p>
            <a:pPr lvl="2"/>
            <a:r>
              <a:rPr lang="cs-CZ" sz="1400" i="1" dirty="0" smtClean="0"/>
              <a:t>centrální neurogenní </a:t>
            </a:r>
            <a:r>
              <a:rPr lang="cs-CZ" sz="1400" i="1" dirty="0" err="1" smtClean="0"/>
              <a:t>hyperventilace</a:t>
            </a:r>
            <a:r>
              <a:rPr lang="cs-CZ" sz="1400" i="1" dirty="0" smtClean="0"/>
              <a:t> – oboustranná léze RF </a:t>
            </a:r>
            <a:r>
              <a:rPr lang="cs-CZ" sz="1400" i="1" dirty="0" err="1" smtClean="0"/>
              <a:t>paramesencefalické</a:t>
            </a:r>
            <a:endParaRPr lang="cs-CZ" sz="1400" i="1" dirty="0" smtClean="0"/>
          </a:p>
          <a:p>
            <a:pPr lvl="2"/>
            <a:r>
              <a:rPr lang="cs-CZ" sz="1400" b="1" dirty="0" smtClean="0"/>
              <a:t>ataktické dýchání – strukturální léze v oblasti zadní jámy</a:t>
            </a:r>
          </a:p>
          <a:p>
            <a:pPr lvl="2"/>
            <a:r>
              <a:rPr lang="cs-CZ" sz="1400" i="1" dirty="0" err="1" smtClean="0"/>
              <a:t>gasping</a:t>
            </a:r>
            <a:endParaRPr lang="cs-CZ" sz="1400" i="1" dirty="0" smtClean="0"/>
          </a:p>
        </p:txBody>
      </p:sp>
      <p:pic>
        <p:nvPicPr>
          <p:cNvPr id="4" name="Picture 9" descr="DekortiDecereb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060848"/>
            <a:ext cx="1223591" cy="1331524"/>
          </a:xfrm>
          <a:prstGeom prst="rect">
            <a:avLst/>
          </a:prstGeom>
          <a:noFill/>
        </p:spPr>
      </p:pic>
      <p:pic>
        <p:nvPicPr>
          <p:cNvPr id="5" name="Picture 5" descr="3c599a9ecc_58519911_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36912"/>
            <a:ext cx="1570960" cy="648072"/>
          </a:xfrm>
          <a:prstGeom prst="rect">
            <a:avLst/>
          </a:prstGeom>
          <a:noFill/>
        </p:spPr>
      </p:pic>
      <p:pic>
        <p:nvPicPr>
          <p:cNvPr id="6" name="Picture 7" descr="paraliza_na_3_ner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84984"/>
            <a:ext cx="1584176" cy="62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neurologické vyšetření kriticky nemocného - pacient není při vědomí</a:t>
            </a:r>
          </a:p>
          <a:p>
            <a:endParaRPr lang="cs-CZ" sz="2000" dirty="0" smtClean="0"/>
          </a:p>
          <a:p>
            <a:pPr lvl="1"/>
            <a:r>
              <a:rPr lang="cs-CZ" sz="2000" b="1" dirty="0" smtClean="0"/>
              <a:t>škály, hodnotící poruchu vědomí </a:t>
            </a:r>
          </a:p>
          <a:p>
            <a:pPr lvl="2"/>
            <a:endParaRPr lang="cs-CZ" sz="2000" b="1" dirty="0" smtClean="0"/>
          </a:p>
          <a:p>
            <a:pPr lvl="2"/>
            <a:r>
              <a:rPr lang="cs-CZ" sz="2000" b="1" dirty="0" smtClean="0"/>
              <a:t>Glasgow </a:t>
            </a:r>
            <a:r>
              <a:rPr lang="cs-CZ" sz="2000" b="1" dirty="0" err="1" smtClean="0"/>
              <a:t>Coma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Scale</a:t>
            </a:r>
            <a:r>
              <a:rPr lang="cs-CZ" sz="2000" b="1" dirty="0" smtClean="0"/>
              <a:t> (GCS)</a:t>
            </a:r>
          </a:p>
          <a:p>
            <a:pPr lvl="2"/>
            <a:endParaRPr lang="cs-CZ" sz="2000" b="1" dirty="0" smtClean="0"/>
          </a:p>
          <a:p>
            <a:pPr lvl="2"/>
            <a:r>
              <a:rPr lang="cs-CZ" sz="2000" b="1" dirty="0" err="1" smtClean="0"/>
              <a:t>Full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Outline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UnResponsive</a:t>
            </a:r>
            <a:r>
              <a:rPr lang="cs-CZ" sz="2000" b="1" dirty="0" smtClean="0"/>
              <a:t>  (FOUR</a:t>
            </a:r>
            <a:r>
              <a:rPr lang="cs-CZ" sz="16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052736"/>
            <a:ext cx="8204496" cy="507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1979712" y="1556792"/>
            <a:ext cx="151216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Elipsa 6"/>
          <p:cNvSpPr/>
          <p:nvPr/>
        </p:nvSpPr>
        <p:spPr>
          <a:xfrm>
            <a:off x="4427984" y="1556792"/>
            <a:ext cx="151216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1547664" y="5805264"/>
            <a:ext cx="151216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283968" y="5877272"/>
            <a:ext cx="1512168" cy="3600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neurologické vyšetření kriticky nemocného - pacient není při vědomí</a:t>
            </a:r>
          </a:p>
          <a:p>
            <a:endParaRPr lang="cs-CZ" sz="2000" dirty="0" smtClean="0"/>
          </a:p>
          <a:p>
            <a:pPr lvl="1"/>
            <a:r>
              <a:rPr lang="cs-CZ" sz="2400" b="1" dirty="0" smtClean="0"/>
              <a:t>jak a kdy hodnotit u pacienta </a:t>
            </a:r>
            <a:r>
              <a:rPr lang="cs-CZ" sz="2400" b="1" dirty="0" err="1" smtClean="0"/>
              <a:t>sedovaného</a:t>
            </a:r>
            <a:r>
              <a:rPr lang="cs-CZ" sz="2400" b="1" dirty="0" smtClean="0"/>
              <a:t>, na umělé plicní ventilaci ?</a:t>
            </a:r>
          </a:p>
          <a:p>
            <a:pPr lvl="2"/>
            <a:endParaRPr lang="cs-CZ" sz="1800" b="1" dirty="0" smtClean="0"/>
          </a:p>
          <a:p>
            <a:pPr lvl="2"/>
            <a:r>
              <a:rPr lang="cs-CZ" sz="1800" b="1" dirty="0" smtClean="0"/>
              <a:t>denní přerušení či redukce </a:t>
            </a:r>
            <a:r>
              <a:rPr lang="cs-CZ" sz="1800" b="1" dirty="0" err="1" smtClean="0"/>
              <a:t>sedace</a:t>
            </a:r>
            <a:r>
              <a:rPr lang="cs-CZ" sz="1800" b="1" dirty="0" smtClean="0"/>
              <a:t>, pokud to lze			(pac. není ohrožen nárůstem nitrolební hypertenze)</a:t>
            </a:r>
          </a:p>
          <a:p>
            <a:pPr lvl="2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altLang="cs-CZ" sz="1200" b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generalizovaná slabost, nově vzniklá u kriticky nemocného</a:t>
            </a:r>
          </a:p>
          <a:p>
            <a:pPr lvl="1" eaLnBrk="1" hangingPunct="1"/>
            <a:endParaRPr lang="cs-CZ" altLang="cs-CZ" sz="2000" b="1" dirty="0" smtClean="0"/>
          </a:p>
          <a:p>
            <a:pPr lvl="2" eaLnBrk="1" hangingPunct="1">
              <a:buFontTx/>
              <a:buNone/>
            </a:pPr>
            <a:endParaRPr lang="cs-CZ" altLang="cs-CZ" sz="1800" b="1" dirty="0" smtClean="0"/>
          </a:p>
          <a:p>
            <a:pPr eaLnBrk="1" hangingPunct="1"/>
            <a:endParaRPr lang="cs-CZ" altLang="cs-CZ" sz="2400" b="1" dirty="0" smtClean="0">
              <a:solidFill>
                <a:srgbClr val="FF3300"/>
              </a:solidFill>
            </a:endParaRPr>
          </a:p>
          <a:p>
            <a:pPr eaLnBrk="1" hangingPunct="1"/>
            <a:endParaRPr lang="cs-CZ" altLang="cs-CZ" sz="2400" b="1" dirty="0" smtClean="0"/>
          </a:p>
          <a:p>
            <a:pPr eaLnBrk="1" hangingPunct="1">
              <a:buFontTx/>
              <a:buNone/>
            </a:pPr>
            <a:endParaRPr lang="cs-CZ" altLang="cs-CZ" sz="2400" b="1" dirty="0" smtClean="0"/>
          </a:p>
        </p:txBody>
      </p:sp>
      <p:graphicFrame>
        <p:nvGraphicFramePr>
          <p:cNvPr id="6247" name="Group 103"/>
          <p:cNvGraphicFramePr>
            <a:graphicFrameLocks noGrp="1"/>
          </p:cNvGraphicFramePr>
          <p:nvPr>
            <p:ph sz="half" idx="4294967295"/>
          </p:nvPr>
        </p:nvGraphicFramePr>
        <p:xfrm>
          <a:off x="179388" y="2420938"/>
          <a:ext cx="8624887" cy="3698097"/>
        </p:xfrm>
        <a:graphic>
          <a:graphicData uri="http://schemas.openxmlformats.org/drawingml/2006/table">
            <a:tbl>
              <a:tblPr/>
              <a:tblGrid>
                <a:gridCol w="1725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Mozek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Mícha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Nervosvalový přenos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Periferní nerv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Sval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Trauma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Trauma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Myasthenia gravis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GBS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Rhabdomyolýza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CMP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Netraumatická komprese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LEMS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Zánětlivé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polyradikuloneuritidy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Myozitida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9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Encefalitida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Cévní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myelopatie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Botulismus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Porfyrie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Toxické myopatie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71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Absces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Zánětlivá myelitida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Myorelaxancia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Paraneoplastický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syndrom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Progrese kongenitální myopatie (svalové dystrofie)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Centrální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pontinní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myelinolýza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Autoimunní myelitida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Difterie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kriticky nemocný</a:t>
            </a:r>
          </a:p>
          <a:p>
            <a:pPr lvl="1"/>
            <a:endParaRPr lang="cs-CZ" sz="2000" dirty="0" smtClean="0"/>
          </a:p>
          <a:p>
            <a:pPr lvl="1"/>
            <a:r>
              <a:rPr lang="cs-CZ" sz="2000" b="1" dirty="0" smtClean="0"/>
              <a:t>primární onemocnění CNS ( PNS)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onemocnění nervového (nervosvalového) systému je komplikací kritického stavu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kritický stav demaskuje (zhorší) onemocnění nervosvalového systému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lvl="1"/>
            <a:r>
              <a:rPr lang="cs-CZ" altLang="cs-CZ" sz="1800" b="1" dirty="0" smtClean="0">
                <a:solidFill>
                  <a:srgbClr val="FF0000"/>
                </a:solidFill>
              </a:rPr>
              <a:t>vyšetření síly končetin – svalový test ( MRC škála)</a:t>
            </a:r>
          </a:p>
          <a:p>
            <a:pPr lvl="1"/>
            <a:endParaRPr lang="cs-CZ" altLang="cs-CZ" sz="1800" b="1" dirty="0" smtClean="0">
              <a:solidFill>
                <a:srgbClr val="FF0000"/>
              </a:solidFill>
            </a:endParaRPr>
          </a:p>
          <a:p>
            <a:pPr lvl="2"/>
            <a:r>
              <a:rPr lang="cs-CZ" altLang="cs-CZ" sz="1400" b="1" dirty="0" smtClean="0">
                <a:solidFill>
                  <a:srgbClr val="FF0000"/>
                </a:solidFill>
              </a:rPr>
              <a:t>skórování</a:t>
            </a:r>
            <a:r>
              <a:rPr lang="cs-CZ" altLang="cs-CZ" sz="1400" b="1" dirty="0" smtClean="0"/>
              <a:t> 	0 žádná kontrakce</a:t>
            </a:r>
          </a:p>
          <a:p>
            <a:pPr lvl="2">
              <a:buNone/>
            </a:pPr>
            <a:r>
              <a:rPr lang="cs-CZ" altLang="cs-CZ" sz="1400" b="1" dirty="0" smtClean="0"/>
              <a:t>			1 kontrakce ano, pohyb ne</a:t>
            </a:r>
          </a:p>
          <a:p>
            <a:pPr lvl="2">
              <a:buNone/>
            </a:pPr>
            <a:r>
              <a:rPr lang="cs-CZ" altLang="cs-CZ" sz="1400" b="1" dirty="0" smtClean="0"/>
              <a:t>			2 aktivní pohyb s vyloučením gravitace</a:t>
            </a:r>
          </a:p>
          <a:p>
            <a:pPr lvl="2">
              <a:buNone/>
            </a:pPr>
            <a:r>
              <a:rPr lang="cs-CZ" altLang="cs-CZ" sz="1400" b="1" dirty="0" smtClean="0"/>
              <a:t>			3 aktivní pohyb proti gravitaci</a:t>
            </a:r>
          </a:p>
          <a:p>
            <a:pPr lvl="2">
              <a:buNone/>
            </a:pPr>
            <a:r>
              <a:rPr lang="cs-CZ" altLang="cs-CZ" sz="1400" b="1" dirty="0" smtClean="0"/>
              <a:t>			4 aktivní pohyb proti gravitaci a odporu</a:t>
            </a:r>
          </a:p>
          <a:p>
            <a:pPr lvl="2">
              <a:buNone/>
            </a:pPr>
            <a:r>
              <a:rPr lang="cs-CZ" altLang="cs-CZ" sz="1400" b="1" dirty="0" smtClean="0"/>
              <a:t>			5 aktivní pohyb proti gravitaci a silnému odporu</a:t>
            </a:r>
          </a:p>
          <a:p>
            <a:pPr lvl="2"/>
            <a:r>
              <a:rPr lang="cs-CZ" altLang="cs-CZ" sz="1400" b="1" dirty="0" err="1" smtClean="0">
                <a:solidFill>
                  <a:srgbClr val="FF0000"/>
                </a:solidFill>
              </a:rPr>
              <a:t>testovátní</a:t>
            </a:r>
            <a:r>
              <a:rPr lang="cs-CZ" altLang="cs-CZ" sz="1400" b="1" dirty="0" smtClean="0"/>
              <a:t>	horní končetina	extense zápěstí</a:t>
            </a:r>
          </a:p>
          <a:p>
            <a:pPr lvl="2">
              <a:buNone/>
            </a:pPr>
            <a:r>
              <a:rPr lang="cs-CZ" altLang="cs-CZ" sz="1400" b="1" dirty="0" smtClean="0"/>
              <a:t>					flexe předloktí</a:t>
            </a:r>
          </a:p>
          <a:p>
            <a:pPr lvl="2">
              <a:buNone/>
            </a:pPr>
            <a:r>
              <a:rPr lang="cs-CZ" altLang="cs-CZ" sz="1400" b="1" dirty="0" smtClean="0"/>
              <a:t>					abdukce ramene</a:t>
            </a:r>
          </a:p>
          <a:p>
            <a:pPr lvl="2">
              <a:buNone/>
            </a:pPr>
            <a:r>
              <a:rPr lang="cs-CZ" altLang="cs-CZ" sz="1400" b="1" dirty="0" smtClean="0"/>
              <a:t>			dolní končetina	</a:t>
            </a:r>
            <a:r>
              <a:rPr lang="cs-CZ" altLang="cs-CZ" sz="1400" b="1" dirty="0" err="1" smtClean="0"/>
              <a:t>dorsiflexe</a:t>
            </a:r>
            <a:r>
              <a:rPr lang="cs-CZ" altLang="cs-CZ" sz="1400" b="1" dirty="0" smtClean="0"/>
              <a:t> nohy</a:t>
            </a:r>
          </a:p>
          <a:p>
            <a:pPr lvl="2">
              <a:buNone/>
            </a:pPr>
            <a:r>
              <a:rPr lang="cs-CZ" altLang="cs-CZ" sz="1400" b="1" dirty="0" smtClean="0"/>
              <a:t>					extense kolene</a:t>
            </a:r>
          </a:p>
          <a:p>
            <a:pPr lvl="2">
              <a:buNone/>
            </a:pPr>
            <a:r>
              <a:rPr lang="cs-CZ" altLang="cs-CZ" sz="1400" b="1" dirty="0" smtClean="0"/>
              <a:t>					flexe kyčle</a:t>
            </a:r>
          </a:p>
          <a:p>
            <a:pPr lvl="2"/>
            <a:r>
              <a:rPr lang="cs-CZ" altLang="cs-CZ" sz="1400" b="1" dirty="0" smtClean="0">
                <a:solidFill>
                  <a:srgbClr val="FF0000"/>
                </a:solidFill>
              </a:rPr>
              <a:t>hodnocení</a:t>
            </a:r>
            <a:r>
              <a:rPr lang="cs-CZ" altLang="cs-CZ" sz="1400" b="1" dirty="0" smtClean="0"/>
              <a:t>	0 – 36	</a:t>
            </a:r>
            <a:r>
              <a:rPr lang="cs-CZ" altLang="cs-CZ" sz="1400" b="1" dirty="0" err="1" smtClean="0"/>
              <a:t>kvadruplegie</a:t>
            </a:r>
            <a:r>
              <a:rPr lang="cs-CZ" altLang="cs-CZ" sz="1400" b="1" dirty="0" smtClean="0"/>
              <a:t> – těžká </a:t>
            </a:r>
            <a:r>
              <a:rPr lang="cs-CZ" altLang="cs-CZ" sz="1400" b="1" dirty="0" err="1" smtClean="0"/>
              <a:t>kvadruparéza</a:t>
            </a:r>
            <a:endParaRPr lang="cs-CZ" altLang="cs-CZ" sz="1400" b="1" dirty="0" smtClean="0"/>
          </a:p>
          <a:p>
            <a:pPr lvl="2">
              <a:buNone/>
            </a:pPr>
            <a:r>
              <a:rPr lang="cs-CZ" altLang="cs-CZ" sz="1400" b="1" dirty="0" smtClean="0"/>
              <a:t>			36 – 48	lehká </a:t>
            </a:r>
            <a:r>
              <a:rPr lang="cs-CZ" altLang="cs-CZ" sz="1400" b="1" dirty="0" err="1" smtClean="0"/>
              <a:t>kvadruparéza</a:t>
            </a:r>
            <a:endParaRPr lang="cs-CZ" altLang="cs-CZ" sz="1400" b="1" dirty="0" smtClean="0"/>
          </a:p>
          <a:p>
            <a:pPr lvl="2">
              <a:buNone/>
            </a:pPr>
            <a:r>
              <a:rPr lang="cs-CZ" altLang="cs-CZ" sz="1400" b="1" dirty="0" smtClean="0"/>
              <a:t>			48 – 60 	normální svalová síla</a:t>
            </a:r>
          </a:p>
          <a:p>
            <a:pPr>
              <a:buNone/>
            </a:pPr>
            <a:endParaRPr lang="cs-CZ" sz="20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949280"/>
            <a:ext cx="2771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generalizovaná slabost</a:t>
            </a:r>
          </a:p>
          <a:p>
            <a:endParaRPr lang="cs-CZ" sz="2000" b="1" dirty="0" smtClean="0">
              <a:solidFill>
                <a:srgbClr val="FF0000"/>
              </a:solidFill>
            </a:endParaRPr>
          </a:p>
          <a:p>
            <a:pPr lvl="1"/>
            <a:r>
              <a:rPr lang="cs-CZ" altLang="cs-CZ" sz="2000" b="1" dirty="0" smtClean="0"/>
              <a:t>diagnostika </a:t>
            </a:r>
            <a:r>
              <a:rPr lang="cs-CZ" altLang="cs-CZ" sz="2000" b="1" dirty="0" err="1" smtClean="0"/>
              <a:t>polyneuropatie</a:t>
            </a:r>
            <a:r>
              <a:rPr lang="cs-CZ" altLang="cs-CZ" sz="2000" b="1" dirty="0" smtClean="0"/>
              <a:t>, myopatie kriticky nemocných</a:t>
            </a:r>
          </a:p>
          <a:p>
            <a:pPr lvl="3"/>
            <a:endParaRPr lang="cs-CZ" altLang="cs-CZ" sz="1400" b="1" dirty="0" smtClean="0"/>
          </a:p>
          <a:p>
            <a:pPr lvl="2"/>
            <a:r>
              <a:rPr lang="cs-CZ" altLang="cs-CZ" sz="1800" b="1" dirty="0" smtClean="0"/>
              <a:t>symetrické postižení všech končetin</a:t>
            </a:r>
          </a:p>
          <a:p>
            <a:pPr lvl="2"/>
            <a:r>
              <a:rPr lang="cs-CZ" altLang="cs-CZ" sz="1800" b="1" dirty="0" smtClean="0"/>
              <a:t>areflexie </a:t>
            </a:r>
            <a:r>
              <a:rPr lang="cs-CZ" altLang="cs-CZ" sz="1800" b="1" dirty="0" err="1" smtClean="0"/>
              <a:t>šlachookosticová</a:t>
            </a:r>
            <a:endParaRPr lang="cs-CZ" altLang="cs-CZ" sz="1800" b="1" dirty="0" smtClean="0"/>
          </a:p>
          <a:p>
            <a:pPr lvl="2"/>
            <a:r>
              <a:rPr lang="cs-CZ" altLang="cs-CZ" sz="1800" b="1" dirty="0" smtClean="0"/>
              <a:t>absence příznaků centrální neurogenní </a:t>
            </a:r>
            <a:r>
              <a:rPr lang="cs-CZ" altLang="cs-CZ" sz="1800" b="1" dirty="0" smtClean="0"/>
              <a:t>léze (</a:t>
            </a:r>
            <a:r>
              <a:rPr lang="cs-CZ" altLang="cs-CZ" sz="1800" b="1" dirty="0" err="1" smtClean="0"/>
              <a:t>Babinski</a:t>
            </a:r>
            <a:r>
              <a:rPr lang="cs-CZ" altLang="cs-CZ" sz="1800" b="1" dirty="0" smtClean="0"/>
              <a:t>, </a:t>
            </a:r>
            <a:r>
              <a:rPr lang="cs-CZ" altLang="cs-CZ" sz="1800" b="1" dirty="0" err="1" smtClean="0"/>
              <a:t>hyperreflexie</a:t>
            </a:r>
            <a:r>
              <a:rPr lang="cs-CZ" altLang="cs-CZ" sz="1800" b="1" dirty="0" smtClean="0"/>
              <a:t>)</a:t>
            </a:r>
            <a:endParaRPr lang="cs-CZ" altLang="cs-CZ" sz="1800" b="1" dirty="0" smtClean="0"/>
          </a:p>
          <a:p>
            <a:pPr lvl="2"/>
            <a:r>
              <a:rPr lang="cs-CZ" altLang="cs-CZ" sz="1800" b="1" dirty="0" smtClean="0"/>
              <a:t>absence </a:t>
            </a:r>
            <a:r>
              <a:rPr lang="cs-CZ" altLang="cs-CZ" sz="1800" b="1" dirty="0" smtClean="0"/>
              <a:t>fokálních neurologických příznaků</a:t>
            </a:r>
          </a:p>
          <a:p>
            <a:pPr lvl="2"/>
            <a:r>
              <a:rPr lang="cs-CZ" altLang="cs-CZ" sz="1800" b="1" dirty="0" smtClean="0"/>
              <a:t>absence bulbární poruchy</a:t>
            </a:r>
          </a:p>
          <a:p>
            <a:pPr lvl="2"/>
            <a:r>
              <a:rPr lang="cs-CZ" altLang="cs-CZ" sz="1800" b="1" dirty="0" smtClean="0"/>
              <a:t>absence poruchy čití s hranicí </a:t>
            </a:r>
          </a:p>
          <a:p>
            <a:pPr lvl="2"/>
            <a:r>
              <a:rPr lang="cs-CZ" altLang="cs-CZ" sz="1800" b="1" dirty="0" smtClean="0"/>
              <a:t>absence fascikulací</a:t>
            </a:r>
          </a:p>
          <a:p>
            <a:pPr lvl="2"/>
            <a:r>
              <a:rPr lang="cs-CZ" altLang="cs-CZ" sz="1800" b="1" dirty="0" smtClean="0"/>
              <a:t>absence rychle </a:t>
            </a:r>
            <a:r>
              <a:rPr lang="cs-CZ" altLang="cs-CZ" sz="1800" b="1" dirty="0" err="1" smtClean="0"/>
              <a:t>progredujícího</a:t>
            </a:r>
            <a:r>
              <a:rPr lang="cs-CZ" altLang="cs-CZ" sz="1800" b="1" dirty="0" smtClean="0"/>
              <a:t> deficitu</a:t>
            </a:r>
          </a:p>
          <a:p>
            <a:pPr lvl="2"/>
            <a:r>
              <a:rPr lang="cs-CZ" altLang="cs-CZ" sz="1800" b="1" dirty="0" smtClean="0"/>
              <a:t>absence zhoršení svalové síly po zátěži</a:t>
            </a:r>
          </a:p>
          <a:p>
            <a:pPr lvl="2"/>
            <a:r>
              <a:rPr lang="cs-CZ" altLang="cs-CZ" sz="1800" b="1" dirty="0" smtClean="0"/>
              <a:t>obtížný, </a:t>
            </a:r>
            <a:r>
              <a:rPr lang="cs-CZ" altLang="cs-CZ" sz="1800" b="1" dirty="0" err="1" smtClean="0"/>
              <a:t>protrahovaný</a:t>
            </a:r>
            <a:r>
              <a:rPr lang="cs-CZ" altLang="cs-CZ" sz="1800" b="1" dirty="0" smtClean="0"/>
              <a:t> </a:t>
            </a:r>
            <a:r>
              <a:rPr lang="cs-CZ" altLang="cs-CZ" sz="1800" b="1" dirty="0" err="1" smtClean="0"/>
              <a:t>weaning</a:t>
            </a:r>
            <a:endParaRPr lang="cs-CZ" altLang="cs-CZ" sz="1800" b="1" dirty="0" smtClean="0"/>
          </a:p>
          <a:p>
            <a:pPr lvl="3"/>
            <a:endParaRPr lang="cs-CZ" altLang="cs-CZ" sz="1400" b="1" dirty="0" smtClean="0"/>
          </a:p>
          <a:p>
            <a:pPr lvl="2"/>
            <a:endParaRPr lang="cs-CZ" altLang="cs-CZ" sz="1800" b="1" dirty="0" smtClean="0"/>
          </a:p>
          <a:p>
            <a:pPr lvl="2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konvulzivní stavy u kriticky nemocných</a:t>
            </a:r>
          </a:p>
          <a:p>
            <a:endParaRPr lang="cs-CZ" sz="2000" b="1" dirty="0" smtClean="0">
              <a:solidFill>
                <a:srgbClr val="FF0000"/>
              </a:solidFill>
            </a:endParaRPr>
          </a:p>
          <a:p>
            <a:pPr lvl="1"/>
            <a:r>
              <a:rPr lang="cs-CZ" sz="2000" b="1" dirty="0" smtClean="0"/>
              <a:t>primární postižení CNS</a:t>
            </a:r>
          </a:p>
          <a:p>
            <a:pPr lvl="2"/>
            <a:r>
              <a:rPr lang="cs-CZ" sz="2000" b="1" dirty="0" smtClean="0"/>
              <a:t>epilepsie</a:t>
            </a:r>
          </a:p>
          <a:p>
            <a:pPr lvl="2"/>
            <a:r>
              <a:rPr lang="cs-CZ" sz="2000" b="1" dirty="0" smtClean="0"/>
              <a:t>CMP, </a:t>
            </a:r>
            <a:r>
              <a:rPr lang="cs-CZ" sz="2000" b="1" dirty="0" err="1" smtClean="0"/>
              <a:t>kraniotrauma</a:t>
            </a:r>
            <a:r>
              <a:rPr lang="cs-CZ" sz="2000" b="1" dirty="0" smtClean="0"/>
              <a:t>, expanzivní procesy, zánět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sekundární postižení u pacienta v kritickém stavu</a:t>
            </a:r>
          </a:p>
          <a:p>
            <a:pPr lvl="2"/>
            <a:r>
              <a:rPr lang="cs-CZ" sz="2000" b="1" dirty="0" err="1" smtClean="0"/>
              <a:t>hypoxicko</a:t>
            </a:r>
            <a:r>
              <a:rPr lang="cs-CZ" sz="2000" b="1" dirty="0" smtClean="0"/>
              <a:t> – ischemické encefalopatie</a:t>
            </a:r>
          </a:p>
          <a:p>
            <a:pPr lvl="2"/>
            <a:r>
              <a:rPr lang="cs-CZ" sz="2000" b="1" dirty="0" smtClean="0"/>
              <a:t>léky indukované křečové stavy</a:t>
            </a:r>
          </a:p>
          <a:p>
            <a:pPr lvl="2"/>
            <a:r>
              <a:rPr lang="cs-CZ" sz="2000" b="1" dirty="0" smtClean="0"/>
              <a:t>sepse, zánětlivé komplikace</a:t>
            </a:r>
          </a:p>
          <a:p>
            <a:pPr lvl="2"/>
            <a:r>
              <a:rPr lang="cs-CZ" sz="2000" b="1" dirty="0" smtClean="0"/>
              <a:t>metabolické a iontové </a:t>
            </a:r>
            <a:r>
              <a:rPr lang="cs-CZ" sz="2000" b="1" dirty="0" err="1" smtClean="0"/>
              <a:t>dysbalance</a:t>
            </a:r>
            <a:endParaRPr lang="cs-CZ" sz="2000" b="1" dirty="0" smtClean="0"/>
          </a:p>
          <a:p>
            <a:pPr lvl="1"/>
            <a:endParaRPr lang="cs-CZ" sz="1600" dirty="0" smtClean="0"/>
          </a:p>
          <a:p>
            <a:pPr lvl="2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diagnostika konvulzí</a:t>
            </a:r>
          </a:p>
          <a:p>
            <a:pPr lvl="1"/>
            <a:r>
              <a:rPr lang="cs-CZ" sz="2000" b="1" dirty="0" smtClean="0"/>
              <a:t>klinický obraz</a:t>
            </a:r>
          </a:p>
          <a:p>
            <a:pPr lvl="2"/>
            <a:r>
              <a:rPr lang="cs-CZ" sz="1600" b="1" dirty="0" smtClean="0"/>
              <a:t>generalizované křeče </a:t>
            </a:r>
          </a:p>
          <a:p>
            <a:pPr lvl="2"/>
            <a:r>
              <a:rPr lang="cs-CZ" sz="1600" b="1" dirty="0" smtClean="0"/>
              <a:t>fokální konvulze</a:t>
            </a:r>
          </a:p>
          <a:p>
            <a:pPr lvl="2"/>
            <a:r>
              <a:rPr lang="cs-CZ" sz="1600" b="1" dirty="0" err="1" smtClean="0"/>
              <a:t>myoklony</a:t>
            </a:r>
            <a:endParaRPr lang="cs-CZ" sz="1600" b="1" dirty="0" smtClean="0"/>
          </a:p>
          <a:p>
            <a:pPr lvl="2"/>
            <a:r>
              <a:rPr lang="cs-CZ" sz="1600" b="1" dirty="0" err="1" smtClean="0"/>
              <a:t>nonkonvulzivní</a:t>
            </a:r>
            <a:r>
              <a:rPr lang="cs-CZ" sz="1600" b="1" dirty="0" smtClean="0"/>
              <a:t> paroxysmy</a:t>
            </a:r>
          </a:p>
          <a:p>
            <a:pPr lvl="2"/>
            <a:r>
              <a:rPr lang="cs-CZ" sz="1600" b="1" dirty="0" smtClean="0"/>
              <a:t>epileptický status</a:t>
            </a:r>
          </a:p>
          <a:p>
            <a:pPr lvl="3"/>
            <a:r>
              <a:rPr lang="cs-CZ" sz="1600" b="1" dirty="0" smtClean="0"/>
              <a:t>konvulzivní</a:t>
            </a:r>
          </a:p>
          <a:p>
            <a:pPr lvl="3"/>
            <a:r>
              <a:rPr lang="cs-CZ" sz="1600" b="1" dirty="0" err="1" smtClean="0"/>
              <a:t>nonkonvulzivní</a:t>
            </a:r>
            <a:endParaRPr lang="cs-CZ" sz="1600" b="1" dirty="0" smtClean="0"/>
          </a:p>
          <a:p>
            <a:pPr lvl="1"/>
            <a:r>
              <a:rPr lang="cs-CZ" sz="2000" b="1" dirty="0" smtClean="0"/>
              <a:t>EEG</a:t>
            </a:r>
          </a:p>
          <a:p>
            <a:pPr lvl="1"/>
            <a:r>
              <a:rPr lang="cs-CZ" sz="2000" b="1" dirty="0" err="1" smtClean="0"/>
              <a:t>difenencionální</a:t>
            </a:r>
            <a:r>
              <a:rPr lang="cs-CZ" sz="2000" b="1" dirty="0" smtClean="0"/>
              <a:t> diagnostika</a:t>
            </a:r>
          </a:p>
          <a:p>
            <a:pPr lvl="3"/>
            <a:r>
              <a:rPr lang="cs-CZ" b="1" dirty="0" err="1" smtClean="0"/>
              <a:t>tremor</a:t>
            </a:r>
            <a:r>
              <a:rPr lang="cs-CZ" b="1" dirty="0" smtClean="0"/>
              <a:t> , </a:t>
            </a:r>
            <a:r>
              <a:rPr lang="cs-CZ" b="1" dirty="0" err="1" smtClean="0"/>
              <a:t>extrapyramidová</a:t>
            </a:r>
            <a:r>
              <a:rPr lang="cs-CZ" b="1" dirty="0" smtClean="0"/>
              <a:t> symptomatologie</a:t>
            </a:r>
          </a:p>
          <a:p>
            <a:pPr lvl="3"/>
            <a:r>
              <a:rPr lang="cs-CZ" b="1" dirty="0" err="1" smtClean="0"/>
              <a:t>myoklony</a:t>
            </a:r>
            <a:r>
              <a:rPr lang="cs-CZ" b="1" dirty="0" smtClean="0"/>
              <a:t> bez EEG korelátu	</a:t>
            </a:r>
          </a:p>
          <a:p>
            <a:pPr lvl="3"/>
            <a:r>
              <a:rPr lang="cs-CZ" b="1" dirty="0" smtClean="0"/>
              <a:t> </a:t>
            </a:r>
            <a:r>
              <a:rPr lang="cs-CZ" b="1" dirty="0" err="1" smtClean="0"/>
              <a:t>neepileptické</a:t>
            </a:r>
            <a:r>
              <a:rPr lang="cs-CZ" b="1" dirty="0" smtClean="0"/>
              <a:t> záchvaty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indikace zobrazovacích vyšetření </a:t>
            </a:r>
          </a:p>
          <a:p>
            <a:pPr lvl="1"/>
            <a:endParaRPr lang="cs-CZ" sz="1800" b="1" dirty="0" smtClean="0"/>
          </a:p>
          <a:p>
            <a:pPr lvl="1"/>
            <a:r>
              <a:rPr lang="cs-CZ" sz="1800" b="1" dirty="0" smtClean="0"/>
              <a:t>akutní rozvoj fokálního neurologického deficitu </a:t>
            </a:r>
            <a:r>
              <a:rPr lang="cs-CZ" sz="1800" b="1" dirty="0" smtClean="0">
                <a:solidFill>
                  <a:srgbClr val="FF0000"/>
                </a:solidFill>
              </a:rPr>
              <a:t>(CT /CTA mozku)</a:t>
            </a:r>
          </a:p>
          <a:p>
            <a:pPr lvl="1"/>
            <a:r>
              <a:rPr lang="cs-CZ" sz="1800" b="1" dirty="0" smtClean="0"/>
              <a:t>nově vzniklá porucha vědomí </a:t>
            </a:r>
            <a:r>
              <a:rPr lang="cs-CZ" sz="1800" b="1" dirty="0" smtClean="0">
                <a:solidFill>
                  <a:srgbClr val="FF0000"/>
                </a:solidFill>
              </a:rPr>
              <a:t>(CT mozku)</a:t>
            </a:r>
          </a:p>
          <a:p>
            <a:pPr lvl="1"/>
            <a:r>
              <a:rPr lang="cs-CZ" sz="1800" b="1" dirty="0" smtClean="0"/>
              <a:t>konvulzivní stav </a:t>
            </a:r>
            <a:r>
              <a:rPr lang="cs-CZ" sz="1800" b="1" dirty="0" smtClean="0">
                <a:solidFill>
                  <a:srgbClr val="FF0000"/>
                </a:solidFill>
              </a:rPr>
              <a:t>(CT/CTA mozku)</a:t>
            </a:r>
          </a:p>
          <a:p>
            <a:pPr lvl="1"/>
            <a:r>
              <a:rPr lang="cs-CZ" sz="1800" b="1" dirty="0" smtClean="0"/>
              <a:t>podezření na centrální </a:t>
            </a:r>
            <a:r>
              <a:rPr lang="cs-CZ" sz="1800" b="1" dirty="0" err="1" smtClean="0"/>
              <a:t>pontinní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myelinolýzu</a:t>
            </a:r>
            <a:r>
              <a:rPr lang="cs-CZ" sz="1800" b="1" dirty="0" smtClean="0"/>
              <a:t>, nebo PRES </a:t>
            </a:r>
            <a:r>
              <a:rPr lang="cs-CZ" sz="1800" b="1" dirty="0" smtClean="0">
                <a:solidFill>
                  <a:srgbClr val="FF0000"/>
                </a:solidFill>
              </a:rPr>
              <a:t>(MR mozku)</a:t>
            </a:r>
          </a:p>
          <a:p>
            <a:pPr lvl="1"/>
            <a:r>
              <a:rPr lang="cs-CZ" sz="1800" b="1" dirty="0" smtClean="0"/>
              <a:t>ložiskový neurologický deficit, CT mozku nevysvětlitelný </a:t>
            </a:r>
            <a:r>
              <a:rPr lang="cs-CZ" sz="1800" b="1" dirty="0" smtClean="0">
                <a:solidFill>
                  <a:srgbClr val="FF0000"/>
                </a:solidFill>
              </a:rPr>
              <a:t>(MR mozku)</a:t>
            </a:r>
          </a:p>
          <a:p>
            <a:pPr lvl="1"/>
            <a:r>
              <a:rPr lang="cs-CZ" sz="1800" b="1" dirty="0" smtClean="0"/>
              <a:t>refrakterní status </a:t>
            </a:r>
            <a:r>
              <a:rPr lang="cs-CZ" sz="1800" b="1" dirty="0" err="1" smtClean="0"/>
              <a:t>epilepticus</a:t>
            </a:r>
            <a:r>
              <a:rPr lang="cs-CZ" sz="1800" b="1" dirty="0" smtClean="0"/>
              <a:t> </a:t>
            </a:r>
            <a:r>
              <a:rPr lang="cs-CZ" sz="1800" b="1" dirty="0" smtClean="0">
                <a:solidFill>
                  <a:srgbClr val="FF0000"/>
                </a:solidFill>
              </a:rPr>
              <a:t>(MR mozku)</a:t>
            </a:r>
          </a:p>
          <a:p>
            <a:pPr lvl="1"/>
            <a:r>
              <a:rPr lang="cs-CZ" sz="1800" b="1" dirty="0" err="1" smtClean="0"/>
              <a:t>hypoxicko</a:t>
            </a:r>
            <a:r>
              <a:rPr lang="cs-CZ" sz="1800" b="1" dirty="0" smtClean="0"/>
              <a:t> – ischemický inzult, </a:t>
            </a:r>
            <a:r>
              <a:rPr lang="cs-CZ" sz="1800" b="1" dirty="0" err="1" smtClean="0"/>
              <a:t>protrahované</a:t>
            </a:r>
            <a:r>
              <a:rPr lang="cs-CZ" sz="1800" b="1" dirty="0" smtClean="0"/>
              <a:t> hypoglykemické koma </a:t>
            </a:r>
            <a:r>
              <a:rPr lang="cs-CZ" sz="1800" b="1" dirty="0" smtClean="0">
                <a:solidFill>
                  <a:srgbClr val="FF0000"/>
                </a:solidFill>
              </a:rPr>
              <a:t>(MR mozku)</a:t>
            </a:r>
          </a:p>
          <a:p>
            <a:pPr lvl="1"/>
            <a:r>
              <a:rPr lang="cs-CZ" sz="1800" b="1" dirty="0" smtClean="0"/>
              <a:t>akutní míšní léze </a:t>
            </a:r>
            <a:r>
              <a:rPr lang="cs-CZ" sz="1800" b="1" dirty="0" smtClean="0">
                <a:solidFill>
                  <a:srgbClr val="FF0000"/>
                </a:solidFill>
              </a:rPr>
              <a:t>(MR míchy)</a:t>
            </a:r>
          </a:p>
          <a:p>
            <a:pPr lvl="1"/>
            <a:endParaRPr lang="cs-CZ" sz="1600" dirty="0" smtClean="0"/>
          </a:p>
          <a:p>
            <a:pPr lvl="2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indikace elektrofyziologických vyšetření</a:t>
            </a:r>
          </a:p>
          <a:p>
            <a:pPr lvl="1"/>
            <a:endParaRPr lang="cs-CZ" sz="1800" b="1" dirty="0" smtClean="0"/>
          </a:p>
          <a:p>
            <a:pPr lvl="1"/>
            <a:r>
              <a:rPr lang="cs-CZ" sz="1800" b="1" dirty="0" smtClean="0"/>
              <a:t>EEG </a:t>
            </a:r>
          </a:p>
          <a:p>
            <a:pPr lvl="2"/>
            <a:r>
              <a:rPr lang="cs-CZ" sz="1800" b="1" dirty="0" smtClean="0"/>
              <a:t>konvulzivní stavy</a:t>
            </a:r>
          </a:p>
          <a:p>
            <a:pPr lvl="2"/>
            <a:r>
              <a:rPr lang="cs-CZ" sz="1800" b="1" dirty="0" smtClean="0"/>
              <a:t>bezvědomí, nejasné etiologie </a:t>
            </a:r>
          </a:p>
          <a:p>
            <a:pPr lvl="2">
              <a:buNone/>
            </a:pPr>
            <a:r>
              <a:rPr lang="cs-CZ" sz="1800" b="1" dirty="0" smtClean="0"/>
              <a:t>	( </a:t>
            </a:r>
            <a:r>
              <a:rPr lang="cs-CZ" sz="1800" b="1" dirty="0" err="1" smtClean="0"/>
              <a:t>nonkonvulzivní</a:t>
            </a:r>
            <a:r>
              <a:rPr lang="cs-CZ" sz="1800" b="1" dirty="0" smtClean="0"/>
              <a:t> status </a:t>
            </a:r>
            <a:r>
              <a:rPr lang="cs-CZ" sz="1800" b="1" dirty="0" err="1" smtClean="0"/>
              <a:t>epilepticus</a:t>
            </a:r>
            <a:r>
              <a:rPr lang="cs-CZ" sz="1800" b="1" dirty="0" smtClean="0"/>
              <a:t> )</a:t>
            </a:r>
          </a:p>
          <a:p>
            <a:pPr lvl="1"/>
            <a:endParaRPr lang="cs-CZ" sz="1600" b="1" dirty="0" smtClean="0"/>
          </a:p>
          <a:p>
            <a:pPr lvl="1"/>
            <a:r>
              <a:rPr lang="cs-CZ" sz="1800" b="1" dirty="0" smtClean="0"/>
              <a:t>EMG</a:t>
            </a:r>
          </a:p>
          <a:p>
            <a:pPr lvl="2"/>
            <a:r>
              <a:rPr lang="cs-CZ" sz="1800" b="1" dirty="0" smtClean="0"/>
              <a:t>generalizovaná slabost </a:t>
            </a:r>
          </a:p>
          <a:p>
            <a:pPr lvl="2"/>
            <a:r>
              <a:rPr lang="cs-CZ" sz="1800" b="1" dirty="0" smtClean="0"/>
              <a:t>podezření na poruchu nervosvalového přenosu</a:t>
            </a:r>
          </a:p>
          <a:p>
            <a:pPr lvl="1"/>
            <a:endParaRPr lang="cs-CZ" sz="1800" b="1" dirty="0" smtClean="0"/>
          </a:p>
          <a:p>
            <a:pPr lvl="1"/>
            <a:r>
              <a:rPr lang="cs-CZ" sz="1800" b="1" dirty="0" smtClean="0"/>
              <a:t>evokované potenciály (SEP,BAEP)</a:t>
            </a:r>
          </a:p>
          <a:p>
            <a:pPr lvl="2"/>
            <a:r>
              <a:rPr lang="cs-CZ" sz="1800" b="1" dirty="0" smtClean="0"/>
              <a:t>kmenová areflexie, smrt mozku</a:t>
            </a:r>
          </a:p>
        </p:txBody>
      </p:sp>
      <p:pic>
        <p:nvPicPr>
          <p:cNvPr id="21506" name="Picture 2" descr="C:\Users\petr.hon\Desktop\sepse 2018\phrenology_helme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520280" cy="2161006"/>
          </a:xfrm>
          <a:prstGeom prst="rect">
            <a:avLst/>
          </a:prstGeom>
          <a:noFill/>
        </p:spPr>
      </p:pic>
      <p:pic>
        <p:nvPicPr>
          <p:cNvPr id="21507" name="Picture 3" descr="C:\Users\petr.hon\Desktop\sepse 2018\f3292d12576eef2bc168afba490f09ae--medical-science-vintage-med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2479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indikace </a:t>
            </a:r>
            <a:r>
              <a:rPr lang="cs-CZ" sz="2000" b="1" dirty="0" err="1" smtClean="0">
                <a:solidFill>
                  <a:srgbClr val="FF0000"/>
                </a:solidFill>
              </a:rPr>
              <a:t>neurosonologického</a:t>
            </a:r>
            <a:r>
              <a:rPr lang="cs-CZ" sz="2000" b="1" dirty="0" smtClean="0">
                <a:solidFill>
                  <a:srgbClr val="FF0000"/>
                </a:solidFill>
              </a:rPr>
              <a:t> vyšetření</a:t>
            </a:r>
          </a:p>
          <a:p>
            <a:pPr lvl="1"/>
            <a:endParaRPr lang="cs-CZ" sz="1800" b="1" dirty="0" smtClean="0"/>
          </a:p>
          <a:p>
            <a:pPr lvl="1"/>
            <a:r>
              <a:rPr lang="cs-CZ" sz="1800" b="1" dirty="0" smtClean="0"/>
              <a:t>nově vzniklý ischemický iktus</a:t>
            </a:r>
          </a:p>
          <a:p>
            <a:pPr lvl="1"/>
            <a:endParaRPr lang="cs-CZ" sz="1800" b="1" dirty="0" smtClean="0"/>
          </a:p>
          <a:p>
            <a:pPr lvl="1"/>
            <a:r>
              <a:rPr lang="cs-CZ" sz="1800" b="1" dirty="0" smtClean="0"/>
              <a:t>intrakraniální </a:t>
            </a:r>
            <a:r>
              <a:rPr lang="cs-CZ" sz="1800" b="1" dirty="0" err="1" smtClean="0"/>
              <a:t>hemodynamika</a:t>
            </a:r>
            <a:endParaRPr lang="cs-CZ" sz="1800" b="1" dirty="0" smtClean="0"/>
          </a:p>
          <a:p>
            <a:pPr lvl="2"/>
            <a:r>
              <a:rPr lang="cs-CZ" sz="1400" b="1" dirty="0" smtClean="0"/>
              <a:t>ICMP</a:t>
            </a:r>
          </a:p>
          <a:p>
            <a:pPr lvl="2"/>
            <a:r>
              <a:rPr lang="cs-CZ" sz="1400" b="1" dirty="0" smtClean="0"/>
              <a:t>nitrolební hypertense</a:t>
            </a:r>
          </a:p>
          <a:p>
            <a:pPr lvl="1"/>
            <a:endParaRPr lang="cs-CZ" sz="1800" b="1" dirty="0" smtClean="0"/>
          </a:p>
          <a:p>
            <a:pPr lvl="1"/>
            <a:r>
              <a:rPr lang="cs-CZ" sz="1800" b="1" dirty="0" smtClean="0"/>
              <a:t>strukturální léze</a:t>
            </a:r>
          </a:p>
          <a:p>
            <a:pPr lvl="2"/>
            <a:r>
              <a:rPr lang="cs-CZ" sz="1400" b="1" dirty="0" smtClean="0"/>
              <a:t>pediatrická IP</a:t>
            </a:r>
          </a:p>
          <a:p>
            <a:pPr lvl="1"/>
            <a:endParaRPr lang="cs-CZ" sz="1800" b="1" dirty="0" smtClean="0"/>
          </a:p>
          <a:p>
            <a:pPr lvl="1"/>
            <a:r>
              <a:rPr lang="cs-CZ" sz="1800" b="1" dirty="0" smtClean="0"/>
              <a:t>mozková smrt</a:t>
            </a:r>
          </a:p>
          <a:p>
            <a:pPr lvl="1"/>
            <a:endParaRPr lang="cs-CZ" sz="1800" b="1" dirty="0" smtClean="0"/>
          </a:p>
          <a:p>
            <a:pPr lvl="1"/>
            <a:endParaRPr lang="cs-CZ" sz="1600" dirty="0" smtClean="0"/>
          </a:p>
          <a:p>
            <a:pPr lvl="2"/>
            <a:endParaRPr lang="cs-CZ" sz="2000" dirty="0" smtClean="0"/>
          </a:p>
        </p:txBody>
      </p:sp>
      <p:pic>
        <p:nvPicPr>
          <p:cNvPr id="47106" name="Picture 2" descr="C:\Users\petr.hon\Desktop\sepse 2018\MCA__shows_Circle_of_Willis_.57b481a539ff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204864"/>
            <a:ext cx="374441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785395"/>
          </a:xfrm>
        </p:spPr>
        <p:txBody>
          <a:bodyPr>
            <a:no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diferencionální</a:t>
            </a:r>
            <a:r>
              <a:rPr lang="cs-CZ" sz="2000" b="1" dirty="0" smtClean="0">
                <a:solidFill>
                  <a:srgbClr val="FF0000"/>
                </a:solidFill>
              </a:rPr>
              <a:t> diagnostika</a:t>
            </a:r>
          </a:p>
          <a:p>
            <a:pPr lvl="1"/>
            <a:r>
              <a:rPr lang="cs-CZ" sz="1800" b="1" dirty="0" smtClean="0"/>
              <a:t>konvulze?</a:t>
            </a:r>
          </a:p>
          <a:p>
            <a:pPr lvl="2"/>
            <a:r>
              <a:rPr lang="cs-CZ" sz="1800" b="1" dirty="0" err="1" smtClean="0"/>
              <a:t>myoklony</a:t>
            </a:r>
            <a:endParaRPr lang="cs-CZ" sz="1800" b="1" dirty="0" smtClean="0"/>
          </a:p>
          <a:p>
            <a:pPr lvl="2"/>
            <a:r>
              <a:rPr lang="cs-CZ" sz="1800" b="1" dirty="0" smtClean="0"/>
              <a:t>polékové </a:t>
            </a:r>
            <a:r>
              <a:rPr lang="cs-CZ" sz="1800" b="1" dirty="0" err="1" smtClean="0"/>
              <a:t>dyskinézy</a:t>
            </a:r>
            <a:endParaRPr lang="cs-CZ" sz="1800" b="1" dirty="0" smtClean="0"/>
          </a:p>
          <a:p>
            <a:pPr lvl="1"/>
            <a:r>
              <a:rPr lang="cs-CZ" sz="1800" b="1" dirty="0" smtClean="0"/>
              <a:t>metabolická encefalopatie?</a:t>
            </a:r>
          </a:p>
          <a:p>
            <a:pPr lvl="2"/>
            <a:r>
              <a:rPr lang="cs-CZ" sz="1800" b="1" dirty="0" smtClean="0"/>
              <a:t>centrální </a:t>
            </a:r>
            <a:r>
              <a:rPr lang="cs-CZ" sz="1800" b="1" dirty="0" err="1" smtClean="0"/>
              <a:t>pontinní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myelinolýza</a:t>
            </a:r>
            <a:endParaRPr lang="cs-CZ" sz="1800" b="1" dirty="0" smtClean="0"/>
          </a:p>
          <a:p>
            <a:pPr lvl="2"/>
            <a:r>
              <a:rPr lang="cs-CZ" sz="1800" b="1" dirty="0" smtClean="0"/>
              <a:t>PRES</a:t>
            </a:r>
          </a:p>
          <a:p>
            <a:pPr lvl="1"/>
            <a:r>
              <a:rPr lang="cs-CZ" sz="1800" b="1" dirty="0" smtClean="0"/>
              <a:t>kóma?</a:t>
            </a:r>
          </a:p>
          <a:p>
            <a:pPr lvl="2"/>
            <a:r>
              <a:rPr lang="cs-CZ" sz="1800" b="1" dirty="0" err="1" smtClean="0"/>
              <a:t>locked</a:t>
            </a:r>
            <a:r>
              <a:rPr lang="cs-CZ" sz="1800" b="1" dirty="0" smtClean="0"/>
              <a:t> – in syndrom </a:t>
            </a:r>
          </a:p>
          <a:p>
            <a:pPr lvl="2"/>
            <a:r>
              <a:rPr lang="cs-CZ" sz="1800" b="1" dirty="0" smtClean="0"/>
              <a:t>katatonie</a:t>
            </a:r>
          </a:p>
          <a:p>
            <a:pPr lvl="2"/>
            <a:r>
              <a:rPr lang="cs-CZ" sz="1800" b="1" dirty="0" smtClean="0"/>
              <a:t>psychogenní  kóma</a:t>
            </a:r>
          </a:p>
          <a:p>
            <a:pPr lvl="1"/>
            <a:r>
              <a:rPr lang="cs-CZ" sz="1800" b="1" dirty="0" smtClean="0"/>
              <a:t>mozková smrt?</a:t>
            </a:r>
          </a:p>
          <a:p>
            <a:pPr lvl="2"/>
            <a:r>
              <a:rPr lang="cs-CZ" sz="1800" b="1" dirty="0" err="1" smtClean="0"/>
              <a:t>locked</a:t>
            </a:r>
            <a:r>
              <a:rPr lang="cs-CZ" sz="1800" b="1" dirty="0" smtClean="0"/>
              <a:t> – in syndrom </a:t>
            </a:r>
          </a:p>
          <a:p>
            <a:pPr lvl="2"/>
            <a:r>
              <a:rPr lang="cs-CZ" sz="1800" b="1" dirty="0" err="1" smtClean="0"/>
              <a:t>apalický</a:t>
            </a:r>
            <a:r>
              <a:rPr lang="cs-CZ" sz="1800" b="1" dirty="0" smtClean="0"/>
              <a:t> syndrom (minimální stav vědomí)</a:t>
            </a:r>
          </a:p>
          <a:p>
            <a:pPr lvl="2"/>
            <a:endParaRPr lang="cs-CZ" sz="1800" b="1" dirty="0" smtClean="0"/>
          </a:p>
        </p:txBody>
      </p:sp>
      <p:pic>
        <p:nvPicPr>
          <p:cNvPr id="20482" name="Picture 2" descr="C:\Users\petr.hon\Desktop\sepse 2018\Hypnot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355976" cy="2704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4000" b="1" dirty="0" smtClean="0">
                <a:solidFill>
                  <a:srgbClr val="FF0000"/>
                </a:solidFill>
              </a:rPr>
              <a:t>Z Á V Ě R E M...</a:t>
            </a:r>
          </a:p>
          <a:p>
            <a:pPr lvl="1"/>
            <a:endParaRPr lang="cs-CZ" sz="1800" b="1" dirty="0" smtClean="0"/>
          </a:p>
          <a:p>
            <a:pPr lvl="1"/>
            <a:endParaRPr lang="cs-CZ" sz="1600" dirty="0" smtClean="0"/>
          </a:p>
          <a:p>
            <a:pPr lvl="2"/>
            <a:endParaRPr lang="cs-CZ" sz="2000" dirty="0" smtClean="0"/>
          </a:p>
        </p:txBody>
      </p:sp>
      <p:pic>
        <p:nvPicPr>
          <p:cNvPr id="48130" name="Picture 2" descr="C:\Users\petr.hon\Desktop\sepse 2018\14376168-ancient-anatomical-drawings-made-by-leonardo-davinci-a-study-of-the-human-brain-and-nervous-system-750x1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060849"/>
            <a:ext cx="3816424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neurologické vyšetření kriticky nemocného</a:t>
            </a:r>
          </a:p>
          <a:p>
            <a:pPr lvl="1"/>
            <a:r>
              <a:rPr lang="cs-CZ" sz="2000" b="1" dirty="0" smtClean="0"/>
              <a:t>stav vědomí</a:t>
            </a:r>
          </a:p>
          <a:p>
            <a:pPr lvl="1"/>
            <a:endParaRPr lang="cs-CZ" sz="1600" dirty="0" smtClean="0"/>
          </a:p>
        </p:txBody>
      </p:sp>
      <p:pic>
        <p:nvPicPr>
          <p:cNvPr id="24579" name="Picture 3" descr="C:\Users\petr.hon\Desktop\sepse 2018\Op Theatr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5948139" cy="3338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onemocnění primárně postihující nervosvalový systém</a:t>
            </a:r>
          </a:p>
          <a:p>
            <a:pPr lvl="1"/>
            <a:r>
              <a:rPr lang="cs-CZ" sz="2000" b="1" dirty="0" smtClean="0"/>
              <a:t>CMP</a:t>
            </a:r>
          </a:p>
          <a:p>
            <a:pPr lvl="1"/>
            <a:r>
              <a:rPr lang="cs-CZ" sz="2000" b="1" dirty="0" smtClean="0"/>
              <a:t>epilepsie</a:t>
            </a:r>
          </a:p>
          <a:p>
            <a:pPr lvl="1"/>
            <a:r>
              <a:rPr lang="cs-CZ" sz="2000" b="1" dirty="0" err="1" smtClean="0"/>
              <a:t>kraniocerebrální</a:t>
            </a:r>
            <a:r>
              <a:rPr lang="cs-CZ" sz="2000" b="1" dirty="0" smtClean="0"/>
              <a:t> poranění</a:t>
            </a:r>
          </a:p>
          <a:p>
            <a:pPr lvl="1"/>
            <a:r>
              <a:rPr lang="cs-CZ" sz="2000" b="1" dirty="0" err="1" smtClean="0"/>
              <a:t>neuroinfekce</a:t>
            </a:r>
            <a:r>
              <a:rPr lang="cs-CZ" sz="2000" b="1" dirty="0" smtClean="0"/>
              <a:t> (encefalitidy, myelitidy, </a:t>
            </a:r>
            <a:r>
              <a:rPr lang="cs-CZ" sz="2000" b="1" dirty="0" err="1" smtClean="0"/>
              <a:t>polyradikuloneuritidy</a:t>
            </a:r>
            <a:r>
              <a:rPr lang="cs-CZ" sz="2000" b="1" dirty="0" smtClean="0"/>
              <a:t>)</a:t>
            </a:r>
          </a:p>
          <a:p>
            <a:pPr lvl="1"/>
            <a:r>
              <a:rPr lang="cs-CZ" sz="2000" b="1" dirty="0" smtClean="0"/>
              <a:t>autoimunní onemocnění NS (encefalitidy, akutní </a:t>
            </a:r>
            <a:r>
              <a:rPr lang="cs-CZ" sz="2000" b="1" dirty="0" err="1" smtClean="0"/>
              <a:t>polyradikuloneuritida</a:t>
            </a:r>
            <a:r>
              <a:rPr lang="cs-CZ" sz="2000" b="1" dirty="0" smtClean="0"/>
              <a:t> GBS)</a:t>
            </a:r>
          </a:p>
          <a:p>
            <a:pPr lvl="1"/>
            <a:r>
              <a:rPr lang="cs-CZ" sz="2000" b="1" dirty="0" err="1" smtClean="0"/>
              <a:t>myasthenia</a:t>
            </a:r>
            <a:r>
              <a:rPr lang="cs-CZ" sz="2000" b="1" dirty="0" smtClean="0"/>
              <a:t> gravis</a:t>
            </a:r>
          </a:p>
          <a:p>
            <a:pPr lvl="1"/>
            <a:r>
              <a:rPr lang="cs-CZ" sz="2000" b="1" dirty="0" err="1" smtClean="0"/>
              <a:t>myositidy</a:t>
            </a:r>
            <a:r>
              <a:rPr lang="cs-CZ" sz="2000" b="1" dirty="0" smtClean="0"/>
              <a:t>, myopatie</a:t>
            </a:r>
          </a:p>
          <a:p>
            <a:pPr lvl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neurologické vyšetření kriticky nemocného</a:t>
            </a:r>
          </a:p>
          <a:p>
            <a:pPr lvl="1"/>
            <a:r>
              <a:rPr lang="cs-CZ" sz="2000" b="1" dirty="0" smtClean="0"/>
              <a:t>hlavové nervy</a:t>
            </a:r>
          </a:p>
          <a:p>
            <a:pPr lvl="1"/>
            <a:endParaRPr lang="cs-CZ" sz="1600" dirty="0" smtClean="0"/>
          </a:p>
        </p:txBody>
      </p:sp>
      <p:pic>
        <p:nvPicPr>
          <p:cNvPr id="25602" name="Picture 2" descr="C:\Users\petr.hon\Desktop\sepse 2018\A634683_ 0005 _women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132856"/>
            <a:ext cx="4320480" cy="4410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neurologické vyšetření kriticky nemocného</a:t>
            </a:r>
          </a:p>
          <a:p>
            <a:pPr lvl="1"/>
            <a:r>
              <a:rPr lang="cs-CZ" sz="2000" b="1" dirty="0" smtClean="0"/>
              <a:t>motorická aktivita</a:t>
            </a:r>
          </a:p>
          <a:p>
            <a:pPr lvl="1"/>
            <a:endParaRPr lang="cs-CZ" sz="1600" dirty="0" smtClean="0"/>
          </a:p>
        </p:txBody>
      </p:sp>
      <p:pic>
        <p:nvPicPr>
          <p:cNvPr id="26626" name="Picture 2" descr="C:\Users\petr.hon\Desktop\sepse 2018\Anatomy_Students_Wellc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7"/>
            <a:ext cx="5826224" cy="4253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indikace zobrazovacích a elektrofyziologických vyšetření</a:t>
            </a:r>
          </a:p>
          <a:p>
            <a:pPr lvl="1"/>
            <a:endParaRPr lang="cs-CZ" sz="1600" dirty="0" smtClean="0"/>
          </a:p>
          <a:p>
            <a:pPr lvl="2"/>
            <a:endParaRPr lang="cs-CZ" sz="2000" dirty="0" smtClean="0"/>
          </a:p>
        </p:txBody>
      </p:sp>
      <p:pic>
        <p:nvPicPr>
          <p:cNvPr id="27650" name="Picture 2" descr="C:\Users\petr.hon\Desktop\sepse 2018\Alzheimer-s-brain-837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7056784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terapie kriticky nemocného </a:t>
            </a:r>
          </a:p>
        </p:txBody>
      </p:sp>
      <p:pic>
        <p:nvPicPr>
          <p:cNvPr id="28676" name="Picture 4" descr="C:\Users\petr.hon\Desktop\sepse 2018\186iexx95yxs3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6720747" cy="3780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prognóza kriticky nemocného </a:t>
            </a:r>
          </a:p>
        </p:txBody>
      </p:sp>
      <p:pic>
        <p:nvPicPr>
          <p:cNvPr id="28674" name="Picture 2" descr="C:\Users\petr.hon\Desktop\sepse 2018\Dissection_of_a_Cada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444208" cy="4574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24136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Doporučená literatura</a:t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/>
          </a:p>
        </p:txBody>
      </p:sp>
      <p:pic>
        <p:nvPicPr>
          <p:cNvPr id="5" name="Zástupný symbol pro obsah 4" descr="Kniha Vybrané kapitoly z I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908720"/>
            <a:ext cx="3528392" cy="525658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898776" cy="4331023"/>
          </a:xfrm>
        </p:spPr>
        <p:txBody>
          <a:bodyPr/>
          <a:lstStyle/>
          <a:p>
            <a:r>
              <a:rPr lang="cs-CZ" sz="2000" dirty="0" smtClean="0"/>
              <a:t>Bartůněk P., Jurásková D., </a:t>
            </a:r>
            <a:r>
              <a:rPr lang="cs-CZ" sz="2000" dirty="0" err="1" smtClean="0"/>
              <a:t>Heczková</a:t>
            </a:r>
            <a:r>
              <a:rPr lang="cs-CZ" sz="2000" dirty="0" smtClean="0"/>
              <a:t> J., </a:t>
            </a:r>
            <a:r>
              <a:rPr lang="cs-CZ" sz="2000" dirty="0" err="1" smtClean="0"/>
              <a:t>Nalos</a:t>
            </a:r>
            <a:r>
              <a:rPr lang="cs-CZ" sz="2000" dirty="0" smtClean="0"/>
              <a:t> D.: </a:t>
            </a:r>
            <a:r>
              <a:rPr lang="cs-CZ" sz="2000" dirty="0" smtClean="0">
                <a:solidFill>
                  <a:srgbClr val="FF0000"/>
                </a:solidFill>
              </a:rPr>
              <a:t>Vybrané kapitoly z intenzivní péče</a:t>
            </a:r>
            <a:r>
              <a:rPr lang="cs-CZ" sz="2000" dirty="0" smtClean="0"/>
              <a:t>. </a:t>
            </a:r>
          </a:p>
          <a:p>
            <a:r>
              <a:rPr lang="cs-CZ" sz="2000" dirty="0" err="1" smtClean="0"/>
              <a:t>Grada</a:t>
            </a:r>
            <a:r>
              <a:rPr lang="cs-CZ" sz="2000" dirty="0" smtClean="0"/>
              <a:t>, 2016., stran 752.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Nervový systém: str. 425-456.</a:t>
            </a: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1600" dirty="0" smtClean="0"/>
              <a:t>- je určena zejména sestrám-specialistkám, důležité informace v ní naleznou studenti bakalářského nebo magisterského studia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příznaky neurogenní léze jako komplikace akutního stavu u primárně   „ne neurologických“ onemocnění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porucha vědomí</a:t>
            </a:r>
          </a:p>
          <a:p>
            <a:pPr lvl="2"/>
            <a:r>
              <a:rPr lang="cs-CZ" sz="1800" b="1" dirty="0" smtClean="0"/>
              <a:t>kvantitativní</a:t>
            </a:r>
          </a:p>
          <a:p>
            <a:pPr lvl="2"/>
            <a:r>
              <a:rPr lang="cs-CZ" sz="1800" b="1" dirty="0" smtClean="0"/>
              <a:t>kvalitativní (delirantní stavy)</a:t>
            </a:r>
          </a:p>
          <a:p>
            <a:pPr lvl="1"/>
            <a:endParaRPr lang="cs-CZ" sz="2000" b="1" dirty="0" smtClean="0"/>
          </a:p>
          <a:p>
            <a:pPr lvl="1"/>
            <a:r>
              <a:rPr lang="cs-CZ" sz="2000" b="1" dirty="0" smtClean="0"/>
              <a:t>abnormní motorická aktivita</a:t>
            </a:r>
          </a:p>
          <a:p>
            <a:pPr lvl="2"/>
            <a:r>
              <a:rPr lang="cs-CZ" sz="1800" b="1" dirty="0" smtClean="0"/>
              <a:t>konvulzivní stavy</a:t>
            </a:r>
          </a:p>
          <a:p>
            <a:pPr lvl="2"/>
            <a:r>
              <a:rPr lang="cs-CZ" sz="1800" b="1" dirty="0" smtClean="0"/>
              <a:t>nově vzniklé ložiskové neurologické příznaky</a:t>
            </a:r>
          </a:p>
          <a:p>
            <a:pPr lvl="2"/>
            <a:r>
              <a:rPr lang="cs-CZ" sz="1800" b="1" dirty="0" smtClean="0"/>
              <a:t>generalizovaná slabost</a:t>
            </a: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endParaRPr lang="cs-CZ" sz="3600" dirty="0"/>
          </a:p>
        </p:txBody>
      </p:sp>
      <p:sp>
        <p:nvSpPr>
          <p:cNvPr id="20" name="Zástupný symbol pro obsah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b="1" dirty="0" smtClean="0"/>
              <a:t>na scénu přichází neurolog</a:t>
            </a:r>
            <a:endParaRPr lang="cs-CZ" b="1" dirty="0"/>
          </a:p>
        </p:txBody>
      </p:sp>
      <p:pic>
        <p:nvPicPr>
          <p:cNvPr id="17415" name="Picture 7" descr="Výsledek obrázku pro dr hou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12976"/>
            <a:ext cx="6481564" cy="3016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pic>
        <p:nvPicPr>
          <p:cNvPr id="4" name="Zástupný symbol pro obsah 3" descr="48859730-the-woman-at-the-doctor-and-neurologist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590" r="5590"/>
          <a:stretch>
            <a:fillRect/>
          </a:stretch>
        </p:blipFill>
        <p:spPr>
          <a:xfrm>
            <a:off x="2771800" y="3140968"/>
            <a:ext cx="3578696" cy="2684022"/>
          </a:xfrm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/>
              <a:t>vybaven kladívkem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pic>
        <p:nvPicPr>
          <p:cNvPr id="8" name="Zástupný symbol pro obsah 7" descr="1661448-3x2-940x6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852936"/>
            <a:ext cx="4038600" cy="269383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>
          <a:xfrm>
            <a:off x="2627784" y="1600200"/>
            <a:ext cx="60590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600" b="1" dirty="0" smtClean="0"/>
              <a:t>hřebíkem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 smtClean="0"/>
              <a:t>bodovou svítilnou</a:t>
            </a:r>
            <a:endParaRPr lang="cs-CZ" b="1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348879"/>
            <a:ext cx="2808312" cy="42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cs-CZ" sz="12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400" b="1" dirty="0" smtClean="0"/>
              <a:t>a svými neuroanatomickými a neurofyziologickými znalostmi</a:t>
            </a:r>
            <a:endParaRPr lang="cs-CZ" sz="2400" b="1" dirty="0"/>
          </a:p>
        </p:txBody>
      </p:sp>
      <p:pic>
        <p:nvPicPr>
          <p:cNvPr id="22530" name="Picture 2" descr="C:\Users\petr.hon\Desktop\sepse 2018\f7fe02bfdc06b1c963bc01e27fc4517d--le-lion-max-ern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132856"/>
            <a:ext cx="3744416" cy="4660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7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</TotalTime>
  <Words>1042</Words>
  <Application>Microsoft Office PowerPoint</Application>
  <PresentationFormat>Předvádění na obrazovce (4:3)</PresentationFormat>
  <Paragraphs>267</Paragraphs>
  <Slides>35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sady Office</vt:lpstr>
      <vt:lpstr>Význam/přínos neurologa v péči o kriticky nemocné pacienty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Doporučená literatura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Význam/přínos neurologa v péči o kriticky nemocné pacienty</dc:title>
  <dc:creator>petr hon</dc:creator>
  <cp:lastModifiedBy>Jura René</cp:lastModifiedBy>
  <cp:revision>113</cp:revision>
  <dcterms:created xsi:type="dcterms:W3CDTF">2018-01-25T10:47:08Z</dcterms:created>
  <dcterms:modified xsi:type="dcterms:W3CDTF">2021-03-01T10:56:59Z</dcterms:modified>
</cp:coreProperties>
</file>