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80" r:id="rId29"/>
    <p:sldId id="281" r:id="rId30"/>
    <p:sldId id="311" r:id="rId31"/>
    <p:sldId id="312" r:id="rId32"/>
    <p:sldId id="285" r:id="rId33"/>
    <p:sldId id="286" r:id="rId34"/>
    <p:sldId id="309" r:id="rId35"/>
    <p:sldId id="287" r:id="rId36"/>
    <p:sldId id="289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4" r:id="rId50"/>
    <p:sldId id="306" r:id="rId51"/>
    <p:sldId id="307" r:id="rId52"/>
    <p:sldId id="308" r:id="rId53"/>
    <p:sldId id="310" r:id="rId5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ad.org/diabetes-and-ramada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Multikulturní aspekty z pohledu nutriční terapie - KAZUISTIKA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OSOBNÍ ANAMNÉZA 6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u="sng" dirty="0"/>
              <a:t>Biologické odlišnosti</a:t>
            </a:r>
            <a:r>
              <a:rPr lang="cs-CZ" sz="2400" dirty="0"/>
              <a:t>: </a:t>
            </a:r>
          </a:p>
          <a:p>
            <a:pPr marL="529200" indent="-457200">
              <a:buAutoNum type="alphaUcPeriod"/>
            </a:pPr>
            <a:r>
              <a:rPr lang="cs-CZ" sz="2000" dirty="0"/>
              <a:t>Tělesná konstituce, postava: pyknická</a:t>
            </a:r>
          </a:p>
          <a:p>
            <a:pPr marL="529200" indent="-457200">
              <a:buAutoNum type="alphaUcPeriod"/>
            </a:pPr>
            <a:r>
              <a:rPr lang="cs-CZ" sz="2000" dirty="0"/>
              <a:t>Barva pokožky: snědá</a:t>
            </a:r>
          </a:p>
          <a:p>
            <a:pPr marL="529200" indent="-457200">
              <a:buAutoNum type="alphaUcPeriod"/>
            </a:pPr>
            <a:r>
              <a:rPr lang="cs-CZ" sz="2000" dirty="0"/>
              <a:t>Neobvyklé změny barvy kůže: ne</a:t>
            </a:r>
          </a:p>
          <a:p>
            <a:pPr marL="529200" indent="-457200">
              <a:buAutoNum type="alphaUcPeriod"/>
            </a:pPr>
            <a:r>
              <a:rPr lang="cs-CZ" sz="2000" dirty="0"/>
              <a:t>Vlasy: černé prošedivělé, vlnité, husté</a:t>
            </a:r>
          </a:p>
          <a:p>
            <a:pPr marL="529200" indent="-457200">
              <a:buAutoNum type="alphaUcPeriod"/>
            </a:pPr>
            <a:r>
              <a:rPr lang="cs-CZ" sz="2000" dirty="0"/>
              <a:t>Další viditelné znaky v souvislosti s rasou/etnikem: ne</a:t>
            </a:r>
          </a:p>
          <a:p>
            <a:pPr marL="529200" indent="-457200">
              <a:buAutoNum type="alphaUcPeriod"/>
            </a:pPr>
            <a:r>
              <a:rPr lang="cs-CZ" sz="2000" dirty="0"/>
              <a:t>Hmotnost: 103 kg</a:t>
            </a:r>
          </a:p>
          <a:p>
            <a:pPr marL="529200" indent="-457200">
              <a:buAutoNum type="alphaUcPeriod"/>
            </a:pPr>
            <a:r>
              <a:rPr lang="cs-CZ" sz="2000" dirty="0"/>
              <a:t>Výška: 164 cm                     BMI: 38,3 kg/m2</a:t>
            </a:r>
          </a:p>
          <a:p>
            <a:pPr marL="529200" indent="-457200">
              <a:lnSpc>
                <a:spcPts val="3300"/>
              </a:lnSpc>
              <a:buAutoNum type="alphaUcPeriod"/>
            </a:pPr>
            <a:r>
              <a:rPr lang="cs-CZ" sz="2000" dirty="0"/>
              <a:t>Laboratorní výsledky: Hemoglobin 86 g/l, </a:t>
            </a:r>
          </a:p>
          <a:p>
            <a:pPr marL="529200" indent="-457200">
              <a:buAutoNum type="alphaUcPeriod"/>
            </a:pPr>
            <a:endParaRPr lang="cs-CZ" sz="2400" dirty="0"/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319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Odpovědi na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529200" indent="-457200">
              <a:buFont typeface="+mj-lt"/>
              <a:buAutoNum type="arabicPeriod"/>
            </a:pPr>
            <a:r>
              <a:rPr lang="cs-CZ" sz="2400" u="sng" dirty="0"/>
              <a:t>Jaké choroby a onemocnění jsou běžné ve vaší rodině?</a:t>
            </a:r>
          </a:p>
          <a:p>
            <a:pPr marL="72000" indent="0">
              <a:buNone/>
            </a:pPr>
            <a:r>
              <a:rPr lang="cs-CZ" sz="2000" i="1" dirty="0"/>
              <a:t>	Cukrovka – matka, otec</a:t>
            </a:r>
          </a:p>
          <a:p>
            <a:pPr marL="529200" indent="-457200">
              <a:buFont typeface="+mj-lt"/>
              <a:buAutoNum type="arabicPeriod" startAt="2"/>
            </a:pPr>
            <a:r>
              <a:rPr lang="cs-CZ" sz="2400" u="sng" dirty="0"/>
              <a:t>Popište, jaké bývá typické chování vaší rodiny, když onemocníte?</a:t>
            </a:r>
          </a:p>
          <a:p>
            <a:pPr marL="72000" indent="0">
              <a:buNone/>
            </a:pPr>
            <a:r>
              <a:rPr lang="cs-CZ" sz="2400" dirty="0"/>
              <a:t>	Odpovídá syn: </a:t>
            </a:r>
            <a:r>
              <a:rPr lang="cs-CZ" sz="2000" i="1" dirty="0"/>
              <a:t>Snažíme se ho vyléčit tím, co máme doma, sejde se rodina, společně se pomodlíme za uzdravení nemocného. Ženy se starají o nemocné, do nemocnice se naši blízcí dávají až si s nimi nevíme rady. Za péči v nemocnici se hodně platí, s pacientem musí někdo v nemocnici zůstat a vařit mu.</a:t>
            </a:r>
            <a:endParaRPr lang="cs-CZ" sz="2000" u="sng" dirty="0"/>
          </a:p>
          <a:p>
            <a:pPr marL="529200" indent="-457200">
              <a:buFont typeface="+mj-lt"/>
              <a:buAutoNum type="arabicPeriod" startAt="3"/>
            </a:pPr>
            <a:r>
              <a:rPr lang="cs-CZ" sz="2400" u="sng" dirty="0"/>
              <a:t>Kdo nebo co vám obvykle pomáhá vyrovnat se s problémy?</a:t>
            </a:r>
            <a:r>
              <a:rPr lang="cs-CZ" sz="2400" dirty="0"/>
              <a:t>   </a:t>
            </a:r>
          </a:p>
          <a:p>
            <a:pPr marL="72000" indent="0">
              <a:buNone/>
            </a:pPr>
            <a:r>
              <a:rPr lang="cs-CZ" sz="2400" i="1" dirty="0"/>
              <a:t>	</a:t>
            </a:r>
            <a:r>
              <a:rPr lang="cs-CZ" sz="2000" i="1" dirty="0"/>
              <a:t>Rodina a víra.</a:t>
            </a:r>
          </a:p>
          <a:p>
            <a:pPr marL="72000" indent="0">
              <a:buNone/>
            </a:pPr>
            <a:endParaRPr lang="cs-CZ" sz="2400" dirty="0"/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04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Odpovědi na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u="sng" dirty="0"/>
              <a:t>4. Jakým jídlům dáváte vy a vaše rodina přednost?</a:t>
            </a:r>
            <a:r>
              <a:rPr lang="cs-CZ" sz="2400" dirty="0"/>
              <a:t> </a:t>
            </a:r>
          </a:p>
          <a:p>
            <a:pPr marL="72000" indent="0">
              <a:buNone/>
            </a:pPr>
            <a:r>
              <a:rPr lang="cs-CZ" sz="2400" dirty="0"/>
              <a:t>	</a:t>
            </a:r>
            <a:r>
              <a:rPr lang="cs-CZ" sz="2400" i="1" dirty="0"/>
              <a:t>Těm, co uvaříme doma, osvědčeným receptům: rýže, brambory, maso, zelenina, ovoce, chleba….Jsme muslimové, nejíme vepřové, dáváme přednost kuřecímu, hovězímu a skopovému.</a:t>
            </a:r>
          </a:p>
          <a:p>
            <a:pPr marL="72000" indent="0">
              <a:buNone/>
            </a:pPr>
            <a:r>
              <a:rPr lang="cs-CZ" sz="2400" i="1" u="sng" dirty="0"/>
              <a:t>5. Která jídla v rodině považujete za tradiční a oblíbená?</a:t>
            </a:r>
          </a:p>
          <a:p>
            <a:pPr marL="72000" indent="0">
              <a:buNone/>
            </a:pPr>
            <a:r>
              <a:rPr lang="cs-CZ" sz="2400" i="1" dirty="0"/>
              <a:t>	</a:t>
            </a:r>
            <a:r>
              <a:rPr lang="cs-CZ" sz="2400" i="1" dirty="0" err="1"/>
              <a:t>Kábuli</a:t>
            </a:r>
            <a:r>
              <a:rPr lang="cs-CZ" sz="2400" i="1" dirty="0"/>
              <a:t>, kebab, mantu, jogurty, saláty, mátu, rajčata, chlebové placky, fazole, hovězí, čaj spíše zelený než černý.</a:t>
            </a:r>
          </a:p>
          <a:p>
            <a:pPr marL="72000" indent="0">
              <a:buNone/>
            </a:pPr>
            <a:r>
              <a:rPr lang="cs-CZ" sz="2400" u="sng" dirty="0"/>
              <a:t>6. Máte nějaké rituály spojené s jídlem?</a:t>
            </a:r>
          </a:p>
          <a:p>
            <a:pPr marL="72000" indent="0">
              <a:buNone/>
            </a:pPr>
            <a:r>
              <a:rPr lang="cs-CZ" sz="2400" dirty="0"/>
              <a:t>   	</a:t>
            </a:r>
            <a:r>
              <a:rPr lang="cs-CZ" sz="2400" i="1" dirty="0"/>
              <a:t>ano, před jídlem se děkuje Alláhovi.</a:t>
            </a:r>
            <a:endParaRPr lang="cs-CZ" sz="2400" dirty="0"/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249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96756" y="7597057"/>
            <a:ext cx="9471142" cy="53926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Odpovědi na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i="1" dirty="0" err="1"/>
              <a:t>Kábuli</a:t>
            </a:r>
            <a:r>
              <a:rPr lang="cs-CZ" sz="2000" i="1" dirty="0"/>
              <a:t> – dušená rýže s karamelizovanou mrkví a rozinkami a skopovým n. hovězím masem.</a:t>
            </a:r>
          </a:p>
          <a:p>
            <a:pPr marL="72000" indent="0">
              <a:buNone/>
            </a:pPr>
            <a:r>
              <a:rPr lang="cs-CZ" sz="2000" i="1" dirty="0"/>
              <a:t>Mantu – knedlíčky plněné pikantním mletým masem s rajčatovým přelivem a jogurtem</a:t>
            </a:r>
          </a:p>
          <a:p>
            <a:pPr marL="72000" indent="0">
              <a:buNone/>
            </a:pPr>
            <a:r>
              <a:rPr lang="cs-CZ" sz="2000" i="1" dirty="0" err="1"/>
              <a:t>Naan</a:t>
            </a:r>
            <a:r>
              <a:rPr lang="cs-CZ" sz="2000" i="1" dirty="0"/>
              <a:t> – chlebové placky</a:t>
            </a:r>
            <a:endParaRPr lang="cs-CZ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3AC6F1-C937-A582-1FFD-C238F386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46" y="3858734"/>
            <a:ext cx="3388277" cy="254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0500DCC-A3BB-451D-80C6-1E6F923D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06" y="3497664"/>
            <a:ext cx="3384115" cy="22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EF6E982-2264-E8D3-12FF-0175B2C7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79" y="3217659"/>
            <a:ext cx="2576340" cy="254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2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06CF23-D466-4C57-DD62-3AFAAA1EF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BD9799-3B37-542C-71CA-78E7F24CB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A06F0F-A786-EBA7-FC24-93BFABAD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980" y="720000"/>
            <a:ext cx="8248219" cy="451576"/>
          </a:xfrm>
        </p:spPr>
        <p:txBody>
          <a:bodyPr/>
          <a:lstStyle/>
          <a:p>
            <a:r>
              <a:rPr lang="cs-CZ" dirty="0"/>
              <a:t>Jaké bariéry v nutriční péči               lze očekávat?</a:t>
            </a:r>
          </a:p>
        </p:txBody>
      </p:sp>
      <p:pic>
        <p:nvPicPr>
          <p:cNvPr id="7" name="Zástupný obsah 6" descr="Odznak, otazník se souvislou výplní">
            <a:extLst>
              <a:ext uri="{FF2B5EF4-FFF2-40B4-BE49-F238E27FC236}">
                <a16:creationId xmlns:a16="http://schemas.microsoft.com/office/drawing/2014/main" id="{19BBEFB9-CC55-5E26-FFF6-264EC04A9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824" y="489356"/>
            <a:ext cx="1364439" cy="1364439"/>
          </a:xfrm>
        </p:spPr>
      </p:pic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36F34629-5D00-D9D3-1033-FE8EE01FFA58}"/>
              </a:ext>
            </a:extLst>
          </p:cNvPr>
          <p:cNvSpPr txBox="1">
            <a:spLocks/>
          </p:cNvSpPr>
          <p:nvPr/>
        </p:nvSpPr>
        <p:spPr>
          <a:xfrm>
            <a:off x="720000" y="1884949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29200" indent="-457200">
              <a:lnSpc>
                <a:spcPts val="3300"/>
              </a:lnSpc>
              <a:buFont typeface="+mj-lt"/>
              <a:buAutoNum type="arabicPeriod"/>
            </a:pPr>
            <a:r>
              <a:rPr lang="cs-CZ" sz="2400" kern="0" dirty="0"/>
              <a:t>Jazyková bariéra – obtížné získaní znalostí a chápání důležitosti změn, obtížná komunikace s NT při edukaci</a:t>
            </a:r>
          </a:p>
          <a:p>
            <a:pPr marL="529200" indent="-457200">
              <a:lnSpc>
                <a:spcPts val="3300"/>
              </a:lnSpc>
              <a:buFont typeface="+mj-lt"/>
              <a:buAutoNum type="arabicPeriod"/>
            </a:pPr>
            <a:r>
              <a:rPr lang="cs-CZ" sz="2400" kern="0" dirty="0"/>
              <a:t>Odlišné preference chutí – náročnost v sestavení vhodného jídelníčku/plánu; zařazení nových potravin, </a:t>
            </a:r>
          </a:p>
          <a:p>
            <a:pPr marL="529200" indent="-457200">
              <a:lnSpc>
                <a:spcPts val="3300"/>
              </a:lnSpc>
              <a:buFont typeface="+mj-lt"/>
              <a:buAutoNum type="arabicPeriod"/>
            </a:pPr>
            <a:r>
              <a:rPr lang="cs-CZ" sz="2400" kern="0" dirty="0"/>
              <a:t>Odlišné stravovací zvyklosti, silný vliv tradice – hlavní jídlo dne na večer, slazení čaje, dodržování půstu</a:t>
            </a:r>
          </a:p>
          <a:p>
            <a:pPr marL="529200" indent="-457200">
              <a:lnSpc>
                <a:spcPts val="3300"/>
              </a:lnSpc>
              <a:buFont typeface="+mj-lt"/>
              <a:buAutoNum type="arabicPeriod"/>
            </a:pPr>
            <a:r>
              <a:rPr lang="cs-CZ" sz="2400" kern="0" dirty="0"/>
              <a:t>Negramotnost – nelze vážit porce, nelze číst obaly potravin, nelze vést záznamy o zkonzumované straně (pouze druhou osobou), edukace, aplikace léků</a:t>
            </a:r>
          </a:p>
          <a:p>
            <a:pPr marL="529200" indent="-457200">
              <a:lnSpc>
                <a:spcPts val="3300"/>
              </a:lnSpc>
              <a:buFont typeface="+mj-lt"/>
              <a:buAutoNum type="arabicPeriod"/>
            </a:pPr>
            <a:r>
              <a:rPr lang="cs-CZ" sz="2400" kern="0" dirty="0"/>
              <a:t>Zraková indispozice – snížená samostatnost v nakupování a přípravě stravy, neschopnost číst obaly, nedůvěra ke stravě v nemocnici</a:t>
            </a:r>
          </a:p>
        </p:txBody>
      </p:sp>
    </p:spTree>
    <p:extLst>
      <p:ext uri="{BB962C8B-B14F-4D97-AF65-F5344CB8AC3E}">
        <p14:creationId xmlns:p14="http://schemas.microsoft.com/office/powerpoint/2010/main" val="18826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06CF23-D466-4C57-DD62-3AFAAA1EF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BD9799-3B37-542C-71CA-78E7F24CB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A06F0F-A786-EBA7-FC24-93BFABAD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980" y="720000"/>
            <a:ext cx="8248219" cy="451576"/>
          </a:xfrm>
        </p:spPr>
        <p:txBody>
          <a:bodyPr/>
          <a:lstStyle/>
          <a:p>
            <a:r>
              <a:rPr lang="cs-CZ" dirty="0"/>
              <a:t>Jaké bariéry v nutriční péči               lze očekávat?</a:t>
            </a:r>
          </a:p>
        </p:txBody>
      </p:sp>
      <p:pic>
        <p:nvPicPr>
          <p:cNvPr id="7" name="Zástupný obsah 6" descr="Odznak, otazník se souvislou výplní">
            <a:extLst>
              <a:ext uri="{FF2B5EF4-FFF2-40B4-BE49-F238E27FC236}">
                <a16:creationId xmlns:a16="http://schemas.microsoft.com/office/drawing/2014/main" id="{19BBEFB9-CC55-5E26-FFF6-264EC04A9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824" y="489356"/>
            <a:ext cx="1364439" cy="1364439"/>
          </a:xfrm>
        </p:spPr>
      </p:pic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36F34629-5D00-D9D3-1033-FE8EE01FFA58}"/>
              </a:ext>
            </a:extLst>
          </p:cNvPr>
          <p:cNvSpPr txBox="1">
            <a:spLocks/>
          </p:cNvSpPr>
          <p:nvPr/>
        </p:nvSpPr>
        <p:spPr>
          <a:xfrm>
            <a:off x="720000" y="1884949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ts val="3300"/>
              </a:lnSpc>
              <a:buNone/>
            </a:pPr>
            <a:endParaRPr lang="cs-CZ" sz="2000" kern="0" dirty="0"/>
          </a:p>
          <a:p>
            <a:pPr marL="529200" indent="-457200">
              <a:lnSpc>
                <a:spcPts val="3300"/>
              </a:lnSpc>
              <a:buFont typeface="+mj-lt"/>
              <a:buAutoNum type="arabicPeriod" startAt="6"/>
            </a:pPr>
            <a:r>
              <a:rPr lang="cs-CZ" sz="2000" kern="0" dirty="0"/>
              <a:t>Sociální aspekty – nové neznámé prostředí + zhoršený zrak, závislost na synovi -&gt; omezení pohybové aktivity venku</a:t>
            </a:r>
          </a:p>
          <a:p>
            <a:pPr marL="529200" indent="-457200">
              <a:lnSpc>
                <a:spcPts val="3300"/>
              </a:lnSpc>
              <a:buFont typeface="+mj-lt"/>
              <a:buAutoNum type="arabicPeriod" startAt="6"/>
            </a:pPr>
            <a:r>
              <a:rPr lang="cs-CZ" sz="2000" kern="0" dirty="0"/>
              <a:t>Jiné odlišnosti – NT pouze žena, antropometrie..?, přítomnost rodiny.</a:t>
            </a:r>
          </a:p>
        </p:txBody>
      </p:sp>
    </p:spTree>
    <p:extLst>
      <p:ext uri="{BB962C8B-B14F-4D97-AF65-F5344CB8AC3E}">
        <p14:creationId xmlns:p14="http://schemas.microsoft.com/office/powerpoint/2010/main" val="14303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1. DIAGNOSTICKÁ DOMÉNA – PODPORA ZDRAVÍ</a:t>
            </a:r>
          </a:p>
          <a:p>
            <a:pPr marL="72000" indent="0">
              <a:buNone/>
            </a:pPr>
            <a:r>
              <a:rPr lang="cs-CZ" sz="2400" b="1" dirty="0"/>
              <a:t>Ošetřovatelská diagnóza: Neefektivní léčebný režim</a:t>
            </a:r>
          </a:p>
          <a:p>
            <a:pPr marL="72000" indent="0">
              <a:buNone/>
            </a:pPr>
            <a:r>
              <a:rPr lang="cs-CZ" sz="2400" dirty="0"/>
              <a:t>-rozvoj chronických diabetických komplikací DM II. typu</a:t>
            </a:r>
          </a:p>
          <a:p>
            <a:pPr marL="72000" indent="0">
              <a:buNone/>
            </a:pPr>
            <a:r>
              <a:rPr lang="cs-CZ" sz="2400" dirty="0"/>
              <a:t>-nedodržování diabetické diety v domácím prostředí, před 3m přicestovala do ČR – změna denního režimu a výživy</a:t>
            </a:r>
          </a:p>
          <a:p>
            <a:pPr marL="72000" indent="0">
              <a:buNone/>
            </a:pPr>
            <a:r>
              <a:rPr lang="cs-CZ" sz="2400" dirty="0"/>
              <a:t>-silně věří v lidové léčitelství, rodinným receptům a tradicím</a:t>
            </a:r>
          </a:p>
          <a:p>
            <a:pPr marL="72000" indent="0">
              <a:buNone/>
            </a:pPr>
            <a:r>
              <a:rPr lang="cs-CZ" sz="2400" dirty="0"/>
              <a:t>-léky užívá pravidelně až v ČR</a:t>
            </a:r>
          </a:p>
          <a:p>
            <a:pPr marL="72000" indent="0">
              <a:buNone/>
            </a:pPr>
            <a:r>
              <a:rPr lang="cs-CZ" sz="2400" dirty="0"/>
              <a:t>-minulý měsíc dodržovala půst v měsíci ramadánu (cítila se velmi zle)</a:t>
            </a:r>
          </a:p>
          <a:p>
            <a:pPr marL="72000" indent="0">
              <a:buNone/>
            </a:pPr>
            <a:r>
              <a:rPr lang="cs-CZ" sz="2400" dirty="0"/>
              <a:t>-neví o možnosti vyvolání hypoglykemie v </a:t>
            </a:r>
            <a:r>
              <a:rPr lang="cs-CZ" sz="2400" dirty="0" err="1"/>
              <a:t>obd.půstu</a:t>
            </a:r>
            <a:r>
              <a:rPr lang="cs-CZ" sz="2400" dirty="0"/>
              <a:t>, neznalost?</a:t>
            </a:r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755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Posouzení aktuálního stavu:</a:t>
            </a:r>
          </a:p>
          <a:p>
            <a:pPr marL="72000" indent="0">
              <a:buNone/>
            </a:pPr>
            <a:r>
              <a:rPr lang="cs-CZ" sz="2400" dirty="0"/>
              <a:t>-rozvinuté diabetické komplikace, neuropatie, </a:t>
            </a:r>
            <a:r>
              <a:rPr lang="cs-CZ" sz="2400" dirty="0" err="1"/>
              <a:t>angiopatie</a:t>
            </a: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-nyní nevidí</a:t>
            </a:r>
          </a:p>
          <a:p>
            <a:pPr marL="72000" indent="0">
              <a:buNone/>
            </a:pPr>
            <a:r>
              <a:rPr lang="cs-CZ" sz="2400" dirty="0"/>
              <a:t>-</a:t>
            </a:r>
            <a:r>
              <a:rPr lang="cs-CZ" sz="2400" dirty="0" err="1"/>
              <a:t>Labor</a:t>
            </a:r>
            <a:r>
              <a:rPr lang="cs-CZ" sz="2400" dirty="0"/>
              <a:t>: Cholesterol 8,56 </a:t>
            </a:r>
            <a:r>
              <a:rPr lang="cs-CZ" sz="2400" dirty="0" err="1"/>
              <a:t>mmol</a:t>
            </a:r>
            <a:r>
              <a:rPr lang="cs-CZ" sz="2400" dirty="0"/>
              <a:t>/l, HbA1c 8,2 %, glykemie: 12,0  15,3  17,1  16,2  14,2  11,7  11,8  12,4  11,0; Hemoglobin 86 g/l</a:t>
            </a:r>
          </a:p>
          <a:p>
            <a:pPr marL="72000" indent="0">
              <a:buNone/>
            </a:pPr>
            <a:r>
              <a:rPr lang="cs-CZ" sz="2400" dirty="0"/>
              <a:t>-inzulínovou terapii odmítá (osvědčená rodinná dieta a lidové léčitelství – fazole), akceptuje pouze PAD, sama se píchat nebude</a:t>
            </a:r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927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Ošetřovatelské cíle:</a:t>
            </a:r>
          </a:p>
          <a:p>
            <a:pPr marL="72000" indent="0">
              <a:buNone/>
            </a:pPr>
            <a:r>
              <a:rPr lang="cs-CZ" sz="2400" dirty="0"/>
              <a:t>-pacientka chápe rizikové faktory, aktivně se zapojuje do léčebného režimu</a:t>
            </a:r>
          </a:p>
          <a:p>
            <a:pPr marL="72000" indent="0">
              <a:buNone/>
            </a:pPr>
            <a:r>
              <a:rPr lang="cs-CZ" sz="2400" dirty="0"/>
              <a:t>-hladina </a:t>
            </a:r>
            <a:r>
              <a:rPr lang="cs-CZ" sz="2400" dirty="0" err="1"/>
              <a:t>glykov.hemoglobinu</a:t>
            </a:r>
            <a:r>
              <a:rPr lang="cs-CZ" sz="2400" dirty="0"/>
              <a:t> klesne z 8,2 % na 5,4 % za 3 měsíce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b="1" dirty="0"/>
              <a:t>Ošetřovatelské intervence:</a:t>
            </a:r>
          </a:p>
          <a:p>
            <a:pPr marL="72000" indent="0">
              <a:buNone/>
            </a:pPr>
            <a:r>
              <a:rPr lang="cs-CZ" sz="2400" dirty="0"/>
              <a:t>-vysvětlit dopad nedodržování režimu a aplikace inzulinu na rozvoj komplikací</a:t>
            </a:r>
          </a:p>
          <a:p>
            <a:pPr marL="72000" indent="0">
              <a:buNone/>
            </a:pPr>
            <a:r>
              <a:rPr lang="cs-CZ" sz="2400" dirty="0"/>
              <a:t>-paní J. předat informace přiměřeně jejímu stavu a situaci</a:t>
            </a:r>
          </a:p>
          <a:p>
            <a:pPr marL="72000" indent="0">
              <a:buNone/>
            </a:pPr>
            <a:r>
              <a:rPr lang="cs-CZ" sz="2400" dirty="0"/>
              <a:t>-zahrnout do procesu rodinné příslušníky</a:t>
            </a:r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856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Shrnutí realizace, hodnocení:</a:t>
            </a:r>
          </a:p>
          <a:p>
            <a:pPr marL="72000" indent="0">
              <a:buNone/>
            </a:pPr>
            <a:r>
              <a:rPr lang="cs-CZ" sz="2400" dirty="0"/>
              <a:t>Pacientka byla od 2.dne převedena na léčbu inzulinem. </a:t>
            </a:r>
          </a:p>
          <a:p>
            <a:pPr marL="72000" indent="0">
              <a:buNone/>
            </a:pPr>
            <a:r>
              <a:rPr lang="cs-CZ" sz="2400" dirty="0"/>
              <a:t>Aplikaci zpočátku prováděla sestra, později snacha pod dohledem sestry. Ženám byly vysvětleny dopady nedodržování léčebného režimu, nebezpečí dodržování tradic (ramadán) v kombinaci s aplikací inzulinu. </a:t>
            </a:r>
          </a:p>
          <a:p>
            <a:pPr marL="72000" indent="0">
              <a:buNone/>
            </a:pPr>
            <a:r>
              <a:rPr lang="cs-CZ" sz="2400" dirty="0"/>
              <a:t>Paní J. v současné době souhlasí s aplikací inzulinu za podmínky, je jí bude aplikován druhou osobou.</a:t>
            </a:r>
          </a:p>
        </p:txBody>
      </p:sp>
    </p:spTree>
    <p:extLst>
      <p:ext uri="{BB962C8B-B14F-4D97-AF65-F5344CB8AC3E}">
        <p14:creationId xmlns:p14="http://schemas.microsoft.com/office/powerpoint/2010/main" val="8444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01BF32-279D-4A2C-6D6C-77A2DB4C0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9D7DB-5323-DB81-8EC9-415ECFDDB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389E0B-26D7-0CBE-A6C8-33872B9A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KAZUISTIKA Č. 1</a:t>
            </a:r>
          </a:p>
        </p:txBody>
      </p:sp>
      <p:pic>
        <p:nvPicPr>
          <p:cNvPr id="1026" name="Picture 2" descr="caption. © BBC/Harriet Shawcross">
            <a:extLst>
              <a:ext uri="{FF2B5EF4-FFF2-40B4-BE49-F238E27FC236}">
                <a16:creationId xmlns:a16="http://schemas.microsoft.com/office/drawing/2014/main" id="{EA0E747B-8B02-2C60-67DA-73296CAA9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34500"/>
          <a:stretch/>
        </p:blipFill>
        <p:spPr bwMode="auto">
          <a:xfrm>
            <a:off x="720000" y="1692002"/>
            <a:ext cx="10753200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1416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2. DIAGNOSTICKÁ DOMÉNA – Výživa</a:t>
            </a:r>
          </a:p>
          <a:p>
            <a:pPr marL="72000" indent="0">
              <a:buNone/>
            </a:pPr>
            <a:r>
              <a:rPr lang="cs-CZ" sz="2400" b="1" dirty="0"/>
              <a:t>Ošetřovatelská diagnóza: Nadměrná výživa</a:t>
            </a:r>
          </a:p>
          <a:p>
            <a:pPr marL="72000" indent="0">
              <a:buNone/>
            </a:pPr>
            <a:r>
              <a:rPr lang="cs-CZ" sz="2400" dirty="0"/>
              <a:t>-paní J. se stravuje bez ohledu na onemocnění tak, jak je zvyklá (tradiční domácí kuchyně)</a:t>
            </a:r>
          </a:p>
          <a:p>
            <a:pPr marL="72000" indent="0">
              <a:buNone/>
            </a:pPr>
            <a:r>
              <a:rPr lang="cs-CZ" sz="2400" dirty="0"/>
              <a:t>-odlišný vzorec stravování – hlavní jídlo dne navečer</a:t>
            </a:r>
          </a:p>
          <a:p>
            <a:pPr marL="72000" indent="0">
              <a:buNone/>
            </a:pPr>
            <a:r>
              <a:rPr lang="cs-CZ" sz="2400" dirty="0"/>
              <a:t>-muslimka – nejí vepřové, nepije alkohol</a:t>
            </a:r>
          </a:p>
          <a:p>
            <a:pPr marL="72000" indent="0">
              <a:buNone/>
            </a:pPr>
            <a:r>
              <a:rPr lang="cs-CZ" sz="2400" dirty="0"/>
              <a:t>-v období ramadánu dodržovala půst, přestože má cukrovku</a:t>
            </a:r>
          </a:p>
          <a:p>
            <a:pPr marL="72000" indent="0">
              <a:buNone/>
            </a:pPr>
            <a:r>
              <a:rPr lang="cs-CZ" sz="2400" dirty="0"/>
              <a:t>-nechodí ven, pohybuje se po domácnosti v rámci výkonu domácích prací a péče o rodinu, venku se nepohybuje z důvodu cizího prostředí a ztrátě zraku</a:t>
            </a:r>
          </a:p>
          <a:p>
            <a:pPr marL="72000" indent="0">
              <a:buNone/>
            </a:pPr>
            <a:endParaRPr lang="cs-CZ" sz="2400" dirty="0"/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4735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2. DIAGNOSTICKÁ DOMÉNA – Výživa</a:t>
            </a:r>
          </a:p>
          <a:p>
            <a:pPr marL="72000" indent="0">
              <a:buNone/>
            </a:pPr>
            <a:r>
              <a:rPr lang="cs-CZ" sz="2400" b="1" dirty="0"/>
              <a:t>Ošetřovatelská diagnóza: Nadměrná výživa</a:t>
            </a:r>
          </a:p>
          <a:p>
            <a:pPr marL="72000" indent="0">
              <a:buNone/>
            </a:pPr>
            <a:r>
              <a:rPr lang="cs-CZ" sz="2400" dirty="0"/>
              <a:t>-denní příjem tekutin neumí odhadnout, pije podle žízně</a:t>
            </a:r>
          </a:p>
          <a:p>
            <a:pPr marL="72000" indent="0">
              <a:buNone/>
            </a:pPr>
            <a:r>
              <a:rPr lang="cs-CZ" sz="2400" dirty="0"/>
              <a:t>-pije </a:t>
            </a:r>
            <a:r>
              <a:rPr lang="cs-CZ" sz="2400" dirty="0" err="1"/>
              <a:t>zejm.zelený</a:t>
            </a:r>
            <a:r>
              <a:rPr lang="cs-CZ" sz="2400" dirty="0"/>
              <a:t> čaj slazený cukrem (je to tradice)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-naordinována diabetická dieta s redukcí tělesné hmotnosti</a:t>
            </a:r>
          </a:p>
          <a:p>
            <a:pPr marL="72000" indent="0">
              <a:buNone/>
            </a:pPr>
            <a:r>
              <a:rPr lang="cs-CZ" sz="2400" dirty="0"/>
              <a:t>-medikace: </a:t>
            </a:r>
            <a:r>
              <a:rPr lang="cs-CZ" sz="2400" dirty="0" err="1"/>
              <a:t>Humulin</a:t>
            </a:r>
            <a:r>
              <a:rPr lang="cs-CZ" sz="2400" dirty="0"/>
              <a:t> (12-12-12-12 / 6:00-12:00-17:30-2:00 hod.); </a:t>
            </a:r>
            <a:r>
              <a:rPr lang="cs-CZ" sz="2400" dirty="0" err="1"/>
              <a:t>Maninil</a:t>
            </a:r>
            <a:r>
              <a:rPr lang="cs-CZ" sz="2400" dirty="0"/>
              <a:t> 2-1-0, </a:t>
            </a:r>
            <a:r>
              <a:rPr lang="cs-CZ" sz="2400" dirty="0" err="1"/>
              <a:t>Glucobay</a:t>
            </a:r>
            <a:r>
              <a:rPr lang="cs-CZ" sz="2400" dirty="0"/>
              <a:t> 1-1-1, </a:t>
            </a:r>
            <a:r>
              <a:rPr lang="cs-CZ" sz="2400" dirty="0" err="1"/>
              <a:t>Lipanthyl</a:t>
            </a:r>
            <a:r>
              <a:rPr lang="cs-CZ" sz="2400" dirty="0"/>
              <a:t> 1-0-1.</a:t>
            </a:r>
          </a:p>
          <a:p>
            <a:pPr marL="72000" indent="0">
              <a:buNone/>
            </a:pPr>
            <a:endParaRPr lang="cs-CZ" sz="2400" dirty="0"/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4927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Posouzení aktuálního stavu:</a:t>
            </a:r>
          </a:p>
          <a:p>
            <a:pPr marL="72000" indent="0">
              <a:buNone/>
            </a:pPr>
            <a:r>
              <a:rPr lang="cs-CZ" sz="2400" dirty="0"/>
              <a:t>-výška: 164 cm</a:t>
            </a:r>
          </a:p>
          <a:p>
            <a:pPr marL="72000" indent="0">
              <a:buNone/>
            </a:pPr>
            <a:r>
              <a:rPr lang="cs-CZ" sz="2400" dirty="0"/>
              <a:t>-hmotnost: 103 kg</a:t>
            </a:r>
          </a:p>
          <a:p>
            <a:pPr marL="72000" indent="0">
              <a:buNone/>
            </a:pPr>
            <a:r>
              <a:rPr lang="cs-CZ" sz="2400" dirty="0"/>
              <a:t>-BMI: 38,3 kg/m2</a:t>
            </a:r>
          </a:p>
          <a:p>
            <a:pPr marL="72000" indent="0">
              <a:buNone/>
            </a:pPr>
            <a:r>
              <a:rPr lang="cs-CZ" sz="2400" dirty="0"/>
              <a:t>-nedostatek pohybu</a:t>
            </a:r>
          </a:p>
          <a:p>
            <a:pPr marL="72000" indent="0">
              <a:buNone/>
            </a:pPr>
            <a:r>
              <a:rPr lang="cs-CZ" sz="2400" dirty="0"/>
              <a:t>-příjem jídla navečer</a:t>
            </a:r>
          </a:p>
        </p:txBody>
      </p:sp>
    </p:spTree>
    <p:extLst>
      <p:ext uri="{BB962C8B-B14F-4D97-AF65-F5344CB8AC3E}">
        <p14:creationId xmlns:p14="http://schemas.microsoft.com/office/powerpoint/2010/main" val="389212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Ošetřovatelské cíle:</a:t>
            </a:r>
          </a:p>
          <a:p>
            <a:pPr marL="72000" indent="0">
              <a:buNone/>
            </a:pPr>
            <a:r>
              <a:rPr lang="cs-CZ" sz="2400" dirty="0"/>
              <a:t>-pacientka zredukuje hmotnost -4 kg/měsíc</a:t>
            </a:r>
          </a:p>
          <a:p>
            <a:pPr marL="72000" indent="0">
              <a:buNone/>
            </a:pPr>
            <a:r>
              <a:rPr lang="cs-CZ" sz="2400" dirty="0"/>
              <a:t>-skladba stravy odpovídá zásadám správné výživy</a:t>
            </a:r>
          </a:p>
          <a:p>
            <a:pPr marL="72000" indent="0">
              <a:buNone/>
            </a:pPr>
            <a:r>
              <a:rPr lang="cs-CZ" sz="2400" dirty="0"/>
              <a:t>-rozumí tomu, proč by neměla sladit čaj cukrem od 2.dne léčby</a:t>
            </a:r>
          </a:p>
          <a:p>
            <a:pPr marL="72000" indent="0">
              <a:buNone/>
            </a:pPr>
            <a:r>
              <a:rPr lang="cs-CZ" sz="2400" dirty="0"/>
              <a:t>-nepije slazené nápoje a nesladí čaj cukrem od 1.dne hospitalizace</a:t>
            </a:r>
          </a:p>
          <a:p>
            <a:pPr marL="72000" indent="0">
              <a:buNone/>
            </a:pPr>
            <a:r>
              <a:rPr lang="cs-CZ" sz="2400" dirty="0"/>
              <a:t>-její snacha dokáže sestavit jídelníček tak, aby byly respektovány pacientčiny stravovací zvyklosti i požadavky léčby a bylo dosaženo dlouhodobé kompenzace diabetu.</a:t>
            </a:r>
          </a:p>
          <a:p>
            <a:pPr marL="72000" indent="0">
              <a:buNone/>
            </a:pPr>
            <a:r>
              <a:rPr lang="cs-CZ" sz="2400" dirty="0"/>
              <a:t>-zvládá dávkování jídla bez vážení a počítání (pro negramotnost).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26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Ošetřovatelské intervence:</a:t>
            </a:r>
          </a:p>
          <a:p>
            <a:pPr marL="72000" indent="0">
              <a:buNone/>
            </a:pPr>
            <a:r>
              <a:rPr lang="cs-CZ" sz="2400" dirty="0"/>
              <a:t>-určit úroveň znalostí paní J. o dietě; zjistit, jaký má přístup k potravinám</a:t>
            </a:r>
          </a:p>
          <a:p>
            <a:pPr marL="72000" indent="0">
              <a:buNone/>
            </a:pPr>
            <a:r>
              <a:rPr lang="cs-CZ" sz="2400" dirty="0"/>
              <a:t>-prozkoumat její typický jídelníček, zaznamenat druh a odhadnout množství jídla, vč. nápojů, doby, místa způsobu konzumace jídla</a:t>
            </a:r>
          </a:p>
          <a:p>
            <a:pPr marL="72000" indent="0">
              <a:buNone/>
            </a:pPr>
            <a:r>
              <a:rPr lang="cs-CZ" sz="2400" dirty="0"/>
              <a:t>-pokusit se zjistit dosavadní energetický příjem za den</a:t>
            </a:r>
          </a:p>
          <a:p>
            <a:pPr marL="72000" indent="0">
              <a:buNone/>
            </a:pPr>
            <a:r>
              <a:rPr lang="cs-CZ" sz="2400" dirty="0"/>
              <a:t>-diskutovat s paní J., jak pohlíží na sebe a jak vnímá svou hmotnost (obezita = projev blahobytu, zdraví ?? apod.).</a:t>
            </a:r>
          </a:p>
          <a:p>
            <a:pPr marL="72000" indent="0">
              <a:buNone/>
            </a:pPr>
            <a:r>
              <a:rPr lang="cs-CZ" sz="2400" dirty="0"/>
              <a:t>-vysvětlit paní J. jednoduše princip choroby a význam cukrů ve stravě</a:t>
            </a:r>
          </a:p>
          <a:p>
            <a:pPr marL="72000" indent="0">
              <a:buNone/>
            </a:pPr>
            <a:r>
              <a:rPr lang="cs-CZ" sz="2400" dirty="0"/>
              <a:t>-probrat každodenní pohybovou aktivitu </a:t>
            </a:r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12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84949"/>
            <a:ext cx="1109169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Ošetřovatelské intervence:</a:t>
            </a:r>
          </a:p>
          <a:p>
            <a:pPr marL="72000" indent="0">
              <a:buNone/>
            </a:pPr>
            <a:r>
              <a:rPr lang="cs-CZ" sz="2400" dirty="0"/>
              <a:t>-motivovat pacientku ke snížení </a:t>
            </a:r>
            <a:r>
              <a:rPr lang="cs-CZ" sz="2400" dirty="0" err="1"/>
              <a:t>těl.hmotnosti</a:t>
            </a:r>
            <a:r>
              <a:rPr lang="cs-CZ" sz="2400" dirty="0"/>
              <a:t> + pravidelné vážení snachou doma</a:t>
            </a:r>
          </a:p>
          <a:p>
            <a:pPr marL="72000" indent="0">
              <a:buNone/>
            </a:pPr>
            <a:r>
              <a:rPr lang="cs-CZ" sz="2400" dirty="0"/>
              <a:t>-vypočítat potřebu energie a živin </a:t>
            </a:r>
          </a:p>
          <a:p>
            <a:pPr marL="72000" indent="0">
              <a:buNone/>
            </a:pPr>
            <a:r>
              <a:rPr lang="cs-CZ" sz="2400" dirty="0"/>
              <a:t>-pomoci navrhnout jídelníček, aby vyhovoval po stránce dietní a také dle kulturních specifik</a:t>
            </a:r>
          </a:p>
          <a:p>
            <a:pPr marL="72000" indent="0">
              <a:buNone/>
            </a:pPr>
            <a:r>
              <a:rPr lang="cs-CZ" sz="2400" dirty="0"/>
              <a:t>-nemocniční dietu pokud to lze upravit dle kulturních specifik</a:t>
            </a:r>
          </a:p>
          <a:p>
            <a:pPr marL="72000" indent="0">
              <a:buNone/>
            </a:pPr>
            <a:r>
              <a:rPr lang="cs-CZ" sz="2400" dirty="0"/>
              <a:t>-naučit klientku dávkovat množství jídla jednoduchým způsobem bez počítání a vážení (negramotnost)</a:t>
            </a:r>
          </a:p>
          <a:p>
            <a:pPr marL="72000" indent="0">
              <a:buNone/>
            </a:pPr>
            <a:r>
              <a:rPr lang="cs-CZ" sz="2400" dirty="0"/>
              <a:t>-navrhnout úpravu stravovacích zvyklostí (hlavní jídlo ve večerních hodinách, slazení čaje apod.).</a:t>
            </a:r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99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84949"/>
            <a:ext cx="1109169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Ošetřovatelské intervence:</a:t>
            </a:r>
          </a:p>
          <a:p>
            <a:pPr marL="72000" indent="0">
              <a:buNone/>
            </a:pPr>
            <a:r>
              <a:rPr lang="cs-CZ" sz="2400" dirty="0"/>
              <a:t>-zapojit rodinné příslušníky do péče o pacientku, vč. krmení či společného stolování</a:t>
            </a:r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405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/>
              <a:t>Shrnutí realizace, hodnocení:</a:t>
            </a:r>
          </a:p>
          <a:p>
            <a:pPr marL="72000" indent="0">
              <a:buNone/>
            </a:pPr>
            <a:r>
              <a:rPr lang="cs-CZ" sz="2000" dirty="0"/>
              <a:t>Pacientka je od 1.dne hospitalizace převedena na dietu 9 s nutnými úpravami vzhledem ke kulturním potřebám (muslimka) a s cílem redukce hmotnosti.</a:t>
            </a:r>
          </a:p>
          <a:p>
            <a:pPr marL="72000" indent="0">
              <a:buNone/>
            </a:pPr>
            <a:r>
              <a:rPr lang="cs-CZ" sz="2000" dirty="0"/>
              <a:t>V rámci edukace byla poučena o dietě, nutnosti snížit </a:t>
            </a:r>
            <a:r>
              <a:rPr lang="cs-CZ" sz="2000" dirty="0" err="1"/>
              <a:t>t.hmotnost</a:t>
            </a:r>
            <a:r>
              <a:rPr lang="cs-CZ" sz="2000" dirty="0"/>
              <a:t>, o příznivém dopadu snížení t.hm.na kompenzaci diabetu.</a:t>
            </a:r>
          </a:p>
          <a:p>
            <a:pPr marL="72000" indent="0">
              <a:buNone/>
            </a:pPr>
            <a:r>
              <a:rPr lang="cs-CZ" sz="2000" dirty="0"/>
              <a:t>Byla poučena o nutnosti zvýšení příjmu vhodných tekutin.</a:t>
            </a:r>
          </a:p>
          <a:p>
            <a:pPr marL="72000" indent="0">
              <a:buNone/>
            </a:pPr>
            <a:r>
              <a:rPr lang="cs-CZ" sz="2000" dirty="0"/>
              <a:t>Za poslední týden zhubla o 3 kg, hlad nepociťuje, neslazený čaj ji nechutná.</a:t>
            </a:r>
          </a:p>
          <a:p>
            <a:pPr marL="72000" indent="0">
              <a:buNone/>
            </a:pPr>
            <a:r>
              <a:rPr lang="cs-CZ" sz="2000" dirty="0"/>
              <a:t>Byla zahájena edukace pacientky a její snachy v oblasti výživy. Byl sestaven vzor týdenního jídelníčku dle zvyklostí pacientky. Učí se dávkovat stravu pomocí sady odměrek. Vytváří se pro ni obrázková karta popisující dávku jednotlivých potravin.</a:t>
            </a:r>
          </a:p>
        </p:txBody>
      </p:sp>
    </p:spTree>
    <p:extLst>
      <p:ext uri="{BB962C8B-B14F-4D97-AF65-F5344CB8AC3E}">
        <p14:creationId xmlns:p14="http://schemas.microsoft.com/office/powerpoint/2010/main" val="244587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Ošetřovatelská dokumentace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84949"/>
            <a:ext cx="1109169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Další diagnostické oblasti (domény):</a:t>
            </a:r>
          </a:p>
          <a:p>
            <a:pPr>
              <a:buFontTx/>
              <a:buChar char="-"/>
            </a:pPr>
            <a:r>
              <a:rPr lang="cs-CZ" sz="2400" dirty="0"/>
              <a:t>Vylučování (Dg. Porušené vylučování moči: polyurie)</a:t>
            </a:r>
          </a:p>
          <a:p>
            <a:pPr>
              <a:buFontTx/>
              <a:buChar char="-"/>
            </a:pPr>
            <a:r>
              <a:rPr lang="cs-CZ" sz="2400" dirty="0"/>
              <a:t>Aktivita x odpočinek (Dg. Nízká pohybová aktivita, Deficit sebepéče</a:t>
            </a:r>
          </a:p>
          <a:p>
            <a:pPr>
              <a:buFontTx/>
              <a:buChar char="-"/>
            </a:pPr>
            <a:r>
              <a:rPr lang="cs-CZ" sz="2400" dirty="0"/>
              <a:t>Vnímání, poznávání (Dg. Porucha smyslového vnímání: zrak, Zhoršení verbální komunikace)</a:t>
            </a:r>
          </a:p>
          <a:p>
            <a:pPr>
              <a:buFontTx/>
              <a:buChar char="-"/>
            </a:pPr>
            <a:r>
              <a:rPr lang="cs-CZ" sz="2400" dirty="0"/>
              <a:t>Vnímání sama sebe (Dg. Chronicky nízká sebeúcta)</a:t>
            </a:r>
          </a:p>
          <a:p>
            <a:pPr>
              <a:buFontTx/>
              <a:buChar char="-"/>
            </a:pPr>
            <a:r>
              <a:rPr lang="cs-CZ" sz="2400" dirty="0"/>
              <a:t>Vztahy (Dg. Ochota zvládání zátěže s pomocí blízké rodiny)</a:t>
            </a:r>
          </a:p>
          <a:p>
            <a:pPr>
              <a:buFontTx/>
              <a:buChar char="-"/>
            </a:pPr>
            <a:r>
              <a:rPr lang="cs-CZ" sz="2400" dirty="0"/>
              <a:t>Zvládání zátěže, odolnost vůči stresu (Dg. Stresový syndrom z přesídlení)</a:t>
            </a:r>
          </a:p>
          <a:p>
            <a:pPr>
              <a:buFontTx/>
              <a:buChar char="-"/>
            </a:pPr>
            <a:r>
              <a:rPr lang="cs-CZ" sz="2400" dirty="0"/>
              <a:t>Životní princip (Dg. Riziko duchovní nouze)</a:t>
            </a:r>
          </a:p>
          <a:p>
            <a:pPr>
              <a:buFontTx/>
              <a:buChar char="-"/>
            </a:pPr>
            <a:r>
              <a:rPr lang="cs-CZ" sz="2400" dirty="0"/>
              <a:t>Bezpečnost, ochrana (Dg. Poškozená kožní integrita)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pPr marL="529200" indent="-457200">
              <a:buAutoNum type="alphaU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885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46A51E-0B39-DD7A-334D-FB2B9344AB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BF431A-AEEB-5242-4EA8-FE16BB115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369C96-336E-E75A-D1FE-8F5BE9A8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kazuistiky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B31F04-493C-C0AC-C182-BAF8BD8E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Klíčová je osobní anamnéza – zisk informací z různých zdrojů (pacient, rodina, </a:t>
            </a:r>
            <a:r>
              <a:rPr lang="cs-CZ" dirty="0" err="1"/>
              <a:t>zdr.dokumentace</a:t>
            </a:r>
            <a:r>
              <a:rPr lang="cs-CZ" dirty="0"/>
              <a:t>, pasy/víza, jiné </a:t>
            </a:r>
            <a:r>
              <a:rPr lang="cs-CZ" dirty="0" err="1"/>
              <a:t>info</a:t>
            </a:r>
            <a:r>
              <a:rPr lang="cs-CZ" dirty="0"/>
              <a:t> o kultuře)</a:t>
            </a:r>
          </a:p>
          <a:p>
            <a:r>
              <a:rPr lang="cs-CZ" dirty="0"/>
              <a:t>Zdravotník – chápat, rozumět kulturním odlišnostem a přizpůsobit (individualizovat) nutriční intervenci</a:t>
            </a:r>
          </a:p>
          <a:p>
            <a:r>
              <a:rPr lang="cs-CZ" dirty="0"/>
              <a:t>Zapojení rodiny – klíč k úspěšné léčbě</a:t>
            </a:r>
          </a:p>
          <a:p>
            <a:r>
              <a:rPr lang="cs-CZ" dirty="0"/>
              <a:t>Aktivní přístup NT ! – komunikace, individualizace nemocniční stravy, edukace - materiály (obrazové karty), vzorový jídelníček respektující odlišnosti</a:t>
            </a:r>
          </a:p>
          <a:p>
            <a:r>
              <a:rPr lang="cs-CZ" dirty="0"/>
              <a:t>Respekt k odlišnostem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7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Lékařská diagnóza: </a:t>
            </a:r>
          </a:p>
          <a:p>
            <a:pPr marL="72000" indent="0">
              <a:buNone/>
            </a:pPr>
            <a:r>
              <a:rPr lang="cs-CZ" b="1" dirty="0"/>
              <a:t>Dekompenzovaný diabetes </a:t>
            </a:r>
            <a:r>
              <a:rPr lang="cs-CZ" b="1" dirty="0" err="1"/>
              <a:t>mellitus</a:t>
            </a:r>
            <a:r>
              <a:rPr lang="cs-CZ" b="1" dirty="0"/>
              <a:t> II. typu s rozvinutými komplikacemi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u="sng" dirty="0"/>
              <a:t>Z lékařské dokumentace:</a:t>
            </a:r>
          </a:p>
          <a:p>
            <a:pPr marL="72000" indent="0">
              <a:buNone/>
            </a:pPr>
            <a:r>
              <a:rPr lang="cs-CZ" dirty="0"/>
              <a:t>Pacientka byla přijata k celkovému vyšetření a ke kompenzaci diabetu. Doporučenou léčbu inzulinem odmítla, nyní užívá PAD.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79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E27569-315C-45D2-9F25-E3653B218E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5B2D9B-9CB0-4064-9916-ABD2D2A6D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BA04C-F7A9-4C03-B91C-465533E8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BF1ECB-E368-4220-874E-82B67D0C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3491B1-B4AF-4632-B806-EF92008FE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35" y="222314"/>
            <a:ext cx="6695666" cy="64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81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BFB635-AFB4-4967-AE65-A3D2F6577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8D7709-121C-4EDF-88C3-B396DB34A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858CA9-50A5-4D39-B27D-A7E7422E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E8F263-9637-4AF2-8567-30DB4A7C7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50C653-F153-461F-9C32-1ED7D001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09" y="371360"/>
            <a:ext cx="7097115" cy="56586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F013D42-FC49-4AC7-BC85-0426D7ABF24E}"/>
              </a:ext>
            </a:extLst>
          </p:cNvPr>
          <p:cNvSpPr txBox="1"/>
          <p:nvPr/>
        </p:nvSpPr>
        <p:spPr>
          <a:xfrm>
            <a:off x="2276509" y="635242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Diabetes and Ramadan – EFAD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41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01BF32-279D-4A2C-6D6C-77A2DB4C0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9D7DB-5323-DB81-8EC9-415ECFDDB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389E0B-26D7-0CBE-A6C8-33872B9A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endParaRPr lang="cs-CZ" sz="2200" dirty="0"/>
          </a:p>
        </p:txBody>
      </p:sp>
      <p:pic>
        <p:nvPicPr>
          <p:cNvPr id="1026" name="Picture 2" descr="caption. © BBC/Harriet Shawcross">
            <a:extLst>
              <a:ext uri="{FF2B5EF4-FFF2-40B4-BE49-F238E27FC236}">
                <a16:creationId xmlns:a16="http://schemas.microsoft.com/office/drawing/2014/main" id="{EA0E747B-8B02-2C60-67DA-73296CAA9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34500"/>
          <a:stretch/>
        </p:blipFill>
        <p:spPr bwMode="auto">
          <a:xfrm>
            <a:off x="720000" y="1692002"/>
            <a:ext cx="10753200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54589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01BF32-279D-4A2C-6D6C-77A2DB4C0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9D7DB-5323-DB81-8EC9-415ECFDDB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33</a:t>
            </a:fld>
            <a:endParaRPr lang="cs-CZ" altLang="cs-CZ"/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CC65AC9D-7BDD-3C74-C803-769EBFA35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389E0B-26D7-0CBE-A6C8-33872B9A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Kazuistika č. 2</a:t>
            </a:r>
          </a:p>
        </p:txBody>
      </p:sp>
      <p:pic>
        <p:nvPicPr>
          <p:cNvPr id="2052" name="Picture 4" descr="11,841 Old Vietnamese Man Images, Stock Photos, 3D objects, &amp; Vectors |  Shutterstock">
            <a:extLst>
              <a:ext uri="{FF2B5EF4-FFF2-40B4-BE49-F238E27FC236}">
                <a16:creationId xmlns:a16="http://schemas.microsoft.com/office/drawing/2014/main" id="{191DAAE6-4A7E-4FE6-B604-77490719E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14345" b="33519"/>
          <a:stretch/>
        </p:blipFill>
        <p:spPr bwMode="auto">
          <a:xfrm>
            <a:off x="1490709" y="1692002"/>
            <a:ext cx="9210581" cy="43056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0814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01BF32-279D-4A2C-6D6C-77A2DB4C0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9D7DB-5323-DB81-8EC9-415ECFDDB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34</a:t>
            </a:fld>
            <a:endParaRPr lang="cs-CZ" altLang="cs-CZ"/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CC65AC9D-7BDD-3C74-C803-769EBFA35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4956" y="1405448"/>
            <a:ext cx="10752138" cy="271576"/>
          </a:xfrm>
        </p:spPr>
        <p:txBody>
          <a:bodyPr/>
          <a:lstStyle/>
          <a:p>
            <a:r>
              <a:rPr lang="cs-CZ" dirty="0"/>
              <a:t>Aneb co si počít s pacientem, který nerozumí nám a my jemu, má diametrálně odlišné stravovací zvyklosti a odmítá konzumovat běžnou stravu…??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389E0B-26D7-0CBE-A6C8-33872B9A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Kazuistika č. 2</a:t>
            </a:r>
          </a:p>
        </p:txBody>
      </p:sp>
      <p:pic>
        <p:nvPicPr>
          <p:cNvPr id="2052" name="Picture 4" descr="11,841 Old Vietnamese Man Images, Stock Photos, 3D objects, &amp; Vectors |  Shutterstock">
            <a:extLst>
              <a:ext uri="{FF2B5EF4-FFF2-40B4-BE49-F238E27FC236}">
                <a16:creationId xmlns:a16="http://schemas.microsoft.com/office/drawing/2014/main" id="{191DAAE6-4A7E-4FE6-B604-77490719E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14345" b="33519"/>
          <a:stretch/>
        </p:blipFill>
        <p:spPr bwMode="auto">
          <a:xfrm>
            <a:off x="1807950" y="2236462"/>
            <a:ext cx="7457348" cy="34860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68781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Lékařská diagnóza: </a:t>
            </a:r>
          </a:p>
          <a:p>
            <a:pPr marL="72000" indent="0">
              <a:buNone/>
            </a:pPr>
            <a:r>
              <a:rPr lang="cs-CZ" b="1" dirty="0" err="1"/>
              <a:t>Intracerebrální</a:t>
            </a:r>
            <a:r>
              <a:rPr lang="cs-CZ" b="1" dirty="0"/>
              <a:t> hemoragie v levé mozečkové hemisféře             s provalením do komor a stav po evakuaci hematomu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u="sng" dirty="0"/>
              <a:t>Z lékařské dokumentace:</a:t>
            </a:r>
          </a:p>
          <a:p>
            <a:pPr marL="72000" indent="0">
              <a:buNone/>
            </a:pPr>
            <a:r>
              <a:rPr lang="cs-CZ" dirty="0"/>
              <a:t>Pacient z neurologie přeložen na </a:t>
            </a:r>
            <a:r>
              <a:rPr lang="cs-CZ" dirty="0" err="1"/>
              <a:t>od.geriatrie</a:t>
            </a:r>
            <a:r>
              <a:rPr lang="cs-CZ" dirty="0"/>
              <a:t>, kde vykazoval známky psychomotorického neklidu kombinovaného s apatií. Lékařem indikovaná anxiolytika. Komunikace obtížná pro afázii. Pacient je imobilní a upoután na lůžko.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873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OSOBNÍ ANAMNÉZA 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u="sng" dirty="0"/>
              <a:t>Jméno</a:t>
            </a:r>
            <a:r>
              <a:rPr lang="cs-CZ" sz="2400" dirty="0"/>
              <a:t>: pan L. , muž</a:t>
            </a:r>
          </a:p>
          <a:p>
            <a:pPr marL="72000" indent="0">
              <a:buNone/>
            </a:pPr>
            <a:r>
              <a:rPr lang="cs-CZ" sz="2400" u="sng" dirty="0"/>
              <a:t>Věk</a:t>
            </a:r>
            <a:r>
              <a:rPr lang="cs-CZ" sz="2400" dirty="0"/>
              <a:t>: 65 let</a:t>
            </a:r>
            <a:endParaRPr lang="cs-CZ" sz="2000" i="1" dirty="0"/>
          </a:p>
          <a:p>
            <a:pPr marL="72000" indent="0">
              <a:buNone/>
            </a:pPr>
            <a:r>
              <a:rPr lang="cs-CZ" sz="2400" u="sng" dirty="0"/>
              <a:t>Stav:</a:t>
            </a:r>
            <a:r>
              <a:rPr lang="cs-CZ" sz="2400" dirty="0"/>
              <a:t> manželka a 2 děti – nejsou v kontaktu, žijí ve Vietnamu</a:t>
            </a:r>
          </a:p>
          <a:p>
            <a:pPr marL="72000" indent="0">
              <a:buNone/>
            </a:pPr>
            <a:r>
              <a:rPr lang="cs-CZ" sz="2400" u="sng" dirty="0"/>
              <a:t>Oslovení</a:t>
            </a:r>
            <a:r>
              <a:rPr lang="cs-CZ" sz="2400" dirty="0"/>
              <a:t>: pan L.</a:t>
            </a:r>
          </a:p>
          <a:p>
            <a:pPr marL="72000" indent="0">
              <a:buNone/>
            </a:pPr>
            <a:r>
              <a:rPr lang="cs-CZ" sz="2400" u="sng" dirty="0"/>
              <a:t>Nejbližší příbuzní</a:t>
            </a:r>
            <a:r>
              <a:rPr lang="cs-CZ" sz="2400" dirty="0"/>
              <a:t>: 0</a:t>
            </a:r>
            <a:endParaRPr lang="cs-CZ" sz="2000" i="1" dirty="0"/>
          </a:p>
          <a:p>
            <a:pPr marL="72000" indent="0">
              <a:buNone/>
            </a:pPr>
            <a:r>
              <a:rPr lang="cs-CZ" sz="2400" u="sng" dirty="0"/>
              <a:t>Zdroj informací</a:t>
            </a:r>
            <a:r>
              <a:rPr lang="cs-CZ" sz="2400" dirty="0"/>
              <a:t>: pacient, dokumentace a jeho zaměstnavatel </a:t>
            </a:r>
            <a:r>
              <a:rPr lang="cs-CZ" sz="2400" dirty="0" err="1"/>
              <a:t>vietn</a:t>
            </a:r>
            <a:r>
              <a:rPr lang="cs-CZ" sz="2400" dirty="0"/>
              <a:t>. původu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u="sng" dirty="0"/>
              <a:t>Biologické odlišnosti:</a:t>
            </a:r>
            <a:r>
              <a:rPr lang="cs-CZ" sz="2400" dirty="0"/>
              <a:t> menší drobná postava, snědší pleť, šedivé prořídlé vlasy. Laktázová intolerance – nebyla potvrzena, pacient toleruje mléčné výrobky.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2006797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OSOBNÍ ANAMNÉZA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u="sng" dirty="0"/>
              <a:t>Komunikace</a:t>
            </a:r>
            <a:r>
              <a:rPr lang="cs-CZ" sz="2400" dirty="0"/>
              <a:t>: </a:t>
            </a:r>
          </a:p>
          <a:p>
            <a:pPr marL="72000" indent="0">
              <a:buNone/>
            </a:pPr>
            <a:r>
              <a:rPr lang="cs-CZ" sz="2400" dirty="0"/>
              <a:t>-obtížná pro afázii</a:t>
            </a:r>
          </a:p>
          <a:p>
            <a:pPr>
              <a:buFontTx/>
              <a:buChar char="-"/>
            </a:pPr>
            <a:r>
              <a:rPr lang="cs-CZ" sz="2400" dirty="0"/>
              <a:t>Mluví v rodném jazyce, česky téměř nemluví, pouze pár slov</a:t>
            </a:r>
          </a:p>
          <a:p>
            <a:pPr marL="72000" indent="0">
              <a:buNone/>
            </a:pPr>
            <a:endParaRPr lang="cs-CZ" sz="2400" u="sng" dirty="0"/>
          </a:p>
          <a:p>
            <a:pPr marL="72000" indent="0">
              <a:buNone/>
            </a:pPr>
            <a:r>
              <a:rPr lang="cs-CZ" sz="2400" u="sng" dirty="0"/>
              <a:t>Nutriční údaje při přijetí:</a:t>
            </a:r>
          </a:p>
          <a:p>
            <a:pPr marL="72000" indent="0">
              <a:buNone/>
            </a:pPr>
            <a:r>
              <a:rPr lang="cs-CZ" sz="2400" dirty="0"/>
              <a:t>Hmotnost/výška: 53 kg / 165 cm</a:t>
            </a:r>
          </a:p>
          <a:p>
            <a:pPr marL="72000" indent="0">
              <a:buNone/>
            </a:pPr>
            <a:r>
              <a:rPr lang="cs-CZ" sz="2400" dirty="0"/>
              <a:t>BMI: 19 kg/m2 (dle WHO pro </a:t>
            </a:r>
            <a:r>
              <a:rPr lang="cs-CZ" sz="2400" dirty="0" err="1"/>
              <a:t>vietnam.populaci</a:t>
            </a:r>
            <a:r>
              <a:rPr lang="cs-CZ" sz="2400" dirty="0"/>
              <a:t> v normě)</a:t>
            </a:r>
          </a:p>
          <a:p>
            <a:pPr marL="72000" indent="0">
              <a:buNone/>
            </a:pPr>
            <a:r>
              <a:rPr lang="cs-CZ" sz="2400" dirty="0"/>
              <a:t>Albumin: 31,3 g/l  ,  Celková bílkovina: 65 g/l</a:t>
            </a:r>
          </a:p>
          <a:p>
            <a:pPr marL="72000" indent="0">
              <a:buNone/>
            </a:pPr>
            <a:r>
              <a:rPr lang="cs-CZ" sz="2400" dirty="0"/>
              <a:t>Minimální </a:t>
            </a:r>
            <a:r>
              <a:rPr lang="cs-CZ" sz="2400" dirty="0" err="1"/>
              <a:t>dopor.denní</a:t>
            </a:r>
            <a:r>
              <a:rPr lang="cs-CZ" sz="2400" dirty="0"/>
              <a:t> příjem (bez FA): 1400 kcal / </a:t>
            </a:r>
            <a:r>
              <a:rPr lang="cs-CZ" sz="2400" b="1" dirty="0"/>
              <a:t>5858 </a:t>
            </a:r>
            <a:r>
              <a:rPr lang="cs-CZ" sz="2400" b="1" dirty="0" err="1"/>
              <a:t>kJ</a:t>
            </a:r>
            <a:r>
              <a:rPr lang="cs-CZ" sz="2400" b="1" dirty="0"/>
              <a:t>, 60 g B</a:t>
            </a:r>
          </a:p>
        </p:txBody>
      </p:sp>
    </p:spTree>
    <p:extLst>
      <p:ext uri="{BB962C8B-B14F-4D97-AF65-F5344CB8AC3E}">
        <p14:creationId xmlns:p14="http://schemas.microsoft.com/office/powerpoint/2010/main" val="4011899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Na neurologickém od. – pacient obtíže s příjmem stravy per os -&gt; proto zavedena NGS, sonda pacientem během 24h odstraněna.</a:t>
            </a:r>
          </a:p>
          <a:p>
            <a:pPr marL="72000" indent="0">
              <a:buNone/>
            </a:pPr>
            <a:r>
              <a:rPr lang="cs-CZ" sz="2400" dirty="0"/>
              <a:t>Následně indikována kašovitá dieta pro podezření na dysfagii.</a:t>
            </a:r>
          </a:p>
          <a:p>
            <a:pPr marL="72000" indent="0">
              <a:buNone/>
            </a:pPr>
            <a:r>
              <a:rPr lang="cs-CZ" sz="2400" dirty="0"/>
              <a:t>Avšak pacient stravu odmítá, příjem max ¼ porce.</a:t>
            </a:r>
          </a:p>
          <a:p>
            <a:pPr marL="72000" indent="0">
              <a:buNone/>
            </a:pPr>
            <a:r>
              <a:rPr lang="cs-CZ" sz="2400" dirty="0"/>
              <a:t>Jediný, kdo za pacientem docházel na návštěvy, byl jeho zaměstnavatel, který se domluví česky – využit jako tlumočník + zdroj informací pro individuální plánování stravy.</a:t>
            </a:r>
          </a:p>
          <a:p>
            <a:pPr marL="72000" indent="0">
              <a:buNone/>
            </a:pPr>
            <a:r>
              <a:rPr lang="cs-CZ" sz="2400" dirty="0"/>
              <a:t>Bylo zjištěno, že zaměstnavatel, i přes obeznámení o významu kašovité úpravy stravy, poučení nerespektovat, přinesl polévku „</a:t>
            </a:r>
            <a:r>
              <a:rPr lang="cs-CZ" sz="2400" dirty="0" err="1"/>
              <a:t>pho</a:t>
            </a:r>
            <a:r>
              <a:rPr lang="cs-CZ" sz="2400" dirty="0"/>
              <a:t>“ s poměrně velkými kusy masa a krmil pacienta.</a:t>
            </a:r>
          </a:p>
        </p:txBody>
      </p:sp>
    </p:spTree>
    <p:extLst>
      <p:ext uri="{BB962C8B-B14F-4D97-AF65-F5344CB8AC3E}">
        <p14:creationId xmlns:p14="http://schemas.microsoft.com/office/powerpoint/2010/main" val="30601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885320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Pacient polévku toleroval velmi dobře – snědl vše, maso byl schopen pokousat a spolknout. =&gt;&gt; klíčový poznatek pro další nutriční intervenci: pacient je schopen přijmout pevnou stravu.</a:t>
            </a:r>
          </a:p>
          <a:p>
            <a:pPr marL="72000" indent="0">
              <a:buNone/>
            </a:pPr>
            <a:r>
              <a:rPr lang="cs-CZ" sz="2400" dirty="0"/>
              <a:t>Na základě tohoto podnětu byl povolán klinický logoped, který provedl vyšetření a vyloučil dysfagii.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Lékařem proto indikovaná individuální dieta.</a:t>
            </a:r>
          </a:p>
        </p:txBody>
      </p:sp>
      <p:pic>
        <p:nvPicPr>
          <p:cNvPr id="4098" name="Picture 2" descr="Pho Bo">
            <a:extLst>
              <a:ext uri="{FF2B5EF4-FFF2-40B4-BE49-F238E27FC236}">
                <a16:creationId xmlns:a16="http://schemas.microsoft.com/office/drawing/2014/main" id="{A9D0341C-FF07-F2F1-D371-66F2307E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069" y="2973355"/>
            <a:ext cx="2904931" cy="29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6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u="sng" dirty="0"/>
              <a:t>Lékařská diagnóza: </a:t>
            </a:r>
          </a:p>
          <a:p>
            <a:pPr marL="72000" indent="0">
              <a:buNone/>
            </a:pPr>
            <a:r>
              <a:rPr lang="cs-CZ" sz="2400" b="1" dirty="0"/>
              <a:t>Dekompenzovaný diabetes </a:t>
            </a:r>
            <a:r>
              <a:rPr lang="cs-CZ" sz="2400" b="1" dirty="0" err="1"/>
              <a:t>mellitus</a:t>
            </a:r>
            <a:r>
              <a:rPr lang="cs-CZ" sz="2400" b="1" dirty="0"/>
              <a:t> II. typu s rozvinutými komplikacemi</a:t>
            </a:r>
            <a:endParaRPr lang="cs-CZ" sz="2400" dirty="0"/>
          </a:p>
          <a:p>
            <a:pPr marL="72000" indent="0">
              <a:buNone/>
            </a:pPr>
            <a:r>
              <a:rPr lang="cs-CZ" sz="2400" u="sng" dirty="0"/>
              <a:t>Vedlejší diagnózy:</a:t>
            </a:r>
          </a:p>
          <a:p>
            <a:pPr marL="72000" indent="0">
              <a:buNone/>
            </a:pPr>
            <a:r>
              <a:rPr lang="cs-CZ" sz="2400" dirty="0"/>
              <a:t>Obezita II. stupně, ischemická choroba srdeční (ICHS), hypertenze, </a:t>
            </a:r>
            <a:r>
              <a:rPr lang="cs-CZ" sz="2400" dirty="0" err="1"/>
              <a:t>hyperlipoproteinemie</a:t>
            </a:r>
            <a:r>
              <a:rPr lang="cs-CZ" sz="2400" dirty="0"/>
              <a:t>.</a:t>
            </a:r>
          </a:p>
          <a:p>
            <a:pPr marL="72000" indent="0">
              <a:buNone/>
            </a:pPr>
            <a:r>
              <a:rPr lang="cs-CZ" sz="2400" dirty="0"/>
              <a:t>Oboustranná katarakta, diabetická retinopatie -&gt; pacientka nevidí.</a:t>
            </a:r>
          </a:p>
          <a:p>
            <a:pPr marL="72000" indent="0">
              <a:buNone/>
            </a:pPr>
            <a:r>
              <a:rPr lang="cs-CZ" sz="2400" dirty="0" err="1"/>
              <a:t>St.p</a:t>
            </a:r>
            <a:r>
              <a:rPr lang="cs-CZ" sz="2400" dirty="0"/>
              <a:t>. hluboké </a:t>
            </a:r>
            <a:r>
              <a:rPr lang="cs-CZ" sz="2400" dirty="0" err="1"/>
              <a:t>flebotrombóze</a:t>
            </a:r>
            <a:r>
              <a:rPr lang="cs-CZ" sz="2400" dirty="0"/>
              <a:t> na LDK, </a:t>
            </a:r>
            <a:r>
              <a:rPr lang="cs-CZ" sz="2400" dirty="0" err="1"/>
              <a:t>st.p</a:t>
            </a:r>
            <a:r>
              <a:rPr lang="cs-CZ" sz="2400" dirty="0"/>
              <a:t>. </a:t>
            </a:r>
            <a:r>
              <a:rPr lang="cs-CZ" sz="2400" dirty="0" err="1"/>
              <a:t>opakov</a:t>
            </a:r>
            <a:r>
              <a:rPr lang="cs-CZ" sz="2400" dirty="0"/>
              <a:t>. flebitidách, erysipelu.</a:t>
            </a:r>
          </a:p>
          <a:p>
            <a:pPr marL="72000" indent="0">
              <a:buNone/>
            </a:pPr>
            <a:r>
              <a:rPr lang="cs-CZ" sz="2400" dirty="0"/>
              <a:t>Polyneuropatie na obou DK, klaudikační bolesti (cca po 80m rychlejší chůze).</a:t>
            </a:r>
          </a:p>
          <a:p>
            <a:pPr marL="72000" indent="0">
              <a:buNone/>
            </a:pPr>
            <a:r>
              <a:rPr lang="cs-CZ" sz="2400" dirty="0"/>
              <a:t>Alergie: 0</a:t>
            </a:r>
          </a:p>
          <a:p>
            <a:pPr marL="72000" indent="0">
              <a:buNone/>
            </a:pPr>
            <a:r>
              <a:rPr lang="cs-CZ" sz="2400" dirty="0"/>
              <a:t>Abúzus: 0</a:t>
            </a:r>
          </a:p>
        </p:txBody>
      </p:sp>
    </p:spTree>
    <p:extLst>
      <p:ext uri="{BB962C8B-B14F-4D97-AF65-F5344CB8AC3E}">
        <p14:creationId xmlns:p14="http://schemas.microsoft.com/office/powerpoint/2010/main" val="1363039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Individuální dieta</a:t>
            </a:r>
          </a:p>
          <a:p>
            <a:pPr>
              <a:buFontTx/>
              <a:buChar char="-"/>
            </a:pPr>
            <a:r>
              <a:rPr lang="cs-CZ" sz="2400" dirty="0"/>
              <a:t>1x/d byla poskytována strava inspirovaná asijskou kuchyní</a:t>
            </a:r>
          </a:p>
          <a:p>
            <a:pPr>
              <a:buFontTx/>
              <a:buChar char="-"/>
            </a:pPr>
            <a:r>
              <a:rPr lang="cs-CZ" sz="2400" dirty="0"/>
              <a:t> monitoring příjmu stravy</a:t>
            </a:r>
          </a:p>
          <a:p>
            <a:pPr>
              <a:buFontTx/>
              <a:buChar char="-"/>
            </a:pPr>
            <a:r>
              <a:rPr lang="cs-CZ" sz="2400" dirty="0"/>
              <a:t>Nutriční bilance</a:t>
            </a:r>
          </a:p>
          <a:p>
            <a:pPr>
              <a:buFontTx/>
              <a:buChar char="-"/>
            </a:pPr>
            <a:r>
              <a:rPr lang="cs-CZ" sz="2400" dirty="0"/>
              <a:t>Pozn. sledováním per os příjmu se ukázalo, že pacient toleruje bez problému mléčné výrobky.</a:t>
            </a:r>
          </a:p>
        </p:txBody>
      </p:sp>
      <p:pic>
        <p:nvPicPr>
          <p:cNvPr id="1028" name="Picture 4" descr="Meliko – mléčné výrobky | Bidfood.cz">
            <a:extLst>
              <a:ext uri="{FF2B5EF4-FFF2-40B4-BE49-F238E27FC236}">
                <a16:creationId xmlns:a16="http://schemas.microsoft.com/office/drawing/2014/main" id="{420F7DB1-2901-4DF4-BA7B-D246D34F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80" y="438339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72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Komentář NT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Postoj pana L. ke stravě byl ambivalentní, vyskytovaly se i dny, kdy stravu i medikamenty odmítal, celkově s ním byla spolupráce obtížná.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Po zavedení individuální diety se zlepšil příjem per os, energetický příjem byl o polovinu vyšší, přesto nedostačující, v</a:t>
            </a:r>
            <a:r>
              <a:rPr lang="cs-CZ" sz="2000" dirty="0">
                <a:latin typeface="Arial" panose="020B0604020202020204" pitchFamily="34" charset="0"/>
              </a:rPr>
              <a:t>elmi 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nízký byl příjem bílkovin.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Sipping (</a:t>
            </a:r>
            <a:r>
              <a:rPr lang="cs-CZ" sz="2000" b="0" i="0" dirty="0" err="1">
                <a:effectLst/>
                <a:latin typeface="Arial" panose="020B0604020202020204" pitchFamily="34" charset="0"/>
              </a:rPr>
              <a:t>Nutridrink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 protein </a:t>
            </a:r>
            <a:r>
              <a:rPr lang="cs-CZ" sz="2000" b="0" i="0" dirty="0" err="1">
                <a:effectLst/>
                <a:latin typeface="Arial" panose="020B0604020202020204" pitchFamily="34" charset="0"/>
              </a:rPr>
              <a:t>compact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) u pacienta selhal a pacient ho po čase plně negoval. </a:t>
            </a:r>
          </a:p>
          <a:p>
            <a:pPr algn="just" fontAlgn="base">
              <a:lnSpc>
                <a:spcPts val="3000"/>
              </a:lnSpc>
            </a:pPr>
            <a:r>
              <a:rPr lang="cs-CZ" sz="2000" dirty="0">
                <a:latin typeface="Arial" panose="020B0604020202020204" pitchFamily="34" charset="0"/>
              </a:rPr>
              <a:t>Velmi obtížné bylo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 odhadnout pacientovy chuťové preference -&gt; pokrmy, které jeden den konzumoval  s chutí a s pozitivní reakcí, druhý den stagnoval a nesnědl téměř nic. 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Proto bylo nutné zvážit enterální či parenterální výživu. I přes poměrně přijatelné laboratorní výsledky (albumin 31,3 g/l a CB 65) bylo rozhodnuto o enterální výživě, jelikož se pacientův nutriční příjem nezlepšoval, pacient se stával apatickým a hrozilo riziko prohloubení malnutrice. </a:t>
            </a:r>
          </a:p>
        </p:txBody>
      </p:sp>
    </p:spTree>
    <p:extLst>
      <p:ext uri="{BB962C8B-B14F-4D97-AF65-F5344CB8AC3E}">
        <p14:creationId xmlns:p14="http://schemas.microsoft.com/office/powerpoint/2010/main" val="37281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stránce- 5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Komentář NT</a:t>
            </a:r>
          </a:p>
          <a:p>
            <a:pPr marL="72000" indent="0">
              <a:buNone/>
            </a:pPr>
            <a:endParaRPr lang="cs-CZ" sz="2400" b="1" dirty="0"/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Lékař indikoval zavedení PEG.</a:t>
            </a:r>
          </a:p>
          <a:p>
            <a:pPr algn="just" fontAlgn="base">
              <a:lnSpc>
                <a:spcPts val="3000"/>
              </a:lnSpc>
            </a:pPr>
            <a:r>
              <a:rPr lang="cs-CZ" sz="2000" dirty="0">
                <a:solidFill>
                  <a:srgbClr val="383838"/>
                </a:solidFill>
                <a:latin typeface="Arial" panose="020B0604020202020204" pitchFamily="34" charset="0"/>
              </a:rPr>
              <a:t>Druh EV: </a:t>
            </a:r>
            <a:r>
              <a:rPr lang="cs-CZ" sz="2000" b="0" i="0" dirty="0" err="1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Nutrison</a:t>
            </a:r>
            <a:r>
              <a:rPr lang="cs-CZ" sz="20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cs-CZ" sz="20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multifibre</a:t>
            </a:r>
            <a:r>
              <a:rPr lang="cs-CZ" sz="20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just" fontAlgn="base">
              <a:lnSpc>
                <a:spcPts val="3000"/>
              </a:lnSpc>
            </a:pPr>
            <a:endParaRPr lang="cs-CZ" sz="2000" dirty="0">
              <a:solidFill>
                <a:srgbClr val="383838"/>
              </a:solidFill>
              <a:latin typeface="Arial" panose="020B0604020202020204" pitchFamily="34" charset="0"/>
            </a:endParaRPr>
          </a:p>
          <a:p>
            <a:pPr algn="just" fontAlgn="base">
              <a:lnSpc>
                <a:spcPts val="3000"/>
              </a:lnSpc>
            </a:pPr>
            <a:r>
              <a:rPr lang="cs-CZ" sz="2000" dirty="0">
                <a:solidFill>
                  <a:srgbClr val="383838"/>
                </a:solidFill>
                <a:latin typeface="Arial" panose="020B0604020202020204" pitchFamily="34" charset="0"/>
              </a:rPr>
              <a:t>Dávkování postupné </a:t>
            </a:r>
            <a:r>
              <a:rPr lang="cs-CZ" sz="20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s navyšováním na 900 ml (6krát 150 ml) denně, což činilo 1377 kcal/5761 </a:t>
            </a:r>
            <a:r>
              <a:rPr lang="cs-CZ" sz="2000" b="0" i="0" dirty="0" err="1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kJ</a:t>
            </a:r>
            <a:r>
              <a:rPr lang="cs-CZ" sz="20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 a 54 g bílkovin.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Proplach byl 600 ml tekutin denně (6krát 100 ml). Pacient vypil průměrně ještě zhruba 0,4 l tekutin. Hydratace byla dostačující.</a:t>
            </a:r>
          </a:p>
        </p:txBody>
      </p:sp>
      <p:pic>
        <p:nvPicPr>
          <p:cNvPr id="2050" name="Picture 2" descr="PEG Placement – Toowoomba Gastroenterology Clinic">
            <a:extLst>
              <a:ext uri="{FF2B5EF4-FFF2-40B4-BE49-F238E27FC236}">
                <a16:creationId xmlns:a16="http://schemas.microsoft.com/office/drawing/2014/main" id="{87444AD2-C334-4486-A522-EE96CEAB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04" y="1884949"/>
            <a:ext cx="2731029" cy="20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trison Energy Multi Fibre 1500ml">
            <a:extLst>
              <a:ext uri="{FF2B5EF4-FFF2-40B4-BE49-F238E27FC236}">
                <a16:creationId xmlns:a16="http://schemas.microsoft.com/office/drawing/2014/main" id="{85ECD14D-2B9E-4723-80BA-DE9C7665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91" y="1699803"/>
            <a:ext cx="2098675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6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stránce- 6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Komentář NT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Dále byla propočítána nutriční bilance per os příjmu společně s enterální výživou. 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Pacient reagoval dobře na asijskou stravu a mléčné výrobky. 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Domluva s ním nebyla možná, nadále pokračovaly výkyvy v konzumaci stravy i u do té doby preferovaných pokrmů. </a:t>
            </a:r>
          </a:p>
          <a:p>
            <a:pPr algn="just" fontAlgn="base">
              <a:lnSpc>
                <a:spcPts val="30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Dávky do PEG se přizpůsobovaly aktuální potřebě pacienta. Vyskytlo se i období, ve kterém se aplikovalo panu L. 1000 ml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Nutrison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energy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multi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fibre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denně.</a:t>
            </a:r>
          </a:p>
          <a:p>
            <a:pPr algn="just" fontAlgn="base">
              <a:lnSpc>
                <a:spcPts val="3000"/>
              </a:lnSpc>
            </a:pPr>
            <a:r>
              <a:rPr lang="cs-CZ" sz="2000" dirty="0">
                <a:highlight>
                  <a:srgbClr val="FFFFFF"/>
                </a:highlight>
                <a:latin typeface="Arial" panose="020B0604020202020204" pitchFamily="34" charset="0"/>
              </a:rPr>
              <a:t>Nakonec bylo 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rozhodnuto podávání 4krát 250 ml, aby se enterální výživa nekřížila s hlavními chody. Proplach 600 ml tekutin denně zůstal nezměněn.</a:t>
            </a:r>
            <a:endParaRPr lang="cs-CZ" sz="32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stránce- 7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59803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Komentář NT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Pacient se postupně zlepšoval, začal být fyzicky aktivní a zapojoval se do běžných aktivit (více mluvil, začal chodit, jedl bez dopomoci a sledoval TV), proto byl denní příjem navýšen na 1720 kcal/</a:t>
            </a:r>
            <a:r>
              <a:rPr lang="cs-CZ" sz="2000" b="1" i="0" dirty="0">
                <a:effectLst/>
                <a:latin typeface="Arial" panose="020B0604020202020204" pitchFamily="34" charset="0"/>
              </a:rPr>
              <a:t>7196 </a:t>
            </a:r>
            <a:r>
              <a:rPr lang="cs-CZ" sz="2000" b="1" i="0" dirty="0" err="1">
                <a:effectLst/>
                <a:latin typeface="Arial" panose="020B0604020202020204" pitchFamily="34" charset="0"/>
              </a:rPr>
              <a:t>kJ</a:t>
            </a:r>
            <a:r>
              <a:rPr lang="cs-CZ" sz="2000" b="1" i="0" dirty="0">
                <a:effectLst/>
                <a:latin typeface="Arial" panose="020B0604020202020204" pitchFamily="34" charset="0"/>
              </a:rPr>
              <a:t> a 66 g B. </a:t>
            </a:r>
          </a:p>
          <a:p>
            <a:pPr algn="just" fontAlgn="base"/>
            <a:r>
              <a:rPr lang="cs-CZ" sz="2000" dirty="0">
                <a:latin typeface="Arial" panose="020B0604020202020204" pitchFamily="34" charset="0"/>
              </a:rPr>
              <a:t>Tělesná hmotnost 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pana L. se zvýšila o 3 kg na 56 kg.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Pacient začal přijímat větší porce stravy. 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Laboratorní hodnoty: albumin 39 g/l. 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Dávky enterální výživy do PEG proto sníženy a navýšil se per os příjem. </a:t>
            </a:r>
          </a:p>
        </p:txBody>
      </p:sp>
    </p:spTree>
    <p:extLst>
      <p:ext uri="{BB962C8B-B14F-4D97-AF65-F5344CB8AC3E}">
        <p14:creationId xmlns:p14="http://schemas.microsoft.com/office/powerpoint/2010/main" val="4518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59803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Komentář NT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Jídelní lístky byly dopředu propočítávány na doporučenou denní potřebu pacienta.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Pacientův psychický stav se zlepšil -&gt; reagoval na dotazy,  byl schopen částečně se vyjádřit, např. vyslovil rýžové nudle a knedlík.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 rámci dostatečného per os příjmu bylo možno více experimentovat, jelikož byl pacient nutričně zabezpečen.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Vzhledem k jeho chuťovým preferencím bylo velmi neobvyklé zjištění, že pan L. s oblibou konzumoval knedlíky s omáčkou a masem.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Nutrison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energy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multi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fibre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byl podáván v množství 350 ml denně (1x100 ml a 1x 250 ml) hlavně proto, aby byl zajištěn dostatečný přívod bílkovin. Proplach 600 ml tekutin denně pokračoval nadále a pacient vypil ještě zhruba 0,6 l tekutin.</a:t>
            </a:r>
            <a:endParaRPr lang="cs-CZ" sz="32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59803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Komentář NT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Na konci nemocničního pobytu bylo lékařem rozhodnuto o odstranění PEG.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Jídelní lístky byly navrhnuty na 1750 kcal/</a:t>
            </a:r>
            <a:r>
              <a:rPr lang="cs-CZ" sz="20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7322 </a:t>
            </a:r>
            <a:r>
              <a:rPr lang="cs-CZ" sz="2000" b="1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kJ</a:t>
            </a:r>
            <a:r>
              <a:rPr lang="cs-CZ" sz="20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 76 g bílkovin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aby pokryly doporučený denní nutriční příjem.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Jelikož pacient po zákroku (vytažení PEG) vykazoval váhový pokles na 52 kg, byl mu podáván sipping, zkoušel se slaný typ polévky (balení obsahuje 300 kcal/1255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kJ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 12 g bílkovin) a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Nutridrink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compact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protein cappuccino.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Pacient vypil jeden sipping denně.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Pan L. snědl většinou celé porce stravy, tím pádem vykazoval stabilní přísun kalorií a živin.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Pacient vážil při propuštění z nemocnice 54 kg.</a:t>
            </a:r>
            <a:endParaRPr lang="cs-CZ" sz="4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stránce- 10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E8C391D-9BED-9FD2-37F9-DAB74E91B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1" b="46403"/>
          <a:stretch/>
        </p:blipFill>
        <p:spPr bwMode="auto">
          <a:xfrm>
            <a:off x="1484671" y="1735748"/>
            <a:ext cx="4611329" cy="46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C4FD6C-5200-88D5-A198-02EA7D415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3" r="-3909"/>
          <a:stretch/>
        </p:blipFill>
        <p:spPr bwMode="auto">
          <a:xfrm>
            <a:off x="5555225" y="2276233"/>
            <a:ext cx="5302313" cy="41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83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stránce- 11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59803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Nemocniční strava vs kulturní specifika - ZKUŠENOSTI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Snaha implementovat kopii vietnamské kuchyně </a:t>
            </a:r>
            <a:r>
              <a:rPr lang="cs-CZ" sz="2000" dirty="0">
                <a:latin typeface="Arial" panose="020B0604020202020204" pitchFamily="34" charset="0"/>
              </a:rPr>
              <a:t>do nemocnice 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nebyla reálná. 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Vietnamská strava musela být adaptována nemocničním podmínkám. 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Používaly se poměrně jednoduché recepty inspirované webovými zdroji či literaturou, které se upravily tak, aby vyhovovaly nemocničním podmínkám. 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Počítalo se se surovinami, které byly k dispozici ve skladu nemocnice. 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Jen některé se musely objednat, např. rýžové nudle, skořice atd.</a:t>
            </a:r>
          </a:p>
          <a:p>
            <a:pPr marL="7200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43164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stránce- 12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59803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Nemocniční strava vs kulturní specifika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Nejčastěji připravovaná jídla, na které pacient reagoval pozitivně, byla:</a:t>
            </a:r>
          </a:p>
          <a:p>
            <a:pPr marL="72000" indent="0" algn="just" fontAlgn="base">
              <a:buNone/>
            </a:pPr>
            <a:r>
              <a:rPr lang="cs-CZ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polévka </a:t>
            </a:r>
            <a:r>
              <a:rPr lang="cs-CZ" sz="2000" b="0" i="0" dirty="0" err="1">
                <a:effectLst/>
                <a:latin typeface="Arial" panose="020B0604020202020204" pitchFamily="34" charset="0"/>
              </a:rPr>
              <a:t>phô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, kuřecí, vepřové a hovězí maso na asijský způsob s </a:t>
            </a:r>
            <a:r>
              <a:rPr lang="cs-CZ" sz="2000" b="0" i="0" dirty="0" err="1">
                <a:effectLst/>
                <a:latin typeface="Arial" panose="020B0604020202020204" pitchFamily="34" charset="0"/>
              </a:rPr>
              <a:t>wok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 zeleninou, kuře na medu a tousty na asijský způsob inspirované </a:t>
            </a:r>
            <a:r>
              <a:rPr lang="cs-CZ" sz="2000" b="0" i="0" dirty="0" err="1">
                <a:effectLst/>
                <a:latin typeface="Arial" panose="020B0604020202020204" pitchFamily="34" charset="0"/>
              </a:rPr>
              <a:t>bánh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effectLst/>
                <a:latin typeface="Arial" panose="020B0604020202020204" pitchFamily="34" charset="0"/>
              </a:rPr>
              <a:t>mì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cs-CZ" sz="2000" b="0" i="0" dirty="0">
                <a:effectLst/>
                <a:latin typeface="Arial" panose="020B0604020202020204" pitchFamily="34" charset="0"/>
              </a:rPr>
              <a:t>Z koření se používal:  pepř, zázvor, sůl, skořice, chilli, sójová a ústřicová omáčka.</a:t>
            </a:r>
          </a:p>
          <a:p>
            <a:pPr marL="72000" indent="0">
              <a:buNone/>
            </a:pPr>
            <a:endParaRPr lang="cs-CZ" sz="2400" b="1" dirty="0"/>
          </a:p>
        </p:txBody>
      </p:sp>
      <p:pic>
        <p:nvPicPr>
          <p:cNvPr id="6" name="Picture 2" descr="Nalezený obrázek pro vietnam food">
            <a:extLst>
              <a:ext uri="{FF2B5EF4-FFF2-40B4-BE49-F238E27FC236}">
                <a16:creationId xmlns:a16="http://schemas.microsoft.com/office/drawing/2014/main" id="{8FC319CD-B0A3-4ED7-BD0A-F84AF4D2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66" y="4632098"/>
            <a:ext cx="3159333" cy="21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4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OSOBNÍ ANAMNÉZA 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u="sng" dirty="0"/>
              <a:t>Jméno</a:t>
            </a:r>
            <a:r>
              <a:rPr lang="cs-CZ" sz="2400" dirty="0"/>
              <a:t>: J.P., žena</a:t>
            </a:r>
          </a:p>
          <a:p>
            <a:pPr marL="72000" indent="0">
              <a:buNone/>
            </a:pPr>
            <a:r>
              <a:rPr lang="cs-CZ" sz="2400" u="sng" dirty="0"/>
              <a:t>Datum narození:</a:t>
            </a:r>
            <a:r>
              <a:rPr lang="cs-CZ" sz="2400" dirty="0"/>
              <a:t> 1956,tj. 68 let </a:t>
            </a:r>
            <a:r>
              <a:rPr lang="cs-CZ" sz="2000" i="1" dirty="0"/>
              <a:t>(v pasu uveden jen rok narození, paní přesné datum narození neví)</a:t>
            </a:r>
          </a:p>
          <a:p>
            <a:pPr marL="72000" indent="0">
              <a:buNone/>
            </a:pPr>
            <a:r>
              <a:rPr lang="cs-CZ" sz="2400" u="sng" dirty="0"/>
              <a:t>Stav:</a:t>
            </a:r>
            <a:r>
              <a:rPr lang="cs-CZ" sz="2400" dirty="0"/>
              <a:t> vdova (asi 15 let)</a:t>
            </a:r>
          </a:p>
          <a:p>
            <a:pPr marL="72000" indent="0">
              <a:buNone/>
            </a:pPr>
            <a:r>
              <a:rPr lang="cs-CZ" sz="2400" u="sng" dirty="0"/>
              <a:t>Oslovení</a:t>
            </a:r>
            <a:r>
              <a:rPr lang="cs-CZ" sz="2400" dirty="0"/>
              <a:t>: paní J.</a:t>
            </a:r>
          </a:p>
          <a:p>
            <a:pPr marL="72000" indent="0">
              <a:buNone/>
            </a:pPr>
            <a:r>
              <a:rPr lang="cs-CZ" sz="2400" u="sng" dirty="0"/>
              <a:t>Nejbližší příbuzní</a:t>
            </a:r>
            <a:r>
              <a:rPr lang="cs-CZ" sz="2400" dirty="0"/>
              <a:t>: syn (má ještě 2 dospělé děti)</a:t>
            </a:r>
            <a:endParaRPr lang="cs-CZ" sz="2000" i="1" dirty="0"/>
          </a:p>
          <a:p>
            <a:pPr marL="72000" indent="0">
              <a:buNone/>
            </a:pPr>
            <a:r>
              <a:rPr lang="cs-CZ" sz="2400" u="sng" dirty="0"/>
              <a:t>Zdroj informací</a:t>
            </a:r>
            <a:r>
              <a:rPr lang="cs-CZ" sz="2400" dirty="0"/>
              <a:t>: pacientka, syn a snacha (tlumočí), dokumentace</a:t>
            </a:r>
          </a:p>
          <a:p>
            <a:pPr marL="72000" indent="0">
              <a:buNone/>
            </a:pPr>
            <a:r>
              <a:rPr lang="cs-CZ" sz="2400" u="sng" dirty="0"/>
              <a:t>Spolehlivost údajů</a:t>
            </a:r>
            <a:r>
              <a:rPr lang="cs-CZ" sz="2400" dirty="0"/>
              <a:t>: nejisté, informace jsou zprostředkované přes druhou osobu, jazyková bariéra.</a:t>
            </a:r>
          </a:p>
          <a:p>
            <a:pPr marL="72000" indent="0">
              <a:buNone/>
            </a:pP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501018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stránce- 13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59803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Diskuze, závěr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Při posuzování nutričního stavu pacienta L. bylo potřeba reagovat flexibilně a přizpůsobit se pacientovým individuálním potřebám, avšak neopomíjet fakt, že jsme limitováni finanční částkou a výrobním segmentem nemocnice. 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Překvapivě se ukázalo, že individuální strava není ekonomicky náročná.</a:t>
            </a:r>
          </a:p>
          <a:p>
            <a:pPr algn="just" fontAlgn="base"/>
            <a:r>
              <a:rPr lang="cs-CZ" sz="2000" b="0" i="0" dirty="0">
                <a:effectLst/>
                <a:latin typeface="Arial" panose="020B0604020202020204" pitchFamily="34" charset="0"/>
              </a:rPr>
              <a:t>Mnoho úsilí však bylo třeba věnovat převodu teoretických znalostí do praktické a realizovatelné podoby, tj. vyhledávání receptů, plánování jídelních lístků, tak aby vyhovovaly surovinám, které má nemocnice k dispozici, zkoumání chuťových preferencí, snaha dorozumět se s pacientem, to vše bylo velmi náročné i z časového hlediska.</a:t>
            </a:r>
          </a:p>
          <a:p>
            <a:pPr marL="7200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490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Vietnamský muž hospitalizovaný v ČR</a:t>
            </a:r>
            <a:br>
              <a:rPr lang="cs-CZ" sz="3600" dirty="0"/>
            </a:br>
            <a:r>
              <a:rPr lang="cs-CZ" sz="3600" dirty="0"/>
              <a:t>Vývoj případu po nutriční stránce- 14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598033" cy="4139998"/>
          </a:xfrm>
        </p:spPr>
        <p:txBody>
          <a:bodyPr/>
          <a:lstStyle/>
          <a:p>
            <a:pPr marL="72000" indent="0">
              <a:lnSpc>
                <a:spcPts val="3300"/>
              </a:lnSpc>
              <a:buNone/>
            </a:pPr>
            <a:r>
              <a:rPr lang="cs-CZ" sz="2400" b="1" dirty="0"/>
              <a:t>Diskuze, závěr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Multidisciplinární spolupráce jak zdravotnického, tak kuchyňského personálu byla klíčovým faktorem pro splnění nutričních cílů.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Vzhledem k tomu, že ve světě dochází k stále větší migraci obyvatelstva, vzniká tak pestrá škála odlišných kulturních i stravovacích zvyklostí v populaci, a to i v České republice.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Je proto žádoucí zdokonalovat nutriční péči v nemocničních zařízeních i pro obyvatele, kteří se řadí mezi menšiny. </a:t>
            </a:r>
          </a:p>
          <a:p>
            <a:pPr algn="just" fontAlgn="base">
              <a:lnSpc>
                <a:spcPts val="3300"/>
              </a:lnSpc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Nalézt protektivní faktory, které nám usnadní vzájemnou interakci s pacientem, jako jsou připravené edukační materiály v různých světových jazycích, větší spektrum exotických surovin v nemocničním skladu a motivované zaměstnance z řad nutričních terapeutů, kteří by byli ochotni rozvíjet se a vzdělávat v mezinárodní stravě a kultuře.</a:t>
            </a:r>
          </a:p>
          <a:p>
            <a:pPr marL="7200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652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01BF32-279D-4A2C-6D6C-77A2DB4C0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9D7DB-5323-DB81-8EC9-415ECFDDB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52</a:t>
            </a:fld>
            <a:endParaRPr lang="cs-CZ" altLang="cs-CZ"/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CC65AC9D-7BDD-3C74-C803-769EBFA35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Kazuistika z Thomayerovy nemocnice, NT </a:t>
            </a:r>
            <a:r>
              <a:rPr lang="cs-CZ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Bc. Nela </a:t>
            </a:r>
            <a:r>
              <a:rPr lang="cs-CZ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Höschlová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389E0B-26D7-0CBE-A6C8-33872B9A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Kazuistika č. 2</a:t>
            </a:r>
          </a:p>
        </p:txBody>
      </p:sp>
      <p:pic>
        <p:nvPicPr>
          <p:cNvPr id="2052" name="Picture 4" descr="11,841 Old Vietnamese Man Images, Stock Photos, 3D objects, &amp; Vectors |  Shutterstock">
            <a:extLst>
              <a:ext uri="{FF2B5EF4-FFF2-40B4-BE49-F238E27FC236}">
                <a16:creationId xmlns:a16="http://schemas.microsoft.com/office/drawing/2014/main" id="{191DAAE6-4A7E-4FE6-B604-77490719E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14345" b="33519"/>
          <a:stretch/>
        </p:blipFill>
        <p:spPr bwMode="auto">
          <a:xfrm>
            <a:off x="1490709" y="1692002"/>
            <a:ext cx="9210581" cy="43056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77283E4-3136-18D7-597E-46B8860AE898}"/>
              </a:ext>
            </a:extLst>
          </p:cNvPr>
          <p:cNvSpPr txBox="1"/>
          <p:nvPr/>
        </p:nvSpPr>
        <p:spPr>
          <a:xfrm>
            <a:off x="2367643" y="6480000"/>
            <a:ext cx="76720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https://www.florence.cz/casopis/archiv-florence/2016/7/asijska-strava-aneb-v-thomayerove-nemocnici-se-ji-i-hulkami/</a:t>
            </a:r>
          </a:p>
        </p:txBody>
      </p:sp>
    </p:spTree>
    <p:extLst>
      <p:ext uri="{BB962C8B-B14F-4D97-AF65-F5344CB8AC3E}">
        <p14:creationId xmlns:p14="http://schemas.microsoft.com/office/powerpoint/2010/main" val="3972319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787C98-0156-28D1-1BC2-EEE65482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E1DD5A-5F5B-0283-7BFF-DC933731D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6C5434-43EE-37BD-B6A7-4ABB31C7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8E815C5-D00B-5F05-BF80-50FCDC76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E02423-58FB-5B77-94D5-3C4CC746B51A}"/>
              </a:ext>
            </a:extLst>
          </p:cNvPr>
          <p:cNvSpPr txBox="1"/>
          <p:nvPr/>
        </p:nvSpPr>
        <p:spPr>
          <a:xfrm>
            <a:off x="1567543" y="2046347"/>
            <a:ext cx="8425543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cs-CZ" b="0" i="1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„Touto kazuistikou bych chtěla demonstrovat, že </a:t>
            </a:r>
            <a:r>
              <a:rPr lang="cs-CZ" b="0" i="1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hranice        si </a:t>
            </a:r>
            <a:r>
              <a:rPr lang="cs-CZ" b="0" i="1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dáváme pouze v naší mysli.“</a:t>
            </a:r>
          </a:p>
          <a:p>
            <a:pPr algn="just" fontAlgn="base"/>
            <a:endParaRPr lang="cs-CZ" i="1" dirty="0">
              <a:solidFill>
                <a:srgbClr val="383838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cs-CZ" b="0" i="1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„Mnohdy je nezbytné snažit se vnímat fakta z jiných úhlů pohledu, než na které jsme zvyklí, a nemít strach vstoupit do neznáma, protože to, co nalezneme, nás může velmi pozitivně překvapit.“</a:t>
            </a:r>
          </a:p>
          <a:p>
            <a:pPr algn="just" fontAlgn="base"/>
            <a:endParaRPr lang="cs-CZ" i="1" dirty="0">
              <a:solidFill>
                <a:srgbClr val="383838"/>
              </a:solidFill>
              <a:latin typeface="Arial" panose="020B0604020202020204" pitchFamily="34" charset="0"/>
            </a:endParaRPr>
          </a:p>
          <a:p>
            <a:pPr algn="just" fontAlgn="base"/>
            <a:endParaRPr lang="cs-CZ" b="0" i="0" dirty="0">
              <a:solidFill>
                <a:srgbClr val="383838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cs-CZ" b="1" i="1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Bc. Nela </a:t>
            </a:r>
            <a:r>
              <a:rPr lang="cs-CZ" b="1" i="1" dirty="0" err="1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Höschlová</a:t>
            </a:r>
            <a:r>
              <a:rPr lang="cs-CZ" b="1" i="1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, Thomayerova nemocnice</a:t>
            </a:r>
            <a:endParaRPr lang="cs-CZ" b="0" i="0" dirty="0">
              <a:solidFill>
                <a:srgbClr val="383838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4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OSOBNÍ ANAMNÉZA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u="sng" dirty="0"/>
              <a:t>Místo narození</a:t>
            </a:r>
            <a:r>
              <a:rPr lang="cs-CZ" sz="2400" dirty="0"/>
              <a:t>: Kábul, Afganistán</a:t>
            </a:r>
          </a:p>
          <a:p>
            <a:pPr marL="72000" indent="0">
              <a:buNone/>
            </a:pPr>
            <a:r>
              <a:rPr lang="cs-CZ" sz="2400" dirty="0"/>
              <a:t>V ČR žije 3 měsíce. Syn, který ji doprovází je zaměstnancem mezinárodní firmy, která v současně době školí své pracovníky z Afganistánu v ČR. Syn v ČR studoval na VŠCHT, ovládá češtinu, zná české prostředí. </a:t>
            </a:r>
          </a:p>
          <a:p>
            <a:pPr marL="72000" indent="0">
              <a:buNone/>
            </a:pPr>
            <a:r>
              <a:rPr lang="cs-CZ" sz="2400" u="sng" dirty="0"/>
              <a:t>Povolání</a:t>
            </a:r>
            <a:r>
              <a:rPr lang="cs-CZ" sz="2400" dirty="0"/>
              <a:t>: Paní J.P. niky nepracovala, byla v domácnosti s dětmi. Její manžel byl bojovník, padl ve válce.</a:t>
            </a:r>
          </a:p>
          <a:p>
            <a:pPr marL="72000" indent="0">
              <a:buNone/>
            </a:pPr>
            <a:r>
              <a:rPr lang="cs-CZ" sz="2400" u="sng" dirty="0"/>
              <a:t>Náboženství: </a:t>
            </a:r>
            <a:r>
              <a:rPr lang="cs-CZ" sz="2400" dirty="0"/>
              <a:t>islámského vyznání (muslimka); typické oblečení pro muslimky – zahalení celé postavy, v ČR nosí šátek na hlavě.</a:t>
            </a:r>
          </a:p>
          <a:p>
            <a:pPr marL="72000" indent="0">
              <a:buNone/>
            </a:pPr>
            <a:r>
              <a:rPr lang="cs-CZ" sz="2400" u="sng" dirty="0"/>
              <a:t>Specifikum pro </a:t>
            </a:r>
            <a:r>
              <a:rPr lang="cs-CZ" sz="2400" u="sng" dirty="0" err="1"/>
              <a:t>ošetřov</a:t>
            </a:r>
            <a:r>
              <a:rPr lang="cs-CZ" sz="2400" u="sng" dirty="0"/>
              <a:t>. péči:</a:t>
            </a:r>
            <a:r>
              <a:rPr lang="cs-CZ" sz="2400" dirty="0"/>
              <a:t> paní </a:t>
            </a:r>
            <a:r>
              <a:rPr lang="cs-CZ" sz="2400" dirty="0" err="1"/>
              <a:t>J.může</a:t>
            </a:r>
            <a:r>
              <a:rPr lang="cs-CZ" sz="2400" dirty="0"/>
              <a:t> vyšetřovat a pečovat o ní pouze ženský zdravotní personál – výslovné přání paní J. a jejího syna.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18462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OSOBNÍ ANAMNÉZA 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01727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u="sng" dirty="0"/>
              <a:t>Gramotnost</a:t>
            </a:r>
            <a:r>
              <a:rPr lang="cs-CZ" sz="2400" dirty="0"/>
              <a:t>: paní J. je negramotná, umí se jen podepsat, veškerou administrativu bude zajišťovat syn.</a:t>
            </a:r>
          </a:p>
          <a:p>
            <a:pPr marL="72000" indent="0">
              <a:buNone/>
            </a:pPr>
            <a:r>
              <a:rPr lang="cs-CZ" sz="2400" u="sng" dirty="0"/>
              <a:t>Hygienické návyky</a:t>
            </a:r>
            <a:r>
              <a:rPr lang="cs-CZ" sz="2400" dirty="0"/>
              <a:t>: Paní J. pobývá u syna a zvládá péči o sebe sama, po ztrátě zraku je však nejistá a potřebuje pomoc.</a:t>
            </a:r>
          </a:p>
          <a:p>
            <a:pPr marL="72000" indent="0">
              <a:buNone/>
            </a:pPr>
            <a:r>
              <a:rPr lang="cs-CZ" sz="2400" u="sng" dirty="0"/>
              <a:t>Rasa: </a:t>
            </a:r>
            <a:r>
              <a:rPr lang="cs-CZ" sz="2400" dirty="0"/>
              <a:t>paní J. náleží k europoidní rase, má snědou pleť.</a:t>
            </a:r>
          </a:p>
          <a:p>
            <a:pPr marL="72000" indent="0">
              <a:buNone/>
            </a:pPr>
            <a:r>
              <a:rPr lang="cs-CZ" sz="2400" u="sng" dirty="0"/>
              <a:t>Délka pobytu v zemí:</a:t>
            </a:r>
            <a:r>
              <a:rPr lang="cs-CZ" sz="2400" dirty="0"/>
              <a:t> aktuálně 3 měsíce, účel: návštěva syna, má vízum na půl roku. V zahraničí je poprvé, je to pro ni velmi náročná zkušenost, působí vážným a ostražitým dojmem.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13069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OSOBNÍ ANAMNÉZA 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u="sng" dirty="0"/>
              <a:t>Komunikace</a:t>
            </a:r>
            <a:r>
              <a:rPr lang="cs-CZ" sz="2400" dirty="0"/>
              <a:t>: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- Jazyk, kterým hovoří: A) mateřský jazyk (</a:t>
            </a:r>
            <a:r>
              <a:rPr lang="cs-CZ" sz="2400" dirty="0" err="1"/>
              <a:t>dárí</a:t>
            </a:r>
            <a:r>
              <a:rPr lang="cs-CZ" sz="2400" dirty="0"/>
              <a:t>), B) úřední jazyk (</a:t>
            </a:r>
            <a:r>
              <a:rPr lang="cs-CZ" sz="2400" dirty="0" err="1"/>
              <a:t>paštunština</a:t>
            </a:r>
            <a:r>
              <a:rPr lang="cs-CZ" sz="2400" dirty="0"/>
              <a:t> a jazyk </a:t>
            </a:r>
            <a:r>
              <a:rPr lang="cs-CZ" sz="2400" dirty="0" err="1"/>
              <a:t>dárí</a:t>
            </a:r>
            <a:r>
              <a:rPr lang="cs-CZ" sz="2400" dirty="0"/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- Znalost dalšího jazyka:  0 (česky umí 10 slov) – komunikace přes syna</a:t>
            </a:r>
          </a:p>
          <a:p>
            <a:pPr marL="72000" indent="0">
              <a:buNone/>
            </a:pPr>
            <a:r>
              <a:rPr lang="cs-CZ" sz="2400" u="sng" dirty="0"/>
              <a:t>Neverbální komunikace: </a:t>
            </a:r>
            <a:r>
              <a:rPr lang="cs-CZ" sz="2400" dirty="0"/>
              <a:t>používaní gest minimální a působí nejistě</a:t>
            </a:r>
          </a:p>
          <a:p>
            <a:pPr marL="72000" indent="0">
              <a:buNone/>
            </a:pPr>
            <a:r>
              <a:rPr lang="cs-CZ" sz="2400" u="sng" dirty="0"/>
              <a:t>Reakce na dotek:</a:t>
            </a:r>
            <a:r>
              <a:rPr lang="cs-CZ" sz="2400" dirty="0"/>
              <a:t> při doteku se ulekne nebo uhýbá, dotek přijímá jen s obtížemi, naprosto nemyslitelný je pro ni mužský </a:t>
            </a:r>
            <a:r>
              <a:rPr lang="cs-CZ" sz="2400" dirty="0" err="1"/>
              <a:t>zdravot.personál</a:t>
            </a:r>
            <a:r>
              <a:rPr lang="cs-CZ" sz="2400" dirty="0"/>
              <a:t> nemocnice.</a:t>
            </a:r>
          </a:p>
          <a:p>
            <a:pPr marL="72000" indent="0">
              <a:buNone/>
            </a:pPr>
            <a:r>
              <a:rPr lang="cs-CZ" sz="2400" u="sng" dirty="0"/>
              <a:t>Osobní prostor:</a:t>
            </a:r>
            <a:r>
              <a:rPr lang="cs-CZ" sz="2400" dirty="0"/>
              <a:t> v cizím prostředí je velmi nejistá, syn ji často drží za ruku, potřebuje známou oporu, jistotu, počítá s hospitalizací na pár dnů a věří, že jí pomohou a zlepší se jí zrak.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12707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3C9B05-5DDB-0E3C-502E-9C5CBED1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11A9D-8C80-6328-2246-C628D7099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B2516-056B-0CC2-0433-83C7E787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Příklad: Afgánská žena hospitalizovaná v ČR</a:t>
            </a:r>
            <a:br>
              <a:rPr lang="cs-CZ" sz="3600" dirty="0"/>
            </a:br>
            <a:r>
              <a:rPr lang="cs-CZ" sz="3600" dirty="0"/>
              <a:t>OSOBNÍ ANAMNÉZA 5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7ABC9-A35D-5121-31CA-13A31413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9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u="sng" dirty="0"/>
              <a:t>Pojetí času</a:t>
            </a:r>
            <a:r>
              <a:rPr lang="cs-CZ" sz="2400" dirty="0"/>
              <a:t>: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- Vnímání času – orientuje se podle denní doby: ráno-poledne-večer, hodiny nepoužívá; </a:t>
            </a:r>
            <a:r>
              <a:rPr lang="cs-CZ" sz="2400" dirty="0" err="1"/>
              <a:t>obv.vstává</a:t>
            </a:r>
            <a:r>
              <a:rPr lang="cs-CZ" sz="2400" dirty="0"/>
              <a:t> ve 4.h ráno, uléhá kolem 21.h; vstává a uléhá každý den stejně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u="sng" dirty="0"/>
              <a:t>Vliv výchovy a prostředí: </a:t>
            </a:r>
            <a:r>
              <a:rPr lang="cs-CZ" sz="2400" dirty="0"/>
              <a:t>do školy nikdy nechodila, pracovala doma a pomáhala matce, kontrola nad svým životem – paní J. věří, že její život je v rukou Alláha; hodnoty a priority – důležitá je pro ni rodina a spoléhá také na modlitby.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1544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muni-med-prezentace-16-9-cz-v11 - kopie (3)</Template>
  <TotalTime>2030</TotalTime>
  <Words>4262</Words>
  <Application>Microsoft Office PowerPoint</Application>
  <PresentationFormat>Širokoúhlá obrazovka</PresentationFormat>
  <Paragraphs>419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Tahoma</vt:lpstr>
      <vt:lpstr>Wingdings</vt:lpstr>
      <vt:lpstr>Prezentace_MU_CZ</vt:lpstr>
      <vt:lpstr>Multikulturní aspekty z pohledu nutriční terapie - KAZUISTIKA</vt:lpstr>
      <vt:lpstr>KAZUISTIKA Č. 1</vt:lpstr>
      <vt:lpstr>Příklad: Afgánská žena hospitalizovaná v ČR</vt:lpstr>
      <vt:lpstr>Příklad: Afgánská žena hospitalizovaná v ČR</vt:lpstr>
      <vt:lpstr>Příklad: Afgánská žena hospitalizovaná v ČR OSOBNÍ ANAMNÉZA 1</vt:lpstr>
      <vt:lpstr>Příklad: Afgánská žena hospitalizovaná v ČR OSOBNÍ ANAMNÉZA 2</vt:lpstr>
      <vt:lpstr>Příklad: Afgánská žena hospitalizovaná v ČR OSOBNÍ ANAMNÉZA 3</vt:lpstr>
      <vt:lpstr>Příklad: Afgánská žena hospitalizovaná v ČR OSOBNÍ ANAMNÉZA 4</vt:lpstr>
      <vt:lpstr>Příklad: Afgánská žena hospitalizovaná v ČR OSOBNÍ ANAMNÉZA 5</vt:lpstr>
      <vt:lpstr>Příklad: Afgánská žena hospitalizovaná v ČR OSOBNÍ ANAMNÉZA 6</vt:lpstr>
      <vt:lpstr>Příklad: Afgánská žena hospitalizovaná v ČR Odpovědi na otázky</vt:lpstr>
      <vt:lpstr>Příklad: Afgánská žena hospitalizovaná v ČR Odpovědi na otázky</vt:lpstr>
      <vt:lpstr>Příklad: Afgánská žena hospitalizovaná v ČR Odpovědi na otázky</vt:lpstr>
      <vt:lpstr>Jaké bariéry v nutriční péči               lze očekávat?</vt:lpstr>
      <vt:lpstr>Jaké bariéry v nutriční péči               lze očekávat?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Příklad: Afgánská žena hospitalizovaná v ČR Ošetřovatelská dokumentace</vt:lpstr>
      <vt:lpstr>Shrnutí kazuistiky</vt:lpstr>
      <vt:lpstr>Prezentace aplikace PowerPoint</vt:lpstr>
      <vt:lpstr>Prezentace aplikace PowerPoint</vt:lpstr>
      <vt:lpstr>Prezentace aplikace PowerPoint</vt:lpstr>
      <vt:lpstr>Kazuistika č. 2</vt:lpstr>
      <vt:lpstr>Kazuistika č. 2</vt:lpstr>
      <vt:lpstr>Příklad: Vietnamský muž hospitalizovaný v ČR</vt:lpstr>
      <vt:lpstr>Příklad: Vietnamský muž hospitalizovaný v ČR OSOBNÍ ANAMNÉZA 1</vt:lpstr>
      <vt:lpstr>Příklad: Vietnamský muž hospitalizovaný v ČR OSOBNÍ ANAMNÉZA 2</vt:lpstr>
      <vt:lpstr>Příklad: Vietnamský muž hospitalizovaný v ČR Vývoj případu po nutriční stránce-1</vt:lpstr>
      <vt:lpstr>Příklad: Vietnamský muž hospitalizovaný v ČR Vývoj případu po nutriční stránce-2</vt:lpstr>
      <vt:lpstr>Příklad: Vietnamský muž hospitalizovaný v ČR Vývoj případu po nutriční stránce-3</vt:lpstr>
      <vt:lpstr>Příklad: Vietnamský muž hospitalizovaný v ČR Vývoj případu po nutriční stránce- 4</vt:lpstr>
      <vt:lpstr>Příklad: Vietnamský muž hospitalizovaný v ČR Vývoj případu po nutriční stránce- 5</vt:lpstr>
      <vt:lpstr>Příklad: Vietnamský muž hospitalizovaný v ČR Vývoj případu po nutriční stránce- 6</vt:lpstr>
      <vt:lpstr>Příklad: Vietnamský muž hospitalizovaný v ČR Vývoj případu po nutriční stránce- 7</vt:lpstr>
      <vt:lpstr>Příklad: Vietnamský muž hospitalizovaný v ČR Vývoj případu po nutriční stránce- 8</vt:lpstr>
      <vt:lpstr>Příklad: Vietnamský muž hospitalizovaný v ČR Vývoj případu po nutriční stránce- 9</vt:lpstr>
      <vt:lpstr>Příklad: Vietnamský muž hospitalizovaný v ČR Vývoj případu po nutriční stránce- 10</vt:lpstr>
      <vt:lpstr>Příklad: Vietnamský muž hospitalizovaný v ČR Vývoj případu po nutriční stránce- 11</vt:lpstr>
      <vt:lpstr>Příklad: Vietnamský muž hospitalizovaný v ČR Vývoj případu po nutriční stránce- 12</vt:lpstr>
      <vt:lpstr>Příklad: Vietnamský muž hospitalizovaný v ČR Vývoj případu po nutriční stránce- 13</vt:lpstr>
      <vt:lpstr>Příklad: Vietnamský muž hospitalizovaný v ČR Vývoj případu po nutriční stránce- 14</vt:lpstr>
      <vt:lpstr>Kazuistika č. 2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Zlata Kapounová</dc:creator>
  <cp:lastModifiedBy>Zlata Kapounová</cp:lastModifiedBy>
  <cp:revision>71</cp:revision>
  <cp:lastPrinted>1601-01-01T00:00:00Z</cp:lastPrinted>
  <dcterms:created xsi:type="dcterms:W3CDTF">2024-05-10T08:54:57Z</dcterms:created>
  <dcterms:modified xsi:type="dcterms:W3CDTF">2024-05-13T07:13:03Z</dcterms:modified>
</cp:coreProperties>
</file>